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58" r:id="rId4"/>
    <p:sldId id="272" r:id="rId5"/>
    <p:sldId id="259" r:id="rId6"/>
    <p:sldId id="264" r:id="rId7"/>
    <p:sldId id="260" r:id="rId8"/>
    <p:sldId id="262" r:id="rId9"/>
    <p:sldId id="265" r:id="rId10"/>
    <p:sldId id="268" r:id="rId11"/>
    <p:sldId id="269" r:id="rId12"/>
    <p:sldId id="270" r:id="rId13"/>
    <p:sldId id="275" r:id="rId14"/>
    <p:sldId id="276" r:id="rId15"/>
    <p:sldId id="271" r:id="rId16"/>
    <p:sldId id="273" r:id="rId17"/>
    <p:sldId id="274" r:id="rId18"/>
    <p:sldId id="277" r:id="rId19"/>
    <p:sldId id="278" r:id="rId20"/>
    <p:sldId id="279" r:id="rId21"/>
    <p:sldId id="280"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81" r:id="rId35"/>
    <p:sldId id="294" r:id="rId36"/>
    <p:sldId id="295" r:id="rId37"/>
    <p:sldId id="296" r:id="rId38"/>
    <p:sldId id="297" r:id="rId39"/>
    <p:sldId id="301" r:id="rId40"/>
    <p:sldId id="303" r:id="rId41"/>
    <p:sldId id="299" r:id="rId42"/>
    <p:sldId id="304" r:id="rId43"/>
    <p:sldId id="300" r:id="rId44"/>
    <p:sldId id="302" r:id="rId45"/>
    <p:sldId id="305" r:id="rId46"/>
    <p:sldId id="306" r:id="rId47"/>
    <p:sldId id="307" r:id="rId48"/>
    <p:sldId id="308" r:id="rId49"/>
    <p:sldId id="309" r:id="rId50"/>
    <p:sldId id="310" r:id="rId51"/>
    <p:sldId id="311" r:id="rId52"/>
    <p:sldId id="312" r:id="rId53"/>
    <p:sldId id="313" r:id="rId54"/>
    <p:sldId id="314" r:id="rId55"/>
    <p:sldId id="315" r:id="rId56"/>
    <p:sldId id="318" r:id="rId57"/>
    <p:sldId id="316" r:id="rId58"/>
    <p:sldId id="317" r:id="rId59"/>
    <p:sldId id="319" r:id="rId60"/>
    <p:sldId id="320" r:id="rId61"/>
    <p:sldId id="321" r:id="rId62"/>
    <p:sldId id="322" r:id="rId63"/>
    <p:sldId id="32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FF9900"/>
    <a:srgbClr val="CC0099"/>
    <a:srgbClr val="FFFFFF"/>
  </p:clrMru>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D32B7-FD97-4E69-980F-AE9F4F96ECA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9AB66AA3-1864-4E74-A933-BD1CD1D73155}">
      <dgm:prSet phldrT="[Text]"/>
      <dgm:spPr/>
      <dgm:t>
        <a:bodyPr/>
        <a:lstStyle/>
        <a:p>
          <a:r>
            <a:rPr lang="en-US" dirty="0" smtClean="0"/>
            <a:t>1.Gelatin</a:t>
          </a:r>
          <a:endParaRPr lang="en-US" dirty="0"/>
        </a:p>
      </dgm:t>
    </dgm:pt>
    <dgm:pt modelId="{AD0306EF-CFEB-4103-A49D-B91BE71D6609}" type="parTrans" cxnId="{2319B2C8-04CE-41E5-B1BC-1023717A9D50}">
      <dgm:prSet/>
      <dgm:spPr/>
      <dgm:t>
        <a:bodyPr/>
        <a:lstStyle/>
        <a:p>
          <a:endParaRPr lang="en-US"/>
        </a:p>
      </dgm:t>
    </dgm:pt>
    <dgm:pt modelId="{EF355E38-F302-4756-989D-115BFBD2C41A}" type="sibTrans" cxnId="{2319B2C8-04CE-41E5-B1BC-1023717A9D50}">
      <dgm:prSet/>
      <dgm:spPr/>
      <dgm:t>
        <a:bodyPr/>
        <a:lstStyle/>
        <a:p>
          <a:endParaRPr lang="en-US"/>
        </a:p>
      </dgm:t>
    </dgm:pt>
    <dgm:pt modelId="{D6EBFCCA-FF22-4584-8A40-BB56F93BEB02}">
      <dgm:prSet phldrT="[Text]"/>
      <dgm:spPr/>
      <dgm:t>
        <a:bodyPr/>
        <a:lstStyle/>
        <a:p>
          <a:r>
            <a:rPr lang="en-US" dirty="0" smtClean="0"/>
            <a:t>2.Colourants</a:t>
          </a:r>
          <a:endParaRPr lang="en-US" dirty="0"/>
        </a:p>
      </dgm:t>
    </dgm:pt>
    <dgm:pt modelId="{D83F3040-8827-45E3-B463-D4B714D402E7}" type="parTrans" cxnId="{563ACA78-7ECA-4776-9373-523E1D59A56D}">
      <dgm:prSet/>
      <dgm:spPr/>
      <dgm:t>
        <a:bodyPr/>
        <a:lstStyle/>
        <a:p>
          <a:endParaRPr lang="en-US"/>
        </a:p>
      </dgm:t>
    </dgm:pt>
    <dgm:pt modelId="{C42C3588-2AAE-4033-8847-8EC065E1CD52}" type="sibTrans" cxnId="{563ACA78-7ECA-4776-9373-523E1D59A56D}">
      <dgm:prSet/>
      <dgm:spPr/>
      <dgm:t>
        <a:bodyPr/>
        <a:lstStyle/>
        <a:p>
          <a:endParaRPr lang="en-US"/>
        </a:p>
      </dgm:t>
    </dgm:pt>
    <dgm:pt modelId="{3AFDDF04-0EDC-452B-9046-63666067CDC1}">
      <dgm:prSet/>
      <dgm:spPr/>
      <dgm:t>
        <a:bodyPr/>
        <a:lstStyle/>
        <a:p>
          <a:r>
            <a:rPr lang="en-US" dirty="0" smtClean="0"/>
            <a:t>3.Process aids</a:t>
          </a:r>
          <a:endParaRPr lang="en-US" dirty="0"/>
        </a:p>
      </dgm:t>
    </dgm:pt>
    <dgm:pt modelId="{9E2E4209-D8A0-485E-81A2-2610F53452FD}" type="parTrans" cxnId="{AFA42EF8-5CBE-4916-BBF3-F14047DA9FFE}">
      <dgm:prSet/>
      <dgm:spPr/>
      <dgm:t>
        <a:bodyPr/>
        <a:lstStyle/>
        <a:p>
          <a:endParaRPr lang="en-US"/>
        </a:p>
      </dgm:t>
    </dgm:pt>
    <dgm:pt modelId="{C2C5A95A-5772-4294-B908-306F236681E3}" type="sibTrans" cxnId="{AFA42EF8-5CBE-4916-BBF3-F14047DA9FFE}">
      <dgm:prSet/>
      <dgm:spPr/>
      <dgm:t>
        <a:bodyPr/>
        <a:lstStyle/>
        <a:p>
          <a:endParaRPr lang="en-US"/>
        </a:p>
      </dgm:t>
    </dgm:pt>
    <dgm:pt modelId="{BEF453E6-96ED-44B0-BB03-B30908205529}" type="pres">
      <dgm:prSet presAssocID="{059D32B7-FD97-4E69-980F-AE9F4F96ECAD}" presName="linear" presStyleCnt="0">
        <dgm:presLayoutVars>
          <dgm:dir/>
          <dgm:animLvl val="lvl"/>
          <dgm:resizeHandles val="exact"/>
        </dgm:presLayoutVars>
      </dgm:prSet>
      <dgm:spPr/>
      <dgm:t>
        <a:bodyPr/>
        <a:lstStyle/>
        <a:p>
          <a:endParaRPr lang="en-US"/>
        </a:p>
      </dgm:t>
    </dgm:pt>
    <dgm:pt modelId="{B994F9E2-2E4F-4882-AD20-86CE24BD63B5}" type="pres">
      <dgm:prSet presAssocID="{9AB66AA3-1864-4E74-A933-BD1CD1D73155}" presName="parentLin" presStyleCnt="0"/>
      <dgm:spPr/>
    </dgm:pt>
    <dgm:pt modelId="{8919466A-EE00-4D31-9364-87BAC203EEAE}" type="pres">
      <dgm:prSet presAssocID="{9AB66AA3-1864-4E74-A933-BD1CD1D73155}" presName="parentLeftMargin" presStyleLbl="node1" presStyleIdx="0" presStyleCnt="3"/>
      <dgm:spPr/>
      <dgm:t>
        <a:bodyPr/>
        <a:lstStyle/>
        <a:p>
          <a:endParaRPr lang="en-US"/>
        </a:p>
      </dgm:t>
    </dgm:pt>
    <dgm:pt modelId="{01B6F24B-04C9-4DBC-951B-0C77BFF7368C}" type="pres">
      <dgm:prSet presAssocID="{9AB66AA3-1864-4E74-A933-BD1CD1D73155}" presName="parentText" presStyleLbl="node1" presStyleIdx="0" presStyleCnt="3">
        <dgm:presLayoutVars>
          <dgm:chMax val="0"/>
          <dgm:bulletEnabled val="1"/>
        </dgm:presLayoutVars>
      </dgm:prSet>
      <dgm:spPr/>
      <dgm:t>
        <a:bodyPr/>
        <a:lstStyle/>
        <a:p>
          <a:endParaRPr lang="en-US"/>
        </a:p>
      </dgm:t>
    </dgm:pt>
    <dgm:pt modelId="{97A4596F-D42C-438C-BE8D-822B4147581D}" type="pres">
      <dgm:prSet presAssocID="{9AB66AA3-1864-4E74-A933-BD1CD1D73155}" presName="negativeSpace" presStyleCnt="0"/>
      <dgm:spPr/>
    </dgm:pt>
    <dgm:pt modelId="{D0FFFB1C-EA75-49E8-BDCF-B9D6EE76D333}" type="pres">
      <dgm:prSet presAssocID="{9AB66AA3-1864-4E74-A933-BD1CD1D73155}" presName="childText" presStyleLbl="conFgAcc1" presStyleIdx="0" presStyleCnt="3">
        <dgm:presLayoutVars>
          <dgm:bulletEnabled val="1"/>
        </dgm:presLayoutVars>
      </dgm:prSet>
      <dgm:spPr/>
    </dgm:pt>
    <dgm:pt modelId="{25BECA22-D115-4056-BDDB-A802681A0C72}" type="pres">
      <dgm:prSet presAssocID="{EF355E38-F302-4756-989D-115BFBD2C41A}" presName="spaceBetweenRectangles" presStyleCnt="0"/>
      <dgm:spPr/>
    </dgm:pt>
    <dgm:pt modelId="{D7868486-2909-4AE2-894A-39FC4EC7ECB9}" type="pres">
      <dgm:prSet presAssocID="{D6EBFCCA-FF22-4584-8A40-BB56F93BEB02}" presName="parentLin" presStyleCnt="0"/>
      <dgm:spPr/>
    </dgm:pt>
    <dgm:pt modelId="{98EB78B8-8643-4555-8C34-061F16C3F2EE}" type="pres">
      <dgm:prSet presAssocID="{D6EBFCCA-FF22-4584-8A40-BB56F93BEB02}" presName="parentLeftMargin" presStyleLbl="node1" presStyleIdx="0" presStyleCnt="3"/>
      <dgm:spPr/>
      <dgm:t>
        <a:bodyPr/>
        <a:lstStyle/>
        <a:p>
          <a:endParaRPr lang="en-US"/>
        </a:p>
      </dgm:t>
    </dgm:pt>
    <dgm:pt modelId="{2EA0D456-ADFC-4C6E-B624-F132FC01F216}" type="pres">
      <dgm:prSet presAssocID="{D6EBFCCA-FF22-4584-8A40-BB56F93BEB02}" presName="parentText" presStyleLbl="node1" presStyleIdx="1" presStyleCnt="3">
        <dgm:presLayoutVars>
          <dgm:chMax val="0"/>
          <dgm:bulletEnabled val="1"/>
        </dgm:presLayoutVars>
      </dgm:prSet>
      <dgm:spPr/>
      <dgm:t>
        <a:bodyPr/>
        <a:lstStyle/>
        <a:p>
          <a:endParaRPr lang="en-US"/>
        </a:p>
      </dgm:t>
    </dgm:pt>
    <dgm:pt modelId="{47EBEE75-BC3F-47F4-8A5D-174E20B52CB2}" type="pres">
      <dgm:prSet presAssocID="{D6EBFCCA-FF22-4584-8A40-BB56F93BEB02}" presName="negativeSpace" presStyleCnt="0"/>
      <dgm:spPr/>
    </dgm:pt>
    <dgm:pt modelId="{6BC841F9-BB60-458A-B420-0592407C5D65}" type="pres">
      <dgm:prSet presAssocID="{D6EBFCCA-FF22-4584-8A40-BB56F93BEB02}" presName="childText" presStyleLbl="conFgAcc1" presStyleIdx="1" presStyleCnt="3">
        <dgm:presLayoutVars>
          <dgm:bulletEnabled val="1"/>
        </dgm:presLayoutVars>
      </dgm:prSet>
      <dgm:spPr/>
    </dgm:pt>
    <dgm:pt modelId="{B447ADD4-5889-49DA-8BD1-FA30E8C49A90}" type="pres">
      <dgm:prSet presAssocID="{C42C3588-2AAE-4033-8847-8EC065E1CD52}" presName="spaceBetweenRectangles" presStyleCnt="0"/>
      <dgm:spPr/>
    </dgm:pt>
    <dgm:pt modelId="{7AA3E386-61C4-4368-853F-EB8DC19731B8}" type="pres">
      <dgm:prSet presAssocID="{3AFDDF04-0EDC-452B-9046-63666067CDC1}" presName="parentLin" presStyleCnt="0"/>
      <dgm:spPr/>
    </dgm:pt>
    <dgm:pt modelId="{49E7CD22-8F4F-437E-9AEF-322339EA6210}" type="pres">
      <dgm:prSet presAssocID="{3AFDDF04-0EDC-452B-9046-63666067CDC1}" presName="parentLeftMargin" presStyleLbl="node1" presStyleIdx="1" presStyleCnt="3"/>
      <dgm:spPr/>
      <dgm:t>
        <a:bodyPr/>
        <a:lstStyle/>
        <a:p>
          <a:endParaRPr lang="en-US"/>
        </a:p>
      </dgm:t>
    </dgm:pt>
    <dgm:pt modelId="{BFA604D8-0BBC-48D2-AF10-60D82A406F08}" type="pres">
      <dgm:prSet presAssocID="{3AFDDF04-0EDC-452B-9046-63666067CDC1}" presName="parentText" presStyleLbl="node1" presStyleIdx="2" presStyleCnt="3">
        <dgm:presLayoutVars>
          <dgm:chMax val="0"/>
          <dgm:bulletEnabled val="1"/>
        </dgm:presLayoutVars>
      </dgm:prSet>
      <dgm:spPr/>
      <dgm:t>
        <a:bodyPr/>
        <a:lstStyle/>
        <a:p>
          <a:endParaRPr lang="en-US"/>
        </a:p>
      </dgm:t>
    </dgm:pt>
    <dgm:pt modelId="{DB738EBA-9FCE-414B-8FE5-FC9CD4821BF0}" type="pres">
      <dgm:prSet presAssocID="{3AFDDF04-0EDC-452B-9046-63666067CDC1}" presName="negativeSpace" presStyleCnt="0"/>
      <dgm:spPr/>
    </dgm:pt>
    <dgm:pt modelId="{96E79CEB-8D1F-49F2-A9EF-7D206F2A108A}" type="pres">
      <dgm:prSet presAssocID="{3AFDDF04-0EDC-452B-9046-63666067CDC1}" presName="childText" presStyleLbl="conFgAcc1" presStyleIdx="2" presStyleCnt="3">
        <dgm:presLayoutVars>
          <dgm:bulletEnabled val="1"/>
        </dgm:presLayoutVars>
      </dgm:prSet>
      <dgm:spPr/>
    </dgm:pt>
  </dgm:ptLst>
  <dgm:cxnLst>
    <dgm:cxn modelId="{70AD72BA-0DE9-4CE3-81F6-630D9D3BECC3}" type="presOf" srcId="{D6EBFCCA-FF22-4584-8A40-BB56F93BEB02}" destId="{2EA0D456-ADFC-4C6E-B624-F132FC01F216}" srcOrd="1" destOrd="0" presId="urn:microsoft.com/office/officeart/2005/8/layout/list1"/>
    <dgm:cxn modelId="{7C1E5C57-C3EF-420F-ACD9-C0692E75091F}" type="presOf" srcId="{9AB66AA3-1864-4E74-A933-BD1CD1D73155}" destId="{01B6F24B-04C9-4DBC-951B-0C77BFF7368C}" srcOrd="1" destOrd="0" presId="urn:microsoft.com/office/officeart/2005/8/layout/list1"/>
    <dgm:cxn modelId="{8F417A2B-7ED4-4F0D-8BF2-9E7E01124FA6}" type="presOf" srcId="{D6EBFCCA-FF22-4584-8A40-BB56F93BEB02}" destId="{98EB78B8-8643-4555-8C34-061F16C3F2EE}" srcOrd="0" destOrd="0" presId="urn:microsoft.com/office/officeart/2005/8/layout/list1"/>
    <dgm:cxn modelId="{563ACA78-7ECA-4776-9373-523E1D59A56D}" srcId="{059D32B7-FD97-4E69-980F-AE9F4F96ECAD}" destId="{D6EBFCCA-FF22-4584-8A40-BB56F93BEB02}" srcOrd="1" destOrd="0" parTransId="{D83F3040-8827-45E3-B463-D4B714D402E7}" sibTransId="{C42C3588-2AAE-4033-8847-8EC065E1CD52}"/>
    <dgm:cxn modelId="{EB1C20BE-2529-4B7D-9FAE-768D54CCCADA}" type="presOf" srcId="{3AFDDF04-0EDC-452B-9046-63666067CDC1}" destId="{BFA604D8-0BBC-48D2-AF10-60D82A406F08}" srcOrd="1" destOrd="0" presId="urn:microsoft.com/office/officeart/2005/8/layout/list1"/>
    <dgm:cxn modelId="{A7598F36-935E-4738-83F8-AD4A4A5B842E}" type="presOf" srcId="{9AB66AA3-1864-4E74-A933-BD1CD1D73155}" destId="{8919466A-EE00-4D31-9364-87BAC203EEAE}" srcOrd="0" destOrd="0" presId="urn:microsoft.com/office/officeart/2005/8/layout/list1"/>
    <dgm:cxn modelId="{C8D4D58B-48C8-4AB9-9453-AD0B17373B5B}" type="presOf" srcId="{3AFDDF04-0EDC-452B-9046-63666067CDC1}" destId="{49E7CD22-8F4F-437E-9AEF-322339EA6210}" srcOrd="0" destOrd="0" presId="urn:microsoft.com/office/officeart/2005/8/layout/list1"/>
    <dgm:cxn modelId="{AFA42EF8-5CBE-4916-BBF3-F14047DA9FFE}" srcId="{059D32B7-FD97-4E69-980F-AE9F4F96ECAD}" destId="{3AFDDF04-0EDC-452B-9046-63666067CDC1}" srcOrd="2" destOrd="0" parTransId="{9E2E4209-D8A0-485E-81A2-2610F53452FD}" sibTransId="{C2C5A95A-5772-4294-B908-306F236681E3}"/>
    <dgm:cxn modelId="{29E73191-273D-4895-8853-6A553E7DAA2E}" type="presOf" srcId="{059D32B7-FD97-4E69-980F-AE9F4F96ECAD}" destId="{BEF453E6-96ED-44B0-BB03-B30908205529}" srcOrd="0" destOrd="0" presId="urn:microsoft.com/office/officeart/2005/8/layout/list1"/>
    <dgm:cxn modelId="{2319B2C8-04CE-41E5-B1BC-1023717A9D50}" srcId="{059D32B7-FD97-4E69-980F-AE9F4F96ECAD}" destId="{9AB66AA3-1864-4E74-A933-BD1CD1D73155}" srcOrd="0" destOrd="0" parTransId="{AD0306EF-CFEB-4103-A49D-B91BE71D6609}" sibTransId="{EF355E38-F302-4756-989D-115BFBD2C41A}"/>
    <dgm:cxn modelId="{AB0155CB-DAD0-420D-8979-2B3E9C1E789B}" type="presParOf" srcId="{BEF453E6-96ED-44B0-BB03-B30908205529}" destId="{B994F9E2-2E4F-4882-AD20-86CE24BD63B5}" srcOrd="0" destOrd="0" presId="urn:microsoft.com/office/officeart/2005/8/layout/list1"/>
    <dgm:cxn modelId="{B85118F2-B07A-49D8-BA41-D8280E0E9662}" type="presParOf" srcId="{B994F9E2-2E4F-4882-AD20-86CE24BD63B5}" destId="{8919466A-EE00-4D31-9364-87BAC203EEAE}" srcOrd="0" destOrd="0" presId="urn:microsoft.com/office/officeart/2005/8/layout/list1"/>
    <dgm:cxn modelId="{A1D85BB9-2DD8-46A7-8750-240E36D3587B}" type="presParOf" srcId="{B994F9E2-2E4F-4882-AD20-86CE24BD63B5}" destId="{01B6F24B-04C9-4DBC-951B-0C77BFF7368C}" srcOrd="1" destOrd="0" presId="urn:microsoft.com/office/officeart/2005/8/layout/list1"/>
    <dgm:cxn modelId="{9FAC842B-A970-426A-A332-6E3411890933}" type="presParOf" srcId="{BEF453E6-96ED-44B0-BB03-B30908205529}" destId="{97A4596F-D42C-438C-BE8D-822B4147581D}" srcOrd="1" destOrd="0" presId="urn:microsoft.com/office/officeart/2005/8/layout/list1"/>
    <dgm:cxn modelId="{14179427-AFF7-42CE-89C2-A0C30D4C01BC}" type="presParOf" srcId="{BEF453E6-96ED-44B0-BB03-B30908205529}" destId="{D0FFFB1C-EA75-49E8-BDCF-B9D6EE76D333}" srcOrd="2" destOrd="0" presId="urn:microsoft.com/office/officeart/2005/8/layout/list1"/>
    <dgm:cxn modelId="{B01AE919-A81E-4FD1-A7E9-9FF5D3056FF1}" type="presParOf" srcId="{BEF453E6-96ED-44B0-BB03-B30908205529}" destId="{25BECA22-D115-4056-BDDB-A802681A0C72}" srcOrd="3" destOrd="0" presId="urn:microsoft.com/office/officeart/2005/8/layout/list1"/>
    <dgm:cxn modelId="{5E29D84F-36D1-4079-9AA0-AC856E382CC0}" type="presParOf" srcId="{BEF453E6-96ED-44B0-BB03-B30908205529}" destId="{D7868486-2909-4AE2-894A-39FC4EC7ECB9}" srcOrd="4" destOrd="0" presId="urn:microsoft.com/office/officeart/2005/8/layout/list1"/>
    <dgm:cxn modelId="{DB873430-6500-4C90-8F64-A9F5937A3BEB}" type="presParOf" srcId="{D7868486-2909-4AE2-894A-39FC4EC7ECB9}" destId="{98EB78B8-8643-4555-8C34-061F16C3F2EE}" srcOrd="0" destOrd="0" presId="urn:microsoft.com/office/officeart/2005/8/layout/list1"/>
    <dgm:cxn modelId="{08E91091-CA4F-4937-92C9-70E4AA73A0A9}" type="presParOf" srcId="{D7868486-2909-4AE2-894A-39FC4EC7ECB9}" destId="{2EA0D456-ADFC-4C6E-B624-F132FC01F216}" srcOrd="1" destOrd="0" presId="urn:microsoft.com/office/officeart/2005/8/layout/list1"/>
    <dgm:cxn modelId="{20EB54FB-A72B-48E3-BE79-352E26BCE00C}" type="presParOf" srcId="{BEF453E6-96ED-44B0-BB03-B30908205529}" destId="{47EBEE75-BC3F-47F4-8A5D-174E20B52CB2}" srcOrd="5" destOrd="0" presId="urn:microsoft.com/office/officeart/2005/8/layout/list1"/>
    <dgm:cxn modelId="{A1CC61FF-447F-4438-AB2F-AF737712D72E}" type="presParOf" srcId="{BEF453E6-96ED-44B0-BB03-B30908205529}" destId="{6BC841F9-BB60-458A-B420-0592407C5D65}" srcOrd="6" destOrd="0" presId="urn:microsoft.com/office/officeart/2005/8/layout/list1"/>
    <dgm:cxn modelId="{202354FB-F504-4709-B132-33DDECA255ED}" type="presParOf" srcId="{BEF453E6-96ED-44B0-BB03-B30908205529}" destId="{B447ADD4-5889-49DA-8BD1-FA30E8C49A90}" srcOrd="7" destOrd="0" presId="urn:microsoft.com/office/officeart/2005/8/layout/list1"/>
    <dgm:cxn modelId="{EB592346-ECAD-4389-A182-5CB5947B55AA}" type="presParOf" srcId="{BEF453E6-96ED-44B0-BB03-B30908205529}" destId="{7AA3E386-61C4-4368-853F-EB8DC19731B8}" srcOrd="8" destOrd="0" presId="urn:microsoft.com/office/officeart/2005/8/layout/list1"/>
    <dgm:cxn modelId="{6CFD137F-75AF-4976-B6B3-65F2E54D2800}" type="presParOf" srcId="{7AA3E386-61C4-4368-853F-EB8DC19731B8}" destId="{49E7CD22-8F4F-437E-9AEF-322339EA6210}" srcOrd="0" destOrd="0" presId="urn:microsoft.com/office/officeart/2005/8/layout/list1"/>
    <dgm:cxn modelId="{2CF2F99D-D7ED-47C7-9FAB-6F54472876F4}" type="presParOf" srcId="{7AA3E386-61C4-4368-853F-EB8DC19731B8}" destId="{BFA604D8-0BBC-48D2-AF10-60D82A406F08}" srcOrd="1" destOrd="0" presId="urn:microsoft.com/office/officeart/2005/8/layout/list1"/>
    <dgm:cxn modelId="{794B957F-A0D6-4AFF-B941-19AEF82A9916}" type="presParOf" srcId="{BEF453E6-96ED-44B0-BB03-B30908205529}" destId="{DB738EBA-9FCE-414B-8FE5-FC9CD4821BF0}" srcOrd="9" destOrd="0" presId="urn:microsoft.com/office/officeart/2005/8/layout/list1"/>
    <dgm:cxn modelId="{A7C5B34B-2094-4843-A55B-CAFC85EF3C64}" type="presParOf" srcId="{BEF453E6-96ED-44B0-BB03-B30908205529}" destId="{96E79CEB-8D1F-49F2-A9EF-7D206F2A108A}" srcOrd="10" destOrd="0" presId="urn:microsoft.com/office/officeart/2005/8/layout/list1"/>
  </dgm:cxnLst>
  <dgm:bg/>
  <dgm:whole/>
</dgm:dataModel>
</file>

<file path=ppt/diagrams/data2.xml><?xml version="1.0" encoding="utf-8"?>
<dgm:dataModel xmlns:dgm="http://schemas.openxmlformats.org/drawingml/2006/diagram" xmlns:a="http://schemas.openxmlformats.org/drawingml/2006/main">
  <dgm:ptLst>
    <dgm:pt modelId="{059D32B7-FD97-4E69-980F-AE9F4F96ECAD}"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9AB66AA3-1864-4E74-A933-BD1CD1D73155}">
      <dgm:prSet phldrT="[Text]"/>
      <dgm:spPr/>
      <dgm:t>
        <a:bodyPr/>
        <a:lstStyle/>
        <a:p>
          <a:r>
            <a:rPr lang="en-US" dirty="0" smtClean="0"/>
            <a:t>1.Manual</a:t>
          </a:r>
          <a:endParaRPr lang="en-US" dirty="0"/>
        </a:p>
      </dgm:t>
    </dgm:pt>
    <dgm:pt modelId="{AD0306EF-CFEB-4103-A49D-B91BE71D6609}" type="parTrans" cxnId="{2319B2C8-04CE-41E5-B1BC-1023717A9D50}">
      <dgm:prSet/>
      <dgm:spPr/>
      <dgm:t>
        <a:bodyPr/>
        <a:lstStyle/>
        <a:p>
          <a:endParaRPr lang="en-US"/>
        </a:p>
      </dgm:t>
    </dgm:pt>
    <dgm:pt modelId="{EF355E38-F302-4756-989D-115BFBD2C41A}" type="sibTrans" cxnId="{2319B2C8-04CE-41E5-B1BC-1023717A9D50}">
      <dgm:prSet/>
      <dgm:spPr/>
      <dgm:t>
        <a:bodyPr/>
        <a:lstStyle/>
        <a:p>
          <a:endParaRPr lang="en-US"/>
        </a:p>
      </dgm:t>
    </dgm:pt>
    <dgm:pt modelId="{D6EBFCCA-FF22-4584-8A40-BB56F93BEB02}">
      <dgm:prSet phldrT="[Text]"/>
      <dgm:spPr/>
      <dgm:t>
        <a:bodyPr/>
        <a:lstStyle/>
        <a:p>
          <a:r>
            <a:rPr lang="en-US" dirty="0" smtClean="0"/>
            <a:t>2.Automatic/ Semi Automatic</a:t>
          </a:r>
          <a:endParaRPr lang="en-US" dirty="0"/>
        </a:p>
      </dgm:t>
    </dgm:pt>
    <dgm:pt modelId="{D83F3040-8827-45E3-B463-D4B714D402E7}" type="parTrans" cxnId="{563ACA78-7ECA-4776-9373-523E1D59A56D}">
      <dgm:prSet/>
      <dgm:spPr/>
      <dgm:t>
        <a:bodyPr/>
        <a:lstStyle/>
        <a:p>
          <a:endParaRPr lang="en-US"/>
        </a:p>
      </dgm:t>
    </dgm:pt>
    <dgm:pt modelId="{C42C3588-2AAE-4033-8847-8EC065E1CD52}" type="sibTrans" cxnId="{563ACA78-7ECA-4776-9373-523E1D59A56D}">
      <dgm:prSet/>
      <dgm:spPr/>
      <dgm:t>
        <a:bodyPr/>
        <a:lstStyle/>
        <a:p>
          <a:endParaRPr lang="en-US"/>
        </a:p>
      </dgm:t>
    </dgm:pt>
    <dgm:pt modelId="{BEF453E6-96ED-44B0-BB03-B30908205529}" type="pres">
      <dgm:prSet presAssocID="{059D32B7-FD97-4E69-980F-AE9F4F96ECAD}" presName="linear" presStyleCnt="0">
        <dgm:presLayoutVars>
          <dgm:dir/>
          <dgm:animLvl val="lvl"/>
          <dgm:resizeHandles val="exact"/>
        </dgm:presLayoutVars>
      </dgm:prSet>
      <dgm:spPr/>
      <dgm:t>
        <a:bodyPr/>
        <a:lstStyle/>
        <a:p>
          <a:endParaRPr lang="en-US"/>
        </a:p>
      </dgm:t>
    </dgm:pt>
    <dgm:pt modelId="{B994F9E2-2E4F-4882-AD20-86CE24BD63B5}" type="pres">
      <dgm:prSet presAssocID="{9AB66AA3-1864-4E74-A933-BD1CD1D73155}" presName="parentLin" presStyleCnt="0"/>
      <dgm:spPr/>
      <dgm:t>
        <a:bodyPr/>
        <a:lstStyle/>
        <a:p>
          <a:endParaRPr lang="en-US"/>
        </a:p>
      </dgm:t>
    </dgm:pt>
    <dgm:pt modelId="{8919466A-EE00-4D31-9364-87BAC203EEAE}" type="pres">
      <dgm:prSet presAssocID="{9AB66AA3-1864-4E74-A933-BD1CD1D73155}" presName="parentLeftMargin" presStyleLbl="node1" presStyleIdx="0" presStyleCnt="2"/>
      <dgm:spPr/>
      <dgm:t>
        <a:bodyPr/>
        <a:lstStyle/>
        <a:p>
          <a:endParaRPr lang="en-US"/>
        </a:p>
      </dgm:t>
    </dgm:pt>
    <dgm:pt modelId="{01B6F24B-04C9-4DBC-951B-0C77BFF7368C}" type="pres">
      <dgm:prSet presAssocID="{9AB66AA3-1864-4E74-A933-BD1CD1D73155}" presName="parentText" presStyleLbl="node1" presStyleIdx="0" presStyleCnt="2">
        <dgm:presLayoutVars>
          <dgm:chMax val="0"/>
          <dgm:bulletEnabled val="1"/>
        </dgm:presLayoutVars>
      </dgm:prSet>
      <dgm:spPr/>
      <dgm:t>
        <a:bodyPr/>
        <a:lstStyle/>
        <a:p>
          <a:endParaRPr lang="en-US"/>
        </a:p>
      </dgm:t>
    </dgm:pt>
    <dgm:pt modelId="{97A4596F-D42C-438C-BE8D-822B4147581D}" type="pres">
      <dgm:prSet presAssocID="{9AB66AA3-1864-4E74-A933-BD1CD1D73155}" presName="negativeSpace" presStyleCnt="0"/>
      <dgm:spPr/>
      <dgm:t>
        <a:bodyPr/>
        <a:lstStyle/>
        <a:p>
          <a:endParaRPr lang="en-US"/>
        </a:p>
      </dgm:t>
    </dgm:pt>
    <dgm:pt modelId="{D0FFFB1C-EA75-49E8-BDCF-B9D6EE76D333}" type="pres">
      <dgm:prSet presAssocID="{9AB66AA3-1864-4E74-A933-BD1CD1D73155}" presName="childText" presStyleLbl="conFgAcc1" presStyleIdx="0" presStyleCnt="2">
        <dgm:presLayoutVars>
          <dgm:bulletEnabled val="1"/>
        </dgm:presLayoutVars>
      </dgm:prSet>
      <dgm:spPr/>
      <dgm:t>
        <a:bodyPr/>
        <a:lstStyle/>
        <a:p>
          <a:endParaRPr lang="en-US"/>
        </a:p>
      </dgm:t>
    </dgm:pt>
    <dgm:pt modelId="{25BECA22-D115-4056-BDDB-A802681A0C72}" type="pres">
      <dgm:prSet presAssocID="{EF355E38-F302-4756-989D-115BFBD2C41A}" presName="spaceBetweenRectangles" presStyleCnt="0"/>
      <dgm:spPr/>
      <dgm:t>
        <a:bodyPr/>
        <a:lstStyle/>
        <a:p>
          <a:endParaRPr lang="en-US"/>
        </a:p>
      </dgm:t>
    </dgm:pt>
    <dgm:pt modelId="{D7868486-2909-4AE2-894A-39FC4EC7ECB9}" type="pres">
      <dgm:prSet presAssocID="{D6EBFCCA-FF22-4584-8A40-BB56F93BEB02}" presName="parentLin" presStyleCnt="0"/>
      <dgm:spPr/>
      <dgm:t>
        <a:bodyPr/>
        <a:lstStyle/>
        <a:p>
          <a:endParaRPr lang="en-US"/>
        </a:p>
      </dgm:t>
    </dgm:pt>
    <dgm:pt modelId="{98EB78B8-8643-4555-8C34-061F16C3F2EE}" type="pres">
      <dgm:prSet presAssocID="{D6EBFCCA-FF22-4584-8A40-BB56F93BEB02}" presName="parentLeftMargin" presStyleLbl="node1" presStyleIdx="0" presStyleCnt="2"/>
      <dgm:spPr/>
      <dgm:t>
        <a:bodyPr/>
        <a:lstStyle/>
        <a:p>
          <a:endParaRPr lang="en-US"/>
        </a:p>
      </dgm:t>
    </dgm:pt>
    <dgm:pt modelId="{2EA0D456-ADFC-4C6E-B624-F132FC01F216}" type="pres">
      <dgm:prSet presAssocID="{D6EBFCCA-FF22-4584-8A40-BB56F93BEB02}" presName="parentText" presStyleLbl="node1" presStyleIdx="1" presStyleCnt="2">
        <dgm:presLayoutVars>
          <dgm:chMax val="0"/>
          <dgm:bulletEnabled val="1"/>
        </dgm:presLayoutVars>
      </dgm:prSet>
      <dgm:spPr/>
      <dgm:t>
        <a:bodyPr/>
        <a:lstStyle/>
        <a:p>
          <a:endParaRPr lang="en-US"/>
        </a:p>
      </dgm:t>
    </dgm:pt>
    <dgm:pt modelId="{47EBEE75-BC3F-47F4-8A5D-174E20B52CB2}" type="pres">
      <dgm:prSet presAssocID="{D6EBFCCA-FF22-4584-8A40-BB56F93BEB02}" presName="negativeSpace" presStyleCnt="0"/>
      <dgm:spPr/>
      <dgm:t>
        <a:bodyPr/>
        <a:lstStyle/>
        <a:p>
          <a:endParaRPr lang="en-US"/>
        </a:p>
      </dgm:t>
    </dgm:pt>
    <dgm:pt modelId="{6BC841F9-BB60-458A-B420-0592407C5D65}" type="pres">
      <dgm:prSet presAssocID="{D6EBFCCA-FF22-4584-8A40-BB56F93BEB02}" presName="childText" presStyleLbl="conFgAcc1" presStyleIdx="1" presStyleCnt="2">
        <dgm:presLayoutVars>
          <dgm:bulletEnabled val="1"/>
        </dgm:presLayoutVars>
      </dgm:prSet>
      <dgm:spPr/>
      <dgm:t>
        <a:bodyPr/>
        <a:lstStyle/>
        <a:p>
          <a:endParaRPr lang="en-US"/>
        </a:p>
      </dgm:t>
    </dgm:pt>
  </dgm:ptLst>
  <dgm:cxnLst>
    <dgm:cxn modelId="{563ACA78-7ECA-4776-9373-523E1D59A56D}" srcId="{059D32B7-FD97-4E69-980F-AE9F4F96ECAD}" destId="{D6EBFCCA-FF22-4584-8A40-BB56F93BEB02}" srcOrd="1" destOrd="0" parTransId="{D83F3040-8827-45E3-B463-D4B714D402E7}" sibTransId="{C42C3588-2AAE-4033-8847-8EC065E1CD52}"/>
    <dgm:cxn modelId="{667376D5-AF15-415D-A29C-56D73D61696C}" type="presOf" srcId="{D6EBFCCA-FF22-4584-8A40-BB56F93BEB02}" destId="{98EB78B8-8643-4555-8C34-061F16C3F2EE}" srcOrd="0" destOrd="0" presId="urn:microsoft.com/office/officeart/2005/8/layout/list1"/>
    <dgm:cxn modelId="{BB5D0292-BEA5-4CB8-9754-660BC0915B2F}" type="presOf" srcId="{059D32B7-FD97-4E69-980F-AE9F4F96ECAD}" destId="{BEF453E6-96ED-44B0-BB03-B30908205529}" srcOrd="0" destOrd="0" presId="urn:microsoft.com/office/officeart/2005/8/layout/list1"/>
    <dgm:cxn modelId="{D878015A-5A29-4DB5-8971-7AF79DB57D9D}" type="presOf" srcId="{9AB66AA3-1864-4E74-A933-BD1CD1D73155}" destId="{01B6F24B-04C9-4DBC-951B-0C77BFF7368C}" srcOrd="1" destOrd="0" presId="urn:microsoft.com/office/officeart/2005/8/layout/list1"/>
    <dgm:cxn modelId="{714239F9-E55E-4A6D-8CFD-5F26713CCDE0}" type="presOf" srcId="{D6EBFCCA-FF22-4584-8A40-BB56F93BEB02}" destId="{2EA0D456-ADFC-4C6E-B624-F132FC01F216}" srcOrd="1" destOrd="0" presId="urn:microsoft.com/office/officeart/2005/8/layout/list1"/>
    <dgm:cxn modelId="{2319B2C8-04CE-41E5-B1BC-1023717A9D50}" srcId="{059D32B7-FD97-4E69-980F-AE9F4F96ECAD}" destId="{9AB66AA3-1864-4E74-A933-BD1CD1D73155}" srcOrd="0" destOrd="0" parTransId="{AD0306EF-CFEB-4103-A49D-B91BE71D6609}" sibTransId="{EF355E38-F302-4756-989D-115BFBD2C41A}"/>
    <dgm:cxn modelId="{D7A14CAC-EF0B-42D8-8F28-30214413EADE}" type="presOf" srcId="{9AB66AA3-1864-4E74-A933-BD1CD1D73155}" destId="{8919466A-EE00-4D31-9364-87BAC203EEAE}" srcOrd="0" destOrd="0" presId="urn:microsoft.com/office/officeart/2005/8/layout/list1"/>
    <dgm:cxn modelId="{7D975B0E-CB63-4FD0-A82D-8D8921E4E5C4}" type="presParOf" srcId="{BEF453E6-96ED-44B0-BB03-B30908205529}" destId="{B994F9E2-2E4F-4882-AD20-86CE24BD63B5}" srcOrd="0" destOrd="0" presId="urn:microsoft.com/office/officeart/2005/8/layout/list1"/>
    <dgm:cxn modelId="{994528E0-356C-4D2B-9ADB-366A8C04DC85}" type="presParOf" srcId="{B994F9E2-2E4F-4882-AD20-86CE24BD63B5}" destId="{8919466A-EE00-4D31-9364-87BAC203EEAE}" srcOrd="0" destOrd="0" presId="urn:microsoft.com/office/officeart/2005/8/layout/list1"/>
    <dgm:cxn modelId="{46380A2F-4285-44CB-9B9E-9D8132E09CD1}" type="presParOf" srcId="{B994F9E2-2E4F-4882-AD20-86CE24BD63B5}" destId="{01B6F24B-04C9-4DBC-951B-0C77BFF7368C}" srcOrd="1" destOrd="0" presId="urn:microsoft.com/office/officeart/2005/8/layout/list1"/>
    <dgm:cxn modelId="{2DBBC371-091F-4064-9A89-7EF4D2D586EB}" type="presParOf" srcId="{BEF453E6-96ED-44B0-BB03-B30908205529}" destId="{97A4596F-D42C-438C-BE8D-822B4147581D}" srcOrd="1" destOrd="0" presId="urn:microsoft.com/office/officeart/2005/8/layout/list1"/>
    <dgm:cxn modelId="{4FB2E395-9D43-4947-A96F-7F987F9443C9}" type="presParOf" srcId="{BEF453E6-96ED-44B0-BB03-B30908205529}" destId="{D0FFFB1C-EA75-49E8-BDCF-B9D6EE76D333}" srcOrd="2" destOrd="0" presId="urn:microsoft.com/office/officeart/2005/8/layout/list1"/>
    <dgm:cxn modelId="{A9ECF507-02C1-41E3-91FC-284ECECC6D10}" type="presParOf" srcId="{BEF453E6-96ED-44B0-BB03-B30908205529}" destId="{25BECA22-D115-4056-BDDB-A802681A0C72}" srcOrd="3" destOrd="0" presId="urn:microsoft.com/office/officeart/2005/8/layout/list1"/>
    <dgm:cxn modelId="{0E1EA056-9BCE-479A-AB68-EE2500D3B30F}" type="presParOf" srcId="{BEF453E6-96ED-44B0-BB03-B30908205529}" destId="{D7868486-2909-4AE2-894A-39FC4EC7ECB9}" srcOrd="4" destOrd="0" presId="urn:microsoft.com/office/officeart/2005/8/layout/list1"/>
    <dgm:cxn modelId="{50F36819-DD65-4C68-AD59-2F650701BD63}" type="presParOf" srcId="{D7868486-2909-4AE2-894A-39FC4EC7ECB9}" destId="{98EB78B8-8643-4555-8C34-061F16C3F2EE}" srcOrd="0" destOrd="0" presId="urn:microsoft.com/office/officeart/2005/8/layout/list1"/>
    <dgm:cxn modelId="{15782299-E847-4461-AE4F-E303E13F382C}" type="presParOf" srcId="{D7868486-2909-4AE2-894A-39FC4EC7ECB9}" destId="{2EA0D456-ADFC-4C6E-B624-F132FC01F216}" srcOrd="1" destOrd="0" presId="urn:microsoft.com/office/officeart/2005/8/layout/list1"/>
    <dgm:cxn modelId="{CC3206AC-C0F5-4A0D-8269-AD5E478C754F}" type="presParOf" srcId="{BEF453E6-96ED-44B0-BB03-B30908205529}" destId="{47EBEE75-BC3F-47F4-8A5D-174E20B52CB2}" srcOrd="5" destOrd="0" presId="urn:microsoft.com/office/officeart/2005/8/layout/list1"/>
    <dgm:cxn modelId="{B2A4313B-30EA-42E5-8279-5F570A7FF57E}" type="presParOf" srcId="{BEF453E6-96ED-44B0-BB03-B30908205529}" destId="{6BC841F9-BB60-458A-B420-0592407C5D65}" srcOrd="6"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196620" y="206557"/>
            <a:ext cx="6604159" cy="1141805"/>
          </a:xfrm>
        </p:spPr>
        <p:txBody>
          <a:bodyPr/>
          <a:lstStyle>
            <a:lvl1pPr algn="ctr">
              <a:defRPr sz="3200">
                <a:solidFill>
                  <a:schemeClr val="tx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2675700" y="1476027"/>
            <a:ext cx="5440065" cy="796107"/>
          </a:xfrm>
        </p:spPr>
        <p:txBody>
          <a:bodyPr/>
          <a:lstStyle>
            <a:lvl1pPr marL="0" indent="0" algn="ctr">
              <a:buFontTx/>
              <a:buNone/>
              <a:defRPr sz="2500"/>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403975"/>
            <a:ext cx="1905000" cy="457200"/>
          </a:xfrm>
        </p:spPr>
        <p:txBody>
          <a:bodyPr/>
          <a:lstStyle>
            <a:lvl1pPr>
              <a:defRPr/>
            </a:lvl1pPr>
          </a:lstStyle>
          <a:p>
            <a:pPr algn="r" defTabSz="915001" rtl="1">
              <a:defRPr/>
            </a:pPr>
            <a:fld id="{0A846601-31E1-4E1A-8170-064B892619B7}"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5" name="Rectangle 5"/>
          <p:cNvSpPr>
            <a:spLocks noGrp="1" noChangeArrowheads="1"/>
          </p:cNvSpPr>
          <p:nvPr>
            <p:ph type="ftr" sz="quarter" idx="11"/>
          </p:nvPr>
        </p:nvSpPr>
        <p:spPr>
          <a:xfrm>
            <a:off x="3124200" y="6403975"/>
            <a:ext cx="2895600" cy="457200"/>
          </a:xfrm>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6" name="Rectangle 6"/>
          <p:cNvSpPr>
            <a:spLocks noGrp="1" noChangeArrowheads="1"/>
          </p:cNvSpPr>
          <p:nvPr>
            <p:ph type="sldNum" sz="quarter" idx="12"/>
          </p:nvPr>
        </p:nvSpPr>
        <p:spPr>
          <a:xfrm>
            <a:off x="6553200" y="6403975"/>
            <a:ext cx="1905000" cy="457200"/>
          </a:xfrm>
        </p:spPr>
        <p:txBody>
          <a:bodyPr/>
          <a:lstStyle>
            <a:lvl1pPr>
              <a:defRPr/>
            </a:lvl1pPr>
          </a:lstStyle>
          <a:p>
            <a:pPr algn="r" defTabSz="915001" rtl="1">
              <a:defRPr/>
            </a:pPr>
            <a:fld id="{56F79412-0B8D-400F-B7C9-E05F0F3723B2}"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lgn="r" defTabSz="915001" rtl="1">
              <a:defRPr/>
            </a:pPr>
            <a:fld id="{89FE4B62-644E-4471-8813-F07E48CA636D}"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defTabSz="915001" rtl="1">
              <a:defRPr/>
            </a:pPr>
            <a:fld id="{AF449A6A-B73D-456E-BAEF-C52A99FEC1D6}"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6259" y="0"/>
            <a:ext cx="1907741" cy="6334433"/>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510176" y="0"/>
            <a:ext cx="5588794" cy="63344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lgn="r" defTabSz="915001" rtl="1">
              <a:defRPr/>
            </a:pPr>
            <a:fld id="{21973AAF-4100-46D3-BB11-75D3C3809D8C}"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defTabSz="915001" rtl="1">
              <a:defRPr/>
            </a:pPr>
            <a:fld id="{540B7F36-CE3A-4107-8DD6-F533509F4C66}"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lgn="r" defTabSz="915001" rtl="1">
              <a:defRPr/>
            </a:pPr>
            <a:fld id="{ED696AA5-EC66-417F-9410-43A83CACAFF6}"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defTabSz="915001" rtl="1">
              <a:defRPr/>
            </a:pPr>
            <a:fld id="{AD4251F9-675E-4076-B8C7-C6E35F51302C}"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r">
              <a:defRPr sz="3600" b="1" cap="all"/>
            </a:lvl1pPr>
          </a:lstStyle>
          <a:p>
            <a:r>
              <a:rPr lang="en-US" smtClean="0"/>
              <a:t>Click to edit Master title style</a:t>
            </a:r>
            <a:endParaRPr lang="ar-SA"/>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r" defTabSz="915001" rtl="1">
              <a:defRPr/>
            </a:pPr>
            <a:fld id="{9D8EE09B-9A02-4975-918C-F04647A6D08F}"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defTabSz="915001" rtl="1">
              <a:defRPr/>
            </a:pPr>
            <a:fld id="{11DD3D65-9175-4B4C-A6A0-C4D1FCAB0758}"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578820" y="1514756"/>
            <a:ext cx="3645302" cy="48196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361411" y="1514756"/>
            <a:ext cx="3645301" cy="481967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lgn="r" defTabSz="915001" rtl="1">
              <a:defRPr/>
            </a:pPr>
            <a:fld id="{B6129D6A-6657-4B0D-8B38-0FD9CA350571}"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defTabSz="915001" rtl="1">
              <a:defRPr/>
            </a:pPr>
            <a:fld id="{44D31872-B014-47F4-8CD0-DFC62AF6A408}"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lgn="r" defTabSz="915001" rtl="1">
              <a:defRPr/>
            </a:pPr>
            <a:fld id="{8E2FB0E6-D9E4-45CE-B8F6-72C1DA15DF10}"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defTabSz="915001" rtl="1">
              <a:defRPr/>
            </a:pPr>
            <a:fld id="{0504B6ED-B5E0-419F-B8DD-F55698E283C5}"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lgn="r" defTabSz="915001" rtl="1">
              <a:defRPr/>
            </a:pPr>
            <a:fld id="{837B3EE0-4CA7-4F7A-A201-41E4E83E8962}"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defTabSz="915001" rtl="1">
              <a:defRPr/>
            </a:pPr>
            <a:fld id="{B91DD7FB-C0C9-44D1-89FB-435FDE83634B}"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r" defTabSz="915001" rtl="1">
              <a:defRPr/>
            </a:pPr>
            <a:fld id="{13A8F14C-58C5-40ED-B01B-52F8CBFDFC6B}"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defTabSz="915001" rtl="1">
              <a:defRPr/>
            </a:pPr>
            <a:fld id="{285FD781-1ED2-4795-9580-038A3B024490}"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r">
              <a:defRPr sz="1800" b="1"/>
            </a:lvl1pPr>
          </a:lstStyle>
          <a:p>
            <a:r>
              <a:rPr lang="en-US" smtClean="0"/>
              <a:t>Click to edit Master title style</a:t>
            </a:r>
            <a:endParaRPr lang="ar-SA"/>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r" defTabSz="915001" rtl="1">
              <a:defRPr/>
            </a:pPr>
            <a:fld id="{2034D7A6-7205-4AE9-9B98-CBA73427D340}"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defTabSz="915001" rtl="1">
              <a:defRPr/>
            </a:pPr>
            <a:fld id="{3360D984-C9E9-4B61-99BE-C26DB8521420}"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r">
              <a:defRPr sz="1800" b="1"/>
            </a:lvl1pPr>
          </a:lstStyle>
          <a:p>
            <a:r>
              <a:rPr lang="en-US" smtClean="0"/>
              <a:t>Click to edit Master title style</a:t>
            </a:r>
            <a:endParaRPr lang="ar-SA"/>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smtClean="0"/>
              <a:t>Click icon to add picture</a:t>
            </a:r>
            <a:endParaRPr lang="ar-SA" noProof="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r" defTabSz="915001" rtl="1">
              <a:defRPr/>
            </a:pPr>
            <a:fld id="{07E9C93D-DBE9-4644-A1CF-404F65C53F55}" type="datetimeFigureOut">
              <a:rPr lang="ar-SA" sz="1400" kern="1200">
                <a:solidFill>
                  <a:srgbClr val="000000"/>
                </a:solidFill>
                <a:latin typeface="Arial"/>
                <a:ea typeface="+mn-ea"/>
                <a:cs typeface="+mn-cs"/>
              </a:rPr>
              <a:pPr algn="r" defTabSz="915001" rtl="1">
                <a:defRPr/>
              </a:pPr>
              <a:t>19/01/1443</a:t>
            </a:fld>
            <a:endParaRPr lang="en-US" sz="1400" kern="1200" dirty="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defTabSz="915001" rtl="1">
              <a:defRPr/>
            </a:pPr>
            <a:endParaRPr lang="en-US" sz="1400" kern="1200" dirty="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defTabSz="915001" rtl="1">
              <a:defRPr/>
            </a:pPr>
            <a:fld id="{B905CB7E-3720-424E-A7F3-5E0336A7583A}" type="slidenum">
              <a:rPr lang="en-US" sz="1400" kern="1200">
                <a:solidFill>
                  <a:srgbClr val="000000"/>
                </a:solidFill>
                <a:latin typeface="Arial"/>
                <a:ea typeface="+mn-ea"/>
                <a:cs typeface="+mn-cs"/>
              </a:rPr>
              <a:pPr algn="r" defTabSz="915001" rtl="1">
                <a:defRPr/>
              </a:pPr>
              <a:t>‹#›</a:t>
            </a:fld>
            <a:endParaRPr lang="en-US" sz="1400" kern="1200" dirty="0">
              <a:solidFill>
                <a:srgbClr val="000000"/>
              </a:solidFill>
              <a:latin typeface="Arial"/>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48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09713" y="0"/>
            <a:ext cx="7634287" cy="1376363"/>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79563" y="1514475"/>
            <a:ext cx="7427912" cy="481965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72238"/>
            <a:ext cx="1905000" cy="3444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fontAlgn="auto">
              <a:spcBef>
                <a:spcPts val="0"/>
              </a:spcBef>
              <a:spcAft>
                <a:spcPts val="0"/>
              </a:spcAft>
              <a:defRPr sz="1400">
                <a:latin typeface="+mn-lt"/>
                <a:cs typeface="+mn-cs"/>
              </a:defRPr>
            </a:lvl1pPr>
          </a:lstStyle>
          <a:p>
            <a:pPr algn="r" rtl="1">
              <a:defRPr/>
            </a:pPr>
            <a:fld id="{310752B8-5DD1-4707-AA19-B5A8DAA9C995}" type="datetimeFigureOut">
              <a:rPr lang="ar-SA" kern="1200">
                <a:solidFill>
                  <a:srgbClr val="000000"/>
                </a:solidFill>
                <a:latin typeface="Arial"/>
                <a:ea typeface="+mn-ea"/>
              </a:rPr>
              <a:pPr algn="r" rtl="1">
                <a:defRPr/>
              </a:pPr>
              <a:t>19/01/1443</a:t>
            </a:fld>
            <a:endParaRPr lang="en-US" kern="1200" dirty="0">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472238"/>
            <a:ext cx="2895600" cy="3444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fontAlgn="auto">
              <a:spcBef>
                <a:spcPts val="0"/>
              </a:spcBef>
              <a:spcAft>
                <a:spcPts val="0"/>
              </a:spcAft>
              <a:defRPr sz="1400">
                <a:latin typeface="+mn-lt"/>
                <a:cs typeface="+mn-cs"/>
              </a:defRPr>
            </a:lvl1pPr>
          </a:lstStyle>
          <a:p>
            <a:pPr rtl="1">
              <a:defRPr/>
            </a:pPr>
            <a:endParaRPr lang="en-US" kern="1200" dirty="0">
              <a:solidFill>
                <a:srgbClr val="000000"/>
              </a:solidFill>
              <a:latin typeface="Arial"/>
              <a:ea typeface="+mn-ea"/>
            </a:endParaRPr>
          </a:p>
        </p:txBody>
      </p:sp>
      <p:sp>
        <p:nvSpPr>
          <p:cNvPr id="1030" name="Rectangle 6"/>
          <p:cNvSpPr>
            <a:spLocks noGrp="1" noChangeArrowheads="1"/>
          </p:cNvSpPr>
          <p:nvPr>
            <p:ph type="sldNum" sz="quarter" idx="4"/>
          </p:nvPr>
        </p:nvSpPr>
        <p:spPr bwMode="auto">
          <a:xfrm>
            <a:off x="6553200" y="6472238"/>
            <a:ext cx="1905000" cy="344487"/>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fontAlgn="auto">
              <a:spcBef>
                <a:spcPts val="0"/>
              </a:spcBef>
              <a:spcAft>
                <a:spcPts val="0"/>
              </a:spcAft>
              <a:defRPr sz="1400">
                <a:latin typeface="+mn-lt"/>
                <a:cs typeface="+mn-cs"/>
              </a:defRPr>
            </a:lvl1pPr>
          </a:lstStyle>
          <a:p>
            <a:pPr rtl="1">
              <a:defRPr/>
            </a:pPr>
            <a:fld id="{EB8F7ECD-F9C8-431C-B869-419542A579BF}" type="slidenum">
              <a:rPr lang="en-US" kern="1200">
                <a:solidFill>
                  <a:srgbClr val="000000"/>
                </a:solidFill>
                <a:latin typeface="Arial"/>
                <a:ea typeface="+mn-ea"/>
              </a:rPr>
              <a:pPr rtl="1">
                <a:defRPr/>
              </a:pPr>
              <a:t>‹#›</a:t>
            </a:fld>
            <a:endParaRPr lang="en-US" kern="1200" dirty="0">
              <a:solidFill>
                <a:srgbClr val="000000"/>
              </a:solidFill>
              <a:latin typeface="Arial"/>
              <a:ea typeface="+mn-ea"/>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1" eaLnBrk="0" fontAlgn="base" hangingPunct="0">
        <a:spcBef>
          <a:spcPct val="0"/>
        </a:spcBef>
        <a:spcAft>
          <a:spcPct val="0"/>
        </a:spcAft>
        <a:defRPr sz="3600">
          <a:solidFill>
            <a:schemeClr val="tx2"/>
          </a:solidFill>
          <a:latin typeface="+mj-lt"/>
          <a:ea typeface="+mj-ea"/>
          <a:cs typeface="+mj-cs"/>
        </a:defRPr>
      </a:lvl1pPr>
      <a:lvl2pPr algn="r" rtl="1" eaLnBrk="0" fontAlgn="base" hangingPunct="0">
        <a:spcBef>
          <a:spcPct val="0"/>
        </a:spcBef>
        <a:spcAft>
          <a:spcPct val="0"/>
        </a:spcAft>
        <a:defRPr sz="3600">
          <a:solidFill>
            <a:schemeClr val="tx2"/>
          </a:solidFill>
          <a:latin typeface="Arial" charset="0"/>
        </a:defRPr>
      </a:lvl2pPr>
      <a:lvl3pPr algn="r" rtl="1" eaLnBrk="0" fontAlgn="base" hangingPunct="0">
        <a:spcBef>
          <a:spcPct val="0"/>
        </a:spcBef>
        <a:spcAft>
          <a:spcPct val="0"/>
        </a:spcAft>
        <a:defRPr sz="3600">
          <a:solidFill>
            <a:schemeClr val="tx2"/>
          </a:solidFill>
          <a:latin typeface="Arial" charset="0"/>
        </a:defRPr>
      </a:lvl3pPr>
      <a:lvl4pPr algn="r" rtl="1" eaLnBrk="0" fontAlgn="base" hangingPunct="0">
        <a:spcBef>
          <a:spcPct val="0"/>
        </a:spcBef>
        <a:spcAft>
          <a:spcPct val="0"/>
        </a:spcAft>
        <a:defRPr sz="3600">
          <a:solidFill>
            <a:schemeClr val="tx2"/>
          </a:solidFill>
          <a:latin typeface="Arial" charset="0"/>
        </a:defRPr>
      </a:lvl4pPr>
      <a:lvl5pPr algn="r" rtl="1" eaLnBrk="0" fontAlgn="base" hangingPunct="0">
        <a:spcBef>
          <a:spcPct val="0"/>
        </a:spcBef>
        <a:spcAft>
          <a:spcPct val="0"/>
        </a:spcAft>
        <a:defRPr sz="3600">
          <a:solidFill>
            <a:schemeClr val="tx2"/>
          </a:solidFill>
          <a:latin typeface="Arial" charset="0"/>
        </a:defRPr>
      </a:lvl5pPr>
      <a:lvl6pPr marL="412394" algn="r" defTabSz="915001" rtl="1" eaLnBrk="1" fontAlgn="base" hangingPunct="1">
        <a:spcBef>
          <a:spcPct val="0"/>
        </a:spcBef>
        <a:spcAft>
          <a:spcPct val="0"/>
        </a:spcAft>
        <a:defRPr sz="3600">
          <a:solidFill>
            <a:schemeClr val="tx2"/>
          </a:solidFill>
          <a:latin typeface="Arial" charset="0"/>
        </a:defRPr>
      </a:lvl6pPr>
      <a:lvl7pPr marL="824789" algn="r" defTabSz="915001" rtl="1" eaLnBrk="1" fontAlgn="base" hangingPunct="1">
        <a:spcBef>
          <a:spcPct val="0"/>
        </a:spcBef>
        <a:spcAft>
          <a:spcPct val="0"/>
        </a:spcAft>
        <a:defRPr sz="3600">
          <a:solidFill>
            <a:schemeClr val="tx2"/>
          </a:solidFill>
          <a:latin typeface="Arial" charset="0"/>
        </a:defRPr>
      </a:lvl7pPr>
      <a:lvl8pPr marL="1237183" algn="r" defTabSz="915001" rtl="1" eaLnBrk="1" fontAlgn="base" hangingPunct="1">
        <a:spcBef>
          <a:spcPct val="0"/>
        </a:spcBef>
        <a:spcAft>
          <a:spcPct val="0"/>
        </a:spcAft>
        <a:defRPr sz="3600">
          <a:solidFill>
            <a:schemeClr val="tx2"/>
          </a:solidFill>
          <a:latin typeface="Arial" charset="0"/>
        </a:defRPr>
      </a:lvl8pPr>
      <a:lvl9pPr marL="1649578" algn="r" defTabSz="915001" rtl="1" eaLnBrk="1" fontAlgn="base" hangingPunct="1">
        <a:spcBef>
          <a:spcPct val="0"/>
        </a:spcBef>
        <a:spcAft>
          <a:spcPct val="0"/>
        </a:spcAft>
        <a:defRPr sz="3600">
          <a:solidFill>
            <a:schemeClr val="tx2"/>
          </a:solidFill>
          <a:latin typeface="Arial" charset="0"/>
        </a:defRPr>
      </a:lvl9pPr>
    </p:titleStyle>
    <p:bodyStyle>
      <a:lvl1pPr marL="341313" indent="-341313" algn="r" rtl="1" eaLnBrk="0" fontAlgn="base" hangingPunct="0">
        <a:spcBef>
          <a:spcPct val="20000"/>
        </a:spcBef>
        <a:spcAft>
          <a:spcPct val="0"/>
        </a:spcAft>
        <a:buChar char="•"/>
        <a:defRPr sz="29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900">
          <a:solidFill>
            <a:schemeClr val="tx1"/>
          </a:solidFill>
          <a:latin typeface="+mn-lt"/>
        </a:defRPr>
      </a:lvl2pPr>
      <a:lvl3pPr marL="1141413" indent="-227013" algn="r" rtl="1" eaLnBrk="0" fontAlgn="base" hangingPunct="0">
        <a:spcBef>
          <a:spcPct val="20000"/>
        </a:spcBef>
        <a:spcAft>
          <a:spcPct val="0"/>
        </a:spcAft>
        <a:buChar char="•"/>
        <a:defRPr sz="2900">
          <a:solidFill>
            <a:schemeClr val="tx1"/>
          </a:solidFill>
          <a:latin typeface="+mn-lt"/>
        </a:defRPr>
      </a:lvl3pPr>
      <a:lvl4pPr marL="1598613" indent="-227013" algn="r" rtl="1" eaLnBrk="0" fontAlgn="base" hangingPunct="0">
        <a:spcBef>
          <a:spcPct val="20000"/>
        </a:spcBef>
        <a:spcAft>
          <a:spcPct val="0"/>
        </a:spcAft>
        <a:buChar char="–"/>
        <a:defRPr sz="2900">
          <a:solidFill>
            <a:schemeClr val="tx1"/>
          </a:solidFill>
          <a:latin typeface="+mn-lt"/>
        </a:defRPr>
      </a:lvl4pPr>
      <a:lvl5pPr marL="2057400" indent="-228600" algn="r" rtl="1" eaLnBrk="0" fontAlgn="base" hangingPunct="0">
        <a:spcBef>
          <a:spcPct val="20000"/>
        </a:spcBef>
        <a:spcAft>
          <a:spcPct val="0"/>
        </a:spcAft>
        <a:buChar char="»"/>
        <a:defRPr sz="2900">
          <a:solidFill>
            <a:schemeClr val="tx1"/>
          </a:solidFill>
          <a:latin typeface="+mn-lt"/>
        </a:defRPr>
      </a:lvl5pPr>
      <a:lvl6pPr marL="2470071" indent="-229108" algn="r" defTabSz="915001" rtl="1" eaLnBrk="1" fontAlgn="base" hangingPunct="1">
        <a:spcBef>
          <a:spcPct val="20000"/>
        </a:spcBef>
        <a:spcAft>
          <a:spcPct val="0"/>
        </a:spcAft>
        <a:buChar char="»"/>
        <a:defRPr sz="2900">
          <a:solidFill>
            <a:schemeClr val="tx1"/>
          </a:solidFill>
          <a:latin typeface="+mn-lt"/>
        </a:defRPr>
      </a:lvl6pPr>
      <a:lvl7pPr marL="2882465" indent="-229108" algn="r" defTabSz="915001" rtl="1" eaLnBrk="1" fontAlgn="base" hangingPunct="1">
        <a:spcBef>
          <a:spcPct val="20000"/>
        </a:spcBef>
        <a:spcAft>
          <a:spcPct val="0"/>
        </a:spcAft>
        <a:buChar char="»"/>
        <a:defRPr sz="2900">
          <a:solidFill>
            <a:schemeClr val="tx1"/>
          </a:solidFill>
          <a:latin typeface="+mn-lt"/>
        </a:defRPr>
      </a:lvl7pPr>
      <a:lvl8pPr marL="3294860" indent="-229108" algn="r" defTabSz="915001" rtl="1" eaLnBrk="1" fontAlgn="base" hangingPunct="1">
        <a:spcBef>
          <a:spcPct val="20000"/>
        </a:spcBef>
        <a:spcAft>
          <a:spcPct val="0"/>
        </a:spcAft>
        <a:buChar char="»"/>
        <a:defRPr sz="2900">
          <a:solidFill>
            <a:schemeClr val="tx1"/>
          </a:solidFill>
          <a:latin typeface="+mn-lt"/>
        </a:defRPr>
      </a:lvl8pPr>
      <a:lvl9pPr marL="3707254" indent="-229108" algn="r" defTabSz="915001" rtl="1" eaLnBrk="1" fontAlgn="base" hangingPunct="1">
        <a:spcBef>
          <a:spcPct val="20000"/>
        </a:spcBef>
        <a:spcAft>
          <a:spcPct val="0"/>
        </a:spcAft>
        <a:buChar char="»"/>
        <a:defRPr sz="2900">
          <a:solidFill>
            <a:schemeClr val="tx1"/>
          </a:solidFill>
          <a:latin typeface="+mn-lt"/>
        </a:defRPr>
      </a:lvl9pPr>
    </p:bodyStyle>
    <p:otherStyle>
      <a:defPPr>
        <a:defRPr lang="ar-SA"/>
      </a:defPPr>
      <a:lvl1pPr marL="0" algn="r" defTabSz="824789" rtl="1" eaLnBrk="1" latinLnBrk="0" hangingPunct="1">
        <a:defRPr sz="1600" kern="1200">
          <a:solidFill>
            <a:schemeClr val="tx1"/>
          </a:solidFill>
          <a:latin typeface="+mn-lt"/>
          <a:ea typeface="+mn-ea"/>
          <a:cs typeface="+mn-cs"/>
        </a:defRPr>
      </a:lvl1pPr>
      <a:lvl2pPr marL="412394" algn="r" defTabSz="824789" rtl="1" eaLnBrk="1" latinLnBrk="0" hangingPunct="1">
        <a:defRPr sz="1600" kern="1200">
          <a:solidFill>
            <a:schemeClr val="tx1"/>
          </a:solidFill>
          <a:latin typeface="+mn-lt"/>
          <a:ea typeface="+mn-ea"/>
          <a:cs typeface="+mn-cs"/>
        </a:defRPr>
      </a:lvl2pPr>
      <a:lvl3pPr marL="824789" algn="r" defTabSz="824789" rtl="1" eaLnBrk="1" latinLnBrk="0" hangingPunct="1">
        <a:defRPr sz="1600" kern="1200">
          <a:solidFill>
            <a:schemeClr val="tx1"/>
          </a:solidFill>
          <a:latin typeface="+mn-lt"/>
          <a:ea typeface="+mn-ea"/>
          <a:cs typeface="+mn-cs"/>
        </a:defRPr>
      </a:lvl3pPr>
      <a:lvl4pPr marL="1237183" algn="r" defTabSz="824789" rtl="1" eaLnBrk="1" latinLnBrk="0" hangingPunct="1">
        <a:defRPr sz="1600" kern="1200">
          <a:solidFill>
            <a:schemeClr val="tx1"/>
          </a:solidFill>
          <a:latin typeface="+mn-lt"/>
          <a:ea typeface="+mn-ea"/>
          <a:cs typeface="+mn-cs"/>
        </a:defRPr>
      </a:lvl4pPr>
      <a:lvl5pPr marL="1649578" algn="r" defTabSz="824789" rtl="1" eaLnBrk="1" latinLnBrk="0" hangingPunct="1">
        <a:defRPr sz="1600" kern="1200">
          <a:solidFill>
            <a:schemeClr val="tx1"/>
          </a:solidFill>
          <a:latin typeface="+mn-lt"/>
          <a:ea typeface="+mn-ea"/>
          <a:cs typeface="+mn-cs"/>
        </a:defRPr>
      </a:lvl5pPr>
      <a:lvl6pPr marL="2061972" algn="r" defTabSz="824789" rtl="1" eaLnBrk="1" latinLnBrk="0" hangingPunct="1">
        <a:defRPr sz="1600" kern="1200">
          <a:solidFill>
            <a:schemeClr val="tx1"/>
          </a:solidFill>
          <a:latin typeface="+mn-lt"/>
          <a:ea typeface="+mn-ea"/>
          <a:cs typeface="+mn-cs"/>
        </a:defRPr>
      </a:lvl6pPr>
      <a:lvl7pPr marL="2474366" algn="r" defTabSz="824789" rtl="1" eaLnBrk="1" latinLnBrk="0" hangingPunct="1">
        <a:defRPr sz="1600" kern="1200">
          <a:solidFill>
            <a:schemeClr val="tx1"/>
          </a:solidFill>
          <a:latin typeface="+mn-lt"/>
          <a:ea typeface="+mn-ea"/>
          <a:cs typeface="+mn-cs"/>
        </a:defRPr>
      </a:lvl7pPr>
      <a:lvl8pPr marL="2886761" algn="r" defTabSz="824789" rtl="1" eaLnBrk="1" latinLnBrk="0" hangingPunct="1">
        <a:defRPr sz="1600" kern="1200">
          <a:solidFill>
            <a:schemeClr val="tx1"/>
          </a:solidFill>
          <a:latin typeface="+mn-lt"/>
          <a:ea typeface="+mn-ea"/>
          <a:cs typeface="+mn-cs"/>
        </a:defRPr>
      </a:lvl8pPr>
      <a:lvl9pPr marL="3299155" algn="r" defTabSz="824789"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495800"/>
            <a:ext cx="8077200" cy="1800225"/>
          </a:xfrm>
        </p:spPr>
        <p:txBody>
          <a:bodyPr/>
          <a:lstStyle/>
          <a:p>
            <a:pPr algn="r" eaLnBrk="1" hangingPunct="1"/>
            <a:r>
              <a:rPr lang="en-US" sz="3200" b="1" dirty="0" smtClean="0">
                <a:solidFill>
                  <a:srgbClr val="800080"/>
                </a:solidFill>
                <a:latin typeface="Berlin Sans FB Demi" pitchFamily="34" charset="0"/>
              </a:rPr>
              <a:t>By: Dr. </a:t>
            </a:r>
            <a:r>
              <a:rPr lang="en-US" sz="3200" b="1" dirty="0" err="1" smtClean="0">
                <a:solidFill>
                  <a:srgbClr val="800080"/>
                </a:solidFill>
                <a:latin typeface="Berlin Sans FB Demi" pitchFamily="34" charset="0"/>
              </a:rPr>
              <a:t>Chintan</a:t>
            </a:r>
            <a:r>
              <a:rPr lang="en-US" sz="3200" b="1" dirty="0" smtClean="0">
                <a:solidFill>
                  <a:srgbClr val="800080"/>
                </a:solidFill>
                <a:latin typeface="Berlin Sans FB Demi" pitchFamily="34" charset="0"/>
              </a:rPr>
              <a:t> </a:t>
            </a:r>
            <a:r>
              <a:rPr lang="en-US" sz="3200" b="1" dirty="0" err="1" smtClean="0">
                <a:solidFill>
                  <a:srgbClr val="800080"/>
                </a:solidFill>
                <a:latin typeface="Berlin Sans FB Demi" pitchFamily="34" charset="0"/>
              </a:rPr>
              <a:t>Aundhia</a:t>
            </a:r>
            <a:endParaRPr lang="en-US" sz="3200" b="1" dirty="0" smtClean="0">
              <a:solidFill>
                <a:srgbClr val="800080"/>
              </a:solidFill>
              <a:latin typeface="Berlin Sans FB Demi" pitchFamily="34" charset="0"/>
            </a:endParaRPr>
          </a:p>
        </p:txBody>
      </p:sp>
      <p:pic>
        <p:nvPicPr>
          <p:cNvPr id="27649" name="Picture 1" descr="C:\Users\User\Desktop\Capsules ppp\pink capsule.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50" y="0"/>
            <a:ext cx="2220913" cy="1785938"/>
          </a:xfrm>
          <a:prstGeom prst="rect">
            <a:avLst/>
          </a:prstGeom>
          <a:noFill/>
          <a:ln w="9525">
            <a:noFill/>
            <a:miter lim="800000"/>
            <a:headEnd/>
            <a:tailEnd/>
          </a:ln>
        </p:spPr>
      </p:pic>
      <p:sp>
        <p:nvSpPr>
          <p:cNvPr id="4" name="Subtitle 2"/>
          <p:cNvSpPr txBox="1">
            <a:spLocks/>
          </p:cNvSpPr>
          <p:nvPr/>
        </p:nvSpPr>
        <p:spPr bwMode="auto">
          <a:xfrm>
            <a:off x="652462" y="2009774"/>
            <a:ext cx="7577137" cy="18002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en-US" sz="8000" b="1" i="0" u="none" strike="noStrike" kern="0" cap="none" spc="0" normalizeH="0" baseline="0" noProof="0" dirty="0" smtClean="0">
                <a:ln>
                  <a:noFill/>
                </a:ln>
                <a:solidFill>
                  <a:srgbClr val="800080"/>
                </a:solidFill>
                <a:effectLst/>
                <a:uLnTx/>
                <a:uFillTx/>
                <a:latin typeface="Berlin Sans FB Demi" pitchFamily="34" charset="0"/>
                <a:ea typeface="+mn-ea"/>
                <a:cs typeface="+mn-cs"/>
              </a:rPr>
              <a:t>Raw Materials for capsules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p:cTn id="7" dur="500" fill="hold"/>
                                        <p:tgtEl>
                                          <p:spTgt spid="27649"/>
                                        </p:tgtEl>
                                        <p:attrNameLst>
                                          <p:attrName>ppt_w</p:attrName>
                                        </p:attrNameLst>
                                      </p:cBhvr>
                                      <p:tavLst>
                                        <p:tav tm="0">
                                          <p:val>
                                            <p:fltVal val="0"/>
                                          </p:val>
                                        </p:tav>
                                        <p:tav tm="100000">
                                          <p:val>
                                            <p:strVal val="#ppt_w"/>
                                          </p:val>
                                        </p:tav>
                                      </p:tavLst>
                                    </p:anim>
                                    <p:anim calcmode="lin" valueType="num">
                                      <p:cBhvr>
                                        <p:cTn id="8" dur="500" fill="hold"/>
                                        <p:tgtEl>
                                          <p:spTgt spid="27649"/>
                                        </p:tgtEl>
                                        <p:attrNameLst>
                                          <p:attrName>ppt_h</p:attrName>
                                        </p:attrNameLst>
                                      </p:cBhvr>
                                      <p:tavLst>
                                        <p:tav tm="0">
                                          <p:val>
                                            <p:fltVal val="0"/>
                                          </p:val>
                                        </p:tav>
                                        <p:tav tm="100000">
                                          <p:val>
                                            <p:strVal val="#ppt_h"/>
                                          </p:val>
                                        </p:tav>
                                      </p:tavLst>
                                    </p:anim>
                                    <p:anim calcmode="lin" valueType="num">
                                      <p:cBhvr>
                                        <p:cTn id="9" dur="500" fill="hold"/>
                                        <p:tgtEl>
                                          <p:spTgt spid="27649"/>
                                        </p:tgtEl>
                                        <p:attrNameLst>
                                          <p:attrName>style.rotation</p:attrName>
                                        </p:attrNameLst>
                                      </p:cBhvr>
                                      <p:tavLst>
                                        <p:tav tm="0">
                                          <p:val>
                                            <p:fltVal val="360"/>
                                          </p:val>
                                        </p:tav>
                                        <p:tav tm="100000">
                                          <p:val>
                                            <p:fltVal val="0"/>
                                          </p:val>
                                        </p:tav>
                                      </p:tavLst>
                                    </p:anim>
                                    <p:animEffect transition="in" filter="fade">
                                      <p:cBhvr>
                                        <p:cTn id="10" dur="500"/>
                                        <p:tgtEl>
                                          <p:spTgt spid="27649"/>
                                        </p:tgtEl>
                                      </p:cBhvr>
                                    </p:animEffect>
                                  </p:childTnLst>
                                </p:cTn>
                              </p:par>
                              <p:par>
                                <p:cTn id="11" presetID="38" presetClass="entr" presetSubtype="0" accel="50000" fill="hold" grpId="0" nodeType="with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set>
                                      <p:cBhvr>
                                        <p:cTn id="13" dur="228" fill="hold">
                                          <p:stCondLst>
                                            <p:cond delay="0"/>
                                          </p:stCondLst>
                                        </p:cTn>
                                        <p:tgtEl>
                                          <p:spTgt spid="3">
                                            <p:txEl>
                                              <p:pRg st="0" end="0"/>
                                            </p:txEl>
                                          </p:spTgt>
                                        </p:tgtEl>
                                        <p:attrNameLst>
                                          <p:attrName>style.rotation</p:attrName>
                                        </p:attrNameLst>
                                      </p:cBhvr>
                                      <p:to>
                                        <p:strVal val="-45.0"/>
                                      </p:to>
                                    </p:set>
                                    <p:anim calcmode="lin" valueType="num">
                                      <p:cBhvr>
                                        <p:cTn id="14"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6"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8" presetID="38" presetClass="entr" presetSubtype="0" accel="50000" fill="hold" grpId="0" nodeType="withEffect">
                                  <p:stCondLst>
                                    <p:cond delay="0"/>
                                  </p:stCondLst>
                                  <p:iterate type="lt">
                                    <p:tmPct val="50000"/>
                                  </p:iterate>
                                  <p:childTnLst>
                                    <p:set>
                                      <p:cBhvr>
                                        <p:cTn id="19" dur="1" fill="hold">
                                          <p:stCondLst>
                                            <p:cond delay="0"/>
                                          </p:stCondLst>
                                        </p:cTn>
                                        <p:tgtEl>
                                          <p:spTgt spid="4">
                                            <p:txEl>
                                              <p:pRg st="0" end="0"/>
                                            </p:txEl>
                                          </p:spTgt>
                                        </p:tgtEl>
                                        <p:attrNameLst>
                                          <p:attrName>style.visibility</p:attrName>
                                        </p:attrNameLst>
                                      </p:cBhvr>
                                      <p:to>
                                        <p:strVal val="visible"/>
                                      </p:to>
                                    </p:set>
                                    <p:set>
                                      <p:cBhvr>
                                        <p:cTn id="20" dur="228" fill="hold">
                                          <p:stCondLst>
                                            <p:cond delay="0"/>
                                          </p:stCondLst>
                                        </p:cTn>
                                        <p:tgtEl>
                                          <p:spTgt spid="4">
                                            <p:txEl>
                                              <p:pRg st="0" end="0"/>
                                            </p:txEl>
                                          </p:spTgt>
                                        </p:tgtEl>
                                        <p:attrNameLst>
                                          <p:attrName>style.rotation</p:attrName>
                                        </p:attrNameLst>
                                      </p:cBhvr>
                                      <p:to>
                                        <p:strVal val="-45.0"/>
                                      </p:to>
                                    </p:set>
                                    <p:anim calcmode="lin" valueType="num">
                                      <p:cBhvr>
                                        <p:cTn id="21"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81200"/>
            <a:ext cx="7378751" cy="1323439"/>
          </a:xfrm>
          <a:prstGeom prst="rect">
            <a:avLst/>
          </a:prstGeom>
        </p:spPr>
        <p:txBody>
          <a:bodyPr wrap="none">
            <a:spAutoFit/>
          </a:bodyPr>
          <a:lstStyle/>
          <a:p>
            <a:r>
              <a:rPr lang="en-US" sz="8000" dirty="0" smtClean="0">
                <a:solidFill>
                  <a:srgbClr val="FF0000"/>
                </a:solidFill>
                <a:latin typeface="Brush Script MT" pitchFamily="66" charset="0"/>
                <a:ea typeface="BatangChe" pitchFamily="49" charset="-127"/>
              </a:rPr>
              <a:t>Production of Gelatin</a:t>
            </a:r>
            <a:endParaRPr lang="en-US" sz="8000" dirty="0">
              <a:solidFill>
                <a:srgbClr val="FF0000"/>
              </a:solidFill>
              <a:latin typeface="Brush Script MT" pitchFamily="66" charset="0"/>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2"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447800"/>
            <a:ext cx="8153400" cy="3385542"/>
          </a:xfrm>
          <a:prstGeom prst="rect">
            <a:avLst/>
          </a:prstGeom>
        </p:spPr>
        <p:txBody>
          <a:bodyPr wrap="square">
            <a:spAutoFit/>
          </a:bodyPr>
          <a:lstStyle/>
          <a:p>
            <a:pPr marL="228600" indent="-228600">
              <a:buBlip>
                <a:blip r:embed="rId2"/>
              </a:buBlip>
            </a:pPr>
            <a:r>
              <a:rPr lang="en-US" sz="2800" dirty="0" smtClean="0">
                <a:solidFill>
                  <a:srgbClr val="00B0F0"/>
                </a:solidFill>
                <a:latin typeface="Arial Narrow" pitchFamily="34" charset="0"/>
              </a:rPr>
              <a:t>Gelatin is made from by-products of the meat and leather industry, mainly pork skins, pork and cattle bones, or split cattle hides </a:t>
            </a:r>
          </a:p>
          <a:p>
            <a:pPr marL="228600" indent="-228600">
              <a:buBlip>
                <a:blip r:embed="rId2"/>
              </a:buBlip>
            </a:pPr>
            <a:endParaRPr lang="en-US" sz="2800" dirty="0" smtClean="0">
              <a:solidFill>
                <a:srgbClr val="00B0F0"/>
              </a:solidFill>
              <a:latin typeface="Arial Narrow" pitchFamily="34" charset="0"/>
            </a:endParaRPr>
          </a:p>
          <a:p>
            <a:pPr marL="228600" indent="-228600">
              <a:buBlip>
                <a:blip r:embed="rId2"/>
              </a:buBlip>
            </a:pPr>
            <a:r>
              <a:rPr lang="en-US" sz="2800" dirty="0" smtClean="0">
                <a:solidFill>
                  <a:srgbClr val="00B0F0"/>
                </a:solidFill>
                <a:latin typeface="Arial Narrow" pitchFamily="34" charset="0"/>
              </a:rPr>
              <a:t>The raw materials are prepared by different curing, acid, and alkali processes which are employed to extract the dried collagen hydrolysate.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914400" y="762000"/>
            <a:ext cx="982961" cy="307777"/>
          </a:xfrm>
          <a:prstGeom prst="rect">
            <a:avLst/>
          </a:prstGeom>
          <a:noFill/>
        </p:spPr>
        <p:txBody>
          <a:bodyPr wrap="none" rtlCol="0">
            <a:spAutoFit/>
          </a:bodyPr>
          <a:lstStyle/>
          <a:p>
            <a:r>
              <a:rPr lang="en-US" sz="1400" b="1" dirty="0" smtClean="0">
                <a:solidFill>
                  <a:srgbClr val="FF0000"/>
                </a:solidFill>
                <a:latin typeface="Comic Sans MS" pitchFamily="66" charset="0"/>
              </a:rPr>
              <a:t>Dry Bone</a:t>
            </a:r>
            <a:endParaRPr lang="en-US" sz="1400" b="1" dirty="0">
              <a:solidFill>
                <a:srgbClr val="FF0000"/>
              </a:solidFill>
              <a:latin typeface="Comic Sans MS" pitchFamily="66" charset="0"/>
            </a:endParaRPr>
          </a:p>
        </p:txBody>
      </p:sp>
      <p:cxnSp>
        <p:nvCxnSpPr>
          <p:cNvPr id="9" name="Straight Arrow Connector 8"/>
          <p:cNvCxnSpPr/>
          <p:nvPr/>
        </p:nvCxnSpPr>
        <p:spPr bwMode="auto">
          <a:xfrm>
            <a:off x="1828800" y="838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5400000">
            <a:off x="1943100" y="1104900"/>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1676400" y="1371600"/>
            <a:ext cx="1075936" cy="307777"/>
          </a:xfrm>
          <a:prstGeom prst="rect">
            <a:avLst/>
          </a:prstGeom>
          <a:noFill/>
        </p:spPr>
        <p:txBody>
          <a:bodyPr wrap="none" rtlCol="0">
            <a:spAutoFit/>
          </a:bodyPr>
          <a:lstStyle/>
          <a:p>
            <a:r>
              <a:rPr lang="en-US" sz="1400" b="1" dirty="0" smtClean="0">
                <a:solidFill>
                  <a:srgbClr val="FF0000"/>
                </a:solidFill>
                <a:latin typeface="Comic Sans MS" pitchFamily="66" charset="0"/>
              </a:rPr>
              <a:t>Bone Meal</a:t>
            </a:r>
            <a:endParaRPr lang="en-US" sz="1400" b="1" dirty="0">
              <a:solidFill>
                <a:srgbClr val="FF0000"/>
              </a:solidFill>
              <a:latin typeface="Comic Sans MS" pitchFamily="66" charset="0"/>
            </a:endParaRPr>
          </a:p>
        </p:txBody>
      </p:sp>
      <p:sp>
        <p:nvSpPr>
          <p:cNvPr id="14" name="TextBox 13"/>
          <p:cNvSpPr txBox="1"/>
          <p:nvPr/>
        </p:nvSpPr>
        <p:spPr>
          <a:xfrm>
            <a:off x="2514600" y="685800"/>
            <a:ext cx="990600" cy="738664"/>
          </a:xfrm>
          <a:prstGeom prst="rect">
            <a:avLst/>
          </a:prstGeom>
          <a:noFill/>
        </p:spPr>
        <p:txBody>
          <a:bodyPr wrap="square" rtlCol="0">
            <a:spAutoFit/>
          </a:bodyPr>
          <a:lstStyle/>
          <a:p>
            <a:pPr algn="ctr"/>
            <a:r>
              <a:rPr lang="en-US" sz="1400" b="1" dirty="0" smtClean="0">
                <a:solidFill>
                  <a:srgbClr val="FF0000"/>
                </a:solidFill>
                <a:latin typeface="Comic Sans MS" pitchFamily="66" charset="0"/>
              </a:rPr>
              <a:t>5% HCl. 10-15days</a:t>
            </a:r>
            <a:endParaRPr lang="en-US" sz="1400" b="1" dirty="0">
              <a:solidFill>
                <a:srgbClr val="FF0000"/>
              </a:solidFill>
              <a:latin typeface="Comic Sans MS" pitchFamily="66" charset="0"/>
            </a:endParaRPr>
          </a:p>
        </p:txBody>
      </p:sp>
      <p:cxnSp>
        <p:nvCxnSpPr>
          <p:cNvPr id="15" name="Straight Arrow Connector 14"/>
          <p:cNvCxnSpPr/>
          <p:nvPr/>
        </p:nvCxnSpPr>
        <p:spPr bwMode="auto">
          <a:xfrm>
            <a:off x="3429000" y="9144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5400000">
            <a:off x="3467894" y="1180306"/>
            <a:ext cx="3810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3200400" y="1447800"/>
            <a:ext cx="1143000" cy="523220"/>
          </a:xfrm>
          <a:prstGeom prst="rect">
            <a:avLst/>
          </a:prstGeom>
          <a:noFill/>
        </p:spPr>
        <p:txBody>
          <a:bodyPr wrap="square" rtlCol="0">
            <a:spAutoFit/>
          </a:bodyPr>
          <a:lstStyle/>
          <a:p>
            <a:pPr algn="ctr"/>
            <a:r>
              <a:rPr lang="en-US" sz="1400" b="1" dirty="0" smtClean="0">
                <a:solidFill>
                  <a:srgbClr val="FF0000"/>
                </a:solidFill>
                <a:latin typeface="Comic Sans MS" pitchFamily="66" charset="0"/>
              </a:rPr>
              <a:t>Dicalcium Phosphate</a:t>
            </a:r>
            <a:endParaRPr lang="en-US" sz="1400" b="1" dirty="0">
              <a:solidFill>
                <a:srgbClr val="FF0000"/>
              </a:solidFill>
              <a:latin typeface="Comic Sans MS" pitchFamily="66" charset="0"/>
            </a:endParaRPr>
          </a:p>
        </p:txBody>
      </p:sp>
      <p:sp>
        <p:nvSpPr>
          <p:cNvPr id="18" name="TextBox 17"/>
          <p:cNvSpPr txBox="1"/>
          <p:nvPr/>
        </p:nvSpPr>
        <p:spPr>
          <a:xfrm>
            <a:off x="4038600" y="685800"/>
            <a:ext cx="990600" cy="738664"/>
          </a:xfrm>
          <a:prstGeom prst="rect">
            <a:avLst/>
          </a:prstGeom>
          <a:noFill/>
        </p:spPr>
        <p:txBody>
          <a:bodyPr wrap="square" rtlCol="0">
            <a:spAutoFit/>
          </a:bodyPr>
          <a:lstStyle/>
          <a:p>
            <a:pPr algn="ctr"/>
            <a:r>
              <a:rPr lang="en-US" sz="1400" b="1" dirty="0" smtClean="0">
                <a:solidFill>
                  <a:srgbClr val="FF0000"/>
                </a:solidFill>
                <a:latin typeface="Comic Sans MS" pitchFamily="66" charset="0"/>
              </a:rPr>
              <a:t>Lime 10% 4-8 weeks</a:t>
            </a:r>
            <a:endParaRPr lang="en-US" sz="1400" b="1" dirty="0">
              <a:solidFill>
                <a:srgbClr val="FF0000"/>
              </a:solidFill>
              <a:latin typeface="Comic Sans MS" pitchFamily="66" charset="0"/>
            </a:endParaRPr>
          </a:p>
        </p:txBody>
      </p:sp>
      <p:cxnSp>
        <p:nvCxnSpPr>
          <p:cNvPr id="19" name="Straight Arrow Connector 18"/>
          <p:cNvCxnSpPr/>
          <p:nvPr/>
        </p:nvCxnSpPr>
        <p:spPr bwMode="auto">
          <a:xfrm>
            <a:off x="4953000" y="9144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6400800" y="9144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5410200" y="685800"/>
            <a:ext cx="914400" cy="523220"/>
          </a:xfrm>
          <a:prstGeom prst="rect">
            <a:avLst/>
          </a:prstGeom>
          <a:noFill/>
        </p:spPr>
        <p:txBody>
          <a:bodyPr wrap="square" rtlCol="0">
            <a:spAutoFit/>
          </a:bodyPr>
          <a:lstStyle/>
          <a:p>
            <a:pPr algn="ctr"/>
            <a:r>
              <a:rPr lang="en-US" sz="1400" b="1" dirty="0" smtClean="0">
                <a:solidFill>
                  <a:srgbClr val="FF0000"/>
                </a:solidFill>
                <a:latin typeface="Comic Sans MS" pitchFamily="66" charset="0"/>
              </a:rPr>
              <a:t>Lime Removal</a:t>
            </a:r>
            <a:endParaRPr lang="en-US" sz="1400" b="1" dirty="0">
              <a:solidFill>
                <a:srgbClr val="FF0000"/>
              </a:solidFill>
              <a:latin typeface="Comic Sans MS" pitchFamily="66" charset="0"/>
            </a:endParaRPr>
          </a:p>
        </p:txBody>
      </p:sp>
      <p:sp>
        <p:nvSpPr>
          <p:cNvPr id="22" name="TextBox 21"/>
          <p:cNvSpPr txBox="1"/>
          <p:nvPr/>
        </p:nvSpPr>
        <p:spPr>
          <a:xfrm>
            <a:off x="6781800" y="685800"/>
            <a:ext cx="1066800" cy="738664"/>
          </a:xfrm>
          <a:prstGeom prst="rect">
            <a:avLst/>
          </a:prstGeom>
          <a:noFill/>
        </p:spPr>
        <p:txBody>
          <a:bodyPr wrap="square" rtlCol="0">
            <a:spAutoFit/>
          </a:bodyPr>
          <a:lstStyle/>
          <a:p>
            <a:pPr algn="ctr"/>
            <a:r>
              <a:rPr lang="en-US" sz="1400" b="1" dirty="0" smtClean="0">
                <a:solidFill>
                  <a:srgbClr val="FF0000"/>
                </a:solidFill>
                <a:latin typeface="Comic Sans MS" pitchFamily="66" charset="0"/>
              </a:rPr>
              <a:t>pH Adjustment</a:t>
            </a:r>
            <a:endParaRPr lang="en-US" sz="1400" b="1" dirty="0">
              <a:solidFill>
                <a:srgbClr val="FF0000"/>
              </a:solidFill>
              <a:latin typeface="Comic Sans MS" pitchFamily="66" charset="0"/>
            </a:endParaRPr>
          </a:p>
        </p:txBody>
      </p:sp>
      <p:sp>
        <p:nvSpPr>
          <p:cNvPr id="23" name="TextBox 22"/>
          <p:cNvSpPr txBox="1"/>
          <p:nvPr/>
        </p:nvSpPr>
        <p:spPr>
          <a:xfrm>
            <a:off x="762000" y="2133600"/>
            <a:ext cx="990600" cy="307777"/>
          </a:xfrm>
          <a:prstGeom prst="rect">
            <a:avLst/>
          </a:prstGeom>
          <a:noFill/>
        </p:spPr>
        <p:txBody>
          <a:bodyPr wrap="square" rtlCol="0">
            <a:spAutoFit/>
          </a:bodyPr>
          <a:lstStyle/>
          <a:p>
            <a:pPr algn="ctr"/>
            <a:r>
              <a:rPr lang="en-US" sz="1400" b="1" dirty="0" smtClean="0">
                <a:solidFill>
                  <a:srgbClr val="7030A0"/>
                </a:solidFill>
                <a:latin typeface="Comic Sans MS" pitchFamily="66" charset="0"/>
              </a:rPr>
              <a:t>Calf Skin</a:t>
            </a:r>
            <a:endParaRPr lang="en-US" sz="1400" b="1" dirty="0">
              <a:solidFill>
                <a:srgbClr val="7030A0"/>
              </a:solidFill>
              <a:latin typeface="Comic Sans MS" pitchFamily="66" charset="0"/>
            </a:endParaRPr>
          </a:p>
        </p:txBody>
      </p:sp>
      <p:sp>
        <p:nvSpPr>
          <p:cNvPr id="24" name="TextBox 23"/>
          <p:cNvSpPr txBox="1"/>
          <p:nvPr/>
        </p:nvSpPr>
        <p:spPr>
          <a:xfrm>
            <a:off x="3505200" y="2057400"/>
            <a:ext cx="990600" cy="738664"/>
          </a:xfrm>
          <a:prstGeom prst="rect">
            <a:avLst/>
          </a:prstGeom>
          <a:noFill/>
        </p:spPr>
        <p:txBody>
          <a:bodyPr wrap="square" rtlCol="0">
            <a:spAutoFit/>
          </a:bodyPr>
          <a:lstStyle/>
          <a:p>
            <a:pPr algn="ctr"/>
            <a:r>
              <a:rPr lang="en-US" sz="1400" b="1" dirty="0" smtClean="0">
                <a:solidFill>
                  <a:srgbClr val="7030A0"/>
                </a:solidFill>
                <a:latin typeface="Comic Sans MS" pitchFamily="66" charset="0"/>
              </a:rPr>
              <a:t>Lime 10% 6-12 weeks</a:t>
            </a:r>
            <a:endParaRPr lang="en-US" sz="1400" b="1" dirty="0">
              <a:solidFill>
                <a:srgbClr val="7030A0"/>
              </a:solidFill>
              <a:latin typeface="Comic Sans MS" pitchFamily="66" charset="0"/>
            </a:endParaRPr>
          </a:p>
        </p:txBody>
      </p:sp>
      <p:sp>
        <p:nvSpPr>
          <p:cNvPr id="25" name="TextBox 24"/>
          <p:cNvSpPr txBox="1"/>
          <p:nvPr/>
        </p:nvSpPr>
        <p:spPr>
          <a:xfrm>
            <a:off x="6324600" y="2057400"/>
            <a:ext cx="1066800" cy="738664"/>
          </a:xfrm>
          <a:prstGeom prst="rect">
            <a:avLst/>
          </a:prstGeom>
          <a:noFill/>
        </p:spPr>
        <p:txBody>
          <a:bodyPr wrap="square" rtlCol="0">
            <a:spAutoFit/>
          </a:bodyPr>
          <a:lstStyle/>
          <a:p>
            <a:pPr algn="ctr"/>
            <a:r>
              <a:rPr lang="en-US" sz="1400" b="1" dirty="0" smtClean="0">
                <a:solidFill>
                  <a:srgbClr val="7030A0"/>
                </a:solidFill>
                <a:latin typeface="Comic Sans MS" pitchFamily="66" charset="0"/>
              </a:rPr>
              <a:t>Water Wash 10-30 hours</a:t>
            </a:r>
            <a:endParaRPr lang="en-US" sz="1400" b="1" dirty="0">
              <a:solidFill>
                <a:srgbClr val="7030A0"/>
              </a:solidFill>
              <a:latin typeface="Comic Sans MS" pitchFamily="66" charset="0"/>
            </a:endParaRPr>
          </a:p>
        </p:txBody>
      </p:sp>
      <p:cxnSp>
        <p:nvCxnSpPr>
          <p:cNvPr id="26" name="Straight Arrow Connector 25"/>
          <p:cNvCxnSpPr/>
          <p:nvPr/>
        </p:nvCxnSpPr>
        <p:spPr bwMode="auto">
          <a:xfrm>
            <a:off x="1676400" y="2286000"/>
            <a:ext cx="1752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4495800" y="2286000"/>
            <a:ext cx="1752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TextBox 30"/>
          <p:cNvSpPr txBox="1"/>
          <p:nvPr/>
        </p:nvSpPr>
        <p:spPr>
          <a:xfrm>
            <a:off x="838200" y="3200400"/>
            <a:ext cx="990600" cy="523220"/>
          </a:xfrm>
          <a:prstGeom prst="rect">
            <a:avLst/>
          </a:prstGeom>
          <a:noFill/>
        </p:spPr>
        <p:txBody>
          <a:bodyPr wrap="square" rtlCol="0">
            <a:spAutoFit/>
          </a:bodyPr>
          <a:lstStyle/>
          <a:p>
            <a:pPr algn="ctr"/>
            <a:r>
              <a:rPr lang="en-US" sz="1400" b="1" dirty="0" smtClean="0">
                <a:solidFill>
                  <a:schemeClr val="accent5">
                    <a:lumMod val="50000"/>
                  </a:schemeClr>
                </a:solidFill>
                <a:latin typeface="Comic Sans MS" pitchFamily="66" charset="0"/>
              </a:rPr>
              <a:t>Pork Skin</a:t>
            </a:r>
            <a:endParaRPr lang="en-US" sz="1400" b="1" dirty="0">
              <a:solidFill>
                <a:schemeClr val="accent5">
                  <a:lumMod val="50000"/>
                </a:schemeClr>
              </a:solidFill>
              <a:latin typeface="Comic Sans MS" pitchFamily="66" charset="0"/>
            </a:endParaRPr>
          </a:p>
        </p:txBody>
      </p:sp>
      <p:sp>
        <p:nvSpPr>
          <p:cNvPr id="33" name="TextBox 32"/>
          <p:cNvSpPr txBox="1"/>
          <p:nvPr/>
        </p:nvSpPr>
        <p:spPr>
          <a:xfrm>
            <a:off x="3429000" y="2971800"/>
            <a:ext cx="1066800" cy="954107"/>
          </a:xfrm>
          <a:prstGeom prst="rect">
            <a:avLst/>
          </a:prstGeom>
          <a:noFill/>
        </p:spPr>
        <p:txBody>
          <a:bodyPr wrap="square" rtlCol="0">
            <a:spAutoFit/>
          </a:bodyPr>
          <a:lstStyle/>
          <a:p>
            <a:pPr algn="ctr"/>
            <a:r>
              <a:rPr lang="en-US" sz="1400" b="1" dirty="0" smtClean="0">
                <a:solidFill>
                  <a:schemeClr val="accent5">
                    <a:lumMod val="50000"/>
                  </a:schemeClr>
                </a:solidFill>
                <a:latin typeface="Comic Sans MS" pitchFamily="66" charset="0"/>
              </a:rPr>
              <a:t>Acid </a:t>
            </a:r>
          </a:p>
          <a:p>
            <a:pPr algn="ctr"/>
            <a:r>
              <a:rPr lang="en-US" sz="1400" b="1" dirty="0" smtClean="0">
                <a:solidFill>
                  <a:schemeClr val="accent5">
                    <a:lumMod val="50000"/>
                  </a:schemeClr>
                </a:solidFill>
                <a:latin typeface="Comic Sans MS" pitchFamily="66" charset="0"/>
              </a:rPr>
              <a:t>1- 5 % HCl 10-30 hours</a:t>
            </a:r>
            <a:endParaRPr lang="en-US" sz="1400" b="1" dirty="0">
              <a:solidFill>
                <a:schemeClr val="accent5">
                  <a:lumMod val="50000"/>
                </a:schemeClr>
              </a:solidFill>
              <a:latin typeface="Comic Sans MS" pitchFamily="66" charset="0"/>
            </a:endParaRPr>
          </a:p>
        </p:txBody>
      </p:sp>
      <p:sp>
        <p:nvSpPr>
          <p:cNvPr id="34" name="TextBox 33"/>
          <p:cNvSpPr txBox="1"/>
          <p:nvPr/>
        </p:nvSpPr>
        <p:spPr>
          <a:xfrm>
            <a:off x="6248400" y="3048000"/>
            <a:ext cx="1066800" cy="523220"/>
          </a:xfrm>
          <a:prstGeom prst="rect">
            <a:avLst/>
          </a:prstGeom>
          <a:noFill/>
        </p:spPr>
        <p:txBody>
          <a:bodyPr wrap="square" rtlCol="0">
            <a:spAutoFit/>
          </a:bodyPr>
          <a:lstStyle/>
          <a:p>
            <a:pPr algn="ctr"/>
            <a:r>
              <a:rPr lang="en-US" sz="1400" b="1" dirty="0" smtClean="0">
                <a:solidFill>
                  <a:schemeClr val="accent5">
                    <a:lumMod val="50000"/>
                  </a:schemeClr>
                </a:solidFill>
                <a:latin typeface="Comic Sans MS" pitchFamily="66" charset="0"/>
              </a:rPr>
              <a:t>Acid </a:t>
            </a:r>
          </a:p>
          <a:p>
            <a:pPr algn="ctr"/>
            <a:r>
              <a:rPr lang="en-US" sz="1400" b="1" dirty="0" smtClean="0">
                <a:solidFill>
                  <a:schemeClr val="accent5">
                    <a:lumMod val="50000"/>
                  </a:schemeClr>
                </a:solidFill>
                <a:latin typeface="Comic Sans MS" pitchFamily="66" charset="0"/>
              </a:rPr>
              <a:t>Removal</a:t>
            </a:r>
            <a:endParaRPr lang="en-US" sz="1400" b="1" dirty="0">
              <a:solidFill>
                <a:schemeClr val="accent5">
                  <a:lumMod val="50000"/>
                </a:schemeClr>
              </a:solidFill>
              <a:latin typeface="Comic Sans MS" pitchFamily="66" charset="0"/>
            </a:endParaRPr>
          </a:p>
        </p:txBody>
      </p:sp>
      <p:cxnSp>
        <p:nvCxnSpPr>
          <p:cNvPr id="35" name="Straight Arrow Connector 34"/>
          <p:cNvCxnSpPr/>
          <p:nvPr/>
        </p:nvCxnSpPr>
        <p:spPr bwMode="auto">
          <a:xfrm>
            <a:off x="1752600" y="3352800"/>
            <a:ext cx="1752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p:nvPr/>
        </p:nvCxnSpPr>
        <p:spPr bwMode="auto">
          <a:xfrm>
            <a:off x="4495800" y="3276600"/>
            <a:ext cx="1752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TextBox 36"/>
          <p:cNvSpPr txBox="1"/>
          <p:nvPr/>
        </p:nvSpPr>
        <p:spPr>
          <a:xfrm>
            <a:off x="1981200" y="2057400"/>
            <a:ext cx="990600" cy="307777"/>
          </a:xfrm>
          <a:prstGeom prst="rect">
            <a:avLst/>
          </a:prstGeom>
          <a:noFill/>
        </p:spPr>
        <p:txBody>
          <a:bodyPr wrap="square" rtlCol="0">
            <a:spAutoFit/>
          </a:bodyPr>
          <a:lstStyle/>
          <a:p>
            <a:pPr algn="ctr"/>
            <a:r>
              <a:rPr lang="en-US" sz="1400" b="1" dirty="0" smtClean="0">
                <a:solidFill>
                  <a:srgbClr val="7030A0"/>
                </a:solidFill>
                <a:latin typeface="Comic Sans MS" pitchFamily="66" charset="0"/>
              </a:rPr>
              <a:t>Wash</a:t>
            </a:r>
            <a:endParaRPr lang="en-US" sz="1400" b="1" dirty="0">
              <a:solidFill>
                <a:srgbClr val="7030A0"/>
              </a:solidFill>
              <a:latin typeface="Comic Sans MS" pitchFamily="66" charset="0"/>
            </a:endParaRPr>
          </a:p>
        </p:txBody>
      </p:sp>
      <p:sp>
        <p:nvSpPr>
          <p:cNvPr id="39" name="TextBox 38"/>
          <p:cNvSpPr txBox="1"/>
          <p:nvPr/>
        </p:nvSpPr>
        <p:spPr>
          <a:xfrm>
            <a:off x="2133600" y="3124200"/>
            <a:ext cx="990600" cy="307777"/>
          </a:xfrm>
          <a:prstGeom prst="rect">
            <a:avLst/>
          </a:prstGeom>
          <a:noFill/>
        </p:spPr>
        <p:txBody>
          <a:bodyPr wrap="square" rtlCol="0">
            <a:spAutoFit/>
          </a:bodyPr>
          <a:lstStyle/>
          <a:p>
            <a:pPr algn="ctr"/>
            <a:r>
              <a:rPr lang="en-US" sz="1400" b="1" dirty="0" smtClean="0">
                <a:solidFill>
                  <a:schemeClr val="accent5">
                    <a:lumMod val="50000"/>
                  </a:schemeClr>
                </a:solidFill>
                <a:latin typeface="Comic Sans MS" pitchFamily="66" charset="0"/>
              </a:rPr>
              <a:t>Wash</a:t>
            </a:r>
            <a:endParaRPr lang="en-US" sz="1400" b="1" dirty="0">
              <a:solidFill>
                <a:schemeClr val="accent5">
                  <a:lumMod val="50000"/>
                </a:schemeClr>
              </a:solidFill>
              <a:latin typeface="Comic Sans MS" pitchFamily="66" charset="0"/>
            </a:endParaRPr>
          </a:p>
        </p:txBody>
      </p:sp>
      <p:cxnSp>
        <p:nvCxnSpPr>
          <p:cNvPr id="41" name="Straight Connector 40"/>
          <p:cNvCxnSpPr>
            <a:stCxn id="22" idx="3"/>
          </p:cNvCxnSpPr>
          <p:nvPr/>
        </p:nvCxnSpPr>
        <p:spPr bwMode="auto">
          <a:xfrm>
            <a:off x="7848600" y="1055132"/>
            <a:ext cx="533400" cy="11546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0800000">
            <a:off x="7391400" y="2209800"/>
            <a:ext cx="990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endCxn id="34" idx="3"/>
          </p:cNvCxnSpPr>
          <p:nvPr/>
        </p:nvCxnSpPr>
        <p:spPr bwMode="auto">
          <a:xfrm rot="5400000">
            <a:off x="7298696" y="2226304"/>
            <a:ext cx="1099811" cy="10668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6896100" y="2781300"/>
            <a:ext cx="2057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10800000">
            <a:off x="914400" y="4267200"/>
            <a:ext cx="65532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5400000">
            <a:off x="609600" y="4572000"/>
            <a:ext cx="6096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914400" y="4876800"/>
            <a:ext cx="381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9" name="TextBox 58"/>
          <p:cNvSpPr txBox="1"/>
          <p:nvPr/>
        </p:nvSpPr>
        <p:spPr>
          <a:xfrm>
            <a:off x="8001000" y="4648200"/>
            <a:ext cx="990600" cy="523220"/>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Mill to size</a:t>
            </a:r>
            <a:endParaRPr lang="en-US" sz="1400" b="1" dirty="0">
              <a:solidFill>
                <a:srgbClr val="CC0099"/>
              </a:solidFill>
              <a:latin typeface="Comic Sans MS" pitchFamily="66" charset="0"/>
            </a:endParaRPr>
          </a:p>
        </p:txBody>
      </p:sp>
      <p:sp>
        <p:nvSpPr>
          <p:cNvPr id="60" name="TextBox 59"/>
          <p:cNvSpPr txBox="1"/>
          <p:nvPr/>
        </p:nvSpPr>
        <p:spPr>
          <a:xfrm>
            <a:off x="6934200" y="4648200"/>
            <a:ext cx="609600" cy="523220"/>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Air Dry</a:t>
            </a:r>
            <a:endParaRPr lang="en-US" sz="1400" b="1" dirty="0">
              <a:solidFill>
                <a:srgbClr val="CC0099"/>
              </a:solidFill>
              <a:latin typeface="Comic Sans MS" pitchFamily="66" charset="0"/>
            </a:endParaRPr>
          </a:p>
        </p:txBody>
      </p:sp>
      <p:sp>
        <p:nvSpPr>
          <p:cNvPr id="61" name="TextBox 60"/>
          <p:cNvSpPr txBox="1"/>
          <p:nvPr/>
        </p:nvSpPr>
        <p:spPr>
          <a:xfrm>
            <a:off x="5562600" y="4724400"/>
            <a:ext cx="838200" cy="523220"/>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Cool to solidify</a:t>
            </a:r>
            <a:endParaRPr lang="en-US" sz="1400" b="1" dirty="0">
              <a:solidFill>
                <a:srgbClr val="CC0099"/>
              </a:solidFill>
              <a:latin typeface="Comic Sans MS" pitchFamily="66" charset="0"/>
            </a:endParaRPr>
          </a:p>
        </p:txBody>
      </p:sp>
      <p:sp>
        <p:nvSpPr>
          <p:cNvPr id="62" name="TextBox 61"/>
          <p:cNvSpPr txBox="1"/>
          <p:nvPr/>
        </p:nvSpPr>
        <p:spPr>
          <a:xfrm>
            <a:off x="3810000" y="4724400"/>
            <a:ext cx="1371600" cy="523220"/>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Vacuum Concentration</a:t>
            </a:r>
            <a:endParaRPr lang="en-US" sz="1400" b="1" dirty="0">
              <a:solidFill>
                <a:srgbClr val="CC0099"/>
              </a:solidFill>
              <a:latin typeface="Comic Sans MS" pitchFamily="66" charset="0"/>
            </a:endParaRPr>
          </a:p>
        </p:txBody>
      </p:sp>
      <p:sp>
        <p:nvSpPr>
          <p:cNvPr id="63" name="TextBox 62"/>
          <p:cNvSpPr txBox="1"/>
          <p:nvPr/>
        </p:nvSpPr>
        <p:spPr>
          <a:xfrm>
            <a:off x="2819400" y="4724400"/>
            <a:ext cx="685800" cy="307777"/>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Filter</a:t>
            </a:r>
            <a:endParaRPr lang="en-US" sz="1400" b="1" dirty="0">
              <a:solidFill>
                <a:srgbClr val="CC0099"/>
              </a:solidFill>
              <a:latin typeface="Comic Sans MS" pitchFamily="66" charset="0"/>
            </a:endParaRPr>
          </a:p>
        </p:txBody>
      </p:sp>
      <p:sp>
        <p:nvSpPr>
          <p:cNvPr id="64" name="TextBox 63"/>
          <p:cNvSpPr txBox="1"/>
          <p:nvPr/>
        </p:nvSpPr>
        <p:spPr>
          <a:xfrm>
            <a:off x="1219200" y="4724400"/>
            <a:ext cx="1143000" cy="523220"/>
          </a:xfrm>
          <a:prstGeom prst="rect">
            <a:avLst/>
          </a:prstGeom>
          <a:noFill/>
        </p:spPr>
        <p:txBody>
          <a:bodyPr wrap="square" rtlCol="0">
            <a:spAutoFit/>
          </a:bodyPr>
          <a:lstStyle/>
          <a:p>
            <a:pPr algn="ctr"/>
            <a:r>
              <a:rPr lang="en-US" sz="1400" b="1" dirty="0" smtClean="0">
                <a:solidFill>
                  <a:srgbClr val="CC0099"/>
                </a:solidFill>
                <a:latin typeface="Comic Sans MS" pitchFamily="66" charset="0"/>
              </a:rPr>
              <a:t>Hot Water Extraction</a:t>
            </a:r>
            <a:endParaRPr lang="en-US" sz="1400" b="1" dirty="0">
              <a:solidFill>
                <a:srgbClr val="CC0099"/>
              </a:solidFill>
              <a:latin typeface="Comic Sans MS" pitchFamily="66" charset="0"/>
            </a:endParaRPr>
          </a:p>
        </p:txBody>
      </p:sp>
      <p:cxnSp>
        <p:nvCxnSpPr>
          <p:cNvPr id="65" name="Straight Arrow Connector 64"/>
          <p:cNvCxnSpPr/>
          <p:nvPr/>
        </p:nvCxnSpPr>
        <p:spPr bwMode="auto">
          <a:xfrm>
            <a:off x="2286000" y="48768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6" name="Straight Arrow Connector 65"/>
          <p:cNvCxnSpPr/>
          <p:nvPr/>
        </p:nvCxnSpPr>
        <p:spPr bwMode="auto">
          <a:xfrm>
            <a:off x="3429000" y="48768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7" name="Straight Arrow Connector 66"/>
          <p:cNvCxnSpPr/>
          <p:nvPr/>
        </p:nvCxnSpPr>
        <p:spPr bwMode="auto">
          <a:xfrm>
            <a:off x="5029200" y="48768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a:off x="6400800" y="48768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7467600" y="48768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1" name="TextBox 70"/>
          <p:cNvSpPr txBox="1"/>
          <p:nvPr/>
        </p:nvSpPr>
        <p:spPr>
          <a:xfrm>
            <a:off x="685800" y="5715000"/>
            <a:ext cx="7734810" cy="707886"/>
          </a:xfrm>
          <a:prstGeom prst="rect">
            <a:avLst/>
          </a:prstGeom>
          <a:noFill/>
        </p:spPr>
        <p:txBody>
          <a:bodyPr wrap="none" rtlCol="0">
            <a:spAutoFit/>
          </a:bodyPr>
          <a:lstStyle/>
          <a:p>
            <a:r>
              <a:rPr lang="en-US" sz="4000" b="1" u="sng" dirty="0" smtClean="0">
                <a:solidFill>
                  <a:srgbClr val="0070C0"/>
                </a:solidFill>
                <a:latin typeface="Chiller" pitchFamily="82" charset="0"/>
              </a:rPr>
              <a:t>Manufacturing process of Gelatin used in Capsules</a:t>
            </a:r>
            <a:endParaRPr lang="en-US" sz="4000" b="1" u="sng" dirty="0">
              <a:solidFill>
                <a:srgbClr val="0070C0"/>
              </a:solidFill>
              <a:latin typeface="Chiller"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2735044" cy="707886"/>
          </a:xfrm>
          <a:prstGeom prst="rect">
            <a:avLst/>
          </a:prstGeom>
          <a:noFill/>
        </p:spPr>
        <p:txBody>
          <a:bodyPr wrap="none" rtlCol="0">
            <a:spAutoFit/>
          </a:bodyPr>
          <a:lstStyle/>
          <a:p>
            <a:r>
              <a:rPr lang="en-US" sz="4000" b="1" u="sng" dirty="0" smtClean="0">
                <a:solidFill>
                  <a:srgbClr val="0070C0"/>
                </a:solidFill>
                <a:latin typeface="Chiller" pitchFamily="82" charset="0"/>
              </a:rPr>
              <a:t>Grades of Gelatin</a:t>
            </a:r>
            <a:endParaRPr lang="en-US" sz="4000" b="1" u="sng" dirty="0">
              <a:solidFill>
                <a:srgbClr val="0070C0"/>
              </a:solidFill>
              <a:latin typeface="Chiller" pitchFamily="82" charset="0"/>
            </a:endParaRPr>
          </a:p>
        </p:txBody>
      </p:sp>
      <p:sp>
        <p:nvSpPr>
          <p:cNvPr id="3" name="Rectangle 2"/>
          <p:cNvSpPr/>
          <p:nvPr/>
        </p:nvSpPr>
        <p:spPr>
          <a:xfrm>
            <a:off x="381000" y="1143000"/>
            <a:ext cx="7924800" cy="3785652"/>
          </a:xfrm>
          <a:prstGeom prst="rect">
            <a:avLst/>
          </a:prstGeom>
        </p:spPr>
        <p:txBody>
          <a:bodyPr wrap="square">
            <a:spAutoFit/>
          </a:bodyPr>
          <a:lstStyle/>
          <a:p>
            <a:pPr marL="228600" indent="-228600" algn="just">
              <a:buBlip>
                <a:blip r:embed="rId2"/>
              </a:buBlip>
            </a:pPr>
            <a:r>
              <a:rPr lang="en-US" sz="2400" dirty="0" smtClean="0">
                <a:solidFill>
                  <a:srgbClr val="002060"/>
                </a:solidFill>
                <a:latin typeface="Comic Sans MS" pitchFamily="66" charset="0"/>
              </a:rPr>
              <a:t> Gelatin is available in various grades form higher to lower grade.</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The grade depends upon the strength of gelatin. </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Higher grade of gelatin has higher strength and vice versa.</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The grade of gelatin is defined by </a:t>
            </a:r>
            <a:r>
              <a:rPr lang="en-US" sz="2400" dirty="0" smtClean="0">
                <a:solidFill>
                  <a:srgbClr val="C00000"/>
                </a:solidFill>
                <a:latin typeface="Comic Sans MS" pitchFamily="66" charset="0"/>
              </a:rPr>
              <a:t>BLOOM STRENGTH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4800"/>
            <a:ext cx="3727302" cy="584775"/>
          </a:xfrm>
          <a:prstGeom prst="rect">
            <a:avLst/>
          </a:prstGeom>
        </p:spPr>
        <p:txBody>
          <a:bodyPr wrap="none">
            <a:spAutoFit/>
          </a:bodyPr>
          <a:lstStyle/>
          <a:p>
            <a:r>
              <a:rPr lang="en-US" sz="3200" dirty="0" smtClean="0">
                <a:solidFill>
                  <a:srgbClr val="C00000"/>
                </a:solidFill>
                <a:latin typeface="Berlin Sans FB Demi" pitchFamily="34" charset="0"/>
              </a:rPr>
              <a:t>BLOOM STRENGTH</a:t>
            </a:r>
            <a:endParaRPr lang="en-US" sz="3200" dirty="0">
              <a:latin typeface="Berlin Sans FB Demi" pitchFamily="34" charset="0"/>
            </a:endParaRPr>
          </a:p>
        </p:txBody>
      </p:sp>
      <p:sp>
        <p:nvSpPr>
          <p:cNvPr id="3" name="Rectangle 2"/>
          <p:cNvSpPr/>
          <p:nvPr/>
        </p:nvSpPr>
        <p:spPr>
          <a:xfrm>
            <a:off x="304800" y="1219200"/>
            <a:ext cx="8381999" cy="4832092"/>
          </a:xfrm>
          <a:prstGeom prst="rect">
            <a:avLst/>
          </a:prstGeom>
        </p:spPr>
        <p:txBody>
          <a:bodyPr wrap="square">
            <a:spAutoFit/>
          </a:bodyPr>
          <a:lstStyle/>
          <a:p>
            <a:pPr marL="228600" indent="-228600" algn="just">
              <a:buBlip>
                <a:blip r:embed="rId2"/>
              </a:buBlip>
            </a:pPr>
            <a:r>
              <a:rPr lang="en-US" sz="2800" dirty="0" smtClean="0">
                <a:solidFill>
                  <a:srgbClr val="7030A0"/>
                </a:solidFill>
                <a:latin typeface="Comic Sans MS" pitchFamily="66" charset="0"/>
              </a:rPr>
              <a:t>It is a measure of the cohesive strength of the cross linking that occurs between the gelatin molecules. </a:t>
            </a:r>
          </a:p>
          <a:p>
            <a:pPr marL="228600" indent="-228600" algn="just">
              <a:buBlip>
                <a:blip r:embed="rId2"/>
              </a:buBlip>
            </a:pPr>
            <a:endParaRPr lang="en-US" sz="2800" dirty="0" smtClean="0">
              <a:solidFill>
                <a:srgbClr val="7030A0"/>
              </a:solidFill>
              <a:latin typeface="Comic Sans MS" pitchFamily="66" charset="0"/>
            </a:endParaRPr>
          </a:p>
          <a:p>
            <a:pPr marL="228600" indent="-228600" algn="just">
              <a:buBlip>
                <a:blip r:embed="rId2"/>
              </a:buBlip>
            </a:pPr>
            <a:r>
              <a:rPr lang="en-US" sz="2800" dirty="0" smtClean="0">
                <a:solidFill>
                  <a:srgbClr val="7030A0"/>
                </a:solidFill>
                <a:latin typeface="Comic Sans MS" pitchFamily="66" charset="0"/>
              </a:rPr>
              <a:t>It is proportional to the molecular weight of gelatin.</a:t>
            </a:r>
          </a:p>
          <a:p>
            <a:pPr marL="228600" indent="-228600" algn="just">
              <a:buBlip>
                <a:blip r:embed="rId2"/>
              </a:buBlip>
            </a:pPr>
            <a:endParaRPr lang="en-US" sz="2800" dirty="0" smtClean="0">
              <a:solidFill>
                <a:srgbClr val="7030A0"/>
              </a:solidFill>
              <a:latin typeface="Comic Sans MS" pitchFamily="66" charset="0"/>
            </a:endParaRPr>
          </a:p>
          <a:p>
            <a:pPr marL="228600" indent="-228600" algn="just">
              <a:buBlip>
                <a:blip r:embed="rId2"/>
              </a:buBlip>
            </a:pPr>
            <a:r>
              <a:rPr lang="en-US" sz="2800" dirty="0" smtClean="0">
                <a:solidFill>
                  <a:srgbClr val="7030A0"/>
                </a:solidFill>
                <a:latin typeface="Comic Sans MS" pitchFamily="66" charset="0"/>
              </a:rPr>
              <a:t>It is defined as the weight of gelatin(g) required to move a plastic plunger that is 0.5 inches in diameter 4 mm into a 6</a:t>
            </a:r>
            <a:r>
              <a:rPr lang="en-US" sz="2800" baseline="22000" dirty="0" smtClean="0">
                <a:solidFill>
                  <a:srgbClr val="7030A0"/>
                </a:solidFill>
                <a:latin typeface="Comic Sans MS" pitchFamily="66" charset="0"/>
              </a:rPr>
              <a:t>2</a:t>
            </a:r>
            <a:r>
              <a:rPr lang="en-US" sz="2800" baseline="-6000" dirty="0" smtClean="0">
                <a:solidFill>
                  <a:srgbClr val="7030A0"/>
                </a:solidFill>
                <a:latin typeface="Comic Sans MS" pitchFamily="66" charset="0"/>
              </a:rPr>
              <a:t>/3</a:t>
            </a:r>
            <a:r>
              <a:rPr lang="en-US" sz="2800" dirty="0" smtClean="0">
                <a:solidFill>
                  <a:srgbClr val="7030A0"/>
                </a:solidFill>
                <a:latin typeface="Comic Sans MS" pitchFamily="66" charset="0"/>
              </a:rPr>
              <a:t>% gelatin gel that has been held at 10</a:t>
            </a:r>
            <a:r>
              <a:rPr lang="en-US" sz="2800" baseline="30000" dirty="0" smtClean="0">
                <a:solidFill>
                  <a:srgbClr val="7030A0"/>
                </a:solidFill>
                <a:latin typeface="Comic Sans MS" pitchFamily="66" charset="0"/>
              </a:rPr>
              <a:t>O</a:t>
            </a:r>
            <a:r>
              <a:rPr lang="en-US" sz="2800" dirty="0" smtClean="0">
                <a:solidFill>
                  <a:srgbClr val="7030A0"/>
                </a:solidFill>
                <a:latin typeface="Comic Sans MS" pitchFamily="66" charset="0"/>
              </a:rPr>
              <a:t>C for 17 hours </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905000"/>
            <a:ext cx="6566221" cy="1446550"/>
          </a:xfrm>
          <a:prstGeom prst="rect">
            <a:avLst/>
          </a:prstGeom>
        </p:spPr>
        <p:txBody>
          <a:bodyPr wrap="none">
            <a:spAutoFit/>
          </a:bodyPr>
          <a:lstStyle/>
          <a:p>
            <a:r>
              <a:rPr lang="en-US" sz="8800" b="1" dirty="0" smtClean="0">
                <a:solidFill>
                  <a:srgbClr val="00B050"/>
                </a:solidFill>
                <a:latin typeface="Bradley Hand ITC" pitchFamily="66" charset="0"/>
              </a:rPr>
              <a:t>2. Colourants</a:t>
            </a:r>
            <a:endParaRPr lang="en-US" sz="88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7924800" cy="4524315"/>
          </a:xfrm>
          <a:prstGeom prst="rect">
            <a:avLst/>
          </a:prstGeom>
        </p:spPr>
        <p:txBody>
          <a:bodyPr wrap="square">
            <a:spAutoFit/>
          </a:bodyPr>
          <a:lstStyle/>
          <a:p>
            <a:pPr marL="228600" indent="-228600" algn="just">
              <a:buBlip>
                <a:blip r:embed="rId2"/>
              </a:buBlip>
            </a:pPr>
            <a:r>
              <a:rPr lang="en-US" sz="2400" dirty="0" smtClean="0">
                <a:solidFill>
                  <a:srgbClr val="002060"/>
                </a:solidFill>
                <a:latin typeface="Comic Sans MS" pitchFamily="66" charset="0"/>
              </a:rPr>
              <a:t>The colorants that can be used in capsules are of two types: water soluble dyes or insoluble pigments. </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Three most commonly used dyes are erythrosine, indigo carmine and quinolone yellow. </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The two types of pigments used are iron oxides- black, red and yellow and titanium dioxide which are white and used to make the capsule opaque. </a:t>
            </a:r>
          </a:p>
          <a:p>
            <a:pPr marL="228600" indent="-228600" algn="just">
              <a:buBlip>
                <a:blip r:embed="rId2"/>
              </a:buBlip>
            </a:pPr>
            <a:endParaRPr lang="en-US" sz="2400" dirty="0" smtClean="0">
              <a:solidFill>
                <a:srgbClr val="002060"/>
              </a:solidFill>
              <a:latin typeface="Comic Sans MS" pitchFamily="66" charset="0"/>
            </a:endParaRPr>
          </a:p>
          <a:p>
            <a:pPr marL="228600" indent="-228600" algn="just">
              <a:buBlip>
                <a:blip r:embed="rId2"/>
              </a:buBlip>
            </a:pPr>
            <a:r>
              <a:rPr lang="en-US" sz="2400" dirty="0" smtClean="0">
                <a:solidFill>
                  <a:srgbClr val="002060"/>
                </a:solidFill>
                <a:latin typeface="Comic Sans MS" pitchFamily="66" charset="0"/>
              </a:rPr>
              <a:t>Capsules are colored by the addition of colorants to the gelatin solution during the manufacturing stage.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905000"/>
            <a:ext cx="7290778" cy="1446550"/>
          </a:xfrm>
          <a:prstGeom prst="rect">
            <a:avLst/>
          </a:prstGeom>
        </p:spPr>
        <p:txBody>
          <a:bodyPr wrap="none">
            <a:spAutoFit/>
          </a:bodyPr>
          <a:lstStyle/>
          <a:p>
            <a:r>
              <a:rPr lang="en-US" sz="8800" b="1" dirty="0" smtClean="0">
                <a:solidFill>
                  <a:srgbClr val="00B050"/>
                </a:solidFill>
                <a:latin typeface="Bradley Hand ITC" pitchFamily="66" charset="0"/>
              </a:rPr>
              <a:t>3. Process Aids</a:t>
            </a:r>
            <a:endParaRPr lang="en-US" sz="88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10600" cy="4524315"/>
          </a:xfrm>
          <a:prstGeom prst="rect">
            <a:avLst/>
          </a:prstGeom>
        </p:spPr>
        <p:txBody>
          <a:bodyPr wrap="square">
            <a:spAutoFit/>
          </a:bodyPr>
          <a:lstStyle/>
          <a:p>
            <a:pPr marL="228600" indent="-228600" algn="just">
              <a:buBlip>
                <a:blip r:embed="rId2"/>
              </a:buBlip>
            </a:pPr>
            <a:r>
              <a:rPr lang="en-US" sz="2400" b="1" dirty="0" smtClean="0">
                <a:solidFill>
                  <a:srgbClr val="7030A0"/>
                </a:solidFill>
                <a:latin typeface="Comic Sans MS" pitchFamily="66" charset="0"/>
              </a:rPr>
              <a:t>Preservatives and surfactants are added to the gelatin solution during capsule manufacture to aid in processing.</a:t>
            </a:r>
          </a:p>
          <a:p>
            <a:pPr marL="228600" indent="-228600" algn="just">
              <a:buBlip>
                <a:blip r:embed="rId2"/>
              </a:buBlip>
            </a:pPr>
            <a:endParaRPr lang="en-US" sz="2400" b="1" dirty="0" smtClean="0">
              <a:solidFill>
                <a:srgbClr val="7030A0"/>
              </a:solidFill>
              <a:latin typeface="Comic Sans MS" pitchFamily="66" charset="0"/>
            </a:endParaRPr>
          </a:p>
          <a:p>
            <a:pPr marL="228600" indent="-228600" algn="just">
              <a:buBlip>
                <a:blip r:embed="rId2"/>
              </a:buBlip>
            </a:pPr>
            <a:r>
              <a:rPr lang="en-US" sz="2400" b="1" dirty="0" smtClean="0">
                <a:solidFill>
                  <a:srgbClr val="7030A0"/>
                </a:solidFill>
                <a:latin typeface="Comic Sans MS" pitchFamily="66" charset="0"/>
              </a:rPr>
              <a:t>Gelatin solutions are an ideal medium for bacterial growth at temperatures below 55</a:t>
            </a:r>
            <a:r>
              <a:rPr lang="en-US" sz="2400" b="1" baseline="30000" dirty="0" smtClean="0">
                <a:solidFill>
                  <a:srgbClr val="7030A0"/>
                </a:solidFill>
                <a:latin typeface="Comic Sans MS" pitchFamily="66" charset="0"/>
              </a:rPr>
              <a:t>○ </a:t>
            </a:r>
            <a:r>
              <a:rPr lang="en-US" sz="2400" b="1" dirty="0" smtClean="0">
                <a:solidFill>
                  <a:srgbClr val="7030A0"/>
                </a:solidFill>
                <a:latin typeface="Comic Sans MS" pitchFamily="66" charset="0"/>
              </a:rPr>
              <a:t>C. </a:t>
            </a:r>
          </a:p>
          <a:p>
            <a:pPr marL="228600" indent="-228600" algn="just">
              <a:buBlip>
                <a:blip r:embed="rId2"/>
              </a:buBlip>
            </a:pPr>
            <a:endParaRPr lang="en-US" sz="2400" b="1" dirty="0" smtClean="0">
              <a:solidFill>
                <a:srgbClr val="7030A0"/>
              </a:solidFill>
              <a:latin typeface="Comic Sans MS" pitchFamily="66" charset="0"/>
            </a:endParaRPr>
          </a:p>
          <a:p>
            <a:pPr marL="228600" indent="-228600" algn="just">
              <a:buBlip>
                <a:blip r:embed="rId2"/>
              </a:buBlip>
            </a:pPr>
            <a:r>
              <a:rPr lang="en-US" sz="2400" b="1" dirty="0" smtClean="0">
                <a:solidFill>
                  <a:srgbClr val="7030A0"/>
                </a:solidFill>
                <a:latin typeface="Comic Sans MS" pitchFamily="66" charset="0"/>
              </a:rPr>
              <a:t>Preservatives are added to the gelatin and colorant solutions to reduce the growth of microorganisms until the moisture content of the gelatin film is below 16% w/v. </a:t>
            </a:r>
          </a:p>
          <a:p>
            <a:pPr algn="just"/>
            <a:endParaRPr lang="en-US" sz="2400" b="1" dirty="0" smtClean="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71600"/>
            <a:ext cx="7543800" cy="2862322"/>
          </a:xfrm>
          <a:prstGeom prst="rect">
            <a:avLst/>
          </a:prstGeom>
        </p:spPr>
        <p:txBody>
          <a:bodyPr wrap="square">
            <a:spAutoFit/>
          </a:bodyPr>
          <a:lstStyle/>
          <a:p>
            <a:pPr algn="just"/>
            <a:r>
              <a:rPr lang="en-US" sz="2000" b="1" dirty="0" smtClean="0">
                <a:solidFill>
                  <a:srgbClr val="00B050"/>
                </a:solidFill>
                <a:latin typeface="Comic Sans MS" pitchFamily="66" charset="0"/>
              </a:rPr>
              <a:t>The materials used as preservatives include: </a:t>
            </a:r>
          </a:p>
          <a:p>
            <a:pPr algn="just"/>
            <a:endParaRPr lang="en-US" sz="2000" b="1" dirty="0" smtClean="0">
              <a:solidFill>
                <a:srgbClr val="00B050"/>
              </a:solidFill>
              <a:latin typeface="Comic Sans MS" pitchFamily="66" charset="0"/>
            </a:endParaRPr>
          </a:p>
          <a:p>
            <a:pPr marL="171450" indent="-171450" algn="just">
              <a:buBlip>
                <a:blip r:embed="rId2"/>
              </a:buBlip>
            </a:pPr>
            <a:r>
              <a:rPr lang="en-US" sz="2000" b="1" dirty="0" smtClean="0">
                <a:solidFill>
                  <a:srgbClr val="00B050"/>
                </a:solidFill>
                <a:latin typeface="Comic Sans MS" pitchFamily="66" charset="0"/>
              </a:rPr>
              <a:t>Sulfur dioxide which is added as the sodium salts bisulfate or metabisulfite </a:t>
            </a:r>
          </a:p>
          <a:p>
            <a:pPr marL="171450" indent="-171450" algn="just">
              <a:buBlip>
                <a:blip r:embed="rId2"/>
              </a:buBlip>
            </a:pPr>
            <a:endParaRPr lang="en-US" sz="2000" b="1" dirty="0" smtClean="0">
              <a:solidFill>
                <a:srgbClr val="00B050"/>
              </a:solidFill>
              <a:latin typeface="Comic Sans MS" pitchFamily="66" charset="0"/>
            </a:endParaRPr>
          </a:p>
          <a:p>
            <a:pPr marL="171450" indent="-171450" algn="just">
              <a:buBlip>
                <a:blip r:embed="rId2"/>
              </a:buBlip>
            </a:pPr>
            <a:r>
              <a:rPr lang="en-US" sz="2000" b="1" dirty="0" smtClean="0">
                <a:solidFill>
                  <a:srgbClr val="00B050"/>
                </a:solidFill>
                <a:latin typeface="Comic Sans MS" pitchFamily="66" charset="0"/>
              </a:rPr>
              <a:t>Sorbic acid or the methyl propyl esters of para hydroxy-benzoic acid </a:t>
            </a:r>
          </a:p>
          <a:p>
            <a:pPr marL="171450" indent="-171450" algn="just">
              <a:buBlip>
                <a:blip r:embed="rId2"/>
              </a:buBlip>
            </a:pPr>
            <a:endParaRPr lang="en-US" sz="2000" b="1" dirty="0" smtClean="0">
              <a:solidFill>
                <a:srgbClr val="00B050"/>
              </a:solidFill>
              <a:latin typeface="Comic Sans MS" pitchFamily="66" charset="0"/>
            </a:endParaRPr>
          </a:p>
          <a:p>
            <a:pPr marL="171450" indent="-171450" algn="just">
              <a:buBlip>
                <a:blip r:embed="rId2"/>
              </a:buBlip>
            </a:pPr>
            <a:r>
              <a:rPr lang="en-US" sz="2000" b="1" dirty="0" smtClean="0">
                <a:solidFill>
                  <a:srgbClr val="00B050"/>
                </a:solidFill>
                <a:latin typeface="Comic Sans MS" pitchFamily="66" charset="0"/>
              </a:rPr>
              <a:t>Organic acids, benzoic and propanoic acids.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295400"/>
            <a:ext cx="8458200" cy="3046988"/>
          </a:xfrm>
          <a:prstGeom prst="rect">
            <a:avLst/>
          </a:prstGeom>
        </p:spPr>
        <p:txBody>
          <a:bodyPr wrap="square">
            <a:spAutoFit/>
          </a:bodyPr>
          <a:lstStyle/>
          <a:p>
            <a:pPr algn="just"/>
            <a:r>
              <a:rPr lang="en-US" sz="3200" b="1" dirty="0" smtClean="0">
                <a:solidFill>
                  <a:srgbClr val="C00000"/>
                </a:solidFill>
                <a:latin typeface="BatangChe" pitchFamily="49" charset="-127"/>
                <a:ea typeface="BatangChe" pitchFamily="49" charset="-127"/>
              </a:rPr>
              <a:t>Capsules are primarily (but not exclusively) manufactured using gelatin; however, the suitability of other materials, e.g. HPMC and starch, have been investigated as suitable replacements.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458200" cy="2246769"/>
          </a:xfrm>
          <a:prstGeom prst="rect">
            <a:avLst/>
          </a:prstGeom>
        </p:spPr>
        <p:txBody>
          <a:bodyPr wrap="square">
            <a:spAutoFit/>
          </a:bodyPr>
          <a:lstStyle/>
          <a:p>
            <a:pPr algn="just"/>
            <a:r>
              <a:rPr lang="en-US" sz="2800" dirty="0" smtClean="0">
                <a:solidFill>
                  <a:srgbClr val="CC0099"/>
                </a:solidFill>
                <a:latin typeface="Comic Sans MS" pitchFamily="66" charset="0"/>
              </a:rPr>
              <a:t>Some hard gelatin capsules may contain 0.15 % w/w of sodium lauryl sulphate which functions as wetting agent, to ensure that the lubricated metal moulds are uniformly covered when dipped into the gelatin solution.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077200" cy="2308324"/>
          </a:xfrm>
          <a:prstGeom prst="rect">
            <a:avLst/>
          </a:prstGeom>
        </p:spPr>
        <p:txBody>
          <a:bodyPr wrap="square">
            <a:spAutoFit/>
          </a:bodyPr>
          <a:lstStyle/>
          <a:p>
            <a:pPr algn="ctr"/>
            <a:r>
              <a:rPr lang="en-US" sz="7200" dirty="0" smtClean="0">
                <a:solidFill>
                  <a:srgbClr val="7030A0"/>
                </a:solidFill>
                <a:latin typeface="Chiller" pitchFamily="82" charset="0"/>
                <a:ea typeface="BatangChe" pitchFamily="49" charset="-127"/>
              </a:rPr>
              <a:t>Manufacture of Hard Gelatin Capsules</a:t>
            </a:r>
            <a:endParaRPr lang="en-US" sz="7200" dirty="0">
              <a:solidFill>
                <a:srgbClr val="7030A0"/>
              </a:solidFill>
              <a:latin typeface="Chiller" pitchFamily="82" charset="0"/>
              <a:ea typeface="BatangChe" pitchFamily="49" charset="-127"/>
            </a:endParaRPr>
          </a:p>
        </p:txBody>
      </p:sp>
      <p:pic>
        <p:nvPicPr>
          <p:cNvPr id="3" name="Picture 5" descr="F:\Nelson\My Documents\My Scans\2008-04 (Apr)\scan0001.jpg"/>
          <p:cNvPicPr>
            <a:picLocks noChangeAspect="1" noChangeArrowheads="1"/>
          </p:cNvPicPr>
          <p:nvPr/>
        </p:nvPicPr>
        <p:blipFill>
          <a:blip r:embed="rId2"/>
          <a:srcRect/>
          <a:stretch>
            <a:fillRect/>
          </a:stretch>
        </p:blipFill>
        <p:spPr bwMode="auto">
          <a:xfrm>
            <a:off x="1143000" y="2276606"/>
            <a:ext cx="6858000" cy="453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2"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3283634"/>
            <a:ext cx="3429000" cy="2659966"/>
          </a:xfrm>
        </p:spPr>
        <p:txBody>
          <a:bodyPr>
            <a:normAutofit fontScale="85000" lnSpcReduction="10000"/>
          </a:bodyPr>
          <a:lstStyle/>
          <a:p>
            <a:r>
              <a:rPr lang="en-US" sz="2600" dirty="0" smtClean="0">
                <a:latin typeface="Tahoma" pitchFamily="34" charset="0"/>
              </a:rPr>
              <a:t>1)Once raw materials have been received and released by Quality Control, the gelatin and hot demineralized water are mixed under vacuum in Stainless Steel Gelatin Melting System. </a:t>
            </a:r>
            <a:endParaRPr lang="en-US" sz="2600" dirty="0" smtClean="0"/>
          </a:p>
          <a:p>
            <a:endParaRPr lang="en-US" dirty="0"/>
          </a:p>
        </p:txBody>
      </p:sp>
      <p:pic>
        <p:nvPicPr>
          <p:cNvPr id="5" name="Picture 9"/>
          <p:cNvPicPr>
            <a:picLocks noGrp="1" noChangeAspect="1" noChangeArrowheads="1"/>
          </p:cNvPicPr>
          <p:nvPr>
            <p:ph type="pic" idx="1"/>
          </p:nvPr>
        </p:nvPicPr>
        <p:blipFill>
          <a:blip r:embed="rId2"/>
          <a:srcRect l="11987" r="11987"/>
          <a:stretch>
            <a:fillRect/>
          </a:stretch>
        </p:blipFill>
        <p:spPr bwMode="auto">
          <a:xfrm>
            <a:off x="0" y="0"/>
            <a:ext cx="5487258" cy="41153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638800" y="2667000"/>
            <a:ext cx="3179298" cy="3352800"/>
          </a:xfrm>
        </p:spPr>
        <p:txBody>
          <a:bodyPr>
            <a:noAutofit/>
          </a:bodyPr>
          <a:lstStyle/>
          <a:p>
            <a:r>
              <a:rPr lang="en-US" sz="2400" b="1" dirty="0" smtClean="0">
                <a:latin typeface="Tahoma" pitchFamily="34" charset="0"/>
              </a:rPr>
              <a:t>2) After aging in stainless steel receiving tanks, the gelatin solution is transferred to stainless steel feed tanks. </a:t>
            </a:r>
          </a:p>
          <a:p>
            <a:endParaRPr lang="en-US" sz="2400" dirty="0"/>
          </a:p>
        </p:txBody>
      </p:sp>
      <p:pic>
        <p:nvPicPr>
          <p:cNvPr id="5" name="Picture 10"/>
          <p:cNvPicPr>
            <a:picLocks noGrp="1" noChangeAspect="1" noChangeArrowheads="1"/>
          </p:cNvPicPr>
          <p:nvPr>
            <p:ph type="pic" idx="1"/>
          </p:nvPr>
        </p:nvPicPr>
        <p:blipFill>
          <a:blip r:embed="rId2"/>
          <a:srcRect t="23217" b="23217"/>
          <a:stretch>
            <a:fillRect/>
          </a:stretch>
        </p:blipFill>
        <p:spPr bwMode="auto">
          <a:xfrm>
            <a:off x="304800" y="304800"/>
            <a:ext cx="5487258" cy="41153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89098" y="2667000"/>
            <a:ext cx="3429000" cy="2895600"/>
          </a:xfrm>
        </p:spPr>
        <p:txBody>
          <a:bodyPr>
            <a:normAutofit fontScale="92500" lnSpcReduction="20000"/>
          </a:bodyPr>
          <a:lstStyle/>
          <a:p>
            <a:r>
              <a:rPr lang="en-US" sz="2600" dirty="0" smtClean="0">
                <a:latin typeface="Tahoma" pitchFamily="34" charset="0"/>
              </a:rPr>
              <a:t>3</a:t>
            </a:r>
            <a:r>
              <a:rPr lang="en-US" sz="2400" dirty="0" smtClean="0">
                <a:latin typeface="Tahoma" pitchFamily="34" charset="0"/>
              </a:rPr>
              <a:t> Dyes, opacifants, and any needed water are added to the gelatin in the feed tanks to complete the gelatin preparation procedure. The feed tanks are then used to gravity-feed gelatin into the Capsule Machine</a:t>
            </a:r>
            <a:endParaRPr lang="en-US" sz="2400" dirty="0"/>
          </a:p>
        </p:txBody>
      </p:sp>
      <p:pic>
        <p:nvPicPr>
          <p:cNvPr id="5" name="Picture 10"/>
          <p:cNvPicPr>
            <a:picLocks noGrp="1" noChangeAspect="1" noChangeArrowheads="1"/>
          </p:cNvPicPr>
          <p:nvPr>
            <p:ph type="pic" idx="1"/>
          </p:nvPr>
        </p:nvPicPr>
        <p:blipFill>
          <a:blip r:embed="rId2"/>
          <a:srcRect t="25865" b="25865"/>
          <a:stretch>
            <a:fillRect/>
          </a:stretch>
        </p:blipFill>
        <p:spPr bwMode="auto">
          <a:xfrm>
            <a:off x="152400" y="152400"/>
            <a:ext cx="5487258" cy="41153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0"/>
          <p:cNvPicPr>
            <a:picLocks noGrp="1" noChangeAspect="1" noChangeArrowheads="1"/>
          </p:cNvPicPr>
          <p:nvPr>
            <p:ph idx="1"/>
          </p:nvPr>
        </p:nvPicPr>
        <p:blipFill>
          <a:blip r:embed="rId2"/>
          <a:srcRect/>
          <a:stretch>
            <a:fillRect/>
          </a:stretch>
        </p:blipFill>
        <p:spPr bwMode="auto">
          <a:xfrm>
            <a:off x="304800" y="1981200"/>
            <a:ext cx="3395870" cy="3124200"/>
          </a:xfrm>
          <a:prstGeom prst="rect">
            <a:avLst/>
          </a:prstGeom>
          <a:noFill/>
          <a:ln w="9525">
            <a:noFill/>
            <a:miter lim="800000"/>
            <a:headEnd/>
            <a:tailEnd/>
          </a:ln>
        </p:spPr>
      </p:pic>
      <p:sp>
        <p:nvSpPr>
          <p:cNvPr id="5" name="Rectangle 4"/>
          <p:cNvSpPr/>
          <p:nvPr/>
        </p:nvSpPr>
        <p:spPr>
          <a:xfrm>
            <a:off x="3962400" y="2743200"/>
            <a:ext cx="4191000" cy="2677656"/>
          </a:xfrm>
          <a:prstGeom prst="rect">
            <a:avLst/>
          </a:prstGeom>
        </p:spPr>
        <p:txBody>
          <a:bodyPr wrap="square">
            <a:spAutoFit/>
          </a:bodyPr>
          <a:lstStyle/>
          <a:p>
            <a:r>
              <a:rPr lang="en-US" sz="2400" dirty="0" smtClean="0">
                <a:latin typeface="Tahoma" pitchFamily="34" charset="0"/>
              </a:rPr>
              <a:t>4. From the feed tank, the gelatin is gravity fed to Dipper section. Here, the capsules are molded onto stainless steel Pin Bars which are dipped into the gelatin solution</a:t>
            </a:r>
            <a:endParaRPr lang="en-US"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3429000" cy="3810000"/>
          </a:xfrm>
        </p:spPr>
        <p:txBody>
          <a:bodyPr>
            <a:normAutofit fontScale="77500" lnSpcReduction="20000"/>
          </a:bodyPr>
          <a:lstStyle/>
          <a:p>
            <a:pPr>
              <a:buNone/>
            </a:pPr>
            <a:r>
              <a:rPr lang="en-US" dirty="0" smtClean="0">
                <a:latin typeface="Tahoma" pitchFamily="34" charset="0"/>
              </a:rPr>
              <a:t>6. The Pin Bars pass through the upper and lower kilns of Capsule Machine Drying System. Here gently moving air which is precisely controlled for volume, temperature, and humidity, removes the exact amount of moisture from the capsule halves</a:t>
            </a:r>
            <a:endParaRPr lang="en-US" dirty="0"/>
          </a:p>
        </p:txBody>
      </p:sp>
      <p:pic>
        <p:nvPicPr>
          <p:cNvPr id="4" name="Picture 6"/>
          <p:cNvPicPr>
            <a:picLocks noChangeAspect="1" noChangeArrowheads="1"/>
          </p:cNvPicPr>
          <p:nvPr/>
        </p:nvPicPr>
        <p:blipFill>
          <a:blip r:embed="rId2"/>
          <a:srcRect/>
          <a:stretch>
            <a:fillRect/>
          </a:stretch>
        </p:blipFill>
        <p:spPr bwMode="auto">
          <a:xfrm>
            <a:off x="4191000" y="533400"/>
            <a:ext cx="2971800" cy="2845340"/>
          </a:xfrm>
          <a:prstGeom prst="rect">
            <a:avLst/>
          </a:prstGeom>
          <a:noFill/>
          <a:ln w="9525">
            <a:noFill/>
            <a:miter lim="800000"/>
            <a:headEnd/>
            <a:tailEnd/>
          </a:ln>
        </p:spPr>
      </p:pic>
      <p:pic>
        <p:nvPicPr>
          <p:cNvPr id="5" name="Picture 5"/>
          <p:cNvPicPr>
            <a:picLocks noChangeAspect="1" noChangeArrowheads="1"/>
          </p:cNvPicPr>
          <p:nvPr/>
        </p:nvPicPr>
        <p:blipFill>
          <a:blip r:embed="rId3"/>
          <a:srcRect/>
          <a:stretch>
            <a:fillRect/>
          </a:stretch>
        </p:blipFill>
        <p:spPr bwMode="auto">
          <a:xfrm>
            <a:off x="4191000" y="3581400"/>
            <a:ext cx="321425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6400" y="4876800"/>
            <a:ext cx="5487258" cy="804714"/>
          </a:xfrm>
        </p:spPr>
        <p:txBody>
          <a:bodyPr>
            <a:noAutofit/>
          </a:bodyPr>
          <a:lstStyle/>
          <a:p>
            <a:r>
              <a:rPr lang="en-US" sz="2400" b="1" dirty="0" smtClean="0">
                <a:latin typeface="Tahoma" pitchFamily="34" charset="0"/>
              </a:rPr>
              <a:t>7. Once drying is complete, the Pin Bars enter the Table section which positions the capsule halves for stripping from the Pins in the Automatic section</a:t>
            </a:r>
            <a:r>
              <a:rPr lang="en-US" sz="2400" dirty="0" smtClean="0">
                <a:latin typeface="Tahoma" pitchFamily="34" charset="0"/>
              </a:rPr>
              <a:t>. </a:t>
            </a:r>
          </a:p>
          <a:p>
            <a:endParaRPr lang="en-US" sz="2400" dirty="0"/>
          </a:p>
        </p:txBody>
      </p:sp>
      <p:pic>
        <p:nvPicPr>
          <p:cNvPr id="5" name="Picture 9"/>
          <p:cNvPicPr>
            <a:picLocks noGrp="1" noChangeAspect="1" noChangeArrowheads="1"/>
          </p:cNvPicPr>
          <p:nvPr>
            <p:ph type="pic" idx="1"/>
          </p:nvPr>
        </p:nvPicPr>
        <p:blipFill>
          <a:blip r:embed="rId2"/>
          <a:srcRect l="23067" r="23067"/>
          <a:stretch>
            <a:fillRect/>
          </a:stretch>
        </p:blipFill>
        <p:spPr bwMode="auto">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sz="2400" dirty="0" smtClean="0">
                <a:latin typeface="Tahoma" pitchFamily="34" charset="0"/>
              </a:rPr>
              <a:t>8. </a:t>
            </a:r>
            <a:r>
              <a:rPr lang="en-US" sz="2400" b="1" dirty="0" smtClean="0">
                <a:latin typeface="Tahoma" pitchFamily="34" charset="0"/>
              </a:rPr>
              <a:t>In the Automatic section, capsule halves are individually stripped from the Pins. </a:t>
            </a:r>
          </a:p>
          <a:p>
            <a:endParaRPr lang="en-US" dirty="0"/>
          </a:p>
        </p:txBody>
      </p:sp>
      <p:pic>
        <p:nvPicPr>
          <p:cNvPr id="5" name="Picture 9"/>
          <p:cNvPicPr>
            <a:picLocks noGrp="1" noChangeAspect="1" noChangeArrowheads="1"/>
          </p:cNvPicPr>
          <p:nvPr>
            <p:ph type="pic" idx="1"/>
          </p:nvPr>
        </p:nvPicPr>
        <p:blipFill>
          <a:blip r:embed="rId2"/>
          <a:srcRect l="16783" r="16783"/>
          <a:stretch>
            <a:fillRect/>
          </a:stretch>
        </p:blipFill>
        <p:spPr bwMode="auto">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9"/>
          <p:cNvPicPr>
            <a:picLocks noGrp="1" noChangeAspect="1" noChangeArrowheads="1"/>
          </p:cNvPicPr>
          <p:nvPr>
            <p:ph idx="1"/>
          </p:nvPr>
        </p:nvPicPr>
        <p:blipFill>
          <a:blip r:embed="rId2"/>
          <a:srcRect/>
          <a:stretch>
            <a:fillRect/>
          </a:stretch>
        </p:blipFill>
        <p:spPr bwMode="auto">
          <a:xfrm>
            <a:off x="381000" y="2209800"/>
            <a:ext cx="3692769" cy="2743200"/>
          </a:xfrm>
          <a:prstGeom prst="rect">
            <a:avLst/>
          </a:prstGeom>
          <a:noFill/>
          <a:ln w="9525">
            <a:noFill/>
            <a:miter lim="800000"/>
            <a:headEnd/>
            <a:tailEnd/>
          </a:ln>
        </p:spPr>
      </p:pic>
      <p:sp>
        <p:nvSpPr>
          <p:cNvPr id="5" name="Rectangle 4"/>
          <p:cNvSpPr/>
          <p:nvPr/>
        </p:nvSpPr>
        <p:spPr>
          <a:xfrm>
            <a:off x="4419600" y="2438400"/>
            <a:ext cx="2819400" cy="2308324"/>
          </a:xfrm>
          <a:prstGeom prst="rect">
            <a:avLst/>
          </a:prstGeom>
        </p:spPr>
        <p:txBody>
          <a:bodyPr wrap="square">
            <a:spAutoFit/>
          </a:bodyPr>
          <a:lstStyle/>
          <a:p>
            <a:r>
              <a:rPr lang="en-US" sz="2400" b="1" dirty="0" smtClean="0">
                <a:latin typeface="Tahoma" pitchFamily="34" charset="0"/>
              </a:rPr>
              <a:t>9. The cap and body lengths are precisely trimmed to a ±0.15 mm tolerance.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4800" y="304800"/>
            <a:ext cx="8263801" cy="646331"/>
          </a:xfrm>
          <a:prstGeom prst="rect">
            <a:avLst/>
          </a:prstGeom>
        </p:spPr>
        <p:txBody>
          <a:bodyPr wrap="none">
            <a:spAutoFit/>
          </a:bodyPr>
          <a:lstStyle/>
          <a:p>
            <a:r>
              <a:rPr lang="en-US" sz="3600" dirty="0" smtClean="0">
                <a:solidFill>
                  <a:srgbClr val="00B050"/>
                </a:solidFill>
                <a:latin typeface="BatangChe" pitchFamily="49" charset="-127"/>
                <a:ea typeface="BatangChe" pitchFamily="49" charset="-127"/>
              </a:rPr>
              <a:t>Formulation ingredients of Capsules</a:t>
            </a:r>
            <a:endParaRPr lang="en-US" sz="3600"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54" presetClass="entr" presetSubtype="0" ac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05"/>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 calcmode="lin" valueType="num">
                                      <p:cBhvr>
                                        <p:cTn id="14" dur="500" fill="hold"/>
                                        <p:tgtEl>
                                          <p:spTgt spid="6"/>
                                        </p:tgtEl>
                                        <p:attrNameLst>
                                          <p:attrName>ppt_x</p:attrName>
                                        </p:attrNameLst>
                                      </p:cBhvr>
                                      <p:tavLst>
                                        <p:tav tm="0">
                                          <p:val>
                                            <p:strVal val="#ppt_x-.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latin typeface="Tahoma" pitchFamily="34" charset="0"/>
              </a:rPr>
              <a:t>10. </a:t>
            </a:r>
            <a:r>
              <a:rPr lang="en-US" sz="2400" b="1" dirty="0" smtClean="0">
                <a:latin typeface="Tahoma" pitchFamily="34" charset="0"/>
              </a:rPr>
              <a:t>The capsule bodies and caps are joined automatically in the joiner blocks. </a:t>
            </a:r>
          </a:p>
          <a:p>
            <a:pPr>
              <a:buNone/>
            </a:pPr>
            <a:endParaRPr lang="en-US" dirty="0" smtClean="0">
              <a:latin typeface="Tahoma" pitchFamily="34" charset="0"/>
            </a:endParaRPr>
          </a:p>
          <a:p>
            <a:endParaRPr lang="en-US" dirty="0"/>
          </a:p>
        </p:txBody>
      </p:sp>
      <p:pic>
        <p:nvPicPr>
          <p:cNvPr id="4" name="Picture 9"/>
          <p:cNvPicPr>
            <a:picLocks noChangeAspect="1" noChangeArrowheads="1"/>
          </p:cNvPicPr>
          <p:nvPr/>
        </p:nvPicPr>
        <p:blipFill>
          <a:blip r:embed="rId2"/>
          <a:srcRect/>
          <a:stretch>
            <a:fillRect/>
          </a:stretch>
        </p:blipFill>
        <p:spPr bwMode="auto">
          <a:xfrm>
            <a:off x="1752600" y="3124200"/>
            <a:ext cx="3657600" cy="31738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1371600" y="304800"/>
            <a:ext cx="4904153" cy="3048000"/>
          </a:xfrm>
          <a:prstGeom prst="rect">
            <a:avLst/>
          </a:prstGeom>
          <a:noFill/>
          <a:ln w="9525">
            <a:noFill/>
            <a:miter lim="800000"/>
            <a:headEnd/>
            <a:tailEnd/>
          </a:ln>
        </p:spPr>
      </p:pic>
      <p:sp>
        <p:nvSpPr>
          <p:cNvPr id="5" name="Rectangle 4"/>
          <p:cNvSpPr/>
          <p:nvPr/>
        </p:nvSpPr>
        <p:spPr>
          <a:xfrm>
            <a:off x="685800" y="3429000"/>
            <a:ext cx="5486400" cy="1200329"/>
          </a:xfrm>
          <a:prstGeom prst="rect">
            <a:avLst/>
          </a:prstGeom>
        </p:spPr>
        <p:txBody>
          <a:bodyPr wrap="square">
            <a:spAutoFit/>
          </a:bodyPr>
          <a:lstStyle/>
          <a:p>
            <a:pPr eaLnBrk="0" hangingPunct="0"/>
            <a:r>
              <a:rPr lang="en-US" sz="2400" b="1" dirty="0" smtClean="0">
                <a:latin typeface="Tahoma" pitchFamily="34" charset="0"/>
              </a:rPr>
              <a:t>11. Finished capsules are pushed onto a conveyer belt which carries them out to a container. </a:t>
            </a:r>
            <a:endParaRPr lang="en-US" sz="2400" b="1" dirty="0">
              <a:latin typeface="Tahoma" pitchFamily="34" charset="0"/>
            </a:endParaRPr>
          </a:p>
        </p:txBody>
      </p:sp>
      <p:pic>
        <p:nvPicPr>
          <p:cNvPr id="6" name="Picture 5" descr="http://t2.gstatic.com/images?q=tbn:ANd9GcQgfHhhG2PfR4WmFo6VmYtEro7LF5am9XdN3mxO1CL9tyXc0Uee"/>
          <p:cNvPicPr/>
          <p:nvPr/>
        </p:nvPicPr>
        <p:blipFill>
          <a:blip r:embed="rId3"/>
          <a:srcRect/>
          <a:stretch>
            <a:fillRect/>
          </a:stretch>
        </p:blipFill>
        <p:spPr bwMode="auto">
          <a:xfrm>
            <a:off x="5410200" y="4267200"/>
            <a:ext cx="3733800" cy="2590800"/>
          </a:xfrm>
          <a:prstGeom prst="rect">
            <a:avLst/>
          </a:prstGeom>
          <a:noFill/>
          <a:ln w="9525">
            <a:noFill/>
            <a:miter lim="800000"/>
            <a:headEnd/>
            <a:tailEnd/>
          </a:ln>
        </p:spPr>
      </p:pic>
      <p:pic>
        <p:nvPicPr>
          <p:cNvPr id="7" name="Picture 6" descr="http://t3.gstatic.com/images?q=tbn:ANd9GcTEA8z2akpyFilQA74LmFLuVVTE-BJbj505bbPu3hOoT161sq9Cuw"/>
          <p:cNvPicPr/>
          <p:nvPr/>
        </p:nvPicPr>
        <p:blipFill>
          <a:blip r:embed="rId4"/>
          <a:srcRect/>
          <a:stretch>
            <a:fillRect/>
          </a:stretch>
        </p:blipFill>
        <p:spPr bwMode="auto">
          <a:xfrm>
            <a:off x="0" y="4572000"/>
            <a:ext cx="5334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2514600" y="1524000"/>
            <a:ext cx="3429000" cy="2133600"/>
          </a:xfrm>
          <a:prstGeom prst="rect">
            <a:avLst/>
          </a:prstGeom>
          <a:noFill/>
          <a:ln w="9525">
            <a:noFill/>
            <a:miter lim="800000"/>
            <a:headEnd/>
            <a:tailEnd/>
          </a:ln>
        </p:spPr>
      </p:pic>
      <p:sp>
        <p:nvSpPr>
          <p:cNvPr id="5" name="Rectangle 4"/>
          <p:cNvSpPr/>
          <p:nvPr/>
        </p:nvSpPr>
        <p:spPr>
          <a:xfrm>
            <a:off x="2286000" y="3657600"/>
            <a:ext cx="5181600" cy="1938992"/>
          </a:xfrm>
          <a:prstGeom prst="rect">
            <a:avLst/>
          </a:prstGeom>
        </p:spPr>
        <p:txBody>
          <a:bodyPr wrap="square">
            <a:spAutoFit/>
          </a:bodyPr>
          <a:lstStyle/>
          <a:p>
            <a:r>
              <a:rPr lang="en-US" b="1" dirty="0" smtClean="0">
                <a:latin typeface="Tahoma" pitchFamily="34" charset="0"/>
              </a:rPr>
              <a:t>12. </a:t>
            </a:r>
            <a:r>
              <a:rPr lang="en-US" sz="2400" b="1" dirty="0" smtClean="0">
                <a:latin typeface="Tahoma" pitchFamily="34" charset="0"/>
              </a:rPr>
              <a:t>Capsule quality is monitored throughout the production process including size, moisture content, single wall thickness, and color</a:t>
            </a:r>
            <a:endParaRPr lang="en-US" sz="24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a:srcRect/>
          <a:stretch>
            <a:fillRect/>
          </a:stretch>
        </p:blipFill>
        <p:spPr bwMode="auto">
          <a:xfrm>
            <a:off x="2133600" y="381000"/>
            <a:ext cx="4038600" cy="2919046"/>
          </a:xfrm>
          <a:prstGeom prst="rect">
            <a:avLst/>
          </a:prstGeom>
          <a:noFill/>
          <a:ln w="9525">
            <a:noFill/>
            <a:miter lim="800000"/>
            <a:headEnd/>
            <a:tailEnd/>
          </a:ln>
        </p:spPr>
      </p:pic>
      <p:sp>
        <p:nvSpPr>
          <p:cNvPr id="5" name="Rectangle 4"/>
          <p:cNvSpPr/>
          <p:nvPr/>
        </p:nvSpPr>
        <p:spPr>
          <a:xfrm>
            <a:off x="1981200" y="3962400"/>
            <a:ext cx="4572000" cy="1569660"/>
          </a:xfrm>
          <a:prstGeom prst="rect">
            <a:avLst/>
          </a:prstGeom>
        </p:spPr>
        <p:txBody>
          <a:bodyPr>
            <a:spAutoFit/>
          </a:bodyPr>
          <a:lstStyle/>
          <a:p>
            <a:r>
              <a:rPr lang="en-US" sz="2400" b="1" dirty="0" smtClean="0">
                <a:latin typeface="Tahoma" pitchFamily="34" charset="0"/>
              </a:rPr>
              <a:t>13. Capsules are sorted and visually inspected on specially designed Inspection Stations</a:t>
            </a:r>
            <a:endParaRPr lang="en-US" sz="24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6647974" cy="830997"/>
          </a:xfrm>
          <a:prstGeom prst="rect">
            <a:avLst/>
          </a:prstGeom>
        </p:spPr>
        <p:txBody>
          <a:bodyPr wrap="none">
            <a:spAutoFit/>
          </a:bodyPr>
          <a:lstStyle/>
          <a:p>
            <a:r>
              <a:rPr lang="en-US" sz="4800" dirty="0" smtClean="0">
                <a:solidFill>
                  <a:srgbClr val="00B050"/>
                </a:solidFill>
                <a:latin typeface="BatangChe" pitchFamily="49" charset="-127"/>
                <a:ea typeface="BatangChe" pitchFamily="49" charset="-127"/>
              </a:rPr>
              <a:t>Properties of Capsule</a:t>
            </a:r>
            <a:endParaRPr lang="en-US" sz="4800" dirty="0">
              <a:latin typeface="BatangChe" pitchFamily="49" charset="-127"/>
              <a:ea typeface="BatangChe" pitchFamily="49" charset="-127"/>
            </a:endParaRPr>
          </a:p>
        </p:txBody>
      </p:sp>
      <p:sp>
        <p:nvSpPr>
          <p:cNvPr id="3" name="Rectangle 2"/>
          <p:cNvSpPr/>
          <p:nvPr/>
        </p:nvSpPr>
        <p:spPr>
          <a:xfrm>
            <a:off x="304800" y="1443841"/>
            <a:ext cx="8382000" cy="4524315"/>
          </a:xfrm>
          <a:prstGeom prst="rect">
            <a:avLst/>
          </a:prstGeom>
        </p:spPr>
        <p:txBody>
          <a:bodyPr wrap="square">
            <a:spAutoFit/>
          </a:bodyPr>
          <a:lstStyle/>
          <a:p>
            <a:pPr marL="228600" indent="-228600" algn="just">
              <a:buBlip>
                <a:blip r:embed="rId2"/>
              </a:buBlip>
            </a:pPr>
            <a:r>
              <a:rPr lang="en-US" sz="2400" dirty="0" smtClean="0">
                <a:solidFill>
                  <a:srgbClr val="7030A0"/>
                </a:solidFill>
                <a:latin typeface="Comic Sans MS" pitchFamily="66" charset="0"/>
              </a:rPr>
              <a:t>Empty capsules contain a significant amount of water that acts as a plasticizer for the gelatin film and is essential for their function.</a:t>
            </a:r>
          </a:p>
          <a:p>
            <a:pPr marL="228600" indent="-228600" algn="just">
              <a:buBlip>
                <a:blip r:embed="rId2"/>
              </a:buBlip>
            </a:pPr>
            <a:endParaRPr lang="en-US" sz="2400" dirty="0" smtClean="0">
              <a:solidFill>
                <a:srgbClr val="7030A0"/>
              </a:solidFill>
              <a:latin typeface="Comic Sans MS" pitchFamily="66" charset="0"/>
            </a:endParaRPr>
          </a:p>
          <a:p>
            <a:pPr marL="228600" indent="-228600" algn="just">
              <a:buBlip>
                <a:blip r:embed="rId2"/>
              </a:buBlip>
            </a:pPr>
            <a:r>
              <a:rPr lang="en-US" sz="2400" dirty="0" smtClean="0">
                <a:solidFill>
                  <a:srgbClr val="7030A0"/>
                </a:solidFill>
                <a:latin typeface="Comic Sans MS" pitchFamily="66" charset="0"/>
              </a:rPr>
              <a:t>The standard moisture content specification for hard gelatin capsules is between 13 % w/w and 16 % w/w.</a:t>
            </a:r>
          </a:p>
          <a:p>
            <a:pPr marL="228600" indent="-228600" algn="just">
              <a:buBlip>
                <a:blip r:embed="rId2"/>
              </a:buBlip>
            </a:pPr>
            <a:endParaRPr lang="en-US" sz="2400" dirty="0" smtClean="0">
              <a:solidFill>
                <a:srgbClr val="7030A0"/>
              </a:solidFill>
              <a:latin typeface="Comic Sans MS" pitchFamily="66" charset="0"/>
            </a:endParaRPr>
          </a:p>
          <a:p>
            <a:pPr marL="228600" indent="-228600" algn="just">
              <a:buBlip>
                <a:blip r:embed="rId2"/>
              </a:buBlip>
            </a:pPr>
            <a:r>
              <a:rPr lang="en-US" sz="2400" dirty="0" smtClean="0">
                <a:solidFill>
                  <a:srgbClr val="7030A0"/>
                </a:solidFill>
                <a:latin typeface="Comic Sans MS" pitchFamily="66" charset="0"/>
              </a:rPr>
              <a:t>This value can vary depending upon the conditions to which they are exposed that is at low humidity’s they will lose moisture and become brittle, and at high humidity’s they will gain moisture and soften.</a:t>
            </a:r>
          </a:p>
          <a:p>
            <a:pPr algn="just"/>
            <a:endParaRPr lang="en-US" sz="2400" dirty="0" smtClean="0">
              <a:solidFill>
                <a:srgbClr val="7030A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7924800" cy="6370975"/>
          </a:xfrm>
          <a:prstGeom prst="rect">
            <a:avLst/>
          </a:prstGeom>
        </p:spPr>
        <p:txBody>
          <a:bodyPr wrap="square">
            <a:spAutoFit/>
          </a:bodyPr>
          <a:lstStyle/>
          <a:p>
            <a:pPr marL="285750" indent="-285750" algn="just">
              <a:buBlip>
                <a:blip r:embed="rId2"/>
              </a:buBlip>
            </a:pPr>
            <a:r>
              <a:rPr lang="en-US" sz="2400" dirty="0" smtClean="0">
                <a:solidFill>
                  <a:srgbClr val="7030A0"/>
                </a:solidFill>
                <a:latin typeface="Comic Sans MS" pitchFamily="66" charset="0"/>
              </a:rPr>
              <a:t>The moisture content can be maintained within the correct specification by storing them in sealed containers at an even temperature. </a:t>
            </a:r>
          </a:p>
          <a:p>
            <a:pPr marL="285750" indent="-285750" algn="just">
              <a:buBlip>
                <a:blip r:embed="rId2"/>
              </a:buBlip>
            </a:pPr>
            <a:endParaRPr lang="en-US" sz="2400" dirty="0" smtClean="0">
              <a:solidFill>
                <a:srgbClr val="7030A0"/>
              </a:solidFill>
              <a:latin typeface="Comic Sans MS" pitchFamily="66" charset="0"/>
            </a:endParaRPr>
          </a:p>
          <a:p>
            <a:pPr marL="285750" indent="-285750" algn="just">
              <a:buBlip>
                <a:blip r:embed="rId2"/>
              </a:buBlip>
            </a:pPr>
            <a:r>
              <a:rPr lang="en-US" sz="2400" dirty="0" smtClean="0">
                <a:solidFill>
                  <a:srgbClr val="7030A0"/>
                </a:solidFill>
              </a:rPr>
              <a:t>Capsules are readily soluble in water at 37</a:t>
            </a:r>
            <a:r>
              <a:rPr lang="en-US" sz="2400" baseline="30000" dirty="0" smtClean="0">
                <a:solidFill>
                  <a:srgbClr val="7030A0"/>
                </a:solidFill>
              </a:rPr>
              <a:t>○ </a:t>
            </a:r>
            <a:r>
              <a:rPr lang="en-US" sz="2400" dirty="0" smtClean="0">
                <a:solidFill>
                  <a:srgbClr val="7030A0"/>
                </a:solidFill>
              </a:rPr>
              <a:t>C. When the temperature falls below this, their rate of solubility decreases. </a:t>
            </a:r>
          </a:p>
          <a:p>
            <a:pPr marL="285750" indent="-285750" algn="just">
              <a:buBlip>
                <a:blip r:embed="rId2"/>
              </a:buBlip>
            </a:pPr>
            <a:endParaRPr lang="en-US" sz="2400" dirty="0" smtClean="0">
              <a:solidFill>
                <a:srgbClr val="7030A0"/>
              </a:solidFill>
            </a:endParaRPr>
          </a:p>
          <a:p>
            <a:pPr marL="285750" indent="-285750" algn="just">
              <a:buBlip>
                <a:blip r:embed="rId2"/>
              </a:buBlip>
            </a:pPr>
            <a:r>
              <a:rPr lang="en-US" sz="2400" dirty="0" smtClean="0">
                <a:solidFill>
                  <a:srgbClr val="7030A0"/>
                </a:solidFill>
              </a:rPr>
              <a:t>At below about 30</a:t>
            </a:r>
            <a:r>
              <a:rPr lang="en-US" sz="2400" baseline="30000" dirty="0" smtClean="0">
                <a:solidFill>
                  <a:srgbClr val="7030A0"/>
                </a:solidFill>
              </a:rPr>
              <a:t>○ </a:t>
            </a:r>
            <a:r>
              <a:rPr lang="en-US" sz="2400" dirty="0" smtClean="0">
                <a:solidFill>
                  <a:srgbClr val="7030A0"/>
                </a:solidFill>
              </a:rPr>
              <a:t>C they are insoluble and simply absorb water, swell and distort.</a:t>
            </a:r>
          </a:p>
          <a:p>
            <a:pPr marL="285750" indent="-285750" algn="just">
              <a:buBlip>
                <a:blip r:embed="rId2"/>
              </a:buBlip>
            </a:pPr>
            <a:endParaRPr lang="en-US" sz="2400" dirty="0" smtClean="0">
              <a:solidFill>
                <a:srgbClr val="7030A0"/>
              </a:solidFill>
            </a:endParaRPr>
          </a:p>
          <a:p>
            <a:pPr marL="285750" indent="-285750" algn="just">
              <a:buBlip>
                <a:blip r:embed="rId2"/>
              </a:buBlip>
            </a:pPr>
            <a:r>
              <a:rPr lang="en-US" sz="2400" dirty="0" smtClean="0">
                <a:solidFill>
                  <a:srgbClr val="7030A0"/>
                </a:solidFill>
              </a:rPr>
              <a:t> This is an important factor to take into account during disintegration and dissolution testing. </a:t>
            </a:r>
          </a:p>
          <a:p>
            <a:pPr marL="285750" indent="-285750" algn="just">
              <a:buBlip>
                <a:blip r:embed="rId2"/>
              </a:buBlip>
            </a:pPr>
            <a:endParaRPr lang="en-US" sz="2400" dirty="0" smtClean="0">
              <a:solidFill>
                <a:srgbClr val="7030A0"/>
              </a:solidFill>
            </a:endParaRPr>
          </a:p>
          <a:p>
            <a:pPr marL="285750" indent="-285750" algn="just">
              <a:buBlip>
                <a:blip r:embed="rId2"/>
              </a:buBlip>
            </a:pPr>
            <a:r>
              <a:rPr lang="en-US" sz="2400" dirty="0" smtClean="0">
                <a:solidFill>
                  <a:srgbClr val="7030A0"/>
                </a:solidFill>
              </a:rPr>
              <a:t>Because of this most Pharmacopoeia have set a limit of 37</a:t>
            </a:r>
            <a:r>
              <a:rPr lang="en-US" sz="2400" baseline="30000" dirty="0" smtClean="0">
                <a:solidFill>
                  <a:srgbClr val="7030A0"/>
                </a:solidFill>
              </a:rPr>
              <a:t>○ </a:t>
            </a:r>
            <a:r>
              <a:rPr lang="en-US" sz="2400" dirty="0" smtClean="0">
                <a:solidFill>
                  <a:srgbClr val="7030A0"/>
                </a:solidFill>
              </a:rPr>
              <a:t>C ± 1</a:t>
            </a:r>
            <a:r>
              <a:rPr lang="en-US" sz="2400" baseline="30000" dirty="0" smtClean="0">
                <a:solidFill>
                  <a:srgbClr val="7030A0"/>
                </a:solidFill>
              </a:rPr>
              <a:t>○ </a:t>
            </a:r>
            <a:r>
              <a:rPr lang="en-US" sz="2400" dirty="0" smtClean="0">
                <a:solidFill>
                  <a:srgbClr val="7030A0"/>
                </a:solidFill>
              </a:rPr>
              <a:t>C for the media for carrying out these tests. </a:t>
            </a:r>
            <a:endParaRPr lang="en-US" sz="2400" dirty="0" smtClean="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04800"/>
            <a:ext cx="7622600" cy="707886"/>
          </a:xfrm>
          <a:prstGeom prst="rect">
            <a:avLst/>
          </a:prstGeom>
        </p:spPr>
        <p:txBody>
          <a:bodyPr wrap="none">
            <a:spAutoFit/>
          </a:bodyPr>
          <a:lstStyle/>
          <a:p>
            <a:r>
              <a:rPr lang="en-US" sz="4000" dirty="0" smtClean="0">
                <a:solidFill>
                  <a:srgbClr val="00B050"/>
                </a:solidFill>
                <a:latin typeface="BatangChe" pitchFamily="49" charset="-127"/>
                <a:ea typeface="BatangChe" pitchFamily="49" charset="-127"/>
              </a:rPr>
              <a:t>Parts of Hard Gelatin Capsule</a:t>
            </a:r>
            <a:endParaRPr lang="en-US" sz="4000" dirty="0">
              <a:latin typeface="BatangChe" pitchFamily="49" charset="-127"/>
              <a:ea typeface="BatangChe" pitchFamily="49" charset="-127"/>
            </a:endParaRPr>
          </a:p>
        </p:txBody>
      </p:sp>
      <p:pic>
        <p:nvPicPr>
          <p:cNvPr id="1027" name="Picture 3"/>
          <p:cNvPicPr>
            <a:picLocks noChangeAspect="1" noChangeArrowheads="1"/>
          </p:cNvPicPr>
          <p:nvPr/>
        </p:nvPicPr>
        <p:blipFill>
          <a:blip r:embed="rId2"/>
          <a:srcRect/>
          <a:stretch>
            <a:fillRect/>
          </a:stretch>
        </p:blipFill>
        <p:spPr bwMode="auto">
          <a:xfrm>
            <a:off x="457200" y="1295400"/>
            <a:ext cx="8021824" cy="51816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9" descr="Capsule_size"/>
          <p:cNvPicPr>
            <a:picLocks noChangeAspect="1" noChangeArrowheads="1"/>
          </p:cNvPicPr>
          <p:nvPr/>
        </p:nvPicPr>
        <p:blipFill>
          <a:blip r:embed="rId2"/>
          <a:srcRect/>
          <a:stretch>
            <a:fillRect/>
          </a:stretch>
        </p:blipFill>
        <p:spPr bwMode="auto">
          <a:xfrm>
            <a:off x="228600" y="3352800"/>
            <a:ext cx="7812088" cy="2344738"/>
          </a:xfrm>
          <a:prstGeom prst="rect">
            <a:avLst/>
          </a:prstGeom>
          <a:noFill/>
          <a:ln w="9525">
            <a:noFill/>
            <a:miter lim="800000"/>
            <a:headEnd/>
            <a:tailEnd/>
          </a:ln>
        </p:spPr>
      </p:pic>
      <p:sp>
        <p:nvSpPr>
          <p:cNvPr id="3" name="Rectangle 2"/>
          <p:cNvSpPr/>
          <p:nvPr/>
        </p:nvSpPr>
        <p:spPr>
          <a:xfrm>
            <a:off x="228600" y="1371600"/>
            <a:ext cx="7620000" cy="1384995"/>
          </a:xfrm>
          <a:prstGeom prst="rect">
            <a:avLst/>
          </a:prstGeom>
        </p:spPr>
        <p:txBody>
          <a:bodyPr wrap="square">
            <a:spAutoFit/>
          </a:bodyPr>
          <a:lstStyle/>
          <a:p>
            <a:pPr marL="234950" indent="-234950" algn="just">
              <a:buBlip>
                <a:blip r:embed="rId3"/>
              </a:buBlip>
            </a:pPr>
            <a:r>
              <a:rPr lang="en-GB" sz="2800" dirty="0" smtClean="0">
                <a:solidFill>
                  <a:srgbClr val="7030A0"/>
                </a:solidFill>
                <a:effectLst>
                  <a:outerShdw blurRad="38100" dist="38100" dir="2700000" algn="tl">
                    <a:srgbClr val="FFFFFF"/>
                  </a:outerShdw>
                </a:effectLst>
                <a:latin typeface="Comic Sans MS" pitchFamily="66" charset="0"/>
                <a:cs typeface="Arial" charset="0"/>
              </a:rPr>
              <a:t>For human use, empty capsules ranging in size from </a:t>
            </a:r>
            <a:r>
              <a:rPr lang="en-GB" sz="2800" dirty="0" smtClean="0">
                <a:solidFill>
                  <a:srgbClr val="7030A0"/>
                </a:solidFill>
                <a:effectLst>
                  <a:outerShdw blurRad="38100" dist="38100" dir="2700000" algn="tl">
                    <a:srgbClr val="000000"/>
                  </a:outerShdw>
                </a:effectLst>
                <a:latin typeface="Comic Sans MS" pitchFamily="66" charset="0"/>
                <a:cs typeface="Arial" charset="0"/>
              </a:rPr>
              <a:t>000</a:t>
            </a:r>
            <a:r>
              <a:rPr lang="en-GB" sz="2800" dirty="0" smtClean="0">
                <a:solidFill>
                  <a:srgbClr val="7030A0"/>
                </a:solidFill>
                <a:effectLst>
                  <a:outerShdw blurRad="38100" dist="38100" dir="2700000" algn="tl">
                    <a:srgbClr val="FFFFFF"/>
                  </a:outerShdw>
                </a:effectLst>
                <a:latin typeface="Comic Sans MS" pitchFamily="66" charset="0"/>
                <a:cs typeface="Arial" charset="0"/>
              </a:rPr>
              <a:t> (the largest) to </a:t>
            </a:r>
            <a:r>
              <a:rPr lang="en-GB" sz="2800" dirty="0" smtClean="0">
                <a:solidFill>
                  <a:srgbClr val="7030A0"/>
                </a:solidFill>
                <a:effectLst>
                  <a:outerShdw blurRad="38100" dist="38100" dir="2700000" algn="tl">
                    <a:srgbClr val="000000"/>
                  </a:outerShdw>
                </a:effectLst>
                <a:latin typeface="Comic Sans MS" pitchFamily="66" charset="0"/>
                <a:cs typeface="Arial" charset="0"/>
              </a:rPr>
              <a:t>5</a:t>
            </a:r>
            <a:r>
              <a:rPr lang="en-GB" sz="2800" dirty="0" smtClean="0">
                <a:solidFill>
                  <a:srgbClr val="7030A0"/>
                </a:solidFill>
                <a:effectLst>
                  <a:outerShdw blurRad="38100" dist="38100" dir="2700000" algn="tl">
                    <a:srgbClr val="FFFFFF"/>
                  </a:outerShdw>
                </a:effectLst>
                <a:latin typeface="Comic Sans MS" pitchFamily="66" charset="0"/>
                <a:cs typeface="Arial" charset="0"/>
              </a:rPr>
              <a:t> (the smallest) are commercially available</a:t>
            </a:r>
            <a:endParaRPr lang="en-US" sz="2800" dirty="0">
              <a:solidFill>
                <a:srgbClr val="7030A0"/>
              </a:solidFill>
              <a:latin typeface="Comic Sans MS" pitchFamily="66" charset="0"/>
            </a:endParaRPr>
          </a:p>
        </p:txBody>
      </p:sp>
      <p:sp>
        <p:nvSpPr>
          <p:cNvPr id="4" name="TextBox 3"/>
          <p:cNvSpPr txBox="1"/>
          <p:nvPr/>
        </p:nvSpPr>
        <p:spPr>
          <a:xfrm>
            <a:off x="2971800" y="228600"/>
            <a:ext cx="2981907" cy="923330"/>
          </a:xfrm>
          <a:prstGeom prst="rect">
            <a:avLst/>
          </a:prstGeom>
          <a:noFill/>
        </p:spPr>
        <p:txBody>
          <a:bodyPr wrap="none" rtlCol="0">
            <a:spAutoFit/>
          </a:bodyPr>
          <a:lstStyle/>
          <a:p>
            <a:r>
              <a:rPr lang="en-US" sz="5400" b="1" u="sng" dirty="0" smtClean="0">
                <a:solidFill>
                  <a:srgbClr val="7030A0"/>
                </a:solidFill>
                <a:latin typeface="Chiller" pitchFamily="82" charset="0"/>
              </a:rPr>
              <a:t>Capsule Sizes</a:t>
            </a:r>
            <a:endParaRPr lang="en-US" sz="5400" b="1" u="sng" dirty="0">
              <a:solidFill>
                <a:srgbClr val="7030A0"/>
              </a:solidFill>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2"/>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800" y="1600200"/>
          <a:ext cx="7391400" cy="4412291"/>
        </p:xfrm>
        <a:graphic>
          <a:graphicData uri="http://schemas.openxmlformats.org/drawingml/2006/table">
            <a:tbl>
              <a:tblPr firstRow="1">
                <a:tableStyleId>{793D81CF-94F2-401A-BA57-92F5A7B2D0C5}</a:tableStyleId>
              </a:tblPr>
              <a:tblGrid>
                <a:gridCol w="1478280"/>
                <a:gridCol w="1478280"/>
                <a:gridCol w="1478280"/>
                <a:gridCol w="1478280"/>
                <a:gridCol w="1478280"/>
              </a:tblGrid>
              <a:tr h="1295403">
                <a:tc>
                  <a:txBody>
                    <a:bodyPr/>
                    <a:lstStyle/>
                    <a:p>
                      <a:pPr marL="0" marR="0" algn="ctr">
                        <a:lnSpc>
                          <a:spcPct val="115000"/>
                        </a:lnSpc>
                        <a:spcBef>
                          <a:spcPts val="1200"/>
                        </a:spcBef>
                        <a:spcAft>
                          <a:spcPts val="300"/>
                        </a:spcAft>
                      </a:pPr>
                      <a:r>
                        <a:rPr lang="en-US" sz="1600" dirty="0"/>
                        <a:t>Size </a:t>
                      </a:r>
                      <a:endParaRPr lang="en-US" sz="1600" dirty="0">
                        <a:solidFill>
                          <a:srgbClr val="5A5A5A"/>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300"/>
                        </a:spcAft>
                      </a:pPr>
                      <a:r>
                        <a:rPr lang="en-US" sz="1600" dirty="0"/>
                        <a:t>Outer Diameter (mm) </a:t>
                      </a:r>
                      <a:endParaRPr lang="en-US" sz="1600" dirty="0">
                        <a:solidFill>
                          <a:srgbClr val="5A5A5A"/>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300"/>
                        </a:spcAft>
                      </a:pPr>
                      <a:r>
                        <a:rPr lang="en-US" sz="1600" dirty="0"/>
                        <a:t>Height or Locked Length (mm) </a:t>
                      </a:r>
                      <a:endParaRPr lang="en-US" sz="1600" dirty="0">
                        <a:solidFill>
                          <a:srgbClr val="5A5A5A"/>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300"/>
                        </a:spcAft>
                      </a:pPr>
                      <a:r>
                        <a:rPr lang="en-US" sz="1600" dirty="0"/>
                        <a:t>Actual Volume </a:t>
                      </a:r>
                      <a:r>
                        <a:rPr lang="en-US" sz="1600" dirty="0" smtClean="0"/>
                        <a:t>(ml) </a:t>
                      </a:r>
                      <a:endParaRPr lang="en-US" sz="1600" dirty="0">
                        <a:solidFill>
                          <a:srgbClr val="5A5A5A"/>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1200"/>
                        </a:spcBef>
                        <a:spcAft>
                          <a:spcPts val="300"/>
                        </a:spcAft>
                      </a:pPr>
                      <a:r>
                        <a:rPr lang="en-US" sz="1600" dirty="0"/>
                        <a:t>Typical Fill Weights (mg) 0.70 Powder Density </a:t>
                      </a:r>
                      <a:endParaRPr lang="en-US" sz="1600" dirty="0">
                        <a:solidFill>
                          <a:srgbClr val="5A5A5A"/>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000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9.91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26.14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1.37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960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00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8.53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23.30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0.95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665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7.65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21.70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.075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475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1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6.91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19.40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0.55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350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2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6.35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18.00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0.4</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260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3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5.82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15.90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0.3</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210 </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4</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5.31</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14.30</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0.25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145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611">
                <a:tc>
                  <a:txBody>
                    <a:bodyPr/>
                    <a:lstStyle/>
                    <a:p>
                      <a:pPr marL="0" marR="0" algn="ctr">
                        <a:lnSpc>
                          <a:spcPct val="115000"/>
                        </a:lnSpc>
                        <a:spcBef>
                          <a:spcPts val="0"/>
                        </a:spcBef>
                        <a:spcAft>
                          <a:spcPts val="0"/>
                        </a:spcAft>
                      </a:pPr>
                      <a:r>
                        <a:rPr lang="en-US" sz="2000" b="1" dirty="0">
                          <a:solidFill>
                            <a:srgbClr val="7030A0"/>
                          </a:solidFill>
                        </a:rPr>
                        <a:t>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4.91</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11.10</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0.15</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7030A0"/>
                          </a:solidFill>
                        </a:rPr>
                        <a:t>190</a:t>
                      </a:r>
                      <a:endParaRPr lang="en-US" sz="2000" b="1" dirty="0">
                        <a:solidFill>
                          <a:srgbClr val="7030A0"/>
                        </a:solidFill>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304800" y="152400"/>
            <a:ext cx="8077200" cy="1200329"/>
          </a:xfrm>
          <a:prstGeom prst="rect">
            <a:avLst/>
          </a:prstGeom>
        </p:spPr>
        <p:txBody>
          <a:bodyPr wrap="square">
            <a:spAutoFit/>
          </a:bodyPr>
          <a:lstStyle/>
          <a:p>
            <a:pPr algn="ctr"/>
            <a:r>
              <a:rPr lang="en-US" sz="7200" b="1" dirty="0" smtClean="0">
                <a:solidFill>
                  <a:schemeClr val="accent3">
                    <a:lumMod val="75000"/>
                  </a:schemeClr>
                </a:solidFill>
                <a:latin typeface="Chiller" pitchFamily="82" charset="0"/>
                <a:ea typeface="BatangChe" pitchFamily="49" charset="-127"/>
              </a:rPr>
              <a:t>Capsule Sizes</a:t>
            </a:r>
            <a:endParaRPr lang="en-US" sz="7200" b="1" dirty="0">
              <a:solidFill>
                <a:schemeClr val="accent3">
                  <a:lumMod val="75000"/>
                </a:schemeClr>
              </a:solidFill>
              <a:latin typeface="Chiller" pitchFamily="82" charset="0"/>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989832"/>
            <a:ext cx="5105400" cy="2868168"/>
          </a:xfrm>
        </p:spPr>
        <p:txBody>
          <a:bodyPr/>
          <a:lstStyle/>
          <a:p>
            <a:r>
              <a:rPr lang="en-US" sz="3600" b="1" dirty="0" smtClean="0">
                <a:solidFill>
                  <a:srgbClr val="7030A0"/>
                </a:solidFill>
                <a:latin typeface="Arial Black" pitchFamily="34" charset="0"/>
                <a:cs typeface="Courier New" pitchFamily="49" charset="0"/>
              </a:rPr>
              <a:t>Filling operation of</a:t>
            </a:r>
            <a:br>
              <a:rPr lang="en-US" sz="3600" b="1" dirty="0" smtClean="0">
                <a:solidFill>
                  <a:srgbClr val="7030A0"/>
                </a:solidFill>
                <a:latin typeface="Arial Black" pitchFamily="34" charset="0"/>
                <a:cs typeface="Courier New" pitchFamily="49" charset="0"/>
              </a:rPr>
            </a:br>
            <a:r>
              <a:rPr lang="en-US" sz="3600" b="1" dirty="0" smtClean="0">
                <a:solidFill>
                  <a:srgbClr val="7030A0"/>
                </a:solidFill>
                <a:latin typeface="Arial Black" pitchFamily="34" charset="0"/>
                <a:cs typeface="Courier New" pitchFamily="49" charset="0"/>
              </a:rPr>
              <a:t>hard gelatin</a:t>
            </a:r>
            <a:br>
              <a:rPr lang="en-US" sz="3600" b="1" dirty="0" smtClean="0">
                <a:solidFill>
                  <a:srgbClr val="7030A0"/>
                </a:solidFill>
                <a:latin typeface="Arial Black" pitchFamily="34" charset="0"/>
                <a:cs typeface="Courier New" pitchFamily="49" charset="0"/>
              </a:rPr>
            </a:br>
            <a:r>
              <a:rPr lang="en-US" sz="3600" b="1" dirty="0" smtClean="0">
                <a:solidFill>
                  <a:srgbClr val="7030A0"/>
                </a:solidFill>
                <a:latin typeface="Arial Black" pitchFamily="34" charset="0"/>
                <a:cs typeface="Courier New" pitchFamily="49" charset="0"/>
              </a:rPr>
              <a:t>capsules</a:t>
            </a:r>
            <a:r>
              <a:rPr lang="en-US" sz="3600" b="1" dirty="0" smtClean="0">
                <a:solidFill>
                  <a:schemeClr val="accent5">
                    <a:lumMod val="50000"/>
                  </a:schemeClr>
                </a:solidFill>
                <a:latin typeface="Courier New" pitchFamily="49" charset="0"/>
                <a:cs typeface="Courier New" pitchFamily="49" charset="0"/>
              </a:rPr>
              <a:t> </a:t>
            </a:r>
            <a:endParaRPr lang="en-US" sz="3600" b="1" dirty="0">
              <a:solidFill>
                <a:schemeClr val="accent5">
                  <a:lumMod val="50000"/>
                </a:schemeClr>
              </a:solidFill>
              <a:latin typeface="Courier New" pitchFamily="49" charset="0"/>
              <a:cs typeface="Courier New" pitchFamily="49" charset="0"/>
            </a:endParaRPr>
          </a:p>
        </p:txBody>
      </p:sp>
      <p:pic>
        <p:nvPicPr>
          <p:cNvPr id="3" name="Picture 2" descr="http://t0.gstatic.com/images?q=tbn:ANd9GcSFI9Mo0KgeOU6O7-oaliIu7b4YjH9rFG6xMEyPEcdbV4CPXPKX_g"/>
          <p:cNvPicPr/>
          <p:nvPr/>
        </p:nvPicPr>
        <p:blipFill>
          <a:blip r:embed="rId3"/>
          <a:srcRect/>
          <a:stretch>
            <a:fillRect/>
          </a:stretch>
        </p:blipFill>
        <p:spPr bwMode="auto">
          <a:xfrm>
            <a:off x="4876800" y="0"/>
            <a:ext cx="4267200" cy="3962400"/>
          </a:xfrm>
          <a:prstGeom prst="rect">
            <a:avLst/>
          </a:prstGeom>
          <a:noFill/>
          <a:ln w="9525">
            <a:noFill/>
            <a:miter lim="800000"/>
            <a:headEnd/>
            <a:tailEnd/>
          </a:ln>
        </p:spPr>
      </p:pic>
      <p:pic>
        <p:nvPicPr>
          <p:cNvPr id="4" name="Picture 3" descr="http://t1.gstatic.com/images?q=tbn:ANd9GcSN6y23v1Z4bn86lBRUTBrgyavtsRrpu_2Z-rxSVN2I6VuUFGsk"/>
          <p:cNvPicPr/>
          <p:nvPr/>
        </p:nvPicPr>
        <p:blipFill>
          <a:blip r:embed="rId4"/>
          <a:srcRect/>
          <a:stretch>
            <a:fillRect/>
          </a:stretch>
        </p:blipFill>
        <p:spPr bwMode="auto">
          <a:xfrm>
            <a:off x="0" y="0"/>
            <a:ext cx="48768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981200"/>
            <a:ext cx="4879862" cy="1446550"/>
          </a:xfrm>
          <a:prstGeom prst="rect">
            <a:avLst/>
          </a:prstGeom>
        </p:spPr>
        <p:txBody>
          <a:bodyPr wrap="none">
            <a:spAutoFit/>
          </a:bodyPr>
          <a:lstStyle/>
          <a:p>
            <a:r>
              <a:rPr lang="en-US" sz="8800" b="1" dirty="0" smtClean="0">
                <a:solidFill>
                  <a:srgbClr val="00B050"/>
                </a:solidFill>
                <a:latin typeface="Bradley Hand ITC" pitchFamily="66" charset="0"/>
              </a:rPr>
              <a:t>1. Gelatin</a:t>
            </a:r>
            <a:endParaRPr lang="en-US" sz="88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0"/>
            <a:ext cx="2895600" cy="523220"/>
          </a:xfrm>
          <a:prstGeom prst="rect">
            <a:avLst/>
          </a:prstGeom>
        </p:spPr>
        <p:txBody>
          <a:bodyPr wrap="square">
            <a:spAutoFit/>
          </a:bodyPr>
          <a:lstStyle/>
          <a:p>
            <a:pPr marL="234950" indent="-234950" algn="just"/>
            <a:r>
              <a:rPr lang="en-GB" sz="2800" dirty="0" smtClean="0">
                <a:solidFill>
                  <a:srgbClr val="FF0000"/>
                </a:solidFill>
                <a:effectLst>
                  <a:outerShdw blurRad="38100" dist="38100" dir="2700000" algn="tl">
                    <a:srgbClr val="FFFFFF"/>
                  </a:outerShdw>
                </a:effectLst>
                <a:latin typeface="Comic Sans MS" pitchFamily="66" charset="0"/>
                <a:cs typeface="Arial" charset="0"/>
              </a:rPr>
              <a:t>Basic Steps are:</a:t>
            </a:r>
            <a:endParaRPr lang="en-US" sz="2800" dirty="0">
              <a:solidFill>
                <a:srgbClr val="FF0000"/>
              </a:solidFill>
              <a:latin typeface="Comic Sans MS" pitchFamily="66" charset="0"/>
            </a:endParaRPr>
          </a:p>
        </p:txBody>
      </p:sp>
      <p:sp>
        <p:nvSpPr>
          <p:cNvPr id="5" name="Rectangle 4"/>
          <p:cNvSpPr/>
          <p:nvPr/>
        </p:nvSpPr>
        <p:spPr>
          <a:xfrm>
            <a:off x="457200" y="1676400"/>
            <a:ext cx="7620000" cy="3909083"/>
          </a:xfrm>
          <a:prstGeom prst="rect">
            <a:avLst/>
          </a:prstGeom>
        </p:spPr>
        <p:txBody>
          <a:bodyPr wrap="square">
            <a:spAutoFit/>
          </a:bodyPr>
          <a:lstStyle/>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Rectification</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Separating the caps from empty capsules</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Filling the bodies </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Scraping the excess powder </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Replacing the caps </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Sealing the capsules </a:t>
            </a:r>
          </a:p>
          <a:p>
            <a:pPr marL="171450" indent="-171450">
              <a:lnSpc>
                <a:spcPct val="150000"/>
              </a:lnSpc>
              <a:buBlip>
                <a:blip r:embed="rId2"/>
              </a:buBlip>
            </a:pPr>
            <a:r>
              <a:rPr lang="en-US" altLang="zh-CN" sz="2400" dirty="0" smtClean="0">
                <a:solidFill>
                  <a:srgbClr val="7030A0"/>
                </a:solidFill>
                <a:latin typeface="Comic Sans MS" pitchFamily="66" charset="0"/>
                <a:ea typeface="宋体" pitchFamily="2" charset="-122"/>
              </a:rPr>
              <a:t>Cleaning the surface of the filled capsules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52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09600" y="609600"/>
            <a:ext cx="2743200" cy="523220"/>
          </a:xfrm>
          <a:prstGeom prst="rect">
            <a:avLst/>
          </a:prstGeom>
        </p:spPr>
        <p:txBody>
          <a:bodyPr wrap="square">
            <a:spAutoFit/>
          </a:bodyPr>
          <a:lstStyle/>
          <a:p>
            <a:pPr marL="234950" indent="-234950" algn="just"/>
            <a:r>
              <a:rPr lang="en-GB" sz="2800" dirty="0" smtClean="0">
                <a:solidFill>
                  <a:srgbClr val="7030A0"/>
                </a:solidFill>
                <a:effectLst>
                  <a:outerShdw blurRad="38100" dist="38100" dir="2700000" algn="tl">
                    <a:srgbClr val="FFFFFF"/>
                  </a:outerShdw>
                </a:effectLst>
                <a:latin typeface="Comic Sans MS" pitchFamily="66" charset="0"/>
                <a:cs typeface="Arial" charset="0"/>
              </a:rPr>
              <a:t>It is of 2 types</a:t>
            </a:r>
            <a:endParaRPr lang="en-US" sz="2800" dirty="0">
              <a:solidFill>
                <a:srgbClr val="7030A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077200" cy="1446550"/>
          </a:xfrm>
          <a:prstGeom prst="rect">
            <a:avLst/>
          </a:prstGeom>
        </p:spPr>
        <p:txBody>
          <a:bodyPr wrap="square">
            <a:spAutoFit/>
          </a:bodyPr>
          <a:lstStyle/>
          <a:p>
            <a:pPr algn="ctr"/>
            <a:r>
              <a:rPr lang="en-US" sz="8800" b="1" dirty="0" smtClean="0">
                <a:solidFill>
                  <a:srgbClr val="0070C0"/>
                </a:solidFill>
                <a:latin typeface="Edwardian Script ITC" pitchFamily="66" charset="0"/>
                <a:ea typeface="BatangChe" pitchFamily="49" charset="-127"/>
                <a:cs typeface="Courier New" pitchFamily="49" charset="0"/>
              </a:rPr>
              <a:t>Manual Methods</a:t>
            </a:r>
            <a:endParaRPr lang="en-US" sz="8800" b="1" dirty="0">
              <a:solidFill>
                <a:srgbClr val="0070C0"/>
              </a:solidFill>
              <a:latin typeface="Edwardian Script ITC" pitchFamily="66" charset="0"/>
              <a:ea typeface="BatangChe" pitchFamily="49" charset="-127"/>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2"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8534400" cy="3416320"/>
          </a:xfrm>
          <a:prstGeom prst="rect">
            <a:avLst/>
          </a:prstGeom>
        </p:spPr>
        <p:txBody>
          <a:bodyPr wrap="square">
            <a:spAutoFit/>
          </a:bodyPr>
          <a:lstStyle/>
          <a:p>
            <a:pPr marL="285750" indent="-285750" algn="just" eaLnBrk="0" hangingPunct="0">
              <a:spcBef>
                <a:spcPct val="50000"/>
              </a:spcBef>
              <a:buBlip>
                <a:blip r:embed="rId2"/>
              </a:buBlip>
            </a:pPr>
            <a:r>
              <a:rPr lang="en-US" sz="2400" dirty="0" smtClean="0">
                <a:solidFill>
                  <a:srgbClr val="7030A0"/>
                </a:solidFill>
                <a:latin typeface="Comic Sans MS" pitchFamily="66" charset="0"/>
              </a:rPr>
              <a:t>Powder is placed on a sheet of a clean paper or porcelain plate</a:t>
            </a:r>
          </a:p>
          <a:p>
            <a:pPr marL="285750" indent="-285750" algn="just" eaLnBrk="0" hangingPunct="0">
              <a:spcBef>
                <a:spcPct val="50000"/>
              </a:spcBef>
              <a:buBlip>
                <a:blip r:embed="rId2"/>
              </a:buBlip>
            </a:pPr>
            <a:r>
              <a:rPr lang="en-US" sz="2400" dirty="0" smtClean="0">
                <a:solidFill>
                  <a:srgbClr val="7030A0"/>
                </a:solidFill>
                <a:latin typeface="Comic Sans MS" pitchFamily="66" charset="0"/>
              </a:rPr>
              <a:t>Using spatula - formed into a cake having a depth of approximately one-fourth to one-third the length of the capsule body</a:t>
            </a:r>
          </a:p>
          <a:p>
            <a:pPr marL="285750" indent="-285750" algn="just" eaLnBrk="0" hangingPunct="0">
              <a:spcBef>
                <a:spcPct val="50000"/>
              </a:spcBef>
              <a:buBlip>
                <a:blip r:embed="rId2"/>
              </a:buBlip>
            </a:pPr>
            <a:r>
              <a:rPr lang="en-US" sz="2400" dirty="0" smtClean="0">
                <a:solidFill>
                  <a:srgbClr val="7030A0"/>
                </a:solidFill>
                <a:latin typeface="Comic Sans MS" pitchFamily="66" charset="0"/>
              </a:rPr>
              <a:t>Then empty capsule body is held between the thumb and forefinger and punched vertically into the powder cake repeatedly until filled</a:t>
            </a:r>
            <a:endParaRPr lang="en-US" sz="2400" dirty="0">
              <a:solidFill>
                <a:srgbClr val="7030A0"/>
              </a:solidFill>
              <a:latin typeface="Comic Sans MS" pitchFamily="66" charset="0"/>
            </a:endParaRPr>
          </a:p>
        </p:txBody>
      </p:sp>
      <p:sp>
        <p:nvSpPr>
          <p:cNvPr id="4" name="Rectangle 3"/>
          <p:cNvSpPr/>
          <p:nvPr/>
        </p:nvSpPr>
        <p:spPr>
          <a:xfrm>
            <a:off x="304800" y="152400"/>
            <a:ext cx="8077200" cy="1200329"/>
          </a:xfrm>
          <a:prstGeom prst="rect">
            <a:avLst/>
          </a:prstGeom>
        </p:spPr>
        <p:txBody>
          <a:bodyPr wrap="square">
            <a:spAutoFit/>
          </a:bodyPr>
          <a:lstStyle/>
          <a:p>
            <a:pPr algn="ctr"/>
            <a:r>
              <a:rPr lang="en-US" sz="7200" b="1" dirty="0" smtClean="0">
                <a:solidFill>
                  <a:schemeClr val="accent3">
                    <a:lumMod val="75000"/>
                  </a:schemeClr>
                </a:solidFill>
                <a:latin typeface="Courier New" pitchFamily="49" charset="0"/>
                <a:ea typeface="BatangChe" pitchFamily="49" charset="-127"/>
                <a:cs typeface="Courier New" pitchFamily="49" charset="0"/>
              </a:rPr>
              <a:t>1.Punch Method</a:t>
            </a:r>
            <a:endParaRPr lang="en-US" sz="7200" b="1" dirty="0">
              <a:solidFill>
                <a:schemeClr val="accent3">
                  <a:lumMod val="75000"/>
                </a:schemeClr>
              </a:solidFill>
              <a:latin typeface="Courier New" pitchFamily="49" charset="0"/>
              <a:ea typeface="BatangChe" pitchFamily="49" charset="-127"/>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229600" cy="1077218"/>
          </a:xfrm>
          <a:prstGeom prst="rect">
            <a:avLst/>
          </a:prstGeom>
        </p:spPr>
        <p:txBody>
          <a:bodyPr wrap="square">
            <a:spAutoFit/>
          </a:bodyPr>
          <a:lstStyle/>
          <a:p>
            <a:pPr algn="ctr"/>
            <a:r>
              <a:rPr lang="en-US" sz="3200" b="1" dirty="0" smtClean="0">
                <a:solidFill>
                  <a:schemeClr val="accent3">
                    <a:lumMod val="75000"/>
                  </a:schemeClr>
                </a:solidFill>
                <a:latin typeface="Courier New" pitchFamily="49" charset="0"/>
                <a:ea typeface="BatangChe" pitchFamily="49" charset="-127"/>
                <a:cs typeface="Courier New" pitchFamily="49" charset="0"/>
              </a:rPr>
              <a:t>2. Hand operated hard gelatin capsule filling machines </a:t>
            </a:r>
          </a:p>
        </p:txBody>
      </p:sp>
      <p:sp>
        <p:nvSpPr>
          <p:cNvPr id="3" name="Rectangle 2"/>
          <p:cNvSpPr/>
          <p:nvPr/>
        </p:nvSpPr>
        <p:spPr>
          <a:xfrm>
            <a:off x="304800" y="1676400"/>
            <a:ext cx="8610600" cy="4524315"/>
          </a:xfrm>
          <a:prstGeom prst="rect">
            <a:avLst/>
          </a:prstGeom>
        </p:spPr>
        <p:txBody>
          <a:bodyPr wrap="square">
            <a:spAutoFit/>
          </a:bodyPr>
          <a:lstStyle/>
          <a:p>
            <a:r>
              <a:rPr lang="en-US" sz="2400" b="1" dirty="0" smtClean="0">
                <a:solidFill>
                  <a:srgbClr val="0070C0"/>
                </a:solidFill>
                <a:latin typeface="Arial" pitchFamily="34" charset="0"/>
                <a:ea typeface="BatangChe" pitchFamily="49" charset="-127"/>
                <a:cs typeface="Arial" pitchFamily="34" charset="0"/>
              </a:rPr>
              <a:t>Various parts are as follows:</a:t>
            </a:r>
          </a:p>
          <a:p>
            <a:endParaRPr lang="en-US" sz="2400" b="1" dirty="0" smtClean="0">
              <a:solidFill>
                <a:srgbClr val="0070C0"/>
              </a:solidFill>
              <a:latin typeface="Arial" pitchFamily="34" charset="0"/>
              <a:ea typeface="BatangChe" pitchFamily="49" charset="-127"/>
              <a:cs typeface="Arial" pitchFamily="34" charset="0"/>
            </a:endParaRPr>
          </a:p>
          <a:p>
            <a:pPr marL="228600" indent="-228600">
              <a:buBlip>
                <a:blip r:embed="rId2"/>
              </a:buBlip>
            </a:pPr>
            <a:r>
              <a:rPr lang="en-US" sz="2400" dirty="0" smtClean="0"/>
              <a:t> </a:t>
            </a:r>
            <a:r>
              <a:rPr lang="en-US" sz="2400" dirty="0" smtClean="0">
                <a:solidFill>
                  <a:srgbClr val="6600CC"/>
                </a:solidFill>
              </a:rPr>
              <a:t>A bed with 200-300 holes. </a:t>
            </a:r>
          </a:p>
          <a:p>
            <a:pPr marL="228600" indent="-228600">
              <a:buBlip>
                <a:blip r:embed="rId2"/>
              </a:buBlip>
            </a:pPr>
            <a:r>
              <a:rPr lang="en-US" sz="2400" dirty="0" smtClean="0">
                <a:solidFill>
                  <a:srgbClr val="6600CC"/>
                </a:solidFill>
              </a:rPr>
              <a:t> A capsule loading tray </a:t>
            </a:r>
          </a:p>
          <a:p>
            <a:pPr marL="228600" indent="-228600">
              <a:buBlip>
                <a:blip r:embed="rId2"/>
              </a:buBlip>
            </a:pPr>
            <a:r>
              <a:rPr lang="en-US" sz="2400" dirty="0" smtClean="0">
                <a:solidFill>
                  <a:srgbClr val="6600CC"/>
                </a:solidFill>
              </a:rPr>
              <a:t> A powder tray </a:t>
            </a:r>
          </a:p>
          <a:p>
            <a:pPr marL="228600" indent="-228600">
              <a:buBlip>
                <a:blip r:embed="rId2"/>
              </a:buBlip>
            </a:pPr>
            <a:r>
              <a:rPr lang="en-US" sz="2400" dirty="0" smtClean="0">
                <a:solidFill>
                  <a:srgbClr val="6600CC"/>
                </a:solidFill>
              </a:rPr>
              <a:t> A pin plate having 200 or 300 pins corresponding to the number of holes in the bed and capsule loading tray. </a:t>
            </a:r>
          </a:p>
          <a:p>
            <a:pPr marL="228600" indent="-228600">
              <a:buBlip>
                <a:blip r:embed="rId2"/>
              </a:buBlip>
            </a:pPr>
            <a:r>
              <a:rPr lang="en-US" sz="2400" dirty="0" smtClean="0">
                <a:solidFill>
                  <a:srgbClr val="6600CC"/>
                </a:solidFill>
              </a:rPr>
              <a:t> A lever </a:t>
            </a:r>
          </a:p>
          <a:p>
            <a:pPr marL="228600" indent="-228600">
              <a:buBlip>
                <a:blip r:embed="rId2"/>
              </a:buBlip>
            </a:pPr>
            <a:r>
              <a:rPr lang="en-US" sz="2400" dirty="0" smtClean="0">
                <a:solidFill>
                  <a:srgbClr val="6600CC"/>
                </a:solidFill>
              </a:rPr>
              <a:t>A handle </a:t>
            </a:r>
          </a:p>
          <a:p>
            <a:pPr marL="228600" indent="-228600">
              <a:buBlip>
                <a:blip r:embed="rId2"/>
              </a:buBlip>
            </a:pPr>
            <a:r>
              <a:rPr lang="en-US" sz="2400" dirty="0" smtClean="0">
                <a:solidFill>
                  <a:srgbClr val="6600CC"/>
                </a:solidFill>
              </a:rPr>
              <a:t> A plate fitted with rubber top. </a:t>
            </a:r>
          </a:p>
          <a:p>
            <a:endParaRPr lang="en-US" sz="2400" dirty="0" smtClean="0"/>
          </a:p>
          <a:p>
            <a:endParaRPr lang="en-US" sz="2400" b="1" dirty="0">
              <a:solidFill>
                <a:srgbClr val="0070C0"/>
              </a:solidFill>
              <a:latin typeface="Arial" pitchFamily="34" charset="0"/>
              <a:ea typeface="BatangChe" pitchFamily="49" charset="-127"/>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10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3"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2" end="2"/>
                                            </p:txEl>
                                          </p:spTgt>
                                        </p:tgtEl>
                                        <p:attrNameLst>
                                          <p:attrName>fill.type</p:attrName>
                                        </p:attrNameLst>
                                      </p:cBhvr>
                                      <p:to>
                                        <p:strVal val="solid"/>
                                      </p:to>
                                    </p:set>
                                  </p:childTnLst>
                                </p:cTn>
                              </p:par>
                            </p:childTnLst>
                          </p:cTn>
                        </p:par>
                        <p:par>
                          <p:cTn id="16" fill="hold">
                            <p:stCondLst>
                              <p:cond delay="19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3" end="3"/>
                                            </p:txEl>
                                          </p:spTgt>
                                        </p:tgtEl>
                                        <p:attrNameLst>
                                          <p:attrName>fill.type</p:attrName>
                                        </p:attrNameLst>
                                      </p:cBhvr>
                                      <p:to>
                                        <p:strVal val="solid"/>
                                      </p:to>
                                    </p:set>
                                  </p:childTnLst>
                                </p:cTn>
                              </p:par>
                            </p:childTnLst>
                          </p:cTn>
                        </p:par>
                        <p:par>
                          <p:cTn id="22" fill="hold">
                            <p:stCondLst>
                              <p:cond delay="272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4" end="4"/>
                                            </p:txEl>
                                          </p:spTgt>
                                        </p:tgtEl>
                                        <p:attrNameLst>
                                          <p:attrName>fill.type</p:attrName>
                                        </p:attrNameLst>
                                      </p:cBhvr>
                                      <p:to>
                                        <p:strVal val="solid"/>
                                      </p:to>
                                    </p:set>
                                  </p:childTnLst>
                                </p:cTn>
                              </p:par>
                            </p:childTnLst>
                          </p:cTn>
                        </p:par>
                        <p:par>
                          <p:cTn id="28" fill="hold">
                            <p:stCondLst>
                              <p:cond delay="320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1"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5" end="5"/>
                                            </p:txEl>
                                          </p:spTgt>
                                        </p:tgtEl>
                                        <p:attrNameLst>
                                          <p:attrName>fill.type</p:attrName>
                                        </p:attrNameLst>
                                      </p:cBhvr>
                                      <p:to>
                                        <p:strVal val="solid"/>
                                      </p:to>
                                    </p:set>
                                  </p:childTnLst>
                                </p:cTn>
                              </p:par>
                            </p:childTnLst>
                          </p:cTn>
                        </p:par>
                        <p:par>
                          <p:cTn id="34" fill="hold">
                            <p:stCondLst>
                              <p:cond delay="676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7"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6" end="6"/>
                                            </p:txEl>
                                          </p:spTgt>
                                        </p:tgtEl>
                                        <p:attrNameLst>
                                          <p:attrName>fill.type</p:attrName>
                                        </p:attrNameLst>
                                      </p:cBhvr>
                                      <p:to>
                                        <p:strVal val="solid"/>
                                      </p:to>
                                    </p:set>
                                  </p:childTnLst>
                                </p:cTn>
                              </p:par>
                            </p:childTnLst>
                          </p:cTn>
                        </p:par>
                        <p:par>
                          <p:cTn id="40" fill="hold">
                            <p:stCondLst>
                              <p:cond delay="7040"/>
                            </p:stCondLst>
                            <p:childTnLst>
                              <p:par>
                                <p:cTn id="41" presetID="27" presetClass="entr" presetSubtype="0" fill="hold" nodeType="afterEffect">
                                  <p:stCondLst>
                                    <p:cond delay="0"/>
                                  </p:stCondLst>
                                  <p:iterate type="lt">
                                    <p:tmPct val="50000"/>
                                  </p:iterate>
                                  <p:childTnLst>
                                    <p:set>
                                      <p:cBhvr>
                                        <p:cTn id="42"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3"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5" dur="80"/>
                                        <p:tgtEl>
                                          <p:spTgt spid="3">
                                            <p:txEl>
                                              <p:pRg st="7" end="7"/>
                                            </p:txEl>
                                          </p:spTgt>
                                        </p:tgtEl>
                                        <p:attrNameLst>
                                          <p:attrName>fill.type</p:attrName>
                                        </p:attrNameLst>
                                      </p:cBhvr>
                                      <p:to>
                                        <p:strVal val="solid"/>
                                      </p:to>
                                    </p:set>
                                  </p:childTnLst>
                                </p:cTn>
                              </p:par>
                            </p:childTnLst>
                          </p:cTn>
                        </p:par>
                        <p:par>
                          <p:cTn id="46" fill="hold">
                            <p:stCondLst>
                              <p:cond delay="7360"/>
                            </p:stCondLst>
                            <p:childTnLst>
                              <p:par>
                                <p:cTn id="47" presetID="27" presetClass="entr" presetSubtype="0" fill="hold" nodeType="afterEffect">
                                  <p:stCondLst>
                                    <p:cond delay="0"/>
                                  </p:stCondLst>
                                  <p:iterate type="lt">
                                    <p:tmPct val="50000"/>
                                  </p:iterate>
                                  <p:childTnLst>
                                    <p:set>
                                      <p:cBhvr>
                                        <p:cTn id="48"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49"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8" end="8"/>
                                            </p:txEl>
                                          </p:spTgt>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5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0" end="0"/>
                                            </p:txEl>
                                          </p:spTgt>
                                        </p:tgtEl>
                                        <p:attrNameLst>
                                          <p:attrName>fill.type</p:attrName>
                                        </p:attrNameLst>
                                      </p:cBhvr>
                                      <p:to>
                                        <p:strVal val="solid"/>
                                      </p:to>
                                    </p:set>
                                  </p:childTnLst>
                                </p:cTn>
                              </p:par>
                              <p:par>
                                <p:cTn id="57" presetID="27" presetClass="entr" presetSubtype="0" fill="hold" grpId="0" nodeType="withEffect">
                                  <p:stCondLst>
                                    <p:cond delay="0"/>
                                  </p:stCondLst>
                                  <p:iterate type="lt">
                                    <p:tmPct val="50000"/>
                                  </p:iterate>
                                  <p:childTnLst>
                                    <p:set>
                                      <p:cBhvr>
                                        <p:cTn id="5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5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61" dur="80"/>
                                        <p:tgtEl>
                                          <p:spTgt spid="3">
                                            <p:txEl>
                                              <p:pRg st="2" end="2"/>
                                            </p:txEl>
                                          </p:spTgt>
                                        </p:tgtEl>
                                        <p:attrNameLst>
                                          <p:attrName>fill.type</p:attrName>
                                        </p:attrNameLst>
                                      </p:cBhvr>
                                      <p:to>
                                        <p:strVal val="solid"/>
                                      </p:to>
                                    </p:set>
                                  </p:childTnLst>
                                </p:cTn>
                              </p:par>
                              <p:par>
                                <p:cTn id="62" presetID="27" presetClass="entr" presetSubtype="0" fill="hold" grpId="0" nodeType="withEffect">
                                  <p:stCondLst>
                                    <p:cond delay="0"/>
                                  </p:stCondLst>
                                  <p:iterate type="lt">
                                    <p:tmPct val="50000"/>
                                  </p:iterate>
                                  <p:childTnLst>
                                    <p:set>
                                      <p:cBhvr>
                                        <p:cTn id="63"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64"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66" dur="80"/>
                                        <p:tgtEl>
                                          <p:spTgt spid="3">
                                            <p:txEl>
                                              <p:pRg st="3" end="3"/>
                                            </p:txEl>
                                          </p:spTgt>
                                        </p:tgtEl>
                                        <p:attrNameLst>
                                          <p:attrName>fill.type</p:attrName>
                                        </p:attrNameLst>
                                      </p:cBhvr>
                                      <p:to>
                                        <p:strVal val="solid"/>
                                      </p:to>
                                    </p:set>
                                  </p:childTnLst>
                                </p:cTn>
                              </p:par>
                              <p:par>
                                <p:cTn id="67" presetID="27" presetClass="entr" presetSubtype="0" fill="hold" grpId="0" nodeType="withEffect">
                                  <p:stCondLst>
                                    <p:cond delay="0"/>
                                  </p:stCondLst>
                                  <p:iterate type="lt">
                                    <p:tmPct val="50000"/>
                                  </p:iterate>
                                  <p:childTnLst>
                                    <p:set>
                                      <p:cBhvr>
                                        <p:cTn id="68"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69"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71" dur="80"/>
                                        <p:tgtEl>
                                          <p:spTgt spid="3">
                                            <p:txEl>
                                              <p:pRg st="4" end="4"/>
                                            </p:txEl>
                                          </p:spTgt>
                                        </p:tgtEl>
                                        <p:attrNameLst>
                                          <p:attrName>fill.type</p:attrName>
                                        </p:attrNameLst>
                                      </p:cBhvr>
                                      <p:to>
                                        <p:strVal val="solid"/>
                                      </p:to>
                                    </p:set>
                                  </p:childTnLst>
                                </p:cTn>
                              </p:par>
                              <p:par>
                                <p:cTn id="72" presetID="27" presetClass="entr" presetSubtype="0" fill="hold" grpId="0" nodeType="withEffect">
                                  <p:stCondLst>
                                    <p:cond delay="0"/>
                                  </p:stCondLst>
                                  <p:iterate type="lt">
                                    <p:tmPct val="50000"/>
                                  </p:iterate>
                                  <p:childTnLst>
                                    <p:set>
                                      <p:cBhvr>
                                        <p:cTn id="73"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74"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76" dur="80"/>
                                        <p:tgtEl>
                                          <p:spTgt spid="3">
                                            <p:txEl>
                                              <p:pRg st="5" end="5"/>
                                            </p:txEl>
                                          </p:spTgt>
                                        </p:tgtEl>
                                        <p:attrNameLst>
                                          <p:attrName>fill.type</p:attrName>
                                        </p:attrNameLst>
                                      </p:cBhvr>
                                      <p:to>
                                        <p:strVal val="solid"/>
                                      </p:to>
                                    </p:set>
                                  </p:childTnLst>
                                </p:cTn>
                              </p:par>
                              <p:par>
                                <p:cTn id="77" presetID="27" presetClass="entr" presetSubtype="0" fill="hold" grpId="0" nodeType="withEffect">
                                  <p:stCondLst>
                                    <p:cond delay="0"/>
                                  </p:stCondLst>
                                  <p:iterate type="lt">
                                    <p:tmPct val="50000"/>
                                  </p:iterate>
                                  <p:childTnLst>
                                    <p:set>
                                      <p:cBhvr>
                                        <p:cTn id="7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7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81" dur="80"/>
                                        <p:tgtEl>
                                          <p:spTgt spid="3">
                                            <p:txEl>
                                              <p:pRg st="6" end="6"/>
                                            </p:txEl>
                                          </p:spTgt>
                                        </p:tgtEl>
                                        <p:attrNameLst>
                                          <p:attrName>fill.type</p:attrName>
                                        </p:attrNameLst>
                                      </p:cBhvr>
                                      <p:to>
                                        <p:strVal val="solid"/>
                                      </p:to>
                                    </p:set>
                                  </p:childTnLst>
                                </p:cTn>
                              </p:par>
                              <p:par>
                                <p:cTn id="82" presetID="27" presetClass="entr" presetSubtype="0" fill="hold" grpId="0" nodeType="withEffect">
                                  <p:stCondLst>
                                    <p:cond delay="0"/>
                                  </p:stCondLst>
                                  <p:iterate type="lt">
                                    <p:tmPct val="50000"/>
                                  </p:iterate>
                                  <p:childTnLst>
                                    <p:set>
                                      <p:cBhvr>
                                        <p:cTn id="83"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84"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86" dur="80"/>
                                        <p:tgtEl>
                                          <p:spTgt spid="3">
                                            <p:txEl>
                                              <p:pRg st="7" end="7"/>
                                            </p:txEl>
                                          </p:spTgt>
                                        </p:tgtEl>
                                        <p:attrNameLst>
                                          <p:attrName>fill.type</p:attrName>
                                        </p:attrNameLst>
                                      </p:cBhvr>
                                      <p:to>
                                        <p:strVal val="solid"/>
                                      </p:to>
                                    </p:set>
                                  </p:childTnLst>
                                </p:cTn>
                              </p:par>
                              <p:par>
                                <p:cTn id="87" presetID="27" presetClass="entr" presetSubtype="0" fill="hold" grpId="0" nodeType="withEffect">
                                  <p:stCondLst>
                                    <p:cond delay="0"/>
                                  </p:stCondLst>
                                  <p:iterate type="lt">
                                    <p:tmPct val="50000"/>
                                  </p:iterate>
                                  <p:childTnLst>
                                    <p:set>
                                      <p:cBhvr>
                                        <p:cTn id="88"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89"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91"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mage “http://www.capsugel.com/images/interior/equipment/profill_machine2_lrg.jpg” cannot be displayed, because it contains errors."/>
          <p:cNvPicPr>
            <a:picLocks noChangeAspect="1" noChangeArrowheads="1"/>
          </p:cNvPicPr>
          <p:nvPr/>
        </p:nvPicPr>
        <p:blipFill>
          <a:blip r:embed="rId2"/>
          <a:srcRect/>
          <a:stretch>
            <a:fillRect/>
          </a:stretch>
        </p:blipFill>
        <p:spPr bwMode="auto">
          <a:xfrm>
            <a:off x="1981200" y="914400"/>
            <a:ext cx="4380776"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752600" y="3962400"/>
            <a:ext cx="6324600" cy="1200329"/>
          </a:xfrm>
          <a:prstGeom prst="rect">
            <a:avLst/>
          </a:prstGeom>
        </p:spPr>
        <p:txBody>
          <a:bodyPr wrap="square">
            <a:spAutoFit/>
          </a:bodyPr>
          <a:lstStyle/>
          <a:p>
            <a:r>
              <a:rPr lang="en-US" sz="3600" b="1" dirty="0" smtClean="0">
                <a:solidFill>
                  <a:schemeClr val="accent2">
                    <a:lumMod val="75000"/>
                  </a:schemeClr>
                </a:solidFill>
                <a:latin typeface="Harlow Solid Italic" pitchFamily="82" charset="0"/>
              </a:rPr>
              <a:t>Hand operated hard gelatin capsule filling machine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001000" cy="646331"/>
          </a:xfrm>
          <a:prstGeom prst="rect">
            <a:avLst/>
          </a:prstGeom>
        </p:spPr>
        <p:txBody>
          <a:bodyPr wrap="square">
            <a:spAutoFit/>
          </a:bodyPr>
          <a:lstStyle/>
          <a:p>
            <a:r>
              <a:rPr lang="en-US" sz="3600" b="1" u="sng" dirty="0" smtClean="0">
                <a:solidFill>
                  <a:srgbClr val="FF9900"/>
                </a:solidFill>
                <a:latin typeface="Harlow Solid Italic" pitchFamily="82" charset="0"/>
              </a:rPr>
              <a:t>Working of hand operated filling machine</a:t>
            </a:r>
          </a:p>
        </p:txBody>
      </p:sp>
      <p:pic>
        <p:nvPicPr>
          <p:cNvPr id="2050" name="Picture 2"/>
          <p:cNvPicPr>
            <a:picLocks noChangeAspect="1" noChangeArrowheads="1"/>
          </p:cNvPicPr>
          <p:nvPr/>
        </p:nvPicPr>
        <p:blipFill>
          <a:blip r:embed="rId2"/>
          <a:srcRect/>
          <a:stretch>
            <a:fillRect/>
          </a:stretch>
        </p:blipFill>
        <p:spPr bwMode="auto">
          <a:xfrm>
            <a:off x="5257800" y="1447800"/>
            <a:ext cx="3505200" cy="2962275"/>
          </a:xfrm>
          <a:prstGeom prst="rect">
            <a:avLst/>
          </a:prstGeom>
          <a:noFill/>
          <a:ln w="9525">
            <a:noFill/>
            <a:miter lim="800000"/>
            <a:headEnd/>
            <a:tailEnd/>
          </a:ln>
          <a:effectLst/>
        </p:spPr>
      </p:pic>
      <p:sp>
        <p:nvSpPr>
          <p:cNvPr id="4" name="Rectangle 3"/>
          <p:cNvSpPr/>
          <p:nvPr/>
        </p:nvSpPr>
        <p:spPr>
          <a:xfrm>
            <a:off x="609600" y="2057400"/>
            <a:ext cx="3048000" cy="3139321"/>
          </a:xfrm>
          <a:prstGeom prst="rect">
            <a:avLst/>
          </a:prstGeom>
        </p:spPr>
        <p:txBody>
          <a:bodyPr wrap="square">
            <a:spAutoFit/>
          </a:bodyPr>
          <a:lstStyle/>
          <a:p>
            <a:r>
              <a:rPr lang="en-US" sz="3600" b="1" dirty="0" smtClean="0">
                <a:solidFill>
                  <a:srgbClr val="FF0000"/>
                </a:solidFill>
                <a:latin typeface="Agency FB" pitchFamily="34" charset="0"/>
              </a:rPr>
              <a:t>STEP 1:</a:t>
            </a:r>
          </a:p>
          <a:p>
            <a:endParaRPr lang="en-US" b="1" dirty="0" smtClean="0"/>
          </a:p>
          <a:p>
            <a:r>
              <a:rPr lang="en-US" sz="2400" b="1" dirty="0" smtClean="0">
                <a:solidFill>
                  <a:srgbClr val="6600CC"/>
                </a:solidFill>
                <a:latin typeface="Comic Sans MS" pitchFamily="66" charset="0"/>
              </a:rPr>
              <a:t>The empty capsules are filled into the loading tray which is then placed over the bed.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001000" cy="646331"/>
          </a:xfrm>
          <a:prstGeom prst="rect">
            <a:avLst/>
          </a:prstGeom>
        </p:spPr>
        <p:txBody>
          <a:bodyPr wrap="square">
            <a:spAutoFit/>
          </a:bodyPr>
          <a:lstStyle/>
          <a:p>
            <a:r>
              <a:rPr lang="en-US" sz="3600" b="1" u="sng" dirty="0" smtClean="0">
                <a:solidFill>
                  <a:srgbClr val="FF9900"/>
                </a:solidFill>
                <a:latin typeface="Harlow Solid Italic" pitchFamily="82" charset="0"/>
              </a:rPr>
              <a:t>Working of hand operated filling machine</a:t>
            </a:r>
          </a:p>
        </p:txBody>
      </p:sp>
      <p:sp>
        <p:nvSpPr>
          <p:cNvPr id="4" name="Rectangle 3"/>
          <p:cNvSpPr/>
          <p:nvPr/>
        </p:nvSpPr>
        <p:spPr>
          <a:xfrm>
            <a:off x="914400" y="1066800"/>
            <a:ext cx="2438400" cy="5355312"/>
          </a:xfrm>
          <a:prstGeom prst="rect">
            <a:avLst/>
          </a:prstGeom>
        </p:spPr>
        <p:txBody>
          <a:bodyPr wrap="square">
            <a:spAutoFit/>
          </a:bodyPr>
          <a:lstStyle/>
          <a:p>
            <a:r>
              <a:rPr lang="en-US" sz="3600" b="1" dirty="0" smtClean="0">
                <a:solidFill>
                  <a:srgbClr val="FF0000"/>
                </a:solidFill>
                <a:latin typeface="Agency FB" pitchFamily="34" charset="0"/>
              </a:rPr>
              <a:t>STEP 2:</a:t>
            </a:r>
          </a:p>
          <a:p>
            <a:endParaRPr lang="en-US" b="1" dirty="0" smtClean="0"/>
          </a:p>
          <a:p>
            <a:r>
              <a:rPr lang="en-US" sz="2400" b="1" dirty="0" smtClean="0">
                <a:solidFill>
                  <a:srgbClr val="6600CC"/>
                </a:solidFill>
                <a:latin typeface="Comic Sans MS" pitchFamily="66" charset="0"/>
              </a:rPr>
              <a:t>By opening the handle, the bodies of the capsules are locked and caps separated in the loading tray itself which is then removed by operating the lever. </a:t>
            </a:r>
          </a:p>
        </p:txBody>
      </p:sp>
      <p:pic>
        <p:nvPicPr>
          <p:cNvPr id="3074" name="Picture 2"/>
          <p:cNvPicPr>
            <a:picLocks noChangeAspect="1" noChangeArrowheads="1"/>
          </p:cNvPicPr>
          <p:nvPr/>
        </p:nvPicPr>
        <p:blipFill>
          <a:blip r:embed="rId2"/>
          <a:srcRect/>
          <a:stretch>
            <a:fillRect/>
          </a:stretch>
        </p:blipFill>
        <p:spPr bwMode="auto">
          <a:xfrm>
            <a:off x="4953000" y="2057400"/>
            <a:ext cx="3533775" cy="295275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001000" cy="646331"/>
          </a:xfrm>
          <a:prstGeom prst="rect">
            <a:avLst/>
          </a:prstGeom>
        </p:spPr>
        <p:txBody>
          <a:bodyPr wrap="square">
            <a:spAutoFit/>
          </a:bodyPr>
          <a:lstStyle/>
          <a:p>
            <a:r>
              <a:rPr lang="en-US" sz="3600" b="1" u="sng" dirty="0" smtClean="0">
                <a:solidFill>
                  <a:srgbClr val="FF9900"/>
                </a:solidFill>
                <a:latin typeface="Harlow Solid Italic" pitchFamily="82" charset="0"/>
              </a:rPr>
              <a:t>Working of hand operated filling machine</a:t>
            </a:r>
          </a:p>
        </p:txBody>
      </p:sp>
      <p:sp>
        <p:nvSpPr>
          <p:cNvPr id="4" name="Rectangle 3"/>
          <p:cNvSpPr/>
          <p:nvPr/>
        </p:nvSpPr>
        <p:spPr>
          <a:xfrm>
            <a:off x="685800" y="1219200"/>
            <a:ext cx="3429000" cy="5355312"/>
          </a:xfrm>
          <a:prstGeom prst="rect">
            <a:avLst/>
          </a:prstGeom>
        </p:spPr>
        <p:txBody>
          <a:bodyPr wrap="square">
            <a:spAutoFit/>
          </a:bodyPr>
          <a:lstStyle/>
          <a:p>
            <a:r>
              <a:rPr lang="en-US" sz="3600" b="1" dirty="0" smtClean="0">
                <a:solidFill>
                  <a:srgbClr val="FF0000"/>
                </a:solidFill>
                <a:latin typeface="Agency FB" pitchFamily="34" charset="0"/>
              </a:rPr>
              <a:t>STEP 3:</a:t>
            </a:r>
          </a:p>
          <a:p>
            <a:endParaRPr lang="en-US" b="1" dirty="0" smtClean="0"/>
          </a:p>
          <a:p>
            <a:pPr algn="just"/>
            <a:r>
              <a:rPr lang="en-US" sz="2400" b="1" dirty="0" smtClean="0">
                <a:solidFill>
                  <a:srgbClr val="6600CC"/>
                </a:solidFill>
                <a:latin typeface="Comic Sans MS" pitchFamily="66" charset="0"/>
              </a:rPr>
              <a:t>The weighed amount of the drug to be filled in the capsules is placed in powder tray already kept in position over the bed. The powder is spread with the help of a powder spreader so as to fill the bodies of the capsules uniformly. </a:t>
            </a:r>
          </a:p>
        </p:txBody>
      </p:sp>
      <p:pic>
        <p:nvPicPr>
          <p:cNvPr id="4098" name="Picture 2"/>
          <p:cNvPicPr>
            <a:picLocks noChangeAspect="1" noChangeArrowheads="1"/>
          </p:cNvPicPr>
          <p:nvPr/>
        </p:nvPicPr>
        <p:blipFill>
          <a:blip r:embed="rId2"/>
          <a:srcRect/>
          <a:stretch>
            <a:fillRect/>
          </a:stretch>
        </p:blipFill>
        <p:spPr bwMode="auto">
          <a:xfrm>
            <a:off x="5105400" y="2209800"/>
            <a:ext cx="3476625" cy="2962275"/>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0"/>
            <a:ext cx="8001000" cy="646331"/>
          </a:xfrm>
          <a:prstGeom prst="rect">
            <a:avLst/>
          </a:prstGeom>
        </p:spPr>
        <p:txBody>
          <a:bodyPr wrap="square">
            <a:spAutoFit/>
          </a:bodyPr>
          <a:lstStyle/>
          <a:p>
            <a:r>
              <a:rPr lang="en-US" sz="3600" b="1" u="sng" dirty="0" smtClean="0">
                <a:solidFill>
                  <a:srgbClr val="FF9900"/>
                </a:solidFill>
                <a:latin typeface="Harlow Solid Italic" pitchFamily="82" charset="0"/>
              </a:rPr>
              <a:t>Working of hand operated filling machine</a:t>
            </a:r>
          </a:p>
        </p:txBody>
      </p:sp>
      <p:sp>
        <p:nvSpPr>
          <p:cNvPr id="4" name="Rectangle 3"/>
          <p:cNvSpPr/>
          <p:nvPr/>
        </p:nvSpPr>
        <p:spPr>
          <a:xfrm>
            <a:off x="381000" y="990600"/>
            <a:ext cx="4038600" cy="6093976"/>
          </a:xfrm>
          <a:prstGeom prst="rect">
            <a:avLst/>
          </a:prstGeom>
        </p:spPr>
        <p:txBody>
          <a:bodyPr wrap="square">
            <a:spAutoFit/>
          </a:bodyPr>
          <a:lstStyle/>
          <a:p>
            <a:r>
              <a:rPr lang="en-US" sz="3600" b="1" dirty="0" smtClean="0">
                <a:solidFill>
                  <a:srgbClr val="FF0000"/>
                </a:solidFill>
                <a:latin typeface="Agency FB" pitchFamily="34" charset="0"/>
              </a:rPr>
              <a:t>STEP 4:</a:t>
            </a:r>
          </a:p>
          <a:p>
            <a:endParaRPr lang="en-US" b="1" dirty="0" smtClean="0"/>
          </a:p>
          <a:p>
            <a:pPr algn="just"/>
            <a:r>
              <a:rPr lang="en-US" sz="2400" b="1" dirty="0" smtClean="0">
                <a:solidFill>
                  <a:srgbClr val="6600CC"/>
                </a:solidFill>
                <a:latin typeface="Comic Sans MS" pitchFamily="66" charset="0"/>
              </a:rPr>
              <a:t>The pin plate is lowered and is moved  downward so as to press the powder in the bodies. The powder tray is removed and the tray holding the caps in position is placed. the caps are pressed with the help of plate and the lever is operated to lock the cap and body of the capsules</a:t>
            </a:r>
            <a:r>
              <a:rPr lang="en-US" sz="2400" dirty="0" smtClean="0"/>
              <a:t>. </a:t>
            </a:r>
          </a:p>
          <a:p>
            <a:endParaRPr lang="en-US" sz="2400" b="1" dirty="0" smtClean="0">
              <a:solidFill>
                <a:srgbClr val="6600CC"/>
              </a:solidFill>
              <a:latin typeface="Comic Sans MS" pitchFamily="66" charset="0"/>
            </a:endParaRPr>
          </a:p>
        </p:txBody>
      </p:sp>
      <p:pic>
        <p:nvPicPr>
          <p:cNvPr id="5122" name="Picture 2"/>
          <p:cNvPicPr>
            <a:picLocks noChangeAspect="1" noChangeArrowheads="1"/>
          </p:cNvPicPr>
          <p:nvPr/>
        </p:nvPicPr>
        <p:blipFill>
          <a:blip r:embed="rId2"/>
          <a:srcRect/>
          <a:stretch>
            <a:fillRect/>
          </a:stretch>
        </p:blipFill>
        <p:spPr bwMode="auto">
          <a:xfrm>
            <a:off x="5181600" y="2209800"/>
            <a:ext cx="3495675" cy="2971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90600"/>
            <a:ext cx="7696200" cy="3416320"/>
          </a:xfrm>
          <a:prstGeom prst="rect">
            <a:avLst/>
          </a:prstGeom>
        </p:spPr>
        <p:txBody>
          <a:bodyPr wrap="square">
            <a:spAutoFit/>
          </a:bodyPr>
          <a:lstStyle/>
          <a:p>
            <a:pPr marL="171450" indent="-171450" algn="just">
              <a:buBlip>
                <a:blip r:embed="rId2"/>
              </a:buBlip>
            </a:pPr>
            <a:r>
              <a:rPr lang="en-US" dirty="0" smtClean="0">
                <a:solidFill>
                  <a:srgbClr val="C00000"/>
                </a:solidFill>
                <a:latin typeface="Arial Black" pitchFamily="34" charset="0"/>
              </a:rPr>
              <a:t>Gelatin is a mixture of proteins that is extracted from animal collagen (derived from animal skins, sinews and/or bovine bones) by either partial acid or partial alkaline hydrolysis.</a:t>
            </a:r>
          </a:p>
          <a:p>
            <a:pPr algn="just">
              <a:buBlip>
                <a:blip r:embed="rId2"/>
              </a:buBlip>
            </a:pPr>
            <a:endParaRPr lang="en-US" dirty="0" smtClean="0">
              <a:solidFill>
                <a:srgbClr val="C00000"/>
              </a:solidFill>
              <a:latin typeface="Arial Black" pitchFamily="34" charset="0"/>
            </a:endParaRPr>
          </a:p>
          <a:p>
            <a:pPr algn="just">
              <a:buBlip>
                <a:blip r:embed="rId2"/>
              </a:buBlip>
            </a:pPr>
            <a:r>
              <a:rPr lang="en-US" dirty="0" smtClean="0">
                <a:solidFill>
                  <a:srgbClr val="C00000"/>
                </a:solidFill>
                <a:latin typeface="Arial Black" pitchFamily="34" charset="0"/>
              </a:rPr>
              <a:t>Major </a:t>
            </a:r>
            <a:r>
              <a:rPr lang="en-US" dirty="0">
                <a:solidFill>
                  <a:srgbClr val="C00000"/>
                </a:solidFill>
                <a:latin typeface="Arial Black" pitchFamily="34" charset="0"/>
              </a:rPr>
              <a:t>component of the </a:t>
            </a:r>
            <a:r>
              <a:rPr lang="en-US" dirty="0" smtClean="0">
                <a:solidFill>
                  <a:srgbClr val="C00000"/>
                </a:solidFill>
                <a:latin typeface="Arial Black" pitchFamily="34" charset="0"/>
              </a:rPr>
              <a:t>capsules.</a:t>
            </a:r>
          </a:p>
          <a:p>
            <a:pPr algn="just">
              <a:buBlip>
                <a:blip r:embed="rId2"/>
              </a:buBlip>
            </a:pPr>
            <a:endParaRPr lang="en-US" dirty="0" smtClean="0">
              <a:solidFill>
                <a:srgbClr val="C00000"/>
              </a:solidFill>
              <a:latin typeface="Arial Black" pitchFamily="34" charset="0"/>
            </a:endParaRPr>
          </a:p>
          <a:p>
            <a:pPr marL="171450" indent="-171450" algn="just">
              <a:buBlip>
                <a:blip r:embed="rId2"/>
              </a:buBlip>
            </a:pPr>
            <a:r>
              <a:rPr lang="en-US" dirty="0" smtClean="0">
                <a:solidFill>
                  <a:srgbClr val="C00000"/>
                </a:solidFill>
                <a:latin typeface="Arial Black" pitchFamily="34" charset="0"/>
              </a:rPr>
              <a:t>Raw </a:t>
            </a:r>
            <a:r>
              <a:rPr lang="en-US" dirty="0">
                <a:solidFill>
                  <a:srgbClr val="C00000"/>
                </a:solidFill>
                <a:latin typeface="Arial Black" pitchFamily="34" charset="0"/>
              </a:rPr>
              <a:t>material of choice because </a:t>
            </a:r>
            <a:r>
              <a:rPr lang="en-US" dirty="0" smtClean="0">
                <a:solidFill>
                  <a:srgbClr val="C00000"/>
                </a:solidFill>
                <a:latin typeface="Arial Black" pitchFamily="34" charset="0"/>
              </a:rPr>
              <a:t>it gels to form a solid just above ambient temperature.</a:t>
            </a:r>
          </a:p>
          <a:p>
            <a:pPr algn="just">
              <a:buBlip>
                <a:blip r:embed="rId2"/>
              </a:buBlip>
            </a:pPr>
            <a:endParaRPr lang="en-US" dirty="0" smtClean="0">
              <a:solidFill>
                <a:srgbClr val="C00000"/>
              </a:solidFill>
              <a:latin typeface="Arial Black" pitchFamily="34" charset="0"/>
            </a:endParaRPr>
          </a:p>
          <a:p>
            <a:pPr marL="171450" indent="-171450" algn="just">
              <a:buBlip>
                <a:blip r:embed="rId2"/>
              </a:buBlip>
            </a:pPr>
            <a:r>
              <a:rPr lang="en-US" dirty="0" smtClean="0">
                <a:solidFill>
                  <a:srgbClr val="C00000"/>
                </a:solidFill>
                <a:latin typeface="Arial Black" pitchFamily="34" charset="0"/>
              </a:rPr>
              <a:t>This </a:t>
            </a:r>
            <a:r>
              <a:rPr lang="en-US" dirty="0">
                <a:solidFill>
                  <a:srgbClr val="C00000"/>
                </a:solidFill>
                <a:latin typeface="Arial Black" pitchFamily="34" charset="0"/>
              </a:rPr>
              <a:t>enables a homogeneous film to be formed rapidly on a mould pin</a:t>
            </a:r>
            <a:r>
              <a:rPr lang="en-US" dirty="0" smtClean="0">
                <a:solidFill>
                  <a:srgbClr val="C00000"/>
                </a:solidFill>
                <a:latin typeface="Arial Black" pitchFamily="34" charset="0"/>
              </a:rPr>
              <a:t>.</a:t>
            </a:r>
            <a:endParaRPr lang="en-US" dirty="0">
              <a:solidFill>
                <a:srgbClr val="C0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81200"/>
            <a:ext cx="8915400" cy="3139321"/>
          </a:xfrm>
          <a:prstGeom prst="rect">
            <a:avLst/>
          </a:prstGeom>
        </p:spPr>
        <p:txBody>
          <a:bodyPr wrap="square">
            <a:spAutoFit/>
          </a:bodyPr>
          <a:lstStyle/>
          <a:p>
            <a:pPr algn="ctr"/>
            <a:r>
              <a:rPr lang="en-US" sz="6600" b="1" dirty="0" smtClean="0">
                <a:solidFill>
                  <a:srgbClr val="FF0000"/>
                </a:solidFill>
                <a:latin typeface="Forte" pitchFamily="66" charset="0"/>
                <a:ea typeface="BatangChe" pitchFamily="49" charset="-127"/>
                <a:cs typeface="Courier New" pitchFamily="49" charset="0"/>
              </a:rPr>
              <a:t>Automatic/</a:t>
            </a:r>
          </a:p>
          <a:p>
            <a:pPr algn="ctr"/>
            <a:r>
              <a:rPr lang="en-US" sz="6600" b="1" dirty="0" smtClean="0">
                <a:solidFill>
                  <a:srgbClr val="FF0000"/>
                </a:solidFill>
                <a:latin typeface="Forte" pitchFamily="66" charset="0"/>
                <a:ea typeface="BatangChe" pitchFamily="49" charset="-127"/>
                <a:cs typeface="Courier New" pitchFamily="49" charset="0"/>
              </a:rPr>
              <a:t> Semi Automatic Methods</a:t>
            </a:r>
            <a:endParaRPr lang="en-US" sz="6600" b="1" dirty="0">
              <a:solidFill>
                <a:srgbClr val="FF0000"/>
              </a:solidFill>
              <a:latin typeface="Forte" pitchFamily="66" charset="0"/>
              <a:ea typeface="BatangChe" pitchFamily="49" charset="-127"/>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par>
                          <p:cTn id="10" fill="hold">
                            <p:stCondLst>
                              <p:cond delay="44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13"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1" end="1"/>
                                            </p:txEl>
                                          </p:spTgt>
                                        </p:tgtEl>
                                        <p:attrNameLst>
                                          <p:attrName>fill.type</p:attrName>
                                        </p:attrNameLst>
                                      </p:cBhvr>
                                      <p:to>
                                        <p:strVal val="solid"/>
                                      </p:to>
                                    </p:set>
                                  </p:childTnLst>
                                </p:cTn>
                              </p:par>
                              <p:par>
                                <p:cTn id="16" presetID="27" presetClass="entr" presetSubtype="0" fill="hold" grpId="0" nodeType="withEffect">
                                  <p:stCondLst>
                                    <p:cond delay="0"/>
                                  </p:stCondLst>
                                  <p:iterate type="lt">
                                    <p:tmPct val="50000"/>
                                  </p:iterate>
                                  <p:childTnLst>
                                    <p:set>
                                      <p:cBhvr>
                                        <p:cTn id="17"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18"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2">
                                            <p:txEl>
                                              <p:pRg st="0" end="0"/>
                                            </p:txEl>
                                          </p:spTgt>
                                        </p:tgtEl>
                                        <p:attrNameLst>
                                          <p:attrName>fill.type</p:attrName>
                                        </p:attrNameLst>
                                      </p:cBhvr>
                                      <p:to>
                                        <p:strVal val="solid"/>
                                      </p:to>
                                    </p:set>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2">
                                            <p:txEl>
                                              <p:pRg st="1" end="1"/>
                                            </p:txEl>
                                          </p:spTgt>
                                        </p:tgtEl>
                                        <p:attrNameLst>
                                          <p:attrName>style.visibility</p:attrName>
                                        </p:attrNameLst>
                                      </p:cBhvr>
                                      <p:to>
                                        <p:strVal val="visible"/>
                                      </p:to>
                                    </p:set>
                                    <p:anim calcmode="discrete" valueType="clr">
                                      <p:cBhvr override="childStyle">
                                        <p:cTn id="23" dur="80"/>
                                        <p:tgtEl>
                                          <p:spTgt spid="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2">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6789038" cy="830997"/>
          </a:xfrm>
          <a:prstGeom prst="rect">
            <a:avLst/>
          </a:prstGeom>
        </p:spPr>
        <p:txBody>
          <a:bodyPr wrap="none">
            <a:spAutoFit/>
          </a:bodyPr>
          <a:lstStyle/>
          <a:p>
            <a:r>
              <a:rPr lang="en-US" sz="4800" i="1" dirty="0" smtClean="0">
                <a:solidFill>
                  <a:srgbClr val="FF0000"/>
                </a:solidFill>
                <a:latin typeface="Chiller" pitchFamily="82" charset="0"/>
              </a:rPr>
              <a:t>Dependent method (dosing system).</a:t>
            </a:r>
          </a:p>
        </p:txBody>
      </p:sp>
      <p:sp>
        <p:nvSpPr>
          <p:cNvPr id="3" name="Rectangle 2"/>
          <p:cNvSpPr/>
          <p:nvPr/>
        </p:nvSpPr>
        <p:spPr>
          <a:xfrm>
            <a:off x="381000" y="1371600"/>
            <a:ext cx="3962400" cy="4708981"/>
          </a:xfrm>
          <a:prstGeom prst="rect">
            <a:avLst/>
          </a:prstGeom>
        </p:spPr>
        <p:txBody>
          <a:bodyPr wrap="square">
            <a:spAutoFit/>
          </a:bodyPr>
          <a:lstStyle/>
          <a:p>
            <a:pPr algn="just"/>
            <a:r>
              <a:rPr lang="en-US" sz="2000" b="1" dirty="0" smtClean="0">
                <a:solidFill>
                  <a:srgbClr val="6600CC"/>
                </a:solidFill>
                <a:latin typeface="Comic Sans MS" pitchFamily="66" charset="0"/>
              </a:rPr>
              <a:t>In this method the lower half of the capsule is placed into slots that are located within a revolving turntable. The upper part of the capsule is also housed in a similar turntable. The turntable containing the lower half of the capsule (which may be rotated at a range of speeds) is rotated under a hopper that contains the powder formulation and, as a result, the powder falls into the capsule. </a:t>
            </a:r>
          </a:p>
        </p:txBody>
      </p:sp>
      <p:pic>
        <p:nvPicPr>
          <p:cNvPr id="6146" name="Picture 2"/>
          <p:cNvPicPr>
            <a:picLocks noChangeAspect="1" noChangeArrowheads="1"/>
          </p:cNvPicPr>
          <p:nvPr/>
        </p:nvPicPr>
        <p:blipFill>
          <a:blip r:embed="rId2"/>
          <a:srcRect/>
          <a:stretch>
            <a:fillRect/>
          </a:stretch>
        </p:blipFill>
        <p:spPr bwMode="auto">
          <a:xfrm>
            <a:off x="5334000" y="1066800"/>
            <a:ext cx="3419475" cy="459105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4572000" cy="3785652"/>
          </a:xfrm>
          <a:prstGeom prst="rect">
            <a:avLst/>
          </a:prstGeom>
        </p:spPr>
        <p:txBody>
          <a:bodyPr>
            <a:spAutoFit/>
          </a:bodyPr>
          <a:lstStyle/>
          <a:p>
            <a:pPr algn="just"/>
            <a:r>
              <a:rPr lang="en-US" sz="2400" b="1" dirty="0" smtClean="0">
                <a:solidFill>
                  <a:srgbClr val="6600CC"/>
                </a:solidFill>
                <a:latin typeface="Comic Sans MS" pitchFamily="66" charset="0"/>
              </a:rPr>
              <a:t>The flow of the powder through the hopper and the homogeneity of the powder mix are maintained by the circular movement of an auger. At the end of the operation the two capsule halves are brought together to form the finished dosage form</a:t>
            </a:r>
          </a:p>
        </p:txBody>
      </p:sp>
      <p:pic>
        <p:nvPicPr>
          <p:cNvPr id="7170" name="Picture 2"/>
          <p:cNvPicPr>
            <a:picLocks noChangeAspect="1" noChangeArrowheads="1"/>
          </p:cNvPicPr>
          <p:nvPr/>
        </p:nvPicPr>
        <p:blipFill>
          <a:blip r:embed="rId2"/>
          <a:srcRect/>
          <a:stretch>
            <a:fillRect/>
          </a:stretch>
        </p:blipFill>
        <p:spPr bwMode="auto">
          <a:xfrm>
            <a:off x="5200650" y="990600"/>
            <a:ext cx="3943350" cy="45339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305800" cy="2585323"/>
          </a:xfrm>
          <a:prstGeom prst="rect">
            <a:avLst/>
          </a:prstGeom>
        </p:spPr>
        <p:txBody>
          <a:bodyPr wrap="square">
            <a:spAutoFit/>
          </a:bodyPr>
          <a:lstStyle/>
          <a:p>
            <a:pPr marL="228600" indent="-228600" algn="just">
              <a:buBlip>
                <a:blip r:embed="rId2"/>
              </a:buBlip>
            </a:pPr>
            <a:r>
              <a:rPr lang="en-US" sz="2400" b="1" dirty="0" smtClean="0">
                <a:solidFill>
                  <a:schemeClr val="accent5">
                    <a:lumMod val="50000"/>
                  </a:schemeClr>
                </a:solidFill>
                <a:latin typeface="Comic Sans MS" pitchFamily="66" charset="0"/>
              </a:rPr>
              <a:t>The mass of powder that is dispensed into each capsule is dependent on the length of time that the hopper spends above the capsule</a:t>
            </a:r>
          </a:p>
          <a:p>
            <a:pPr marL="228600" indent="-228600" algn="just">
              <a:buBlip>
                <a:blip r:embed="rId2"/>
              </a:buBlip>
            </a:pPr>
            <a:endParaRPr lang="en-US" sz="2400" b="1" dirty="0" smtClean="0">
              <a:solidFill>
                <a:schemeClr val="accent5">
                  <a:lumMod val="50000"/>
                </a:schemeClr>
              </a:solidFill>
              <a:latin typeface="Comic Sans MS" pitchFamily="66" charset="0"/>
            </a:endParaRPr>
          </a:p>
          <a:p>
            <a:pPr marL="228600" indent="-228600" algn="just">
              <a:buBlip>
                <a:blip r:embed="rId2"/>
              </a:buBlip>
            </a:pPr>
            <a:r>
              <a:rPr lang="en-US" sz="2400" b="1" dirty="0" smtClean="0">
                <a:solidFill>
                  <a:schemeClr val="accent5">
                    <a:lumMod val="50000"/>
                  </a:schemeClr>
                </a:solidFill>
                <a:latin typeface="Comic Sans MS" pitchFamily="66" charset="0"/>
              </a:rPr>
              <a:t>At the end of the filling process the filled capsules are removed from the turntable.</a:t>
            </a:r>
          </a:p>
          <a:p>
            <a:pPr algn="just"/>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52400"/>
            <a:ext cx="7164141" cy="830997"/>
          </a:xfrm>
          <a:prstGeom prst="rect">
            <a:avLst/>
          </a:prstGeom>
        </p:spPr>
        <p:txBody>
          <a:bodyPr wrap="none">
            <a:spAutoFit/>
          </a:bodyPr>
          <a:lstStyle/>
          <a:p>
            <a:r>
              <a:rPr lang="en-US" sz="4800" i="1" dirty="0" smtClean="0">
                <a:solidFill>
                  <a:srgbClr val="FF0000"/>
                </a:solidFill>
                <a:latin typeface="Chiller" pitchFamily="82" charset="0"/>
              </a:rPr>
              <a:t>Independent method (dosing system).</a:t>
            </a:r>
          </a:p>
        </p:txBody>
      </p:sp>
      <p:sp>
        <p:nvSpPr>
          <p:cNvPr id="3" name="Rectangle 2"/>
          <p:cNvSpPr/>
          <p:nvPr/>
        </p:nvSpPr>
        <p:spPr>
          <a:xfrm>
            <a:off x="152400" y="990600"/>
            <a:ext cx="8153400" cy="5632311"/>
          </a:xfrm>
          <a:prstGeom prst="rect">
            <a:avLst/>
          </a:prstGeom>
        </p:spPr>
        <p:txBody>
          <a:bodyPr wrap="square">
            <a:spAutoFit/>
          </a:bodyPr>
          <a:lstStyle/>
          <a:p>
            <a:pPr marL="228600" indent="-228600" algn="just">
              <a:buBlip>
                <a:blip r:embed="rId2"/>
              </a:buBlip>
            </a:pPr>
            <a:r>
              <a:rPr lang="en-US" sz="2400" b="1" dirty="0" smtClean="0">
                <a:solidFill>
                  <a:schemeClr val="accent5">
                    <a:lumMod val="50000"/>
                  </a:schemeClr>
                </a:solidFill>
                <a:latin typeface="Comic Sans MS" pitchFamily="66" charset="0"/>
              </a:rPr>
              <a:t>The independent method of capsule-filling involves the physical transfer of a plug of powder from the mixed powder into the capsule.</a:t>
            </a:r>
          </a:p>
          <a:p>
            <a:pPr marL="228600" indent="-228600" algn="just">
              <a:buBlip>
                <a:blip r:embed="rId2"/>
              </a:buBlip>
            </a:pPr>
            <a:endParaRPr lang="en-US" sz="2400" b="1" dirty="0" smtClean="0">
              <a:solidFill>
                <a:schemeClr val="accent5">
                  <a:lumMod val="50000"/>
                </a:schemeClr>
              </a:solidFill>
              <a:latin typeface="Comic Sans MS" pitchFamily="66" charset="0"/>
            </a:endParaRPr>
          </a:p>
          <a:p>
            <a:pPr marL="228600" indent="-228600" algn="just">
              <a:buBlip>
                <a:blip r:embed="rId2"/>
              </a:buBlip>
            </a:pPr>
            <a:r>
              <a:rPr lang="en-US" sz="2400" b="1" dirty="0" smtClean="0">
                <a:solidFill>
                  <a:schemeClr val="accent5">
                    <a:lumMod val="50000"/>
                  </a:schemeClr>
                </a:solidFill>
                <a:latin typeface="Comic Sans MS" pitchFamily="66" charset="0"/>
              </a:rPr>
              <a:t>In this method a tube, which contains a spring-loaded piston, is depressed into a powder bed enabling a volume (plug) of powder to enter the tube. </a:t>
            </a:r>
          </a:p>
          <a:p>
            <a:pPr marL="228600" indent="-228600" algn="just">
              <a:buBlip>
                <a:blip r:embed="rId2"/>
              </a:buBlip>
            </a:pPr>
            <a:endParaRPr lang="en-US" sz="2400" b="1" dirty="0" smtClean="0">
              <a:solidFill>
                <a:schemeClr val="accent5">
                  <a:lumMod val="50000"/>
                </a:schemeClr>
              </a:solidFill>
              <a:latin typeface="Comic Sans MS" pitchFamily="66" charset="0"/>
            </a:endParaRPr>
          </a:p>
          <a:p>
            <a:pPr marL="228600" indent="-228600" algn="just">
              <a:buBlip>
                <a:blip r:embed="rId2"/>
              </a:buBlip>
            </a:pPr>
            <a:r>
              <a:rPr lang="en-US" sz="2400" b="1" dirty="0" smtClean="0">
                <a:solidFill>
                  <a:schemeClr val="accent5">
                    <a:lumMod val="50000"/>
                  </a:schemeClr>
                </a:solidFill>
                <a:latin typeface="Comic Sans MS" pitchFamily="66" charset="0"/>
              </a:rPr>
              <a:t>The settings of the spring-loaded piston control the volume of powder that enters the tube. </a:t>
            </a:r>
          </a:p>
          <a:p>
            <a:pPr marL="228600" indent="-228600" algn="just">
              <a:buBlip>
                <a:blip r:embed="rId2"/>
              </a:buBlip>
            </a:pPr>
            <a:endParaRPr lang="en-US" sz="2400" b="1" dirty="0" smtClean="0">
              <a:solidFill>
                <a:schemeClr val="accent5">
                  <a:lumMod val="50000"/>
                </a:schemeClr>
              </a:solidFill>
              <a:latin typeface="Comic Sans MS" pitchFamily="66" charset="0"/>
            </a:endParaRPr>
          </a:p>
          <a:p>
            <a:pPr marL="228600" indent="-228600" algn="just">
              <a:buBlip>
                <a:blip r:embed="rId2"/>
              </a:buBlip>
            </a:pPr>
            <a:r>
              <a:rPr lang="en-US" sz="2400" b="1" dirty="0" smtClean="0">
                <a:solidFill>
                  <a:schemeClr val="accent5">
                    <a:lumMod val="50000"/>
                  </a:schemeClr>
                </a:solidFill>
                <a:latin typeface="Comic Sans MS" pitchFamily="66" charset="0"/>
              </a:rPr>
              <a:t>If required, the bonding between the particles within the plug may be enhanced by the application of a compression pressure.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7772400" cy="1938992"/>
          </a:xfrm>
          <a:prstGeom prst="rect">
            <a:avLst/>
          </a:prstGeom>
        </p:spPr>
        <p:txBody>
          <a:bodyPr wrap="square">
            <a:spAutoFit/>
          </a:bodyPr>
          <a:lstStyle/>
          <a:p>
            <a:pPr algn="just"/>
            <a:r>
              <a:rPr lang="en-US" sz="2400" b="1" dirty="0" smtClean="0">
                <a:solidFill>
                  <a:schemeClr val="accent5">
                    <a:lumMod val="50000"/>
                  </a:schemeClr>
                </a:solidFill>
                <a:latin typeface="Comic Sans MS" pitchFamily="66" charset="0"/>
              </a:rPr>
              <a:t>The tube (containing the plug of powder) is then elevated out of the powder bed, rotated and located above the lower half of the capsule and the plug of powder is dispensed into the capsule by the depression of the piston.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620000" cy="2123658"/>
          </a:xfrm>
          <a:prstGeom prst="rect">
            <a:avLst/>
          </a:prstGeom>
        </p:spPr>
        <p:txBody>
          <a:bodyPr wrap="square">
            <a:spAutoFit/>
          </a:bodyPr>
          <a:lstStyle/>
          <a:p>
            <a:pPr algn="ctr"/>
            <a:r>
              <a:rPr lang="en-US" sz="6600" b="1" dirty="0" smtClean="0">
                <a:solidFill>
                  <a:srgbClr val="FF0000"/>
                </a:solidFill>
                <a:latin typeface="French Script MT" pitchFamily="66" charset="0"/>
              </a:rPr>
              <a:t>Formulation of the fill of hard gelatin capsules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8229600" cy="1323439"/>
          </a:xfrm>
          <a:prstGeom prst="rect">
            <a:avLst/>
          </a:prstGeom>
        </p:spPr>
        <p:txBody>
          <a:bodyPr wrap="square">
            <a:spAutoFit/>
          </a:bodyPr>
          <a:lstStyle/>
          <a:p>
            <a:pPr algn="ctr"/>
            <a:r>
              <a:rPr lang="en-US" sz="4000" b="1" dirty="0" smtClean="0">
                <a:solidFill>
                  <a:srgbClr val="002060"/>
                </a:solidFill>
                <a:latin typeface="Bradley Hand ITC" pitchFamily="66" charset="0"/>
              </a:rPr>
              <a:t>Types of materials for filling into hard gelatin capsules: </a:t>
            </a:r>
          </a:p>
        </p:txBody>
      </p:sp>
      <p:sp>
        <p:nvSpPr>
          <p:cNvPr id="3" name="Rectangle 2"/>
          <p:cNvSpPr/>
          <p:nvPr/>
        </p:nvSpPr>
        <p:spPr>
          <a:xfrm>
            <a:off x="304800" y="1981200"/>
            <a:ext cx="7239000" cy="1477328"/>
          </a:xfrm>
          <a:prstGeom prst="rect">
            <a:avLst/>
          </a:prstGeom>
        </p:spPr>
        <p:txBody>
          <a:bodyPr wrap="square">
            <a:spAutoFit/>
          </a:bodyPr>
          <a:lstStyle/>
          <a:p>
            <a:pPr>
              <a:buBlip>
                <a:blip r:embed="rId2"/>
              </a:buBlip>
            </a:pPr>
            <a:r>
              <a:rPr lang="en-US" b="1" dirty="0" smtClean="0">
                <a:solidFill>
                  <a:srgbClr val="6600CC"/>
                </a:solidFill>
              </a:rPr>
              <a:t>Dry solids – </a:t>
            </a:r>
            <a:r>
              <a:rPr lang="en-US" dirty="0" smtClean="0">
                <a:solidFill>
                  <a:srgbClr val="6600CC"/>
                </a:solidFill>
              </a:rPr>
              <a:t>Powders, pellets, granules or tablets</a:t>
            </a:r>
          </a:p>
          <a:p>
            <a:pPr>
              <a:buBlip>
                <a:blip r:embed="rId2"/>
              </a:buBlip>
            </a:pPr>
            <a:endParaRPr lang="en-US" b="1" dirty="0" smtClean="0">
              <a:solidFill>
                <a:srgbClr val="6600CC"/>
              </a:solidFill>
            </a:endParaRPr>
          </a:p>
          <a:p>
            <a:pPr>
              <a:buBlip>
                <a:blip r:embed="rId2"/>
              </a:buBlip>
            </a:pPr>
            <a:r>
              <a:rPr lang="en-US" b="1" dirty="0" smtClean="0">
                <a:solidFill>
                  <a:srgbClr val="6600CC"/>
                </a:solidFill>
              </a:rPr>
              <a:t>Semisolids – </a:t>
            </a:r>
            <a:r>
              <a:rPr lang="en-US" dirty="0" smtClean="0">
                <a:solidFill>
                  <a:srgbClr val="6600CC"/>
                </a:solidFill>
              </a:rPr>
              <a:t>Suspensions or pastes </a:t>
            </a:r>
          </a:p>
          <a:p>
            <a:pPr>
              <a:buBlip>
                <a:blip r:embed="rId2"/>
              </a:buBlip>
            </a:pPr>
            <a:endParaRPr lang="en-US" b="1" dirty="0" smtClean="0">
              <a:solidFill>
                <a:srgbClr val="6600CC"/>
              </a:solidFill>
            </a:endParaRPr>
          </a:p>
          <a:p>
            <a:pPr>
              <a:buBlip>
                <a:blip r:embed="rId2"/>
              </a:buBlip>
            </a:pPr>
            <a:r>
              <a:rPr lang="en-US" b="1" dirty="0" smtClean="0">
                <a:solidFill>
                  <a:srgbClr val="6600CC"/>
                </a:solidFill>
              </a:rPr>
              <a:t>Liquids – </a:t>
            </a:r>
            <a:r>
              <a:rPr lang="en-US" dirty="0" smtClean="0">
                <a:solidFill>
                  <a:srgbClr val="6600CC"/>
                </a:solidFill>
              </a:rPr>
              <a:t>Non-aqueous liquids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705600" cy="830997"/>
          </a:xfrm>
          <a:prstGeom prst="rect">
            <a:avLst/>
          </a:prstGeom>
        </p:spPr>
        <p:txBody>
          <a:bodyPr wrap="square">
            <a:spAutoFit/>
          </a:bodyPr>
          <a:lstStyle/>
          <a:p>
            <a:pPr algn="ctr"/>
            <a:r>
              <a:rPr lang="en-US" sz="2400" b="1" dirty="0" smtClean="0">
                <a:solidFill>
                  <a:schemeClr val="accent3">
                    <a:lumMod val="50000"/>
                  </a:schemeClr>
                </a:solidFill>
                <a:latin typeface="Comic Sans MS" pitchFamily="66" charset="0"/>
              </a:rPr>
              <a:t>1. Dry solids – </a:t>
            </a:r>
            <a:r>
              <a:rPr lang="en-US" sz="2400" dirty="0" smtClean="0">
                <a:solidFill>
                  <a:schemeClr val="accent3">
                    <a:lumMod val="50000"/>
                  </a:schemeClr>
                </a:solidFill>
                <a:latin typeface="Comic Sans MS" pitchFamily="66" charset="0"/>
              </a:rPr>
              <a:t>Powders, pellets, granules or tablets</a:t>
            </a:r>
          </a:p>
        </p:txBody>
      </p:sp>
      <p:sp>
        <p:nvSpPr>
          <p:cNvPr id="3" name="Rectangle 2"/>
          <p:cNvSpPr/>
          <p:nvPr/>
        </p:nvSpPr>
        <p:spPr>
          <a:xfrm>
            <a:off x="609600" y="1905000"/>
            <a:ext cx="4572000" cy="2585323"/>
          </a:xfrm>
          <a:prstGeom prst="rect">
            <a:avLst/>
          </a:prstGeom>
        </p:spPr>
        <p:txBody>
          <a:bodyPr>
            <a:spAutoFit/>
          </a:bodyPr>
          <a:lstStyle/>
          <a:p>
            <a:r>
              <a:rPr lang="en-US" b="1" dirty="0" smtClean="0">
                <a:solidFill>
                  <a:srgbClr val="7030A0"/>
                </a:solidFill>
                <a:latin typeface="Comic Sans MS" pitchFamily="66" charset="0"/>
              </a:rPr>
              <a:t>Excipients used:</a:t>
            </a:r>
          </a:p>
          <a:p>
            <a:endParaRPr lang="en-US" b="1" dirty="0" smtClean="0">
              <a:solidFill>
                <a:srgbClr val="7030A0"/>
              </a:solidFill>
              <a:latin typeface="Comic Sans MS" pitchFamily="66" charset="0"/>
            </a:endParaRPr>
          </a:p>
          <a:p>
            <a:pPr>
              <a:buBlip>
                <a:blip r:embed="rId2"/>
              </a:buBlip>
            </a:pPr>
            <a:r>
              <a:rPr lang="en-US" b="1" dirty="0" smtClean="0">
                <a:solidFill>
                  <a:srgbClr val="7030A0"/>
                </a:solidFill>
                <a:latin typeface="Comic Sans MS" pitchFamily="66" charset="0"/>
              </a:rPr>
              <a:t>Diluents</a:t>
            </a:r>
          </a:p>
          <a:p>
            <a:pPr>
              <a:buBlip>
                <a:blip r:embed="rId2"/>
              </a:buBlip>
            </a:pPr>
            <a:endParaRPr lang="en-US" b="1" dirty="0" smtClean="0">
              <a:solidFill>
                <a:srgbClr val="7030A0"/>
              </a:solidFill>
              <a:latin typeface="Comic Sans MS" pitchFamily="66" charset="0"/>
            </a:endParaRPr>
          </a:p>
          <a:p>
            <a:pPr>
              <a:buBlip>
                <a:blip r:embed="rId2"/>
              </a:buBlip>
            </a:pPr>
            <a:r>
              <a:rPr lang="en-US" b="1" dirty="0" smtClean="0">
                <a:solidFill>
                  <a:srgbClr val="7030A0"/>
                </a:solidFill>
                <a:latin typeface="Comic Sans MS" pitchFamily="66" charset="0"/>
              </a:rPr>
              <a:t>Lubricants</a:t>
            </a:r>
          </a:p>
          <a:p>
            <a:pPr>
              <a:buBlip>
                <a:blip r:embed="rId2"/>
              </a:buBlip>
            </a:pPr>
            <a:endParaRPr lang="en-US" b="1" dirty="0" smtClean="0">
              <a:solidFill>
                <a:srgbClr val="7030A0"/>
              </a:solidFill>
              <a:latin typeface="Comic Sans MS" pitchFamily="66" charset="0"/>
            </a:endParaRPr>
          </a:p>
          <a:p>
            <a:pPr>
              <a:buBlip>
                <a:blip r:embed="rId2"/>
              </a:buBlip>
            </a:pPr>
            <a:r>
              <a:rPr lang="en-US" b="1" dirty="0" smtClean="0">
                <a:solidFill>
                  <a:srgbClr val="7030A0"/>
                </a:solidFill>
                <a:latin typeface="Comic Sans MS" pitchFamily="66" charset="0"/>
              </a:rPr>
              <a:t>Surface Active Agents</a:t>
            </a:r>
          </a:p>
          <a:p>
            <a:pPr>
              <a:buBlip>
                <a:blip r:embed="rId2"/>
              </a:buBlip>
            </a:pPr>
            <a:endParaRPr lang="en-US" b="1" dirty="0" smtClean="0">
              <a:solidFill>
                <a:srgbClr val="7030A0"/>
              </a:solidFill>
              <a:latin typeface="Comic Sans MS" pitchFamily="66" charset="0"/>
            </a:endParaRPr>
          </a:p>
          <a:p>
            <a:pPr>
              <a:buBlip>
                <a:blip r:embed="rId2"/>
              </a:buBlip>
            </a:pPr>
            <a:r>
              <a:rPr lang="en-US" b="1" dirty="0" smtClean="0">
                <a:solidFill>
                  <a:srgbClr val="7030A0"/>
                </a:solidFill>
                <a:latin typeface="Comic Sans MS" pitchFamily="66" charset="0"/>
              </a:rPr>
              <a:t>Disintegrants</a:t>
            </a:r>
            <a:endParaRPr lang="en-US" dirty="0" smtClean="0">
              <a:solidFill>
                <a:srgbClr val="7030A0"/>
              </a:solidFill>
              <a:latin typeface="Comic Sans MS"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381000"/>
            <a:ext cx="3623108" cy="461665"/>
          </a:xfrm>
          <a:prstGeom prst="rect">
            <a:avLst/>
          </a:prstGeom>
        </p:spPr>
        <p:txBody>
          <a:bodyPr wrap="none">
            <a:spAutoFit/>
          </a:bodyPr>
          <a:lstStyle/>
          <a:p>
            <a:r>
              <a:rPr lang="en-US" sz="2400" b="1" dirty="0" smtClean="0">
                <a:solidFill>
                  <a:schemeClr val="accent3">
                    <a:lumMod val="50000"/>
                  </a:schemeClr>
                </a:solidFill>
                <a:latin typeface="Comic Sans MS" pitchFamily="66" charset="0"/>
              </a:rPr>
              <a:t>2. Semisolids &amp; Liquids</a:t>
            </a:r>
          </a:p>
        </p:txBody>
      </p:sp>
      <p:sp>
        <p:nvSpPr>
          <p:cNvPr id="3" name="Rectangle 2"/>
          <p:cNvSpPr/>
          <p:nvPr/>
        </p:nvSpPr>
        <p:spPr>
          <a:xfrm>
            <a:off x="228600" y="1447800"/>
            <a:ext cx="8686800" cy="4708981"/>
          </a:xfrm>
          <a:prstGeom prst="rect">
            <a:avLst/>
          </a:prstGeom>
        </p:spPr>
        <p:txBody>
          <a:bodyPr wrap="square">
            <a:spAutoFit/>
          </a:bodyPr>
          <a:lstStyle/>
          <a:p>
            <a:r>
              <a:rPr lang="en-US" sz="2000" b="1" i="1" dirty="0" smtClean="0">
                <a:solidFill>
                  <a:srgbClr val="0070C0"/>
                </a:solidFill>
              </a:rPr>
              <a:t>(</a:t>
            </a:r>
            <a:r>
              <a:rPr lang="en-US" sz="2000" b="1" i="1" dirty="0" smtClean="0">
                <a:solidFill>
                  <a:srgbClr val="0070C0"/>
                </a:solidFill>
                <a:latin typeface="Comic Sans MS" pitchFamily="66" charset="0"/>
              </a:rPr>
              <a:t>a)</a:t>
            </a:r>
            <a:r>
              <a:rPr lang="en-US" sz="2000" b="1" i="1" dirty="0" err="1" smtClean="0">
                <a:solidFill>
                  <a:srgbClr val="0070C0"/>
                </a:solidFill>
                <a:latin typeface="Comic Sans MS" pitchFamily="66" charset="0"/>
              </a:rPr>
              <a:t>Lipophilic</a:t>
            </a:r>
            <a:r>
              <a:rPr lang="en-US" sz="2000" b="1" i="1" dirty="0" smtClean="0">
                <a:solidFill>
                  <a:srgbClr val="0070C0"/>
                </a:solidFill>
                <a:latin typeface="Comic Sans MS" pitchFamily="66" charset="0"/>
              </a:rPr>
              <a:t> liquids/oils containing dissolved or </a:t>
            </a:r>
            <a:r>
              <a:rPr lang="en-US" sz="2000" b="1" i="1" dirty="0" err="1" smtClean="0">
                <a:solidFill>
                  <a:srgbClr val="0070C0"/>
                </a:solidFill>
                <a:latin typeface="Comic Sans MS" pitchFamily="66" charset="0"/>
              </a:rPr>
              <a:t>dispersedtherapeutic</a:t>
            </a:r>
            <a:r>
              <a:rPr lang="en-US" sz="2000" b="1" i="1" dirty="0" smtClean="0">
                <a:solidFill>
                  <a:srgbClr val="0070C0"/>
                </a:solidFill>
                <a:latin typeface="Comic Sans MS" pitchFamily="66" charset="0"/>
              </a:rPr>
              <a:t> agent.</a:t>
            </a:r>
          </a:p>
          <a:p>
            <a:endParaRPr lang="en-US" sz="2000" b="1" i="1" dirty="0" smtClean="0">
              <a:solidFill>
                <a:srgbClr val="0070C0"/>
              </a:solidFill>
              <a:latin typeface="Comic Sans MS" pitchFamily="66" charset="0"/>
            </a:endParaRPr>
          </a:p>
          <a:p>
            <a:r>
              <a:rPr lang="en-US" sz="2000" b="1" dirty="0" err="1" smtClean="0">
                <a:solidFill>
                  <a:srgbClr val="0070C0"/>
                </a:solidFill>
                <a:latin typeface="Comic Sans MS" pitchFamily="66" charset="0"/>
              </a:rPr>
              <a:t>Eg</a:t>
            </a:r>
            <a:r>
              <a:rPr lang="en-US" sz="2000" b="1" dirty="0" smtClean="0">
                <a:solidFill>
                  <a:srgbClr val="0070C0"/>
                </a:solidFill>
                <a:latin typeface="Comic Sans MS" pitchFamily="66" charset="0"/>
              </a:rPr>
              <a:t>:</a:t>
            </a:r>
          </a:p>
          <a:p>
            <a:pPr>
              <a:buBlip>
                <a:blip r:embed="rId2"/>
              </a:buBlip>
            </a:pPr>
            <a:r>
              <a:rPr lang="en-US" sz="2000" b="1" dirty="0" smtClean="0">
                <a:solidFill>
                  <a:srgbClr val="0070C0"/>
                </a:solidFill>
                <a:latin typeface="Comic Sans MS" pitchFamily="66" charset="0"/>
              </a:rPr>
              <a:t>Vegetable oils (e.g. sunflower, </a:t>
            </a:r>
            <a:r>
              <a:rPr lang="en-US" sz="2000" b="1" dirty="0" err="1" smtClean="0">
                <a:solidFill>
                  <a:srgbClr val="0070C0"/>
                </a:solidFill>
                <a:latin typeface="Comic Sans MS" pitchFamily="66" charset="0"/>
              </a:rPr>
              <a:t>arachis</a:t>
            </a:r>
            <a:r>
              <a:rPr lang="en-US" sz="2000" b="1" dirty="0" smtClean="0">
                <a:solidFill>
                  <a:srgbClr val="0070C0"/>
                </a:solidFill>
                <a:latin typeface="Comic Sans MS" pitchFamily="66" charset="0"/>
              </a:rPr>
              <a:t>, olive)</a:t>
            </a:r>
          </a:p>
          <a:p>
            <a:pPr>
              <a:buBlip>
                <a:blip r:embed="rId2"/>
              </a:buBlip>
            </a:pPr>
            <a:r>
              <a:rPr lang="en-US" sz="2000" b="1" dirty="0" smtClean="0">
                <a:solidFill>
                  <a:srgbClr val="0070C0"/>
                </a:solidFill>
                <a:latin typeface="Comic Sans MS" pitchFamily="66" charset="0"/>
              </a:rPr>
              <a:t>Fatty acid esters (e.g. </a:t>
            </a:r>
            <a:r>
              <a:rPr lang="en-US" sz="2000" b="1" dirty="0" err="1" smtClean="0">
                <a:solidFill>
                  <a:srgbClr val="0070C0"/>
                </a:solidFill>
                <a:latin typeface="Comic Sans MS" pitchFamily="66" charset="0"/>
              </a:rPr>
              <a:t>glyceryl</a:t>
            </a:r>
            <a:r>
              <a:rPr lang="en-US" sz="2000" b="1" dirty="0" smtClean="0">
                <a:solidFill>
                  <a:srgbClr val="0070C0"/>
                </a:solidFill>
                <a:latin typeface="Comic Sans MS" pitchFamily="66" charset="0"/>
              </a:rPr>
              <a:t> monostearate).</a:t>
            </a:r>
          </a:p>
          <a:p>
            <a:endParaRPr lang="en-US" sz="2000" b="1" dirty="0" smtClean="0">
              <a:solidFill>
                <a:srgbClr val="0070C0"/>
              </a:solidFill>
              <a:latin typeface="Comic Sans MS" pitchFamily="66" charset="0"/>
            </a:endParaRPr>
          </a:p>
          <a:p>
            <a:r>
              <a:rPr lang="en-US" sz="2000" b="1" dirty="0" smtClean="0">
                <a:solidFill>
                  <a:srgbClr val="0070C0"/>
                </a:solidFill>
                <a:latin typeface="Comic Sans MS" pitchFamily="66" charset="0"/>
              </a:rPr>
              <a:t>(b)</a:t>
            </a:r>
            <a:r>
              <a:rPr lang="en-US" sz="2000" b="1" i="1" dirty="0" smtClean="0">
                <a:solidFill>
                  <a:srgbClr val="0070C0"/>
                </a:solidFill>
                <a:latin typeface="Comic Sans MS" pitchFamily="66" charset="0"/>
              </a:rPr>
              <a:t>Water-miscible liquids containing dissolved/dispersed therapeutic agent.</a:t>
            </a:r>
          </a:p>
          <a:p>
            <a:endParaRPr lang="en-US" sz="2000" b="1" i="1" dirty="0" smtClean="0">
              <a:solidFill>
                <a:srgbClr val="0070C0"/>
              </a:solidFill>
              <a:latin typeface="Comic Sans MS" pitchFamily="66" charset="0"/>
            </a:endParaRPr>
          </a:p>
          <a:p>
            <a:r>
              <a:rPr lang="en-US" sz="2000" b="1" dirty="0" err="1" smtClean="0">
                <a:solidFill>
                  <a:srgbClr val="0070C0"/>
                </a:solidFill>
                <a:latin typeface="Comic Sans MS" pitchFamily="66" charset="0"/>
              </a:rPr>
              <a:t>Eg</a:t>
            </a:r>
            <a:r>
              <a:rPr lang="en-US" sz="2000" b="1" dirty="0" smtClean="0">
                <a:solidFill>
                  <a:srgbClr val="0070C0"/>
                </a:solidFill>
                <a:latin typeface="Comic Sans MS" pitchFamily="66" charset="0"/>
              </a:rPr>
              <a:t>:</a:t>
            </a:r>
          </a:p>
          <a:p>
            <a:pPr marL="228600" indent="-228600">
              <a:buBlip>
                <a:blip r:embed="rId2"/>
              </a:buBlip>
            </a:pPr>
            <a:r>
              <a:rPr lang="en-US" sz="2000" b="1" dirty="0" smtClean="0">
                <a:solidFill>
                  <a:srgbClr val="0070C0"/>
                </a:solidFill>
                <a:latin typeface="Comic Sans MS" pitchFamily="66" charset="0"/>
              </a:rPr>
              <a:t>Polyethylene glycols (PEGs) that are solid at room temperature but will liquefy upon heating (e.g. higher molecular-weight PEGs)</a:t>
            </a:r>
          </a:p>
          <a:p>
            <a:pPr marL="228600" indent="-228600">
              <a:buBlip>
                <a:blip r:embed="rId2"/>
              </a:buBlip>
            </a:pPr>
            <a:r>
              <a:rPr lang="en-US" sz="2000" b="1" dirty="0" smtClean="0">
                <a:solidFill>
                  <a:srgbClr val="0070C0"/>
                </a:solidFill>
                <a:latin typeface="Comic Sans MS" pitchFamily="66" charset="0"/>
              </a:rPr>
              <a:t>Liquid </a:t>
            </a:r>
            <a:r>
              <a:rPr lang="en-US" sz="2000" b="1" dirty="0" err="1" smtClean="0">
                <a:solidFill>
                  <a:srgbClr val="0070C0"/>
                </a:solidFill>
                <a:latin typeface="Comic Sans MS" pitchFamily="66" charset="0"/>
              </a:rPr>
              <a:t>polyoxyethylene-polyoxypropylene</a:t>
            </a:r>
            <a:r>
              <a:rPr lang="en-US" sz="2000" b="1" dirty="0" smtClean="0">
                <a:solidFill>
                  <a:srgbClr val="0070C0"/>
                </a:solidFill>
                <a:latin typeface="Comic Sans MS" pitchFamily="66" charset="0"/>
              </a:rPr>
              <a:t> block co-polymers (</a:t>
            </a:r>
            <a:r>
              <a:rPr lang="en-US" sz="2000" b="1" dirty="0" err="1" smtClean="0">
                <a:solidFill>
                  <a:srgbClr val="0070C0"/>
                </a:solidFill>
                <a:latin typeface="Comic Sans MS" pitchFamily="66" charset="0"/>
              </a:rPr>
              <a:t>Pluronics</a:t>
            </a:r>
            <a:r>
              <a:rPr lang="en-US" sz="2000" b="1" dirty="0" smtClean="0">
                <a:solidFill>
                  <a:srgbClr val="0070C0"/>
                </a:solidFill>
                <a:latin typeface="Comic Sans MS" pitchFamily="66"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Capsules ppp\good capsule.jpg"/>
          <p:cNvPicPr>
            <a:picLocks noChangeAspect="1" noChangeArrowheads="1"/>
          </p:cNvPicPr>
          <p:nvPr/>
        </p:nvPicPr>
        <p:blipFill>
          <a:blip r:embed="rId2"/>
          <a:srcRect/>
          <a:stretch>
            <a:fillRect/>
          </a:stretch>
        </p:blipFill>
        <p:spPr bwMode="auto">
          <a:xfrm>
            <a:off x="609600" y="3733800"/>
            <a:ext cx="2184827" cy="2311061"/>
          </a:xfrm>
          <a:prstGeom prst="rect">
            <a:avLst/>
          </a:prstGeom>
          <a:noFill/>
          <a:ln w="9525">
            <a:noFill/>
            <a:miter lim="800000"/>
            <a:headEnd/>
            <a:tailEnd/>
          </a:ln>
        </p:spPr>
      </p:pic>
      <p:sp>
        <p:nvSpPr>
          <p:cNvPr id="3" name="Oval Callout 2"/>
          <p:cNvSpPr/>
          <p:nvPr/>
        </p:nvSpPr>
        <p:spPr bwMode="auto">
          <a:xfrm>
            <a:off x="3124200" y="152400"/>
            <a:ext cx="6019800" cy="3886200"/>
          </a:xfrm>
          <a:prstGeom prst="wedgeEllipseCallout">
            <a:avLst>
              <a:gd name="adj1" fmla="val -53903"/>
              <a:gd name="adj2" fmla="val 43873"/>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sz="2400" dirty="0" smtClean="0">
                <a:solidFill>
                  <a:srgbClr val="FFFFFF"/>
                </a:solidFill>
              </a:rPr>
              <a:t>Gelatin is a translucent brittle solid substance, colorless or slightly yellow, nearly tasteless and odorless, which is created by prolonged boiling of animal skin connective tissue or bones.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458200" cy="4708981"/>
          </a:xfrm>
          <a:prstGeom prst="rect">
            <a:avLst/>
          </a:prstGeom>
        </p:spPr>
        <p:txBody>
          <a:bodyPr wrap="square">
            <a:spAutoFit/>
          </a:bodyPr>
          <a:lstStyle/>
          <a:p>
            <a:pPr marL="171450" indent="-171450" algn="just">
              <a:buBlip>
                <a:blip r:embed="rId2"/>
              </a:buBlip>
            </a:pPr>
            <a:r>
              <a:rPr lang="en-US" sz="2000" b="1" dirty="0" smtClean="0">
                <a:solidFill>
                  <a:schemeClr val="accent5">
                    <a:lumMod val="50000"/>
                  </a:schemeClr>
                </a:solidFill>
                <a:latin typeface="Comic Sans MS" pitchFamily="66" charset="0"/>
              </a:rPr>
              <a:t>A major concern in the choice and hence formulation of solvents for liquid fill formulations is the effect of the formulation on the stability of the capsule. </a:t>
            </a:r>
          </a:p>
          <a:p>
            <a:pPr marL="171450" indent="-171450" algn="just">
              <a:buBlip>
                <a:blip r:embed="rId2"/>
              </a:buBlip>
            </a:pPr>
            <a:endParaRPr lang="en-US" sz="2000" b="1" dirty="0" smtClean="0">
              <a:solidFill>
                <a:schemeClr val="accent5">
                  <a:lumMod val="50000"/>
                </a:schemeClr>
              </a:solidFill>
              <a:latin typeface="Comic Sans MS" pitchFamily="66" charset="0"/>
            </a:endParaRPr>
          </a:p>
          <a:p>
            <a:pPr marL="171450" indent="-171450" algn="just">
              <a:buBlip>
                <a:blip r:embed="rId2"/>
              </a:buBlip>
            </a:pPr>
            <a:r>
              <a:rPr lang="en-US" sz="2000" b="1" dirty="0" smtClean="0">
                <a:solidFill>
                  <a:schemeClr val="accent5">
                    <a:lumMod val="50000"/>
                  </a:schemeClr>
                </a:solidFill>
                <a:latin typeface="Comic Sans MS" pitchFamily="66" charset="0"/>
              </a:rPr>
              <a:t>As stated previously, the equilibrium moisture content of hard gelatin capsules should be 13–16% to ensure that the capsule exhibits the optimal mechanical properties.</a:t>
            </a:r>
          </a:p>
          <a:p>
            <a:pPr marL="171450" indent="-171450" algn="just">
              <a:buBlip>
                <a:blip r:embed="rId2"/>
              </a:buBlip>
            </a:pPr>
            <a:endParaRPr lang="en-US" sz="2000" b="1" dirty="0" smtClean="0">
              <a:solidFill>
                <a:schemeClr val="accent5">
                  <a:lumMod val="50000"/>
                </a:schemeClr>
              </a:solidFill>
              <a:latin typeface="Comic Sans MS" pitchFamily="66" charset="0"/>
            </a:endParaRPr>
          </a:p>
          <a:p>
            <a:pPr marL="171450" indent="-171450" algn="just">
              <a:buBlip>
                <a:blip r:embed="rId2"/>
              </a:buBlip>
            </a:pPr>
            <a:r>
              <a:rPr lang="en-US" sz="2000" b="1" dirty="0" smtClean="0">
                <a:solidFill>
                  <a:schemeClr val="accent5">
                    <a:lumMod val="50000"/>
                  </a:schemeClr>
                </a:solidFill>
                <a:latin typeface="Comic Sans MS" pitchFamily="66" charset="0"/>
              </a:rPr>
              <a:t>Solvents that are hygroscopic when filled into hard gelatin capsules will enhance moisture uptake into and result in splitting of the capsule shell. </a:t>
            </a:r>
          </a:p>
          <a:p>
            <a:pPr marL="171450" indent="-171450" algn="just">
              <a:buBlip>
                <a:blip r:embed="rId2"/>
              </a:buBlip>
            </a:pPr>
            <a:endParaRPr lang="en-US" sz="2000" b="1" dirty="0" smtClean="0">
              <a:solidFill>
                <a:schemeClr val="accent5">
                  <a:lumMod val="50000"/>
                </a:schemeClr>
              </a:solidFill>
              <a:latin typeface="Comic Sans MS" pitchFamily="66" charset="0"/>
            </a:endParaRPr>
          </a:p>
          <a:p>
            <a:pPr marL="171450" indent="-171450" algn="just">
              <a:buBlip>
                <a:blip r:embed="rId2"/>
              </a:buBlip>
            </a:pPr>
            <a:r>
              <a:rPr lang="en-US" sz="2000" b="1" dirty="0" smtClean="0">
                <a:solidFill>
                  <a:schemeClr val="accent5">
                    <a:lumMod val="50000"/>
                  </a:schemeClr>
                </a:solidFill>
                <a:latin typeface="Comic Sans MS" pitchFamily="66" charset="0"/>
              </a:rPr>
              <a:t>The moisture uptake of </a:t>
            </a:r>
            <a:r>
              <a:rPr lang="en-US" sz="2000" b="1" dirty="0" err="1" smtClean="0">
                <a:solidFill>
                  <a:schemeClr val="accent5">
                    <a:lumMod val="50000"/>
                  </a:schemeClr>
                </a:solidFill>
                <a:latin typeface="Comic Sans MS" pitchFamily="66" charset="0"/>
              </a:rPr>
              <a:t>lipophilic</a:t>
            </a:r>
            <a:r>
              <a:rPr lang="en-US" sz="2000" b="1" dirty="0" smtClean="0">
                <a:solidFill>
                  <a:schemeClr val="accent5">
                    <a:lumMod val="50000"/>
                  </a:schemeClr>
                </a:solidFill>
                <a:latin typeface="Comic Sans MS" pitchFamily="66" charset="0"/>
              </a:rPr>
              <a:t> solvents, solid PEGs and </a:t>
            </a:r>
            <a:r>
              <a:rPr lang="en-US" sz="2000" b="1" dirty="0" err="1" smtClean="0">
                <a:solidFill>
                  <a:schemeClr val="accent5">
                    <a:lumMod val="50000"/>
                  </a:schemeClr>
                </a:solidFill>
                <a:latin typeface="Comic Sans MS" pitchFamily="66" charset="0"/>
              </a:rPr>
              <a:t>Pluronics</a:t>
            </a:r>
            <a:r>
              <a:rPr lang="en-US" sz="2000" b="1" dirty="0" smtClean="0">
                <a:solidFill>
                  <a:schemeClr val="accent5">
                    <a:lumMod val="50000"/>
                  </a:schemeClr>
                </a:solidFill>
                <a:latin typeface="Comic Sans MS" pitchFamily="66" charset="0"/>
              </a:rPr>
              <a:t> is low and therefore these solvents are preferred for liquid fill formulations for hard gelatin capsules.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458200" cy="4524315"/>
          </a:xfrm>
          <a:prstGeom prst="rect">
            <a:avLst/>
          </a:prstGeom>
        </p:spPr>
        <p:txBody>
          <a:bodyPr wrap="square">
            <a:spAutoFit/>
          </a:bodyPr>
          <a:lstStyle/>
          <a:p>
            <a:r>
              <a:rPr lang="en-US" sz="2400" dirty="0" smtClean="0">
                <a:solidFill>
                  <a:schemeClr val="accent2">
                    <a:lumMod val="50000"/>
                  </a:schemeClr>
                </a:solidFill>
                <a:latin typeface="Comic Sans MS" pitchFamily="66" charset="0"/>
              </a:rPr>
              <a:t>To stabilize the liquid fill formulations for hard gelatin capsules, other excipients are used which are as follows:</a:t>
            </a:r>
          </a:p>
          <a:p>
            <a:endParaRPr lang="en-US" sz="2400" dirty="0" smtClean="0">
              <a:solidFill>
                <a:schemeClr val="accent2">
                  <a:lumMod val="50000"/>
                </a:schemeClr>
              </a:solidFill>
              <a:latin typeface="Comic Sans MS" pitchFamily="66" charset="0"/>
            </a:endParaRPr>
          </a:p>
          <a:p>
            <a:r>
              <a:rPr lang="en-US" sz="2400" i="1" dirty="0" smtClean="0">
                <a:solidFill>
                  <a:schemeClr val="accent2">
                    <a:lumMod val="50000"/>
                  </a:schemeClr>
                </a:solidFill>
                <a:latin typeface="Comic Sans MS" pitchFamily="66" charset="0"/>
              </a:rPr>
              <a:t>(c)Surface-active agents. These are included in liquid fills for </a:t>
            </a:r>
            <a:r>
              <a:rPr lang="en-US" sz="2400" dirty="0" smtClean="0">
                <a:solidFill>
                  <a:schemeClr val="accent2">
                    <a:lumMod val="50000"/>
                  </a:schemeClr>
                </a:solidFill>
                <a:latin typeface="Comic Sans MS" pitchFamily="66" charset="0"/>
              </a:rPr>
              <a:t>hard gelatin capsules to:</a:t>
            </a:r>
          </a:p>
          <a:p>
            <a:endParaRPr lang="en-US" sz="2400" dirty="0" smtClean="0">
              <a:solidFill>
                <a:schemeClr val="accent2">
                  <a:lumMod val="50000"/>
                </a:schemeClr>
              </a:solidFill>
              <a:latin typeface="Comic Sans MS" pitchFamily="66" charset="0"/>
            </a:endParaRPr>
          </a:p>
          <a:p>
            <a:pPr marL="228600" indent="-228600">
              <a:buBlip>
                <a:blip r:embed="rId2"/>
              </a:buBlip>
            </a:pPr>
            <a:r>
              <a:rPr lang="en-US" sz="2400" dirty="0" err="1" smtClean="0">
                <a:solidFill>
                  <a:schemeClr val="accent2">
                    <a:lumMod val="50000"/>
                  </a:schemeClr>
                </a:solidFill>
                <a:latin typeface="Comic Sans MS" pitchFamily="66" charset="0"/>
              </a:rPr>
              <a:t>Solubilise</a:t>
            </a:r>
            <a:r>
              <a:rPr lang="en-US" sz="2400" dirty="0" smtClean="0">
                <a:solidFill>
                  <a:schemeClr val="accent2">
                    <a:lumMod val="50000"/>
                  </a:schemeClr>
                </a:solidFill>
                <a:latin typeface="Comic Sans MS" pitchFamily="66" charset="0"/>
              </a:rPr>
              <a:t> the therapeutic agent within the solvent</a:t>
            </a:r>
          </a:p>
          <a:p>
            <a:pPr marL="228600" indent="-228600">
              <a:buBlip>
                <a:blip r:embed="rId2"/>
              </a:buBlip>
            </a:pPr>
            <a:r>
              <a:rPr lang="en-US" sz="2400" dirty="0" err="1" smtClean="0">
                <a:solidFill>
                  <a:schemeClr val="accent2">
                    <a:lumMod val="50000"/>
                  </a:schemeClr>
                </a:solidFill>
                <a:latin typeface="Comic Sans MS" pitchFamily="66" charset="0"/>
              </a:rPr>
              <a:t>Stabilise</a:t>
            </a:r>
            <a:r>
              <a:rPr lang="en-US" sz="2400" dirty="0" smtClean="0">
                <a:solidFill>
                  <a:schemeClr val="accent2">
                    <a:lumMod val="50000"/>
                  </a:schemeClr>
                </a:solidFill>
                <a:latin typeface="Comic Sans MS" pitchFamily="66" charset="0"/>
              </a:rPr>
              <a:t> the suspended therapeutic agent</a:t>
            </a:r>
          </a:p>
          <a:p>
            <a:pPr marL="228600" indent="-228600">
              <a:buBlip>
                <a:blip r:embed="rId2"/>
              </a:buBlip>
            </a:pPr>
            <a:r>
              <a:rPr lang="en-US" sz="2400" dirty="0" smtClean="0">
                <a:solidFill>
                  <a:schemeClr val="accent2">
                    <a:lumMod val="50000"/>
                  </a:schemeClr>
                </a:solidFill>
                <a:latin typeface="Comic Sans MS" pitchFamily="66" charset="0"/>
              </a:rPr>
              <a:t>Enhance the dissolution of poorly water-soluble therapeutic agents within the gastrointestinal tract.</a:t>
            </a:r>
          </a:p>
          <a:p>
            <a:endParaRPr lang="en-US" sz="2400" dirty="0" smtClean="0">
              <a:solidFill>
                <a:schemeClr val="accent2">
                  <a:lumMod val="50000"/>
                </a:schemeClr>
              </a:solidFill>
              <a:latin typeface="Comic Sans MS" pitchFamily="66" charset="0"/>
            </a:endParaRPr>
          </a:p>
          <a:p>
            <a:endParaRPr lang="en-US" sz="2400" dirty="0" smtClean="0">
              <a:latin typeface="Comic Sans MS"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8610600" cy="3046988"/>
          </a:xfrm>
          <a:prstGeom prst="rect">
            <a:avLst/>
          </a:prstGeom>
        </p:spPr>
        <p:txBody>
          <a:bodyPr wrap="square">
            <a:spAutoFit/>
          </a:bodyPr>
          <a:lstStyle/>
          <a:p>
            <a:r>
              <a:rPr lang="en-US" sz="2400" i="1" dirty="0" smtClean="0">
                <a:solidFill>
                  <a:schemeClr val="accent2">
                    <a:lumMod val="50000"/>
                  </a:schemeClr>
                </a:solidFill>
                <a:latin typeface="Comic Sans MS" pitchFamily="66" charset="0"/>
              </a:rPr>
              <a:t>d) Viscosity-modifying agents. These are included in liquid fills </a:t>
            </a:r>
            <a:r>
              <a:rPr lang="en-US" sz="2400" dirty="0" smtClean="0">
                <a:solidFill>
                  <a:schemeClr val="accent2">
                    <a:lumMod val="50000"/>
                  </a:schemeClr>
                </a:solidFill>
                <a:latin typeface="Comic Sans MS" pitchFamily="66" charset="0"/>
              </a:rPr>
              <a:t>for hard gelatin capsules to:</a:t>
            </a:r>
          </a:p>
          <a:p>
            <a:endParaRPr lang="en-US" sz="2400" dirty="0" smtClean="0">
              <a:solidFill>
                <a:schemeClr val="accent2">
                  <a:lumMod val="50000"/>
                </a:schemeClr>
              </a:solidFill>
              <a:latin typeface="Comic Sans MS" pitchFamily="66" charset="0"/>
            </a:endParaRPr>
          </a:p>
          <a:p>
            <a:pPr marL="228600" indent="-228600">
              <a:buBlip>
                <a:blip r:embed="rId2"/>
              </a:buBlip>
            </a:pPr>
            <a:r>
              <a:rPr lang="en-US" sz="2400" dirty="0" err="1" smtClean="0">
                <a:solidFill>
                  <a:schemeClr val="accent2">
                    <a:lumMod val="50000"/>
                  </a:schemeClr>
                </a:solidFill>
                <a:latin typeface="Comic Sans MS" pitchFamily="66" charset="0"/>
              </a:rPr>
              <a:t>stabilise</a:t>
            </a:r>
            <a:r>
              <a:rPr lang="en-US" sz="2400" dirty="0" smtClean="0">
                <a:solidFill>
                  <a:schemeClr val="accent2">
                    <a:lumMod val="50000"/>
                  </a:schemeClr>
                </a:solidFill>
                <a:latin typeface="Comic Sans MS" pitchFamily="66" charset="0"/>
              </a:rPr>
              <a:t> the suspended therapeutic agent</a:t>
            </a:r>
          </a:p>
          <a:p>
            <a:pPr marL="228600" indent="-228600">
              <a:buBlip>
                <a:blip r:embed="rId2"/>
              </a:buBlip>
            </a:pPr>
            <a:r>
              <a:rPr lang="en-US" sz="2400" dirty="0" smtClean="0">
                <a:solidFill>
                  <a:schemeClr val="accent2">
                    <a:lumMod val="50000"/>
                  </a:schemeClr>
                </a:solidFill>
                <a:latin typeface="Comic Sans MS" pitchFamily="66" charset="0"/>
              </a:rPr>
              <a:t>modify the viscosity of the formulation to </a:t>
            </a:r>
            <a:r>
              <a:rPr lang="en-US" sz="2400" dirty="0" err="1" smtClean="0">
                <a:solidFill>
                  <a:schemeClr val="accent2">
                    <a:lumMod val="50000"/>
                  </a:schemeClr>
                </a:solidFill>
                <a:latin typeface="Comic Sans MS" pitchFamily="66" charset="0"/>
              </a:rPr>
              <a:t>optimise</a:t>
            </a:r>
            <a:r>
              <a:rPr lang="en-US" sz="2400" dirty="0" smtClean="0">
                <a:solidFill>
                  <a:schemeClr val="accent2">
                    <a:lumMod val="50000"/>
                  </a:schemeClr>
                </a:solidFill>
                <a:latin typeface="Comic Sans MS" pitchFamily="66" charset="0"/>
              </a:rPr>
              <a:t> filling of the capsule. </a:t>
            </a:r>
          </a:p>
          <a:p>
            <a:endParaRPr lang="en-US" sz="2400" dirty="0" smtClean="0">
              <a:solidFill>
                <a:schemeClr val="accent2">
                  <a:lumMod val="50000"/>
                </a:schemeClr>
              </a:solidFill>
              <a:latin typeface="Comic Sans MS" pitchFamily="66" charset="0"/>
            </a:endParaRPr>
          </a:p>
          <a:p>
            <a:r>
              <a:rPr lang="en-US" sz="2400" dirty="0" smtClean="0">
                <a:solidFill>
                  <a:schemeClr val="accent2">
                    <a:lumMod val="50000"/>
                  </a:schemeClr>
                </a:solidFill>
                <a:latin typeface="Comic Sans MS" pitchFamily="66" charset="0"/>
              </a:rPr>
              <a:t>(e)</a:t>
            </a:r>
            <a:r>
              <a:rPr lang="en-US" sz="2400" dirty="0" err="1" smtClean="0">
                <a:solidFill>
                  <a:schemeClr val="accent2">
                    <a:lumMod val="50000"/>
                  </a:schemeClr>
                </a:solidFill>
                <a:latin typeface="Comic Sans MS" pitchFamily="66" charset="0"/>
              </a:rPr>
              <a:t>Stabilisers</a:t>
            </a:r>
            <a:r>
              <a:rPr lang="en-US" sz="2400" dirty="0" smtClean="0">
                <a:solidFill>
                  <a:schemeClr val="accent2">
                    <a:lumMod val="50000"/>
                  </a:schemeClr>
                </a:solidFill>
                <a:latin typeface="Comic Sans MS" pitchFamily="66" charset="0"/>
              </a:rPr>
              <a:t> (e.g. antioxidants, </a:t>
            </a:r>
            <a:r>
              <a:rPr lang="en-US" sz="2400" dirty="0" err="1" smtClean="0">
                <a:solidFill>
                  <a:schemeClr val="accent2">
                    <a:lumMod val="50000"/>
                  </a:schemeClr>
                </a:solidFill>
                <a:latin typeface="Comic Sans MS" pitchFamily="66" charset="0"/>
              </a:rPr>
              <a:t>colours</a:t>
            </a:r>
            <a:r>
              <a:rPr lang="en-US" sz="2400" dirty="0" smtClean="0">
                <a:solidFill>
                  <a:schemeClr val="accent2">
                    <a:lumMod val="50000"/>
                  </a:schemeClr>
                </a:solidFill>
                <a:latin typeface="Comic Sans MS" pitchFamily="66"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494633" cy="830997"/>
          </a:xfrm>
          <a:prstGeom prst="rect">
            <a:avLst/>
          </a:prstGeom>
        </p:spPr>
        <p:txBody>
          <a:bodyPr wrap="none">
            <a:spAutoFit/>
          </a:bodyPr>
          <a:lstStyle/>
          <a:p>
            <a:r>
              <a:rPr lang="en-US" sz="4800" dirty="0" smtClean="0">
                <a:solidFill>
                  <a:srgbClr val="00B050"/>
                </a:solidFill>
                <a:latin typeface="BatangChe" pitchFamily="49" charset="-127"/>
                <a:ea typeface="BatangChe" pitchFamily="49" charset="-127"/>
              </a:rPr>
              <a:t>Basic Properties of Gelatin</a:t>
            </a:r>
            <a:endParaRPr lang="en-US" sz="4800" dirty="0">
              <a:latin typeface="BatangChe" pitchFamily="49" charset="-127"/>
              <a:ea typeface="BatangChe" pitchFamily="49" charset="-127"/>
            </a:endParaRPr>
          </a:p>
        </p:txBody>
      </p:sp>
      <p:sp>
        <p:nvSpPr>
          <p:cNvPr id="5" name="Rectangle 4"/>
          <p:cNvSpPr/>
          <p:nvPr/>
        </p:nvSpPr>
        <p:spPr>
          <a:xfrm>
            <a:off x="152400" y="1676400"/>
            <a:ext cx="8839200" cy="3693319"/>
          </a:xfrm>
          <a:prstGeom prst="rect">
            <a:avLst/>
          </a:prstGeom>
        </p:spPr>
        <p:txBody>
          <a:bodyPr wrap="square">
            <a:spAutoFit/>
          </a:bodyPr>
          <a:lstStyle/>
          <a:p>
            <a:pPr marL="228600" indent="-228600">
              <a:buBlip>
                <a:blip r:embed="rId2"/>
              </a:buBlip>
            </a:pPr>
            <a:r>
              <a:rPr lang="en-US" sz="2400" dirty="0" smtClean="0">
                <a:solidFill>
                  <a:srgbClr val="C00000"/>
                </a:solidFill>
              </a:rPr>
              <a:t>It is non-toxic, widely used in foodstuffs and acceptable for use worldwide. </a:t>
            </a:r>
          </a:p>
          <a:p>
            <a:pPr marL="228600" indent="-228600">
              <a:buBlip>
                <a:blip r:embed="rId2"/>
              </a:buBlip>
            </a:pPr>
            <a:endParaRPr lang="en-US" sz="2400" dirty="0" smtClean="0">
              <a:solidFill>
                <a:srgbClr val="C00000"/>
              </a:solidFill>
            </a:endParaRPr>
          </a:p>
          <a:p>
            <a:pPr marL="228600" indent="-228600">
              <a:buBlip>
                <a:blip r:embed="rId2"/>
              </a:buBlip>
            </a:pPr>
            <a:r>
              <a:rPr lang="en-US" sz="2400" dirty="0" smtClean="0">
                <a:solidFill>
                  <a:srgbClr val="C00000"/>
                </a:solidFill>
              </a:rPr>
              <a:t>It is readily soluble in biological fluids at body temperature. </a:t>
            </a:r>
          </a:p>
          <a:p>
            <a:pPr marL="228600" indent="-228600">
              <a:buBlip>
                <a:blip r:embed="rId2"/>
              </a:buBlip>
            </a:pPr>
            <a:endParaRPr lang="en-US" sz="2400" dirty="0" smtClean="0">
              <a:solidFill>
                <a:srgbClr val="C00000"/>
              </a:solidFill>
            </a:endParaRPr>
          </a:p>
          <a:p>
            <a:pPr marL="228600" indent="-228600">
              <a:buBlip>
                <a:blip r:embed="rId2"/>
              </a:buBlip>
            </a:pPr>
            <a:r>
              <a:rPr lang="en-US" sz="2400" dirty="0" smtClean="0">
                <a:solidFill>
                  <a:srgbClr val="C00000"/>
                </a:solidFill>
              </a:rPr>
              <a:t>It is good film-forming material, producing a strong flexible film </a:t>
            </a:r>
          </a:p>
          <a:p>
            <a:pPr marL="228600" indent="-228600">
              <a:buBlip>
                <a:blip r:embed="rId2"/>
              </a:buBlip>
            </a:pPr>
            <a:endParaRPr lang="en-US" sz="2400" dirty="0" smtClean="0">
              <a:solidFill>
                <a:srgbClr val="C00000"/>
              </a:solidFill>
            </a:endParaRPr>
          </a:p>
          <a:p>
            <a:pPr marL="228600" indent="-228600">
              <a:buBlip>
                <a:blip r:embed="rId2"/>
              </a:buBlip>
            </a:pPr>
            <a:r>
              <a:rPr lang="en-US" sz="2400" dirty="0" smtClean="0">
                <a:solidFill>
                  <a:srgbClr val="C00000"/>
                </a:solidFill>
              </a:rPr>
              <a:t>The gelatin films are homogeneous in structure, which gives them strength. </a:t>
            </a:r>
          </a:p>
          <a:p>
            <a:endParaRPr lang="en-US"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amond(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1"/>
            <a:ext cx="8305800" cy="3539430"/>
          </a:xfrm>
          <a:prstGeom prst="rect">
            <a:avLst/>
          </a:prstGeom>
        </p:spPr>
        <p:txBody>
          <a:bodyPr wrap="square">
            <a:spAutoFit/>
          </a:bodyPr>
          <a:lstStyle/>
          <a:p>
            <a:pPr marL="171450" indent="-171450">
              <a:buBlip>
                <a:blip r:embed="rId2"/>
              </a:buBlip>
            </a:pPr>
            <a:r>
              <a:rPr lang="en-US" sz="2800" b="1" dirty="0" smtClean="0">
                <a:solidFill>
                  <a:srgbClr val="0070C0"/>
                </a:solidFill>
                <a:latin typeface="Agency FB" pitchFamily="34" charset="0"/>
              </a:rPr>
              <a:t>Type A gelatin is derived from an acid-treated precursor and exhibits an isoelectric point in the region of pH 9. It is produced by acid treatment of Pig skin</a:t>
            </a:r>
          </a:p>
          <a:p>
            <a:pPr marL="171450" indent="-171450">
              <a:buBlip>
                <a:blip r:embed="rId2"/>
              </a:buBlip>
            </a:pPr>
            <a:endParaRPr lang="en-US" sz="2800" b="1" dirty="0" smtClean="0">
              <a:solidFill>
                <a:srgbClr val="0070C0"/>
              </a:solidFill>
              <a:latin typeface="Agency FB" pitchFamily="34" charset="0"/>
            </a:endParaRPr>
          </a:p>
          <a:p>
            <a:pPr marL="171450" indent="-171450">
              <a:buBlip>
                <a:blip r:embed="rId2"/>
              </a:buBlip>
            </a:pPr>
            <a:r>
              <a:rPr lang="en-US" sz="2800" b="1" dirty="0" smtClean="0">
                <a:solidFill>
                  <a:srgbClr val="0070C0"/>
                </a:solidFill>
                <a:latin typeface="Agency FB" pitchFamily="34" charset="0"/>
              </a:rPr>
              <a:t>Type B gelatin is from an alkali-treated precursor and has its isoelectric zone in the region of pH 4.7. It is produced by alkaline treatment of demineralised bones.</a:t>
            </a:r>
          </a:p>
          <a:p>
            <a:endParaRPr lang="en-US" sz="2800" b="1" dirty="0" smtClean="0">
              <a:solidFill>
                <a:srgbClr val="0070C0"/>
              </a:solidFill>
            </a:endParaRPr>
          </a:p>
        </p:txBody>
      </p:sp>
      <p:sp>
        <p:nvSpPr>
          <p:cNvPr id="3" name="Rectangle 2"/>
          <p:cNvSpPr/>
          <p:nvPr/>
        </p:nvSpPr>
        <p:spPr>
          <a:xfrm>
            <a:off x="1828800" y="304800"/>
            <a:ext cx="5109091" cy="830997"/>
          </a:xfrm>
          <a:prstGeom prst="rect">
            <a:avLst/>
          </a:prstGeom>
        </p:spPr>
        <p:txBody>
          <a:bodyPr wrap="none">
            <a:spAutoFit/>
          </a:bodyPr>
          <a:lstStyle/>
          <a:p>
            <a:r>
              <a:rPr lang="en-US" sz="4800" dirty="0" smtClean="0">
                <a:solidFill>
                  <a:srgbClr val="00B050"/>
                </a:solidFill>
                <a:latin typeface="BatangChe" pitchFamily="49" charset="-127"/>
                <a:ea typeface="BatangChe" pitchFamily="49" charset="-127"/>
              </a:rPr>
              <a:t>Types of Gelatin</a:t>
            </a:r>
            <a:endParaRPr lang="en-US" sz="4800" dirty="0">
              <a:latin typeface="BatangChe" pitchFamily="49" charset="-127"/>
              <a:ea typeface="BatangChe" pitchFamily="49"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600"/>
                            </p:stCondLst>
                            <p:childTnLst>
                              <p:par>
                                <p:cTn id="11" presetID="54" presetClass="entr" presetSubtype="0" accel="10000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ppt_w*0.05"/>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anim calcmode="lin" valueType="num">
                                      <p:cBhvr>
                                        <p:cTn id="15" dur="500" fill="hold"/>
                                        <p:tgtEl>
                                          <p:spTgt spid="2"/>
                                        </p:tgtEl>
                                        <p:attrNameLst>
                                          <p:attrName>ppt_x</p:attrName>
                                        </p:attrNameLst>
                                      </p:cBhvr>
                                      <p:tavLst>
                                        <p:tav tm="0">
                                          <p:val>
                                            <p:strVal val="#ppt_x-.2"/>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48521" cy="769441"/>
          </a:xfrm>
          <a:prstGeom prst="rect">
            <a:avLst/>
          </a:prstGeom>
        </p:spPr>
        <p:txBody>
          <a:bodyPr wrap="none">
            <a:spAutoFit/>
          </a:bodyPr>
          <a:lstStyle/>
          <a:p>
            <a:r>
              <a:rPr lang="en-US" sz="4400" dirty="0" smtClean="0">
                <a:solidFill>
                  <a:srgbClr val="00B050"/>
                </a:solidFill>
                <a:latin typeface="BatangChe" pitchFamily="49" charset="-127"/>
                <a:ea typeface="BatangChe" pitchFamily="49" charset="-127"/>
              </a:rPr>
              <a:t>Physical Properties of Gelatin</a:t>
            </a:r>
            <a:endParaRPr lang="en-US" sz="4400" dirty="0">
              <a:latin typeface="BatangChe" pitchFamily="49" charset="-127"/>
              <a:ea typeface="BatangChe" pitchFamily="49" charset="-127"/>
            </a:endParaRPr>
          </a:p>
        </p:txBody>
      </p:sp>
      <p:sp>
        <p:nvSpPr>
          <p:cNvPr id="3" name="Rectangle 2"/>
          <p:cNvSpPr/>
          <p:nvPr/>
        </p:nvSpPr>
        <p:spPr>
          <a:xfrm>
            <a:off x="228600" y="1447800"/>
            <a:ext cx="8305800" cy="3385542"/>
          </a:xfrm>
          <a:prstGeom prst="rect">
            <a:avLst/>
          </a:prstGeom>
        </p:spPr>
        <p:txBody>
          <a:bodyPr wrap="square">
            <a:spAutoFit/>
          </a:bodyPr>
          <a:lstStyle/>
          <a:p>
            <a:pPr marL="171450" indent="-171450">
              <a:buBlip>
                <a:blip r:embed="rId2"/>
              </a:buBlip>
            </a:pPr>
            <a:r>
              <a:rPr lang="en-US" sz="2800" dirty="0" smtClean="0">
                <a:solidFill>
                  <a:schemeClr val="accent5">
                    <a:lumMod val="50000"/>
                  </a:schemeClr>
                </a:solidFill>
                <a:latin typeface="Comic Sans MS" pitchFamily="66" charset="0"/>
              </a:rPr>
              <a:t>The natural molecular bonds between individual collagen strands are broken down into a form that rearranges more easily. </a:t>
            </a:r>
          </a:p>
          <a:p>
            <a:pPr marL="171450" indent="-171450">
              <a:buBlip>
                <a:blip r:embed="rId2"/>
              </a:buBlip>
            </a:pPr>
            <a:endParaRPr lang="en-US" sz="2800" dirty="0" smtClean="0">
              <a:solidFill>
                <a:schemeClr val="accent5">
                  <a:lumMod val="50000"/>
                </a:schemeClr>
              </a:solidFill>
              <a:latin typeface="Comic Sans MS" pitchFamily="66" charset="0"/>
            </a:endParaRPr>
          </a:p>
          <a:p>
            <a:pPr marL="171450" indent="-171450">
              <a:buBlip>
                <a:blip r:embed="rId2"/>
              </a:buBlip>
            </a:pPr>
            <a:r>
              <a:rPr lang="en-US" sz="2800" dirty="0" smtClean="0">
                <a:solidFill>
                  <a:schemeClr val="accent5">
                    <a:lumMod val="50000"/>
                  </a:schemeClr>
                </a:solidFill>
                <a:latin typeface="Comic Sans MS" pitchFamily="66" charset="0"/>
              </a:rPr>
              <a:t>Gelatin melts when heated and solidifies when cooled again. Together with water it forms a semi-solid colloidal gel.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12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dru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670</TotalTime>
  <Words>2383</Words>
  <Application>Microsoft Office PowerPoint</Application>
  <PresentationFormat>On-screen Show (4:3)</PresentationFormat>
  <Paragraphs>283</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drugs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Filling operation of hard gelatin capsules </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pharmcy lab</dc:creator>
  <cp:lastModifiedBy>dillip_dsh@yahoo.co.in</cp:lastModifiedBy>
  <cp:revision>129</cp:revision>
  <dcterms:created xsi:type="dcterms:W3CDTF">2012-10-03T05:39:57Z</dcterms:created>
  <dcterms:modified xsi:type="dcterms:W3CDTF">2021-08-27T05:17:34Z</dcterms:modified>
</cp:coreProperties>
</file>