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ink/ink6.xml" ContentType="application/inkml+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ink/ink4.xml" ContentType="application/inkml+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2.xml" ContentType="application/inkml+xml"/>
  <Override PartName="/ppt/ink/ink10.xml" ContentType="application/inkml+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ink/ink9.xml" ContentType="application/inkml+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ink/ink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ink/ink1.xml" ContentType="application/inkml+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ink/ink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6"/>
  </p:notesMasterIdLst>
  <p:sldIdLst>
    <p:sldId id="257" r:id="rId2"/>
    <p:sldId id="258" r:id="rId3"/>
    <p:sldId id="259" r:id="rId4"/>
    <p:sldId id="260" r:id="rId5"/>
    <p:sldId id="262" r:id="rId6"/>
    <p:sldId id="261" r:id="rId7"/>
    <p:sldId id="264" r:id="rId8"/>
    <p:sldId id="338" r:id="rId9"/>
    <p:sldId id="292" r:id="rId10"/>
    <p:sldId id="293" r:id="rId11"/>
    <p:sldId id="265" r:id="rId12"/>
    <p:sldId id="312" r:id="rId13"/>
    <p:sldId id="263" r:id="rId14"/>
    <p:sldId id="291" r:id="rId15"/>
    <p:sldId id="284" r:id="rId16"/>
    <p:sldId id="271" r:id="rId17"/>
    <p:sldId id="339" r:id="rId18"/>
    <p:sldId id="340" r:id="rId19"/>
    <p:sldId id="267" r:id="rId20"/>
    <p:sldId id="268" r:id="rId21"/>
    <p:sldId id="269" r:id="rId22"/>
    <p:sldId id="289" r:id="rId23"/>
    <p:sldId id="319" r:id="rId24"/>
    <p:sldId id="296" r:id="rId25"/>
    <p:sldId id="295" r:id="rId26"/>
    <p:sldId id="294" r:id="rId27"/>
    <p:sldId id="297" r:id="rId28"/>
    <p:sldId id="299" r:id="rId29"/>
    <p:sldId id="318" r:id="rId30"/>
    <p:sldId id="322" r:id="rId31"/>
    <p:sldId id="321" r:id="rId32"/>
    <p:sldId id="323" r:id="rId33"/>
    <p:sldId id="324" r:id="rId34"/>
    <p:sldId id="325" r:id="rId35"/>
    <p:sldId id="326" r:id="rId36"/>
    <p:sldId id="320" r:id="rId37"/>
    <p:sldId id="313" r:id="rId38"/>
    <p:sldId id="314" r:id="rId39"/>
    <p:sldId id="315" r:id="rId40"/>
    <p:sldId id="316" r:id="rId41"/>
    <p:sldId id="317" r:id="rId42"/>
    <p:sldId id="341" r:id="rId43"/>
    <p:sldId id="300" r:id="rId44"/>
    <p:sldId id="302" r:id="rId45"/>
    <p:sldId id="303" r:id="rId46"/>
    <p:sldId id="301" r:id="rId47"/>
    <p:sldId id="304" r:id="rId48"/>
    <p:sldId id="306" r:id="rId49"/>
    <p:sldId id="307" r:id="rId50"/>
    <p:sldId id="309" r:id="rId51"/>
    <p:sldId id="310" r:id="rId52"/>
    <p:sldId id="337" r:id="rId53"/>
    <p:sldId id="336" r:id="rId54"/>
    <p:sldId id="335" r:id="rId55"/>
    <p:sldId id="308" r:id="rId56"/>
    <p:sldId id="287" r:id="rId57"/>
    <p:sldId id="331" r:id="rId58"/>
    <p:sldId id="332" r:id="rId59"/>
    <p:sldId id="334" r:id="rId60"/>
    <p:sldId id="333" r:id="rId61"/>
    <p:sldId id="330" r:id="rId62"/>
    <p:sldId id="327" r:id="rId63"/>
    <p:sldId id="342" r:id="rId64"/>
    <p:sldId id="343" r:id="rId65"/>
    <p:sldId id="344" r:id="rId66"/>
    <p:sldId id="345" r:id="rId67"/>
    <p:sldId id="346" r:id="rId68"/>
    <p:sldId id="347" r:id="rId69"/>
    <p:sldId id="348" r:id="rId70"/>
    <p:sldId id="349" r:id="rId71"/>
    <p:sldId id="350" r:id="rId72"/>
    <p:sldId id="351" r:id="rId73"/>
    <p:sldId id="328" r:id="rId74"/>
    <p:sldId id="32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0.17647" units="1/cm"/>
          <inkml:channelProperty channel="Y" name="resolution" value="40.42105" units="1/cm"/>
        </inkml:channelProperties>
      </inkml:inkSource>
      <inkml:timestamp xml:id="ts0" timeString="2013-02-02T02:24:32.5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10989 1786,'25'0,"-1"0,1 0,0 0,0 0,0 0,-1 0,1 0,0 0,0 0,0 0,-1 0,1-25,0 25,0 0,0 0,0 0,-1-25,1 25,0 0,0 0,0 0,-1 0,1 0,0 0,0 0,0 0,-1 0,-24-24,25 24,-25-25,25 25,0 0,0 0,-1 0,1 0,0 0,0 0,0 0,-1 0,1 0,0 0,0 0,0 0,-1 0,1 0,0 0,0 0,0 0,-1 0,1 0,0 0,0 0,0 0,-1-25,-48 25,-51 0,50 0,-49 0,0 0,-1 0,50 0,-24 0,24 0,0 0,0 0,1-25,-1 25,0 0,0 0,0 0,1 0,-1 0,0 0,-25 0,26-25,-26 25,25 0,0 0,1 0,-1 0,0 0,0 0,0 0,25-25,-25 1,1 24,-1 0,0 0,0 0,0 0,1 0,-1 0,0 0,0 0,25-25,-25 25,1 0,-1 0,0 0,25 25,0-1,0 1,0 0,0 0,0 0,25 0,-25-1,0 1,0 0,0 0,25-25,-25 25,0-1,24-24,-24 25,25-25,-25 25,25-25,0 0,0 0,-1 25,1-25,0 0,0 0,0 0,-1 0,1 0,0 0,0-25,0 25,0 0,-1-25,26 25,0 0,-26 0,51-25,-26 25,-24-24,0 24,0 0,-25-25,-25 25,-25 49,26-24,-26-25,0 25,1 0,24-25,0 0,0 0,1 0,-1 0,0 0,0 25,0-25,0 0,1 0,-1 0,25 24,0 1,49-25,-24 0,25 0,24 0,1 0,-26 0,26 0,-1 0,-24 25,-25-25,24 0,-24 0,0 0,0 0,-1 0,1 0,0 0,0 0,0 0,-1 0,1 0,25 0,-25-25,-1 0,1 25,0 0,0 0,0 0,-1 0,1 0,0 0,0 0,0 0,-25-24,0-1,0-25,0 25,0 1,0 98,24 0,-24-24,0 24,25 1,-25-26,0-24,0 0,0-99,0-1,-25-24,1-50,-26-24,25 73,25 51,-25-1,25 25,0 0,0 1,-24 24,-1 0,0 0,0 0,0 0,1 0,-26 0,25 24,0-24,1 25,-1 0,0-25,-25 50,26-26,-26 1,0 0,26-25,-1 0,0 0,0 0,25 25,-25-25,1 0,24 25,0 0,-25-25,0 24,0 1,0 0,1-25,-1 25,25 0,-25-25,0 0,25 24,-25 1,1 0,-26 0,25-25,0 0,0 0,1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0.17647" units="1/cm"/>
          <inkml:channelProperty channel="Y" name="resolution" value="40.42105" units="1/cm"/>
        </inkml:channelProperties>
      </inkml:inkSource>
      <inkml:timestamp xml:id="ts0" timeString="2013-02-02T02:34:48.8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4812 17859,'0'-24,"0"-1,0 0,50 0,24 25,1 0,-25 0,24-25,0 25,26 0,-26 0,75 0,-75 0,1 0,-1 0,-49-24,-25-1,25 25,49 0,-49 0,49 0,1 0,-75 25,49-25,-24 0,0 0,0 0,0 0,-75 0,25 0,-49 0,-1 0,26 0,-1 0,-24 0,-1 0,26 0,-26 0,1 0,-1 0,51 0,-26 0,25 0,-24 0,-1 0,0 0,1 0,24 0,0 0,0 0,-24 0,24 0,-25 0,25 0,1 0,-1 0,50 0,-1-25,51 25,-50-25,0 25,-1 0,1 0,0 0,0 0,24-25,26 25,-26-25,1 25,0 0,-1 0,-24 0,0 0,24 0,-24 0,0 0,-50 0,0 0,-49 0,24 0,1 0,-26 0,26 0,-1 0,1 0,-26 0,26 0,24 0,0 0,0 0,0 0,0 0,1 0,-1 0,0 0,0 0,0 0,1 25,24 0,-25-25,0 0,25 25,-25 0,0-25,25 24,0 1,0 0,0 25,0-26,25-24,0 0,25 25,-1-25,1 0,-1 0,1 0,0-25,-1 25,26 0,-1 0,1 0,-51 0,51 0,-26-49,26-1,-50 1,24 24,1 0,-25 25,24-25,26 0,-26 25,-24 0,25 0,-26 0,1 0,0 0,0 0,0 0,24 0,-24 0,0 0,25 0,-26 0,1-24,25 24,-50-25,0 74,0-24,25 74,-1-24,-24-1,0-49,25 25,0-1,0-24,0-25,-1 0,1-25,0-49,-25 24,0 25,0 1,0-1,0 0,0-25,-25 1,25 24,0 0,0 0,0 1,-25 24,25-25,-24 0,24-25,-25 25,0 1,0 24,0 0,-49 0,24 74,-24 1,24-1,1-24,-1-1,0-24,26-25,-26 0,25 25,-24 0,49 24,-50-49,25 25,0 0,125 0,-1-1,-25-24,1 0,-1 0,1 0,-51-24,-24-1,25 25,-50 0,-24 0,24 0,-50 0,1 25,-25 24,-50 1,50-25,24-25,1 0,-25 0,24 24,51-24,-26 0,0 0,26 25,48-25,26-25,-25 1,49 24,1 0,-26 0,75 24,-25 1,-49 0,0-25,-26 0,-24-50,-49 1,-1-1,-24 25,49 1,-49 24,-26 0,1 0,25 0,49 0,0 0,0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0.17647" units="1/cm"/>
          <inkml:channelProperty channel="Y" name="resolution" value="40.42105" units="1/cm"/>
        </inkml:channelProperties>
      </inkml:inkSource>
      <inkml:timestamp xml:id="ts0" timeString="2013-02-02T02:24:39.7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10865 3125,'25'0,"24"0,1 0,-25 0,49 0,-24 0,24 0,-24 0,24 0,1 0,-51 0,26 0,0 0,-26 0,26 0,0 0,-1 0,-24 0,0 0,24 0,-24 0,0 0,-50-24,-24-1,-26 0,1 0,24 0,1 25,-26 0,26 0,-26 0,50 0,-49 0,24 25,25-25,1 0,-1 0,0-25,-25 1,26-1,24 0,-25 25,0 0,0 0,0-25,1 25,-1 0,0 0,75 0,24 0,-49 0,49 0,25 0,1 0,-51 0,26 25,-26-25,1 0,-25 0,24 0,26 0,-26 0,1 0,0 0,-1 0,-24 0,0 0,0 0,-1-25,1 25,0 0,-25 25,0 0,0 0,0-1,0 1,0 0,0 0,50-25,-26 0,-24-25,25 0,-25 75,0-1,0-24,0 0,0 0,0 0,0-1,0 1,-49-25,-1 0,25 0,-24 0,-26 0,50 25,-24 0,-1-25,1 0,24 0,0 0,0 0,0 0,1 0,48 0,26 0,24-25,-24 25,24-25,1 25,24 0,0 0,-49 0,24 0,-24 0,-25 0,24 0,-98-25,24 25,0-24,-25-26,1 25,-1-24,25-1,1 0,-1 26,0 24,25-25,25 25,49 0,-49 0,25 0,-26 0,1 0,0 0,-50 0,0 0,-24 0,-26 0,26 0,-26 25,1-1,0-24,49 25,-50-25,51 0,-1 0,0 0,0 0,0 25,25 0,-24-25,-1 0,0 25,0-25,-24 0,-1 0,25 0,0 24,0-24,1 25,-1-25,0 0,25 25,0 0,-25-25,25 25,-25-25,1 0,-1 24,0-24,0 0,0 0,1 0,-1 0,25 25,-50 0,25-25,1 0,48 25,26 24,0 1,24 0,-24-26,24 26,-24-50,-26 0,1 0,0 0,0 0,0 0,0 0,-1 0,-24 25,25-25,0 0,0 0,0-25,-1 0,1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0.17647" units="1/cm"/>
          <inkml:channelProperty channel="Y" name="resolution" value="40.42105" units="1/cm"/>
        </inkml:channelProperties>
      </inkml:inkSource>
      <inkml:timestamp xml:id="ts0" timeString="2013-02-02T02:24:45.1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2431 7987,'0'25,"25"-25,0 0,0 25,-1-25,1 0,0 25,0-25,0 0,-25 24,49-24,1 0,-1 0,-24 0,25 0,-1 0,-24 25,50-25,-1 0,-24 0,-25 0,24 0,26-25,24-24,0-1,-25 0,-24 26,-25-1,0 25,-1 0,1 0,0 0,0 49,-25-24,-25 50,0-26,-49-24,-1 50,-24 49,-25-50,25 25,0-49,0-25,24-25,1 0,24 0,-24 0,-1-25,26 0,-1 0,0-24,-24 24,0-25,-1 1,-24 49,49-25,26 25,-1-25,25 0,25 0,74-24,25-26,-25 26,25 49,-25 0,0 0,1 0,-1 0,-49 25,49 24,-25-24,1 0,-26 0,-24-1,0-24,24 0,-24 0,25 0,-1 0,-24 0,0 0,0 0,-50 0,-25 25,1-25,-26 50,1-25,0-1,-1 1,-49 25,-25-25,50-1,49-24,1 0,24 0,0 0,0 0,1 0,48 0,125-49,-25-1,25 25,-50 25,25 0,-24 25,-1 25,-25-1,-24 1,-1-25,-24-25,0 0,-25-25,0-25,0 1,0 24,0-49,0 24,0 25,0 0,50 1,-1-1,-24 0,-50 25,0 25,1 0,24-1,-25-24,0 0,0 0,25 25,-25-25,1 0,-1 0,0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0.17647" units="1/cm"/>
          <inkml:channelProperty channel="Y" name="resolution" value="40.42105" units="1/cm"/>
        </inkml:channelProperties>
      </inkml:inkSource>
      <inkml:timestamp xml:id="ts0" timeString="2013-02-02T02:28:45.5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21531 9054,'49'0,"-24"0,0 0,0 0,0 0,-1 0,1 0,0-25,0 25,0 0,-1 0,1 0,0 0,0-25,0 25,-1 0,1 0,0 0,0-25,0 25,-25-25,0 1,49-1,1-25,0 1,-26 24,51 0,-26 0,26 25,-26-25,-24 25,25-24,-1 24,-24 0,0 0,25 0,-1 0,-24 0,-25-25,25 25,0 0,-1 0,1 0,25 0,-50 25,25-25,24 0,-49 24,25 1,25 0,-50 0,25 24,-1-49,26 25,-50 0,25 0,0-25,-1 25,1-1,0-24,-25 25,25-25,-75 25,1-25,24 0,-25 0,-24 25,24 0,25-25,-24 0,24 0,0 0,-25 0,26 0,-1 0,0 0,-25 0,1 0,24 0,-25 0,26-25,-1 25,0-25,0 25,0-25,1 25,-1 0,0 0,-25 0,26 25,-1-25,-50 25,1 0,24 0,1-1,-1-24,0 0,26 0,-1 0,0 0,25-24,-25-1,0 0,1 25,-26 0,25 0,0 0,-24 0,24 0,0 0,0 0,25-25,0 0,0 0,25 25,-25-24,25 24,25-25,-26 0,26 25,24-25,-24 0,-25 25,0-24,24 24,-24 0,0 0,-50 0,0 0,-24 0,24 0,-25 0,1 0,-1 0,0 0,1 0,24 0,0 0,0 0,1 0,24-25,0 50,0-1,0 1,0 0,24 0,1 24,25-49,-1 25,26 0,-26 25,1-50,-50 25,25-25,0 0,-1 0,26-25,-25 25,0 0,24 0,-24 0,50-25,-26 25,-24 0,25 0,24 0,-49 0,0 0,24 0,1 0,-1 0,1-25,0 0,24 0,-24 1,-1-26,-24 50,25-25,-26 25,1 0,0 0,25 0,-1 25,1-25,-25 25,0-25,24 0,-49 25,-25-25,1 0,-26 24,0-24,1 0,24 0,-50 0,26 0,-1 0,-24 0,24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0.17647" units="1/cm"/>
          <inkml:channelProperty channel="Y" name="resolution" value="40.42105" units="1/cm"/>
        </inkml:channelProperties>
      </inkml:inkSource>
      <inkml:timestamp xml:id="ts0" timeString="2013-02-02T02:28:54.4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20117 9649,'25'0,"0"0,24 0,-24 0,49 0,1 25,-26-25,51 0,-26 0,25 0,-24 0,-51 0,51 0,-1 0,-24 0,24 0,1 0,-26 0,-24 0,25 0,-1 0,-24 0,0 0,0 0,24 0,-24 0,0 0,0 0,24 0,-24 0,25 0,24 0,-49 0,49 0,-24 0,0 0,-26 0,26 0,-25 0,0 0,0 0,-1 0,1 0,0 0,0 0,24 0,-24 0,-25-25,25 25,0 0,0-25,24 25,-24 0,0 0,0 0,-1-25,26 1,-25 24,0 0,-1 0,1 0,0 0,-50 0,25-25,-25 25,1-25,-1 25,25-25,25 25,-1 0,-48 0,-26 0,0 0,-24 0,24 0,-24 0,24 0,1 0,-26-25,26 25,24-24,-25 24,25 0,1 0,98 0,25 0,-24 0,-1 0,1 0,24 24,0-24,-25 0,-24 25,-25-25,0 0,-1 25,-24 0,25-25,-50 0,1 25,-1-1,0 1,0-25,0 25,1-25,-26 0,25 0,75 0,-1 0,-24 0,0 0,0 0,-25 25,-50-25,25 0,-49 0,24 0,-24 0,0 0,-1 0,-24 0,25 0,24 0,-25 0,1 0,49 0,0 0,-24 0,24 0,-25 0,1 0,-1 0,-24 0,-1 0,-49 0,0 0,-24 0,48 25,-24-1,50-24,24 0,125-49,-1 24,1-25,-1 1,25 24,0 0,-24 25,-1 0,1 0,24 0,0 25,-25 25,-49-26,0 1,25-25,-50 25,24-25,1 25,-25 0,-25-25,-24 0,-26 0,1 0,0 0,24 0,-74 0,-25-25,50 25,25 0,-1 0,26 0,-26 0,1-25,49 0,-25 0,1 1,24 24,0 0,0 0,0 0,-24-25,-1-25,25 50,25-25,25 25,74 0,-24 0,-1 0,25 0,1 25,-26 0,1-25,-26 25,-24-25,25 0,-1 0,-49 25,25-25,-25 24,50-24,-26 25,26-25,-25 0,0 0,-1 0,-73 0,-26 0,26 0,-1 0,1 0,-26 0,-24 0,49 0,-24 0,-1 0,51 0,-26 0,0 0,26 0,-1 0,-25 0,25 0,1 0,-1 0,-25 0,25-25,1 25,-1-24,0 24,0-25,-24 25,24 0,0-25,0 25,-24 0,-1 0,25 0,-24 0,24 0,0 0,0 0,25-25,0 0,25 1,25 24,-1-25,1 0,24-25,1 1,24 24,0 25,0 0,-24 25,-51 24,1-24,25 50,-25-26,-1 1,1-1,-25-24,25-25,-25 25,0 25,-50-26,-24 1,24 0,26 0,-26 0,-24-25,24 0,25 0,-24 0,24 0,0 0,0 0,0 0,25 24,-24 1,73-25,1 0,-25 0,24 0,26 0,-26 0,26 0,-26 0,-24 0,25 0,-1 0,1 0,24 0,1 0,-50 0,24 0,26 0,-51 0,51 0,-26 0,-24 0,25 0,-25 0,24 0,-24 0,0 0,0 0,24 0,1 25,-25-25,24 25,-24-25,0 0,-25 25,49-25,-24 0,50 0,-1-50,1 25,-26-24,1 24,-25 0,-1 25,1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0.17647" units="1/cm"/>
          <inkml:channelProperty channel="Y" name="resolution" value="40.42105" units="1/cm"/>
        </inkml:channelProperties>
      </inkml:inkSource>
      <inkml:timestamp xml:id="ts0" timeString="2013-02-02T02:29:02.2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20390 10889,'0'0,"49"0,-24 0,25 0,-25 0,24 0,26 0,-1 0,-24 0,24 0,-49 0,49 0,-24 0,24 0,-49 0,50 0,-51 0,1 0,0 0,25 0,-1 0,-24 0,-99 0,-1 0,-24 0,25 25,-1-25,-24 0,-25 0,49 0,-24 0,50 0,-51 0,26 0,0 0,24 0,0 0,1 0,-1 0,1 0,24-25,25 0,0 1,25-1,-1 0,1 0,25 25,-1-25,-24 1,50 24,-26-25,1 25,-25 0,24-25,-24 25,0 0,24 0,-24 0,0 0,0 0,0 0,-1 0,1 0,0 0,0 0,0 0,-1 25,26-25,0 25,-25-25,-1 0,26 0,-25 0,24 0,-24 0,0 0,0 0,0 0,-1 0,1 0,-50 0,1 0,-1 0,-25 0,25 0,-24 0,-1 0,25 0,1 24,-1-24,50 0,24 0,1 0,-25 0,-1 0,1 0,0 0,25 0,-26 25,26 0,0 0,-26-25,1 25,0-1,0-24,0 0,-1 0,1 0,0 0,49-24,1-1,-1 0,-24 0,-50 0,25 25,-1 0,1 0,0 0,-25 25,0 0,0 0,0 0,0-1,0 1,-25 25,0-50,-49 49,0 1,-1 0,26-26,24-24,-25 0,25 0,1 0,-26-24,25 24,25-25,-25 25,1 0,-1 0,25-25,25 0,-1 25,26 0,0 0,-26 0,51 0,-1 0,-24 25,-25-25,24 25,-24-25,0 0,-25 25,25-25,-50 0,0 24,-49-24,-26 25,26 0,-25-25,74 0,-74 0,24 0,1 0,24-25,-24 25,0-25,24 1,25 24,-49 0,24 0,25 0,-24 0,-1 0,25 0,-24 0,24-25,25 0,49 25,-24-25,25 25,24 0,-24 0,24 0,1 0,24 25,0 0,0 0,1-1,-26 1,-49-25,0 0,-1 0,-48 0,-26 25,25-25,-49 0,-25 25,-1-25,1 0,25 0,-26 0,1 0,25 0,-1-25,51 25,-51-25,1 25,24 0,25-25,1 25</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0.17647" units="1/cm"/>
          <inkml:channelProperty channel="Y" name="resolution" value="40.42105" units="1/cm"/>
        </inkml:channelProperties>
      </inkml:inkSource>
      <inkml:timestamp xml:id="ts0" timeString="2013-02-02T02:29:17.3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20216 12874,'25'0,"0"0,0 0,24-25,1 0,24 25,-49 0,49 0,-24 0,-25 0,49-25,-24 0,24 25,-24 0,24 0,1 0,-26 0,51 0,-26 25,-24 0,-26-25,1 0,0 0,0 0,-50 0,-25 0,1 0,-26 0,26 0,-1 0,1 0,-51 0,51 0,-1 0,-24 0,49 0,0 0,0 0,0 0,1 0,-1 0,25-25,25 25,24 0,-24 0,49 0,-24 0,0 0,-1 0,1 0,24 0,-49 0,0 0,25 25,-26-25,-48 0,-26 0,0 0,-24 0,24 0,1 25,24-25,0 0,0 0,0 0,1-25,-1 25,0 0,0 0,0 0,1 0,-1 0,0 0,0 0,0 0,1 0,-26 0,25 0,25 25,-25-25,1 0,-1 0,0 0,0 0,25 25,-25-25,1 24,-1-24,0 0,0 0,0 0,1 0,-1 25,0-25,0 0,25-25,-25 25,-24 50,-1-25,25-25,1 0,-1-50,25 25,0 1,0-1,0 0,25 25,-1 0,-24-25,50 25,0-25,-1 25,1 0,-1 0,-24 0,25-24,-25 24,-1 0,1 0,0 0,0 0,24 0,1 0,-25-25,-75 25,-49 0,0 0,0-25,49 25,-24 0,24 0,75-25,49 0,1-24,24-1,0 1,50-26,-50 75,0 0,25 25,-24 49,-26 1,0-50,-49 24,0-24,-25 0,74-25,1 0,49 0,0 0,0 0,25 49,-25-49,-25 0,-25 0,1 0,-50 0,-1 0,1 0,0 0,-25 25,-74 0,-1 0,-24 0,0-1,24 26,-24-25,0-25,24 0,1 0,0 0,24-25,0 25,26 0,-1 0,50 0,24 0,26 0,-26 0,50 0,1 0,-1 0,25 25,-25 0,-24-1,24-24,-25 0,-24 0,24 0,-24 0,-25 0,24 0,1 0,-25 0,-75 0,-24 0,24 0,-49 0,-25 0,-25 0,25 25,25-25,-1 25,26-25,49 0,0 0,25-25,75-24,-26-1,26-24,24 24,0 25,-24 25,24 0,-49 0,49 0,0 25,0-25,-24 25,-26 0,-24-1,0-24,0 0,-25 25,24-25,-48 25,-76 0,1-25,0 0,25 0,24 0,-24 0,-1 0,1 0,24 0,-24 0,49 0,0 0,25-25,50 0,49-24,50-75,0 49,24 50,-74 1,1 24,-51 0,-24 0,0 0,0 0,-1 0,1 0,0 24,0-24,0 0,-25 25,0 0,-25-25,-50 0,1 0,0 0,-1 0,1 0,24 0,1 0,-26 0,26 0,-1 0,0 0,26 0,123 0,0 0,0-25,0 0,1 25,-51 0,26 0,-26 25,1 0,-25-25,-25 25,-50-25,-49 0,0 0,-50 0,-50-25,26 0,-1 0,75 1,0 24,49 0,-24-25,24 25,0 0,26 0,123-25,25 0,49 0,1 25,0 0,-25 0,-75 0,25 0,-49 0,-1 25,-49 0,25-25,-25 25,-49 0,-1-25,-24 0,-26 24,1 1,-50 25,1-25,23-1,26 1,0-25,25 0,24 0,0 0,26 0,98 0,25-25,0 1,25-26,25 50,0 0,25 0,-25 50,-1-26,-48 1,-76-25,1 25,0-25,-124 25,0 0,-1 24,-48-24,-1-25,0 50,25-50,-50 24,-49-24,49 0,1 0,49 0,49 25,26-25,24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0.17647" units="1/cm"/>
          <inkml:channelProperty channel="Y" name="resolution" value="40.42105" units="1/cm"/>
        </inkml:channelProperties>
      </inkml:inkSource>
      <inkml:timestamp xml:id="ts0" timeString="2013-02-02T02:34:32.1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4316 15180,'25'0,"25"0,-1 0,1 0,-25 0,24 0,26 0,-50 0,49 0,0 0,-24 0,24 0,51 0,-26 25,-25 0,1-25,-1 25,-49-25,0 0,-1 0,1-25,25 0,24-24,25-1,-24 25,-1 0,-24 25,-25 0,-1 0,1 0,-25 25,25-25,0 0,-25 25,0 0,-25-25,25 25,-50-25,-24 24,24-24,-49 0,0 0,0 0,-25 25,49-25,1 0,24 0,1-25,-26-24,1-1,-1 25,1 1,49-1,-24 25,24 0,0 0,-25 0,1 25,24-25,0 24,0-24,1 0,24 25,24-25,1 0,25 0,24 25,1-25,-26 0,26 0,-1 0,25 0,1-25,-1 0,25 25,-50 0,25 0,-74 0,25 0,-1 0,-24 0,0 0,0 0,49 0,-49 0,74 0,-24-24,-26 24,-24 0,-50 0,-24 0,-1 0,0 24,-49 1,0 0,0 25,-50 24,50-24,24-26,1-24,24 25,26-25,-26 0,0-49,26-1,-26 0,25 26,-25-1,1 25,-1 0,1 0,-26 0,50 0,1 0,-1 0,0 0,0 0,0 0,1 0,-26 0,0-25,26 25,24-25,-25 0,0 25,0 0,25 25,0 0,-25-25,1 0,-1 0,25 25,-25-25,0 0,25 25,50-1,-1-24,-24 0,-25 25,25-25,0 0,0 25,-1-25,1 25,0-25,-25 25,25-25,0 24,-1-24,26 0,24 0,-24-24,0 24,24 0,-49 0,0 0,24 0,1-25,-25 0,-25 75,-25-26,50-24,24 0,-24-24,25 24,-1 0,-24 0,0-25,0 25,24 0,1 0,0-25,-26 25,1 0,0 0,25 0,-26-25,1 0,0 25,0 0,0 0,-1 0,1 0,0 0,0 0,0 0,-1 0,1 0,25-24,-25 24,-1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0.17647" units="1/cm"/>
          <inkml:channelProperty channel="Y" name="resolution" value="40.42105" units="1/cm"/>
        </inkml:channelProperties>
      </inkml:inkSource>
      <inkml:timestamp xml:id="ts0" timeString="2013-02-02T02:34:39.3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6673 15801,'49'0,"1"0,24 0,-24 49,49-24,0 0,-24-25,-1 0,26 0,-51 0,50 0,-49 0,0-25,-26 25,1-25,25 0,-25 25,24-24,1-1,-25 25,-1 0,-48 0,-26 0,-24 25,24-1,-24-24,24 0,25 0,-24 0,-51 0,26 0,24 0,-24 0,-1 0,1 0,49 0,-49 0,24 0,25-24,-24 24,-1-25,25 25,25-25,0 0,-24 25,24-25,-25 25,0-24,25-1,-25 25,0 0,-24 0,24 0,0 0,0 0,1 0,48 25,26-1,24-24,-24 0,0 0,49-24,-25-1,1 25,-1-25,-49 0,49 0,26 1,48-26,1-24,25 24,-50 50,25 0,-50 0,-50 0,1 0,-25 25,0-25,0 0,-1 0,1 0,0 0,0 0,0 0,-1 0,1 0,0 0,0 0,0 0,-1 0,1 25,-25-1,0 1,0 0,-25 0,-24 24,24-49,-25 25,26 0,-1 0,0-25,-25 25,26-25,-26 0,-25 0,1 0,49 0,0-25,1 25,-1-25,0 25,-25-25,26 25,-1 0,0 0,25-25,-50 25,1 0,49-24,-25 24,0 0,0 0,25 24,75 26,24 0,-25-26,1 1,-26-25,-24 0,0 0,0 0,0 0,-1 0,1 25,-25 0,0 0,-25-25,1 0,-1 0,0 0,-25 0,26 0,-51 0,1 0,-1 0,26 0,-26-25,26 0,-26 25,-24-25,50 25,-26-25,1 1,24-1,-24 0,49 0,-50 0,26 25,-1 0,1 0,24 0,0 0,-25 0,1 0,24 0,-25 25,1 0,24 0,0-25,25 25,75 99,24 0,74 0,1-50,25 0,-100-49,-50-25,1 0,-25 0,24 0,1-25,49-24,0-1,50 1,-74 24,-1 25,-49 0,0 0,-1 0,1 0,0 0,0 0,-25-25,50 0,-26 25,1-49,0 49,0 0,-25-25,0 0,0 0,-50 0,25 25,1 0,-26-24,25 24,0 0,0 0,1 0,-26 0,25 0,0 0,1 0,-26 0,25 0,0 24,1-24,-1 0,0 0,-25 0,1 0,24 0,0 0,-24 25,-1 0,25-25,-24 0,-1 0,25 0,-24 0,-1 0,50 25,-25-25,0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1ED7A-4D1D-4778-B4B6-794881563566}" type="datetimeFigureOut">
              <a:rPr lang="en-US" smtClean="0"/>
              <a:pPr/>
              <a:t>8/27/2021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9A9D11-97A3-42A6-829D-8A959F69DA92}" type="slidenum">
              <a:rPr lang="en-IN" smtClean="0"/>
              <a:pPr/>
              <a:t>‹#›</a:t>
            </a:fld>
            <a:endParaRPr lang="en-IN"/>
          </a:p>
        </p:txBody>
      </p:sp>
    </p:spTree>
    <p:extLst>
      <p:ext uri="{BB962C8B-B14F-4D97-AF65-F5344CB8AC3E}">
        <p14:creationId xmlns:p14="http://schemas.microsoft.com/office/powerpoint/2010/main" xmlns="" val="24117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49A9D11-97A3-42A6-829D-8A959F69DA92}" type="slidenum">
              <a:rPr lang="en-IN" smtClean="0"/>
              <a:pPr/>
              <a:t>51</a:t>
            </a:fld>
            <a:endParaRPr lang="en-IN"/>
          </a:p>
        </p:txBody>
      </p:sp>
    </p:spTree>
    <p:extLst>
      <p:ext uri="{BB962C8B-B14F-4D97-AF65-F5344CB8AC3E}">
        <p14:creationId xmlns:p14="http://schemas.microsoft.com/office/powerpoint/2010/main" xmlns="" val="209048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20BBC4C-3C02-4EED-A077-0D82A35AFC4E}" type="datetimeFigureOut">
              <a:rPr lang="en-US" smtClean="0"/>
              <a:pPr/>
              <a:t>8/27/2021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935AFA-9BF4-4C44-B565-EF87A87A6C0A}" type="slidenum">
              <a:rPr lang="en-IN" smtClean="0"/>
              <a:pPr/>
              <a:t>‹#›</a:t>
            </a:fld>
            <a:endParaRPr lang="en-IN"/>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0BBC4C-3C02-4EED-A077-0D82A35AFC4E}" type="datetimeFigureOut">
              <a:rPr lang="en-US" smtClean="0"/>
              <a:pPr/>
              <a:t>8/27/2021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935AFA-9BF4-4C44-B565-EF87A87A6C0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0BBC4C-3C02-4EED-A077-0D82A35AFC4E}" type="datetimeFigureOut">
              <a:rPr lang="en-US" smtClean="0"/>
              <a:pPr/>
              <a:t>8/27/2021</a:t>
            </a:fld>
            <a:endParaRPr lang="en-IN"/>
          </a:p>
        </p:txBody>
      </p:sp>
      <p:sp>
        <p:nvSpPr>
          <p:cNvPr id="5" name="Footer Placeholder 4"/>
          <p:cNvSpPr>
            <a:spLocks noGrp="1"/>
          </p:cNvSpPr>
          <p:nvPr>
            <p:ph type="ftr" sz="quarter" idx="11"/>
          </p:nvPr>
        </p:nvSpPr>
        <p:spPr>
          <a:xfrm>
            <a:off x="2640597" y="6377459"/>
            <a:ext cx="3836404" cy="365125"/>
          </a:xfrm>
        </p:spPr>
        <p:txBody>
          <a:bodyPr/>
          <a:lstStyle/>
          <a:p>
            <a:endParaRPr lang="en-IN"/>
          </a:p>
        </p:txBody>
      </p:sp>
      <p:sp>
        <p:nvSpPr>
          <p:cNvPr id="6" name="Slide Number Placeholder 5"/>
          <p:cNvSpPr>
            <a:spLocks noGrp="1"/>
          </p:cNvSpPr>
          <p:nvPr>
            <p:ph type="sldNum" sz="quarter" idx="12"/>
          </p:nvPr>
        </p:nvSpPr>
        <p:spPr/>
        <p:txBody>
          <a:bodyPr/>
          <a:lstStyle/>
          <a:p>
            <a:fld id="{D2935AFA-9BF4-4C44-B565-EF87A87A6C0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0BBC4C-3C02-4EED-A077-0D82A35AFC4E}" type="datetimeFigureOut">
              <a:rPr lang="en-US" smtClean="0"/>
              <a:pPr/>
              <a:t>8/27/2021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935AFA-9BF4-4C44-B565-EF87A87A6C0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0BBC4C-3C02-4EED-A077-0D82A35AFC4E}" type="datetimeFigureOut">
              <a:rPr lang="en-US" smtClean="0"/>
              <a:pPr/>
              <a:t>8/27/2021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935AFA-9BF4-4C44-B565-EF87A87A6C0A}"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0BBC4C-3C02-4EED-A077-0D82A35AFC4E}" type="datetimeFigureOut">
              <a:rPr lang="en-US" smtClean="0"/>
              <a:pPr/>
              <a:t>8/27/2021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935AFA-9BF4-4C44-B565-EF87A87A6C0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0BBC4C-3C02-4EED-A077-0D82A35AFC4E}" type="datetimeFigureOut">
              <a:rPr lang="en-US" smtClean="0"/>
              <a:pPr/>
              <a:t>8/27/2021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2935AFA-9BF4-4C44-B565-EF87A87A6C0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0BBC4C-3C02-4EED-A077-0D82A35AFC4E}" type="datetimeFigureOut">
              <a:rPr lang="en-US" smtClean="0"/>
              <a:pPr/>
              <a:t>8/27/2021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2935AFA-9BF4-4C44-B565-EF87A87A6C0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BBC4C-3C02-4EED-A077-0D82A35AFC4E}" type="datetimeFigureOut">
              <a:rPr lang="en-US" smtClean="0"/>
              <a:pPr/>
              <a:t>8/27/2021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2935AFA-9BF4-4C44-B565-EF87A87A6C0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0BBC4C-3C02-4EED-A077-0D82A35AFC4E}" type="datetimeFigureOut">
              <a:rPr lang="en-US" smtClean="0"/>
              <a:pPr/>
              <a:t>8/27/2021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935AFA-9BF4-4C44-B565-EF87A87A6C0A}" type="slidenum">
              <a:rPr lang="en-IN" smtClean="0"/>
              <a:pPr/>
              <a:t>‹#›</a:t>
            </a:fld>
            <a:endParaRPr lang="en-IN"/>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20BBC4C-3C02-4EED-A077-0D82A35AFC4E}" type="datetimeFigureOut">
              <a:rPr lang="en-US" smtClean="0"/>
              <a:pPr/>
              <a:t>8/27/2021</a:t>
            </a:fld>
            <a:endParaRPr lang="en-IN"/>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IN"/>
          </a:p>
        </p:txBody>
      </p:sp>
      <p:sp>
        <p:nvSpPr>
          <p:cNvPr id="7" name="Slide Number Placeholder 6"/>
          <p:cNvSpPr>
            <a:spLocks noGrp="1"/>
          </p:cNvSpPr>
          <p:nvPr>
            <p:ph type="sldNum" sz="quarter" idx="12"/>
          </p:nvPr>
        </p:nvSpPr>
        <p:spPr>
          <a:xfrm>
            <a:off x="8339328" y="1170432"/>
            <a:ext cx="733864" cy="201168"/>
          </a:xfrm>
        </p:spPr>
        <p:txBody>
          <a:bodyPr/>
          <a:lstStyle/>
          <a:p>
            <a:fld id="{D2935AFA-9BF4-4C44-B565-EF87A87A6C0A}"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20BBC4C-3C02-4EED-A077-0D82A35AFC4E}" type="datetimeFigureOut">
              <a:rPr lang="en-US" smtClean="0"/>
              <a:pPr/>
              <a:t>8/27/2021</a:t>
            </a:fld>
            <a:endParaRPr lang="en-IN"/>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IN"/>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2935AFA-9BF4-4C44-B565-EF87A87A6C0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customXml" Target="../ink/ink6.xml"/><Relationship Id="rId18" Type="http://schemas.openxmlformats.org/officeDocument/2006/relationships/image" Target="../media/image24.emf"/><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21.emf"/><Relationship Id="rId17" Type="http://schemas.openxmlformats.org/officeDocument/2006/relationships/customXml" Target="../ink/ink8.xml"/><Relationship Id="rId2" Type="http://schemas.openxmlformats.org/officeDocument/2006/relationships/image" Target="../media/image16.png"/><Relationship Id="rId16" Type="http://schemas.openxmlformats.org/officeDocument/2006/relationships/image" Target="../media/image23.emf"/><Relationship Id="rId20"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0.emf"/><Relationship Id="rId19" Type="http://schemas.openxmlformats.org/officeDocument/2006/relationships/customXml" Target="../ink/ink9.xml"/><Relationship Id="rId4" Type="http://schemas.openxmlformats.org/officeDocument/2006/relationships/image" Target="../media/image17.emf"/><Relationship Id="rId9" Type="http://schemas.openxmlformats.org/officeDocument/2006/relationships/customXml" Target="../ink/ink4.xml"/><Relationship Id="rId14" Type="http://schemas.openxmlformats.org/officeDocument/2006/relationships/image" Target="../media/image22.emf"/><Relationship Id="rId22" Type="http://schemas.openxmlformats.org/officeDocument/2006/relationships/image" Target="../media/image2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3284984"/>
            <a:ext cx="8077200" cy="1499616"/>
          </a:xfrm>
        </p:spPr>
        <p:txBody>
          <a:bodyPr>
            <a:noAutofit/>
          </a:bodyPr>
          <a:lstStyle/>
          <a:p>
            <a:r>
              <a:rPr lang="en-US" sz="7200" b="1" i="1" dirty="0" smtClean="0">
                <a:latin typeface="Times New Roman" pitchFamily="18" charset="0"/>
                <a:cs typeface="Times New Roman" pitchFamily="18" charset="0"/>
              </a:rPr>
              <a:t>General Principles of Cancer Chemotherapy</a:t>
            </a:r>
            <a:endParaRPr lang="en-IN" sz="7200" b="1" i="1"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0" y="5229200"/>
          <a:ext cx="9144000" cy="1628800"/>
        </p:xfrm>
        <a:graphic>
          <a:graphicData uri="http://schemas.openxmlformats.org/drawingml/2006/table">
            <a:tbl>
              <a:tblPr firstRow="1" bandRow="1">
                <a:tableStyleId>{5C22544A-7EE6-4342-B048-85BDC9FD1C3A}</a:tableStyleId>
              </a:tblPr>
              <a:tblGrid>
                <a:gridCol w="9144000"/>
              </a:tblGrid>
              <a:tr h="1628800">
                <a:tc>
                  <a:txBody>
                    <a:bodyPr/>
                    <a:lstStyle/>
                    <a:p>
                      <a:r>
                        <a:rPr lang="en-US" b="1" i="1" dirty="0" smtClean="0"/>
                        <a:t>Dr. Hadia Rajesh </a:t>
                      </a:r>
                    </a:p>
                    <a:p>
                      <a:r>
                        <a:rPr lang="en-US" b="1" i="1" dirty="0" smtClean="0"/>
                        <a:t>Assistant Professor</a:t>
                      </a:r>
                      <a:r>
                        <a:rPr lang="en-US" b="1" i="1" baseline="0" dirty="0" smtClean="0"/>
                        <a:t>, </a:t>
                      </a:r>
                    </a:p>
                    <a:p>
                      <a:r>
                        <a:rPr lang="en-US" b="1" i="1" baseline="0" dirty="0" smtClean="0"/>
                        <a:t>Department of Pharmacy Practice, </a:t>
                      </a:r>
                    </a:p>
                    <a:p>
                      <a:r>
                        <a:rPr lang="en-US" b="1" i="1" baseline="0" dirty="0" smtClean="0"/>
                        <a:t>Sumandeep Vidyapeeth Deemed to be University, </a:t>
                      </a:r>
                    </a:p>
                    <a:p>
                      <a:r>
                        <a:rPr lang="en-US" b="1" i="1" baseline="0" dirty="0" smtClean="0"/>
                        <a:t>Vadodara.</a:t>
                      </a:r>
                      <a:endParaRPr lang="en-US" b="1" i="1" dirty="0"/>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Pathogenesis</a:t>
            </a:r>
            <a:endParaRPr lang="en-IN" i="1" dirty="0"/>
          </a:p>
        </p:txBody>
      </p:sp>
      <p:sp>
        <p:nvSpPr>
          <p:cNvPr id="3" name="Content Placeholder 2"/>
          <p:cNvSpPr>
            <a:spLocks noGrp="1"/>
          </p:cNvSpPr>
          <p:nvPr>
            <p:ph idx="1"/>
          </p:nvPr>
        </p:nvSpPr>
        <p:spPr/>
        <p:txBody>
          <a:bodyPr/>
          <a:lstStyle/>
          <a:p>
            <a:pPr>
              <a:buNone/>
            </a:pPr>
            <a:r>
              <a:rPr lang="en-US" b="1" dirty="0" smtClean="0"/>
              <a:t>Cancer develops through four steps.</a:t>
            </a:r>
            <a:endParaRPr lang="en-IN" b="1" dirty="0" smtClean="0"/>
          </a:p>
          <a:p>
            <a:endParaRPr lang="en-IN" b="1" dirty="0" smtClean="0"/>
          </a:p>
          <a:p>
            <a:r>
              <a:rPr lang="en-IN" b="1" dirty="0" smtClean="0"/>
              <a:t>uncontrolled </a:t>
            </a:r>
            <a:r>
              <a:rPr lang="en-IN" b="1" i="1" dirty="0" smtClean="0"/>
              <a:t>proliferation</a:t>
            </a:r>
            <a:r>
              <a:rPr lang="en-IN" b="1" dirty="0" smtClean="0"/>
              <a:t> </a:t>
            </a:r>
          </a:p>
          <a:p>
            <a:r>
              <a:rPr lang="en-IN" b="1" i="1" dirty="0" smtClean="0"/>
              <a:t>dedifferentiation</a:t>
            </a:r>
            <a:r>
              <a:rPr lang="en-IN" b="1" dirty="0" smtClean="0"/>
              <a:t> and loss of function </a:t>
            </a:r>
          </a:p>
          <a:p>
            <a:r>
              <a:rPr lang="en-IN" b="1" i="1" dirty="0" smtClean="0"/>
              <a:t>invasiveness</a:t>
            </a:r>
            <a:r>
              <a:rPr lang="en-IN" b="1" dirty="0" smtClean="0"/>
              <a:t> </a:t>
            </a:r>
          </a:p>
          <a:p>
            <a:r>
              <a:rPr lang="en-IN" b="1" i="1" dirty="0" smtClean="0"/>
              <a:t>metastasis</a:t>
            </a:r>
            <a:endParaRPr lang="en-IN" b="1"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cstate="print"/>
          <a:srcRect/>
          <a:stretch>
            <a:fillRect/>
          </a:stretch>
        </p:blipFill>
        <p:spPr bwMode="auto">
          <a:xfrm>
            <a:off x="0" y="0"/>
            <a:ext cx="9143999" cy="6400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487470"/>
          </a:xfrm>
        </p:spPr>
        <p:txBody>
          <a:bodyPr>
            <a:normAutofit fontScale="90000"/>
          </a:bodyPr>
          <a:lstStyle/>
          <a:p>
            <a:r>
              <a:rPr lang="en-US" i="1" dirty="0" smtClean="0"/>
              <a:t>Multistage model of Carcinogenesis</a:t>
            </a:r>
            <a:endParaRPr lang="en-IN" i="1" dirty="0"/>
          </a:p>
        </p:txBody>
      </p:sp>
      <p:pic>
        <p:nvPicPr>
          <p:cNvPr id="4" name="Content Placeholder 3"/>
          <p:cNvPicPr>
            <a:picLocks noGrp="1"/>
          </p:cNvPicPr>
          <p:nvPr>
            <p:ph idx="1"/>
          </p:nvPr>
        </p:nvPicPr>
        <p:blipFill>
          <a:blip r:embed="rId2" cstate="print"/>
          <a:srcRect/>
          <a:stretch>
            <a:fillRect/>
          </a:stretch>
        </p:blipFill>
        <p:spPr bwMode="auto">
          <a:xfrm>
            <a:off x="0" y="714356"/>
            <a:ext cx="9144000" cy="6143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487470"/>
          </a:xfrm>
        </p:spPr>
        <p:txBody>
          <a:bodyPr>
            <a:normAutofit fontScale="90000"/>
          </a:bodyPr>
          <a:lstStyle/>
          <a:p>
            <a:r>
              <a:rPr lang="en-US" i="1" dirty="0" smtClean="0"/>
              <a:t>Invasion &amp; Metastasis</a:t>
            </a:r>
            <a:endParaRPr lang="en-IN" i="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642918"/>
            <a:ext cx="9144000" cy="6215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Characteristics of Cancer &amp; Normal Cells</a:t>
            </a:r>
            <a:endParaRPr lang="en-IN" i="1" dirty="0"/>
          </a:p>
        </p:txBody>
      </p:sp>
      <p:sp>
        <p:nvSpPr>
          <p:cNvPr id="3" name="Text Placeholder 2"/>
          <p:cNvSpPr>
            <a:spLocks noGrp="1"/>
          </p:cNvSpPr>
          <p:nvPr>
            <p:ph type="body" idx="1"/>
          </p:nvPr>
        </p:nvSpPr>
        <p:spPr/>
        <p:txBody>
          <a:bodyPr>
            <a:normAutofit/>
          </a:bodyPr>
          <a:lstStyle/>
          <a:p>
            <a:r>
              <a:rPr lang="en-US" sz="3200" i="1" dirty="0" smtClean="0"/>
              <a:t>    Cancer Cell</a:t>
            </a:r>
            <a:endParaRPr lang="en-IN" sz="3200" i="1"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0" y="2500306"/>
            <a:ext cx="4500561" cy="4357694"/>
          </a:xfrm>
          <a:prstGeom prst="rect">
            <a:avLst/>
          </a:prstGeom>
          <a:noFill/>
          <a:ln w="9525">
            <a:noFill/>
            <a:miter lim="800000"/>
            <a:headEnd/>
            <a:tailEnd/>
          </a:ln>
          <a:effectLst/>
        </p:spPr>
      </p:pic>
      <p:sp>
        <p:nvSpPr>
          <p:cNvPr id="5" name="Text Placeholder 4"/>
          <p:cNvSpPr>
            <a:spLocks noGrp="1"/>
          </p:cNvSpPr>
          <p:nvPr>
            <p:ph type="body" sz="quarter" idx="3"/>
          </p:nvPr>
        </p:nvSpPr>
        <p:spPr/>
        <p:txBody>
          <a:bodyPr>
            <a:normAutofit/>
          </a:bodyPr>
          <a:lstStyle/>
          <a:p>
            <a:r>
              <a:rPr lang="en-US" sz="3200" i="1" dirty="0" smtClean="0"/>
              <a:t>    Normal cell</a:t>
            </a:r>
            <a:endParaRPr lang="en-IN" sz="3200" i="1" dirty="0"/>
          </a:p>
        </p:txBody>
      </p:sp>
      <p:pic>
        <p:nvPicPr>
          <p:cNvPr id="3075" name="Picture 3"/>
          <p:cNvPicPr>
            <a:picLocks noGrp="1" noChangeAspect="1" noChangeArrowheads="1"/>
          </p:cNvPicPr>
          <p:nvPr>
            <p:ph sz="quarter" idx="4"/>
          </p:nvPr>
        </p:nvPicPr>
        <p:blipFill>
          <a:blip r:embed="rId3" cstate="print"/>
          <a:stretch>
            <a:fillRect/>
          </a:stretch>
        </p:blipFill>
        <p:spPr bwMode="auto">
          <a:xfrm>
            <a:off x="4714876" y="2500306"/>
            <a:ext cx="4429123" cy="43576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Warnings Signs of  Cancer</a:t>
            </a:r>
            <a:endParaRPr lang="en-IN"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14282" y="1500174"/>
            <a:ext cx="8715435"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001156" cy="1252728"/>
          </a:xfrm>
        </p:spPr>
        <p:txBody>
          <a:bodyPr>
            <a:noAutofit/>
          </a:bodyPr>
          <a:lstStyle/>
          <a:p>
            <a:r>
              <a:rPr lang="en-US" sz="4000" dirty="0" smtClean="0"/>
              <a:t>   Seven Warning Signs for Child Cancer</a:t>
            </a:r>
            <a:endParaRPr lang="en-IN" sz="40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571612"/>
            <a:ext cx="9143999" cy="5286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Principle of Tumor growth</a:t>
            </a:r>
            <a:endParaRPr lang="en-IN" i="1" dirty="0"/>
          </a:p>
        </p:txBody>
      </p:sp>
      <p:pic>
        <p:nvPicPr>
          <p:cNvPr id="5" name="Content Placeholder 4"/>
          <p:cNvPicPr>
            <a:picLocks noGrp="1"/>
          </p:cNvPicPr>
          <p:nvPr>
            <p:ph idx="1"/>
          </p:nvPr>
        </p:nvPicPr>
        <p:blipFill>
          <a:blip r:embed="rId2" cstate="print"/>
          <a:srcRect/>
          <a:stretch>
            <a:fillRect/>
          </a:stretch>
        </p:blipFill>
        <p:spPr bwMode="auto">
          <a:xfrm>
            <a:off x="-142908" y="1428736"/>
            <a:ext cx="9286908"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Outlines:</a:t>
            </a:r>
            <a:endParaRPr lang="en-IN" dirty="0"/>
          </a:p>
        </p:txBody>
      </p:sp>
      <p:sp>
        <p:nvSpPr>
          <p:cNvPr id="3" name="Content Placeholder 2"/>
          <p:cNvSpPr>
            <a:spLocks noGrp="1"/>
          </p:cNvSpPr>
          <p:nvPr>
            <p:ph idx="1"/>
          </p:nvPr>
        </p:nvSpPr>
        <p:spPr/>
        <p:txBody>
          <a:bodyPr>
            <a:normAutofit fontScale="77500" lnSpcReduction="20000"/>
          </a:bodyPr>
          <a:lstStyle/>
          <a:p>
            <a:r>
              <a:rPr lang="en-US" b="1" i="1" dirty="0" smtClean="0"/>
              <a:t>Introduction, Epidemiology</a:t>
            </a:r>
          </a:p>
          <a:p>
            <a:endParaRPr lang="en-US" b="1" i="1" dirty="0" smtClean="0"/>
          </a:p>
          <a:p>
            <a:r>
              <a:rPr lang="en-US" b="1" i="1" dirty="0" smtClean="0"/>
              <a:t>Pathogenesis, Tumor growth &amp; Cell cycle</a:t>
            </a:r>
          </a:p>
          <a:p>
            <a:endParaRPr lang="en-US" b="1" i="1" dirty="0" smtClean="0"/>
          </a:p>
          <a:p>
            <a:r>
              <a:rPr lang="en-US" b="1" i="1" dirty="0" smtClean="0"/>
              <a:t>Principles for Cancer chemotherapy, surgery, Radiation</a:t>
            </a:r>
          </a:p>
          <a:p>
            <a:endParaRPr lang="en-US" b="1" i="1" dirty="0" smtClean="0"/>
          </a:p>
          <a:p>
            <a:r>
              <a:rPr lang="en-US" b="1" i="1" dirty="0" smtClean="0"/>
              <a:t>Evaluation of benefits</a:t>
            </a:r>
          </a:p>
          <a:p>
            <a:endParaRPr lang="en-US" b="1" i="1" dirty="0" smtClean="0"/>
          </a:p>
          <a:p>
            <a:r>
              <a:rPr lang="en-US" b="1" i="1" dirty="0" smtClean="0"/>
              <a:t>Anticancer drugs</a:t>
            </a:r>
            <a:r>
              <a:rPr lang="en-IN" b="1" i="1" dirty="0" smtClean="0"/>
              <a:t> &amp; Common toxicities</a:t>
            </a:r>
          </a:p>
          <a:p>
            <a:endParaRPr lang="en-IN" b="1" i="1" dirty="0" smtClean="0"/>
          </a:p>
          <a:p>
            <a:r>
              <a:rPr lang="en-US" b="1" i="1" dirty="0" smtClean="0"/>
              <a:t>Routes of administration</a:t>
            </a:r>
          </a:p>
          <a:p>
            <a:endParaRPr lang="en-US" b="1" i="1" dirty="0" smtClean="0"/>
          </a:p>
          <a:p>
            <a:r>
              <a:rPr lang="en-US" b="1" i="1" dirty="0" smtClean="0"/>
              <a:t>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558908"/>
          </a:xfrm>
        </p:spPr>
        <p:txBody>
          <a:bodyPr>
            <a:normAutofit fontScale="90000"/>
          </a:bodyPr>
          <a:lstStyle/>
          <a:p>
            <a:r>
              <a:rPr lang="en-IN" i="1" dirty="0" err="1" smtClean="0"/>
              <a:t>Gompertzian</a:t>
            </a:r>
            <a:r>
              <a:rPr lang="en-IN" i="1" dirty="0" smtClean="0"/>
              <a:t> tumour growth</a:t>
            </a:r>
            <a:endParaRPr lang="en-IN" i="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785794"/>
            <a:ext cx="9143999" cy="6072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558908"/>
          </a:xfrm>
        </p:spPr>
        <p:txBody>
          <a:bodyPr>
            <a:normAutofit fontScale="90000"/>
          </a:bodyPr>
          <a:lstStyle/>
          <a:p>
            <a:r>
              <a:rPr lang="en-US" dirty="0" smtClean="0"/>
              <a:t>Cell Cycle</a:t>
            </a:r>
            <a:endParaRPr lang="en-IN" dirty="0"/>
          </a:p>
        </p:txBody>
      </p:sp>
      <p:sp>
        <p:nvSpPr>
          <p:cNvPr id="3" name="Content Placeholder 2"/>
          <p:cNvSpPr>
            <a:spLocks noGrp="1"/>
          </p:cNvSpPr>
          <p:nvPr>
            <p:ph idx="1"/>
          </p:nvPr>
        </p:nvSpPr>
        <p:spPr/>
        <p:txBody>
          <a:bodyPr/>
          <a:lstStyle/>
          <a:p>
            <a:endParaRPr lang="en-IN"/>
          </a:p>
        </p:txBody>
      </p:sp>
      <p:pic>
        <p:nvPicPr>
          <p:cNvPr id="1027" name="Picture 3"/>
          <p:cNvPicPr>
            <a:picLocks noChangeAspect="1" noChangeArrowheads="1"/>
          </p:cNvPicPr>
          <p:nvPr/>
        </p:nvPicPr>
        <p:blipFill>
          <a:blip r:embed="rId2" cstate="print"/>
          <a:srcRect/>
          <a:stretch>
            <a:fillRect/>
          </a:stretch>
        </p:blipFill>
        <p:spPr bwMode="auto">
          <a:xfrm>
            <a:off x="1" y="785794"/>
            <a:ext cx="9144000" cy="6072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 name="Content Placeholder 17"/>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mc:AlternateContent xmlns:mc="http://schemas.openxmlformats.org/markup-compatibility/2006">
        <mc:Choice xmlns:p14="http://schemas.microsoft.com/office/powerpoint/2010/main" xmlns="" Requires="p14">
          <p:contentPart p14:bwMode="auto" r:id="rId3">
            <p14:nvContentPartPr>
              <p14:cNvPr id="3" name="Ink 2"/>
              <p14:cNvContentPartPr/>
              <p14:nvPr/>
            </p14:nvContentPartPr>
            <p14:xfrm>
              <a:off x="3947040" y="518040"/>
              <a:ext cx="536040" cy="303840"/>
            </p14:xfrm>
          </p:contentPart>
        </mc:Choice>
        <mc:Fallback>
          <p:pic>
            <p:nvPicPr>
              <p:cNvPr id="3" name="Ink 2"/>
              <p:cNvPicPr/>
              <p:nvPr/>
            </p:nvPicPr>
            <p:blipFill>
              <a:blip r:embed="rId4" cstate="print"/>
              <a:stretch>
                <a:fillRect/>
              </a:stretch>
            </p:blipFill>
            <p:spPr>
              <a:xfrm>
                <a:off x="3931200" y="454320"/>
                <a:ext cx="567720" cy="430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4" name="Ink 3"/>
              <p14:cNvContentPartPr/>
              <p14:nvPr/>
            </p14:nvContentPartPr>
            <p14:xfrm>
              <a:off x="3902400" y="1044720"/>
              <a:ext cx="536040" cy="241560"/>
            </p14:xfrm>
          </p:contentPart>
        </mc:Choice>
        <mc:Fallback>
          <p:pic>
            <p:nvPicPr>
              <p:cNvPr id="4" name="Ink 3"/>
              <p:cNvPicPr/>
              <p:nvPr/>
            </p:nvPicPr>
            <p:blipFill>
              <a:blip r:embed="rId6" cstate="print"/>
              <a:stretch>
                <a:fillRect/>
              </a:stretch>
            </p:blipFill>
            <p:spPr>
              <a:xfrm>
                <a:off x="3886560" y="981360"/>
                <a:ext cx="567720" cy="3682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
            <p14:nvContentPartPr>
              <p14:cNvPr id="5" name="Ink 4"/>
              <p14:cNvContentPartPr/>
              <p14:nvPr/>
            </p14:nvContentPartPr>
            <p14:xfrm>
              <a:off x="759240" y="2839680"/>
              <a:ext cx="625320" cy="241560"/>
            </p14:xfrm>
          </p:contentPart>
        </mc:Choice>
        <mc:Fallback>
          <p:pic>
            <p:nvPicPr>
              <p:cNvPr id="5" name="Ink 4"/>
              <p:cNvPicPr/>
              <p:nvPr/>
            </p:nvPicPr>
            <p:blipFill>
              <a:blip r:embed="rId8" cstate="print"/>
              <a:stretch>
                <a:fillRect/>
              </a:stretch>
            </p:blipFill>
            <p:spPr>
              <a:xfrm>
                <a:off x="743400" y="2776320"/>
                <a:ext cx="657000" cy="3682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6" name="Ink 5"/>
              <p14:cNvContentPartPr/>
              <p14:nvPr/>
            </p14:nvContentPartPr>
            <p14:xfrm>
              <a:off x="7751160" y="3116520"/>
              <a:ext cx="643320" cy="160920"/>
            </p14:xfrm>
          </p:contentPart>
        </mc:Choice>
        <mc:Fallback>
          <p:pic>
            <p:nvPicPr>
              <p:cNvPr id="6" name="Ink 5"/>
              <p:cNvPicPr/>
              <p:nvPr/>
            </p:nvPicPr>
            <p:blipFill>
              <a:blip r:embed="rId10" cstate="print"/>
              <a:stretch>
                <a:fillRect/>
              </a:stretch>
            </p:blipFill>
            <p:spPr>
              <a:xfrm>
                <a:off x="7735320" y="3052800"/>
                <a:ext cx="675000" cy="288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7" name="Ink 6"/>
              <p14:cNvContentPartPr/>
              <p14:nvPr/>
            </p14:nvContentPartPr>
            <p14:xfrm>
              <a:off x="7188480" y="3339720"/>
              <a:ext cx="1000440" cy="241560"/>
            </p14:xfrm>
          </p:contentPart>
        </mc:Choice>
        <mc:Fallback>
          <p:pic>
            <p:nvPicPr>
              <p:cNvPr id="7" name="Ink 6"/>
              <p:cNvPicPr/>
              <p:nvPr/>
            </p:nvPicPr>
            <p:blipFill>
              <a:blip r:embed="rId12" cstate="print"/>
              <a:stretch>
                <a:fillRect/>
              </a:stretch>
            </p:blipFill>
            <p:spPr>
              <a:xfrm>
                <a:off x="7172640" y="3276360"/>
                <a:ext cx="1032120" cy="3682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3">
            <p14:nvContentPartPr>
              <p14:cNvPr id="8" name="Ink 7"/>
              <p14:cNvContentPartPr/>
              <p14:nvPr/>
            </p14:nvContentPartPr>
            <p14:xfrm>
              <a:off x="7206480" y="3839760"/>
              <a:ext cx="669960" cy="187920"/>
            </p14:xfrm>
          </p:contentPart>
        </mc:Choice>
        <mc:Fallback>
          <p:pic>
            <p:nvPicPr>
              <p:cNvPr id="8" name="Ink 7"/>
              <p:cNvPicPr/>
              <p:nvPr/>
            </p:nvPicPr>
            <p:blipFill>
              <a:blip r:embed="rId14" cstate="print"/>
              <a:stretch>
                <a:fillRect/>
              </a:stretch>
            </p:blipFill>
            <p:spPr>
              <a:xfrm>
                <a:off x="7190640" y="3776400"/>
                <a:ext cx="701640" cy="3146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5">
            <p14:nvContentPartPr>
              <p14:cNvPr id="9" name="Ink 8"/>
              <p14:cNvContentPartPr/>
              <p14:nvPr/>
            </p14:nvContentPartPr>
            <p14:xfrm>
              <a:off x="7161840" y="4473720"/>
              <a:ext cx="1098720" cy="232560"/>
            </p14:xfrm>
          </p:contentPart>
        </mc:Choice>
        <mc:Fallback>
          <p:pic>
            <p:nvPicPr>
              <p:cNvPr id="9" name="Ink 8"/>
              <p:cNvPicPr/>
              <p:nvPr/>
            </p:nvPicPr>
            <p:blipFill>
              <a:blip r:embed="rId16" cstate="print"/>
              <a:stretch>
                <a:fillRect/>
              </a:stretch>
            </p:blipFill>
            <p:spPr>
              <a:xfrm>
                <a:off x="7146000" y="4410360"/>
                <a:ext cx="1130400" cy="3592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7">
            <p14:nvContentPartPr>
              <p14:cNvPr id="10" name="Ink 9"/>
              <p14:cNvContentPartPr/>
              <p14:nvPr/>
            </p14:nvContentPartPr>
            <p14:xfrm>
              <a:off x="1518120" y="5402520"/>
              <a:ext cx="687960" cy="116280"/>
            </p14:xfrm>
          </p:contentPart>
        </mc:Choice>
        <mc:Fallback>
          <p:pic>
            <p:nvPicPr>
              <p:cNvPr id="10" name="Ink 9"/>
              <p:cNvPicPr/>
              <p:nvPr/>
            </p:nvPicPr>
            <p:blipFill>
              <a:blip r:embed="rId18" cstate="print"/>
              <a:stretch>
                <a:fillRect/>
              </a:stretch>
            </p:blipFill>
            <p:spPr>
              <a:xfrm>
                <a:off x="1502280" y="5338800"/>
                <a:ext cx="719640" cy="2437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9">
            <p14:nvContentPartPr>
              <p14:cNvPr id="11" name="Ink 10"/>
              <p14:cNvContentPartPr/>
              <p14:nvPr/>
            </p14:nvContentPartPr>
            <p14:xfrm>
              <a:off x="2322000" y="5536440"/>
              <a:ext cx="750240" cy="303840"/>
            </p14:xfrm>
          </p:contentPart>
        </mc:Choice>
        <mc:Fallback>
          <p:pic>
            <p:nvPicPr>
              <p:cNvPr id="11" name="Ink 10"/>
              <p:cNvPicPr/>
              <p:nvPr/>
            </p:nvPicPr>
            <p:blipFill>
              <a:blip r:embed="rId20" cstate="print"/>
              <a:stretch>
                <a:fillRect/>
              </a:stretch>
            </p:blipFill>
            <p:spPr>
              <a:xfrm>
                <a:off x="2305800" y="5473080"/>
                <a:ext cx="782280" cy="430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1">
            <p14:nvContentPartPr>
              <p14:cNvPr id="12" name="Ink 11"/>
              <p14:cNvContentPartPr/>
              <p14:nvPr/>
            </p14:nvContentPartPr>
            <p14:xfrm>
              <a:off x="1687680" y="6277680"/>
              <a:ext cx="661320" cy="259200"/>
            </p14:xfrm>
          </p:contentPart>
        </mc:Choice>
        <mc:Fallback>
          <p:pic>
            <p:nvPicPr>
              <p:cNvPr id="12" name="Ink 11"/>
              <p:cNvPicPr/>
              <p:nvPr/>
            </p:nvPicPr>
            <p:blipFill>
              <a:blip r:embed="rId22" cstate="print"/>
              <a:stretch>
                <a:fillRect/>
              </a:stretch>
            </p:blipFill>
            <p:spPr>
              <a:xfrm>
                <a:off x="1671840" y="6213960"/>
                <a:ext cx="693000" cy="386280"/>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dirty="0" smtClean="0"/>
              <a:t>Antitumor drugs may be placed into one of three classes based on the relationship of the effect to the mitotic cycle of the cell:</a:t>
            </a:r>
          </a:p>
          <a:p>
            <a:pPr>
              <a:buNone/>
            </a:pPr>
            <a:r>
              <a:rPr lang="en-IN" dirty="0" smtClean="0"/>
              <a:t> </a:t>
            </a:r>
          </a:p>
          <a:p>
            <a:pPr>
              <a:buNone/>
            </a:pPr>
            <a:r>
              <a:rPr lang="en-IN" b="1" dirty="0" smtClean="0"/>
              <a:t>1</a:t>
            </a:r>
            <a:r>
              <a:rPr lang="en-IN" dirty="0" smtClean="0"/>
              <a:t>.  </a:t>
            </a:r>
            <a:r>
              <a:rPr lang="en-IN" b="1" i="1" dirty="0" smtClean="0"/>
              <a:t>Cell cycle active, phase specific </a:t>
            </a:r>
          </a:p>
          <a:p>
            <a:pPr>
              <a:buNone/>
            </a:pPr>
            <a:r>
              <a:rPr lang="en-IN" b="1" i="1" dirty="0" smtClean="0"/>
              <a:t>2.  Cell cycle active, phase non-specific </a:t>
            </a:r>
          </a:p>
          <a:p>
            <a:pPr>
              <a:buNone/>
            </a:pPr>
            <a:r>
              <a:rPr lang="en-IN" b="1" i="1" dirty="0" smtClean="0"/>
              <a:t>3.  Non-cell cycle active </a:t>
            </a:r>
          </a:p>
          <a:p>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normAutofit/>
          </a:bodyPr>
          <a:lstStyle/>
          <a:p>
            <a:r>
              <a:rPr lang="en-US" sz="6600" i="1" dirty="0" smtClean="0">
                <a:solidFill>
                  <a:srgbClr val="FFFF00"/>
                </a:solidFill>
              </a:rPr>
              <a:t>Cancer  Chemotherapy</a:t>
            </a:r>
            <a:endParaRPr lang="en-IN" sz="6600" i="1"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Cancer Chemotherapy</a:t>
            </a:r>
            <a:endParaRPr lang="en-IN" dirty="0"/>
          </a:p>
        </p:txBody>
      </p:sp>
      <p:sp>
        <p:nvSpPr>
          <p:cNvPr id="3" name="Content Placeholder 2"/>
          <p:cNvSpPr>
            <a:spLocks noGrp="1"/>
          </p:cNvSpPr>
          <p:nvPr>
            <p:ph idx="1"/>
          </p:nvPr>
        </p:nvSpPr>
        <p:spPr/>
        <p:txBody>
          <a:bodyPr>
            <a:normAutofit lnSpcReduction="10000"/>
          </a:bodyPr>
          <a:lstStyle/>
          <a:p>
            <a:r>
              <a:rPr lang="en-US" sz="6000" b="1" i="1" dirty="0" smtClean="0"/>
              <a:t>Cure</a:t>
            </a:r>
          </a:p>
          <a:p>
            <a:endParaRPr lang="en-US" sz="6000" b="1" i="1" dirty="0" smtClean="0"/>
          </a:p>
          <a:p>
            <a:r>
              <a:rPr lang="en-US" sz="6000" b="1" i="1" dirty="0" smtClean="0"/>
              <a:t>Control</a:t>
            </a:r>
          </a:p>
          <a:p>
            <a:endParaRPr lang="en-US" sz="6000" b="1" i="1" dirty="0" smtClean="0"/>
          </a:p>
          <a:p>
            <a:r>
              <a:rPr lang="en-US" sz="6000" b="1" i="1" dirty="0" smtClean="0"/>
              <a:t>Palliation</a:t>
            </a:r>
            <a:endParaRPr lang="en-IN" b="1"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i="1" dirty="0" smtClean="0"/>
              <a:t>Cancer Chemotherapy</a:t>
            </a:r>
            <a:endParaRPr lang="en-IN" sz="6000" i="1" dirty="0"/>
          </a:p>
        </p:txBody>
      </p:sp>
      <p:sp>
        <p:nvSpPr>
          <p:cNvPr id="3" name="Content Placeholder 2"/>
          <p:cNvSpPr>
            <a:spLocks noGrp="1"/>
          </p:cNvSpPr>
          <p:nvPr>
            <p:ph idx="1"/>
          </p:nvPr>
        </p:nvSpPr>
        <p:spPr/>
        <p:txBody>
          <a:bodyPr>
            <a:noAutofit/>
          </a:bodyPr>
          <a:lstStyle/>
          <a:p>
            <a:r>
              <a:rPr lang="en-US" sz="4400" b="1" i="1" dirty="0" smtClean="0"/>
              <a:t>Primary</a:t>
            </a:r>
          </a:p>
          <a:p>
            <a:endParaRPr lang="en-US" sz="4400" b="1" i="1" dirty="0" smtClean="0"/>
          </a:p>
          <a:p>
            <a:r>
              <a:rPr lang="en-US" sz="4400" b="1" i="1" dirty="0" smtClean="0"/>
              <a:t>Palliative</a:t>
            </a:r>
          </a:p>
          <a:p>
            <a:endParaRPr lang="en-US" sz="4400" b="1" i="1" dirty="0" smtClean="0"/>
          </a:p>
          <a:p>
            <a:r>
              <a:rPr lang="en-US" sz="4400" b="1" i="1" dirty="0" smtClean="0"/>
              <a:t>Adjuvant</a:t>
            </a:r>
          </a:p>
          <a:p>
            <a:endParaRPr lang="en-US" sz="4400" b="1" i="1" dirty="0" smtClean="0"/>
          </a:p>
          <a:p>
            <a:r>
              <a:rPr lang="en-US" sz="4400" b="1" i="1" dirty="0" smtClean="0"/>
              <a:t>Neo-adjuvant</a:t>
            </a:r>
            <a:endParaRPr lang="en-IN" sz="4400" b="1"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i="1" dirty="0" smtClean="0"/>
              <a:t>Response Criteria</a:t>
            </a:r>
            <a:endParaRPr lang="en-IN" sz="6600" i="1" dirty="0"/>
          </a:p>
        </p:txBody>
      </p:sp>
      <p:sp>
        <p:nvSpPr>
          <p:cNvPr id="3" name="Content Placeholder 2"/>
          <p:cNvSpPr>
            <a:spLocks noGrp="1"/>
          </p:cNvSpPr>
          <p:nvPr>
            <p:ph idx="1"/>
          </p:nvPr>
        </p:nvSpPr>
        <p:spPr/>
        <p:txBody>
          <a:bodyPr>
            <a:normAutofit fontScale="62500" lnSpcReduction="20000"/>
          </a:bodyPr>
          <a:lstStyle/>
          <a:p>
            <a:r>
              <a:rPr lang="en-IN" sz="6000" b="1" i="1" dirty="0" smtClean="0"/>
              <a:t>Cure</a:t>
            </a:r>
          </a:p>
          <a:p>
            <a:endParaRPr lang="en-IN" sz="6000" b="1" i="1" dirty="0" smtClean="0"/>
          </a:p>
          <a:p>
            <a:r>
              <a:rPr lang="en-IN" sz="6000" b="1" i="1" dirty="0" smtClean="0"/>
              <a:t>Complete response</a:t>
            </a:r>
          </a:p>
          <a:p>
            <a:endParaRPr lang="en-IN" sz="6000" b="1" i="1" dirty="0" smtClean="0"/>
          </a:p>
          <a:p>
            <a:r>
              <a:rPr lang="en-IN" sz="6000" b="1" i="1" dirty="0" smtClean="0"/>
              <a:t>Partial response</a:t>
            </a:r>
          </a:p>
          <a:p>
            <a:endParaRPr lang="en-IN" sz="6000" b="1" i="1" dirty="0" smtClean="0"/>
          </a:p>
          <a:p>
            <a:r>
              <a:rPr lang="en-IN" sz="6000" b="1" i="1" dirty="0" smtClean="0"/>
              <a:t>Stable disease</a:t>
            </a:r>
          </a:p>
          <a:p>
            <a:endParaRPr lang="en-IN" sz="6000" b="1" i="1" dirty="0" smtClean="0"/>
          </a:p>
          <a:p>
            <a:r>
              <a:rPr lang="en-IN" sz="6000" b="1" i="1" dirty="0" smtClean="0"/>
              <a:t>Progression</a:t>
            </a:r>
            <a:endParaRPr lang="en-IN"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Factors affecting response to Chemotherapy</a:t>
            </a:r>
            <a:endParaRPr lang="en-IN" sz="5400" dirty="0"/>
          </a:p>
        </p:txBody>
      </p:sp>
      <p:sp>
        <p:nvSpPr>
          <p:cNvPr id="3" name="Content Placeholder 2"/>
          <p:cNvSpPr>
            <a:spLocks noGrp="1"/>
          </p:cNvSpPr>
          <p:nvPr>
            <p:ph idx="1"/>
          </p:nvPr>
        </p:nvSpPr>
        <p:spPr/>
        <p:txBody>
          <a:bodyPr>
            <a:normAutofit fontScale="70000" lnSpcReduction="20000"/>
          </a:bodyPr>
          <a:lstStyle/>
          <a:p>
            <a:r>
              <a:rPr lang="en-IN" sz="5400" b="1" i="1" dirty="0" smtClean="0"/>
              <a:t>Tumour burden</a:t>
            </a:r>
          </a:p>
          <a:p>
            <a:endParaRPr lang="en-IN" sz="5400" b="1" i="1" dirty="0" smtClean="0"/>
          </a:p>
          <a:p>
            <a:r>
              <a:rPr lang="en-IN" sz="5400" b="1" i="1" dirty="0" smtClean="0"/>
              <a:t>Tumour-cell heterogeneity</a:t>
            </a:r>
          </a:p>
          <a:p>
            <a:pPr>
              <a:buNone/>
            </a:pPr>
            <a:r>
              <a:rPr lang="en-IN" sz="5400" b="1" i="1" dirty="0" smtClean="0"/>
              <a:t> </a:t>
            </a:r>
          </a:p>
          <a:p>
            <a:r>
              <a:rPr lang="en-IN" sz="5400" b="1" i="1" dirty="0" smtClean="0"/>
              <a:t>Drug resistance</a:t>
            </a:r>
          </a:p>
          <a:p>
            <a:endParaRPr lang="en-IN" sz="5400" b="1" i="1" dirty="0" smtClean="0"/>
          </a:p>
          <a:p>
            <a:r>
              <a:rPr lang="en-IN" sz="5400" b="1" i="1" dirty="0" smtClean="0"/>
              <a:t>Dose intensity</a:t>
            </a:r>
          </a:p>
          <a:p>
            <a:pPr>
              <a:buNone/>
            </a:pPr>
            <a:r>
              <a:rPr lang="en-IN" sz="5400" b="1" i="1" dirty="0" smtClean="0"/>
              <a:t> </a:t>
            </a:r>
          </a:p>
          <a:p>
            <a:r>
              <a:rPr lang="en-IN" sz="5400" b="1" i="1" dirty="0" smtClean="0"/>
              <a:t>Patient-specific factors</a:t>
            </a:r>
            <a:endParaRPr lang="en-IN" b="1"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Resistance</a:t>
            </a:r>
            <a:endParaRPr lang="en-IN" dirty="0"/>
          </a:p>
        </p:txBody>
      </p:sp>
      <p:sp>
        <p:nvSpPr>
          <p:cNvPr id="3" name="Content Placeholder 2"/>
          <p:cNvSpPr>
            <a:spLocks noGrp="1"/>
          </p:cNvSpPr>
          <p:nvPr>
            <p:ph idx="1"/>
          </p:nvPr>
        </p:nvSpPr>
        <p:spPr/>
        <p:txBody>
          <a:bodyPr/>
          <a:lstStyle/>
          <a:p>
            <a:r>
              <a:rPr lang="en-US" dirty="0" smtClean="0"/>
              <a:t>Inherited/ Natural Resistance</a:t>
            </a:r>
          </a:p>
          <a:p>
            <a:endParaRPr lang="en-US" dirty="0" smtClean="0"/>
          </a:p>
          <a:p>
            <a:r>
              <a:rPr lang="en-US" dirty="0" smtClean="0"/>
              <a:t>Acquired drug resistance</a:t>
            </a:r>
          </a:p>
          <a:p>
            <a:endParaRPr lang="en-US" dirty="0" smtClean="0"/>
          </a:p>
          <a:p>
            <a:r>
              <a:rPr lang="en-US" sz="4000" b="1" i="1" dirty="0" smtClean="0"/>
              <a:t>Inherited Resistance:</a:t>
            </a:r>
          </a:p>
          <a:p>
            <a:pPr>
              <a:buNone/>
            </a:pPr>
            <a:r>
              <a:rPr lang="en-US" dirty="0" smtClean="0"/>
              <a:t>E.g. Loss of </a:t>
            </a:r>
            <a:r>
              <a:rPr lang="en-US" b="1" i="1" dirty="0" smtClean="0"/>
              <a:t>p 53 </a:t>
            </a:r>
            <a:r>
              <a:rPr lang="en-US" dirty="0" smtClean="0"/>
              <a:t>gene, </a:t>
            </a:r>
          </a:p>
          <a:p>
            <a:pPr>
              <a:buNone/>
            </a:pPr>
            <a:r>
              <a:rPr lang="en-US" dirty="0" smtClean="0"/>
              <a:t>        </a:t>
            </a:r>
            <a:r>
              <a:rPr lang="en-US" b="1" i="1" dirty="0" smtClean="0"/>
              <a:t>bcl-2</a:t>
            </a:r>
            <a:r>
              <a:rPr lang="en-US" dirty="0" smtClean="0"/>
              <a:t> gene over expression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p:txBody>
          <a:bodyPr>
            <a:normAutofit/>
          </a:bodyPr>
          <a:lstStyle/>
          <a:p>
            <a:pPr lvl="0" algn="just"/>
            <a:r>
              <a:rPr lang="en-IN" dirty="0" smtClean="0"/>
              <a:t>The practice of cancer medicine has changed dramatically in the past four decades, as curative treatments have been identified for a number of previously fatal malignancies.</a:t>
            </a:r>
          </a:p>
          <a:p>
            <a:pPr lvl="0" algn="just"/>
            <a:endParaRPr lang="en-IN" dirty="0" smtClean="0"/>
          </a:p>
          <a:p>
            <a:pPr lvl="0" algn="just"/>
            <a:r>
              <a:rPr lang="en-IN" dirty="0" smtClean="0"/>
              <a:t>New drugs are available to treat clinical conditions those were previously either untreatable or amenable only to local therapies such as surgery and irradiation.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Acquired drug resistance  (Mechanisms)</a:t>
            </a:r>
            <a:endParaRPr lang="en-IN" dirty="0"/>
          </a:p>
        </p:txBody>
      </p:sp>
      <p:sp>
        <p:nvSpPr>
          <p:cNvPr id="3" name="Content Placeholder 2"/>
          <p:cNvSpPr>
            <a:spLocks noGrp="1"/>
          </p:cNvSpPr>
          <p:nvPr>
            <p:ph idx="1"/>
          </p:nvPr>
        </p:nvSpPr>
        <p:spPr/>
        <p:txBody>
          <a:bodyPr/>
          <a:lstStyle/>
          <a:p>
            <a:pPr>
              <a:buNone/>
            </a:pPr>
            <a:r>
              <a:rPr lang="en-IN" b="1" dirty="0" smtClean="0"/>
              <a:t>Defective transport 	</a:t>
            </a:r>
          </a:p>
          <a:p>
            <a:pPr>
              <a:buNone/>
            </a:pPr>
            <a:endParaRPr lang="en-IN" b="1" dirty="0" smtClean="0"/>
          </a:p>
          <a:p>
            <a:pPr>
              <a:buNone/>
            </a:pPr>
            <a:r>
              <a:rPr lang="en-IN" b="1" dirty="0" smtClean="0"/>
              <a:t>Decrease in activating enzyme </a:t>
            </a:r>
          </a:p>
          <a:p>
            <a:pPr>
              <a:buNone/>
            </a:pPr>
            <a:endParaRPr lang="en-IN" b="1" dirty="0" smtClean="0"/>
          </a:p>
          <a:p>
            <a:pPr>
              <a:buNone/>
            </a:pPr>
            <a:r>
              <a:rPr lang="en-IN" b="1" dirty="0" smtClean="0"/>
              <a:t>Increased drug inactivation </a:t>
            </a:r>
          </a:p>
          <a:p>
            <a:pPr>
              <a:buNone/>
            </a:pPr>
            <a:endParaRPr lang="en-IN" b="1" dirty="0" smtClean="0"/>
          </a:p>
          <a:p>
            <a:pPr>
              <a:buNone/>
            </a:pPr>
            <a:r>
              <a:rPr lang="en-IN" b="1" dirty="0" smtClean="0"/>
              <a:t>Gene amplification of target enzyme </a:t>
            </a:r>
          </a:p>
          <a:p>
            <a:pPr>
              <a:buNone/>
            </a:pPr>
            <a:endParaRPr lang="en-IN" b="1" dirty="0" smtClean="0"/>
          </a:p>
          <a:p>
            <a:pPr>
              <a:buNone/>
            </a:pPr>
            <a:r>
              <a:rPr lang="en-IN" b="1" dirty="0" smtClean="0"/>
              <a:t>Expression of an altered gene product </a:t>
            </a:r>
            <a:endParaRPr lang="en-IN" b="1" u="sng"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Defective Transport</a:t>
            </a:r>
            <a:endParaRPr lang="en-IN"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500174"/>
            <a:ext cx="9144000"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Decrease in activating enzyme </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0" y="1500174"/>
            <a:ext cx="9144000" cy="535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Increased Drug Inactivation</a:t>
            </a:r>
            <a:endParaRPr lang="en-IN"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0" y="1571612"/>
            <a:ext cx="9144000" cy="5286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Gene amplification of target enzyme </a:t>
            </a:r>
            <a:br>
              <a:rPr lang="en-IN" dirty="0" smtClean="0"/>
            </a:br>
            <a:endParaRPr lang="en-IN"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0" y="1500174"/>
            <a:ext cx="9144000"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 of an altered gene</a:t>
            </a:r>
            <a:endParaRPr lang="en-IN"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0" y="1428736"/>
            <a:ext cx="9144000"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0"/>
            <a:ext cx="2525150" cy="1428736"/>
          </a:xfrm>
        </p:spPr>
        <p:txBody>
          <a:bodyPr>
            <a:noAutofit/>
          </a:bodyPr>
          <a:lstStyle/>
          <a:p>
            <a:r>
              <a:rPr lang="en-US" sz="4000" b="1" i="1" dirty="0" smtClean="0"/>
              <a:t>Multi-Drug Resistance</a:t>
            </a:r>
            <a:endParaRPr lang="en-IN" sz="4000" b="1" i="1" dirty="0"/>
          </a:p>
        </p:txBody>
      </p:sp>
      <p:sp>
        <p:nvSpPr>
          <p:cNvPr id="4" name="Text Placeholder 3"/>
          <p:cNvSpPr>
            <a:spLocks noGrp="1"/>
          </p:cNvSpPr>
          <p:nvPr>
            <p:ph type="body" sz="half" idx="2"/>
          </p:nvPr>
        </p:nvSpPr>
        <p:spPr/>
        <p:txBody>
          <a:bodyPr>
            <a:normAutofit/>
          </a:bodyPr>
          <a:lstStyle/>
          <a:p>
            <a:r>
              <a:rPr lang="en-US" sz="2800" b="1" dirty="0" err="1" smtClean="0"/>
              <a:t>Vinka</a:t>
            </a:r>
            <a:r>
              <a:rPr lang="en-US" sz="2800" b="1" dirty="0" smtClean="0"/>
              <a:t> alkaloids</a:t>
            </a:r>
          </a:p>
          <a:p>
            <a:r>
              <a:rPr lang="en-US" sz="2800" b="1" dirty="0" err="1" smtClean="0"/>
              <a:t>Anthracyclines</a:t>
            </a:r>
            <a:endParaRPr lang="en-US" sz="2800" b="1" dirty="0" smtClean="0"/>
          </a:p>
          <a:p>
            <a:r>
              <a:rPr lang="en-US" sz="2800" b="1" dirty="0" err="1" smtClean="0"/>
              <a:t>Etoposides</a:t>
            </a:r>
            <a:endParaRPr lang="en-US" sz="2800" b="1" dirty="0" smtClean="0"/>
          </a:p>
          <a:p>
            <a:r>
              <a:rPr lang="en-US" sz="2800" b="1" dirty="0" err="1" smtClean="0"/>
              <a:t>Mitomycin</a:t>
            </a:r>
            <a:endParaRPr lang="en-US" sz="2800" b="1" dirty="0" smtClean="0"/>
          </a:p>
          <a:p>
            <a:r>
              <a:rPr lang="en-US" sz="2800" b="1" dirty="0" err="1" smtClean="0"/>
              <a:t>Taxanes</a:t>
            </a:r>
            <a:endParaRPr lang="en-IN" sz="2800" b="1" dirty="0"/>
          </a:p>
        </p:txBody>
      </p:sp>
      <p:pic>
        <p:nvPicPr>
          <p:cNvPr id="5122" name="Picture 2"/>
          <p:cNvPicPr>
            <a:picLocks noGrp="1" noChangeAspect="1" noChangeArrowheads="1"/>
          </p:cNvPicPr>
          <p:nvPr>
            <p:ph type="pic" idx="1"/>
          </p:nvPr>
        </p:nvPicPr>
        <p:blipFill>
          <a:blip r:embed="rId2" cstate="print"/>
          <a:srcRect l="8740" r="8740"/>
          <a:stretch>
            <a:fillRect/>
          </a:stretch>
        </p:blipFill>
        <p:spPr bwMode="auto">
          <a:xfrm>
            <a:off x="2903805" y="1428736"/>
            <a:ext cx="6247397"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intensity</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IN" b="1" i="1" dirty="0" smtClean="0"/>
              <a:t>Dose intensity </a:t>
            </a:r>
            <a:r>
              <a:rPr lang="en-IN" dirty="0" smtClean="0"/>
              <a:t>is defined as the dose delivered to the patient over a specified period of time.</a:t>
            </a:r>
          </a:p>
          <a:p>
            <a:pPr algn="just"/>
            <a:endParaRPr lang="en-IN" dirty="0" smtClean="0"/>
          </a:p>
          <a:p>
            <a:pPr algn="just"/>
            <a:r>
              <a:rPr lang="en-IN" dirty="0" smtClean="0"/>
              <a:t>The three main variables that determine delivered dose intensity are the </a:t>
            </a:r>
            <a:r>
              <a:rPr lang="en-IN" b="1" i="1" dirty="0" smtClean="0"/>
              <a:t>dose per course</a:t>
            </a:r>
            <a:r>
              <a:rPr lang="en-IN" dirty="0" smtClean="0"/>
              <a:t>, the </a:t>
            </a:r>
            <a:r>
              <a:rPr lang="en-IN" b="1" i="1" dirty="0" smtClean="0"/>
              <a:t>interval between doses</a:t>
            </a:r>
            <a:r>
              <a:rPr lang="en-IN" dirty="0" smtClean="0"/>
              <a:t>, and the </a:t>
            </a:r>
            <a:r>
              <a:rPr lang="en-IN" b="1" i="1" dirty="0" smtClean="0"/>
              <a:t>total cumulative dose</a:t>
            </a:r>
            <a:r>
              <a:rPr lang="en-IN" dirty="0" smtClean="0"/>
              <a:t>.</a:t>
            </a:r>
          </a:p>
          <a:p>
            <a:pPr algn="just"/>
            <a:endParaRPr lang="en-IN" dirty="0" smtClean="0"/>
          </a:p>
          <a:p>
            <a:pPr algn="just"/>
            <a:r>
              <a:rPr lang="en-US" dirty="0" smtClean="0"/>
              <a:t>So, there is a advancement in approach to therapy E.g. use of G-CSF, GM-CSF</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Specific Factors</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Presence of other co-morbidities</a:t>
            </a:r>
          </a:p>
          <a:p>
            <a:endParaRPr lang="en-US" dirty="0" smtClean="0"/>
          </a:p>
          <a:p>
            <a:r>
              <a:rPr lang="en-US" dirty="0" smtClean="0"/>
              <a:t>Pathway of genetic mutation</a:t>
            </a:r>
          </a:p>
          <a:p>
            <a:endParaRPr lang="en-US" dirty="0" smtClean="0"/>
          </a:p>
          <a:p>
            <a:pPr algn="just"/>
            <a:r>
              <a:rPr lang="en-IN" dirty="0" smtClean="0"/>
              <a:t>For example, breast cancers that </a:t>
            </a:r>
            <a:r>
              <a:rPr lang="en-IN" dirty="0" err="1" smtClean="0"/>
              <a:t>overexpress</a:t>
            </a:r>
            <a:r>
              <a:rPr lang="en-IN" dirty="0" smtClean="0"/>
              <a:t> the </a:t>
            </a:r>
            <a:r>
              <a:rPr lang="en-IN" b="1" i="1" dirty="0" smtClean="0"/>
              <a:t>HER-2</a:t>
            </a:r>
            <a:r>
              <a:rPr lang="en-IN" i="1" dirty="0" smtClean="0"/>
              <a:t> </a:t>
            </a:r>
            <a:r>
              <a:rPr lang="en-IN" i="1" dirty="0" err="1" smtClean="0"/>
              <a:t>oncogene</a:t>
            </a:r>
            <a:r>
              <a:rPr lang="en-IN" i="1" dirty="0" smtClean="0"/>
              <a:t> are often refractory to regimens like </a:t>
            </a:r>
            <a:r>
              <a:rPr lang="en-IN" b="1" i="1" dirty="0" smtClean="0"/>
              <a:t>CMF</a:t>
            </a:r>
            <a:r>
              <a:rPr lang="en-IN" i="1" dirty="0" smtClean="0"/>
              <a:t> (</a:t>
            </a:r>
            <a:r>
              <a:rPr lang="en-IN" i="1" dirty="0" err="1" smtClean="0"/>
              <a:t>cyclophosphamide</a:t>
            </a:r>
            <a:r>
              <a:rPr lang="en-IN" i="1" dirty="0" smtClean="0"/>
              <a:t>, </a:t>
            </a:r>
            <a:r>
              <a:rPr lang="en-IN" dirty="0" err="1" smtClean="0"/>
              <a:t>methotrexate</a:t>
            </a:r>
            <a:r>
              <a:rPr lang="en-IN" dirty="0" smtClean="0"/>
              <a:t>, and 5 fluorouracil), but </a:t>
            </a:r>
            <a:r>
              <a:rPr lang="en-IN" b="1" i="1" dirty="0" smtClean="0"/>
              <a:t>sensitive to </a:t>
            </a:r>
            <a:r>
              <a:rPr lang="en-IN" dirty="0" err="1" smtClean="0"/>
              <a:t>anthracycline</a:t>
            </a:r>
            <a:r>
              <a:rPr lang="en-IN" dirty="0" smtClean="0"/>
              <a:t>-based regimens.</a:t>
            </a:r>
          </a:p>
          <a:p>
            <a:pPr algn="just"/>
            <a:endParaRPr lang="en-IN" dirty="0" smtClean="0"/>
          </a:p>
          <a:p>
            <a:r>
              <a:rPr lang="en-US" dirty="0" smtClean="0"/>
              <a:t>Inter-individual variation ( ADME) of patient</a:t>
            </a:r>
          </a:p>
          <a:p>
            <a:endParaRPr lang="en-IN"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Specific Factors</a:t>
            </a:r>
            <a:endParaRPr lang="en-IN" dirty="0"/>
          </a:p>
        </p:txBody>
      </p:sp>
      <p:sp>
        <p:nvSpPr>
          <p:cNvPr id="3" name="Content Placeholder 2"/>
          <p:cNvSpPr>
            <a:spLocks noGrp="1"/>
          </p:cNvSpPr>
          <p:nvPr>
            <p:ph idx="1"/>
          </p:nvPr>
        </p:nvSpPr>
        <p:spPr/>
        <p:txBody>
          <a:bodyPr>
            <a:normAutofit fontScale="92500" lnSpcReduction="20000"/>
          </a:bodyPr>
          <a:lstStyle/>
          <a:p>
            <a:r>
              <a:rPr lang="en-US" b="1" i="1" dirty="0" err="1" smtClean="0"/>
              <a:t>Pharmacogenomics</a:t>
            </a:r>
            <a:endParaRPr lang="en-US" b="1" i="1" dirty="0" smtClean="0"/>
          </a:p>
          <a:p>
            <a:pPr algn="just"/>
            <a:r>
              <a:rPr lang="en-IN" dirty="0" smtClean="0"/>
              <a:t>In oncology, several clinically relevant genetic </a:t>
            </a:r>
            <a:r>
              <a:rPr lang="en-IN" b="1" i="1" dirty="0" smtClean="0"/>
              <a:t>polymorphisms</a:t>
            </a:r>
            <a:r>
              <a:rPr lang="en-IN" dirty="0" smtClean="0"/>
              <a:t>, or variations, have been identified that can affect drug </a:t>
            </a:r>
            <a:r>
              <a:rPr lang="en-IN" b="1" i="1" dirty="0" smtClean="0"/>
              <a:t>pharmacokinetics </a:t>
            </a:r>
            <a:r>
              <a:rPr lang="en-IN" dirty="0" smtClean="0"/>
              <a:t>and </a:t>
            </a:r>
            <a:r>
              <a:rPr lang="en-IN" b="1" i="1" dirty="0" err="1" smtClean="0"/>
              <a:t>pharmacodynamics</a:t>
            </a:r>
            <a:r>
              <a:rPr lang="en-IN" b="1" i="1" dirty="0" smtClean="0"/>
              <a:t>.</a:t>
            </a:r>
          </a:p>
          <a:p>
            <a:pPr algn="just"/>
            <a:endParaRPr lang="en-IN" b="1" i="1" dirty="0" smtClean="0"/>
          </a:p>
          <a:p>
            <a:r>
              <a:rPr lang="en-IN" b="1" i="1" dirty="0" err="1" smtClean="0"/>
              <a:t>dihydropyrimidine</a:t>
            </a:r>
            <a:r>
              <a:rPr lang="en-IN" b="1" i="1" dirty="0" smtClean="0"/>
              <a:t> </a:t>
            </a:r>
            <a:r>
              <a:rPr lang="en-IN" b="1" i="1" dirty="0" err="1" smtClean="0"/>
              <a:t>dehydrogenase</a:t>
            </a:r>
            <a:r>
              <a:rPr lang="en-IN" b="1" i="1" dirty="0" smtClean="0"/>
              <a:t> </a:t>
            </a:r>
            <a:r>
              <a:rPr lang="en-IN" dirty="0" smtClean="0"/>
              <a:t>(responsible for 5-fluorouracil metabolism),</a:t>
            </a:r>
          </a:p>
          <a:p>
            <a:r>
              <a:rPr lang="en-IN" dirty="0" smtClean="0"/>
              <a:t> </a:t>
            </a:r>
            <a:r>
              <a:rPr lang="en-IN" b="1" i="1" dirty="0" err="1" smtClean="0"/>
              <a:t>thiopurine</a:t>
            </a:r>
            <a:r>
              <a:rPr lang="en-IN" b="1" i="1" dirty="0" smtClean="0"/>
              <a:t> S-</a:t>
            </a:r>
            <a:r>
              <a:rPr lang="en-IN" b="1" i="1" dirty="0" err="1" smtClean="0"/>
              <a:t>methyltransferase</a:t>
            </a:r>
            <a:endParaRPr lang="en-IN" b="1" i="1" dirty="0" smtClean="0"/>
          </a:p>
          <a:p>
            <a:r>
              <a:rPr lang="en-IN" dirty="0" smtClean="0"/>
              <a:t>(responsible for </a:t>
            </a:r>
            <a:r>
              <a:rPr lang="en-IN" dirty="0" err="1" smtClean="0"/>
              <a:t>thiopurine</a:t>
            </a:r>
            <a:r>
              <a:rPr lang="en-IN" dirty="0" smtClean="0"/>
              <a:t> metabolism), </a:t>
            </a:r>
          </a:p>
          <a:p>
            <a:r>
              <a:rPr lang="en-IN" b="1" i="1" dirty="0" err="1" smtClean="0"/>
              <a:t>uridine</a:t>
            </a:r>
            <a:r>
              <a:rPr lang="en-IN" b="1" i="1" dirty="0" smtClean="0"/>
              <a:t> </a:t>
            </a:r>
            <a:r>
              <a:rPr lang="en-IN" b="1" i="1" dirty="0" err="1" smtClean="0"/>
              <a:t>diphosphateglucuronosyltransferase</a:t>
            </a:r>
            <a:r>
              <a:rPr lang="en-IN" b="1" i="1" dirty="0" smtClean="0"/>
              <a:t> 1A1 </a:t>
            </a:r>
            <a:r>
              <a:rPr lang="en-IN" dirty="0" smtClean="0"/>
              <a:t>(responsible for </a:t>
            </a:r>
            <a:r>
              <a:rPr lang="en-IN" dirty="0" err="1" smtClean="0"/>
              <a:t>irinotecan</a:t>
            </a:r>
            <a:r>
              <a:rPr lang="en-IN" dirty="0" smtClean="0"/>
              <a:t> metabolism).</a:t>
            </a:r>
            <a:endParaRPr lang="en-IN"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Epidemiology</a:t>
            </a:r>
            <a:endParaRPr lang="en-IN" i="1" dirty="0"/>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IN" dirty="0" smtClean="0"/>
              <a:t>Cancer is a group of more than 100 different diseases.</a:t>
            </a:r>
          </a:p>
          <a:p>
            <a:pPr algn="just">
              <a:lnSpc>
                <a:spcPct val="150000"/>
              </a:lnSpc>
            </a:pPr>
            <a:endParaRPr lang="en-IN" dirty="0" smtClean="0"/>
          </a:p>
          <a:p>
            <a:pPr algn="just">
              <a:lnSpc>
                <a:spcPct val="150000"/>
              </a:lnSpc>
            </a:pPr>
            <a:r>
              <a:rPr lang="en-IN" dirty="0" smtClean="0"/>
              <a:t>It is second only to cardiovascular disease as a </a:t>
            </a:r>
            <a:r>
              <a:rPr lang="en-IN" b="1" i="1" dirty="0" smtClean="0"/>
              <a:t>cause of mortality </a:t>
            </a:r>
            <a:r>
              <a:rPr lang="en-IN" dirty="0" smtClean="0"/>
              <a:t>in Americans.</a:t>
            </a:r>
          </a:p>
          <a:p>
            <a:pPr algn="just">
              <a:lnSpc>
                <a:spcPct val="150000"/>
              </a:lnSpc>
              <a:buNone/>
            </a:pPr>
            <a:r>
              <a:rPr lang="en-IN" dirty="0" smtClean="0"/>
              <a:t> </a:t>
            </a:r>
          </a:p>
          <a:p>
            <a:pPr algn="just">
              <a:lnSpc>
                <a:spcPct val="160000"/>
              </a:lnSpc>
            </a:pPr>
            <a:r>
              <a:rPr lang="en-IN" dirty="0" smtClean="0"/>
              <a:t>More than </a:t>
            </a:r>
            <a:r>
              <a:rPr lang="en-IN" b="1" i="1" dirty="0" smtClean="0">
                <a:latin typeface="Times New Roman" pitchFamily="18" charset="0"/>
                <a:cs typeface="Times New Roman" pitchFamily="18" charset="0"/>
              </a:rPr>
              <a:t>1.3</a:t>
            </a:r>
            <a:r>
              <a:rPr lang="en-IN" dirty="0" smtClean="0"/>
              <a:t> million cases of cancer are diagnosed annually, and cancer claims an estimated </a:t>
            </a:r>
            <a:r>
              <a:rPr lang="en-IN" b="1" i="1" dirty="0" smtClean="0">
                <a:latin typeface="Times New Roman" pitchFamily="18" charset="0"/>
                <a:cs typeface="Times New Roman" pitchFamily="18" charset="0"/>
              </a:rPr>
              <a:t>5,70,280</a:t>
            </a:r>
            <a:r>
              <a:rPr lang="en-IN" dirty="0" smtClean="0"/>
              <a:t> lives in the United States each year. </a:t>
            </a:r>
          </a:p>
          <a:p>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Oncologist’s next approach</a:t>
            </a:r>
            <a:endParaRPr lang="en-IN" dirty="0"/>
          </a:p>
        </p:txBody>
      </p:sp>
      <p:sp>
        <p:nvSpPr>
          <p:cNvPr id="3" name="Content Placeholder 2"/>
          <p:cNvSpPr>
            <a:spLocks noGrp="1"/>
          </p:cNvSpPr>
          <p:nvPr>
            <p:ph idx="1"/>
          </p:nvPr>
        </p:nvSpPr>
        <p:spPr/>
        <p:txBody>
          <a:bodyPr/>
          <a:lstStyle/>
          <a:p>
            <a:r>
              <a:rPr lang="en-US" dirty="0" smtClean="0"/>
              <a:t>Patient Specific factor</a:t>
            </a:r>
          </a:p>
          <a:p>
            <a:endParaRPr lang="en-US" dirty="0" smtClean="0"/>
          </a:p>
          <a:p>
            <a:r>
              <a:rPr lang="en-US" dirty="0" smtClean="0"/>
              <a:t>Tumor specific factor</a:t>
            </a:r>
          </a:p>
          <a:p>
            <a:endParaRPr lang="en-US" dirty="0" smtClean="0"/>
          </a:p>
          <a:p>
            <a:r>
              <a:rPr lang="en-US" dirty="0" smtClean="0"/>
              <a:t>Goals of therapy</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noAutofit/>
          </a:bodyPr>
          <a:lstStyle/>
          <a:p>
            <a:r>
              <a:rPr lang="en-US" sz="6600" b="1" i="1" dirty="0" smtClean="0"/>
              <a:t>Combination Therapy</a:t>
            </a:r>
            <a:endParaRPr lang="en-IN" sz="6600" b="1"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Combination Therapy</a:t>
            </a:r>
            <a:endParaRPr lang="en-IN" dirty="0"/>
          </a:p>
        </p:txBody>
      </p:sp>
      <p:sp>
        <p:nvSpPr>
          <p:cNvPr id="3" name="Content Placeholder 2"/>
          <p:cNvSpPr>
            <a:spLocks noGrp="1"/>
          </p:cNvSpPr>
          <p:nvPr>
            <p:ph idx="1"/>
          </p:nvPr>
        </p:nvSpPr>
        <p:spPr/>
        <p:txBody>
          <a:bodyPr/>
          <a:lstStyle/>
          <a:p>
            <a:pPr algn="just"/>
            <a:r>
              <a:rPr lang="en-IN" dirty="0" smtClean="0"/>
              <a:t>It  is employed to target </a:t>
            </a:r>
            <a:r>
              <a:rPr lang="en-IN" b="1" i="1" dirty="0" smtClean="0"/>
              <a:t>as many types of cells </a:t>
            </a:r>
            <a:r>
              <a:rPr lang="en-IN" dirty="0" smtClean="0"/>
              <a:t>in the tumour as possible.</a:t>
            </a:r>
          </a:p>
          <a:p>
            <a:pPr algn="just"/>
            <a:endParaRPr lang="en-IN" dirty="0" smtClean="0"/>
          </a:p>
          <a:p>
            <a:pPr algn="just"/>
            <a:r>
              <a:rPr lang="en-IN" dirty="0" smtClean="0"/>
              <a:t>Selection of agents for combination chemotherapy regimens involves consideration of drug-specific factors such as </a:t>
            </a:r>
            <a:r>
              <a:rPr lang="en-IN" b="1" i="1" dirty="0" smtClean="0"/>
              <a:t>mechanism of action</a:t>
            </a:r>
            <a:r>
              <a:rPr lang="en-IN" dirty="0" smtClean="0"/>
              <a:t>, </a:t>
            </a:r>
            <a:r>
              <a:rPr lang="en-IN" b="1" i="1" dirty="0" smtClean="0"/>
              <a:t>antitumor activity</a:t>
            </a:r>
            <a:r>
              <a:rPr lang="en-IN" dirty="0" smtClean="0"/>
              <a:t>, and </a:t>
            </a:r>
            <a:r>
              <a:rPr lang="en-IN" b="1" i="1" dirty="0" smtClean="0"/>
              <a:t>toxicity profile</a:t>
            </a:r>
            <a:r>
              <a:rPr lang="en-IN" dirty="0" smtClean="0"/>
              <a:t>.</a:t>
            </a:r>
          </a:p>
          <a:p>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Combination Therapy</a:t>
            </a:r>
            <a:endParaRPr lang="en-IN" dirty="0"/>
          </a:p>
        </p:txBody>
      </p:sp>
      <p:sp>
        <p:nvSpPr>
          <p:cNvPr id="3" name="Content Placeholder 2"/>
          <p:cNvSpPr>
            <a:spLocks noGrp="1"/>
          </p:cNvSpPr>
          <p:nvPr>
            <p:ph idx="1"/>
          </p:nvPr>
        </p:nvSpPr>
        <p:spPr/>
        <p:txBody>
          <a:bodyPr/>
          <a:lstStyle/>
          <a:p>
            <a:pPr algn="just"/>
            <a:r>
              <a:rPr lang="en-IN" dirty="0" smtClean="0"/>
              <a:t>Drugs that possess </a:t>
            </a:r>
            <a:r>
              <a:rPr lang="en-IN" b="1" i="1" dirty="0" smtClean="0"/>
              <a:t>minimally overlapping </a:t>
            </a:r>
            <a:r>
              <a:rPr lang="en-IN" dirty="0" smtClean="0"/>
              <a:t>mechanisms of action and </a:t>
            </a:r>
            <a:r>
              <a:rPr lang="en-IN" b="1" i="1" dirty="0" smtClean="0"/>
              <a:t>toxicities</a:t>
            </a:r>
            <a:r>
              <a:rPr lang="en-IN" dirty="0" smtClean="0"/>
              <a:t> are combined, when possible.</a:t>
            </a:r>
          </a:p>
          <a:p>
            <a:pPr algn="just"/>
            <a:endParaRPr lang="en-IN" dirty="0" smtClean="0"/>
          </a:p>
          <a:p>
            <a:pPr algn="just"/>
            <a:r>
              <a:rPr lang="en-IN" b="1" i="1" dirty="0" err="1" smtClean="0"/>
              <a:t>Myelosuppressive</a:t>
            </a:r>
            <a:r>
              <a:rPr lang="en-IN" dirty="0" smtClean="0"/>
              <a:t> combinations are sometimes alternated with </a:t>
            </a:r>
            <a:r>
              <a:rPr lang="en-IN" b="1" i="1" dirty="0" err="1" smtClean="0"/>
              <a:t>nonmyelosuppressive</a:t>
            </a:r>
            <a:r>
              <a:rPr lang="en-IN" dirty="0" smtClean="0"/>
              <a:t> combinations to allow bone marrow recovery, while gaining additive antitumor effects.</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Combination Therapy</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IN" dirty="0" smtClean="0"/>
              <a:t>The selected agents should each have </a:t>
            </a:r>
            <a:r>
              <a:rPr lang="en-IN" b="1" i="1" dirty="0" smtClean="0"/>
              <a:t>significant</a:t>
            </a:r>
            <a:r>
              <a:rPr lang="en-IN" dirty="0" smtClean="0"/>
              <a:t> activity against the tumour that is to be treated.</a:t>
            </a:r>
          </a:p>
          <a:p>
            <a:pPr algn="just"/>
            <a:endParaRPr lang="en-IN" dirty="0" smtClean="0"/>
          </a:p>
          <a:p>
            <a:pPr algn="just"/>
            <a:r>
              <a:rPr lang="en-IN" dirty="0" smtClean="0"/>
              <a:t>If a </a:t>
            </a:r>
            <a:r>
              <a:rPr lang="en-IN" b="1" i="1" dirty="0" smtClean="0"/>
              <a:t>synergistic reaction </a:t>
            </a:r>
            <a:r>
              <a:rPr lang="en-IN" dirty="0" smtClean="0"/>
              <a:t>is known to exist for two agents, they may be combined in various treatment regimens.</a:t>
            </a:r>
          </a:p>
          <a:p>
            <a:pPr algn="just"/>
            <a:endParaRPr lang="en-IN" dirty="0" smtClean="0"/>
          </a:p>
          <a:p>
            <a:pPr algn="just"/>
            <a:r>
              <a:rPr lang="en-IN" dirty="0" smtClean="0"/>
              <a:t>Development of more </a:t>
            </a:r>
            <a:r>
              <a:rPr lang="en-IN" b="1" i="1" dirty="0" smtClean="0"/>
              <a:t>specifically targeted </a:t>
            </a:r>
            <a:r>
              <a:rPr lang="en-IN" dirty="0" smtClean="0"/>
              <a:t>agents may decrease the need for combining multiple agents.</a:t>
            </a:r>
          </a:p>
          <a:p>
            <a:pPr algn="just"/>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 Therapy</a:t>
            </a:r>
            <a:endParaRPr lang="en-IN" dirty="0"/>
          </a:p>
        </p:txBody>
      </p:sp>
      <p:sp>
        <p:nvSpPr>
          <p:cNvPr id="3" name="Content Placeholder 2"/>
          <p:cNvSpPr>
            <a:spLocks noGrp="1"/>
          </p:cNvSpPr>
          <p:nvPr>
            <p:ph idx="1"/>
          </p:nvPr>
        </p:nvSpPr>
        <p:spPr/>
        <p:txBody>
          <a:bodyPr>
            <a:normAutofit/>
          </a:bodyPr>
          <a:lstStyle/>
          <a:p>
            <a:pPr>
              <a:buNone/>
            </a:pPr>
            <a:r>
              <a:rPr lang="en-US" b="1" i="1" dirty="0" smtClean="0"/>
              <a:t>Benefits:</a:t>
            </a:r>
          </a:p>
          <a:p>
            <a:pPr>
              <a:buNone/>
            </a:pPr>
            <a:endParaRPr lang="en-US" b="1" i="1" dirty="0" smtClean="0"/>
          </a:p>
          <a:p>
            <a:pPr>
              <a:buNone/>
            </a:pPr>
            <a:r>
              <a:rPr lang="en-IN" dirty="0" smtClean="0"/>
              <a:t>• Each drug is given at full dose.</a:t>
            </a:r>
            <a:endParaRPr lang="en-IN" u="sng" dirty="0" smtClean="0"/>
          </a:p>
          <a:p>
            <a:pPr>
              <a:buNone/>
            </a:pPr>
            <a:r>
              <a:rPr lang="en-IN" dirty="0" smtClean="0"/>
              <a:t>• The rate of cell kill increases. </a:t>
            </a:r>
          </a:p>
          <a:p>
            <a:pPr>
              <a:buNone/>
            </a:pPr>
            <a:r>
              <a:rPr lang="en-IN" dirty="0" smtClean="0"/>
              <a:t>• The chance of emergence of a drug-resistant clone decreases .</a:t>
            </a:r>
          </a:p>
          <a:p>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7" name="Picture 3"/>
          <p:cNvPicPr>
            <a:picLocks noGrp="1" noChangeAspect="1" noChangeArrowheads="1"/>
          </p:cNvPicPr>
          <p:nvPr>
            <p:ph idx="1"/>
          </p:nvPr>
        </p:nvPicPr>
        <p:blipFill>
          <a:blip r:embed="rId2" cstate="print"/>
          <a:srcRect/>
          <a:stretch>
            <a:fillRect/>
          </a:stretch>
        </p:blipFill>
        <p:spPr bwMode="auto">
          <a:xfrm>
            <a:off x="0" y="0"/>
            <a:ext cx="9144000" cy="700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err="1" smtClean="0"/>
              <a:t>Alkylating</a:t>
            </a:r>
            <a:r>
              <a:rPr lang="en-US" sz="3200" b="1" i="1" dirty="0" smtClean="0"/>
              <a:t> Agents</a:t>
            </a:r>
            <a:endParaRPr lang="en-IN" sz="3200" b="1" i="1" dirty="0"/>
          </a:p>
        </p:txBody>
      </p:sp>
      <p:sp>
        <p:nvSpPr>
          <p:cNvPr id="3" name="Content Placeholder 2"/>
          <p:cNvSpPr>
            <a:spLocks noGrp="1"/>
          </p:cNvSpPr>
          <p:nvPr>
            <p:ph idx="1"/>
          </p:nvPr>
        </p:nvSpPr>
        <p:spPr>
          <a:xfrm>
            <a:off x="3019377" y="1"/>
            <a:ext cx="5920641" cy="6302018"/>
          </a:xfrm>
        </p:spPr>
        <p:txBody>
          <a:bodyPr/>
          <a:lstStyle/>
          <a:p>
            <a:pPr>
              <a:lnSpc>
                <a:spcPct val="60000"/>
              </a:lnSpc>
            </a:pPr>
            <a:endParaRPr lang="en-IN" dirty="0"/>
          </a:p>
        </p:txBody>
      </p:sp>
      <p:sp>
        <p:nvSpPr>
          <p:cNvPr id="4" name="Text Placeholder 3"/>
          <p:cNvSpPr>
            <a:spLocks noGrp="1"/>
          </p:cNvSpPr>
          <p:nvPr>
            <p:ph type="body" sz="half" idx="2"/>
          </p:nvPr>
        </p:nvSpPr>
        <p:spPr>
          <a:xfrm>
            <a:off x="167838" y="1730018"/>
            <a:ext cx="2975402" cy="4572000"/>
          </a:xfrm>
        </p:spPr>
        <p:txBody>
          <a:bodyPr>
            <a:normAutofit/>
          </a:bodyPr>
          <a:lstStyle/>
          <a:p>
            <a:pPr>
              <a:lnSpc>
                <a:spcPct val="60000"/>
              </a:lnSpc>
            </a:pPr>
            <a:r>
              <a:rPr lang="en-US" sz="2800" dirty="0" smtClean="0"/>
              <a:t>Nitrogen mustard</a:t>
            </a:r>
            <a:br>
              <a:rPr lang="en-US" sz="2800" dirty="0" smtClean="0"/>
            </a:br>
            <a:endParaRPr lang="en-US" sz="2800" dirty="0" smtClean="0"/>
          </a:p>
          <a:p>
            <a:pPr>
              <a:lnSpc>
                <a:spcPct val="60000"/>
              </a:lnSpc>
            </a:pPr>
            <a:r>
              <a:rPr lang="en-US" sz="2800" dirty="0" err="1" smtClean="0"/>
              <a:t>Melphalan</a:t>
            </a:r>
            <a:r>
              <a:rPr lang="en-US" sz="2800" dirty="0" smtClean="0"/>
              <a:t/>
            </a:r>
            <a:br>
              <a:rPr lang="en-US" sz="2800" dirty="0" smtClean="0"/>
            </a:br>
            <a:endParaRPr lang="en-US" sz="2800" dirty="0" smtClean="0"/>
          </a:p>
          <a:p>
            <a:pPr>
              <a:lnSpc>
                <a:spcPct val="60000"/>
              </a:lnSpc>
            </a:pPr>
            <a:r>
              <a:rPr lang="en-US" sz="2800" dirty="0" err="1" smtClean="0"/>
              <a:t>Cyclophosphamide</a:t>
            </a:r>
            <a:r>
              <a:rPr lang="en-US" sz="2800" dirty="0" smtClean="0"/>
              <a:t/>
            </a:r>
            <a:br>
              <a:rPr lang="en-US" sz="2800" dirty="0" smtClean="0"/>
            </a:br>
            <a:endParaRPr lang="en-US" sz="2800" dirty="0" smtClean="0"/>
          </a:p>
          <a:p>
            <a:pPr>
              <a:lnSpc>
                <a:spcPct val="60000"/>
              </a:lnSpc>
            </a:pPr>
            <a:r>
              <a:rPr lang="en-US" sz="2800" dirty="0" err="1" smtClean="0"/>
              <a:t>Ifosfamide</a:t>
            </a:r>
            <a:r>
              <a:rPr lang="en-US" sz="2800" dirty="0" smtClean="0"/>
              <a:t/>
            </a:r>
            <a:br>
              <a:rPr lang="en-US" sz="2800" dirty="0" smtClean="0"/>
            </a:br>
            <a:endParaRPr lang="en-US" sz="2800" dirty="0" smtClean="0"/>
          </a:p>
          <a:p>
            <a:pPr>
              <a:lnSpc>
                <a:spcPct val="60000"/>
              </a:lnSpc>
            </a:pPr>
            <a:r>
              <a:rPr lang="en-US" sz="2800" dirty="0" err="1" smtClean="0"/>
              <a:t>Chlorambucil</a:t>
            </a:r>
            <a:r>
              <a:rPr lang="en-US" sz="2800" dirty="0" smtClean="0"/>
              <a:t/>
            </a:r>
            <a:br>
              <a:rPr lang="en-US" sz="2800" dirty="0" smtClean="0"/>
            </a:br>
            <a:endParaRPr lang="en-US" sz="2800" dirty="0" smtClean="0"/>
          </a:p>
          <a:p>
            <a:pPr>
              <a:lnSpc>
                <a:spcPct val="60000"/>
              </a:lnSpc>
            </a:pPr>
            <a:r>
              <a:rPr lang="en-US" sz="2800" dirty="0" err="1" smtClean="0"/>
              <a:t>Busulfan</a:t>
            </a:r>
            <a:r>
              <a:rPr lang="en-US" sz="2800" dirty="0" smtClean="0"/>
              <a:t/>
            </a:r>
            <a:br>
              <a:rPr lang="en-US" sz="2800" dirty="0" smtClean="0"/>
            </a:br>
            <a:endParaRPr lang="en-US" sz="2800" dirty="0" smtClean="0"/>
          </a:p>
          <a:p>
            <a:pPr>
              <a:lnSpc>
                <a:spcPct val="60000"/>
              </a:lnSpc>
            </a:pPr>
            <a:r>
              <a:rPr lang="en-US" sz="2800" dirty="0" err="1" smtClean="0"/>
              <a:t>Thiotepa</a:t>
            </a:r>
            <a:endParaRPr lang="en-US" sz="2000" dirty="0" smtClean="0"/>
          </a:p>
          <a:p>
            <a:pPr>
              <a:lnSpc>
                <a:spcPct val="60000"/>
              </a:lnSpc>
            </a:pPr>
            <a:endParaRPr lang="en-IN" sz="2000" b="1" dirty="0"/>
          </a:p>
        </p:txBody>
      </p:sp>
      <p:pic>
        <p:nvPicPr>
          <p:cNvPr id="2050" name="Picture 2"/>
          <p:cNvPicPr>
            <a:picLocks noChangeAspect="1" noChangeArrowheads="1"/>
          </p:cNvPicPr>
          <p:nvPr/>
        </p:nvPicPr>
        <p:blipFill>
          <a:blip r:embed="rId2" cstate="print"/>
          <a:srcRect/>
          <a:stretch>
            <a:fillRect/>
          </a:stretch>
        </p:blipFill>
        <p:spPr bwMode="auto">
          <a:xfrm>
            <a:off x="3000364" y="1500174"/>
            <a:ext cx="6143636"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3332592" cy="978408"/>
          </a:xfrm>
        </p:spPr>
        <p:txBody>
          <a:bodyPr>
            <a:noAutofit/>
          </a:bodyPr>
          <a:lstStyle/>
          <a:p>
            <a:r>
              <a:rPr lang="en-US" sz="2800" b="1" i="1" dirty="0" err="1" smtClean="0"/>
              <a:t>Antimetabolites</a:t>
            </a:r>
            <a:endParaRPr lang="en-IN" sz="2800" b="1" i="1" dirty="0"/>
          </a:p>
        </p:txBody>
      </p:sp>
      <p:sp>
        <p:nvSpPr>
          <p:cNvPr id="4" name="Text Placeholder 3"/>
          <p:cNvSpPr>
            <a:spLocks noGrp="1"/>
          </p:cNvSpPr>
          <p:nvPr>
            <p:ph type="body" sz="half" idx="2"/>
          </p:nvPr>
        </p:nvSpPr>
        <p:spPr>
          <a:xfrm>
            <a:off x="167838" y="1730018"/>
            <a:ext cx="2903964" cy="4572000"/>
          </a:xfrm>
        </p:spPr>
        <p:txBody>
          <a:bodyPr/>
          <a:lstStyle/>
          <a:p>
            <a:r>
              <a:rPr lang="en-US" sz="2000" b="1" dirty="0" err="1" smtClean="0">
                <a:solidFill>
                  <a:srgbClr val="FF0000"/>
                </a:solidFill>
              </a:rPr>
              <a:t>Antifolates</a:t>
            </a:r>
            <a:r>
              <a:rPr lang="en-US" sz="2000" b="1" dirty="0" smtClean="0">
                <a:solidFill>
                  <a:srgbClr val="FF0000"/>
                </a:solidFill>
              </a:rPr>
              <a:t>:</a:t>
            </a:r>
            <a:r>
              <a:rPr lang="en-US" sz="2000" b="1" dirty="0" smtClean="0"/>
              <a:t> </a:t>
            </a:r>
            <a:r>
              <a:rPr lang="en-US" sz="2000" b="1" dirty="0" err="1" smtClean="0"/>
              <a:t>Methotrexate</a:t>
            </a:r>
            <a:endParaRPr lang="en-US" sz="2000" b="1" dirty="0" smtClean="0"/>
          </a:p>
          <a:p>
            <a:endParaRPr lang="en-US" sz="2000" b="1" dirty="0" smtClean="0"/>
          </a:p>
          <a:p>
            <a:r>
              <a:rPr lang="en-US" sz="2000" b="1" dirty="0" err="1" smtClean="0">
                <a:solidFill>
                  <a:srgbClr val="FF0000"/>
                </a:solidFill>
              </a:rPr>
              <a:t>Purine</a:t>
            </a:r>
            <a:r>
              <a:rPr lang="en-US" sz="2000" b="1" dirty="0" smtClean="0">
                <a:solidFill>
                  <a:srgbClr val="FF0000"/>
                </a:solidFill>
              </a:rPr>
              <a:t> antagonists:</a:t>
            </a:r>
          </a:p>
          <a:p>
            <a:r>
              <a:rPr lang="en-US" sz="2000" b="1" dirty="0" smtClean="0"/>
              <a:t> </a:t>
            </a:r>
            <a:r>
              <a:rPr lang="en-US" sz="2000" b="1" dirty="0" err="1" smtClean="0"/>
              <a:t>Mercaptopurine</a:t>
            </a:r>
            <a:endParaRPr lang="en-US" sz="2000" b="1" dirty="0" smtClean="0"/>
          </a:p>
          <a:p>
            <a:r>
              <a:rPr lang="en-US" sz="2000" b="1" dirty="0" err="1" smtClean="0"/>
              <a:t>Azathioprine</a:t>
            </a:r>
            <a:endParaRPr lang="en-US" sz="2000" b="1" dirty="0" smtClean="0"/>
          </a:p>
          <a:p>
            <a:r>
              <a:rPr lang="en-US" sz="2000" b="1" dirty="0" err="1" smtClean="0"/>
              <a:t>Fludarabine</a:t>
            </a:r>
            <a:endParaRPr lang="en-US" sz="2000" b="1" dirty="0" smtClean="0"/>
          </a:p>
          <a:p>
            <a:endParaRPr lang="en-US" sz="2000" b="1" dirty="0" smtClean="0"/>
          </a:p>
          <a:p>
            <a:r>
              <a:rPr lang="en-US" sz="2000" b="1" dirty="0" err="1" smtClean="0">
                <a:solidFill>
                  <a:srgbClr val="FF0000"/>
                </a:solidFill>
              </a:rPr>
              <a:t>Pyrimidine</a:t>
            </a:r>
            <a:r>
              <a:rPr lang="en-US" sz="2000" b="1" dirty="0" smtClean="0">
                <a:solidFill>
                  <a:srgbClr val="FF0000"/>
                </a:solidFill>
              </a:rPr>
              <a:t> antagonists:</a:t>
            </a:r>
          </a:p>
          <a:p>
            <a:r>
              <a:rPr lang="en-US" sz="2000" b="1" dirty="0" smtClean="0"/>
              <a:t>5-Flurouracil</a:t>
            </a:r>
          </a:p>
          <a:p>
            <a:r>
              <a:rPr lang="en-US" sz="2000" b="1" dirty="0" err="1" smtClean="0"/>
              <a:t>Cytarabine</a:t>
            </a:r>
            <a:endParaRPr lang="en-US" b="1" dirty="0" smtClean="0"/>
          </a:p>
          <a:p>
            <a:endParaRPr lang="en-US" dirty="0" smtClean="0"/>
          </a:p>
          <a:p>
            <a:endParaRPr lang="en-IN"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2857488" y="1357298"/>
            <a:ext cx="6286512" cy="5500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American Cancer Society Survey</a:t>
            </a:r>
            <a:r>
              <a:rPr lang="en-US" dirty="0" smtClean="0"/>
              <a:t> </a:t>
            </a:r>
            <a:endParaRPr lang="en-IN" dirty="0"/>
          </a:p>
        </p:txBody>
      </p:sp>
      <p:pic>
        <p:nvPicPr>
          <p:cNvPr id="1026" name="Picture 2"/>
          <p:cNvPicPr>
            <a:picLocks noGrp="1" noChangeAspect="1" noChangeArrowheads="1"/>
          </p:cNvPicPr>
          <p:nvPr>
            <p:ph idx="1"/>
          </p:nvPr>
        </p:nvPicPr>
        <p:blipFill>
          <a:blip r:embed="rId2" cstate="print"/>
          <a:stretch>
            <a:fillRect/>
          </a:stretch>
        </p:blipFill>
        <p:spPr bwMode="auto">
          <a:xfrm>
            <a:off x="0" y="1500174"/>
            <a:ext cx="9144000"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err="1" smtClean="0"/>
              <a:t>Vinca</a:t>
            </a:r>
            <a:r>
              <a:rPr lang="en-US" sz="3600" b="1" i="1" dirty="0" smtClean="0"/>
              <a:t> Alkaloids</a:t>
            </a:r>
            <a:endParaRPr lang="en-IN" sz="3600" b="1" i="1" dirty="0"/>
          </a:p>
        </p:txBody>
      </p:sp>
      <p:sp>
        <p:nvSpPr>
          <p:cNvPr id="4" name="Text Placeholder 3"/>
          <p:cNvSpPr>
            <a:spLocks noGrp="1"/>
          </p:cNvSpPr>
          <p:nvPr>
            <p:ph type="body" sz="half" idx="2"/>
          </p:nvPr>
        </p:nvSpPr>
        <p:spPr/>
        <p:txBody>
          <a:bodyPr>
            <a:normAutofit/>
          </a:bodyPr>
          <a:lstStyle/>
          <a:p>
            <a:r>
              <a:rPr lang="en-US" sz="3600" b="1" i="1" dirty="0" err="1" smtClean="0"/>
              <a:t>Vincristine</a:t>
            </a:r>
            <a:endParaRPr lang="en-US" sz="3600" b="1" i="1" dirty="0" smtClean="0"/>
          </a:p>
          <a:p>
            <a:endParaRPr lang="en-US" sz="3200" dirty="0" smtClean="0"/>
          </a:p>
          <a:p>
            <a:r>
              <a:rPr lang="en-US" sz="3600" b="1" i="1" dirty="0" err="1" smtClean="0"/>
              <a:t>Vinblastine</a:t>
            </a:r>
            <a:endParaRPr lang="en-US" sz="3600" b="1" i="1" dirty="0" smtClean="0"/>
          </a:p>
          <a:p>
            <a:endParaRPr lang="en-US" sz="3600" b="1" i="1" dirty="0" smtClean="0"/>
          </a:p>
          <a:p>
            <a:r>
              <a:rPr lang="en-IN" sz="3600" b="1" i="1" dirty="0" err="1" smtClean="0"/>
              <a:t>Vindesine</a:t>
            </a:r>
            <a:endParaRPr lang="en-IN" sz="3600" b="1" i="1" dirty="0" smtClean="0"/>
          </a:p>
          <a:p>
            <a:endParaRPr lang="en-IN" sz="3600" b="1" i="1" dirty="0" smtClean="0"/>
          </a:p>
          <a:p>
            <a:r>
              <a:rPr lang="en-IN" sz="3600" b="1" i="1" dirty="0" err="1" smtClean="0"/>
              <a:t>Vinorelbine</a:t>
            </a:r>
            <a:endParaRPr lang="en-IN" sz="3600" b="1" i="1" dirty="0" smtClean="0"/>
          </a:p>
          <a:p>
            <a:endParaRPr lang="en-IN" sz="3600" b="1" i="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857488" y="1500174"/>
            <a:ext cx="6286511"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err="1" smtClean="0"/>
              <a:t>Taxanes</a:t>
            </a:r>
            <a:endParaRPr lang="en-IN" sz="4800" b="1" i="1" dirty="0"/>
          </a:p>
        </p:txBody>
      </p:sp>
      <p:sp>
        <p:nvSpPr>
          <p:cNvPr id="4" name="Text Placeholder 3"/>
          <p:cNvSpPr>
            <a:spLocks noGrp="1"/>
          </p:cNvSpPr>
          <p:nvPr>
            <p:ph type="body" sz="half" idx="2"/>
          </p:nvPr>
        </p:nvSpPr>
        <p:spPr/>
        <p:txBody>
          <a:bodyPr>
            <a:normAutofit/>
          </a:bodyPr>
          <a:lstStyle/>
          <a:p>
            <a:r>
              <a:rPr lang="en-US" sz="4000" b="1" i="1" dirty="0" err="1" smtClean="0"/>
              <a:t>Paclitaxel</a:t>
            </a:r>
            <a:endParaRPr lang="en-US" sz="4000" b="1" i="1" dirty="0" smtClean="0"/>
          </a:p>
          <a:p>
            <a:endParaRPr lang="en-US" sz="4000" b="1" i="1" dirty="0" smtClean="0"/>
          </a:p>
          <a:p>
            <a:r>
              <a:rPr lang="en-US" sz="4000" b="1" i="1" dirty="0" err="1" smtClean="0"/>
              <a:t>Docetaxel</a:t>
            </a:r>
            <a:endParaRPr lang="en-IN" sz="4000" b="1" i="1"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2928926" y="1428736"/>
            <a:ext cx="6215074"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i="1" dirty="0" smtClean="0"/>
              <a:t>Heavy Metals</a:t>
            </a:r>
            <a:endParaRPr lang="en-IN" sz="4000" b="1" i="1" dirty="0"/>
          </a:p>
        </p:txBody>
      </p:sp>
      <p:sp>
        <p:nvSpPr>
          <p:cNvPr id="4" name="Text Placeholder 3"/>
          <p:cNvSpPr>
            <a:spLocks noGrp="1"/>
          </p:cNvSpPr>
          <p:nvPr>
            <p:ph type="body" sz="half" idx="2"/>
          </p:nvPr>
        </p:nvSpPr>
        <p:spPr/>
        <p:txBody>
          <a:bodyPr>
            <a:normAutofit/>
          </a:bodyPr>
          <a:lstStyle/>
          <a:p>
            <a:r>
              <a:rPr lang="en-US" sz="3600" b="1" dirty="0" err="1" smtClean="0"/>
              <a:t>Cisplatin</a:t>
            </a:r>
            <a:endParaRPr lang="en-US" sz="3600" b="1" dirty="0" smtClean="0"/>
          </a:p>
          <a:p>
            <a:r>
              <a:rPr lang="en-US" sz="3600" b="1" dirty="0" err="1" smtClean="0"/>
              <a:t>Carboplatin</a:t>
            </a:r>
            <a:endParaRPr lang="en-US" sz="3600" b="1" dirty="0" smtClean="0"/>
          </a:p>
          <a:p>
            <a:r>
              <a:rPr lang="en-US" sz="3600" b="1" dirty="0" err="1" smtClean="0"/>
              <a:t>Oxaliplatin</a:t>
            </a:r>
            <a:endParaRPr lang="en-IN" sz="3600" b="1"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2928926" y="1500174"/>
            <a:ext cx="6215073" cy="535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Anthracycline</a:t>
            </a:r>
            <a:r>
              <a:rPr lang="en-US" dirty="0" smtClean="0"/>
              <a:t> Antibiotics</a:t>
            </a:r>
            <a:endParaRPr lang="en-IN" dirty="0"/>
          </a:p>
        </p:txBody>
      </p:sp>
      <p:sp>
        <p:nvSpPr>
          <p:cNvPr id="3" name="Content Placeholder 2"/>
          <p:cNvSpPr>
            <a:spLocks noGrp="1"/>
          </p:cNvSpPr>
          <p:nvPr>
            <p:ph idx="1"/>
          </p:nvPr>
        </p:nvSpPr>
        <p:spPr/>
        <p:txBody>
          <a:bodyPr/>
          <a:lstStyle/>
          <a:p>
            <a:r>
              <a:rPr lang="en-US" dirty="0" err="1" smtClean="0"/>
              <a:t>Daunorubicine</a:t>
            </a:r>
            <a:endParaRPr lang="en-US" dirty="0" smtClean="0"/>
          </a:p>
          <a:p>
            <a:r>
              <a:rPr lang="en-US" dirty="0" err="1" smtClean="0"/>
              <a:t>Doxorubicine</a:t>
            </a:r>
            <a:endParaRPr lang="en-US" dirty="0" smtClean="0"/>
          </a:p>
          <a:p>
            <a:r>
              <a:rPr lang="en-US" dirty="0" err="1" smtClean="0"/>
              <a:t>Epirubicine</a:t>
            </a:r>
            <a:endParaRPr lang="en-US" dirty="0" smtClean="0"/>
          </a:p>
          <a:p>
            <a:r>
              <a:rPr lang="en-US" dirty="0" err="1" smtClean="0"/>
              <a:t>Idarubicine</a:t>
            </a:r>
            <a:endParaRPr lang="en-US" dirty="0" smtClean="0"/>
          </a:p>
          <a:p>
            <a:endParaRPr lang="en-US" dirty="0" smtClean="0"/>
          </a:p>
          <a:p>
            <a:pPr>
              <a:buNone/>
            </a:pPr>
            <a:r>
              <a:rPr lang="en-US" dirty="0" smtClean="0"/>
              <a:t>They are  </a:t>
            </a:r>
            <a:r>
              <a:rPr lang="en-US" b="1" i="1" dirty="0" err="1" smtClean="0"/>
              <a:t>topoisomerase</a:t>
            </a:r>
            <a:r>
              <a:rPr lang="en-US" dirty="0" smtClean="0"/>
              <a:t> inhibitors</a:t>
            </a:r>
          </a:p>
          <a:p>
            <a:pPr>
              <a:buNone/>
            </a:pPr>
            <a:r>
              <a:rPr lang="en-US" dirty="0" err="1" smtClean="0"/>
              <a:t>Etoposides</a:t>
            </a:r>
            <a:endParaRPr lang="en-US" dirty="0" smtClean="0"/>
          </a:p>
          <a:p>
            <a:pPr>
              <a:buNone/>
            </a:pPr>
            <a:r>
              <a:rPr lang="en-US" dirty="0" err="1" smtClean="0"/>
              <a:t>Tinoposides</a:t>
            </a:r>
            <a:endParaRPr lang="en-IN"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agents</a:t>
            </a:r>
            <a:endParaRPr lang="en-IN" dirty="0"/>
          </a:p>
        </p:txBody>
      </p:sp>
      <p:sp>
        <p:nvSpPr>
          <p:cNvPr id="3" name="Content Placeholder 2"/>
          <p:cNvSpPr>
            <a:spLocks noGrp="1"/>
          </p:cNvSpPr>
          <p:nvPr>
            <p:ph idx="1"/>
          </p:nvPr>
        </p:nvSpPr>
        <p:spPr/>
        <p:txBody>
          <a:bodyPr/>
          <a:lstStyle/>
          <a:p>
            <a:r>
              <a:rPr lang="en-US" dirty="0" smtClean="0"/>
              <a:t>Arsenic trioxide</a:t>
            </a:r>
          </a:p>
          <a:p>
            <a:r>
              <a:rPr lang="en-US" dirty="0" err="1" smtClean="0"/>
              <a:t>Aspraginase</a:t>
            </a:r>
            <a:endParaRPr lang="en-US" dirty="0" smtClean="0"/>
          </a:p>
          <a:p>
            <a:r>
              <a:rPr lang="en-US" dirty="0" err="1" smtClean="0"/>
              <a:t>Bleomycin</a:t>
            </a:r>
            <a:endParaRPr lang="en-US" dirty="0" smtClean="0"/>
          </a:p>
          <a:p>
            <a:r>
              <a:rPr lang="en-US" dirty="0" err="1" smtClean="0"/>
              <a:t>Mitomycin</a:t>
            </a:r>
            <a:endParaRPr lang="en-US" dirty="0" smtClean="0"/>
          </a:p>
          <a:p>
            <a:r>
              <a:rPr lang="en-US" dirty="0" err="1" smtClean="0"/>
              <a:t>Dactinomycin</a:t>
            </a:r>
            <a:endParaRPr lang="en-US" dirty="0" smtClean="0"/>
          </a:p>
          <a:p>
            <a:r>
              <a:rPr lang="en-US" dirty="0" err="1" smtClean="0"/>
              <a:t>Hydroxy</a:t>
            </a:r>
            <a:r>
              <a:rPr lang="en-US" dirty="0" smtClean="0"/>
              <a:t> urea</a:t>
            </a:r>
            <a:endParaRPr lang="en-IN"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General toxicities of Chemotherapy</a:t>
            </a:r>
            <a:endParaRPr lang="en-IN" sz="4000" dirty="0"/>
          </a:p>
        </p:txBody>
      </p:sp>
      <p:sp>
        <p:nvSpPr>
          <p:cNvPr id="3" name="Content Placeholder 2"/>
          <p:cNvSpPr>
            <a:spLocks noGrp="1"/>
          </p:cNvSpPr>
          <p:nvPr>
            <p:ph idx="1"/>
          </p:nvPr>
        </p:nvSpPr>
        <p:spPr>
          <a:xfrm>
            <a:off x="457200" y="1775191"/>
            <a:ext cx="8229600" cy="4939957"/>
          </a:xfrm>
        </p:spPr>
        <p:txBody>
          <a:bodyPr>
            <a:normAutofit fontScale="92500" lnSpcReduction="20000"/>
          </a:bodyPr>
          <a:lstStyle/>
          <a:p>
            <a:pPr algn="just">
              <a:lnSpc>
                <a:spcPct val="120000"/>
              </a:lnSpc>
            </a:pPr>
            <a:r>
              <a:rPr lang="en-US" b="1" i="1" dirty="0" smtClean="0"/>
              <a:t>Bone-marrow suppression</a:t>
            </a:r>
          </a:p>
          <a:p>
            <a:pPr algn="just">
              <a:lnSpc>
                <a:spcPct val="120000"/>
              </a:lnSpc>
            </a:pPr>
            <a:r>
              <a:rPr lang="en-US" b="1" i="1" dirty="0" err="1" smtClean="0"/>
              <a:t>Lympho</a:t>
            </a:r>
            <a:r>
              <a:rPr lang="en-US" b="1" i="1" dirty="0" smtClean="0"/>
              <a:t>-reticular tissue damage</a:t>
            </a:r>
          </a:p>
          <a:p>
            <a:pPr algn="just">
              <a:lnSpc>
                <a:spcPct val="120000"/>
              </a:lnSpc>
            </a:pPr>
            <a:r>
              <a:rPr lang="en-US" b="1" i="1" dirty="0" smtClean="0"/>
              <a:t>Opportunistic infections</a:t>
            </a:r>
          </a:p>
          <a:p>
            <a:pPr algn="just">
              <a:lnSpc>
                <a:spcPct val="120000"/>
              </a:lnSpc>
            </a:pPr>
            <a:r>
              <a:rPr lang="en-US" b="1" i="1" dirty="0" smtClean="0"/>
              <a:t>Oral complications</a:t>
            </a:r>
          </a:p>
          <a:p>
            <a:pPr algn="just">
              <a:lnSpc>
                <a:spcPct val="120000"/>
              </a:lnSpc>
            </a:pPr>
            <a:r>
              <a:rPr lang="en-US" b="1" i="1" dirty="0" smtClean="0"/>
              <a:t>Gastric disturbances</a:t>
            </a:r>
          </a:p>
          <a:p>
            <a:pPr algn="just">
              <a:lnSpc>
                <a:spcPct val="120000"/>
              </a:lnSpc>
            </a:pPr>
            <a:r>
              <a:rPr lang="en-US" b="1" i="1" dirty="0" smtClean="0"/>
              <a:t>Dermatological manifestations</a:t>
            </a:r>
          </a:p>
          <a:p>
            <a:pPr algn="just">
              <a:lnSpc>
                <a:spcPct val="120000"/>
              </a:lnSpc>
            </a:pPr>
            <a:r>
              <a:rPr lang="en-US" b="1" i="1" dirty="0" smtClean="0"/>
              <a:t>Sexual dysfunctions</a:t>
            </a:r>
          </a:p>
          <a:p>
            <a:pPr algn="just">
              <a:lnSpc>
                <a:spcPct val="120000"/>
              </a:lnSpc>
            </a:pPr>
            <a:r>
              <a:rPr lang="en-US" b="1" i="1" dirty="0" smtClean="0"/>
              <a:t>Abnormal Pregnancy</a:t>
            </a:r>
          </a:p>
          <a:p>
            <a:pPr algn="just">
              <a:lnSpc>
                <a:spcPct val="120000"/>
              </a:lnSpc>
            </a:pPr>
            <a:r>
              <a:rPr lang="en-US" b="1" i="1" dirty="0" smtClean="0"/>
              <a:t>Secondary tumors</a:t>
            </a:r>
          </a:p>
          <a:p>
            <a:pPr algn="just">
              <a:lnSpc>
                <a:spcPct val="120000"/>
              </a:lnSpc>
            </a:pPr>
            <a:r>
              <a:rPr lang="en-US" b="1" i="1" dirty="0" err="1" smtClean="0"/>
              <a:t>Hyperuricaemia</a:t>
            </a:r>
            <a:endParaRPr lang="en-US" b="1" i="1" dirty="0" smtClean="0"/>
          </a:p>
          <a:p>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Therapy</a:t>
            </a:r>
            <a:endParaRPr lang="en-IN" dirty="0"/>
          </a:p>
        </p:txBody>
      </p:sp>
      <p:sp>
        <p:nvSpPr>
          <p:cNvPr id="3" name="Content Placeholder 2"/>
          <p:cNvSpPr>
            <a:spLocks noGrp="1"/>
          </p:cNvSpPr>
          <p:nvPr>
            <p:ph idx="1"/>
          </p:nvPr>
        </p:nvSpPr>
        <p:spPr/>
        <p:txBody>
          <a:bodyPr>
            <a:normAutofit fontScale="77500" lnSpcReduction="20000"/>
          </a:bodyPr>
          <a:lstStyle/>
          <a:p>
            <a:pPr>
              <a:buNone/>
            </a:pPr>
            <a:r>
              <a:rPr lang="en-US" sz="4100" b="1" dirty="0" smtClean="0"/>
              <a:t>Active therapy                Passive therapy</a:t>
            </a:r>
            <a:endParaRPr lang="en-US" sz="3600" b="1" dirty="0" smtClean="0"/>
          </a:p>
          <a:p>
            <a:endParaRPr lang="en-US" sz="3600" dirty="0" smtClean="0"/>
          </a:p>
          <a:p>
            <a:pPr>
              <a:buNone/>
            </a:pPr>
            <a:r>
              <a:rPr lang="en-US" sz="3600" dirty="0" smtClean="0"/>
              <a:t>    </a:t>
            </a:r>
            <a:r>
              <a:rPr lang="en-US" sz="3600" dirty="0" err="1" smtClean="0"/>
              <a:t>Interferons</a:t>
            </a:r>
            <a:r>
              <a:rPr lang="en-US" sz="3600" dirty="0" smtClean="0"/>
              <a:t>                            </a:t>
            </a:r>
            <a:r>
              <a:rPr lang="en-US" sz="3600" dirty="0" err="1" smtClean="0"/>
              <a:t>Alemtuzumab</a:t>
            </a:r>
            <a:endParaRPr lang="en-US" sz="3600" dirty="0" smtClean="0"/>
          </a:p>
          <a:p>
            <a:pPr>
              <a:buNone/>
            </a:pPr>
            <a:r>
              <a:rPr lang="en-US" sz="3600" dirty="0" smtClean="0"/>
              <a:t>    Intraleukins-2                      </a:t>
            </a:r>
            <a:r>
              <a:rPr lang="en-US" sz="3600" dirty="0" err="1" smtClean="0"/>
              <a:t>Rituximab</a:t>
            </a:r>
            <a:endParaRPr lang="en-US" sz="3600" dirty="0" smtClean="0"/>
          </a:p>
          <a:p>
            <a:endParaRPr lang="en-US" sz="3600" dirty="0" smtClean="0"/>
          </a:p>
          <a:p>
            <a:pPr>
              <a:buNone/>
            </a:pPr>
            <a:r>
              <a:rPr lang="en-US" sz="3600" dirty="0" smtClean="0"/>
              <a:t>                                       </a:t>
            </a:r>
          </a:p>
          <a:p>
            <a:pPr>
              <a:buNone/>
            </a:pPr>
            <a:endParaRPr lang="en-US" sz="3600" dirty="0" smtClean="0"/>
          </a:p>
          <a:p>
            <a:pPr>
              <a:buNone/>
            </a:pPr>
            <a:r>
              <a:rPr lang="en-US" sz="3600" b="1" i="1" dirty="0" smtClean="0"/>
              <a:t>Monitoring Parameters:</a:t>
            </a:r>
          </a:p>
          <a:p>
            <a:pPr>
              <a:buNone/>
            </a:pPr>
            <a:r>
              <a:rPr lang="en-US" sz="3600" dirty="0" smtClean="0"/>
              <a:t>Flu-like syndrome, renal </a:t>
            </a:r>
            <a:r>
              <a:rPr lang="en-US" sz="3600" dirty="0" err="1" smtClean="0"/>
              <a:t>hypoperfusion</a:t>
            </a:r>
            <a:r>
              <a:rPr lang="en-US" sz="3600" dirty="0" smtClean="0"/>
              <a:t>,</a:t>
            </a:r>
          </a:p>
          <a:p>
            <a:pPr>
              <a:buNone/>
            </a:pPr>
            <a:r>
              <a:rPr lang="en-US" sz="3600" dirty="0" smtClean="0"/>
              <a:t>hypotension, chest-X-ray</a:t>
            </a:r>
          </a:p>
          <a:p>
            <a:pPr>
              <a:buNone/>
            </a:pPr>
            <a:endParaRPr lang="en-US" sz="3600" dirty="0" smtClean="0"/>
          </a:p>
          <a:p>
            <a:pPr>
              <a:buNone/>
            </a:pPr>
            <a:r>
              <a:rPr lang="en-US" sz="3600" dirty="0" smtClean="0"/>
              <a:t>Suggested indication: Cell counts&lt; 10</a:t>
            </a:r>
            <a:r>
              <a:rPr lang="en-US" sz="3600" baseline="30000" dirty="0" smtClean="0"/>
              <a:t>4</a:t>
            </a:r>
            <a:endParaRPr lang="en-IN" sz="3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Hormonal therapy</a:t>
            </a:r>
            <a:endParaRPr lang="en-IN" dirty="0"/>
          </a:p>
        </p:txBody>
      </p:sp>
      <p:sp>
        <p:nvSpPr>
          <p:cNvPr id="3" name="Content Placeholder 2"/>
          <p:cNvSpPr>
            <a:spLocks noGrp="1"/>
          </p:cNvSpPr>
          <p:nvPr>
            <p:ph idx="1"/>
          </p:nvPr>
        </p:nvSpPr>
        <p:spPr/>
        <p:txBody>
          <a:bodyPr/>
          <a:lstStyle/>
          <a:p>
            <a:pPr algn="just">
              <a:buNone/>
            </a:pPr>
            <a:r>
              <a:rPr lang="en-IN" dirty="0" smtClean="0"/>
              <a:t>    Hormones do not work in the same ways as standard chemotherapy drugs, but rather by preventing the cancer cell from using the hormone it needs to grow, or by preventing the body from making the hormones. </a:t>
            </a:r>
          </a:p>
          <a:p>
            <a:pPr algn="just">
              <a:buNone/>
            </a:pPr>
            <a:endParaRPr lang="en-IN" dirty="0" smtClean="0"/>
          </a:p>
          <a:p>
            <a:pPr algn="just">
              <a:buNone/>
            </a:pPr>
            <a:r>
              <a:rPr lang="en-US" dirty="0" smtClean="0"/>
              <a:t>    Mainly used for Breast, prostate, and uterus </a:t>
            </a:r>
          </a:p>
          <a:p>
            <a:pPr algn="just">
              <a:buNone/>
            </a:pPr>
            <a:r>
              <a:rPr lang="en-US" dirty="0" smtClean="0"/>
              <a:t>    cancer</a:t>
            </a:r>
            <a:endParaRPr lang="en-IN" dirty="0" smtClean="0"/>
          </a:p>
          <a:p>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Hormonal Therapy</a:t>
            </a:r>
            <a:endParaRPr lang="en-IN" dirty="0"/>
          </a:p>
        </p:txBody>
      </p:sp>
      <p:graphicFrame>
        <p:nvGraphicFramePr>
          <p:cNvPr id="4" name="Content Placeholder 3"/>
          <p:cNvGraphicFramePr>
            <a:graphicFrameLocks noGrp="1"/>
          </p:cNvGraphicFramePr>
          <p:nvPr>
            <p:ph idx="1"/>
          </p:nvPr>
        </p:nvGraphicFramePr>
        <p:xfrm>
          <a:off x="457200" y="1774825"/>
          <a:ext cx="8229600" cy="4797109"/>
        </p:xfrm>
        <a:graphic>
          <a:graphicData uri="http://schemas.openxmlformats.org/drawingml/2006/table">
            <a:tbl>
              <a:tblPr/>
              <a:tblGrid>
                <a:gridCol w="2444750"/>
                <a:gridCol w="2733675"/>
                <a:gridCol w="3051175"/>
              </a:tblGrid>
              <a:tr h="514350">
                <a:tc>
                  <a:txBody>
                    <a:bodyPr/>
                    <a:lstStyle/>
                    <a:p>
                      <a:pPr marL="342900" marR="0" lvl="0" indent="-342900" algn="ctr" defTabSz="914400" rtl="0" eaLnBrk="1" fontAlgn="base" latinLnBrk="0" hangingPunct="1">
                        <a:lnSpc>
                          <a:spcPct val="100000"/>
                        </a:lnSpc>
                        <a:spcBef>
                          <a:spcPct val="0"/>
                        </a:spcBef>
                        <a:spcAft>
                          <a:spcPct val="0"/>
                        </a:spcAft>
                        <a:buClrTx/>
                        <a:buSzPct val="60000"/>
                        <a:buFontTx/>
                        <a:buNone/>
                        <a:tabLst/>
                      </a:pPr>
                      <a:r>
                        <a:rPr kumimoji="0" lang="en-US" sz="1800" b="1" i="0" u="none" strike="noStrike" cap="none" normalizeH="0" baseline="0" dirty="0" smtClean="0">
                          <a:ln>
                            <a:noFill/>
                          </a:ln>
                          <a:solidFill>
                            <a:srgbClr val="FF3399"/>
                          </a:solidFill>
                          <a:effectLst/>
                          <a:latin typeface="Arial" pitchFamily="34" charset="0"/>
                        </a:rPr>
                        <a:t>Disease</a:t>
                      </a:r>
                      <a:endParaRPr kumimoji="0" lang="en-US" sz="1800" b="0" i="0" u="none" strike="noStrike" cap="none" normalizeH="0" baseline="0" dirty="0" smtClean="0">
                        <a:ln>
                          <a:noFill/>
                        </a:ln>
                        <a:solidFill>
                          <a:srgbClr val="FF3399"/>
                        </a:solidFill>
                        <a:effectLst/>
                        <a:latin typeface="Arial"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1" i="0" u="none" strike="noStrike" cap="none" normalizeH="0" baseline="0" smtClean="0">
                          <a:ln>
                            <a:noFill/>
                          </a:ln>
                          <a:solidFill>
                            <a:schemeClr val="folHlink"/>
                          </a:solidFill>
                          <a:effectLst/>
                          <a:latin typeface="Arial" pitchFamily="34" charset="0"/>
                        </a:rPr>
                        <a:t>Hormone agent</a:t>
                      </a:r>
                      <a:endParaRPr kumimoji="0" lang="en-US" sz="1800" b="0" i="0" u="none" strike="noStrike" cap="none" normalizeH="0" baseline="0" smtClean="0">
                        <a:ln>
                          <a:noFill/>
                        </a:ln>
                        <a:solidFill>
                          <a:schemeClr val="folHlink"/>
                        </a:solidFill>
                        <a:effectLst/>
                        <a:latin typeface="Arial" pitchFamily="34"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1" i="0" u="none" strike="noStrike" cap="none" normalizeH="0" baseline="0" smtClean="0">
                          <a:ln>
                            <a:noFill/>
                          </a:ln>
                          <a:solidFill>
                            <a:srgbClr val="CC0066"/>
                          </a:solidFill>
                          <a:effectLst/>
                          <a:latin typeface="Arial" pitchFamily="34" charset="0"/>
                        </a:rPr>
                        <a:t>Mechanism of action</a:t>
                      </a:r>
                      <a:endParaRPr kumimoji="0" lang="en-US" sz="1800" b="0" i="0" u="none" strike="noStrike" cap="none" normalizeH="0" baseline="0" smtClean="0">
                        <a:ln>
                          <a:noFill/>
                        </a:ln>
                        <a:solidFill>
                          <a:srgbClr val="CC0066"/>
                        </a:solidFill>
                        <a:effectLst/>
                        <a:latin typeface="Arial" pitchFamily="34" charset="0"/>
                      </a:endParaRPr>
                    </a:p>
                  </a:txBody>
                  <a:tcPr anchor="ctr" horzOverflow="overflow">
                    <a:lnL>
                      <a:noFill/>
                    </a:lnL>
                    <a:lnR cap="flat">
                      <a:noFill/>
                    </a:lnR>
                    <a:lnT cap="flat">
                      <a:noFill/>
                    </a:lnT>
                    <a:lnB>
                      <a:noFill/>
                    </a:lnB>
                    <a:lnTlToBr>
                      <a:noFill/>
                    </a:lnTlToBr>
                    <a:lnBlToTr>
                      <a:noFill/>
                    </a:lnBlToTr>
                    <a:noFill/>
                  </a:tcPr>
                </a:tc>
              </a:tr>
              <a:tr h="517525">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smtClean="0">
                          <a:ln>
                            <a:noFill/>
                          </a:ln>
                          <a:solidFill>
                            <a:srgbClr val="FF3399"/>
                          </a:solidFill>
                          <a:effectLst/>
                          <a:latin typeface="Arial" pitchFamily="34" charset="0"/>
                        </a:rPr>
                        <a:t>      Breast cancer</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err="1" smtClean="0">
                          <a:ln>
                            <a:noFill/>
                          </a:ln>
                          <a:solidFill>
                            <a:schemeClr val="folHlink"/>
                          </a:solidFill>
                          <a:effectLst/>
                          <a:latin typeface="Arial" pitchFamily="34" charset="0"/>
                        </a:rPr>
                        <a:t>Tamoxifen</a:t>
                      </a:r>
                      <a:r>
                        <a:rPr kumimoji="0" lang="en-US" sz="1800" b="0" i="0" u="none" strike="noStrike" cap="none" normalizeH="0" baseline="0" dirty="0" smtClean="0">
                          <a:ln>
                            <a:noFill/>
                          </a:ln>
                          <a:solidFill>
                            <a:schemeClr val="folHlink"/>
                          </a:solidFill>
                          <a:effectLst/>
                          <a:latin typeface="Arial" pitchFamily="34" charset="0"/>
                        </a:rPr>
                        <a:t>, </a:t>
                      </a:r>
                      <a:r>
                        <a:rPr kumimoji="0" lang="en-US" sz="1800" b="0" i="0" u="none" strike="noStrike" cap="none" normalizeH="0" baseline="0" dirty="0" err="1" smtClean="0">
                          <a:ln>
                            <a:noFill/>
                          </a:ln>
                          <a:solidFill>
                            <a:schemeClr val="folHlink"/>
                          </a:solidFill>
                          <a:effectLst/>
                          <a:latin typeface="Arial" pitchFamily="34" charset="0"/>
                        </a:rPr>
                        <a:t>Fulvestrant</a:t>
                      </a:r>
                      <a:endParaRPr kumimoji="0" lang="en-US" sz="1800" b="0" i="0" u="none" strike="noStrike" cap="none" normalizeH="0" baseline="0" dirty="0" smtClean="0">
                        <a:ln>
                          <a:noFill/>
                        </a:ln>
                        <a:solidFill>
                          <a:schemeClr val="folHlink"/>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CC0066"/>
                          </a:solidFill>
                          <a:effectLst/>
                          <a:latin typeface="Arial" pitchFamily="34" charset="0"/>
                        </a:rPr>
                        <a:t>Antiestrogen</a:t>
                      </a:r>
                    </a:p>
                  </a:txBody>
                  <a:tcPr anchor="ctr" horzOverflow="overflow">
                    <a:lnL>
                      <a:noFill/>
                    </a:lnL>
                    <a:lnR cap="flat">
                      <a:noFill/>
                    </a:lnR>
                    <a:lnT>
                      <a:noFill/>
                    </a:lnT>
                    <a:lnB>
                      <a:noFill/>
                    </a:lnB>
                    <a:lnTlToBr>
                      <a:noFill/>
                    </a:lnTlToBr>
                    <a:lnBlToTr>
                      <a:noFill/>
                    </a:lnBlToTr>
                    <a:noFill/>
                  </a:tcPr>
                </a:tc>
              </a:tr>
              <a:tr h="514350">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smtClean="0">
                          <a:ln>
                            <a:noFill/>
                          </a:ln>
                          <a:solidFill>
                            <a:srgbClr val="FF3399"/>
                          </a:solidFill>
                          <a:effectLst/>
                          <a:latin typeface="Arial" pitchFamily="34" charset="0"/>
                        </a:rPr>
                        <a:t> </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err="1" smtClean="0">
                          <a:ln>
                            <a:noFill/>
                          </a:ln>
                          <a:solidFill>
                            <a:schemeClr val="folHlink"/>
                          </a:solidFill>
                          <a:effectLst/>
                          <a:latin typeface="Arial" pitchFamily="34" charset="0"/>
                        </a:rPr>
                        <a:t>Aminoglutethimide</a:t>
                      </a:r>
                      <a:endParaRPr kumimoji="0" lang="en-US" sz="1800" b="0" i="0" u="none" strike="noStrike" cap="none" normalizeH="0" baseline="0" dirty="0" smtClean="0">
                        <a:ln>
                          <a:noFill/>
                        </a:ln>
                        <a:solidFill>
                          <a:schemeClr val="folHlink"/>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CC0066"/>
                          </a:solidFill>
                          <a:effectLst/>
                          <a:latin typeface="Arial" pitchFamily="34" charset="0"/>
                        </a:rPr>
                        <a:t>Steroidogenesis inhibitor</a:t>
                      </a:r>
                    </a:p>
                  </a:txBody>
                  <a:tcPr anchor="ctr" horzOverflow="overflow">
                    <a:lnL>
                      <a:noFill/>
                    </a:lnL>
                    <a:lnR cap="flat">
                      <a:noFill/>
                    </a:lnR>
                    <a:lnT>
                      <a:noFill/>
                    </a:lnT>
                    <a:lnB>
                      <a:noFill/>
                    </a:lnB>
                    <a:lnTlToBr>
                      <a:noFill/>
                    </a:lnTlToBr>
                    <a:lnBlToTr>
                      <a:noFill/>
                    </a:lnBlToTr>
                    <a:noFill/>
                  </a:tcPr>
                </a:tc>
              </a:tr>
              <a:tr h="515938">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smtClean="0">
                          <a:ln>
                            <a:noFill/>
                          </a:ln>
                          <a:solidFill>
                            <a:srgbClr val="FF3399"/>
                          </a:solidFill>
                          <a:effectLst/>
                          <a:latin typeface="Arial" pitchFamily="34" charset="0"/>
                        </a:rPr>
                        <a:t>      Prostate cancer</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err="1" smtClean="0">
                          <a:ln>
                            <a:noFill/>
                          </a:ln>
                          <a:solidFill>
                            <a:schemeClr val="folHlink"/>
                          </a:solidFill>
                          <a:effectLst/>
                          <a:latin typeface="Arial" pitchFamily="34" charset="0"/>
                        </a:rPr>
                        <a:t>Leuprolide</a:t>
                      </a:r>
                      <a:r>
                        <a:rPr kumimoji="0" lang="en-US" sz="1800" b="0" i="0" u="none" strike="noStrike" cap="none" normalizeH="0" baseline="0" dirty="0" smtClean="0">
                          <a:ln>
                            <a:noFill/>
                          </a:ln>
                          <a:solidFill>
                            <a:schemeClr val="folHlink"/>
                          </a:solidFill>
                          <a:effectLst/>
                          <a:latin typeface="Arial" pitchFamily="34" charset="0"/>
                        </a:rPr>
                        <a:t>, </a:t>
                      </a:r>
                      <a:r>
                        <a:rPr kumimoji="0" lang="en-US" sz="1800" b="0" i="0" u="none" strike="noStrike" cap="none" normalizeH="0" baseline="0" dirty="0" err="1" smtClean="0">
                          <a:ln>
                            <a:noFill/>
                          </a:ln>
                          <a:solidFill>
                            <a:schemeClr val="folHlink"/>
                          </a:solidFill>
                          <a:effectLst/>
                          <a:latin typeface="Arial" pitchFamily="34" charset="0"/>
                        </a:rPr>
                        <a:t>Abarelix</a:t>
                      </a:r>
                      <a:endParaRPr kumimoji="0" lang="en-US" sz="1800" b="0" i="0" u="none" strike="noStrike" cap="none" normalizeH="0" baseline="0" dirty="0" smtClean="0">
                        <a:ln>
                          <a:noFill/>
                        </a:ln>
                        <a:solidFill>
                          <a:schemeClr val="folHlink"/>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smtClean="0">
                          <a:ln>
                            <a:noFill/>
                          </a:ln>
                          <a:solidFill>
                            <a:srgbClr val="CC0066"/>
                          </a:solidFill>
                          <a:effectLst/>
                          <a:latin typeface="Arial" pitchFamily="34" charset="0"/>
                        </a:rPr>
                        <a:t>LHRH antagonist</a:t>
                      </a:r>
                    </a:p>
                  </a:txBody>
                  <a:tcPr anchor="ctr" horzOverflow="overflow">
                    <a:lnL>
                      <a:noFill/>
                    </a:lnL>
                    <a:lnR cap="flat">
                      <a:noFill/>
                    </a:lnR>
                    <a:lnT>
                      <a:noFill/>
                    </a:lnT>
                    <a:lnB>
                      <a:noFill/>
                    </a:lnB>
                    <a:lnTlToBr>
                      <a:noFill/>
                    </a:lnTlToBr>
                    <a:lnBlToTr>
                      <a:noFill/>
                    </a:lnBlToTr>
                    <a:noFill/>
                  </a:tcPr>
                </a:tc>
              </a:tr>
              <a:tr h="515938">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smtClean="0">
                          <a:ln>
                            <a:noFill/>
                          </a:ln>
                          <a:solidFill>
                            <a:srgbClr val="FF3399"/>
                          </a:solidFill>
                          <a:effectLst/>
                          <a:latin typeface="Arial" pitchFamily="34" charset="0"/>
                        </a:rPr>
                        <a:t> </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err="1" smtClean="0">
                          <a:ln>
                            <a:noFill/>
                          </a:ln>
                          <a:solidFill>
                            <a:schemeClr val="folHlink"/>
                          </a:solidFill>
                          <a:effectLst/>
                          <a:latin typeface="Arial" pitchFamily="34" charset="0"/>
                        </a:rPr>
                        <a:t>Flutamide</a:t>
                      </a:r>
                      <a:endParaRPr kumimoji="0" lang="en-US" sz="1800" b="0" i="0" u="none" strike="noStrike" cap="none" normalizeH="0" baseline="0" dirty="0" smtClean="0">
                        <a:ln>
                          <a:noFill/>
                        </a:ln>
                        <a:solidFill>
                          <a:schemeClr val="folHlink"/>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err="1" smtClean="0">
                          <a:ln>
                            <a:noFill/>
                          </a:ln>
                          <a:solidFill>
                            <a:srgbClr val="CC0066"/>
                          </a:solidFill>
                          <a:effectLst/>
                          <a:latin typeface="Arial" pitchFamily="34" charset="0"/>
                        </a:rPr>
                        <a:t>Antiandrogen</a:t>
                      </a:r>
                      <a:endParaRPr kumimoji="0" lang="en-US" sz="1800" b="0" i="0" u="none" strike="noStrike" cap="none" normalizeH="0" baseline="0" dirty="0" smtClean="0">
                        <a:ln>
                          <a:noFill/>
                        </a:ln>
                        <a:solidFill>
                          <a:srgbClr val="CC0066"/>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514350">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smtClean="0">
                          <a:ln>
                            <a:noFill/>
                          </a:ln>
                          <a:solidFill>
                            <a:srgbClr val="FF3399"/>
                          </a:solidFill>
                          <a:effectLst/>
                          <a:latin typeface="Arial" pitchFamily="34" charset="0"/>
                        </a:rPr>
                        <a:t>    Endometrial cancer</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err="1" smtClean="0">
                          <a:ln>
                            <a:noFill/>
                          </a:ln>
                          <a:solidFill>
                            <a:schemeClr val="folHlink"/>
                          </a:solidFill>
                          <a:effectLst/>
                          <a:latin typeface="Arial" pitchFamily="34" charset="0"/>
                        </a:rPr>
                        <a:t>Medroxyprogesterone</a:t>
                      </a:r>
                      <a:endParaRPr kumimoji="0" lang="en-US" sz="1800" b="0" i="0" u="none" strike="noStrike" cap="none" normalizeH="0" baseline="0" dirty="0" smtClean="0">
                        <a:ln>
                          <a:noFill/>
                        </a:ln>
                        <a:solidFill>
                          <a:schemeClr val="folHlink"/>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smtClean="0">
                          <a:ln>
                            <a:noFill/>
                          </a:ln>
                          <a:solidFill>
                            <a:srgbClr val="CC0066"/>
                          </a:solidFill>
                          <a:effectLst/>
                          <a:latin typeface="Arial" pitchFamily="34" charset="0"/>
                        </a:rPr>
                        <a:t>Progestin</a:t>
                      </a:r>
                    </a:p>
                  </a:txBody>
                  <a:tcPr anchor="ctr" horzOverflow="overflow">
                    <a:lnL>
                      <a:noFill/>
                    </a:lnL>
                    <a:lnR cap="flat">
                      <a:noFill/>
                    </a:lnR>
                    <a:lnT>
                      <a:noFill/>
                    </a:lnT>
                    <a:lnB>
                      <a:noFill/>
                    </a:lnB>
                    <a:lnTlToBr>
                      <a:noFill/>
                    </a:lnTlToBr>
                    <a:lnBlToTr>
                      <a:noFill/>
                    </a:lnBlToTr>
                    <a:noFill/>
                  </a:tcPr>
                </a:tc>
              </a:tr>
              <a:tr h="515938">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smtClean="0">
                          <a:ln>
                            <a:noFill/>
                          </a:ln>
                          <a:solidFill>
                            <a:srgbClr val="FF3399"/>
                          </a:solidFill>
                          <a:effectLst/>
                          <a:latin typeface="Arial" pitchFamily="34" charset="0"/>
                        </a:rPr>
                        <a:t>        Lymphomas</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chemeClr val="folHlink"/>
                          </a:solidFill>
                          <a:effectLst/>
                          <a:latin typeface="Arial" pitchFamily="34" charset="0"/>
                        </a:rPr>
                        <a:t>Glucocorticoid</a:t>
                      </a: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err="1" smtClean="0">
                          <a:ln>
                            <a:noFill/>
                          </a:ln>
                          <a:solidFill>
                            <a:srgbClr val="CC0066"/>
                          </a:solidFill>
                          <a:effectLst/>
                          <a:latin typeface="Arial" pitchFamily="34" charset="0"/>
                        </a:rPr>
                        <a:t>Lymphocytolytic</a:t>
                      </a:r>
                      <a:endParaRPr kumimoji="0" lang="en-US" sz="1800" b="0" i="0" u="none" strike="noStrike" cap="none" normalizeH="0" baseline="0" dirty="0" smtClean="0">
                        <a:ln>
                          <a:noFill/>
                        </a:ln>
                        <a:solidFill>
                          <a:srgbClr val="CC0066"/>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565150">
                <a:tc gridSpan="3">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endParaRPr kumimoji="0" lang="en-US" sz="1800" b="0" i="1"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Pct val="60000"/>
                        <a:buFontTx/>
                        <a:buNone/>
                        <a:tabLst/>
                      </a:pPr>
                      <a:endParaRPr kumimoji="0" lang="en-US" sz="1800" b="0" i="1"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Pct val="60000"/>
                        <a:buFontTx/>
                        <a:buNone/>
                        <a:tabLst/>
                      </a:pPr>
                      <a:endParaRPr kumimoji="0" lang="en-US" sz="1800" b="0" i="1"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1" u="none" strike="noStrike" cap="none" normalizeH="0" baseline="0" dirty="0" smtClean="0">
                          <a:ln>
                            <a:noFill/>
                          </a:ln>
                          <a:solidFill>
                            <a:schemeClr val="tx1"/>
                          </a:solidFill>
                          <a:effectLst/>
                          <a:latin typeface="Arial" pitchFamily="34" charset="0"/>
                        </a:rPr>
                        <a:t>LHRH,</a:t>
                      </a:r>
                      <a:r>
                        <a:rPr kumimoji="0" lang="en-US" sz="1800" b="0" i="0" u="none" strike="noStrike" cap="none" normalizeH="0" baseline="0" dirty="0" smtClean="0">
                          <a:ln>
                            <a:noFill/>
                          </a:ln>
                          <a:solidFill>
                            <a:schemeClr val="tx1"/>
                          </a:solidFill>
                          <a:effectLst/>
                          <a:latin typeface="Arial" pitchFamily="34" charset="0"/>
                        </a:rPr>
                        <a:t> Luteinizing hormone-releasing hormone.</a:t>
                      </a:r>
                    </a:p>
                  </a:txBody>
                  <a:tcPr anchor="ctr" horzOverflow="overflow">
                    <a:lnL cap="flat">
                      <a:noFill/>
                    </a:lnL>
                    <a:lnR cap="flat">
                      <a:noFill/>
                    </a:lnR>
                    <a:lnT>
                      <a:noFill/>
                    </a:lnT>
                    <a:lnB cap="flat">
                      <a:noFill/>
                    </a:lnB>
                    <a:lnTlToBr>
                      <a:noFill/>
                    </a:lnTlToBr>
                    <a:lnBlToTr>
                      <a:noFill/>
                    </a:lnBlToTr>
                    <a:noFill/>
                  </a:tcPr>
                </a:tc>
                <a:tc hMerge="1">
                  <a:txBody>
                    <a:bodyPr/>
                    <a:lstStyle/>
                    <a:p>
                      <a:endParaRPr lang="en-IN"/>
                    </a:p>
                  </a:txBody>
                  <a:tcPr/>
                </a:tc>
                <a:tc hMerge="1">
                  <a:txBody>
                    <a:bodyPr/>
                    <a:lstStyle/>
                    <a:p>
                      <a:endParaRPr lang="en-IN"/>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Epidemiology</a:t>
            </a:r>
            <a:endParaRPr lang="en-IN" i="1" dirty="0"/>
          </a:p>
        </p:txBody>
      </p:sp>
      <p:sp>
        <p:nvSpPr>
          <p:cNvPr id="3" name="Content Placeholder 2"/>
          <p:cNvSpPr>
            <a:spLocks noGrp="1"/>
          </p:cNvSpPr>
          <p:nvPr>
            <p:ph idx="1"/>
          </p:nvPr>
        </p:nvSpPr>
        <p:spPr/>
        <p:txBody>
          <a:bodyPr>
            <a:normAutofit fontScale="92500"/>
          </a:bodyPr>
          <a:lstStyle/>
          <a:p>
            <a:pPr algn="just">
              <a:lnSpc>
                <a:spcPct val="150000"/>
              </a:lnSpc>
            </a:pPr>
            <a:r>
              <a:rPr lang="en-IN" dirty="0" smtClean="0"/>
              <a:t>The four most common cancers are </a:t>
            </a:r>
            <a:r>
              <a:rPr lang="en-IN" b="1" i="1" dirty="0" smtClean="0"/>
              <a:t>prostate</a:t>
            </a:r>
            <a:r>
              <a:rPr lang="en-IN" dirty="0" smtClean="0"/>
              <a:t>, </a:t>
            </a:r>
            <a:r>
              <a:rPr lang="en-IN" b="1" i="1" dirty="0" smtClean="0"/>
              <a:t>breast</a:t>
            </a:r>
            <a:r>
              <a:rPr lang="en-IN" dirty="0" smtClean="0"/>
              <a:t>, </a:t>
            </a:r>
            <a:r>
              <a:rPr lang="en-IN" b="1" i="1" dirty="0" smtClean="0"/>
              <a:t>lung</a:t>
            </a:r>
            <a:r>
              <a:rPr lang="en-IN" dirty="0" smtClean="0"/>
              <a:t>, and </a:t>
            </a:r>
            <a:r>
              <a:rPr lang="en-IN" b="1" i="1" dirty="0" smtClean="0"/>
              <a:t>colorectal cancer</a:t>
            </a:r>
            <a:r>
              <a:rPr lang="en-IN" dirty="0" smtClean="0"/>
              <a:t>. </a:t>
            </a:r>
          </a:p>
          <a:p>
            <a:pPr>
              <a:buNone/>
            </a:pPr>
            <a:endParaRPr lang="en-IN" dirty="0" smtClean="0"/>
          </a:p>
          <a:p>
            <a:pPr algn="just">
              <a:lnSpc>
                <a:spcPct val="150000"/>
              </a:lnSpc>
            </a:pPr>
            <a:r>
              <a:rPr lang="en-IN" dirty="0" smtClean="0"/>
              <a:t>The most common cause of cancer-related deaths in the United States is </a:t>
            </a:r>
            <a:r>
              <a:rPr lang="en-IN" b="1" i="1" dirty="0" smtClean="0"/>
              <a:t>lung cancer</a:t>
            </a:r>
            <a:r>
              <a:rPr lang="en-IN" dirty="0" smtClean="0"/>
              <a:t>, which accounts for about </a:t>
            </a:r>
            <a:r>
              <a:rPr lang="en-IN" b="1" i="1" dirty="0" smtClean="0">
                <a:latin typeface="Times New Roman" pitchFamily="18" charset="0"/>
                <a:cs typeface="Times New Roman" pitchFamily="18" charset="0"/>
              </a:rPr>
              <a:t>1,60,000</a:t>
            </a:r>
            <a:r>
              <a:rPr lang="en-IN" dirty="0" smtClean="0"/>
              <a:t> deaths each year. </a:t>
            </a:r>
          </a:p>
          <a:p>
            <a:endParaRPr lang="en-I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Therapies</a:t>
            </a:r>
            <a:endParaRPr lang="en-IN" dirty="0"/>
          </a:p>
        </p:txBody>
      </p:sp>
      <p:sp>
        <p:nvSpPr>
          <p:cNvPr id="3" name="Content Placeholder 2"/>
          <p:cNvSpPr>
            <a:spLocks noGrp="1"/>
          </p:cNvSpPr>
          <p:nvPr>
            <p:ph idx="1"/>
          </p:nvPr>
        </p:nvSpPr>
        <p:spPr/>
        <p:txBody>
          <a:bodyPr/>
          <a:lstStyle/>
          <a:p>
            <a:r>
              <a:rPr lang="en-US" b="1" i="1" dirty="0" smtClean="0"/>
              <a:t>Angiogenesis inhibitors</a:t>
            </a:r>
            <a:r>
              <a:rPr lang="en-US" dirty="0" smtClean="0"/>
              <a:t>: </a:t>
            </a:r>
            <a:r>
              <a:rPr lang="en-US" dirty="0" err="1" smtClean="0"/>
              <a:t>Bevacizumab</a:t>
            </a:r>
            <a:endParaRPr lang="en-US" dirty="0" smtClean="0"/>
          </a:p>
          <a:p>
            <a:endParaRPr lang="en-US" dirty="0" smtClean="0"/>
          </a:p>
          <a:p>
            <a:r>
              <a:rPr lang="en-US" b="1" i="1" dirty="0" smtClean="0"/>
              <a:t>Biologically directed therapy</a:t>
            </a:r>
            <a:r>
              <a:rPr lang="en-US" dirty="0" smtClean="0"/>
              <a:t>: </a:t>
            </a:r>
            <a:r>
              <a:rPr lang="en-US" dirty="0" err="1" smtClean="0"/>
              <a:t>Transzumab</a:t>
            </a:r>
            <a:endParaRPr lang="en-US" dirty="0" smtClean="0"/>
          </a:p>
          <a:p>
            <a:endParaRPr lang="en-US" dirty="0" smtClean="0"/>
          </a:p>
          <a:p>
            <a:r>
              <a:rPr lang="en-US" b="1" i="1" dirty="0" smtClean="0"/>
              <a:t>Tyrosine-</a:t>
            </a:r>
            <a:r>
              <a:rPr lang="en-US" b="1" i="1" dirty="0" err="1" smtClean="0"/>
              <a:t>kinase</a:t>
            </a:r>
            <a:r>
              <a:rPr lang="en-US" b="1" i="1" dirty="0" smtClean="0"/>
              <a:t> inhibitors:</a:t>
            </a:r>
            <a:r>
              <a:rPr lang="en-US" dirty="0" smtClean="0"/>
              <a:t> </a:t>
            </a:r>
            <a:r>
              <a:rPr lang="en-US" dirty="0" err="1" smtClean="0"/>
              <a:t>Imatinib</a:t>
            </a:r>
            <a:r>
              <a:rPr lang="en-US" dirty="0" smtClean="0"/>
              <a:t> ,</a:t>
            </a:r>
            <a:r>
              <a:rPr lang="en-US" dirty="0" err="1" smtClean="0"/>
              <a:t>Gefitinib</a:t>
            </a:r>
            <a:endParaRPr lang="en-US" dirty="0" smtClean="0"/>
          </a:p>
          <a:p>
            <a:endParaRPr lang="en-US" dirty="0" smtClean="0"/>
          </a:p>
          <a:p>
            <a:r>
              <a:rPr lang="en-US" b="1" i="1" dirty="0" err="1" smtClean="0"/>
              <a:t>Retinoids</a:t>
            </a:r>
            <a:r>
              <a:rPr lang="en-US" b="1" i="1" dirty="0" smtClean="0"/>
              <a:t>:</a:t>
            </a:r>
            <a:r>
              <a:rPr lang="en-US" dirty="0" smtClean="0"/>
              <a:t> </a:t>
            </a:r>
            <a:r>
              <a:rPr lang="en-US" dirty="0" err="1" smtClean="0"/>
              <a:t>tretinoin</a:t>
            </a:r>
            <a:r>
              <a:rPr lang="en-US" dirty="0" smtClean="0"/>
              <a:t> , Vitamin A</a:t>
            </a:r>
          </a:p>
          <a:p>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800" dirty="0" smtClean="0"/>
              <a:t/>
            </a:r>
            <a:br>
              <a:rPr lang="en-US" sz="4800" dirty="0" smtClean="0"/>
            </a:br>
            <a:r>
              <a:rPr lang="en-US" sz="4800" dirty="0" smtClean="0"/>
              <a:t>Commonly Used Combination Chemotherapy Regimens </a:t>
            </a:r>
            <a:br>
              <a:rPr lang="en-US" sz="4800" dirty="0" smtClean="0"/>
            </a:br>
            <a:endParaRPr lang="en-IN" dirty="0"/>
          </a:p>
        </p:txBody>
      </p:sp>
      <p:sp>
        <p:nvSpPr>
          <p:cNvPr id="3" name="Content Placeholder 2"/>
          <p:cNvSpPr>
            <a:spLocks noGrp="1"/>
          </p:cNvSpPr>
          <p:nvPr>
            <p:ph idx="1"/>
          </p:nvPr>
        </p:nvSpPr>
        <p:spPr/>
        <p:txBody>
          <a:bodyPr/>
          <a:lstStyle/>
          <a:p>
            <a:endParaRPr lang="en-IN"/>
          </a:p>
        </p:txBody>
      </p:sp>
      <p:sp>
        <p:nvSpPr>
          <p:cNvPr id="4" name="Rectangle 2"/>
          <p:cNvSpPr txBox="1">
            <a:spLocks noChangeArrowheads="1"/>
          </p:cNvSpPr>
          <p:nvPr/>
        </p:nvSpPr>
        <p:spPr>
          <a:xfrm>
            <a:off x="1150938" y="617538"/>
            <a:ext cx="7793037" cy="1143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graphicFrame>
        <p:nvGraphicFramePr>
          <p:cNvPr id="5" name="Group 58"/>
          <p:cNvGraphicFramePr>
            <a:graphicFrameLocks/>
          </p:cNvGraphicFramePr>
          <p:nvPr/>
        </p:nvGraphicFramePr>
        <p:xfrm>
          <a:off x="152400" y="1714487"/>
          <a:ext cx="8839200" cy="5143515"/>
        </p:xfrm>
        <a:graphic>
          <a:graphicData uri="http://schemas.openxmlformats.org/drawingml/2006/table">
            <a:tbl>
              <a:tblPr/>
              <a:tblGrid>
                <a:gridCol w="2001838"/>
                <a:gridCol w="6837362"/>
              </a:tblGrid>
              <a:tr h="440533">
                <a:tc>
                  <a:txBody>
                    <a:bodyPr/>
                    <a:lstStyle/>
                    <a:p>
                      <a:pPr marL="342900" marR="0" lvl="0" indent="-342900" algn="ctr" defTabSz="914400" rtl="0" eaLnBrk="1" fontAlgn="base" latinLnBrk="0" hangingPunct="1">
                        <a:lnSpc>
                          <a:spcPct val="100000"/>
                        </a:lnSpc>
                        <a:spcBef>
                          <a:spcPct val="0"/>
                        </a:spcBef>
                        <a:spcAft>
                          <a:spcPct val="0"/>
                        </a:spcAft>
                        <a:buClrTx/>
                        <a:buSzPct val="60000"/>
                        <a:buFontTx/>
                        <a:buNone/>
                        <a:tabLst/>
                      </a:pPr>
                      <a:r>
                        <a:rPr kumimoji="0" lang="en-US" sz="1800" b="1" i="0" u="none" strike="noStrike" cap="none" normalizeH="0" baseline="0" dirty="0" smtClean="0">
                          <a:ln>
                            <a:noFill/>
                          </a:ln>
                          <a:solidFill>
                            <a:schemeClr val="tx1"/>
                          </a:solidFill>
                          <a:effectLst/>
                          <a:latin typeface="Arial" pitchFamily="34" charset="0"/>
                        </a:rPr>
                        <a:t>Disease</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1" i="0" u="none" strike="noStrike" cap="none" normalizeH="0" baseline="0" dirty="0" smtClean="0">
                          <a:ln>
                            <a:noFill/>
                          </a:ln>
                          <a:solidFill>
                            <a:schemeClr val="tx1"/>
                          </a:solidFill>
                          <a:effectLst/>
                          <a:latin typeface="Arial" pitchFamily="34" charset="0"/>
                        </a:rPr>
                        <a:t>Regimen</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a:noFill/>
                    </a:lnL>
                    <a:lnR cap="flat">
                      <a:noFill/>
                    </a:lnR>
                    <a:lnT cap="flat">
                      <a:noFill/>
                    </a:lnT>
                    <a:lnB>
                      <a:noFill/>
                    </a:lnB>
                    <a:lnTlToBr>
                      <a:noFill/>
                    </a:lnTlToBr>
                    <a:lnBlToTr>
                      <a:noFill/>
                    </a:lnBlToTr>
                    <a:noFill/>
                  </a:tcPr>
                </a:tc>
              </a:tr>
              <a:tr h="418421">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CC0066"/>
                          </a:solidFill>
                          <a:effectLst/>
                          <a:latin typeface="Arial" pitchFamily="34" charset="0"/>
                        </a:rPr>
                        <a:t>Breast cancer</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CC0066"/>
                          </a:solidFill>
                          <a:effectLst/>
                          <a:latin typeface="Arial" pitchFamily="34" charset="0"/>
                        </a:rPr>
                        <a:t>Cyclophosphamide, methotrexate, 5-FU (CMF)</a:t>
                      </a:r>
                    </a:p>
                  </a:txBody>
                  <a:tcPr anchor="ctr" horzOverflow="overflow">
                    <a:lnL>
                      <a:noFill/>
                    </a:lnL>
                    <a:lnR cap="flat">
                      <a:noFill/>
                    </a:lnR>
                    <a:lnT>
                      <a:noFill/>
                    </a:lnT>
                    <a:lnB>
                      <a:noFill/>
                    </a:lnB>
                    <a:lnTlToBr>
                      <a:noFill/>
                    </a:lnTlToBr>
                    <a:lnBlToTr>
                      <a:noFill/>
                    </a:lnBlToTr>
                    <a:noFill/>
                  </a:tcPr>
                </a:tc>
              </a:tr>
              <a:tr h="420122">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CC0066"/>
                          </a:solidFill>
                          <a:effectLst/>
                          <a:latin typeface="Arial" pitchFamily="34" charset="0"/>
                        </a:rPr>
                        <a:t> </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CC0066"/>
                          </a:solidFill>
                          <a:effectLst/>
                          <a:latin typeface="Arial" pitchFamily="34" charset="0"/>
                        </a:rPr>
                        <a:t>Cyclophosphamide, doxorubicin (Adriamycin), 5-FU (CAF)</a:t>
                      </a:r>
                    </a:p>
                  </a:txBody>
                  <a:tcPr anchor="ctr" horzOverflow="overflow">
                    <a:lnL>
                      <a:noFill/>
                    </a:lnL>
                    <a:lnR cap="flat">
                      <a:noFill/>
                    </a:lnR>
                    <a:lnT>
                      <a:noFill/>
                    </a:lnT>
                    <a:lnB>
                      <a:noFill/>
                    </a:lnB>
                    <a:lnTlToBr>
                      <a:noFill/>
                    </a:lnTlToBr>
                    <a:lnBlToTr>
                      <a:noFill/>
                    </a:lnBlToTr>
                    <a:noFill/>
                  </a:tcPr>
                </a:tc>
              </a:tr>
              <a:tr h="418421">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chemeClr val="folHlink"/>
                          </a:solidFill>
                          <a:effectLst/>
                          <a:latin typeface="Arial" pitchFamily="34" charset="0"/>
                        </a:rPr>
                        <a:t>Lung cancer</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chemeClr val="folHlink"/>
                          </a:solidFill>
                          <a:effectLst/>
                          <a:latin typeface="Arial" pitchFamily="34" charset="0"/>
                        </a:rPr>
                        <a:t>Cisplatin, etoposide</a:t>
                      </a:r>
                    </a:p>
                  </a:txBody>
                  <a:tcPr anchor="ctr" horzOverflow="overflow">
                    <a:lnL>
                      <a:noFill/>
                    </a:lnL>
                    <a:lnR cap="flat">
                      <a:noFill/>
                    </a:lnR>
                    <a:lnT>
                      <a:noFill/>
                    </a:lnT>
                    <a:lnB>
                      <a:noFill/>
                    </a:lnB>
                    <a:lnTlToBr>
                      <a:noFill/>
                    </a:lnTlToBr>
                    <a:lnBlToTr>
                      <a:noFill/>
                    </a:lnBlToTr>
                    <a:noFill/>
                  </a:tcPr>
                </a:tc>
              </a:tr>
              <a:tr h="653144">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chemeClr val="folHlink"/>
                          </a:solidFill>
                          <a:effectLst/>
                          <a:latin typeface="Arial" pitchFamily="34" charset="0"/>
                        </a:rPr>
                        <a:t>Colorectal cancer</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chemeClr val="folHlink"/>
                          </a:solidFill>
                          <a:effectLst/>
                          <a:latin typeface="Arial" pitchFamily="34" charset="0"/>
                        </a:rPr>
                        <a:t>5-FU, leucovorin</a:t>
                      </a:r>
                    </a:p>
                  </a:txBody>
                  <a:tcPr anchor="ctr" horzOverflow="overflow">
                    <a:lnL>
                      <a:noFill/>
                    </a:lnL>
                    <a:lnR cap="flat">
                      <a:noFill/>
                    </a:lnR>
                    <a:lnT>
                      <a:noFill/>
                    </a:lnT>
                    <a:lnB>
                      <a:noFill/>
                    </a:lnB>
                    <a:lnTlToBr>
                      <a:noFill/>
                    </a:lnTlToBr>
                    <a:lnBlToTr>
                      <a:noFill/>
                    </a:lnBlToTr>
                    <a:noFill/>
                  </a:tcPr>
                </a:tc>
              </a:tr>
              <a:tr h="651444">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FF0066"/>
                          </a:solidFill>
                          <a:effectLst/>
                          <a:latin typeface="Arial" pitchFamily="34" charset="0"/>
                        </a:rPr>
                        <a:t>Non-Hodgkin's</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FF0066"/>
                          </a:solidFill>
                          <a:effectLst/>
                          <a:latin typeface="Arial" pitchFamily="34" charset="0"/>
                        </a:rPr>
                        <a:t>Cyclophosphamide, doxorubicin, vincristine, prednisone (CHOP)</a:t>
                      </a:r>
                    </a:p>
                  </a:txBody>
                  <a:tcPr anchor="ctr" horzOverflow="overflow">
                    <a:lnL>
                      <a:noFill/>
                    </a:lnL>
                    <a:lnR cap="flat">
                      <a:noFill/>
                    </a:lnR>
                    <a:lnT>
                      <a:noFill/>
                    </a:lnT>
                    <a:lnB>
                      <a:noFill/>
                    </a:lnB>
                    <a:lnTlToBr>
                      <a:noFill/>
                    </a:lnTlToBr>
                    <a:lnBlToTr>
                      <a:noFill/>
                    </a:lnBlToTr>
                    <a:noFill/>
                  </a:tcPr>
                </a:tc>
              </a:tr>
              <a:tr h="649743">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FF0066"/>
                          </a:solidFill>
                          <a:effectLst/>
                          <a:latin typeface="Arial" pitchFamily="34" charset="0"/>
                        </a:rPr>
                        <a:t>Hodgkin's</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FF0066"/>
                          </a:solidFill>
                          <a:effectLst/>
                          <a:latin typeface="Arial" pitchFamily="34" charset="0"/>
                        </a:rPr>
                        <a:t>Nitrogen mustard, vincristine, procarbazine, prednisone (MOPP)</a:t>
                      </a:r>
                    </a:p>
                  </a:txBody>
                  <a:tcPr anchor="ctr" horzOverflow="overflow">
                    <a:lnL>
                      <a:noFill/>
                    </a:lnL>
                    <a:lnR cap="flat">
                      <a:noFill/>
                    </a:lnR>
                    <a:lnT>
                      <a:noFill/>
                    </a:lnT>
                    <a:lnB>
                      <a:noFill/>
                    </a:lnB>
                    <a:lnTlToBr>
                      <a:noFill/>
                    </a:lnTlToBr>
                    <a:lnBlToTr>
                      <a:noFill/>
                    </a:lnBlToTr>
                    <a:noFill/>
                  </a:tcPr>
                </a:tc>
              </a:tr>
              <a:tr h="421822">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chemeClr val="tx1"/>
                          </a:solidFill>
                          <a:effectLst/>
                          <a:latin typeface="Arial" pitchFamily="34" charset="0"/>
                        </a:rPr>
                        <a:t> </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FF0066"/>
                          </a:solidFill>
                          <a:effectLst/>
                          <a:latin typeface="Arial" pitchFamily="34" charset="0"/>
                        </a:rPr>
                        <a:t>Doxorubicin, bleomycin, vinblastine, dacarbazine (ABVD)</a:t>
                      </a:r>
                    </a:p>
                  </a:txBody>
                  <a:tcPr anchor="ctr" horzOverflow="overflow">
                    <a:lnL>
                      <a:noFill/>
                    </a:lnL>
                    <a:lnR cap="flat">
                      <a:noFill/>
                    </a:lnR>
                    <a:lnT>
                      <a:noFill/>
                    </a:lnT>
                    <a:lnB>
                      <a:noFill/>
                    </a:lnB>
                    <a:lnTlToBr>
                      <a:noFill/>
                    </a:lnTlToBr>
                    <a:lnBlToTr>
                      <a:noFill/>
                    </a:lnBlToTr>
                    <a:noFill/>
                  </a:tcPr>
                </a:tc>
              </a:tr>
              <a:tr h="418421">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669900"/>
                          </a:solidFill>
                          <a:effectLst/>
                          <a:latin typeface="Arial" pitchFamily="34" charset="0"/>
                        </a:rPr>
                        <a:t>Bladder cancer</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669900"/>
                          </a:solidFill>
                          <a:effectLst/>
                          <a:latin typeface="Arial" pitchFamily="34" charset="0"/>
                        </a:rPr>
                        <a:t>Methotrexate, vinblastine, doxorubicin, cisplatin (MVAC)</a:t>
                      </a:r>
                    </a:p>
                  </a:txBody>
                  <a:tcPr anchor="ctr" horzOverflow="overflow">
                    <a:lnL>
                      <a:noFill/>
                    </a:lnL>
                    <a:lnR cap="flat">
                      <a:noFill/>
                    </a:lnR>
                    <a:lnT>
                      <a:noFill/>
                    </a:lnT>
                    <a:lnB>
                      <a:noFill/>
                    </a:lnB>
                    <a:lnTlToBr>
                      <a:noFill/>
                    </a:lnTlToBr>
                    <a:lnBlToTr>
                      <a:noFill/>
                    </a:lnBlToTr>
                    <a:noFill/>
                  </a:tcPr>
                </a:tc>
              </a:tr>
              <a:tr h="651444">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smtClean="0">
                          <a:ln>
                            <a:noFill/>
                          </a:ln>
                          <a:solidFill>
                            <a:srgbClr val="669900"/>
                          </a:solidFill>
                          <a:effectLst/>
                          <a:latin typeface="Arial" pitchFamily="34" charset="0"/>
                        </a:rPr>
                        <a:t>Testicular cancer</a:t>
                      </a: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0000"/>
                        <a:buFontTx/>
                        <a:buNone/>
                        <a:tabLst/>
                      </a:pPr>
                      <a:r>
                        <a:rPr kumimoji="0" lang="en-US" sz="1800" b="0" i="0" u="none" strike="noStrike" cap="none" normalizeH="0" baseline="0" dirty="0" err="1" smtClean="0">
                          <a:ln>
                            <a:noFill/>
                          </a:ln>
                          <a:solidFill>
                            <a:srgbClr val="669900"/>
                          </a:solidFill>
                          <a:effectLst/>
                          <a:latin typeface="Arial" pitchFamily="34" charset="0"/>
                        </a:rPr>
                        <a:t>Cisplatin</a:t>
                      </a:r>
                      <a:r>
                        <a:rPr kumimoji="0" lang="en-US" sz="1800" b="0" i="0" u="none" strike="noStrike" cap="none" normalizeH="0" baseline="0" dirty="0" smtClean="0">
                          <a:ln>
                            <a:noFill/>
                          </a:ln>
                          <a:solidFill>
                            <a:srgbClr val="669900"/>
                          </a:solidFill>
                          <a:effectLst/>
                          <a:latin typeface="Arial" pitchFamily="34" charset="0"/>
                        </a:rPr>
                        <a:t>, </a:t>
                      </a:r>
                      <a:r>
                        <a:rPr kumimoji="0" lang="en-US" sz="1800" b="0" i="0" u="none" strike="noStrike" cap="none" normalizeH="0" baseline="0" dirty="0" err="1" smtClean="0">
                          <a:ln>
                            <a:noFill/>
                          </a:ln>
                          <a:solidFill>
                            <a:srgbClr val="669900"/>
                          </a:solidFill>
                          <a:effectLst/>
                          <a:latin typeface="Arial" pitchFamily="34" charset="0"/>
                        </a:rPr>
                        <a:t>etoposide</a:t>
                      </a:r>
                      <a:r>
                        <a:rPr kumimoji="0" lang="en-US" sz="1800" b="0" i="0" u="none" strike="noStrike" cap="none" normalizeH="0" baseline="0" dirty="0" smtClean="0">
                          <a:ln>
                            <a:noFill/>
                          </a:ln>
                          <a:solidFill>
                            <a:srgbClr val="669900"/>
                          </a:solidFill>
                          <a:effectLst/>
                          <a:latin typeface="Arial" pitchFamily="34" charset="0"/>
                        </a:rPr>
                        <a:t>, </a:t>
                      </a:r>
                      <a:r>
                        <a:rPr kumimoji="0" lang="en-US" sz="1800" b="0" i="0" u="none" strike="noStrike" cap="none" normalizeH="0" baseline="0" dirty="0" err="1" smtClean="0">
                          <a:ln>
                            <a:noFill/>
                          </a:ln>
                          <a:solidFill>
                            <a:srgbClr val="669900"/>
                          </a:solidFill>
                          <a:effectLst/>
                          <a:latin typeface="Arial" pitchFamily="34" charset="0"/>
                        </a:rPr>
                        <a:t>bleomycin</a:t>
                      </a:r>
                      <a:r>
                        <a:rPr kumimoji="0" lang="en-US" sz="1800" b="0" i="0" u="none" strike="noStrike" cap="none" normalizeH="0" baseline="0" dirty="0" smtClean="0">
                          <a:ln>
                            <a:noFill/>
                          </a:ln>
                          <a:solidFill>
                            <a:srgbClr val="669900"/>
                          </a:solidFill>
                          <a:effectLst/>
                          <a:latin typeface="Arial" pitchFamily="34" charset="0"/>
                        </a:rPr>
                        <a:t> (PEB)</a:t>
                      </a: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Administration</a:t>
            </a:r>
            <a:endParaRPr lang="en-IN" dirty="0"/>
          </a:p>
        </p:txBody>
      </p:sp>
      <p:sp>
        <p:nvSpPr>
          <p:cNvPr id="3" name="Content Placeholder 2"/>
          <p:cNvSpPr>
            <a:spLocks noGrp="1"/>
          </p:cNvSpPr>
          <p:nvPr>
            <p:ph idx="1"/>
          </p:nvPr>
        </p:nvSpPr>
        <p:spPr/>
        <p:txBody>
          <a:bodyPr>
            <a:normAutofit fontScale="92500" lnSpcReduction="20000"/>
          </a:bodyPr>
          <a:lstStyle/>
          <a:p>
            <a:pPr lvl="0"/>
            <a:r>
              <a:rPr lang="en-IN" b="1" i="1" dirty="0" smtClean="0"/>
              <a:t>Oral </a:t>
            </a:r>
          </a:p>
          <a:p>
            <a:pPr lvl="0"/>
            <a:r>
              <a:rPr lang="en-IN" b="1" i="1" dirty="0" smtClean="0"/>
              <a:t>Topical </a:t>
            </a:r>
          </a:p>
          <a:p>
            <a:pPr lvl="0"/>
            <a:r>
              <a:rPr lang="en-IN" b="1" i="1" dirty="0" smtClean="0"/>
              <a:t>Intravenous  </a:t>
            </a:r>
          </a:p>
          <a:p>
            <a:pPr lvl="0"/>
            <a:r>
              <a:rPr lang="en-IN" b="1" i="1" dirty="0" smtClean="0"/>
              <a:t>Intramuscular  </a:t>
            </a:r>
          </a:p>
          <a:p>
            <a:pPr lvl="0"/>
            <a:r>
              <a:rPr lang="en-IN" b="1" i="1" dirty="0" smtClean="0"/>
              <a:t>Subcutaneous  </a:t>
            </a:r>
          </a:p>
          <a:p>
            <a:pPr lvl="0"/>
            <a:r>
              <a:rPr lang="en-IN" b="1" i="1" dirty="0" smtClean="0"/>
              <a:t>Intra-arterial </a:t>
            </a:r>
          </a:p>
          <a:p>
            <a:pPr lvl="0"/>
            <a:r>
              <a:rPr lang="en-IN" b="1" i="1" dirty="0" err="1" smtClean="0"/>
              <a:t>Intrathecal</a:t>
            </a:r>
            <a:r>
              <a:rPr lang="en-IN" b="1" i="1" dirty="0" smtClean="0"/>
              <a:t> </a:t>
            </a:r>
          </a:p>
          <a:p>
            <a:pPr lvl="0"/>
            <a:r>
              <a:rPr lang="en-IN" b="1" i="1" dirty="0" err="1" smtClean="0"/>
              <a:t>Intrapleural</a:t>
            </a:r>
            <a:r>
              <a:rPr lang="en-IN" b="1" i="1" dirty="0" smtClean="0"/>
              <a:t>  </a:t>
            </a:r>
          </a:p>
          <a:p>
            <a:pPr lvl="0"/>
            <a:r>
              <a:rPr lang="en-IN" b="1" i="1" dirty="0" err="1" smtClean="0"/>
              <a:t>Intraperitoneal</a:t>
            </a:r>
            <a:r>
              <a:rPr lang="en-IN" b="1" i="1" dirty="0" smtClean="0"/>
              <a:t>  </a:t>
            </a:r>
          </a:p>
          <a:p>
            <a:pPr lvl="0"/>
            <a:r>
              <a:rPr lang="en-IN" b="1" i="1" dirty="0" err="1" smtClean="0"/>
              <a:t>Intravesical</a:t>
            </a:r>
            <a:r>
              <a:rPr lang="en-IN" b="1" i="1" dirty="0" smtClean="0"/>
              <a:t> </a:t>
            </a:r>
          </a:p>
          <a:p>
            <a:pPr lvl="0"/>
            <a:r>
              <a:rPr lang="en-IN" b="1" i="1" dirty="0" err="1" smtClean="0"/>
              <a:t>Intralesional</a:t>
            </a:r>
            <a:r>
              <a:rPr lang="en-IN" b="1" i="1" dirty="0" smtClean="0"/>
              <a:t>/</a:t>
            </a:r>
            <a:r>
              <a:rPr lang="en-IN" b="1" i="1" dirty="0" err="1" smtClean="0"/>
              <a:t>intratumoral</a:t>
            </a:r>
            <a:r>
              <a:rPr lang="en-IN" b="1" i="1" dirty="0" smtClean="0"/>
              <a:t> </a:t>
            </a:r>
          </a:p>
          <a:p>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smtClean="0">
                <a:ln>
                  <a:noFill/>
                </a:ln>
                <a:solidFill>
                  <a:schemeClr val="accent1">
                    <a:satMod val="150000"/>
                  </a:schemeClr>
                </a:solidFill>
                <a:effectLst/>
                <a:uLnTx/>
                <a:uFillTx/>
                <a:latin typeface="+mj-lt"/>
                <a:ea typeface="+mj-ea"/>
                <a:cs typeface="+mj-cs"/>
              </a:rPr>
              <a:t>Principles of Cancer Surgery</a:t>
            </a:r>
            <a:endParaRPr kumimoji="0" lang="en-IN"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Content Placeholder 2"/>
          <p:cNvSpPr txBox="1">
            <a:spLocks/>
          </p:cNvSpPr>
          <p:nvPr/>
        </p:nvSpPr>
        <p:spPr>
          <a:xfrm>
            <a:off x="609600" y="1927591"/>
            <a:ext cx="8229600" cy="4625609"/>
          </a:xfrm>
          <a:prstGeom prst="rect">
            <a:avLst/>
          </a:prstGeom>
        </p:spPr>
        <p:txBody>
          <a:bodyPr vert="horz" lIns="54864" tIns="91440" rtlCol="0">
            <a:normAutofit/>
          </a:bodyPr>
          <a:lstStyle/>
          <a:p>
            <a:pPr marL="438912" marR="0" lvl="0" indent="-320040" algn="just" defTabSz="914400" rtl="0" eaLnBrk="1" fontAlgn="auto" latinLnBrk="0" hangingPunct="1">
              <a:lnSpc>
                <a:spcPct val="2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Surgery is used in </a:t>
            </a:r>
            <a:r>
              <a:rPr kumimoji="0" lang="en-IN" sz="3200" b="1" i="1" u="none" strike="noStrike" kern="1200" cap="none" spc="0" normalizeH="0" baseline="0" noProof="0" smtClean="0">
                <a:ln>
                  <a:noFill/>
                </a:ln>
                <a:solidFill>
                  <a:schemeClr val="tx1"/>
                </a:solidFill>
                <a:effectLst/>
                <a:uLnTx/>
                <a:uFillTx/>
                <a:latin typeface="+mn-lt"/>
                <a:ea typeface="+mn-ea"/>
                <a:cs typeface="+mn-cs"/>
              </a:rPr>
              <a:t>Cancer prevention</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Diagnosis</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Staging</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Treatment </a:t>
            </a:r>
            <a:r>
              <a:rPr kumimoji="0" lang="en-IN" sz="3200" b="0" i="0" u="none" strike="noStrike" kern="1200" cap="none" spc="0" normalizeH="0" baseline="0" noProof="0" smtClean="0">
                <a:ln>
                  <a:noFill/>
                </a:ln>
                <a:solidFill>
                  <a:schemeClr val="tx1"/>
                </a:solidFill>
                <a:effectLst/>
                <a:uLnTx/>
                <a:uFillTx/>
                <a:latin typeface="+mn-lt"/>
                <a:ea typeface="+mn-ea"/>
                <a:cs typeface="+mn-cs"/>
              </a:rPr>
              <a:t>(for both localized and metastatic disease), </a:t>
            </a:r>
            <a:r>
              <a:rPr kumimoji="0" lang="en-IN" sz="3200" b="1" i="1" u="none" strike="noStrike" kern="1200" cap="none" spc="0" normalizeH="0" baseline="0" noProof="0" smtClean="0">
                <a:ln>
                  <a:noFill/>
                </a:ln>
                <a:solidFill>
                  <a:schemeClr val="tx1"/>
                </a:solidFill>
                <a:effectLst/>
                <a:uLnTx/>
                <a:uFillTx/>
                <a:latin typeface="+mn-lt"/>
                <a:ea typeface="+mn-ea"/>
                <a:cs typeface="+mn-cs"/>
              </a:rPr>
              <a:t>Palliation</a:t>
            </a:r>
            <a:r>
              <a:rPr kumimoji="0" lang="en-IN" sz="3200" b="0" i="0" u="none" strike="noStrike" kern="1200" cap="none" spc="0" normalizeH="0" baseline="0" noProof="0" smtClean="0">
                <a:ln>
                  <a:noFill/>
                </a:ln>
                <a:solidFill>
                  <a:schemeClr val="tx1"/>
                </a:solidFill>
                <a:effectLst/>
                <a:uLnTx/>
                <a:uFillTx/>
                <a:latin typeface="+mn-lt"/>
                <a:ea typeface="+mn-ea"/>
                <a:cs typeface="+mn-cs"/>
              </a:rPr>
              <a:t>, and </a:t>
            </a:r>
            <a:r>
              <a:rPr kumimoji="0" lang="en-IN" sz="3200" b="1" i="1" u="none" strike="noStrike" kern="1200" cap="none" spc="0" normalizeH="0" baseline="0" noProof="0" smtClean="0">
                <a:ln>
                  <a:noFill/>
                </a:ln>
                <a:solidFill>
                  <a:schemeClr val="tx1"/>
                </a:solidFill>
                <a:effectLst/>
                <a:uLnTx/>
                <a:uFillTx/>
                <a:latin typeface="+mn-lt"/>
                <a:ea typeface="+mn-ea"/>
                <a:cs typeface="+mn-cs"/>
              </a:rPr>
              <a:t>Rehabilitation</a:t>
            </a:r>
            <a:r>
              <a:rPr kumimoji="0" lang="en-IN" sz="3200" b="0" i="0" u="none" strike="noStrike" kern="1200" cap="none" spc="0" normalizeH="0" baseline="0" noProof="0" smtClean="0">
                <a:ln>
                  <a:noFill/>
                </a:ln>
                <a:solidFill>
                  <a:schemeClr val="tx1"/>
                </a:solidFill>
                <a:effectLst/>
                <a:uLnTx/>
                <a:uFillTx/>
                <a:latin typeface="+mn-lt"/>
                <a:ea typeface="+mn-ea"/>
                <a:cs typeface="+mn-cs"/>
              </a:rPr>
              <a:t>.</a:t>
            </a: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1" u="none" strike="noStrike" kern="1200" cap="none" spc="0" normalizeH="0" baseline="0" noProof="0" smtClean="0">
                <a:ln>
                  <a:noFill/>
                </a:ln>
                <a:solidFill>
                  <a:schemeClr val="accent1">
                    <a:satMod val="150000"/>
                  </a:schemeClr>
                </a:solidFill>
                <a:effectLst/>
                <a:uLnTx/>
                <a:uFillTx/>
                <a:latin typeface="+mj-lt"/>
                <a:ea typeface="+mj-ea"/>
                <a:cs typeface="+mj-cs"/>
              </a:rPr>
              <a:t>Cancer Prevention (Prophylaxis)</a:t>
            </a:r>
            <a:endParaRPr kumimoji="0" lang="en-IN" sz="4500" b="1" i="1"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Content Placeholder 2"/>
          <p:cNvSpPr txBox="1">
            <a:spLocks/>
          </p:cNvSpPr>
          <p:nvPr/>
        </p:nvSpPr>
        <p:spPr>
          <a:xfrm>
            <a:off x="457200" y="1428735"/>
            <a:ext cx="8229600" cy="4972065"/>
          </a:xfrm>
          <a:prstGeom prst="rect">
            <a:avLst/>
          </a:prstGeom>
        </p:spPr>
        <p:txBody>
          <a:bodyPr vert="horz" lIns="54864" tIns="91440" rtlCol="0">
            <a:normAutofit fontScale="85000" lnSpcReduction="20000"/>
          </a:bodyPr>
          <a:lstStyle/>
          <a:p>
            <a:pPr marL="438912" marR="0" lvl="0" indent="-320040" algn="just" defTabSz="914400" rtl="0" eaLnBrk="1" fontAlgn="auto" latinLnBrk="0" hangingPunct="1">
              <a:lnSpc>
                <a:spcPct val="15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Cancer can be prevented by surgery in people who have </a:t>
            </a:r>
            <a:r>
              <a:rPr kumimoji="0" lang="en-IN" sz="3200" b="1" i="1" u="none" strike="noStrike" kern="1200" cap="none" spc="0" normalizeH="0" baseline="0" noProof="0" smtClean="0">
                <a:ln>
                  <a:noFill/>
                </a:ln>
                <a:solidFill>
                  <a:schemeClr val="tx1"/>
                </a:solidFill>
                <a:effectLst/>
                <a:uLnTx/>
                <a:uFillTx/>
                <a:latin typeface="+mn-lt"/>
                <a:ea typeface="+mn-ea"/>
                <a:cs typeface="+mn-cs"/>
              </a:rPr>
              <a:t>premalignant lesions resected  </a:t>
            </a:r>
            <a:r>
              <a:rPr kumimoji="0" lang="en-IN" sz="3200" b="0" i="0" u="none" strike="noStrike" kern="1200" cap="none" spc="0" normalizeH="0" baseline="0" noProof="0" smtClean="0">
                <a:ln>
                  <a:noFill/>
                </a:ln>
                <a:solidFill>
                  <a:schemeClr val="tx1"/>
                </a:solidFill>
                <a:effectLst/>
                <a:uLnTx/>
                <a:uFillTx/>
                <a:latin typeface="+mn-lt"/>
                <a:ea typeface="+mn-ea"/>
                <a:cs typeface="+mn-cs"/>
              </a:rPr>
              <a:t>and in those who are </a:t>
            </a:r>
            <a:r>
              <a:rPr kumimoji="0" lang="en-IN" sz="3200" b="1" i="1" u="none" strike="noStrike" kern="1200" cap="none" spc="0" normalizeH="0" baseline="0" noProof="0" smtClean="0">
                <a:ln>
                  <a:noFill/>
                </a:ln>
                <a:solidFill>
                  <a:schemeClr val="tx1"/>
                </a:solidFill>
                <a:effectLst/>
                <a:uLnTx/>
                <a:uFillTx/>
                <a:latin typeface="+mn-lt"/>
                <a:ea typeface="+mn-ea"/>
                <a:cs typeface="+mn-cs"/>
              </a:rPr>
              <a:t>at increased risk of cancer </a:t>
            </a:r>
            <a:r>
              <a:rPr kumimoji="0" lang="en-IN" sz="3200" b="0" i="0" u="none" strike="noStrike" kern="1200" cap="none" spc="0" normalizeH="0" baseline="0" noProof="0" smtClean="0">
                <a:ln>
                  <a:noFill/>
                </a:ln>
                <a:solidFill>
                  <a:schemeClr val="tx1"/>
                </a:solidFill>
                <a:effectLst/>
                <a:uLnTx/>
                <a:uFillTx/>
                <a:latin typeface="+mn-lt"/>
                <a:ea typeface="+mn-ea"/>
                <a:cs typeface="+mn-cs"/>
              </a:rPr>
              <a:t>from either an </a:t>
            </a:r>
            <a:r>
              <a:rPr kumimoji="0" lang="en-IN" sz="3200" b="1" i="1" u="none" strike="noStrike" kern="1200" cap="none" spc="0" normalizeH="0" baseline="0" noProof="0" smtClean="0">
                <a:ln>
                  <a:noFill/>
                </a:ln>
                <a:solidFill>
                  <a:schemeClr val="tx1"/>
                </a:solidFill>
                <a:effectLst/>
                <a:uLnTx/>
                <a:uFillTx/>
                <a:latin typeface="+mn-lt"/>
                <a:ea typeface="+mn-ea"/>
                <a:cs typeface="+mn-cs"/>
              </a:rPr>
              <a:t>underlying disease </a:t>
            </a:r>
            <a:r>
              <a:rPr kumimoji="0" lang="en-IN" sz="3200" b="0" i="0" u="none" strike="noStrike" kern="1200" cap="none" spc="0" normalizeH="0" baseline="0" noProof="0" smtClean="0">
                <a:ln>
                  <a:noFill/>
                </a:ln>
                <a:solidFill>
                  <a:schemeClr val="tx1"/>
                </a:solidFill>
                <a:effectLst/>
                <a:uLnTx/>
                <a:uFillTx/>
                <a:latin typeface="+mn-lt"/>
                <a:ea typeface="+mn-ea"/>
                <a:cs typeface="+mn-cs"/>
              </a:rPr>
              <a:t>, the </a:t>
            </a:r>
            <a:r>
              <a:rPr kumimoji="0" lang="en-IN" sz="3200" b="1" i="1" u="none" strike="noStrike" kern="1200" cap="none" spc="0" normalizeH="0" baseline="0" noProof="0" smtClean="0">
                <a:ln>
                  <a:noFill/>
                </a:ln>
                <a:solidFill>
                  <a:schemeClr val="tx1"/>
                </a:solidFill>
                <a:effectLst/>
                <a:uLnTx/>
                <a:uFillTx/>
                <a:latin typeface="+mn-lt"/>
                <a:ea typeface="+mn-ea"/>
                <a:cs typeface="+mn-cs"/>
              </a:rPr>
              <a:t>presence of genetic lesions </a:t>
            </a:r>
            <a:r>
              <a:rPr kumimoji="0" lang="en-IN" sz="3200" b="0" i="0" u="none" strike="noStrike" kern="1200" cap="none" spc="0" normalizeH="0" baseline="0" noProof="0" smtClean="0">
                <a:ln>
                  <a:noFill/>
                </a:ln>
                <a:solidFill>
                  <a:schemeClr val="tx1"/>
                </a:solidFill>
                <a:effectLst/>
                <a:uLnTx/>
                <a:uFillTx/>
                <a:latin typeface="+mn-lt"/>
                <a:ea typeface="+mn-ea"/>
                <a:cs typeface="+mn-cs"/>
              </a:rPr>
              <a:t>, or a </a:t>
            </a:r>
            <a:r>
              <a:rPr kumimoji="0" lang="en-IN" sz="3200" b="1" i="1" u="none" strike="noStrike" kern="1200" cap="none" spc="0" normalizeH="0" baseline="0" noProof="0" smtClean="0">
                <a:ln>
                  <a:noFill/>
                </a:ln>
                <a:solidFill>
                  <a:schemeClr val="tx1"/>
                </a:solidFill>
                <a:effectLst/>
                <a:uLnTx/>
                <a:uFillTx/>
                <a:latin typeface="+mn-lt"/>
                <a:ea typeface="+mn-ea"/>
                <a:cs typeface="+mn-cs"/>
              </a:rPr>
              <a:t>developmental anomaly </a:t>
            </a:r>
            <a:r>
              <a:rPr kumimoji="0" lang="en-IN" sz="3200" b="0" i="0" u="none" strike="noStrike" kern="1200" cap="none" spc="0" normalizeH="0" baseline="0" noProof="0" smtClean="0">
                <a:ln>
                  <a:noFill/>
                </a:ln>
                <a:solidFill>
                  <a:schemeClr val="tx1"/>
                </a:solidFill>
                <a:effectLst/>
                <a:uLnTx/>
                <a:uFillTx/>
                <a:latin typeface="+mn-lt"/>
                <a:ea typeface="+mn-ea"/>
                <a:cs typeface="+mn-cs"/>
              </a:rPr>
              <a:t>.</a:t>
            </a:r>
          </a:p>
          <a:p>
            <a:pPr marL="438912" marR="0" lvl="0" indent="-320040" algn="just" defTabSz="914400" rtl="0" eaLnBrk="1" fontAlgn="auto" latinLnBrk="0" hangingPunct="1">
              <a:lnSpc>
                <a:spcPct val="15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just" defTabSz="914400" rtl="0" eaLnBrk="1" fontAlgn="auto" latinLnBrk="0" hangingPunct="1">
              <a:lnSpc>
                <a:spcPct val="15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In some cases, prophylactic surgery is </a:t>
            </a:r>
            <a:r>
              <a:rPr kumimoji="0" lang="en-IN" sz="3200" b="1" i="1" u="none" strike="noStrike" kern="1200" cap="none" spc="0" normalizeH="0" baseline="0" noProof="0" smtClean="0">
                <a:ln>
                  <a:noFill/>
                </a:ln>
                <a:solidFill>
                  <a:schemeClr val="tx1"/>
                </a:solidFill>
                <a:effectLst/>
                <a:uLnTx/>
                <a:uFillTx/>
                <a:latin typeface="+mn-lt"/>
                <a:ea typeface="+mn-ea"/>
                <a:cs typeface="+mn-cs"/>
              </a:rPr>
              <a:t>more radical </a:t>
            </a:r>
            <a:r>
              <a:rPr kumimoji="0" lang="en-IN" sz="3200" b="0" i="0" u="none" strike="noStrike" kern="1200" cap="none" spc="0" normalizeH="0" baseline="0" noProof="0" smtClean="0">
                <a:ln>
                  <a:noFill/>
                </a:ln>
                <a:solidFill>
                  <a:schemeClr val="tx1"/>
                </a:solidFill>
                <a:effectLst/>
                <a:uLnTx/>
                <a:uFillTx/>
                <a:latin typeface="+mn-lt"/>
                <a:ea typeface="+mn-ea"/>
                <a:cs typeface="+mn-cs"/>
              </a:rPr>
              <a:t>than the surgical procedures used to treat the cancer after it develops. </a:t>
            </a:r>
          </a:p>
          <a:p>
            <a:pPr marL="438912" marR="0" lvl="0" indent="-320040" algn="just" defTabSz="914400" rtl="0" eaLnBrk="1" fontAlgn="auto" latinLnBrk="0" hangingPunct="1">
              <a:lnSpc>
                <a:spcPct val="150000"/>
              </a:lnSpc>
              <a:spcBef>
                <a:spcPts val="0"/>
              </a:spcBef>
              <a:spcAft>
                <a:spcPts val="0"/>
              </a:spcAft>
              <a:buClr>
                <a:schemeClr val="accent1"/>
              </a:buClr>
              <a:buSzPct val="80000"/>
              <a:buFont typeface="Wingdings 2"/>
              <a:buChar char=""/>
              <a:tabLst/>
              <a:defRPr/>
            </a:pPr>
            <a:endParaRPr kumimoji="0" lang="en-IN" sz="3200" b="1"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1" u="none" strike="noStrike" kern="1200" cap="none" spc="0" normalizeH="0" baseline="0" noProof="0" smtClean="0">
                <a:ln>
                  <a:noFill/>
                </a:ln>
                <a:solidFill>
                  <a:schemeClr val="accent1">
                    <a:satMod val="150000"/>
                  </a:schemeClr>
                </a:solidFill>
                <a:effectLst/>
                <a:uLnTx/>
                <a:uFillTx/>
                <a:latin typeface="+mj-lt"/>
                <a:ea typeface="+mj-ea"/>
                <a:cs typeface="+mj-cs"/>
              </a:rPr>
              <a:t>Diagnosis</a:t>
            </a:r>
            <a:endParaRPr kumimoji="0" lang="en-IN" sz="4500" b="1" i="1"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Content Placeholder 2"/>
          <p:cNvSpPr txBox="1">
            <a:spLocks/>
          </p:cNvSpPr>
          <p:nvPr/>
        </p:nvSpPr>
        <p:spPr>
          <a:xfrm>
            <a:off x="457200" y="1428736"/>
            <a:ext cx="8229600" cy="5286411"/>
          </a:xfrm>
          <a:prstGeom prst="rect">
            <a:avLst/>
          </a:prstGeom>
        </p:spPr>
        <p:txBody>
          <a:bodyPr vert="horz" lIns="54864" tIns="91440" rtlCol="0">
            <a:normAutofit lnSpcReduction="10000"/>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The underlying principle in cancer diagnosis is to obtain as much tissue as safely possible. </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1" i="1" u="none" strike="noStrike" kern="1200" cap="none" spc="0" normalizeH="0" baseline="0" noProof="0" smtClean="0">
                <a:ln>
                  <a:noFill/>
                </a:ln>
                <a:solidFill>
                  <a:schemeClr val="tx1"/>
                </a:solidFill>
                <a:effectLst/>
                <a:uLnTx/>
                <a:uFillTx/>
                <a:latin typeface="+mn-lt"/>
                <a:ea typeface="+mn-ea"/>
                <a:cs typeface="+mn-cs"/>
              </a:rPr>
              <a:t>Microscopy</a:t>
            </a:r>
            <a:r>
              <a:rPr kumimoji="0" lang="en-US" sz="3200" b="0" i="0" u="none" strike="noStrike" kern="1200" cap="none" spc="0" normalizeH="0" baseline="0" noProof="0" smtClean="0">
                <a:ln>
                  <a:noFill/>
                </a:ln>
                <a:solidFill>
                  <a:schemeClr val="tx1"/>
                </a:solidFill>
                <a:effectLst/>
                <a:uLnTx/>
                <a:uFillTx/>
                <a:latin typeface="+mn-lt"/>
                <a:ea typeface="+mn-ea"/>
                <a:cs typeface="+mn-cs"/>
              </a:rPr>
              <a:t> &amp; </a:t>
            </a:r>
            <a:r>
              <a:rPr kumimoji="0" lang="en-US" sz="3200" b="1" i="1" u="none" strike="noStrike" kern="1200" cap="none" spc="0" normalizeH="0" baseline="0" noProof="0" smtClean="0">
                <a:ln>
                  <a:noFill/>
                </a:ln>
                <a:solidFill>
                  <a:schemeClr val="tx1"/>
                </a:solidFill>
                <a:effectLst/>
                <a:uLnTx/>
                <a:uFillTx/>
                <a:latin typeface="+mn-lt"/>
                <a:ea typeface="+mn-ea"/>
                <a:cs typeface="+mn-cs"/>
              </a:rPr>
              <a:t>Morphology</a:t>
            </a:r>
            <a:r>
              <a:rPr kumimoji="0" lang="en-US" sz="3200" b="0" i="0" u="none" strike="noStrike" kern="1200" cap="none" spc="0" normalizeH="0" baseline="0" noProof="0" smtClean="0">
                <a:ln>
                  <a:noFill/>
                </a:ln>
                <a:solidFill>
                  <a:schemeClr val="tx1"/>
                </a:solidFill>
                <a:effectLst/>
                <a:uLnTx/>
                <a:uFillTx/>
                <a:latin typeface="+mn-lt"/>
                <a:ea typeface="+mn-ea"/>
                <a:cs typeface="+mn-cs"/>
              </a:rPr>
              <a:t> helps in differential diagnosis.</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 Valuable in searching for </a:t>
            </a:r>
            <a:r>
              <a:rPr kumimoji="0" lang="en-IN" sz="3200" b="1" i="1" u="none" strike="noStrike" kern="1200" cap="none" spc="0" normalizeH="0" baseline="0" noProof="0" smtClean="0">
                <a:ln>
                  <a:noFill/>
                </a:ln>
                <a:solidFill>
                  <a:schemeClr val="tx1"/>
                </a:solidFill>
                <a:effectLst/>
                <a:uLnTx/>
                <a:uFillTx/>
                <a:latin typeface="+mn-lt"/>
                <a:ea typeface="+mn-ea"/>
                <a:cs typeface="+mn-cs"/>
              </a:rPr>
              <a:t>genetic</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abnormalities</a:t>
            </a:r>
            <a:r>
              <a:rPr kumimoji="0" lang="en-IN" sz="3200" b="0" i="0" u="none" strike="noStrike" kern="1200" cap="none" spc="0" normalizeH="0" baseline="0" noProof="0" smtClean="0">
                <a:ln>
                  <a:noFill/>
                </a:ln>
                <a:solidFill>
                  <a:schemeClr val="tx1"/>
                </a:solidFill>
                <a:effectLst/>
                <a:uLnTx/>
                <a:uFillTx/>
                <a:latin typeface="+mn-lt"/>
                <a:ea typeface="+mn-ea"/>
                <a:cs typeface="+mn-cs"/>
              </a:rPr>
              <a:t> and </a:t>
            </a:r>
            <a:r>
              <a:rPr kumimoji="0" lang="en-IN" sz="3200" b="1" i="1" u="none" strike="noStrike" kern="1200" cap="none" spc="0" normalizeH="0" baseline="0" noProof="0" smtClean="0">
                <a:ln>
                  <a:noFill/>
                </a:ln>
                <a:solidFill>
                  <a:schemeClr val="tx1"/>
                </a:solidFill>
                <a:effectLst/>
                <a:uLnTx/>
                <a:uFillTx/>
                <a:latin typeface="+mn-lt"/>
                <a:ea typeface="+mn-ea"/>
                <a:cs typeface="+mn-cs"/>
              </a:rPr>
              <a:t>protein expression patterns</a:t>
            </a:r>
            <a:r>
              <a:rPr kumimoji="0" lang="en-IN" sz="3200" b="0" i="0" u="none" strike="noStrike" kern="1200" cap="none" spc="0" normalizeH="0" baseline="0" noProof="0" smtClean="0">
                <a:ln>
                  <a:noFill/>
                </a:ln>
                <a:solidFill>
                  <a:schemeClr val="tx1"/>
                </a:solidFill>
                <a:effectLst/>
                <a:uLnTx/>
                <a:uFillTx/>
                <a:latin typeface="+mn-lt"/>
                <a:ea typeface="+mn-ea"/>
                <a:cs typeface="+mn-cs"/>
              </a:rPr>
              <a:t>, that may aid in differential diagnosis or provide information about </a:t>
            </a:r>
            <a:r>
              <a:rPr kumimoji="0" lang="en-IN" sz="3200" b="1" i="1" u="none" strike="noStrike" kern="1200" cap="none" spc="0" normalizeH="0" baseline="0" noProof="0" smtClean="0">
                <a:ln>
                  <a:noFill/>
                </a:ln>
                <a:solidFill>
                  <a:schemeClr val="tx1"/>
                </a:solidFill>
                <a:effectLst/>
                <a:uLnTx/>
                <a:uFillTx/>
                <a:latin typeface="+mn-lt"/>
                <a:ea typeface="+mn-ea"/>
                <a:cs typeface="+mn-cs"/>
              </a:rPr>
              <a:t>prognosis</a:t>
            </a:r>
            <a:r>
              <a:rPr kumimoji="0" lang="en-IN" sz="3200" b="0" i="0" u="none" strike="noStrike" kern="1200" cap="none" spc="0" normalizeH="0" baseline="0" noProof="0" smtClean="0">
                <a:ln>
                  <a:noFill/>
                </a:ln>
                <a:solidFill>
                  <a:schemeClr val="tx1"/>
                </a:solidFill>
                <a:effectLst/>
                <a:uLnTx/>
                <a:uFillTx/>
                <a:latin typeface="+mn-lt"/>
                <a:ea typeface="+mn-ea"/>
                <a:cs typeface="+mn-cs"/>
              </a:rPr>
              <a:t> or </a:t>
            </a:r>
            <a:r>
              <a:rPr kumimoji="0" lang="en-IN" sz="3200" b="1" i="1" u="none" strike="noStrike" kern="1200" cap="none" spc="0" normalizeH="0" baseline="0" noProof="0" smtClean="0">
                <a:ln>
                  <a:noFill/>
                </a:ln>
                <a:solidFill>
                  <a:schemeClr val="tx1"/>
                </a:solidFill>
                <a:effectLst/>
                <a:uLnTx/>
                <a:uFillTx/>
                <a:latin typeface="+mn-lt"/>
                <a:ea typeface="+mn-ea"/>
                <a:cs typeface="+mn-cs"/>
              </a:rPr>
              <a:t>likely response </a:t>
            </a:r>
            <a:r>
              <a:rPr kumimoji="0" lang="en-IN" sz="3200" b="0" i="0" u="none" strike="noStrike" kern="1200" cap="none" spc="0" normalizeH="0" baseline="0" noProof="0" smtClean="0">
                <a:ln>
                  <a:noFill/>
                </a:ln>
                <a:solidFill>
                  <a:schemeClr val="tx1"/>
                </a:solidFill>
                <a:effectLst/>
                <a:uLnTx/>
                <a:uFillTx/>
                <a:latin typeface="+mn-lt"/>
                <a:ea typeface="+mn-ea"/>
                <a:cs typeface="+mn-cs"/>
              </a:rPr>
              <a:t>to treatment.</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4800" b="1" i="1" u="none" strike="noStrike" kern="1200" cap="none" spc="0" normalizeH="0" baseline="0" noProof="0" smtClean="0">
                <a:ln>
                  <a:noFill/>
                </a:ln>
                <a:solidFill>
                  <a:schemeClr val="accent1">
                    <a:satMod val="150000"/>
                  </a:schemeClr>
                </a:solidFill>
                <a:effectLst/>
                <a:uLnTx/>
                <a:uFillTx/>
                <a:latin typeface="+mj-lt"/>
                <a:ea typeface="+mj-ea"/>
                <a:cs typeface="+mj-cs"/>
              </a:rPr>
              <a:t>Staging</a:t>
            </a:r>
            <a:endParaRPr kumimoji="0" lang="en-IN"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Content Placeholder 2"/>
          <p:cNvSpPr txBox="1">
            <a:spLocks/>
          </p:cNvSpPr>
          <p:nvPr/>
        </p:nvSpPr>
        <p:spPr>
          <a:xfrm>
            <a:off x="609600" y="1927591"/>
            <a:ext cx="8229600" cy="4625609"/>
          </a:xfrm>
          <a:prstGeom prst="rect">
            <a:avLst/>
          </a:prstGeom>
        </p:spPr>
        <p:txBody>
          <a:bodyPr vert="horz" lIns="54864" tIns="91440" rtlCol="0">
            <a:normAutofit/>
          </a:bodyPr>
          <a:lstStyle/>
          <a:p>
            <a:pPr marL="438912" marR="0" lvl="0" indent="-320040" algn="just" defTabSz="914400" rtl="0" eaLnBrk="1" fontAlgn="auto" latinLnBrk="0" hangingPunct="1">
              <a:lnSpc>
                <a:spcPct val="2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Surgical procedure is also used to categorize </a:t>
            </a:r>
            <a:r>
              <a:rPr kumimoji="0" lang="en-IN" sz="3200" b="1" i="1" u="none" strike="noStrike" kern="1200" cap="none" spc="0" normalizeH="0" baseline="0" noProof="0" smtClean="0">
                <a:ln>
                  <a:noFill/>
                </a:ln>
                <a:solidFill>
                  <a:schemeClr val="tx1"/>
                </a:solidFill>
                <a:effectLst/>
                <a:uLnTx/>
                <a:uFillTx/>
                <a:latin typeface="+mn-lt"/>
                <a:ea typeface="+mn-ea"/>
                <a:cs typeface="+mn-cs"/>
              </a:rPr>
              <a:t>the stage of tumour </a:t>
            </a:r>
            <a:r>
              <a:rPr kumimoji="0" lang="en-IN" sz="3200" b="0" i="0" u="none" strike="noStrike" kern="1200" cap="none" spc="0" normalizeH="0" baseline="0" noProof="0" smtClean="0">
                <a:ln>
                  <a:noFill/>
                </a:ln>
                <a:solidFill>
                  <a:schemeClr val="tx1"/>
                </a:solidFill>
                <a:effectLst/>
                <a:uLnTx/>
                <a:uFillTx/>
                <a:latin typeface="+mn-lt"/>
                <a:ea typeface="+mn-ea"/>
                <a:cs typeface="+mn-cs"/>
              </a:rPr>
              <a:t>so that </a:t>
            </a:r>
            <a:r>
              <a:rPr kumimoji="0" lang="en-IN" sz="3200" b="1" i="1" u="none" strike="noStrike" kern="1200" cap="none" spc="0" normalizeH="0" baseline="0" noProof="0" smtClean="0">
                <a:ln>
                  <a:noFill/>
                </a:ln>
                <a:solidFill>
                  <a:schemeClr val="tx1"/>
                </a:solidFill>
                <a:effectLst/>
                <a:uLnTx/>
                <a:uFillTx/>
                <a:latin typeface="+mn-lt"/>
                <a:ea typeface="+mn-ea"/>
                <a:cs typeface="+mn-cs"/>
              </a:rPr>
              <a:t>appropriate therapy </a:t>
            </a:r>
            <a:r>
              <a:rPr kumimoji="0" lang="en-IN" sz="3200" b="0" i="0" u="none" strike="noStrike" kern="1200" cap="none" spc="0" normalizeH="0" baseline="0" noProof="0" smtClean="0">
                <a:ln>
                  <a:noFill/>
                </a:ln>
                <a:solidFill>
                  <a:schemeClr val="tx1"/>
                </a:solidFill>
                <a:effectLst/>
                <a:uLnTx/>
                <a:uFillTx/>
                <a:latin typeface="+mn-lt"/>
                <a:ea typeface="+mn-ea"/>
                <a:cs typeface="+mn-cs"/>
              </a:rPr>
              <a:t>may be initiated accordingly.</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1" u="none" strike="noStrike" kern="1200" cap="none" spc="0" normalizeH="0" baseline="0" noProof="0" smtClean="0">
                <a:ln>
                  <a:noFill/>
                </a:ln>
                <a:solidFill>
                  <a:schemeClr val="accent1">
                    <a:satMod val="150000"/>
                  </a:schemeClr>
                </a:solidFill>
                <a:effectLst/>
                <a:uLnTx/>
                <a:uFillTx/>
                <a:latin typeface="+mj-lt"/>
                <a:ea typeface="+mj-ea"/>
                <a:cs typeface="+mj-cs"/>
              </a:rPr>
              <a:t>Treatment</a:t>
            </a:r>
            <a:endParaRPr kumimoji="0" lang="en-IN" sz="4500" b="1" i="1"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Content Placeholder 2"/>
          <p:cNvSpPr txBox="1">
            <a:spLocks/>
          </p:cNvSpPr>
          <p:nvPr/>
        </p:nvSpPr>
        <p:spPr>
          <a:xfrm>
            <a:off x="609600" y="1927591"/>
            <a:ext cx="8229600" cy="4625609"/>
          </a:xfrm>
          <a:prstGeom prst="rect">
            <a:avLst/>
          </a:prstGeom>
        </p:spPr>
        <p:txBody>
          <a:bodyPr vert="horz" lIns="54864" tIns="91440" rtlCol="0">
            <a:normAutofit fontScale="925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Surgery is the most effective means of treating cancer.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Up to </a:t>
            </a:r>
            <a:r>
              <a:rPr kumimoji="0" lang="en-US" sz="3200" b="1" i="1"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40%</a:t>
            </a:r>
            <a:r>
              <a:rPr kumimoji="0" lang="en-US" sz="3200" b="0" i="0" u="none" strike="noStrike" kern="1200" cap="none" spc="0" normalizeH="0" baseline="0" noProof="0" smtClean="0">
                <a:ln>
                  <a:noFill/>
                </a:ln>
                <a:solidFill>
                  <a:schemeClr val="tx1"/>
                </a:solidFill>
                <a:effectLst/>
                <a:uLnTx/>
                <a:uFillTx/>
                <a:latin typeface="+mn-lt"/>
                <a:ea typeface="+mn-ea"/>
                <a:cs typeface="+mn-cs"/>
              </a:rPr>
              <a:t> of Cancer can be treated by surgery except </a:t>
            </a:r>
            <a:r>
              <a:rPr kumimoji="0" lang="en-US" sz="3200" b="1" i="1" u="none" strike="noStrike" kern="1200" cap="none" spc="0" normalizeH="0" baseline="0" noProof="0" smtClean="0">
                <a:ln>
                  <a:noFill/>
                </a:ln>
                <a:solidFill>
                  <a:schemeClr val="tx1"/>
                </a:solidFill>
                <a:effectLst/>
                <a:uLnTx/>
                <a:uFillTx/>
                <a:latin typeface="+mn-lt"/>
                <a:ea typeface="+mn-ea"/>
                <a:cs typeface="+mn-cs"/>
              </a:rPr>
              <a:t>Metastatic diseases</a:t>
            </a:r>
            <a:r>
              <a:rPr kumimoji="0" lang="en-US" sz="3200" b="0" i="0" u="none" strike="noStrike" kern="1200" cap="none" spc="0" normalizeH="0" baseline="0" noProof="0" smtClean="0">
                <a:ln>
                  <a:noFill/>
                </a:ln>
                <a:solidFill>
                  <a:schemeClr val="tx1"/>
                </a:solidFill>
                <a:effectLst/>
                <a:uLnTx/>
                <a:uFillTx/>
                <a:latin typeface="+mn-lt"/>
                <a:ea typeface="+mn-ea"/>
                <a:cs typeface="+mn-cs"/>
              </a:rPr>
              <a:t>.</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The removal of tumour can obtain important benefits, including </a:t>
            </a:r>
            <a:r>
              <a:rPr kumimoji="0" lang="en-IN" sz="3200" b="1" i="1" u="none" strike="noStrike" kern="1200" cap="none" spc="0" normalizeH="0" baseline="0" noProof="0" smtClean="0">
                <a:ln>
                  <a:noFill/>
                </a:ln>
                <a:solidFill>
                  <a:schemeClr val="tx1"/>
                </a:solidFill>
                <a:effectLst/>
                <a:uLnTx/>
                <a:uFillTx/>
                <a:latin typeface="+mn-lt"/>
                <a:ea typeface="+mn-ea"/>
                <a:cs typeface="+mn-cs"/>
              </a:rPr>
              <a:t>local control of tumour</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preservation of organ function</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debulking</a:t>
            </a:r>
            <a:r>
              <a:rPr kumimoji="0" lang="en-IN" sz="3200" b="0" i="0" u="none" strike="noStrike" kern="1200" cap="none" spc="0" normalizeH="0" baseline="0" noProof="0" smtClean="0">
                <a:ln>
                  <a:noFill/>
                </a:ln>
                <a:solidFill>
                  <a:schemeClr val="tx1"/>
                </a:solidFill>
                <a:effectLst/>
                <a:uLnTx/>
                <a:uFillTx/>
                <a:latin typeface="+mn-lt"/>
                <a:ea typeface="+mn-ea"/>
                <a:cs typeface="+mn-cs"/>
              </a:rPr>
              <a:t> that permits subsequent therapy to work better, and </a:t>
            </a:r>
            <a:r>
              <a:rPr kumimoji="0" lang="en-IN" sz="3200" b="1" i="1" u="none" strike="noStrike" kern="1200" cap="none" spc="0" normalizeH="0" baseline="0" noProof="0" smtClean="0">
                <a:ln>
                  <a:noFill/>
                </a:ln>
                <a:solidFill>
                  <a:schemeClr val="tx1"/>
                </a:solidFill>
                <a:effectLst/>
                <a:uLnTx/>
                <a:uFillTx/>
                <a:latin typeface="+mn-lt"/>
                <a:ea typeface="+mn-ea"/>
                <a:cs typeface="+mn-cs"/>
              </a:rPr>
              <a:t>staging information, even if disease is not curable.</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1" u="none" strike="noStrike" kern="1200" cap="none" spc="0" normalizeH="0" baseline="0" noProof="0" smtClean="0">
                <a:ln>
                  <a:noFill/>
                </a:ln>
                <a:solidFill>
                  <a:schemeClr val="accent1">
                    <a:satMod val="150000"/>
                  </a:schemeClr>
                </a:solidFill>
                <a:effectLst/>
                <a:uLnTx/>
                <a:uFillTx/>
                <a:latin typeface="+mj-lt"/>
                <a:ea typeface="+mj-ea"/>
                <a:cs typeface="+mj-cs"/>
              </a:rPr>
              <a:t>Palliation</a:t>
            </a:r>
            <a:endParaRPr kumimoji="0" lang="en-IN" sz="4500" b="1" i="1"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Content Placeholder 2"/>
          <p:cNvSpPr txBox="1">
            <a:spLocks/>
          </p:cNvSpPr>
          <p:nvPr/>
        </p:nvSpPr>
        <p:spPr>
          <a:xfrm>
            <a:off x="609600" y="1927591"/>
            <a:ext cx="8229600" cy="4625609"/>
          </a:xfrm>
          <a:prstGeom prst="rect">
            <a:avLst/>
          </a:prstGeom>
        </p:spPr>
        <p:txBody>
          <a:bodyPr vert="horz" lIns="54864" tIns="91440" rtlCol="0">
            <a:normAutofit fontScale="77500" lnSpcReduction="20000"/>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Insertion of central venous catheters, stabilization of cancer-weakened weight-bearing bones, control of haemorrhage, </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1" i="1" u="none" strike="noStrike" kern="1200" cap="none" spc="0" normalizeH="0" baseline="0" noProof="0" smtClean="0">
                <a:ln>
                  <a:noFill/>
                </a:ln>
                <a:solidFill>
                  <a:schemeClr val="tx1"/>
                </a:solidFill>
                <a:effectLst/>
                <a:uLnTx/>
                <a:uFillTx/>
                <a:latin typeface="+mn-lt"/>
                <a:ea typeface="+mn-ea"/>
                <a:cs typeface="+mn-cs"/>
              </a:rPr>
              <a:t>Surgical bypass </a:t>
            </a:r>
            <a:r>
              <a:rPr kumimoji="0" lang="en-IN" sz="3200" b="0" i="0" u="none" strike="noStrike" kern="1200" cap="none" spc="0" normalizeH="0" baseline="0" noProof="0" smtClean="0">
                <a:ln>
                  <a:noFill/>
                </a:ln>
                <a:solidFill>
                  <a:schemeClr val="tx1"/>
                </a:solidFill>
                <a:effectLst/>
                <a:uLnTx/>
                <a:uFillTx/>
                <a:latin typeface="+mn-lt"/>
                <a:ea typeface="+mn-ea"/>
                <a:cs typeface="+mn-cs"/>
              </a:rPr>
              <a:t>of gastrointestinal, urinary tract, or biliary tree obstruction can alleviate symptoms and prolong survival.</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For, relief of  </a:t>
            </a:r>
            <a:r>
              <a:rPr kumimoji="0" lang="en-IN" sz="3200" b="1" i="1" u="none" strike="noStrike" kern="1200" cap="none" spc="0" normalizeH="0" baseline="0" noProof="0" smtClean="0">
                <a:ln>
                  <a:noFill/>
                </a:ln>
                <a:solidFill>
                  <a:schemeClr val="tx1"/>
                </a:solidFill>
                <a:effectLst/>
                <a:uLnTx/>
                <a:uFillTx/>
                <a:latin typeface="+mn-lt"/>
                <a:ea typeface="+mn-ea"/>
                <a:cs typeface="+mn-cs"/>
              </a:rPr>
              <a:t>intractable pain </a:t>
            </a:r>
            <a:r>
              <a:rPr kumimoji="0" lang="en-IN" sz="3200" b="0" i="0" u="none" strike="noStrike" kern="1200" cap="none" spc="0" normalizeH="0" baseline="0" noProof="0" smtClean="0">
                <a:ln>
                  <a:noFill/>
                </a:ln>
                <a:solidFill>
                  <a:schemeClr val="tx1"/>
                </a:solidFill>
                <a:effectLst/>
                <a:uLnTx/>
                <a:uFillTx/>
                <a:latin typeface="+mn-lt"/>
                <a:ea typeface="+mn-ea"/>
                <a:cs typeface="+mn-cs"/>
              </a:rPr>
              <a:t>or reverse </a:t>
            </a:r>
            <a:r>
              <a:rPr kumimoji="0" lang="en-IN" sz="3200" b="1" i="1" u="none" strike="noStrike" kern="1200" cap="none" spc="0" normalizeH="0" baseline="0" noProof="0" smtClean="0">
                <a:ln>
                  <a:noFill/>
                </a:ln>
                <a:solidFill>
                  <a:schemeClr val="tx1"/>
                </a:solidFill>
                <a:effectLst/>
                <a:uLnTx/>
                <a:uFillTx/>
                <a:latin typeface="+mn-lt"/>
                <a:ea typeface="+mn-ea"/>
                <a:cs typeface="+mn-cs"/>
              </a:rPr>
              <a:t>neurologic</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dysfunction</a:t>
            </a:r>
            <a:r>
              <a:rPr kumimoji="0" lang="en-IN" sz="3200" b="0" i="0" u="none" strike="noStrike" kern="1200" cap="none" spc="0" normalizeH="0" baseline="0" noProof="0" smtClean="0">
                <a:ln>
                  <a:noFill/>
                </a:ln>
                <a:solidFill>
                  <a:schemeClr val="tx1"/>
                </a:solidFill>
                <a:effectLst/>
                <a:uLnTx/>
                <a:uFillTx/>
                <a:latin typeface="+mn-lt"/>
                <a:ea typeface="+mn-ea"/>
                <a:cs typeface="+mn-cs"/>
              </a:rPr>
              <a:t> . </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1" i="1" u="none" strike="noStrike" kern="1200" cap="none" spc="0" normalizeH="0" baseline="0" noProof="0" smtClean="0">
                <a:ln>
                  <a:noFill/>
                </a:ln>
                <a:solidFill>
                  <a:schemeClr val="tx1"/>
                </a:solidFill>
                <a:effectLst/>
                <a:uLnTx/>
                <a:uFillTx/>
                <a:latin typeface="+mn-lt"/>
                <a:ea typeface="+mn-ea"/>
                <a:cs typeface="+mn-cs"/>
              </a:rPr>
              <a:t>Splenectomy</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Intrathecal</a:t>
            </a:r>
            <a:r>
              <a:rPr kumimoji="0" lang="en-IN" sz="3200" b="0" i="0" u="none" strike="noStrike" kern="1200" cap="none" spc="0" normalizeH="0" baseline="0" noProof="0" smtClean="0">
                <a:ln>
                  <a:noFill/>
                </a:ln>
                <a:solidFill>
                  <a:schemeClr val="tx1"/>
                </a:solidFill>
                <a:effectLst/>
                <a:uLnTx/>
                <a:uFillTx/>
                <a:latin typeface="+mn-lt"/>
                <a:ea typeface="+mn-ea"/>
                <a:cs typeface="+mn-cs"/>
              </a:rPr>
              <a:t> therapy.  </a:t>
            </a:r>
            <a:r>
              <a:rPr kumimoji="0" lang="en-IN" sz="3200" b="1" i="1" u="none" strike="noStrike" kern="1200" cap="none" spc="0" normalizeH="0" baseline="0" noProof="0" smtClean="0">
                <a:ln>
                  <a:noFill/>
                </a:ln>
                <a:solidFill>
                  <a:schemeClr val="tx1"/>
                </a:solidFill>
                <a:effectLst/>
                <a:uLnTx/>
                <a:uFillTx/>
                <a:latin typeface="+mn-lt"/>
                <a:ea typeface="+mn-ea"/>
                <a:cs typeface="+mn-cs"/>
              </a:rPr>
              <a:t>or intrahepatic </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Surgery may correct other treatment-related toxicities such as </a:t>
            </a:r>
            <a:r>
              <a:rPr kumimoji="0" lang="en-IN" sz="3200" b="1" i="1" u="none" strike="noStrike" kern="1200" cap="none" spc="0" normalizeH="0" baseline="0" noProof="0" smtClean="0">
                <a:ln>
                  <a:noFill/>
                </a:ln>
                <a:solidFill>
                  <a:schemeClr val="tx1"/>
                </a:solidFill>
                <a:effectLst/>
                <a:uLnTx/>
                <a:uFillTx/>
                <a:latin typeface="+mn-lt"/>
                <a:ea typeface="+mn-ea"/>
                <a:cs typeface="+mn-cs"/>
              </a:rPr>
              <a:t>adhesions </a:t>
            </a:r>
            <a:r>
              <a:rPr kumimoji="0" lang="en-IN" sz="3200" b="0" i="0" u="none" strike="noStrike" kern="1200" cap="none" spc="0" normalizeH="0" baseline="0" noProof="0" smtClean="0">
                <a:ln>
                  <a:noFill/>
                </a:ln>
                <a:solidFill>
                  <a:schemeClr val="tx1"/>
                </a:solidFill>
                <a:effectLst/>
                <a:uLnTx/>
                <a:uFillTx/>
                <a:latin typeface="+mn-lt"/>
                <a:ea typeface="+mn-ea"/>
                <a:cs typeface="+mn-cs"/>
              </a:rPr>
              <a:t>or </a:t>
            </a:r>
            <a:r>
              <a:rPr kumimoji="0" lang="en-IN" sz="3200" b="1" i="1" u="none" strike="noStrike" kern="1200" cap="none" spc="0" normalizeH="0" baseline="0" noProof="0" smtClean="0">
                <a:ln>
                  <a:noFill/>
                </a:ln>
                <a:solidFill>
                  <a:schemeClr val="tx1"/>
                </a:solidFill>
                <a:effectLst/>
                <a:uLnTx/>
                <a:uFillTx/>
                <a:latin typeface="+mn-lt"/>
                <a:ea typeface="+mn-ea"/>
                <a:cs typeface="+mn-cs"/>
              </a:rPr>
              <a:t>strictures.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4800" b="1" i="1" u="none" strike="noStrike" kern="1200" cap="none" spc="0" normalizeH="0" baseline="0" noProof="0" smtClean="0">
                <a:ln>
                  <a:noFill/>
                </a:ln>
                <a:solidFill>
                  <a:schemeClr val="accent1">
                    <a:satMod val="150000"/>
                  </a:schemeClr>
                </a:solidFill>
                <a:effectLst/>
                <a:uLnTx/>
                <a:uFillTx/>
                <a:latin typeface="+mj-lt"/>
                <a:ea typeface="+mj-ea"/>
                <a:cs typeface="+mj-cs"/>
              </a:rPr>
              <a:t>Rehabilitation</a:t>
            </a:r>
            <a:endParaRPr kumimoji="0" lang="en-IN"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Content Placeholder 2"/>
          <p:cNvSpPr txBox="1">
            <a:spLocks/>
          </p:cNvSpPr>
          <p:nvPr/>
        </p:nvSpPr>
        <p:spPr>
          <a:xfrm>
            <a:off x="609600" y="1927591"/>
            <a:ext cx="8229600" cy="4625609"/>
          </a:xfrm>
          <a:prstGeom prst="rect">
            <a:avLst/>
          </a:prstGeom>
        </p:spPr>
        <p:txBody>
          <a:bodyPr vert="horz" lIns="54864" tIns="91440" rtlCol="0">
            <a:normAutofit/>
          </a:bodyPr>
          <a:lstStyle/>
          <a:p>
            <a:pPr marL="438912" marR="0" lvl="0" indent="-320040" algn="just" defTabSz="914400" rtl="0" eaLnBrk="1" fontAlgn="auto" latinLnBrk="0" hangingPunct="1">
              <a:lnSpc>
                <a:spcPct val="150000"/>
              </a:lnSpc>
              <a:spcBef>
                <a:spcPts val="0"/>
              </a:spcBef>
              <a:spcAft>
                <a:spcPts val="0"/>
              </a:spcAft>
              <a:buClr>
                <a:schemeClr val="accent1"/>
              </a:buClr>
              <a:buSzPct val="80000"/>
              <a:buFont typeface="Wingdings 2"/>
              <a:buChar char=""/>
              <a:tabLst/>
              <a:defRPr/>
            </a:pPr>
            <a:r>
              <a:rPr kumimoji="0" lang="en-IN" sz="3200" b="1" i="1" u="none" strike="noStrike" kern="1200" cap="none" spc="0" normalizeH="0" baseline="0" noProof="0" smtClean="0">
                <a:ln>
                  <a:noFill/>
                </a:ln>
                <a:solidFill>
                  <a:schemeClr val="tx1"/>
                </a:solidFill>
                <a:effectLst/>
                <a:uLnTx/>
                <a:uFillTx/>
                <a:latin typeface="+mn-lt"/>
                <a:ea typeface="+mn-ea"/>
                <a:cs typeface="+mn-cs"/>
              </a:rPr>
              <a:t>Orthopaedic procedures</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Breast reconstruction</a:t>
            </a:r>
            <a:r>
              <a:rPr kumimoji="0" lang="en-IN" sz="3200" b="0" i="0" u="none" strike="noStrike" kern="1200" cap="none" spc="0" normalizeH="0" baseline="0" noProof="0" smtClean="0">
                <a:ln>
                  <a:noFill/>
                </a:ln>
                <a:solidFill>
                  <a:schemeClr val="tx1"/>
                </a:solidFill>
                <a:effectLst/>
                <a:uLnTx/>
                <a:uFillTx/>
                <a:latin typeface="+mn-lt"/>
                <a:ea typeface="+mn-ea"/>
                <a:cs typeface="+mn-cs"/>
              </a:rPr>
              <a:t> can make an enormous impact on the patient's perception of successful therapy. </a:t>
            </a:r>
            <a:r>
              <a:rPr kumimoji="0" lang="en-IN" sz="3200" b="1" i="1" u="none" strike="noStrike" kern="1200" cap="none" spc="0" normalizeH="0" baseline="0" noProof="0" smtClean="0">
                <a:ln>
                  <a:noFill/>
                </a:ln>
                <a:solidFill>
                  <a:schemeClr val="tx1"/>
                </a:solidFill>
                <a:effectLst/>
                <a:uLnTx/>
                <a:uFillTx/>
                <a:latin typeface="+mn-lt"/>
                <a:ea typeface="+mn-ea"/>
                <a:cs typeface="+mn-cs"/>
              </a:rPr>
              <a:t>Plastic and reconstructive surgery </a:t>
            </a:r>
            <a:r>
              <a:rPr kumimoji="0" lang="en-IN" sz="3200" b="0" i="0" u="none" strike="noStrike" kern="1200" cap="none" spc="0" normalizeH="0" baseline="0" noProof="0" smtClean="0">
                <a:ln>
                  <a:noFill/>
                </a:ln>
                <a:solidFill>
                  <a:schemeClr val="tx1"/>
                </a:solidFill>
                <a:effectLst/>
                <a:uLnTx/>
                <a:uFillTx/>
                <a:latin typeface="+mn-lt"/>
                <a:ea typeface="+mn-ea"/>
                <a:cs typeface="+mn-cs"/>
              </a:rPr>
              <a:t>can correct the effects of disfiguring primary treatment.</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Pathogenesis</a:t>
            </a:r>
            <a:endParaRPr lang="en-IN" i="1" dirty="0"/>
          </a:p>
        </p:txBody>
      </p:sp>
      <p:sp>
        <p:nvSpPr>
          <p:cNvPr id="3" name="Content Placeholder 2"/>
          <p:cNvSpPr>
            <a:spLocks noGrp="1"/>
          </p:cNvSpPr>
          <p:nvPr>
            <p:ph idx="1"/>
          </p:nvPr>
        </p:nvSpPr>
        <p:spPr/>
        <p:txBody>
          <a:bodyPr>
            <a:normAutofit lnSpcReduction="10000"/>
          </a:bodyPr>
          <a:lstStyle/>
          <a:p>
            <a:pPr>
              <a:buNone/>
            </a:pPr>
            <a:r>
              <a:rPr lang="en-US" sz="3600" b="1" i="1" dirty="0" smtClean="0"/>
              <a:t>                              </a:t>
            </a:r>
            <a:r>
              <a:rPr lang="en-US" sz="4400" b="1" dirty="0" smtClean="0"/>
              <a:t>Cancer</a:t>
            </a:r>
          </a:p>
          <a:p>
            <a:pPr>
              <a:buNone/>
            </a:pPr>
            <a:r>
              <a:rPr lang="en-US" sz="4400" b="1" i="1" dirty="0" smtClean="0"/>
              <a:t>   </a:t>
            </a:r>
            <a:r>
              <a:rPr lang="en-US" b="1" dirty="0" smtClean="0">
                <a:solidFill>
                  <a:srgbClr val="FF0000"/>
                </a:solidFill>
              </a:rPr>
              <a:t>Epigenetic factors</a:t>
            </a:r>
            <a:r>
              <a:rPr lang="en-US" sz="2200" b="1" i="1" dirty="0" smtClean="0"/>
              <a:t>      </a:t>
            </a:r>
            <a:r>
              <a:rPr lang="en-US" sz="3600" b="1" dirty="0" smtClean="0">
                <a:solidFill>
                  <a:srgbClr val="FF0000"/>
                </a:solidFill>
              </a:rPr>
              <a:t>Genetic </a:t>
            </a:r>
            <a:r>
              <a:rPr lang="en-US" b="1" dirty="0" smtClean="0">
                <a:solidFill>
                  <a:srgbClr val="FF0000"/>
                </a:solidFill>
              </a:rPr>
              <a:t>Mutation</a:t>
            </a:r>
            <a:endParaRPr lang="en-US" sz="4400" b="1" dirty="0" smtClean="0">
              <a:solidFill>
                <a:srgbClr val="FF0000"/>
              </a:solidFill>
            </a:endParaRPr>
          </a:p>
          <a:p>
            <a:pPr>
              <a:buNone/>
            </a:pPr>
            <a:endParaRPr lang="en-US" sz="4400" b="1" i="1" dirty="0" smtClean="0"/>
          </a:p>
          <a:p>
            <a:pPr>
              <a:buNone/>
            </a:pPr>
            <a:r>
              <a:rPr lang="en-US" sz="4400" b="1" i="1" dirty="0" smtClean="0"/>
              <a:t>           </a:t>
            </a:r>
            <a:r>
              <a:rPr lang="en-US" sz="4400" b="1" dirty="0" smtClean="0"/>
              <a:t>Acquired </a:t>
            </a:r>
            <a:r>
              <a:rPr lang="en-US" sz="4400" b="1" i="1" dirty="0" smtClean="0"/>
              <a:t>             </a:t>
            </a:r>
            <a:r>
              <a:rPr lang="en-US" sz="4400" b="1" dirty="0" smtClean="0"/>
              <a:t>Inherited</a:t>
            </a:r>
          </a:p>
          <a:p>
            <a:pPr>
              <a:buNone/>
            </a:pPr>
            <a:r>
              <a:rPr lang="en-US" sz="4400" b="1" i="1" dirty="0" smtClean="0"/>
              <a:t>                  </a:t>
            </a:r>
          </a:p>
          <a:p>
            <a:pPr>
              <a:buNone/>
            </a:pPr>
            <a:r>
              <a:rPr lang="en-US" sz="4400" b="1" i="1" dirty="0" smtClean="0"/>
              <a:t>           </a:t>
            </a:r>
          </a:p>
          <a:p>
            <a:pPr>
              <a:buNone/>
            </a:pPr>
            <a:r>
              <a:rPr lang="en-US" sz="2800" b="1" i="1" dirty="0" smtClean="0"/>
              <a:t>Chemicals , Virus , Radiation </a:t>
            </a:r>
            <a:r>
              <a:rPr lang="en-US" sz="4400" b="1" i="1" dirty="0" smtClean="0"/>
              <a:t>          </a:t>
            </a:r>
            <a:r>
              <a:rPr lang="en-US" sz="2800" b="1" i="1" dirty="0" err="1" smtClean="0"/>
              <a:t>Autosomal</a:t>
            </a:r>
            <a:r>
              <a:rPr lang="en-US" sz="4400" b="1" i="1" dirty="0" smtClean="0"/>
              <a:t>                    </a:t>
            </a:r>
            <a:endParaRPr lang="en-IN" sz="4400" b="1" i="1" dirty="0"/>
          </a:p>
        </p:txBody>
      </p:sp>
      <p:sp>
        <p:nvSpPr>
          <p:cNvPr id="18" name="Up Arrow 17"/>
          <p:cNvSpPr/>
          <p:nvPr/>
        </p:nvSpPr>
        <p:spPr>
          <a:xfrm>
            <a:off x="6587698" y="442913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Up Arrow 18"/>
          <p:cNvSpPr/>
          <p:nvPr/>
        </p:nvSpPr>
        <p:spPr>
          <a:xfrm>
            <a:off x="2658608" y="437941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Up Arrow 20"/>
          <p:cNvSpPr/>
          <p:nvPr/>
        </p:nvSpPr>
        <p:spPr>
          <a:xfrm>
            <a:off x="4214810" y="2500306"/>
            <a:ext cx="214314"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Straight Arrow Connector 22"/>
          <p:cNvCxnSpPr/>
          <p:nvPr/>
        </p:nvCxnSpPr>
        <p:spPr>
          <a:xfrm flipV="1">
            <a:off x="2643174" y="3143248"/>
            <a:ext cx="157163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4429124" y="3143248"/>
            <a:ext cx="128588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smtClean="0">
                <a:ln>
                  <a:noFill/>
                </a:ln>
                <a:solidFill>
                  <a:schemeClr val="accent1">
                    <a:satMod val="150000"/>
                  </a:schemeClr>
                </a:solidFill>
                <a:effectLst/>
                <a:uLnTx/>
                <a:uFillTx/>
                <a:latin typeface="+mj-lt"/>
                <a:ea typeface="+mj-ea"/>
                <a:cs typeface="+mj-cs"/>
              </a:rPr>
              <a:t>Principles of Radiation Therapy</a:t>
            </a:r>
            <a:endParaRPr kumimoji="0" lang="en-IN"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Content Placeholder 2"/>
          <p:cNvSpPr txBox="1">
            <a:spLocks/>
          </p:cNvSpPr>
          <p:nvPr/>
        </p:nvSpPr>
        <p:spPr>
          <a:xfrm>
            <a:off x="609600" y="1927591"/>
            <a:ext cx="8229600" cy="4625609"/>
          </a:xfrm>
          <a:prstGeom prst="rect">
            <a:avLst/>
          </a:prstGeom>
        </p:spPr>
        <p:txBody>
          <a:bodyPr vert="horz" lIns="54864" tIns="91440" rtlCol="0">
            <a:normAutofit lnSpcReduction="10000"/>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Radiation is a </a:t>
            </a:r>
            <a:r>
              <a:rPr kumimoji="0" lang="en-IN" sz="3200" b="1" i="1" u="none" strike="noStrike" kern="1200" cap="none" spc="0" normalizeH="0" baseline="0" noProof="0" smtClean="0">
                <a:ln>
                  <a:noFill/>
                </a:ln>
                <a:solidFill>
                  <a:schemeClr val="tx1"/>
                </a:solidFill>
                <a:effectLst/>
                <a:uLnTx/>
                <a:uFillTx/>
                <a:latin typeface="+mn-lt"/>
                <a:ea typeface="+mn-ea"/>
                <a:cs typeface="+mn-cs"/>
              </a:rPr>
              <a:t>physical form </a:t>
            </a:r>
            <a:r>
              <a:rPr kumimoji="0" lang="en-IN" sz="3200" b="0" i="0" u="none" strike="noStrike" kern="1200" cap="none" spc="0" normalizeH="0" baseline="0" noProof="0" smtClean="0">
                <a:ln>
                  <a:noFill/>
                </a:ln>
                <a:solidFill>
                  <a:schemeClr val="tx1"/>
                </a:solidFill>
                <a:effectLst/>
                <a:uLnTx/>
                <a:uFillTx/>
                <a:latin typeface="+mn-lt"/>
                <a:ea typeface="+mn-ea"/>
                <a:cs typeface="+mn-cs"/>
              </a:rPr>
              <a:t>of treatment that </a:t>
            </a:r>
            <a:r>
              <a:rPr kumimoji="0" lang="en-IN" sz="3200" b="1" i="1" u="none" strike="noStrike" kern="1200" cap="none" spc="0" normalizeH="0" baseline="0" noProof="0" smtClean="0">
                <a:ln>
                  <a:noFill/>
                </a:ln>
                <a:solidFill>
                  <a:schemeClr val="tx1"/>
                </a:solidFill>
                <a:effectLst/>
                <a:uLnTx/>
                <a:uFillTx/>
                <a:latin typeface="+mn-lt"/>
                <a:ea typeface="+mn-ea"/>
                <a:cs typeface="+mn-cs"/>
              </a:rPr>
              <a:t>damages</a:t>
            </a:r>
            <a:r>
              <a:rPr kumimoji="0" lang="en-IN" sz="3200" b="0" i="0" u="none" strike="noStrike" kern="1200" cap="none" spc="0" normalizeH="0" baseline="0" noProof="0" smtClean="0">
                <a:ln>
                  <a:noFill/>
                </a:ln>
                <a:solidFill>
                  <a:schemeClr val="tx1"/>
                </a:solidFill>
                <a:effectLst/>
                <a:uLnTx/>
                <a:uFillTx/>
                <a:latin typeface="+mn-lt"/>
                <a:ea typeface="+mn-ea"/>
                <a:cs typeface="+mn-cs"/>
              </a:rPr>
              <a:t> any </a:t>
            </a:r>
            <a:r>
              <a:rPr kumimoji="0" lang="en-IN" sz="3200" b="1" i="1" u="none" strike="noStrike" kern="1200" cap="none" spc="0" normalizeH="0" baseline="0" noProof="0" smtClean="0">
                <a:ln>
                  <a:noFill/>
                </a:ln>
                <a:solidFill>
                  <a:schemeClr val="tx1"/>
                </a:solidFill>
                <a:effectLst/>
                <a:uLnTx/>
                <a:uFillTx/>
                <a:latin typeface="+mn-lt"/>
                <a:ea typeface="+mn-ea"/>
                <a:cs typeface="+mn-cs"/>
              </a:rPr>
              <a:t>tissue</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in its path</a:t>
            </a:r>
            <a:r>
              <a:rPr kumimoji="0" lang="en-IN" sz="3200" b="0" i="0" u="none" strike="noStrike" kern="1200" cap="none" spc="0" normalizeH="0" baseline="0" noProof="0" smtClean="0">
                <a:ln>
                  <a:noFill/>
                </a:ln>
                <a:solidFill>
                  <a:schemeClr val="tx1"/>
                </a:solidFill>
                <a:effectLst/>
                <a:uLnTx/>
                <a:uFillTx/>
                <a:latin typeface="+mn-lt"/>
                <a:ea typeface="+mn-ea"/>
                <a:cs typeface="+mn-cs"/>
              </a:rPr>
              <a:t>; its selectivity for cancer cells may be due to defects in a cancer cell's ability to repair sublethal DNA and other damage. </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Radiation causes </a:t>
            </a:r>
            <a:r>
              <a:rPr kumimoji="0" lang="en-IN" sz="3200" b="1" i="1" u="none" strike="noStrike" kern="1200" cap="none" spc="0" normalizeH="0" baseline="0" noProof="0" smtClean="0">
                <a:ln>
                  <a:noFill/>
                </a:ln>
                <a:solidFill>
                  <a:schemeClr val="tx1"/>
                </a:solidFill>
                <a:effectLst/>
                <a:uLnTx/>
                <a:uFillTx/>
                <a:latin typeface="+mn-lt"/>
                <a:ea typeface="+mn-ea"/>
                <a:cs typeface="+mn-cs"/>
              </a:rPr>
              <a:t>breaks in DNA </a:t>
            </a:r>
            <a:r>
              <a:rPr kumimoji="0" lang="en-IN" sz="3200" b="0" i="0" u="none" strike="noStrike" kern="1200" cap="none" spc="0" normalizeH="0" baseline="0" noProof="0" smtClean="0">
                <a:ln>
                  <a:noFill/>
                </a:ln>
                <a:solidFill>
                  <a:schemeClr val="tx1"/>
                </a:solidFill>
                <a:effectLst/>
                <a:uLnTx/>
                <a:uFillTx/>
                <a:latin typeface="+mn-lt"/>
                <a:ea typeface="+mn-ea"/>
                <a:cs typeface="+mn-cs"/>
              </a:rPr>
              <a:t>and generates </a:t>
            </a:r>
            <a:r>
              <a:rPr kumimoji="0" lang="en-IN" sz="3200" b="1" i="1" u="none" strike="noStrike" kern="1200" cap="none" spc="0" normalizeH="0" baseline="0" noProof="0" smtClean="0">
                <a:ln>
                  <a:noFill/>
                </a:ln>
                <a:solidFill>
                  <a:schemeClr val="tx1"/>
                </a:solidFill>
                <a:effectLst/>
                <a:uLnTx/>
                <a:uFillTx/>
                <a:latin typeface="+mn-lt"/>
                <a:ea typeface="+mn-ea"/>
                <a:cs typeface="+mn-cs"/>
              </a:rPr>
              <a:t>free radicals </a:t>
            </a:r>
            <a:r>
              <a:rPr kumimoji="0" lang="en-IN" sz="3200" b="0" i="0" u="none" strike="noStrike" kern="1200" cap="none" spc="0" normalizeH="0" baseline="0" noProof="0" smtClean="0">
                <a:ln>
                  <a:noFill/>
                </a:ln>
                <a:solidFill>
                  <a:schemeClr val="tx1"/>
                </a:solidFill>
                <a:effectLst/>
                <a:uLnTx/>
                <a:uFillTx/>
                <a:latin typeface="+mn-lt"/>
                <a:ea typeface="+mn-ea"/>
                <a:cs typeface="+mn-cs"/>
              </a:rPr>
              <a:t>from cell water that may </a:t>
            </a:r>
            <a:r>
              <a:rPr kumimoji="0" lang="en-IN" sz="3200" b="1" i="1" u="none" strike="noStrike" kern="1200" cap="none" spc="0" normalizeH="0" baseline="0" noProof="0" smtClean="0">
                <a:ln>
                  <a:noFill/>
                </a:ln>
                <a:solidFill>
                  <a:schemeClr val="tx1"/>
                </a:solidFill>
                <a:effectLst/>
                <a:uLnTx/>
                <a:uFillTx/>
                <a:latin typeface="+mn-lt"/>
                <a:ea typeface="+mn-ea"/>
                <a:cs typeface="+mn-cs"/>
              </a:rPr>
              <a:t>damage</a:t>
            </a:r>
            <a:r>
              <a:rPr kumimoji="0" lang="en-IN" sz="3200" b="0" i="0" u="none" strike="noStrike" kern="1200" cap="none" spc="0" normalizeH="0" baseline="0" noProof="0" smtClean="0">
                <a:ln>
                  <a:noFill/>
                </a:ln>
                <a:solidFill>
                  <a:schemeClr val="tx1"/>
                </a:solidFill>
                <a:effectLst/>
                <a:uLnTx/>
                <a:uFillTx/>
                <a:latin typeface="+mn-lt"/>
                <a:ea typeface="+mn-ea"/>
                <a:cs typeface="+mn-cs"/>
              </a:rPr>
              <a:t> cell membranes, proteins and organelles.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smtClean="0">
                <a:ln>
                  <a:noFill/>
                </a:ln>
                <a:solidFill>
                  <a:schemeClr val="accent1">
                    <a:satMod val="150000"/>
                  </a:schemeClr>
                </a:solidFill>
                <a:effectLst/>
                <a:uLnTx/>
                <a:uFillTx/>
                <a:latin typeface="+mj-lt"/>
                <a:ea typeface="+mj-ea"/>
                <a:cs typeface="+mj-cs"/>
              </a:rPr>
              <a:t>Principles of Radiation Therapy</a:t>
            </a:r>
            <a:endParaRPr kumimoji="0" lang="en-IN"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Content Placeholder 2"/>
          <p:cNvSpPr txBox="1">
            <a:spLocks/>
          </p:cNvSpPr>
          <p:nvPr/>
        </p:nvSpPr>
        <p:spPr>
          <a:xfrm>
            <a:off x="609600" y="1927591"/>
            <a:ext cx="8229600" cy="4625609"/>
          </a:xfrm>
          <a:prstGeom prst="rect">
            <a:avLst/>
          </a:prstGeom>
        </p:spPr>
        <p:txBody>
          <a:bodyPr vert="horz" lIns="54864" tIns="91440" rtlCol="0">
            <a:normAutofit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The factors that influence tumour cell killing include,</a:t>
            </a:r>
          </a:p>
          <a:p>
            <a:pPr marL="438912" marR="0" lvl="0" indent="-320040" algn="l" defTabSz="914400" rtl="0" eaLnBrk="1" fontAlgn="auto" latinLnBrk="0" hangingPunct="1">
              <a:lnSpc>
                <a:spcPct val="15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the dose required </a:t>
            </a:r>
            <a:r>
              <a:rPr kumimoji="0" lang="en-IN" sz="3200" b="0" i="0" u="none" strike="noStrike" kern="1200" cap="none" spc="0" normalizeH="0" baseline="0" noProof="0" smtClean="0">
                <a:ln>
                  <a:noFill/>
                </a:ln>
                <a:solidFill>
                  <a:schemeClr val="tx1"/>
                </a:solidFill>
                <a:effectLst/>
                <a:uLnTx/>
                <a:uFillTx/>
                <a:latin typeface="+mn-lt"/>
                <a:ea typeface="+mn-ea"/>
                <a:cs typeface="+mn-cs"/>
              </a:rPr>
              <a:t>to deliver an average of one lethal hit to all the cells in a population, </a:t>
            </a:r>
            <a:r>
              <a:rPr kumimoji="0" lang="en-IN" sz="3200" b="1" i="1" u="none" strike="noStrike" kern="1200" cap="none" spc="0" normalizeH="0" baseline="0" noProof="0" smtClean="0">
                <a:ln>
                  <a:noFill/>
                </a:ln>
                <a:solidFill>
                  <a:schemeClr val="tx1"/>
                </a:solidFill>
                <a:effectLst/>
                <a:uLnTx/>
                <a:uFillTx/>
                <a:latin typeface="+mn-lt"/>
                <a:ea typeface="+mn-ea"/>
                <a:cs typeface="+mn-cs"/>
              </a:rPr>
              <a:t>hypoxia</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tumour mass</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growth fraction</a:t>
            </a:r>
            <a:r>
              <a:rPr kumimoji="0" lang="en-IN" sz="3200" b="0" i="0" u="none" strike="noStrike" kern="1200" cap="none" spc="0" normalizeH="0" baseline="0" noProof="0" smtClean="0">
                <a:ln>
                  <a:noFill/>
                </a:ln>
                <a:solidFill>
                  <a:schemeClr val="tx1"/>
                </a:solidFill>
                <a:effectLst/>
                <a:uLnTx/>
                <a:uFillTx/>
                <a:latin typeface="+mn-lt"/>
                <a:ea typeface="+mn-ea"/>
                <a:cs typeface="+mn-cs"/>
              </a:rPr>
              <a:t>, and </a:t>
            </a:r>
            <a:r>
              <a:rPr kumimoji="0" lang="en-IN" sz="3200" b="1" i="1" u="none" strike="noStrike" kern="1200" cap="none" spc="0" normalizeH="0" baseline="0" noProof="0" smtClean="0">
                <a:ln>
                  <a:noFill/>
                </a:ln>
                <a:solidFill>
                  <a:schemeClr val="tx1"/>
                </a:solidFill>
                <a:effectLst/>
                <a:uLnTx/>
                <a:uFillTx/>
                <a:latin typeface="+mn-lt"/>
                <a:ea typeface="+mn-ea"/>
                <a:cs typeface="+mn-cs"/>
              </a:rPr>
              <a:t>cell cycle time </a:t>
            </a:r>
            <a:r>
              <a:rPr kumimoji="0" lang="en-IN" sz="3200" b="0" i="0" u="none" strike="noStrike" kern="1200" cap="none" spc="0" normalizeH="0" baseline="0" noProof="0" smtClean="0">
                <a:ln>
                  <a:noFill/>
                </a:ln>
                <a:solidFill>
                  <a:schemeClr val="tx1"/>
                </a:solidFill>
                <a:effectLst/>
                <a:uLnTx/>
                <a:uFillTx/>
                <a:latin typeface="+mn-lt"/>
                <a:ea typeface="+mn-ea"/>
                <a:cs typeface="+mn-cs"/>
              </a:rPr>
              <a:t>and </a:t>
            </a:r>
            <a:r>
              <a:rPr kumimoji="0" lang="en-IN" sz="3200" b="1" i="1" u="none" strike="noStrike" kern="1200" cap="none" spc="0" normalizeH="0" baseline="0" noProof="0" smtClean="0">
                <a:ln>
                  <a:noFill/>
                </a:ln>
                <a:solidFill>
                  <a:schemeClr val="tx1"/>
                </a:solidFill>
                <a:effectLst/>
                <a:uLnTx/>
                <a:uFillTx/>
                <a:latin typeface="+mn-lt"/>
                <a:ea typeface="+mn-ea"/>
                <a:cs typeface="+mn-cs"/>
              </a:rPr>
              <a:t>phase</a:t>
            </a:r>
            <a:r>
              <a:rPr kumimoji="0" lang="en-IN" sz="3200" b="0" i="0" u="none" strike="noStrike" kern="1200" cap="none" spc="0" normalizeH="0" baseline="0" noProof="0" smtClean="0">
                <a:ln>
                  <a:noFill/>
                </a:ln>
                <a:solidFill>
                  <a:schemeClr val="tx1"/>
                </a:solidFill>
                <a:effectLst/>
                <a:uLnTx/>
                <a:uFillTx/>
                <a:latin typeface="+mn-lt"/>
                <a:ea typeface="+mn-ea"/>
                <a:cs typeface="+mn-cs"/>
              </a:rPr>
              <a:t> (cells in </a:t>
            </a:r>
            <a:r>
              <a:rPr kumimoji="0" lang="en-IN" sz="3200" b="1" i="1" u="none" strike="noStrike" kern="1200" cap="none" spc="0" normalizeH="0" baseline="0" noProof="0" smtClean="0">
                <a:ln>
                  <a:noFill/>
                </a:ln>
                <a:solidFill>
                  <a:schemeClr val="tx1"/>
                </a:solidFill>
                <a:effectLst/>
                <a:uLnTx/>
                <a:uFillTx/>
                <a:latin typeface="+mn-lt"/>
                <a:ea typeface="+mn-ea"/>
                <a:cs typeface="+mn-cs"/>
              </a:rPr>
              <a:t>late G</a:t>
            </a:r>
            <a:r>
              <a:rPr kumimoji="0" lang="en-IN" sz="3200" b="1" i="1" u="none" strike="noStrike" kern="1200" cap="none" spc="0" normalizeH="0" baseline="-25000" noProof="0" smtClean="0">
                <a:ln>
                  <a:noFill/>
                </a:ln>
                <a:solidFill>
                  <a:schemeClr val="tx1"/>
                </a:solidFill>
                <a:effectLst/>
                <a:uLnTx/>
                <a:uFillTx/>
                <a:latin typeface="+mn-lt"/>
                <a:ea typeface="+mn-ea"/>
                <a:cs typeface="+mn-cs"/>
              </a:rPr>
              <a:t>1</a:t>
            </a:r>
            <a:r>
              <a:rPr kumimoji="0" lang="en-IN" sz="3200" b="1" i="1" u="none" strike="noStrike" kern="1200" cap="none" spc="0" normalizeH="0" baseline="0" noProof="0" smtClean="0">
                <a:ln>
                  <a:noFill/>
                </a:ln>
                <a:solidFill>
                  <a:schemeClr val="tx1"/>
                </a:solidFill>
                <a:effectLst/>
                <a:uLnTx/>
                <a:uFillTx/>
                <a:latin typeface="+mn-lt"/>
                <a:ea typeface="+mn-ea"/>
                <a:cs typeface="+mn-cs"/>
              </a:rPr>
              <a:t> </a:t>
            </a:r>
            <a:r>
              <a:rPr kumimoji="0" lang="en-IN" sz="3200" b="0" i="0" u="none" strike="noStrike" kern="1200" cap="none" spc="0" normalizeH="0" baseline="0" noProof="0" smtClean="0">
                <a:ln>
                  <a:noFill/>
                </a:ln>
                <a:solidFill>
                  <a:schemeClr val="tx1"/>
                </a:solidFill>
                <a:effectLst/>
                <a:uLnTx/>
                <a:uFillTx/>
                <a:latin typeface="+mn-lt"/>
                <a:ea typeface="+mn-ea"/>
                <a:cs typeface="+mn-cs"/>
              </a:rPr>
              <a:t>and </a:t>
            </a:r>
            <a:r>
              <a:rPr kumimoji="0" lang="en-IN" sz="3200" b="1" i="1" u="none" strike="noStrike" kern="1200" cap="none" spc="0" normalizeH="0" baseline="0" noProof="0" smtClean="0">
                <a:ln>
                  <a:noFill/>
                </a:ln>
                <a:solidFill>
                  <a:schemeClr val="tx1"/>
                </a:solidFill>
                <a:effectLst/>
                <a:uLnTx/>
                <a:uFillTx/>
                <a:latin typeface="+mn-lt"/>
                <a:ea typeface="+mn-ea"/>
                <a:cs typeface="+mn-cs"/>
              </a:rPr>
              <a:t>S </a:t>
            </a:r>
            <a:r>
              <a:rPr kumimoji="0" lang="en-IN" sz="3200" b="0" i="0" u="none" strike="noStrike" kern="1200" cap="none" spc="0" normalizeH="0" baseline="0" noProof="0" smtClean="0">
                <a:ln>
                  <a:noFill/>
                </a:ln>
                <a:solidFill>
                  <a:schemeClr val="tx1"/>
                </a:solidFill>
                <a:effectLst/>
                <a:uLnTx/>
                <a:uFillTx/>
                <a:latin typeface="+mn-lt"/>
                <a:ea typeface="+mn-ea"/>
                <a:cs typeface="+mn-cs"/>
              </a:rPr>
              <a:t>are </a:t>
            </a:r>
            <a:r>
              <a:rPr kumimoji="0" lang="en-IN" sz="3200" b="1" i="1" u="none" strike="noStrike" kern="1200" cap="none" spc="0" normalizeH="0" baseline="0" noProof="0" smtClean="0">
                <a:ln>
                  <a:noFill/>
                </a:ln>
                <a:solidFill>
                  <a:schemeClr val="tx1"/>
                </a:solidFill>
                <a:effectLst/>
                <a:uLnTx/>
                <a:uFillTx/>
                <a:latin typeface="+mn-lt"/>
                <a:ea typeface="+mn-ea"/>
                <a:cs typeface="+mn-cs"/>
              </a:rPr>
              <a:t>more resistant</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smtClean="0">
                <a:ln>
                  <a:noFill/>
                </a:ln>
                <a:solidFill>
                  <a:schemeClr val="accent1">
                    <a:satMod val="150000"/>
                  </a:schemeClr>
                </a:solidFill>
                <a:effectLst/>
                <a:uLnTx/>
                <a:uFillTx/>
                <a:latin typeface="+mj-lt"/>
                <a:ea typeface="+mj-ea"/>
                <a:cs typeface="+mj-cs"/>
              </a:rPr>
              <a:t>Principles of Radiation Therapy</a:t>
            </a:r>
            <a:endParaRPr kumimoji="0" lang="en-IN"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Content Placeholder 2"/>
          <p:cNvSpPr txBox="1">
            <a:spLocks/>
          </p:cNvSpPr>
          <p:nvPr/>
        </p:nvSpPr>
        <p:spPr>
          <a:xfrm>
            <a:off x="457200" y="1775191"/>
            <a:ext cx="8229600" cy="46256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Most radiation-induced cell damage is due to the formation of hydroxyl radicals: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1" i="1" u="none" strike="noStrike" kern="1200" cap="none" spc="0" normalizeH="0" baseline="0" noProof="0" smtClean="0">
                <a:ln>
                  <a:noFill/>
                </a:ln>
                <a:solidFill>
                  <a:srgbClr val="FF0000"/>
                </a:solidFill>
                <a:effectLst/>
                <a:uLnTx/>
                <a:uFillTx/>
                <a:latin typeface="+mn-lt"/>
                <a:ea typeface="+mn-ea"/>
                <a:cs typeface="+mn-cs"/>
              </a:rPr>
              <a:t>Ionizing radiation </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chemeClr val="tx1"/>
                </a:solidFill>
                <a:effectLst/>
                <a:uLnTx/>
                <a:uFillTx/>
                <a:latin typeface="+mn-lt"/>
                <a:ea typeface="+mn-ea"/>
                <a:cs typeface="+mn-cs"/>
              </a:rPr>
              <a:t>H</a:t>
            </a:r>
            <a:r>
              <a:rPr kumimoji="0" lang="en-IN" sz="3200" b="1" i="1" u="none" strike="noStrike" kern="1200" cap="none" spc="0" normalizeH="0" baseline="-25000" noProof="0" smtClean="0">
                <a:ln>
                  <a:noFill/>
                </a:ln>
                <a:solidFill>
                  <a:schemeClr val="tx1"/>
                </a:solidFill>
                <a:effectLst/>
                <a:uLnTx/>
                <a:uFillTx/>
                <a:latin typeface="+mn-lt"/>
                <a:ea typeface="+mn-ea"/>
                <a:cs typeface="+mn-cs"/>
              </a:rPr>
              <a:t>2</a:t>
            </a:r>
            <a:r>
              <a:rPr kumimoji="0" lang="en-IN" sz="3200" b="1" i="1" u="none" strike="noStrike" kern="1200" cap="none" spc="0" normalizeH="0" baseline="0" noProof="0" smtClean="0">
                <a:ln>
                  <a:noFill/>
                </a:ln>
                <a:solidFill>
                  <a:schemeClr val="tx1"/>
                </a:solidFill>
                <a:effectLst/>
                <a:uLnTx/>
                <a:uFillTx/>
                <a:latin typeface="+mn-lt"/>
                <a:ea typeface="+mn-ea"/>
                <a:cs typeface="+mn-cs"/>
              </a:rPr>
              <a:t>O </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rgbClr val="FF0000"/>
                </a:solidFill>
                <a:effectLst/>
                <a:uLnTx/>
                <a:uFillTx/>
                <a:latin typeface="+mn-lt"/>
                <a:ea typeface="+mn-ea"/>
                <a:cs typeface="+mn-cs"/>
              </a:rPr>
              <a:t>H</a:t>
            </a:r>
            <a:r>
              <a:rPr kumimoji="0" lang="en-IN" sz="3200" b="1" i="1" u="none" strike="noStrike" kern="1200" cap="none" spc="0" normalizeH="0" baseline="-25000" noProof="0" smtClean="0">
                <a:ln>
                  <a:noFill/>
                </a:ln>
                <a:solidFill>
                  <a:srgbClr val="FF0000"/>
                </a:solidFill>
                <a:effectLst/>
                <a:uLnTx/>
                <a:uFillTx/>
                <a:latin typeface="+mn-lt"/>
                <a:ea typeface="+mn-ea"/>
                <a:cs typeface="+mn-cs"/>
              </a:rPr>
              <a:t>2</a:t>
            </a:r>
            <a:r>
              <a:rPr kumimoji="0" lang="en-IN" sz="3200" b="1" i="1" u="none" strike="noStrike" kern="1200" cap="none" spc="0" normalizeH="0" baseline="0" noProof="0" smtClean="0">
                <a:ln>
                  <a:noFill/>
                </a:ln>
                <a:solidFill>
                  <a:srgbClr val="FF0000"/>
                </a:solidFill>
                <a:effectLst/>
                <a:uLnTx/>
                <a:uFillTx/>
                <a:latin typeface="+mn-lt"/>
                <a:ea typeface="+mn-ea"/>
                <a:cs typeface="+mn-cs"/>
              </a:rPr>
              <a:t>O</a:t>
            </a:r>
            <a:r>
              <a:rPr kumimoji="0" lang="en-IN" sz="3200" b="1" i="1" u="none" strike="noStrike" kern="1200" cap="none" spc="0" normalizeH="0" baseline="30000" noProof="0" smtClean="0">
                <a:ln>
                  <a:noFill/>
                </a:ln>
                <a:solidFill>
                  <a:srgbClr val="FF0000"/>
                </a:solidFill>
                <a:effectLst/>
                <a:uLnTx/>
                <a:uFillTx/>
                <a:latin typeface="+mn-lt"/>
                <a:ea typeface="+mn-ea"/>
                <a:cs typeface="+mn-cs"/>
              </a:rPr>
              <a:t>+</a:t>
            </a:r>
            <a:r>
              <a:rPr kumimoji="0" lang="en-IN" sz="3200" b="0" i="0" u="none" strike="noStrike" kern="1200" cap="none" spc="0" normalizeH="0" baseline="0" noProof="0" smtClean="0">
                <a:ln>
                  <a:noFill/>
                </a:ln>
                <a:solidFill>
                  <a:schemeClr val="tx1"/>
                </a:solidFill>
                <a:effectLst/>
                <a:uLnTx/>
                <a:uFillTx/>
                <a:latin typeface="+mn-lt"/>
                <a:ea typeface="+mn-ea"/>
                <a:cs typeface="+mn-cs"/>
              </a:rPr>
              <a:t> + e</a:t>
            </a:r>
            <a:r>
              <a:rPr kumimoji="0" lang="en-IN" sz="3200" b="0" i="0" u="none" strike="noStrike" kern="1200" cap="none" spc="0" normalizeH="0" baseline="30000" noProof="0" smtClean="0">
                <a:ln>
                  <a:noFill/>
                </a:ln>
                <a:solidFill>
                  <a:schemeClr val="tx1"/>
                </a:solidFill>
                <a:effectLst/>
                <a:uLnTx/>
                <a:uFillTx/>
                <a:latin typeface="+mn-lt"/>
                <a:ea typeface="+mn-ea"/>
                <a:cs typeface="+mn-cs"/>
              </a:rPr>
              <a:t>–</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IN" sz="3200" b="0" i="0" u="none" strike="noStrike" kern="1200" cap="none" spc="0" normalizeH="0" baseline="0" noProof="0" smtClean="0">
              <a:ln>
                <a:noFill/>
              </a:ln>
              <a:solidFill>
                <a:srgbClr val="FF0000"/>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IN" sz="3200" b="1" i="1" u="none" strike="noStrike" kern="1200" cap="none" spc="0" normalizeH="0" baseline="0" noProof="0" smtClean="0">
                <a:ln>
                  <a:noFill/>
                </a:ln>
                <a:solidFill>
                  <a:srgbClr val="FF0000"/>
                </a:solidFill>
                <a:effectLst/>
                <a:uLnTx/>
                <a:uFillTx/>
                <a:latin typeface="+mn-lt"/>
                <a:ea typeface="+mn-ea"/>
                <a:cs typeface="+mn-cs"/>
              </a:rPr>
              <a:t>H</a:t>
            </a:r>
            <a:r>
              <a:rPr kumimoji="0" lang="en-IN" sz="3200" b="1" i="1" u="none" strike="noStrike" kern="1200" cap="none" spc="0" normalizeH="0" baseline="-25000" noProof="0" smtClean="0">
                <a:ln>
                  <a:noFill/>
                </a:ln>
                <a:solidFill>
                  <a:srgbClr val="FF0000"/>
                </a:solidFill>
                <a:effectLst/>
                <a:uLnTx/>
                <a:uFillTx/>
                <a:latin typeface="+mn-lt"/>
                <a:ea typeface="+mn-ea"/>
                <a:cs typeface="+mn-cs"/>
              </a:rPr>
              <a:t>2</a:t>
            </a:r>
            <a:r>
              <a:rPr kumimoji="0" lang="en-IN" sz="3200" b="1" i="1" u="none" strike="noStrike" kern="1200" cap="none" spc="0" normalizeH="0" baseline="0" noProof="0" smtClean="0">
                <a:ln>
                  <a:noFill/>
                </a:ln>
                <a:solidFill>
                  <a:srgbClr val="FF0000"/>
                </a:solidFill>
                <a:effectLst/>
                <a:uLnTx/>
                <a:uFillTx/>
                <a:latin typeface="+mn-lt"/>
                <a:ea typeface="+mn-ea"/>
                <a:cs typeface="+mn-cs"/>
              </a:rPr>
              <a:t>O</a:t>
            </a:r>
            <a:r>
              <a:rPr kumimoji="0" lang="en-IN" sz="3200" b="1" i="1" u="none" strike="noStrike" kern="1200" cap="none" spc="0" normalizeH="0" baseline="30000" noProof="0" smtClean="0">
                <a:ln>
                  <a:noFill/>
                </a:ln>
                <a:solidFill>
                  <a:srgbClr val="FF0000"/>
                </a:solidFill>
                <a:effectLst/>
                <a:uLnTx/>
                <a:uFillTx/>
                <a:latin typeface="+mn-lt"/>
                <a:ea typeface="+mn-ea"/>
                <a:cs typeface="+mn-cs"/>
              </a:rPr>
              <a:t>+</a:t>
            </a:r>
            <a:r>
              <a:rPr kumimoji="0" lang="en-IN" sz="3200" b="0" i="0" u="none" strike="noStrike" kern="1200" cap="none" spc="0" normalizeH="0" baseline="0" noProof="0" smtClean="0">
                <a:ln>
                  <a:noFill/>
                </a:ln>
                <a:solidFill>
                  <a:schemeClr val="tx1"/>
                </a:solidFill>
                <a:effectLst/>
                <a:uLnTx/>
                <a:uFillTx/>
                <a:latin typeface="+mn-lt"/>
                <a:ea typeface="+mn-ea"/>
                <a:cs typeface="+mn-cs"/>
              </a:rPr>
              <a:t> + H</a:t>
            </a:r>
            <a:r>
              <a:rPr kumimoji="0" lang="en-IN" sz="3200" b="0" i="0" u="none" strike="noStrike" kern="1200" cap="none" spc="0" normalizeH="0" baseline="-25000" noProof="0" smtClean="0">
                <a:ln>
                  <a:noFill/>
                </a:ln>
                <a:solidFill>
                  <a:schemeClr val="tx1"/>
                </a:solidFill>
                <a:effectLst/>
                <a:uLnTx/>
                <a:uFillTx/>
                <a:latin typeface="+mn-lt"/>
                <a:ea typeface="+mn-ea"/>
                <a:cs typeface="+mn-cs"/>
              </a:rPr>
              <a:t>2</a:t>
            </a:r>
            <a:r>
              <a:rPr kumimoji="0" lang="en-IN" sz="3200" b="0" i="0" u="none" strike="noStrike" kern="1200" cap="none" spc="0" normalizeH="0" baseline="0" noProof="0" smtClean="0">
                <a:ln>
                  <a:noFill/>
                </a:ln>
                <a:solidFill>
                  <a:schemeClr val="tx1"/>
                </a:solidFill>
                <a:effectLst/>
                <a:uLnTx/>
                <a:uFillTx/>
                <a:latin typeface="+mn-lt"/>
                <a:ea typeface="+mn-ea"/>
                <a:cs typeface="+mn-cs"/>
              </a:rPr>
              <a:t>O         H</a:t>
            </a:r>
            <a:r>
              <a:rPr kumimoji="0" lang="en-IN" sz="3200" b="0" i="0" u="none" strike="noStrike" kern="1200" cap="none" spc="0" normalizeH="0" baseline="-25000" noProof="0" smtClean="0">
                <a:ln>
                  <a:noFill/>
                </a:ln>
                <a:solidFill>
                  <a:schemeClr val="tx1"/>
                </a:solidFill>
                <a:effectLst/>
                <a:uLnTx/>
                <a:uFillTx/>
                <a:latin typeface="+mn-lt"/>
                <a:ea typeface="+mn-ea"/>
                <a:cs typeface="+mn-cs"/>
              </a:rPr>
              <a:t>3</a:t>
            </a:r>
            <a:r>
              <a:rPr kumimoji="0" lang="en-IN" sz="3200" b="0" i="0" u="none" strike="noStrike" kern="1200" cap="none" spc="0" normalizeH="0" baseline="0" noProof="0" smtClean="0">
                <a:ln>
                  <a:noFill/>
                </a:ln>
                <a:solidFill>
                  <a:schemeClr val="tx1"/>
                </a:solidFill>
                <a:effectLst/>
                <a:uLnTx/>
                <a:uFillTx/>
                <a:latin typeface="+mn-lt"/>
                <a:ea typeface="+mn-ea"/>
                <a:cs typeface="+mn-cs"/>
              </a:rPr>
              <a:t>O</a:t>
            </a:r>
            <a:r>
              <a:rPr kumimoji="0" lang="en-IN" sz="3200" b="0" i="0" u="none" strike="noStrike" kern="1200" cap="none" spc="0" normalizeH="0" baseline="30000" noProof="0" smtClean="0">
                <a:ln>
                  <a:noFill/>
                </a:ln>
                <a:solidFill>
                  <a:schemeClr val="tx1"/>
                </a:solidFill>
                <a:effectLst/>
                <a:uLnTx/>
                <a:uFillTx/>
                <a:latin typeface="+mn-lt"/>
                <a:ea typeface="+mn-ea"/>
                <a:cs typeface="+mn-cs"/>
              </a:rPr>
              <a:t>+</a:t>
            </a:r>
            <a:r>
              <a:rPr kumimoji="0" lang="en-IN" sz="3200" b="0" i="0" u="none" strike="noStrike" kern="1200" cap="none" spc="0" normalizeH="0" baseline="0" noProof="0" smtClean="0">
                <a:ln>
                  <a:noFill/>
                </a:ln>
                <a:solidFill>
                  <a:schemeClr val="tx1"/>
                </a:solidFill>
                <a:effectLst/>
                <a:uLnTx/>
                <a:uFillTx/>
                <a:latin typeface="+mn-lt"/>
                <a:ea typeface="+mn-ea"/>
                <a:cs typeface="+mn-cs"/>
              </a:rPr>
              <a:t> + </a:t>
            </a:r>
            <a:r>
              <a:rPr kumimoji="0" lang="en-IN" sz="3200" b="1" i="1" u="none" strike="noStrike" kern="1200" cap="none" spc="0" normalizeH="0" baseline="0" noProof="0" smtClean="0">
                <a:ln>
                  <a:noFill/>
                </a:ln>
                <a:solidFill>
                  <a:srgbClr val="FF0000"/>
                </a:solidFill>
                <a:effectLst/>
                <a:uLnTx/>
                <a:uFillTx/>
                <a:latin typeface="+mn-lt"/>
                <a:ea typeface="+mn-ea"/>
                <a:cs typeface="+mn-cs"/>
              </a:rPr>
              <a:t>OH˙</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rgbClr val="FF0000"/>
                </a:solidFill>
                <a:effectLst/>
                <a:uLnTx/>
                <a:uFillTx/>
                <a:latin typeface="+mn-lt"/>
                <a:ea typeface="+mn-ea"/>
                <a:cs typeface="+mn-cs"/>
              </a:rPr>
              <a:t>OH</a:t>
            </a:r>
            <a:r>
              <a:rPr kumimoji="0" lang="en-IN" sz="3200" b="0" i="0" u="none" strike="noStrike" kern="1200" cap="none" spc="0" normalizeH="0" baseline="0" noProof="0" smtClean="0">
                <a:ln>
                  <a:noFill/>
                </a:ln>
                <a:solidFill>
                  <a:schemeClr val="tx1"/>
                </a:solidFill>
                <a:effectLst/>
                <a:uLnTx/>
                <a:uFillTx/>
                <a:latin typeface="+mn-lt"/>
                <a:ea typeface="+mn-ea"/>
                <a:cs typeface="+mn-cs"/>
              </a:rPr>
              <a:t>˙     </a:t>
            </a:r>
            <a:r>
              <a:rPr kumimoji="0" lang="en-IN" sz="3200" b="1" i="1" u="none" strike="noStrike" kern="1200" cap="none" spc="0" normalizeH="0" baseline="0" noProof="0" smtClean="0">
                <a:ln>
                  <a:noFill/>
                </a:ln>
                <a:solidFill>
                  <a:srgbClr val="00B050"/>
                </a:solidFill>
                <a:effectLst/>
                <a:uLnTx/>
                <a:uFillTx/>
                <a:latin typeface="+mn-lt"/>
                <a:ea typeface="+mn-ea"/>
                <a:cs typeface="+mn-cs"/>
              </a:rPr>
              <a:t>Cell damage</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Telegraphy, Brachytherapy, Systemic therapy</a:t>
            </a: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ight Arrow 5"/>
          <p:cNvSpPr/>
          <p:nvPr/>
        </p:nvSpPr>
        <p:spPr>
          <a:xfrm>
            <a:off x="5572132" y="3571876"/>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ight Arrow 6"/>
          <p:cNvSpPr/>
          <p:nvPr/>
        </p:nvSpPr>
        <p:spPr>
          <a:xfrm>
            <a:off x="3000364" y="4500570"/>
            <a:ext cx="42862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5072066" y="4857760"/>
            <a:ext cx="7143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a:off x="5500694" y="5429264"/>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N" dirty="0"/>
          </a:p>
        </p:txBody>
      </p:sp>
      <p:sp>
        <p:nvSpPr>
          <p:cNvPr id="3" name="Content Placeholder 2"/>
          <p:cNvSpPr>
            <a:spLocks noGrp="1"/>
          </p:cNvSpPr>
          <p:nvPr>
            <p:ph idx="1"/>
          </p:nvPr>
        </p:nvSpPr>
        <p:spPr/>
        <p:txBody>
          <a:bodyPr>
            <a:normAutofit lnSpcReduction="10000"/>
          </a:bodyPr>
          <a:lstStyle/>
          <a:p>
            <a:pPr algn="just"/>
            <a:r>
              <a:rPr lang="en-US" dirty="0" smtClean="0"/>
              <a:t>To practice proper chemotherapy, one must analyze tumor size, type of tumor cells, tumor stage, and patient related factors.</a:t>
            </a:r>
          </a:p>
          <a:p>
            <a:endParaRPr lang="en-US" dirty="0" smtClean="0"/>
          </a:p>
          <a:p>
            <a:pPr algn="just"/>
            <a:r>
              <a:rPr lang="en-US" dirty="0" smtClean="0"/>
              <a:t>Combination therapy is preferred to overcome drug resistance.</a:t>
            </a:r>
          </a:p>
          <a:p>
            <a:endParaRPr lang="en-US" dirty="0" smtClean="0"/>
          </a:p>
          <a:p>
            <a:pPr algn="just"/>
            <a:r>
              <a:rPr lang="en-US" dirty="0" smtClean="0"/>
              <a:t>Management of toxicities during course of treatment and QOL is very important to maintain. </a:t>
            </a:r>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4422"/>
            <a:ext cx="8077200" cy="4714908"/>
          </a:xfrm>
        </p:spPr>
        <p:txBody>
          <a:bodyPr>
            <a:normAutofit fontScale="90000"/>
          </a:bodyPr>
          <a:lstStyle/>
          <a:p>
            <a:r>
              <a:rPr lang="en-US" sz="15300" i="1" dirty="0" smtClean="0"/>
              <a:t>Thank You</a:t>
            </a:r>
            <a:r>
              <a:rPr lang="en-IN" sz="9600" i="1" dirty="0" smtClean="0"/>
              <a:t/>
            </a:r>
            <a:br>
              <a:rPr lang="en-IN" sz="9600" i="1" dirty="0" smtClean="0"/>
            </a:br>
            <a:endParaRPr lang="en-IN" dirty="0"/>
          </a:p>
        </p:txBody>
      </p:sp>
      <p:sp>
        <p:nvSpPr>
          <p:cNvPr id="3" name="Subtitle 2"/>
          <p:cNvSpPr>
            <a:spLocks noGrp="1"/>
          </p:cNvSpPr>
          <p:nvPr>
            <p:ph type="subTitle" idx="1"/>
          </p:nvPr>
        </p:nvSpPr>
        <p:spPr>
          <a:xfrm>
            <a:off x="685800" y="714356"/>
            <a:ext cx="8077200" cy="2614060"/>
          </a:xfrm>
        </p:spPr>
        <p:txBody>
          <a:bodyPr>
            <a:noAutofit/>
          </a:bodyPr>
          <a:lstStyle/>
          <a:p>
            <a:endParaRPr lang="en-IN" sz="115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Pathogenesis</a:t>
            </a:r>
            <a:endParaRPr lang="en-IN" i="1" dirty="0"/>
          </a:p>
        </p:txBody>
      </p:sp>
      <p:sp>
        <p:nvSpPr>
          <p:cNvPr id="3" name="Content Placeholder 2"/>
          <p:cNvSpPr>
            <a:spLocks noGrp="1"/>
          </p:cNvSpPr>
          <p:nvPr>
            <p:ph idx="1"/>
          </p:nvPr>
        </p:nvSpPr>
        <p:spPr/>
        <p:txBody>
          <a:bodyPr>
            <a:normAutofit/>
          </a:bodyPr>
          <a:lstStyle/>
          <a:p>
            <a:pPr>
              <a:buNone/>
            </a:pPr>
            <a:r>
              <a:rPr lang="en-US" dirty="0" smtClean="0"/>
              <a:t>                          </a:t>
            </a:r>
            <a:r>
              <a:rPr lang="en-US" sz="3600" b="1" i="1" dirty="0" smtClean="0"/>
              <a:t>Genetic changes</a:t>
            </a:r>
          </a:p>
          <a:p>
            <a:pPr>
              <a:buNone/>
            </a:pPr>
            <a:endParaRPr lang="en-US" sz="3600" b="1" i="1" dirty="0" smtClean="0"/>
          </a:p>
          <a:p>
            <a:pPr>
              <a:buNone/>
            </a:pPr>
            <a:endParaRPr lang="en-US" sz="3600" b="1" i="1" dirty="0" smtClean="0"/>
          </a:p>
          <a:p>
            <a:pPr>
              <a:buNone/>
            </a:pPr>
            <a:endParaRPr lang="en-US" sz="3600" b="1" i="1" dirty="0" smtClean="0"/>
          </a:p>
          <a:p>
            <a:pPr>
              <a:buNone/>
            </a:pPr>
            <a:r>
              <a:rPr lang="en-US" sz="3600" b="1" i="1" dirty="0" smtClean="0">
                <a:solidFill>
                  <a:srgbClr val="00B050"/>
                </a:solidFill>
              </a:rPr>
              <a:t>Proto-</a:t>
            </a:r>
            <a:r>
              <a:rPr lang="en-US" sz="3600" b="1" i="1" dirty="0" err="1" smtClean="0">
                <a:solidFill>
                  <a:srgbClr val="00B050"/>
                </a:solidFill>
              </a:rPr>
              <a:t>oncogenes</a:t>
            </a:r>
            <a:r>
              <a:rPr lang="en-US" sz="3600" b="1" i="1" dirty="0" smtClean="0"/>
              <a:t>                Inactivation of </a:t>
            </a:r>
          </a:p>
          <a:p>
            <a:pPr>
              <a:buNone/>
            </a:pPr>
            <a:r>
              <a:rPr lang="en-US" sz="3600" b="1" i="1" dirty="0" smtClean="0"/>
              <a:t>                                                </a:t>
            </a:r>
            <a:r>
              <a:rPr lang="en-US" sz="3600" b="1" i="1" dirty="0" smtClean="0">
                <a:solidFill>
                  <a:srgbClr val="FF0000"/>
                </a:solidFill>
              </a:rPr>
              <a:t>Tumor Suppresser </a:t>
            </a:r>
          </a:p>
          <a:p>
            <a:pPr>
              <a:buNone/>
            </a:pPr>
            <a:r>
              <a:rPr lang="en-US" sz="3600" b="1" i="1" dirty="0" smtClean="0"/>
              <a:t>      </a:t>
            </a:r>
            <a:r>
              <a:rPr lang="en-US" sz="3600" b="1" i="1" dirty="0" err="1" smtClean="0">
                <a:solidFill>
                  <a:srgbClr val="FF0000"/>
                </a:solidFill>
              </a:rPr>
              <a:t>Oncogenes</a:t>
            </a:r>
            <a:r>
              <a:rPr lang="en-US" sz="3600" b="1" i="1" dirty="0" smtClean="0"/>
              <a:t>                           </a:t>
            </a:r>
            <a:r>
              <a:rPr lang="en-US" sz="3600" b="1" i="1" dirty="0" smtClean="0">
                <a:solidFill>
                  <a:srgbClr val="FF0000"/>
                </a:solidFill>
              </a:rPr>
              <a:t>Genes</a:t>
            </a:r>
          </a:p>
          <a:p>
            <a:pPr>
              <a:buNone/>
            </a:pPr>
            <a:r>
              <a:rPr lang="en-US" sz="3600" b="1" i="1" dirty="0" smtClean="0"/>
              <a:t>   (</a:t>
            </a:r>
            <a:r>
              <a:rPr lang="en-US" sz="3600" b="1" i="1" dirty="0" err="1" smtClean="0"/>
              <a:t>Myc</a:t>
            </a:r>
            <a:r>
              <a:rPr lang="en-US" sz="3600" b="1" i="1" dirty="0" smtClean="0"/>
              <a:t> family)      (P 53, DNA repair , RTB)</a:t>
            </a:r>
          </a:p>
          <a:p>
            <a:pPr>
              <a:buNone/>
            </a:pPr>
            <a:endParaRPr lang="en-IN" sz="3600" b="1" i="1" dirty="0"/>
          </a:p>
        </p:txBody>
      </p:sp>
      <p:sp>
        <p:nvSpPr>
          <p:cNvPr id="4" name="Down Arrow 3"/>
          <p:cNvSpPr/>
          <p:nvPr/>
        </p:nvSpPr>
        <p:spPr>
          <a:xfrm>
            <a:off x="4357686" y="2428868"/>
            <a:ext cx="142876"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 name="Straight Arrow Connector 5"/>
          <p:cNvCxnSpPr>
            <a:stCxn id="4" idx="1"/>
          </p:cNvCxnSpPr>
          <p:nvPr/>
        </p:nvCxnSpPr>
        <p:spPr>
          <a:xfrm rot="10800000" flipV="1">
            <a:off x="2714612" y="3286124"/>
            <a:ext cx="164307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3"/>
          </p:cNvCxnSpPr>
          <p:nvPr/>
        </p:nvCxnSpPr>
        <p:spPr>
          <a:xfrm>
            <a:off x="4500562" y="3286124"/>
            <a:ext cx="171451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Down Arrow 8"/>
          <p:cNvSpPr/>
          <p:nvPr/>
        </p:nvSpPr>
        <p:spPr>
          <a:xfrm>
            <a:off x="2143108" y="4714884"/>
            <a:ext cx="45719"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2756</TotalTime>
  <Words>1695</Words>
  <Application>Microsoft Office PowerPoint</Application>
  <PresentationFormat>On-screen Show (4:3)</PresentationFormat>
  <Paragraphs>390</Paragraphs>
  <Slides>74</Slides>
  <Notes>1</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Module</vt:lpstr>
      <vt:lpstr>Slide 1</vt:lpstr>
      <vt:lpstr>Presentation Outlines:</vt:lpstr>
      <vt:lpstr>Introduction</vt:lpstr>
      <vt:lpstr>Epidemiology</vt:lpstr>
      <vt:lpstr>American Cancer Society Survey </vt:lpstr>
      <vt:lpstr>Epidemiology</vt:lpstr>
      <vt:lpstr>Pathogenesis</vt:lpstr>
      <vt:lpstr>Slide 8</vt:lpstr>
      <vt:lpstr>Pathogenesis</vt:lpstr>
      <vt:lpstr>Pathogenesis</vt:lpstr>
      <vt:lpstr>Slide 11</vt:lpstr>
      <vt:lpstr>Slide 12</vt:lpstr>
      <vt:lpstr>Multistage model of Carcinogenesis</vt:lpstr>
      <vt:lpstr>Invasion &amp; Metastasis</vt:lpstr>
      <vt:lpstr>Slide 15</vt:lpstr>
      <vt:lpstr>Characteristics of Cancer &amp; Normal Cells</vt:lpstr>
      <vt:lpstr>Seven Warnings Signs of  Cancer</vt:lpstr>
      <vt:lpstr>   Seven Warning Signs for Child Cancer</vt:lpstr>
      <vt:lpstr>Principle of Tumor growth</vt:lpstr>
      <vt:lpstr>Gompertzian tumour growth</vt:lpstr>
      <vt:lpstr>Cell Cycle</vt:lpstr>
      <vt:lpstr>Slide 22</vt:lpstr>
      <vt:lpstr>Slide 23</vt:lpstr>
      <vt:lpstr>Slide 24</vt:lpstr>
      <vt:lpstr>Goals of Cancer Chemotherapy</vt:lpstr>
      <vt:lpstr>Cancer Chemotherapy</vt:lpstr>
      <vt:lpstr>Response Criteria</vt:lpstr>
      <vt:lpstr>Factors affecting response to Chemotherapy</vt:lpstr>
      <vt:lpstr>Drug Resistance</vt:lpstr>
      <vt:lpstr>Acquired drug resistance  (Mechanisms)</vt:lpstr>
      <vt:lpstr>Defective Transport</vt:lpstr>
      <vt:lpstr>Decrease in activating enzyme </vt:lpstr>
      <vt:lpstr>Increased Drug Inactivation</vt:lpstr>
      <vt:lpstr> Gene amplification of target enzyme  </vt:lpstr>
      <vt:lpstr>Expression of an altered gene</vt:lpstr>
      <vt:lpstr>Multi-Drug Resistance</vt:lpstr>
      <vt:lpstr>Dose intensity</vt:lpstr>
      <vt:lpstr>Patient Specific Factors</vt:lpstr>
      <vt:lpstr>Patient Specific Factors</vt:lpstr>
      <vt:lpstr>Oncologist’s next approach</vt:lpstr>
      <vt:lpstr>Slide 41</vt:lpstr>
      <vt:lpstr>Slide 42</vt:lpstr>
      <vt:lpstr>Combination Therapy</vt:lpstr>
      <vt:lpstr>Combination Therapy</vt:lpstr>
      <vt:lpstr>Combination Therapy</vt:lpstr>
      <vt:lpstr>Combination Therapy</vt:lpstr>
      <vt:lpstr>Slide 47</vt:lpstr>
      <vt:lpstr>Alkylating Agents</vt:lpstr>
      <vt:lpstr>Antimetabolites</vt:lpstr>
      <vt:lpstr>Vinca Alkaloids</vt:lpstr>
      <vt:lpstr>Taxanes</vt:lpstr>
      <vt:lpstr>Heavy Metals</vt:lpstr>
      <vt:lpstr>Anthracycline Antibiotics</vt:lpstr>
      <vt:lpstr>Miscellaneous agents</vt:lpstr>
      <vt:lpstr>General toxicities of Chemotherapy</vt:lpstr>
      <vt:lpstr>Slide 56</vt:lpstr>
      <vt:lpstr>Immune Therapy</vt:lpstr>
      <vt:lpstr>Hormonal therapy</vt:lpstr>
      <vt:lpstr>Hormonal Therapy</vt:lpstr>
      <vt:lpstr>Other Therapies</vt:lpstr>
      <vt:lpstr> Commonly Used Combination Chemotherapy Regimens  </vt:lpstr>
      <vt:lpstr>Routes of Administration</vt:lpstr>
      <vt:lpstr>Slide 63</vt:lpstr>
      <vt:lpstr>Slide 64</vt:lpstr>
      <vt:lpstr>Slide 65</vt:lpstr>
      <vt:lpstr>Slide 66</vt:lpstr>
      <vt:lpstr>Slide 67</vt:lpstr>
      <vt:lpstr>Slide 68</vt:lpstr>
      <vt:lpstr>Slide 69</vt:lpstr>
      <vt:lpstr>Slide 70</vt:lpstr>
      <vt:lpstr>Slide 71</vt:lpstr>
      <vt:lpstr>Slide 72</vt:lpstr>
      <vt:lpstr>Conclusion</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Kilin</dc:creator>
  <cp:lastModifiedBy>Rajesh Hadia</cp:lastModifiedBy>
  <cp:revision>187</cp:revision>
  <dcterms:created xsi:type="dcterms:W3CDTF">2009-02-21T14:44:05Z</dcterms:created>
  <dcterms:modified xsi:type="dcterms:W3CDTF">2021-08-27T05:49:44Z</dcterms:modified>
</cp:coreProperties>
</file>