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8" r:id="rId7"/>
    <p:sldId id="269" r:id="rId8"/>
    <p:sldId id="271" r:id="rId9"/>
    <p:sldId id="270" r:id="rId10"/>
    <p:sldId id="272" r:id="rId11"/>
    <p:sldId id="261" r:id="rId12"/>
    <p:sldId id="273" r:id="rId13"/>
    <p:sldId id="274" r:id="rId14"/>
    <p:sldId id="275" r:id="rId15"/>
    <p:sldId id="276" r:id="rId16"/>
    <p:sldId id="277" r:id="rId17"/>
    <p:sldId id="268" r:id="rId18"/>
    <p:sldId id="267" r:id="rId19"/>
    <p:sldId id="262" r:id="rId20"/>
    <p:sldId id="266" r:id="rId21"/>
    <p:sldId id="265" r:id="rId22"/>
    <p:sldId id="279" r:id="rId23"/>
    <p:sldId id="263" r:id="rId24"/>
    <p:sldId id="26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AE30BB-B542-4CCD-9E16-5D34EE43EEE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IN"/>
        </a:p>
      </dgm:t>
    </dgm:pt>
    <dgm:pt modelId="{B11509E1-D81C-45AE-B97A-EBE8321433CC}">
      <dgm:prSet phldrT="[Text]"/>
      <dgm:spPr/>
      <dgm:t>
        <a:bodyPr/>
        <a:lstStyle/>
        <a:p>
          <a:r>
            <a:rPr lang="en-IN" dirty="0"/>
            <a:t>Excretory Function</a:t>
          </a:r>
        </a:p>
      </dgm:t>
    </dgm:pt>
    <dgm:pt modelId="{48C0CCBB-C3E4-452F-BF43-8BADEEDE5A27}" type="parTrans" cxnId="{3373C1A7-9948-473F-AE8F-75463B1E3394}">
      <dgm:prSet/>
      <dgm:spPr/>
      <dgm:t>
        <a:bodyPr/>
        <a:lstStyle/>
        <a:p>
          <a:endParaRPr lang="en-IN"/>
        </a:p>
      </dgm:t>
    </dgm:pt>
    <dgm:pt modelId="{04038555-C933-41F0-AC68-17747BD0D7F3}" type="sibTrans" cxnId="{3373C1A7-9948-473F-AE8F-75463B1E3394}">
      <dgm:prSet/>
      <dgm:spPr/>
      <dgm:t>
        <a:bodyPr/>
        <a:lstStyle/>
        <a:p>
          <a:endParaRPr lang="en-IN"/>
        </a:p>
      </dgm:t>
    </dgm:pt>
    <dgm:pt modelId="{6B13D038-C41B-4F0B-B57D-A0AB43D7C6D0}">
      <dgm:prSet phldrT="[Text]"/>
      <dgm:spPr/>
      <dgm:t>
        <a:bodyPr/>
        <a:lstStyle/>
        <a:p>
          <a:r>
            <a:rPr lang="en-IN" dirty="0"/>
            <a:t>Measurement of</a:t>
          </a:r>
        </a:p>
      </dgm:t>
    </dgm:pt>
    <dgm:pt modelId="{07140DC8-0841-4CDE-A92A-0C92875A1A30}" type="parTrans" cxnId="{CCBBF9AF-5047-4489-A8E6-62AF4DB4697A}">
      <dgm:prSet/>
      <dgm:spPr/>
      <dgm:t>
        <a:bodyPr/>
        <a:lstStyle/>
        <a:p>
          <a:endParaRPr lang="en-IN"/>
        </a:p>
      </dgm:t>
    </dgm:pt>
    <dgm:pt modelId="{80590D07-5D55-4579-8770-FDE4BC97A3AF}" type="sibTrans" cxnId="{CCBBF9AF-5047-4489-A8E6-62AF4DB4697A}">
      <dgm:prSet/>
      <dgm:spPr/>
      <dgm:t>
        <a:bodyPr/>
        <a:lstStyle/>
        <a:p>
          <a:endParaRPr lang="en-IN"/>
        </a:p>
      </dgm:t>
    </dgm:pt>
    <dgm:pt modelId="{292EC934-C7F3-477C-AAE8-D3E78A6C21BA}">
      <dgm:prSet phldrT="[Text]"/>
      <dgm:spPr/>
      <dgm:t>
        <a:bodyPr/>
        <a:lstStyle/>
        <a:p>
          <a:r>
            <a:rPr lang="en-IN" dirty="0" err="1"/>
            <a:t>Bromosulphthalein</a:t>
          </a:r>
          <a:endParaRPr lang="en-IN" dirty="0"/>
        </a:p>
      </dgm:t>
    </dgm:pt>
    <dgm:pt modelId="{1B1A755A-A9B9-48FC-9F01-39BB09E7D985}" type="parTrans" cxnId="{0FA2645F-0D6E-46D2-8E41-938341266E60}">
      <dgm:prSet/>
      <dgm:spPr/>
      <dgm:t>
        <a:bodyPr/>
        <a:lstStyle/>
        <a:p>
          <a:endParaRPr lang="en-IN"/>
        </a:p>
      </dgm:t>
    </dgm:pt>
    <dgm:pt modelId="{22B7C993-6975-4180-BAB2-87A0D8CF2AF7}" type="sibTrans" cxnId="{0FA2645F-0D6E-46D2-8E41-938341266E60}">
      <dgm:prSet/>
      <dgm:spPr/>
      <dgm:t>
        <a:bodyPr/>
        <a:lstStyle/>
        <a:p>
          <a:endParaRPr lang="en-IN"/>
        </a:p>
      </dgm:t>
    </dgm:pt>
    <dgm:pt modelId="{3435B222-4091-4428-B8B1-BEEDE92CCBDB}">
      <dgm:prSet phldrT="[Text]"/>
      <dgm:spPr/>
      <dgm:t>
        <a:bodyPr/>
        <a:lstStyle/>
        <a:p>
          <a:r>
            <a:rPr lang="en-IN" dirty="0"/>
            <a:t>Serum Enzymes</a:t>
          </a:r>
        </a:p>
      </dgm:t>
    </dgm:pt>
    <dgm:pt modelId="{9BD41134-B54B-4018-955A-DCAC5FFB9AF3}" type="parTrans" cxnId="{82938C5D-436E-4920-B603-4B55FE838755}">
      <dgm:prSet/>
      <dgm:spPr/>
      <dgm:t>
        <a:bodyPr/>
        <a:lstStyle/>
        <a:p>
          <a:endParaRPr lang="en-IN"/>
        </a:p>
      </dgm:t>
    </dgm:pt>
    <dgm:pt modelId="{C97AE9E1-5E86-4C79-80CB-DFCA24EFAD7E}" type="sibTrans" cxnId="{82938C5D-436E-4920-B603-4B55FE838755}">
      <dgm:prSet/>
      <dgm:spPr/>
      <dgm:t>
        <a:bodyPr/>
        <a:lstStyle/>
        <a:p>
          <a:endParaRPr lang="en-IN"/>
        </a:p>
      </dgm:t>
    </dgm:pt>
    <dgm:pt modelId="{0552FB52-5179-4ACD-B424-83E9C9BBF24E}">
      <dgm:prSet phldrT="[Text]"/>
      <dgm:spPr/>
      <dgm:t>
        <a:bodyPr/>
        <a:lstStyle/>
        <a:p>
          <a:r>
            <a:rPr lang="en-IN" dirty="0"/>
            <a:t>Transaminase</a:t>
          </a:r>
        </a:p>
      </dgm:t>
    </dgm:pt>
    <dgm:pt modelId="{E09E1041-120D-4E06-8983-41A609109089}" type="parTrans" cxnId="{F83A5392-2FF5-4EF2-BFE4-D284CB2C3859}">
      <dgm:prSet/>
      <dgm:spPr/>
      <dgm:t>
        <a:bodyPr/>
        <a:lstStyle/>
        <a:p>
          <a:endParaRPr lang="en-IN"/>
        </a:p>
      </dgm:t>
    </dgm:pt>
    <dgm:pt modelId="{4A175396-5ACA-4E85-931A-FD0539D8CF72}" type="sibTrans" cxnId="{F83A5392-2FF5-4EF2-BFE4-D284CB2C3859}">
      <dgm:prSet/>
      <dgm:spPr/>
      <dgm:t>
        <a:bodyPr/>
        <a:lstStyle/>
        <a:p>
          <a:endParaRPr lang="en-IN"/>
        </a:p>
      </dgm:t>
    </dgm:pt>
    <dgm:pt modelId="{8F3F5DEC-9D02-4128-B09A-490A4943AD14}">
      <dgm:prSet phldrT="[Text]"/>
      <dgm:spPr/>
      <dgm:t>
        <a:bodyPr/>
        <a:lstStyle/>
        <a:p>
          <a:r>
            <a:rPr lang="el-GR" dirty="0">
              <a:latin typeface="Calibri" panose="020F0502020204030204" pitchFamily="34" charset="0"/>
              <a:cs typeface="Calibri" panose="020F0502020204030204" pitchFamily="34" charset="0"/>
            </a:rPr>
            <a:t>γ</a:t>
          </a:r>
          <a:r>
            <a:rPr lang="en-IN" dirty="0">
              <a:latin typeface="Calibri" panose="020F0502020204030204" pitchFamily="34" charset="0"/>
              <a:cs typeface="Calibri" panose="020F0502020204030204" pitchFamily="34" charset="0"/>
            </a:rPr>
            <a:t> </a:t>
          </a:r>
          <a:r>
            <a:rPr lang="en-IN" dirty="0" err="1"/>
            <a:t>Glutamly</a:t>
          </a:r>
          <a:r>
            <a:rPr lang="en-IN" dirty="0"/>
            <a:t> transpeptidase</a:t>
          </a:r>
        </a:p>
      </dgm:t>
    </dgm:pt>
    <dgm:pt modelId="{1FA81D33-FC26-4A50-B780-EE2E0A137CC5}" type="parTrans" cxnId="{83A537B8-5C05-43F1-9DCD-F01293A84D5E}">
      <dgm:prSet/>
      <dgm:spPr/>
      <dgm:t>
        <a:bodyPr/>
        <a:lstStyle/>
        <a:p>
          <a:endParaRPr lang="en-IN"/>
        </a:p>
      </dgm:t>
    </dgm:pt>
    <dgm:pt modelId="{570ADC01-E1A2-4203-BD47-FDB7AA4383AA}" type="sibTrans" cxnId="{83A537B8-5C05-43F1-9DCD-F01293A84D5E}">
      <dgm:prSet/>
      <dgm:spPr/>
      <dgm:t>
        <a:bodyPr/>
        <a:lstStyle/>
        <a:p>
          <a:endParaRPr lang="en-IN"/>
        </a:p>
      </dgm:t>
    </dgm:pt>
    <dgm:pt modelId="{32F12ED4-0915-4CCF-B101-337FB52FAC8A}">
      <dgm:prSet phldrT="[Text]"/>
      <dgm:spPr/>
      <dgm:t>
        <a:bodyPr/>
        <a:lstStyle/>
        <a:p>
          <a:r>
            <a:rPr lang="en-IN" dirty="0"/>
            <a:t>Metabolic capacity</a:t>
          </a:r>
        </a:p>
      </dgm:t>
    </dgm:pt>
    <dgm:pt modelId="{0DF795A8-0EF3-44BF-9470-2D244C61936C}" type="parTrans" cxnId="{D50988F1-64F2-4AFA-A904-BE545EF9DC3C}">
      <dgm:prSet/>
      <dgm:spPr/>
      <dgm:t>
        <a:bodyPr/>
        <a:lstStyle/>
        <a:p>
          <a:endParaRPr lang="en-IN"/>
        </a:p>
      </dgm:t>
    </dgm:pt>
    <dgm:pt modelId="{609108A0-A507-43C7-91F2-8446660CEF7A}" type="sibTrans" cxnId="{D50988F1-64F2-4AFA-A904-BE545EF9DC3C}">
      <dgm:prSet/>
      <dgm:spPr/>
      <dgm:t>
        <a:bodyPr/>
        <a:lstStyle/>
        <a:p>
          <a:endParaRPr lang="en-IN"/>
        </a:p>
      </dgm:t>
    </dgm:pt>
    <dgm:pt modelId="{1D6230E5-92BD-4ADD-A014-17554420F94D}">
      <dgm:prSet phldrT="[Text]"/>
      <dgm:spPr/>
      <dgm:t>
        <a:bodyPr/>
        <a:lstStyle/>
        <a:p>
          <a:r>
            <a:rPr lang="en-IN" dirty="0"/>
            <a:t>Galactose Tolerance</a:t>
          </a:r>
        </a:p>
      </dgm:t>
    </dgm:pt>
    <dgm:pt modelId="{1ED4FAB8-762F-4CA9-9A95-EE1AC51456E3}" type="parTrans" cxnId="{2203D76B-5002-4576-86EB-E3B98E61CC69}">
      <dgm:prSet/>
      <dgm:spPr/>
      <dgm:t>
        <a:bodyPr/>
        <a:lstStyle/>
        <a:p>
          <a:endParaRPr lang="en-IN"/>
        </a:p>
      </dgm:t>
    </dgm:pt>
    <dgm:pt modelId="{E12ACE0B-BB78-4051-9F2D-F1229269BF83}" type="sibTrans" cxnId="{2203D76B-5002-4576-86EB-E3B98E61CC69}">
      <dgm:prSet/>
      <dgm:spPr/>
      <dgm:t>
        <a:bodyPr/>
        <a:lstStyle/>
        <a:p>
          <a:endParaRPr lang="en-IN"/>
        </a:p>
      </dgm:t>
    </dgm:pt>
    <dgm:pt modelId="{CEB1F349-55A4-4351-B965-D26F8C253A18}">
      <dgm:prSet phldrT="[Text]"/>
      <dgm:spPr/>
      <dgm:t>
        <a:bodyPr/>
        <a:lstStyle/>
        <a:p>
          <a:r>
            <a:rPr lang="en-IN" dirty="0"/>
            <a:t>Antipyrine clearance</a:t>
          </a:r>
        </a:p>
      </dgm:t>
    </dgm:pt>
    <dgm:pt modelId="{7076C63C-14C0-4A44-A418-90F115AE50D2}" type="parTrans" cxnId="{A42E797B-9E7B-418C-9CAA-1A546B4CDA75}">
      <dgm:prSet/>
      <dgm:spPr/>
      <dgm:t>
        <a:bodyPr/>
        <a:lstStyle/>
        <a:p>
          <a:endParaRPr lang="en-IN"/>
        </a:p>
      </dgm:t>
    </dgm:pt>
    <dgm:pt modelId="{627A3AF6-4DA8-4B04-9417-E6BD1F7F666A}" type="sibTrans" cxnId="{A42E797B-9E7B-418C-9CAA-1A546B4CDA75}">
      <dgm:prSet/>
      <dgm:spPr/>
      <dgm:t>
        <a:bodyPr/>
        <a:lstStyle/>
        <a:p>
          <a:endParaRPr lang="en-IN"/>
        </a:p>
      </dgm:t>
    </dgm:pt>
    <dgm:pt modelId="{C207ED88-0116-43B1-895C-0CE0318B5213}">
      <dgm:prSet phldrT="[Text]"/>
      <dgm:spPr/>
      <dgm:t>
        <a:bodyPr/>
        <a:lstStyle/>
        <a:p>
          <a:r>
            <a:rPr lang="en-IN" dirty="0"/>
            <a:t> Bile Pigment,</a:t>
          </a:r>
        </a:p>
      </dgm:t>
    </dgm:pt>
    <dgm:pt modelId="{13D4A452-55DE-4FA3-BB8F-F1A3BE928ED8}" type="parTrans" cxnId="{EA7D7E5F-7644-45CA-A3DF-17CE0165318A}">
      <dgm:prSet/>
      <dgm:spPr/>
      <dgm:t>
        <a:bodyPr/>
        <a:lstStyle/>
        <a:p>
          <a:endParaRPr lang="en-IN"/>
        </a:p>
      </dgm:t>
    </dgm:pt>
    <dgm:pt modelId="{5D67B778-DFE3-4EAA-B4DB-EF6A655B0ADB}" type="sibTrans" cxnId="{EA7D7E5F-7644-45CA-A3DF-17CE0165318A}">
      <dgm:prSet/>
      <dgm:spPr/>
      <dgm:t>
        <a:bodyPr/>
        <a:lstStyle/>
        <a:p>
          <a:endParaRPr lang="en-IN"/>
        </a:p>
      </dgm:t>
    </dgm:pt>
    <dgm:pt modelId="{368E3731-7F10-4639-B943-70422C7399AA}">
      <dgm:prSet phldrT="[Text]"/>
      <dgm:spPr/>
      <dgm:t>
        <a:bodyPr/>
        <a:lstStyle/>
        <a:p>
          <a:r>
            <a:rPr lang="en-IN" dirty="0"/>
            <a:t> Bile Salt</a:t>
          </a:r>
        </a:p>
      </dgm:t>
    </dgm:pt>
    <dgm:pt modelId="{2F6D3C84-8574-4B09-A815-8D2694A57924}" type="parTrans" cxnId="{D6A233EC-AFC3-4FBD-89CA-1379A9116439}">
      <dgm:prSet/>
      <dgm:spPr/>
      <dgm:t>
        <a:bodyPr/>
        <a:lstStyle/>
        <a:p>
          <a:endParaRPr lang="en-IN"/>
        </a:p>
      </dgm:t>
    </dgm:pt>
    <dgm:pt modelId="{3EFC09C5-8259-442A-9838-13BE22D5B911}" type="sibTrans" cxnId="{D6A233EC-AFC3-4FBD-89CA-1379A9116439}">
      <dgm:prSet/>
      <dgm:spPr/>
      <dgm:t>
        <a:bodyPr/>
        <a:lstStyle/>
        <a:p>
          <a:endParaRPr lang="en-IN"/>
        </a:p>
      </dgm:t>
    </dgm:pt>
    <dgm:pt modelId="{7EA4C5A2-382A-4869-9CA5-28E02E66E674}">
      <dgm:prSet phldrT="[Text]"/>
      <dgm:spPr/>
      <dgm:t>
        <a:bodyPr/>
        <a:lstStyle/>
        <a:p>
          <a:r>
            <a:rPr lang="en-IN" dirty="0"/>
            <a:t>Alkaline phosphatase</a:t>
          </a:r>
        </a:p>
      </dgm:t>
    </dgm:pt>
    <dgm:pt modelId="{CC5B2C6F-1F02-44BB-869F-7E1B961A4922}" type="parTrans" cxnId="{561B41DD-7349-4BA5-AE9B-DE1C738E0056}">
      <dgm:prSet/>
      <dgm:spPr/>
      <dgm:t>
        <a:bodyPr/>
        <a:lstStyle/>
        <a:p>
          <a:endParaRPr lang="en-IN"/>
        </a:p>
      </dgm:t>
    </dgm:pt>
    <dgm:pt modelId="{C1A7F68A-AFE2-4974-B29E-8D16E6AACC28}" type="sibTrans" cxnId="{561B41DD-7349-4BA5-AE9B-DE1C738E0056}">
      <dgm:prSet/>
      <dgm:spPr/>
      <dgm:t>
        <a:bodyPr/>
        <a:lstStyle/>
        <a:p>
          <a:endParaRPr lang="en-IN"/>
        </a:p>
      </dgm:t>
    </dgm:pt>
    <dgm:pt modelId="{0DCF63F7-47FF-43A7-8E87-2470228F68CC}">
      <dgm:prSet phldrT="[Text]"/>
      <dgm:spPr/>
      <dgm:t>
        <a:bodyPr/>
        <a:lstStyle/>
        <a:p>
          <a:r>
            <a:rPr lang="en-IN" dirty="0"/>
            <a:t>5’ </a:t>
          </a:r>
          <a:r>
            <a:rPr lang="en-IN" dirty="0" err="1"/>
            <a:t>nucleotidase</a:t>
          </a:r>
          <a:endParaRPr lang="en-IN" dirty="0"/>
        </a:p>
      </dgm:t>
    </dgm:pt>
    <dgm:pt modelId="{89D0935A-3138-43B8-B93F-0AE9C3F6340C}" type="parTrans" cxnId="{E257D896-261D-4C7D-AFBC-3246819F7BFF}">
      <dgm:prSet/>
      <dgm:spPr/>
      <dgm:t>
        <a:bodyPr/>
        <a:lstStyle/>
        <a:p>
          <a:endParaRPr lang="en-IN"/>
        </a:p>
      </dgm:t>
    </dgm:pt>
    <dgm:pt modelId="{B471E397-E69D-4A23-9D8C-CBB3A6957D3D}" type="sibTrans" cxnId="{E257D896-261D-4C7D-AFBC-3246819F7BFF}">
      <dgm:prSet/>
      <dgm:spPr/>
      <dgm:t>
        <a:bodyPr/>
        <a:lstStyle/>
        <a:p>
          <a:endParaRPr lang="en-IN"/>
        </a:p>
      </dgm:t>
    </dgm:pt>
    <dgm:pt modelId="{7C09E03A-6078-4FAF-8111-A3E6EE6530CC}" type="pres">
      <dgm:prSet presAssocID="{08AE30BB-B542-4CCD-9E16-5D34EE43EEEA}" presName="Name0" presStyleCnt="0">
        <dgm:presLayoutVars>
          <dgm:dir/>
          <dgm:animLvl val="lvl"/>
          <dgm:resizeHandles val="exact"/>
        </dgm:presLayoutVars>
      </dgm:prSet>
      <dgm:spPr/>
    </dgm:pt>
    <dgm:pt modelId="{45ABBE7E-CEE7-451C-B1E4-BB8F39DBD15E}" type="pres">
      <dgm:prSet presAssocID="{B11509E1-D81C-45AE-B97A-EBE8321433CC}" presName="composite" presStyleCnt="0"/>
      <dgm:spPr/>
    </dgm:pt>
    <dgm:pt modelId="{E6C8EB4A-618D-479B-A220-C55B4286D567}" type="pres">
      <dgm:prSet presAssocID="{B11509E1-D81C-45AE-B97A-EBE8321433CC}" presName="parTx" presStyleLbl="alignNode1" presStyleIdx="0" presStyleCnt="3" custScaleX="104657" custScaleY="110737" custLinFactNeighborX="-103" custLinFactNeighborY="-83297">
        <dgm:presLayoutVars>
          <dgm:chMax val="0"/>
          <dgm:chPref val="0"/>
          <dgm:bulletEnabled val="1"/>
        </dgm:presLayoutVars>
      </dgm:prSet>
      <dgm:spPr/>
    </dgm:pt>
    <dgm:pt modelId="{A52836E4-176E-44C4-A903-4974D69BD5A8}" type="pres">
      <dgm:prSet presAssocID="{B11509E1-D81C-45AE-B97A-EBE8321433CC}" presName="desTx" presStyleLbl="alignAccFollowNode1" presStyleIdx="0" presStyleCnt="3" custScaleY="120396">
        <dgm:presLayoutVars>
          <dgm:bulletEnabled val="1"/>
        </dgm:presLayoutVars>
      </dgm:prSet>
      <dgm:spPr/>
    </dgm:pt>
    <dgm:pt modelId="{55157222-DCE9-4C67-8C78-275FE21C2CF0}" type="pres">
      <dgm:prSet presAssocID="{04038555-C933-41F0-AC68-17747BD0D7F3}" presName="space" presStyleCnt="0"/>
      <dgm:spPr/>
    </dgm:pt>
    <dgm:pt modelId="{35CC8DA6-B7CF-49CF-954A-96A6455C9118}" type="pres">
      <dgm:prSet presAssocID="{3435B222-4091-4428-B8B1-BEEDE92CCBDB}" presName="composite" presStyleCnt="0"/>
      <dgm:spPr/>
    </dgm:pt>
    <dgm:pt modelId="{C548B94C-7BEE-4029-9B7B-4F1209A27DF8}" type="pres">
      <dgm:prSet presAssocID="{3435B222-4091-4428-B8B1-BEEDE92CCBDB}" presName="parTx" presStyleLbl="alignNode1" presStyleIdx="1" presStyleCnt="3">
        <dgm:presLayoutVars>
          <dgm:chMax val="0"/>
          <dgm:chPref val="0"/>
          <dgm:bulletEnabled val="1"/>
        </dgm:presLayoutVars>
      </dgm:prSet>
      <dgm:spPr/>
    </dgm:pt>
    <dgm:pt modelId="{67433025-6692-4647-AAEE-53E723CB6197}" type="pres">
      <dgm:prSet presAssocID="{3435B222-4091-4428-B8B1-BEEDE92CCBDB}" presName="desTx" presStyleLbl="alignAccFollowNode1" presStyleIdx="1" presStyleCnt="3">
        <dgm:presLayoutVars>
          <dgm:bulletEnabled val="1"/>
        </dgm:presLayoutVars>
      </dgm:prSet>
      <dgm:spPr/>
    </dgm:pt>
    <dgm:pt modelId="{3AC4775E-84E9-42FB-AB7A-3C275554F2AD}" type="pres">
      <dgm:prSet presAssocID="{C97AE9E1-5E86-4C79-80CB-DFCA24EFAD7E}" presName="space" presStyleCnt="0"/>
      <dgm:spPr/>
    </dgm:pt>
    <dgm:pt modelId="{587CF43B-E413-4C78-9E40-1E47C1E5E8A0}" type="pres">
      <dgm:prSet presAssocID="{32F12ED4-0915-4CCF-B101-337FB52FAC8A}" presName="composite" presStyleCnt="0"/>
      <dgm:spPr/>
    </dgm:pt>
    <dgm:pt modelId="{4B4C160A-6AE4-46AB-B0B7-E799D7849B8F}" type="pres">
      <dgm:prSet presAssocID="{32F12ED4-0915-4CCF-B101-337FB52FAC8A}" presName="parTx" presStyleLbl="alignNode1" presStyleIdx="2" presStyleCnt="3">
        <dgm:presLayoutVars>
          <dgm:chMax val="0"/>
          <dgm:chPref val="0"/>
          <dgm:bulletEnabled val="1"/>
        </dgm:presLayoutVars>
      </dgm:prSet>
      <dgm:spPr/>
    </dgm:pt>
    <dgm:pt modelId="{C754066B-E2D8-4FB0-818B-06566F1F6939}" type="pres">
      <dgm:prSet presAssocID="{32F12ED4-0915-4CCF-B101-337FB52FAC8A}" presName="desTx" presStyleLbl="alignAccFollowNode1" presStyleIdx="2" presStyleCnt="3">
        <dgm:presLayoutVars>
          <dgm:bulletEnabled val="1"/>
        </dgm:presLayoutVars>
      </dgm:prSet>
      <dgm:spPr/>
    </dgm:pt>
  </dgm:ptLst>
  <dgm:cxnLst>
    <dgm:cxn modelId="{433C8D02-7B95-4BD9-8FDE-CD373E39129F}" type="presOf" srcId="{32F12ED4-0915-4CCF-B101-337FB52FAC8A}" destId="{4B4C160A-6AE4-46AB-B0B7-E799D7849B8F}" srcOrd="0" destOrd="0" presId="urn:microsoft.com/office/officeart/2005/8/layout/hList1"/>
    <dgm:cxn modelId="{A0EA3105-F77D-480E-BBEB-562C863DAA2F}" type="presOf" srcId="{7EA4C5A2-382A-4869-9CA5-28E02E66E674}" destId="{67433025-6692-4647-AAEE-53E723CB6197}" srcOrd="0" destOrd="1" presId="urn:microsoft.com/office/officeart/2005/8/layout/hList1"/>
    <dgm:cxn modelId="{9E7D8733-FDFC-4AC3-A8FA-63D57B1E9B9E}" type="presOf" srcId="{368E3731-7F10-4639-B943-70422C7399AA}" destId="{A52836E4-176E-44C4-A903-4974D69BD5A8}" srcOrd="0" destOrd="2" presId="urn:microsoft.com/office/officeart/2005/8/layout/hList1"/>
    <dgm:cxn modelId="{0DF3F535-D271-4EAD-9F55-2A987592050F}" type="presOf" srcId="{CEB1F349-55A4-4351-B965-D26F8C253A18}" destId="{C754066B-E2D8-4FB0-818B-06566F1F6939}" srcOrd="0" destOrd="1" presId="urn:microsoft.com/office/officeart/2005/8/layout/hList1"/>
    <dgm:cxn modelId="{82938C5D-436E-4920-B603-4B55FE838755}" srcId="{08AE30BB-B542-4CCD-9E16-5D34EE43EEEA}" destId="{3435B222-4091-4428-B8B1-BEEDE92CCBDB}" srcOrd="1" destOrd="0" parTransId="{9BD41134-B54B-4018-955A-DCAC5FFB9AF3}" sibTransId="{C97AE9E1-5E86-4C79-80CB-DFCA24EFAD7E}"/>
    <dgm:cxn modelId="{0FA2645F-0D6E-46D2-8E41-938341266E60}" srcId="{B11509E1-D81C-45AE-B97A-EBE8321433CC}" destId="{292EC934-C7F3-477C-AAE8-D3E78A6C21BA}" srcOrd="3" destOrd="0" parTransId="{1B1A755A-A9B9-48FC-9F01-39BB09E7D985}" sibTransId="{22B7C993-6975-4180-BAB2-87A0D8CF2AF7}"/>
    <dgm:cxn modelId="{EA7D7E5F-7644-45CA-A3DF-17CE0165318A}" srcId="{B11509E1-D81C-45AE-B97A-EBE8321433CC}" destId="{C207ED88-0116-43B1-895C-0CE0318B5213}" srcOrd="1" destOrd="0" parTransId="{13D4A452-55DE-4FA3-BB8F-F1A3BE928ED8}" sibTransId="{5D67B778-DFE3-4EAA-B4DB-EF6A655B0ADB}"/>
    <dgm:cxn modelId="{2203D76B-5002-4576-86EB-E3B98E61CC69}" srcId="{32F12ED4-0915-4CCF-B101-337FB52FAC8A}" destId="{1D6230E5-92BD-4ADD-A014-17554420F94D}" srcOrd="0" destOrd="0" parTransId="{1ED4FAB8-762F-4CA9-9A95-EE1AC51456E3}" sibTransId="{E12ACE0B-BB78-4051-9F2D-F1229269BF83}"/>
    <dgm:cxn modelId="{C28F796E-AED7-4D6A-AF82-BB25CCAABAD0}" type="presOf" srcId="{6B13D038-C41B-4F0B-B57D-A0AB43D7C6D0}" destId="{A52836E4-176E-44C4-A903-4974D69BD5A8}" srcOrd="0" destOrd="0" presId="urn:microsoft.com/office/officeart/2005/8/layout/hList1"/>
    <dgm:cxn modelId="{5099D277-80E6-4EEC-89A7-C3B54901053C}" type="presOf" srcId="{B11509E1-D81C-45AE-B97A-EBE8321433CC}" destId="{E6C8EB4A-618D-479B-A220-C55B4286D567}" srcOrd="0" destOrd="0" presId="urn:microsoft.com/office/officeart/2005/8/layout/hList1"/>
    <dgm:cxn modelId="{A42E797B-9E7B-418C-9CAA-1A546B4CDA75}" srcId="{32F12ED4-0915-4CCF-B101-337FB52FAC8A}" destId="{CEB1F349-55A4-4351-B965-D26F8C253A18}" srcOrd="1" destOrd="0" parTransId="{7076C63C-14C0-4A44-A418-90F115AE50D2}" sibTransId="{627A3AF6-4DA8-4B04-9417-E6BD1F7F666A}"/>
    <dgm:cxn modelId="{04F7507E-69A2-4AAA-96F1-4112C00EB891}" type="presOf" srcId="{0DCF63F7-47FF-43A7-8E87-2470228F68CC}" destId="{67433025-6692-4647-AAEE-53E723CB6197}" srcOrd="0" destOrd="2" presId="urn:microsoft.com/office/officeart/2005/8/layout/hList1"/>
    <dgm:cxn modelId="{F83A5392-2FF5-4EF2-BFE4-D284CB2C3859}" srcId="{3435B222-4091-4428-B8B1-BEEDE92CCBDB}" destId="{0552FB52-5179-4ACD-B424-83E9C9BBF24E}" srcOrd="0" destOrd="0" parTransId="{E09E1041-120D-4E06-8983-41A609109089}" sibTransId="{4A175396-5ACA-4E85-931A-FD0539D8CF72}"/>
    <dgm:cxn modelId="{E257D896-261D-4C7D-AFBC-3246819F7BFF}" srcId="{3435B222-4091-4428-B8B1-BEEDE92CCBDB}" destId="{0DCF63F7-47FF-43A7-8E87-2470228F68CC}" srcOrd="2" destOrd="0" parTransId="{89D0935A-3138-43B8-B93F-0AE9C3F6340C}" sibTransId="{B471E397-E69D-4A23-9D8C-CBB3A6957D3D}"/>
    <dgm:cxn modelId="{B8566099-291B-4E7F-AB78-27C65EE5B0FC}" type="presOf" srcId="{3435B222-4091-4428-B8B1-BEEDE92CCBDB}" destId="{C548B94C-7BEE-4029-9B7B-4F1209A27DF8}" srcOrd="0" destOrd="0" presId="urn:microsoft.com/office/officeart/2005/8/layout/hList1"/>
    <dgm:cxn modelId="{3373C1A7-9948-473F-AE8F-75463B1E3394}" srcId="{08AE30BB-B542-4CCD-9E16-5D34EE43EEEA}" destId="{B11509E1-D81C-45AE-B97A-EBE8321433CC}" srcOrd="0" destOrd="0" parTransId="{48C0CCBB-C3E4-452F-BF43-8BADEEDE5A27}" sibTransId="{04038555-C933-41F0-AC68-17747BD0D7F3}"/>
    <dgm:cxn modelId="{CCBBF9AF-5047-4489-A8E6-62AF4DB4697A}" srcId="{B11509E1-D81C-45AE-B97A-EBE8321433CC}" destId="{6B13D038-C41B-4F0B-B57D-A0AB43D7C6D0}" srcOrd="0" destOrd="0" parTransId="{07140DC8-0841-4CDE-A92A-0C92875A1A30}" sibTransId="{80590D07-5D55-4579-8770-FDE4BC97A3AF}"/>
    <dgm:cxn modelId="{4B7729B3-154B-4C21-B284-BEF6267B6A9E}" type="presOf" srcId="{1D6230E5-92BD-4ADD-A014-17554420F94D}" destId="{C754066B-E2D8-4FB0-818B-06566F1F6939}" srcOrd="0" destOrd="0" presId="urn:microsoft.com/office/officeart/2005/8/layout/hList1"/>
    <dgm:cxn modelId="{83A537B8-5C05-43F1-9DCD-F01293A84D5E}" srcId="{3435B222-4091-4428-B8B1-BEEDE92CCBDB}" destId="{8F3F5DEC-9D02-4128-B09A-490A4943AD14}" srcOrd="3" destOrd="0" parTransId="{1FA81D33-FC26-4A50-B780-EE2E0A137CC5}" sibTransId="{570ADC01-E1A2-4203-BD47-FDB7AA4383AA}"/>
    <dgm:cxn modelId="{016C24C5-FDA8-40D6-A947-B153B9D080E4}" type="presOf" srcId="{C207ED88-0116-43B1-895C-0CE0318B5213}" destId="{A52836E4-176E-44C4-A903-4974D69BD5A8}" srcOrd="0" destOrd="1" presId="urn:microsoft.com/office/officeart/2005/8/layout/hList1"/>
    <dgm:cxn modelId="{1264C4CB-C892-472A-8C92-2D49F54731E5}" type="presOf" srcId="{8F3F5DEC-9D02-4128-B09A-490A4943AD14}" destId="{67433025-6692-4647-AAEE-53E723CB6197}" srcOrd="0" destOrd="3" presId="urn:microsoft.com/office/officeart/2005/8/layout/hList1"/>
    <dgm:cxn modelId="{6F230ACD-7BF6-40DE-B956-F7E56C2CBAD1}" type="presOf" srcId="{08AE30BB-B542-4CCD-9E16-5D34EE43EEEA}" destId="{7C09E03A-6078-4FAF-8111-A3E6EE6530CC}" srcOrd="0" destOrd="0" presId="urn:microsoft.com/office/officeart/2005/8/layout/hList1"/>
    <dgm:cxn modelId="{7C0B9FCD-ED8C-4DB0-BA0D-9E6A6487477D}" type="presOf" srcId="{292EC934-C7F3-477C-AAE8-D3E78A6C21BA}" destId="{A52836E4-176E-44C4-A903-4974D69BD5A8}" srcOrd="0" destOrd="3" presId="urn:microsoft.com/office/officeart/2005/8/layout/hList1"/>
    <dgm:cxn modelId="{231309D4-858C-4C3F-A2A9-03211267BF7E}" type="presOf" srcId="{0552FB52-5179-4ACD-B424-83E9C9BBF24E}" destId="{67433025-6692-4647-AAEE-53E723CB6197}" srcOrd="0" destOrd="0" presId="urn:microsoft.com/office/officeart/2005/8/layout/hList1"/>
    <dgm:cxn modelId="{561B41DD-7349-4BA5-AE9B-DE1C738E0056}" srcId="{3435B222-4091-4428-B8B1-BEEDE92CCBDB}" destId="{7EA4C5A2-382A-4869-9CA5-28E02E66E674}" srcOrd="1" destOrd="0" parTransId="{CC5B2C6F-1F02-44BB-869F-7E1B961A4922}" sibTransId="{C1A7F68A-AFE2-4974-B29E-8D16E6AACC28}"/>
    <dgm:cxn modelId="{D6A233EC-AFC3-4FBD-89CA-1379A9116439}" srcId="{B11509E1-D81C-45AE-B97A-EBE8321433CC}" destId="{368E3731-7F10-4639-B943-70422C7399AA}" srcOrd="2" destOrd="0" parTransId="{2F6D3C84-8574-4B09-A815-8D2694A57924}" sibTransId="{3EFC09C5-8259-442A-9838-13BE22D5B911}"/>
    <dgm:cxn modelId="{D50988F1-64F2-4AFA-A904-BE545EF9DC3C}" srcId="{08AE30BB-B542-4CCD-9E16-5D34EE43EEEA}" destId="{32F12ED4-0915-4CCF-B101-337FB52FAC8A}" srcOrd="2" destOrd="0" parTransId="{0DF795A8-0EF3-44BF-9470-2D244C61936C}" sibTransId="{609108A0-A507-43C7-91F2-8446660CEF7A}"/>
    <dgm:cxn modelId="{D3F3A78F-55C8-467C-81EC-584991B27963}" type="presParOf" srcId="{7C09E03A-6078-4FAF-8111-A3E6EE6530CC}" destId="{45ABBE7E-CEE7-451C-B1E4-BB8F39DBD15E}" srcOrd="0" destOrd="0" presId="urn:microsoft.com/office/officeart/2005/8/layout/hList1"/>
    <dgm:cxn modelId="{E8410C1C-0B1D-4A1C-AB31-2709B0133954}" type="presParOf" srcId="{45ABBE7E-CEE7-451C-B1E4-BB8F39DBD15E}" destId="{E6C8EB4A-618D-479B-A220-C55B4286D567}" srcOrd="0" destOrd="0" presId="urn:microsoft.com/office/officeart/2005/8/layout/hList1"/>
    <dgm:cxn modelId="{F4C0C45A-6DC2-4FBE-A765-9D2F7232AAFA}" type="presParOf" srcId="{45ABBE7E-CEE7-451C-B1E4-BB8F39DBD15E}" destId="{A52836E4-176E-44C4-A903-4974D69BD5A8}" srcOrd="1" destOrd="0" presId="urn:microsoft.com/office/officeart/2005/8/layout/hList1"/>
    <dgm:cxn modelId="{18EEECF0-EBF7-4B38-93AF-BB3309B60F17}" type="presParOf" srcId="{7C09E03A-6078-4FAF-8111-A3E6EE6530CC}" destId="{55157222-DCE9-4C67-8C78-275FE21C2CF0}" srcOrd="1" destOrd="0" presId="urn:microsoft.com/office/officeart/2005/8/layout/hList1"/>
    <dgm:cxn modelId="{546238D4-4058-4073-9600-992675E89926}" type="presParOf" srcId="{7C09E03A-6078-4FAF-8111-A3E6EE6530CC}" destId="{35CC8DA6-B7CF-49CF-954A-96A6455C9118}" srcOrd="2" destOrd="0" presId="urn:microsoft.com/office/officeart/2005/8/layout/hList1"/>
    <dgm:cxn modelId="{E566DAF6-8D64-4691-8DB7-0892D7128D5D}" type="presParOf" srcId="{35CC8DA6-B7CF-49CF-954A-96A6455C9118}" destId="{C548B94C-7BEE-4029-9B7B-4F1209A27DF8}" srcOrd="0" destOrd="0" presId="urn:microsoft.com/office/officeart/2005/8/layout/hList1"/>
    <dgm:cxn modelId="{674D2244-8E5B-43AB-BCEB-8F212087EA97}" type="presParOf" srcId="{35CC8DA6-B7CF-49CF-954A-96A6455C9118}" destId="{67433025-6692-4647-AAEE-53E723CB6197}" srcOrd="1" destOrd="0" presId="urn:microsoft.com/office/officeart/2005/8/layout/hList1"/>
    <dgm:cxn modelId="{E4F46559-0276-485B-A9A7-6D7938A44FEC}" type="presParOf" srcId="{7C09E03A-6078-4FAF-8111-A3E6EE6530CC}" destId="{3AC4775E-84E9-42FB-AB7A-3C275554F2AD}" srcOrd="3" destOrd="0" presId="urn:microsoft.com/office/officeart/2005/8/layout/hList1"/>
    <dgm:cxn modelId="{C8097138-5F08-4016-B0D2-D06C0A18CB27}" type="presParOf" srcId="{7C09E03A-6078-4FAF-8111-A3E6EE6530CC}" destId="{587CF43B-E413-4C78-9E40-1E47C1E5E8A0}" srcOrd="4" destOrd="0" presId="urn:microsoft.com/office/officeart/2005/8/layout/hList1"/>
    <dgm:cxn modelId="{686B93CB-CA44-4EB1-8C06-9539FC1324D0}" type="presParOf" srcId="{587CF43B-E413-4C78-9E40-1E47C1E5E8A0}" destId="{4B4C160A-6AE4-46AB-B0B7-E799D7849B8F}" srcOrd="0" destOrd="0" presId="urn:microsoft.com/office/officeart/2005/8/layout/hList1"/>
    <dgm:cxn modelId="{5367D0B3-CBD5-4E8E-8BF5-D237EB023F3B}" type="presParOf" srcId="{587CF43B-E413-4C78-9E40-1E47C1E5E8A0}" destId="{C754066B-E2D8-4FB0-818B-06566F1F693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F98010-D8D1-410F-ABCC-2165EBE7C64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IN"/>
        </a:p>
      </dgm:t>
    </dgm:pt>
    <dgm:pt modelId="{68DCA6E3-B3CA-43A0-983D-634EB9919DFC}">
      <dgm:prSet phldrT="[Text]" custT="1"/>
      <dgm:spPr/>
      <dgm:t>
        <a:bodyPr/>
        <a:lstStyle/>
        <a:p>
          <a:r>
            <a:rPr lang="en-IN" sz="3200" dirty="0"/>
            <a:t>Synthetic Function</a:t>
          </a:r>
        </a:p>
      </dgm:t>
    </dgm:pt>
    <dgm:pt modelId="{5CDE6062-5E82-4692-884D-3A97B586A77E}" type="parTrans" cxnId="{C1BB78A1-CCDE-4825-87DA-04FA6D04452C}">
      <dgm:prSet/>
      <dgm:spPr/>
      <dgm:t>
        <a:bodyPr/>
        <a:lstStyle/>
        <a:p>
          <a:endParaRPr lang="en-IN"/>
        </a:p>
      </dgm:t>
    </dgm:pt>
    <dgm:pt modelId="{D439C05A-9467-4674-AA1B-C9F27DB9CA7D}" type="sibTrans" cxnId="{C1BB78A1-CCDE-4825-87DA-04FA6D04452C}">
      <dgm:prSet/>
      <dgm:spPr/>
      <dgm:t>
        <a:bodyPr/>
        <a:lstStyle/>
        <a:p>
          <a:endParaRPr lang="en-IN"/>
        </a:p>
      </dgm:t>
    </dgm:pt>
    <dgm:pt modelId="{204B0399-6B46-44F0-95F5-D47A20C9FEC4}">
      <dgm:prSet phldrT="[Text]" custT="1"/>
      <dgm:spPr/>
      <dgm:t>
        <a:bodyPr/>
        <a:lstStyle/>
        <a:p>
          <a:r>
            <a:rPr lang="en-IN" sz="4100" dirty="0"/>
            <a:t> </a:t>
          </a:r>
          <a:r>
            <a:rPr lang="en-IN" sz="3200" dirty="0"/>
            <a:t>Prothrombin time</a:t>
          </a:r>
        </a:p>
      </dgm:t>
    </dgm:pt>
    <dgm:pt modelId="{F037C4CB-F007-472C-AB30-F57C6FDBBB4A}" type="parTrans" cxnId="{B08FBDCD-4EEF-46CD-9A02-393EDB466B72}">
      <dgm:prSet/>
      <dgm:spPr/>
      <dgm:t>
        <a:bodyPr/>
        <a:lstStyle/>
        <a:p>
          <a:endParaRPr lang="en-IN"/>
        </a:p>
      </dgm:t>
    </dgm:pt>
    <dgm:pt modelId="{31CE1B0C-7D6A-40D6-B3E5-5039C3A0AA5D}" type="sibTrans" cxnId="{B08FBDCD-4EEF-46CD-9A02-393EDB466B72}">
      <dgm:prSet/>
      <dgm:spPr/>
      <dgm:t>
        <a:bodyPr/>
        <a:lstStyle/>
        <a:p>
          <a:endParaRPr lang="en-IN"/>
        </a:p>
      </dgm:t>
    </dgm:pt>
    <dgm:pt modelId="{196BFF3F-115C-4C8C-962A-BBB0E07DC5F6}">
      <dgm:prSet phldrT="[Text]" custT="1"/>
      <dgm:spPr/>
      <dgm:t>
        <a:bodyPr/>
        <a:lstStyle/>
        <a:p>
          <a:r>
            <a:rPr lang="en-IN" sz="3200" dirty="0"/>
            <a:t>Serum Albumin</a:t>
          </a:r>
        </a:p>
      </dgm:t>
    </dgm:pt>
    <dgm:pt modelId="{F9102F23-3107-4468-BDB2-396CB4F7C1FE}" type="parTrans" cxnId="{B7EB7CCA-A206-404F-957D-F0865904821B}">
      <dgm:prSet/>
      <dgm:spPr/>
      <dgm:t>
        <a:bodyPr/>
        <a:lstStyle/>
        <a:p>
          <a:endParaRPr lang="en-IN"/>
        </a:p>
      </dgm:t>
    </dgm:pt>
    <dgm:pt modelId="{CBA9926C-7C31-4759-A493-2E06E6D28FA9}" type="sibTrans" cxnId="{B7EB7CCA-A206-404F-957D-F0865904821B}">
      <dgm:prSet/>
      <dgm:spPr/>
      <dgm:t>
        <a:bodyPr/>
        <a:lstStyle/>
        <a:p>
          <a:endParaRPr lang="en-IN"/>
        </a:p>
      </dgm:t>
    </dgm:pt>
    <dgm:pt modelId="{950C4524-3002-42FF-81F7-C7003F39D4D9}">
      <dgm:prSet phldrT="[Text]" custT="1"/>
      <dgm:spPr/>
      <dgm:t>
        <a:bodyPr/>
        <a:lstStyle/>
        <a:p>
          <a:r>
            <a:rPr lang="en-IN" sz="3200" dirty="0"/>
            <a:t>Detoxification</a:t>
          </a:r>
        </a:p>
      </dgm:t>
    </dgm:pt>
    <dgm:pt modelId="{613C988C-668B-42BA-8E67-FCCF00026CF3}" type="parTrans" cxnId="{8BFF56C9-9913-4100-A7DD-CC5AC421BEF9}">
      <dgm:prSet/>
      <dgm:spPr/>
      <dgm:t>
        <a:bodyPr/>
        <a:lstStyle/>
        <a:p>
          <a:endParaRPr lang="en-IN"/>
        </a:p>
      </dgm:t>
    </dgm:pt>
    <dgm:pt modelId="{C75C8A81-249D-4FEE-90AE-58F44CAD8C96}" type="sibTrans" cxnId="{8BFF56C9-9913-4100-A7DD-CC5AC421BEF9}">
      <dgm:prSet/>
      <dgm:spPr/>
      <dgm:t>
        <a:bodyPr/>
        <a:lstStyle/>
        <a:p>
          <a:endParaRPr lang="en-IN"/>
        </a:p>
      </dgm:t>
    </dgm:pt>
    <dgm:pt modelId="{84FDCCED-E98B-4A7F-9A7C-0C649F8E8C8E}">
      <dgm:prSet phldrT="[Text]" custT="1"/>
      <dgm:spPr/>
      <dgm:t>
        <a:bodyPr/>
        <a:lstStyle/>
        <a:p>
          <a:r>
            <a:rPr lang="en-IN" sz="4400" dirty="0"/>
            <a:t> </a:t>
          </a:r>
          <a:r>
            <a:rPr lang="en-IN" sz="3200" dirty="0"/>
            <a:t>Hippuric acid synthesis</a:t>
          </a:r>
        </a:p>
      </dgm:t>
    </dgm:pt>
    <dgm:pt modelId="{38DAB201-3FF6-4A35-86DD-55949E4393CD}" type="parTrans" cxnId="{657CD309-16CF-43F5-828A-9F2FCB8ACA6E}">
      <dgm:prSet/>
      <dgm:spPr/>
      <dgm:t>
        <a:bodyPr/>
        <a:lstStyle/>
        <a:p>
          <a:endParaRPr lang="en-IN"/>
        </a:p>
      </dgm:t>
    </dgm:pt>
    <dgm:pt modelId="{8CA1A3A6-2CA2-4926-B09A-C609F62EF18B}" type="sibTrans" cxnId="{657CD309-16CF-43F5-828A-9F2FCB8ACA6E}">
      <dgm:prSet/>
      <dgm:spPr/>
      <dgm:t>
        <a:bodyPr/>
        <a:lstStyle/>
        <a:p>
          <a:endParaRPr lang="en-IN"/>
        </a:p>
      </dgm:t>
    </dgm:pt>
    <dgm:pt modelId="{78B1C061-BB84-416E-A070-9751A2CAD113}">
      <dgm:prSet phldrT="[Text]" custT="1"/>
      <dgm:spPr/>
      <dgm:t>
        <a:bodyPr/>
        <a:lstStyle/>
        <a:p>
          <a:r>
            <a:rPr lang="en-IN" sz="3200" dirty="0"/>
            <a:t>Level of ammonia</a:t>
          </a:r>
        </a:p>
      </dgm:t>
    </dgm:pt>
    <dgm:pt modelId="{E20D35AE-9184-4AA5-A8F1-70253DFA6A2E}" type="parTrans" cxnId="{87AF7397-C8C3-4447-B470-ABF25087CF4A}">
      <dgm:prSet/>
      <dgm:spPr/>
      <dgm:t>
        <a:bodyPr/>
        <a:lstStyle/>
        <a:p>
          <a:endParaRPr lang="en-IN"/>
        </a:p>
      </dgm:t>
    </dgm:pt>
    <dgm:pt modelId="{A113392D-BA5E-477C-95D4-328897BB89A0}" type="sibTrans" cxnId="{87AF7397-C8C3-4447-B470-ABF25087CF4A}">
      <dgm:prSet/>
      <dgm:spPr/>
      <dgm:t>
        <a:bodyPr/>
        <a:lstStyle/>
        <a:p>
          <a:endParaRPr lang="en-IN"/>
        </a:p>
      </dgm:t>
    </dgm:pt>
    <dgm:pt modelId="{07F529D0-8F5A-4397-9773-DFD8899507AE}" type="pres">
      <dgm:prSet presAssocID="{E0F98010-D8D1-410F-ABCC-2165EBE7C64E}" presName="Name0" presStyleCnt="0">
        <dgm:presLayoutVars>
          <dgm:dir/>
          <dgm:animLvl val="lvl"/>
          <dgm:resizeHandles val="exact"/>
        </dgm:presLayoutVars>
      </dgm:prSet>
      <dgm:spPr/>
    </dgm:pt>
    <dgm:pt modelId="{1DF0541C-2201-451E-BC4E-9B7F354F057A}" type="pres">
      <dgm:prSet presAssocID="{68DCA6E3-B3CA-43A0-983D-634EB9919DFC}" presName="composite" presStyleCnt="0"/>
      <dgm:spPr/>
    </dgm:pt>
    <dgm:pt modelId="{1651C246-F910-43A4-816F-648F2A38B358}" type="pres">
      <dgm:prSet presAssocID="{68DCA6E3-B3CA-43A0-983D-634EB9919DFC}" presName="parTx" presStyleLbl="alignNode1" presStyleIdx="0" presStyleCnt="2">
        <dgm:presLayoutVars>
          <dgm:chMax val="0"/>
          <dgm:chPref val="0"/>
          <dgm:bulletEnabled val="1"/>
        </dgm:presLayoutVars>
      </dgm:prSet>
      <dgm:spPr/>
    </dgm:pt>
    <dgm:pt modelId="{F8F51E68-E265-4E92-ACB0-3770CFBF8B30}" type="pres">
      <dgm:prSet presAssocID="{68DCA6E3-B3CA-43A0-983D-634EB9919DFC}" presName="desTx" presStyleLbl="alignAccFollowNode1" presStyleIdx="0" presStyleCnt="2">
        <dgm:presLayoutVars>
          <dgm:bulletEnabled val="1"/>
        </dgm:presLayoutVars>
      </dgm:prSet>
      <dgm:spPr/>
    </dgm:pt>
    <dgm:pt modelId="{1C58A238-B370-4CD4-937C-DE018940F1C3}" type="pres">
      <dgm:prSet presAssocID="{D439C05A-9467-4674-AA1B-C9F27DB9CA7D}" presName="space" presStyleCnt="0"/>
      <dgm:spPr/>
    </dgm:pt>
    <dgm:pt modelId="{FDB799C8-7F68-4116-A7D2-3FA40A0D297D}" type="pres">
      <dgm:prSet presAssocID="{950C4524-3002-42FF-81F7-C7003F39D4D9}" presName="composite" presStyleCnt="0"/>
      <dgm:spPr/>
    </dgm:pt>
    <dgm:pt modelId="{2A3EE68E-097F-45D1-B860-A8A4CCDFDB26}" type="pres">
      <dgm:prSet presAssocID="{950C4524-3002-42FF-81F7-C7003F39D4D9}" presName="parTx" presStyleLbl="alignNode1" presStyleIdx="1" presStyleCnt="2">
        <dgm:presLayoutVars>
          <dgm:chMax val="0"/>
          <dgm:chPref val="0"/>
          <dgm:bulletEnabled val="1"/>
        </dgm:presLayoutVars>
      </dgm:prSet>
      <dgm:spPr/>
    </dgm:pt>
    <dgm:pt modelId="{E8C0E325-E730-4AFD-A4C2-4854A7322770}" type="pres">
      <dgm:prSet presAssocID="{950C4524-3002-42FF-81F7-C7003F39D4D9}" presName="desTx" presStyleLbl="alignAccFollowNode1" presStyleIdx="1" presStyleCnt="2">
        <dgm:presLayoutVars>
          <dgm:bulletEnabled val="1"/>
        </dgm:presLayoutVars>
      </dgm:prSet>
      <dgm:spPr/>
    </dgm:pt>
  </dgm:ptLst>
  <dgm:cxnLst>
    <dgm:cxn modelId="{657CD309-16CF-43F5-828A-9F2FCB8ACA6E}" srcId="{950C4524-3002-42FF-81F7-C7003F39D4D9}" destId="{84FDCCED-E98B-4A7F-9A7C-0C649F8E8C8E}" srcOrd="0" destOrd="0" parTransId="{38DAB201-3FF6-4A35-86DD-55949E4393CD}" sibTransId="{8CA1A3A6-2CA2-4926-B09A-C609F62EF18B}"/>
    <dgm:cxn modelId="{E0B58713-1C7A-4187-B8F2-ADE6C4075C67}" type="presOf" srcId="{204B0399-6B46-44F0-95F5-D47A20C9FEC4}" destId="{F8F51E68-E265-4E92-ACB0-3770CFBF8B30}" srcOrd="0" destOrd="0" presId="urn:microsoft.com/office/officeart/2005/8/layout/hList1"/>
    <dgm:cxn modelId="{78015F61-241A-4BDD-87EE-4894BD3D813D}" type="presOf" srcId="{68DCA6E3-B3CA-43A0-983D-634EB9919DFC}" destId="{1651C246-F910-43A4-816F-648F2A38B358}" srcOrd="0" destOrd="0" presId="urn:microsoft.com/office/officeart/2005/8/layout/hList1"/>
    <dgm:cxn modelId="{B5C0236C-E96F-4F11-864E-B42265ADD369}" type="presOf" srcId="{E0F98010-D8D1-410F-ABCC-2165EBE7C64E}" destId="{07F529D0-8F5A-4397-9773-DFD8899507AE}" srcOrd="0" destOrd="0" presId="urn:microsoft.com/office/officeart/2005/8/layout/hList1"/>
    <dgm:cxn modelId="{BB482B4F-D398-4E7C-BAFD-D30A14B77CFF}" type="presOf" srcId="{950C4524-3002-42FF-81F7-C7003F39D4D9}" destId="{2A3EE68E-097F-45D1-B860-A8A4CCDFDB26}" srcOrd="0" destOrd="0" presId="urn:microsoft.com/office/officeart/2005/8/layout/hList1"/>
    <dgm:cxn modelId="{3B825689-1459-4051-9FC5-FADDAB5C7E6F}" type="presOf" srcId="{196BFF3F-115C-4C8C-962A-BBB0E07DC5F6}" destId="{F8F51E68-E265-4E92-ACB0-3770CFBF8B30}" srcOrd="0" destOrd="1" presId="urn:microsoft.com/office/officeart/2005/8/layout/hList1"/>
    <dgm:cxn modelId="{87AF7397-C8C3-4447-B470-ABF25087CF4A}" srcId="{950C4524-3002-42FF-81F7-C7003F39D4D9}" destId="{78B1C061-BB84-416E-A070-9751A2CAD113}" srcOrd="1" destOrd="0" parTransId="{E20D35AE-9184-4AA5-A8F1-70253DFA6A2E}" sibTransId="{A113392D-BA5E-477C-95D4-328897BB89A0}"/>
    <dgm:cxn modelId="{C1BB78A1-CCDE-4825-87DA-04FA6D04452C}" srcId="{E0F98010-D8D1-410F-ABCC-2165EBE7C64E}" destId="{68DCA6E3-B3CA-43A0-983D-634EB9919DFC}" srcOrd="0" destOrd="0" parTransId="{5CDE6062-5E82-4692-884D-3A97B586A77E}" sibTransId="{D439C05A-9467-4674-AA1B-C9F27DB9CA7D}"/>
    <dgm:cxn modelId="{8BFF56C9-9913-4100-A7DD-CC5AC421BEF9}" srcId="{E0F98010-D8D1-410F-ABCC-2165EBE7C64E}" destId="{950C4524-3002-42FF-81F7-C7003F39D4D9}" srcOrd="1" destOrd="0" parTransId="{613C988C-668B-42BA-8E67-FCCF00026CF3}" sibTransId="{C75C8A81-249D-4FEE-90AE-58F44CAD8C96}"/>
    <dgm:cxn modelId="{B7EB7CCA-A206-404F-957D-F0865904821B}" srcId="{68DCA6E3-B3CA-43A0-983D-634EB9919DFC}" destId="{196BFF3F-115C-4C8C-962A-BBB0E07DC5F6}" srcOrd="1" destOrd="0" parTransId="{F9102F23-3107-4468-BDB2-396CB4F7C1FE}" sibTransId="{CBA9926C-7C31-4759-A493-2E06E6D28FA9}"/>
    <dgm:cxn modelId="{B08FBDCD-4EEF-46CD-9A02-393EDB466B72}" srcId="{68DCA6E3-B3CA-43A0-983D-634EB9919DFC}" destId="{204B0399-6B46-44F0-95F5-D47A20C9FEC4}" srcOrd="0" destOrd="0" parTransId="{F037C4CB-F007-472C-AB30-F57C6FDBBB4A}" sibTransId="{31CE1B0C-7D6A-40D6-B3E5-5039C3A0AA5D}"/>
    <dgm:cxn modelId="{B24F7CD4-C18E-4E9D-9A02-ACF9859A0B83}" type="presOf" srcId="{78B1C061-BB84-416E-A070-9751A2CAD113}" destId="{E8C0E325-E730-4AFD-A4C2-4854A7322770}" srcOrd="0" destOrd="1" presId="urn:microsoft.com/office/officeart/2005/8/layout/hList1"/>
    <dgm:cxn modelId="{2C2F6DD7-F279-44A0-9B31-7948D4B36C9D}" type="presOf" srcId="{84FDCCED-E98B-4A7F-9A7C-0C649F8E8C8E}" destId="{E8C0E325-E730-4AFD-A4C2-4854A7322770}" srcOrd="0" destOrd="0" presId="urn:microsoft.com/office/officeart/2005/8/layout/hList1"/>
    <dgm:cxn modelId="{08B3FACD-BF84-4709-9392-7BE8C7F9979F}" type="presParOf" srcId="{07F529D0-8F5A-4397-9773-DFD8899507AE}" destId="{1DF0541C-2201-451E-BC4E-9B7F354F057A}" srcOrd="0" destOrd="0" presId="urn:microsoft.com/office/officeart/2005/8/layout/hList1"/>
    <dgm:cxn modelId="{CFA032DD-0DAF-4ECB-9A39-770D3DB18BB1}" type="presParOf" srcId="{1DF0541C-2201-451E-BC4E-9B7F354F057A}" destId="{1651C246-F910-43A4-816F-648F2A38B358}" srcOrd="0" destOrd="0" presId="urn:microsoft.com/office/officeart/2005/8/layout/hList1"/>
    <dgm:cxn modelId="{6E04B6FD-8213-4FC9-B04F-F86DEB6E4AFD}" type="presParOf" srcId="{1DF0541C-2201-451E-BC4E-9B7F354F057A}" destId="{F8F51E68-E265-4E92-ACB0-3770CFBF8B30}" srcOrd="1" destOrd="0" presId="urn:microsoft.com/office/officeart/2005/8/layout/hList1"/>
    <dgm:cxn modelId="{42DA9254-324D-45E5-B9D7-460FA3DB5286}" type="presParOf" srcId="{07F529D0-8F5A-4397-9773-DFD8899507AE}" destId="{1C58A238-B370-4CD4-937C-DE018940F1C3}" srcOrd="1" destOrd="0" presId="urn:microsoft.com/office/officeart/2005/8/layout/hList1"/>
    <dgm:cxn modelId="{1BC77675-7A40-40CB-A7B8-2EADDBD55312}" type="presParOf" srcId="{07F529D0-8F5A-4397-9773-DFD8899507AE}" destId="{FDB799C8-7F68-4116-A7D2-3FA40A0D297D}" srcOrd="2" destOrd="0" presId="urn:microsoft.com/office/officeart/2005/8/layout/hList1"/>
    <dgm:cxn modelId="{FD9691CD-15C1-4F17-B272-19DA11455F09}" type="presParOf" srcId="{FDB799C8-7F68-4116-A7D2-3FA40A0D297D}" destId="{2A3EE68E-097F-45D1-B860-A8A4CCDFDB26}" srcOrd="0" destOrd="0" presId="urn:microsoft.com/office/officeart/2005/8/layout/hList1"/>
    <dgm:cxn modelId="{1C0B2E35-2131-471E-8B4F-89CB598ECBD8}" type="presParOf" srcId="{FDB799C8-7F68-4116-A7D2-3FA40A0D297D}" destId="{E8C0E325-E730-4AFD-A4C2-4854A732277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C8EB4A-618D-479B-A220-C55B4286D567}">
      <dsp:nvSpPr>
        <dsp:cNvPr id="0" name=""/>
        <dsp:cNvSpPr/>
      </dsp:nvSpPr>
      <dsp:spPr>
        <a:xfrm>
          <a:off x="1793" y="75704"/>
          <a:ext cx="2586379" cy="63784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IN" sz="2000" kern="1200" dirty="0"/>
            <a:t>Excretory Function</a:t>
          </a:r>
        </a:p>
      </dsp:txBody>
      <dsp:txXfrm>
        <a:off x="1793" y="75704"/>
        <a:ext cx="2586379" cy="637845"/>
      </dsp:txXfrm>
    </dsp:sp>
    <dsp:sp modelId="{A52836E4-176E-44C4-A903-4974D69BD5A8}">
      <dsp:nvSpPr>
        <dsp:cNvPr id="0" name=""/>
        <dsp:cNvSpPr/>
      </dsp:nvSpPr>
      <dsp:spPr>
        <a:xfrm>
          <a:off x="61882" y="902553"/>
          <a:ext cx="2471291" cy="306791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kern="1200" dirty="0"/>
            <a:t>Measurement of</a:t>
          </a:r>
        </a:p>
        <a:p>
          <a:pPr marL="228600" lvl="1" indent="-228600" algn="l" defTabSz="889000">
            <a:lnSpc>
              <a:spcPct val="90000"/>
            </a:lnSpc>
            <a:spcBef>
              <a:spcPct val="0"/>
            </a:spcBef>
            <a:spcAft>
              <a:spcPct val="15000"/>
            </a:spcAft>
            <a:buChar char="•"/>
          </a:pPr>
          <a:r>
            <a:rPr lang="en-IN" sz="2000" kern="1200" dirty="0"/>
            <a:t> Bile Pigment,</a:t>
          </a:r>
        </a:p>
        <a:p>
          <a:pPr marL="228600" lvl="1" indent="-228600" algn="l" defTabSz="889000">
            <a:lnSpc>
              <a:spcPct val="90000"/>
            </a:lnSpc>
            <a:spcBef>
              <a:spcPct val="0"/>
            </a:spcBef>
            <a:spcAft>
              <a:spcPct val="15000"/>
            </a:spcAft>
            <a:buChar char="•"/>
          </a:pPr>
          <a:r>
            <a:rPr lang="en-IN" sz="2000" kern="1200" dirty="0"/>
            <a:t> Bile Salt</a:t>
          </a:r>
        </a:p>
        <a:p>
          <a:pPr marL="228600" lvl="1" indent="-228600" algn="l" defTabSz="889000">
            <a:lnSpc>
              <a:spcPct val="90000"/>
            </a:lnSpc>
            <a:spcBef>
              <a:spcPct val="0"/>
            </a:spcBef>
            <a:spcAft>
              <a:spcPct val="15000"/>
            </a:spcAft>
            <a:buChar char="•"/>
          </a:pPr>
          <a:r>
            <a:rPr lang="en-IN" sz="2000" kern="1200" dirty="0" err="1"/>
            <a:t>Bromosulphthalein</a:t>
          </a:r>
          <a:endParaRPr lang="en-IN" sz="2000" kern="1200" dirty="0"/>
        </a:p>
      </dsp:txBody>
      <dsp:txXfrm>
        <a:off x="61882" y="902553"/>
        <a:ext cx="2471291" cy="3067914"/>
      </dsp:txXfrm>
    </dsp:sp>
    <dsp:sp modelId="{C548B94C-7BEE-4029-9B7B-4F1209A27DF8}">
      <dsp:nvSpPr>
        <dsp:cNvPr id="0" name=""/>
        <dsp:cNvSpPr/>
      </dsp:nvSpPr>
      <dsp:spPr>
        <a:xfrm>
          <a:off x="2936698" y="700888"/>
          <a:ext cx="2471291"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IN" sz="2000" kern="1200" dirty="0"/>
            <a:t>Serum Enzymes</a:t>
          </a:r>
        </a:p>
      </dsp:txBody>
      <dsp:txXfrm>
        <a:off x="2936698" y="700888"/>
        <a:ext cx="2471291" cy="576000"/>
      </dsp:txXfrm>
    </dsp:sp>
    <dsp:sp modelId="{67433025-6692-4647-AAEE-53E723CB6197}">
      <dsp:nvSpPr>
        <dsp:cNvPr id="0" name=""/>
        <dsp:cNvSpPr/>
      </dsp:nvSpPr>
      <dsp:spPr>
        <a:xfrm>
          <a:off x="2936698" y="1276888"/>
          <a:ext cx="2471291" cy="25481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kern="1200" dirty="0"/>
            <a:t>Transaminase</a:t>
          </a:r>
        </a:p>
        <a:p>
          <a:pPr marL="228600" lvl="1" indent="-228600" algn="l" defTabSz="889000">
            <a:lnSpc>
              <a:spcPct val="90000"/>
            </a:lnSpc>
            <a:spcBef>
              <a:spcPct val="0"/>
            </a:spcBef>
            <a:spcAft>
              <a:spcPct val="15000"/>
            </a:spcAft>
            <a:buChar char="•"/>
          </a:pPr>
          <a:r>
            <a:rPr lang="en-IN" sz="2000" kern="1200" dirty="0"/>
            <a:t>Alkaline phosphatase</a:t>
          </a:r>
        </a:p>
        <a:p>
          <a:pPr marL="228600" lvl="1" indent="-228600" algn="l" defTabSz="889000">
            <a:lnSpc>
              <a:spcPct val="90000"/>
            </a:lnSpc>
            <a:spcBef>
              <a:spcPct val="0"/>
            </a:spcBef>
            <a:spcAft>
              <a:spcPct val="15000"/>
            </a:spcAft>
            <a:buChar char="•"/>
          </a:pPr>
          <a:r>
            <a:rPr lang="en-IN" sz="2000" kern="1200" dirty="0"/>
            <a:t>5’ </a:t>
          </a:r>
          <a:r>
            <a:rPr lang="en-IN" sz="2000" kern="1200" dirty="0" err="1"/>
            <a:t>nucleotidase</a:t>
          </a:r>
          <a:endParaRPr lang="en-IN" sz="2000" kern="1200" dirty="0"/>
        </a:p>
        <a:p>
          <a:pPr marL="228600" lvl="1" indent="-228600" algn="l" defTabSz="889000">
            <a:lnSpc>
              <a:spcPct val="90000"/>
            </a:lnSpc>
            <a:spcBef>
              <a:spcPct val="0"/>
            </a:spcBef>
            <a:spcAft>
              <a:spcPct val="15000"/>
            </a:spcAft>
            <a:buChar char="•"/>
          </a:pPr>
          <a:r>
            <a:rPr lang="el-GR" sz="2000" kern="1200" dirty="0">
              <a:latin typeface="Calibri" panose="020F0502020204030204" pitchFamily="34" charset="0"/>
              <a:cs typeface="Calibri" panose="020F0502020204030204" pitchFamily="34" charset="0"/>
            </a:rPr>
            <a:t>γ</a:t>
          </a:r>
          <a:r>
            <a:rPr lang="en-IN" sz="2000" kern="1200" dirty="0">
              <a:latin typeface="Calibri" panose="020F0502020204030204" pitchFamily="34" charset="0"/>
              <a:cs typeface="Calibri" panose="020F0502020204030204" pitchFamily="34" charset="0"/>
            </a:rPr>
            <a:t> </a:t>
          </a:r>
          <a:r>
            <a:rPr lang="en-IN" sz="2000" kern="1200" dirty="0" err="1"/>
            <a:t>Glutamly</a:t>
          </a:r>
          <a:r>
            <a:rPr lang="en-IN" sz="2000" kern="1200" dirty="0"/>
            <a:t> transpeptidase</a:t>
          </a:r>
        </a:p>
      </dsp:txBody>
      <dsp:txXfrm>
        <a:off x="2936698" y="1276888"/>
        <a:ext cx="2471291" cy="2548186"/>
      </dsp:txXfrm>
    </dsp:sp>
    <dsp:sp modelId="{4B4C160A-6AE4-46AB-B0B7-E799D7849B8F}">
      <dsp:nvSpPr>
        <dsp:cNvPr id="0" name=""/>
        <dsp:cNvSpPr/>
      </dsp:nvSpPr>
      <dsp:spPr>
        <a:xfrm>
          <a:off x="5753970" y="700888"/>
          <a:ext cx="2471291"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IN" sz="2000" kern="1200" dirty="0"/>
            <a:t>Metabolic capacity</a:t>
          </a:r>
        </a:p>
      </dsp:txBody>
      <dsp:txXfrm>
        <a:off x="5753970" y="700888"/>
        <a:ext cx="2471291" cy="576000"/>
      </dsp:txXfrm>
    </dsp:sp>
    <dsp:sp modelId="{C754066B-E2D8-4FB0-818B-06566F1F6939}">
      <dsp:nvSpPr>
        <dsp:cNvPr id="0" name=""/>
        <dsp:cNvSpPr/>
      </dsp:nvSpPr>
      <dsp:spPr>
        <a:xfrm>
          <a:off x="5753970" y="1276888"/>
          <a:ext cx="2471291" cy="25481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kern="1200" dirty="0"/>
            <a:t>Galactose Tolerance</a:t>
          </a:r>
        </a:p>
        <a:p>
          <a:pPr marL="228600" lvl="1" indent="-228600" algn="l" defTabSz="889000">
            <a:lnSpc>
              <a:spcPct val="90000"/>
            </a:lnSpc>
            <a:spcBef>
              <a:spcPct val="0"/>
            </a:spcBef>
            <a:spcAft>
              <a:spcPct val="15000"/>
            </a:spcAft>
            <a:buChar char="•"/>
          </a:pPr>
          <a:r>
            <a:rPr lang="en-IN" sz="2000" kern="1200" dirty="0"/>
            <a:t>Antipyrine clearance</a:t>
          </a:r>
        </a:p>
      </dsp:txBody>
      <dsp:txXfrm>
        <a:off x="5753970" y="1276888"/>
        <a:ext cx="2471291" cy="2548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1C246-F910-43A4-816F-648F2A38B358}">
      <dsp:nvSpPr>
        <dsp:cNvPr id="0" name=""/>
        <dsp:cNvSpPr/>
      </dsp:nvSpPr>
      <dsp:spPr>
        <a:xfrm>
          <a:off x="43" y="17213"/>
          <a:ext cx="4201641" cy="16806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IN" sz="3200" kern="1200" dirty="0"/>
            <a:t>Synthetic Function</a:t>
          </a:r>
        </a:p>
      </dsp:txBody>
      <dsp:txXfrm>
        <a:off x="43" y="17213"/>
        <a:ext cx="4201641" cy="1680656"/>
      </dsp:txXfrm>
    </dsp:sp>
    <dsp:sp modelId="{F8F51E68-E265-4E92-ACB0-3770CFBF8B30}">
      <dsp:nvSpPr>
        <dsp:cNvPr id="0" name=""/>
        <dsp:cNvSpPr/>
      </dsp:nvSpPr>
      <dsp:spPr>
        <a:xfrm>
          <a:off x="43" y="1697869"/>
          <a:ext cx="420164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a:lnSpc>
              <a:spcPct val="90000"/>
            </a:lnSpc>
            <a:spcBef>
              <a:spcPct val="0"/>
            </a:spcBef>
            <a:spcAft>
              <a:spcPct val="15000"/>
            </a:spcAft>
            <a:buChar char="•"/>
          </a:pPr>
          <a:r>
            <a:rPr lang="en-IN" sz="4100" kern="1200" dirty="0"/>
            <a:t> </a:t>
          </a:r>
          <a:r>
            <a:rPr lang="en-IN" sz="3200" kern="1200" dirty="0"/>
            <a:t>Prothrombin time</a:t>
          </a:r>
        </a:p>
        <a:p>
          <a:pPr marL="285750" lvl="1" indent="-285750" algn="l" defTabSz="1422400">
            <a:lnSpc>
              <a:spcPct val="90000"/>
            </a:lnSpc>
            <a:spcBef>
              <a:spcPct val="0"/>
            </a:spcBef>
            <a:spcAft>
              <a:spcPct val="15000"/>
            </a:spcAft>
            <a:buChar char="•"/>
          </a:pPr>
          <a:r>
            <a:rPr lang="en-IN" sz="3200" kern="1200" dirty="0"/>
            <a:t>Serum Albumin</a:t>
          </a:r>
        </a:p>
      </dsp:txBody>
      <dsp:txXfrm>
        <a:off x="43" y="1697869"/>
        <a:ext cx="4201641" cy="2810880"/>
      </dsp:txXfrm>
    </dsp:sp>
    <dsp:sp modelId="{2A3EE68E-097F-45D1-B860-A8A4CCDFDB26}">
      <dsp:nvSpPr>
        <dsp:cNvPr id="0" name=""/>
        <dsp:cNvSpPr/>
      </dsp:nvSpPr>
      <dsp:spPr>
        <a:xfrm>
          <a:off x="4789914" y="17213"/>
          <a:ext cx="4201641" cy="16806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IN" sz="3200" kern="1200" dirty="0"/>
            <a:t>Detoxification</a:t>
          </a:r>
        </a:p>
      </dsp:txBody>
      <dsp:txXfrm>
        <a:off x="4789914" y="17213"/>
        <a:ext cx="4201641" cy="1680656"/>
      </dsp:txXfrm>
    </dsp:sp>
    <dsp:sp modelId="{E8C0E325-E730-4AFD-A4C2-4854A7322770}">
      <dsp:nvSpPr>
        <dsp:cNvPr id="0" name=""/>
        <dsp:cNvSpPr/>
      </dsp:nvSpPr>
      <dsp:spPr>
        <a:xfrm>
          <a:off x="4789914" y="1697869"/>
          <a:ext cx="420164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34696" rIns="312928" bIns="352044" numCol="1" spcCol="1270" anchor="t" anchorCtr="0">
          <a:noAutofit/>
        </a:bodyPr>
        <a:lstStyle/>
        <a:p>
          <a:pPr marL="285750" lvl="1" indent="-285750" algn="l" defTabSz="1955800">
            <a:lnSpc>
              <a:spcPct val="90000"/>
            </a:lnSpc>
            <a:spcBef>
              <a:spcPct val="0"/>
            </a:spcBef>
            <a:spcAft>
              <a:spcPct val="15000"/>
            </a:spcAft>
            <a:buChar char="•"/>
          </a:pPr>
          <a:r>
            <a:rPr lang="en-IN" sz="4400" kern="1200" dirty="0"/>
            <a:t> </a:t>
          </a:r>
          <a:r>
            <a:rPr lang="en-IN" sz="3200" kern="1200" dirty="0"/>
            <a:t>Hippuric acid synthesis</a:t>
          </a:r>
        </a:p>
        <a:p>
          <a:pPr marL="285750" lvl="1" indent="-285750" algn="l" defTabSz="1422400">
            <a:lnSpc>
              <a:spcPct val="90000"/>
            </a:lnSpc>
            <a:spcBef>
              <a:spcPct val="0"/>
            </a:spcBef>
            <a:spcAft>
              <a:spcPct val="15000"/>
            </a:spcAft>
            <a:buChar char="•"/>
          </a:pPr>
          <a:r>
            <a:rPr lang="en-IN" sz="3200" kern="1200" dirty="0"/>
            <a:t>Level of ammonia</a:t>
          </a:r>
        </a:p>
      </dsp:txBody>
      <dsp:txXfrm>
        <a:off x="4789914" y="1697869"/>
        <a:ext cx="4201641" cy="28108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C74F6A-BAAF-46E4-AFAE-1DF32D186FAE}" type="datetimeFigureOut">
              <a:rPr lang="en-US" smtClean="0"/>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C74F6A-BAAF-46E4-AFAE-1DF32D186FAE}" type="datetimeFigureOut">
              <a:rPr lang="en-US" smtClean="0"/>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C74F6A-BAAF-46E4-AFAE-1DF32D186FAE}" type="datetimeFigureOut">
              <a:rPr lang="en-US" smtClean="0"/>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C74F6A-BAAF-46E4-AFAE-1DF32D186FAE}" type="datetimeFigureOut">
              <a:rPr lang="en-US" smtClean="0"/>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C74F6A-BAAF-46E4-AFAE-1DF32D186FAE}" type="datetimeFigureOut">
              <a:rPr lang="en-US" smtClean="0"/>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C74F6A-BAAF-46E4-AFAE-1DF32D186FAE}" type="datetimeFigureOut">
              <a:rPr lang="en-US" smtClean="0"/>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C74F6A-BAAF-46E4-AFAE-1DF32D186FAE}" type="datetimeFigureOut">
              <a:rPr lang="en-US" smtClean="0"/>
              <a:t>8/27/2021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C74F6A-BAAF-46E4-AFAE-1DF32D186FAE}" type="datetimeFigureOut">
              <a:rPr lang="en-US" smtClean="0"/>
              <a:t>8/27/2021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74F6A-BAAF-46E4-AFAE-1DF32D186FAE}" type="datetimeFigureOut">
              <a:rPr lang="en-US" smtClean="0"/>
              <a:t>8/27/2021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C74F6A-BAAF-46E4-AFAE-1DF32D186FAE}" type="datetimeFigureOut">
              <a:rPr lang="en-US" smtClean="0"/>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C74F6A-BAAF-46E4-AFAE-1DF32D186FAE}" type="datetimeFigureOut">
              <a:rPr lang="en-US" smtClean="0"/>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635CDC-E3DA-4A49-BE03-FCD16B2EA7E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74F6A-BAAF-46E4-AFAE-1DF32D186FAE}" type="datetimeFigureOut">
              <a:rPr lang="en-US" smtClean="0"/>
              <a:t>8/27/2021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35CDC-E3DA-4A49-BE03-FCD16B2EA7E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Liver function test </a:t>
            </a:r>
          </a:p>
        </p:txBody>
      </p:sp>
      <p:sp>
        <p:nvSpPr>
          <p:cNvPr id="3" name="Subtitle 2"/>
          <p:cNvSpPr>
            <a:spLocks noGrp="1"/>
          </p:cNvSpPr>
          <p:nvPr>
            <p:ph type="subTitle" idx="1"/>
          </p:nvPr>
        </p:nvSpPr>
        <p:spPr/>
        <p:txBody>
          <a:bodyPr>
            <a:normAutofit fontScale="55000" lnSpcReduction="20000"/>
          </a:bodyPr>
          <a:lstStyle/>
          <a:p>
            <a:r>
              <a:rPr lang="en-US" dirty="0">
                <a:solidFill>
                  <a:schemeClr val="tx1"/>
                </a:solidFill>
              </a:rPr>
              <a:t>Subject : PD 103 Biochemistry</a:t>
            </a:r>
          </a:p>
          <a:p>
            <a:endParaRPr lang="en-US" dirty="0">
              <a:solidFill>
                <a:schemeClr val="tx1"/>
              </a:solidFill>
            </a:endParaRPr>
          </a:p>
          <a:p>
            <a:r>
              <a:rPr lang="en-US" dirty="0">
                <a:solidFill>
                  <a:schemeClr val="tx1"/>
                </a:solidFill>
              </a:rPr>
              <a:t>Prepared By: </a:t>
            </a:r>
          </a:p>
          <a:p>
            <a:r>
              <a:rPr lang="en-US" dirty="0">
                <a:solidFill>
                  <a:schemeClr val="tx1"/>
                </a:solidFill>
              </a:rPr>
              <a:t>Dr. Aarti Zanwar,</a:t>
            </a:r>
          </a:p>
          <a:p>
            <a:r>
              <a:rPr lang="en-US" dirty="0">
                <a:solidFill>
                  <a:schemeClr val="tx1"/>
                </a:solidFill>
              </a:rPr>
              <a:t>Associate Professor</a:t>
            </a:r>
          </a:p>
          <a:p>
            <a:r>
              <a:rPr lang="en-US" dirty="0">
                <a:solidFill>
                  <a:schemeClr val="tx1"/>
                </a:solidFill>
              </a:rPr>
              <a:t>Department of Pharmacy,SVDU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D73B2-5695-466D-83FF-87C5B6E73AA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73EB83D-3ADD-405A-853B-F92C94DD29C3}"/>
              </a:ext>
            </a:extLst>
          </p:cNvPr>
          <p:cNvSpPr>
            <a:spLocks noGrp="1"/>
          </p:cNvSpPr>
          <p:nvPr>
            <p:ph idx="1"/>
          </p:nvPr>
        </p:nvSpPr>
        <p:spPr/>
        <p:txBody>
          <a:bodyPr/>
          <a:lstStyle/>
          <a:p>
            <a:r>
              <a:rPr lang="en-IN" dirty="0"/>
              <a:t>Indirect positive - </a:t>
            </a:r>
            <a:r>
              <a:rPr lang="en-IN" dirty="0" err="1"/>
              <a:t>Hemolytic</a:t>
            </a:r>
            <a:r>
              <a:rPr lang="en-IN" dirty="0"/>
              <a:t> jaundice</a:t>
            </a:r>
          </a:p>
          <a:p>
            <a:r>
              <a:rPr lang="en-IN" dirty="0"/>
              <a:t>Direct positive - Obstructive jaundice</a:t>
            </a:r>
          </a:p>
          <a:p>
            <a:r>
              <a:rPr lang="en-IN" dirty="0"/>
              <a:t>Biphasic - Hepatic jaundice</a:t>
            </a:r>
          </a:p>
          <a:p>
            <a:endParaRPr lang="en-IN" dirty="0"/>
          </a:p>
          <a:p>
            <a:r>
              <a:rPr lang="en-IN" dirty="0"/>
              <a:t>Bilirubin in urine can be detected </a:t>
            </a:r>
            <a:r>
              <a:rPr lang="en-IN" dirty="0" err="1"/>
              <a:t>bv</a:t>
            </a:r>
            <a:r>
              <a:rPr lang="en-IN" dirty="0"/>
              <a:t> </a:t>
            </a:r>
            <a:r>
              <a:rPr lang="en-IN" dirty="0" err="1"/>
              <a:t>Fouchet's</a:t>
            </a:r>
            <a:endParaRPr lang="en-IN" dirty="0"/>
          </a:p>
          <a:p>
            <a:r>
              <a:rPr lang="en-IN" dirty="0"/>
              <a:t>test or </a:t>
            </a:r>
            <a:r>
              <a:rPr lang="en-IN" dirty="0" err="1"/>
              <a:t>Gmelin's</a:t>
            </a:r>
            <a:r>
              <a:rPr lang="en-IN" dirty="0"/>
              <a:t> test.</a:t>
            </a:r>
          </a:p>
        </p:txBody>
      </p:sp>
    </p:spTree>
    <p:extLst>
      <p:ext uri="{BB962C8B-B14F-4D97-AF65-F5344CB8AC3E}">
        <p14:creationId xmlns:p14="http://schemas.microsoft.com/office/powerpoint/2010/main" val="414485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Bromosulphthalein</a:t>
            </a:r>
            <a:r>
              <a:rPr lang="en-IN" dirty="0"/>
              <a:t> (BSP) test</a:t>
            </a:r>
            <a:endParaRPr lang="en-US" dirty="0"/>
          </a:p>
        </p:txBody>
      </p:sp>
      <p:sp>
        <p:nvSpPr>
          <p:cNvPr id="3" name="Content Placeholder 2"/>
          <p:cNvSpPr>
            <a:spLocks noGrp="1"/>
          </p:cNvSpPr>
          <p:nvPr>
            <p:ph idx="1"/>
          </p:nvPr>
        </p:nvSpPr>
        <p:spPr/>
        <p:txBody>
          <a:bodyPr>
            <a:normAutofit fontScale="85000" lnSpcReduction="10000"/>
          </a:bodyPr>
          <a:lstStyle/>
          <a:p>
            <a:r>
              <a:rPr lang="en-IN" dirty="0" err="1"/>
              <a:t>Bromosulphthalein</a:t>
            </a:r>
            <a:r>
              <a:rPr lang="en-IN" dirty="0"/>
              <a:t> is a dye used to assess the  excretory function of liver. </a:t>
            </a:r>
            <a:r>
              <a:rPr lang="en-IN" dirty="0" err="1"/>
              <a:t>lt</a:t>
            </a:r>
            <a:r>
              <a:rPr lang="en-IN" dirty="0"/>
              <a:t> is a non-toxic compound and almost exclusively excreted by the liver (through bile</a:t>
            </a:r>
            <a:r>
              <a:rPr lang="en-IN" dirty="0">
                <a:solidFill>
                  <a:srgbClr val="FF0000"/>
                </a:solidFill>
              </a:rPr>
              <a:t>). BSP is administered intravenously (5 mg/kg body weight) and its serum concentration is measured at 45 min and at 2 hrs.</a:t>
            </a:r>
          </a:p>
          <a:p>
            <a:r>
              <a:rPr lang="en-IN" dirty="0"/>
              <a:t> </a:t>
            </a:r>
            <a:r>
              <a:rPr lang="en-IN" dirty="0">
                <a:solidFill>
                  <a:srgbClr val="FF0000"/>
                </a:solidFill>
              </a:rPr>
              <a:t>In normal individuals, less than 5% of the dye is retained at the end of 45 min.</a:t>
            </a:r>
            <a:r>
              <a:rPr lang="en-IN" dirty="0"/>
              <a:t> Any impairment in liver function causes an increased retention of the dye.</a:t>
            </a:r>
          </a:p>
          <a:p>
            <a:r>
              <a:rPr lang="en-IN" dirty="0"/>
              <a:t>This test is quite sensitive to assess liver abnormality with particular reference to excretory function.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BA201-3F61-4293-A496-09930761BD6D}"/>
              </a:ext>
            </a:extLst>
          </p:cNvPr>
          <p:cNvSpPr>
            <a:spLocks noGrp="1"/>
          </p:cNvSpPr>
          <p:nvPr>
            <p:ph type="title"/>
          </p:nvPr>
        </p:nvSpPr>
        <p:spPr/>
        <p:txBody>
          <a:bodyPr>
            <a:normAutofit/>
          </a:bodyPr>
          <a:lstStyle/>
          <a:p>
            <a:r>
              <a:rPr lang="en-IN" dirty="0"/>
              <a:t>Serum Enzymes derived from liver</a:t>
            </a:r>
          </a:p>
        </p:txBody>
      </p:sp>
      <p:sp>
        <p:nvSpPr>
          <p:cNvPr id="3" name="Content Placeholder 2">
            <a:extLst>
              <a:ext uri="{FF2B5EF4-FFF2-40B4-BE49-F238E27FC236}">
                <a16:creationId xmlns:a16="http://schemas.microsoft.com/office/drawing/2014/main" id="{FB904809-AD71-411E-8F05-C99EFAAA96F8}"/>
              </a:ext>
            </a:extLst>
          </p:cNvPr>
          <p:cNvSpPr>
            <a:spLocks noGrp="1"/>
          </p:cNvSpPr>
          <p:nvPr>
            <p:ph idx="1"/>
          </p:nvPr>
        </p:nvSpPr>
        <p:spPr>
          <a:xfrm>
            <a:off x="76200" y="1600200"/>
            <a:ext cx="8915400" cy="4525963"/>
          </a:xfrm>
        </p:spPr>
        <p:txBody>
          <a:bodyPr>
            <a:normAutofit/>
          </a:bodyPr>
          <a:lstStyle/>
          <a:p>
            <a:r>
              <a:rPr lang="en-IN" dirty="0"/>
              <a:t>Transaminases or aminotransferases  activities of two enzymes-namely s</a:t>
            </a:r>
            <a:r>
              <a:rPr lang="en-IN" dirty="0">
                <a:solidFill>
                  <a:srgbClr val="FF0000"/>
                </a:solidFill>
              </a:rPr>
              <a:t>erum glutamate pyruvate transaminase</a:t>
            </a:r>
            <a:r>
              <a:rPr lang="en-IN" dirty="0"/>
              <a:t>(</a:t>
            </a:r>
            <a:r>
              <a:rPr lang="en-IN" dirty="0" err="1"/>
              <a:t>SGPT;recently</a:t>
            </a:r>
            <a:r>
              <a:rPr lang="en-IN" dirty="0"/>
              <a:t> called as alanine transaminase--ALT) and </a:t>
            </a:r>
            <a:r>
              <a:rPr lang="en-IN" dirty="0">
                <a:solidFill>
                  <a:srgbClr val="FF0000"/>
                </a:solidFill>
              </a:rPr>
              <a:t>serum glutamate oxaloacetate transaminase </a:t>
            </a:r>
            <a:r>
              <a:rPr lang="en-IN" dirty="0"/>
              <a:t>(SGOT; recently known as aspartate transaminase - AST) -are widely used to assess the liver function.</a:t>
            </a:r>
          </a:p>
        </p:txBody>
      </p:sp>
    </p:spTree>
    <p:extLst>
      <p:ext uri="{BB962C8B-B14F-4D97-AF65-F5344CB8AC3E}">
        <p14:creationId xmlns:p14="http://schemas.microsoft.com/office/powerpoint/2010/main" val="3897467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70786-C778-4374-B9BB-8FE4F6A0A33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DE31414-0266-457C-8EC8-3CFA57F98D8B}"/>
              </a:ext>
            </a:extLst>
          </p:cNvPr>
          <p:cNvSpPr>
            <a:spLocks noGrp="1"/>
          </p:cNvSpPr>
          <p:nvPr>
            <p:ph idx="1"/>
          </p:nvPr>
        </p:nvSpPr>
        <p:spPr/>
        <p:txBody>
          <a:bodyPr>
            <a:normAutofit/>
          </a:bodyPr>
          <a:lstStyle/>
          <a:p>
            <a:r>
              <a:rPr lang="en-IN" dirty="0"/>
              <a:t>ALT is a cytoplasmic enzyme AST is found in both cytoplasm and mitochondria.</a:t>
            </a:r>
          </a:p>
          <a:p>
            <a:r>
              <a:rPr lang="en-IN" dirty="0"/>
              <a:t>The activity of these enzymes is low in normal serum (</a:t>
            </a:r>
            <a:r>
              <a:rPr lang="en-IN" dirty="0">
                <a:solidFill>
                  <a:srgbClr val="FF0000"/>
                </a:solidFill>
              </a:rPr>
              <a:t>ALT 5-40  </a:t>
            </a:r>
            <a:r>
              <a:rPr lang="en-IN" dirty="0" err="1">
                <a:solidFill>
                  <a:srgbClr val="FF0000"/>
                </a:solidFill>
              </a:rPr>
              <a:t>lU</a:t>
            </a:r>
            <a:r>
              <a:rPr lang="en-IN" dirty="0">
                <a:solidFill>
                  <a:srgbClr val="FF0000"/>
                </a:solidFill>
              </a:rPr>
              <a:t>/l; AST 5-45 </a:t>
            </a:r>
            <a:r>
              <a:rPr lang="en-IN" dirty="0" err="1">
                <a:solidFill>
                  <a:srgbClr val="FF0000"/>
                </a:solidFill>
              </a:rPr>
              <a:t>lU</a:t>
            </a:r>
            <a:r>
              <a:rPr lang="en-IN" dirty="0">
                <a:solidFill>
                  <a:srgbClr val="FF0000"/>
                </a:solidFill>
              </a:rPr>
              <a:t>/l). </a:t>
            </a:r>
          </a:p>
          <a:p>
            <a:r>
              <a:rPr lang="en-IN" dirty="0"/>
              <a:t>Serum ALT and AST are increased in liver damage. However, alanine transaminase is more sensitive and reliable for the assessment of LFT.</a:t>
            </a:r>
          </a:p>
        </p:txBody>
      </p:sp>
    </p:spTree>
    <p:extLst>
      <p:ext uri="{BB962C8B-B14F-4D97-AF65-F5344CB8AC3E}">
        <p14:creationId xmlns:p14="http://schemas.microsoft.com/office/powerpoint/2010/main" val="1625463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A6D62-BBB8-4E8D-A094-15641B27756E}"/>
              </a:ext>
            </a:extLst>
          </p:cNvPr>
          <p:cNvSpPr>
            <a:spLocks noGrp="1"/>
          </p:cNvSpPr>
          <p:nvPr>
            <p:ph type="title"/>
          </p:nvPr>
        </p:nvSpPr>
        <p:spPr/>
        <p:txBody>
          <a:bodyPr>
            <a:normAutofit fontScale="90000"/>
          </a:bodyPr>
          <a:lstStyle/>
          <a:p>
            <a:r>
              <a:rPr lang="en-IN" dirty="0"/>
              <a:t>Alkaline phosphatase</a:t>
            </a:r>
            <a:br>
              <a:rPr lang="en-IN" dirty="0"/>
            </a:br>
            <a:endParaRPr lang="en-IN" dirty="0"/>
          </a:p>
        </p:txBody>
      </p:sp>
      <p:sp>
        <p:nvSpPr>
          <p:cNvPr id="3" name="Content Placeholder 2">
            <a:extLst>
              <a:ext uri="{FF2B5EF4-FFF2-40B4-BE49-F238E27FC236}">
                <a16:creationId xmlns:a16="http://schemas.microsoft.com/office/drawing/2014/main" id="{281020F3-8FBF-4A4C-9940-2FE947615DFA}"/>
              </a:ext>
            </a:extLst>
          </p:cNvPr>
          <p:cNvSpPr>
            <a:spLocks noGrp="1"/>
          </p:cNvSpPr>
          <p:nvPr>
            <p:ph idx="1"/>
          </p:nvPr>
        </p:nvSpPr>
        <p:spPr>
          <a:xfrm>
            <a:off x="152400" y="1600200"/>
            <a:ext cx="8839200" cy="4525963"/>
          </a:xfrm>
        </p:spPr>
        <p:txBody>
          <a:bodyPr>
            <a:normAutofit lnSpcReduction="10000"/>
          </a:bodyPr>
          <a:lstStyle/>
          <a:p>
            <a:r>
              <a:rPr lang="en-IN" dirty="0"/>
              <a:t>Alkaline phosphatase(ALP) is mainly derived</a:t>
            </a:r>
          </a:p>
          <a:p>
            <a:pPr marL="0" indent="0">
              <a:buNone/>
            </a:pPr>
            <a:r>
              <a:rPr lang="en-IN" dirty="0"/>
              <a:t>from bone and liver (the cells lining the bile</a:t>
            </a:r>
          </a:p>
          <a:p>
            <a:pPr marL="0" indent="0">
              <a:buNone/>
            </a:pPr>
            <a:r>
              <a:rPr lang="pt-BR" dirty="0"/>
              <a:t>canaliculi ) </a:t>
            </a:r>
          </a:p>
          <a:p>
            <a:r>
              <a:rPr lang="pt-BR" dirty="0"/>
              <a:t>A rise in serum ALP (</a:t>
            </a:r>
            <a:r>
              <a:rPr lang="pt-BR" dirty="0">
                <a:solidFill>
                  <a:srgbClr val="FF0000"/>
                </a:solidFill>
              </a:rPr>
              <a:t>normal 3 -13 KA </a:t>
            </a:r>
            <a:r>
              <a:rPr lang="en-IN" dirty="0">
                <a:solidFill>
                  <a:srgbClr val="FF0000"/>
                </a:solidFill>
              </a:rPr>
              <a:t>units/dl</a:t>
            </a:r>
            <a:r>
              <a:rPr lang="en-IN" dirty="0"/>
              <a:t>), usually associated with elevated serum bilirubin is an indicator of biliary obstruction (obstructive/</a:t>
            </a:r>
            <a:r>
              <a:rPr lang="en-IN" dirty="0" err="1"/>
              <a:t>posthepatic</a:t>
            </a:r>
            <a:r>
              <a:rPr lang="en-IN" dirty="0"/>
              <a:t> jaundice).</a:t>
            </a:r>
          </a:p>
          <a:p>
            <a:r>
              <a:rPr lang="en-IN" dirty="0"/>
              <a:t> ALP is also elevated in </a:t>
            </a:r>
            <a:r>
              <a:rPr lang="en-IN" dirty="0">
                <a:solidFill>
                  <a:srgbClr val="FF0000"/>
                </a:solidFill>
              </a:rPr>
              <a:t>cirrhosis of liver and hepatic </a:t>
            </a:r>
            <a:r>
              <a:rPr lang="en-IN" dirty="0" err="1">
                <a:solidFill>
                  <a:srgbClr val="FF0000"/>
                </a:solidFill>
              </a:rPr>
              <a:t>tumors</a:t>
            </a:r>
            <a:r>
              <a:rPr lang="en-IN" dirty="0">
                <a:solidFill>
                  <a:srgbClr val="FF0000"/>
                </a:solidFill>
              </a:rPr>
              <a:t>.</a:t>
            </a:r>
          </a:p>
        </p:txBody>
      </p:sp>
    </p:spTree>
    <p:extLst>
      <p:ext uri="{BB962C8B-B14F-4D97-AF65-F5344CB8AC3E}">
        <p14:creationId xmlns:p14="http://schemas.microsoft.com/office/powerpoint/2010/main" val="1146958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1F37E-00C3-4CA7-92B5-AF87490141AC}"/>
              </a:ext>
            </a:extLst>
          </p:cNvPr>
          <p:cNvSpPr>
            <a:spLocks noGrp="1"/>
          </p:cNvSpPr>
          <p:nvPr>
            <p:ph type="title"/>
          </p:nvPr>
        </p:nvSpPr>
        <p:spPr/>
        <p:txBody>
          <a:bodyPr>
            <a:normAutofit fontScale="90000"/>
          </a:bodyPr>
          <a:lstStyle/>
          <a:p>
            <a:r>
              <a:rPr lang="en-IN" dirty="0"/>
              <a:t>Glutamyl transpeptidase</a:t>
            </a:r>
            <a:br>
              <a:rPr lang="en-IN" dirty="0"/>
            </a:br>
            <a:endParaRPr lang="en-IN" dirty="0"/>
          </a:p>
        </p:txBody>
      </p:sp>
      <p:sp>
        <p:nvSpPr>
          <p:cNvPr id="3" name="Content Placeholder 2">
            <a:extLst>
              <a:ext uri="{FF2B5EF4-FFF2-40B4-BE49-F238E27FC236}">
                <a16:creationId xmlns:a16="http://schemas.microsoft.com/office/drawing/2014/main" id="{45AFAF2C-F30B-4271-BEA6-E3D5F0295071}"/>
              </a:ext>
            </a:extLst>
          </p:cNvPr>
          <p:cNvSpPr>
            <a:spLocks noGrp="1"/>
          </p:cNvSpPr>
          <p:nvPr>
            <p:ph idx="1"/>
          </p:nvPr>
        </p:nvSpPr>
        <p:spPr>
          <a:xfrm>
            <a:off x="381000" y="1066800"/>
            <a:ext cx="8305800" cy="5059363"/>
          </a:xfrm>
        </p:spPr>
        <p:txBody>
          <a:bodyPr>
            <a:normAutofit lnSpcReduction="10000"/>
          </a:bodyPr>
          <a:lstStyle/>
          <a:p>
            <a:r>
              <a:rPr lang="en-IN" dirty="0"/>
              <a:t>This is a microsomal enzyme widely distributed in body tissues, including liver.</a:t>
            </a:r>
          </a:p>
          <a:p>
            <a:r>
              <a:rPr lang="en-IN" dirty="0"/>
              <a:t>Measurement of </a:t>
            </a:r>
            <a:r>
              <a:rPr lang="el-GR" dirty="0"/>
              <a:t>γ</a:t>
            </a:r>
            <a:r>
              <a:rPr lang="en-IN" dirty="0"/>
              <a:t> glutamyl transpeptidase ( </a:t>
            </a:r>
            <a:r>
              <a:rPr lang="el-GR" dirty="0"/>
              <a:t>γ</a:t>
            </a:r>
            <a:r>
              <a:rPr lang="en-IN" dirty="0"/>
              <a:t> GGT) activity provides a sensitive index to asses liver abnormality. </a:t>
            </a:r>
          </a:p>
          <a:p>
            <a:r>
              <a:rPr lang="en-IN" dirty="0"/>
              <a:t>Serum GGT is highly elevated (normal 5-4O </a:t>
            </a:r>
            <a:r>
              <a:rPr lang="en-IN" dirty="0" err="1"/>
              <a:t>lU</a:t>
            </a:r>
            <a:r>
              <a:rPr lang="en-IN" dirty="0"/>
              <a:t>/L) in biliary obstruction and alcoholism.</a:t>
            </a:r>
          </a:p>
          <a:p>
            <a:r>
              <a:rPr lang="en-IN" dirty="0"/>
              <a:t>Further, several drugs (e.g. phenytoin) induce</a:t>
            </a:r>
          </a:p>
          <a:p>
            <a:r>
              <a:rPr lang="en-IN" dirty="0"/>
              <a:t>(liver synthesis) and increase this enzyme in circulation</a:t>
            </a:r>
          </a:p>
        </p:txBody>
      </p:sp>
    </p:spTree>
    <p:extLst>
      <p:ext uri="{BB962C8B-B14F-4D97-AF65-F5344CB8AC3E}">
        <p14:creationId xmlns:p14="http://schemas.microsoft.com/office/powerpoint/2010/main" val="760717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5C9E-2ABA-464B-B249-7C1477D0D5F9}"/>
              </a:ext>
            </a:extLst>
          </p:cNvPr>
          <p:cNvSpPr>
            <a:spLocks noGrp="1"/>
          </p:cNvSpPr>
          <p:nvPr>
            <p:ph type="title"/>
          </p:nvPr>
        </p:nvSpPr>
        <p:spPr/>
        <p:txBody>
          <a:bodyPr>
            <a:normAutofit fontScale="90000"/>
          </a:bodyPr>
          <a:lstStyle/>
          <a:p>
            <a:r>
              <a:rPr lang="en-IN" dirty="0"/>
              <a:t>5'-Nucleotidase</a:t>
            </a:r>
            <a:br>
              <a:rPr lang="en-IN" dirty="0"/>
            </a:br>
            <a:endParaRPr lang="en-IN" dirty="0"/>
          </a:p>
        </p:txBody>
      </p:sp>
      <p:sp>
        <p:nvSpPr>
          <p:cNvPr id="3" name="Content Placeholder 2">
            <a:extLst>
              <a:ext uri="{FF2B5EF4-FFF2-40B4-BE49-F238E27FC236}">
                <a16:creationId xmlns:a16="http://schemas.microsoft.com/office/drawing/2014/main" id="{49A9F0B2-DAC5-4D97-BF00-0F7E3E73068C}"/>
              </a:ext>
            </a:extLst>
          </p:cNvPr>
          <p:cNvSpPr>
            <a:spLocks noGrp="1"/>
          </p:cNvSpPr>
          <p:nvPr>
            <p:ph idx="1"/>
          </p:nvPr>
        </p:nvSpPr>
        <p:spPr/>
        <p:txBody>
          <a:bodyPr/>
          <a:lstStyle/>
          <a:p>
            <a:pPr algn="just"/>
            <a:r>
              <a:rPr lang="en-IN" dirty="0"/>
              <a:t>The serum activity of </a:t>
            </a:r>
            <a:r>
              <a:rPr lang="en-IN" dirty="0">
                <a:solidFill>
                  <a:srgbClr val="FF0000"/>
                </a:solidFill>
              </a:rPr>
              <a:t>5'-nucleotidase </a:t>
            </a:r>
            <a:r>
              <a:rPr lang="en-IN" dirty="0"/>
              <a:t>(normal</a:t>
            </a:r>
          </a:p>
          <a:p>
            <a:pPr marL="0" indent="0" algn="just">
              <a:buNone/>
            </a:pPr>
            <a:r>
              <a:rPr lang="en-IN" dirty="0"/>
              <a:t>2-15 U/l) is elevated in hepatobiliary disease   and this parallels ALP. </a:t>
            </a:r>
          </a:p>
          <a:p>
            <a:pPr algn="just"/>
            <a:r>
              <a:rPr lang="en-IN" dirty="0"/>
              <a:t>5'-nucleotidase is that it is not altered in bone diseases (as is the case with ALP).</a:t>
            </a:r>
          </a:p>
        </p:txBody>
      </p:sp>
    </p:spTree>
    <p:extLst>
      <p:ext uri="{BB962C8B-B14F-4D97-AF65-F5344CB8AC3E}">
        <p14:creationId xmlns:p14="http://schemas.microsoft.com/office/powerpoint/2010/main" val="1835860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D7D9-D76F-4C1C-94BB-42C273144282}"/>
              </a:ext>
            </a:extLst>
          </p:cNvPr>
          <p:cNvSpPr>
            <a:spLocks noGrp="1"/>
          </p:cNvSpPr>
          <p:nvPr>
            <p:ph type="title"/>
          </p:nvPr>
        </p:nvSpPr>
        <p:spPr/>
        <p:txBody>
          <a:bodyPr>
            <a:normAutofit/>
          </a:bodyPr>
          <a:lstStyle/>
          <a:p>
            <a:r>
              <a:rPr lang="en-IN" dirty="0"/>
              <a:t>Galactose 'tolerance Test</a:t>
            </a:r>
          </a:p>
        </p:txBody>
      </p:sp>
      <p:sp>
        <p:nvSpPr>
          <p:cNvPr id="3" name="Content Placeholder 2">
            <a:extLst>
              <a:ext uri="{FF2B5EF4-FFF2-40B4-BE49-F238E27FC236}">
                <a16:creationId xmlns:a16="http://schemas.microsoft.com/office/drawing/2014/main" id="{E74CB4D3-E825-4B67-82BC-F7A3E33BC7D1}"/>
              </a:ext>
            </a:extLst>
          </p:cNvPr>
          <p:cNvSpPr>
            <a:spLocks noGrp="1"/>
          </p:cNvSpPr>
          <p:nvPr>
            <p:ph idx="1"/>
          </p:nvPr>
        </p:nvSpPr>
        <p:spPr>
          <a:xfrm>
            <a:off x="0" y="1600200"/>
            <a:ext cx="9144000" cy="4525963"/>
          </a:xfrm>
        </p:spPr>
        <p:txBody>
          <a:bodyPr/>
          <a:lstStyle/>
          <a:p>
            <a:r>
              <a:rPr lang="en-IN" dirty="0"/>
              <a:t>Galactose is a monosaccharide,  exclusively</a:t>
            </a:r>
            <a:br>
              <a:rPr lang="en-IN" dirty="0"/>
            </a:br>
            <a:r>
              <a:rPr lang="en-IN" dirty="0"/>
              <a:t>metabolized by the liver. </a:t>
            </a:r>
            <a:r>
              <a:rPr lang="en-IN" dirty="0">
                <a:solidFill>
                  <a:srgbClr val="FF0000"/>
                </a:solidFill>
              </a:rPr>
              <a:t>The liver function can be assessed by measuring the utilization of galactose. </a:t>
            </a:r>
            <a:r>
              <a:rPr lang="en-IN" dirty="0"/>
              <a:t>This is referred to galactose tolerance test. </a:t>
            </a:r>
          </a:p>
        </p:txBody>
      </p:sp>
    </p:spTree>
    <p:extLst>
      <p:ext uri="{BB962C8B-B14F-4D97-AF65-F5344CB8AC3E}">
        <p14:creationId xmlns:p14="http://schemas.microsoft.com/office/powerpoint/2010/main" val="4266026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0953F-6E37-46C2-91C2-14746229A9C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E9534BD-E4CD-4EC6-8922-AB3C67C2BA5D}"/>
              </a:ext>
            </a:extLst>
          </p:cNvPr>
          <p:cNvSpPr>
            <a:spLocks noGrp="1"/>
          </p:cNvSpPr>
          <p:nvPr>
            <p:ph idx="1"/>
          </p:nvPr>
        </p:nvSpPr>
        <p:spPr>
          <a:xfrm>
            <a:off x="228600" y="1600200"/>
            <a:ext cx="8686800" cy="4525963"/>
          </a:xfrm>
        </p:spPr>
        <p:txBody>
          <a:bodyPr/>
          <a:lstStyle/>
          <a:p>
            <a:r>
              <a:rPr lang="en-IN" dirty="0"/>
              <a:t>The subject is given </a:t>
            </a:r>
            <a:r>
              <a:rPr lang="en-IN" dirty="0">
                <a:solidFill>
                  <a:srgbClr val="FF0000"/>
                </a:solidFill>
              </a:rPr>
              <a:t>intravenous administration of galactose (about 300 mg/kg body weight).</a:t>
            </a:r>
            <a:r>
              <a:rPr lang="en-IN" dirty="0"/>
              <a:t> Blood is drawn at </a:t>
            </a:r>
            <a:r>
              <a:rPr lang="en-IN" dirty="0">
                <a:solidFill>
                  <a:srgbClr val="FF0000"/>
                </a:solidFill>
              </a:rPr>
              <a:t>10 minute </a:t>
            </a:r>
            <a:r>
              <a:rPr lang="en-IN" dirty="0"/>
              <a:t>intervals for the next 2 hours and galactose estimated.</a:t>
            </a:r>
          </a:p>
          <a:p>
            <a:r>
              <a:rPr lang="en-IN" dirty="0"/>
              <a:t> In the normal individuals, the half-life of  galactose is about </a:t>
            </a:r>
            <a:r>
              <a:rPr lang="en-IN" dirty="0">
                <a:solidFill>
                  <a:srgbClr val="FF0000"/>
                </a:solidFill>
              </a:rPr>
              <a:t>10-15 minutes</a:t>
            </a:r>
            <a:r>
              <a:rPr lang="en-IN" dirty="0"/>
              <a:t>.</a:t>
            </a:r>
            <a:br>
              <a:rPr lang="en-IN" dirty="0"/>
            </a:br>
            <a:r>
              <a:rPr lang="en-IN" dirty="0"/>
              <a:t>This is markedly elevated in hepatocellular</a:t>
            </a:r>
            <a:br>
              <a:rPr lang="en-IN" dirty="0"/>
            </a:br>
            <a:r>
              <a:rPr lang="en-IN" dirty="0"/>
              <a:t>damage (infective hepatitis, cirrhosis)</a:t>
            </a:r>
          </a:p>
        </p:txBody>
      </p:sp>
    </p:spTree>
    <p:extLst>
      <p:ext uri="{BB962C8B-B14F-4D97-AF65-F5344CB8AC3E}">
        <p14:creationId xmlns:p14="http://schemas.microsoft.com/office/powerpoint/2010/main" val="1161632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Serum albumin</a:t>
            </a:r>
            <a:br>
              <a:rPr lang="en-IN" dirty="0"/>
            </a:br>
            <a:endParaRPr lang="en-US" dirty="0"/>
          </a:p>
        </p:txBody>
      </p:sp>
      <p:sp>
        <p:nvSpPr>
          <p:cNvPr id="3" name="Content Placeholder 2"/>
          <p:cNvSpPr>
            <a:spLocks noGrp="1"/>
          </p:cNvSpPr>
          <p:nvPr>
            <p:ph idx="1"/>
          </p:nvPr>
        </p:nvSpPr>
        <p:spPr>
          <a:xfrm>
            <a:off x="457200" y="914400"/>
            <a:ext cx="8534400" cy="5211763"/>
          </a:xfrm>
        </p:spPr>
        <p:txBody>
          <a:bodyPr>
            <a:noAutofit/>
          </a:bodyPr>
          <a:lstStyle/>
          <a:p>
            <a:r>
              <a:rPr lang="en-IN" dirty="0"/>
              <a:t>Albumin is solely synthesized by the liver. </a:t>
            </a:r>
          </a:p>
          <a:p>
            <a:r>
              <a:rPr lang="en-IN" dirty="0"/>
              <a:t>It has a half-life of about 20-25 days, therefore, it is a good marker to assess chronic (and not acute) liver damage.</a:t>
            </a:r>
          </a:p>
          <a:p>
            <a:pPr marL="0" indent="0">
              <a:buNone/>
            </a:pPr>
            <a:r>
              <a:rPr lang="en-IN" dirty="0"/>
              <a:t> Low serum albumin is commonly observed in patients with severe liver damage. </a:t>
            </a:r>
            <a:r>
              <a:rPr lang="en-IN" dirty="0" err="1">
                <a:solidFill>
                  <a:srgbClr val="00B0F0"/>
                </a:solidFill>
              </a:rPr>
              <a:t>lt</a:t>
            </a:r>
            <a:r>
              <a:rPr lang="en-IN" dirty="0">
                <a:solidFill>
                  <a:srgbClr val="00B0F0"/>
                </a:solidFill>
              </a:rPr>
              <a:t> must, however, be noted that the serum of albumin concentration is also decreased due to other factors such as malnutrition.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Functions of liver</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1 </a:t>
            </a:r>
            <a:r>
              <a:rPr lang="en-US" dirty="0">
                <a:solidFill>
                  <a:srgbClr val="FF0000"/>
                </a:solidFill>
              </a:rPr>
              <a:t>. Metabolic functions </a:t>
            </a:r>
            <a:r>
              <a:rPr lang="en-US" dirty="0"/>
              <a:t>: Liver actively participates in carbohydrate, lipid, protein, mineral and vitamin metabolisms.</a:t>
            </a:r>
          </a:p>
          <a:p>
            <a:r>
              <a:rPr lang="en-US" dirty="0"/>
              <a:t>2</a:t>
            </a:r>
            <a:r>
              <a:rPr lang="en-US" dirty="0">
                <a:solidFill>
                  <a:srgbClr val="FF0000"/>
                </a:solidFill>
              </a:rPr>
              <a:t>. Excretory functions </a:t>
            </a:r>
            <a:r>
              <a:rPr lang="en-US" dirty="0"/>
              <a:t>: Bile pigments, bile</a:t>
            </a:r>
          </a:p>
          <a:p>
            <a:r>
              <a:rPr lang="en-US" dirty="0"/>
              <a:t>Salts and cholesterol are excreted in the bile into</a:t>
            </a:r>
          </a:p>
          <a:p>
            <a:r>
              <a:rPr lang="en-US" dirty="0"/>
              <a:t>intestine.</a:t>
            </a:r>
          </a:p>
          <a:p>
            <a:r>
              <a:rPr lang="en-US" dirty="0"/>
              <a:t>3</a:t>
            </a:r>
            <a:r>
              <a:rPr lang="en-US" dirty="0">
                <a:solidFill>
                  <a:srgbClr val="FF0000"/>
                </a:solidFill>
              </a:rPr>
              <a:t>. Protective functions and detoxification </a:t>
            </a:r>
            <a:r>
              <a:rPr lang="en-US" dirty="0"/>
              <a:t>:</a:t>
            </a:r>
          </a:p>
          <a:p>
            <a:r>
              <a:rPr lang="en-US" dirty="0" err="1"/>
              <a:t>Kupffer</a:t>
            </a:r>
            <a:r>
              <a:rPr lang="en-US" dirty="0"/>
              <a:t> cells of liver perform </a:t>
            </a:r>
            <a:r>
              <a:rPr lang="en-US" dirty="0" err="1"/>
              <a:t>phagocytosis</a:t>
            </a:r>
            <a:r>
              <a:rPr lang="en-US" dirty="0"/>
              <a:t> to eliminate foreign compounds. Ammonia is detoxified to urea. Liver is responsible for the metabolism of </a:t>
            </a:r>
            <a:r>
              <a:rPr lang="en-US" dirty="0" err="1"/>
              <a:t>xenobiotics</a:t>
            </a:r>
            <a:r>
              <a:rPr lang="en-US" dirty="0"/>
              <a:t> (detoxification).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7C13C-2050-4818-8685-F00183EF31D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72F960F-AC0D-430D-9D2D-93F63C58FD40}"/>
              </a:ext>
            </a:extLst>
          </p:cNvPr>
          <p:cNvSpPr>
            <a:spLocks noGrp="1"/>
          </p:cNvSpPr>
          <p:nvPr>
            <p:ph idx="1"/>
          </p:nvPr>
        </p:nvSpPr>
        <p:spPr/>
        <p:txBody>
          <a:bodyPr>
            <a:normAutofit fontScale="85000" lnSpcReduction="10000"/>
          </a:bodyPr>
          <a:lstStyle/>
          <a:p>
            <a:pPr algn="just"/>
            <a:r>
              <a:rPr lang="en-IN" dirty="0"/>
              <a:t>Functional impairment of liver is frequently </a:t>
            </a:r>
            <a:r>
              <a:rPr lang="en-IN" dirty="0">
                <a:solidFill>
                  <a:srgbClr val="FF0000"/>
                </a:solidFill>
              </a:rPr>
              <a:t>associated with increased synthesis of globulins.</a:t>
            </a:r>
          </a:p>
          <a:p>
            <a:pPr algn="just"/>
            <a:r>
              <a:rPr lang="en-IN" dirty="0">
                <a:solidFill>
                  <a:srgbClr val="FF0000"/>
                </a:solidFill>
              </a:rPr>
              <a:t>Cirrhosis of the liver causes a reversal of (A/G ratio</a:t>
            </a:r>
            <a:r>
              <a:rPr lang="en-IN" dirty="0"/>
              <a:t>). </a:t>
            </a:r>
          </a:p>
          <a:p>
            <a:pPr marL="0" indent="0" algn="just">
              <a:buNone/>
            </a:pPr>
            <a:endParaRPr lang="en-IN" dirty="0"/>
          </a:p>
          <a:p>
            <a:pPr algn="just"/>
            <a:r>
              <a:rPr lang="en-IN" dirty="0"/>
              <a:t>Serum electrophoresis of proteins reveals increased</a:t>
            </a:r>
          </a:p>
          <a:p>
            <a:pPr marL="0" indent="0" algn="just">
              <a:buNone/>
            </a:pPr>
            <a:r>
              <a:rPr lang="en-IN" dirty="0"/>
              <a:t> albumin and decreased </a:t>
            </a:r>
            <a:r>
              <a:rPr lang="el-GR" dirty="0"/>
              <a:t>γ</a:t>
            </a:r>
            <a:r>
              <a:rPr lang="en-IN" dirty="0"/>
              <a:t> -globulin concentration.</a:t>
            </a:r>
          </a:p>
          <a:p>
            <a:pPr algn="just"/>
            <a:r>
              <a:rPr lang="en-IN" dirty="0"/>
              <a:t>This, however, may not have much diagnostic importance since several diseases are associated with altered electrophoretic pattern of serum proteins</a:t>
            </a:r>
            <a:endParaRPr lang="en-US" dirty="0"/>
          </a:p>
          <a:p>
            <a:endParaRPr lang="en-IN" dirty="0"/>
          </a:p>
        </p:txBody>
      </p:sp>
    </p:spTree>
    <p:extLst>
      <p:ext uri="{BB962C8B-B14F-4D97-AF65-F5344CB8AC3E}">
        <p14:creationId xmlns:p14="http://schemas.microsoft.com/office/powerpoint/2010/main" val="3883017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B6043-A617-4B4F-AA24-70C88C940121}"/>
              </a:ext>
            </a:extLst>
          </p:cNvPr>
          <p:cNvSpPr>
            <a:spLocks noGrp="1"/>
          </p:cNvSpPr>
          <p:nvPr>
            <p:ph type="title"/>
          </p:nvPr>
        </p:nvSpPr>
        <p:spPr/>
        <p:txBody>
          <a:bodyPr/>
          <a:lstStyle/>
          <a:p>
            <a:r>
              <a:rPr lang="en-IN" dirty="0"/>
              <a:t>Prothrombin time</a:t>
            </a:r>
          </a:p>
        </p:txBody>
      </p:sp>
      <p:sp>
        <p:nvSpPr>
          <p:cNvPr id="3" name="Content Placeholder 2">
            <a:extLst>
              <a:ext uri="{FF2B5EF4-FFF2-40B4-BE49-F238E27FC236}">
                <a16:creationId xmlns:a16="http://schemas.microsoft.com/office/drawing/2014/main" id="{D7163898-84D7-4346-92F4-442AFB7A87AC}"/>
              </a:ext>
            </a:extLst>
          </p:cNvPr>
          <p:cNvSpPr>
            <a:spLocks noGrp="1"/>
          </p:cNvSpPr>
          <p:nvPr>
            <p:ph idx="1"/>
          </p:nvPr>
        </p:nvSpPr>
        <p:spPr>
          <a:xfrm>
            <a:off x="457200" y="1600200"/>
            <a:ext cx="8458200" cy="4525963"/>
          </a:xfrm>
        </p:spPr>
        <p:txBody>
          <a:bodyPr>
            <a:normAutofit fontScale="85000" lnSpcReduction="10000"/>
          </a:bodyPr>
          <a:lstStyle/>
          <a:p>
            <a:pPr algn="just"/>
            <a:r>
              <a:rPr lang="en-IN" dirty="0"/>
              <a:t>The </a:t>
            </a:r>
            <a:r>
              <a:rPr lang="en-IN" dirty="0" err="1"/>
              <a:t>Iiver</a:t>
            </a:r>
            <a:r>
              <a:rPr lang="en-IN" dirty="0"/>
              <a:t> synthesize all the factors concerned with blood clotting. </a:t>
            </a:r>
            <a:r>
              <a:rPr lang="en-IN" dirty="0">
                <a:solidFill>
                  <a:srgbClr val="FF0000"/>
                </a:solidFill>
              </a:rPr>
              <a:t>A decrease in the concentration of plasma clotting factors is found in the impairment of liver function</a:t>
            </a:r>
            <a:r>
              <a:rPr lang="en-IN" dirty="0"/>
              <a:t>. This can be assessed in the laboratory by measuring prothrombin time which is prolonged in patients with liver damage, compared to normal.</a:t>
            </a:r>
          </a:p>
          <a:p>
            <a:pPr algn="just"/>
            <a:r>
              <a:rPr lang="en-IN" dirty="0"/>
              <a:t> The half-lives of clotting factors are relatively short</a:t>
            </a:r>
          </a:p>
          <a:p>
            <a:pPr marL="0" indent="0" algn="just">
              <a:buNone/>
            </a:pPr>
            <a:r>
              <a:rPr lang="en-IN" dirty="0"/>
              <a:t> (5-72 hrs.), therefore, changes in prothrombin time occur quickly. Hence, this test is useful </a:t>
            </a:r>
            <a:r>
              <a:rPr lang="en-IN" dirty="0">
                <a:solidFill>
                  <a:srgbClr val="FF0000"/>
                </a:solidFill>
              </a:rPr>
              <a:t>to assess acute as well as chronic liver damages</a:t>
            </a:r>
            <a:r>
              <a:rPr lang="en-IN" dirty="0"/>
              <a:t>;  besides its help in the prognosis</a:t>
            </a:r>
          </a:p>
        </p:txBody>
      </p:sp>
    </p:spTree>
    <p:extLst>
      <p:ext uri="{BB962C8B-B14F-4D97-AF65-F5344CB8AC3E}">
        <p14:creationId xmlns:p14="http://schemas.microsoft.com/office/powerpoint/2010/main" val="1748154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FAF39-7A72-45B1-A994-3B5197CEC5FF}"/>
              </a:ext>
            </a:extLst>
          </p:cNvPr>
          <p:cNvSpPr>
            <a:spLocks noGrp="1"/>
          </p:cNvSpPr>
          <p:nvPr>
            <p:ph type="title"/>
          </p:nvPr>
        </p:nvSpPr>
        <p:spPr/>
        <p:txBody>
          <a:bodyPr/>
          <a:lstStyle/>
          <a:p>
            <a:r>
              <a:rPr lang="el-GR" dirty="0">
                <a:latin typeface="Calibri" panose="020F0502020204030204" pitchFamily="34" charset="0"/>
                <a:cs typeface="Calibri" panose="020F0502020204030204" pitchFamily="34" charset="0"/>
              </a:rPr>
              <a:t>α</a:t>
            </a:r>
            <a:r>
              <a:rPr lang="en-IN" dirty="0">
                <a:latin typeface="Calibri" panose="020F0502020204030204" pitchFamily="34" charset="0"/>
                <a:cs typeface="Calibri" panose="020F0502020204030204" pitchFamily="34" charset="0"/>
              </a:rPr>
              <a:t> Fetoprotein</a:t>
            </a:r>
            <a:endParaRPr lang="en-IN" dirty="0"/>
          </a:p>
        </p:txBody>
      </p:sp>
      <p:sp>
        <p:nvSpPr>
          <p:cNvPr id="3" name="Content Placeholder 2">
            <a:extLst>
              <a:ext uri="{FF2B5EF4-FFF2-40B4-BE49-F238E27FC236}">
                <a16:creationId xmlns:a16="http://schemas.microsoft.com/office/drawing/2014/main" id="{9E74682C-BAC0-4D1C-AE14-02602C13537B}"/>
              </a:ext>
            </a:extLst>
          </p:cNvPr>
          <p:cNvSpPr>
            <a:spLocks noGrp="1"/>
          </p:cNvSpPr>
          <p:nvPr>
            <p:ph idx="1"/>
          </p:nvPr>
        </p:nvSpPr>
        <p:spPr/>
        <p:txBody>
          <a:bodyPr>
            <a:normAutofit fontScale="92500"/>
          </a:bodyPr>
          <a:lstStyle/>
          <a:p>
            <a:r>
              <a:rPr lang="en-IN" dirty="0"/>
              <a:t>Alpha fetoprotein (</a:t>
            </a:r>
            <a:r>
              <a:rPr lang="el-GR" dirty="0">
                <a:latin typeface="Calibri" panose="020F0502020204030204" pitchFamily="34" charset="0"/>
                <a:cs typeface="Calibri" panose="020F0502020204030204" pitchFamily="34" charset="0"/>
              </a:rPr>
              <a:t>α</a:t>
            </a:r>
            <a:r>
              <a:rPr lang="en-IN" dirty="0">
                <a:latin typeface="Calibri" panose="020F0502020204030204" pitchFamily="34" charset="0"/>
                <a:cs typeface="Calibri" panose="020F0502020204030204" pitchFamily="34" charset="0"/>
              </a:rPr>
              <a:t> AFP) is an important protein produced by yolk sac and liver during </a:t>
            </a:r>
            <a:r>
              <a:rPr lang="en-IN" dirty="0" err="1">
                <a:latin typeface="Calibri" panose="020F0502020204030204" pitchFamily="34" charset="0"/>
                <a:cs typeface="Calibri" panose="020F0502020204030204" pitchFamily="34" charset="0"/>
              </a:rPr>
              <a:t>fetal</a:t>
            </a:r>
            <a:r>
              <a:rPr lang="en-IN" dirty="0">
                <a:latin typeface="Calibri" panose="020F0502020204030204" pitchFamily="34" charset="0"/>
                <a:cs typeface="Calibri" panose="020F0502020204030204" pitchFamily="34" charset="0"/>
              </a:rPr>
              <a:t> development . </a:t>
            </a:r>
            <a:r>
              <a:rPr lang="en-IN" dirty="0">
                <a:solidFill>
                  <a:srgbClr val="FF0000"/>
                </a:solidFill>
                <a:latin typeface="Calibri" panose="020F0502020204030204" pitchFamily="34" charset="0"/>
                <a:cs typeface="Calibri" panose="020F0502020204030204" pitchFamily="34" charset="0"/>
              </a:rPr>
              <a:t>Elevated serum AFP </a:t>
            </a:r>
            <a:r>
              <a:rPr lang="en-IN" dirty="0">
                <a:latin typeface="Calibri" panose="020F0502020204030204" pitchFamily="34" charset="0"/>
                <a:cs typeface="Calibri" panose="020F0502020204030204" pitchFamily="34" charset="0"/>
              </a:rPr>
              <a:t>is found in </a:t>
            </a:r>
            <a:r>
              <a:rPr lang="en-IN" dirty="0">
                <a:solidFill>
                  <a:srgbClr val="FF0000"/>
                </a:solidFill>
                <a:latin typeface="Calibri" panose="020F0502020204030204" pitchFamily="34" charset="0"/>
                <a:cs typeface="Calibri" panose="020F0502020204030204" pitchFamily="34" charset="0"/>
              </a:rPr>
              <a:t>hepatocellular carcinoma </a:t>
            </a:r>
            <a:r>
              <a:rPr lang="en-IN" dirty="0">
                <a:latin typeface="Calibri" panose="020F0502020204030204" pitchFamily="34" charset="0"/>
                <a:cs typeface="Calibri" panose="020F0502020204030204" pitchFamily="34" charset="0"/>
              </a:rPr>
              <a:t>and metastatic cancers of liver. AFP is used as a biomarker to detect </a:t>
            </a:r>
            <a:r>
              <a:rPr lang="en-IN" dirty="0" err="1">
                <a:latin typeface="Calibri" panose="020F0502020204030204" pitchFamily="34" charset="0"/>
                <a:cs typeface="Calibri" panose="020F0502020204030204" pitchFamily="34" charset="0"/>
              </a:rPr>
              <a:t>tumors</a:t>
            </a:r>
            <a:r>
              <a:rPr lang="en-IN" dirty="0">
                <a:latin typeface="Calibri" panose="020F0502020204030204" pitchFamily="34" charset="0"/>
                <a:cs typeface="Calibri" panose="020F0502020204030204" pitchFamily="34" charset="0"/>
              </a:rPr>
              <a:t> of liver, germ cells. </a:t>
            </a:r>
          </a:p>
          <a:p>
            <a:r>
              <a:rPr lang="en-IN" dirty="0">
                <a:latin typeface="Calibri" panose="020F0502020204030204" pitchFamily="34" charset="0"/>
                <a:cs typeface="Calibri" panose="020F0502020204030204" pitchFamily="34" charset="0"/>
              </a:rPr>
              <a:t>Note: It decrease after birth and stabilize to normal range (˂5 ng/ml serum ) within on year.</a:t>
            </a:r>
            <a:endParaRPr lang="en-IN" dirty="0"/>
          </a:p>
        </p:txBody>
      </p:sp>
    </p:spTree>
    <p:extLst>
      <p:ext uri="{BB962C8B-B14F-4D97-AF65-F5344CB8AC3E}">
        <p14:creationId xmlns:p14="http://schemas.microsoft.com/office/powerpoint/2010/main" val="1614153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Hippuric acid synthesis</a:t>
            </a:r>
            <a:endParaRPr lang="en-US" dirty="0"/>
          </a:p>
        </p:txBody>
      </p:sp>
      <p:sp>
        <p:nvSpPr>
          <p:cNvPr id="3" name="Content Placeholder 2"/>
          <p:cNvSpPr>
            <a:spLocks noGrp="1"/>
          </p:cNvSpPr>
          <p:nvPr>
            <p:ph idx="1"/>
          </p:nvPr>
        </p:nvSpPr>
        <p:spPr/>
        <p:txBody>
          <a:bodyPr/>
          <a:lstStyle/>
          <a:p>
            <a:r>
              <a:rPr lang="en-IN" dirty="0">
                <a:solidFill>
                  <a:srgbClr val="FF0000"/>
                </a:solidFill>
              </a:rPr>
              <a:t>Measurement of hippuric acid synthesis is an ideal test for assessing the detoxification function of liver.</a:t>
            </a:r>
          </a:p>
          <a:p>
            <a:r>
              <a:rPr lang="en-IN" dirty="0">
                <a:solidFill>
                  <a:srgbClr val="FF0000"/>
                </a:solidFill>
              </a:rPr>
              <a:t>Hippuric acid </a:t>
            </a:r>
            <a:r>
              <a:rPr lang="en-IN" dirty="0"/>
              <a:t>is produced in the liver when</a:t>
            </a:r>
          </a:p>
          <a:p>
            <a:r>
              <a:rPr lang="en-IN" dirty="0">
                <a:solidFill>
                  <a:srgbClr val="FF0000"/>
                </a:solidFill>
              </a:rPr>
              <a:t>benzoic acid combines with glycine</a:t>
            </a:r>
            <a:r>
              <a:rPr lang="en-IN" dirty="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04C8A-2D22-4F84-A043-EFA315291DD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972B488-3C02-4E4C-8930-2B68F742C95D}"/>
              </a:ext>
            </a:extLst>
          </p:cNvPr>
          <p:cNvSpPr>
            <a:spLocks noGrp="1"/>
          </p:cNvSpPr>
          <p:nvPr>
            <p:ph idx="1"/>
          </p:nvPr>
        </p:nvSpPr>
        <p:spPr/>
        <p:txBody>
          <a:bodyPr>
            <a:normAutofit fontScale="85000" lnSpcReduction="10000"/>
          </a:bodyPr>
          <a:lstStyle/>
          <a:p>
            <a:r>
              <a:rPr lang="en-IN" dirty="0"/>
              <a:t>About </a:t>
            </a:r>
            <a:r>
              <a:rPr lang="en-IN" dirty="0">
                <a:solidFill>
                  <a:srgbClr val="FF0000"/>
                </a:solidFill>
              </a:rPr>
              <a:t>6 g of sodium benzoate </a:t>
            </a:r>
            <a:r>
              <a:rPr lang="en-IN" dirty="0"/>
              <a:t>(dissolved in about 250 ml water), is orally given to the subject, after a light breakfast(usually 2 hrs later)and after emptying the bladder. Urine collections are made for the next 4 hours and the amount of hippuric acid excreted is estimated.</a:t>
            </a:r>
          </a:p>
          <a:p>
            <a:r>
              <a:rPr lang="en-IN" dirty="0"/>
              <a:t>Theoretically, 6 g of sodium benzoate should yield 7.5 g of hippuric acid. In the healthy persons, about 60% of sodium benzoate (equivalent to 4.5 g hippuric acid) is excreted in urine. A reduction in hippuric acid excretion</a:t>
            </a:r>
          </a:p>
          <a:p>
            <a:pPr marL="0" indent="0">
              <a:buNone/>
            </a:pPr>
            <a:r>
              <a:rPr lang="en-IN" dirty="0"/>
              <a:t>(particularly &lt;3 g) indicates hepatic damage.</a:t>
            </a:r>
          </a:p>
        </p:txBody>
      </p:sp>
    </p:spTree>
    <p:extLst>
      <p:ext uri="{BB962C8B-B14F-4D97-AF65-F5344CB8AC3E}">
        <p14:creationId xmlns:p14="http://schemas.microsoft.com/office/powerpoint/2010/main" val="534668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609600" y="1600200"/>
            <a:ext cx="8229600" cy="2308324"/>
          </a:xfrm>
          <a:prstGeom prst="rect">
            <a:avLst/>
          </a:prstGeom>
        </p:spPr>
        <p:txBody>
          <a:bodyPr wrap="square">
            <a:spAutoFit/>
          </a:bodyPr>
          <a:lstStyle/>
          <a:p>
            <a:r>
              <a:rPr lang="en-US" dirty="0"/>
              <a:t>4</a:t>
            </a:r>
            <a:r>
              <a:rPr lang="en-US" sz="2400" dirty="0">
                <a:solidFill>
                  <a:srgbClr val="FF0000"/>
                </a:solidFill>
              </a:rPr>
              <a:t>. Hematological functions </a:t>
            </a:r>
            <a:r>
              <a:rPr lang="en-US" sz="2400" dirty="0"/>
              <a:t>: Liver participates in the formation of blood (</a:t>
            </a:r>
            <a:r>
              <a:rPr lang="en-US" sz="2400" dirty="0" err="1"/>
              <a:t>particularlyi</a:t>
            </a:r>
            <a:r>
              <a:rPr lang="en-US" sz="2400" dirty="0"/>
              <a:t> n the embryo),s </a:t>
            </a:r>
            <a:r>
              <a:rPr lang="en-US" sz="2400" dirty="0" err="1"/>
              <a:t>ynthesiso</a:t>
            </a:r>
            <a:r>
              <a:rPr lang="en-US" sz="2400" dirty="0"/>
              <a:t> f plasma proteins (including blood clotting factors) and destruction of erythrocytes.</a:t>
            </a:r>
          </a:p>
          <a:p>
            <a:endParaRPr lang="en-US" sz="2400" dirty="0"/>
          </a:p>
          <a:p>
            <a:r>
              <a:rPr lang="en-US" sz="2400" dirty="0"/>
              <a:t>5</a:t>
            </a:r>
            <a:r>
              <a:rPr lang="en-US" sz="2400" dirty="0">
                <a:solidFill>
                  <a:srgbClr val="FF0000"/>
                </a:solidFill>
              </a:rPr>
              <a:t>. Storage functions </a:t>
            </a:r>
            <a:r>
              <a:rPr lang="en-US" sz="2400" dirty="0"/>
              <a:t>: Glycogen, vitamins A, D and B12 and trace element iron are stored in liver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to assess liver function</a:t>
            </a:r>
          </a:p>
        </p:txBody>
      </p:sp>
      <p:sp>
        <p:nvSpPr>
          <p:cNvPr id="3" name="Content Placeholder 2"/>
          <p:cNvSpPr>
            <a:spLocks noGrp="1"/>
          </p:cNvSpPr>
          <p:nvPr>
            <p:ph idx="1"/>
          </p:nvPr>
        </p:nvSpPr>
        <p:spPr/>
        <p:txBody>
          <a:bodyPr>
            <a:normAutofit/>
          </a:bodyPr>
          <a:lstStyle/>
          <a:p>
            <a:r>
              <a:rPr lang="en-US" sz="2800" dirty="0"/>
              <a:t>The liver function tests (LFT) are the </a:t>
            </a:r>
            <a:r>
              <a:rPr lang="it-IT" sz="2800" dirty="0"/>
              <a:t>Biochemical investigation  to  assess the capacity </a:t>
            </a:r>
            <a:r>
              <a:rPr lang="en-US" sz="2800" dirty="0"/>
              <a:t>of the liver to carry out any of the functions it performs. </a:t>
            </a:r>
          </a:p>
          <a:p>
            <a:r>
              <a:rPr lang="en-US" sz="2800" dirty="0"/>
              <a:t>LFT will help to detect the abnormalities and the extent of liver damage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major  liver function tests may be classified as follows</a:t>
            </a:r>
          </a:p>
        </p:txBody>
      </p:sp>
      <p:graphicFrame>
        <p:nvGraphicFramePr>
          <p:cNvPr id="4" name="Content Placeholder 3">
            <a:extLst>
              <a:ext uri="{FF2B5EF4-FFF2-40B4-BE49-F238E27FC236}">
                <a16:creationId xmlns:a16="http://schemas.microsoft.com/office/drawing/2014/main" id="{228BA1D0-57E5-419B-BDC5-D40B2E3290CA}"/>
              </a:ext>
            </a:extLst>
          </p:cNvPr>
          <p:cNvGraphicFramePr>
            <a:graphicFrameLocks noGrp="1"/>
          </p:cNvGraphicFramePr>
          <p:nvPr>
            <p:ph idx="1"/>
            <p:extLst>
              <p:ext uri="{D42A27DB-BD31-4B8C-83A1-F6EECF244321}">
                <p14:modId xmlns:p14="http://schemas.microsoft.com/office/powerpoint/2010/main" val="705399930"/>
              </p:ext>
            </p:extLst>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4B456-9602-4C0D-83C4-ECC1284806A7}"/>
              </a:ext>
            </a:extLst>
          </p:cNvPr>
          <p:cNvSpPr>
            <a:spLocks noGrp="1"/>
          </p:cNvSpPr>
          <p:nvPr>
            <p:ph type="title"/>
          </p:nvPr>
        </p:nvSpPr>
        <p:spPr/>
        <p:txBody>
          <a:bodyPr/>
          <a:lstStyle/>
          <a:p>
            <a:endParaRPr lang="en-IN"/>
          </a:p>
        </p:txBody>
      </p:sp>
      <p:graphicFrame>
        <p:nvGraphicFramePr>
          <p:cNvPr id="4" name="Content Placeholder 3">
            <a:extLst>
              <a:ext uri="{FF2B5EF4-FFF2-40B4-BE49-F238E27FC236}">
                <a16:creationId xmlns:a16="http://schemas.microsoft.com/office/drawing/2014/main" id="{E9158732-F67F-448B-9665-C67E068F5702}"/>
              </a:ext>
            </a:extLst>
          </p:cNvPr>
          <p:cNvGraphicFramePr>
            <a:graphicFrameLocks noGrp="1"/>
          </p:cNvGraphicFramePr>
          <p:nvPr>
            <p:ph idx="1"/>
            <p:extLst>
              <p:ext uri="{D42A27DB-BD31-4B8C-83A1-F6EECF244321}">
                <p14:modId xmlns:p14="http://schemas.microsoft.com/office/powerpoint/2010/main" val="2074769237"/>
              </p:ext>
            </p:extLst>
          </p:nvPr>
        </p:nvGraphicFramePr>
        <p:xfrm>
          <a:off x="152400" y="1676400"/>
          <a:ext cx="8991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3519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5F17-A74E-4A90-8F65-F842328C235E}"/>
              </a:ext>
            </a:extLst>
          </p:cNvPr>
          <p:cNvSpPr>
            <a:spLocks noGrp="1"/>
          </p:cNvSpPr>
          <p:nvPr>
            <p:ph type="title"/>
          </p:nvPr>
        </p:nvSpPr>
        <p:spPr/>
        <p:txBody>
          <a:bodyPr/>
          <a:lstStyle/>
          <a:p>
            <a:r>
              <a:rPr lang="en-IN" dirty="0"/>
              <a:t>Vanden Bergh reaction</a:t>
            </a:r>
          </a:p>
        </p:txBody>
      </p:sp>
      <p:sp>
        <p:nvSpPr>
          <p:cNvPr id="3" name="Content Placeholder 2">
            <a:extLst>
              <a:ext uri="{FF2B5EF4-FFF2-40B4-BE49-F238E27FC236}">
                <a16:creationId xmlns:a16="http://schemas.microsoft.com/office/drawing/2014/main" id="{C2132FC8-C71D-4A59-83E6-26C64D749B4E}"/>
              </a:ext>
            </a:extLst>
          </p:cNvPr>
          <p:cNvSpPr>
            <a:spLocks noGrp="1"/>
          </p:cNvSpPr>
          <p:nvPr>
            <p:ph idx="1"/>
          </p:nvPr>
        </p:nvSpPr>
        <p:spPr>
          <a:xfrm>
            <a:off x="457200" y="1600200"/>
            <a:ext cx="8458200" cy="4525963"/>
          </a:xfrm>
        </p:spPr>
        <p:txBody>
          <a:bodyPr/>
          <a:lstStyle/>
          <a:p>
            <a:r>
              <a:rPr lang="en-IN" dirty="0"/>
              <a:t>This is a specific reaction to identify the increase in serum bilirubin (above the reference </a:t>
            </a:r>
            <a:r>
              <a:rPr lang="da-DK" dirty="0"/>
              <a:t>level). Normal serum gives a negative van den </a:t>
            </a:r>
            <a:r>
              <a:rPr lang="en-IN" dirty="0"/>
              <a:t>Bergh reaction.</a:t>
            </a:r>
          </a:p>
        </p:txBody>
      </p:sp>
    </p:spTree>
    <p:extLst>
      <p:ext uri="{BB962C8B-B14F-4D97-AF65-F5344CB8AC3E}">
        <p14:creationId xmlns:p14="http://schemas.microsoft.com/office/powerpoint/2010/main" val="1799197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16F15-7E49-47BD-8A73-E6FA44AF1807}"/>
              </a:ext>
            </a:extLst>
          </p:cNvPr>
          <p:cNvSpPr>
            <a:spLocks noGrp="1"/>
          </p:cNvSpPr>
          <p:nvPr>
            <p:ph type="title"/>
          </p:nvPr>
        </p:nvSpPr>
        <p:spPr/>
        <p:txBody>
          <a:bodyPr/>
          <a:lstStyle/>
          <a:p>
            <a:r>
              <a:rPr lang="en-IN" dirty="0"/>
              <a:t>Mechanism of the reaction</a:t>
            </a:r>
          </a:p>
        </p:txBody>
      </p:sp>
      <p:sp>
        <p:nvSpPr>
          <p:cNvPr id="3" name="Content Placeholder 2">
            <a:extLst>
              <a:ext uri="{FF2B5EF4-FFF2-40B4-BE49-F238E27FC236}">
                <a16:creationId xmlns:a16="http://schemas.microsoft.com/office/drawing/2014/main" id="{7719CB9A-CCF1-44B1-9071-FDA76DC9E679}"/>
              </a:ext>
            </a:extLst>
          </p:cNvPr>
          <p:cNvSpPr>
            <a:spLocks noGrp="1"/>
          </p:cNvSpPr>
          <p:nvPr>
            <p:ph idx="1"/>
          </p:nvPr>
        </p:nvSpPr>
        <p:spPr/>
        <p:txBody>
          <a:bodyPr>
            <a:normAutofit/>
          </a:bodyPr>
          <a:lstStyle/>
          <a:p>
            <a:r>
              <a:rPr lang="en-IN" dirty="0"/>
              <a:t>Van den Bergh reagent is a mixture of equal volumes of </a:t>
            </a:r>
            <a:r>
              <a:rPr lang="it-IT" dirty="0"/>
              <a:t>Sulfanilic acid ( in dilute HCI ) and sodium nitrite.</a:t>
            </a:r>
          </a:p>
          <a:p>
            <a:r>
              <a:rPr lang="en-IN" dirty="0"/>
              <a:t>The principle of the reaction is that </a:t>
            </a:r>
            <a:r>
              <a:rPr lang="en-IN" dirty="0">
                <a:solidFill>
                  <a:srgbClr val="FF0000"/>
                </a:solidFill>
              </a:rPr>
              <a:t>diazotised</a:t>
            </a:r>
          </a:p>
          <a:p>
            <a:pPr marL="0" indent="0">
              <a:buNone/>
            </a:pPr>
            <a:r>
              <a:rPr lang="en-IN" dirty="0" err="1">
                <a:solidFill>
                  <a:srgbClr val="FF0000"/>
                </a:solidFill>
              </a:rPr>
              <a:t>sulfanilic</a:t>
            </a:r>
            <a:r>
              <a:rPr lang="en-IN" dirty="0">
                <a:solidFill>
                  <a:srgbClr val="FF0000"/>
                </a:solidFill>
              </a:rPr>
              <a:t> acid (in the above mixture) reacts with bilirubin to form a purple coloured  azobilirubin</a:t>
            </a:r>
          </a:p>
        </p:txBody>
      </p:sp>
    </p:spTree>
    <p:extLst>
      <p:ext uri="{BB962C8B-B14F-4D97-AF65-F5344CB8AC3E}">
        <p14:creationId xmlns:p14="http://schemas.microsoft.com/office/powerpoint/2010/main" val="425422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B3B93-89F0-43CF-976C-1D941946E576}"/>
              </a:ext>
            </a:extLst>
          </p:cNvPr>
          <p:cNvSpPr>
            <a:spLocks noGrp="1"/>
          </p:cNvSpPr>
          <p:nvPr>
            <p:ph type="title"/>
          </p:nvPr>
        </p:nvSpPr>
        <p:spPr/>
        <p:txBody>
          <a:bodyPr/>
          <a:lstStyle/>
          <a:p>
            <a:r>
              <a:rPr lang="en-IN" dirty="0"/>
              <a:t>Direct and indirect reaction</a:t>
            </a:r>
          </a:p>
        </p:txBody>
      </p:sp>
      <p:sp>
        <p:nvSpPr>
          <p:cNvPr id="3" name="Content Placeholder 2">
            <a:extLst>
              <a:ext uri="{FF2B5EF4-FFF2-40B4-BE49-F238E27FC236}">
                <a16:creationId xmlns:a16="http://schemas.microsoft.com/office/drawing/2014/main" id="{1CDCBF95-A602-4E41-8E30-A7E8A9C8430C}"/>
              </a:ext>
            </a:extLst>
          </p:cNvPr>
          <p:cNvSpPr>
            <a:spLocks noGrp="1"/>
          </p:cNvSpPr>
          <p:nvPr>
            <p:ph idx="1"/>
          </p:nvPr>
        </p:nvSpPr>
        <p:spPr>
          <a:xfrm>
            <a:off x="457200" y="1295400"/>
            <a:ext cx="8610600" cy="4830763"/>
          </a:xfrm>
        </p:spPr>
        <p:txBody>
          <a:bodyPr>
            <a:normAutofit fontScale="55000" lnSpcReduction="20000"/>
          </a:bodyPr>
          <a:lstStyle/>
          <a:p>
            <a:pPr marL="0" indent="0" algn="just">
              <a:buNone/>
            </a:pPr>
            <a:r>
              <a:rPr lang="en-IN" dirty="0"/>
              <a:t> </a:t>
            </a:r>
            <a:r>
              <a:rPr lang="en-IN" sz="4700" dirty="0"/>
              <a:t>Bilirubin as such is insoluble in water while the conjugated bilirubin is soluble. van den Bergh reagent reacts with conjugated bilirubin and gives a purple colour immediately (normally within 30 seconds). </a:t>
            </a:r>
          </a:p>
          <a:p>
            <a:pPr marL="0" indent="0" algn="just">
              <a:buNone/>
            </a:pPr>
            <a:r>
              <a:rPr lang="en-IN" sz="4700" dirty="0"/>
              <a:t>This is referred to as a </a:t>
            </a:r>
            <a:r>
              <a:rPr lang="en-IN" sz="4700" dirty="0">
                <a:solidFill>
                  <a:srgbClr val="FF0000"/>
                </a:solidFill>
              </a:rPr>
              <a:t>direct positive van den Bergh reaction</a:t>
            </a:r>
            <a:r>
              <a:rPr lang="en-IN" sz="4700" dirty="0"/>
              <a:t>. Addition of methanol (or alcohol) dissolves the unconjugated bilirubin which then gives the van den Bergh reaction (normally within 30 minutes) positive  and this is referred to as </a:t>
            </a:r>
            <a:r>
              <a:rPr lang="en-IN" sz="4700" dirty="0">
                <a:solidFill>
                  <a:srgbClr val="FF0000"/>
                </a:solidFill>
              </a:rPr>
              <a:t>indirect positive</a:t>
            </a:r>
            <a:r>
              <a:rPr lang="en-IN" sz="4700" dirty="0"/>
              <a:t>.</a:t>
            </a:r>
          </a:p>
          <a:p>
            <a:pPr marL="0" indent="0" algn="just">
              <a:buNone/>
            </a:pPr>
            <a:r>
              <a:rPr lang="en-IN" sz="4700" dirty="0" err="1"/>
              <a:t>lf</a:t>
            </a:r>
            <a:r>
              <a:rPr lang="en-IN" sz="4700" dirty="0"/>
              <a:t> the serum contains both unconjugated and conjugated bilirubin in high concentration the purple colour is produced immediately (direct positive) which is further intensified by the addition of alcohol (indirect positive).This type of reaction is known as </a:t>
            </a:r>
            <a:r>
              <a:rPr lang="en-IN" sz="4700" dirty="0">
                <a:solidFill>
                  <a:srgbClr val="FF0000"/>
                </a:solidFill>
              </a:rPr>
              <a:t>biphasic.</a:t>
            </a:r>
          </a:p>
        </p:txBody>
      </p:sp>
    </p:spTree>
    <p:extLst>
      <p:ext uri="{BB962C8B-B14F-4D97-AF65-F5344CB8AC3E}">
        <p14:creationId xmlns:p14="http://schemas.microsoft.com/office/powerpoint/2010/main" val="1864988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1473</Words>
  <Application>Microsoft Office PowerPoint</Application>
  <PresentationFormat>On-screen Show (4:3)</PresentationFormat>
  <Paragraphs>109</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Liver function test </vt:lpstr>
      <vt:lpstr>Functions of liver </vt:lpstr>
      <vt:lpstr>PowerPoint Presentation</vt:lpstr>
      <vt:lpstr>Tests to assess liver function</vt:lpstr>
      <vt:lpstr>The major  liver function tests may be classified as follows</vt:lpstr>
      <vt:lpstr>PowerPoint Presentation</vt:lpstr>
      <vt:lpstr>Vanden Bergh reaction</vt:lpstr>
      <vt:lpstr>Mechanism of the reaction</vt:lpstr>
      <vt:lpstr>Direct and indirect reaction</vt:lpstr>
      <vt:lpstr>PowerPoint Presentation</vt:lpstr>
      <vt:lpstr>Bromosulphthalein (BSP) test</vt:lpstr>
      <vt:lpstr>Serum Enzymes derived from liver</vt:lpstr>
      <vt:lpstr>PowerPoint Presentation</vt:lpstr>
      <vt:lpstr>Alkaline phosphatase </vt:lpstr>
      <vt:lpstr>Glutamyl transpeptidase </vt:lpstr>
      <vt:lpstr>5'-Nucleotidase </vt:lpstr>
      <vt:lpstr>Galactose 'tolerance Test</vt:lpstr>
      <vt:lpstr>PowerPoint Presentation</vt:lpstr>
      <vt:lpstr>Serum albumin </vt:lpstr>
      <vt:lpstr>PowerPoint Presentation</vt:lpstr>
      <vt:lpstr>Prothrombin time</vt:lpstr>
      <vt:lpstr>α Fetoprotein</vt:lpstr>
      <vt:lpstr>Hippuric acid synthesis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Liver function test</dc:title>
  <dc:creator>SVU</dc:creator>
  <cp:lastModifiedBy>aarti zanwar</cp:lastModifiedBy>
  <cp:revision>49</cp:revision>
  <dcterms:created xsi:type="dcterms:W3CDTF">2015-03-12T09:50:30Z</dcterms:created>
  <dcterms:modified xsi:type="dcterms:W3CDTF">2021-08-27T05:42:54Z</dcterms:modified>
</cp:coreProperties>
</file>