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6" r:id="rId3"/>
    <p:sldId id="257" r:id="rId4"/>
    <p:sldId id="263" r:id="rId5"/>
    <p:sldId id="258" r:id="rId6"/>
    <p:sldId id="259" r:id="rId7"/>
    <p:sldId id="264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5926D-0505-4577-B650-FAA7D18D42A4}" type="datetimeFigureOut">
              <a:rPr lang="en-IN" smtClean="0"/>
              <a:t>27-08-2021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AB65DD-0A96-430E-BBB6-94AF7AE911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9923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B65DD-0A96-430E-BBB6-94AF7AE911CF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9866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E9DB9-E124-4625-83B3-943E3BB09B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A12D2F-4C2A-4D00-807D-5483AF347E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180E8-3789-49B5-8237-773DB597F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C0C14-4DDA-431D-8344-5E649D6D7417}" type="datetimeFigureOut">
              <a:rPr lang="en-IN" smtClean="0"/>
              <a:pPr/>
              <a:t>27-08-2021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3C6B00-55BD-41FA-A7D3-248BFA674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CC60B1-A659-4058-90B7-86AF225FF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4EC13-EE97-438C-9175-F9641E57FD9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5282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836BE-4DEC-4BBF-A6B4-B9F4B1790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9E9063-78EE-4135-A9A6-5126894829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98DC15-A7A9-4559-B3A8-1F1CAED5F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C0C14-4DDA-431D-8344-5E649D6D7417}" type="datetimeFigureOut">
              <a:rPr lang="en-IN" smtClean="0"/>
              <a:pPr/>
              <a:t>27-08-2021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637A10-51AA-4D77-9657-CA8289B72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D008B0-3C26-499A-9690-6E9B75256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4EC13-EE97-438C-9175-F9641E57FD9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23090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165060-D624-4682-8C40-0110B79879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3D8786-381D-4C64-B912-53C33F94E5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471C1F-8E45-4C75-A140-D027B5EA8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C0C14-4DDA-431D-8344-5E649D6D7417}" type="datetimeFigureOut">
              <a:rPr lang="en-IN" smtClean="0"/>
              <a:pPr/>
              <a:t>27-08-2021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399A42-6CFE-458A-8187-41B265A4F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30B35B-DFD4-40DC-8EB7-55D80D444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4EC13-EE97-438C-9175-F9641E57FD9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8849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D28E2-FBAE-472D-9D85-B17BBC304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B98DE-E739-40CA-9677-7CBC80F88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354EE8-E7D0-4BC1-84A3-414453D9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C0C14-4DDA-431D-8344-5E649D6D7417}" type="datetimeFigureOut">
              <a:rPr lang="en-IN" smtClean="0"/>
              <a:pPr/>
              <a:t>27-08-2021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5A52EB-E6CC-4EA4-8926-2F36E2804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04DA8-722E-455F-8FF1-7F1873695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4EC13-EE97-438C-9175-F9641E57FD9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0963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2056F-173F-4679-80EC-33C40A6F5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B9D6D6-C1A2-456C-AF1A-33EDB082B7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53F01-AFA0-48BD-A842-AE87C4CAC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C0C14-4DDA-431D-8344-5E649D6D7417}" type="datetimeFigureOut">
              <a:rPr lang="en-IN" smtClean="0"/>
              <a:pPr/>
              <a:t>27-08-2021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92136-C9DB-41FB-9915-D93D2B42D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0DFB52-3952-45F2-A412-E172E847A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4EC13-EE97-438C-9175-F9641E57FD9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7796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EE197-6E53-456F-9738-76B9E308C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CC94A5-942F-4623-A1F4-EB7B87D68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09629E-479C-41EC-BAE0-8D03904FBD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2E2D18-85C4-4AB8-A349-86778C837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C0C14-4DDA-431D-8344-5E649D6D7417}" type="datetimeFigureOut">
              <a:rPr lang="en-IN" smtClean="0"/>
              <a:pPr/>
              <a:t>27-08-2021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9B1630-86D4-404E-83FA-7F607A885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E856AD-69CF-48B8-87B9-875871E6C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4EC13-EE97-438C-9175-F9641E57FD9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4732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5A036-F679-4C67-89F9-66216F94F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357AF-CA13-4B09-944C-F9F320696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DDA654-84B1-489A-BEBB-5D418B2E7D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E46903-AA3D-4A11-BE5C-D0B9DB0434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334B07-CEA4-46B4-B6F8-F22F41D826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D0D495-0765-4067-BC1C-4D4577416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C0C14-4DDA-431D-8344-5E649D6D7417}" type="datetimeFigureOut">
              <a:rPr lang="en-IN" smtClean="0"/>
              <a:pPr/>
              <a:t>27-08-2021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7D4FFD-FCA0-49DA-8D06-11AB5C4F6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701564-8712-49E2-8C9A-5F3805A11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4EC13-EE97-438C-9175-F9641E57FD9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684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0A3F6-5EE8-4AAA-BA70-2E4CA9FC7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2A30EE-2EE3-459B-9983-D06B3E8FC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C0C14-4DDA-431D-8344-5E649D6D7417}" type="datetimeFigureOut">
              <a:rPr lang="en-IN" smtClean="0"/>
              <a:pPr/>
              <a:t>27-08-2021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DFFFB-22D9-482C-83AD-224A94007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9B00C1-0D71-4C0E-945E-F8B3B8FA5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4EC13-EE97-438C-9175-F9641E57FD9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1044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3F9947-B037-4073-84F0-B24EC04DF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C0C14-4DDA-431D-8344-5E649D6D7417}" type="datetimeFigureOut">
              <a:rPr lang="en-IN" smtClean="0"/>
              <a:pPr/>
              <a:t>27-08-2021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CDC64A-DA0E-4975-ABA8-927FD4FCD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331129-71BB-4064-A4E1-D164DB327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4EC13-EE97-438C-9175-F9641E57FD9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8854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47281-77BD-4622-9EDD-13AE5A133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1DBFB-0DB0-4F9F-BAEF-BC7112DD9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D28B77-3398-4D87-9360-0F17C7F7D6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139B44-B0CB-416A-B984-61E5CF326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C0C14-4DDA-431D-8344-5E649D6D7417}" type="datetimeFigureOut">
              <a:rPr lang="en-IN" smtClean="0"/>
              <a:pPr/>
              <a:t>27-08-2021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58B0CC-E499-4C3B-BBDB-4C328BE15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5D8DB-9221-4912-BF04-305371B4C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4EC13-EE97-438C-9175-F9641E57FD9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9511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04622-E823-403A-88F4-9DED69691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A68847-1AF9-4D29-A60A-8118D9D690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35A99F-87A4-4802-A015-85BAEC41F5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8F3C2B-70AB-4180-B4F8-091658A72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C0C14-4DDA-431D-8344-5E649D6D7417}" type="datetimeFigureOut">
              <a:rPr lang="en-IN" smtClean="0"/>
              <a:pPr/>
              <a:t>27-08-2021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0DCFF1-3F3A-490C-9E31-D7A529F7D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6B156B-CA58-4A57-A36D-290BC0D75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4EC13-EE97-438C-9175-F9641E57FD9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099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414D6F-8995-4A18-ACDF-B9E97E9E9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75759-1723-4261-A5BA-0AD4DC0C1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87285D-E82F-4AFC-A736-436FB9FFAB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C0C14-4DDA-431D-8344-5E649D6D7417}" type="datetimeFigureOut">
              <a:rPr lang="en-IN" smtClean="0"/>
              <a:pPr/>
              <a:t>27-08-2021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E0E8AE-8CC2-4243-B343-56CEAD1BF7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209B99-71F8-41B9-B79D-FBC9B222D3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4EC13-EE97-438C-9175-F9641E57FD9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54340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A2A36-D7A6-4C3A-B1B8-DEBDF3E001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Transamination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7B0698-DDD7-421D-9CBF-612AB28C3D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 BP 203 T Biochemistry</a:t>
            </a:r>
          </a:p>
          <a:p>
            <a:r>
              <a:rPr lang="en-IN" dirty="0"/>
              <a:t>Prepared by:  Ms. </a:t>
            </a:r>
            <a:r>
              <a:rPr lang="en-IN" dirty="0" err="1"/>
              <a:t>Mula</a:t>
            </a:r>
            <a:r>
              <a:rPr lang="en-IN" dirty="0"/>
              <a:t> </a:t>
            </a:r>
            <a:r>
              <a:rPr lang="en-IN" dirty="0" err="1"/>
              <a:t>Laskshmi</a:t>
            </a:r>
            <a:r>
              <a:rPr lang="en-IN" dirty="0"/>
              <a:t> </a:t>
            </a:r>
            <a:r>
              <a:rPr lang="en-IN" dirty="0" err="1"/>
              <a:t>Prasuna</a:t>
            </a:r>
            <a:endParaRPr lang="en-IN" dirty="0"/>
          </a:p>
          <a:p>
            <a:r>
              <a:rPr lang="en-IN" dirty="0"/>
              <a:t>Assistant Professor</a:t>
            </a:r>
          </a:p>
          <a:p>
            <a:r>
              <a:rPr lang="en-IN" dirty="0"/>
              <a:t>Department of  Pharmacy,SVDU</a:t>
            </a:r>
          </a:p>
        </p:txBody>
      </p:sp>
    </p:spTree>
    <p:extLst>
      <p:ext uri="{BB962C8B-B14F-4D97-AF65-F5344CB8AC3E}">
        <p14:creationId xmlns:p14="http://schemas.microsoft.com/office/powerpoint/2010/main" val="2150092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2F901-68FA-4921-A3FA-815666F0C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2FB0DC"/>
                </a:solidFill>
              </a:rPr>
              <a:t>Fate of Individual Amino Acids</a:t>
            </a:r>
            <a:br>
              <a:rPr lang="en-US" altLang="en-US" dirty="0">
                <a:solidFill>
                  <a:srgbClr val="2FB0DC"/>
                </a:solidFill>
              </a:rPr>
            </a:br>
            <a:endParaRPr lang="en-IN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B7571E7-02F4-446D-9504-5E917E8654C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046480"/>
            <a:ext cx="10515600" cy="5130483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Seven to </a:t>
            </a:r>
            <a:r>
              <a:rPr lang="en-US" altLang="en-US" dirty="0">
                <a:solidFill>
                  <a:srgbClr val="0000FF"/>
                </a:solidFill>
              </a:rPr>
              <a:t>acetyl-CoA</a:t>
            </a:r>
          </a:p>
          <a:p>
            <a:pPr lvl="1"/>
            <a:r>
              <a:rPr lang="en-US" altLang="en-US" dirty="0"/>
              <a:t>Leu, Ile, </a:t>
            </a:r>
            <a:r>
              <a:rPr lang="en-US" altLang="en-US" dirty="0" err="1"/>
              <a:t>Thr</a:t>
            </a:r>
            <a:r>
              <a:rPr lang="en-US" altLang="en-US" dirty="0"/>
              <a:t>, Lys, </a:t>
            </a:r>
            <a:r>
              <a:rPr lang="en-US" altLang="en-US" dirty="0" err="1"/>
              <a:t>Phe</a:t>
            </a:r>
            <a:r>
              <a:rPr lang="en-US" altLang="en-US" dirty="0"/>
              <a:t>, Tyr, </a:t>
            </a:r>
            <a:r>
              <a:rPr lang="en-US" altLang="en-US" dirty="0" err="1"/>
              <a:t>Trp</a:t>
            </a:r>
            <a:endParaRPr lang="en-US" altLang="en-US" dirty="0"/>
          </a:p>
          <a:p>
            <a:r>
              <a:rPr lang="en-US" altLang="en-US" dirty="0"/>
              <a:t>Six to </a:t>
            </a:r>
            <a:r>
              <a:rPr lang="en-US" altLang="en-US" dirty="0">
                <a:solidFill>
                  <a:srgbClr val="0000FF"/>
                </a:solidFill>
              </a:rPr>
              <a:t>pyruvate</a:t>
            </a:r>
          </a:p>
          <a:p>
            <a:pPr lvl="1"/>
            <a:r>
              <a:rPr lang="en-US" altLang="en-US" dirty="0"/>
              <a:t>Ala, </a:t>
            </a:r>
            <a:r>
              <a:rPr lang="en-US" altLang="en-US" dirty="0" err="1"/>
              <a:t>Cys</a:t>
            </a:r>
            <a:r>
              <a:rPr lang="en-US" altLang="en-US" dirty="0"/>
              <a:t>, </a:t>
            </a:r>
            <a:r>
              <a:rPr lang="en-US" altLang="en-US" dirty="0" err="1"/>
              <a:t>Gly</a:t>
            </a:r>
            <a:r>
              <a:rPr lang="en-US" altLang="en-US" dirty="0"/>
              <a:t>, Ser, </a:t>
            </a:r>
            <a:r>
              <a:rPr lang="en-US" altLang="en-US" dirty="0" err="1"/>
              <a:t>Thr</a:t>
            </a:r>
            <a:r>
              <a:rPr lang="en-US" altLang="en-US" dirty="0"/>
              <a:t>, </a:t>
            </a:r>
            <a:r>
              <a:rPr lang="en-US" altLang="en-US" dirty="0" err="1"/>
              <a:t>Trp</a:t>
            </a:r>
            <a:endParaRPr lang="en-US" altLang="en-US" dirty="0"/>
          </a:p>
          <a:p>
            <a:r>
              <a:rPr lang="en-US" altLang="en-US" dirty="0"/>
              <a:t>Five to </a:t>
            </a:r>
            <a:r>
              <a:rPr lang="en-US" altLang="en-US" dirty="0">
                <a:solidFill>
                  <a:srgbClr val="0000FF"/>
                </a:solidFill>
                <a:sym typeface="Symbol" panose="05050102010706020507" pitchFamily="18" charset="2"/>
              </a:rPr>
              <a:t>-ketoglutarate</a:t>
            </a:r>
          </a:p>
          <a:p>
            <a:pPr lvl="1"/>
            <a:r>
              <a:rPr lang="en-US" altLang="en-US" dirty="0" err="1">
                <a:sym typeface="Symbol" panose="05050102010706020507" pitchFamily="18" charset="2"/>
              </a:rPr>
              <a:t>Arg</a:t>
            </a:r>
            <a:r>
              <a:rPr lang="en-US" altLang="en-US" dirty="0">
                <a:sym typeface="Symbol" panose="05050102010706020507" pitchFamily="18" charset="2"/>
              </a:rPr>
              <a:t>, </a:t>
            </a:r>
            <a:r>
              <a:rPr lang="en-US" altLang="en-US" dirty="0" err="1">
                <a:sym typeface="Symbol" panose="05050102010706020507" pitchFamily="18" charset="2"/>
              </a:rPr>
              <a:t>Glu</a:t>
            </a:r>
            <a:r>
              <a:rPr lang="en-US" altLang="en-US" dirty="0">
                <a:sym typeface="Symbol" panose="05050102010706020507" pitchFamily="18" charset="2"/>
              </a:rPr>
              <a:t>, </a:t>
            </a:r>
            <a:r>
              <a:rPr lang="en-US" altLang="en-US" dirty="0" err="1">
                <a:sym typeface="Symbol" panose="05050102010706020507" pitchFamily="18" charset="2"/>
              </a:rPr>
              <a:t>Gln</a:t>
            </a:r>
            <a:r>
              <a:rPr lang="en-US" altLang="en-US" dirty="0">
                <a:sym typeface="Symbol" panose="05050102010706020507" pitchFamily="18" charset="2"/>
              </a:rPr>
              <a:t>, His, Pro</a:t>
            </a:r>
          </a:p>
          <a:p>
            <a:r>
              <a:rPr lang="en-US" altLang="en-US" dirty="0">
                <a:sym typeface="Symbol" panose="05050102010706020507" pitchFamily="18" charset="2"/>
              </a:rPr>
              <a:t>Four to </a:t>
            </a:r>
            <a:r>
              <a:rPr lang="en-US" altLang="en-US" dirty="0">
                <a:solidFill>
                  <a:srgbClr val="0000FF"/>
                </a:solidFill>
                <a:sym typeface="Symbol" panose="05050102010706020507" pitchFamily="18" charset="2"/>
              </a:rPr>
              <a:t>succinyl-CoA</a:t>
            </a:r>
          </a:p>
          <a:p>
            <a:pPr lvl="1"/>
            <a:r>
              <a:rPr lang="en-US" altLang="en-US" dirty="0">
                <a:sym typeface="Symbol" panose="05050102010706020507" pitchFamily="18" charset="2"/>
              </a:rPr>
              <a:t>Ile, Met, </a:t>
            </a:r>
            <a:r>
              <a:rPr lang="en-US" altLang="en-US" dirty="0" err="1">
                <a:sym typeface="Symbol" panose="05050102010706020507" pitchFamily="18" charset="2"/>
              </a:rPr>
              <a:t>Thr</a:t>
            </a:r>
            <a:r>
              <a:rPr lang="en-US" altLang="en-US" dirty="0">
                <a:sym typeface="Symbol" panose="05050102010706020507" pitchFamily="18" charset="2"/>
              </a:rPr>
              <a:t>, Val</a:t>
            </a:r>
          </a:p>
          <a:p>
            <a:r>
              <a:rPr lang="en-US" altLang="en-US" dirty="0">
                <a:sym typeface="Symbol" panose="05050102010706020507" pitchFamily="18" charset="2"/>
              </a:rPr>
              <a:t>Two to </a:t>
            </a:r>
            <a:r>
              <a:rPr lang="en-US" altLang="en-US" dirty="0">
                <a:solidFill>
                  <a:srgbClr val="0000FF"/>
                </a:solidFill>
                <a:sym typeface="Symbol" panose="05050102010706020507" pitchFamily="18" charset="2"/>
              </a:rPr>
              <a:t>fumarate</a:t>
            </a:r>
          </a:p>
          <a:p>
            <a:pPr lvl="1"/>
            <a:r>
              <a:rPr lang="en-US" altLang="en-US" dirty="0" err="1">
                <a:sym typeface="Symbol" panose="05050102010706020507" pitchFamily="18" charset="2"/>
              </a:rPr>
              <a:t>Phe</a:t>
            </a:r>
            <a:r>
              <a:rPr lang="en-US" altLang="en-US" dirty="0">
                <a:sym typeface="Symbol" panose="05050102010706020507" pitchFamily="18" charset="2"/>
              </a:rPr>
              <a:t>, Tyr</a:t>
            </a:r>
          </a:p>
          <a:p>
            <a:r>
              <a:rPr lang="en-US" altLang="en-US" dirty="0">
                <a:sym typeface="Symbol" panose="05050102010706020507" pitchFamily="18" charset="2"/>
              </a:rPr>
              <a:t>Two to </a:t>
            </a:r>
            <a:r>
              <a:rPr lang="en-US" altLang="en-US" dirty="0">
                <a:solidFill>
                  <a:srgbClr val="0000FF"/>
                </a:solidFill>
                <a:sym typeface="Symbol" panose="05050102010706020507" pitchFamily="18" charset="2"/>
              </a:rPr>
              <a:t>oxaloacetate </a:t>
            </a:r>
            <a:endParaRPr lang="en-US" altLang="en-US" dirty="0">
              <a:solidFill>
                <a:srgbClr val="0000FF"/>
              </a:solidFill>
            </a:endParaRPr>
          </a:p>
          <a:p>
            <a:pPr lvl="1"/>
            <a:r>
              <a:rPr lang="en-US" altLang="en-US" dirty="0"/>
              <a:t>Asp, </a:t>
            </a:r>
            <a:r>
              <a:rPr lang="en-US" altLang="en-US" dirty="0" err="1"/>
              <a:t>Asn</a:t>
            </a:r>
            <a:endParaRPr lang="en-US" altLang="en-US" dirty="0"/>
          </a:p>
          <a:p>
            <a:endParaRPr lang="en-US" altLang="en-US" dirty="0">
              <a:solidFill>
                <a:srgbClr val="2FB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256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2C082-2F0F-48C2-9C6F-AB452312C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8267285-140D-4B45-A373-AE804033829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8343" y="-1"/>
            <a:ext cx="10907485" cy="6492875"/>
          </a:xfrm>
          <a:noFill/>
        </p:spPr>
      </p:pic>
    </p:spTree>
    <p:extLst>
      <p:ext uri="{BB962C8B-B14F-4D97-AF65-F5344CB8AC3E}">
        <p14:creationId xmlns:p14="http://schemas.microsoft.com/office/powerpoint/2010/main" val="1902269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BA538-7F12-482B-8561-A483CEE7F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Transamination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D38AE-978F-41FD-B9B1-6AB053BE7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</a:t>
            </a:r>
            <a:r>
              <a:rPr lang="en-IN" dirty="0" err="1"/>
              <a:t>tansfer</a:t>
            </a:r>
            <a:r>
              <a:rPr lang="en-IN" dirty="0"/>
              <a:t> of an amino (- NH</a:t>
            </a:r>
            <a:r>
              <a:rPr lang="en-IN" baseline="-25000" dirty="0"/>
              <a:t>2</a:t>
            </a:r>
            <a:r>
              <a:rPr lang="en-IN" dirty="0"/>
              <a:t>) group from an amino acid to a keto acid is known as transamination. This process involves the interconversion of a pair of amino acids and a pair of keto acids, catalysed by a group of enzymes called transaminase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03598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964D4-C578-4C5D-93A7-FCF53FBAD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C53ED055-5B4F-40C5-AD01-A90F85091E0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241" y="1825625"/>
            <a:ext cx="7741920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5932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39E04-9D90-4DAD-BD0E-F234DCB95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6F5ED-29EA-45FD-8461-BAA9CEC3A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1. All transaminases require </a:t>
            </a:r>
            <a:r>
              <a:rPr lang="en-IN" dirty="0">
                <a:solidFill>
                  <a:srgbClr val="FF0000"/>
                </a:solidFill>
              </a:rPr>
              <a:t>pyridoxal phosphate (PLP</a:t>
            </a:r>
            <a:r>
              <a:rPr lang="en-IN" dirty="0"/>
              <a:t>), a coenzyme derived from vitamin B6.</a:t>
            </a:r>
          </a:p>
          <a:p>
            <a:r>
              <a:rPr lang="en-IN" dirty="0"/>
              <a:t>2. </a:t>
            </a:r>
            <a:r>
              <a:rPr lang="en-IN" dirty="0">
                <a:solidFill>
                  <a:srgbClr val="FF0000"/>
                </a:solidFill>
              </a:rPr>
              <a:t>Specific transaminases </a:t>
            </a:r>
            <a:r>
              <a:rPr lang="en-IN" dirty="0"/>
              <a:t>exist for each pair of amino and keto acids. However, only two namely, aspartate transaminase and alanine transaminase-make a significant contribution for transamination.</a:t>
            </a:r>
          </a:p>
          <a:p>
            <a:r>
              <a:rPr lang="en-IN" dirty="0"/>
              <a:t>3. There is </a:t>
            </a:r>
            <a:r>
              <a:rPr lang="en-IN" dirty="0">
                <a:solidFill>
                  <a:srgbClr val="FF0000"/>
                </a:solidFill>
              </a:rPr>
              <a:t>no free NH</a:t>
            </a:r>
            <a:r>
              <a:rPr lang="en-IN" baseline="-25000" dirty="0">
                <a:solidFill>
                  <a:srgbClr val="FF0000"/>
                </a:solidFill>
              </a:rPr>
              <a:t>3</a:t>
            </a:r>
            <a:r>
              <a:rPr lang="en-IN" dirty="0">
                <a:solidFill>
                  <a:srgbClr val="FF0000"/>
                </a:solidFill>
              </a:rPr>
              <a:t> liberated</a:t>
            </a:r>
            <a:r>
              <a:rPr lang="en-IN" dirty="0"/>
              <a:t>, only the transfer of amino group occurs.</a:t>
            </a:r>
          </a:p>
          <a:p>
            <a:r>
              <a:rPr lang="en-IN" dirty="0"/>
              <a:t>4. Transamination </a:t>
            </a:r>
            <a:r>
              <a:rPr lang="en-IN" dirty="0">
                <a:solidFill>
                  <a:srgbClr val="FF0000"/>
                </a:solidFill>
              </a:rPr>
              <a:t>is reversible </a:t>
            </a:r>
          </a:p>
        </p:txBody>
      </p:sp>
    </p:spTree>
    <p:extLst>
      <p:ext uri="{BB962C8B-B14F-4D97-AF65-F5344CB8AC3E}">
        <p14:creationId xmlns:p14="http://schemas.microsoft.com/office/powerpoint/2010/main" val="2000854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1661C-A28D-497E-A536-E8F4554BB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8A474A-53D1-4EE3-B426-9853FD7B4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endParaRPr lang="en-IN" dirty="0"/>
          </a:p>
          <a:p>
            <a:endParaRPr lang="en-IN" dirty="0"/>
          </a:p>
          <a:p>
            <a:r>
              <a:rPr lang="en-IN" dirty="0"/>
              <a:t>Transamination is very important for the </a:t>
            </a:r>
            <a:r>
              <a:rPr lang="en-IN" dirty="0">
                <a:solidFill>
                  <a:srgbClr val="FF0000"/>
                </a:solidFill>
              </a:rPr>
              <a:t>redistribution </a:t>
            </a:r>
            <a:r>
              <a:rPr lang="en-IN" dirty="0"/>
              <a:t>of amino groups and </a:t>
            </a:r>
            <a:r>
              <a:rPr lang="en-IN" dirty="0">
                <a:solidFill>
                  <a:srgbClr val="FF0000"/>
                </a:solidFill>
              </a:rPr>
              <a:t>production of </a:t>
            </a:r>
            <a:r>
              <a:rPr lang="en-IN" dirty="0" err="1">
                <a:solidFill>
                  <a:srgbClr val="FF0000"/>
                </a:solidFill>
              </a:rPr>
              <a:t>non'essential</a:t>
            </a:r>
            <a:r>
              <a:rPr lang="en-IN" dirty="0">
                <a:solidFill>
                  <a:srgbClr val="FF0000"/>
                </a:solidFill>
              </a:rPr>
              <a:t> amino acids</a:t>
            </a:r>
            <a:r>
              <a:rPr lang="en-IN" dirty="0"/>
              <a:t>, as per the requirement of the cell. </a:t>
            </a:r>
            <a:r>
              <a:rPr lang="en-IN" dirty="0" err="1"/>
              <a:t>lt</a:t>
            </a:r>
            <a:r>
              <a:rPr lang="en-IN" dirty="0"/>
              <a:t> involves both catabolism (degradation) and anabolism (synthesis) of amino acids.</a:t>
            </a:r>
          </a:p>
          <a:p>
            <a:r>
              <a:rPr lang="en-IN" dirty="0"/>
              <a:t>6. Transamination diverts the excess amino acids </a:t>
            </a:r>
            <a:r>
              <a:rPr lang="en-IN" dirty="0">
                <a:solidFill>
                  <a:srgbClr val="FF0000"/>
                </a:solidFill>
              </a:rPr>
              <a:t>towards energy generation.</a:t>
            </a:r>
          </a:p>
          <a:p>
            <a:r>
              <a:rPr lang="en-IN" dirty="0"/>
              <a:t>7. The amino acids undergo transamination to finally </a:t>
            </a:r>
            <a:r>
              <a:rPr lang="en-IN" dirty="0">
                <a:solidFill>
                  <a:srgbClr val="FF0000"/>
                </a:solidFill>
              </a:rPr>
              <a:t>concentrate nitrogen in glutamate</a:t>
            </a:r>
            <a:r>
              <a:rPr lang="en-IN" dirty="0"/>
              <a:t>. Glutamate is the only amino acid that undergoes oxidative deamination to a significant extent to liberate free NH</a:t>
            </a:r>
            <a:r>
              <a:rPr lang="en-IN" baseline="-25000" dirty="0"/>
              <a:t>3</a:t>
            </a:r>
            <a:r>
              <a:rPr lang="en-IN" dirty="0"/>
              <a:t> for urea synthesis.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32369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192B3-0FCD-4834-82F2-FD9D1707C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A8C85-80C1-4CF6-82A6-86F64EB30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. All amino acids except </a:t>
            </a:r>
            <a:r>
              <a:rPr lang="en-IN" dirty="0">
                <a:solidFill>
                  <a:srgbClr val="FF0000"/>
                </a:solidFill>
              </a:rPr>
              <a:t>lysine, threonine, proline and hydroxyproline </a:t>
            </a:r>
            <a:r>
              <a:rPr lang="en-IN" dirty="0"/>
              <a:t>participate in transamination.</a:t>
            </a:r>
          </a:p>
          <a:p>
            <a:r>
              <a:rPr lang="en-IN" dirty="0"/>
              <a:t>9. Transamination is </a:t>
            </a:r>
            <a:r>
              <a:rPr lang="en-IN" dirty="0">
                <a:solidFill>
                  <a:srgbClr val="FF0000"/>
                </a:solidFill>
              </a:rPr>
              <a:t>not restricted to </a:t>
            </a:r>
            <a:r>
              <a:rPr lang="el-GR" dirty="0">
                <a:solidFill>
                  <a:srgbClr val="FF0000"/>
                </a:solidFill>
              </a:rPr>
              <a:t>α</a:t>
            </a:r>
            <a:r>
              <a:rPr lang="en-IN" dirty="0">
                <a:solidFill>
                  <a:srgbClr val="FF0000"/>
                </a:solidFill>
              </a:rPr>
              <a:t>-amino </a:t>
            </a:r>
            <a:r>
              <a:rPr lang="en-IN" dirty="0"/>
              <a:t>Groups only. For instance, </a:t>
            </a:r>
            <a:r>
              <a:rPr lang="el-GR" dirty="0"/>
              <a:t>γ</a:t>
            </a:r>
            <a:r>
              <a:rPr lang="en-IN" dirty="0"/>
              <a:t>-amino group of ornithine is </a:t>
            </a:r>
            <a:r>
              <a:rPr lang="en-IN" dirty="0" err="1"/>
              <a:t>transaminated</a:t>
            </a:r>
            <a:r>
              <a:rPr lang="en-IN" dirty="0"/>
              <a:t>.</a:t>
            </a:r>
          </a:p>
          <a:p>
            <a:r>
              <a:rPr lang="en-IN" dirty="0"/>
              <a:t>10. Serum transaminases are important for diagnostic and prognostic purposes.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99923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62761-7CC9-4D4D-B3C4-BB68E23A8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/>
              <a:t>Mechansim</a:t>
            </a:r>
            <a:r>
              <a:rPr lang="en-IN" dirty="0"/>
              <a:t> of transamination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E10358-51C3-4AA5-B94E-DE5F98569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1 . Transfer of the amino Group to the coenzyme pyridoxal phosphate (bound to the coenzyme) to form pyridoxamine phosphate.</a:t>
            </a:r>
          </a:p>
          <a:p>
            <a:r>
              <a:rPr lang="en-IN" dirty="0"/>
              <a:t>2. The amino group of pyridoxamine phosphate is then transferred to a keto acid to produce a new amino acid and the enzyme with PLP is regenerated.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577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11A5B-7D14-46AE-998C-716DAD71C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FDAD1-28EC-4543-8ED7-2F9D3F92F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All the transaminases require pyridoxal phosphate (PLP), a derivative of vitamin B6. </a:t>
            </a:r>
          </a:p>
          <a:p>
            <a:r>
              <a:rPr lang="en-IN" dirty="0"/>
              <a:t>The aldehyde group of PLP is linked with e-amino group of lysine residue, at the active site of the enzyme forming a Schiff base (imine linkage). When an amino acid (substrate) comes in contact with the enzyme, it displaces lysine and a new Schiff base linkage is formed.</a:t>
            </a:r>
          </a:p>
          <a:p>
            <a:r>
              <a:rPr lang="en-IN" dirty="0"/>
              <a:t> The amino acid-PLP-Schiff base tightly binds with the enzyme by noncovalent forces. </a:t>
            </a:r>
          </a:p>
        </p:txBody>
      </p:sp>
    </p:spTree>
    <p:extLst>
      <p:ext uri="{BB962C8B-B14F-4D97-AF65-F5344CB8AC3E}">
        <p14:creationId xmlns:p14="http://schemas.microsoft.com/office/powerpoint/2010/main" val="1975462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492</Words>
  <Application>Microsoft Office PowerPoint</Application>
  <PresentationFormat>Widescreen</PresentationFormat>
  <Paragraphs>39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Transamination</vt:lpstr>
      <vt:lpstr>PowerPoint Presentation</vt:lpstr>
      <vt:lpstr>Transamination</vt:lpstr>
      <vt:lpstr>PowerPoint Presentation</vt:lpstr>
      <vt:lpstr>PowerPoint Presentation</vt:lpstr>
      <vt:lpstr>PowerPoint Presentation</vt:lpstr>
      <vt:lpstr>PowerPoint Presentation</vt:lpstr>
      <vt:lpstr>Mechansim of transamination</vt:lpstr>
      <vt:lpstr>PowerPoint Presentation</vt:lpstr>
      <vt:lpstr>Fate of Individual Amino Acids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Transamination</dc:title>
  <dc:creator>aartizanwar@outlook.com</dc:creator>
  <cp:lastModifiedBy>aarti zanwar</cp:lastModifiedBy>
  <cp:revision>14</cp:revision>
  <dcterms:created xsi:type="dcterms:W3CDTF">2017-12-08T07:26:55Z</dcterms:created>
  <dcterms:modified xsi:type="dcterms:W3CDTF">2021-08-27T06:32:10Z</dcterms:modified>
</cp:coreProperties>
</file>