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675" r:id="rId2"/>
    <p:sldId id="803" r:id="rId3"/>
    <p:sldId id="364" r:id="rId4"/>
    <p:sldId id="365" r:id="rId5"/>
    <p:sldId id="366" r:id="rId6"/>
    <p:sldId id="375" r:id="rId7"/>
    <p:sldId id="376" r:id="rId8"/>
    <p:sldId id="377" r:id="rId9"/>
    <p:sldId id="378" r:id="rId10"/>
    <p:sldId id="382" r:id="rId11"/>
    <p:sldId id="379" r:id="rId12"/>
    <p:sldId id="383" r:id="rId13"/>
    <p:sldId id="385" r:id="rId14"/>
    <p:sldId id="655" r:id="rId15"/>
    <p:sldId id="656" r:id="rId16"/>
    <p:sldId id="657" r:id="rId17"/>
    <p:sldId id="658" r:id="rId18"/>
    <p:sldId id="659" r:id="rId19"/>
    <p:sldId id="660" r:id="rId20"/>
    <p:sldId id="661" r:id="rId21"/>
    <p:sldId id="662" r:id="rId22"/>
    <p:sldId id="524" r:id="rId23"/>
    <p:sldId id="663" r:id="rId24"/>
    <p:sldId id="664" r:id="rId25"/>
    <p:sldId id="665" r:id="rId26"/>
    <p:sldId id="80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3366"/>
    <a:srgbClr val="FF0066"/>
    <a:srgbClr val="CC0099"/>
    <a:srgbClr val="000099"/>
    <a:srgbClr val="FF3300"/>
    <a:srgbClr val="66FFFF"/>
    <a:srgbClr val="FFFFFF"/>
    <a:srgbClr val="CCEC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945" autoAdjust="0"/>
  </p:normalViewPr>
  <p:slideViewPr>
    <p:cSldViewPr>
      <p:cViewPr>
        <p:scale>
          <a:sx n="75" d="100"/>
          <a:sy n="75" d="100"/>
        </p:scale>
        <p:origin x="-182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F3BC8-17DF-4A56-AF99-7297BCC9B6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8F1EA-2A89-4567-A2CE-539AD366D4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8F1EA-2A89-4567-A2CE-539AD366D47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31DBD-10CF-4CFF-A1CB-4051B655FA0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EB603-F2C8-42A1-9369-1949969A1E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76399"/>
          </a:xfrm>
          <a:solidFill>
            <a:schemeClr val="bg2">
              <a:lumMod val="75000"/>
            </a:schemeClr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257800"/>
          </a:xfrm>
          <a:solidFill>
            <a:schemeClr val="bg2">
              <a:lumMod val="75000"/>
            </a:schemeClr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EBES DOCUMENT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0"/>
            <a:ext cx="6629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00CC"/>
                </a:solidFill>
              </a:rPr>
              <a:t>COMPETENCY BASED RESPIRATORY PHYSIOLOGY</a:t>
            </a:r>
            <a:endParaRPr lang="en-US" sz="4400" b="1" dirty="0">
              <a:solidFill>
                <a:srgbClr val="0000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3810000"/>
            <a:ext cx="289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Dr J M </a:t>
            </a:r>
            <a:r>
              <a:rPr lang="en-US" sz="2400" b="1" i="1" dirty="0" err="1" smtClean="0">
                <a:solidFill>
                  <a:srgbClr val="7030A0"/>
                </a:solidFill>
              </a:rPr>
              <a:t>Harsoda</a:t>
            </a:r>
            <a:r>
              <a:rPr lang="en-US" sz="2400" b="1" i="1" dirty="0" smtClean="0">
                <a:solidFill>
                  <a:srgbClr val="7030A0"/>
                </a:solidFill>
              </a:rPr>
              <a:t> 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91000" y="4114800"/>
            <a:ext cx="441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PROF AND HEAD</a:t>
            </a:r>
          </a:p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DEPARTMEN OF </a:t>
            </a:r>
            <a:r>
              <a:rPr lang="en-US" sz="2000" b="1" i="1" dirty="0" smtClean="0">
                <a:solidFill>
                  <a:srgbClr val="002060"/>
                </a:solidFill>
                <a:latin typeface="Verdana" pitchFamily="34" charset="0"/>
              </a:rPr>
              <a:t>PHYSIOLOGYSBKSMI </a:t>
            </a: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AND RC                SUMANDEEP VIDYAPEETH</a:t>
            </a:r>
          </a:p>
        </p:txBody>
      </p:sp>
      <p:pic>
        <p:nvPicPr>
          <p:cNvPr id="9" name="Picture 3" descr="baby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447800"/>
            <a:ext cx="2590800" cy="2209800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14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4600" y="3962400"/>
            <a:ext cx="16002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CONTD…..        SYMPTOMS OF HYPOXIA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993366"/>
                </a:solidFill>
              </a:rPr>
              <a:t>Acute hypoxia </a:t>
            </a:r>
            <a:r>
              <a:rPr lang="en-US" dirty="0" smtClean="0">
                <a:solidFill>
                  <a:srgbClr val="993366"/>
                </a:solidFill>
              </a:rPr>
              <a:t>is produced by exposure to arterial o2 tension of 35 - 40 mmHg </a:t>
            </a:r>
            <a:r>
              <a:rPr lang="en-US" b="1" dirty="0" smtClean="0">
                <a:solidFill>
                  <a:srgbClr val="993366"/>
                </a:solidFill>
              </a:rPr>
              <a:t>(i.e., as would occur at altitude 18,000 - 25,000 feet above sea level).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Symptoms of acute hypoxia are  very similar to the effects of ethyl alcohol; they include </a:t>
            </a:r>
            <a:r>
              <a:rPr lang="en-US" b="1" dirty="0" err="1" smtClean="0">
                <a:solidFill>
                  <a:srgbClr val="FF0000"/>
                </a:solidFill>
              </a:rPr>
              <a:t>incoordination</a:t>
            </a:r>
            <a:r>
              <a:rPr lang="en-US" b="1" dirty="0" smtClean="0">
                <a:solidFill>
                  <a:srgbClr val="FF0000"/>
                </a:solidFill>
              </a:rPr>
              <a:t>, slowed reflexes, slurred speech, overconfidence, and eventually, unconsciousness</a:t>
            </a:r>
            <a:r>
              <a:rPr lang="en-US" b="1" dirty="0" smtClean="0"/>
              <a:t>.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Coma </a:t>
            </a:r>
            <a:r>
              <a:rPr lang="en-US" dirty="0" smtClean="0">
                <a:solidFill>
                  <a:srgbClr val="0000CC"/>
                </a:solidFill>
              </a:rPr>
              <a:t>and </a:t>
            </a:r>
            <a:r>
              <a:rPr lang="en-US" b="1" dirty="0" smtClean="0">
                <a:solidFill>
                  <a:srgbClr val="0000CC"/>
                </a:solidFill>
              </a:rPr>
              <a:t>death</a:t>
            </a:r>
            <a:r>
              <a:rPr lang="en-US" dirty="0" smtClean="0">
                <a:solidFill>
                  <a:srgbClr val="0000CC"/>
                </a:solidFill>
              </a:rPr>
              <a:t> can occur in minutes to hours if the compensatory mechanisms of the body are not adequate.</a:t>
            </a:r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CONTD…..        SYMPTOMS OF HYPOXIA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66"/>
                </a:solidFill>
              </a:rPr>
              <a:t>Chronic hypoxia</a:t>
            </a:r>
            <a:r>
              <a:rPr lang="en-US" dirty="0" smtClean="0">
                <a:solidFill>
                  <a:srgbClr val="FF0066"/>
                </a:solidFill>
              </a:rPr>
              <a:t> is produced by exposure for extended periods of time to arterial o2 tension of 40 - 60 mmHg </a:t>
            </a:r>
            <a:r>
              <a:rPr lang="en-US" b="1" dirty="0" smtClean="0">
                <a:solidFill>
                  <a:srgbClr val="FF0066"/>
                </a:solidFill>
              </a:rPr>
              <a:t>(</a:t>
            </a:r>
            <a:r>
              <a:rPr lang="en-US" b="1" dirty="0" err="1" smtClean="0">
                <a:solidFill>
                  <a:srgbClr val="FF0066"/>
                </a:solidFill>
              </a:rPr>
              <a:t>e.g</a:t>
            </a:r>
            <a:r>
              <a:rPr lang="en-US" b="1" dirty="0" smtClean="0">
                <a:solidFill>
                  <a:srgbClr val="FF0066"/>
                </a:solidFill>
              </a:rPr>
              <a:t>,. As would occur at altitude  of approximately 10,000-18000 feet).</a:t>
            </a:r>
            <a:r>
              <a:rPr lang="en-US" dirty="0" smtClean="0">
                <a:solidFill>
                  <a:srgbClr val="FF0066"/>
                </a:solidFill>
              </a:rPr>
              <a:t> Most clinical causes  of hypoxia fall in to this category. Patient with chronic hypoxia  may be bedridden or limited to sitting in a chair, because respiratory or cardiac  disease prevents  them from increasing the o2 supply to the tissues.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Symptoms of chronic hypoxia </a:t>
            </a:r>
            <a:r>
              <a:rPr lang="en-US" dirty="0" smtClean="0">
                <a:solidFill>
                  <a:srgbClr val="002060"/>
                </a:solidFill>
              </a:rPr>
              <a:t>are similar to those of severe </a:t>
            </a:r>
            <a:r>
              <a:rPr lang="en-US" b="1" dirty="0" smtClean="0">
                <a:solidFill>
                  <a:srgbClr val="002060"/>
                </a:solidFill>
              </a:rPr>
              <a:t>fatigue, </a:t>
            </a:r>
            <a:r>
              <a:rPr lang="en-US" dirty="0" smtClean="0">
                <a:solidFill>
                  <a:srgbClr val="002060"/>
                </a:solidFill>
              </a:rPr>
              <a:t>and include </a:t>
            </a:r>
            <a:r>
              <a:rPr lang="en-US" b="1" dirty="0" err="1" smtClean="0">
                <a:solidFill>
                  <a:srgbClr val="7030A0"/>
                </a:solidFill>
              </a:rPr>
              <a:t>dyspnea</a:t>
            </a:r>
            <a:r>
              <a:rPr lang="en-US" dirty="0" smtClean="0">
                <a:solidFill>
                  <a:srgbClr val="002060"/>
                </a:solidFill>
              </a:rPr>
              <a:t> and shortness of breath.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Respiratory arrhythmia (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e.g.,cheyne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stokes breathing)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can occur in patients with chronic hypoxia, especially during sleep.</a:t>
            </a:r>
            <a:endParaRPr lang="en-US" sz="2600" kern="10" spc="720" dirty="0" smtClean="0">
              <a:ln w="38100">
                <a:solidFill>
                  <a:schemeClr val="tx1"/>
                </a:solidFill>
                <a:round/>
                <a:headEnd/>
                <a:tailEnd/>
              </a:ln>
              <a:solidFill>
                <a:schemeClr val="accent6">
                  <a:lumMod val="50000"/>
                </a:schemeClr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Black"/>
            </a:endParaRPr>
          </a:p>
          <a:p>
            <a:pPr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SINGNS OF HYPOXIA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rgbClr val="002060"/>
          </a:solidFill>
          <a:ln>
            <a:noFill/>
          </a:ln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CYANOSIS </a:t>
            </a:r>
            <a:r>
              <a:rPr lang="en-US" dirty="0" smtClean="0">
                <a:solidFill>
                  <a:srgbClr val="FFFF00"/>
                </a:solidFill>
              </a:rPr>
              <a:t>is the bluish </a:t>
            </a:r>
            <a:r>
              <a:rPr lang="en-US" dirty="0" err="1" smtClean="0">
                <a:solidFill>
                  <a:srgbClr val="FFFF00"/>
                </a:solidFill>
              </a:rPr>
              <a:t>colour</a:t>
            </a:r>
            <a:r>
              <a:rPr lang="en-US" dirty="0" smtClean="0">
                <a:solidFill>
                  <a:srgbClr val="FFFF00"/>
                </a:solidFill>
              </a:rPr>
              <a:t> of tissue caused by the presence of more than </a:t>
            </a:r>
            <a:r>
              <a:rPr lang="en-US" b="1" dirty="0" smtClean="0">
                <a:solidFill>
                  <a:srgbClr val="FFFF00"/>
                </a:solidFill>
              </a:rPr>
              <a:t>5 g of </a:t>
            </a:r>
            <a:r>
              <a:rPr lang="en-US" b="1" dirty="0" err="1" smtClean="0">
                <a:solidFill>
                  <a:srgbClr val="FFFF00"/>
                </a:solidFill>
              </a:rPr>
              <a:t>deoxyhaemoglobin</a:t>
            </a:r>
            <a:r>
              <a:rPr lang="en-US" b="1" dirty="0" smtClean="0">
                <a:solidFill>
                  <a:srgbClr val="FFFF00"/>
                </a:solidFill>
              </a:rPr>
              <a:t>/dl </a:t>
            </a:r>
            <a:r>
              <a:rPr lang="en-US" dirty="0" smtClean="0">
                <a:solidFill>
                  <a:srgbClr val="FFFF00"/>
                </a:solidFill>
              </a:rPr>
              <a:t>in the capillary blood. The </a:t>
            </a:r>
            <a:r>
              <a:rPr lang="en-US" dirty="0" err="1" smtClean="0">
                <a:solidFill>
                  <a:srgbClr val="FFFF00"/>
                </a:solidFill>
              </a:rPr>
              <a:t>colouration</a:t>
            </a:r>
            <a:r>
              <a:rPr lang="en-US" dirty="0" smtClean="0">
                <a:solidFill>
                  <a:srgbClr val="FFFF00"/>
                </a:solidFill>
              </a:rPr>
              <a:t> is the most readily seen in the nail bad, lips, mucous membrane and ear lobes, but </a:t>
            </a:r>
            <a:r>
              <a:rPr lang="en-US" dirty="0" err="1" smtClean="0">
                <a:solidFill>
                  <a:srgbClr val="FFFF00"/>
                </a:solidFill>
              </a:rPr>
              <a:t>itmay</a:t>
            </a:r>
            <a:r>
              <a:rPr lang="en-US" dirty="0" smtClean="0">
                <a:solidFill>
                  <a:srgbClr val="FFFF00"/>
                </a:solidFill>
              </a:rPr>
              <a:t> not be recognized because of skin pigmentation or poor lighting.</a:t>
            </a:r>
          </a:p>
          <a:p>
            <a:r>
              <a:rPr lang="en-US" b="1" dirty="0" smtClean="0">
                <a:solidFill>
                  <a:srgbClr val="CCECFF"/>
                </a:solidFill>
              </a:rPr>
              <a:t>Cyanosis is not a reliable sign of hypoxia.              </a:t>
            </a:r>
            <a:r>
              <a:rPr lang="en-US" b="1" dirty="0" err="1" smtClean="0">
                <a:solidFill>
                  <a:srgbClr val="CCECFF"/>
                </a:solidFill>
              </a:rPr>
              <a:t>Anaemic</a:t>
            </a:r>
            <a:r>
              <a:rPr lang="en-US" b="1" dirty="0" smtClean="0">
                <a:solidFill>
                  <a:srgbClr val="CCECFF"/>
                </a:solidFill>
              </a:rPr>
              <a:t> patient may never develop cyanosis. </a:t>
            </a:r>
          </a:p>
          <a:p>
            <a:pPr>
              <a:buNone/>
            </a:pPr>
            <a:r>
              <a:rPr lang="en-US" b="1" dirty="0" smtClean="0">
                <a:solidFill>
                  <a:srgbClr val="CCECFF"/>
                </a:solidFill>
              </a:rPr>
              <a:t>    In contrast, patients with </a:t>
            </a:r>
            <a:r>
              <a:rPr lang="en-US" b="1" dirty="0" err="1" smtClean="0">
                <a:solidFill>
                  <a:srgbClr val="CCECFF"/>
                </a:solidFill>
              </a:rPr>
              <a:t>polycythemia</a:t>
            </a:r>
            <a:r>
              <a:rPr lang="en-US" b="1" dirty="0" smtClean="0">
                <a:solidFill>
                  <a:srgbClr val="CCECFF"/>
                </a:solidFill>
              </a:rPr>
              <a:t> may be cyanotic. </a:t>
            </a:r>
            <a:r>
              <a:rPr lang="en-US" sz="2800" b="1" kern="10" spc="720" dirty="0" smtClean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WHY? HOW?</a:t>
            </a:r>
          </a:p>
          <a:p>
            <a:pPr>
              <a:buNone/>
            </a:pPr>
            <a:endParaRPr lang="en-US" kern="10" spc="720" dirty="0" smtClean="0"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Black"/>
            </a:endParaRP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CONTD….               SINGNS OF HYPOXIA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000099"/>
                </a:solidFill>
              </a:rPr>
              <a:t>TACHYCARDIA (i.e., rapid heart )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66"/>
                </a:solidFill>
              </a:rPr>
              <a:t>occurs as reflex response to the low arterial O2 </a:t>
            </a:r>
            <a:r>
              <a:rPr lang="en-US" b="1" dirty="0" err="1" smtClean="0">
                <a:solidFill>
                  <a:srgbClr val="FF0066"/>
                </a:solidFill>
              </a:rPr>
              <a:t>tension.The</a:t>
            </a:r>
            <a:r>
              <a:rPr lang="en-US" b="1" dirty="0" smtClean="0">
                <a:solidFill>
                  <a:srgbClr val="FF0066"/>
                </a:solidFill>
              </a:rPr>
              <a:t> hypoxia is detected by the aortic and carotid </a:t>
            </a:r>
            <a:r>
              <a:rPr lang="en-US" b="1" dirty="0" err="1" smtClean="0">
                <a:solidFill>
                  <a:srgbClr val="FF0066"/>
                </a:solidFill>
              </a:rPr>
              <a:t>chemoreceptors</a:t>
            </a:r>
            <a:r>
              <a:rPr lang="en-US" b="1" dirty="0" smtClean="0">
                <a:solidFill>
                  <a:srgbClr val="FF0066"/>
                </a:solidFill>
              </a:rPr>
              <a:t>, which then activate the sympathetic outflow to the heart. The increased heart rate increases the cardiac output, enhancing the O2 delivery to the tissues.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TACHYPNEA (i.e., rapid breathing ) AND HYPERPNEA (i.e., deep breathing )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are also reflex responses to hypoxia that are activated by the </a:t>
            </a:r>
            <a:r>
              <a:rPr lang="en-US" b="1" dirty="0" err="1" smtClean="0">
                <a:solidFill>
                  <a:srgbClr val="FF3300"/>
                </a:solidFill>
              </a:rPr>
              <a:t>aterial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</a:rPr>
              <a:t>chemoreceptors</a:t>
            </a:r>
            <a:r>
              <a:rPr lang="en-US" b="1" dirty="0" smtClean="0">
                <a:solidFill>
                  <a:srgbClr val="FF3300"/>
                </a:solidFill>
              </a:rPr>
              <a:t> The </a:t>
            </a:r>
            <a:r>
              <a:rPr lang="en-US" b="1" dirty="0" err="1" smtClean="0">
                <a:solidFill>
                  <a:srgbClr val="FF3300"/>
                </a:solidFill>
              </a:rPr>
              <a:t>chemoreceptors</a:t>
            </a:r>
            <a:r>
              <a:rPr lang="en-US" b="1" dirty="0" smtClean="0">
                <a:solidFill>
                  <a:srgbClr val="FF3300"/>
                </a:solidFill>
              </a:rPr>
              <a:t> prompt an increase in minute ventilation in an attempt to raise the alveolar O2 tension toward its normal value of 100 mmHg. </a:t>
            </a:r>
            <a:endParaRPr lang="en-US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Physiologic responses to chronic hypoxia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1 </a:t>
            </a:r>
            <a:r>
              <a:rPr lang="en-US" sz="3600" b="1" dirty="0" err="1" smtClean="0">
                <a:solidFill>
                  <a:srgbClr val="C00000"/>
                </a:solidFill>
              </a:rPr>
              <a:t>Accomodation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/>
              <a:t>refers to immediate adjustments of the respiratory and cardiovascular systems to hypoxia:- </a:t>
            </a:r>
          </a:p>
          <a:p>
            <a:pPr>
              <a:buNone/>
            </a:pPr>
            <a:r>
              <a:rPr lang="en-US" sz="3600" b="1" dirty="0" smtClean="0"/>
              <a:t> </a:t>
            </a:r>
          </a:p>
          <a:p>
            <a:pPr>
              <a:buNone/>
            </a:pPr>
            <a:r>
              <a:rPr lang="en-US" sz="3600" b="1" dirty="0" smtClean="0"/>
              <a:t>          Hyperventilation</a:t>
            </a:r>
          </a:p>
          <a:p>
            <a:pPr>
              <a:buNone/>
            </a:pPr>
            <a:r>
              <a:rPr lang="en-US" sz="3600" b="1" dirty="0" smtClean="0"/>
              <a:t>          </a:t>
            </a:r>
            <a:r>
              <a:rPr lang="en-US" sz="3600" b="1" dirty="0" err="1" smtClean="0"/>
              <a:t>Tachicardia</a:t>
            </a:r>
            <a:r>
              <a:rPr lang="en-US" sz="3600" b="1" dirty="0" smtClean="0"/>
              <a:t> </a:t>
            </a:r>
          </a:p>
          <a:p>
            <a:pPr>
              <a:buNone/>
            </a:pPr>
            <a:r>
              <a:rPr lang="en-US" sz="3600" b="1" dirty="0" smtClean="0"/>
              <a:t>          The 2-3 DPG concentration increases</a:t>
            </a:r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Physiologic responses to chronic hypoxia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66"/>
                </a:solidFill>
              </a:rPr>
              <a:t>2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smtClean="0">
                <a:solidFill>
                  <a:srgbClr val="FF0066"/>
                </a:solidFill>
              </a:rPr>
              <a:t>Acclimatization</a:t>
            </a:r>
            <a:r>
              <a:rPr lang="en-US" b="1" dirty="0" smtClean="0">
                <a:solidFill>
                  <a:srgbClr val="0000CC"/>
                </a:solidFill>
              </a:rPr>
              <a:t> refers to changes in the body       tissues in responses to long term exposure to hypoxia:-</a:t>
            </a:r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</a:t>
            </a:r>
            <a:r>
              <a:rPr lang="en-US" b="1" dirty="0" err="1" smtClean="0">
                <a:solidFill>
                  <a:srgbClr val="7030A0"/>
                </a:solidFill>
              </a:rPr>
              <a:t>Polycythemia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Pulmonary hypertension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Responses at cellular and tissue level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Decreased respiratory drive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Increased total lung capacity and diffusing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capacity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66"/>
                </a:solidFill>
              </a:rPr>
              <a:t>Acute mountain sickness</a:t>
            </a:r>
            <a:endParaRPr lang="en-US" sz="6000" b="1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Acute mountain sickness </a:t>
            </a:r>
            <a:r>
              <a:rPr lang="en-US" b="1" dirty="0" smtClean="0"/>
              <a:t>occurs  in many </a:t>
            </a:r>
            <a:r>
              <a:rPr lang="en-US" b="1" dirty="0" smtClean="0">
                <a:solidFill>
                  <a:srgbClr val="0000CC"/>
                </a:solidFill>
              </a:rPr>
              <a:t>individuals who are unaccustomed to altitudes in </a:t>
            </a:r>
            <a:r>
              <a:rPr lang="en-US" b="1" dirty="0" err="1" smtClean="0">
                <a:solidFill>
                  <a:srgbClr val="0000CC"/>
                </a:solidFill>
              </a:rPr>
              <a:t>exces</a:t>
            </a:r>
            <a:r>
              <a:rPr lang="en-US" b="1" dirty="0" smtClean="0">
                <a:solidFill>
                  <a:srgbClr val="0000CC"/>
                </a:solidFill>
              </a:rPr>
              <a:t> of 9000-10,000 feet above sea level.</a:t>
            </a:r>
          </a:p>
          <a:p>
            <a:r>
              <a:rPr lang="en-US" b="1" dirty="0" smtClean="0">
                <a:solidFill>
                  <a:srgbClr val="FF0066"/>
                </a:solidFill>
              </a:rPr>
              <a:t>SYMTOMS:-</a:t>
            </a:r>
          </a:p>
          <a:p>
            <a:pPr>
              <a:buNone/>
            </a:pPr>
            <a:r>
              <a:rPr lang="en-US" b="1" dirty="0" smtClean="0"/>
              <a:t>             </a:t>
            </a:r>
            <a:r>
              <a:rPr lang="en-US" b="1" dirty="0" err="1" smtClean="0">
                <a:solidFill>
                  <a:srgbClr val="0000CC"/>
                </a:solidFill>
              </a:rPr>
              <a:t>Fatique</a:t>
            </a: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Nausea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Loss of appetite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Headache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</a:t>
            </a:r>
            <a:r>
              <a:rPr lang="en-US" b="1" dirty="0" err="1" smtClean="0">
                <a:solidFill>
                  <a:srgbClr val="0000CC"/>
                </a:solidFill>
              </a:rPr>
              <a:t>Dyspnea</a:t>
            </a: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     Palpitation and sleep disturbances</a:t>
            </a:r>
            <a:endParaRPr 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66"/>
                </a:solidFill>
              </a:rPr>
              <a:t>Acute mount sickness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rgbClr val="993366"/>
                </a:solidFill>
              </a:rPr>
              <a:t>RISKS:-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solidFill>
                  <a:srgbClr val="993366"/>
                </a:solidFill>
              </a:rPr>
              <a:t>   </a:t>
            </a:r>
            <a:r>
              <a:rPr lang="en-US" sz="4000" b="1" dirty="0" smtClean="0">
                <a:solidFill>
                  <a:srgbClr val="0000CC"/>
                </a:solidFill>
              </a:rPr>
              <a:t>In some </a:t>
            </a:r>
            <a:r>
              <a:rPr lang="en-US" sz="4000" b="1" dirty="0" err="1" smtClean="0">
                <a:solidFill>
                  <a:srgbClr val="0000CC"/>
                </a:solidFill>
              </a:rPr>
              <a:t>individuals,cerebral</a:t>
            </a:r>
            <a:r>
              <a:rPr lang="en-US" sz="4000" b="1" dirty="0" smtClean="0">
                <a:solidFill>
                  <a:srgbClr val="0000CC"/>
                </a:solidFill>
              </a:rPr>
              <a:t> or  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00CC"/>
                </a:solidFill>
              </a:rPr>
              <a:t>       pulmonary edema occurs if the   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00CC"/>
                </a:solidFill>
              </a:rPr>
              <a:t>       hypoxia is not treated.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solidFill>
                  <a:srgbClr val="993366"/>
                </a:solidFill>
              </a:rPr>
              <a:t>   </a:t>
            </a:r>
            <a:r>
              <a:rPr lang="en-US" sz="4000" b="1" dirty="0" smtClean="0">
                <a:solidFill>
                  <a:srgbClr val="0070C0"/>
                </a:solidFill>
              </a:rPr>
              <a:t>Exercise should be limited during the   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       first several days at high altitude 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       because it can lead to severe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       pulmonary edema.</a:t>
            </a:r>
          </a:p>
          <a:p>
            <a:endParaRPr lang="en-US" sz="4000" b="1" dirty="0">
              <a:solidFill>
                <a:srgbClr val="99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Acute mountain sickness                  </a:t>
            </a:r>
            <a:r>
              <a:rPr lang="en-US" b="1" dirty="0" err="1" smtClean="0">
                <a:solidFill>
                  <a:srgbClr val="FF0066"/>
                </a:solidFill>
              </a:rPr>
              <a:t>contd</a:t>
            </a:r>
            <a:r>
              <a:rPr lang="en-US" b="1" dirty="0" smtClean="0">
                <a:solidFill>
                  <a:srgbClr val="FF0066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rmAutofit/>
          </a:bodyPr>
          <a:lstStyle/>
          <a:p>
            <a:pPr marL="514350" indent="-514350">
              <a:buAutoNum type="arabicPlain"/>
            </a:pPr>
            <a:r>
              <a:rPr lang="en-US" sz="4800" b="1" dirty="0" smtClean="0">
                <a:solidFill>
                  <a:srgbClr val="7030A0"/>
                </a:solidFill>
              </a:rPr>
              <a:t>The pulmonary edema arises from the increased blood </a:t>
            </a:r>
            <a:r>
              <a:rPr lang="en-US" sz="4800" b="1" dirty="0" err="1" smtClean="0">
                <a:solidFill>
                  <a:srgbClr val="7030A0"/>
                </a:solidFill>
              </a:rPr>
              <a:t>flow,which</a:t>
            </a:r>
            <a:r>
              <a:rPr lang="en-US" sz="4800" b="1" dirty="0" smtClean="0">
                <a:solidFill>
                  <a:srgbClr val="7030A0"/>
                </a:solidFill>
              </a:rPr>
              <a:t> when coupled with HPV (hypoxic pulmonary </a:t>
            </a:r>
            <a:r>
              <a:rPr lang="en-US" sz="4800" b="1" dirty="0" err="1" smtClean="0">
                <a:solidFill>
                  <a:srgbClr val="7030A0"/>
                </a:solidFill>
              </a:rPr>
              <a:t>vasoconsriction</a:t>
            </a:r>
            <a:r>
              <a:rPr lang="en-US" sz="4800" b="1" dirty="0" smtClean="0">
                <a:solidFill>
                  <a:srgbClr val="7030A0"/>
                </a:solidFill>
              </a:rPr>
              <a:t>) </a:t>
            </a:r>
            <a:r>
              <a:rPr lang="en-US" sz="4800" b="1" dirty="0" err="1" smtClean="0">
                <a:solidFill>
                  <a:srgbClr val="7030A0"/>
                </a:solidFill>
              </a:rPr>
              <a:t>response,creates</a:t>
            </a:r>
            <a:r>
              <a:rPr lang="en-US" sz="4800" b="1" dirty="0" smtClean="0">
                <a:solidFill>
                  <a:srgbClr val="7030A0"/>
                </a:solidFill>
              </a:rPr>
              <a:t> extremely high </a:t>
            </a:r>
            <a:r>
              <a:rPr lang="en-US" sz="4800" b="1" dirty="0" err="1" smtClean="0">
                <a:solidFill>
                  <a:srgbClr val="7030A0"/>
                </a:solidFill>
              </a:rPr>
              <a:t>pumonary</a:t>
            </a:r>
            <a:r>
              <a:rPr lang="en-US" sz="4800" b="1" dirty="0" smtClean="0">
                <a:solidFill>
                  <a:srgbClr val="7030A0"/>
                </a:solidFill>
              </a:rPr>
              <a:t> artery pressures.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Acute mountain sickness              </a:t>
            </a:r>
            <a:r>
              <a:rPr lang="en-US" b="1" dirty="0" err="1" smtClean="0">
                <a:solidFill>
                  <a:srgbClr val="FF0066"/>
                </a:solidFill>
              </a:rPr>
              <a:t>contd</a:t>
            </a:r>
            <a:r>
              <a:rPr lang="en-US" b="1" dirty="0" smtClean="0">
                <a:solidFill>
                  <a:srgbClr val="FF0066"/>
                </a:solidFill>
              </a:rPr>
              <a:t>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2  </a:t>
            </a:r>
            <a:r>
              <a:rPr lang="en-US" sz="3600" b="1" dirty="0" err="1" smtClean="0">
                <a:solidFill>
                  <a:srgbClr val="000099"/>
                </a:solidFill>
              </a:rPr>
              <a:t>Highaltitude</a:t>
            </a:r>
            <a:r>
              <a:rPr lang="en-US" sz="3600" b="1" dirty="0" smtClean="0">
                <a:solidFill>
                  <a:srgbClr val="000099"/>
                </a:solidFill>
              </a:rPr>
              <a:t> pulmonary edema is very unevenly distributed throughout the lungs and is </a:t>
            </a:r>
            <a:r>
              <a:rPr lang="en-US" sz="3600" b="1" dirty="0" err="1" smtClean="0">
                <a:solidFill>
                  <a:srgbClr val="000099"/>
                </a:solidFill>
              </a:rPr>
              <a:t>throught</a:t>
            </a:r>
            <a:r>
              <a:rPr lang="en-US" sz="3600" b="1" dirty="0" smtClean="0">
                <a:solidFill>
                  <a:srgbClr val="000099"/>
                </a:solidFill>
              </a:rPr>
              <a:t> to occur in area of the lung that are not fully </a:t>
            </a:r>
            <a:r>
              <a:rPr lang="en-US" sz="3600" b="1" dirty="0" err="1" smtClean="0">
                <a:solidFill>
                  <a:srgbClr val="000099"/>
                </a:solidFill>
              </a:rPr>
              <a:t>vasoconstricted,In</a:t>
            </a:r>
            <a:r>
              <a:rPr lang="en-US" sz="3600" b="1" dirty="0" smtClean="0">
                <a:solidFill>
                  <a:srgbClr val="000099"/>
                </a:solidFill>
              </a:rPr>
              <a:t> these </a:t>
            </a:r>
            <a:r>
              <a:rPr lang="en-US" sz="3600" b="1" dirty="0" err="1" smtClean="0">
                <a:solidFill>
                  <a:srgbClr val="000099"/>
                </a:solidFill>
              </a:rPr>
              <a:t>areas,the</a:t>
            </a:r>
            <a:r>
              <a:rPr lang="en-US" sz="3600" b="1" dirty="0" smtClean="0">
                <a:solidFill>
                  <a:srgbClr val="000099"/>
                </a:solidFill>
              </a:rPr>
              <a:t> increased pulmonary capillaries, increasing the pressure is transmitted to the pulmonary capillaries, increasing the transudation of fluid in to the pulmonary </a:t>
            </a:r>
            <a:r>
              <a:rPr lang="en-US" sz="3600" b="1" dirty="0" err="1" smtClean="0">
                <a:solidFill>
                  <a:srgbClr val="000099"/>
                </a:solidFill>
              </a:rPr>
              <a:t>interstitium</a:t>
            </a:r>
            <a:r>
              <a:rPr lang="en-US" sz="3600" b="1" dirty="0" smtClean="0">
                <a:solidFill>
                  <a:srgbClr val="000099"/>
                </a:solidFill>
              </a:rPr>
              <a:t> and alveoli.</a:t>
            </a:r>
            <a:endParaRPr lang="en-US" sz="36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690336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COPETENCY CODE</a:t>
            </a:r>
            <a:r>
              <a:rPr lang="en-US" sz="3600" b="1" dirty="0" smtClean="0">
                <a:solidFill>
                  <a:srgbClr val="FF0000"/>
                </a:solidFill>
              </a:rPr>
              <a:t>  PY6.6</a:t>
            </a:r>
            <a:r>
              <a:rPr lang="en-US" sz="3600" b="1" dirty="0" smtClean="0">
                <a:solidFill>
                  <a:srgbClr val="000099"/>
                </a:solidFill>
              </a:rPr>
              <a:t>  </a:t>
            </a:r>
          </a:p>
          <a:p>
            <a:pPr algn="ctr"/>
            <a:r>
              <a:rPr lang="en-US" sz="3600" b="1" dirty="0" smtClean="0">
                <a:solidFill>
                  <a:srgbClr val="000099"/>
                </a:solidFill>
              </a:rPr>
              <a:t>DESCRIBE AND DISCUSS THE PATHOPHYSIOLOGY OF  DYSPNEA,HYPOXIA,CYANOSIS,ASPHYXIA, DROWNING,PERIODIC BREATHING</a:t>
            </a:r>
          </a:p>
        </p:txBody>
      </p:sp>
      <p:pic>
        <p:nvPicPr>
          <p:cNvPr id="3" name="pic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05200" y="609600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Acute mountain sickness                </a:t>
            </a:r>
            <a:r>
              <a:rPr lang="en-US" b="1" dirty="0" err="1" smtClean="0">
                <a:solidFill>
                  <a:srgbClr val="FF0066"/>
                </a:solidFill>
              </a:rPr>
              <a:t>contd</a:t>
            </a:r>
            <a:r>
              <a:rPr lang="en-US" b="1" dirty="0" smtClean="0">
                <a:solidFill>
                  <a:srgbClr val="FF0066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3 TREATMENT:</a:t>
            </a:r>
          </a:p>
          <a:p>
            <a:pPr>
              <a:buNone/>
            </a:pPr>
            <a:r>
              <a:rPr lang="en-US" sz="4800" b="1" dirty="0" smtClean="0"/>
              <a:t>   </a:t>
            </a:r>
            <a:r>
              <a:rPr lang="en-US" sz="4800" b="1" dirty="0" smtClean="0">
                <a:solidFill>
                  <a:srgbClr val="002060"/>
                </a:solidFill>
              </a:rPr>
              <a:t>Relies on increasing the o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en-US" sz="4800" b="1" dirty="0" smtClean="0">
                <a:solidFill>
                  <a:srgbClr val="002060"/>
                </a:solidFill>
              </a:rPr>
              <a:t>, tension, either by administering supplemental o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en-US" sz="4800" b="1" dirty="0" smtClean="0">
                <a:solidFill>
                  <a:srgbClr val="002060"/>
                </a:solidFill>
              </a:rPr>
              <a:t>, or, preferably by evacuating the individual to a lower altitude.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Chronic mountain sickness              (</a:t>
            </a:r>
            <a:r>
              <a:rPr lang="en-US" b="1" dirty="0" err="1" smtClean="0">
                <a:solidFill>
                  <a:srgbClr val="FF0066"/>
                </a:solidFill>
              </a:rPr>
              <a:t>Monge’s</a:t>
            </a:r>
            <a:r>
              <a:rPr lang="en-US" b="1" dirty="0" smtClean="0">
                <a:solidFill>
                  <a:srgbClr val="FF0066"/>
                </a:solidFill>
              </a:rPr>
              <a:t> disease)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00CC"/>
                </a:solidFill>
              </a:rPr>
              <a:t>Chronic mountain sickness occurs in some long-term residents of high altitudes who develop extreme  </a:t>
            </a:r>
            <a:r>
              <a:rPr lang="en-US" sz="4000" b="1" dirty="0" err="1" smtClean="0">
                <a:solidFill>
                  <a:srgbClr val="0000CC"/>
                </a:solidFill>
              </a:rPr>
              <a:t>polycythemia</a:t>
            </a:r>
            <a:r>
              <a:rPr lang="en-US" sz="4000" b="1" dirty="0" smtClean="0">
                <a:solidFill>
                  <a:srgbClr val="0000CC"/>
                </a:solidFill>
              </a:rPr>
              <a:t> , cyanosis , malaise , fatigue , and exercise intolerance. These individuals must be removed to a lower altitude to prevent fatal pulmonary edema from rapidly developing. </a:t>
            </a:r>
            <a:endParaRPr lang="en-US" sz="40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sz="6000" b="1" i="1" dirty="0" smtClean="0">
                <a:solidFill>
                  <a:srgbClr val="FF00FF"/>
                </a:solidFill>
              </a:rPr>
              <a:t>EBES LEARNING</a:t>
            </a:r>
            <a:endParaRPr lang="en-US" sz="6000" b="1" i="1" dirty="0">
              <a:solidFill>
                <a:srgbClr val="FF00FF"/>
              </a:solidFill>
            </a:endParaRPr>
          </a:p>
        </p:txBody>
      </p:sp>
      <p:pic>
        <p:nvPicPr>
          <p:cNvPr id="3" name="Picture 3" descr="j00788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0"/>
            <a:ext cx="8763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PHYSIOLOGICAL CHANGES AT HIGH ALTITUDE HYPOXIA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0000CC"/>
                </a:solidFill>
              </a:rPr>
              <a:t>Hypoxia in which there is a decreased arterial o</a:t>
            </a:r>
            <a:r>
              <a:rPr lang="en-US" sz="2400" b="1" dirty="0" smtClean="0">
                <a:solidFill>
                  <a:srgbClr val="0000CC"/>
                </a:solidFill>
              </a:rPr>
              <a:t>2 </a:t>
            </a:r>
            <a:r>
              <a:rPr lang="en-US" b="1" dirty="0" smtClean="0">
                <a:solidFill>
                  <a:srgbClr val="0000CC"/>
                </a:solidFill>
              </a:rPr>
              <a:t>tension 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err="1" smtClean="0">
                <a:solidFill>
                  <a:srgbClr val="CC0099"/>
                </a:solidFill>
              </a:rPr>
              <a:t>Anaemic</a:t>
            </a:r>
            <a:r>
              <a:rPr lang="en-US" sz="2800" b="1" dirty="0" smtClean="0">
                <a:solidFill>
                  <a:srgbClr val="CC0099"/>
                </a:solidFill>
              </a:rPr>
              <a:t> hypoxia</a:t>
            </a:r>
            <a:endParaRPr lang="en-US" sz="2800" b="1" i="1" dirty="0" smtClean="0">
              <a:solidFill>
                <a:srgbClr val="FF0066"/>
              </a:solidFill>
            </a:endParaRPr>
          </a:p>
          <a:p>
            <a:r>
              <a:rPr lang="en-US" sz="2800" b="1" i="1" dirty="0" smtClean="0">
                <a:solidFill>
                  <a:srgbClr val="FF0066"/>
                </a:solidFill>
              </a:rPr>
              <a:t>B</a:t>
            </a:r>
            <a:r>
              <a:rPr lang="en-US" sz="2800" b="1" dirty="0" smtClean="0">
                <a:solidFill>
                  <a:srgbClr val="CC0099"/>
                </a:solidFill>
              </a:rPr>
              <a:t>  Hypoxic hypoxia</a:t>
            </a:r>
            <a:endParaRPr lang="en-US" sz="2800" b="1" i="1" dirty="0" smtClean="0">
              <a:solidFill>
                <a:srgbClr val="FF0066"/>
              </a:solidFill>
            </a:endParaRPr>
          </a:p>
          <a:p>
            <a:r>
              <a:rPr lang="en-US" sz="2800" b="1" i="1" dirty="0" smtClean="0">
                <a:solidFill>
                  <a:srgbClr val="FF0066"/>
                </a:solidFill>
              </a:rPr>
              <a:t>C</a:t>
            </a:r>
            <a:r>
              <a:rPr lang="en-US" sz="2800" b="1" dirty="0" smtClean="0">
                <a:solidFill>
                  <a:srgbClr val="CC0099"/>
                </a:solidFill>
              </a:rPr>
              <a:t>  </a:t>
            </a:r>
            <a:r>
              <a:rPr lang="en-US" sz="2800" b="1" dirty="0" err="1" smtClean="0">
                <a:solidFill>
                  <a:srgbClr val="CC0099"/>
                </a:solidFill>
              </a:rPr>
              <a:t>Histoioxic</a:t>
            </a:r>
            <a:r>
              <a:rPr lang="en-US" sz="2800" b="1" dirty="0" smtClean="0">
                <a:solidFill>
                  <a:srgbClr val="CC0099"/>
                </a:solidFill>
              </a:rPr>
              <a:t> hypoxia</a:t>
            </a:r>
            <a:endParaRPr lang="en-US" sz="2800" b="1" i="1" dirty="0" smtClean="0">
              <a:solidFill>
                <a:srgbClr val="FF0066"/>
              </a:solidFill>
            </a:endParaRPr>
          </a:p>
          <a:p>
            <a:r>
              <a:rPr lang="en-US" sz="2800" b="1" i="1" dirty="0" smtClean="0">
                <a:solidFill>
                  <a:srgbClr val="FF0066"/>
                </a:solidFill>
              </a:rPr>
              <a:t>D</a:t>
            </a:r>
            <a:r>
              <a:rPr lang="en-US" sz="2800" b="1" dirty="0" smtClean="0">
                <a:solidFill>
                  <a:srgbClr val="CC0099"/>
                </a:solidFill>
              </a:rPr>
              <a:t>  </a:t>
            </a:r>
            <a:r>
              <a:rPr lang="en-US" sz="2800" b="1" dirty="0" err="1" smtClean="0">
                <a:solidFill>
                  <a:srgbClr val="CC0099"/>
                </a:solidFill>
              </a:rPr>
              <a:t>Hypokinetic</a:t>
            </a:r>
            <a:r>
              <a:rPr lang="en-US" sz="2800" b="1" dirty="0" smtClean="0">
                <a:solidFill>
                  <a:srgbClr val="CC0099"/>
                </a:solidFill>
              </a:rPr>
              <a:t> hypoxia</a:t>
            </a:r>
            <a:endParaRPr lang="en-US" sz="2800" b="1" i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2  </a:t>
            </a:r>
            <a:r>
              <a:rPr lang="en-US" sz="2400" b="1" dirty="0" err="1" smtClean="0">
                <a:solidFill>
                  <a:srgbClr val="0000CC"/>
                </a:solidFill>
              </a:rPr>
              <a:t>Fulminant</a:t>
            </a:r>
            <a:r>
              <a:rPr lang="en-US" sz="2400" b="1" dirty="0" smtClean="0">
                <a:solidFill>
                  <a:srgbClr val="0000CC"/>
                </a:solidFill>
              </a:rPr>
              <a:t> hypoxia occurs within seconds after exposure to an arterial o2 tension of 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</a:t>
            </a:r>
            <a:r>
              <a:rPr lang="en-US" sz="2800" dirty="0" smtClean="0">
                <a:solidFill>
                  <a:srgbClr val="002060"/>
                </a:solidFill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</a:rPr>
              <a:t>Less than 40 mmHg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More than 20 mmHg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  Less than 20 mmHg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D  Less than 60 mmHg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3 </a:t>
            </a:r>
            <a:r>
              <a:rPr lang="en-US" b="1" dirty="0" err="1" smtClean="0">
                <a:solidFill>
                  <a:srgbClr val="0000CC"/>
                </a:solidFill>
              </a:rPr>
              <a:t>Histotoxic</a:t>
            </a:r>
            <a:r>
              <a:rPr lang="en-US" b="1" dirty="0" smtClean="0">
                <a:solidFill>
                  <a:srgbClr val="0000CC"/>
                </a:solidFill>
              </a:rPr>
              <a:t> hypoxia is caused by the inactivation of certain metabolic enzymes by chemical  such as :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A HCO3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B CO2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C O2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D cyanide</a:t>
            </a: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4 </a:t>
            </a:r>
            <a:r>
              <a:rPr lang="en-US" b="1" dirty="0" err="1" smtClean="0">
                <a:solidFill>
                  <a:srgbClr val="0000CC"/>
                </a:solidFill>
              </a:rPr>
              <a:t>Hypokinetic</a:t>
            </a:r>
            <a:r>
              <a:rPr lang="en-US" b="1" dirty="0" smtClean="0">
                <a:solidFill>
                  <a:srgbClr val="0000CC"/>
                </a:solidFill>
              </a:rPr>
              <a:t> hypoxia is caused by 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</a:rPr>
              <a:t>  </a:t>
            </a:r>
            <a:r>
              <a:rPr lang="en-US" sz="2800" b="1" dirty="0" smtClean="0">
                <a:solidFill>
                  <a:srgbClr val="FF0066"/>
                </a:solidFill>
              </a:rPr>
              <a:t>Inadequate blood flow.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B  Insufficient amount of functional </a:t>
            </a:r>
            <a:r>
              <a:rPr lang="en-US" sz="2800" b="1" dirty="0" err="1" smtClean="0">
                <a:solidFill>
                  <a:srgbClr val="FF0066"/>
                </a:solidFill>
              </a:rPr>
              <a:t>haemoglobin</a:t>
            </a:r>
            <a:r>
              <a:rPr lang="en-US" sz="2800" b="1" dirty="0" smtClean="0">
                <a:solidFill>
                  <a:srgbClr val="FF0066"/>
                </a:solidFill>
              </a:rPr>
              <a:t>.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C  Hypoventilation.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D Anatomic shunts.</a:t>
            </a:r>
            <a:endParaRPr lang="en-US" sz="28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0000CC"/>
                </a:solidFill>
              </a:rPr>
              <a:t>CYANOSIS is the bluish </a:t>
            </a:r>
            <a:r>
              <a:rPr lang="en-US" b="1" dirty="0" err="1" smtClean="0">
                <a:solidFill>
                  <a:srgbClr val="0000CC"/>
                </a:solidFill>
              </a:rPr>
              <a:t>colour</a:t>
            </a:r>
            <a:r>
              <a:rPr lang="en-US" b="1" dirty="0" smtClean="0">
                <a:solidFill>
                  <a:srgbClr val="0000CC"/>
                </a:solidFill>
              </a:rPr>
              <a:t> of tissue caused by the presence of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deoxyhaemoglobin</a:t>
            </a:r>
            <a:r>
              <a:rPr lang="en-US" b="1" dirty="0" smtClean="0">
                <a:solidFill>
                  <a:srgbClr val="0000CC"/>
                </a:solidFill>
              </a:rPr>
              <a:t>/dl in the capillary blood :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b="1" dirty="0" smtClean="0">
                <a:solidFill>
                  <a:srgbClr val="FF0066"/>
                </a:solidFill>
              </a:rPr>
              <a:t>More than 5g  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B  Less than 5g 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C  More than 15g 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D  Less than  15g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0788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6858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i="1" dirty="0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THANK YOU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HYPOXIA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rgbClr val="000099"/>
          </a:solidFill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CECFF"/>
                </a:solidFill>
              </a:rPr>
              <a:t>INTRODUCTION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FF00"/>
                </a:solidFill>
              </a:rPr>
              <a:t>TYPES OF HYPOXIA</a:t>
            </a:r>
          </a:p>
          <a:p>
            <a:pPr>
              <a:buNone/>
            </a:pPr>
            <a:r>
              <a:rPr lang="en-US" b="1" dirty="0" smtClean="0"/>
              <a:t>            </a:t>
            </a:r>
            <a:r>
              <a:rPr lang="en-US" b="1" dirty="0" smtClean="0">
                <a:solidFill>
                  <a:srgbClr val="FFFF00"/>
                </a:solidFill>
              </a:rPr>
              <a:t>HYPOXIC HYPOXIA (ARTERIAL HYPOXIA)</a:t>
            </a:r>
          </a:p>
          <a:p>
            <a:pPr>
              <a:buNone/>
            </a:pPr>
            <a:r>
              <a:rPr lang="en-US" b="1" dirty="0" smtClean="0">
                <a:solidFill>
                  <a:srgbClr val="00FF00"/>
                </a:solidFill>
              </a:rPr>
              <a:t>            HYPOKINETIC (ISCHEMIC) HYPOXIA</a:t>
            </a:r>
          </a:p>
          <a:p>
            <a:pPr>
              <a:buNone/>
            </a:pPr>
            <a:r>
              <a:rPr lang="en-US" b="1" dirty="0" smtClean="0">
                <a:solidFill>
                  <a:srgbClr val="00FF00"/>
                </a:solidFill>
              </a:rPr>
              <a:t>            </a:t>
            </a:r>
            <a:r>
              <a:rPr lang="en-US" b="1" dirty="0" smtClean="0">
                <a:solidFill>
                  <a:srgbClr val="CCECFF"/>
                </a:solidFill>
              </a:rPr>
              <a:t>ANAEMIC HYPOXIA</a:t>
            </a:r>
          </a:p>
          <a:p>
            <a:pPr>
              <a:buNone/>
            </a:pPr>
            <a:r>
              <a:rPr lang="en-US" b="1" dirty="0" smtClean="0"/>
              <a:t>            </a:t>
            </a:r>
            <a:r>
              <a:rPr lang="en-US" b="1" dirty="0" smtClean="0">
                <a:solidFill>
                  <a:srgbClr val="FF3300"/>
                </a:solidFill>
              </a:rPr>
              <a:t>HISTOTOXC HYPIOXIA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FF00"/>
                </a:solidFill>
              </a:rPr>
              <a:t>SYMPTOMS AND SIGNS OF HYPOXIA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FF00"/>
                </a:solidFill>
              </a:rPr>
              <a:t>O2 THERAPY AND O</a:t>
            </a:r>
            <a:r>
              <a:rPr lang="en-US" sz="2000" b="1" dirty="0" smtClean="0">
                <a:solidFill>
                  <a:srgbClr val="FFFF00"/>
                </a:solidFill>
              </a:rPr>
              <a:t>2</a:t>
            </a:r>
            <a:r>
              <a:rPr lang="en-US" b="1" dirty="0" smtClean="0">
                <a:solidFill>
                  <a:srgbClr val="FFFF00"/>
                </a:solidFill>
              </a:rPr>
              <a:t> toxicity</a:t>
            </a:r>
          </a:p>
          <a:p>
            <a:pPr>
              <a:buNone/>
            </a:pPr>
            <a:r>
              <a:rPr lang="en-US" b="1" dirty="0" smtClean="0"/>
              <a:t> 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52400" y="2209800"/>
            <a:ext cx="978408" cy="484632"/>
          </a:xfrm>
          <a:prstGeom prst="rightArrow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52400" y="2819400"/>
            <a:ext cx="978408" cy="484632"/>
          </a:xfrm>
          <a:prstGeom prst="rightArrow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2400" y="3352800"/>
            <a:ext cx="978408" cy="484632"/>
          </a:xfrm>
          <a:prstGeom prst="rightArrow">
            <a:avLst/>
          </a:prstGeom>
          <a:solidFill>
            <a:srgbClr val="CC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2400" y="3962400"/>
            <a:ext cx="978408" cy="484632"/>
          </a:xfrm>
          <a:prstGeom prst="rightArrow">
            <a:avLst/>
          </a:prstGeom>
          <a:solidFill>
            <a:srgbClr val="CCECFF"/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HYPOXIC HYPOXIA OR ARTERIAL HPOXIA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0000CC"/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Arterial hypoxia </a:t>
            </a:r>
            <a:r>
              <a:rPr lang="en-US" dirty="0" smtClean="0">
                <a:solidFill>
                  <a:srgbClr val="FFFF00"/>
                </a:solidFill>
              </a:rPr>
              <a:t>results from inadequate oxygenation of blood, which is caused by breathing gas with low o</a:t>
            </a:r>
            <a:r>
              <a:rPr lang="en-US" sz="2400" dirty="0" smtClean="0">
                <a:solidFill>
                  <a:srgbClr val="FFFF00"/>
                </a:solidFill>
              </a:rPr>
              <a:t>2 </a:t>
            </a:r>
            <a:r>
              <a:rPr lang="en-US" dirty="0" smtClean="0">
                <a:solidFill>
                  <a:srgbClr val="FFFF00"/>
                </a:solidFill>
              </a:rPr>
              <a:t>or one of four </a:t>
            </a:r>
            <a:r>
              <a:rPr lang="en-US" dirty="0" err="1" smtClean="0">
                <a:solidFill>
                  <a:srgbClr val="FFFF00"/>
                </a:solidFill>
              </a:rPr>
              <a:t>pathophysiologic</a:t>
            </a:r>
            <a:r>
              <a:rPr lang="en-US" dirty="0" smtClean="0">
                <a:solidFill>
                  <a:srgbClr val="FFFF00"/>
                </a:solidFill>
              </a:rPr>
              <a:t> mechanisms that impaired gas exchange in the lungs. Arterial hypoxia is the only type of hypoxia in which there is a decreased arterial o</a:t>
            </a:r>
            <a:r>
              <a:rPr lang="en-US" sz="2400" dirty="0" smtClean="0">
                <a:solidFill>
                  <a:srgbClr val="FFFF00"/>
                </a:solidFill>
              </a:rPr>
              <a:t>2 </a:t>
            </a:r>
            <a:r>
              <a:rPr lang="en-US" dirty="0" smtClean="0">
                <a:solidFill>
                  <a:srgbClr val="FFFF00"/>
                </a:solidFill>
              </a:rPr>
              <a:t>tension</a:t>
            </a:r>
          </a:p>
          <a:p>
            <a:r>
              <a:rPr lang="en-US" b="1" dirty="0" smtClean="0">
                <a:solidFill>
                  <a:srgbClr val="CCECFF"/>
                </a:solidFill>
              </a:rPr>
              <a:t>CAUSES:-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b="1" dirty="0" smtClean="0">
                <a:solidFill>
                  <a:srgbClr val="FF0000"/>
                </a:solidFill>
              </a:rPr>
              <a:t>Hypoventilation</a:t>
            </a:r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en-US" b="1" dirty="0" smtClean="0">
                <a:solidFill>
                  <a:srgbClr val="FFFF00"/>
                </a:solidFill>
              </a:rPr>
              <a:t>Diffusion limitation</a:t>
            </a:r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en-US" b="1" dirty="0" smtClean="0">
                <a:solidFill>
                  <a:srgbClr val="FFFFFF"/>
                </a:solidFill>
              </a:rPr>
              <a:t>Physiologic shunts (</a:t>
            </a:r>
            <a:r>
              <a:rPr lang="en-US" b="1" dirty="0" err="1" smtClean="0">
                <a:solidFill>
                  <a:srgbClr val="FFFFFF"/>
                </a:solidFill>
              </a:rPr>
              <a:t>Va</a:t>
            </a:r>
            <a:r>
              <a:rPr lang="en-US" b="1" dirty="0" smtClean="0">
                <a:solidFill>
                  <a:srgbClr val="FFFFFF"/>
                </a:solidFill>
              </a:rPr>
              <a:t>/Q imbalances)</a:t>
            </a:r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en-US" b="1" dirty="0" smtClean="0">
                <a:solidFill>
                  <a:srgbClr val="FF3300"/>
                </a:solidFill>
              </a:rPr>
              <a:t>Anatomic shunts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28600" y="5486400"/>
            <a:ext cx="673608" cy="33223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4419600"/>
            <a:ext cx="673608" cy="3322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" y="4953000"/>
            <a:ext cx="673608" cy="3322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28600" y="6019800"/>
            <a:ext cx="673608" cy="332232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noFill/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HYPOKINETIC (ISCHEMIC) OR STAGNANT HYPOXIA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0000CC"/>
                </a:solidFill>
              </a:rPr>
              <a:t>Hypokinetic</a:t>
            </a:r>
            <a:r>
              <a:rPr lang="en-US" b="1" dirty="0" smtClean="0">
                <a:solidFill>
                  <a:srgbClr val="0000CC"/>
                </a:solidFill>
              </a:rPr>
              <a:t> hypoxia </a:t>
            </a:r>
            <a:r>
              <a:rPr lang="en-US" dirty="0" smtClean="0">
                <a:solidFill>
                  <a:srgbClr val="0000CC"/>
                </a:solidFill>
              </a:rPr>
              <a:t>is caused by </a:t>
            </a:r>
            <a:r>
              <a:rPr lang="en-US" b="1" dirty="0" smtClean="0">
                <a:solidFill>
                  <a:srgbClr val="0000CC"/>
                </a:solidFill>
              </a:rPr>
              <a:t>an inadequate blood flow.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The arterial o</a:t>
            </a:r>
            <a:r>
              <a:rPr lang="en-US" sz="2600" dirty="0" smtClean="0">
                <a:solidFill>
                  <a:srgbClr val="0000CC"/>
                </a:solidFill>
              </a:rPr>
              <a:t>2</a:t>
            </a:r>
            <a:r>
              <a:rPr lang="en-US" dirty="0" smtClean="0">
                <a:solidFill>
                  <a:srgbClr val="0000CC"/>
                </a:solidFill>
              </a:rPr>
              <a:t> tension and content may be normal, but, because of inadequate blood flow, the tissues withdraw large amount of o</a:t>
            </a:r>
            <a:r>
              <a:rPr lang="en-US" sz="2600" dirty="0" smtClean="0">
                <a:solidFill>
                  <a:srgbClr val="0000CC"/>
                </a:solidFill>
              </a:rPr>
              <a:t>2</a:t>
            </a:r>
            <a:r>
              <a:rPr lang="en-US" dirty="0" smtClean="0">
                <a:solidFill>
                  <a:srgbClr val="0000CC"/>
                </a:solidFill>
              </a:rPr>
              <a:t> from the capillary blood, so that the venous o</a:t>
            </a:r>
            <a:r>
              <a:rPr lang="en-US" sz="2600" dirty="0" smtClean="0">
                <a:solidFill>
                  <a:srgbClr val="0000CC"/>
                </a:solidFill>
              </a:rPr>
              <a:t>2</a:t>
            </a:r>
            <a:r>
              <a:rPr lang="en-US" dirty="0" smtClean="0">
                <a:solidFill>
                  <a:srgbClr val="0000CC"/>
                </a:solidFill>
              </a:rPr>
              <a:t> content is markedly reduced.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The reduced blood flow may involve the whole body </a:t>
            </a:r>
            <a:r>
              <a:rPr lang="en-US" b="1" dirty="0" smtClean="0">
                <a:solidFill>
                  <a:srgbClr val="0000CC"/>
                </a:solidFill>
              </a:rPr>
              <a:t>(e.g., as in congestive heart failure),</a:t>
            </a:r>
            <a:r>
              <a:rPr lang="en-US" dirty="0" smtClean="0">
                <a:solidFill>
                  <a:srgbClr val="0000CC"/>
                </a:solidFill>
              </a:rPr>
              <a:t> or it may involve only a localized area of the body </a:t>
            </a:r>
            <a:r>
              <a:rPr lang="en-US" b="1" dirty="0" smtClean="0">
                <a:solidFill>
                  <a:srgbClr val="0000CC"/>
                </a:solidFill>
              </a:rPr>
              <a:t>(e.g., as in </a:t>
            </a:r>
            <a:r>
              <a:rPr lang="en-US" b="1" dirty="0" err="1" smtClean="0">
                <a:solidFill>
                  <a:srgbClr val="0000CC"/>
                </a:solidFill>
              </a:rPr>
              <a:t>arteiosclerosis</a:t>
            </a:r>
            <a:r>
              <a:rPr lang="en-US" b="1" dirty="0" smtClean="0">
                <a:solidFill>
                  <a:srgbClr val="0000CC"/>
                </a:solidFill>
              </a:rPr>
              <a:t>).</a:t>
            </a:r>
            <a:r>
              <a:rPr lang="en-US" dirty="0" smtClean="0">
                <a:solidFill>
                  <a:srgbClr val="0000CC"/>
                </a:solidFill>
              </a:rPr>
              <a:t>the most common cause of arterial obstruction, occurs when deposits of </a:t>
            </a:r>
            <a:r>
              <a:rPr lang="en-US" b="1" dirty="0" smtClean="0">
                <a:solidFill>
                  <a:srgbClr val="0000CC"/>
                </a:solidFill>
              </a:rPr>
              <a:t>cholesterol </a:t>
            </a:r>
            <a:r>
              <a:rPr lang="en-US" dirty="0" smtClean="0">
                <a:solidFill>
                  <a:srgbClr val="0000CC"/>
                </a:solidFill>
              </a:rPr>
              <a:t>and other lipids in the endothelium narrow the vessel </a:t>
            </a:r>
            <a:r>
              <a:rPr lang="en-US" dirty="0" err="1" smtClean="0">
                <a:solidFill>
                  <a:srgbClr val="0000CC"/>
                </a:solidFill>
              </a:rPr>
              <a:t>lumen.The</a:t>
            </a:r>
            <a:r>
              <a:rPr lang="en-US" dirty="0" smtClean="0">
                <a:solidFill>
                  <a:srgbClr val="0000CC"/>
                </a:solidFill>
              </a:rPr>
              <a:t> narrowing increases </a:t>
            </a:r>
            <a:r>
              <a:rPr lang="en-US" dirty="0" err="1" smtClean="0">
                <a:solidFill>
                  <a:srgbClr val="0000CC"/>
                </a:solidFill>
              </a:rPr>
              <a:t>increases</a:t>
            </a:r>
            <a:r>
              <a:rPr lang="en-US" dirty="0" smtClean="0">
                <a:solidFill>
                  <a:srgbClr val="0000CC"/>
                </a:solidFill>
              </a:rPr>
              <a:t> the local vascular resistance, which severely reduces the blood </a:t>
            </a:r>
            <a:r>
              <a:rPr lang="en-US" dirty="0" smtClean="0">
                <a:solidFill>
                  <a:srgbClr val="FFFF00"/>
                </a:solidFill>
              </a:rPr>
              <a:t>flow.    </a:t>
            </a:r>
          </a:p>
          <a:p>
            <a:endParaRPr lang="en-US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ANAEMIC HYPOXIA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</a:rPr>
              <a:t>Anaemic</a:t>
            </a:r>
            <a:r>
              <a:rPr lang="en-US" sz="3600" b="1" dirty="0" smtClean="0">
                <a:solidFill>
                  <a:srgbClr val="0000CC"/>
                </a:solidFill>
              </a:rPr>
              <a:t> hypoxia </a:t>
            </a:r>
            <a:r>
              <a:rPr lang="en-US" sz="3600" dirty="0" smtClean="0">
                <a:solidFill>
                  <a:srgbClr val="0000CC"/>
                </a:solidFill>
              </a:rPr>
              <a:t>is caused by an insufficient amount of functional </a:t>
            </a:r>
            <a:r>
              <a:rPr lang="en-US" sz="3600" dirty="0" err="1" smtClean="0">
                <a:solidFill>
                  <a:srgbClr val="0000CC"/>
                </a:solidFill>
              </a:rPr>
              <a:t>haemoglobin</a:t>
            </a:r>
            <a:r>
              <a:rPr lang="en-US" sz="3600" dirty="0" smtClean="0">
                <a:solidFill>
                  <a:srgbClr val="0000CC"/>
                </a:solidFill>
              </a:rPr>
              <a:t>.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dirty="0" err="1" smtClean="0">
                <a:solidFill>
                  <a:srgbClr val="C00000"/>
                </a:solidFill>
              </a:rPr>
              <a:t>decreas</a:t>
            </a:r>
            <a:r>
              <a:rPr lang="en-US" sz="3600" dirty="0" smtClean="0">
                <a:solidFill>
                  <a:srgbClr val="C00000"/>
                </a:solidFill>
              </a:rPr>
              <a:t> in functional </a:t>
            </a:r>
            <a:r>
              <a:rPr lang="en-US" sz="3600" dirty="0" err="1" smtClean="0">
                <a:solidFill>
                  <a:srgbClr val="C00000"/>
                </a:solidFill>
              </a:rPr>
              <a:t>haemoglobin</a:t>
            </a:r>
            <a:r>
              <a:rPr lang="en-US" sz="3600" dirty="0" smtClean="0">
                <a:solidFill>
                  <a:srgbClr val="C00000"/>
                </a:solidFill>
              </a:rPr>
              <a:t> may be caused by deficiency of essential amounts of </a:t>
            </a:r>
            <a:r>
              <a:rPr lang="en-US" sz="3600" b="1" dirty="0" err="1" smtClean="0">
                <a:solidFill>
                  <a:srgbClr val="C00000"/>
                </a:solidFill>
              </a:rPr>
              <a:t>methaemoglobin</a:t>
            </a:r>
            <a:r>
              <a:rPr lang="en-US" sz="3600" dirty="0" smtClean="0">
                <a:solidFill>
                  <a:srgbClr val="C00000"/>
                </a:solidFill>
              </a:rPr>
              <a:t> or </a:t>
            </a:r>
            <a:r>
              <a:rPr lang="en-US" sz="3600" b="1" dirty="0" err="1" smtClean="0">
                <a:solidFill>
                  <a:srgbClr val="C00000"/>
                </a:solidFill>
              </a:rPr>
              <a:t>carboxyhaemoglobin</a:t>
            </a:r>
            <a:r>
              <a:rPr lang="en-US" sz="36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sz="3600" dirty="0" smtClean="0">
                <a:solidFill>
                  <a:srgbClr val="000099"/>
                </a:solidFill>
              </a:rPr>
              <a:t>Patients with </a:t>
            </a:r>
            <a:r>
              <a:rPr lang="en-US" sz="3600" dirty="0" err="1" smtClean="0">
                <a:solidFill>
                  <a:srgbClr val="000099"/>
                </a:solidFill>
              </a:rPr>
              <a:t>anaemic</a:t>
            </a:r>
            <a:r>
              <a:rPr lang="en-US" sz="3600" dirty="0" smtClean="0">
                <a:solidFill>
                  <a:srgbClr val="000099"/>
                </a:solidFill>
              </a:rPr>
              <a:t> hypoxia have a reduced o</a:t>
            </a:r>
            <a:r>
              <a:rPr lang="en-US" sz="2400" dirty="0" smtClean="0">
                <a:solidFill>
                  <a:srgbClr val="000099"/>
                </a:solidFill>
              </a:rPr>
              <a:t>2 </a:t>
            </a:r>
            <a:r>
              <a:rPr lang="en-US" sz="3600" dirty="0" smtClean="0">
                <a:solidFill>
                  <a:srgbClr val="000099"/>
                </a:solidFill>
              </a:rPr>
              <a:t>capacity and consequently, a decreased o</a:t>
            </a:r>
            <a:r>
              <a:rPr lang="en-US" sz="2400" dirty="0" smtClean="0">
                <a:solidFill>
                  <a:srgbClr val="000099"/>
                </a:solidFill>
              </a:rPr>
              <a:t>2</a:t>
            </a:r>
            <a:r>
              <a:rPr lang="en-US" sz="3600" dirty="0" smtClean="0">
                <a:solidFill>
                  <a:srgbClr val="000099"/>
                </a:solidFill>
              </a:rPr>
              <a:t> content, but arterial o</a:t>
            </a:r>
            <a:r>
              <a:rPr lang="en-US" sz="2400" dirty="0" smtClean="0">
                <a:solidFill>
                  <a:srgbClr val="000099"/>
                </a:solidFill>
              </a:rPr>
              <a:t>2 </a:t>
            </a:r>
            <a:r>
              <a:rPr lang="en-US" sz="3600" dirty="0" smtClean="0">
                <a:solidFill>
                  <a:srgbClr val="000099"/>
                </a:solidFill>
              </a:rPr>
              <a:t>tension remains normal.</a:t>
            </a:r>
            <a:endParaRPr lang="en-US" sz="36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3366"/>
          </a:solidFill>
        </p:spPr>
        <p:txBody>
          <a:bodyPr/>
          <a:lstStyle/>
          <a:p>
            <a:r>
              <a:rPr lang="en-US" b="1" dirty="0" smtClean="0">
                <a:solidFill>
                  <a:srgbClr val="66FFFF"/>
                </a:solidFill>
              </a:rPr>
              <a:t>HISTOTOXIC HYPOXIA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993366"/>
          </a:solidFill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FF00"/>
                </a:solidFill>
              </a:rPr>
              <a:t>Histotoxic</a:t>
            </a:r>
            <a:r>
              <a:rPr lang="en-US" sz="3600" b="1" dirty="0" smtClean="0">
                <a:solidFill>
                  <a:srgbClr val="FFFF00"/>
                </a:solidFill>
              </a:rPr>
              <a:t> hypoxia </a:t>
            </a:r>
            <a:r>
              <a:rPr lang="en-US" sz="3600" dirty="0" smtClean="0">
                <a:solidFill>
                  <a:srgbClr val="FFFF00"/>
                </a:solidFill>
              </a:rPr>
              <a:t>is caused by the inactivation of certain metabolic enzymes by chemical  such as </a:t>
            </a:r>
            <a:r>
              <a:rPr lang="en-US" sz="3600" b="1" dirty="0" smtClean="0">
                <a:solidFill>
                  <a:srgbClr val="66FFFF"/>
                </a:solidFill>
              </a:rPr>
              <a:t>cyanide.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If the enzymes are not functioning, the tissues are unable to use o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3600" dirty="0" smtClean="0">
                <a:solidFill>
                  <a:srgbClr val="FFFF00"/>
                </a:solidFill>
              </a:rPr>
              <a:t> even though there may be adequate o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3600" dirty="0" smtClean="0">
                <a:solidFill>
                  <a:srgbClr val="FFFF00"/>
                </a:solidFill>
              </a:rPr>
              <a:t> in the tissues. In this condition, the o</a:t>
            </a:r>
            <a:r>
              <a:rPr lang="en-US" sz="2400" dirty="0" smtClean="0">
                <a:solidFill>
                  <a:srgbClr val="FFFF00"/>
                </a:solidFill>
              </a:rPr>
              <a:t>2 </a:t>
            </a:r>
            <a:r>
              <a:rPr lang="en-US" sz="3600" dirty="0" smtClean="0">
                <a:solidFill>
                  <a:srgbClr val="FFFF00"/>
                </a:solidFill>
              </a:rPr>
              <a:t>delivery remains normal, but venous o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3600" dirty="0" smtClean="0">
                <a:solidFill>
                  <a:srgbClr val="FFFF00"/>
                </a:solidFill>
              </a:rPr>
              <a:t> tension and content are high because the o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3600" dirty="0" smtClean="0">
                <a:solidFill>
                  <a:srgbClr val="FFFF00"/>
                </a:solidFill>
              </a:rPr>
              <a:t> is not consumed by the tissues.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SYMPTOMS AND SIGNS OF HYPOXIA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002060"/>
          </a:solidFill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4000" b="1" dirty="0" smtClean="0">
                <a:solidFill>
                  <a:srgbClr val="FF3300"/>
                </a:solidFill>
              </a:rPr>
              <a:t>SYMPTOMS OF HYPOXIA</a:t>
            </a:r>
          </a:p>
          <a:p>
            <a:r>
              <a:rPr lang="en-US" b="1" smtClean="0">
                <a:solidFill>
                  <a:srgbClr val="CCECFF"/>
                </a:solidFill>
              </a:rPr>
              <a:t>FULMINANT </a:t>
            </a:r>
            <a:r>
              <a:rPr lang="en-US" b="1" dirty="0" smtClean="0">
                <a:solidFill>
                  <a:srgbClr val="CCECFF"/>
                </a:solidFill>
              </a:rPr>
              <a:t>HYPOXIA</a:t>
            </a:r>
          </a:p>
          <a:p>
            <a:r>
              <a:rPr lang="en-US" b="1" dirty="0" smtClean="0">
                <a:solidFill>
                  <a:srgbClr val="66FFFF"/>
                </a:solidFill>
              </a:rPr>
              <a:t>ACUTE HYPOXIA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CHRONIC HYPOXIA</a:t>
            </a:r>
          </a:p>
          <a:p>
            <a:pPr>
              <a:buFont typeface="Wingdings" pitchFamily="2" charset="2"/>
              <a:buChar char="§"/>
            </a:pPr>
            <a:r>
              <a:rPr lang="en-US" sz="4000" b="1" dirty="0" smtClean="0">
                <a:solidFill>
                  <a:srgbClr val="FF3300"/>
                </a:solidFill>
              </a:rPr>
              <a:t>SIGNS OF HYPOXIA</a:t>
            </a:r>
          </a:p>
          <a:p>
            <a:r>
              <a:rPr lang="en-US" b="1" dirty="0" smtClean="0">
                <a:solidFill>
                  <a:srgbClr val="66FFFF"/>
                </a:solidFill>
              </a:rPr>
              <a:t>CYANOSIS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TACHYCARDIA</a:t>
            </a:r>
          </a:p>
          <a:p>
            <a:r>
              <a:rPr lang="en-US" b="1" dirty="0" smtClean="0">
                <a:solidFill>
                  <a:srgbClr val="FFFFFF"/>
                </a:solidFill>
              </a:rPr>
              <a:t>TACHYPNEA (i.e., rapid breathing)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HYPERAPNEA (i.e., deep breathing)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SYMPTOMS OF HYPOXIA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Symptoms of hypoxia </a:t>
            </a:r>
            <a:r>
              <a:rPr lang="en-US" dirty="0" smtClean="0">
                <a:solidFill>
                  <a:srgbClr val="FF0000"/>
                </a:solidFill>
              </a:rPr>
              <a:t>depend on the rapidity and severity of the decreased in o</a:t>
            </a:r>
            <a:r>
              <a:rPr lang="en-US" sz="22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tension, the tissues that are involved, and effectiveness of the body’ compensatory mechanisms.</a:t>
            </a:r>
          </a:p>
          <a:p>
            <a:pPr>
              <a:buFont typeface="Wingdings" pitchFamily="2" charset="2"/>
              <a:buChar char="q"/>
            </a:pPr>
            <a:r>
              <a:rPr lang="en-US" b="1" dirty="0" err="1" smtClean="0">
                <a:solidFill>
                  <a:srgbClr val="002060"/>
                </a:solidFill>
              </a:rPr>
              <a:t>Fulminant</a:t>
            </a:r>
            <a:r>
              <a:rPr lang="en-US" b="1" dirty="0" smtClean="0">
                <a:solidFill>
                  <a:srgbClr val="002060"/>
                </a:solidFill>
              </a:rPr>
              <a:t> hypoxia </a:t>
            </a:r>
            <a:r>
              <a:rPr lang="en-US" dirty="0" smtClean="0">
                <a:solidFill>
                  <a:srgbClr val="002060"/>
                </a:solidFill>
              </a:rPr>
              <a:t>occurs within seconds after exposure to an arterial o</a:t>
            </a:r>
            <a:r>
              <a:rPr lang="en-US" sz="1700" b="1" dirty="0" smtClean="0">
                <a:solidFill>
                  <a:srgbClr val="002060"/>
                </a:solidFill>
              </a:rPr>
              <a:t>2</a:t>
            </a:r>
            <a:r>
              <a:rPr lang="en-US" sz="15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tension of less than 20 mmHg </a:t>
            </a:r>
            <a:r>
              <a:rPr lang="en-US" b="1" dirty="0" smtClean="0">
                <a:solidFill>
                  <a:srgbClr val="002060"/>
                </a:solidFill>
              </a:rPr>
              <a:t>(e.g., as would occur if an aircraft lost cabin pressure at altitudes above 30,000 feet and no supplemental o2 was available, or the o</a:t>
            </a:r>
            <a:r>
              <a:rPr lang="en-US" sz="1900" b="1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 in a closed space was consumed by combustion or displaced by some other gas).</a:t>
            </a:r>
            <a:r>
              <a:rPr lang="en-US" dirty="0" smtClean="0">
                <a:solidFill>
                  <a:srgbClr val="002060"/>
                </a:solidFill>
              </a:rPr>
              <a:t> Unconsciousness occurs in a few as 15-20 seconds, and brain death may follow in 4-5 minutes.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14912</TotalTime>
  <Words>1475</Words>
  <Application>Microsoft Office PowerPoint</Application>
  <PresentationFormat>On-screen Show (4:3)</PresentationFormat>
  <Paragraphs>145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     </vt:lpstr>
      <vt:lpstr>Slide 2</vt:lpstr>
      <vt:lpstr>HYPOXIA</vt:lpstr>
      <vt:lpstr>HYPOXIC HYPOXIA OR ARTERIAL HPOXIA</vt:lpstr>
      <vt:lpstr>HYPOKINETIC (ISCHEMIC) OR STAGNANT HYPOXIA</vt:lpstr>
      <vt:lpstr>ANAEMIC HYPOXIA</vt:lpstr>
      <vt:lpstr>HISTOTOXIC HYPOXIA</vt:lpstr>
      <vt:lpstr>SYMPTOMS AND SIGNS OF HYPOXIA</vt:lpstr>
      <vt:lpstr>SYMPTOMS OF HYPOXIA</vt:lpstr>
      <vt:lpstr>CONTD…..        SYMPTOMS OF HYPOXIA</vt:lpstr>
      <vt:lpstr>CONTD…..        SYMPTOMS OF HYPOXIA</vt:lpstr>
      <vt:lpstr>SINGNS OF HYPOXIA</vt:lpstr>
      <vt:lpstr>CONTD….               SINGNS OF HYPOXIA</vt:lpstr>
      <vt:lpstr>Physiologic responses to chronic hypoxia</vt:lpstr>
      <vt:lpstr>Physiologic responses to chronic hypoxia</vt:lpstr>
      <vt:lpstr>Acute mountain sickness</vt:lpstr>
      <vt:lpstr>Acute mount sickness</vt:lpstr>
      <vt:lpstr>Acute mountain sickness                  contd…</vt:lpstr>
      <vt:lpstr>Acute mountain sickness              contd……</vt:lpstr>
      <vt:lpstr>Acute mountain sickness                contd…</vt:lpstr>
      <vt:lpstr>Chronic mountain sickness              (Monge’s disease)</vt:lpstr>
      <vt:lpstr>EBES LEARNING</vt:lpstr>
      <vt:lpstr>MCQ TEST AFTER END OF LECTURE</vt:lpstr>
      <vt:lpstr>MCQ TEST AFTER END OF LECTURE</vt:lpstr>
      <vt:lpstr>MCQ TEST AFTER END OF LECTURE</vt:lpstr>
      <vt:lpstr>Slide 26</vt:lpstr>
    </vt:vector>
  </TitlesOfParts>
  <Company>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</dc:title>
  <dc:creator>physiology1</dc:creator>
  <cp:lastModifiedBy>user</cp:lastModifiedBy>
  <cp:revision>1895</cp:revision>
  <dcterms:created xsi:type="dcterms:W3CDTF">2010-08-24T04:13:25Z</dcterms:created>
  <dcterms:modified xsi:type="dcterms:W3CDTF">2020-05-28T10:30:38Z</dcterms:modified>
</cp:coreProperties>
</file>