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0" r:id="rId3"/>
    <p:sldId id="28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91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E47A-F870-40EF-9C2B-89CAAD71CBE7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5E83-0921-4EDF-9A55-1432F8F47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en.wikipedia.org/wiki/Systemic_circulation" TargetMode="External"/><Relationship Id="rId7" Type="http://schemas.openxmlformats.org/officeDocument/2006/relationships/image" Target="../media/image5.gif"/><Relationship Id="rId2" Type="http://schemas.openxmlformats.org/officeDocument/2006/relationships/hyperlink" Target="http://en.wikipedia.org/wiki/Physicia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en.wikipedia.org/wiki/Heart" TargetMode="External"/><Relationship Id="rId4" Type="http://schemas.openxmlformats.org/officeDocument/2006/relationships/hyperlink" Target="http://en.wikipedia.org/wiki/Blood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676399"/>
          </a:xfrm>
          <a:solidFill>
            <a:schemeClr val="bg2">
              <a:lumMod val="75000"/>
            </a:schemeClr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5257800"/>
          </a:xfrm>
          <a:solidFill>
            <a:schemeClr val="bg2">
              <a:lumMod val="75000"/>
            </a:schemeClr>
          </a:solidFill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EBES DOCUMENT</a:t>
            </a:r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endParaRPr lang="en-US" sz="2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533400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AUTONOMIC  NERVOUS  SYSTEM 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00400"/>
            <a:ext cx="289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Dr J M </a:t>
            </a:r>
            <a:r>
              <a:rPr lang="en-US" sz="2400" b="1" i="1" dirty="0" err="1" smtClean="0">
                <a:solidFill>
                  <a:srgbClr val="7030A0"/>
                </a:solidFill>
              </a:rPr>
              <a:t>Harsoda</a:t>
            </a:r>
            <a:r>
              <a:rPr lang="en-US" sz="2400" b="1" i="1" dirty="0" smtClean="0">
                <a:solidFill>
                  <a:srgbClr val="7030A0"/>
                </a:solidFill>
              </a:rPr>
              <a:t>  </a:t>
            </a:r>
            <a:r>
              <a:rPr lang="en-US" sz="2400" b="1" i="1" dirty="0" err="1" smtClean="0">
                <a:solidFill>
                  <a:srgbClr val="7030A0"/>
                </a:solidFill>
              </a:rPr>
              <a:t>Ph.D</a:t>
            </a:r>
            <a:r>
              <a:rPr lang="en-US" sz="2400" b="1" i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0" y="3581400"/>
            <a:ext cx="4419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PROF AND HEAD</a:t>
            </a:r>
          </a:p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DEPARTMEN OF PHYSIOLOGY</a:t>
            </a:r>
          </a:p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Verdana" pitchFamily="34" charset="0"/>
              </a:rPr>
              <a:t>SBKSMI AND RC                SUMANDEEP VIDYAPEETH</a:t>
            </a:r>
          </a:p>
        </p:txBody>
      </p:sp>
      <p:pic>
        <p:nvPicPr>
          <p:cNvPr id="9" name="Picture 3" descr="baby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371600"/>
            <a:ext cx="2590800" cy="2209800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14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19400" y="3276600"/>
            <a:ext cx="1676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</a:rPr>
              <a:t>CHEMICAL DIVISION OF ANS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CHOLINERGIC NEURONES :-</a:t>
            </a:r>
            <a:r>
              <a:rPr lang="en-US" b="1" dirty="0" smtClean="0">
                <a:solidFill>
                  <a:srgbClr val="7030A0"/>
                </a:solidFill>
              </a:rPr>
              <a:t>All </a:t>
            </a:r>
            <a:r>
              <a:rPr lang="en-US" b="1" i="1" dirty="0" err="1" smtClean="0">
                <a:solidFill>
                  <a:srgbClr val="7030A0"/>
                </a:solidFill>
              </a:rPr>
              <a:t>preganglionic</a:t>
            </a:r>
            <a:r>
              <a:rPr lang="en-US" b="1" i="1" dirty="0" smtClean="0">
                <a:solidFill>
                  <a:srgbClr val="7030A0"/>
                </a:solidFill>
              </a:rPr>
              <a:t> neurons are cholinergic in both </a:t>
            </a:r>
            <a:r>
              <a:rPr lang="en-US" b="1" dirty="0" smtClean="0">
                <a:solidFill>
                  <a:srgbClr val="7030A0"/>
                </a:solidFill>
              </a:rPr>
              <a:t>the sympathetic and the parasympathetic nervous systems. 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002060"/>
                </a:solidFill>
              </a:rPr>
              <a:t>Either all or almost all of the postganglionic neurons of the parasympathetic system are also cholinergic.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However, the postganglionic sympathetic nerve fibers to the sweat  glands, to the </a:t>
            </a:r>
            <a:r>
              <a:rPr lang="en-US" b="1" dirty="0" err="1" smtClean="0">
                <a:solidFill>
                  <a:srgbClr val="0070C0"/>
                </a:solidFill>
              </a:rPr>
              <a:t>piloerector</a:t>
            </a:r>
            <a:r>
              <a:rPr lang="en-US" b="1" dirty="0" smtClean="0">
                <a:solidFill>
                  <a:srgbClr val="0070C0"/>
                </a:solidFill>
              </a:rPr>
              <a:t> muscles of the  hairs, and to a very few blood vessels are cholinergic.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NOR ADRENERGIC NEURONES:-</a:t>
            </a:r>
            <a:r>
              <a:rPr lang="en-US" b="1" dirty="0" smtClean="0">
                <a:solidFill>
                  <a:srgbClr val="7030A0"/>
                </a:solidFill>
              </a:rPr>
              <a:t>Conversely, most of the postganglionic sympathetic neurons are </a:t>
            </a:r>
            <a:r>
              <a:rPr lang="en-US" b="1" dirty="0" smtClean="0">
                <a:solidFill>
                  <a:srgbClr val="FF0000"/>
                </a:solidFill>
              </a:rPr>
              <a:t>nor adrenergic </a:t>
            </a:r>
            <a:r>
              <a:rPr lang="en-US" b="1" dirty="0" smtClean="0">
                <a:solidFill>
                  <a:srgbClr val="7030A0"/>
                </a:solidFill>
              </a:rPr>
              <a:t>or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adrenergic </a:t>
            </a:r>
            <a:r>
              <a:rPr lang="en-US" b="1" dirty="0" smtClean="0">
                <a:solidFill>
                  <a:srgbClr val="7030A0"/>
                </a:solidFill>
              </a:rPr>
              <a:t>(ICA cells).                                              </a:t>
            </a:r>
            <a:r>
              <a:rPr lang="en-US" dirty="0" smtClean="0">
                <a:solidFill>
                  <a:srgbClr val="7030A0"/>
                </a:solidFill>
              </a:rPr>
              <a:t>   </a:t>
            </a:r>
          </a:p>
          <a:p>
            <a:endParaRPr lang="en-US" sz="2600" i="1" dirty="0" smtClean="0">
              <a:solidFill>
                <a:srgbClr val="7030A0"/>
              </a:solidFill>
            </a:endParaRPr>
          </a:p>
          <a:p>
            <a:endParaRPr lang="en-US" sz="2600" i="1" dirty="0" smtClean="0">
              <a:solidFill>
                <a:srgbClr val="7030A0"/>
              </a:solidFill>
            </a:endParaRPr>
          </a:p>
          <a:p>
            <a:endParaRPr lang="en-US" sz="2600" i="1" dirty="0" smtClean="0">
              <a:solidFill>
                <a:srgbClr val="7030A0"/>
              </a:solidFill>
            </a:endParaRPr>
          </a:p>
          <a:p>
            <a:r>
              <a:rPr lang="en-US" sz="1900" b="1" i="1" dirty="0" smtClean="0">
                <a:solidFill>
                  <a:srgbClr val="2C14BC"/>
                </a:solidFill>
              </a:rPr>
              <a:t>Guyton and Hall (2006) </a:t>
            </a:r>
            <a:r>
              <a:rPr lang="en-US" sz="1900" b="1" i="1" dirty="0" smtClean="0">
                <a:solidFill>
                  <a:srgbClr val="FF0000"/>
                </a:solidFill>
              </a:rPr>
              <a:t>Text book of medical physiology  11</a:t>
            </a:r>
            <a:r>
              <a:rPr lang="en-US" sz="1900" b="1" i="1" baseline="30000" dirty="0" smtClean="0">
                <a:solidFill>
                  <a:srgbClr val="FF0000"/>
                </a:solidFill>
              </a:rPr>
              <a:t>th</a:t>
            </a:r>
            <a:r>
              <a:rPr lang="en-US" sz="1900" b="1" i="1" dirty="0" smtClean="0">
                <a:solidFill>
                  <a:srgbClr val="FF0000"/>
                </a:solidFill>
              </a:rPr>
              <a:t> Ed.</a:t>
            </a:r>
          </a:p>
          <a:p>
            <a:r>
              <a:rPr lang="en-US" sz="1800" b="1" i="1" dirty="0" smtClean="0">
                <a:solidFill>
                  <a:srgbClr val="FF0000"/>
                </a:solidFill>
              </a:rPr>
              <a:t>W F </a:t>
            </a:r>
            <a:r>
              <a:rPr lang="en-US" sz="1800" b="1" i="1" dirty="0" err="1" smtClean="0">
                <a:solidFill>
                  <a:srgbClr val="FF0000"/>
                </a:solidFill>
              </a:rPr>
              <a:t>Ganong</a:t>
            </a:r>
            <a:r>
              <a:rPr lang="en-US" sz="1800" b="1" i="1" dirty="0" smtClean="0">
                <a:solidFill>
                  <a:srgbClr val="FF0000"/>
                </a:solidFill>
              </a:rPr>
              <a:t> ( 2005)</a:t>
            </a:r>
            <a:r>
              <a:rPr lang="en-US" sz="1800" b="1" i="1" dirty="0" smtClean="0">
                <a:solidFill>
                  <a:srgbClr val="002060"/>
                </a:solidFill>
              </a:rPr>
              <a:t> Review of Medical Physiology  International  22</a:t>
            </a:r>
            <a:r>
              <a:rPr lang="en-US" sz="1800" b="1" i="1" baseline="30000" dirty="0" smtClean="0">
                <a:solidFill>
                  <a:srgbClr val="002060"/>
                </a:solidFill>
              </a:rPr>
              <a:t>nd</a:t>
            </a:r>
            <a:r>
              <a:rPr lang="en-US" sz="1800" b="1" i="1" dirty="0" smtClean="0">
                <a:solidFill>
                  <a:srgbClr val="002060"/>
                </a:solidFill>
              </a:rPr>
              <a:t>  Ed.</a:t>
            </a:r>
            <a:r>
              <a:rPr lang="en-US" sz="1900" b="1" i="1" dirty="0" smtClean="0">
                <a:solidFill>
                  <a:srgbClr val="FF0000"/>
                </a:solidFill>
              </a:rPr>
              <a:t>                     </a:t>
            </a:r>
            <a:endParaRPr lang="en-US" sz="1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</a:rPr>
              <a:t>Autonomic Neurons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1030" descr="09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2C14BC"/>
                </a:solidFill>
              </a:rPr>
              <a:t>TYPICAL NEURONES OF ANS                   </a:t>
            </a:r>
            <a:r>
              <a:rPr lang="en-US" sz="1800" b="1" dirty="0" smtClean="0">
                <a:solidFill>
                  <a:srgbClr val="002060"/>
                </a:solidFill>
              </a:rPr>
              <a:t>Ref.  </a:t>
            </a:r>
            <a:r>
              <a:rPr lang="en-US" sz="1600" b="1" dirty="0" smtClean="0">
                <a:solidFill>
                  <a:srgbClr val="002060"/>
                </a:solidFill>
              </a:rPr>
              <a:t>J M </a:t>
            </a:r>
            <a:r>
              <a:rPr lang="en-US" sz="1600" b="1" dirty="0" err="1" smtClean="0">
                <a:solidFill>
                  <a:srgbClr val="002060"/>
                </a:solidFill>
              </a:rPr>
              <a:t>Harsoda</a:t>
            </a:r>
            <a:r>
              <a:rPr lang="en-US" sz="1600" b="1" dirty="0" smtClean="0">
                <a:solidFill>
                  <a:srgbClr val="002060"/>
                </a:solidFill>
              </a:rPr>
              <a:t> (2011) EBES DOCUMENT,ANS;SV.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Parasympathetic .  N             Sympathetic . N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</a:t>
            </a:r>
          </a:p>
          <a:p>
            <a:pPr>
              <a:buNone/>
            </a:pP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                            </a:t>
            </a:r>
            <a:r>
              <a:rPr lang="en-US" b="1" dirty="0" smtClean="0">
                <a:solidFill>
                  <a:srgbClr val="7030A0"/>
                </a:solidFill>
              </a:rPr>
              <a:t>PRE. GANG. N.</a:t>
            </a:r>
          </a:p>
          <a:p>
            <a:pPr>
              <a:buNone/>
            </a:pP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                                                                             </a:t>
            </a:r>
            <a:r>
              <a:rPr lang="en-US" b="1" dirty="0" smtClean="0">
                <a:solidFill>
                  <a:srgbClr val="002060"/>
                </a:solidFill>
              </a:rPr>
              <a:t>Ach</a:t>
            </a: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b="1" dirty="0" smtClean="0">
                <a:solidFill>
                  <a:srgbClr val="002060"/>
                </a:solidFill>
              </a:rPr>
              <a:t>Ach </a:t>
            </a:r>
            <a:r>
              <a:rPr lang="en-US" dirty="0" smtClean="0">
                <a:solidFill>
                  <a:srgbClr val="002060"/>
                </a:solidFill>
              </a:rPr>
              <a:t>                        </a:t>
            </a:r>
            <a:r>
              <a:rPr lang="en-US" b="1" dirty="0" smtClean="0">
                <a:solidFill>
                  <a:srgbClr val="7030A0"/>
                </a:solidFill>
              </a:rPr>
              <a:t>SYNAPSE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</a:t>
            </a:r>
            <a:endParaRPr lang="en-US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                   </a:t>
            </a:r>
            <a:r>
              <a:rPr lang="en-US" b="1" dirty="0" smtClean="0">
                <a:solidFill>
                  <a:srgbClr val="7030A0"/>
                </a:solidFill>
              </a:rPr>
              <a:t>POST. GANG.N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</a:t>
            </a:r>
            <a:r>
              <a:rPr lang="en-US" b="1" dirty="0" smtClean="0">
                <a:solidFill>
                  <a:srgbClr val="002060"/>
                </a:solidFill>
              </a:rPr>
              <a:t>Ach  </a:t>
            </a:r>
            <a:r>
              <a:rPr lang="en-US" dirty="0" smtClean="0">
                <a:solidFill>
                  <a:srgbClr val="002060"/>
                </a:solidFill>
              </a:rPr>
              <a:t>                                                            </a:t>
            </a:r>
            <a:r>
              <a:rPr lang="en-US" sz="2400" b="1" dirty="0" smtClean="0">
                <a:solidFill>
                  <a:srgbClr val="002060"/>
                </a:solidFill>
              </a:rPr>
              <a:t>Nor Adrenaline</a:t>
            </a:r>
          </a:p>
          <a:p>
            <a:pPr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                            EFFECTOR  ORG.                 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286000" y="2209800"/>
            <a:ext cx="304800" cy="16002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6248400" y="2133600"/>
            <a:ext cx="304800" cy="8382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286000" y="4495800"/>
            <a:ext cx="304800" cy="978408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flipH="1">
            <a:off x="6248400" y="3581400"/>
            <a:ext cx="304800" cy="18288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n 9"/>
          <p:cNvSpPr/>
          <p:nvPr/>
        </p:nvSpPr>
        <p:spPr>
          <a:xfrm>
            <a:off x="1981200" y="3886200"/>
            <a:ext cx="914400" cy="9144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n 10"/>
          <p:cNvSpPr/>
          <p:nvPr/>
        </p:nvSpPr>
        <p:spPr>
          <a:xfrm>
            <a:off x="5943600" y="3124200"/>
            <a:ext cx="914400" cy="914400"/>
          </a:xfrm>
          <a:prstGeom prst="su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lock Arc 11"/>
          <p:cNvSpPr/>
          <p:nvPr/>
        </p:nvSpPr>
        <p:spPr>
          <a:xfrm>
            <a:off x="1981200" y="3505200"/>
            <a:ext cx="914400" cy="914400"/>
          </a:xfrm>
          <a:prstGeom prst="blockArc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/>
        </p:nvSpPr>
        <p:spPr>
          <a:xfrm>
            <a:off x="5943600" y="2743200"/>
            <a:ext cx="914400" cy="914400"/>
          </a:xfrm>
          <a:prstGeom prst="blockArc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loud 13"/>
          <p:cNvSpPr/>
          <p:nvPr/>
        </p:nvSpPr>
        <p:spPr>
          <a:xfrm>
            <a:off x="2057400" y="5638800"/>
            <a:ext cx="685800" cy="914400"/>
          </a:xfrm>
          <a:prstGeom prst="clou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loud 14"/>
          <p:cNvSpPr/>
          <p:nvPr/>
        </p:nvSpPr>
        <p:spPr>
          <a:xfrm>
            <a:off x="6096000" y="5638800"/>
            <a:ext cx="685800" cy="914400"/>
          </a:xfrm>
          <a:prstGeom prst="clou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lock Arc 15"/>
          <p:cNvSpPr/>
          <p:nvPr/>
        </p:nvSpPr>
        <p:spPr>
          <a:xfrm>
            <a:off x="1981200" y="5181600"/>
            <a:ext cx="914400" cy="914400"/>
          </a:xfrm>
          <a:prstGeom prst="blockArc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lock Arc 16"/>
          <p:cNvSpPr/>
          <p:nvPr/>
        </p:nvSpPr>
        <p:spPr>
          <a:xfrm>
            <a:off x="5943600" y="5105400"/>
            <a:ext cx="914400" cy="914400"/>
          </a:xfrm>
          <a:prstGeom prst="blockArc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lowchart: Connector 17"/>
          <p:cNvSpPr/>
          <p:nvPr/>
        </p:nvSpPr>
        <p:spPr>
          <a:xfrm>
            <a:off x="2209800" y="1752600"/>
            <a:ext cx="457200" cy="45720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/>
          <p:cNvSpPr/>
          <p:nvPr/>
        </p:nvSpPr>
        <p:spPr>
          <a:xfrm>
            <a:off x="6172200" y="1752600"/>
            <a:ext cx="457200" cy="457200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2590800" y="2514600"/>
            <a:ext cx="30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410200" y="2514600"/>
            <a:ext cx="838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2895600" y="3810000"/>
            <a:ext cx="4572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953000" y="3352800"/>
            <a:ext cx="990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8800" y="4724400"/>
            <a:ext cx="609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2514600" y="4724400"/>
            <a:ext cx="5334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2667000" y="61722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638800" y="6172200"/>
            <a:ext cx="3810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2743200" y="6172200"/>
            <a:ext cx="22860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143000" y="3581400"/>
            <a:ext cx="1295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7" idx="2"/>
          </p:cNvCxnSpPr>
          <p:nvPr/>
        </p:nvCxnSpPr>
        <p:spPr>
          <a:xfrm>
            <a:off x="1447800" y="5257800"/>
            <a:ext cx="990600" cy="2164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8" idx="2"/>
          </p:cNvCxnSpPr>
          <p:nvPr/>
        </p:nvCxnSpPr>
        <p:spPr>
          <a:xfrm rot="10800000" flipV="1">
            <a:off x="6400800" y="5257800"/>
            <a:ext cx="6096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6324600" y="3048000"/>
            <a:ext cx="914400" cy="777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MOST COMMON NEUROTRANSMITTERS OF ANS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ACETYL CHOLINE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ADRENALINE </a:t>
            </a:r>
            <a:r>
              <a:rPr lang="en-US" b="1" dirty="0" smtClean="0">
                <a:solidFill>
                  <a:srgbClr val="0070C0"/>
                </a:solidFill>
              </a:rPr>
              <a:t>(EPINEPHRENE)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NOR ADRENALINE</a:t>
            </a:r>
            <a:r>
              <a:rPr lang="en-US" b="1" dirty="0" smtClean="0">
                <a:solidFill>
                  <a:srgbClr val="0070C0"/>
                </a:solidFill>
              </a:rPr>
              <a:t> (NOR EPINEPHRENE)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DOPA </a:t>
            </a:r>
            <a:r>
              <a:rPr lang="en-US" b="1" dirty="0" smtClean="0">
                <a:solidFill>
                  <a:srgbClr val="0070C0"/>
                </a:solidFill>
              </a:rPr>
              <a:t>(DIHYDROXY PHENYL ALANINE)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DOPAMINE </a:t>
            </a:r>
            <a:r>
              <a:rPr lang="en-US" b="1" dirty="0" smtClean="0">
                <a:solidFill>
                  <a:srgbClr val="0070C0"/>
                </a:solidFill>
              </a:rPr>
              <a:t>(DIHYDROXY PHENYL ETHYL AMINE)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MCQ TEST AFTER END OF LECTURE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002060"/>
                </a:solidFill>
              </a:rPr>
              <a:t>1  </a:t>
            </a:r>
            <a:r>
              <a:rPr lang="en-US" b="1" dirty="0" smtClean="0">
                <a:solidFill>
                  <a:srgbClr val="FF0000"/>
                </a:solidFill>
              </a:rPr>
              <a:t>Pre </a:t>
            </a:r>
            <a:r>
              <a:rPr lang="en-US" b="1" dirty="0" err="1" smtClean="0">
                <a:solidFill>
                  <a:srgbClr val="FF0000"/>
                </a:solidFill>
              </a:rPr>
              <a:t>ganglionic</a:t>
            </a:r>
            <a:r>
              <a:rPr lang="en-US" b="1" dirty="0" smtClean="0">
                <a:solidFill>
                  <a:srgbClr val="FF0000"/>
                </a:solidFill>
              </a:rPr>
              <a:t> fibers are very short and post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err="1" smtClean="0">
                <a:solidFill>
                  <a:srgbClr val="FF0000"/>
                </a:solidFill>
              </a:rPr>
              <a:t>ganglionic</a:t>
            </a:r>
            <a:r>
              <a:rPr lang="en-US" b="1" dirty="0" smtClean="0">
                <a:solidFill>
                  <a:srgbClr val="FF0000"/>
                </a:solidFill>
              </a:rPr>
              <a:t> fibers are very long in:</a:t>
            </a:r>
          </a:p>
          <a:p>
            <a:pPr>
              <a:buNone/>
            </a:pPr>
            <a:r>
              <a:rPr lang="en-US" sz="2800" b="1" dirty="0" smtClean="0"/>
              <a:t>       </a:t>
            </a:r>
            <a:r>
              <a:rPr lang="en-US" sz="2800" b="1" dirty="0" smtClean="0">
                <a:solidFill>
                  <a:srgbClr val="002060"/>
                </a:solidFill>
              </a:rPr>
              <a:t>A</a:t>
            </a:r>
            <a:r>
              <a:rPr lang="en-US" sz="2800" dirty="0" smtClean="0">
                <a:solidFill>
                  <a:srgbClr val="002060"/>
                </a:solidFill>
              </a:rPr>
              <a:t>  Sympathetic system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</a:t>
            </a:r>
            <a:r>
              <a:rPr lang="en-US" sz="2800" b="1" dirty="0" smtClean="0">
                <a:solidFill>
                  <a:srgbClr val="002060"/>
                </a:solidFill>
              </a:rPr>
              <a:t>B </a:t>
            </a:r>
            <a:r>
              <a:rPr lang="en-US" sz="2800" dirty="0" smtClean="0">
                <a:solidFill>
                  <a:srgbClr val="002060"/>
                </a:solidFill>
              </a:rPr>
              <a:t> Parasympathetic system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</a:t>
            </a:r>
            <a:r>
              <a:rPr lang="en-US" sz="2800" b="1" dirty="0" smtClean="0">
                <a:solidFill>
                  <a:srgbClr val="002060"/>
                </a:solidFill>
              </a:rPr>
              <a:t>C</a:t>
            </a:r>
            <a:r>
              <a:rPr lang="en-US" sz="2800" dirty="0" smtClean="0">
                <a:solidFill>
                  <a:srgbClr val="002060"/>
                </a:solidFill>
              </a:rPr>
              <a:t>  Both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</a:t>
            </a:r>
            <a:r>
              <a:rPr lang="en-US" sz="2800" b="1" dirty="0" smtClean="0">
                <a:solidFill>
                  <a:srgbClr val="002060"/>
                </a:solidFill>
              </a:rPr>
              <a:t>D</a:t>
            </a:r>
            <a:r>
              <a:rPr lang="en-US" sz="2800" dirty="0" smtClean="0">
                <a:solidFill>
                  <a:srgbClr val="002060"/>
                </a:solidFill>
              </a:rPr>
              <a:t>  None of above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002060"/>
                </a:solidFill>
              </a:rPr>
              <a:t>2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Following are neurotransmitters of ANS </a:t>
            </a:r>
            <a:r>
              <a:rPr lang="en-US" b="1" dirty="0" smtClean="0">
                <a:solidFill>
                  <a:srgbClr val="7030A0"/>
                </a:solidFill>
              </a:rPr>
              <a:t>EXCEPT: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</a:t>
            </a:r>
            <a:r>
              <a:rPr lang="en-US" sz="2800" b="1" dirty="0" smtClean="0">
                <a:solidFill>
                  <a:srgbClr val="002060"/>
                </a:solidFill>
              </a:rPr>
              <a:t>A</a:t>
            </a:r>
            <a:r>
              <a:rPr lang="en-US" sz="2800" dirty="0" smtClean="0">
                <a:solidFill>
                  <a:srgbClr val="002060"/>
                </a:solidFill>
              </a:rPr>
              <a:t>  Acetyl </a:t>
            </a:r>
            <a:r>
              <a:rPr lang="en-US" sz="2800" dirty="0" err="1" smtClean="0">
                <a:solidFill>
                  <a:srgbClr val="002060"/>
                </a:solidFill>
              </a:rPr>
              <a:t>choline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</a:t>
            </a:r>
            <a:r>
              <a:rPr lang="en-US" sz="2800" b="1" dirty="0" smtClean="0">
                <a:solidFill>
                  <a:srgbClr val="002060"/>
                </a:solidFill>
              </a:rPr>
              <a:t>B </a:t>
            </a:r>
            <a:r>
              <a:rPr lang="en-US" sz="2800" dirty="0" smtClean="0">
                <a:solidFill>
                  <a:srgbClr val="002060"/>
                </a:solidFill>
              </a:rPr>
              <a:t> Adrenaline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</a:t>
            </a:r>
            <a:r>
              <a:rPr lang="en-US" sz="2800" b="1" dirty="0" smtClean="0">
                <a:solidFill>
                  <a:srgbClr val="002060"/>
                </a:solidFill>
              </a:rPr>
              <a:t>C</a:t>
            </a:r>
            <a:r>
              <a:rPr lang="en-US" sz="2800" dirty="0" smtClean="0">
                <a:solidFill>
                  <a:srgbClr val="002060"/>
                </a:solidFill>
              </a:rPr>
              <a:t>  Histamine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</a:t>
            </a:r>
            <a:r>
              <a:rPr lang="en-US" sz="2800" b="1" dirty="0" smtClean="0">
                <a:solidFill>
                  <a:srgbClr val="002060"/>
                </a:solidFill>
              </a:rPr>
              <a:t>D</a:t>
            </a:r>
            <a:r>
              <a:rPr lang="en-US" sz="2800" dirty="0" smtClean="0">
                <a:solidFill>
                  <a:srgbClr val="002060"/>
                </a:solidFill>
              </a:rPr>
              <a:t>  Nor adrenaline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Parasympathetic division of SACRAL OUT FLOW VIA SPINAL NERVES:-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</a:t>
            </a:r>
            <a:r>
              <a:rPr lang="en-US" sz="2400" b="1" dirty="0" smtClean="0">
                <a:solidFill>
                  <a:srgbClr val="002060"/>
                </a:solidFill>
              </a:rPr>
              <a:t>A</a:t>
            </a:r>
            <a:r>
              <a:rPr lang="en-US" sz="2400" dirty="0" smtClean="0">
                <a:solidFill>
                  <a:srgbClr val="002060"/>
                </a:solidFill>
              </a:rPr>
              <a:t>   C2, C3 AND  C4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</a:t>
            </a:r>
            <a:r>
              <a:rPr lang="en-US" sz="2400" b="1" dirty="0" smtClean="0">
                <a:solidFill>
                  <a:srgbClr val="002060"/>
                </a:solidFill>
              </a:rPr>
              <a:t>B</a:t>
            </a:r>
            <a:r>
              <a:rPr lang="en-US" sz="2400" dirty="0" smtClean="0">
                <a:solidFill>
                  <a:srgbClr val="002060"/>
                </a:solidFill>
              </a:rPr>
              <a:t>   S2 , S3 AND S4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</a:t>
            </a:r>
            <a:r>
              <a:rPr lang="en-US" sz="2400" b="1" dirty="0" smtClean="0">
                <a:solidFill>
                  <a:srgbClr val="002060"/>
                </a:solidFill>
              </a:rPr>
              <a:t>C </a:t>
            </a:r>
            <a:r>
              <a:rPr lang="en-US" sz="2400" dirty="0" smtClean="0">
                <a:solidFill>
                  <a:srgbClr val="002060"/>
                </a:solidFill>
              </a:rPr>
              <a:t>  BOTH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           D</a:t>
            </a:r>
            <a:r>
              <a:rPr lang="en-US" sz="2400" dirty="0" smtClean="0">
                <a:solidFill>
                  <a:srgbClr val="002060"/>
                </a:solidFill>
              </a:rPr>
              <a:t>   NONE OF ABOVE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4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Parotid glands get nerve supply by parasympathetic  division via  cranial nerve: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</a:t>
            </a:r>
            <a:r>
              <a:rPr lang="en-US" sz="2400" b="1" dirty="0" smtClean="0">
                <a:solidFill>
                  <a:srgbClr val="002060"/>
                </a:solidFill>
              </a:rPr>
              <a:t>A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Occulomotor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</a:t>
            </a:r>
            <a:r>
              <a:rPr lang="en-US" sz="2400" b="1" dirty="0" smtClean="0">
                <a:solidFill>
                  <a:srgbClr val="002060"/>
                </a:solidFill>
              </a:rPr>
              <a:t>B</a:t>
            </a:r>
            <a:r>
              <a:rPr lang="en-US" sz="2400" dirty="0" smtClean="0">
                <a:solidFill>
                  <a:srgbClr val="002060"/>
                </a:solidFill>
              </a:rPr>
              <a:t>  Facial  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</a:t>
            </a:r>
            <a:r>
              <a:rPr lang="en-US" sz="2400" b="1" dirty="0" smtClean="0">
                <a:solidFill>
                  <a:srgbClr val="002060"/>
                </a:solidFill>
              </a:rPr>
              <a:t>C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Glossopharyngial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      </a:t>
            </a:r>
            <a:r>
              <a:rPr lang="en-US" sz="2400" b="1" dirty="0" smtClean="0">
                <a:solidFill>
                  <a:srgbClr val="002060"/>
                </a:solidFill>
              </a:rPr>
              <a:t>D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Vagus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   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MECHANISM OF ACTION OF NEUROTRANSMITTERS OF ANS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  ACETYLCHOLINE</a:t>
            </a:r>
            <a:r>
              <a:rPr lang="en-US" b="1" dirty="0" smtClean="0">
                <a:solidFill>
                  <a:srgbClr val="002060"/>
                </a:solidFill>
              </a:rPr>
              <a:t>:- </a:t>
            </a:r>
            <a:r>
              <a:rPr lang="en-US" b="1" dirty="0" err="1" smtClean="0">
                <a:solidFill>
                  <a:srgbClr val="002060"/>
                </a:solidFill>
              </a:rPr>
              <a:t>ACh</a:t>
            </a:r>
            <a:r>
              <a:rPr lang="en-US" b="1" dirty="0" smtClean="0">
                <a:solidFill>
                  <a:srgbClr val="002060"/>
                </a:solidFill>
              </a:rPr>
              <a:t> can have either an  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excitatory or inhibitory effect depending on 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the postsynaptic </a:t>
            </a:r>
            <a:r>
              <a:rPr lang="en-US" b="1" dirty="0" smtClean="0">
                <a:solidFill>
                  <a:srgbClr val="C00000"/>
                </a:solidFill>
              </a:rPr>
              <a:t>‘ M ’ [</a:t>
            </a:r>
            <a:r>
              <a:rPr lang="en-US" b="1" dirty="0" err="1" smtClean="0">
                <a:solidFill>
                  <a:srgbClr val="C00000"/>
                </a:solidFill>
              </a:rPr>
              <a:t>Muscarinic</a:t>
            </a:r>
            <a:r>
              <a:rPr lang="en-US" b="1" dirty="0" smtClean="0">
                <a:solidFill>
                  <a:srgbClr val="C00000"/>
                </a:solidFill>
              </a:rPr>
              <a:t>] </a:t>
            </a:r>
            <a:r>
              <a:rPr lang="en-US" b="1" dirty="0" smtClean="0">
                <a:solidFill>
                  <a:srgbClr val="002060"/>
                </a:solidFill>
              </a:rPr>
              <a:t>receptor that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is activated.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C00000"/>
                </a:solidFill>
              </a:rPr>
              <a:t>  EXCITATORY EFFECT OF ACETYLCHOLINE :-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</a:t>
            </a:r>
            <a:r>
              <a:rPr lang="en-US" b="1" dirty="0" smtClean="0">
                <a:solidFill>
                  <a:srgbClr val="002060"/>
                </a:solidFill>
              </a:rPr>
              <a:t>[ e.g. GI Tract, Bladder and Bronchi ]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I   </a:t>
            </a:r>
            <a:r>
              <a:rPr lang="en-US" b="1" dirty="0" smtClean="0">
                <a:solidFill>
                  <a:srgbClr val="7030A0"/>
                </a:solidFill>
              </a:rPr>
              <a:t>Depolarization of the cells of smooth muscles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II </a:t>
            </a:r>
            <a:r>
              <a:rPr lang="en-US" b="1" dirty="0" smtClean="0">
                <a:solidFill>
                  <a:srgbClr val="7030A0"/>
                </a:solidFill>
              </a:rPr>
              <a:t> Increase ca++ conductance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III </a:t>
            </a:r>
            <a:r>
              <a:rPr lang="en-US" b="1" dirty="0" smtClean="0">
                <a:solidFill>
                  <a:srgbClr val="7030A0"/>
                </a:solidFill>
              </a:rPr>
              <a:t>Activation of ‘G’ protein                                                   </a:t>
            </a:r>
          </a:p>
          <a:p>
            <a:pPr>
              <a:buNone/>
            </a:pPr>
            <a:endParaRPr lang="en-US" sz="2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600" dirty="0" smtClean="0">
                <a:solidFill>
                  <a:srgbClr val="C00000"/>
                </a:solidFill>
              </a:rPr>
              <a:t>                                                          </a:t>
            </a:r>
            <a:r>
              <a:rPr lang="en-US" sz="2200" dirty="0" smtClean="0">
                <a:solidFill>
                  <a:srgbClr val="C00000"/>
                </a:solidFill>
              </a:rPr>
              <a:t>Michael B Wang (1984) NMS physiology 3</a:t>
            </a:r>
            <a:r>
              <a:rPr lang="en-US" sz="2200" baseline="30000" dirty="0" smtClean="0">
                <a:solidFill>
                  <a:srgbClr val="C00000"/>
                </a:solidFill>
              </a:rPr>
              <a:t>rd</a:t>
            </a:r>
            <a:r>
              <a:rPr lang="en-US" sz="2200" dirty="0" smtClean="0">
                <a:solidFill>
                  <a:srgbClr val="C00000"/>
                </a:solidFill>
              </a:rPr>
              <a:t> Ed.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INHIBITORY EFFECT OF ACETYLCHOLINE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Inhibitory effect of Ach are produced on 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      heart :-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    I   </a:t>
            </a:r>
            <a:r>
              <a:rPr lang="en-US" sz="3600" b="1" dirty="0" err="1" smtClean="0">
                <a:solidFill>
                  <a:srgbClr val="002060"/>
                </a:solidFill>
              </a:rPr>
              <a:t>Hyperpolarization</a:t>
            </a:r>
            <a:r>
              <a:rPr lang="en-US" sz="3600" b="1" dirty="0" smtClean="0">
                <a:solidFill>
                  <a:srgbClr val="002060"/>
                </a:solidFill>
              </a:rPr>
              <a:t> of cardiac cells.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    </a:t>
            </a:r>
            <a:r>
              <a:rPr lang="en-US" sz="3600" b="1" dirty="0" smtClean="0">
                <a:solidFill>
                  <a:srgbClr val="7030A0"/>
                </a:solidFill>
              </a:rPr>
              <a:t>II </a:t>
            </a:r>
            <a:r>
              <a:rPr lang="en-US" sz="3600" b="1" dirty="0" smtClean="0">
                <a:solidFill>
                  <a:srgbClr val="002060"/>
                </a:solidFill>
              </a:rPr>
              <a:t> Ach acts directly to inhibit the pace maker   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        channel , slowing the rate of </a:t>
            </a:r>
            <a:r>
              <a:rPr lang="en-US" sz="3600" b="1" dirty="0" err="1" smtClean="0">
                <a:solidFill>
                  <a:srgbClr val="002060"/>
                </a:solidFill>
              </a:rPr>
              <a:t>spotaneous</a:t>
            </a:r>
            <a:r>
              <a:rPr lang="en-US" sz="3600" b="1" dirty="0" smtClean="0">
                <a:solidFill>
                  <a:srgbClr val="002060"/>
                </a:solidFill>
              </a:rPr>
              <a:t>       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        depolarization.                                                           </a:t>
            </a: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 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Michael B Wang (1984) NMS physiology 3</a:t>
            </a:r>
            <a:r>
              <a:rPr lang="en-US" sz="2000" baseline="30000" dirty="0" smtClean="0">
                <a:solidFill>
                  <a:srgbClr val="FF0000"/>
                </a:solidFill>
              </a:rPr>
              <a:t>rd</a:t>
            </a:r>
            <a:r>
              <a:rPr lang="en-US" sz="2000" dirty="0" smtClean="0">
                <a:solidFill>
                  <a:srgbClr val="FF0000"/>
                </a:solidFill>
              </a:rPr>
              <a:t> Ed.</a:t>
            </a:r>
          </a:p>
          <a:p>
            <a:pPr>
              <a:buNone/>
            </a:pPr>
            <a:endParaRPr lang="en-US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97A65E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ACTION  OF ACHETYL CHOLINE ON                NICOTINIC AND MUSCARINIC RECEPTORS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09_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2803"/>
          <a:stretch>
            <a:fillRect/>
          </a:stretch>
        </p:blipFill>
        <p:spPr bwMode="auto">
          <a:xfrm>
            <a:off x="152400" y="990600"/>
            <a:ext cx="8763000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MECHANISM OF ACTION OF                          NOR ADRENALINE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b="1" dirty="0" smtClean="0">
                <a:solidFill>
                  <a:srgbClr val="002060"/>
                </a:solidFill>
              </a:rPr>
              <a:t>Nor adrenaline can have an excitatory or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inhibitory effect depending on the type and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location of the receptor activated.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   Nor adrenaline receptors are either  </a:t>
            </a:r>
            <a:r>
              <a:rPr lang="en-US" b="1" dirty="0" smtClean="0">
                <a:solidFill>
                  <a:srgbClr val="C00000"/>
                </a:solidFill>
              </a:rPr>
              <a:t>‘Beta’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β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or </a:t>
            </a:r>
            <a:r>
              <a:rPr lang="en-US" b="1" dirty="0" smtClean="0">
                <a:solidFill>
                  <a:srgbClr val="C00000"/>
                </a:solidFill>
              </a:rPr>
              <a:t>‘Alpha’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adrenergic receptors</a:t>
            </a:r>
            <a:r>
              <a:rPr lang="en-US" b="1" dirty="0" smtClean="0"/>
              <a:t>.                                  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dirty="0" smtClean="0">
                <a:solidFill>
                  <a:srgbClr val="7030A0"/>
                </a:solidFill>
              </a:rPr>
              <a:t>Michael B Wang (1984) NMS physiology 3</a:t>
            </a:r>
            <a:r>
              <a:rPr lang="en-US" sz="2000" baseline="30000" dirty="0" smtClean="0">
                <a:solidFill>
                  <a:srgbClr val="7030A0"/>
                </a:solidFill>
              </a:rPr>
              <a:t>rd</a:t>
            </a:r>
            <a:r>
              <a:rPr lang="en-US" sz="2000" dirty="0" smtClean="0">
                <a:solidFill>
                  <a:srgbClr val="7030A0"/>
                </a:solidFill>
              </a:rPr>
              <a:t> Ed.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CLAUDE BERNARD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user\My Documents\My Pictures\untitled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33400"/>
            <a:ext cx="4419600" cy="39624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4267200"/>
            <a:ext cx="84582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MEDICINE IS SCIENCE OF SICKNESS                                       WHILE </a:t>
            </a:r>
            <a:b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PHYSIOLOGY IS SCIENCE OF LIFE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EXCITATORY EFFECTS OF NOR ADRENALINE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7030A0"/>
                </a:solidFill>
              </a:rPr>
              <a:t>   When nor adrenaline binds to the  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‘</a:t>
            </a:r>
            <a:r>
              <a:rPr lang="en-US" b="1" dirty="0" err="1" smtClean="0">
                <a:solidFill>
                  <a:srgbClr val="C00000"/>
                </a:solidFill>
              </a:rPr>
              <a:t>Beta’receptors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l-GR" b="1" dirty="0" smtClean="0">
                <a:solidFill>
                  <a:srgbClr val="FF0000"/>
                </a:solidFill>
              </a:rPr>
              <a:t>β</a:t>
            </a:r>
            <a:r>
              <a:rPr lang="en-US" b="1" dirty="0" smtClean="0">
                <a:solidFill>
                  <a:srgbClr val="FF0000"/>
                </a:solidFill>
              </a:rPr>
              <a:t>), </a:t>
            </a:r>
            <a:r>
              <a:rPr lang="en-US" b="1" dirty="0" smtClean="0">
                <a:solidFill>
                  <a:srgbClr val="7030A0"/>
                </a:solidFill>
              </a:rPr>
              <a:t>it activates ‘ G ’ 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 the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activated ‘ G ’ 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 activates a different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membrane bound 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 ‘</a:t>
            </a:r>
            <a:r>
              <a:rPr lang="en-US" b="1" dirty="0" err="1" smtClean="0">
                <a:solidFill>
                  <a:srgbClr val="7030A0"/>
                </a:solidFill>
              </a:rPr>
              <a:t>Adenylate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cyclase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7030A0"/>
                </a:solidFill>
              </a:rPr>
              <a:t>    </a:t>
            </a:r>
            <a:r>
              <a:rPr lang="en-US" b="1" dirty="0" err="1" smtClean="0">
                <a:solidFill>
                  <a:srgbClr val="7030A0"/>
                </a:solidFill>
              </a:rPr>
              <a:t>Adenylate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cyclase</a:t>
            </a:r>
            <a:r>
              <a:rPr lang="en-US" b="1" dirty="0" smtClean="0">
                <a:solidFill>
                  <a:srgbClr val="7030A0"/>
                </a:solidFill>
              </a:rPr>
              <a:t> stimulates formation of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cyclic AMP from ATP. The ’ G ’ 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 that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stimulates the formation of cyclic AMP is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called the </a:t>
            </a:r>
            <a:r>
              <a:rPr lang="en-US" b="1" dirty="0" smtClean="0">
                <a:solidFill>
                  <a:srgbClr val="C00000"/>
                </a:solidFill>
              </a:rPr>
              <a:t>‘ G</a:t>
            </a:r>
            <a:r>
              <a:rPr lang="en-US" sz="2600" b="1" dirty="0" smtClean="0">
                <a:solidFill>
                  <a:srgbClr val="C00000"/>
                </a:solidFill>
              </a:rPr>
              <a:t>s</a:t>
            </a:r>
            <a:r>
              <a:rPr lang="en-US" sz="2400" b="1" dirty="0" smtClean="0">
                <a:solidFill>
                  <a:srgbClr val="C00000"/>
                </a:solidFill>
              </a:rPr>
              <a:t>  </a:t>
            </a:r>
            <a:r>
              <a:rPr lang="en-US" b="1" dirty="0" smtClean="0">
                <a:solidFill>
                  <a:srgbClr val="C00000"/>
                </a:solidFill>
              </a:rPr>
              <a:t>’ 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  <a:r>
              <a:rPr lang="en-US" dirty="0" smtClean="0">
                <a:solidFill>
                  <a:srgbClr val="7030A0"/>
                </a:solidFill>
              </a:rPr>
              <a:t>                                  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Michael B Wang (1984) NMS physiology 3</a:t>
            </a:r>
            <a:r>
              <a:rPr lang="en-US" sz="2000" baseline="30000" dirty="0" smtClean="0">
                <a:solidFill>
                  <a:srgbClr val="002060"/>
                </a:solidFill>
              </a:rPr>
              <a:t>rd</a:t>
            </a:r>
            <a:r>
              <a:rPr lang="en-US" sz="2000" dirty="0" smtClean="0">
                <a:solidFill>
                  <a:srgbClr val="002060"/>
                </a:solidFill>
              </a:rPr>
              <a:t> Ed.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EXCITATORY EFFECTS OF NOR ADRENALINE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solidFill>
            <a:schemeClr val="bg2">
              <a:lumMod val="75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7030A0"/>
                </a:solidFill>
              </a:rPr>
              <a:t>Cyclic AMP </a:t>
            </a:r>
            <a:r>
              <a:rPr lang="en-US" dirty="0" smtClean="0">
                <a:solidFill>
                  <a:srgbClr val="7030A0"/>
                </a:solidFill>
              </a:rPr>
              <a:t>activates the </a:t>
            </a:r>
            <a:r>
              <a:rPr lang="en-US" dirty="0" err="1" smtClean="0">
                <a:solidFill>
                  <a:srgbClr val="7030A0"/>
                </a:solidFill>
              </a:rPr>
              <a:t>cytoplasmic</a:t>
            </a:r>
            <a:r>
              <a:rPr lang="en-US" dirty="0" smtClean="0">
                <a:solidFill>
                  <a:srgbClr val="7030A0"/>
                </a:solidFill>
              </a:rPr>
              <a:t> enzymes </a:t>
            </a:r>
            <a:r>
              <a:rPr lang="en-US" b="1" dirty="0" err="1" smtClean="0">
                <a:solidFill>
                  <a:srgbClr val="002060"/>
                </a:solidFill>
              </a:rPr>
              <a:t>Protien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kinase</a:t>
            </a:r>
            <a:r>
              <a:rPr lang="en-US" b="1" dirty="0" smtClean="0">
                <a:solidFill>
                  <a:srgbClr val="002060"/>
                </a:solidFill>
              </a:rPr>
              <a:t> A </a:t>
            </a:r>
            <a:r>
              <a:rPr lang="en-US" dirty="0" smtClean="0">
                <a:solidFill>
                  <a:srgbClr val="7030A0"/>
                </a:solidFill>
              </a:rPr>
              <a:t>which turn produces a variety of physiological responses by </a:t>
            </a:r>
            <a:r>
              <a:rPr lang="en-US" dirty="0" err="1" smtClean="0">
                <a:solidFill>
                  <a:srgbClr val="7030A0"/>
                </a:solidFill>
              </a:rPr>
              <a:t>phosphorylating</a:t>
            </a:r>
            <a:r>
              <a:rPr lang="en-US" dirty="0" smtClean="0">
                <a:solidFill>
                  <a:srgbClr val="7030A0"/>
                </a:solidFill>
              </a:rPr>
              <a:t> the </a:t>
            </a:r>
            <a:r>
              <a:rPr lang="en-US" dirty="0" err="1" smtClean="0">
                <a:solidFill>
                  <a:srgbClr val="7030A0"/>
                </a:solidFill>
              </a:rPr>
              <a:t>aminoacids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serine </a:t>
            </a:r>
            <a:r>
              <a:rPr lang="en-US" dirty="0" smtClean="0">
                <a:solidFill>
                  <a:srgbClr val="7030A0"/>
                </a:solidFill>
              </a:rPr>
              <a:t>and </a:t>
            </a:r>
            <a:r>
              <a:rPr lang="en-US" b="1" dirty="0" err="1" smtClean="0">
                <a:solidFill>
                  <a:srgbClr val="002060"/>
                </a:solidFill>
              </a:rPr>
              <a:t>thronine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3800" dirty="0" smtClean="0">
                <a:solidFill>
                  <a:srgbClr val="0070C0"/>
                </a:solidFill>
              </a:rPr>
              <a:t> </a:t>
            </a:r>
            <a:r>
              <a:rPr lang="en-US" sz="3800" b="1" dirty="0" smtClean="0">
                <a:solidFill>
                  <a:srgbClr val="0070C0"/>
                </a:solidFill>
              </a:rPr>
              <a:t>Action on heart by :-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1 </a:t>
            </a:r>
            <a:r>
              <a:rPr lang="en-US" b="1" dirty="0" err="1" smtClean="0">
                <a:solidFill>
                  <a:srgbClr val="002060"/>
                </a:solidFill>
              </a:rPr>
              <a:t>Phosphorylation</a:t>
            </a:r>
            <a:r>
              <a:rPr lang="en-US" b="1" dirty="0" smtClean="0">
                <a:solidFill>
                  <a:srgbClr val="002060"/>
                </a:solidFill>
              </a:rPr>
              <a:t> of the ca++ channels  </a:t>
            </a:r>
            <a:r>
              <a:rPr lang="en-US" dirty="0" smtClean="0">
                <a:solidFill>
                  <a:srgbClr val="002060"/>
                </a:solidFill>
              </a:rPr>
              <a:t>in </a:t>
            </a:r>
            <a:r>
              <a:rPr lang="en-US" dirty="0" smtClean="0">
                <a:solidFill>
                  <a:srgbClr val="FF0000"/>
                </a:solidFill>
              </a:rPr>
              <a:t>cardiac ventricular muscle cells </a:t>
            </a:r>
            <a:r>
              <a:rPr lang="en-US" dirty="0" smtClean="0">
                <a:solidFill>
                  <a:srgbClr val="002060"/>
                </a:solidFill>
              </a:rPr>
              <a:t>by </a:t>
            </a:r>
            <a:r>
              <a:rPr lang="en-US" dirty="0" err="1" smtClean="0">
                <a:solidFill>
                  <a:srgbClr val="002060"/>
                </a:solidFill>
              </a:rPr>
              <a:t>protien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kinase</a:t>
            </a:r>
            <a:r>
              <a:rPr lang="en-US" dirty="0" smtClean="0">
                <a:solidFill>
                  <a:srgbClr val="002060"/>
                </a:solidFill>
              </a:rPr>
              <a:t>  A .</a:t>
            </a:r>
            <a:r>
              <a:rPr lang="en-US" dirty="0" smtClean="0">
                <a:solidFill>
                  <a:srgbClr val="7030A0"/>
                </a:solidFill>
              </a:rPr>
              <a:t>Increases force of contraction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2 </a:t>
            </a:r>
            <a:r>
              <a:rPr lang="en-US" b="1" dirty="0" err="1" smtClean="0">
                <a:solidFill>
                  <a:srgbClr val="002060"/>
                </a:solidFill>
              </a:rPr>
              <a:t>Phosphorylation</a:t>
            </a:r>
            <a:r>
              <a:rPr lang="en-US" b="1" dirty="0" smtClean="0">
                <a:solidFill>
                  <a:srgbClr val="002060"/>
                </a:solidFill>
              </a:rPr>
              <a:t> of </a:t>
            </a:r>
            <a:r>
              <a:rPr lang="en-US" b="1" dirty="0" err="1" smtClean="0">
                <a:solidFill>
                  <a:srgbClr val="002060"/>
                </a:solidFill>
              </a:rPr>
              <a:t>phospholamban</a:t>
            </a:r>
            <a:r>
              <a:rPr lang="en-US" dirty="0" smtClean="0">
                <a:solidFill>
                  <a:srgbClr val="002060"/>
                </a:solidFill>
              </a:rPr>
              <a:t> in </a:t>
            </a:r>
            <a:r>
              <a:rPr lang="en-US" dirty="0" err="1" smtClean="0">
                <a:solidFill>
                  <a:srgbClr val="FF0000"/>
                </a:solidFill>
              </a:rPr>
              <a:t>sarcoplasmic</a:t>
            </a:r>
            <a:r>
              <a:rPr lang="en-US" dirty="0" smtClean="0">
                <a:solidFill>
                  <a:srgbClr val="FF0000"/>
                </a:solidFill>
              </a:rPr>
              <a:t> reticulum (SR) </a:t>
            </a:r>
            <a:r>
              <a:rPr lang="en-US" dirty="0" smtClean="0">
                <a:solidFill>
                  <a:srgbClr val="002060"/>
                </a:solidFill>
              </a:rPr>
              <a:t>by </a:t>
            </a:r>
            <a:r>
              <a:rPr lang="en-US" dirty="0" err="1" smtClean="0">
                <a:solidFill>
                  <a:srgbClr val="002060"/>
                </a:solidFill>
              </a:rPr>
              <a:t>protien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kinase</a:t>
            </a:r>
            <a:r>
              <a:rPr lang="en-US" dirty="0" smtClean="0">
                <a:solidFill>
                  <a:srgbClr val="002060"/>
                </a:solidFill>
              </a:rPr>
              <a:t> A. enhances the activity of the SR Ca++ pump. </a:t>
            </a:r>
            <a:r>
              <a:rPr lang="en-US" b="1" dirty="0" smtClean="0">
                <a:solidFill>
                  <a:srgbClr val="7030A0"/>
                </a:solidFill>
              </a:rPr>
              <a:t>Reducing the duration of contraction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3 </a:t>
            </a:r>
            <a:r>
              <a:rPr lang="en-US" b="1" dirty="0" err="1" smtClean="0">
                <a:solidFill>
                  <a:srgbClr val="FF0000"/>
                </a:solidFill>
              </a:rPr>
              <a:t>Phosphorylation</a:t>
            </a:r>
            <a:r>
              <a:rPr lang="en-US" b="1" dirty="0" smtClean="0">
                <a:solidFill>
                  <a:srgbClr val="FF0000"/>
                </a:solidFill>
              </a:rPr>
              <a:t> of membrane channel protein. </a:t>
            </a:r>
            <a:r>
              <a:rPr lang="en-US" dirty="0" smtClean="0">
                <a:solidFill>
                  <a:srgbClr val="002060"/>
                </a:solidFill>
              </a:rPr>
              <a:t>Increases rate of pacemaker depolarization and shortens the duration of the action potential by </a:t>
            </a:r>
            <a:r>
              <a:rPr lang="en-US" dirty="0" err="1" smtClean="0">
                <a:solidFill>
                  <a:srgbClr val="002060"/>
                </a:solidFill>
              </a:rPr>
              <a:t>activiting</a:t>
            </a:r>
            <a:r>
              <a:rPr lang="en-US" dirty="0" smtClean="0">
                <a:solidFill>
                  <a:srgbClr val="002060"/>
                </a:solidFill>
              </a:rPr>
              <a:t> K+ channels, thus increasing heart rate.</a:t>
            </a:r>
          </a:p>
          <a:p>
            <a:pPr>
              <a:buFont typeface="Wingdings" pitchFamily="2" charset="2"/>
              <a:buChar char="q"/>
            </a:pPr>
            <a:r>
              <a:rPr lang="en-US" sz="3800" dirty="0" smtClean="0">
                <a:solidFill>
                  <a:srgbClr val="002060"/>
                </a:solidFill>
              </a:rPr>
              <a:t> </a:t>
            </a:r>
            <a:r>
              <a:rPr lang="en-US" sz="3800" b="1" dirty="0" smtClean="0">
                <a:solidFill>
                  <a:srgbClr val="002060"/>
                </a:solidFill>
              </a:rPr>
              <a:t>Action on lungs by :-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</a:t>
            </a:r>
            <a:r>
              <a:rPr lang="en-US" b="1" dirty="0" smtClean="0">
                <a:solidFill>
                  <a:srgbClr val="7030A0"/>
                </a:solidFill>
              </a:rPr>
              <a:t>1 </a:t>
            </a:r>
            <a:r>
              <a:rPr lang="en-US" b="1" dirty="0" err="1" smtClean="0">
                <a:solidFill>
                  <a:srgbClr val="7030A0"/>
                </a:solidFill>
              </a:rPr>
              <a:t>Phosphorylation</a:t>
            </a:r>
            <a:r>
              <a:rPr lang="en-US" b="1" dirty="0" smtClean="0">
                <a:solidFill>
                  <a:srgbClr val="7030A0"/>
                </a:solidFill>
              </a:rPr>
              <a:t> of </a:t>
            </a:r>
            <a:r>
              <a:rPr lang="en-US" b="1" dirty="0" err="1" smtClean="0">
                <a:solidFill>
                  <a:srgbClr val="7030A0"/>
                </a:solidFill>
              </a:rPr>
              <a:t>phospholamban</a:t>
            </a:r>
            <a:r>
              <a:rPr lang="en-US" dirty="0" smtClean="0">
                <a:solidFill>
                  <a:srgbClr val="7030A0"/>
                </a:solidFill>
              </a:rPr>
              <a:t> in </a:t>
            </a:r>
            <a:r>
              <a:rPr lang="en-US" dirty="0" smtClean="0">
                <a:solidFill>
                  <a:srgbClr val="FF0000"/>
                </a:solidFill>
              </a:rPr>
              <a:t>bronchiole smooth muscle cells  by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protien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kinase</a:t>
            </a:r>
            <a:r>
              <a:rPr lang="en-US" dirty="0" smtClean="0">
                <a:solidFill>
                  <a:srgbClr val="FF0000"/>
                </a:solidFill>
              </a:rPr>
              <a:t> A</a:t>
            </a:r>
            <a:r>
              <a:rPr lang="en-US" dirty="0" smtClean="0">
                <a:solidFill>
                  <a:srgbClr val="7030A0"/>
                </a:solidFill>
              </a:rPr>
              <a:t>. Relaxes the bronchiole smooth muscle.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sz="2900" dirty="0" smtClean="0">
              <a:solidFill>
                <a:srgbClr val="FF0000"/>
              </a:solidFill>
            </a:endParaRPr>
          </a:p>
          <a:p>
            <a:r>
              <a:rPr lang="en-US" sz="2900" dirty="0" smtClean="0">
                <a:solidFill>
                  <a:srgbClr val="FF0000"/>
                </a:solidFill>
              </a:rPr>
              <a:t>Michael B Wang and Johan Bullock (1984) NMS physiology 3</a:t>
            </a:r>
            <a:r>
              <a:rPr lang="en-US" sz="2900" baseline="30000" dirty="0" smtClean="0">
                <a:solidFill>
                  <a:srgbClr val="FF0000"/>
                </a:solidFill>
              </a:rPr>
              <a:t>rd</a:t>
            </a:r>
            <a:r>
              <a:rPr lang="en-US" sz="2900" dirty="0" smtClean="0">
                <a:solidFill>
                  <a:srgbClr val="FF0000"/>
                </a:solidFill>
              </a:rPr>
              <a:t> Ed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EXCITATORY EFFECTS OF NOR ADRENALINE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When nor adrenaline binds to the </a:t>
            </a:r>
            <a:r>
              <a:rPr lang="en-US" b="1" dirty="0" smtClean="0">
                <a:solidFill>
                  <a:srgbClr val="C00000"/>
                </a:solidFill>
              </a:rPr>
              <a:t>Alpha-</a:t>
            </a:r>
            <a:r>
              <a:rPr lang="en-US" sz="2400" b="1" dirty="0" smtClean="0">
                <a:solidFill>
                  <a:srgbClr val="C00000"/>
                </a:solidFill>
              </a:rPr>
              <a:t>1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 smtClean="0">
                <a:solidFill>
                  <a:srgbClr val="002060"/>
                </a:solidFill>
              </a:rPr>
              <a:t>receptors  it activates a ‘ G ’ </a:t>
            </a:r>
            <a:r>
              <a:rPr lang="en-US" b="1" dirty="0" err="1" smtClean="0">
                <a:solidFill>
                  <a:srgbClr val="002060"/>
                </a:solidFill>
              </a:rPr>
              <a:t>protien</a:t>
            </a:r>
            <a:r>
              <a:rPr lang="en-US" b="1" dirty="0" smtClean="0">
                <a:solidFill>
                  <a:srgbClr val="002060"/>
                </a:solidFill>
              </a:rPr>
              <a:t> that similar to its action at </a:t>
            </a:r>
            <a:r>
              <a:rPr lang="en-US" b="1" dirty="0" err="1" smtClean="0">
                <a:solidFill>
                  <a:srgbClr val="002060"/>
                </a:solidFill>
              </a:rPr>
              <a:t>muscarinic</a:t>
            </a:r>
            <a:r>
              <a:rPr lang="en-US" b="1" dirty="0" smtClean="0">
                <a:solidFill>
                  <a:srgbClr val="002060"/>
                </a:solidFill>
              </a:rPr>
              <a:t> receptors results in the formation of </a:t>
            </a:r>
            <a:r>
              <a:rPr lang="en-US" b="1" dirty="0" smtClean="0">
                <a:solidFill>
                  <a:srgbClr val="C00000"/>
                </a:solidFill>
              </a:rPr>
              <a:t>IP</a:t>
            </a:r>
            <a:r>
              <a:rPr lang="en-US" sz="2400" b="1" dirty="0" smtClean="0">
                <a:solidFill>
                  <a:srgbClr val="C0000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and </a:t>
            </a:r>
            <a:r>
              <a:rPr lang="en-US" b="1" dirty="0" err="1" smtClean="0">
                <a:solidFill>
                  <a:srgbClr val="002060"/>
                </a:solidFill>
              </a:rPr>
              <a:t>diacylglycerorl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[DAG].      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Activation of the </a:t>
            </a:r>
            <a:r>
              <a:rPr lang="en-US" b="1" dirty="0" smtClean="0">
                <a:solidFill>
                  <a:srgbClr val="FF0000"/>
                </a:solidFill>
              </a:rPr>
              <a:t>Alpha-</a:t>
            </a:r>
            <a:r>
              <a:rPr lang="en-US" sz="24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receptor by sympathetic nerve activity causes </a:t>
            </a:r>
            <a:r>
              <a:rPr lang="en-US" b="1" dirty="0" err="1" smtClean="0">
                <a:solidFill>
                  <a:srgbClr val="002060"/>
                </a:solidFill>
              </a:rPr>
              <a:t>constricton</a:t>
            </a:r>
            <a:r>
              <a:rPr lang="en-US" b="1" dirty="0" smtClean="0">
                <a:solidFill>
                  <a:srgbClr val="002060"/>
                </a:solidFill>
              </a:rPr>
              <a:t> of vascular smooth muscle.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          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Michael B Wang and Johan Bullock (1984) NMS physiology 3</a:t>
            </a:r>
            <a:r>
              <a:rPr lang="en-US" sz="2000" baseline="30000" dirty="0" smtClean="0">
                <a:solidFill>
                  <a:srgbClr val="FF0000"/>
                </a:solidFill>
              </a:rPr>
              <a:t>rd</a:t>
            </a:r>
            <a:r>
              <a:rPr lang="en-US" sz="2000" dirty="0" smtClean="0">
                <a:solidFill>
                  <a:srgbClr val="FF0000"/>
                </a:solidFill>
              </a:rPr>
              <a:t> Ed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INHIBITORY EFFECTS OF NOR ADRENALINE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</a:rPr>
              <a:t>   </a:t>
            </a:r>
            <a:r>
              <a:rPr lang="en-US" b="1" dirty="0" smtClean="0">
                <a:solidFill>
                  <a:srgbClr val="7030A0"/>
                </a:solidFill>
              </a:rPr>
              <a:t>When nor adrenaline binds to the </a:t>
            </a:r>
            <a:r>
              <a:rPr lang="en-US" b="1" dirty="0" smtClean="0">
                <a:solidFill>
                  <a:srgbClr val="C00000"/>
                </a:solidFill>
              </a:rPr>
              <a:t>Alpha-</a:t>
            </a:r>
            <a:r>
              <a:rPr lang="en-US" sz="2400" b="1" dirty="0" smtClean="0">
                <a:solidFill>
                  <a:srgbClr val="C00000"/>
                </a:solidFill>
              </a:rPr>
              <a:t>2 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            </a:t>
            </a:r>
            <a:r>
              <a:rPr lang="en-US" b="1" dirty="0" smtClean="0">
                <a:solidFill>
                  <a:srgbClr val="7030A0"/>
                </a:solidFill>
              </a:rPr>
              <a:t>receptor it activates a ‘ G ’ 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 that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inhibits </a:t>
            </a:r>
            <a:r>
              <a:rPr lang="en-US" b="1" dirty="0" err="1" smtClean="0">
                <a:solidFill>
                  <a:srgbClr val="7030A0"/>
                </a:solidFill>
              </a:rPr>
              <a:t>adenylate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cyclase</a:t>
            </a:r>
            <a:r>
              <a:rPr lang="en-US" b="1" dirty="0" smtClean="0">
                <a:solidFill>
                  <a:srgbClr val="7030A0"/>
                </a:solidFill>
              </a:rPr>
              <a:t> thus reducing the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cyclic AMP in the cells . The ‘ G ’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 that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inhibits the formation of cyclic AMP is called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</a:t>
            </a:r>
            <a:r>
              <a:rPr lang="en-US" b="1" dirty="0" smtClean="0">
                <a:solidFill>
                  <a:srgbClr val="C00000"/>
                </a:solidFill>
              </a:rPr>
              <a:t>‘ G</a:t>
            </a:r>
            <a:r>
              <a:rPr lang="en-US" sz="2400" b="1" dirty="0" smtClean="0">
                <a:solidFill>
                  <a:srgbClr val="C00000"/>
                </a:solidFill>
              </a:rPr>
              <a:t>I </a:t>
            </a:r>
            <a:r>
              <a:rPr lang="en-US" b="1" dirty="0" smtClean="0">
                <a:solidFill>
                  <a:srgbClr val="C00000"/>
                </a:solidFill>
              </a:rPr>
              <a:t>’ </a:t>
            </a:r>
            <a:r>
              <a:rPr lang="en-US" b="1" dirty="0" err="1" smtClean="0">
                <a:solidFill>
                  <a:srgbClr val="7030A0"/>
                </a:solidFill>
              </a:rPr>
              <a:t>protien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         </a:t>
            </a: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Michael B Wang , Johan Bullock and Joseph Boyle III  (1984) NMS physiology 3</a:t>
            </a:r>
            <a:r>
              <a:rPr lang="en-US" sz="2000" baseline="30000" dirty="0" smtClean="0">
                <a:solidFill>
                  <a:srgbClr val="FF0000"/>
                </a:solidFill>
              </a:rPr>
              <a:t>rd</a:t>
            </a:r>
            <a:r>
              <a:rPr lang="en-US" sz="2000" dirty="0" smtClean="0">
                <a:solidFill>
                  <a:srgbClr val="FF0000"/>
                </a:solidFill>
              </a:rPr>
              <a:t> Ed.</a:t>
            </a:r>
            <a:endParaRPr lang="en-US" sz="20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 PHARMACOLOGY OF 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SYMPATHOMIMETIC DRUGS.                                              </a:t>
            </a:r>
            <a:r>
              <a:rPr lang="en-US" dirty="0" smtClean="0">
                <a:solidFill>
                  <a:srgbClr val="C00000"/>
                </a:solidFill>
              </a:rPr>
              <a:t>Nor adrenaline and Adrenaline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SYMPATHOLYTIC DRUGS .                            </a:t>
            </a:r>
            <a:r>
              <a:rPr lang="en-US" dirty="0" err="1" smtClean="0">
                <a:solidFill>
                  <a:srgbClr val="C00000"/>
                </a:solidFill>
              </a:rPr>
              <a:t>Phenoxybezamine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dirty="0" err="1" smtClean="0">
                <a:solidFill>
                  <a:srgbClr val="C00000"/>
                </a:solidFill>
              </a:rPr>
              <a:t>Propranolol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PARASYMPATHOMIMETIC DRUGS.                            </a:t>
            </a:r>
            <a:r>
              <a:rPr lang="en-US" dirty="0" smtClean="0">
                <a:solidFill>
                  <a:srgbClr val="C00000"/>
                </a:solidFill>
              </a:rPr>
              <a:t>Acetyl </a:t>
            </a:r>
            <a:r>
              <a:rPr lang="en-US" dirty="0" err="1" smtClean="0">
                <a:solidFill>
                  <a:srgbClr val="C00000"/>
                </a:solidFill>
              </a:rPr>
              <a:t>choline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dirty="0" err="1" smtClean="0">
                <a:solidFill>
                  <a:srgbClr val="C00000"/>
                </a:solidFill>
              </a:rPr>
              <a:t>Pilocarpine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PARASYMPATHOLYTIC DRUGS.                              </a:t>
            </a:r>
            <a:r>
              <a:rPr lang="en-US" dirty="0" smtClean="0">
                <a:solidFill>
                  <a:srgbClr val="C00000"/>
                </a:solidFill>
              </a:rPr>
              <a:t>Atropine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GANGLION BLOCKING AGENTS</a:t>
            </a:r>
            <a:r>
              <a:rPr lang="en-US" b="1" dirty="0" smtClean="0"/>
              <a:t>.                   </a:t>
            </a:r>
            <a:r>
              <a:rPr lang="en-US" dirty="0" err="1" smtClean="0">
                <a:solidFill>
                  <a:srgbClr val="C00000"/>
                </a:solidFill>
              </a:rPr>
              <a:t>Nicotine,Hexamethonium</a:t>
            </a:r>
            <a:r>
              <a:rPr lang="en-US" dirty="0" smtClean="0">
                <a:solidFill>
                  <a:srgbClr val="C00000"/>
                </a:solidFill>
              </a:rPr>
              <a:t> and Curare ( NMJ )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838200"/>
            <a:ext cx="2667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sz="6000" b="1" i="1" dirty="0" smtClean="0">
                <a:solidFill>
                  <a:srgbClr val="FF00FF"/>
                </a:solidFill>
              </a:rPr>
              <a:t>EBES LEARNING</a:t>
            </a:r>
            <a:endParaRPr lang="en-US" sz="6000" b="1" i="1" dirty="0">
              <a:solidFill>
                <a:srgbClr val="FF00FF"/>
              </a:solidFill>
            </a:endParaRPr>
          </a:p>
        </p:txBody>
      </p:sp>
      <p:pic>
        <p:nvPicPr>
          <p:cNvPr id="3" name="Picture 3" descr="j00788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8686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0070C0"/>
                </a:solidFill>
              </a:rPr>
              <a:t>ASSESSMENT OF AUTONOMIC FUNCTIONS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ASSESSMENT OF AUTONOMIC FUNCTIONS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609600"/>
          <a:ext cx="8991600" cy="6283725"/>
        </p:xfrm>
        <a:graphic>
          <a:graphicData uri="http://schemas.openxmlformats.org/drawingml/2006/table">
            <a:tbl>
              <a:tblPr/>
              <a:tblGrid>
                <a:gridCol w="1860331"/>
                <a:gridCol w="2247900"/>
                <a:gridCol w="1472762"/>
                <a:gridCol w="1627790"/>
                <a:gridCol w="1782817"/>
              </a:tblGrid>
              <a:tr h="7684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REFERENCES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INTERVENTION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SUBJECT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OUT COME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5283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AutoNum type="arabicPlain"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M P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Jayarajan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et al  (1991).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Altered</a:t>
                      </a: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parasympathetic tone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in chronic energy deficient human subjects.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Ind.J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. of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physiol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pharmacol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Vol.35:5 (supplement) 78.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29 healthy young adult male subjects were studied in two separate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protocols designed to assess parasympathetic tone. They were divided in to two groups, well nourished (W N) with BMI &gt; 20.0 &amp; chronic energy deficient (CED) with BMI &lt; 18.0.  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 WN subjects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had a daily energy intake &gt;10 MJ/day, while CED subjects consumed                         &lt;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MJ/day.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These result  indicate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a greater  parasympathetic tone in CED in human subjects.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 the first protocol the CED subject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(n=7) showed a significantly higher absolute HR response to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vagal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blockade with I.V atropine (124±12.8 beat/m ) than WN controls (n=8, 110±13.3 beats/m (p&lt;0.05) In the second protocol CED subjects 31.o± 8.8 beats/m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vs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WN 18.9± 7.5 beats/m p&lt;0.05.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  <a:noFill/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ASSESSMENT OF AUTONOMIC FUNCTIONS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" y="457200"/>
          <a:ext cx="8991600" cy="6172200"/>
        </p:xfrm>
        <a:graphic>
          <a:graphicData uri="http://schemas.openxmlformats.org/drawingml/2006/table">
            <a:tbl>
              <a:tblPr/>
              <a:tblGrid>
                <a:gridCol w="1782817"/>
                <a:gridCol w="2015359"/>
                <a:gridCol w="1860331"/>
                <a:gridCol w="1550276"/>
                <a:gridCol w="1782817"/>
              </a:tblGrid>
              <a:tr h="720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REFERENCES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INTERVENTION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SUBJECT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OUT COME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12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K P </a:t>
                      </a: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Kochhar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et al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(1991).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           Does basal respiratory rate influence heart rate</a:t>
                      </a: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variations  during slow breathing test to assess</a:t>
                      </a: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autonomic function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?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2C14BC"/>
                          </a:solidFill>
                          <a:ea typeface="Calibri"/>
                          <a:cs typeface="Times New Roman"/>
                        </a:rPr>
                        <a:t>Ind.J</a:t>
                      </a:r>
                      <a:r>
                        <a:rPr lang="en-US" sz="1600" b="1" dirty="0" smtClean="0">
                          <a:solidFill>
                            <a:srgbClr val="2C14BC"/>
                          </a:solidFill>
                          <a:ea typeface="Calibri"/>
                          <a:cs typeface="Times New Roman"/>
                        </a:rPr>
                        <a:t>. of </a:t>
                      </a:r>
                      <a:r>
                        <a:rPr lang="en-US" sz="1600" b="1" dirty="0" err="1" smtClean="0">
                          <a:solidFill>
                            <a:srgbClr val="2C14BC"/>
                          </a:solidFill>
                          <a:ea typeface="Calibri"/>
                          <a:cs typeface="Times New Roman"/>
                        </a:rPr>
                        <a:t>physiol</a:t>
                      </a:r>
                      <a:r>
                        <a:rPr lang="en-US" sz="1600" b="1" dirty="0" smtClean="0">
                          <a:solidFill>
                            <a:srgbClr val="2C14BC"/>
                          </a:solidFill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US" sz="1600" b="1" dirty="0" err="1" smtClean="0">
                          <a:solidFill>
                            <a:srgbClr val="2C14BC"/>
                          </a:solidFill>
                          <a:ea typeface="Calibri"/>
                          <a:cs typeface="Times New Roman"/>
                        </a:rPr>
                        <a:t>pharmacol</a:t>
                      </a:r>
                      <a:r>
                        <a:rPr lang="en-US" sz="1600" b="1" dirty="0" smtClean="0">
                          <a:solidFill>
                            <a:srgbClr val="2C14BC"/>
                          </a:solidFill>
                          <a:ea typeface="Calibri"/>
                          <a:cs typeface="Times New Roman"/>
                        </a:rPr>
                        <a:t>. Vol.35:5 (supplement) 160.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25 normal subjects                   (mean age 26.96±8.56) underwent slow breathing test (6/min for 2 min) to study of their basal RR (19.4±3.61/min)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on two response variables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viz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maximum  HR (99.8± 12.4) minimum HR (65±8.72) difference in HRs (37.73±8.16) &amp; E:I ratio (1.6±15).   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subjects were sorted in to two groups according to their RR (16.5± 1.65 n=12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vs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21.84± 3.18 n=13. p&lt;0.01) The basal HRs were not significantly different in these two groups (17.75± 9.27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vs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84.18± 10.49 ns).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result indicate possible operation of differential adjustments of HR variation in either direction to achieve comparable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ANS </a:t>
                      </a:r>
                      <a:r>
                        <a:rPr lang="en-US" sz="1600" b="1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responsivity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&amp; influence of basal RR on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autonomic function.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analyze further regression curves were plotted to assess the dependence of response variable in this test on the lowered frequency of breathing in the two groups            (% drop 63.93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vs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72.06 p&lt;o.o1)     The maximum HR &amp; minimum HR were well              co related with RR. 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  <a:noFill/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ASSESSMENT OF AUTONOMIC FUNCTIONS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457200"/>
          <a:ext cx="8991600" cy="6172200"/>
        </p:xfrm>
        <a:graphic>
          <a:graphicData uri="http://schemas.openxmlformats.org/drawingml/2006/table">
            <a:tbl>
              <a:tblPr/>
              <a:tblGrid>
                <a:gridCol w="1752600"/>
                <a:gridCol w="2045576"/>
                <a:gridCol w="1705303"/>
                <a:gridCol w="1627790"/>
                <a:gridCol w="1860331"/>
              </a:tblGrid>
              <a:tr h="550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REFERENCES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INTERVENTION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SUBJECT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OUT COME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2086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AutoNum type="arabicPlain" startAt="3"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Maria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Terasa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La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Rovere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et al  (1992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a typeface="Calibri"/>
                          <a:cs typeface="Times New Roman"/>
                        </a:rPr>
                        <a:t>Autonomic nervous system 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adaptation to short term exercise training. 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       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1600" b="1" dirty="0" smtClean="0">
                          <a:solidFill>
                            <a:srgbClr val="2C14BC"/>
                          </a:solidFill>
                          <a:ea typeface="Calibri"/>
                          <a:cs typeface="Times New Roman"/>
                        </a:rPr>
                        <a:t>CHEST, Vol. 101:5: 299S.</a:t>
                      </a:r>
                      <a:endParaRPr lang="en-US" sz="1600" b="1" dirty="0">
                        <a:solidFill>
                          <a:srgbClr val="2C14BC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We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tested  the hypothesis that physical training would be effective in improving the </a:t>
                      </a:r>
                      <a:r>
                        <a:rPr lang="en-US" sz="1600" b="1" baseline="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autonomic balance 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by studying 22 patients with a first  &amp; recent myocardial infarction  who  were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randamly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assigned to enter on not enter a 4 weeks  in hospital  physical training </a:t>
                      </a:r>
                      <a:r>
                        <a:rPr lang="en-US" sz="1600" b="1" baseline="0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programme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Spectral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indices of HR variability were analyzed at rest  &amp; during  70 head up tilt before &amp; after the index training , not training period. 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Our data suggest that in post myocardial 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infarction patients 4 weeks of physical training may induce an improvement in the </a:t>
                      </a:r>
                      <a:r>
                        <a:rPr lang="en-US" sz="1600" b="1" baseline="0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autonomic balance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with a restoration toward normal in the reflex activity of system.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 expected physical training induced a significant increase in exercise duration (13.7±0.8 </a:t>
                      </a: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vs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17.1±0.1min p&lt;0.01) &amp; in the anaerobic threshold (9.5±0.7 </a:t>
                      </a:r>
                      <a:r>
                        <a:rPr lang="en-US" sz="1600" b="1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vs</a:t>
                      </a: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12.0±1.0 min p&lt;0.02) in train patients  while no changes were observed in the untrained group.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CONCLUSION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ea typeface="Calibri"/>
                <a:cs typeface="Times New Roman"/>
              </a:rPr>
              <a:t>Heart rate variation in either direction to achieve comparable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Times New Roman"/>
              </a:rPr>
              <a:t>ANS </a:t>
            </a:r>
            <a:r>
              <a:rPr lang="en-US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responsivity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dirty="0" smtClean="0">
                <a:solidFill>
                  <a:srgbClr val="002060"/>
                </a:solidFill>
                <a:ea typeface="Calibri"/>
                <a:cs typeface="Times New Roman"/>
              </a:rPr>
              <a:t>&amp; influence of basal respiratory rate on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Times New Roman"/>
              </a:rPr>
              <a:t>autonomic function.</a:t>
            </a:r>
          </a:p>
          <a:p>
            <a:endParaRPr lang="en-US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r>
              <a:rPr lang="en-US" dirty="0" smtClean="0">
                <a:solidFill>
                  <a:srgbClr val="002060"/>
                </a:solidFill>
                <a:ea typeface="Calibri"/>
                <a:cs typeface="Times New Roman"/>
              </a:rPr>
              <a:t>Exercise training may induce an improvement in the </a:t>
            </a:r>
            <a:r>
              <a:rPr lang="en-US" b="1" dirty="0" smtClean="0">
                <a:solidFill>
                  <a:srgbClr val="C00000"/>
                </a:solidFill>
                <a:ea typeface="Calibri"/>
                <a:cs typeface="Times New Roman"/>
              </a:rPr>
              <a:t>autonomic balance</a:t>
            </a:r>
            <a:r>
              <a:rPr lang="en-US" dirty="0" smtClean="0">
                <a:solidFill>
                  <a:srgbClr val="002060"/>
                </a:solidFill>
                <a:ea typeface="Calibri"/>
                <a:cs typeface="Times New Roman"/>
              </a:rPr>
              <a:t> with a restoration toward normal </a:t>
            </a:r>
            <a:r>
              <a:rPr lang="en-US" dirty="0" smtClean="0">
                <a:solidFill>
                  <a:srgbClr val="FF0000"/>
                </a:solidFill>
                <a:ea typeface="Calibri"/>
                <a:cs typeface="Times New Roman"/>
              </a:rPr>
              <a:t>ANS</a:t>
            </a:r>
            <a:r>
              <a:rPr lang="en-US" dirty="0" smtClean="0">
                <a:solidFill>
                  <a:srgbClr val="002060"/>
                </a:solidFill>
                <a:ea typeface="Calibri"/>
                <a:cs typeface="Times New Roman"/>
              </a:rPr>
              <a:t> reflex activity.</a:t>
            </a:r>
          </a:p>
          <a:p>
            <a:endParaRPr lang="en-US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r>
              <a:rPr lang="en-US" b="1" dirty="0" smtClean="0">
                <a:solidFill>
                  <a:srgbClr val="002060"/>
                </a:solidFill>
                <a:ea typeface="Calibri"/>
                <a:cs typeface="Times New Roman"/>
              </a:rPr>
              <a:t>Greater </a:t>
            </a:r>
            <a:r>
              <a:rPr lang="en-US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en-US" b="1" dirty="0" smtClean="0">
                <a:solidFill>
                  <a:srgbClr val="002060"/>
                </a:solidFill>
                <a:ea typeface="Calibri"/>
                <a:cs typeface="Times New Roman"/>
              </a:rPr>
              <a:t>parasympathetic tone in chronic energy deficient (CED) in human subjects.</a:t>
            </a:r>
          </a:p>
          <a:p>
            <a:endParaRPr lang="en-US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5334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William Harvey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(1578 – 1657)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81400"/>
            <a:ext cx="9144000" cy="3276600"/>
          </a:xfrm>
        </p:spPr>
        <p:txBody>
          <a:bodyPr>
            <a:normAutofit lnSpcReduction="10000"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</a:rPr>
              <a:t>William Harvey </a:t>
            </a:r>
            <a:r>
              <a:rPr lang="en-US" sz="3600" b="1" i="1" dirty="0" smtClean="0">
                <a:solidFill>
                  <a:srgbClr val="FF0000"/>
                </a:solidFill>
              </a:rPr>
              <a:t>(1 April 1578 – 3 June 1657) was an English </a:t>
            </a:r>
            <a:r>
              <a:rPr lang="en-US" sz="3600" b="1" i="1" dirty="0" smtClean="0">
                <a:solidFill>
                  <a:srgbClr val="FF0000"/>
                </a:solidFill>
                <a:hlinkClick r:id="rId2" action="ppaction://hlinkfile" tooltip="Physician"/>
              </a:rPr>
              <a:t>physician</a:t>
            </a:r>
            <a:r>
              <a:rPr lang="en-US" sz="3600" b="1" i="1" dirty="0" smtClean="0">
                <a:solidFill>
                  <a:srgbClr val="FF0000"/>
                </a:solidFill>
              </a:rPr>
              <a:t> who was the first person to describe completely and in detail the </a:t>
            </a:r>
            <a:r>
              <a:rPr lang="en-US" sz="3600" b="1" i="1" dirty="0" smtClean="0">
                <a:solidFill>
                  <a:srgbClr val="FF0000"/>
                </a:solidFill>
                <a:hlinkClick r:id="rId3" action="ppaction://hlinkfile" tooltip="Systemic circulation"/>
              </a:rPr>
              <a:t>systemic circulation</a:t>
            </a:r>
            <a:r>
              <a:rPr lang="en-US" sz="3600" b="1" i="1" dirty="0" smtClean="0">
                <a:solidFill>
                  <a:srgbClr val="FF0000"/>
                </a:solidFill>
              </a:rPr>
              <a:t> and properties of </a:t>
            </a:r>
            <a:r>
              <a:rPr lang="en-US" sz="3600" b="1" i="1" dirty="0" smtClean="0">
                <a:solidFill>
                  <a:srgbClr val="FF0000"/>
                </a:solidFill>
                <a:hlinkClick r:id="rId4" action="ppaction://hlinkfile" tooltip="Blood"/>
              </a:rPr>
              <a:t>blood</a:t>
            </a:r>
            <a:r>
              <a:rPr lang="en-US" sz="3600" b="1" i="1" dirty="0" smtClean="0">
                <a:solidFill>
                  <a:srgbClr val="FF0000"/>
                </a:solidFill>
              </a:rPr>
              <a:t> being pumped to the body by the </a:t>
            </a:r>
            <a:r>
              <a:rPr lang="en-US" sz="3600" b="1" i="1" dirty="0" smtClean="0">
                <a:solidFill>
                  <a:srgbClr val="FF0000"/>
                </a:solidFill>
                <a:hlinkClick r:id="rId5" action="ppaction://hlinkfile" tooltip="Heart"/>
              </a:rPr>
              <a:t>heart</a:t>
            </a:r>
            <a:r>
              <a:rPr lang="en-US" sz="3600" b="1" i="1" dirty="0" smtClean="0">
                <a:solidFill>
                  <a:srgbClr val="FF0000"/>
                </a:solidFill>
              </a:rPr>
              <a:t>. 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pic>
        <p:nvPicPr>
          <p:cNvPr id="5" name="pic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447800" cy="1600200"/>
          </a:xfrm>
          <a:prstGeom prst="rect">
            <a:avLst/>
          </a:prstGeom>
        </p:spPr>
      </p:pic>
      <p:pic>
        <p:nvPicPr>
          <p:cNvPr id="6" name="Picture 5" descr="aniheart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609600"/>
            <a:ext cx="2057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William Harvey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24000" y="533400"/>
            <a:ext cx="5410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REFERENCES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114300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1  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M P </a:t>
            </a:r>
            <a:r>
              <a:rPr lang="en-US" sz="2400" b="1" dirty="0" err="1" smtClean="0">
                <a:solidFill>
                  <a:srgbClr val="002060"/>
                </a:solidFill>
                <a:ea typeface="Calibri"/>
                <a:cs typeface="Times New Roman"/>
              </a:rPr>
              <a:t>Jayarajan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 et al (1991). 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Altered </a:t>
            </a: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parasympathetic tone </a:t>
            </a:r>
          </a:p>
          <a:p>
            <a:pPr marL="114300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   in chronic energy deficient human subjects.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  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Ind.J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. of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physiol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&amp;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pharmacol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, Vol.35:5(supplement) 78.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2 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K P </a:t>
            </a:r>
            <a:r>
              <a:rPr lang="en-US" sz="2400" b="1" dirty="0" err="1" smtClean="0">
                <a:solidFill>
                  <a:srgbClr val="002060"/>
                </a:solidFill>
                <a:ea typeface="Calibri"/>
                <a:cs typeface="Times New Roman"/>
              </a:rPr>
              <a:t>Kochhar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 et al (1991).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Does basal respiratory rate influence heart rate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   variations during slow breathing test to assess </a:t>
            </a: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autonomic function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? 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  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Ind.J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. of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physiol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&amp;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pharmacol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. Vol.35:5(supplement) 160.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3  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Maria </a:t>
            </a:r>
            <a:r>
              <a:rPr lang="en-US" sz="2400" b="1" dirty="0" err="1" smtClean="0">
                <a:solidFill>
                  <a:srgbClr val="002060"/>
                </a:solidFill>
                <a:ea typeface="Calibri"/>
                <a:cs typeface="Times New Roman"/>
              </a:rPr>
              <a:t>Terasa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  La </a:t>
            </a:r>
            <a:r>
              <a:rPr lang="en-US" sz="2400" b="1" dirty="0" err="1" smtClean="0">
                <a:solidFill>
                  <a:srgbClr val="002060"/>
                </a:solidFill>
                <a:ea typeface="Calibri"/>
                <a:cs typeface="Times New Roman"/>
              </a:rPr>
              <a:t>Rovere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  et al  (1992). </a:t>
            </a: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Autonomic nervous system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   adaptation to short term exercise training. CHEST, Vol. 101:5: 299S.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b="1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4  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Francois </a:t>
            </a:r>
            <a:r>
              <a:rPr lang="en-US" sz="2400" b="1" dirty="0" err="1" smtClean="0">
                <a:solidFill>
                  <a:srgbClr val="002060"/>
                </a:solidFill>
                <a:ea typeface="Calibri"/>
                <a:cs typeface="Times New Roman"/>
              </a:rPr>
              <a:t>peronnet</a:t>
            </a:r>
            <a:r>
              <a:rPr lang="en-US" sz="2400" b="1" dirty="0" smtClean="0">
                <a:solidFill>
                  <a:srgbClr val="002060"/>
                </a:solidFill>
                <a:ea typeface="Calibri"/>
                <a:cs typeface="Times New Roman"/>
              </a:rPr>
              <a:t> et al (1981). 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Plasma </a:t>
            </a:r>
            <a:r>
              <a:rPr lang="en-US" sz="2400" b="1" dirty="0" smtClean="0">
                <a:solidFill>
                  <a:srgbClr val="FF0000"/>
                </a:solidFill>
                <a:ea typeface="Calibri"/>
                <a:cs typeface="Times New Roman"/>
              </a:rPr>
              <a:t>nor </a:t>
            </a:r>
            <a:r>
              <a:rPr lang="en-US" sz="24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epinephrene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response to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   exercise before and after training in human.                                                      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    J of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appl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ea typeface="Calibri"/>
                <a:cs typeface="Times New Roman"/>
              </a:rPr>
              <a:t>physiol,Vol</a:t>
            </a:r>
            <a:r>
              <a:rPr lang="en-US" sz="2400" b="1" dirty="0" smtClean="0">
                <a:solidFill>
                  <a:srgbClr val="7030A0"/>
                </a:solidFill>
                <a:ea typeface="Calibri"/>
                <a:cs typeface="Times New Roman"/>
              </a:rPr>
              <a:t>. 51:4:812-815.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MCQ TEST AFTER END OF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 The postganglionic fibers of sympathetic fibers secrete acetylcholine at: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</a:rPr>
              <a:t>A </a:t>
            </a:r>
            <a:r>
              <a:rPr lang="en-US" sz="2800" dirty="0" smtClean="0">
                <a:solidFill>
                  <a:srgbClr val="002060"/>
                </a:solidFill>
              </a:rPr>
              <a:t> Gastric glands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</a:rPr>
              <a:t>B</a:t>
            </a:r>
            <a:r>
              <a:rPr lang="en-US" sz="2800" dirty="0" smtClean="0">
                <a:solidFill>
                  <a:srgbClr val="002060"/>
                </a:solidFill>
              </a:rPr>
              <a:t>  Sweat glands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</a:rPr>
              <a:t>C</a:t>
            </a:r>
            <a:r>
              <a:rPr lang="en-US" sz="2800" dirty="0" smtClean="0">
                <a:solidFill>
                  <a:srgbClr val="002060"/>
                </a:solidFill>
              </a:rPr>
              <a:t>  Salivary glands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</a:rPr>
              <a:t>D</a:t>
            </a:r>
            <a:r>
              <a:rPr lang="en-US" sz="2800" dirty="0" smtClean="0">
                <a:solidFill>
                  <a:srgbClr val="002060"/>
                </a:solidFill>
              </a:rPr>
              <a:t>  Endometrial glands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2 It is a action of acetyl </a:t>
            </a:r>
            <a:r>
              <a:rPr lang="en-US" b="1" dirty="0" err="1" smtClean="0">
                <a:solidFill>
                  <a:srgbClr val="FF0000"/>
                </a:solidFill>
              </a:rPr>
              <a:t>choline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</a:rPr>
              <a:t>A</a:t>
            </a:r>
            <a:r>
              <a:rPr lang="en-US" sz="2800" dirty="0" smtClean="0">
                <a:solidFill>
                  <a:srgbClr val="002060"/>
                </a:solidFill>
              </a:rPr>
              <a:t>  Increases heart rate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    B  </a:t>
            </a:r>
            <a:r>
              <a:rPr lang="en-US" sz="2800" dirty="0" smtClean="0">
                <a:solidFill>
                  <a:srgbClr val="002060"/>
                </a:solidFill>
              </a:rPr>
              <a:t>Increases blood pressure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</a:rPr>
              <a:t>C</a:t>
            </a:r>
            <a:r>
              <a:rPr lang="en-US" sz="2800" dirty="0" smtClean="0">
                <a:solidFill>
                  <a:srgbClr val="002060"/>
                </a:solidFill>
              </a:rPr>
              <a:t>  Decreases heart rate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</a:rPr>
              <a:t>D</a:t>
            </a:r>
            <a:r>
              <a:rPr lang="en-US" sz="2800" dirty="0" smtClean="0">
                <a:solidFill>
                  <a:srgbClr val="002060"/>
                </a:solidFill>
              </a:rPr>
              <a:t>  Decreases secretion of gastric juice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3  It is a example of </a:t>
            </a:r>
            <a:r>
              <a:rPr lang="en-US" b="1" dirty="0" err="1" smtClean="0">
                <a:solidFill>
                  <a:srgbClr val="7030A0"/>
                </a:solidFill>
              </a:rPr>
              <a:t>parasympatholytic</a:t>
            </a:r>
            <a:r>
              <a:rPr lang="en-US" b="1" dirty="0" smtClean="0">
                <a:solidFill>
                  <a:srgbClr val="7030A0"/>
                </a:solidFill>
              </a:rPr>
              <a:t> drug: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</a:t>
            </a:r>
            <a:r>
              <a:rPr lang="en-US" sz="2800" b="1" dirty="0" smtClean="0">
                <a:solidFill>
                  <a:srgbClr val="C00000"/>
                </a:solidFill>
              </a:rPr>
              <a:t>A</a:t>
            </a:r>
            <a:r>
              <a:rPr lang="en-US" sz="2800" dirty="0" smtClean="0">
                <a:solidFill>
                  <a:srgbClr val="C00000"/>
                </a:solidFill>
              </a:rPr>
              <a:t>   Nor adrenaline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</a:t>
            </a:r>
            <a:r>
              <a:rPr lang="en-US" sz="2800" b="1" dirty="0" smtClean="0">
                <a:solidFill>
                  <a:srgbClr val="C00000"/>
                </a:solidFill>
              </a:rPr>
              <a:t>B</a:t>
            </a:r>
            <a:r>
              <a:rPr lang="en-US" sz="2800" dirty="0" smtClean="0">
                <a:solidFill>
                  <a:srgbClr val="C00000"/>
                </a:solidFill>
              </a:rPr>
              <a:t>   </a:t>
            </a:r>
            <a:r>
              <a:rPr lang="en-US" sz="2800" dirty="0" err="1" smtClean="0">
                <a:solidFill>
                  <a:srgbClr val="C00000"/>
                </a:solidFill>
              </a:rPr>
              <a:t>Hexamethonium</a:t>
            </a:r>
            <a:endParaRPr lang="en-US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</a:t>
            </a:r>
            <a:r>
              <a:rPr lang="en-US" sz="2800" b="1" dirty="0" smtClean="0">
                <a:solidFill>
                  <a:srgbClr val="C00000"/>
                </a:solidFill>
              </a:rPr>
              <a:t>C </a:t>
            </a:r>
            <a:r>
              <a:rPr lang="en-US" sz="2800" dirty="0" smtClean="0">
                <a:solidFill>
                  <a:srgbClr val="C00000"/>
                </a:solidFill>
              </a:rPr>
              <a:t>  Atropine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</a:t>
            </a:r>
            <a:r>
              <a:rPr lang="en-US" sz="2800" b="1" dirty="0" smtClean="0">
                <a:solidFill>
                  <a:srgbClr val="C00000"/>
                </a:solidFill>
              </a:rPr>
              <a:t>D </a:t>
            </a:r>
            <a:r>
              <a:rPr lang="en-US" sz="2800" dirty="0" smtClean="0">
                <a:solidFill>
                  <a:srgbClr val="C00000"/>
                </a:solidFill>
              </a:rPr>
              <a:t>  Acetyl </a:t>
            </a:r>
            <a:r>
              <a:rPr lang="en-US" sz="2800" dirty="0" err="1" smtClean="0">
                <a:solidFill>
                  <a:srgbClr val="C00000"/>
                </a:solidFill>
              </a:rPr>
              <a:t>choline</a:t>
            </a:r>
            <a:endParaRPr lang="en-US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4  Nor adrenaline binds to the: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A  </a:t>
            </a:r>
            <a:r>
              <a:rPr lang="en-US" sz="2800" dirty="0" err="1" smtClean="0">
                <a:solidFill>
                  <a:srgbClr val="FF0000"/>
                </a:solidFill>
              </a:rPr>
              <a:t>Muscarinic</a:t>
            </a:r>
            <a:r>
              <a:rPr lang="en-US" sz="2800" dirty="0" smtClean="0">
                <a:solidFill>
                  <a:srgbClr val="FF0000"/>
                </a:solidFill>
              </a:rPr>
              <a:t> receptors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   B   </a:t>
            </a:r>
            <a:r>
              <a:rPr lang="en-US" sz="2800" dirty="0" smtClean="0">
                <a:solidFill>
                  <a:srgbClr val="FF0000"/>
                </a:solidFill>
              </a:rPr>
              <a:t>Beta’ (</a:t>
            </a:r>
            <a:r>
              <a:rPr lang="el-GR" sz="2800" dirty="0" smtClean="0">
                <a:solidFill>
                  <a:srgbClr val="FF0000"/>
                </a:solidFill>
              </a:rPr>
              <a:t>β</a:t>
            </a:r>
            <a:r>
              <a:rPr lang="en-US" sz="2800" dirty="0" smtClean="0">
                <a:solidFill>
                  <a:srgbClr val="FF0000"/>
                </a:solidFill>
              </a:rPr>
              <a:t>) adrenergic receptors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b="1" dirty="0" smtClean="0">
                <a:solidFill>
                  <a:srgbClr val="FF0000"/>
                </a:solidFill>
              </a:rPr>
              <a:t>C 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Nicotinic receptors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 </a:t>
            </a:r>
            <a:r>
              <a:rPr lang="en-US" sz="2800" b="1" dirty="0" smtClean="0">
                <a:solidFill>
                  <a:srgbClr val="C00000"/>
                </a:solidFill>
              </a:rPr>
              <a:t>D </a:t>
            </a:r>
            <a:r>
              <a:rPr lang="en-US" sz="2800" dirty="0" smtClean="0">
                <a:solidFill>
                  <a:srgbClr val="C00000"/>
                </a:solidFill>
              </a:rPr>
              <a:t>  Non of above</a:t>
            </a:r>
            <a:endParaRPr lang="en-US" sz="2800" dirty="0" smtClean="0"/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4399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7030A0"/>
                </a:solidFill>
              </a:rPr>
              <a:t>AUTONOMIC  NERVOUS  SYSTEM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INTRODUCTION</a:t>
            </a:r>
          </a:p>
          <a:p>
            <a:pPr algn="l">
              <a:buFont typeface="Wingdings" pitchFamily="2" charset="2"/>
              <a:buChar char="Ø"/>
            </a:pPr>
            <a:r>
              <a:rPr lang="en-US" b="1" i="1" dirty="0">
                <a:solidFill>
                  <a:srgbClr val="7030A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 PHYSIOLOGIC ANATOMY OF ANS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SYMPATHETIC DIVISION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PARASYMPATHETIC DIVISION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CHEMICAL DIVISION OF ANS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PRINCIPAL NEUROTRANSMITTERS   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OF ANS AND THEIR ACTIONS</a:t>
            </a:r>
          </a:p>
          <a:p>
            <a:pPr algn="l">
              <a:buFont typeface="Wingdings" pitchFamily="2" charset="2"/>
              <a:buChar char="Ø"/>
            </a:pP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PHARMACOLOGY OF ANS</a:t>
            </a:r>
          </a:p>
          <a:p>
            <a:pPr algn="l"/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990600"/>
            <a:ext cx="2667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PHYSIOLOGIC ANATOMY                                     SYMPATHETIC DIVISION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70C0"/>
                </a:solidFill>
              </a:rPr>
              <a:t>VIA:- 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2060"/>
                </a:solidFill>
              </a:rPr>
              <a:t>WHITE RAMI COMMUNICANTS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2  </a:t>
            </a:r>
            <a:r>
              <a:rPr lang="en-US" b="1" dirty="0" smtClean="0">
                <a:solidFill>
                  <a:srgbClr val="7030A0"/>
                </a:solidFill>
              </a:rPr>
              <a:t>GRAY RAMY COMMUNICANTS</a:t>
            </a:r>
          </a:p>
          <a:p>
            <a:pPr>
              <a:buNone/>
            </a:pPr>
            <a:r>
              <a:rPr lang="en-US" b="1" dirty="0" smtClean="0"/>
              <a:t>              </a:t>
            </a:r>
            <a:r>
              <a:rPr lang="en-US" b="1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B050"/>
                </a:solidFill>
              </a:rPr>
              <a:t>SUPERIOR,MIDDLE AND INFERIOR    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                  CERVICAL GANGLION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4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COLLATERAL GANGLION                           </a:t>
            </a:r>
            <a:r>
              <a:rPr lang="en-US" b="1" dirty="0" smtClean="0">
                <a:solidFill>
                  <a:srgbClr val="7030A0"/>
                </a:solidFill>
              </a:rPr>
              <a:t>                                                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[ Celiac  plexus, Sup. &amp; Inf. </a:t>
            </a:r>
            <a:r>
              <a:rPr lang="en-US" b="1" dirty="0" err="1" smtClean="0">
                <a:solidFill>
                  <a:srgbClr val="0070C0"/>
                </a:solidFill>
              </a:rPr>
              <a:t>mesentric</a:t>
            </a:r>
            <a:r>
              <a:rPr lang="en-US" b="1" dirty="0" smtClean="0">
                <a:solidFill>
                  <a:srgbClr val="0070C0"/>
                </a:solidFill>
              </a:rPr>
              <a:t> ganglion] </a:t>
            </a:r>
          </a:p>
          <a:p>
            <a:pPr>
              <a:buNone/>
            </a:pPr>
            <a:r>
              <a:rPr lang="en-US" b="1" dirty="0" smtClean="0"/>
              <a:t>              </a:t>
            </a:r>
            <a:r>
              <a:rPr lang="en-US" b="1" dirty="0" smtClean="0">
                <a:solidFill>
                  <a:srgbClr val="C00000"/>
                </a:solidFill>
              </a:rPr>
              <a:t>5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SHORT NOR ADRENERGIC NEURONS</a:t>
            </a:r>
          </a:p>
          <a:p>
            <a:pPr>
              <a:buNone/>
            </a:pPr>
            <a:r>
              <a:rPr lang="en-US" b="1" dirty="0" smtClean="0"/>
              <a:t>              </a:t>
            </a:r>
            <a:r>
              <a:rPr lang="en-US" b="1" dirty="0" smtClean="0">
                <a:solidFill>
                  <a:srgbClr val="C00000"/>
                </a:solidFill>
              </a:rPr>
              <a:t>6  </a:t>
            </a:r>
            <a:r>
              <a:rPr lang="en-US" b="1" dirty="0" smtClean="0">
                <a:solidFill>
                  <a:srgbClr val="7030A0"/>
                </a:solidFill>
              </a:rPr>
              <a:t>INTRINSIC CARDIAC ADRENERGIC    </a:t>
            </a:r>
          </a:p>
          <a:p>
            <a:pPr>
              <a:buNone/>
            </a:pPr>
            <a:r>
              <a:rPr lang="en-US" b="1" dirty="0" smtClean="0"/>
              <a:t>                  </a:t>
            </a:r>
            <a:r>
              <a:rPr lang="en-US" b="1" dirty="0" smtClean="0">
                <a:solidFill>
                  <a:srgbClr val="7030A0"/>
                </a:solidFill>
              </a:rPr>
              <a:t>CELLS [ ICA CELLS ] IN RATS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                                     </a:t>
            </a:r>
          </a:p>
          <a:p>
            <a:pPr>
              <a:buNone/>
            </a:pPr>
            <a:endParaRPr lang="en-US" sz="2000" b="1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           </a:t>
            </a:r>
            <a:r>
              <a:rPr lang="en-US" sz="2000" b="1" i="1" dirty="0" smtClean="0">
                <a:solidFill>
                  <a:srgbClr val="FF0000"/>
                </a:solidFill>
              </a:rPr>
              <a:t>W F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Ganong</a:t>
            </a:r>
            <a:r>
              <a:rPr lang="en-US" sz="2000" b="1" i="1" dirty="0" smtClean="0">
                <a:solidFill>
                  <a:srgbClr val="FF0000"/>
                </a:solidFill>
              </a:rPr>
              <a:t> ( 2005)</a:t>
            </a:r>
            <a:r>
              <a:rPr lang="en-US" sz="2000" b="1" i="1" dirty="0" smtClean="0">
                <a:solidFill>
                  <a:srgbClr val="002060"/>
                </a:solidFill>
              </a:rPr>
              <a:t> Review of Medical Physiology  International  22</a:t>
            </a:r>
            <a:r>
              <a:rPr lang="en-US" sz="2000" b="1" i="1" baseline="30000" dirty="0" smtClean="0">
                <a:solidFill>
                  <a:srgbClr val="002060"/>
                </a:solidFill>
              </a:rPr>
              <a:t>nd</a:t>
            </a:r>
            <a:r>
              <a:rPr lang="en-US" sz="2000" b="1" i="1" dirty="0" smtClean="0">
                <a:solidFill>
                  <a:srgbClr val="002060"/>
                </a:solidFill>
              </a:rPr>
              <a:t>  Ed.                      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PHYSIOLOGIC ANATOMY PARASYMPATHETIC DIVISION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1  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CRANIAL OUTFLOW:-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</a:t>
            </a:r>
            <a:r>
              <a:rPr lang="en-US" b="1" dirty="0" smtClean="0">
                <a:solidFill>
                  <a:srgbClr val="002060"/>
                </a:solidFill>
              </a:rPr>
              <a:t>VIA:- III, VII, IX AND X CRANIAL NERVES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III   </a:t>
            </a:r>
            <a:r>
              <a:rPr lang="en-US" b="1" dirty="0" err="1" smtClean="0">
                <a:solidFill>
                  <a:srgbClr val="0070C0"/>
                </a:solidFill>
              </a:rPr>
              <a:t>Occulomotor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VII   FACIAL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IX   </a:t>
            </a:r>
            <a:r>
              <a:rPr lang="en-US" b="1" dirty="0" err="1" smtClean="0">
                <a:solidFill>
                  <a:srgbClr val="0070C0"/>
                </a:solidFill>
              </a:rPr>
              <a:t>Glossopharyngeal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 X   </a:t>
            </a:r>
            <a:r>
              <a:rPr lang="en-US" b="1" dirty="0" err="1" smtClean="0">
                <a:solidFill>
                  <a:srgbClr val="0070C0"/>
                </a:solidFill>
              </a:rPr>
              <a:t>Vagus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SACRAL OUTFLOW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</a:t>
            </a:r>
            <a:r>
              <a:rPr lang="en-US" b="1" dirty="0" smtClean="0">
                <a:solidFill>
                  <a:srgbClr val="002060"/>
                </a:solidFill>
              </a:rPr>
              <a:t>VIA:- SPINAL NERVES:- S</a:t>
            </a:r>
            <a:r>
              <a:rPr lang="en-US" sz="2400" b="1" dirty="0" smtClean="0">
                <a:solidFill>
                  <a:srgbClr val="002060"/>
                </a:solidFill>
              </a:rPr>
              <a:t>2 , </a:t>
            </a:r>
            <a:r>
              <a:rPr lang="en-US" b="1" dirty="0" smtClean="0">
                <a:solidFill>
                  <a:srgbClr val="002060"/>
                </a:solidFill>
              </a:rPr>
              <a:t>S</a:t>
            </a:r>
            <a:r>
              <a:rPr lang="en-US" sz="2400" b="1" dirty="0" smtClean="0">
                <a:solidFill>
                  <a:srgbClr val="002060"/>
                </a:solidFill>
              </a:rPr>
              <a:t>3 AND </a:t>
            </a:r>
            <a:r>
              <a:rPr lang="en-US" b="1" dirty="0" smtClean="0">
                <a:solidFill>
                  <a:srgbClr val="002060"/>
                </a:solidFill>
              </a:rPr>
              <a:t>S</a:t>
            </a:r>
            <a:r>
              <a:rPr lang="en-US" sz="2400" b="1" dirty="0" smtClean="0">
                <a:solidFill>
                  <a:srgbClr val="002060"/>
                </a:solidFill>
              </a:rPr>
              <a:t>4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362200"/>
            <a:ext cx="2819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PHYSIOLOGIC ANATOMY OF SYMPATHETIC AND PARASYMPATHETIC DIVISION</a:t>
            </a:r>
            <a:endParaRPr lang="en-US" sz="2800" dirty="0"/>
          </a:p>
        </p:txBody>
      </p:sp>
      <p:pic>
        <p:nvPicPr>
          <p:cNvPr id="4" name="Content Placeholder 3" descr="09_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8732308" cy="6019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PHYSIOLOGIC ANATOMY OF SYMPATHETIC DIVISIO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endParaRPr lang="en-US" sz="2800" dirty="0"/>
          </a:p>
        </p:txBody>
      </p:sp>
      <p:pic>
        <p:nvPicPr>
          <p:cNvPr id="4" name="Picture 6" descr="09_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2060"/>
                </a:solidFill>
              </a:rPr>
              <a:t>CHEMICAL DIVISION OF ANS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en-US" dirty="0" smtClean="0"/>
              <a:t>                          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                1 </a:t>
            </a:r>
            <a:r>
              <a:rPr lang="en-US" b="1" dirty="0" smtClean="0">
                <a:solidFill>
                  <a:srgbClr val="FF0000"/>
                </a:solidFill>
              </a:rPr>
              <a:t> CHOLINERGIC NEURONS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</a:t>
            </a:r>
            <a:r>
              <a:rPr lang="en-US" b="1" dirty="0" smtClean="0">
                <a:solidFill>
                  <a:srgbClr val="002060"/>
                </a:solidFill>
              </a:rPr>
              <a:t>2   </a:t>
            </a:r>
            <a:r>
              <a:rPr lang="en-US" b="1" dirty="0" smtClean="0">
                <a:solidFill>
                  <a:srgbClr val="FF0000"/>
                </a:solidFill>
              </a:rPr>
              <a:t>NOR ADRENERGIC NEURONS</a:t>
            </a:r>
          </a:p>
          <a:p>
            <a:pPr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</a:t>
            </a:r>
            <a:r>
              <a:rPr lang="en-US" b="1" dirty="0" smtClean="0">
                <a:solidFill>
                  <a:srgbClr val="002060"/>
                </a:solidFill>
              </a:rPr>
              <a:t>3 </a:t>
            </a:r>
            <a:r>
              <a:rPr lang="en-US" b="1" dirty="0" smtClean="0">
                <a:solidFill>
                  <a:srgbClr val="FF0000"/>
                </a:solidFill>
              </a:rPr>
              <a:t>  ADRENERGIC NEURONS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image3.pict                                                    00009EEEMacintosh HD                   ABA7815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447800"/>
            <a:ext cx="32004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2154</Words>
  <Application>Microsoft Office PowerPoint</Application>
  <PresentationFormat>On-screen Show (4:3)</PresentationFormat>
  <Paragraphs>269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     </vt:lpstr>
      <vt:lpstr>CLAUDE BERNARD </vt:lpstr>
      <vt:lpstr>William Harvey (1578 – 1657) </vt:lpstr>
      <vt:lpstr>AUTONOMIC  NERVOUS  SYSTEM</vt:lpstr>
      <vt:lpstr>PHYSIOLOGIC ANATOMY                                     SYMPATHETIC DIVISION</vt:lpstr>
      <vt:lpstr>PHYSIOLOGIC ANATOMY PARASYMPATHETIC DIVISION</vt:lpstr>
      <vt:lpstr>PHYSIOLOGIC ANATOMY OF SYMPATHETIC AND PARASYMPATHETIC DIVISION</vt:lpstr>
      <vt:lpstr>PHYSIOLOGIC ANATOMY OF SYMPATHETIC DIVISION</vt:lpstr>
      <vt:lpstr>CHEMICAL DIVISION OF ANS</vt:lpstr>
      <vt:lpstr>CHEMICAL DIVISION OF ANS</vt:lpstr>
      <vt:lpstr>Autonomic Neurons</vt:lpstr>
      <vt:lpstr>TYPICAL NEURONES OF ANS                   Ref.  J M Harsoda (2011) EBES DOCUMENT,ANS;SV.</vt:lpstr>
      <vt:lpstr>MOST COMMON NEUROTRANSMITTERS OF ANS</vt:lpstr>
      <vt:lpstr>MCQ TEST AFTER END OF LECTURE</vt:lpstr>
      <vt:lpstr>Slide 15</vt:lpstr>
      <vt:lpstr>MECHANISM OF ACTION OF NEUROTRANSMITTERS OF ANS</vt:lpstr>
      <vt:lpstr>INHIBITORY EFFECT OF ACETYLCHOLINE</vt:lpstr>
      <vt:lpstr>ACTION  OF ACHETYL CHOLINE ON                NICOTINIC AND MUSCARINIC RECEPTORS </vt:lpstr>
      <vt:lpstr>MECHANISM OF ACTION OF                          NOR ADRENALINE</vt:lpstr>
      <vt:lpstr>EXCITATORY EFFECTS OF NOR ADRENALINE</vt:lpstr>
      <vt:lpstr>EXCITATORY EFFECTS OF NOR ADRENALINE</vt:lpstr>
      <vt:lpstr>EXCITATORY EFFECTS OF NOR ADRENALINE</vt:lpstr>
      <vt:lpstr>INHIBITORY EFFECTS OF NOR ADRENALINE</vt:lpstr>
      <vt:lpstr> PHARMACOLOGY OF ANS</vt:lpstr>
      <vt:lpstr>EBES LEARNING</vt:lpstr>
      <vt:lpstr>ASSESSMENT OF AUTONOMIC FUNCTIONS</vt:lpstr>
      <vt:lpstr>ASSESSMENT OF AUTONOMIC FUNCTIONS</vt:lpstr>
      <vt:lpstr>ASSESSMENT OF AUTONOMIC FUNCTIONS</vt:lpstr>
      <vt:lpstr>CONCLUSION</vt:lpstr>
      <vt:lpstr>REFERENCES</vt:lpstr>
      <vt:lpstr>MCQ TEST AFTER END OF LECTURE</vt:lpstr>
      <vt:lpstr>Slide 32</vt:lpstr>
      <vt:lpstr>Slide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Rohan</dc:creator>
  <cp:lastModifiedBy>user</cp:lastModifiedBy>
  <cp:revision>25</cp:revision>
  <dcterms:created xsi:type="dcterms:W3CDTF">2007-12-31T18:33:41Z</dcterms:created>
  <dcterms:modified xsi:type="dcterms:W3CDTF">2021-09-07T03:48:56Z</dcterms:modified>
</cp:coreProperties>
</file>