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98" r:id="rId2"/>
    <p:sldId id="285" r:id="rId3"/>
    <p:sldId id="257" r:id="rId4"/>
    <p:sldId id="258" r:id="rId5"/>
    <p:sldId id="282" r:id="rId6"/>
    <p:sldId id="261" r:id="rId7"/>
    <p:sldId id="259" r:id="rId8"/>
    <p:sldId id="260" r:id="rId9"/>
    <p:sldId id="286"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7" r:id="rId23"/>
    <p:sldId id="278" r:id="rId24"/>
    <p:sldId id="274" r:id="rId25"/>
    <p:sldId id="276" r:id="rId26"/>
    <p:sldId id="279" r:id="rId27"/>
    <p:sldId id="280" r:id="rId28"/>
    <p:sldId id="281" r:id="rId29"/>
    <p:sldId id="287" r:id="rId30"/>
    <p:sldId id="294" r:id="rId31"/>
    <p:sldId id="295" r:id="rId32"/>
    <p:sldId id="296" r:id="rId33"/>
    <p:sldId id="291" r:id="rId34"/>
    <p:sldId id="288" r:id="rId35"/>
    <p:sldId id="289" r:id="rId36"/>
    <p:sldId id="290" r:id="rId37"/>
    <p:sldId id="292" r:id="rId38"/>
    <p:sldId id="293" r:id="rId39"/>
    <p:sldId id="283"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70" autoAdjust="0"/>
  </p:normalViewPr>
  <p:slideViewPr>
    <p:cSldViewPr>
      <p:cViewPr>
        <p:scale>
          <a:sx n="68" d="100"/>
          <a:sy n="68" d="100"/>
        </p:scale>
        <p:origin x="-2034" y="-5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24F78-EA4B-4E3A-9D20-967F36D3B768}" type="datetimeFigureOut">
              <a:rPr lang="en-US" smtClean="0"/>
              <a:pPr/>
              <a:t>8/11/2021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4F931-7127-4822-A35B-957CCE252A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B26698-EC41-4DA7-B011-A18A13AA3A8D}"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then </a:t>
            </a:r>
            <a:r>
              <a:rPr lang="en-US" dirty="0" err="1" smtClean="0"/>
              <a:t>phop</a:t>
            </a:r>
            <a:endParaRPr lang="en-US" dirty="0"/>
          </a:p>
        </p:txBody>
      </p:sp>
      <p:sp>
        <p:nvSpPr>
          <p:cNvPr id="4" name="Slide Number Placeholder 3"/>
          <p:cNvSpPr>
            <a:spLocks noGrp="1"/>
          </p:cNvSpPr>
          <p:nvPr>
            <p:ph type="sldNum" sz="quarter" idx="10"/>
          </p:nvPr>
        </p:nvSpPr>
        <p:spPr/>
        <p:txBody>
          <a:bodyPr/>
          <a:lstStyle/>
          <a:p>
            <a:fld id="{F594F931-7127-4822-A35B-957CCE252A6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4EE73-8250-4B67-8743-7A058A6600D6}"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4EE73-8250-4B67-8743-7A058A6600D6}"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4EE73-8250-4B67-8743-7A058A6600D6}"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4EE73-8250-4B67-8743-7A058A6600D6}"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4EE73-8250-4B67-8743-7A058A6600D6}"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4EE73-8250-4B67-8743-7A058A6600D6}"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4EE73-8250-4B67-8743-7A058A6600D6}" type="datetimeFigureOut">
              <a:rPr lang="en-US" smtClean="0"/>
              <a:pPr/>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4EE73-8250-4B67-8743-7A058A6600D6}" type="datetimeFigureOut">
              <a:rPr lang="en-US" smtClean="0"/>
              <a:pPr/>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4EE73-8250-4B67-8743-7A058A6600D6}" type="datetimeFigureOut">
              <a:rPr lang="en-US" smtClean="0"/>
              <a:pPr/>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4EE73-8250-4B67-8743-7A058A6600D6}"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4EE73-8250-4B67-8743-7A058A6600D6}"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EF454-6BB1-4D23-90FE-BCCA8CB457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4EE73-8250-4B67-8743-7A058A6600D6}" type="datetimeFigureOut">
              <a:rPr lang="en-US" smtClean="0"/>
              <a:pPr/>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EF454-6BB1-4D23-90FE-BCCA8CB457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europepmc.org/abstract/MED/12086760/?whatizit_url=http://europepmc.org/search/?page=1&amp;query=%22diabetes%22" TargetMode="External"/><Relationship Id="rId3" Type="http://schemas.openxmlformats.org/officeDocument/2006/relationships/hyperlink" Target="http://europepmc.org/search?page=1&amp;query=ISSN:%220140-6736%22" TargetMode="External"/><Relationship Id="rId7" Type="http://schemas.openxmlformats.org/officeDocument/2006/relationships/hyperlink" Target="http://europepmc.org/abstract/MED/12086760/?whatizit_url_go_term=http://www.ebi.ac.uk/ego/GTerm?id=GO:0007275" TargetMode="External"/><Relationship Id="rId2" Type="http://schemas.openxmlformats.org/officeDocument/2006/relationships/hyperlink" Target="http://europepmc.org/search?page=1&amp;query=AUTH:%22Chiasson+JL%22" TargetMode="External"/><Relationship Id="rId1" Type="http://schemas.openxmlformats.org/officeDocument/2006/relationships/slideLayout" Target="../slideLayouts/slideLayout2.xml"/><Relationship Id="rId6" Type="http://schemas.openxmlformats.org/officeDocument/2006/relationships/hyperlink" Target="http://europepmc.org/abstract/MED/12086760/?whatizit_url=http://europepmc.org/search/?page=1&amp;query=%22type%202%20diabetes%20mellitus%22" TargetMode="External"/><Relationship Id="rId5" Type="http://schemas.openxmlformats.org/officeDocument/2006/relationships/hyperlink" Target="http://europepmc.org/abstract/MED/12086760/?whatizit_url_Chemicals=http://www.ebi.ac.uk/chebi/searchId.do?chebiId=CHEBI:2376" TargetMode="External"/><Relationship Id="rId10" Type="http://schemas.openxmlformats.org/officeDocument/2006/relationships/hyperlink" Target="http://europepmc.org/abstract/MED/12086760/?whatizit_url=http://europepmc.org/search/?page=1&amp;query=%22type%202%20diabetes%22" TargetMode="External"/><Relationship Id="rId4" Type="http://schemas.openxmlformats.org/officeDocument/2006/relationships/hyperlink" Target="http://europepmc.org/abstract/MED/12086760/?whatizit_url=http://europepmc.org/search/?page=1&amp;query=%22impaired%20glucose%20tolerance%22" TargetMode="External"/><Relationship Id="rId9" Type="http://schemas.openxmlformats.org/officeDocument/2006/relationships/hyperlink" Target="http://europepmc.org/abstract/MED/12086760/?whatizit_url_Chemicals=http://www.ebi.ac.uk/chebi/searchId.do?chebiId=CHEBI:17234"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uropepmc.org/abstract/MED/12086760/?whatizit_url_go_term=http://www.ebi.ac.uk/ego/GTerm?id=GO:0007275" TargetMode="External"/><Relationship Id="rId2" Type="http://schemas.openxmlformats.org/officeDocument/2006/relationships/hyperlink" Target="http://europepmc.org/abstract/MED/12086760/?whatizit_url_Chemicals=http://www.ebi.ac.uk/chebi/searchId.do?chebiId=CHEBI:2376" TargetMode="External"/><Relationship Id="rId1" Type="http://schemas.openxmlformats.org/officeDocument/2006/relationships/slideLayout" Target="../slideLayouts/slideLayout2.xml"/><Relationship Id="rId5" Type="http://schemas.openxmlformats.org/officeDocument/2006/relationships/hyperlink" Target="http://europepmc.org/abstract/MED/12086760/?whatizit_url=http://europepmc.org/search/?page=1&amp;query=%22impaired%20glucose%20tolerance%22" TargetMode="External"/><Relationship Id="rId4" Type="http://schemas.openxmlformats.org/officeDocument/2006/relationships/hyperlink" Target="http://europepmc.org/abstract/MED/12086760/?whatizit_url=http://europepmc.org/search/?page=1&amp;query=%22type%202%20diabetes%2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uropepmc.org/search?page=1&amp;query=ISSN:%220140-6736%22" TargetMode="External"/><Relationship Id="rId2" Type="http://schemas.openxmlformats.org/officeDocument/2006/relationships/hyperlink" Target="http://europepmc.org/search?page=1&amp;query=AUTH:%22Chiasson+JL%2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40" y="0"/>
            <a:ext cx="8572560" cy="1752600"/>
          </a:xfrm>
        </p:spPr>
        <p:txBody>
          <a:bodyPr>
            <a:normAutofit fontScale="90000"/>
          </a:bodyPr>
          <a:lstStyle/>
          <a:p>
            <a:r>
              <a:rPr lang="en-US" sz="4000" b="1" dirty="0" smtClean="0">
                <a:solidFill>
                  <a:srgbClr val="FF0000"/>
                </a:solidFill>
              </a:rPr>
              <a:t>EARLY CLINICAL EXPOSURE </a:t>
            </a:r>
            <a:r>
              <a:rPr lang="en-US" sz="4000" b="1" dirty="0" smtClean="0">
                <a:solidFill>
                  <a:srgbClr val="0070C0"/>
                </a:solidFill>
              </a:rPr>
              <a:t/>
            </a:r>
            <a:br>
              <a:rPr lang="en-US" sz="4000" b="1" dirty="0" smtClean="0">
                <a:solidFill>
                  <a:srgbClr val="0070C0"/>
                </a:solidFill>
              </a:rPr>
            </a:br>
            <a:r>
              <a:rPr lang="en-US" sz="4000" b="1" i="1" dirty="0" smtClean="0">
                <a:solidFill>
                  <a:srgbClr val="002060"/>
                </a:solidFill>
              </a:rPr>
              <a:t>PHYSIOLOGY OF DIABETES  MELLITUS</a:t>
            </a:r>
            <a:r>
              <a:rPr lang="en-US" sz="4000" dirty="0"/>
              <a:t/>
            </a:r>
            <a:br>
              <a:rPr lang="en-US" sz="4000" dirty="0"/>
            </a:br>
            <a:endParaRPr lang="en-US" sz="4000" dirty="0"/>
          </a:p>
        </p:txBody>
      </p:sp>
      <p:sp>
        <p:nvSpPr>
          <p:cNvPr id="3" name="Subtitle 2"/>
          <p:cNvSpPr>
            <a:spLocks noGrp="1"/>
          </p:cNvSpPr>
          <p:nvPr>
            <p:ph type="subTitle" idx="1"/>
          </p:nvPr>
        </p:nvSpPr>
        <p:spPr>
          <a:xfrm>
            <a:off x="4143372" y="5891218"/>
            <a:ext cx="4714908" cy="966782"/>
          </a:xfrm>
        </p:spPr>
        <p:txBody>
          <a:bodyPr>
            <a:normAutofit fontScale="70000" lnSpcReduction="20000"/>
          </a:bodyPr>
          <a:lstStyle/>
          <a:p>
            <a:pPr lvl="2"/>
            <a:r>
              <a:rPr lang="en-US" sz="2800" b="1" dirty="0" smtClean="0">
                <a:solidFill>
                  <a:srgbClr val="7030A0"/>
                </a:solidFill>
                <a:latin typeface="Times New Roman" pitchFamily="18" charset="0"/>
                <a:cs typeface="Times New Roman" pitchFamily="18" charset="0"/>
              </a:rPr>
              <a:t>Dr. J. M. Harsoda </a:t>
            </a:r>
          </a:p>
          <a:p>
            <a:pPr lvl="2"/>
            <a:r>
              <a:rPr lang="en-US" sz="2800" b="1" dirty="0" smtClean="0">
                <a:solidFill>
                  <a:srgbClr val="7030A0"/>
                </a:solidFill>
                <a:latin typeface="Times New Roman" pitchFamily="18" charset="0"/>
                <a:cs typeface="Times New Roman" pitchFamily="18" charset="0"/>
              </a:rPr>
              <a:t>Professor &amp; Head</a:t>
            </a:r>
            <a:r>
              <a:rPr lang="en-US" sz="2800" b="1" i="1" dirty="0" smtClean="0">
                <a:solidFill>
                  <a:srgbClr val="FF0000"/>
                </a:solidFill>
              </a:rPr>
              <a:t> </a:t>
            </a:r>
          </a:p>
          <a:p>
            <a:pPr lvl="2"/>
            <a:r>
              <a:rPr lang="en-US" sz="2800" b="1" i="1" dirty="0" smtClean="0">
                <a:solidFill>
                  <a:srgbClr val="FF0000"/>
                </a:solidFill>
              </a:rPr>
              <a:t>DEPARTMENT OF PHYSIOLOGY</a:t>
            </a:r>
            <a:r>
              <a:rPr lang="en-US" sz="2800" b="1" i="1" dirty="0" smtClean="0">
                <a:solidFill>
                  <a:srgbClr val="002060"/>
                </a:solidFill>
              </a:rPr>
              <a:t> </a:t>
            </a:r>
            <a:endParaRPr lang="en-US" sz="2800" b="1" dirty="0" smtClean="0">
              <a:solidFill>
                <a:srgbClr val="7030A0"/>
              </a:solidFill>
            </a:endParaRPr>
          </a:p>
          <a:p>
            <a:endParaRPr lang="en-US" sz="2800" b="1" dirty="0"/>
          </a:p>
        </p:txBody>
      </p:sp>
      <p:pic>
        <p:nvPicPr>
          <p:cNvPr id="5" name="pic"/>
          <p:cNvPicPr/>
          <p:nvPr/>
        </p:nvPicPr>
        <p:blipFill>
          <a:blip r:embed="rId2" cstate="print"/>
          <a:stretch>
            <a:fillRect/>
          </a:stretch>
        </p:blipFill>
        <p:spPr>
          <a:xfrm>
            <a:off x="0" y="0"/>
            <a:ext cx="1071538" cy="1357274"/>
          </a:xfrm>
          <a:prstGeom prst="rect">
            <a:avLst/>
          </a:prstGeom>
        </p:spPr>
      </p:pic>
      <p:pic>
        <p:nvPicPr>
          <p:cNvPr id="1026" name="Picture 2" descr="C:\Users\user\Downloads\download.jpg"/>
          <p:cNvPicPr>
            <a:picLocks noChangeAspect="1" noChangeArrowheads="1"/>
          </p:cNvPicPr>
          <p:nvPr/>
        </p:nvPicPr>
        <p:blipFill>
          <a:blip r:embed="rId3" cstate="print"/>
          <a:srcRect/>
          <a:stretch>
            <a:fillRect/>
          </a:stretch>
        </p:blipFill>
        <p:spPr bwMode="auto">
          <a:xfrm>
            <a:off x="1066800" y="1066800"/>
            <a:ext cx="7239000" cy="4800600"/>
          </a:xfrm>
          <a:prstGeom prst="rect">
            <a:avLst/>
          </a:prstGeom>
          <a:noFill/>
        </p:spPr>
      </p:pic>
      <p:pic>
        <p:nvPicPr>
          <p:cNvPr id="6" name="Picture 3" descr="baby2"/>
          <p:cNvPicPr>
            <a:picLocks noChangeAspect="1" noChangeArrowheads="1" noCrop="1"/>
          </p:cNvPicPr>
          <p:nvPr/>
        </p:nvPicPr>
        <p:blipFill>
          <a:blip r:embed="rId4" cstate="print"/>
          <a:srcRect/>
          <a:stretch>
            <a:fillRect/>
          </a:stretch>
        </p:blipFill>
        <p:spPr bwMode="auto">
          <a:xfrm>
            <a:off x="4343400" y="0"/>
            <a:ext cx="25908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200" b="1" dirty="0" smtClean="0">
                <a:solidFill>
                  <a:srgbClr val="FF0000"/>
                </a:solidFill>
              </a:rPr>
              <a:t>FUNCTIONAL ANATOMY OF ISLETS OF LANGERHANS </a:t>
            </a:r>
            <a:endParaRPr lang="en-US" sz="3200" b="1" dirty="0">
              <a:solidFill>
                <a:srgbClr val="FF0000"/>
              </a:solidFill>
            </a:endParaRPr>
          </a:p>
        </p:txBody>
      </p:sp>
      <p:sp>
        <p:nvSpPr>
          <p:cNvPr id="3" name="Content Placeholder 2"/>
          <p:cNvSpPr>
            <a:spLocks noGrp="1"/>
          </p:cNvSpPr>
          <p:nvPr>
            <p:ph idx="1"/>
          </p:nvPr>
        </p:nvSpPr>
        <p:spPr>
          <a:xfrm>
            <a:off x="0" y="914400"/>
            <a:ext cx="9144000" cy="5943600"/>
          </a:xfrm>
        </p:spPr>
        <p:txBody>
          <a:bodyPr/>
          <a:lstStyle/>
          <a:p>
            <a:pPr>
              <a:buFont typeface="Wingdings" pitchFamily="2" charset="2"/>
              <a:buChar char="q"/>
            </a:pPr>
            <a:r>
              <a:rPr lang="en-US" sz="3600" b="1" dirty="0" smtClean="0">
                <a:solidFill>
                  <a:srgbClr val="7030A0"/>
                </a:solidFill>
              </a:rPr>
              <a:t>CELL STRUCTURE: </a:t>
            </a:r>
          </a:p>
          <a:p>
            <a:r>
              <a:rPr lang="en-US" sz="3600" dirty="0" smtClean="0">
                <a:solidFill>
                  <a:srgbClr val="0070C0"/>
                </a:solidFill>
              </a:rPr>
              <a:t>There are </a:t>
            </a:r>
            <a:r>
              <a:rPr lang="en-US" sz="3600" b="1" dirty="0" smtClean="0">
                <a:solidFill>
                  <a:srgbClr val="0070C0"/>
                </a:solidFill>
              </a:rPr>
              <a:t>four types </a:t>
            </a:r>
            <a:r>
              <a:rPr lang="en-US" sz="3600" dirty="0" smtClean="0">
                <a:solidFill>
                  <a:srgbClr val="0070C0"/>
                </a:solidFill>
              </a:rPr>
              <a:t>of cells in islets.</a:t>
            </a:r>
          </a:p>
          <a:p>
            <a:r>
              <a:rPr lang="en-US" sz="3600" b="1" dirty="0" smtClean="0">
                <a:solidFill>
                  <a:srgbClr val="7030A0"/>
                </a:solidFill>
              </a:rPr>
              <a:t>A</a:t>
            </a:r>
            <a:r>
              <a:rPr lang="en-US" sz="3600" dirty="0" smtClean="0">
                <a:solidFill>
                  <a:srgbClr val="0070C0"/>
                </a:solidFill>
              </a:rPr>
              <a:t> or </a:t>
            </a:r>
            <a:r>
              <a:rPr lang="en-US" sz="3600" dirty="0" smtClean="0">
                <a:solidFill>
                  <a:srgbClr val="7030A0"/>
                </a:solidFill>
              </a:rPr>
              <a:t>α </a:t>
            </a:r>
            <a:r>
              <a:rPr lang="en-US" sz="3600" dirty="0" smtClean="0">
                <a:solidFill>
                  <a:srgbClr val="0070C0"/>
                </a:solidFill>
              </a:rPr>
              <a:t>cells secrete </a:t>
            </a:r>
            <a:r>
              <a:rPr lang="en-US" sz="3600" b="1" dirty="0" smtClean="0">
                <a:solidFill>
                  <a:srgbClr val="7030A0"/>
                </a:solidFill>
              </a:rPr>
              <a:t>glucagon.</a:t>
            </a:r>
          </a:p>
          <a:p>
            <a:r>
              <a:rPr lang="en-US" sz="3600" b="1" dirty="0" smtClean="0">
                <a:solidFill>
                  <a:srgbClr val="7030A0"/>
                </a:solidFill>
              </a:rPr>
              <a:t>B</a:t>
            </a:r>
            <a:r>
              <a:rPr lang="en-US" sz="3600" b="1" dirty="0" smtClean="0">
                <a:solidFill>
                  <a:srgbClr val="0070C0"/>
                </a:solidFill>
              </a:rPr>
              <a:t> </a:t>
            </a:r>
            <a:r>
              <a:rPr lang="en-US" sz="3600" dirty="0" smtClean="0">
                <a:solidFill>
                  <a:srgbClr val="0070C0"/>
                </a:solidFill>
              </a:rPr>
              <a:t>or </a:t>
            </a:r>
            <a:r>
              <a:rPr lang="en-US" sz="3600" dirty="0" smtClean="0">
                <a:solidFill>
                  <a:srgbClr val="7030A0"/>
                </a:solidFill>
              </a:rPr>
              <a:t>β</a:t>
            </a:r>
            <a:r>
              <a:rPr lang="en-US" sz="3600" dirty="0" smtClean="0">
                <a:solidFill>
                  <a:srgbClr val="0070C0"/>
                </a:solidFill>
              </a:rPr>
              <a:t> cells secrete </a:t>
            </a:r>
            <a:r>
              <a:rPr lang="en-US" sz="3600" b="1" dirty="0" smtClean="0">
                <a:solidFill>
                  <a:srgbClr val="7030A0"/>
                </a:solidFill>
              </a:rPr>
              <a:t>insulin.</a:t>
            </a:r>
          </a:p>
          <a:p>
            <a:r>
              <a:rPr lang="en-US" sz="3600" b="1" dirty="0" smtClean="0">
                <a:solidFill>
                  <a:srgbClr val="7030A0"/>
                </a:solidFill>
              </a:rPr>
              <a:t>D </a:t>
            </a:r>
            <a:r>
              <a:rPr lang="en-US" sz="3600" dirty="0" smtClean="0">
                <a:solidFill>
                  <a:srgbClr val="0070C0"/>
                </a:solidFill>
              </a:rPr>
              <a:t>or </a:t>
            </a:r>
            <a:r>
              <a:rPr lang="en-US" sz="3600" dirty="0" smtClean="0">
                <a:solidFill>
                  <a:srgbClr val="7030A0"/>
                </a:solidFill>
              </a:rPr>
              <a:t>δ</a:t>
            </a:r>
            <a:r>
              <a:rPr lang="en-US" sz="3600" dirty="0" smtClean="0">
                <a:solidFill>
                  <a:srgbClr val="0070C0"/>
                </a:solidFill>
              </a:rPr>
              <a:t> cells secrete </a:t>
            </a:r>
            <a:r>
              <a:rPr lang="en-US" sz="3600" b="1" dirty="0" err="1" smtClean="0">
                <a:solidFill>
                  <a:srgbClr val="7030A0"/>
                </a:solidFill>
              </a:rPr>
              <a:t>somatostatin</a:t>
            </a:r>
            <a:r>
              <a:rPr lang="en-US" sz="3600" b="1" dirty="0" smtClean="0">
                <a:solidFill>
                  <a:srgbClr val="7030A0"/>
                </a:solidFill>
              </a:rPr>
              <a:t>.</a:t>
            </a:r>
          </a:p>
          <a:p>
            <a:r>
              <a:rPr lang="en-US" sz="3600" b="1" dirty="0" smtClean="0">
                <a:solidFill>
                  <a:srgbClr val="7030A0"/>
                </a:solidFill>
              </a:rPr>
              <a:t>F </a:t>
            </a:r>
            <a:r>
              <a:rPr lang="en-US" sz="3600" dirty="0" smtClean="0">
                <a:solidFill>
                  <a:srgbClr val="0070C0"/>
                </a:solidFill>
              </a:rPr>
              <a:t>or </a:t>
            </a:r>
            <a:r>
              <a:rPr lang="en-US" sz="3600" dirty="0" smtClean="0">
                <a:solidFill>
                  <a:srgbClr val="7030A0"/>
                </a:solidFill>
              </a:rPr>
              <a:t>PP</a:t>
            </a:r>
            <a:r>
              <a:rPr lang="en-US" sz="3600" dirty="0" smtClean="0">
                <a:solidFill>
                  <a:srgbClr val="0070C0"/>
                </a:solidFill>
              </a:rPr>
              <a:t> cells secrete </a:t>
            </a:r>
            <a:r>
              <a:rPr lang="en-US" sz="3600" b="1" dirty="0" smtClean="0">
                <a:solidFill>
                  <a:srgbClr val="7030A0"/>
                </a:solidFill>
              </a:rPr>
              <a:t>pancreatic polypeptide.</a:t>
            </a:r>
            <a:endParaRPr lang="en-US" sz="3600" b="1"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b="1" dirty="0" smtClean="0">
                <a:solidFill>
                  <a:srgbClr val="FF0000"/>
                </a:solidFill>
              </a:rPr>
              <a:t>CELLS IN ISLETS OF LANGERHANS</a:t>
            </a:r>
            <a:endParaRPr lang="en-US" b="1" dirty="0">
              <a:solidFill>
                <a:srgbClr val="FF0000"/>
              </a:solidFill>
            </a:endParaRPr>
          </a:p>
        </p:txBody>
      </p:sp>
      <p:pic>
        <p:nvPicPr>
          <p:cNvPr id="3074" name="Picture 2" descr="J:\islets_of_Langerhans.gif"/>
          <p:cNvPicPr>
            <a:picLocks noGrp="1" noChangeAspect="1" noChangeArrowheads="1"/>
          </p:cNvPicPr>
          <p:nvPr>
            <p:ph idx="1"/>
          </p:nvPr>
        </p:nvPicPr>
        <p:blipFill>
          <a:blip r:embed="rId2" cstate="print"/>
          <a:srcRect/>
          <a:stretch>
            <a:fillRect/>
          </a:stretch>
        </p:blipFill>
        <p:spPr bwMode="auto">
          <a:xfrm>
            <a:off x="381000" y="990600"/>
            <a:ext cx="8458200" cy="586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endParaRPr lang="en-US" dirty="0"/>
          </a:p>
        </p:txBody>
      </p:sp>
      <p:pic>
        <p:nvPicPr>
          <p:cNvPr id="1026" name="Picture 2" descr="J:\Diabetes_clip_pancreas.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b="1" dirty="0" smtClean="0">
                <a:solidFill>
                  <a:srgbClr val="FF0000"/>
                </a:solidFill>
              </a:rPr>
              <a:t>INSULIN</a:t>
            </a:r>
            <a:endParaRPr lang="en-US" b="1" dirty="0">
              <a:solidFill>
                <a:srgbClr val="FF0000"/>
              </a:solidFill>
            </a:endParaRPr>
          </a:p>
        </p:txBody>
      </p:sp>
      <p:sp>
        <p:nvSpPr>
          <p:cNvPr id="3" name="Content Placeholder 2"/>
          <p:cNvSpPr>
            <a:spLocks noGrp="1"/>
          </p:cNvSpPr>
          <p:nvPr>
            <p:ph idx="1"/>
          </p:nvPr>
        </p:nvSpPr>
        <p:spPr>
          <a:xfrm>
            <a:off x="0" y="1371600"/>
            <a:ext cx="9144000" cy="5486400"/>
          </a:xfrm>
        </p:spPr>
        <p:txBody>
          <a:bodyPr/>
          <a:lstStyle/>
          <a:p>
            <a:r>
              <a:rPr lang="en-US" b="1" dirty="0" smtClean="0">
                <a:solidFill>
                  <a:schemeClr val="accent1">
                    <a:lumMod val="50000"/>
                  </a:schemeClr>
                </a:solidFill>
              </a:rPr>
              <a:t>SITE OF FORMATION</a:t>
            </a:r>
          </a:p>
          <a:p>
            <a:r>
              <a:rPr lang="en-US" b="1" dirty="0" smtClean="0">
                <a:solidFill>
                  <a:schemeClr val="accent1">
                    <a:lumMod val="50000"/>
                  </a:schemeClr>
                </a:solidFill>
              </a:rPr>
              <a:t>CHEMISTRY</a:t>
            </a:r>
          </a:p>
          <a:p>
            <a:r>
              <a:rPr lang="en-US" b="1" dirty="0" smtClean="0">
                <a:solidFill>
                  <a:schemeClr val="accent1">
                    <a:lumMod val="50000"/>
                  </a:schemeClr>
                </a:solidFill>
              </a:rPr>
              <a:t>MECHANISM OF SECRETION</a:t>
            </a:r>
          </a:p>
          <a:p>
            <a:r>
              <a:rPr lang="en-US" b="1" dirty="0" smtClean="0">
                <a:solidFill>
                  <a:schemeClr val="accent1">
                    <a:lumMod val="50000"/>
                  </a:schemeClr>
                </a:solidFill>
              </a:rPr>
              <a:t>FATE OF SECRETED INSULIN</a:t>
            </a:r>
          </a:p>
          <a:p>
            <a:r>
              <a:rPr lang="en-US" b="1" dirty="0" smtClean="0">
                <a:solidFill>
                  <a:schemeClr val="accent1">
                    <a:lumMod val="50000"/>
                  </a:schemeClr>
                </a:solidFill>
              </a:rPr>
              <a:t>SITES OF ACTION</a:t>
            </a:r>
          </a:p>
          <a:p>
            <a:r>
              <a:rPr lang="en-US" b="1" dirty="0" smtClean="0">
                <a:solidFill>
                  <a:schemeClr val="accent1">
                    <a:lumMod val="50000"/>
                  </a:schemeClr>
                </a:solidFill>
              </a:rPr>
              <a:t>MECHANISM OF ACTION</a:t>
            </a:r>
          </a:p>
          <a:p>
            <a:r>
              <a:rPr lang="en-US" b="1" dirty="0" smtClean="0">
                <a:solidFill>
                  <a:schemeClr val="accent1">
                    <a:lumMod val="50000"/>
                  </a:schemeClr>
                </a:solidFill>
              </a:rPr>
              <a:t>PHYSIOLOGICAL EFFECTS</a:t>
            </a:r>
          </a:p>
          <a:p>
            <a:r>
              <a:rPr lang="en-US" b="1" dirty="0" smtClean="0">
                <a:solidFill>
                  <a:schemeClr val="accent1">
                    <a:lumMod val="50000"/>
                  </a:schemeClr>
                </a:solidFill>
              </a:rPr>
              <a:t>REGULATION OF INSULIN</a:t>
            </a:r>
          </a:p>
          <a:p>
            <a:r>
              <a:rPr lang="en-US" b="1" dirty="0" smtClean="0">
                <a:solidFill>
                  <a:schemeClr val="accent1">
                    <a:lumMod val="50000"/>
                  </a:schemeClr>
                </a:solidFill>
              </a:rPr>
              <a:t>ENDOCRINOPATHIES</a:t>
            </a:r>
          </a:p>
        </p:txBody>
      </p:sp>
      <p:graphicFrame>
        <p:nvGraphicFramePr>
          <p:cNvPr id="1026" name="Object 2"/>
          <p:cNvGraphicFramePr>
            <a:graphicFrameLocks noChangeAspect="1"/>
          </p:cNvGraphicFramePr>
          <p:nvPr/>
        </p:nvGraphicFramePr>
        <p:xfrm>
          <a:off x="1600200" y="0"/>
          <a:ext cx="2057400" cy="1143000"/>
        </p:xfrm>
        <a:graphic>
          <a:graphicData uri="http://schemas.openxmlformats.org/presentationml/2006/ole">
            <p:oleObj spid="_x0000_s1026" name="Clip" r:id="rId3" imgW="807120" imgH="503640" progId="">
              <p:embed/>
            </p:oleObj>
          </a:graphicData>
        </a:graphic>
      </p:graphicFrame>
      <p:pic>
        <p:nvPicPr>
          <p:cNvPr id="5" name="Picture 5" descr="pink-rose"/>
          <p:cNvPicPr>
            <a:picLocks noChangeAspect="1" noChangeArrowheads="1"/>
          </p:cNvPicPr>
          <p:nvPr/>
        </p:nvPicPr>
        <p:blipFill>
          <a:blip r:embed="rId4" cstate="print"/>
          <a:srcRect/>
          <a:stretch>
            <a:fillRect/>
          </a:stretch>
        </p:blipFill>
        <p:spPr bwMode="auto">
          <a:xfrm>
            <a:off x="5334000" y="1524000"/>
            <a:ext cx="3657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0-#ppt_w/2"/>
                                          </p:val>
                                        </p:tav>
                                        <p:tav tm="100000">
                                          <p:val>
                                            <p:strVal val="#ppt_x"/>
                                          </p:val>
                                        </p:tav>
                                      </p:tavLst>
                                    </p:anim>
                                    <p:anim calcmode="lin" valueType="num">
                                      <p:cBhvr additive="base">
                                        <p:cTn id="8" dur="50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solidFill>
                  <a:srgbClr val="FF0000"/>
                </a:solidFill>
              </a:rPr>
              <a:t>CONTD…..                                     INSULIN</a:t>
            </a:r>
            <a:endParaRPr lang="en-US" b="1"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pPr>
              <a:buFont typeface="Wingdings" pitchFamily="2" charset="2"/>
              <a:buChar char="q"/>
            </a:pPr>
            <a:r>
              <a:rPr lang="en-US" b="1" dirty="0" smtClean="0">
                <a:solidFill>
                  <a:schemeClr val="accent1">
                    <a:lumMod val="50000"/>
                  </a:schemeClr>
                </a:solidFill>
              </a:rPr>
              <a:t>SITE OF FORMATION: B or Beta cells constitute about 60% of the islets cells and associated with insulin synthesis and release.</a:t>
            </a:r>
          </a:p>
          <a:p>
            <a:pPr>
              <a:buFont typeface="Wingdings" pitchFamily="2" charset="2"/>
              <a:buChar char="q"/>
            </a:pPr>
            <a:r>
              <a:rPr lang="en-US" b="1" dirty="0" smtClean="0">
                <a:solidFill>
                  <a:srgbClr val="7030A0"/>
                </a:solidFill>
              </a:rPr>
              <a:t>CHEMISTRY:</a:t>
            </a:r>
          </a:p>
          <a:p>
            <a:r>
              <a:rPr lang="en-US" b="1" dirty="0" err="1" smtClean="0">
                <a:solidFill>
                  <a:srgbClr val="FF0000"/>
                </a:solidFill>
              </a:rPr>
              <a:t>Preproinsulin</a:t>
            </a:r>
            <a:r>
              <a:rPr lang="en-US" b="1" dirty="0" smtClean="0">
                <a:solidFill>
                  <a:srgbClr val="FF0000"/>
                </a:solidFill>
              </a:rPr>
              <a:t> </a:t>
            </a:r>
            <a:r>
              <a:rPr lang="en-US" b="1" dirty="0" smtClean="0">
                <a:solidFill>
                  <a:schemeClr val="accent1">
                    <a:lumMod val="50000"/>
                  </a:schemeClr>
                </a:solidFill>
              </a:rPr>
              <a:t>consisting of 108 amino acids with a molecular weight of 11,500.</a:t>
            </a:r>
          </a:p>
          <a:p>
            <a:r>
              <a:rPr lang="en-US" b="1" dirty="0" err="1" smtClean="0">
                <a:solidFill>
                  <a:srgbClr val="FF0000"/>
                </a:solidFill>
              </a:rPr>
              <a:t>Proinsulin</a:t>
            </a:r>
            <a:r>
              <a:rPr lang="en-US" b="1" dirty="0" smtClean="0">
                <a:solidFill>
                  <a:srgbClr val="FF0000"/>
                </a:solidFill>
              </a:rPr>
              <a:t> </a:t>
            </a:r>
            <a:r>
              <a:rPr lang="en-US" b="1" dirty="0" smtClean="0">
                <a:solidFill>
                  <a:schemeClr val="accent1">
                    <a:lumMod val="50000"/>
                  </a:schemeClr>
                </a:solidFill>
              </a:rPr>
              <a:t>having 86 amino acids and molecular weight of 9000.</a:t>
            </a:r>
          </a:p>
          <a:p>
            <a:r>
              <a:rPr lang="en-US" b="1" dirty="0" smtClean="0">
                <a:solidFill>
                  <a:srgbClr val="FF0000"/>
                </a:solidFill>
              </a:rPr>
              <a:t>C-peptide </a:t>
            </a:r>
            <a:r>
              <a:rPr lang="en-US" b="1" dirty="0" smtClean="0">
                <a:solidFill>
                  <a:schemeClr val="accent1">
                    <a:lumMod val="50000"/>
                  </a:schemeClr>
                </a:solidFill>
              </a:rPr>
              <a:t>is the connecting peptide remaining after cleavage of </a:t>
            </a:r>
            <a:r>
              <a:rPr lang="en-US" b="1" dirty="0" err="1" smtClean="0">
                <a:solidFill>
                  <a:schemeClr val="accent1">
                    <a:lumMod val="50000"/>
                  </a:schemeClr>
                </a:solidFill>
              </a:rPr>
              <a:t>proinsulin</a:t>
            </a:r>
            <a:r>
              <a:rPr lang="en-US" b="1" dirty="0" smtClean="0">
                <a:solidFill>
                  <a:schemeClr val="accent1">
                    <a:lumMod val="50000"/>
                  </a:schemeClr>
                </a:solidFill>
              </a:rPr>
              <a:t>. In human, it consists of 31 amino acid residues.</a:t>
            </a:r>
          </a:p>
          <a:p>
            <a:r>
              <a:rPr lang="en-US" b="1" dirty="0" smtClean="0">
                <a:solidFill>
                  <a:srgbClr val="FF0000"/>
                </a:solidFill>
              </a:rPr>
              <a:t>Insulin </a:t>
            </a:r>
            <a:r>
              <a:rPr lang="en-US" b="1" dirty="0" smtClean="0">
                <a:solidFill>
                  <a:srgbClr val="7030A0"/>
                </a:solidFill>
              </a:rPr>
              <a:t>having two polypeptide chains. A  chain consisting of 21 amino acids and B chain consisting of 30 amino acids and molecular weight of 5808.</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bg2">
              <a:lumMod val="90000"/>
            </a:schemeClr>
          </a:solidFill>
        </p:spPr>
        <p:txBody>
          <a:bodyPr/>
          <a:lstStyle/>
          <a:p>
            <a:r>
              <a:rPr lang="en-US" b="1" dirty="0" smtClean="0">
                <a:solidFill>
                  <a:srgbClr val="C00000"/>
                </a:solidFill>
              </a:rPr>
              <a:t>STRUCTURE OF AN INSULIN</a:t>
            </a:r>
            <a:endParaRPr lang="en-US" b="1" dirty="0">
              <a:solidFill>
                <a:srgbClr val="C00000"/>
              </a:solidFill>
            </a:endParaRPr>
          </a:p>
        </p:txBody>
      </p:sp>
      <p:pic>
        <p:nvPicPr>
          <p:cNvPr id="1026" name="Picture 2" descr="F:\insulin struct.gif"/>
          <p:cNvPicPr>
            <a:picLocks noGrp="1" noChangeAspect="1" noChangeArrowheads="1"/>
          </p:cNvPicPr>
          <p:nvPr>
            <p:ph idx="1"/>
          </p:nvPr>
        </p:nvPicPr>
        <p:blipFill>
          <a:blip r:embed="rId2" cstate="print"/>
          <a:srcRect/>
          <a:stretch>
            <a:fillRect/>
          </a:stretch>
        </p:blipFill>
        <p:spPr bwMode="auto">
          <a:xfrm>
            <a:off x="0" y="838200"/>
            <a:ext cx="9144000" cy="6019800"/>
          </a:xfrm>
          <a:prstGeom prst="rect">
            <a:avLst/>
          </a:prstGeom>
          <a:solidFill>
            <a:schemeClr val="accent2"/>
          </a:solid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b="1" dirty="0" smtClean="0">
                <a:solidFill>
                  <a:srgbClr val="FF0000"/>
                </a:solidFill>
              </a:rPr>
              <a:t>MECHANISMS OF INSULIN SECRETION</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0" y="838200"/>
            <a:ext cx="9144000" cy="6019800"/>
          </a:xfrm>
        </p:spPr>
        <p:txBody>
          <a:bodyPr/>
          <a:lstStyle/>
          <a:p>
            <a:pPr>
              <a:buFont typeface="Wingdings" pitchFamily="2" charset="2"/>
              <a:buChar char="q"/>
            </a:pPr>
            <a:r>
              <a:rPr lang="en-US" b="1" dirty="0" smtClean="0">
                <a:solidFill>
                  <a:srgbClr val="0070C0"/>
                </a:solidFill>
              </a:rPr>
              <a:t>BY BLOOD GLUCOSE:</a:t>
            </a:r>
          </a:p>
          <a:p>
            <a:r>
              <a:rPr lang="en-US" dirty="0" smtClean="0">
                <a:solidFill>
                  <a:srgbClr val="7030A0"/>
                </a:solidFill>
              </a:rPr>
              <a:t>Glucose diffuse into the B cells by binding with the </a:t>
            </a:r>
            <a:r>
              <a:rPr lang="en-US" b="1" dirty="0" smtClean="0">
                <a:solidFill>
                  <a:srgbClr val="7030A0"/>
                </a:solidFill>
              </a:rPr>
              <a:t>GLUT-2 receptors (4 specific transporter) </a:t>
            </a:r>
            <a:r>
              <a:rPr lang="en-US" dirty="0" smtClean="0">
                <a:solidFill>
                  <a:srgbClr val="7030A0"/>
                </a:solidFill>
              </a:rPr>
              <a:t>on B cell membrane.</a:t>
            </a:r>
          </a:p>
          <a:p>
            <a:pPr>
              <a:buFont typeface="Wingdings" pitchFamily="2" charset="2"/>
              <a:buChar char="q"/>
            </a:pPr>
            <a:r>
              <a:rPr lang="en-US" b="1" dirty="0" smtClean="0">
                <a:solidFill>
                  <a:srgbClr val="0070C0"/>
                </a:solidFill>
              </a:rPr>
              <a:t>BY GLUCAGON:</a:t>
            </a:r>
          </a:p>
          <a:p>
            <a:r>
              <a:rPr lang="en-US" dirty="0" smtClean="0">
                <a:solidFill>
                  <a:srgbClr val="7030A0"/>
                </a:solidFill>
              </a:rPr>
              <a:t>Glucagon mediates insulin releasing effect by stimulator </a:t>
            </a:r>
            <a:r>
              <a:rPr lang="en-US" b="1" dirty="0" smtClean="0">
                <a:solidFill>
                  <a:srgbClr val="7030A0"/>
                </a:solidFill>
              </a:rPr>
              <a:t>G protein via cyclic AMP.</a:t>
            </a:r>
          </a:p>
          <a:p>
            <a:pPr>
              <a:buFont typeface="Wingdings" pitchFamily="2" charset="2"/>
              <a:buChar char="q"/>
            </a:pPr>
            <a:r>
              <a:rPr lang="en-US" b="1" dirty="0" smtClean="0">
                <a:solidFill>
                  <a:srgbClr val="0070C0"/>
                </a:solidFill>
              </a:rPr>
              <a:t>BY ACETYLCHOLINE:</a:t>
            </a:r>
          </a:p>
          <a:p>
            <a:r>
              <a:rPr lang="en-US" dirty="0" smtClean="0">
                <a:solidFill>
                  <a:srgbClr val="7030A0"/>
                </a:solidFill>
              </a:rPr>
              <a:t>Acetylcholine stimulate insulin release via </a:t>
            </a:r>
            <a:r>
              <a:rPr lang="en-US" b="1" dirty="0" err="1" smtClean="0">
                <a:solidFill>
                  <a:srgbClr val="7030A0"/>
                </a:solidFill>
              </a:rPr>
              <a:t>phospholipase</a:t>
            </a:r>
            <a:r>
              <a:rPr lang="en-US" b="1" dirty="0" smtClean="0">
                <a:solidFill>
                  <a:srgbClr val="7030A0"/>
                </a:solidFill>
              </a:rPr>
              <a:t>-C second messenger system.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2800" b="1" dirty="0" smtClean="0">
                <a:solidFill>
                  <a:srgbClr val="FF0000"/>
                </a:solidFill>
              </a:rPr>
              <a:t>MECHANISM OF INSULIN SECRETION BY BLOOD GLUCOSE</a:t>
            </a:r>
            <a:endParaRPr lang="en-US" sz="2800" b="1" dirty="0">
              <a:solidFill>
                <a:srgbClr val="FF0000"/>
              </a:solidFill>
            </a:endParaRPr>
          </a:p>
        </p:txBody>
      </p:sp>
      <p:pic>
        <p:nvPicPr>
          <p:cNvPr id="2050" name="Picture 2" descr="J:\insulin-secretion-w500.jpg"/>
          <p:cNvPicPr>
            <a:picLocks noGrp="1" noChangeAspect="1" noChangeArrowheads="1"/>
          </p:cNvPicPr>
          <p:nvPr>
            <p:ph idx="1"/>
          </p:nvPr>
        </p:nvPicPr>
        <p:blipFill>
          <a:blip r:embed="rId3" cstate="print"/>
          <a:srcRect/>
          <a:stretch>
            <a:fillRect/>
          </a:stretch>
        </p:blipFill>
        <p:spPr bwMode="auto">
          <a:xfrm>
            <a:off x="0" y="762000"/>
            <a:ext cx="9144000" cy="6096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rgbClr val="0070C0"/>
                </a:solidFill>
              </a:rPr>
              <a:t>                                                                                 </a:t>
            </a:r>
            <a:r>
              <a:rPr lang="en-US" b="1" dirty="0" smtClean="0">
                <a:solidFill>
                  <a:srgbClr val="FF0000"/>
                </a:solidFill>
              </a:rPr>
              <a:t>Cyclic AMP mediated hormone activity</a:t>
            </a:r>
            <a:br>
              <a:rPr lang="en-US" b="1" dirty="0" smtClean="0">
                <a:solidFill>
                  <a:srgbClr val="FF0000"/>
                </a:solidFill>
              </a:rPr>
            </a:br>
            <a:endParaRPr lang="en-US" dirty="0">
              <a:solidFill>
                <a:srgbClr val="FF0000"/>
              </a:solidFill>
            </a:endParaRPr>
          </a:p>
        </p:txBody>
      </p:sp>
      <p:pic>
        <p:nvPicPr>
          <p:cNvPr id="4" name="Picture 6" descr="11_08"/>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3200" b="1" dirty="0" smtClean="0">
                <a:solidFill>
                  <a:srgbClr val="FF0000"/>
                </a:solidFill>
              </a:rPr>
              <a:t>PHOSPHOLIPASE  C  SECOND MESSENGER SYSTEM</a:t>
            </a:r>
            <a:endParaRPr lang="en-US" sz="3200" b="1" dirty="0"/>
          </a:p>
        </p:txBody>
      </p:sp>
      <p:sp>
        <p:nvSpPr>
          <p:cNvPr id="3" name="Content Placeholder 2"/>
          <p:cNvSpPr>
            <a:spLocks noGrp="1"/>
          </p:cNvSpPr>
          <p:nvPr>
            <p:ph idx="1"/>
          </p:nvPr>
        </p:nvSpPr>
        <p:spPr>
          <a:xfrm>
            <a:off x="0" y="1066800"/>
            <a:ext cx="9144000" cy="5791200"/>
          </a:xfrm>
        </p:spPr>
        <p:txBody>
          <a:bodyPr/>
          <a:lstStyle/>
          <a:p>
            <a:endParaRPr lang="en-US" dirty="0"/>
          </a:p>
        </p:txBody>
      </p:sp>
      <p:pic>
        <p:nvPicPr>
          <p:cNvPr id="4" name="Picture 6" descr="11_09"/>
          <p:cNvPicPr>
            <a:picLocks noChangeAspect="1" noChangeArrowheads="1"/>
          </p:cNvPicPr>
          <p:nvPr/>
        </p:nvPicPr>
        <p:blipFill>
          <a:blip r:embed="rId2" cstate="print">
            <a:extLst>
              <a:ext uri="{28A0092B-C50C-407E-A947-70E740481C1C}">
                <a14:useLocalDpi xmlns:a14="http://schemas.microsoft.com/office/drawing/2010/main" xmlns="" val="0"/>
              </a:ext>
            </a:extLst>
          </a:blip>
          <a:srcRect b="16667"/>
          <a:stretch>
            <a:fillRect/>
          </a:stretch>
        </p:blipFill>
        <p:spPr bwMode="auto">
          <a:xfrm>
            <a:off x="0" y="533400"/>
            <a:ext cx="9144000" cy="6324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nbn"/>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solidFill>
                  <a:srgbClr val="FF0000"/>
                </a:solidFill>
              </a:rPr>
              <a:t>FATE OF SECRETED INSULIN</a:t>
            </a:r>
          </a:p>
        </p:txBody>
      </p:sp>
      <p:sp>
        <p:nvSpPr>
          <p:cNvPr id="3" name="Content Placeholder 2"/>
          <p:cNvSpPr>
            <a:spLocks noGrp="1"/>
          </p:cNvSpPr>
          <p:nvPr>
            <p:ph idx="1"/>
          </p:nvPr>
        </p:nvSpPr>
        <p:spPr>
          <a:xfrm>
            <a:off x="0" y="914400"/>
            <a:ext cx="9144000" cy="5943600"/>
          </a:xfrm>
        </p:spPr>
        <p:txBody>
          <a:bodyPr/>
          <a:lstStyle/>
          <a:p>
            <a:pPr>
              <a:buFont typeface="Wingdings" pitchFamily="2" charset="2"/>
              <a:buChar char="q"/>
            </a:pPr>
            <a:r>
              <a:rPr lang="en-US" b="1" dirty="0" smtClean="0">
                <a:solidFill>
                  <a:srgbClr val="7030A0"/>
                </a:solidFill>
              </a:rPr>
              <a:t>NSILA (NON SUPPRESSIBLE INSULIN-LIKE ACTIVITY):</a:t>
            </a:r>
          </a:p>
          <a:p>
            <a:r>
              <a:rPr lang="en-US" dirty="0" smtClean="0">
                <a:solidFill>
                  <a:schemeClr val="tx2">
                    <a:lumMod val="50000"/>
                  </a:schemeClr>
                </a:solidFill>
              </a:rPr>
              <a:t>The activity that is not suppressed by </a:t>
            </a:r>
            <a:r>
              <a:rPr lang="en-US" dirty="0" err="1" smtClean="0">
                <a:solidFill>
                  <a:schemeClr val="tx2">
                    <a:lumMod val="50000"/>
                  </a:schemeClr>
                </a:solidFill>
              </a:rPr>
              <a:t>antiinsulin</a:t>
            </a:r>
            <a:r>
              <a:rPr lang="en-US" dirty="0" smtClean="0">
                <a:solidFill>
                  <a:schemeClr val="tx2">
                    <a:lumMod val="50000"/>
                  </a:schemeClr>
                </a:solidFill>
              </a:rPr>
              <a:t> antibodies has been called </a:t>
            </a:r>
            <a:r>
              <a:rPr lang="en-US" b="1" dirty="0" smtClean="0">
                <a:solidFill>
                  <a:schemeClr val="tx2">
                    <a:lumMod val="50000"/>
                  </a:schemeClr>
                </a:solidFill>
              </a:rPr>
              <a:t>NSILA.</a:t>
            </a:r>
          </a:p>
          <a:p>
            <a:pPr>
              <a:buNone/>
            </a:pPr>
            <a:endParaRPr lang="en-US" b="1" dirty="0" smtClean="0"/>
          </a:p>
          <a:p>
            <a:pPr>
              <a:buFont typeface="Wingdings" pitchFamily="2" charset="2"/>
              <a:buChar char="q"/>
            </a:pPr>
            <a:r>
              <a:rPr lang="en-US" b="1" dirty="0" smtClean="0">
                <a:solidFill>
                  <a:srgbClr val="7030A0"/>
                </a:solidFill>
              </a:rPr>
              <a:t>INSULIN LIKE GROWTH FACTORS (IGF-I AND IGF-II)</a:t>
            </a:r>
          </a:p>
          <a:p>
            <a:r>
              <a:rPr lang="en-US" dirty="0" smtClean="0">
                <a:solidFill>
                  <a:schemeClr val="tx2">
                    <a:lumMod val="50000"/>
                  </a:schemeClr>
                </a:solidFill>
              </a:rPr>
              <a:t>Most, if not all, of this activity persist after </a:t>
            </a:r>
            <a:r>
              <a:rPr lang="en-US" dirty="0" err="1" smtClean="0">
                <a:solidFill>
                  <a:schemeClr val="tx2">
                    <a:lumMod val="50000"/>
                  </a:schemeClr>
                </a:solidFill>
              </a:rPr>
              <a:t>pancreatectomy</a:t>
            </a:r>
            <a:r>
              <a:rPr lang="en-US" dirty="0" smtClean="0">
                <a:solidFill>
                  <a:schemeClr val="tx2">
                    <a:lumMod val="50000"/>
                  </a:schemeClr>
                </a:solidFill>
              </a:rPr>
              <a:t> and due to the </a:t>
            </a:r>
            <a:r>
              <a:rPr lang="en-US" b="1" dirty="0" smtClean="0">
                <a:solidFill>
                  <a:schemeClr val="tx2">
                    <a:lumMod val="50000"/>
                  </a:schemeClr>
                </a:solidFill>
              </a:rPr>
              <a:t>IGE-I and IGF-II.</a:t>
            </a:r>
            <a:endParaRPr lang="en-US"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b="1" dirty="0" smtClean="0">
                <a:solidFill>
                  <a:schemeClr val="accent1">
                    <a:lumMod val="50000"/>
                  </a:schemeClr>
                </a:solidFill>
              </a:rPr>
              <a:t>                                                                                  </a:t>
            </a:r>
            <a:r>
              <a:rPr lang="en-US" b="1" dirty="0" smtClean="0">
                <a:solidFill>
                  <a:srgbClr val="FF0000"/>
                </a:solidFill>
              </a:rPr>
              <a:t>SITES OF INSULIN ACTION</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762000"/>
            <a:ext cx="9144000" cy="6096000"/>
          </a:xfrm>
        </p:spPr>
        <p:txBody>
          <a:bodyPr/>
          <a:lstStyle/>
          <a:p>
            <a:pPr>
              <a:buFont typeface="Wingdings" pitchFamily="2" charset="2"/>
              <a:buChar char="q"/>
            </a:pPr>
            <a:r>
              <a:rPr lang="en-US" b="1" dirty="0" smtClean="0">
                <a:solidFill>
                  <a:srgbClr val="0070C0"/>
                </a:solidFill>
              </a:rPr>
              <a:t>   ADIPOSE </a:t>
            </a:r>
            <a:r>
              <a:rPr lang="en-US" b="1" dirty="0" smtClean="0">
                <a:solidFill>
                  <a:srgbClr val="0070C0"/>
                </a:solidFill>
              </a:rPr>
              <a:t>TISSUE</a:t>
            </a:r>
          </a:p>
          <a:p>
            <a:endParaRPr lang="en-US" b="1" dirty="0" smtClean="0">
              <a:solidFill>
                <a:srgbClr val="0070C0"/>
              </a:solidFill>
            </a:endParaRPr>
          </a:p>
          <a:p>
            <a:pPr>
              <a:buFont typeface="Wingdings" pitchFamily="2" charset="2"/>
              <a:buChar char="q"/>
            </a:pPr>
            <a:r>
              <a:rPr lang="en-US" b="1" dirty="0" smtClean="0">
                <a:solidFill>
                  <a:srgbClr val="0070C0"/>
                </a:solidFill>
              </a:rPr>
              <a:t>    MUSCLE</a:t>
            </a:r>
            <a:endParaRPr lang="en-US" b="1" dirty="0" smtClean="0">
              <a:solidFill>
                <a:srgbClr val="0070C0"/>
              </a:solidFill>
            </a:endParaRPr>
          </a:p>
          <a:p>
            <a:endParaRPr lang="en-US" b="1" dirty="0" smtClean="0">
              <a:solidFill>
                <a:srgbClr val="0070C0"/>
              </a:solidFill>
            </a:endParaRPr>
          </a:p>
          <a:p>
            <a:pPr>
              <a:buFont typeface="Wingdings" pitchFamily="2" charset="2"/>
              <a:buChar char="q"/>
            </a:pPr>
            <a:r>
              <a:rPr lang="en-US" b="1" dirty="0" smtClean="0">
                <a:solidFill>
                  <a:srgbClr val="0070C0"/>
                </a:solidFill>
              </a:rPr>
              <a:t>    LIVER</a:t>
            </a:r>
            <a:endParaRPr lang="en-US" b="1" dirty="0" smtClean="0">
              <a:solidFill>
                <a:srgbClr val="0070C0"/>
              </a:solidFill>
            </a:endParaRPr>
          </a:p>
          <a:p>
            <a:pPr>
              <a:buNone/>
            </a:pPr>
            <a:endParaRPr lang="en-US" b="1" dirty="0" smtClean="0">
              <a:solidFill>
                <a:srgbClr val="0070C0"/>
              </a:solidFill>
            </a:endParaRPr>
          </a:p>
          <a:p>
            <a:pPr>
              <a:buFont typeface="Wingdings" pitchFamily="2" charset="2"/>
              <a:buChar char="q"/>
            </a:pPr>
            <a:r>
              <a:rPr lang="en-US" b="1" dirty="0" smtClean="0">
                <a:solidFill>
                  <a:srgbClr val="0070C0"/>
                </a:solidFill>
              </a:rPr>
              <a:t>     GENERAL</a:t>
            </a:r>
            <a:r>
              <a:rPr lang="en-US" b="1" dirty="0" smtClean="0">
                <a:solidFill>
                  <a:srgbClr val="0070C0"/>
                </a:solidFill>
              </a:rPr>
              <a:t>: INCREASED CELL GROWTH</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b="1" dirty="0" smtClean="0">
                <a:solidFill>
                  <a:srgbClr val="C00000"/>
                </a:solidFill>
              </a:rPr>
              <a:t>                                                                    MECHANISM OF INSULIN ACTION</a:t>
            </a:r>
            <a:br>
              <a:rPr lang="en-US" b="1" dirty="0" smtClean="0">
                <a:solidFill>
                  <a:srgbClr val="C00000"/>
                </a:solidFill>
              </a:rPr>
            </a:br>
            <a:endParaRPr lang="en-US" dirty="0"/>
          </a:p>
        </p:txBody>
      </p:sp>
      <p:sp>
        <p:nvSpPr>
          <p:cNvPr id="3" name="Content Placeholder 2"/>
          <p:cNvSpPr>
            <a:spLocks noGrp="1"/>
          </p:cNvSpPr>
          <p:nvPr>
            <p:ph idx="1"/>
          </p:nvPr>
        </p:nvSpPr>
        <p:spPr>
          <a:xfrm>
            <a:off x="0" y="762000"/>
            <a:ext cx="9144000" cy="6096000"/>
          </a:xfrm>
        </p:spPr>
        <p:txBody>
          <a:bodyPr>
            <a:normAutofit lnSpcReduction="10000"/>
          </a:bodyPr>
          <a:lstStyle/>
          <a:p>
            <a:pPr>
              <a:buFont typeface="Wingdings" pitchFamily="2" charset="2"/>
              <a:buChar char="q"/>
            </a:pPr>
            <a:r>
              <a:rPr lang="en-US" b="1" dirty="0" smtClean="0">
                <a:solidFill>
                  <a:srgbClr val="7030A0"/>
                </a:solidFill>
              </a:rPr>
              <a:t>INSULIN RECEPTOR,</a:t>
            </a:r>
            <a:r>
              <a:rPr lang="en-US" dirty="0" smtClean="0"/>
              <a:t> </a:t>
            </a:r>
            <a:r>
              <a:rPr lang="en-US" b="1" dirty="0" smtClean="0">
                <a:solidFill>
                  <a:schemeClr val="accent5">
                    <a:lumMod val="50000"/>
                  </a:schemeClr>
                </a:solidFill>
              </a:rPr>
              <a:t>which has a molecular weight of approximately 340,000, is a tetramer made up of </a:t>
            </a:r>
            <a:r>
              <a:rPr lang="en-US" b="1" dirty="0" smtClean="0">
                <a:solidFill>
                  <a:srgbClr val="FF0000"/>
                </a:solidFill>
              </a:rPr>
              <a:t>two </a:t>
            </a:r>
            <a:r>
              <a:rPr lang="el-GR" b="1" dirty="0" smtClean="0">
                <a:solidFill>
                  <a:srgbClr val="FF0000"/>
                </a:solidFill>
              </a:rPr>
              <a:t>α</a:t>
            </a:r>
            <a:r>
              <a:rPr lang="en-US" b="1" dirty="0" smtClean="0">
                <a:solidFill>
                  <a:srgbClr val="FF0000"/>
                </a:solidFill>
              </a:rPr>
              <a:t> and two </a:t>
            </a:r>
            <a:r>
              <a:rPr lang="el-GR" b="1" dirty="0" smtClean="0">
                <a:solidFill>
                  <a:srgbClr val="FF0000"/>
                </a:solidFill>
              </a:rPr>
              <a:t>β</a:t>
            </a:r>
            <a:r>
              <a:rPr lang="en-US" b="1" dirty="0" smtClean="0">
                <a:solidFill>
                  <a:srgbClr val="FF0000"/>
                </a:solidFill>
              </a:rPr>
              <a:t> glycoprotein subunits.</a:t>
            </a:r>
          </a:p>
          <a:p>
            <a:r>
              <a:rPr lang="en-US" b="1" dirty="0" smtClean="0">
                <a:solidFill>
                  <a:schemeClr val="accent5">
                    <a:lumMod val="50000"/>
                  </a:schemeClr>
                </a:solidFill>
              </a:rPr>
              <a:t>Transport of insulin through the capillary wall to the target tissues.</a:t>
            </a:r>
          </a:p>
          <a:p>
            <a:r>
              <a:rPr lang="en-US" b="1" dirty="0" smtClean="0">
                <a:solidFill>
                  <a:schemeClr val="accent5">
                    <a:lumMod val="50000"/>
                  </a:schemeClr>
                </a:solidFill>
              </a:rPr>
              <a:t>Insulin binds with the insulin receptor. Binding of insulin to the </a:t>
            </a:r>
            <a:r>
              <a:rPr lang="el-GR" b="1" dirty="0" smtClean="0">
                <a:solidFill>
                  <a:schemeClr val="accent5">
                    <a:lumMod val="50000"/>
                  </a:schemeClr>
                </a:solidFill>
              </a:rPr>
              <a:t>α</a:t>
            </a:r>
            <a:r>
              <a:rPr lang="en-US" b="1" dirty="0" smtClean="0">
                <a:solidFill>
                  <a:schemeClr val="accent5">
                    <a:lumMod val="50000"/>
                  </a:schemeClr>
                </a:solidFill>
              </a:rPr>
              <a:t> chains activates the </a:t>
            </a:r>
            <a:r>
              <a:rPr lang="en-US" b="1" dirty="0" smtClean="0">
                <a:solidFill>
                  <a:srgbClr val="FF0000"/>
                </a:solidFill>
              </a:rPr>
              <a:t>tyrosine </a:t>
            </a:r>
            <a:r>
              <a:rPr lang="en-US" b="1" dirty="0" err="1" smtClean="0">
                <a:solidFill>
                  <a:srgbClr val="FF0000"/>
                </a:solidFill>
              </a:rPr>
              <a:t>kinase</a:t>
            </a:r>
            <a:r>
              <a:rPr lang="en-US" b="1" dirty="0" smtClean="0">
                <a:solidFill>
                  <a:srgbClr val="FF0000"/>
                </a:solidFill>
              </a:rPr>
              <a:t> </a:t>
            </a:r>
            <a:r>
              <a:rPr lang="en-US" b="1" dirty="0" smtClean="0">
                <a:solidFill>
                  <a:schemeClr val="accent5">
                    <a:lumMod val="50000"/>
                  </a:schemeClr>
                </a:solidFill>
              </a:rPr>
              <a:t>activity of the </a:t>
            </a:r>
            <a:r>
              <a:rPr lang="el-GR" b="1" dirty="0" smtClean="0">
                <a:solidFill>
                  <a:schemeClr val="accent5">
                    <a:lumMod val="50000"/>
                  </a:schemeClr>
                </a:solidFill>
              </a:rPr>
              <a:t>β</a:t>
            </a:r>
            <a:r>
              <a:rPr lang="en-US" b="1" dirty="0" smtClean="0">
                <a:solidFill>
                  <a:schemeClr val="accent5">
                    <a:lumMod val="50000"/>
                  </a:schemeClr>
                </a:solidFill>
              </a:rPr>
              <a:t> chains. The activated tyrosine </a:t>
            </a:r>
            <a:r>
              <a:rPr lang="en-US" b="1" dirty="0" err="1" smtClean="0">
                <a:solidFill>
                  <a:schemeClr val="accent5">
                    <a:lumMod val="50000"/>
                  </a:schemeClr>
                </a:solidFill>
              </a:rPr>
              <a:t>kinase</a:t>
            </a:r>
            <a:r>
              <a:rPr lang="en-US" b="1" dirty="0" smtClean="0">
                <a:solidFill>
                  <a:schemeClr val="accent5">
                    <a:lumMod val="50000"/>
                  </a:schemeClr>
                </a:solidFill>
              </a:rPr>
              <a:t> then </a:t>
            </a:r>
            <a:r>
              <a:rPr lang="en-US" b="1" dirty="0" err="1" smtClean="0">
                <a:solidFill>
                  <a:srgbClr val="FF0000"/>
                </a:solidFill>
              </a:rPr>
              <a:t>autophosphorylations</a:t>
            </a:r>
            <a:r>
              <a:rPr lang="en-US" b="1" dirty="0" smtClean="0">
                <a:solidFill>
                  <a:srgbClr val="FF0000"/>
                </a:solidFill>
              </a:rPr>
              <a:t> </a:t>
            </a:r>
            <a:r>
              <a:rPr lang="el-GR" b="1" dirty="0" smtClean="0">
                <a:solidFill>
                  <a:srgbClr val="FF0000"/>
                </a:solidFill>
              </a:rPr>
              <a:t>β</a:t>
            </a:r>
            <a:r>
              <a:rPr lang="en-US" b="1" dirty="0" smtClean="0">
                <a:solidFill>
                  <a:srgbClr val="FF0000"/>
                </a:solidFill>
              </a:rPr>
              <a:t> chains.</a:t>
            </a:r>
          </a:p>
          <a:p>
            <a:r>
              <a:rPr lang="en-US" b="1" dirty="0" smtClean="0">
                <a:solidFill>
                  <a:schemeClr val="accent5">
                    <a:lumMod val="50000"/>
                  </a:schemeClr>
                </a:solidFill>
              </a:rPr>
              <a:t>The </a:t>
            </a:r>
            <a:r>
              <a:rPr lang="en-US" b="1" dirty="0" err="1" smtClean="0">
                <a:solidFill>
                  <a:schemeClr val="accent5">
                    <a:lumMod val="50000"/>
                  </a:schemeClr>
                </a:solidFill>
              </a:rPr>
              <a:t>phosphorylated</a:t>
            </a:r>
            <a:r>
              <a:rPr lang="en-US" b="1" dirty="0" smtClean="0">
                <a:solidFill>
                  <a:schemeClr val="accent5">
                    <a:lumMod val="50000"/>
                  </a:schemeClr>
                </a:solidFill>
              </a:rPr>
              <a:t> receptor then </a:t>
            </a:r>
            <a:r>
              <a:rPr lang="en-US" b="1" dirty="0" err="1" smtClean="0">
                <a:solidFill>
                  <a:schemeClr val="accent5">
                    <a:lumMod val="50000"/>
                  </a:schemeClr>
                </a:solidFill>
              </a:rPr>
              <a:t>phosphorylates</a:t>
            </a:r>
            <a:r>
              <a:rPr lang="en-US" b="1" dirty="0" smtClean="0">
                <a:solidFill>
                  <a:schemeClr val="accent5">
                    <a:lumMod val="50000"/>
                  </a:schemeClr>
                </a:solidFill>
              </a:rPr>
              <a:t> tyrosine residues on </a:t>
            </a:r>
            <a:r>
              <a:rPr lang="en-US" b="1" dirty="0" smtClean="0">
                <a:solidFill>
                  <a:srgbClr val="FF0000"/>
                </a:solidFill>
              </a:rPr>
              <a:t>insulin receptor substrates (IRS).</a:t>
            </a:r>
          </a:p>
          <a:p>
            <a:pPr>
              <a:buNone/>
            </a:pPr>
            <a:endParaRPr lang="en-US" b="1" dirty="0" smtClean="0"/>
          </a:p>
          <a:p>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fontScale="90000"/>
          </a:bodyPr>
          <a:lstStyle/>
          <a:p>
            <a:r>
              <a:rPr lang="en-US" b="1" dirty="0" smtClean="0">
                <a:solidFill>
                  <a:srgbClr val="C00000"/>
                </a:solidFill>
              </a:rPr>
              <a:t>                                                                   </a:t>
            </a:r>
            <a:r>
              <a:rPr lang="en-US" sz="4000" b="1" dirty="0" smtClean="0">
                <a:solidFill>
                  <a:srgbClr val="C00000"/>
                </a:solidFill>
              </a:rPr>
              <a:t>CONTD….       MECHANISM OF INSULIN ACTION</a:t>
            </a:r>
            <a:br>
              <a:rPr lang="en-US" sz="4000" b="1" dirty="0" smtClean="0">
                <a:solidFill>
                  <a:srgbClr val="C00000"/>
                </a:solidFill>
              </a:rPr>
            </a:br>
            <a:endParaRPr lang="en-US" sz="4000" dirty="0"/>
          </a:p>
        </p:txBody>
      </p:sp>
      <p:sp>
        <p:nvSpPr>
          <p:cNvPr id="3" name="Content Placeholder 2"/>
          <p:cNvSpPr>
            <a:spLocks noGrp="1"/>
          </p:cNvSpPr>
          <p:nvPr>
            <p:ph idx="1"/>
          </p:nvPr>
        </p:nvSpPr>
        <p:spPr>
          <a:xfrm>
            <a:off x="0" y="914400"/>
            <a:ext cx="9144000" cy="5943600"/>
          </a:xfrm>
        </p:spPr>
        <p:txBody>
          <a:bodyPr/>
          <a:lstStyle/>
          <a:p>
            <a:r>
              <a:rPr lang="en-US" b="1" dirty="0" smtClean="0">
                <a:solidFill>
                  <a:srgbClr val="FF0000"/>
                </a:solidFill>
              </a:rPr>
              <a:t>The IRS tyrosine </a:t>
            </a:r>
            <a:r>
              <a:rPr lang="en-US" b="1" dirty="0" err="1" smtClean="0">
                <a:solidFill>
                  <a:srgbClr val="FF0000"/>
                </a:solidFill>
              </a:rPr>
              <a:t>phosphorylation</a:t>
            </a:r>
            <a:r>
              <a:rPr lang="en-US" b="1" dirty="0" smtClean="0">
                <a:solidFill>
                  <a:srgbClr val="FF0000"/>
                </a:solidFill>
              </a:rPr>
              <a:t> produce </a:t>
            </a:r>
            <a:r>
              <a:rPr lang="en-US" b="1" dirty="0" smtClean="0">
                <a:solidFill>
                  <a:schemeClr val="accent5">
                    <a:lumMod val="50000"/>
                  </a:schemeClr>
                </a:solidFill>
              </a:rPr>
              <a:t>following effects:</a:t>
            </a:r>
          </a:p>
          <a:p>
            <a:pPr>
              <a:buNone/>
            </a:pPr>
            <a:r>
              <a:rPr lang="en-US" b="1" dirty="0" smtClean="0">
                <a:solidFill>
                  <a:schemeClr val="accent5">
                    <a:lumMod val="50000"/>
                  </a:schemeClr>
                </a:solidFill>
              </a:rPr>
              <a:t>                Glucose synthesis</a:t>
            </a:r>
          </a:p>
          <a:p>
            <a:pPr>
              <a:buNone/>
            </a:pPr>
            <a:r>
              <a:rPr lang="en-US" b="1" dirty="0" smtClean="0">
                <a:solidFill>
                  <a:schemeClr val="accent5">
                    <a:lumMod val="50000"/>
                  </a:schemeClr>
                </a:solidFill>
              </a:rPr>
              <a:t>                Fat synthesis</a:t>
            </a:r>
          </a:p>
          <a:p>
            <a:pPr>
              <a:buNone/>
            </a:pPr>
            <a:r>
              <a:rPr lang="en-US" b="1" dirty="0" smtClean="0">
                <a:solidFill>
                  <a:schemeClr val="accent5">
                    <a:lumMod val="50000"/>
                  </a:schemeClr>
                </a:solidFill>
              </a:rPr>
              <a:t>                Protein synthesis</a:t>
            </a:r>
          </a:p>
          <a:p>
            <a:pPr>
              <a:buNone/>
            </a:pPr>
            <a:r>
              <a:rPr lang="en-US" b="1" dirty="0" smtClean="0">
                <a:solidFill>
                  <a:schemeClr val="accent5">
                    <a:lumMod val="50000"/>
                  </a:schemeClr>
                </a:solidFill>
              </a:rPr>
              <a:t>                Glucose transport</a:t>
            </a:r>
          </a:p>
          <a:p>
            <a:pPr>
              <a:buNone/>
            </a:pPr>
            <a:r>
              <a:rPr lang="en-US" b="1" dirty="0" smtClean="0">
                <a:solidFill>
                  <a:schemeClr val="accent5">
                    <a:lumMod val="50000"/>
                  </a:schemeClr>
                </a:solidFill>
              </a:rPr>
              <a:t>                Growth and gene expression </a:t>
            </a:r>
          </a:p>
          <a:p>
            <a:pPr>
              <a:buFont typeface="Wingdings" pitchFamily="2" charset="2"/>
              <a:buChar char="q"/>
            </a:pPr>
            <a:r>
              <a:rPr lang="en-US" b="1" dirty="0" smtClean="0">
                <a:solidFill>
                  <a:srgbClr val="7030A0"/>
                </a:solidFill>
              </a:rPr>
              <a:t>The growth-promoting protein anabolic effects of insulin are mediated via </a:t>
            </a:r>
            <a:r>
              <a:rPr lang="en-US" b="1" dirty="0" err="1" smtClean="0">
                <a:solidFill>
                  <a:srgbClr val="FF0000"/>
                </a:solidFill>
              </a:rPr>
              <a:t>phosphoinositol</a:t>
            </a:r>
            <a:r>
              <a:rPr lang="en-US" b="1" dirty="0" smtClean="0">
                <a:solidFill>
                  <a:srgbClr val="FF0000"/>
                </a:solidFill>
              </a:rPr>
              <a:t> 3-kinase (PI3K).</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ln w="57150">
            <a:solidFill>
              <a:schemeClr val="accent3">
                <a:lumMod val="50000"/>
              </a:schemeClr>
            </a:solidFill>
          </a:ln>
        </p:spPr>
        <p:txBody>
          <a:bodyPr>
            <a:normAutofit fontScale="90000"/>
          </a:bodyPr>
          <a:lstStyle/>
          <a:p>
            <a:r>
              <a:rPr lang="en-US" b="1" dirty="0" smtClean="0">
                <a:solidFill>
                  <a:schemeClr val="accent1">
                    <a:lumMod val="50000"/>
                  </a:schemeClr>
                </a:solidFill>
              </a:rPr>
              <a:t>                                                                      </a:t>
            </a:r>
            <a:r>
              <a:rPr lang="en-US" b="1" dirty="0" smtClean="0">
                <a:solidFill>
                  <a:srgbClr val="C00000"/>
                </a:solidFill>
              </a:rPr>
              <a:t>MECHANISM OF INSULIN ACTION</a:t>
            </a:r>
            <a:br>
              <a:rPr lang="en-US" b="1" dirty="0" smtClean="0">
                <a:solidFill>
                  <a:srgbClr val="C00000"/>
                </a:solidFill>
              </a:rPr>
            </a:br>
            <a:endParaRPr lang="en-US" dirty="0">
              <a:solidFill>
                <a:srgbClr val="C00000"/>
              </a:solidFill>
            </a:endParaRPr>
          </a:p>
        </p:txBody>
      </p:sp>
      <p:pic>
        <p:nvPicPr>
          <p:cNvPr id="1026" name="Picture 2" descr="F:\Insulin_glucose_metabolism.jpg"/>
          <p:cNvPicPr>
            <a:picLocks noGrp="1" noChangeAspect="1" noChangeArrowheads="1"/>
          </p:cNvPicPr>
          <p:nvPr>
            <p:ph idx="1"/>
          </p:nvPr>
        </p:nvPicPr>
        <p:blipFill>
          <a:blip r:embed="rId2" cstate="print"/>
          <a:srcRect/>
          <a:stretch>
            <a:fillRect/>
          </a:stretch>
        </p:blipFill>
        <p:spPr bwMode="auto">
          <a:xfrm>
            <a:off x="0" y="838200"/>
            <a:ext cx="9144000" cy="6019801"/>
          </a:xfrm>
          <a:prstGeom prst="rect">
            <a:avLst/>
          </a:prstGeom>
          <a:noFill/>
          <a:ln w="57150">
            <a:solidFill>
              <a:schemeClr val="accent3">
                <a:lumMod val="50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ln>
            <a:solidFill>
              <a:schemeClr val="accent3">
                <a:lumMod val="50000"/>
              </a:schemeClr>
            </a:solidFill>
          </a:ln>
        </p:spPr>
        <p:txBody>
          <a:bodyPr>
            <a:normAutofit fontScale="90000"/>
          </a:bodyPr>
          <a:lstStyle/>
          <a:p>
            <a:r>
              <a:rPr lang="en-US" b="1" dirty="0" smtClean="0">
                <a:solidFill>
                  <a:srgbClr val="C00000"/>
                </a:solidFill>
              </a:rPr>
              <a:t>                                                                        MECHANISM OF INSULIN ACTION</a:t>
            </a:r>
            <a:br>
              <a:rPr lang="en-US" b="1" dirty="0" smtClean="0">
                <a:solidFill>
                  <a:srgbClr val="C00000"/>
                </a:solidFill>
              </a:rPr>
            </a:br>
            <a:endParaRPr lang="en-US" dirty="0"/>
          </a:p>
        </p:txBody>
      </p:sp>
      <p:pic>
        <p:nvPicPr>
          <p:cNvPr id="3074" name="Picture 2" descr="J:\guyton-action of insulin.jpg"/>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solidFill>
                  <a:schemeClr val="accent1">
                    <a:lumMod val="50000"/>
                  </a:schemeClr>
                </a:solidFill>
              </a:rPr>
              <a:t>                                                                 </a:t>
            </a:r>
            <a:r>
              <a:rPr lang="en-US" b="1" dirty="0" smtClean="0">
                <a:solidFill>
                  <a:srgbClr val="FF0000"/>
                </a:solidFill>
              </a:rPr>
              <a:t>PHYSIOLOGICAL EFFECTS OF INSULIN</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838200"/>
            <a:ext cx="9144000" cy="6019800"/>
          </a:xfrm>
        </p:spPr>
        <p:txBody>
          <a:bodyPr/>
          <a:lstStyle/>
          <a:p>
            <a:pPr>
              <a:buFont typeface="Wingdings" pitchFamily="2" charset="2"/>
              <a:buChar char="q"/>
            </a:pPr>
            <a:r>
              <a:rPr lang="en-US" b="1" dirty="0" smtClean="0">
                <a:solidFill>
                  <a:srgbClr val="7030A0"/>
                </a:solidFill>
              </a:rPr>
              <a:t>EFFECTS ON ADIPOSE TISSUE:</a:t>
            </a:r>
          </a:p>
          <a:p>
            <a:r>
              <a:rPr lang="en-US" b="1" dirty="0" smtClean="0">
                <a:solidFill>
                  <a:srgbClr val="002060"/>
                </a:solidFill>
              </a:rPr>
              <a:t>Increased glucose entry</a:t>
            </a:r>
          </a:p>
          <a:p>
            <a:r>
              <a:rPr lang="en-US" b="1" dirty="0" smtClean="0">
                <a:solidFill>
                  <a:srgbClr val="002060"/>
                </a:solidFill>
              </a:rPr>
              <a:t>Increased fatty acids synthesis</a:t>
            </a:r>
          </a:p>
          <a:p>
            <a:r>
              <a:rPr lang="en-US" b="1" dirty="0" smtClean="0">
                <a:solidFill>
                  <a:srgbClr val="002060"/>
                </a:solidFill>
              </a:rPr>
              <a:t>Increased glycerol phosphate synthesis</a:t>
            </a:r>
          </a:p>
          <a:p>
            <a:r>
              <a:rPr lang="en-US" b="1" dirty="0" smtClean="0">
                <a:solidFill>
                  <a:srgbClr val="002060"/>
                </a:solidFill>
              </a:rPr>
              <a:t>Increased triglyceride deposition</a:t>
            </a:r>
          </a:p>
          <a:p>
            <a:r>
              <a:rPr lang="en-US" b="1" dirty="0" smtClean="0">
                <a:solidFill>
                  <a:srgbClr val="002060"/>
                </a:solidFill>
              </a:rPr>
              <a:t>Activation of lipoprotein lipase</a:t>
            </a:r>
          </a:p>
          <a:p>
            <a:r>
              <a:rPr lang="en-US" b="1" dirty="0" smtClean="0">
                <a:solidFill>
                  <a:srgbClr val="002060"/>
                </a:solidFill>
              </a:rPr>
              <a:t>Inhibition of hormone sensitive lipase</a:t>
            </a:r>
          </a:p>
          <a:p>
            <a:r>
              <a:rPr lang="en-US" b="1" dirty="0" smtClean="0">
                <a:solidFill>
                  <a:srgbClr val="002060"/>
                </a:solidFill>
              </a:rPr>
              <a:t>Increased K+ uptake</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solidFill>
                  <a:schemeClr val="accent1">
                    <a:lumMod val="50000"/>
                  </a:schemeClr>
                </a:solidFill>
              </a:rPr>
              <a:t>                                                                                                                                     </a:t>
            </a:r>
            <a:br>
              <a:rPr lang="en-US" b="1" dirty="0" smtClean="0">
                <a:solidFill>
                  <a:schemeClr val="accent1">
                    <a:lumMod val="50000"/>
                  </a:schemeClr>
                </a:solidFill>
              </a:rPr>
            </a:br>
            <a:r>
              <a:rPr lang="en-US" b="1" dirty="0" smtClean="0">
                <a:solidFill>
                  <a:schemeClr val="accent1">
                    <a:lumMod val="50000"/>
                  </a:schemeClr>
                </a:solidFill>
              </a:rPr>
              <a:t>                                                              </a:t>
            </a:r>
            <a:r>
              <a:rPr lang="en-US" sz="3600" b="1" dirty="0" smtClean="0">
                <a:solidFill>
                  <a:srgbClr val="FF0000"/>
                </a:solidFill>
              </a:rPr>
              <a:t>CONTD……PHYSIOLOGICAL EFFECTS OF INSULIN</a:t>
            </a:r>
            <a:br>
              <a:rPr lang="en-US" sz="3600" b="1" dirty="0" smtClean="0">
                <a:solidFill>
                  <a:srgbClr val="FF0000"/>
                </a:solidFill>
              </a:rPr>
            </a:br>
            <a:r>
              <a:rPr lang="en-US" b="1" dirty="0" smtClean="0">
                <a:solidFill>
                  <a:schemeClr val="accent1">
                    <a:lumMod val="50000"/>
                  </a:schemeClr>
                </a:solidFill>
              </a:rPr>
              <a:t>                                             </a:t>
            </a:r>
            <a:r>
              <a:rPr lang="en-US" sz="3200" b="1" dirty="0" smtClean="0">
                <a:solidFill>
                  <a:schemeClr val="accent1">
                    <a:lumMod val="50000"/>
                  </a:schemeClr>
                </a:solidFill>
              </a:rPr>
              <a:t/>
            </a:r>
            <a:br>
              <a:rPr lang="en-US" sz="3200" b="1" dirty="0" smtClean="0">
                <a:solidFill>
                  <a:schemeClr val="accent1">
                    <a:lumMod val="50000"/>
                  </a:schemeClr>
                </a:solidFill>
              </a:rPr>
            </a:br>
            <a:endParaRPr lang="en-US" sz="3600" dirty="0"/>
          </a:p>
        </p:txBody>
      </p:sp>
      <p:sp>
        <p:nvSpPr>
          <p:cNvPr id="3" name="Content Placeholder 2"/>
          <p:cNvSpPr>
            <a:spLocks noGrp="1"/>
          </p:cNvSpPr>
          <p:nvPr>
            <p:ph idx="1"/>
          </p:nvPr>
        </p:nvSpPr>
        <p:spPr>
          <a:xfrm>
            <a:off x="0" y="914400"/>
            <a:ext cx="9144000" cy="5943600"/>
          </a:xfrm>
        </p:spPr>
        <p:txBody>
          <a:bodyPr>
            <a:normAutofit/>
          </a:bodyPr>
          <a:lstStyle/>
          <a:p>
            <a:pPr>
              <a:buFont typeface="Wingdings" pitchFamily="2" charset="2"/>
              <a:buChar char="q"/>
            </a:pPr>
            <a:r>
              <a:rPr lang="en-US" b="1" dirty="0" smtClean="0">
                <a:solidFill>
                  <a:srgbClr val="7030A0"/>
                </a:solidFill>
              </a:rPr>
              <a:t>EFFECTS ON MUSCLE:</a:t>
            </a:r>
          </a:p>
          <a:p>
            <a:r>
              <a:rPr lang="en-US" b="1" dirty="0" smtClean="0">
                <a:solidFill>
                  <a:srgbClr val="002060"/>
                </a:solidFill>
              </a:rPr>
              <a:t>Increased glucose entry</a:t>
            </a:r>
          </a:p>
          <a:p>
            <a:r>
              <a:rPr lang="en-US" b="1" dirty="0" smtClean="0">
                <a:solidFill>
                  <a:srgbClr val="002060"/>
                </a:solidFill>
              </a:rPr>
              <a:t>Increased glycogen synthesis</a:t>
            </a:r>
          </a:p>
          <a:p>
            <a:r>
              <a:rPr lang="en-US" b="1" dirty="0" smtClean="0">
                <a:solidFill>
                  <a:srgbClr val="002060"/>
                </a:solidFill>
              </a:rPr>
              <a:t>Increased amino acid uptake</a:t>
            </a:r>
          </a:p>
          <a:p>
            <a:r>
              <a:rPr lang="en-US" b="1" dirty="0" smtClean="0">
                <a:solidFill>
                  <a:srgbClr val="002060"/>
                </a:solidFill>
              </a:rPr>
              <a:t>Increased protein synthesis in </a:t>
            </a:r>
            <a:r>
              <a:rPr lang="en-US" b="1" dirty="0" err="1" smtClean="0">
                <a:solidFill>
                  <a:srgbClr val="002060"/>
                </a:solidFill>
              </a:rPr>
              <a:t>ribosomes</a:t>
            </a:r>
            <a:endParaRPr lang="en-US" b="1" dirty="0" smtClean="0">
              <a:solidFill>
                <a:srgbClr val="002060"/>
              </a:solidFill>
            </a:endParaRPr>
          </a:p>
          <a:p>
            <a:r>
              <a:rPr lang="en-US" b="1" dirty="0" smtClean="0">
                <a:solidFill>
                  <a:srgbClr val="002060"/>
                </a:solidFill>
              </a:rPr>
              <a:t>Decreased protein catabolism</a:t>
            </a:r>
          </a:p>
          <a:p>
            <a:r>
              <a:rPr lang="en-US" b="1" dirty="0" smtClean="0">
                <a:solidFill>
                  <a:srgbClr val="002060"/>
                </a:solidFill>
              </a:rPr>
              <a:t>Decreased release of </a:t>
            </a:r>
            <a:r>
              <a:rPr lang="en-US" b="1" dirty="0" err="1" smtClean="0">
                <a:solidFill>
                  <a:srgbClr val="002060"/>
                </a:solidFill>
              </a:rPr>
              <a:t>glyconeogenic</a:t>
            </a:r>
            <a:r>
              <a:rPr lang="en-US" b="1" dirty="0" smtClean="0">
                <a:solidFill>
                  <a:srgbClr val="002060"/>
                </a:solidFill>
              </a:rPr>
              <a:t> amino acids </a:t>
            </a:r>
          </a:p>
          <a:p>
            <a:r>
              <a:rPr lang="en-US" b="1" dirty="0" smtClean="0">
                <a:solidFill>
                  <a:srgbClr val="002060"/>
                </a:solidFill>
              </a:rPr>
              <a:t>Increased </a:t>
            </a:r>
            <a:r>
              <a:rPr lang="en-US" b="1" dirty="0" err="1" smtClean="0">
                <a:solidFill>
                  <a:srgbClr val="002060"/>
                </a:solidFill>
              </a:rPr>
              <a:t>ketone</a:t>
            </a:r>
            <a:r>
              <a:rPr lang="en-US" b="1" dirty="0" smtClean="0">
                <a:solidFill>
                  <a:srgbClr val="002060"/>
                </a:solidFill>
              </a:rPr>
              <a:t> uptake</a:t>
            </a:r>
          </a:p>
          <a:p>
            <a:r>
              <a:rPr lang="en-US" b="1" dirty="0" smtClean="0">
                <a:solidFill>
                  <a:srgbClr val="002060"/>
                </a:solidFill>
              </a:rPr>
              <a:t>Increased K+ uptake</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solidFill>
                  <a:schemeClr val="accent1">
                    <a:lumMod val="50000"/>
                  </a:schemeClr>
                </a:solidFill>
              </a:rPr>
              <a:t>                                             </a:t>
            </a:r>
            <a:r>
              <a:rPr lang="en-US" sz="3600" b="1" dirty="0" smtClean="0">
                <a:solidFill>
                  <a:srgbClr val="FF0000"/>
                </a:solidFill>
              </a:rPr>
              <a:t>CONTD……PHYSIOLOGICAL EFFECTS OF INSULIN</a:t>
            </a:r>
            <a:br>
              <a:rPr lang="en-US" sz="3600" b="1" dirty="0" smtClean="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0" y="990600"/>
            <a:ext cx="9144000" cy="5867400"/>
          </a:xfrm>
        </p:spPr>
        <p:txBody>
          <a:bodyPr/>
          <a:lstStyle/>
          <a:p>
            <a:pPr>
              <a:buFont typeface="Wingdings" pitchFamily="2" charset="2"/>
              <a:buChar char="q"/>
            </a:pPr>
            <a:r>
              <a:rPr lang="en-US" b="1" dirty="0" smtClean="0">
                <a:solidFill>
                  <a:srgbClr val="7030A0"/>
                </a:solidFill>
              </a:rPr>
              <a:t>EFFECTS ON LIVER:</a:t>
            </a:r>
          </a:p>
          <a:p>
            <a:r>
              <a:rPr lang="en-US" b="1" dirty="0" smtClean="0">
                <a:solidFill>
                  <a:srgbClr val="002060"/>
                </a:solidFill>
              </a:rPr>
              <a:t>Decreased </a:t>
            </a:r>
            <a:r>
              <a:rPr lang="en-US" b="1" dirty="0" err="1" smtClean="0">
                <a:solidFill>
                  <a:srgbClr val="002060"/>
                </a:solidFill>
              </a:rPr>
              <a:t>ketogenesis</a:t>
            </a:r>
            <a:endParaRPr lang="en-US" b="1" dirty="0" smtClean="0">
              <a:solidFill>
                <a:srgbClr val="002060"/>
              </a:solidFill>
            </a:endParaRPr>
          </a:p>
          <a:p>
            <a:r>
              <a:rPr lang="en-US" b="1" dirty="0" smtClean="0">
                <a:solidFill>
                  <a:srgbClr val="002060"/>
                </a:solidFill>
              </a:rPr>
              <a:t>Increased protein synthesis</a:t>
            </a:r>
          </a:p>
          <a:p>
            <a:r>
              <a:rPr lang="en-US" b="1" dirty="0" smtClean="0">
                <a:solidFill>
                  <a:srgbClr val="002060"/>
                </a:solidFill>
              </a:rPr>
              <a:t>Increased fat synthesis </a:t>
            </a:r>
          </a:p>
          <a:p>
            <a:r>
              <a:rPr lang="en-US" b="1" dirty="0" smtClean="0">
                <a:solidFill>
                  <a:schemeClr val="tx2">
                    <a:lumMod val="50000"/>
                  </a:schemeClr>
                </a:solidFill>
              </a:rPr>
              <a:t>Decreased glucose output due to:</a:t>
            </a:r>
          </a:p>
          <a:p>
            <a:pPr>
              <a:buNone/>
            </a:pPr>
            <a:r>
              <a:rPr lang="en-US" b="1" dirty="0" smtClean="0">
                <a:solidFill>
                  <a:srgbClr val="002060"/>
                </a:solidFill>
              </a:rPr>
              <a:t>               Decreased </a:t>
            </a:r>
            <a:r>
              <a:rPr lang="en-US" b="1" dirty="0" err="1" smtClean="0">
                <a:solidFill>
                  <a:srgbClr val="002060"/>
                </a:solidFill>
              </a:rPr>
              <a:t>gluconeogenesis</a:t>
            </a:r>
            <a:endParaRPr lang="en-US" b="1" dirty="0" smtClean="0">
              <a:solidFill>
                <a:srgbClr val="002060"/>
              </a:solidFill>
            </a:endParaRPr>
          </a:p>
          <a:p>
            <a:pPr>
              <a:buNone/>
            </a:pPr>
            <a:r>
              <a:rPr lang="en-US" b="1" dirty="0" smtClean="0">
                <a:solidFill>
                  <a:srgbClr val="002060"/>
                </a:solidFill>
              </a:rPr>
              <a:t>               Increased glycogen synthesis</a:t>
            </a:r>
          </a:p>
          <a:p>
            <a:pPr>
              <a:buNone/>
            </a:pPr>
            <a:r>
              <a:rPr lang="en-US" b="1" dirty="0" smtClean="0">
                <a:solidFill>
                  <a:srgbClr val="002060"/>
                </a:solidFill>
              </a:rPr>
              <a:t>               Decreased </a:t>
            </a:r>
            <a:r>
              <a:rPr lang="en-US" b="1" dirty="0" err="1" smtClean="0">
                <a:solidFill>
                  <a:srgbClr val="002060"/>
                </a:solidFill>
              </a:rPr>
              <a:t>glucogenesis</a:t>
            </a:r>
            <a:endParaRPr lang="en-US" b="1" dirty="0" smtClean="0">
              <a:solidFill>
                <a:srgbClr val="002060"/>
              </a:solidFill>
            </a:endParaRPr>
          </a:p>
          <a:p>
            <a:pPr>
              <a:buNone/>
            </a:pPr>
            <a:r>
              <a:rPr lang="en-US" b="1" dirty="0" smtClean="0">
                <a:solidFill>
                  <a:srgbClr val="002060"/>
                </a:solidFill>
              </a:rPr>
              <a:t>               Decreased </a:t>
            </a:r>
            <a:r>
              <a:rPr lang="en-US" b="1" dirty="0" err="1" smtClean="0">
                <a:solidFill>
                  <a:srgbClr val="002060"/>
                </a:solidFill>
              </a:rPr>
              <a:t>glycogenolysis</a:t>
            </a:r>
            <a:endParaRPr lang="en-US" b="1" dirty="0" smtClean="0">
              <a:solidFill>
                <a:srgbClr val="002060"/>
              </a:solidFill>
            </a:endParaRPr>
          </a:p>
          <a:p>
            <a:pPr>
              <a:buFont typeface="Wingdings" pitchFamily="2" charset="2"/>
              <a:buChar char="q"/>
            </a:pPr>
            <a:r>
              <a:rPr lang="en-US" b="1" dirty="0" smtClean="0">
                <a:solidFill>
                  <a:srgbClr val="7030A0"/>
                </a:solidFill>
              </a:rPr>
              <a:t>GENERAL:</a:t>
            </a:r>
            <a:r>
              <a:rPr lang="en-US" b="1" dirty="0" smtClean="0"/>
              <a:t> </a:t>
            </a:r>
            <a:r>
              <a:rPr lang="en-US" b="1" dirty="0" smtClean="0">
                <a:solidFill>
                  <a:srgbClr val="002060"/>
                </a:solidFill>
              </a:rPr>
              <a:t>Increased cell growth</a:t>
            </a:r>
          </a:p>
          <a:p>
            <a:pPr>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jkj"/>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b="1" dirty="0" smtClean="0">
                <a:solidFill>
                  <a:srgbClr val="FF0000"/>
                </a:solidFill>
              </a:rPr>
              <a:t>DIABETES MELLITUS</a:t>
            </a:r>
            <a:endParaRPr lang="en-US" b="1" dirty="0">
              <a:solidFill>
                <a:srgbClr val="FF0000"/>
              </a:solidFill>
            </a:endParaRPr>
          </a:p>
        </p:txBody>
      </p:sp>
      <p:sp>
        <p:nvSpPr>
          <p:cNvPr id="3" name="Content Placeholder 2"/>
          <p:cNvSpPr>
            <a:spLocks noGrp="1"/>
          </p:cNvSpPr>
          <p:nvPr>
            <p:ph idx="1"/>
          </p:nvPr>
        </p:nvSpPr>
        <p:spPr>
          <a:xfrm>
            <a:off x="0" y="1066800"/>
            <a:ext cx="9144000" cy="5791200"/>
          </a:xfrm>
        </p:spPr>
        <p:txBody>
          <a:bodyPr/>
          <a:lstStyle/>
          <a:p>
            <a:pPr>
              <a:buFont typeface="Wingdings" pitchFamily="2" charset="2"/>
              <a:buChar char="q"/>
            </a:pPr>
            <a:r>
              <a:rPr lang="en-US" b="1" dirty="0" smtClean="0">
                <a:solidFill>
                  <a:srgbClr val="FF0000"/>
                </a:solidFill>
              </a:rPr>
              <a:t>INTRODUCTION:- </a:t>
            </a:r>
          </a:p>
          <a:p>
            <a:r>
              <a:rPr lang="en-US" b="1" dirty="0" smtClean="0">
                <a:solidFill>
                  <a:schemeClr val="accent1">
                    <a:lumMod val="50000"/>
                  </a:schemeClr>
                </a:solidFill>
              </a:rPr>
              <a:t>The incidence of diabetes mellitus in the human population has reached epidemic proportion worldwide, increasing at a rapid rate.</a:t>
            </a:r>
          </a:p>
          <a:p>
            <a:r>
              <a:rPr lang="en-US" b="1" dirty="0" smtClean="0">
                <a:solidFill>
                  <a:schemeClr val="accent1">
                    <a:lumMod val="50000"/>
                  </a:schemeClr>
                </a:solidFill>
              </a:rPr>
              <a:t>In </a:t>
            </a:r>
            <a:r>
              <a:rPr lang="en-US" b="1" dirty="0" smtClean="0">
                <a:solidFill>
                  <a:srgbClr val="FF0000"/>
                </a:solidFill>
              </a:rPr>
              <a:t>2020,</a:t>
            </a:r>
            <a:r>
              <a:rPr lang="en-US" b="1" dirty="0" smtClean="0">
                <a:solidFill>
                  <a:schemeClr val="accent1">
                    <a:lumMod val="50000"/>
                  </a:schemeClr>
                </a:solidFill>
              </a:rPr>
              <a:t> there were  an estimated  </a:t>
            </a:r>
            <a:r>
              <a:rPr lang="en-US" b="1" dirty="0" smtClean="0">
                <a:solidFill>
                  <a:srgbClr val="FF0000"/>
                </a:solidFill>
              </a:rPr>
              <a:t>463 million </a:t>
            </a:r>
            <a:r>
              <a:rPr lang="en-US" b="1" dirty="0" smtClean="0">
                <a:solidFill>
                  <a:schemeClr val="accent1">
                    <a:lumMod val="50000"/>
                  </a:schemeClr>
                </a:solidFill>
              </a:rPr>
              <a:t>cases in the word, and these number is projected  to increase  </a:t>
            </a:r>
            <a:r>
              <a:rPr lang="en-US" b="1" dirty="0" smtClean="0">
                <a:solidFill>
                  <a:srgbClr val="FF0000"/>
                </a:solidFill>
              </a:rPr>
              <a:t>700 million by  2045.</a:t>
            </a:r>
          </a:p>
          <a:p>
            <a:r>
              <a:rPr lang="en-US" b="1" dirty="0" smtClean="0">
                <a:solidFill>
                  <a:schemeClr val="accent1">
                    <a:lumMod val="50000"/>
                  </a:schemeClr>
                </a:solidFill>
              </a:rPr>
              <a:t>Ninety percent of present cases are type-II diabetes.</a:t>
            </a:r>
          </a:p>
          <a:p>
            <a:pPr>
              <a:buNone/>
            </a:pPr>
            <a:endParaRPr lang="en-US" dirty="0" smtClean="0"/>
          </a:p>
          <a:p>
            <a:endParaRPr lang="en-US" dirty="0"/>
          </a:p>
        </p:txBody>
      </p:sp>
      <p:graphicFrame>
        <p:nvGraphicFramePr>
          <p:cNvPr id="10241" name="Object 1"/>
          <p:cNvGraphicFramePr>
            <a:graphicFrameLocks noChangeAspect="1"/>
          </p:cNvGraphicFramePr>
          <p:nvPr/>
        </p:nvGraphicFramePr>
        <p:xfrm>
          <a:off x="6934200" y="0"/>
          <a:ext cx="2209800" cy="1676400"/>
        </p:xfrm>
        <a:graphic>
          <a:graphicData uri="http://schemas.openxmlformats.org/presentationml/2006/ole">
            <p:oleObj spid="_x0000_s10241" name="Clip" r:id="rId3" imgW="1268640" imgH="849240"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r>
              <a:rPr lang="en-US" b="1" dirty="0" smtClean="0">
                <a:solidFill>
                  <a:srgbClr val="C00000"/>
                </a:solidFill>
              </a:rPr>
              <a:t>MCQ TEST AFTER END OF LECTURE</a:t>
            </a:r>
            <a:endParaRPr lang="en-US" dirty="0">
              <a:solidFill>
                <a:srgbClr val="C00000"/>
              </a:solidFill>
            </a:endParaRPr>
          </a:p>
        </p:txBody>
      </p:sp>
      <p:sp>
        <p:nvSpPr>
          <p:cNvPr id="3" name="Content Placeholder 2"/>
          <p:cNvSpPr>
            <a:spLocks noGrp="1"/>
          </p:cNvSpPr>
          <p:nvPr>
            <p:ph idx="1"/>
          </p:nvPr>
        </p:nvSpPr>
        <p:spPr>
          <a:xfrm>
            <a:off x="0" y="457200"/>
            <a:ext cx="9144000" cy="6400800"/>
          </a:xfrm>
        </p:spPr>
        <p:txBody>
          <a:bodyPr>
            <a:noAutofit/>
          </a:bodyPr>
          <a:lstStyle/>
          <a:p>
            <a:pPr>
              <a:buNone/>
            </a:pPr>
            <a:r>
              <a:rPr lang="en-US" b="1" dirty="0" smtClean="0">
                <a:solidFill>
                  <a:srgbClr val="0000CC"/>
                </a:solidFill>
              </a:rPr>
              <a:t>1  </a:t>
            </a:r>
            <a:r>
              <a:rPr lang="en-US" b="1" dirty="0" smtClean="0">
                <a:solidFill>
                  <a:srgbClr val="7030A0"/>
                </a:solidFill>
              </a:rPr>
              <a:t>One of the </a:t>
            </a:r>
            <a:r>
              <a:rPr lang="en-US" sz="2800" b="1" dirty="0" smtClean="0">
                <a:solidFill>
                  <a:srgbClr val="7030A0"/>
                </a:solidFill>
              </a:rPr>
              <a:t>complication of diabetes  mellitus is :   </a:t>
            </a:r>
          </a:p>
          <a:p>
            <a:r>
              <a:rPr lang="en-US" b="1" dirty="0" smtClean="0">
                <a:solidFill>
                  <a:srgbClr val="FF0000"/>
                </a:solidFill>
              </a:rPr>
              <a:t>A  </a:t>
            </a:r>
            <a:r>
              <a:rPr lang="en-US" sz="2800" b="1" dirty="0" smtClean="0">
                <a:solidFill>
                  <a:srgbClr val="FF0000"/>
                </a:solidFill>
              </a:rPr>
              <a:t>Hypocalcaemia </a:t>
            </a:r>
          </a:p>
          <a:p>
            <a:r>
              <a:rPr lang="en-US" sz="2800" b="1" dirty="0" smtClean="0">
                <a:solidFill>
                  <a:srgbClr val="FF0000"/>
                </a:solidFill>
              </a:rPr>
              <a:t>B   </a:t>
            </a:r>
            <a:r>
              <a:rPr lang="en-US" sz="2800" b="1" dirty="0" err="1" smtClean="0">
                <a:solidFill>
                  <a:srgbClr val="FF0000"/>
                </a:solidFill>
              </a:rPr>
              <a:t>Carotenemia</a:t>
            </a:r>
            <a:endParaRPr lang="en-US" sz="2800" b="1" dirty="0" smtClean="0">
              <a:solidFill>
                <a:srgbClr val="FF0000"/>
              </a:solidFill>
            </a:endParaRPr>
          </a:p>
          <a:p>
            <a:r>
              <a:rPr lang="en-US" sz="2800" b="1" dirty="0" smtClean="0">
                <a:solidFill>
                  <a:srgbClr val="FF0000"/>
                </a:solidFill>
              </a:rPr>
              <a:t>C   Dilution syndrome</a:t>
            </a:r>
          </a:p>
          <a:p>
            <a:r>
              <a:rPr lang="en-US" sz="2800" b="1" dirty="0" smtClean="0">
                <a:solidFill>
                  <a:srgbClr val="FF0000"/>
                </a:solidFill>
              </a:rPr>
              <a:t>D  Metabolic </a:t>
            </a:r>
            <a:r>
              <a:rPr lang="en-US" sz="2800" b="1" dirty="0" err="1" smtClean="0">
                <a:solidFill>
                  <a:srgbClr val="FF0000"/>
                </a:solidFill>
              </a:rPr>
              <a:t>ketoacidosis</a:t>
            </a:r>
            <a:r>
              <a:rPr lang="en-US" sz="2800" b="1" dirty="0" smtClean="0">
                <a:solidFill>
                  <a:srgbClr val="FF0000"/>
                </a:solidFill>
              </a:rPr>
              <a:t>  </a:t>
            </a:r>
            <a:endParaRPr lang="en-US" sz="2800" dirty="0" smtClean="0">
              <a:solidFill>
                <a:srgbClr val="FF0000"/>
              </a:solidFill>
            </a:endParaRPr>
          </a:p>
          <a:p>
            <a:pPr>
              <a:buNone/>
            </a:pPr>
            <a:r>
              <a:rPr lang="en-US" b="1" dirty="0" smtClean="0">
                <a:solidFill>
                  <a:srgbClr val="0000CC"/>
                </a:solidFill>
              </a:rPr>
              <a:t>2 </a:t>
            </a:r>
            <a:r>
              <a:rPr lang="en-US" sz="2800" b="1" dirty="0" smtClean="0">
                <a:solidFill>
                  <a:srgbClr val="7030A0"/>
                </a:solidFill>
              </a:rPr>
              <a:t>Insulin-dependent diabetes mellitus (IDDM)</a:t>
            </a:r>
            <a:r>
              <a:rPr lang="en-US" sz="2800" dirty="0" smtClean="0">
                <a:solidFill>
                  <a:srgbClr val="7030A0"/>
                </a:solidFill>
              </a:rPr>
              <a:t> Is </a:t>
            </a:r>
            <a:r>
              <a:rPr lang="en-US" sz="2800" b="1" dirty="0" smtClean="0">
                <a:solidFill>
                  <a:srgbClr val="FF0000"/>
                </a:solidFill>
              </a:rPr>
              <a:t>:</a:t>
            </a:r>
            <a:endParaRPr lang="en-US" sz="2800" b="1" dirty="0" smtClean="0">
              <a:solidFill>
                <a:srgbClr val="0000CC"/>
              </a:solidFill>
            </a:endParaRPr>
          </a:p>
          <a:p>
            <a:r>
              <a:rPr lang="en-US" sz="2800" b="1" dirty="0" smtClean="0">
                <a:solidFill>
                  <a:srgbClr val="CC0099"/>
                </a:solidFill>
              </a:rPr>
              <a:t>A  </a:t>
            </a:r>
            <a:r>
              <a:rPr lang="en-US" sz="2800" b="1" dirty="0" smtClean="0">
                <a:solidFill>
                  <a:srgbClr val="FF0000"/>
                </a:solidFill>
              </a:rPr>
              <a:t>Type-I </a:t>
            </a:r>
          </a:p>
          <a:p>
            <a:r>
              <a:rPr lang="en-US" sz="2800" b="1" dirty="0" smtClean="0">
                <a:solidFill>
                  <a:srgbClr val="FF0000"/>
                </a:solidFill>
              </a:rPr>
              <a:t>B  Type-II </a:t>
            </a:r>
          </a:p>
          <a:p>
            <a:r>
              <a:rPr lang="en-US" sz="2800" b="1" dirty="0" smtClean="0">
                <a:solidFill>
                  <a:srgbClr val="FF0000"/>
                </a:solidFill>
              </a:rPr>
              <a:t>C  Secondary diabetes mellitus </a:t>
            </a:r>
          </a:p>
          <a:p>
            <a:r>
              <a:rPr lang="en-US" sz="2800" b="1" dirty="0" smtClean="0">
                <a:solidFill>
                  <a:srgbClr val="FF0000"/>
                </a:solidFill>
              </a:rPr>
              <a:t>D  None of above</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additive="base">
                                        <p:cTn id="64"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5"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r>
              <a:rPr lang="en-US" b="1" dirty="0" smtClean="0">
                <a:solidFill>
                  <a:srgbClr val="C00000"/>
                </a:solidFill>
              </a:rPr>
              <a:t>MCQ TEST AFTER END OF LECTURE</a:t>
            </a:r>
            <a:endParaRPr lang="en-US" dirty="0">
              <a:solidFill>
                <a:srgbClr val="C00000"/>
              </a:solidFill>
            </a:endParaRPr>
          </a:p>
        </p:txBody>
      </p:sp>
      <p:sp>
        <p:nvSpPr>
          <p:cNvPr id="3" name="Content Placeholder 2"/>
          <p:cNvSpPr>
            <a:spLocks noGrp="1"/>
          </p:cNvSpPr>
          <p:nvPr>
            <p:ph idx="1"/>
          </p:nvPr>
        </p:nvSpPr>
        <p:spPr>
          <a:xfrm>
            <a:off x="0" y="457200"/>
            <a:ext cx="9144000" cy="6400800"/>
          </a:xfrm>
        </p:spPr>
        <p:txBody>
          <a:bodyPr>
            <a:noAutofit/>
          </a:bodyPr>
          <a:lstStyle/>
          <a:p>
            <a:pPr>
              <a:buNone/>
            </a:pPr>
            <a:r>
              <a:rPr lang="en-US" b="1" dirty="0" smtClean="0">
                <a:solidFill>
                  <a:srgbClr val="0000CC"/>
                </a:solidFill>
              </a:rPr>
              <a:t>3 </a:t>
            </a:r>
            <a:r>
              <a:rPr lang="en-US" sz="2800" b="1" dirty="0" smtClean="0">
                <a:solidFill>
                  <a:srgbClr val="FF0000"/>
                </a:solidFill>
              </a:rPr>
              <a:t>The activity that is not suppressed by </a:t>
            </a:r>
            <a:r>
              <a:rPr lang="en-US" sz="2800" b="1" dirty="0" err="1" smtClean="0">
                <a:solidFill>
                  <a:srgbClr val="FF0000"/>
                </a:solidFill>
              </a:rPr>
              <a:t>antiinsulin</a:t>
            </a:r>
            <a:r>
              <a:rPr lang="en-US" sz="2800" b="1" dirty="0" smtClean="0">
                <a:solidFill>
                  <a:srgbClr val="FF0000"/>
                </a:solidFill>
              </a:rPr>
              <a:t> antibodies has been called : </a:t>
            </a:r>
            <a:r>
              <a:rPr lang="en-US" sz="2800" b="1" dirty="0" smtClean="0">
                <a:solidFill>
                  <a:srgbClr val="0000CC"/>
                </a:solidFill>
              </a:rPr>
              <a:t> </a:t>
            </a:r>
          </a:p>
          <a:p>
            <a:r>
              <a:rPr lang="en-US" b="1" dirty="0" smtClean="0">
                <a:solidFill>
                  <a:srgbClr val="CC0099"/>
                </a:solidFill>
              </a:rPr>
              <a:t>A </a:t>
            </a:r>
            <a:r>
              <a:rPr lang="en-US" sz="2800" b="1" dirty="0" smtClean="0">
                <a:solidFill>
                  <a:srgbClr val="7030A0"/>
                </a:solidFill>
              </a:rPr>
              <a:t>IGE-I </a:t>
            </a:r>
            <a:r>
              <a:rPr lang="en-US" sz="2800" b="1" dirty="0" smtClean="0">
                <a:solidFill>
                  <a:schemeClr val="tx2">
                    <a:lumMod val="50000"/>
                  </a:schemeClr>
                </a:solidFill>
              </a:rPr>
              <a:t> </a:t>
            </a:r>
            <a:endParaRPr lang="en-US" sz="2800" b="1" dirty="0" smtClean="0">
              <a:solidFill>
                <a:srgbClr val="CC0099"/>
              </a:solidFill>
            </a:endParaRPr>
          </a:p>
          <a:p>
            <a:r>
              <a:rPr lang="en-US" sz="2800" b="1" dirty="0" smtClean="0">
                <a:solidFill>
                  <a:srgbClr val="CC0099"/>
                </a:solidFill>
              </a:rPr>
              <a:t>B  </a:t>
            </a:r>
            <a:r>
              <a:rPr lang="en-US" sz="2800" b="1" dirty="0" smtClean="0">
                <a:solidFill>
                  <a:srgbClr val="7030A0"/>
                </a:solidFill>
              </a:rPr>
              <a:t>IGF-II </a:t>
            </a:r>
          </a:p>
          <a:p>
            <a:r>
              <a:rPr lang="en-US" sz="2800" b="1" dirty="0" smtClean="0">
                <a:solidFill>
                  <a:srgbClr val="CC0099"/>
                </a:solidFill>
              </a:rPr>
              <a:t>C  </a:t>
            </a:r>
            <a:r>
              <a:rPr lang="en-US" sz="2800" b="1" dirty="0" smtClean="0">
                <a:solidFill>
                  <a:srgbClr val="7030A0"/>
                </a:solidFill>
              </a:rPr>
              <a:t>NSILA. </a:t>
            </a:r>
          </a:p>
          <a:p>
            <a:r>
              <a:rPr lang="en-US" sz="2800" b="1" dirty="0" smtClean="0">
                <a:solidFill>
                  <a:srgbClr val="CC0099"/>
                </a:solidFill>
              </a:rPr>
              <a:t>D </a:t>
            </a:r>
            <a:r>
              <a:rPr lang="en-US" sz="2800" b="1" dirty="0" err="1" smtClean="0">
                <a:solidFill>
                  <a:srgbClr val="7030A0"/>
                </a:solidFill>
              </a:rPr>
              <a:t>Phosphoinositol</a:t>
            </a:r>
            <a:r>
              <a:rPr lang="en-US" sz="2800" b="1" dirty="0" smtClean="0">
                <a:solidFill>
                  <a:srgbClr val="7030A0"/>
                </a:solidFill>
              </a:rPr>
              <a:t> 3-kinase </a:t>
            </a:r>
            <a:endParaRPr lang="en-US" sz="2800" dirty="0" smtClean="0"/>
          </a:p>
          <a:p>
            <a:pPr>
              <a:buNone/>
            </a:pPr>
            <a:r>
              <a:rPr lang="en-US" b="1" dirty="0" smtClean="0">
                <a:solidFill>
                  <a:srgbClr val="0000CC"/>
                </a:solidFill>
              </a:rPr>
              <a:t>4 </a:t>
            </a:r>
            <a:r>
              <a:rPr lang="en-US" sz="2800" b="1" dirty="0" smtClean="0">
                <a:solidFill>
                  <a:srgbClr val="FF0000"/>
                </a:solidFill>
              </a:rPr>
              <a:t>Type-I diabetes usually develop before the age of 40 and hence is called :</a:t>
            </a:r>
          </a:p>
          <a:p>
            <a:r>
              <a:rPr lang="en-US" sz="2800" b="1" dirty="0" smtClean="0">
                <a:solidFill>
                  <a:srgbClr val="CC0099"/>
                </a:solidFill>
              </a:rPr>
              <a:t>A  </a:t>
            </a:r>
            <a:r>
              <a:rPr lang="en-US" sz="2800" b="1" dirty="0" smtClean="0">
                <a:solidFill>
                  <a:srgbClr val="7030A0"/>
                </a:solidFill>
              </a:rPr>
              <a:t>Secondary diabetes mellitus </a:t>
            </a:r>
          </a:p>
          <a:p>
            <a:r>
              <a:rPr lang="en-US" sz="2800" b="1" dirty="0" smtClean="0">
                <a:solidFill>
                  <a:srgbClr val="CC0099"/>
                </a:solidFill>
              </a:rPr>
              <a:t>B</a:t>
            </a:r>
            <a:r>
              <a:rPr lang="en-US" sz="2800" b="1" dirty="0" smtClean="0">
                <a:solidFill>
                  <a:schemeClr val="accent1">
                    <a:lumMod val="50000"/>
                  </a:schemeClr>
                </a:solidFill>
              </a:rPr>
              <a:t>  </a:t>
            </a:r>
            <a:r>
              <a:rPr lang="en-US" sz="2800" b="1" dirty="0" smtClean="0">
                <a:solidFill>
                  <a:srgbClr val="7030A0"/>
                </a:solidFill>
              </a:rPr>
              <a:t>juvenile diabetes.</a:t>
            </a:r>
          </a:p>
          <a:p>
            <a:r>
              <a:rPr lang="en-US" sz="2800" b="1" dirty="0" smtClean="0">
                <a:solidFill>
                  <a:srgbClr val="CC0099"/>
                </a:solidFill>
              </a:rPr>
              <a:t>C</a:t>
            </a:r>
            <a:r>
              <a:rPr lang="en-US" sz="2800" b="1" dirty="0" smtClean="0">
                <a:solidFill>
                  <a:srgbClr val="FF0000"/>
                </a:solidFill>
              </a:rPr>
              <a:t>  </a:t>
            </a:r>
            <a:r>
              <a:rPr lang="en-US" sz="2800" b="1" dirty="0" smtClean="0">
                <a:solidFill>
                  <a:srgbClr val="7030A0"/>
                </a:solidFill>
              </a:rPr>
              <a:t>Diabetes </a:t>
            </a:r>
            <a:r>
              <a:rPr lang="en-US" sz="2800" b="1" dirty="0" err="1" smtClean="0">
                <a:solidFill>
                  <a:srgbClr val="7030A0"/>
                </a:solidFill>
              </a:rPr>
              <a:t>insipidus</a:t>
            </a:r>
            <a:endParaRPr lang="en-US" sz="2800" b="1" dirty="0" smtClean="0">
              <a:solidFill>
                <a:srgbClr val="7030A0"/>
              </a:solidFill>
            </a:endParaRPr>
          </a:p>
          <a:p>
            <a:r>
              <a:rPr lang="en-US" sz="2800" b="1" dirty="0" smtClean="0">
                <a:solidFill>
                  <a:srgbClr val="CC0099"/>
                </a:solidFill>
              </a:rPr>
              <a:t>D  </a:t>
            </a:r>
            <a:r>
              <a:rPr lang="en-US" sz="2800" b="1" dirty="0" smtClean="0">
                <a:solidFill>
                  <a:srgbClr val="7030A0"/>
                </a:solidFill>
              </a:rPr>
              <a:t>None of above</a:t>
            </a:r>
            <a:endParaRPr lang="en-US"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additive="base">
                                        <p:cTn id="64"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5"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r>
              <a:rPr lang="en-US" b="1" dirty="0" smtClean="0">
                <a:solidFill>
                  <a:srgbClr val="C00000"/>
                </a:solidFill>
              </a:rPr>
              <a:t>MCQ TEST AFTER END OF LECTURE</a:t>
            </a:r>
            <a:endParaRPr lang="en-US" dirty="0">
              <a:solidFill>
                <a:srgbClr val="C00000"/>
              </a:solidFill>
            </a:endParaRPr>
          </a:p>
        </p:txBody>
      </p:sp>
      <p:sp>
        <p:nvSpPr>
          <p:cNvPr id="3" name="Content Placeholder 2"/>
          <p:cNvSpPr>
            <a:spLocks noGrp="1"/>
          </p:cNvSpPr>
          <p:nvPr>
            <p:ph idx="1"/>
          </p:nvPr>
        </p:nvSpPr>
        <p:spPr>
          <a:xfrm>
            <a:off x="0" y="457200"/>
            <a:ext cx="9144000" cy="6400800"/>
          </a:xfrm>
        </p:spPr>
        <p:txBody>
          <a:bodyPr>
            <a:noAutofit/>
          </a:bodyPr>
          <a:lstStyle/>
          <a:p>
            <a:pPr>
              <a:buNone/>
            </a:pPr>
            <a:r>
              <a:rPr lang="en-US" b="1" dirty="0" smtClean="0">
                <a:solidFill>
                  <a:srgbClr val="0000CC"/>
                </a:solidFill>
              </a:rPr>
              <a:t>5  </a:t>
            </a:r>
            <a:r>
              <a:rPr lang="en-US" sz="2800" b="1" dirty="0" smtClean="0">
                <a:solidFill>
                  <a:srgbClr val="FF0000"/>
                </a:solidFill>
              </a:rPr>
              <a:t>Glucagon mediates insulin releasing effect by stimulator</a:t>
            </a:r>
            <a:r>
              <a:rPr lang="en-US" sz="2800" b="1" dirty="0" smtClean="0">
                <a:solidFill>
                  <a:srgbClr val="0000CC"/>
                </a:solidFill>
              </a:rPr>
              <a:t>:  </a:t>
            </a:r>
          </a:p>
          <a:p>
            <a:r>
              <a:rPr lang="en-US" b="1" dirty="0" smtClean="0">
                <a:solidFill>
                  <a:srgbClr val="CC0099"/>
                </a:solidFill>
              </a:rPr>
              <a:t>A </a:t>
            </a:r>
            <a:r>
              <a:rPr lang="en-US" sz="2800" b="1" dirty="0" err="1" smtClean="0">
                <a:solidFill>
                  <a:srgbClr val="7030A0"/>
                </a:solidFill>
              </a:rPr>
              <a:t>Phospholipase</a:t>
            </a:r>
            <a:r>
              <a:rPr lang="en-US" sz="2800" b="1" dirty="0" smtClean="0">
                <a:solidFill>
                  <a:srgbClr val="7030A0"/>
                </a:solidFill>
              </a:rPr>
              <a:t>-C second messenger system.</a:t>
            </a:r>
            <a:r>
              <a:rPr lang="en-US" sz="2800" b="1" dirty="0" smtClean="0">
                <a:solidFill>
                  <a:srgbClr val="CC0099"/>
                </a:solidFill>
              </a:rPr>
              <a:t> </a:t>
            </a:r>
          </a:p>
          <a:p>
            <a:r>
              <a:rPr lang="en-US" sz="2800" b="1" dirty="0" smtClean="0">
                <a:solidFill>
                  <a:srgbClr val="CC0099"/>
                </a:solidFill>
              </a:rPr>
              <a:t>B  </a:t>
            </a:r>
            <a:r>
              <a:rPr lang="en-US" sz="2800" b="1" dirty="0" smtClean="0">
                <a:solidFill>
                  <a:srgbClr val="7030A0"/>
                </a:solidFill>
              </a:rPr>
              <a:t>G protein via cyclic AMP</a:t>
            </a:r>
            <a:r>
              <a:rPr lang="en-US" sz="2800" b="1" dirty="0" smtClean="0">
                <a:solidFill>
                  <a:srgbClr val="CC0099"/>
                </a:solidFill>
              </a:rPr>
              <a:t> </a:t>
            </a:r>
            <a:r>
              <a:rPr lang="en-US" sz="2800" b="1" dirty="0" smtClean="0">
                <a:solidFill>
                  <a:srgbClr val="7030A0"/>
                </a:solidFill>
              </a:rPr>
              <a:t>system.</a:t>
            </a:r>
            <a:endParaRPr lang="en-US" sz="2800" b="1" dirty="0" smtClean="0">
              <a:solidFill>
                <a:srgbClr val="CC0099"/>
              </a:solidFill>
            </a:endParaRPr>
          </a:p>
          <a:p>
            <a:r>
              <a:rPr lang="en-US" sz="2800" b="1" dirty="0" smtClean="0">
                <a:solidFill>
                  <a:srgbClr val="CC0099"/>
                </a:solidFill>
              </a:rPr>
              <a:t>C  </a:t>
            </a:r>
            <a:r>
              <a:rPr lang="en-US" sz="2800" b="1" dirty="0" smtClean="0">
                <a:solidFill>
                  <a:srgbClr val="7030A0"/>
                </a:solidFill>
              </a:rPr>
              <a:t>Transcription and translation effects.</a:t>
            </a:r>
            <a:endParaRPr lang="en-US" sz="2800" b="1" dirty="0" smtClean="0">
              <a:solidFill>
                <a:srgbClr val="CC0099"/>
              </a:solidFill>
            </a:endParaRPr>
          </a:p>
          <a:p>
            <a:r>
              <a:rPr lang="en-US" sz="2800" b="1" dirty="0" smtClean="0">
                <a:solidFill>
                  <a:srgbClr val="CC0099"/>
                </a:solidFill>
              </a:rPr>
              <a:t>D  </a:t>
            </a:r>
            <a:r>
              <a:rPr lang="en-US" sz="2800" b="1" dirty="0" smtClean="0">
                <a:solidFill>
                  <a:srgbClr val="7030A0"/>
                </a:solidFill>
              </a:rPr>
              <a:t>Non of above. </a:t>
            </a:r>
            <a:endParaRPr lang="en-US" sz="2800" dirty="0" smtClean="0">
              <a:solidFill>
                <a:srgbClr val="7030A0"/>
              </a:solidFill>
            </a:endParaRPr>
          </a:p>
          <a:p>
            <a:pPr>
              <a:buNone/>
            </a:pPr>
            <a:endParaRPr lang="en-US" sz="2800" b="1" dirty="0">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normAutofit fontScale="90000"/>
          </a:bodyPr>
          <a:lstStyle/>
          <a:p>
            <a:pPr>
              <a:defRPr/>
            </a:pPr>
            <a:r>
              <a:rPr lang="en-US" sz="6000" b="1" i="1" dirty="0" smtClean="0">
                <a:solidFill>
                  <a:srgbClr val="FF00FF"/>
                </a:solidFill>
              </a:rPr>
              <a:t>EBES LEARNING</a:t>
            </a:r>
            <a:endParaRPr lang="en-US" sz="6000" b="1" i="1" dirty="0">
              <a:solidFill>
                <a:srgbClr val="FF00FF"/>
              </a:solidFill>
            </a:endParaRPr>
          </a:p>
        </p:txBody>
      </p:sp>
      <p:pic>
        <p:nvPicPr>
          <p:cNvPr id="16387" name="Picture 3" descr="j0078833"/>
          <p:cNvPicPr>
            <a:picLocks noChangeAspect="1" noChangeArrowheads="1"/>
          </p:cNvPicPr>
          <p:nvPr/>
        </p:nvPicPr>
        <p:blipFill>
          <a:blip r:embed="rId2" cstate="print"/>
          <a:srcRect/>
          <a:stretch>
            <a:fillRect/>
          </a:stretch>
        </p:blipFill>
        <p:spPr bwMode="auto">
          <a:xfrm>
            <a:off x="228600" y="914400"/>
            <a:ext cx="8763000" cy="5791200"/>
          </a:xfrm>
          <a:prstGeom prst="rect">
            <a:avLst/>
          </a:prstGeom>
          <a:noFill/>
          <a:ln w="9525">
            <a:noFill/>
            <a:miter lim="800000"/>
            <a:headEnd/>
            <a:tailEnd/>
          </a:ln>
        </p:spPr>
      </p:pic>
      <p:sp>
        <p:nvSpPr>
          <p:cNvPr id="4" name="Title 1"/>
          <p:cNvSpPr txBox="1">
            <a:spLocks/>
          </p:cNvSpPr>
          <p:nvPr/>
        </p:nvSpPr>
        <p:spPr>
          <a:xfrm>
            <a:off x="0" y="1143000"/>
            <a:ext cx="9144000" cy="609600"/>
          </a:xfrm>
          <a:prstGeom prst="rect">
            <a:avLst/>
          </a:prstGeom>
        </p:spPr>
        <p:txBody>
          <a:bodyPr anchor="ctr"/>
          <a:lstStyle/>
          <a:p>
            <a:pPr algn="ctr" fontAlgn="auto">
              <a:spcAft>
                <a:spcPts val="0"/>
              </a:spcAft>
              <a:defRPr/>
            </a:pPr>
            <a:r>
              <a:rPr lang="en-US" sz="4000" b="1" dirty="0" smtClean="0">
                <a:solidFill>
                  <a:srgbClr val="000099"/>
                </a:solidFill>
                <a:latin typeface="+mj-lt"/>
                <a:ea typeface="+mj-ea"/>
                <a:cs typeface="+mj-cs"/>
              </a:rPr>
              <a:t> </a:t>
            </a:r>
            <a:endParaRPr lang="en-US" sz="4000" b="1" dirty="0">
              <a:solidFill>
                <a:srgbClr val="000099"/>
              </a:solidFill>
              <a:latin typeface="+mj-lt"/>
              <a:ea typeface="+mj-ea"/>
              <a:cs typeface="+mj-cs"/>
            </a:endParaRPr>
          </a:p>
        </p:txBody>
      </p:sp>
      <p:sp>
        <p:nvSpPr>
          <p:cNvPr id="5" name="Rectangle 4"/>
          <p:cNvSpPr/>
          <p:nvPr/>
        </p:nvSpPr>
        <p:spPr>
          <a:xfrm>
            <a:off x="1600200" y="1066800"/>
            <a:ext cx="6096000" cy="523220"/>
          </a:xfrm>
          <a:prstGeom prst="rect">
            <a:avLst/>
          </a:prstGeom>
        </p:spPr>
        <p:txBody>
          <a:bodyPr wrap="square">
            <a:spAutoFit/>
          </a:bodyPr>
          <a:lstStyle/>
          <a:p>
            <a:r>
              <a:rPr lang="en-US" sz="2800" b="1" dirty="0" smtClean="0">
                <a:solidFill>
                  <a:srgbClr val="FF0000"/>
                </a:solidFill>
              </a:rPr>
              <a:t>              </a:t>
            </a:r>
            <a:r>
              <a:rPr lang="en-US" sz="2800" b="1" dirty="0" smtClean="0">
                <a:solidFill>
                  <a:srgbClr val="7030A0"/>
                </a:solidFill>
              </a:rPr>
              <a:t>DIABETES MELLITUS</a:t>
            </a:r>
            <a:endParaRPr lang="en-US" sz="2800" dirty="0">
              <a:solidFill>
                <a:srgbClr val="7030A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480"/>
          </a:xfrm>
        </p:spPr>
        <p:txBody>
          <a:bodyPr>
            <a:noAutofit/>
          </a:bodyPr>
          <a:lstStyle/>
          <a:p>
            <a:r>
              <a:rPr lang="en-US" sz="4000" b="1" dirty="0" smtClean="0">
                <a:solidFill>
                  <a:srgbClr val="FF0000"/>
                </a:solidFill>
              </a:rPr>
              <a:t>DIABETES MELLITUS</a:t>
            </a:r>
            <a:endParaRPr lang="en-US" sz="4000" dirty="0">
              <a:solidFill>
                <a:srgbClr val="FF0000"/>
              </a:solidFill>
            </a:endParaRPr>
          </a:p>
        </p:txBody>
      </p:sp>
      <p:graphicFrame>
        <p:nvGraphicFramePr>
          <p:cNvPr id="4" name="Content Placeholder 3"/>
          <p:cNvGraphicFramePr>
            <a:graphicFrameLocks noGrp="1"/>
          </p:cNvGraphicFramePr>
          <p:nvPr>
            <p:ph idx="1"/>
          </p:nvPr>
        </p:nvGraphicFramePr>
        <p:xfrm>
          <a:off x="0" y="571480"/>
          <a:ext cx="9144000" cy="6314511"/>
        </p:xfrm>
        <a:graphic>
          <a:graphicData uri="http://schemas.openxmlformats.org/drawingml/2006/table">
            <a:tbl>
              <a:tblPr/>
              <a:tblGrid>
                <a:gridCol w="1548581"/>
                <a:gridCol w="1622322"/>
                <a:gridCol w="2286000"/>
                <a:gridCol w="1548580"/>
                <a:gridCol w="2138517"/>
              </a:tblGrid>
              <a:tr h="642942">
                <a:tc>
                  <a:txBody>
                    <a:bodyPr/>
                    <a:lstStyle/>
                    <a:p>
                      <a:pPr marL="0" marR="0" algn="ctr">
                        <a:lnSpc>
                          <a:spcPct val="115000"/>
                        </a:lnSpc>
                        <a:spcBef>
                          <a:spcPts val="0"/>
                        </a:spcBef>
                        <a:spcAft>
                          <a:spcPts val="1000"/>
                        </a:spcAft>
                      </a:pPr>
                      <a:r>
                        <a:rPr lang="en-US" sz="2000" b="1" dirty="0">
                          <a:solidFill>
                            <a:srgbClr val="0000CC"/>
                          </a:solidFill>
                          <a:latin typeface="Calibri"/>
                          <a:ea typeface="Calibri"/>
                          <a:cs typeface="Times New Roman"/>
                        </a:rPr>
                        <a:t>REFERENCES</a:t>
                      </a: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smtClean="0">
                          <a:solidFill>
                            <a:srgbClr val="0000CC"/>
                          </a:solidFill>
                          <a:latin typeface="+mn-lt"/>
                          <a:ea typeface="Calibri"/>
                          <a:cs typeface="Times New Roman"/>
                        </a:rPr>
                        <a:t>PATIENT/ SUBJECT</a:t>
                      </a:r>
                      <a:endParaRPr lang="en-US" sz="2000" dirty="0">
                        <a:solidFill>
                          <a:srgbClr val="0000CC"/>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000" b="1" dirty="0" smtClean="0">
                          <a:solidFill>
                            <a:srgbClr val="0000CC"/>
                          </a:solidFill>
                          <a:latin typeface="+mn-lt"/>
                          <a:ea typeface="Calibri"/>
                          <a:cs typeface="Times New Roman"/>
                        </a:rPr>
                        <a:t>INTERVENTION</a:t>
                      </a:r>
                      <a:endParaRPr lang="en-US" sz="2000" b="1" dirty="0" smtClean="0">
                        <a:solidFill>
                          <a:srgbClr val="7030A0"/>
                        </a:solidFill>
                        <a:latin typeface="+mn-lt"/>
                        <a:ea typeface="Calibri"/>
                        <a:cs typeface="Times New Roman"/>
                      </a:endParaRPr>
                    </a:p>
                    <a:p>
                      <a:pPr marL="0" marR="0" algn="ctr">
                        <a:lnSpc>
                          <a:spcPct val="115000"/>
                        </a:lnSpc>
                        <a:spcBef>
                          <a:spcPts val="0"/>
                        </a:spcBef>
                        <a:spcAft>
                          <a:spcPts val="1000"/>
                        </a:spcAft>
                      </a:pP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smtClean="0">
                          <a:solidFill>
                            <a:srgbClr val="0000CC"/>
                          </a:solidFill>
                          <a:latin typeface="Calibri"/>
                          <a:ea typeface="Calibri"/>
                          <a:cs typeface="Times New Roman"/>
                        </a:rPr>
                        <a:t>CONCLUSION</a:t>
                      </a: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000" b="1" dirty="0" smtClean="0">
                          <a:solidFill>
                            <a:srgbClr val="0000CC"/>
                          </a:solidFill>
                          <a:latin typeface="+mn-lt"/>
                          <a:ea typeface="Calibri"/>
                          <a:cs typeface="Times New Roman"/>
                        </a:rPr>
                        <a:t>OUT COME/</a:t>
                      </a:r>
                      <a:r>
                        <a:rPr lang="en-US" sz="2000" b="1" baseline="0" dirty="0" smtClean="0">
                          <a:solidFill>
                            <a:srgbClr val="0000CC"/>
                          </a:solidFill>
                          <a:latin typeface="+mn-lt"/>
                          <a:ea typeface="Calibri"/>
                          <a:cs typeface="Times New Roman"/>
                        </a:rPr>
                        <a:t> </a:t>
                      </a:r>
                      <a:r>
                        <a:rPr lang="en-US" sz="2000" b="1" dirty="0" smtClean="0">
                          <a:solidFill>
                            <a:srgbClr val="0000CC"/>
                          </a:solidFill>
                          <a:latin typeface="Calibri"/>
                          <a:ea typeface="Calibri"/>
                          <a:cs typeface="Times New Roman"/>
                        </a:rPr>
                        <a:t>RESULT</a:t>
                      </a: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7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b="1" u="none" kern="1200" dirty="0" err="1" smtClean="0">
                          <a:solidFill>
                            <a:srgbClr val="0070C0"/>
                          </a:solidFill>
                          <a:latin typeface="+mn-lt"/>
                          <a:ea typeface="+mn-ea"/>
                          <a:cs typeface="+mn-cs"/>
                          <a:hlinkClick r:id="rId2"/>
                        </a:rPr>
                        <a:t>Chiasson</a:t>
                      </a:r>
                      <a:r>
                        <a:rPr lang="en-US" sz="1800" b="1" u="none" kern="1200" dirty="0" smtClean="0">
                          <a:solidFill>
                            <a:srgbClr val="0070C0"/>
                          </a:solidFill>
                          <a:latin typeface="+mn-lt"/>
                          <a:ea typeface="+mn-ea"/>
                          <a:cs typeface="+mn-cs"/>
                          <a:hlinkClick r:id="rId2"/>
                        </a:rPr>
                        <a:t> JL</a:t>
                      </a:r>
                      <a:r>
                        <a:rPr lang="en-US" sz="1800" b="1" u="none" kern="1200" baseline="0" dirty="0" smtClean="0">
                          <a:solidFill>
                            <a:srgbClr val="0070C0"/>
                          </a:solidFill>
                          <a:latin typeface="+mn-lt"/>
                          <a:ea typeface="+mn-ea"/>
                          <a:cs typeface="+mn-cs"/>
                        </a:rPr>
                        <a:t> et al (</a:t>
                      </a:r>
                      <a:r>
                        <a:rPr lang="en-US" sz="1800" b="1" kern="1200" dirty="0" smtClean="0">
                          <a:solidFill>
                            <a:srgbClr val="0070C0"/>
                          </a:solidFill>
                          <a:latin typeface="+mn-lt"/>
                          <a:ea typeface="+mn-ea"/>
                          <a:cs typeface="+mn-cs"/>
                        </a:rPr>
                        <a:t>2002</a:t>
                      </a:r>
                      <a:r>
                        <a:rPr lang="en-US" sz="1800" b="1" u="none" kern="1200" baseline="0" dirty="0" smtClean="0">
                          <a:solidFill>
                            <a:srgbClr val="0070C0"/>
                          </a:solidFill>
                          <a:latin typeface="+mn-lt"/>
                          <a:ea typeface="+mn-ea"/>
                          <a:cs typeface="+mn-cs"/>
                        </a:rPr>
                        <a:t>).</a:t>
                      </a:r>
                      <a:r>
                        <a:rPr lang="en-US" sz="1800" b="1" u="none" kern="1200" dirty="0" smtClean="0">
                          <a:solidFill>
                            <a:srgbClr val="0070C0"/>
                          </a:solidFill>
                          <a:latin typeface="+mn-lt"/>
                          <a:ea typeface="+mn-ea"/>
                          <a:cs typeface="+mn-cs"/>
                        </a:rPr>
                        <a:t> </a:t>
                      </a:r>
                    </a:p>
                    <a:p>
                      <a:pPr marL="0" marR="0" indent="0" algn="l" defTabSz="914400" rtl="0" eaLnBrk="1" fontAlgn="auto" latinLnBrk="0" hangingPunct="1">
                        <a:lnSpc>
                          <a:spcPct val="115000"/>
                        </a:lnSpc>
                        <a:spcBef>
                          <a:spcPts val="0"/>
                        </a:spcBef>
                        <a:spcAft>
                          <a:spcPts val="1000"/>
                        </a:spcAft>
                        <a:buClrTx/>
                        <a:buSzTx/>
                        <a:buFontTx/>
                        <a:buNone/>
                        <a:tabLst/>
                        <a:defRPr/>
                      </a:pPr>
                      <a:r>
                        <a:rPr lang="en-US" sz="1800" b="1" kern="1200" dirty="0" err="1" smtClean="0">
                          <a:solidFill>
                            <a:schemeClr val="tx1"/>
                          </a:solidFill>
                          <a:latin typeface="+mn-lt"/>
                          <a:ea typeface="+mn-ea"/>
                          <a:cs typeface="+mn-cs"/>
                        </a:rPr>
                        <a:t>Acarbose</a:t>
                      </a:r>
                      <a:r>
                        <a:rPr lang="en-US" sz="1800" b="1" kern="1200" dirty="0" smtClean="0">
                          <a:solidFill>
                            <a:schemeClr val="tx1"/>
                          </a:solidFill>
                          <a:latin typeface="+mn-lt"/>
                          <a:ea typeface="+mn-ea"/>
                          <a:cs typeface="+mn-cs"/>
                        </a:rPr>
                        <a:t> for prevention of type 2 diabetes mellitus: the STOP-NIDDM </a:t>
                      </a:r>
                      <a:r>
                        <a:rPr lang="en-US" sz="1800" b="1" kern="1200" dirty="0" err="1" smtClean="0">
                          <a:solidFill>
                            <a:schemeClr val="tx1"/>
                          </a:solidFill>
                          <a:latin typeface="+mn-lt"/>
                          <a:ea typeface="+mn-ea"/>
                          <a:cs typeface="+mn-cs"/>
                        </a:rPr>
                        <a:t>randomised</a:t>
                      </a:r>
                      <a:r>
                        <a:rPr lang="en-US" sz="1800" b="1" kern="1200" dirty="0" smtClean="0">
                          <a:solidFill>
                            <a:schemeClr val="tx1"/>
                          </a:solidFill>
                          <a:latin typeface="+mn-lt"/>
                          <a:ea typeface="+mn-ea"/>
                          <a:cs typeface="+mn-cs"/>
                        </a:rPr>
                        <a:t> trial.</a:t>
                      </a:r>
                      <a:endParaRPr lang="en-US" sz="1800" kern="1200" dirty="0" smtClean="0">
                        <a:solidFill>
                          <a:schemeClr val="tx1"/>
                        </a:solidFill>
                        <a:latin typeface="+mn-lt"/>
                        <a:ea typeface="+mn-ea"/>
                        <a:cs typeface="+mn-cs"/>
                      </a:endParaRPr>
                    </a:p>
                    <a:p>
                      <a:r>
                        <a:rPr lang="en-US" sz="1800" b="1" u="sng" kern="1200" dirty="0" smtClean="0">
                          <a:solidFill>
                            <a:schemeClr val="tx1"/>
                          </a:solidFill>
                          <a:latin typeface="+mn-lt"/>
                          <a:ea typeface="+mn-ea"/>
                          <a:cs typeface="+mn-cs"/>
                          <a:hlinkClick r:id="rId3"/>
                        </a:rPr>
                        <a:t>Lancet</a:t>
                      </a:r>
                      <a:r>
                        <a:rPr lang="en-US" sz="1800" b="1" kern="1200" dirty="0" smtClean="0">
                          <a:solidFill>
                            <a:schemeClr val="tx1"/>
                          </a:solidFill>
                          <a:latin typeface="+mn-lt"/>
                          <a:ea typeface="+mn-ea"/>
                          <a:cs typeface="+mn-cs"/>
                        </a:rPr>
                        <a:t> [2002, 359(9323):2072-2077] </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 </a:t>
                      </a:r>
                    </a:p>
                    <a:p>
                      <a:pPr marL="0" marR="0">
                        <a:lnSpc>
                          <a:spcPct val="115000"/>
                        </a:lnSpc>
                        <a:spcBef>
                          <a:spcPts val="0"/>
                        </a:spcBef>
                        <a:spcAft>
                          <a:spcPts val="1000"/>
                        </a:spcAft>
                      </a:pPr>
                      <a:endParaRPr lang="en-US" sz="1600" b="1" u="none" dirty="0" smtClean="0">
                        <a:solidFill>
                          <a:srgbClr val="0000CC"/>
                        </a:solidFill>
                        <a:latin typeface="+mn-lt"/>
                        <a:ea typeface="Calibri"/>
                        <a:cs typeface="Times New Roman"/>
                      </a:endParaRPr>
                    </a:p>
                    <a:p>
                      <a:pPr marL="0" marR="0">
                        <a:lnSpc>
                          <a:spcPct val="115000"/>
                        </a:lnSpc>
                        <a:spcBef>
                          <a:spcPts val="0"/>
                        </a:spcBef>
                        <a:spcAft>
                          <a:spcPts val="1000"/>
                        </a:spcAft>
                      </a:pPr>
                      <a:endParaRPr lang="en-US" sz="1600" b="1" u="none" dirty="0">
                        <a:solidFill>
                          <a:srgbClr val="000099"/>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200" dirty="0" smtClean="0">
                          <a:solidFill>
                            <a:schemeClr val="tx1"/>
                          </a:solidFill>
                          <a:latin typeface="+mn-lt"/>
                          <a:ea typeface="+mn-ea"/>
                          <a:cs typeface="+mn-cs"/>
                        </a:rPr>
                        <a:t>We randomly allocated 714 patients with </a:t>
                      </a:r>
                      <a:r>
                        <a:rPr lang="en-US" sz="1800" b="1" u="sng" kern="1200" dirty="0" smtClean="0">
                          <a:solidFill>
                            <a:schemeClr val="tx1"/>
                          </a:solidFill>
                          <a:latin typeface="+mn-lt"/>
                          <a:ea typeface="+mn-ea"/>
                          <a:cs typeface="+mn-cs"/>
                          <a:hlinkClick r:id="rId4"/>
                        </a:rPr>
                        <a:t>impaired glucose tolerance</a:t>
                      </a:r>
                      <a:r>
                        <a:rPr lang="en-US" sz="1800" b="1" kern="1200" dirty="0" smtClean="0">
                          <a:solidFill>
                            <a:schemeClr val="tx1"/>
                          </a:solidFill>
                          <a:latin typeface="+mn-lt"/>
                          <a:ea typeface="+mn-ea"/>
                          <a:cs typeface="+mn-cs"/>
                        </a:rPr>
                        <a:t> to </a:t>
                      </a:r>
                      <a:r>
                        <a:rPr lang="en-US" sz="1800" b="1" u="sng" kern="1200" dirty="0" err="1" smtClean="0">
                          <a:solidFill>
                            <a:schemeClr val="tx1"/>
                          </a:solidFill>
                          <a:latin typeface="+mn-lt"/>
                          <a:ea typeface="+mn-ea"/>
                          <a:cs typeface="+mn-cs"/>
                          <a:hlinkClick r:id="rId5"/>
                        </a:rPr>
                        <a:t>acarbose</a:t>
                      </a:r>
                      <a:r>
                        <a:rPr lang="en-US" sz="1800" b="1" kern="1200" dirty="0" smtClean="0">
                          <a:solidFill>
                            <a:schemeClr val="tx1"/>
                          </a:solidFill>
                          <a:latin typeface="+mn-lt"/>
                          <a:ea typeface="+mn-ea"/>
                          <a:cs typeface="+mn-cs"/>
                        </a:rPr>
                        <a:t> and 715 to placebo. The worldwide increase in </a:t>
                      </a:r>
                      <a:r>
                        <a:rPr lang="en-US" sz="1800" b="1" u="sng" kern="1200" dirty="0" smtClean="0">
                          <a:solidFill>
                            <a:schemeClr val="tx1"/>
                          </a:solidFill>
                          <a:latin typeface="+mn-lt"/>
                          <a:ea typeface="+mn-ea"/>
                          <a:cs typeface="+mn-cs"/>
                          <a:hlinkClick r:id="rId6"/>
                        </a:rPr>
                        <a:t>type 2 diabetes mellitus</a:t>
                      </a:r>
                      <a:r>
                        <a:rPr lang="en-US" sz="1800" b="1" kern="1200" dirty="0" smtClean="0">
                          <a:solidFill>
                            <a:schemeClr val="tx1"/>
                          </a:solidFill>
                          <a:latin typeface="+mn-lt"/>
                          <a:ea typeface="+mn-ea"/>
                          <a:cs typeface="+mn-cs"/>
                        </a:rPr>
                        <a:t> is becoming a major health concern. </a:t>
                      </a:r>
                      <a:br>
                        <a:rPr lang="en-US" sz="1800" b="1" kern="1200" dirty="0" smtClean="0">
                          <a:solidFill>
                            <a:schemeClr val="tx1"/>
                          </a:solidFill>
                          <a:latin typeface="+mn-lt"/>
                          <a:ea typeface="+mn-ea"/>
                          <a:cs typeface="+mn-cs"/>
                        </a:rPr>
                      </a:br>
                      <a:r>
                        <a:rPr lang="en-US" sz="1800" b="1" kern="1200" dirty="0" smtClean="0">
                          <a:solidFill>
                            <a:schemeClr val="tx1"/>
                          </a:solidFill>
                          <a:latin typeface="+mn-lt"/>
                          <a:ea typeface="+mn-ea"/>
                          <a:cs typeface="+mn-cs"/>
                        </a:rPr>
                        <a:t/>
                      </a:r>
                      <a:br>
                        <a:rPr lang="en-US" sz="1800" b="1" kern="1200" dirty="0" smtClean="0">
                          <a:solidFill>
                            <a:schemeClr val="tx1"/>
                          </a:solidFill>
                          <a:latin typeface="+mn-lt"/>
                          <a:ea typeface="+mn-ea"/>
                          <a:cs typeface="+mn-cs"/>
                        </a:rPr>
                      </a:br>
                      <a:r>
                        <a:rPr lang="en-US" sz="1800" b="1" kern="1200" dirty="0" smtClean="0">
                          <a:solidFill>
                            <a:schemeClr val="tx1"/>
                          </a:solidFill>
                          <a:latin typeface="+mn-lt"/>
                          <a:ea typeface="+mn-ea"/>
                          <a:cs typeface="+mn-cs"/>
                        </a:rPr>
                        <a:t> </a:t>
                      </a: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200" dirty="0" smtClean="0">
                          <a:solidFill>
                            <a:schemeClr val="tx1"/>
                          </a:solidFill>
                          <a:latin typeface="+mn-lt"/>
                          <a:ea typeface="+mn-ea"/>
                          <a:cs typeface="+mn-cs"/>
                        </a:rPr>
                        <a:t>In a multicentre, placebo-controlled </a:t>
                      </a:r>
                      <a:r>
                        <a:rPr lang="en-US" sz="1800" b="1" kern="1200" dirty="0" err="1" smtClean="0">
                          <a:solidFill>
                            <a:schemeClr val="tx1"/>
                          </a:solidFill>
                          <a:latin typeface="+mn-lt"/>
                          <a:ea typeface="+mn-ea"/>
                          <a:cs typeface="+mn-cs"/>
                        </a:rPr>
                        <a:t>randomised</a:t>
                      </a:r>
                      <a:r>
                        <a:rPr lang="en-US" sz="1800" b="1" kern="1200" dirty="0" smtClean="0">
                          <a:solidFill>
                            <a:schemeClr val="tx1"/>
                          </a:solidFill>
                          <a:latin typeface="+mn-lt"/>
                          <a:ea typeface="+mn-ea"/>
                          <a:cs typeface="+mn-cs"/>
                        </a:rPr>
                        <a:t> trial, we randomly allocated patients with </a:t>
                      </a:r>
                      <a:r>
                        <a:rPr lang="en-US" sz="1800" b="1" u="sng" kern="1200" dirty="0" smtClean="0">
                          <a:solidFill>
                            <a:schemeClr val="tx1"/>
                          </a:solidFill>
                          <a:latin typeface="+mn-lt"/>
                          <a:ea typeface="+mn-ea"/>
                          <a:cs typeface="+mn-cs"/>
                          <a:hlinkClick r:id="rId4"/>
                        </a:rPr>
                        <a:t>impaired glucose tolerance</a:t>
                      </a:r>
                      <a:r>
                        <a:rPr lang="en-US" sz="1800" b="1" kern="1200" dirty="0" smtClean="0">
                          <a:solidFill>
                            <a:schemeClr val="tx1"/>
                          </a:solidFill>
                          <a:latin typeface="+mn-lt"/>
                          <a:ea typeface="+mn-ea"/>
                          <a:cs typeface="+mn-cs"/>
                        </a:rPr>
                        <a:t> to 100 mg </a:t>
                      </a:r>
                      <a:r>
                        <a:rPr lang="en-US" sz="1800" b="1" u="sng" kern="1200" dirty="0" err="1" smtClean="0">
                          <a:solidFill>
                            <a:schemeClr val="tx1"/>
                          </a:solidFill>
                          <a:latin typeface="+mn-lt"/>
                          <a:ea typeface="+mn-ea"/>
                          <a:cs typeface="+mn-cs"/>
                          <a:hlinkClick r:id="rId5"/>
                        </a:rPr>
                        <a:t>acarbose</a:t>
                      </a:r>
                      <a:r>
                        <a:rPr lang="en-US" sz="1800" b="1" kern="1200" dirty="0" smtClean="0">
                          <a:solidFill>
                            <a:schemeClr val="tx1"/>
                          </a:solidFill>
                          <a:latin typeface="+mn-lt"/>
                          <a:ea typeface="+mn-ea"/>
                          <a:cs typeface="+mn-cs"/>
                        </a:rPr>
                        <a:t> or placebo three times daily. The primary endpoint was </a:t>
                      </a:r>
                      <a:r>
                        <a:rPr lang="en-US" sz="1800" b="1" u="sng" kern="1200" dirty="0" smtClean="0">
                          <a:solidFill>
                            <a:schemeClr val="tx1"/>
                          </a:solidFill>
                          <a:latin typeface="+mn-lt"/>
                          <a:ea typeface="+mn-ea"/>
                          <a:cs typeface="+mn-cs"/>
                          <a:hlinkClick r:id="rId7"/>
                        </a:rPr>
                        <a:t>development</a:t>
                      </a:r>
                      <a:r>
                        <a:rPr lang="en-US" sz="1800" b="1" kern="1200" dirty="0" smtClean="0">
                          <a:solidFill>
                            <a:schemeClr val="tx1"/>
                          </a:solidFill>
                          <a:latin typeface="+mn-lt"/>
                          <a:ea typeface="+mn-ea"/>
                          <a:cs typeface="+mn-cs"/>
                        </a:rPr>
                        <a:t> of </a:t>
                      </a:r>
                      <a:r>
                        <a:rPr lang="en-US" sz="1800" b="1" u="sng" kern="1200" dirty="0" smtClean="0">
                          <a:solidFill>
                            <a:schemeClr val="tx1"/>
                          </a:solidFill>
                          <a:latin typeface="+mn-lt"/>
                          <a:ea typeface="+mn-ea"/>
                          <a:cs typeface="+mn-cs"/>
                          <a:hlinkClick r:id="rId8"/>
                        </a:rPr>
                        <a:t>diabetes</a:t>
                      </a:r>
                      <a:r>
                        <a:rPr lang="en-US" sz="1800" b="1" kern="1200" dirty="0" smtClean="0">
                          <a:solidFill>
                            <a:schemeClr val="tx1"/>
                          </a:solidFill>
                          <a:latin typeface="+mn-lt"/>
                          <a:ea typeface="+mn-ea"/>
                          <a:cs typeface="+mn-cs"/>
                        </a:rPr>
                        <a:t> on the basis of a yearly oral </a:t>
                      </a:r>
                      <a:r>
                        <a:rPr lang="en-US" sz="1800" b="1" u="sng" kern="1200" dirty="0" smtClean="0">
                          <a:solidFill>
                            <a:schemeClr val="tx1"/>
                          </a:solidFill>
                          <a:latin typeface="+mn-lt"/>
                          <a:ea typeface="+mn-ea"/>
                          <a:cs typeface="+mn-cs"/>
                          <a:hlinkClick r:id="rId9"/>
                        </a:rPr>
                        <a:t>glucose</a:t>
                      </a:r>
                      <a:r>
                        <a:rPr lang="en-US" sz="1800" b="1" kern="1200" dirty="0" smtClean="0">
                          <a:solidFill>
                            <a:schemeClr val="tx1"/>
                          </a:solidFill>
                          <a:latin typeface="+mn-lt"/>
                          <a:ea typeface="+mn-ea"/>
                          <a:cs typeface="+mn-cs"/>
                        </a:rPr>
                        <a:t> tolerance test (OGTT). Analyses were by intention to treat.</a:t>
                      </a:r>
                      <a:br>
                        <a:rPr lang="en-US" sz="1800" b="1" kern="1200" dirty="0" smtClean="0">
                          <a:solidFill>
                            <a:schemeClr val="tx1"/>
                          </a:solidFill>
                          <a:latin typeface="+mn-lt"/>
                          <a:ea typeface="+mn-ea"/>
                          <a:cs typeface="+mn-cs"/>
                        </a:rPr>
                      </a:br>
                      <a:endParaRPr lang="en-US" sz="1800" b="1"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b="1" u="sng" kern="1200" dirty="0" err="1" smtClean="0">
                          <a:solidFill>
                            <a:schemeClr val="tx1"/>
                          </a:solidFill>
                          <a:latin typeface="+mn-lt"/>
                          <a:ea typeface="+mn-ea"/>
                          <a:cs typeface="+mn-cs"/>
                          <a:hlinkClick r:id="rId5"/>
                        </a:rPr>
                        <a:t>Acarbose</a:t>
                      </a:r>
                      <a:r>
                        <a:rPr lang="en-US" sz="1800" b="1" kern="1200" dirty="0" smtClean="0">
                          <a:solidFill>
                            <a:schemeClr val="tx1"/>
                          </a:solidFill>
                          <a:latin typeface="+mn-lt"/>
                          <a:ea typeface="+mn-ea"/>
                          <a:cs typeface="+mn-cs"/>
                        </a:rPr>
                        <a:t> could be used, either as an alternative or in addition to changes in lifestyle, to delay </a:t>
                      </a:r>
                      <a:r>
                        <a:rPr lang="en-US" sz="1800" b="1" u="sng" kern="1200" dirty="0" smtClean="0">
                          <a:solidFill>
                            <a:schemeClr val="tx1"/>
                          </a:solidFill>
                          <a:latin typeface="+mn-lt"/>
                          <a:ea typeface="+mn-ea"/>
                          <a:cs typeface="+mn-cs"/>
                          <a:hlinkClick r:id="rId7"/>
                        </a:rPr>
                        <a:t>development</a:t>
                      </a:r>
                      <a:r>
                        <a:rPr lang="en-US" sz="1800" b="1" kern="1200" dirty="0" smtClean="0">
                          <a:solidFill>
                            <a:schemeClr val="tx1"/>
                          </a:solidFill>
                          <a:latin typeface="+mn-lt"/>
                          <a:ea typeface="+mn-ea"/>
                          <a:cs typeface="+mn-cs"/>
                        </a:rPr>
                        <a:t> of </a:t>
                      </a:r>
                      <a:r>
                        <a:rPr lang="en-US" sz="1800" b="1" u="sng" kern="1200" dirty="0" smtClean="0">
                          <a:solidFill>
                            <a:schemeClr val="tx1"/>
                          </a:solidFill>
                          <a:latin typeface="+mn-lt"/>
                          <a:ea typeface="+mn-ea"/>
                          <a:cs typeface="+mn-cs"/>
                          <a:hlinkClick r:id="rId10"/>
                        </a:rPr>
                        <a:t>type 2 diabetes</a:t>
                      </a:r>
                      <a:r>
                        <a:rPr lang="en-US" sz="1800" b="1" kern="1200" dirty="0" smtClean="0">
                          <a:solidFill>
                            <a:schemeClr val="tx1"/>
                          </a:solidFill>
                          <a:latin typeface="+mn-lt"/>
                          <a:ea typeface="+mn-ea"/>
                          <a:cs typeface="+mn-cs"/>
                        </a:rPr>
                        <a:t> in patients with </a:t>
                      </a:r>
                      <a:r>
                        <a:rPr lang="en-US" sz="1800" b="1" u="sng" kern="1200" dirty="0" smtClean="0">
                          <a:solidFill>
                            <a:schemeClr val="tx1"/>
                          </a:solidFill>
                          <a:latin typeface="+mn-lt"/>
                          <a:ea typeface="+mn-ea"/>
                          <a:cs typeface="+mn-cs"/>
                          <a:hlinkClick r:id="rId4"/>
                        </a:rPr>
                        <a:t>impaired glucose tolerance</a:t>
                      </a:r>
                      <a:r>
                        <a:rPr lang="en-US" sz="1800" b="1" kern="1200" dirty="0" smtClean="0">
                          <a:solidFill>
                            <a:schemeClr val="tx1"/>
                          </a:solidFill>
                          <a:latin typeface="+mn-lt"/>
                          <a:ea typeface="+mn-ea"/>
                          <a:cs typeface="+mn-cs"/>
                        </a:rPr>
                        <a:t>.</a:t>
                      </a:r>
                    </a:p>
                    <a:p>
                      <a:pPr marL="0" marR="0">
                        <a:lnSpc>
                          <a:spcPct val="115000"/>
                        </a:lnSpc>
                        <a:spcBef>
                          <a:spcPts val="0"/>
                        </a:spcBef>
                        <a:spcAft>
                          <a:spcPts val="1000"/>
                        </a:spcAft>
                      </a:pP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200" dirty="0" smtClean="0">
                          <a:solidFill>
                            <a:schemeClr val="tx1"/>
                          </a:solidFill>
                          <a:latin typeface="+mn-lt"/>
                          <a:ea typeface="+mn-ea"/>
                          <a:cs typeface="+mn-cs"/>
                        </a:rPr>
                        <a:t>221 (32%) patients </a:t>
                      </a:r>
                      <a:r>
                        <a:rPr lang="en-US" sz="1800" b="1" kern="1200" dirty="0" err="1" smtClean="0">
                          <a:solidFill>
                            <a:schemeClr val="tx1"/>
                          </a:solidFill>
                          <a:latin typeface="+mn-lt"/>
                          <a:ea typeface="+mn-ea"/>
                          <a:cs typeface="+mn-cs"/>
                        </a:rPr>
                        <a:t>randomised</a:t>
                      </a:r>
                      <a:r>
                        <a:rPr lang="en-US" sz="1800" b="1" kern="1200" dirty="0" smtClean="0">
                          <a:solidFill>
                            <a:schemeClr val="tx1"/>
                          </a:solidFill>
                          <a:latin typeface="+mn-lt"/>
                          <a:ea typeface="+mn-ea"/>
                          <a:cs typeface="+mn-cs"/>
                        </a:rPr>
                        <a:t> to </a:t>
                      </a:r>
                      <a:r>
                        <a:rPr lang="en-US" sz="1800" b="1" u="sng" kern="1200" dirty="0" err="1" smtClean="0">
                          <a:solidFill>
                            <a:schemeClr val="tx1"/>
                          </a:solidFill>
                          <a:latin typeface="+mn-lt"/>
                          <a:ea typeface="+mn-ea"/>
                          <a:cs typeface="+mn-cs"/>
                          <a:hlinkClick r:id="rId5"/>
                        </a:rPr>
                        <a:t>acarbose</a:t>
                      </a:r>
                      <a:r>
                        <a:rPr lang="en-US" sz="1800" b="1" kern="1200" dirty="0" smtClean="0">
                          <a:solidFill>
                            <a:schemeClr val="tx1"/>
                          </a:solidFill>
                          <a:latin typeface="+mn-lt"/>
                          <a:ea typeface="+mn-ea"/>
                          <a:cs typeface="+mn-cs"/>
                        </a:rPr>
                        <a:t> and 285 (42%) </a:t>
                      </a:r>
                      <a:r>
                        <a:rPr lang="en-US" sz="1800" b="1" kern="1200" dirty="0" err="1" smtClean="0">
                          <a:solidFill>
                            <a:schemeClr val="tx1"/>
                          </a:solidFill>
                          <a:latin typeface="+mn-lt"/>
                          <a:ea typeface="+mn-ea"/>
                          <a:cs typeface="+mn-cs"/>
                        </a:rPr>
                        <a:t>randomised</a:t>
                      </a:r>
                      <a:r>
                        <a:rPr lang="en-US" sz="1800" b="1" kern="1200" dirty="0" smtClean="0">
                          <a:solidFill>
                            <a:schemeClr val="tx1"/>
                          </a:solidFill>
                          <a:latin typeface="+mn-lt"/>
                          <a:ea typeface="+mn-ea"/>
                          <a:cs typeface="+mn-cs"/>
                        </a:rPr>
                        <a:t> to placebo developed </a:t>
                      </a:r>
                      <a:r>
                        <a:rPr lang="en-US" sz="1800" b="1" u="sng" kern="1200" dirty="0" smtClean="0">
                          <a:solidFill>
                            <a:schemeClr val="tx1"/>
                          </a:solidFill>
                          <a:latin typeface="+mn-lt"/>
                          <a:ea typeface="+mn-ea"/>
                          <a:cs typeface="+mn-cs"/>
                          <a:hlinkClick r:id="rId8"/>
                        </a:rPr>
                        <a:t>diabetes</a:t>
                      </a:r>
                      <a:r>
                        <a:rPr lang="en-US" sz="1800" b="1" kern="1200" dirty="0" smtClean="0">
                          <a:solidFill>
                            <a:schemeClr val="tx1"/>
                          </a:solidFill>
                          <a:latin typeface="+mn-lt"/>
                          <a:ea typeface="+mn-ea"/>
                          <a:cs typeface="+mn-cs"/>
                        </a:rPr>
                        <a:t> (relative hazard 0.75 [95% CI 0.63-0.90]; p=0.0015). Furthermore, </a:t>
                      </a:r>
                      <a:r>
                        <a:rPr lang="en-US" sz="1800" b="1" u="sng" kern="1200" dirty="0" err="1" smtClean="0">
                          <a:solidFill>
                            <a:schemeClr val="tx1"/>
                          </a:solidFill>
                          <a:latin typeface="+mn-lt"/>
                          <a:ea typeface="+mn-ea"/>
                          <a:cs typeface="+mn-cs"/>
                          <a:hlinkClick r:id="rId5"/>
                        </a:rPr>
                        <a:t>acarbose</a:t>
                      </a:r>
                      <a:r>
                        <a:rPr lang="en-US" sz="1800" b="1" kern="1200" dirty="0" smtClean="0">
                          <a:solidFill>
                            <a:schemeClr val="tx1"/>
                          </a:solidFill>
                          <a:latin typeface="+mn-lt"/>
                          <a:ea typeface="+mn-ea"/>
                          <a:cs typeface="+mn-cs"/>
                        </a:rPr>
                        <a:t> significantly increased reversion of </a:t>
                      </a:r>
                      <a:r>
                        <a:rPr lang="en-US" sz="1800" b="1" u="sng" kern="1200" dirty="0" smtClean="0">
                          <a:solidFill>
                            <a:schemeClr val="tx1"/>
                          </a:solidFill>
                          <a:latin typeface="+mn-lt"/>
                          <a:ea typeface="+mn-ea"/>
                          <a:cs typeface="+mn-cs"/>
                          <a:hlinkClick r:id="rId4"/>
                        </a:rPr>
                        <a:t>impaired glucose tolerance</a:t>
                      </a:r>
                      <a:r>
                        <a:rPr lang="en-US" sz="1800" b="1" kern="1200" dirty="0" smtClean="0">
                          <a:solidFill>
                            <a:schemeClr val="tx1"/>
                          </a:solidFill>
                          <a:latin typeface="+mn-lt"/>
                          <a:ea typeface="+mn-ea"/>
                          <a:cs typeface="+mn-cs"/>
                        </a:rPr>
                        <a:t> to normal </a:t>
                      </a:r>
                      <a:r>
                        <a:rPr lang="en-US" sz="1800" b="1" u="sng" kern="1200" dirty="0" smtClean="0">
                          <a:solidFill>
                            <a:schemeClr val="tx1"/>
                          </a:solidFill>
                          <a:latin typeface="+mn-lt"/>
                          <a:ea typeface="+mn-ea"/>
                          <a:cs typeface="+mn-cs"/>
                          <a:hlinkClick r:id="rId9"/>
                        </a:rPr>
                        <a:t>glucose</a:t>
                      </a:r>
                      <a:r>
                        <a:rPr lang="en-US" sz="1800" b="1" kern="1200" dirty="0" smtClean="0">
                          <a:solidFill>
                            <a:schemeClr val="tx1"/>
                          </a:solidFill>
                          <a:latin typeface="+mn-lt"/>
                          <a:ea typeface="+mn-ea"/>
                          <a:cs typeface="+mn-cs"/>
                        </a:rPr>
                        <a:t> tolerance (p&lt;0.0001). </a:t>
                      </a: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42"/>
          </a:xfrm>
        </p:spPr>
        <p:txBody>
          <a:bodyPr>
            <a:normAutofit fontScale="90000"/>
          </a:bodyPr>
          <a:lstStyle/>
          <a:p>
            <a:r>
              <a:rPr lang="en-US" b="1" dirty="0" smtClean="0">
                <a:solidFill>
                  <a:srgbClr val="FF0000"/>
                </a:solidFill>
              </a:rPr>
              <a:t>DIABETES MELLITUS</a:t>
            </a:r>
            <a:endParaRPr lang="en-US" dirty="0"/>
          </a:p>
        </p:txBody>
      </p:sp>
      <p:graphicFrame>
        <p:nvGraphicFramePr>
          <p:cNvPr id="4" name="Content Placeholder 3"/>
          <p:cNvGraphicFramePr>
            <a:graphicFrameLocks noGrp="1"/>
          </p:cNvGraphicFramePr>
          <p:nvPr>
            <p:ph idx="1"/>
          </p:nvPr>
        </p:nvGraphicFramePr>
        <p:xfrm>
          <a:off x="0" y="571480"/>
          <a:ext cx="9143999" cy="6317996"/>
        </p:xfrm>
        <a:graphic>
          <a:graphicData uri="http://schemas.openxmlformats.org/drawingml/2006/table">
            <a:tbl>
              <a:tblPr/>
              <a:tblGrid>
                <a:gridCol w="1622323"/>
                <a:gridCol w="1622322"/>
                <a:gridCol w="1843548"/>
                <a:gridCol w="2055575"/>
                <a:gridCol w="2000231"/>
              </a:tblGrid>
              <a:tr h="714380">
                <a:tc>
                  <a:txBody>
                    <a:bodyPr/>
                    <a:lstStyle/>
                    <a:p>
                      <a:pPr marL="0" marR="0" algn="ctr">
                        <a:lnSpc>
                          <a:spcPct val="115000"/>
                        </a:lnSpc>
                        <a:spcBef>
                          <a:spcPts val="0"/>
                        </a:spcBef>
                        <a:spcAft>
                          <a:spcPts val="1000"/>
                        </a:spcAft>
                      </a:pPr>
                      <a:r>
                        <a:rPr lang="en-US" sz="2000" b="1" dirty="0">
                          <a:solidFill>
                            <a:srgbClr val="0000CC"/>
                          </a:solidFill>
                          <a:latin typeface="Calibri"/>
                          <a:ea typeface="Calibri"/>
                          <a:cs typeface="Times New Roman"/>
                        </a:rPr>
                        <a:t>REFERENCES</a:t>
                      </a: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smtClean="0">
                          <a:solidFill>
                            <a:srgbClr val="0000CC"/>
                          </a:solidFill>
                          <a:latin typeface="+mn-lt"/>
                          <a:ea typeface="Calibri"/>
                          <a:cs typeface="Times New Roman"/>
                        </a:rPr>
                        <a:t>PATIENT/ SUBJECT</a:t>
                      </a:r>
                      <a:endParaRPr lang="en-US" sz="2000" dirty="0">
                        <a:solidFill>
                          <a:srgbClr val="0000CC"/>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000" b="1" dirty="0" smtClean="0">
                          <a:solidFill>
                            <a:srgbClr val="0000CC"/>
                          </a:solidFill>
                          <a:latin typeface="+mn-lt"/>
                          <a:ea typeface="Calibri"/>
                          <a:cs typeface="Times New Roman"/>
                        </a:rPr>
                        <a:t>INTERVENTION</a:t>
                      </a:r>
                      <a:endParaRPr lang="en-US" sz="2000" b="1" dirty="0" smtClean="0">
                        <a:solidFill>
                          <a:srgbClr val="7030A0"/>
                        </a:solidFill>
                        <a:latin typeface="+mn-lt"/>
                        <a:ea typeface="Calibri"/>
                        <a:cs typeface="Times New Roman"/>
                      </a:endParaRPr>
                    </a:p>
                    <a:p>
                      <a:pPr marL="0" marR="0" algn="ctr">
                        <a:lnSpc>
                          <a:spcPct val="115000"/>
                        </a:lnSpc>
                        <a:spcBef>
                          <a:spcPts val="0"/>
                        </a:spcBef>
                        <a:spcAft>
                          <a:spcPts val="1000"/>
                        </a:spcAft>
                      </a:pP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smtClean="0">
                          <a:solidFill>
                            <a:srgbClr val="0000CC"/>
                          </a:solidFill>
                          <a:latin typeface="Calibri"/>
                          <a:ea typeface="Calibri"/>
                          <a:cs typeface="Times New Roman"/>
                        </a:rPr>
                        <a:t>CONCLUSION</a:t>
                      </a: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000" b="1" dirty="0" smtClean="0">
                          <a:solidFill>
                            <a:srgbClr val="0000CC"/>
                          </a:solidFill>
                          <a:latin typeface="+mn-lt"/>
                          <a:ea typeface="Calibri"/>
                          <a:cs typeface="Times New Roman"/>
                        </a:rPr>
                        <a:t>OUT COME/</a:t>
                      </a:r>
                      <a:r>
                        <a:rPr lang="en-US" sz="2000" b="1" baseline="0" dirty="0" smtClean="0">
                          <a:solidFill>
                            <a:srgbClr val="0000CC"/>
                          </a:solidFill>
                          <a:latin typeface="+mn-lt"/>
                          <a:ea typeface="Calibri"/>
                          <a:cs typeface="Times New Roman"/>
                        </a:rPr>
                        <a:t> </a:t>
                      </a:r>
                      <a:r>
                        <a:rPr lang="en-US" sz="2000" b="1" dirty="0" smtClean="0">
                          <a:solidFill>
                            <a:srgbClr val="0000CC"/>
                          </a:solidFill>
                          <a:latin typeface="Calibri"/>
                          <a:ea typeface="Calibri"/>
                          <a:cs typeface="Times New Roman"/>
                        </a:rPr>
                        <a:t>RESULT</a:t>
                      </a: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6686">
                <a:tc>
                  <a:txBody>
                    <a:bodyPr/>
                    <a:lstStyle/>
                    <a:p>
                      <a:pPr marL="0" marR="0">
                        <a:lnSpc>
                          <a:spcPct val="115000"/>
                        </a:lnSpc>
                        <a:spcBef>
                          <a:spcPts val="0"/>
                        </a:spcBef>
                        <a:spcAft>
                          <a:spcPts val="1000"/>
                        </a:spcAft>
                      </a:pPr>
                      <a:r>
                        <a:rPr lang="en-US" sz="1800" b="1" kern="1200" dirty="0" smtClean="0">
                          <a:solidFill>
                            <a:srgbClr val="0070C0"/>
                          </a:solidFill>
                          <a:latin typeface="+mn-lt"/>
                          <a:ea typeface="+mn-ea"/>
                          <a:cs typeface="+mn-cs"/>
                        </a:rPr>
                        <a:t>Graham A. </a:t>
                      </a:r>
                      <a:r>
                        <a:rPr lang="en-US" sz="1800" b="1" kern="1200" dirty="0" err="1" smtClean="0">
                          <a:solidFill>
                            <a:srgbClr val="0070C0"/>
                          </a:solidFill>
                          <a:latin typeface="+mn-lt"/>
                          <a:ea typeface="+mn-ea"/>
                          <a:cs typeface="+mn-cs"/>
                        </a:rPr>
                        <a:t>Colditz</a:t>
                      </a:r>
                      <a:r>
                        <a:rPr lang="en-US" sz="1800" b="1" kern="1200" dirty="0" smtClean="0">
                          <a:solidFill>
                            <a:srgbClr val="0070C0"/>
                          </a:solidFill>
                          <a:latin typeface="+mn-lt"/>
                          <a:ea typeface="+mn-ea"/>
                          <a:cs typeface="+mn-cs"/>
                        </a:rPr>
                        <a:t> et al (1995) .</a:t>
                      </a:r>
                      <a:endParaRPr lang="en-US" sz="1600" b="1" u="none" dirty="0" smtClean="0">
                        <a:solidFill>
                          <a:srgbClr val="0070C0"/>
                        </a:solidFill>
                        <a:latin typeface="+mn-lt"/>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US" sz="1800" b="1" kern="1200" dirty="0" smtClean="0">
                          <a:solidFill>
                            <a:schemeClr val="tx1"/>
                          </a:solidFill>
                          <a:latin typeface="+mn-lt"/>
                          <a:ea typeface="+mn-ea"/>
                          <a:cs typeface="+mn-cs"/>
                        </a:rPr>
                        <a:t>Weight Gain as a Risk Factor for Clinical Diabetes Mellitus in Women </a:t>
                      </a:r>
                    </a:p>
                    <a:p>
                      <a:pPr marL="0" marR="0">
                        <a:lnSpc>
                          <a:spcPct val="115000"/>
                        </a:lnSpc>
                        <a:spcBef>
                          <a:spcPts val="0"/>
                        </a:spcBef>
                        <a:spcAft>
                          <a:spcPts val="1000"/>
                        </a:spcAft>
                      </a:pPr>
                      <a:r>
                        <a:rPr lang="en-US" sz="1800" b="1" i="1" kern="1200" dirty="0" smtClean="0">
                          <a:solidFill>
                            <a:srgbClr val="0070C0"/>
                          </a:solidFill>
                          <a:latin typeface="+mn-lt"/>
                          <a:ea typeface="+mn-ea"/>
                          <a:cs typeface="+mn-cs"/>
                        </a:rPr>
                        <a:t>Ann Intern Med. </a:t>
                      </a:r>
                      <a:r>
                        <a:rPr lang="en-US" sz="1800" b="1" kern="1200" dirty="0" smtClean="0">
                          <a:solidFill>
                            <a:schemeClr val="tx1"/>
                          </a:solidFill>
                          <a:latin typeface="+mn-lt"/>
                          <a:ea typeface="+mn-ea"/>
                          <a:cs typeface="+mn-cs"/>
                        </a:rPr>
                        <a:t>1995;122(7):481-486.</a:t>
                      </a:r>
                      <a:endParaRPr lang="en-US" sz="1600" b="1" u="none" dirty="0">
                        <a:solidFill>
                          <a:srgbClr val="000099"/>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b="1" kern="1200" dirty="0" smtClean="0">
                          <a:solidFill>
                            <a:schemeClr val="tx1"/>
                          </a:solidFill>
                          <a:latin typeface="+mn-lt"/>
                          <a:ea typeface="+mn-ea"/>
                          <a:cs typeface="+mn-cs"/>
                        </a:rPr>
                        <a:t>114 281 female registered nurses aged 30 to 55 years who did not have diagnosed diabetes mellitus, coronary heart disease, stroke, or cancer in 1976.</a:t>
                      </a:r>
                    </a:p>
                    <a:p>
                      <a:pPr marL="0" marR="0">
                        <a:lnSpc>
                          <a:spcPct val="115000"/>
                        </a:lnSpc>
                        <a:spcBef>
                          <a:spcPts val="0"/>
                        </a:spcBef>
                        <a:spcAft>
                          <a:spcPts val="1000"/>
                        </a:spcAft>
                      </a:pP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200" dirty="0" smtClean="0">
                          <a:solidFill>
                            <a:schemeClr val="tx1"/>
                          </a:solidFill>
                          <a:latin typeface="+mn-lt"/>
                          <a:ea typeface="+mn-ea"/>
                          <a:cs typeface="+mn-cs"/>
                        </a:rPr>
                        <a:t>To examine the relation between adult weight change and the risk for clinical diabetes mellitus among middle-aged women. Prospective cohort study with follow-up from 1976 to 1990</a:t>
                      </a: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b="1" kern="1200" dirty="0" smtClean="0">
                          <a:solidFill>
                            <a:schemeClr val="tx1"/>
                          </a:solidFill>
                          <a:latin typeface="+mn-lt"/>
                          <a:ea typeface="+mn-ea"/>
                          <a:cs typeface="+mn-cs"/>
                        </a:rPr>
                        <a:t>These findings support the importance of maintaining a constant body weight throughout adult life and suggest that the 1990 U.S. Department of Agriculture guidelines that allow a substantial weight gain after 35 years of age are misleading.</a:t>
                      </a:r>
                    </a:p>
                    <a:p>
                      <a:pPr marL="0" marR="0">
                        <a:lnSpc>
                          <a:spcPct val="115000"/>
                        </a:lnSpc>
                        <a:spcBef>
                          <a:spcPts val="0"/>
                        </a:spcBef>
                        <a:spcAft>
                          <a:spcPts val="1000"/>
                        </a:spcAft>
                      </a:pP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b="1" kern="1200" dirty="0" smtClean="0">
                          <a:solidFill>
                            <a:schemeClr val="tx1"/>
                          </a:solidFill>
                          <a:latin typeface="+mn-lt"/>
                          <a:ea typeface="+mn-ea"/>
                          <a:cs typeface="+mn-cs"/>
                        </a:rPr>
                        <a:t>The corresponding relative risk for women who gained 8.0 to 10.9 kg was 2.7 (CI, 2.1 to 3.3). In contrast, women who lost more than 5.0 kg reduced their risk for diabetes mellitus by 50% or more. These results were independent of family history of diabetes.</a:t>
                      </a:r>
                    </a:p>
                    <a:p>
                      <a:pPr marL="0" marR="0">
                        <a:lnSpc>
                          <a:spcPct val="115000"/>
                        </a:lnSpc>
                        <a:spcBef>
                          <a:spcPts val="0"/>
                        </a:spcBef>
                        <a:spcAft>
                          <a:spcPts val="1000"/>
                        </a:spcAft>
                      </a:pP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42"/>
          </a:xfrm>
        </p:spPr>
        <p:txBody>
          <a:bodyPr>
            <a:normAutofit fontScale="90000"/>
          </a:bodyPr>
          <a:lstStyle/>
          <a:p>
            <a:r>
              <a:rPr lang="en-US" b="1" dirty="0" smtClean="0">
                <a:solidFill>
                  <a:srgbClr val="FF0000"/>
                </a:solidFill>
              </a:rPr>
              <a:t>DIABETES MELLITUS</a:t>
            </a:r>
            <a:endParaRPr lang="en-US" dirty="0"/>
          </a:p>
        </p:txBody>
      </p:sp>
      <p:graphicFrame>
        <p:nvGraphicFramePr>
          <p:cNvPr id="4" name="Content Placeholder 3"/>
          <p:cNvGraphicFramePr>
            <a:graphicFrameLocks noGrp="1"/>
          </p:cNvGraphicFramePr>
          <p:nvPr>
            <p:ph idx="1"/>
          </p:nvPr>
        </p:nvGraphicFramePr>
        <p:xfrm>
          <a:off x="0" y="571480"/>
          <a:ext cx="9143999" cy="6286520"/>
        </p:xfrm>
        <a:graphic>
          <a:graphicData uri="http://schemas.openxmlformats.org/drawingml/2006/table">
            <a:tbl>
              <a:tblPr/>
              <a:tblGrid>
                <a:gridCol w="1161149"/>
                <a:gridCol w="2032007"/>
                <a:gridCol w="1741720"/>
                <a:gridCol w="2104578"/>
                <a:gridCol w="2104545"/>
              </a:tblGrid>
              <a:tr h="1100896">
                <a:tc>
                  <a:txBody>
                    <a:bodyPr/>
                    <a:lstStyle/>
                    <a:p>
                      <a:pPr marL="0" marR="0" algn="ctr">
                        <a:lnSpc>
                          <a:spcPct val="115000"/>
                        </a:lnSpc>
                        <a:spcBef>
                          <a:spcPts val="0"/>
                        </a:spcBef>
                        <a:spcAft>
                          <a:spcPts val="1000"/>
                        </a:spcAft>
                      </a:pPr>
                      <a:r>
                        <a:rPr lang="en-US" sz="2000" b="1" dirty="0">
                          <a:solidFill>
                            <a:srgbClr val="0000CC"/>
                          </a:solidFill>
                          <a:latin typeface="Calibri"/>
                          <a:ea typeface="Calibri"/>
                          <a:cs typeface="Times New Roman"/>
                        </a:rPr>
                        <a:t>REFERENCES</a:t>
                      </a: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smtClean="0">
                          <a:solidFill>
                            <a:srgbClr val="0000CC"/>
                          </a:solidFill>
                          <a:latin typeface="+mn-lt"/>
                          <a:ea typeface="Calibri"/>
                          <a:cs typeface="Times New Roman"/>
                        </a:rPr>
                        <a:t>PATIENT/ SUBJECT</a:t>
                      </a:r>
                      <a:endParaRPr lang="en-US" sz="2000" dirty="0">
                        <a:solidFill>
                          <a:srgbClr val="0000CC"/>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000" b="1" dirty="0" smtClean="0">
                          <a:solidFill>
                            <a:srgbClr val="0000CC"/>
                          </a:solidFill>
                          <a:latin typeface="+mn-lt"/>
                          <a:ea typeface="Calibri"/>
                          <a:cs typeface="Times New Roman"/>
                        </a:rPr>
                        <a:t>INTERVENTION</a:t>
                      </a:r>
                      <a:endParaRPr lang="en-US" sz="2000" b="1" dirty="0" smtClean="0">
                        <a:solidFill>
                          <a:srgbClr val="7030A0"/>
                        </a:solidFill>
                        <a:latin typeface="+mn-lt"/>
                        <a:ea typeface="Calibri"/>
                        <a:cs typeface="Times New Roman"/>
                      </a:endParaRPr>
                    </a:p>
                    <a:p>
                      <a:pPr marL="0" marR="0" algn="ctr">
                        <a:lnSpc>
                          <a:spcPct val="115000"/>
                        </a:lnSpc>
                        <a:spcBef>
                          <a:spcPts val="0"/>
                        </a:spcBef>
                        <a:spcAft>
                          <a:spcPts val="1000"/>
                        </a:spcAft>
                      </a:pP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000" b="1" dirty="0" smtClean="0">
                          <a:solidFill>
                            <a:srgbClr val="0000CC"/>
                          </a:solidFill>
                          <a:latin typeface="Calibri"/>
                          <a:ea typeface="Calibri"/>
                          <a:cs typeface="Times New Roman"/>
                        </a:rPr>
                        <a:t>CONCLUSION</a:t>
                      </a: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2000" b="1" dirty="0" smtClean="0">
                          <a:solidFill>
                            <a:srgbClr val="0000CC"/>
                          </a:solidFill>
                          <a:latin typeface="+mn-lt"/>
                          <a:ea typeface="Calibri"/>
                          <a:cs typeface="Times New Roman"/>
                        </a:rPr>
                        <a:t>OUT COME/</a:t>
                      </a:r>
                      <a:r>
                        <a:rPr lang="en-US" sz="2000" b="1" baseline="0" dirty="0" smtClean="0">
                          <a:solidFill>
                            <a:srgbClr val="0000CC"/>
                          </a:solidFill>
                          <a:latin typeface="+mn-lt"/>
                          <a:ea typeface="Calibri"/>
                          <a:cs typeface="Times New Roman"/>
                        </a:rPr>
                        <a:t> </a:t>
                      </a:r>
                      <a:r>
                        <a:rPr lang="en-US" sz="2000" b="1" dirty="0" smtClean="0">
                          <a:solidFill>
                            <a:srgbClr val="0000CC"/>
                          </a:solidFill>
                          <a:latin typeface="Calibri"/>
                          <a:ea typeface="Calibri"/>
                          <a:cs typeface="Times New Roman"/>
                        </a:rPr>
                        <a:t>RESULT</a:t>
                      </a:r>
                      <a:endParaRPr lang="en-US" sz="2000" dirty="0">
                        <a:solidFill>
                          <a:srgbClr val="0000CC"/>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5624">
                <a:tc>
                  <a:txBody>
                    <a:bodyPr/>
                    <a:lstStyle/>
                    <a:p>
                      <a:pPr marL="0" marR="0">
                        <a:lnSpc>
                          <a:spcPct val="115000"/>
                        </a:lnSpc>
                        <a:spcBef>
                          <a:spcPts val="0"/>
                        </a:spcBef>
                        <a:spcAft>
                          <a:spcPts val="1000"/>
                        </a:spcAft>
                      </a:pPr>
                      <a:r>
                        <a:rPr lang="en-US" sz="1800" b="1" kern="1200" dirty="0" smtClean="0">
                          <a:solidFill>
                            <a:srgbClr val="0070C0"/>
                          </a:solidFill>
                          <a:latin typeface="+mn-lt"/>
                          <a:ea typeface="+mn-ea"/>
                          <a:cs typeface="+mn-cs"/>
                        </a:rPr>
                        <a:t>Ralph A. </a:t>
                      </a:r>
                      <a:r>
                        <a:rPr lang="en-US" sz="1800" b="1" kern="1200" dirty="0" err="1" smtClean="0">
                          <a:solidFill>
                            <a:srgbClr val="0070C0"/>
                          </a:solidFill>
                          <a:latin typeface="+mn-lt"/>
                          <a:ea typeface="+mn-ea"/>
                          <a:cs typeface="+mn-cs"/>
                        </a:rPr>
                        <a:t>DeFronzo</a:t>
                      </a:r>
                      <a:r>
                        <a:rPr lang="en-US" sz="1800" b="1" kern="1200" dirty="0" smtClean="0">
                          <a:solidFill>
                            <a:srgbClr val="0070C0"/>
                          </a:solidFill>
                          <a:latin typeface="+mn-lt"/>
                          <a:ea typeface="+mn-ea"/>
                          <a:cs typeface="+mn-cs"/>
                        </a:rPr>
                        <a:t> et al (1999).</a:t>
                      </a:r>
                      <a:endParaRPr lang="en-US" sz="1800" b="1" u="none" dirty="0" smtClean="0">
                        <a:solidFill>
                          <a:srgbClr val="0070C0"/>
                        </a:solidFill>
                        <a:latin typeface="+mn-lt"/>
                        <a:ea typeface="Calibri"/>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US" sz="1800" b="1" kern="1200" dirty="0" smtClean="0">
                          <a:solidFill>
                            <a:schemeClr val="tx1"/>
                          </a:solidFill>
                          <a:latin typeface="+mn-lt"/>
                          <a:ea typeface="+mn-ea"/>
                          <a:cs typeface="+mn-cs"/>
                        </a:rPr>
                        <a:t>Pharmacologic Therapy for Type 2 Diabetes Mellitus </a:t>
                      </a:r>
                    </a:p>
                    <a:p>
                      <a:pPr marL="0" marR="0">
                        <a:lnSpc>
                          <a:spcPct val="115000"/>
                        </a:lnSpc>
                        <a:spcBef>
                          <a:spcPts val="0"/>
                        </a:spcBef>
                        <a:spcAft>
                          <a:spcPts val="1000"/>
                        </a:spcAft>
                      </a:pPr>
                      <a:r>
                        <a:rPr lang="en-US" sz="1800" b="1" i="1" kern="1200" dirty="0" smtClean="0">
                          <a:solidFill>
                            <a:srgbClr val="0070C0"/>
                          </a:solidFill>
                          <a:latin typeface="+mn-lt"/>
                          <a:ea typeface="+mn-ea"/>
                          <a:cs typeface="+mn-cs"/>
                        </a:rPr>
                        <a:t>Ann Intern Med. </a:t>
                      </a:r>
                      <a:r>
                        <a:rPr lang="en-US" sz="1800" b="1" kern="1200" dirty="0" smtClean="0">
                          <a:solidFill>
                            <a:schemeClr val="tx1"/>
                          </a:solidFill>
                          <a:latin typeface="+mn-lt"/>
                          <a:ea typeface="+mn-ea"/>
                          <a:cs typeface="+mn-cs"/>
                        </a:rPr>
                        <a:t>1999;131(4):281-303.</a:t>
                      </a:r>
                      <a:endParaRPr lang="en-US" sz="1600" b="1" u="none" dirty="0">
                        <a:solidFill>
                          <a:srgbClr val="000099"/>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200" dirty="0" smtClean="0">
                          <a:solidFill>
                            <a:schemeClr val="tx1"/>
                          </a:solidFill>
                          <a:latin typeface="+mn-lt"/>
                          <a:ea typeface="+mn-ea"/>
                          <a:cs typeface="+mn-cs"/>
                        </a:rPr>
                        <a:t>Type 2 diabetes mellitus is a chronic metabolic disorder that results from defects in both insulin secretion and insulin action. An elevated rate of basal hepatic glucose production in the presence of </a:t>
                      </a:r>
                      <a:r>
                        <a:rPr lang="en-US" sz="1800" b="1" kern="1200" dirty="0" err="1" smtClean="0">
                          <a:solidFill>
                            <a:schemeClr val="tx1"/>
                          </a:solidFill>
                          <a:latin typeface="+mn-lt"/>
                          <a:ea typeface="+mn-ea"/>
                          <a:cs typeface="+mn-cs"/>
                        </a:rPr>
                        <a:t>hyperinsulinemia</a:t>
                      </a:r>
                      <a:r>
                        <a:rPr lang="en-US" sz="1800" b="1" kern="1200" dirty="0" smtClean="0">
                          <a:solidFill>
                            <a:schemeClr val="tx1"/>
                          </a:solidFill>
                          <a:latin typeface="+mn-lt"/>
                          <a:ea typeface="+mn-ea"/>
                          <a:cs typeface="+mn-cs"/>
                        </a:rPr>
                        <a:t> is the primary cause of fasting hyperglycemia</a:t>
                      </a: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200" dirty="0" smtClean="0">
                          <a:solidFill>
                            <a:schemeClr val="tx1"/>
                          </a:solidFill>
                          <a:latin typeface="+mn-lt"/>
                          <a:ea typeface="+mn-ea"/>
                          <a:cs typeface="+mn-cs"/>
                        </a:rPr>
                        <a:t>In the United States, five classes of oral agents, each of which works through a different mechanism of action, are currently available to improve </a:t>
                      </a:r>
                      <a:r>
                        <a:rPr lang="en-US" sz="1800" b="1" kern="1200" dirty="0" err="1" smtClean="0">
                          <a:solidFill>
                            <a:schemeClr val="tx1"/>
                          </a:solidFill>
                          <a:latin typeface="+mn-lt"/>
                          <a:ea typeface="+mn-ea"/>
                          <a:cs typeface="+mn-cs"/>
                        </a:rPr>
                        <a:t>glycemic</a:t>
                      </a:r>
                      <a:r>
                        <a:rPr lang="en-US" sz="1800" b="1" kern="1200" dirty="0" smtClean="0">
                          <a:solidFill>
                            <a:schemeClr val="tx1"/>
                          </a:solidFill>
                          <a:latin typeface="+mn-lt"/>
                          <a:ea typeface="+mn-ea"/>
                          <a:cs typeface="+mn-cs"/>
                        </a:rPr>
                        <a:t> control in patients with type 2 diabetes. </a:t>
                      </a: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200" dirty="0" smtClean="0">
                          <a:solidFill>
                            <a:schemeClr val="tx1"/>
                          </a:solidFill>
                          <a:latin typeface="+mn-lt"/>
                          <a:ea typeface="+mn-ea"/>
                          <a:cs typeface="+mn-cs"/>
                        </a:rPr>
                        <a:t>This review examines the goals of </a:t>
                      </a:r>
                      <a:r>
                        <a:rPr lang="en-US" sz="1800" b="1" kern="1200" dirty="0" err="1" smtClean="0">
                          <a:solidFill>
                            <a:schemeClr val="tx1"/>
                          </a:solidFill>
                          <a:latin typeface="+mn-lt"/>
                          <a:ea typeface="+mn-ea"/>
                          <a:cs typeface="+mn-cs"/>
                        </a:rPr>
                        <a:t>antihyperglycemic</a:t>
                      </a:r>
                      <a:r>
                        <a:rPr lang="en-US" sz="1800" b="1" kern="1200" dirty="0" smtClean="0">
                          <a:solidFill>
                            <a:schemeClr val="tx1"/>
                          </a:solidFill>
                          <a:latin typeface="+mn-lt"/>
                          <a:ea typeface="+mn-ea"/>
                          <a:cs typeface="+mn-cs"/>
                        </a:rPr>
                        <a:t> therapy and reviews the mechanism of action, efficacy, </a:t>
                      </a:r>
                      <a:r>
                        <a:rPr lang="en-US" sz="1800" b="1" kern="1200" dirty="0" err="1" smtClean="0">
                          <a:solidFill>
                            <a:schemeClr val="tx1"/>
                          </a:solidFill>
                          <a:latin typeface="+mn-lt"/>
                          <a:ea typeface="+mn-ea"/>
                          <a:cs typeface="+mn-cs"/>
                        </a:rPr>
                        <a:t>nonglycemic</a:t>
                      </a:r>
                      <a:r>
                        <a:rPr lang="en-US" sz="1800" b="1" kern="1200" dirty="0" smtClean="0">
                          <a:solidFill>
                            <a:schemeClr val="tx1"/>
                          </a:solidFill>
                          <a:latin typeface="+mn-lt"/>
                          <a:ea typeface="+mn-ea"/>
                          <a:cs typeface="+mn-cs"/>
                        </a:rPr>
                        <a:t> benefits, cost, and safety profile of each of the five approved classes of oral agents. A rationale for the use of these oral agents as </a:t>
                      </a:r>
                      <a:r>
                        <a:rPr lang="en-US" sz="1800" b="1" kern="1200" dirty="0" err="1" smtClean="0">
                          <a:solidFill>
                            <a:schemeClr val="tx1"/>
                          </a:solidFill>
                          <a:latin typeface="+mn-lt"/>
                          <a:ea typeface="+mn-ea"/>
                          <a:cs typeface="+mn-cs"/>
                        </a:rPr>
                        <a:t>monotherapy</a:t>
                      </a:r>
                      <a:r>
                        <a:rPr lang="en-US" sz="1800" b="1" kern="1200" dirty="0" smtClean="0">
                          <a:solidFill>
                            <a:schemeClr val="tx1"/>
                          </a:solidFill>
                          <a:latin typeface="+mn-lt"/>
                          <a:ea typeface="+mn-ea"/>
                          <a:cs typeface="+mn-cs"/>
                        </a:rPr>
                        <a:t>,</a:t>
                      </a: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1" kern="1200" dirty="0" smtClean="0">
                          <a:solidFill>
                            <a:schemeClr val="tx1"/>
                          </a:solidFill>
                          <a:latin typeface="+mn-lt"/>
                          <a:ea typeface="+mn-ea"/>
                          <a:cs typeface="+mn-cs"/>
                        </a:rPr>
                        <a:t>The recently completed United Kingdom Prospective Diabetes Study (UKPDS) has shown that type 2 diabetes mellitus is a progressive disorder that can be treated initially with oral agent </a:t>
                      </a:r>
                      <a:r>
                        <a:rPr lang="en-US" sz="1800" b="1" kern="1200" dirty="0" err="1" smtClean="0">
                          <a:solidFill>
                            <a:schemeClr val="tx1"/>
                          </a:solidFill>
                          <a:latin typeface="+mn-lt"/>
                          <a:ea typeface="+mn-ea"/>
                          <a:cs typeface="+mn-cs"/>
                        </a:rPr>
                        <a:t>monotherapy</a:t>
                      </a:r>
                      <a:r>
                        <a:rPr lang="en-US" sz="1800" b="1" kern="1200" dirty="0" smtClean="0">
                          <a:solidFill>
                            <a:schemeClr val="tx1"/>
                          </a:solidFill>
                          <a:latin typeface="+mn-lt"/>
                          <a:ea typeface="+mn-ea"/>
                          <a:cs typeface="+mn-cs"/>
                        </a:rPr>
                        <a:t> but will eventually require the addition of other oral agents,</a:t>
                      </a:r>
                      <a:endParaRPr lang="en-US" sz="1800" b="1"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rgbClr val="FF0066"/>
                </a:solidFill>
              </a:rPr>
              <a:t>CONCLUSION</a:t>
            </a:r>
            <a:endParaRPr lang="en-US"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b="1" u="sng" dirty="0" err="1" smtClean="0">
                <a:hlinkClick r:id="rId2"/>
              </a:rPr>
              <a:t>Acarbose</a:t>
            </a:r>
            <a:r>
              <a:rPr lang="en-US" b="1" dirty="0" smtClean="0"/>
              <a:t> could be used, either as an alternative or in addition to changes in lifestyle, to delay </a:t>
            </a:r>
            <a:r>
              <a:rPr lang="en-US" b="1" u="sng" dirty="0" smtClean="0">
                <a:hlinkClick r:id="rId3"/>
              </a:rPr>
              <a:t>development</a:t>
            </a:r>
            <a:r>
              <a:rPr lang="en-US" b="1" dirty="0" smtClean="0"/>
              <a:t> of </a:t>
            </a:r>
            <a:r>
              <a:rPr lang="en-US" b="1" u="sng" dirty="0" smtClean="0">
                <a:hlinkClick r:id="rId4"/>
              </a:rPr>
              <a:t>type 2 diabetes</a:t>
            </a:r>
            <a:r>
              <a:rPr lang="en-US" b="1" dirty="0" smtClean="0"/>
              <a:t> in patients with </a:t>
            </a:r>
            <a:r>
              <a:rPr lang="en-US" b="1" u="sng" dirty="0" smtClean="0">
                <a:hlinkClick r:id="rId5"/>
              </a:rPr>
              <a:t>impaired glucose tolerance</a:t>
            </a:r>
            <a:r>
              <a:rPr lang="en-US" b="1" dirty="0" smtClean="0"/>
              <a:t>.</a:t>
            </a:r>
          </a:p>
          <a:p>
            <a:r>
              <a:rPr lang="en-US" b="1" dirty="0" smtClean="0"/>
              <a:t>These findings support the importance of maintaining a constant body weight throughout adult life and suggest that the 1990 U.S. Department of Agriculture guidelines that allow a substantial weight gain after 35 years of age are misleading.</a:t>
            </a:r>
          </a:p>
          <a:p>
            <a:r>
              <a:rPr lang="en-US" b="1" dirty="0" smtClean="0"/>
              <a:t>This review examines the goals of </a:t>
            </a:r>
            <a:r>
              <a:rPr lang="en-US" b="1" dirty="0" err="1" smtClean="0"/>
              <a:t>antihyperglycemic</a:t>
            </a:r>
            <a:r>
              <a:rPr lang="en-US" b="1" dirty="0" smtClean="0"/>
              <a:t> therapy and reviews the mechanism of action, efficacy, </a:t>
            </a:r>
            <a:r>
              <a:rPr lang="en-US" b="1" dirty="0" err="1" smtClean="0"/>
              <a:t>nonglycemic</a:t>
            </a:r>
            <a:r>
              <a:rPr lang="en-US" b="1" dirty="0" smtClean="0"/>
              <a:t> benefits, cost, and safety profile of each of the five approved classes of oral agents. A rationale for the use of these oral agents as </a:t>
            </a:r>
            <a:r>
              <a:rPr lang="en-US" b="1" dirty="0" err="1" smtClean="0"/>
              <a:t>monotherapy</a:t>
            </a:r>
            <a:r>
              <a:rPr lang="en-US" b="1" dirty="0" smtClean="0"/>
              <a:t>.</a:t>
            </a:r>
            <a:endParaRPr lang="en-US" b="1" dirty="0" smtClean="0">
              <a:solidFill>
                <a:srgbClr val="7030A0"/>
              </a:solidFill>
              <a:ea typeface="Calibri"/>
              <a:cs typeface="Times New Roman"/>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685800"/>
          </a:xfrm>
        </p:spPr>
        <p:txBody>
          <a:bodyPr>
            <a:normAutofit fontScale="90000"/>
          </a:bodyPr>
          <a:lstStyle/>
          <a:p>
            <a:r>
              <a:rPr lang="en-US" b="1" dirty="0" smtClean="0">
                <a:solidFill>
                  <a:srgbClr val="FF0000"/>
                </a:solidFill>
              </a:rPr>
              <a:t>REFERENCES</a:t>
            </a:r>
            <a:endParaRPr lang="en-US" dirty="0"/>
          </a:p>
        </p:txBody>
      </p:sp>
      <p:sp>
        <p:nvSpPr>
          <p:cNvPr id="3" name="Content Placeholder 2"/>
          <p:cNvSpPr>
            <a:spLocks noGrp="1"/>
          </p:cNvSpPr>
          <p:nvPr>
            <p:ph idx="1"/>
          </p:nvPr>
        </p:nvSpPr>
        <p:spPr>
          <a:xfrm>
            <a:off x="0" y="685800"/>
            <a:ext cx="9144000" cy="6172200"/>
          </a:xfrm>
        </p:spPr>
        <p:txBody>
          <a:bodyPr/>
          <a:lstStyle/>
          <a:p>
            <a:pPr marL="0" indent="0">
              <a:lnSpc>
                <a:spcPct val="115000"/>
              </a:lnSpc>
              <a:spcBef>
                <a:spcPts val="0"/>
              </a:spcBef>
              <a:spcAft>
                <a:spcPts val="1000"/>
              </a:spcAft>
              <a:buNone/>
              <a:defRPr/>
            </a:pPr>
            <a:r>
              <a:rPr lang="en-US" b="1" dirty="0" err="1" smtClean="0">
                <a:solidFill>
                  <a:srgbClr val="0070C0"/>
                </a:solidFill>
                <a:hlinkClick r:id="rId2"/>
              </a:rPr>
              <a:t>Chiasson</a:t>
            </a:r>
            <a:r>
              <a:rPr lang="en-US" b="1" dirty="0" smtClean="0">
                <a:solidFill>
                  <a:srgbClr val="0070C0"/>
                </a:solidFill>
                <a:hlinkClick r:id="rId2"/>
              </a:rPr>
              <a:t> JL</a:t>
            </a:r>
            <a:r>
              <a:rPr lang="en-US" b="1" dirty="0" smtClean="0">
                <a:solidFill>
                  <a:srgbClr val="0070C0"/>
                </a:solidFill>
              </a:rPr>
              <a:t> et al (2002). </a:t>
            </a:r>
            <a:r>
              <a:rPr lang="en-US" b="1" dirty="0" err="1" smtClean="0"/>
              <a:t>Acarbose</a:t>
            </a:r>
            <a:r>
              <a:rPr lang="en-US" b="1" dirty="0" smtClean="0"/>
              <a:t> for prevention of type 2 diabetes mellitus: the STOP-NIDDM </a:t>
            </a:r>
            <a:r>
              <a:rPr lang="en-US" b="1" dirty="0" err="1" smtClean="0"/>
              <a:t>randomised</a:t>
            </a:r>
            <a:r>
              <a:rPr lang="en-US" b="1" dirty="0" smtClean="0"/>
              <a:t> </a:t>
            </a:r>
            <a:r>
              <a:rPr lang="en-US" b="1" dirty="0" err="1" smtClean="0"/>
              <a:t>trial.</a:t>
            </a:r>
            <a:r>
              <a:rPr lang="en-US" b="1" u="sng" dirty="0" err="1" smtClean="0">
                <a:hlinkClick r:id="rId3"/>
              </a:rPr>
              <a:t>Lancet</a:t>
            </a:r>
            <a:r>
              <a:rPr lang="en-US" b="1" dirty="0" smtClean="0"/>
              <a:t> [2002, 359(9323):2072-2077] </a:t>
            </a:r>
            <a:endParaRPr lang="en-US" dirty="0" smtClean="0"/>
          </a:p>
          <a:p>
            <a:pPr marL="0" marR="0">
              <a:lnSpc>
                <a:spcPct val="115000"/>
              </a:lnSpc>
              <a:spcBef>
                <a:spcPts val="0"/>
              </a:spcBef>
              <a:spcAft>
                <a:spcPts val="1000"/>
              </a:spcAft>
              <a:buNone/>
            </a:pPr>
            <a:r>
              <a:rPr lang="en-US" b="1" dirty="0" smtClean="0">
                <a:solidFill>
                  <a:srgbClr val="0070C0"/>
                </a:solidFill>
              </a:rPr>
              <a:t>Graham A. </a:t>
            </a:r>
            <a:r>
              <a:rPr lang="en-US" b="1" dirty="0" err="1" smtClean="0">
                <a:solidFill>
                  <a:srgbClr val="0070C0"/>
                </a:solidFill>
              </a:rPr>
              <a:t>Colditz</a:t>
            </a:r>
            <a:r>
              <a:rPr lang="en-US" b="1" dirty="0" smtClean="0">
                <a:solidFill>
                  <a:srgbClr val="0070C0"/>
                </a:solidFill>
              </a:rPr>
              <a:t> et al (1995) .</a:t>
            </a:r>
            <a:r>
              <a:rPr lang="en-US" b="1" dirty="0" smtClean="0"/>
              <a:t>Weight Gain as a Risk Factor for Clinical Diabetes Mellitus in Women. </a:t>
            </a:r>
          </a:p>
          <a:p>
            <a:pPr marL="0" marR="0">
              <a:lnSpc>
                <a:spcPct val="115000"/>
              </a:lnSpc>
              <a:spcBef>
                <a:spcPts val="0"/>
              </a:spcBef>
              <a:spcAft>
                <a:spcPts val="1000"/>
              </a:spcAft>
              <a:buNone/>
            </a:pPr>
            <a:r>
              <a:rPr lang="en-US" b="1" i="1" dirty="0" smtClean="0">
                <a:solidFill>
                  <a:srgbClr val="0070C0"/>
                </a:solidFill>
              </a:rPr>
              <a:t>Ann Intern Med. </a:t>
            </a:r>
            <a:r>
              <a:rPr lang="en-US" b="1" dirty="0" smtClean="0"/>
              <a:t>1995;122(7):481-486.</a:t>
            </a:r>
            <a:endParaRPr lang="en-US" sz="2800" b="1" dirty="0" smtClean="0">
              <a:solidFill>
                <a:srgbClr val="000099"/>
              </a:solidFill>
              <a:ea typeface="Calibri"/>
              <a:cs typeface="Times New Roman"/>
            </a:endParaRPr>
          </a:p>
          <a:p>
            <a:pPr marL="0" marR="0">
              <a:lnSpc>
                <a:spcPct val="115000"/>
              </a:lnSpc>
              <a:spcBef>
                <a:spcPts val="0"/>
              </a:spcBef>
              <a:spcAft>
                <a:spcPts val="1000"/>
              </a:spcAft>
              <a:buNone/>
            </a:pPr>
            <a:r>
              <a:rPr lang="en-US" b="1" dirty="0" smtClean="0">
                <a:solidFill>
                  <a:srgbClr val="0070C0"/>
                </a:solidFill>
              </a:rPr>
              <a:t>Ralph A. </a:t>
            </a:r>
            <a:r>
              <a:rPr lang="en-US" b="1" dirty="0" err="1" smtClean="0">
                <a:solidFill>
                  <a:srgbClr val="0070C0"/>
                </a:solidFill>
              </a:rPr>
              <a:t>DeFronzo</a:t>
            </a:r>
            <a:r>
              <a:rPr lang="en-US" b="1" dirty="0" smtClean="0">
                <a:solidFill>
                  <a:srgbClr val="0070C0"/>
                </a:solidFill>
              </a:rPr>
              <a:t> et al (1999).</a:t>
            </a:r>
            <a:r>
              <a:rPr lang="en-US" b="1" dirty="0" smtClean="0"/>
              <a:t>Pharmacologic Therapy for Type 2 Diabetes Mellitus .</a:t>
            </a:r>
            <a:r>
              <a:rPr lang="en-US" b="1" i="1" dirty="0" smtClean="0">
                <a:solidFill>
                  <a:srgbClr val="0070C0"/>
                </a:solidFill>
              </a:rPr>
              <a:t>Ann Intern Med. </a:t>
            </a:r>
            <a:r>
              <a:rPr lang="en-US" b="1" dirty="0" smtClean="0"/>
              <a:t>1999;131(4):281-303.</a:t>
            </a:r>
            <a:endParaRPr lang="en-US" sz="2800" b="1" dirty="0" smtClean="0">
              <a:solidFill>
                <a:srgbClr val="000099"/>
              </a:solidFill>
              <a:ea typeface="Calibri"/>
              <a:cs typeface="Times New Roman"/>
            </a:endParaRP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subTitle" idx="1"/>
          </p:nvPr>
        </p:nvSpPr>
        <p:spPr/>
        <p:txBody>
          <a:bodyPr>
            <a:normAutofit lnSpcReduction="10000"/>
          </a:bodyPr>
          <a:lstStyle/>
          <a:p>
            <a:pPr eaLnBrk="1" hangingPunct="1"/>
            <a:r>
              <a:rPr lang="en-US" sz="12000" dirty="0" smtClean="0">
                <a:solidFill>
                  <a:srgbClr val="D31579"/>
                </a:solidFill>
                <a:latin typeface="Comic Sans MS" pitchFamily="66" charset="0"/>
              </a:rPr>
              <a:t>The End</a:t>
            </a:r>
          </a:p>
        </p:txBody>
      </p:sp>
      <p:pic>
        <p:nvPicPr>
          <p:cNvPr id="55299" name="Picture 3" descr="j0078833"/>
          <p:cNvPicPr>
            <a:picLocks noChangeAspect="1" noChangeArrowheads="1"/>
          </p:cNvPicPr>
          <p:nvPr/>
        </p:nvPicPr>
        <p:blipFill>
          <a:blip r:embed="rId2" cstate="print"/>
          <a:srcRect/>
          <a:stretch>
            <a:fillRect/>
          </a:stretch>
        </p:blipFill>
        <p:spPr bwMode="auto">
          <a:xfrm>
            <a:off x="2895600" y="228600"/>
            <a:ext cx="3573463" cy="3197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0" fill="hold"/>
                                        <p:tgtEl>
                                          <p:spTgt spid="55299"/>
                                        </p:tgtEl>
                                        <p:attrNameLst>
                                          <p:attrName>ppt_x</p:attrName>
                                        </p:attrNameLst>
                                      </p:cBhvr>
                                      <p:tavLst>
                                        <p:tav tm="0">
                                          <p:val>
                                            <p:strVal val="0-#ppt_w/2"/>
                                          </p:val>
                                        </p:tav>
                                        <p:tav tm="100000">
                                          <p:val>
                                            <p:strVal val="#ppt_x"/>
                                          </p:val>
                                        </p:tav>
                                      </p:tavLst>
                                    </p:anim>
                                    <p:anim calcmode="lin" valueType="num">
                                      <p:cBhvr additive="base">
                                        <p:cTn id="8" dur="5000" fill="hold"/>
                                        <p:tgtEl>
                                          <p:spTgt spid="5529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5298">
                                            <p:txEl>
                                              <p:pRg st="0" end="0"/>
                                            </p:txEl>
                                          </p:spTgt>
                                        </p:tgtEl>
                                        <p:attrNameLst>
                                          <p:attrName>style.visibility</p:attrName>
                                        </p:attrNameLst>
                                      </p:cBhvr>
                                      <p:to>
                                        <p:strVal val="visible"/>
                                      </p:to>
                                    </p:set>
                                    <p:animEffect transition="in" filter="wipe(left)">
                                      <p:cBhvr>
                                        <p:cTn id="13" dur="5000"/>
                                        <p:tgtEl>
                                          <p:spTgt spid="55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b="1" dirty="0" smtClean="0">
                <a:solidFill>
                  <a:srgbClr val="FF0000"/>
                </a:solidFill>
              </a:rPr>
              <a:t>CONTD…..                DIABETES MELLITUS</a:t>
            </a:r>
            <a:endParaRPr lang="en-US" b="1" dirty="0">
              <a:solidFill>
                <a:srgbClr val="FF0000"/>
              </a:solidFill>
            </a:endParaRPr>
          </a:p>
        </p:txBody>
      </p:sp>
      <p:sp>
        <p:nvSpPr>
          <p:cNvPr id="3" name="Content Placeholder 2"/>
          <p:cNvSpPr>
            <a:spLocks noGrp="1"/>
          </p:cNvSpPr>
          <p:nvPr>
            <p:ph idx="1"/>
          </p:nvPr>
        </p:nvSpPr>
        <p:spPr>
          <a:xfrm>
            <a:off x="0" y="1295400"/>
            <a:ext cx="9144000" cy="5562600"/>
          </a:xfrm>
        </p:spPr>
        <p:txBody>
          <a:bodyPr>
            <a:normAutofit fontScale="92500" lnSpcReduction="10000"/>
          </a:bodyPr>
          <a:lstStyle/>
          <a:p>
            <a:r>
              <a:rPr lang="en-US" b="1" dirty="0" smtClean="0">
                <a:solidFill>
                  <a:srgbClr val="7030A0"/>
                </a:solidFill>
              </a:rPr>
              <a:t>Complication of diabetes  mellitus: </a:t>
            </a:r>
          </a:p>
          <a:p>
            <a:pPr>
              <a:buNone/>
            </a:pPr>
            <a:r>
              <a:rPr lang="en-US" b="1" dirty="0" smtClean="0">
                <a:solidFill>
                  <a:schemeClr val="accent1">
                    <a:lumMod val="50000"/>
                  </a:schemeClr>
                </a:solidFill>
              </a:rPr>
              <a:t>           </a:t>
            </a:r>
            <a:r>
              <a:rPr lang="en-US" b="1" dirty="0" err="1" smtClean="0">
                <a:solidFill>
                  <a:schemeClr val="accent1">
                    <a:lumMod val="50000"/>
                  </a:schemeClr>
                </a:solidFill>
              </a:rPr>
              <a:t>Polyuria</a:t>
            </a:r>
            <a:r>
              <a:rPr lang="en-US" b="1" dirty="0" smtClean="0">
                <a:solidFill>
                  <a:schemeClr val="accent1">
                    <a:lumMod val="50000"/>
                  </a:schemeClr>
                </a:solidFill>
              </a:rPr>
              <a:t>.</a:t>
            </a:r>
          </a:p>
          <a:p>
            <a:pPr>
              <a:buNone/>
            </a:pPr>
            <a:r>
              <a:rPr lang="en-US" b="1" dirty="0" smtClean="0">
                <a:solidFill>
                  <a:schemeClr val="accent1">
                    <a:lumMod val="50000"/>
                  </a:schemeClr>
                </a:solidFill>
              </a:rPr>
              <a:t>           </a:t>
            </a:r>
            <a:r>
              <a:rPr lang="en-US" b="1" dirty="0" err="1" smtClean="0">
                <a:solidFill>
                  <a:schemeClr val="accent1">
                    <a:lumMod val="50000"/>
                  </a:schemeClr>
                </a:solidFill>
              </a:rPr>
              <a:t>Polydipsia</a:t>
            </a:r>
            <a:r>
              <a:rPr lang="en-US" b="1" dirty="0" smtClean="0">
                <a:solidFill>
                  <a:schemeClr val="accent1">
                    <a:lumMod val="50000"/>
                  </a:schemeClr>
                </a:solidFill>
              </a:rPr>
              <a:t>.</a:t>
            </a:r>
          </a:p>
          <a:p>
            <a:pPr>
              <a:buNone/>
            </a:pPr>
            <a:r>
              <a:rPr lang="en-US" b="1" dirty="0" smtClean="0">
                <a:solidFill>
                  <a:schemeClr val="accent1">
                    <a:lumMod val="50000"/>
                  </a:schemeClr>
                </a:solidFill>
              </a:rPr>
              <a:t>           </a:t>
            </a:r>
            <a:r>
              <a:rPr lang="en-US" b="1" dirty="0" err="1" smtClean="0">
                <a:solidFill>
                  <a:schemeClr val="accent1">
                    <a:lumMod val="50000"/>
                  </a:schemeClr>
                </a:solidFill>
              </a:rPr>
              <a:t>Polyphagia</a:t>
            </a:r>
            <a:r>
              <a:rPr lang="en-US" b="1" dirty="0" smtClean="0">
                <a:solidFill>
                  <a:schemeClr val="accent1">
                    <a:lumMod val="50000"/>
                  </a:schemeClr>
                </a:solidFill>
              </a:rPr>
              <a:t>.</a:t>
            </a:r>
          </a:p>
          <a:p>
            <a:pPr>
              <a:buNone/>
            </a:pPr>
            <a:r>
              <a:rPr lang="en-US" b="1" dirty="0" smtClean="0">
                <a:solidFill>
                  <a:schemeClr val="accent1">
                    <a:lumMod val="50000"/>
                  </a:schemeClr>
                </a:solidFill>
              </a:rPr>
              <a:t>           Hyperglycemia.</a:t>
            </a:r>
          </a:p>
          <a:p>
            <a:pPr>
              <a:buNone/>
            </a:pPr>
            <a:r>
              <a:rPr lang="en-US" b="1" dirty="0" smtClean="0">
                <a:solidFill>
                  <a:schemeClr val="accent1">
                    <a:lumMod val="50000"/>
                  </a:schemeClr>
                </a:solidFill>
              </a:rPr>
              <a:t>           </a:t>
            </a:r>
            <a:r>
              <a:rPr lang="en-US" b="1" dirty="0" err="1" smtClean="0">
                <a:solidFill>
                  <a:schemeClr val="accent1">
                    <a:lumMod val="50000"/>
                  </a:schemeClr>
                </a:solidFill>
              </a:rPr>
              <a:t>Glycosuria</a:t>
            </a:r>
            <a:endParaRPr lang="en-US" b="1" dirty="0" smtClean="0">
              <a:solidFill>
                <a:schemeClr val="accent1">
                  <a:lumMod val="50000"/>
                </a:schemeClr>
              </a:solidFill>
            </a:endParaRPr>
          </a:p>
          <a:p>
            <a:pPr>
              <a:buNone/>
            </a:pPr>
            <a:r>
              <a:rPr lang="en-US" b="1" dirty="0" smtClean="0">
                <a:solidFill>
                  <a:schemeClr val="accent1">
                    <a:lumMod val="50000"/>
                  </a:schemeClr>
                </a:solidFill>
              </a:rPr>
              <a:t>           Metabolic </a:t>
            </a:r>
            <a:r>
              <a:rPr lang="en-US" b="1" dirty="0" err="1" smtClean="0">
                <a:solidFill>
                  <a:schemeClr val="accent1">
                    <a:lumMod val="50000"/>
                  </a:schemeClr>
                </a:solidFill>
              </a:rPr>
              <a:t>ketoacidosis</a:t>
            </a:r>
            <a:r>
              <a:rPr lang="en-US" b="1" dirty="0" smtClean="0">
                <a:solidFill>
                  <a:schemeClr val="accent1">
                    <a:lumMod val="50000"/>
                  </a:schemeClr>
                </a:solidFill>
              </a:rPr>
              <a:t> and coma.</a:t>
            </a:r>
          </a:p>
          <a:p>
            <a:pPr>
              <a:buNone/>
            </a:pPr>
            <a:r>
              <a:rPr lang="en-US" b="1" dirty="0" smtClean="0">
                <a:solidFill>
                  <a:schemeClr val="accent1">
                    <a:lumMod val="50000"/>
                  </a:schemeClr>
                </a:solidFill>
              </a:rPr>
              <a:t>           </a:t>
            </a:r>
            <a:r>
              <a:rPr lang="en-US" b="1" dirty="0" err="1" smtClean="0">
                <a:solidFill>
                  <a:schemeClr val="accent1">
                    <a:lumMod val="50000"/>
                  </a:schemeClr>
                </a:solidFill>
              </a:rPr>
              <a:t>Kussumaul</a:t>
            </a:r>
            <a:r>
              <a:rPr lang="en-US" b="1" dirty="0" smtClean="0">
                <a:solidFill>
                  <a:schemeClr val="accent1">
                    <a:lumMod val="50000"/>
                  </a:schemeClr>
                </a:solidFill>
              </a:rPr>
              <a:t> breathing</a:t>
            </a:r>
          </a:p>
          <a:p>
            <a:pPr>
              <a:buNone/>
            </a:pPr>
            <a:r>
              <a:rPr lang="en-US" b="1" dirty="0" smtClean="0">
                <a:solidFill>
                  <a:schemeClr val="accent1">
                    <a:lumMod val="50000"/>
                  </a:schemeClr>
                </a:solidFill>
              </a:rPr>
              <a:t>           Diabetic  retinopathy.</a:t>
            </a:r>
          </a:p>
          <a:p>
            <a:pPr>
              <a:buNone/>
            </a:pPr>
            <a:r>
              <a:rPr lang="en-US" b="1" dirty="0" smtClean="0">
                <a:solidFill>
                  <a:schemeClr val="accent1">
                    <a:lumMod val="50000"/>
                  </a:schemeClr>
                </a:solidFill>
              </a:rPr>
              <a:t>           Diabetic  nephropathy.</a:t>
            </a:r>
          </a:p>
          <a:p>
            <a:pPr>
              <a:buNone/>
            </a:pPr>
            <a:r>
              <a:rPr lang="en-US" b="1" dirty="0" smtClean="0">
                <a:solidFill>
                  <a:schemeClr val="accent1">
                    <a:lumMod val="50000"/>
                  </a:schemeClr>
                </a:solidFill>
              </a:rPr>
              <a:t>           Diabetic   neuropathy.</a:t>
            </a:r>
          </a:p>
          <a:p>
            <a:endParaRPr lang="en-US" dirty="0" smtClean="0"/>
          </a:p>
          <a:p>
            <a:endParaRPr lang="en-US" dirty="0" smtClean="0"/>
          </a:p>
          <a:p>
            <a:endParaRPr lang="en-US" dirty="0" smtClean="0"/>
          </a:p>
          <a:p>
            <a:pPr>
              <a:buNone/>
            </a:pPr>
            <a:endParaRPr lang="en-US" dirty="0"/>
          </a:p>
        </p:txBody>
      </p:sp>
      <p:pic>
        <p:nvPicPr>
          <p:cNvPr id="4" name="Picture 4" descr="lotus%20flower"/>
          <p:cNvPicPr>
            <a:picLocks noChangeAspect="1" noChangeArrowheads="1"/>
          </p:cNvPicPr>
          <p:nvPr/>
        </p:nvPicPr>
        <p:blipFill>
          <a:blip r:embed="rId2" cstate="print"/>
          <a:srcRect/>
          <a:stretch>
            <a:fillRect/>
          </a:stretch>
        </p:blipFill>
        <p:spPr bwMode="auto">
          <a:xfrm>
            <a:off x="6019800" y="1371600"/>
            <a:ext cx="31242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1435100"/>
          </a:xfrm>
          <a:solidFill>
            <a:srgbClr val="002060"/>
          </a:solidFill>
        </p:spPr>
        <p:txBody>
          <a:bodyPr>
            <a:normAutofit/>
          </a:bodyPr>
          <a:lstStyle/>
          <a:p>
            <a:r>
              <a:rPr lang="en-US" sz="3600" dirty="0" smtClean="0">
                <a:solidFill>
                  <a:srgbClr val="FFFF00"/>
                </a:solidFill>
              </a:rPr>
              <a:t>KUSSUMAUL’S BREATHING</a:t>
            </a:r>
            <a:endParaRPr lang="en-US" sz="3600" dirty="0">
              <a:solidFill>
                <a:srgbClr val="FFFF00"/>
              </a:solidFill>
            </a:endParaRPr>
          </a:p>
        </p:txBody>
      </p:sp>
      <p:sp>
        <p:nvSpPr>
          <p:cNvPr id="3" name="Content Placeholder 2"/>
          <p:cNvSpPr>
            <a:spLocks noGrp="1"/>
          </p:cNvSpPr>
          <p:nvPr>
            <p:ph idx="1"/>
          </p:nvPr>
        </p:nvSpPr>
        <p:spPr>
          <a:xfrm>
            <a:off x="6324600" y="0"/>
            <a:ext cx="2819400" cy="6858000"/>
          </a:xfrm>
          <a:solidFill>
            <a:srgbClr val="002060"/>
          </a:solidFill>
          <a:ln>
            <a:noFill/>
          </a:ln>
        </p:spPr>
        <p:txBody>
          <a:bodyPr/>
          <a:lstStyle/>
          <a:p>
            <a:pPr>
              <a:buNone/>
            </a:pPr>
            <a:endParaRPr lang="en-US" dirty="0" smtClean="0"/>
          </a:p>
          <a:p>
            <a:pPr>
              <a:buNone/>
            </a:pPr>
            <a:endParaRPr lang="en-US" dirty="0" smtClean="0"/>
          </a:p>
          <a:p>
            <a:pPr>
              <a:buNone/>
            </a:pPr>
            <a:r>
              <a:rPr lang="en-US" sz="2800" b="1" dirty="0" smtClean="0"/>
              <a:t>   </a:t>
            </a:r>
            <a:r>
              <a:rPr lang="en-US" sz="2800" b="1" dirty="0" smtClean="0">
                <a:solidFill>
                  <a:schemeClr val="accent6">
                    <a:lumMod val="75000"/>
                  </a:schemeClr>
                </a:solidFill>
              </a:rPr>
              <a:t>RAPID  DEEP    BREATHING</a:t>
            </a:r>
            <a:endParaRPr lang="en-US" sz="2800" b="1" dirty="0">
              <a:solidFill>
                <a:schemeClr val="accent6">
                  <a:lumMod val="75000"/>
                </a:schemeClr>
              </a:solidFill>
            </a:endParaRPr>
          </a:p>
        </p:txBody>
      </p:sp>
      <p:sp>
        <p:nvSpPr>
          <p:cNvPr id="4" name="Text Placeholder 3"/>
          <p:cNvSpPr>
            <a:spLocks noGrp="1"/>
          </p:cNvSpPr>
          <p:nvPr>
            <p:ph type="body" sz="half" idx="2"/>
          </p:nvPr>
        </p:nvSpPr>
        <p:spPr>
          <a:xfrm>
            <a:off x="0" y="1435100"/>
            <a:ext cx="6553200" cy="5422900"/>
          </a:xfrm>
          <a:solidFill>
            <a:srgbClr val="002060"/>
          </a:solidFill>
        </p:spPr>
        <p:txBody>
          <a:bodyPr>
            <a:normAutofit/>
          </a:bodyPr>
          <a:lstStyle/>
          <a:p>
            <a:r>
              <a:rPr lang="en-US" sz="3600" dirty="0" err="1" smtClean="0">
                <a:solidFill>
                  <a:srgbClr val="CCECFF"/>
                </a:solidFill>
              </a:rPr>
              <a:t>Kussmaul</a:t>
            </a:r>
            <a:r>
              <a:rPr lang="en-US" sz="3600" dirty="0" smtClean="0">
                <a:solidFill>
                  <a:srgbClr val="CCECFF"/>
                </a:solidFill>
              </a:rPr>
              <a:t>’ breathing is rapid deep breathing often seen in patients suffering from diabetic </a:t>
            </a:r>
            <a:r>
              <a:rPr lang="en-US" sz="3600" dirty="0" err="1" smtClean="0">
                <a:solidFill>
                  <a:srgbClr val="CCECFF"/>
                </a:solidFill>
              </a:rPr>
              <a:t>ketoacidosis</a:t>
            </a:r>
            <a:r>
              <a:rPr lang="en-US" sz="3600" dirty="0" smtClean="0">
                <a:solidFill>
                  <a:srgbClr val="CCECFF"/>
                </a:solidFill>
              </a:rPr>
              <a:t>. It occurs as the body tries to compensate for metabolic acidosis by increasing rate of co</a:t>
            </a:r>
            <a:r>
              <a:rPr lang="en-US" sz="2000" dirty="0" smtClean="0">
                <a:solidFill>
                  <a:srgbClr val="CCECFF"/>
                </a:solidFill>
              </a:rPr>
              <a:t>2</a:t>
            </a:r>
            <a:r>
              <a:rPr lang="en-US" sz="3600" dirty="0" smtClean="0">
                <a:solidFill>
                  <a:srgbClr val="CCECFF"/>
                </a:solidFill>
              </a:rPr>
              <a:t> excretion.</a:t>
            </a:r>
            <a:endParaRPr lang="en-US" sz="3600" dirty="0">
              <a:solidFill>
                <a:srgbClr val="CCECFF"/>
              </a:solidFill>
            </a:endParaRPr>
          </a:p>
        </p:txBody>
      </p:sp>
      <p:sp>
        <p:nvSpPr>
          <p:cNvPr id="4098" name="Freeform 2"/>
          <p:cNvSpPr>
            <a:spLocks/>
          </p:cNvSpPr>
          <p:nvPr/>
        </p:nvSpPr>
        <p:spPr bwMode="auto">
          <a:xfrm>
            <a:off x="6553200" y="2895600"/>
            <a:ext cx="2276475" cy="933450"/>
          </a:xfrm>
          <a:custGeom>
            <a:avLst/>
            <a:gdLst/>
            <a:ahLst/>
            <a:cxnLst>
              <a:cxn ang="0">
                <a:pos x="0" y="1365"/>
              </a:cxn>
              <a:cxn ang="0">
                <a:pos x="166" y="385"/>
              </a:cxn>
              <a:cxn ang="0">
                <a:pos x="267" y="29"/>
              </a:cxn>
              <a:cxn ang="0">
                <a:pos x="307" y="243"/>
              </a:cxn>
              <a:cxn ang="0">
                <a:pos x="468" y="1384"/>
              </a:cxn>
              <a:cxn ang="0">
                <a:pos x="729" y="5"/>
              </a:cxn>
              <a:cxn ang="0">
                <a:pos x="870" y="1407"/>
              </a:cxn>
              <a:cxn ang="0">
                <a:pos x="1212" y="29"/>
              </a:cxn>
              <a:cxn ang="0">
                <a:pos x="1373" y="1407"/>
              </a:cxn>
              <a:cxn ang="0">
                <a:pos x="1694" y="52"/>
              </a:cxn>
              <a:cxn ang="0">
                <a:pos x="1876" y="1407"/>
              </a:cxn>
              <a:cxn ang="0">
                <a:pos x="2145" y="105"/>
              </a:cxn>
              <a:cxn ang="0">
                <a:pos x="2298" y="1407"/>
              </a:cxn>
              <a:cxn ang="0">
                <a:pos x="2535" y="105"/>
              </a:cxn>
              <a:cxn ang="0">
                <a:pos x="2700" y="1440"/>
              </a:cxn>
              <a:cxn ang="0">
                <a:pos x="2940" y="120"/>
              </a:cxn>
              <a:cxn ang="0">
                <a:pos x="3105" y="1470"/>
              </a:cxn>
              <a:cxn ang="0">
                <a:pos x="3330" y="120"/>
              </a:cxn>
              <a:cxn ang="0">
                <a:pos x="3585" y="1455"/>
              </a:cxn>
            </a:cxnLst>
            <a:rect l="0" t="0" r="r" b="b"/>
            <a:pathLst>
              <a:path w="3585" h="1470">
                <a:moveTo>
                  <a:pt x="0" y="1365"/>
                </a:moveTo>
                <a:cubicBezTo>
                  <a:pt x="30" y="1202"/>
                  <a:pt x="122" y="608"/>
                  <a:pt x="166" y="385"/>
                </a:cubicBezTo>
                <a:cubicBezTo>
                  <a:pt x="210" y="162"/>
                  <a:pt x="242" y="52"/>
                  <a:pt x="267" y="29"/>
                </a:cubicBezTo>
                <a:cubicBezTo>
                  <a:pt x="291" y="5"/>
                  <a:pt x="273" y="17"/>
                  <a:pt x="307" y="243"/>
                </a:cubicBezTo>
                <a:cubicBezTo>
                  <a:pt x="340" y="468"/>
                  <a:pt x="398" y="1423"/>
                  <a:pt x="468" y="1384"/>
                </a:cubicBezTo>
                <a:cubicBezTo>
                  <a:pt x="537" y="1344"/>
                  <a:pt x="662" y="0"/>
                  <a:pt x="729" y="5"/>
                </a:cubicBezTo>
                <a:cubicBezTo>
                  <a:pt x="796" y="10"/>
                  <a:pt x="789" y="1404"/>
                  <a:pt x="870" y="1407"/>
                </a:cubicBezTo>
                <a:cubicBezTo>
                  <a:pt x="950" y="1411"/>
                  <a:pt x="1129" y="29"/>
                  <a:pt x="1212" y="29"/>
                </a:cubicBezTo>
                <a:cubicBezTo>
                  <a:pt x="1295" y="29"/>
                  <a:pt x="1292" y="1404"/>
                  <a:pt x="1373" y="1407"/>
                </a:cubicBezTo>
                <a:cubicBezTo>
                  <a:pt x="1453" y="1411"/>
                  <a:pt x="1611" y="52"/>
                  <a:pt x="1694" y="52"/>
                </a:cubicBezTo>
                <a:cubicBezTo>
                  <a:pt x="1778" y="52"/>
                  <a:pt x="1801" y="1398"/>
                  <a:pt x="1876" y="1407"/>
                </a:cubicBezTo>
                <a:cubicBezTo>
                  <a:pt x="1951" y="1416"/>
                  <a:pt x="2075" y="105"/>
                  <a:pt x="2145" y="105"/>
                </a:cubicBezTo>
                <a:cubicBezTo>
                  <a:pt x="2215" y="105"/>
                  <a:pt x="2233" y="1407"/>
                  <a:pt x="2298" y="1407"/>
                </a:cubicBezTo>
                <a:cubicBezTo>
                  <a:pt x="2363" y="1407"/>
                  <a:pt x="2468" y="100"/>
                  <a:pt x="2535" y="105"/>
                </a:cubicBezTo>
                <a:cubicBezTo>
                  <a:pt x="2602" y="110"/>
                  <a:pt x="2633" y="1438"/>
                  <a:pt x="2700" y="1440"/>
                </a:cubicBezTo>
                <a:cubicBezTo>
                  <a:pt x="2767" y="1442"/>
                  <a:pt x="2873" y="115"/>
                  <a:pt x="2940" y="120"/>
                </a:cubicBezTo>
                <a:cubicBezTo>
                  <a:pt x="3007" y="125"/>
                  <a:pt x="3040" y="1470"/>
                  <a:pt x="3105" y="1470"/>
                </a:cubicBezTo>
                <a:cubicBezTo>
                  <a:pt x="3170" y="1470"/>
                  <a:pt x="3250" y="122"/>
                  <a:pt x="3330" y="120"/>
                </a:cubicBezTo>
                <a:cubicBezTo>
                  <a:pt x="3410" y="118"/>
                  <a:pt x="3532" y="1177"/>
                  <a:pt x="3585" y="1455"/>
                </a:cubicBezTo>
              </a:path>
            </a:pathLst>
          </a:cu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 name="Straight Arrow Connector 6"/>
          <p:cNvCxnSpPr/>
          <p:nvPr/>
        </p:nvCxnSpPr>
        <p:spPr>
          <a:xfrm rot="5400000">
            <a:off x="7353697" y="2399903"/>
            <a:ext cx="533400" cy="794"/>
          </a:xfrm>
          <a:prstGeom prst="straightConnector1">
            <a:avLst/>
          </a:prstGeom>
          <a:ln w="38100">
            <a:solidFill>
              <a:srgbClr val="CCECFF"/>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77000" y="990600"/>
            <a:ext cx="2438400" cy="426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0" fill="hold"/>
                                        <p:tgtEl>
                                          <p:spTgt spid="8"/>
                                        </p:tgtEl>
                                        <p:attrNameLst>
                                          <p:attrName>ppt_x</p:attrName>
                                        </p:attrNameLst>
                                      </p:cBhvr>
                                      <p:tavLst>
                                        <p:tav tm="0">
                                          <p:val>
                                            <p:strVal val="1+#ppt_w/2"/>
                                          </p:val>
                                        </p:tav>
                                        <p:tav tm="100000">
                                          <p:val>
                                            <p:strVal val="#ppt_x"/>
                                          </p:val>
                                        </p:tav>
                                      </p:tavLst>
                                    </p:anim>
                                    <p:anim calcmode="lin" valueType="num">
                                      <p:cBhvr additive="base">
                                        <p:cTn id="20" dur="5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left)">
                                      <p:cBhvr>
                                        <p:cTn id="25" dur="50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0"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2" end="2"/>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98"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solidFill>
                  <a:srgbClr val="FF0000"/>
                </a:solidFill>
              </a:rPr>
              <a:t>CONTD…..                      DIABETES MELLITUS</a:t>
            </a:r>
            <a:endParaRPr lang="en-US" b="1" dirty="0">
              <a:solidFill>
                <a:srgbClr val="FF0000"/>
              </a:solidFill>
            </a:endParaRPr>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b="1" dirty="0" smtClean="0">
                <a:solidFill>
                  <a:srgbClr val="7030A0"/>
                </a:solidFill>
              </a:rPr>
              <a:t>Intracellular hyperglycemia </a:t>
            </a:r>
            <a:r>
              <a:rPr lang="en-US" dirty="0" smtClean="0">
                <a:solidFill>
                  <a:srgbClr val="7030A0"/>
                </a:solidFill>
              </a:rPr>
              <a:t>activates enzyme </a:t>
            </a:r>
            <a:r>
              <a:rPr lang="en-US" b="1" dirty="0" err="1" smtClean="0">
                <a:solidFill>
                  <a:srgbClr val="7030A0"/>
                </a:solidFill>
              </a:rPr>
              <a:t>aldose</a:t>
            </a:r>
            <a:r>
              <a:rPr lang="en-US" b="1" dirty="0" smtClean="0">
                <a:solidFill>
                  <a:srgbClr val="7030A0"/>
                </a:solidFill>
              </a:rPr>
              <a:t> </a:t>
            </a:r>
            <a:r>
              <a:rPr lang="en-US" b="1" dirty="0" err="1" smtClean="0">
                <a:solidFill>
                  <a:srgbClr val="7030A0"/>
                </a:solidFill>
              </a:rPr>
              <a:t>reductase</a:t>
            </a:r>
            <a:r>
              <a:rPr lang="en-US" dirty="0" smtClean="0">
                <a:solidFill>
                  <a:srgbClr val="7030A0"/>
                </a:solidFill>
              </a:rPr>
              <a:t>. This increases the formation of </a:t>
            </a:r>
            <a:r>
              <a:rPr lang="en-US" b="1" dirty="0" err="1" smtClean="0">
                <a:solidFill>
                  <a:srgbClr val="7030A0"/>
                </a:solidFill>
              </a:rPr>
              <a:t>sorbitol</a:t>
            </a:r>
            <a:r>
              <a:rPr lang="en-US" b="1" dirty="0" smtClean="0">
                <a:solidFill>
                  <a:srgbClr val="7030A0"/>
                </a:solidFill>
              </a:rPr>
              <a:t> </a:t>
            </a:r>
            <a:r>
              <a:rPr lang="en-US" dirty="0" smtClean="0">
                <a:solidFill>
                  <a:srgbClr val="7030A0"/>
                </a:solidFill>
              </a:rPr>
              <a:t>in cells, which in turn reduces cellular Na+ - K+  </a:t>
            </a:r>
            <a:r>
              <a:rPr lang="en-US" dirty="0" err="1" smtClean="0">
                <a:solidFill>
                  <a:srgbClr val="7030A0"/>
                </a:solidFill>
              </a:rPr>
              <a:t>ATPase</a:t>
            </a:r>
            <a:r>
              <a:rPr lang="en-US" dirty="0" smtClean="0">
                <a:solidFill>
                  <a:srgbClr val="7030A0"/>
                </a:solidFill>
              </a:rPr>
              <a:t>.</a:t>
            </a:r>
          </a:p>
          <a:p>
            <a:r>
              <a:rPr lang="en-US" b="1" dirty="0" smtClean="0">
                <a:solidFill>
                  <a:srgbClr val="7030A0"/>
                </a:solidFill>
              </a:rPr>
              <a:t>Intra cellular glucose </a:t>
            </a:r>
            <a:r>
              <a:rPr lang="en-US" dirty="0" smtClean="0">
                <a:solidFill>
                  <a:srgbClr val="7030A0"/>
                </a:solidFill>
              </a:rPr>
              <a:t>can be converted to so called </a:t>
            </a:r>
            <a:r>
              <a:rPr lang="en-US" b="1" dirty="0" smtClean="0">
                <a:solidFill>
                  <a:srgbClr val="7030A0"/>
                </a:solidFill>
              </a:rPr>
              <a:t>advanced </a:t>
            </a:r>
            <a:r>
              <a:rPr lang="en-US" b="1" dirty="0" err="1" smtClean="0">
                <a:solidFill>
                  <a:srgbClr val="7030A0"/>
                </a:solidFill>
              </a:rPr>
              <a:t>glycosylation</a:t>
            </a:r>
            <a:r>
              <a:rPr lang="en-US" b="1" dirty="0" smtClean="0">
                <a:solidFill>
                  <a:srgbClr val="7030A0"/>
                </a:solidFill>
              </a:rPr>
              <a:t> end products (AGEs),</a:t>
            </a:r>
            <a:r>
              <a:rPr lang="en-US" dirty="0" smtClean="0">
                <a:solidFill>
                  <a:srgbClr val="7030A0"/>
                </a:solidFill>
              </a:rPr>
              <a:t> which cross link. This damages blood vessels.</a:t>
            </a:r>
            <a:endParaRPr lang="en-US" b="1" dirty="0" smtClean="0">
              <a:solidFill>
                <a:srgbClr val="7030A0"/>
              </a:solidFill>
            </a:endParaRPr>
          </a:p>
          <a:p>
            <a:pPr>
              <a:buFont typeface="Wingdings" pitchFamily="2" charset="2"/>
              <a:buChar char="q"/>
            </a:pPr>
            <a:r>
              <a:rPr lang="en-US" b="1" dirty="0" smtClean="0">
                <a:solidFill>
                  <a:srgbClr val="FF0000"/>
                </a:solidFill>
              </a:rPr>
              <a:t>Types of diabetes mellitus:</a:t>
            </a:r>
          </a:p>
          <a:p>
            <a:r>
              <a:rPr lang="en-US" b="1" dirty="0" smtClean="0">
                <a:solidFill>
                  <a:srgbClr val="7030A0"/>
                </a:solidFill>
              </a:rPr>
              <a:t>Type-I or Insulin-dependent diabetes mellitus (IDDM)</a:t>
            </a:r>
            <a:r>
              <a:rPr lang="en-US" dirty="0" smtClean="0">
                <a:solidFill>
                  <a:srgbClr val="7030A0"/>
                </a:solidFill>
              </a:rPr>
              <a:t> Is due to insulin deficiency caused by autoimmune destruction of the B cells in islets of </a:t>
            </a:r>
            <a:r>
              <a:rPr lang="en-US" dirty="0" err="1" smtClean="0">
                <a:solidFill>
                  <a:srgbClr val="7030A0"/>
                </a:solidFill>
              </a:rPr>
              <a:t>Langerhans</a:t>
            </a:r>
            <a:r>
              <a:rPr lang="en-US" dirty="0" smtClean="0">
                <a:solidFill>
                  <a:srgbClr val="7030A0"/>
                </a:solidFill>
              </a:rPr>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solidFill>
                  <a:srgbClr val="FF0000"/>
                </a:solidFill>
              </a:rPr>
              <a:t>CONTD…..                     DIABETES MELLITUS</a:t>
            </a:r>
            <a:endParaRPr lang="en-US" b="1" dirty="0">
              <a:solidFill>
                <a:srgbClr val="FF0000"/>
              </a:solidFill>
            </a:endParaRPr>
          </a:p>
        </p:txBody>
      </p:sp>
      <p:sp>
        <p:nvSpPr>
          <p:cNvPr id="3" name="Content Placeholder 2"/>
          <p:cNvSpPr>
            <a:spLocks noGrp="1"/>
          </p:cNvSpPr>
          <p:nvPr>
            <p:ph idx="1"/>
          </p:nvPr>
        </p:nvSpPr>
        <p:spPr>
          <a:xfrm>
            <a:off x="0" y="914400"/>
            <a:ext cx="9144000" cy="5943600"/>
          </a:xfrm>
        </p:spPr>
        <p:txBody>
          <a:bodyPr/>
          <a:lstStyle/>
          <a:p>
            <a:r>
              <a:rPr lang="en-US" b="1" dirty="0" smtClean="0">
                <a:solidFill>
                  <a:srgbClr val="FF0000"/>
                </a:solidFill>
              </a:rPr>
              <a:t>Type-II or non insulin-dependent diabetes (NDDM)</a:t>
            </a:r>
          </a:p>
          <a:p>
            <a:pPr>
              <a:buNone/>
            </a:pPr>
            <a:r>
              <a:rPr lang="en-US" b="1" dirty="0" smtClean="0">
                <a:solidFill>
                  <a:schemeClr val="accent1">
                    <a:lumMod val="50000"/>
                  </a:schemeClr>
                </a:solidFill>
              </a:rPr>
              <a:t>    Is </a:t>
            </a:r>
            <a:r>
              <a:rPr lang="en-US" b="1" dirty="0" err="1" smtClean="0">
                <a:solidFill>
                  <a:schemeClr val="accent1">
                    <a:lumMod val="50000"/>
                  </a:schemeClr>
                </a:solidFill>
              </a:rPr>
              <a:t>characterised</a:t>
            </a:r>
            <a:r>
              <a:rPr lang="en-US" b="1" dirty="0" smtClean="0">
                <a:solidFill>
                  <a:schemeClr val="accent1">
                    <a:lumMod val="50000"/>
                  </a:schemeClr>
                </a:solidFill>
              </a:rPr>
              <a:t> by insulin resistance and impaired insulin secretion.</a:t>
            </a:r>
          </a:p>
          <a:p>
            <a:r>
              <a:rPr lang="en-US" b="1" dirty="0" smtClean="0">
                <a:solidFill>
                  <a:srgbClr val="FF0000"/>
                </a:solidFill>
              </a:rPr>
              <a:t>Secondary diabetes mellitus is due to some other diseases or conditions such as :</a:t>
            </a:r>
          </a:p>
          <a:p>
            <a:pPr>
              <a:buNone/>
            </a:pPr>
            <a:r>
              <a:rPr lang="en-US" b="1" dirty="0" smtClean="0">
                <a:solidFill>
                  <a:schemeClr val="accent1">
                    <a:lumMod val="50000"/>
                  </a:schemeClr>
                </a:solidFill>
              </a:rPr>
              <a:t>                 Chronic pancreatitis.</a:t>
            </a:r>
          </a:p>
          <a:p>
            <a:pPr>
              <a:buNone/>
            </a:pPr>
            <a:r>
              <a:rPr lang="en-US" b="1" dirty="0" smtClean="0">
                <a:solidFill>
                  <a:schemeClr val="accent1">
                    <a:lumMod val="50000"/>
                  </a:schemeClr>
                </a:solidFill>
              </a:rPr>
              <a:t>                 Total </a:t>
            </a:r>
            <a:r>
              <a:rPr lang="en-US" b="1" dirty="0" err="1" smtClean="0">
                <a:solidFill>
                  <a:schemeClr val="accent1">
                    <a:lumMod val="50000"/>
                  </a:schemeClr>
                </a:solidFill>
              </a:rPr>
              <a:t>pancreatectomy</a:t>
            </a:r>
            <a:r>
              <a:rPr lang="en-US" b="1" dirty="0" smtClean="0">
                <a:solidFill>
                  <a:schemeClr val="accent1">
                    <a:lumMod val="50000"/>
                  </a:schemeClr>
                </a:solidFill>
              </a:rPr>
              <a:t>.</a:t>
            </a:r>
          </a:p>
          <a:p>
            <a:pPr>
              <a:buNone/>
            </a:pPr>
            <a:r>
              <a:rPr lang="en-US" b="1" dirty="0" smtClean="0">
                <a:solidFill>
                  <a:schemeClr val="accent1">
                    <a:lumMod val="50000"/>
                  </a:schemeClr>
                </a:solidFill>
              </a:rPr>
              <a:t>                 Cushing’s  syndrome.</a:t>
            </a:r>
          </a:p>
          <a:p>
            <a:pPr>
              <a:buNone/>
            </a:pPr>
            <a:r>
              <a:rPr lang="en-US" b="1" dirty="0" smtClean="0">
                <a:solidFill>
                  <a:schemeClr val="accent1">
                    <a:lumMod val="50000"/>
                  </a:schemeClr>
                </a:solidFill>
              </a:rPr>
              <a:t>                 </a:t>
            </a:r>
            <a:r>
              <a:rPr lang="en-US" b="1" dirty="0" err="1" smtClean="0">
                <a:solidFill>
                  <a:schemeClr val="accent1">
                    <a:lumMod val="50000"/>
                  </a:schemeClr>
                </a:solidFill>
              </a:rPr>
              <a:t>Acromegaly</a:t>
            </a:r>
            <a:r>
              <a:rPr lang="en-US" b="1" dirty="0" smtClean="0">
                <a:solidFill>
                  <a:schemeClr val="accent1">
                    <a:lumMod val="50000"/>
                  </a:schemeClr>
                </a:solidFill>
              </a:rPr>
              <a:t>.</a:t>
            </a:r>
          </a:p>
          <a:p>
            <a:pPr>
              <a:buNone/>
            </a:pPr>
            <a:r>
              <a:rPr lang="en-US" b="1" dirty="0" smtClean="0">
                <a:solidFill>
                  <a:schemeClr val="accent1">
                    <a:lumMod val="50000"/>
                  </a:schemeClr>
                </a:solidFill>
              </a:rPr>
              <a:t>                 Grave’s disease.</a:t>
            </a:r>
          </a:p>
          <a:p>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dirty="0" smtClean="0">
                <a:solidFill>
                  <a:srgbClr val="FF0000"/>
                </a:solidFill>
              </a:rPr>
              <a:t>CONTD…..                DIABETES MELLITUS</a:t>
            </a:r>
            <a:endParaRPr lang="en-US" b="1" dirty="0">
              <a:solidFill>
                <a:srgbClr val="FF0000"/>
              </a:solidFill>
            </a:endParaRPr>
          </a:p>
        </p:txBody>
      </p:sp>
      <p:sp>
        <p:nvSpPr>
          <p:cNvPr id="3" name="Content Placeholder 2"/>
          <p:cNvSpPr>
            <a:spLocks noGrp="1"/>
          </p:cNvSpPr>
          <p:nvPr>
            <p:ph idx="1"/>
          </p:nvPr>
        </p:nvSpPr>
        <p:spPr>
          <a:xfrm>
            <a:off x="0" y="838200"/>
            <a:ext cx="9144000" cy="6019800"/>
          </a:xfrm>
        </p:spPr>
        <p:txBody>
          <a:bodyPr>
            <a:normAutofit/>
          </a:bodyPr>
          <a:lstStyle/>
          <a:p>
            <a:r>
              <a:rPr lang="en-US" sz="3600" b="1" dirty="0" smtClean="0">
                <a:solidFill>
                  <a:srgbClr val="FF0000"/>
                </a:solidFill>
              </a:rPr>
              <a:t>Juvenile diabetes: </a:t>
            </a:r>
            <a:r>
              <a:rPr lang="en-US" sz="3600" b="1" dirty="0" smtClean="0">
                <a:solidFill>
                  <a:srgbClr val="002060"/>
                </a:solidFill>
              </a:rPr>
              <a:t>Type-I diabetes usually develop before the age of 40 and hence is called juvenile diabetes.</a:t>
            </a:r>
          </a:p>
          <a:p>
            <a:r>
              <a:rPr lang="en-US" sz="3600" b="1" dirty="0" smtClean="0">
                <a:solidFill>
                  <a:srgbClr val="002060"/>
                </a:solidFill>
              </a:rPr>
              <a:t>Patients with juvenile diabetes are not obese, and they have a high incidence of ketosis and acidosis.</a:t>
            </a:r>
          </a:p>
          <a:p>
            <a:r>
              <a:rPr lang="en-US" sz="3600" b="1" dirty="0" smtClean="0">
                <a:solidFill>
                  <a:srgbClr val="002060"/>
                </a:solidFill>
              </a:rPr>
              <a:t>The genetic </a:t>
            </a:r>
            <a:r>
              <a:rPr lang="en-US" sz="3600" b="1" dirty="0" err="1" smtClean="0">
                <a:solidFill>
                  <a:srgbClr val="002060"/>
                </a:solidFill>
              </a:rPr>
              <a:t>abnomality</a:t>
            </a:r>
            <a:r>
              <a:rPr lang="en-US" sz="3600" b="1" dirty="0" smtClean="0">
                <a:solidFill>
                  <a:srgbClr val="002060"/>
                </a:solidFill>
              </a:rPr>
              <a:t> is in the </a:t>
            </a:r>
            <a:r>
              <a:rPr lang="en-US" sz="3600" b="1" dirty="0" err="1" smtClean="0">
                <a:solidFill>
                  <a:srgbClr val="002060"/>
                </a:solidFill>
              </a:rPr>
              <a:t>majar</a:t>
            </a:r>
            <a:r>
              <a:rPr lang="en-US" sz="3600" b="1" dirty="0" smtClean="0">
                <a:solidFill>
                  <a:srgbClr val="002060"/>
                </a:solidFill>
              </a:rPr>
              <a:t> </a:t>
            </a:r>
            <a:r>
              <a:rPr lang="en-US" sz="3600" b="1" dirty="0" err="1" smtClean="0">
                <a:solidFill>
                  <a:srgbClr val="002060"/>
                </a:solidFill>
              </a:rPr>
              <a:t>histocompatibility</a:t>
            </a:r>
            <a:r>
              <a:rPr lang="en-US" sz="3600" b="1" dirty="0" smtClean="0">
                <a:solidFill>
                  <a:srgbClr val="002060"/>
                </a:solidFill>
              </a:rPr>
              <a:t> complex on chromosome 6.</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lkl"/>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1033</TotalTime>
  <Words>1913</Words>
  <Application>Microsoft Office PowerPoint</Application>
  <PresentationFormat>On-screen Show (4:3)</PresentationFormat>
  <Paragraphs>226</Paragraphs>
  <Slides>40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Clip</vt:lpstr>
      <vt:lpstr>EARLY CLINICAL EXPOSURE  PHYSIOLOGY OF DIABETES  MELLITUS </vt:lpstr>
      <vt:lpstr>Slide 2</vt:lpstr>
      <vt:lpstr>DIABETES MELLITUS</vt:lpstr>
      <vt:lpstr>CONTD…..                DIABETES MELLITUS</vt:lpstr>
      <vt:lpstr>KUSSUMAUL’S BREATHING</vt:lpstr>
      <vt:lpstr>CONTD…..                      DIABETES MELLITUS</vt:lpstr>
      <vt:lpstr>CONTD…..                     DIABETES MELLITUS</vt:lpstr>
      <vt:lpstr>CONTD…..                DIABETES MELLITUS</vt:lpstr>
      <vt:lpstr>Slide 9</vt:lpstr>
      <vt:lpstr>FUNCTIONAL ANATOMY OF ISLETS OF LANGERHANS </vt:lpstr>
      <vt:lpstr>CELLS IN ISLETS OF LANGERHANS</vt:lpstr>
      <vt:lpstr>Slide 12</vt:lpstr>
      <vt:lpstr>INSULIN</vt:lpstr>
      <vt:lpstr>CONTD…..                                     INSULIN</vt:lpstr>
      <vt:lpstr>STRUCTURE OF AN INSULIN</vt:lpstr>
      <vt:lpstr>MECHANISMS OF INSULIN SECRETION </vt:lpstr>
      <vt:lpstr>MECHANISM OF INSULIN SECRETION BY BLOOD GLUCOSE</vt:lpstr>
      <vt:lpstr>                                                                                 Cyclic AMP mediated hormone activity </vt:lpstr>
      <vt:lpstr>PHOSPHOLIPASE  C  SECOND MESSENGER SYSTEM</vt:lpstr>
      <vt:lpstr>FATE OF SECRETED INSULIN</vt:lpstr>
      <vt:lpstr>                                                                                  SITES OF INSULIN ACTION </vt:lpstr>
      <vt:lpstr>                                                                    MECHANISM OF INSULIN ACTION </vt:lpstr>
      <vt:lpstr>                                                                   CONTD….       MECHANISM OF INSULIN ACTION </vt:lpstr>
      <vt:lpstr>                                                                      MECHANISM OF INSULIN ACTION </vt:lpstr>
      <vt:lpstr>                                                                        MECHANISM OF INSULIN ACTION </vt:lpstr>
      <vt:lpstr>                                                                 PHYSIOLOGICAL EFFECTS OF INSULIN </vt:lpstr>
      <vt:lpstr>                                                                                                                                                                                                    CONTD……PHYSIOLOGICAL EFFECTS OF INSULIN                                               </vt:lpstr>
      <vt:lpstr>                                             CONTD……PHYSIOLOGICAL EFFECTS OF INSULIN </vt:lpstr>
      <vt:lpstr>Slide 29</vt:lpstr>
      <vt:lpstr>MCQ TEST AFTER END OF LECTURE</vt:lpstr>
      <vt:lpstr>MCQ TEST AFTER END OF LECTURE</vt:lpstr>
      <vt:lpstr>MCQ TEST AFTER END OF LECTURE</vt:lpstr>
      <vt:lpstr>EBES LEARNING</vt:lpstr>
      <vt:lpstr>DIABETES MELLITUS</vt:lpstr>
      <vt:lpstr>DIABETES MELLITUS</vt:lpstr>
      <vt:lpstr>DIABETES MELLITUS</vt:lpstr>
      <vt:lpstr>CONCLUSION</vt:lpstr>
      <vt:lpstr>REFERENCES</vt:lpstr>
      <vt:lpstr>Slide 39</vt:lpstr>
      <vt:lpstr>Slide 40</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DIABETES  MELLITUS</dc:title>
  <dc:creator>Your User Name</dc:creator>
  <cp:lastModifiedBy>user</cp:lastModifiedBy>
  <cp:revision>125</cp:revision>
  <dcterms:created xsi:type="dcterms:W3CDTF">2011-03-26T17:05:28Z</dcterms:created>
  <dcterms:modified xsi:type="dcterms:W3CDTF">2021-08-11T03:29:38Z</dcterms:modified>
</cp:coreProperties>
</file>