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8" r:id="rId2"/>
  </p:sldMasterIdLst>
  <p:notesMasterIdLst>
    <p:notesMasterId r:id="rId66"/>
  </p:notesMasterIdLst>
  <p:sldIdLst>
    <p:sldId id="411" r:id="rId3"/>
    <p:sldId id="414" r:id="rId4"/>
    <p:sldId id="415" r:id="rId5"/>
    <p:sldId id="416" r:id="rId6"/>
    <p:sldId id="417" r:id="rId7"/>
    <p:sldId id="418" r:id="rId8"/>
    <p:sldId id="326" r:id="rId9"/>
    <p:sldId id="336" r:id="rId10"/>
    <p:sldId id="256" r:id="rId11"/>
    <p:sldId id="420" r:id="rId12"/>
    <p:sldId id="391" r:id="rId13"/>
    <p:sldId id="348" r:id="rId14"/>
    <p:sldId id="401" r:id="rId15"/>
    <p:sldId id="359" r:id="rId16"/>
    <p:sldId id="340" r:id="rId17"/>
    <p:sldId id="423" r:id="rId18"/>
    <p:sldId id="341" r:id="rId19"/>
    <p:sldId id="342" r:id="rId20"/>
    <p:sldId id="343" r:id="rId21"/>
    <p:sldId id="344" r:id="rId22"/>
    <p:sldId id="345" r:id="rId23"/>
    <p:sldId id="346" r:id="rId24"/>
    <p:sldId id="347" r:id="rId25"/>
    <p:sldId id="352" r:id="rId26"/>
    <p:sldId id="353" r:id="rId27"/>
    <p:sldId id="422" r:id="rId28"/>
    <p:sldId id="337" r:id="rId29"/>
    <p:sldId id="412" r:id="rId30"/>
    <p:sldId id="368" r:id="rId31"/>
    <p:sldId id="372" r:id="rId32"/>
    <p:sldId id="369" r:id="rId33"/>
    <p:sldId id="370" r:id="rId34"/>
    <p:sldId id="371" r:id="rId35"/>
    <p:sldId id="331" r:id="rId36"/>
    <p:sldId id="363" r:id="rId37"/>
    <p:sldId id="332" r:id="rId38"/>
    <p:sldId id="390" r:id="rId39"/>
    <p:sldId id="365" r:id="rId40"/>
    <p:sldId id="424" r:id="rId41"/>
    <p:sldId id="364" r:id="rId42"/>
    <p:sldId id="362" r:id="rId43"/>
    <p:sldId id="425" r:id="rId44"/>
    <p:sldId id="334" r:id="rId45"/>
    <p:sldId id="366" r:id="rId46"/>
    <p:sldId id="351" r:id="rId47"/>
    <p:sldId id="375" r:id="rId48"/>
    <p:sldId id="421" r:id="rId49"/>
    <p:sldId id="374" r:id="rId50"/>
    <p:sldId id="292" r:id="rId51"/>
    <p:sldId id="357" r:id="rId52"/>
    <p:sldId id="312" r:id="rId53"/>
    <p:sldId id="354" r:id="rId54"/>
    <p:sldId id="328" r:id="rId55"/>
    <p:sldId id="356" r:id="rId56"/>
    <p:sldId id="384" r:id="rId57"/>
    <p:sldId id="373" r:id="rId58"/>
    <p:sldId id="327" r:id="rId59"/>
    <p:sldId id="403" r:id="rId60"/>
    <p:sldId id="413" r:id="rId61"/>
    <p:sldId id="393" r:id="rId62"/>
    <p:sldId id="394" r:id="rId63"/>
    <p:sldId id="392" r:id="rId64"/>
    <p:sldId id="39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8" autoAdjust="0"/>
    <p:restoredTop sz="94660"/>
  </p:normalViewPr>
  <p:slideViewPr>
    <p:cSldViewPr>
      <p:cViewPr varScale="1">
        <p:scale>
          <a:sx n="69" d="100"/>
          <a:sy n="69"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1E3FF-081C-409D-8524-9B7D319F2D2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0A2BF44B-DF10-4DB9-9920-60B31F51473D}">
      <dgm:prSet phldrT="[Text]"/>
      <dgm:spPr>
        <a:gradFill rotWithShape="0">
          <a:gsLst>
            <a:gs pos="0">
              <a:srgbClr val="002060"/>
            </a:gs>
            <a:gs pos="50000">
              <a:schemeClr val="accent1">
                <a:tint val="44500"/>
                <a:satMod val="160000"/>
              </a:schemeClr>
            </a:gs>
            <a:gs pos="100000">
              <a:schemeClr val="accent1">
                <a:tint val="23500"/>
                <a:satMod val="160000"/>
              </a:schemeClr>
            </a:gs>
          </a:gsLst>
          <a:lin ang="5400000" scaled="0"/>
        </a:gradFill>
      </dgm:spPr>
      <dgm:t>
        <a:bodyPr/>
        <a:lstStyle/>
        <a:p>
          <a:r>
            <a:rPr lang="en-US" dirty="0" smtClean="0"/>
            <a:t>Mechanical Events (0.8)</a:t>
          </a:r>
          <a:endParaRPr lang="en-IN" dirty="0"/>
        </a:p>
      </dgm:t>
    </dgm:pt>
    <dgm:pt modelId="{F642E1CB-96AA-4FB4-8DDA-97F9FDF5A3BC}" type="parTrans" cxnId="{6FFE6D60-CC8E-4BDF-BEBF-234869B673A1}">
      <dgm:prSet/>
      <dgm:spPr/>
      <dgm:t>
        <a:bodyPr/>
        <a:lstStyle/>
        <a:p>
          <a:endParaRPr lang="en-IN"/>
        </a:p>
      </dgm:t>
    </dgm:pt>
    <dgm:pt modelId="{DEDCBD99-CF75-4BE3-A891-FBC14C5EC848}" type="sibTrans" cxnId="{6FFE6D60-CC8E-4BDF-BEBF-234869B673A1}">
      <dgm:prSet/>
      <dgm:spPr/>
      <dgm:t>
        <a:bodyPr/>
        <a:lstStyle/>
        <a:p>
          <a:endParaRPr lang="en-IN"/>
        </a:p>
      </dgm:t>
    </dgm:pt>
    <dgm:pt modelId="{00F41ACD-839F-4EC4-B556-5838C7E895E2}">
      <dgm:prSet phldrT="[Text]"/>
      <dgm:spPr>
        <a:gradFill rotWithShape="0">
          <a:gsLst>
            <a:gs pos="0">
              <a:srgbClr val="00B0F0"/>
            </a:gs>
            <a:gs pos="50000">
              <a:schemeClr val="accent1">
                <a:tint val="44500"/>
                <a:satMod val="160000"/>
              </a:schemeClr>
            </a:gs>
            <a:gs pos="100000">
              <a:schemeClr val="accent1">
                <a:tint val="23500"/>
                <a:satMod val="160000"/>
              </a:schemeClr>
            </a:gs>
          </a:gsLst>
          <a:lin ang="5400000" scaled="0"/>
        </a:gradFill>
      </dgm:spPr>
      <dgm:t>
        <a:bodyPr/>
        <a:lstStyle/>
        <a:p>
          <a:r>
            <a:rPr lang="en-US" dirty="0" err="1" smtClean="0"/>
            <a:t>Atrial</a:t>
          </a:r>
          <a:r>
            <a:rPr lang="en-US" dirty="0" smtClean="0"/>
            <a:t> Events (0.8)</a:t>
          </a:r>
          <a:endParaRPr lang="en-IN" dirty="0"/>
        </a:p>
      </dgm:t>
    </dgm:pt>
    <dgm:pt modelId="{A173A117-5EFC-403A-8863-42AB73B81FF7}" type="parTrans" cxnId="{FC358E69-8A32-4F7F-970E-E77CD2D31A43}">
      <dgm:prSet/>
      <dgm:spPr/>
      <dgm:t>
        <a:bodyPr/>
        <a:lstStyle/>
        <a:p>
          <a:endParaRPr lang="en-IN"/>
        </a:p>
      </dgm:t>
    </dgm:pt>
    <dgm:pt modelId="{79224CB4-4C34-457E-9A44-B12100BC2D32}" type="sibTrans" cxnId="{FC358E69-8A32-4F7F-970E-E77CD2D31A43}">
      <dgm:prSet/>
      <dgm:spPr/>
      <dgm:t>
        <a:bodyPr/>
        <a:lstStyle/>
        <a:p>
          <a:endParaRPr lang="en-IN"/>
        </a:p>
      </dgm:t>
    </dgm:pt>
    <dgm:pt modelId="{EB73A451-CA84-42C3-A679-FA5E3C2EDACB}">
      <dgm:prSet phldrT="[Text]"/>
      <dgm:spPr>
        <a:gradFill rotWithShape="0">
          <a:gsLst>
            <a:gs pos="0">
              <a:srgbClr val="FF0000"/>
            </a:gs>
            <a:gs pos="50000">
              <a:schemeClr val="accent1">
                <a:tint val="44500"/>
                <a:satMod val="160000"/>
              </a:schemeClr>
            </a:gs>
            <a:gs pos="100000">
              <a:schemeClr val="accent1">
                <a:tint val="23500"/>
                <a:satMod val="160000"/>
              </a:schemeClr>
            </a:gs>
          </a:gsLst>
          <a:lin ang="5400000" scaled="0"/>
        </a:gradFill>
      </dgm:spPr>
      <dgm:t>
        <a:bodyPr/>
        <a:lstStyle/>
        <a:p>
          <a:r>
            <a:rPr lang="en-US" dirty="0" err="1" smtClean="0"/>
            <a:t>Atrial</a:t>
          </a:r>
          <a:r>
            <a:rPr lang="en-US" dirty="0" smtClean="0"/>
            <a:t> Systole (0.1)</a:t>
          </a:r>
          <a:endParaRPr lang="en-IN" dirty="0"/>
        </a:p>
      </dgm:t>
    </dgm:pt>
    <dgm:pt modelId="{C99D891D-AE69-4BE4-A2E9-BE85CEFA23EF}" type="parTrans" cxnId="{1534A5C5-DD9A-4CB4-A996-7AB9CF82F64A}">
      <dgm:prSet/>
      <dgm:spPr/>
      <dgm:t>
        <a:bodyPr/>
        <a:lstStyle/>
        <a:p>
          <a:endParaRPr lang="en-IN"/>
        </a:p>
      </dgm:t>
    </dgm:pt>
    <dgm:pt modelId="{FDEB4B06-D6D1-4A02-AC8D-358B55EF1FCC}" type="sibTrans" cxnId="{1534A5C5-DD9A-4CB4-A996-7AB9CF82F64A}">
      <dgm:prSet/>
      <dgm:spPr/>
      <dgm:t>
        <a:bodyPr/>
        <a:lstStyle/>
        <a:p>
          <a:endParaRPr lang="en-IN"/>
        </a:p>
      </dgm:t>
    </dgm:pt>
    <dgm:pt modelId="{6F18904D-3AB0-406B-AC72-80157A4E9DDB}">
      <dgm:prSet phldrT="[Text]"/>
      <dgm:spPr>
        <a:gradFill rotWithShape="0">
          <a:gsLst>
            <a:gs pos="0">
              <a:srgbClr val="00B050"/>
            </a:gs>
            <a:gs pos="50000">
              <a:schemeClr val="accent1">
                <a:tint val="44500"/>
                <a:satMod val="160000"/>
              </a:schemeClr>
            </a:gs>
            <a:gs pos="100000">
              <a:schemeClr val="accent1">
                <a:tint val="23500"/>
                <a:satMod val="160000"/>
              </a:schemeClr>
            </a:gs>
          </a:gsLst>
          <a:lin ang="5400000" scaled="0"/>
        </a:gradFill>
      </dgm:spPr>
      <dgm:t>
        <a:bodyPr/>
        <a:lstStyle/>
        <a:p>
          <a:r>
            <a:rPr lang="en-US" dirty="0" err="1" smtClean="0"/>
            <a:t>Atrial</a:t>
          </a:r>
          <a:r>
            <a:rPr lang="en-US" dirty="0" smtClean="0"/>
            <a:t> Diastole (0.7)</a:t>
          </a:r>
          <a:endParaRPr lang="en-IN" dirty="0"/>
        </a:p>
      </dgm:t>
    </dgm:pt>
    <dgm:pt modelId="{1EA8DEFA-60B1-4FBD-BB63-4BF9886E6D54}" type="parTrans" cxnId="{2DC52960-5F29-4029-B859-9878C8F938AC}">
      <dgm:prSet/>
      <dgm:spPr/>
      <dgm:t>
        <a:bodyPr/>
        <a:lstStyle/>
        <a:p>
          <a:endParaRPr lang="en-IN"/>
        </a:p>
      </dgm:t>
    </dgm:pt>
    <dgm:pt modelId="{39B5F616-AA02-42FD-894A-779780079476}" type="sibTrans" cxnId="{2DC52960-5F29-4029-B859-9878C8F938AC}">
      <dgm:prSet/>
      <dgm:spPr/>
      <dgm:t>
        <a:bodyPr/>
        <a:lstStyle/>
        <a:p>
          <a:endParaRPr lang="en-IN"/>
        </a:p>
      </dgm:t>
    </dgm:pt>
    <dgm:pt modelId="{C2A2409F-5B0C-4575-BB28-B7050DA0B511}">
      <dgm:prSet phldrT="[Text]"/>
      <dgm:spPr>
        <a:gradFill rotWithShape="0">
          <a:gsLst>
            <a:gs pos="0">
              <a:srgbClr val="00B0F0"/>
            </a:gs>
            <a:gs pos="50000">
              <a:schemeClr val="accent1">
                <a:tint val="44500"/>
                <a:satMod val="160000"/>
              </a:schemeClr>
            </a:gs>
            <a:gs pos="100000">
              <a:schemeClr val="accent1">
                <a:tint val="23500"/>
                <a:satMod val="160000"/>
              </a:schemeClr>
            </a:gs>
          </a:gsLst>
          <a:lin ang="5400000" scaled="0"/>
        </a:gradFill>
      </dgm:spPr>
      <dgm:t>
        <a:bodyPr/>
        <a:lstStyle/>
        <a:p>
          <a:r>
            <a:rPr lang="en-US" dirty="0" smtClean="0"/>
            <a:t>Ventricular Events (0.8)</a:t>
          </a:r>
          <a:endParaRPr lang="en-IN" dirty="0"/>
        </a:p>
      </dgm:t>
    </dgm:pt>
    <dgm:pt modelId="{F320D61D-A5EB-4B88-A7C2-0E95EC8D7162}" type="parTrans" cxnId="{DEA92443-474E-4272-A316-D30031F162F3}">
      <dgm:prSet/>
      <dgm:spPr/>
      <dgm:t>
        <a:bodyPr/>
        <a:lstStyle/>
        <a:p>
          <a:endParaRPr lang="en-IN"/>
        </a:p>
      </dgm:t>
    </dgm:pt>
    <dgm:pt modelId="{5A2A304C-53E1-4993-BD07-CC3C04D4A8DF}" type="sibTrans" cxnId="{DEA92443-474E-4272-A316-D30031F162F3}">
      <dgm:prSet/>
      <dgm:spPr/>
      <dgm:t>
        <a:bodyPr/>
        <a:lstStyle/>
        <a:p>
          <a:endParaRPr lang="en-IN"/>
        </a:p>
      </dgm:t>
    </dgm:pt>
    <dgm:pt modelId="{98031AB1-9CF6-4605-BEFE-D7F8AB0F6E79}">
      <dgm:prSet phldrT="[Text]"/>
      <dgm:spPr>
        <a:gradFill rotWithShape="0">
          <a:gsLst>
            <a:gs pos="0">
              <a:srgbClr val="FF0000"/>
            </a:gs>
            <a:gs pos="50000">
              <a:schemeClr val="accent1">
                <a:tint val="44500"/>
                <a:satMod val="160000"/>
              </a:schemeClr>
            </a:gs>
            <a:gs pos="100000">
              <a:schemeClr val="accent1">
                <a:tint val="23500"/>
                <a:satMod val="160000"/>
              </a:schemeClr>
            </a:gs>
          </a:gsLst>
          <a:lin ang="5400000" scaled="0"/>
        </a:gradFill>
      </dgm:spPr>
      <dgm:t>
        <a:bodyPr/>
        <a:lstStyle/>
        <a:p>
          <a:r>
            <a:rPr lang="en-US" dirty="0" smtClean="0"/>
            <a:t>Ventricular Systole (0.3)</a:t>
          </a:r>
          <a:endParaRPr lang="en-IN" dirty="0"/>
        </a:p>
      </dgm:t>
    </dgm:pt>
    <dgm:pt modelId="{8A7807D7-CDB5-43CD-8907-2061C0CEA3C6}" type="parTrans" cxnId="{EEAC3183-612B-4799-A238-67FEB4BA36C5}">
      <dgm:prSet/>
      <dgm:spPr/>
      <dgm:t>
        <a:bodyPr/>
        <a:lstStyle/>
        <a:p>
          <a:endParaRPr lang="en-IN"/>
        </a:p>
      </dgm:t>
    </dgm:pt>
    <dgm:pt modelId="{1DCC858C-9DB3-4293-8A3E-942E09C27083}" type="sibTrans" cxnId="{EEAC3183-612B-4799-A238-67FEB4BA36C5}">
      <dgm:prSet/>
      <dgm:spPr/>
      <dgm:t>
        <a:bodyPr/>
        <a:lstStyle/>
        <a:p>
          <a:endParaRPr lang="en-IN"/>
        </a:p>
      </dgm:t>
    </dgm:pt>
    <dgm:pt modelId="{4BA014BD-E3A2-4254-AE4F-256DD62ADFAD}">
      <dgm:prSet phldrT="[Text]"/>
      <dgm:spPr>
        <a:gradFill rotWithShape="0">
          <a:gsLst>
            <a:gs pos="0">
              <a:srgbClr val="00B050"/>
            </a:gs>
            <a:gs pos="50000">
              <a:schemeClr val="accent1">
                <a:tint val="44500"/>
                <a:satMod val="160000"/>
              </a:schemeClr>
            </a:gs>
            <a:gs pos="100000">
              <a:schemeClr val="accent1">
                <a:tint val="23500"/>
                <a:satMod val="160000"/>
              </a:schemeClr>
            </a:gs>
          </a:gsLst>
          <a:lin ang="5400000" scaled="0"/>
        </a:gradFill>
      </dgm:spPr>
      <dgm:t>
        <a:bodyPr/>
        <a:lstStyle/>
        <a:p>
          <a:r>
            <a:rPr lang="en-US" dirty="0" smtClean="0"/>
            <a:t>Ventricular diastole (0.5)</a:t>
          </a:r>
          <a:endParaRPr lang="en-IN" dirty="0"/>
        </a:p>
      </dgm:t>
    </dgm:pt>
    <dgm:pt modelId="{839F27AF-ECB1-4404-987C-EDE69C2380BC}" type="parTrans" cxnId="{43A550C9-6F6E-4822-95F3-98FF3DFC7421}">
      <dgm:prSet/>
      <dgm:spPr/>
      <dgm:t>
        <a:bodyPr/>
        <a:lstStyle/>
        <a:p>
          <a:endParaRPr lang="en-IN"/>
        </a:p>
      </dgm:t>
    </dgm:pt>
    <dgm:pt modelId="{8A33631E-BE9F-4911-921D-7A6C48717BCF}" type="sibTrans" cxnId="{43A550C9-6F6E-4822-95F3-98FF3DFC7421}">
      <dgm:prSet/>
      <dgm:spPr/>
      <dgm:t>
        <a:bodyPr/>
        <a:lstStyle/>
        <a:p>
          <a:endParaRPr lang="en-IN"/>
        </a:p>
      </dgm:t>
    </dgm:pt>
    <dgm:pt modelId="{19913452-878F-4975-8040-E303C5CF57EC}" type="pres">
      <dgm:prSet presAssocID="{66D1E3FF-081C-409D-8524-9B7D319F2D21}" presName="hierChild1" presStyleCnt="0">
        <dgm:presLayoutVars>
          <dgm:chPref val="1"/>
          <dgm:dir/>
          <dgm:animOne val="branch"/>
          <dgm:animLvl val="lvl"/>
          <dgm:resizeHandles/>
        </dgm:presLayoutVars>
      </dgm:prSet>
      <dgm:spPr/>
      <dgm:t>
        <a:bodyPr/>
        <a:lstStyle/>
        <a:p>
          <a:endParaRPr lang="en-IN"/>
        </a:p>
      </dgm:t>
    </dgm:pt>
    <dgm:pt modelId="{FEABD7C4-483B-4CF2-8176-AD3DD340730B}" type="pres">
      <dgm:prSet presAssocID="{0A2BF44B-DF10-4DB9-9920-60B31F51473D}" presName="hierRoot1" presStyleCnt="0"/>
      <dgm:spPr/>
      <dgm:t>
        <a:bodyPr/>
        <a:lstStyle/>
        <a:p>
          <a:endParaRPr lang="en-IN"/>
        </a:p>
      </dgm:t>
    </dgm:pt>
    <dgm:pt modelId="{D3D17CF6-2403-473A-AE8A-AD219C7A9DD3}" type="pres">
      <dgm:prSet presAssocID="{0A2BF44B-DF10-4DB9-9920-60B31F51473D}" presName="composite" presStyleCnt="0"/>
      <dgm:spPr/>
      <dgm:t>
        <a:bodyPr/>
        <a:lstStyle/>
        <a:p>
          <a:endParaRPr lang="en-IN"/>
        </a:p>
      </dgm:t>
    </dgm:pt>
    <dgm:pt modelId="{BA5634D6-0CDE-4866-986D-286082BBF4F0}" type="pres">
      <dgm:prSet presAssocID="{0A2BF44B-DF10-4DB9-9920-60B31F51473D}" presName="background" presStyleLbl="node0" presStyleIdx="0" presStyleCnt="1"/>
      <dgm:spPr/>
      <dgm:t>
        <a:bodyPr/>
        <a:lstStyle/>
        <a:p>
          <a:endParaRPr lang="en-IN"/>
        </a:p>
      </dgm:t>
    </dgm:pt>
    <dgm:pt modelId="{6F90EFC0-5278-45AA-ABDD-332CFBDAF7B1}" type="pres">
      <dgm:prSet presAssocID="{0A2BF44B-DF10-4DB9-9920-60B31F51473D}" presName="text" presStyleLbl="fgAcc0" presStyleIdx="0" presStyleCnt="1">
        <dgm:presLayoutVars>
          <dgm:chPref val="3"/>
        </dgm:presLayoutVars>
      </dgm:prSet>
      <dgm:spPr/>
      <dgm:t>
        <a:bodyPr/>
        <a:lstStyle/>
        <a:p>
          <a:endParaRPr lang="en-IN"/>
        </a:p>
      </dgm:t>
    </dgm:pt>
    <dgm:pt modelId="{9E4D3674-833F-4D42-9F6F-03CE1D9BBA37}" type="pres">
      <dgm:prSet presAssocID="{0A2BF44B-DF10-4DB9-9920-60B31F51473D}" presName="hierChild2" presStyleCnt="0"/>
      <dgm:spPr/>
      <dgm:t>
        <a:bodyPr/>
        <a:lstStyle/>
        <a:p>
          <a:endParaRPr lang="en-IN"/>
        </a:p>
      </dgm:t>
    </dgm:pt>
    <dgm:pt modelId="{9CBBF086-CB21-4670-AF7D-BC6386E01572}" type="pres">
      <dgm:prSet presAssocID="{A173A117-5EFC-403A-8863-42AB73B81FF7}" presName="Name10" presStyleLbl="parChTrans1D2" presStyleIdx="0" presStyleCnt="2"/>
      <dgm:spPr/>
      <dgm:t>
        <a:bodyPr/>
        <a:lstStyle/>
        <a:p>
          <a:endParaRPr lang="en-IN"/>
        </a:p>
      </dgm:t>
    </dgm:pt>
    <dgm:pt modelId="{9F0C6175-4250-420F-BD57-673965865213}" type="pres">
      <dgm:prSet presAssocID="{00F41ACD-839F-4EC4-B556-5838C7E895E2}" presName="hierRoot2" presStyleCnt="0"/>
      <dgm:spPr/>
      <dgm:t>
        <a:bodyPr/>
        <a:lstStyle/>
        <a:p>
          <a:endParaRPr lang="en-IN"/>
        </a:p>
      </dgm:t>
    </dgm:pt>
    <dgm:pt modelId="{A94E5EFE-471A-4226-9915-E3065F840A20}" type="pres">
      <dgm:prSet presAssocID="{00F41ACD-839F-4EC4-B556-5838C7E895E2}" presName="composite2" presStyleCnt="0"/>
      <dgm:spPr/>
      <dgm:t>
        <a:bodyPr/>
        <a:lstStyle/>
        <a:p>
          <a:endParaRPr lang="en-IN"/>
        </a:p>
      </dgm:t>
    </dgm:pt>
    <dgm:pt modelId="{8BDF1B27-AFF1-4A73-ABB0-C4C079E296F4}" type="pres">
      <dgm:prSet presAssocID="{00F41ACD-839F-4EC4-B556-5838C7E895E2}" presName="background2" presStyleLbl="node2" presStyleIdx="0" presStyleCnt="2"/>
      <dgm:spPr/>
      <dgm:t>
        <a:bodyPr/>
        <a:lstStyle/>
        <a:p>
          <a:endParaRPr lang="en-IN"/>
        </a:p>
      </dgm:t>
    </dgm:pt>
    <dgm:pt modelId="{691C1524-5371-4B37-8BF1-718C03BFF729}" type="pres">
      <dgm:prSet presAssocID="{00F41ACD-839F-4EC4-B556-5838C7E895E2}" presName="text2" presStyleLbl="fgAcc2" presStyleIdx="0" presStyleCnt="2">
        <dgm:presLayoutVars>
          <dgm:chPref val="3"/>
        </dgm:presLayoutVars>
      </dgm:prSet>
      <dgm:spPr/>
      <dgm:t>
        <a:bodyPr/>
        <a:lstStyle/>
        <a:p>
          <a:endParaRPr lang="en-IN"/>
        </a:p>
      </dgm:t>
    </dgm:pt>
    <dgm:pt modelId="{91149BC0-FCD9-4748-BBD2-B3CE12FB9F15}" type="pres">
      <dgm:prSet presAssocID="{00F41ACD-839F-4EC4-B556-5838C7E895E2}" presName="hierChild3" presStyleCnt="0"/>
      <dgm:spPr/>
      <dgm:t>
        <a:bodyPr/>
        <a:lstStyle/>
        <a:p>
          <a:endParaRPr lang="en-IN"/>
        </a:p>
      </dgm:t>
    </dgm:pt>
    <dgm:pt modelId="{D76A3865-5525-44B2-86ED-ADA8A7832831}" type="pres">
      <dgm:prSet presAssocID="{C99D891D-AE69-4BE4-A2E9-BE85CEFA23EF}" presName="Name17" presStyleLbl="parChTrans1D3" presStyleIdx="0" presStyleCnt="4"/>
      <dgm:spPr/>
      <dgm:t>
        <a:bodyPr/>
        <a:lstStyle/>
        <a:p>
          <a:endParaRPr lang="en-IN"/>
        </a:p>
      </dgm:t>
    </dgm:pt>
    <dgm:pt modelId="{FE98EAB6-494B-4520-9355-805FBE387F6C}" type="pres">
      <dgm:prSet presAssocID="{EB73A451-CA84-42C3-A679-FA5E3C2EDACB}" presName="hierRoot3" presStyleCnt="0"/>
      <dgm:spPr/>
      <dgm:t>
        <a:bodyPr/>
        <a:lstStyle/>
        <a:p>
          <a:endParaRPr lang="en-IN"/>
        </a:p>
      </dgm:t>
    </dgm:pt>
    <dgm:pt modelId="{3EA57D12-F172-4689-8914-4D329F5D2280}" type="pres">
      <dgm:prSet presAssocID="{EB73A451-CA84-42C3-A679-FA5E3C2EDACB}" presName="composite3" presStyleCnt="0"/>
      <dgm:spPr/>
      <dgm:t>
        <a:bodyPr/>
        <a:lstStyle/>
        <a:p>
          <a:endParaRPr lang="en-IN"/>
        </a:p>
      </dgm:t>
    </dgm:pt>
    <dgm:pt modelId="{747B6781-A9F1-4866-A666-F054D9CCE16C}" type="pres">
      <dgm:prSet presAssocID="{EB73A451-CA84-42C3-A679-FA5E3C2EDACB}" presName="background3" presStyleLbl="node3" presStyleIdx="0" presStyleCnt="4"/>
      <dgm:spPr/>
      <dgm:t>
        <a:bodyPr/>
        <a:lstStyle/>
        <a:p>
          <a:endParaRPr lang="en-IN"/>
        </a:p>
      </dgm:t>
    </dgm:pt>
    <dgm:pt modelId="{84FAA481-A79E-41C7-B585-6E2E9773425F}" type="pres">
      <dgm:prSet presAssocID="{EB73A451-CA84-42C3-A679-FA5E3C2EDACB}" presName="text3" presStyleLbl="fgAcc3" presStyleIdx="0" presStyleCnt="4">
        <dgm:presLayoutVars>
          <dgm:chPref val="3"/>
        </dgm:presLayoutVars>
      </dgm:prSet>
      <dgm:spPr/>
      <dgm:t>
        <a:bodyPr/>
        <a:lstStyle/>
        <a:p>
          <a:endParaRPr lang="en-IN"/>
        </a:p>
      </dgm:t>
    </dgm:pt>
    <dgm:pt modelId="{5178C218-870A-484A-8454-1677F5E13E2D}" type="pres">
      <dgm:prSet presAssocID="{EB73A451-CA84-42C3-A679-FA5E3C2EDACB}" presName="hierChild4" presStyleCnt="0"/>
      <dgm:spPr/>
      <dgm:t>
        <a:bodyPr/>
        <a:lstStyle/>
        <a:p>
          <a:endParaRPr lang="en-IN"/>
        </a:p>
      </dgm:t>
    </dgm:pt>
    <dgm:pt modelId="{CF2219A9-6F24-4F24-8048-6CD20FC9A0DD}" type="pres">
      <dgm:prSet presAssocID="{1EA8DEFA-60B1-4FBD-BB63-4BF9886E6D54}" presName="Name17" presStyleLbl="parChTrans1D3" presStyleIdx="1" presStyleCnt="4"/>
      <dgm:spPr/>
      <dgm:t>
        <a:bodyPr/>
        <a:lstStyle/>
        <a:p>
          <a:endParaRPr lang="en-IN"/>
        </a:p>
      </dgm:t>
    </dgm:pt>
    <dgm:pt modelId="{0D1879D3-6767-4360-ACD5-7D98F707F496}" type="pres">
      <dgm:prSet presAssocID="{6F18904D-3AB0-406B-AC72-80157A4E9DDB}" presName="hierRoot3" presStyleCnt="0"/>
      <dgm:spPr/>
      <dgm:t>
        <a:bodyPr/>
        <a:lstStyle/>
        <a:p>
          <a:endParaRPr lang="en-IN"/>
        </a:p>
      </dgm:t>
    </dgm:pt>
    <dgm:pt modelId="{7432A85D-8AFA-48CE-9425-F33B65D1C587}" type="pres">
      <dgm:prSet presAssocID="{6F18904D-3AB0-406B-AC72-80157A4E9DDB}" presName="composite3" presStyleCnt="0"/>
      <dgm:spPr/>
      <dgm:t>
        <a:bodyPr/>
        <a:lstStyle/>
        <a:p>
          <a:endParaRPr lang="en-IN"/>
        </a:p>
      </dgm:t>
    </dgm:pt>
    <dgm:pt modelId="{C882A6D7-3D72-4C25-994D-1B1D723E8DD1}" type="pres">
      <dgm:prSet presAssocID="{6F18904D-3AB0-406B-AC72-80157A4E9DDB}" presName="background3" presStyleLbl="node3" presStyleIdx="1" presStyleCnt="4"/>
      <dgm:spPr/>
      <dgm:t>
        <a:bodyPr/>
        <a:lstStyle/>
        <a:p>
          <a:endParaRPr lang="en-IN"/>
        </a:p>
      </dgm:t>
    </dgm:pt>
    <dgm:pt modelId="{55B1E084-C413-4DD2-9425-276C36BF290B}" type="pres">
      <dgm:prSet presAssocID="{6F18904D-3AB0-406B-AC72-80157A4E9DDB}" presName="text3" presStyleLbl="fgAcc3" presStyleIdx="1" presStyleCnt="4">
        <dgm:presLayoutVars>
          <dgm:chPref val="3"/>
        </dgm:presLayoutVars>
      </dgm:prSet>
      <dgm:spPr/>
      <dgm:t>
        <a:bodyPr/>
        <a:lstStyle/>
        <a:p>
          <a:endParaRPr lang="en-IN"/>
        </a:p>
      </dgm:t>
    </dgm:pt>
    <dgm:pt modelId="{824C9E28-9226-48E8-9B0F-8A22E6860642}" type="pres">
      <dgm:prSet presAssocID="{6F18904D-3AB0-406B-AC72-80157A4E9DDB}" presName="hierChild4" presStyleCnt="0"/>
      <dgm:spPr/>
      <dgm:t>
        <a:bodyPr/>
        <a:lstStyle/>
        <a:p>
          <a:endParaRPr lang="en-IN"/>
        </a:p>
      </dgm:t>
    </dgm:pt>
    <dgm:pt modelId="{52C0A1CC-FA94-4406-8B23-1718C9E17AA0}" type="pres">
      <dgm:prSet presAssocID="{F320D61D-A5EB-4B88-A7C2-0E95EC8D7162}" presName="Name10" presStyleLbl="parChTrans1D2" presStyleIdx="1" presStyleCnt="2"/>
      <dgm:spPr/>
      <dgm:t>
        <a:bodyPr/>
        <a:lstStyle/>
        <a:p>
          <a:endParaRPr lang="en-IN"/>
        </a:p>
      </dgm:t>
    </dgm:pt>
    <dgm:pt modelId="{437BE80A-9D70-459B-8D2A-1CD8FA6FA1C1}" type="pres">
      <dgm:prSet presAssocID="{C2A2409F-5B0C-4575-BB28-B7050DA0B511}" presName="hierRoot2" presStyleCnt="0"/>
      <dgm:spPr/>
      <dgm:t>
        <a:bodyPr/>
        <a:lstStyle/>
        <a:p>
          <a:endParaRPr lang="en-IN"/>
        </a:p>
      </dgm:t>
    </dgm:pt>
    <dgm:pt modelId="{BB77D6FF-760B-49C0-8366-E095782E4837}" type="pres">
      <dgm:prSet presAssocID="{C2A2409F-5B0C-4575-BB28-B7050DA0B511}" presName="composite2" presStyleCnt="0"/>
      <dgm:spPr/>
      <dgm:t>
        <a:bodyPr/>
        <a:lstStyle/>
        <a:p>
          <a:endParaRPr lang="en-IN"/>
        </a:p>
      </dgm:t>
    </dgm:pt>
    <dgm:pt modelId="{BE32EDB9-60F8-4FF9-A34C-27E47532A2CB}" type="pres">
      <dgm:prSet presAssocID="{C2A2409F-5B0C-4575-BB28-B7050DA0B511}" presName="background2" presStyleLbl="node2" presStyleIdx="1" presStyleCnt="2"/>
      <dgm:spPr/>
      <dgm:t>
        <a:bodyPr/>
        <a:lstStyle/>
        <a:p>
          <a:endParaRPr lang="en-IN"/>
        </a:p>
      </dgm:t>
    </dgm:pt>
    <dgm:pt modelId="{8F369E76-3F2A-438D-884A-50425D8EA31E}" type="pres">
      <dgm:prSet presAssocID="{C2A2409F-5B0C-4575-BB28-B7050DA0B511}" presName="text2" presStyleLbl="fgAcc2" presStyleIdx="1" presStyleCnt="2">
        <dgm:presLayoutVars>
          <dgm:chPref val="3"/>
        </dgm:presLayoutVars>
      </dgm:prSet>
      <dgm:spPr/>
      <dgm:t>
        <a:bodyPr/>
        <a:lstStyle/>
        <a:p>
          <a:endParaRPr lang="en-IN"/>
        </a:p>
      </dgm:t>
    </dgm:pt>
    <dgm:pt modelId="{EB0BF091-1A31-432F-9531-EE773A3A7CC2}" type="pres">
      <dgm:prSet presAssocID="{C2A2409F-5B0C-4575-BB28-B7050DA0B511}" presName="hierChild3" presStyleCnt="0"/>
      <dgm:spPr/>
      <dgm:t>
        <a:bodyPr/>
        <a:lstStyle/>
        <a:p>
          <a:endParaRPr lang="en-IN"/>
        </a:p>
      </dgm:t>
    </dgm:pt>
    <dgm:pt modelId="{732093C8-EFAF-4CD2-997B-BB2DF24AE408}" type="pres">
      <dgm:prSet presAssocID="{8A7807D7-CDB5-43CD-8907-2061C0CEA3C6}" presName="Name17" presStyleLbl="parChTrans1D3" presStyleIdx="2" presStyleCnt="4"/>
      <dgm:spPr/>
      <dgm:t>
        <a:bodyPr/>
        <a:lstStyle/>
        <a:p>
          <a:endParaRPr lang="en-IN"/>
        </a:p>
      </dgm:t>
    </dgm:pt>
    <dgm:pt modelId="{9D2370B2-C1AC-44C0-9656-A3573BF853B8}" type="pres">
      <dgm:prSet presAssocID="{98031AB1-9CF6-4605-BEFE-D7F8AB0F6E79}" presName="hierRoot3" presStyleCnt="0"/>
      <dgm:spPr/>
      <dgm:t>
        <a:bodyPr/>
        <a:lstStyle/>
        <a:p>
          <a:endParaRPr lang="en-IN"/>
        </a:p>
      </dgm:t>
    </dgm:pt>
    <dgm:pt modelId="{EB8E2998-655F-4E91-9A3D-14EA058FD4CD}" type="pres">
      <dgm:prSet presAssocID="{98031AB1-9CF6-4605-BEFE-D7F8AB0F6E79}" presName="composite3" presStyleCnt="0"/>
      <dgm:spPr/>
      <dgm:t>
        <a:bodyPr/>
        <a:lstStyle/>
        <a:p>
          <a:endParaRPr lang="en-IN"/>
        </a:p>
      </dgm:t>
    </dgm:pt>
    <dgm:pt modelId="{2F78A501-64A6-4ECC-BBF7-50E2D5E6A5C4}" type="pres">
      <dgm:prSet presAssocID="{98031AB1-9CF6-4605-BEFE-D7F8AB0F6E79}" presName="background3" presStyleLbl="node3" presStyleIdx="2" presStyleCnt="4"/>
      <dgm:spPr/>
      <dgm:t>
        <a:bodyPr/>
        <a:lstStyle/>
        <a:p>
          <a:endParaRPr lang="en-IN"/>
        </a:p>
      </dgm:t>
    </dgm:pt>
    <dgm:pt modelId="{2E81351A-8760-4A0D-8D22-C38E9ABEC09A}" type="pres">
      <dgm:prSet presAssocID="{98031AB1-9CF6-4605-BEFE-D7F8AB0F6E79}" presName="text3" presStyleLbl="fgAcc3" presStyleIdx="2" presStyleCnt="4">
        <dgm:presLayoutVars>
          <dgm:chPref val="3"/>
        </dgm:presLayoutVars>
      </dgm:prSet>
      <dgm:spPr/>
      <dgm:t>
        <a:bodyPr/>
        <a:lstStyle/>
        <a:p>
          <a:endParaRPr lang="en-IN"/>
        </a:p>
      </dgm:t>
    </dgm:pt>
    <dgm:pt modelId="{7F3246B7-E417-43CC-AA7B-A14604E80705}" type="pres">
      <dgm:prSet presAssocID="{98031AB1-9CF6-4605-BEFE-D7F8AB0F6E79}" presName="hierChild4" presStyleCnt="0"/>
      <dgm:spPr/>
      <dgm:t>
        <a:bodyPr/>
        <a:lstStyle/>
        <a:p>
          <a:endParaRPr lang="en-IN"/>
        </a:p>
      </dgm:t>
    </dgm:pt>
    <dgm:pt modelId="{6BB35358-E1C2-4508-8F4D-0EA97A8E5025}" type="pres">
      <dgm:prSet presAssocID="{839F27AF-ECB1-4404-987C-EDE69C2380BC}" presName="Name17" presStyleLbl="parChTrans1D3" presStyleIdx="3" presStyleCnt="4"/>
      <dgm:spPr/>
      <dgm:t>
        <a:bodyPr/>
        <a:lstStyle/>
        <a:p>
          <a:endParaRPr lang="en-IN"/>
        </a:p>
      </dgm:t>
    </dgm:pt>
    <dgm:pt modelId="{B6E6D3DA-6D29-48F2-86CB-55A6657F3000}" type="pres">
      <dgm:prSet presAssocID="{4BA014BD-E3A2-4254-AE4F-256DD62ADFAD}" presName="hierRoot3" presStyleCnt="0"/>
      <dgm:spPr/>
      <dgm:t>
        <a:bodyPr/>
        <a:lstStyle/>
        <a:p>
          <a:endParaRPr lang="en-IN"/>
        </a:p>
      </dgm:t>
    </dgm:pt>
    <dgm:pt modelId="{F5911F28-3FB8-4026-AF8A-E48AA4D133BE}" type="pres">
      <dgm:prSet presAssocID="{4BA014BD-E3A2-4254-AE4F-256DD62ADFAD}" presName="composite3" presStyleCnt="0"/>
      <dgm:spPr/>
      <dgm:t>
        <a:bodyPr/>
        <a:lstStyle/>
        <a:p>
          <a:endParaRPr lang="en-IN"/>
        </a:p>
      </dgm:t>
    </dgm:pt>
    <dgm:pt modelId="{3B053FDE-37E7-42D0-ABEC-1F020340002F}" type="pres">
      <dgm:prSet presAssocID="{4BA014BD-E3A2-4254-AE4F-256DD62ADFAD}" presName="background3" presStyleLbl="node3" presStyleIdx="3" presStyleCnt="4"/>
      <dgm:spPr/>
      <dgm:t>
        <a:bodyPr/>
        <a:lstStyle/>
        <a:p>
          <a:endParaRPr lang="en-IN"/>
        </a:p>
      </dgm:t>
    </dgm:pt>
    <dgm:pt modelId="{B3A4443D-B91F-4F74-91F1-7361AD52CAF4}" type="pres">
      <dgm:prSet presAssocID="{4BA014BD-E3A2-4254-AE4F-256DD62ADFAD}" presName="text3" presStyleLbl="fgAcc3" presStyleIdx="3" presStyleCnt="4">
        <dgm:presLayoutVars>
          <dgm:chPref val="3"/>
        </dgm:presLayoutVars>
      </dgm:prSet>
      <dgm:spPr/>
      <dgm:t>
        <a:bodyPr/>
        <a:lstStyle/>
        <a:p>
          <a:endParaRPr lang="en-IN"/>
        </a:p>
      </dgm:t>
    </dgm:pt>
    <dgm:pt modelId="{D96F6153-A216-41DF-AC48-850AF2727D27}" type="pres">
      <dgm:prSet presAssocID="{4BA014BD-E3A2-4254-AE4F-256DD62ADFAD}" presName="hierChild4" presStyleCnt="0"/>
      <dgm:spPr/>
      <dgm:t>
        <a:bodyPr/>
        <a:lstStyle/>
        <a:p>
          <a:endParaRPr lang="en-IN"/>
        </a:p>
      </dgm:t>
    </dgm:pt>
  </dgm:ptLst>
  <dgm:cxnLst>
    <dgm:cxn modelId="{E63841AA-A1F7-45FE-8279-BDAA27B7E8AD}" type="presOf" srcId="{66D1E3FF-081C-409D-8524-9B7D319F2D21}" destId="{19913452-878F-4975-8040-E303C5CF57EC}" srcOrd="0" destOrd="0" presId="urn:microsoft.com/office/officeart/2005/8/layout/hierarchy1"/>
    <dgm:cxn modelId="{1534A5C5-DD9A-4CB4-A996-7AB9CF82F64A}" srcId="{00F41ACD-839F-4EC4-B556-5838C7E895E2}" destId="{EB73A451-CA84-42C3-A679-FA5E3C2EDACB}" srcOrd="0" destOrd="0" parTransId="{C99D891D-AE69-4BE4-A2E9-BE85CEFA23EF}" sibTransId="{FDEB4B06-D6D1-4A02-AC8D-358B55EF1FCC}"/>
    <dgm:cxn modelId="{C0D92EE2-AC55-4C45-8801-0156138CA45A}" type="presOf" srcId="{C99D891D-AE69-4BE4-A2E9-BE85CEFA23EF}" destId="{D76A3865-5525-44B2-86ED-ADA8A7832831}" srcOrd="0" destOrd="0" presId="urn:microsoft.com/office/officeart/2005/8/layout/hierarchy1"/>
    <dgm:cxn modelId="{42B31D51-9C05-41F2-8E27-44B1FC004A68}" type="presOf" srcId="{4BA014BD-E3A2-4254-AE4F-256DD62ADFAD}" destId="{B3A4443D-B91F-4F74-91F1-7361AD52CAF4}" srcOrd="0" destOrd="0" presId="urn:microsoft.com/office/officeart/2005/8/layout/hierarchy1"/>
    <dgm:cxn modelId="{EEAC3183-612B-4799-A238-67FEB4BA36C5}" srcId="{C2A2409F-5B0C-4575-BB28-B7050DA0B511}" destId="{98031AB1-9CF6-4605-BEFE-D7F8AB0F6E79}" srcOrd="0" destOrd="0" parTransId="{8A7807D7-CDB5-43CD-8907-2061C0CEA3C6}" sibTransId="{1DCC858C-9DB3-4293-8A3E-942E09C27083}"/>
    <dgm:cxn modelId="{DEA92443-474E-4272-A316-D30031F162F3}" srcId="{0A2BF44B-DF10-4DB9-9920-60B31F51473D}" destId="{C2A2409F-5B0C-4575-BB28-B7050DA0B511}" srcOrd="1" destOrd="0" parTransId="{F320D61D-A5EB-4B88-A7C2-0E95EC8D7162}" sibTransId="{5A2A304C-53E1-4993-BD07-CC3C04D4A8DF}"/>
    <dgm:cxn modelId="{2DC52960-5F29-4029-B859-9878C8F938AC}" srcId="{00F41ACD-839F-4EC4-B556-5838C7E895E2}" destId="{6F18904D-3AB0-406B-AC72-80157A4E9DDB}" srcOrd="1" destOrd="0" parTransId="{1EA8DEFA-60B1-4FBD-BB63-4BF9886E6D54}" sibTransId="{39B5F616-AA02-42FD-894A-779780079476}"/>
    <dgm:cxn modelId="{8D5B8151-A256-41ED-8C0B-D856C86CEA67}" type="presOf" srcId="{6F18904D-3AB0-406B-AC72-80157A4E9DDB}" destId="{55B1E084-C413-4DD2-9425-276C36BF290B}" srcOrd="0" destOrd="0" presId="urn:microsoft.com/office/officeart/2005/8/layout/hierarchy1"/>
    <dgm:cxn modelId="{CBE857D4-B5C1-4F57-AD22-5F6483CECFA7}" type="presOf" srcId="{839F27AF-ECB1-4404-987C-EDE69C2380BC}" destId="{6BB35358-E1C2-4508-8F4D-0EA97A8E5025}" srcOrd="0" destOrd="0" presId="urn:microsoft.com/office/officeart/2005/8/layout/hierarchy1"/>
    <dgm:cxn modelId="{BC4F2472-8554-48C8-9780-3815A051B7EC}" type="presOf" srcId="{1EA8DEFA-60B1-4FBD-BB63-4BF9886E6D54}" destId="{CF2219A9-6F24-4F24-8048-6CD20FC9A0DD}" srcOrd="0" destOrd="0" presId="urn:microsoft.com/office/officeart/2005/8/layout/hierarchy1"/>
    <dgm:cxn modelId="{0963ABEC-19A3-4372-83C6-F5DB42158F06}" type="presOf" srcId="{EB73A451-CA84-42C3-A679-FA5E3C2EDACB}" destId="{84FAA481-A79E-41C7-B585-6E2E9773425F}" srcOrd="0" destOrd="0" presId="urn:microsoft.com/office/officeart/2005/8/layout/hierarchy1"/>
    <dgm:cxn modelId="{415FC9C0-B110-4625-B068-272CD254BA4C}" type="presOf" srcId="{A173A117-5EFC-403A-8863-42AB73B81FF7}" destId="{9CBBF086-CB21-4670-AF7D-BC6386E01572}" srcOrd="0" destOrd="0" presId="urn:microsoft.com/office/officeart/2005/8/layout/hierarchy1"/>
    <dgm:cxn modelId="{FC358E69-8A32-4F7F-970E-E77CD2D31A43}" srcId="{0A2BF44B-DF10-4DB9-9920-60B31F51473D}" destId="{00F41ACD-839F-4EC4-B556-5838C7E895E2}" srcOrd="0" destOrd="0" parTransId="{A173A117-5EFC-403A-8863-42AB73B81FF7}" sibTransId="{79224CB4-4C34-457E-9A44-B12100BC2D32}"/>
    <dgm:cxn modelId="{38D8BD15-2567-4D14-B1A0-A1CF4B20CBA6}" type="presOf" srcId="{0A2BF44B-DF10-4DB9-9920-60B31F51473D}" destId="{6F90EFC0-5278-45AA-ABDD-332CFBDAF7B1}" srcOrd="0" destOrd="0" presId="urn:microsoft.com/office/officeart/2005/8/layout/hierarchy1"/>
    <dgm:cxn modelId="{0592F9FE-7A9D-4DD4-8EFE-4F68DB07AE9F}" type="presOf" srcId="{00F41ACD-839F-4EC4-B556-5838C7E895E2}" destId="{691C1524-5371-4B37-8BF1-718C03BFF729}" srcOrd="0" destOrd="0" presId="urn:microsoft.com/office/officeart/2005/8/layout/hierarchy1"/>
    <dgm:cxn modelId="{7631666C-228E-4C55-9AA3-77A623BD0451}" type="presOf" srcId="{98031AB1-9CF6-4605-BEFE-D7F8AB0F6E79}" destId="{2E81351A-8760-4A0D-8D22-C38E9ABEC09A}" srcOrd="0" destOrd="0" presId="urn:microsoft.com/office/officeart/2005/8/layout/hierarchy1"/>
    <dgm:cxn modelId="{6FFE6D60-CC8E-4BDF-BEBF-234869B673A1}" srcId="{66D1E3FF-081C-409D-8524-9B7D319F2D21}" destId="{0A2BF44B-DF10-4DB9-9920-60B31F51473D}" srcOrd="0" destOrd="0" parTransId="{F642E1CB-96AA-4FB4-8DDA-97F9FDF5A3BC}" sibTransId="{DEDCBD99-CF75-4BE3-A891-FBC14C5EC848}"/>
    <dgm:cxn modelId="{440A6E5A-C2B3-4C0D-95BF-08ACE784DB2F}" type="presOf" srcId="{8A7807D7-CDB5-43CD-8907-2061C0CEA3C6}" destId="{732093C8-EFAF-4CD2-997B-BB2DF24AE408}" srcOrd="0" destOrd="0" presId="urn:microsoft.com/office/officeart/2005/8/layout/hierarchy1"/>
    <dgm:cxn modelId="{BC8B3AEB-95FB-4806-AA16-B763CE81C350}" type="presOf" srcId="{F320D61D-A5EB-4B88-A7C2-0E95EC8D7162}" destId="{52C0A1CC-FA94-4406-8B23-1718C9E17AA0}" srcOrd="0" destOrd="0" presId="urn:microsoft.com/office/officeart/2005/8/layout/hierarchy1"/>
    <dgm:cxn modelId="{1150C9D3-EC1A-49FC-848E-5107EAF50FFA}" type="presOf" srcId="{C2A2409F-5B0C-4575-BB28-B7050DA0B511}" destId="{8F369E76-3F2A-438D-884A-50425D8EA31E}" srcOrd="0" destOrd="0" presId="urn:microsoft.com/office/officeart/2005/8/layout/hierarchy1"/>
    <dgm:cxn modelId="{43A550C9-6F6E-4822-95F3-98FF3DFC7421}" srcId="{C2A2409F-5B0C-4575-BB28-B7050DA0B511}" destId="{4BA014BD-E3A2-4254-AE4F-256DD62ADFAD}" srcOrd="1" destOrd="0" parTransId="{839F27AF-ECB1-4404-987C-EDE69C2380BC}" sibTransId="{8A33631E-BE9F-4911-921D-7A6C48717BCF}"/>
    <dgm:cxn modelId="{99406D19-E3A3-4C65-BF3C-E40F12B907A4}" type="presParOf" srcId="{19913452-878F-4975-8040-E303C5CF57EC}" destId="{FEABD7C4-483B-4CF2-8176-AD3DD340730B}" srcOrd="0" destOrd="0" presId="urn:microsoft.com/office/officeart/2005/8/layout/hierarchy1"/>
    <dgm:cxn modelId="{24019638-FF86-415F-B78E-D36E334A1E44}" type="presParOf" srcId="{FEABD7C4-483B-4CF2-8176-AD3DD340730B}" destId="{D3D17CF6-2403-473A-AE8A-AD219C7A9DD3}" srcOrd="0" destOrd="0" presId="urn:microsoft.com/office/officeart/2005/8/layout/hierarchy1"/>
    <dgm:cxn modelId="{FA7CBCA2-16F3-4F21-BAF4-B7047B052F06}" type="presParOf" srcId="{D3D17CF6-2403-473A-AE8A-AD219C7A9DD3}" destId="{BA5634D6-0CDE-4866-986D-286082BBF4F0}" srcOrd="0" destOrd="0" presId="urn:microsoft.com/office/officeart/2005/8/layout/hierarchy1"/>
    <dgm:cxn modelId="{E21D0195-4C5E-411F-946B-566D87A8843F}" type="presParOf" srcId="{D3D17CF6-2403-473A-AE8A-AD219C7A9DD3}" destId="{6F90EFC0-5278-45AA-ABDD-332CFBDAF7B1}" srcOrd="1" destOrd="0" presId="urn:microsoft.com/office/officeart/2005/8/layout/hierarchy1"/>
    <dgm:cxn modelId="{B8D96CA4-F3E7-4A5F-86FF-4C39F99DD9C8}" type="presParOf" srcId="{FEABD7C4-483B-4CF2-8176-AD3DD340730B}" destId="{9E4D3674-833F-4D42-9F6F-03CE1D9BBA37}" srcOrd="1" destOrd="0" presId="urn:microsoft.com/office/officeart/2005/8/layout/hierarchy1"/>
    <dgm:cxn modelId="{9F8952CD-01B6-465F-8EAF-C1BD7B97284C}" type="presParOf" srcId="{9E4D3674-833F-4D42-9F6F-03CE1D9BBA37}" destId="{9CBBF086-CB21-4670-AF7D-BC6386E01572}" srcOrd="0" destOrd="0" presId="urn:microsoft.com/office/officeart/2005/8/layout/hierarchy1"/>
    <dgm:cxn modelId="{7548BF1E-6C03-43C3-89D2-B7649AA89A2A}" type="presParOf" srcId="{9E4D3674-833F-4D42-9F6F-03CE1D9BBA37}" destId="{9F0C6175-4250-420F-BD57-673965865213}" srcOrd="1" destOrd="0" presId="urn:microsoft.com/office/officeart/2005/8/layout/hierarchy1"/>
    <dgm:cxn modelId="{AAA1CD63-ACF4-4033-8A7F-941B96FC818A}" type="presParOf" srcId="{9F0C6175-4250-420F-BD57-673965865213}" destId="{A94E5EFE-471A-4226-9915-E3065F840A20}" srcOrd="0" destOrd="0" presId="urn:microsoft.com/office/officeart/2005/8/layout/hierarchy1"/>
    <dgm:cxn modelId="{C0469AD4-8FB9-4DFA-8CA4-87C97C01B7DB}" type="presParOf" srcId="{A94E5EFE-471A-4226-9915-E3065F840A20}" destId="{8BDF1B27-AFF1-4A73-ABB0-C4C079E296F4}" srcOrd="0" destOrd="0" presId="urn:microsoft.com/office/officeart/2005/8/layout/hierarchy1"/>
    <dgm:cxn modelId="{1869517F-21A8-405D-9D2D-8FC6D20D5287}" type="presParOf" srcId="{A94E5EFE-471A-4226-9915-E3065F840A20}" destId="{691C1524-5371-4B37-8BF1-718C03BFF729}" srcOrd="1" destOrd="0" presId="urn:microsoft.com/office/officeart/2005/8/layout/hierarchy1"/>
    <dgm:cxn modelId="{DE3E17BA-8BE3-4C14-B838-974650EB856C}" type="presParOf" srcId="{9F0C6175-4250-420F-BD57-673965865213}" destId="{91149BC0-FCD9-4748-BBD2-B3CE12FB9F15}" srcOrd="1" destOrd="0" presId="urn:microsoft.com/office/officeart/2005/8/layout/hierarchy1"/>
    <dgm:cxn modelId="{011559F7-6349-42EE-B814-EDE3E988808B}" type="presParOf" srcId="{91149BC0-FCD9-4748-BBD2-B3CE12FB9F15}" destId="{D76A3865-5525-44B2-86ED-ADA8A7832831}" srcOrd="0" destOrd="0" presId="urn:microsoft.com/office/officeart/2005/8/layout/hierarchy1"/>
    <dgm:cxn modelId="{0EBDF183-B90D-44C8-BDB8-C8BBBF4EDCBE}" type="presParOf" srcId="{91149BC0-FCD9-4748-BBD2-B3CE12FB9F15}" destId="{FE98EAB6-494B-4520-9355-805FBE387F6C}" srcOrd="1" destOrd="0" presId="urn:microsoft.com/office/officeart/2005/8/layout/hierarchy1"/>
    <dgm:cxn modelId="{26962082-CB08-4A18-9CCF-DA6CC4C867C4}" type="presParOf" srcId="{FE98EAB6-494B-4520-9355-805FBE387F6C}" destId="{3EA57D12-F172-4689-8914-4D329F5D2280}" srcOrd="0" destOrd="0" presId="urn:microsoft.com/office/officeart/2005/8/layout/hierarchy1"/>
    <dgm:cxn modelId="{325C4F10-D62A-4C5D-AAC5-A23A17A972ED}" type="presParOf" srcId="{3EA57D12-F172-4689-8914-4D329F5D2280}" destId="{747B6781-A9F1-4866-A666-F054D9CCE16C}" srcOrd="0" destOrd="0" presId="urn:microsoft.com/office/officeart/2005/8/layout/hierarchy1"/>
    <dgm:cxn modelId="{55018FD8-B180-4E82-9B71-FE4DFF407D26}" type="presParOf" srcId="{3EA57D12-F172-4689-8914-4D329F5D2280}" destId="{84FAA481-A79E-41C7-B585-6E2E9773425F}" srcOrd="1" destOrd="0" presId="urn:microsoft.com/office/officeart/2005/8/layout/hierarchy1"/>
    <dgm:cxn modelId="{BEB312FA-75B4-4542-8016-DCD8554F5799}" type="presParOf" srcId="{FE98EAB6-494B-4520-9355-805FBE387F6C}" destId="{5178C218-870A-484A-8454-1677F5E13E2D}" srcOrd="1" destOrd="0" presId="urn:microsoft.com/office/officeart/2005/8/layout/hierarchy1"/>
    <dgm:cxn modelId="{14C3C263-4184-47CE-A279-CA370D2EE881}" type="presParOf" srcId="{91149BC0-FCD9-4748-BBD2-B3CE12FB9F15}" destId="{CF2219A9-6F24-4F24-8048-6CD20FC9A0DD}" srcOrd="2" destOrd="0" presId="urn:microsoft.com/office/officeart/2005/8/layout/hierarchy1"/>
    <dgm:cxn modelId="{19999ED0-2F8E-4F68-91B2-C3FF8E354945}" type="presParOf" srcId="{91149BC0-FCD9-4748-BBD2-B3CE12FB9F15}" destId="{0D1879D3-6767-4360-ACD5-7D98F707F496}" srcOrd="3" destOrd="0" presId="urn:microsoft.com/office/officeart/2005/8/layout/hierarchy1"/>
    <dgm:cxn modelId="{5AD30BAE-FD39-4002-A209-DD729610424A}" type="presParOf" srcId="{0D1879D3-6767-4360-ACD5-7D98F707F496}" destId="{7432A85D-8AFA-48CE-9425-F33B65D1C587}" srcOrd="0" destOrd="0" presId="urn:microsoft.com/office/officeart/2005/8/layout/hierarchy1"/>
    <dgm:cxn modelId="{F8DA49B7-3984-455D-83E8-81966B17F198}" type="presParOf" srcId="{7432A85D-8AFA-48CE-9425-F33B65D1C587}" destId="{C882A6D7-3D72-4C25-994D-1B1D723E8DD1}" srcOrd="0" destOrd="0" presId="urn:microsoft.com/office/officeart/2005/8/layout/hierarchy1"/>
    <dgm:cxn modelId="{1D1F6721-624C-4718-9E96-2BE4C012E6F3}" type="presParOf" srcId="{7432A85D-8AFA-48CE-9425-F33B65D1C587}" destId="{55B1E084-C413-4DD2-9425-276C36BF290B}" srcOrd="1" destOrd="0" presId="urn:microsoft.com/office/officeart/2005/8/layout/hierarchy1"/>
    <dgm:cxn modelId="{36EBE98F-06DE-4391-9B3C-027D5A0FD850}" type="presParOf" srcId="{0D1879D3-6767-4360-ACD5-7D98F707F496}" destId="{824C9E28-9226-48E8-9B0F-8A22E6860642}" srcOrd="1" destOrd="0" presId="urn:microsoft.com/office/officeart/2005/8/layout/hierarchy1"/>
    <dgm:cxn modelId="{CE56F8CD-7BA6-4844-A4C0-82319059E4D1}" type="presParOf" srcId="{9E4D3674-833F-4D42-9F6F-03CE1D9BBA37}" destId="{52C0A1CC-FA94-4406-8B23-1718C9E17AA0}" srcOrd="2" destOrd="0" presId="urn:microsoft.com/office/officeart/2005/8/layout/hierarchy1"/>
    <dgm:cxn modelId="{E537CE7E-2F2B-4D5D-9A5D-1B306D521AC7}" type="presParOf" srcId="{9E4D3674-833F-4D42-9F6F-03CE1D9BBA37}" destId="{437BE80A-9D70-459B-8D2A-1CD8FA6FA1C1}" srcOrd="3" destOrd="0" presId="urn:microsoft.com/office/officeart/2005/8/layout/hierarchy1"/>
    <dgm:cxn modelId="{F5A0D34F-F245-48CD-A3FE-108D2AED8FC0}" type="presParOf" srcId="{437BE80A-9D70-459B-8D2A-1CD8FA6FA1C1}" destId="{BB77D6FF-760B-49C0-8366-E095782E4837}" srcOrd="0" destOrd="0" presId="urn:microsoft.com/office/officeart/2005/8/layout/hierarchy1"/>
    <dgm:cxn modelId="{6E1CB8CA-C8B5-4E4A-A77B-89A4AD375218}" type="presParOf" srcId="{BB77D6FF-760B-49C0-8366-E095782E4837}" destId="{BE32EDB9-60F8-4FF9-A34C-27E47532A2CB}" srcOrd="0" destOrd="0" presId="urn:microsoft.com/office/officeart/2005/8/layout/hierarchy1"/>
    <dgm:cxn modelId="{97D6F582-E7B5-42D1-BBF0-1B74EB44F55E}" type="presParOf" srcId="{BB77D6FF-760B-49C0-8366-E095782E4837}" destId="{8F369E76-3F2A-438D-884A-50425D8EA31E}" srcOrd="1" destOrd="0" presId="urn:microsoft.com/office/officeart/2005/8/layout/hierarchy1"/>
    <dgm:cxn modelId="{0542B1A2-14FC-47FF-AD4A-8C3F22A1FB69}" type="presParOf" srcId="{437BE80A-9D70-459B-8D2A-1CD8FA6FA1C1}" destId="{EB0BF091-1A31-432F-9531-EE773A3A7CC2}" srcOrd="1" destOrd="0" presId="urn:microsoft.com/office/officeart/2005/8/layout/hierarchy1"/>
    <dgm:cxn modelId="{F9CEAA1A-AA0E-42B5-ABE1-472EAF86B947}" type="presParOf" srcId="{EB0BF091-1A31-432F-9531-EE773A3A7CC2}" destId="{732093C8-EFAF-4CD2-997B-BB2DF24AE408}" srcOrd="0" destOrd="0" presId="urn:microsoft.com/office/officeart/2005/8/layout/hierarchy1"/>
    <dgm:cxn modelId="{BA93D06C-9346-4057-BCDA-575C08998FA9}" type="presParOf" srcId="{EB0BF091-1A31-432F-9531-EE773A3A7CC2}" destId="{9D2370B2-C1AC-44C0-9656-A3573BF853B8}" srcOrd="1" destOrd="0" presId="urn:microsoft.com/office/officeart/2005/8/layout/hierarchy1"/>
    <dgm:cxn modelId="{2FEBA43B-88B2-4B4B-94B5-463978E9E050}" type="presParOf" srcId="{9D2370B2-C1AC-44C0-9656-A3573BF853B8}" destId="{EB8E2998-655F-4E91-9A3D-14EA058FD4CD}" srcOrd="0" destOrd="0" presId="urn:microsoft.com/office/officeart/2005/8/layout/hierarchy1"/>
    <dgm:cxn modelId="{EAC51F6F-684C-4F4C-9681-9AFA77CDF0FB}" type="presParOf" srcId="{EB8E2998-655F-4E91-9A3D-14EA058FD4CD}" destId="{2F78A501-64A6-4ECC-BBF7-50E2D5E6A5C4}" srcOrd="0" destOrd="0" presId="urn:microsoft.com/office/officeart/2005/8/layout/hierarchy1"/>
    <dgm:cxn modelId="{ED90BD7F-9DBF-493C-A9D8-EEA5DA86F7EF}" type="presParOf" srcId="{EB8E2998-655F-4E91-9A3D-14EA058FD4CD}" destId="{2E81351A-8760-4A0D-8D22-C38E9ABEC09A}" srcOrd="1" destOrd="0" presId="urn:microsoft.com/office/officeart/2005/8/layout/hierarchy1"/>
    <dgm:cxn modelId="{AA70EAF2-C8AD-408B-9381-96AEB9FB2D4F}" type="presParOf" srcId="{9D2370B2-C1AC-44C0-9656-A3573BF853B8}" destId="{7F3246B7-E417-43CC-AA7B-A14604E80705}" srcOrd="1" destOrd="0" presId="urn:microsoft.com/office/officeart/2005/8/layout/hierarchy1"/>
    <dgm:cxn modelId="{BEA74411-73A2-416E-B7E7-0096AE274E8E}" type="presParOf" srcId="{EB0BF091-1A31-432F-9531-EE773A3A7CC2}" destId="{6BB35358-E1C2-4508-8F4D-0EA97A8E5025}" srcOrd="2" destOrd="0" presId="urn:microsoft.com/office/officeart/2005/8/layout/hierarchy1"/>
    <dgm:cxn modelId="{E48FFFE0-E882-43E6-8A78-96819C389306}" type="presParOf" srcId="{EB0BF091-1A31-432F-9531-EE773A3A7CC2}" destId="{B6E6D3DA-6D29-48F2-86CB-55A6657F3000}" srcOrd="3" destOrd="0" presId="urn:microsoft.com/office/officeart/2005/8/layout/hierarchy1"/>
    <dgm:cxn modelId="{8756B52E-4FA2-4871-BC6E-8C78D373B279}" type="presParOf" srcId="{B6E6D3DA-6D29-48F2-86CB-55A6657F3000}" destId="{F5911F28-3FB8-4026-AF8A-E48AA4D133BE}" srcOrd="0" destOrd="0" presId="urn:microsoft.com/office/officeart/2005/8/layout/hierarchy1"/>
    <dgm:cxn modelId="{8C0D3309-E951-430F-BD1C-BF3E7C870CC2}" type="presParOf" srcId="{F5911F28-3FB8-4026-AF8A-E48AA4D133BE}" destId="{3B053FDE-37E7-42D0-ABEC-1F020340002F}" srcOrd="0" destOrd="0" presId="urn:microsoft.com/office/officeart/2005/8/layout/hierarchy1"/>
    <dgm:cxn modelId="{13AD7A99-ADB2-4974-9D2E-4D22069E9CB4}" type="presParOf" srcId="{F5911F28-3FB8-4026-AF8A-E48AA4D133BE}" destId="{B3A4443D-B91F-4F74-91F1-7361AD52CAF4}" srcOrd="1" destOrd="0" presId="urn:microsoft.com/office/officeart/2005/8/layout/hierarchy1"/>
    <dgm:cxn modelId="{334792B0-3B9E-4D2B-A2CE-E5E3C52382AF}" type="presParOf" srcId="{B6E6D3DA-6D29-48F2-86CB-55A6657F3000}" destId="{D96F6153-A216-41DF-AC48-850AF2727D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35358-E1C2-4508-8F4D-0EA97A8E5025}">
      <dsp:nvSpPr>
        <dsp:cNvPr id="0" name=""/>
        <dsp:cNvSpPr/>
      </dsp:nvSpPr>
      <dsp:spPr>
        <a:xfrm>
          <a:off x="6803528" y="3935344"/>
          <a:ext cx="1168896" cy="556288"/>
        </a:xfrm>
        <a:custGeom>
          <a:avLst/>
          <a:gdLst/>
          <a:ahLst/>
          <a:cxnLst/>
          <a:rect l="0" t="0" r="0" b="0"/>
          <a:pathLst>
            <a:path>
              <a:moveTo>
                <a:pt x="0" y="0"/>
              </a:moveTo>
              <a:lnTo>
                <a:pt x="0" y="379094"/>
              </a:lnTo>
              <a:lnTo>
                <a:pt x="1168896" y="379094"/>
              </a:lnTo>
              <a:lnTo>
                <a:pt x="1168896"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093C8-EFAF-4CD2-997B-BB2DF24AE408}">
      <dsp:nvSpPr>
        <dsp:cNvPr id="0" name=""/>
        <dsp:cNvSpPr/>
      </dsp:nvSpPr>
      <dsp:spPr>
        <a:xfrm>
          <a:off x="5634632" y="3935344"/>
          <a:ext cx="1168896" cy="556288"/>
        </a:xfrm>
        <a:custGeom>
          <a:avLst/>
          <a:gdLst/>
          <a:ahLst/>
          <a:cxnLst/>
          <a:rect l="0" t="0" r="0" b="0"/>
          <a:pathLst>
            <a:path>
              <a:moveTo>
                <a:pt x="1168896" y="0"/>
              </a:moveTo>
              <a:lnTo>
                <a:pt x="1168896" y="379094"/>
              </a:lnTo>
              <a:lnTo>
                <a:pt x="0" y="379094"/>
              </a:lnTo>
              <a:lnTo>
                <a:pt x="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C0A1CC-FA94-4406-8B23-1718C9E17AA0}">
      <dsp:nvSpPr>
        <dsp:cNvPr id="0" name=""/>
        <dsp:cNvSpPr/>
      </dsp:nvSpPr>
      <dsp:spPr>
        <a:xfrm>
          <a:off x="4465736" y="2164466"/>
          <a:ext cx="2337792" cy="556288"/>
        </a:xfrm>
        <a:custGeom>
          <a:avLst/>
          <a:gdLst/>
          <a:ahLst/>
          <a:cxnLst/>
          <a:rect l="0" t="0" r="0" b="0"/>
          <a:pathLst>
            <a:path>
              <a:moveTo>
                <a:pt x="0" y="0"/>
              </a:moveTo>
              <a:lnTo>
                <a:pt x="0" y="379094"/>
              </a:lnTo>
              <a:lnTo>
                <a:pt x="2337792" y="379094"/>
              </a:lnTo>
              <a:lnTo>
                <a:pt x="2337792"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2219A9-6F24-4F24-8048-6CD20FC9A0DD}">
      <dsp:nvSpPr>
        <dsp:cNvPr id="0" name=""/>
        <dsp:cNvSpPr/>
      </dsp:nvSpPr>
      <dsp:spPr>
        <a:xfrm>
          <a:off x="2127944" y="3935344"/>
          <a:ext cx="1168896" cy="556288"/>
        </a:xfrm>
        <a:custGeom>
          <a:avLst/>
          <a:gdLst/>
          <a:ahLst/>
          <a:cxnLst/>
          <a:rect l="0" t="0" r="0" b="0"/>
          <a:pathLst>
            <a:path>
              <a:moveTo>
                <a:pt x="0" y="0"/>
              </a:moveTo>
              <a:lnTo>
                <a:pt x="0" y="379094"/>
              </a:lnTo>
              <a:lnTo>
                <a:pt x="1168896" y="379094"/>
              </a:lnTo>
              <a:lnTo>
                <a:pt x="1168896"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A3865-5525-44B2-86ED-ADA8A7832831}">
      <dsp:nvSpPr>
        <dsp:cNvPr id="0" name=""/>
        <dsp:cNvSpPr/>
      </dsp:nvSpPr>
      <dsp:spPr>
        <a:xfrm>
          <a:off x="959048" y="3935344"/>
          <a:ext cx="1168896" cy="556288"/>
        </a:xfrm>
        <a:custGeom>
          <a:avLst/>
          <a:gdLst/>
          <a:ahLst/>
          <a:cxnLst/>
          <a:rect l="0" t="0" r="0" b="0"/>
          <a:pathLst>
            <a:path>
              <a:moveTo>
                <a:pt x="1168896" y="0"/>
              </a:moveTo>
              <a:lnTo>
                <a:pt x="1168896" y="379094"/>
              </a:lnTo>
              <a:lnTo>
                <a:pt x="0" y="379094"/>
              </a:lnTo>
              <a:lnTo>
                <a:pt x="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BF086-CB21-4670-AF7D-BC6386E01572}">
      <dsp:nvSpPr>
        <dsp:cNvPr id="0" name=""/>
        <dsp:cNvSpPr/>
      </dsp:nvSpPr>
      <dsp:spPr>
        <a:xfrm>
          <a:off x="2127944" y="2164466"/>
          <a:ext cx="2337792" cy="556288"/>
        </a:xfrm>
        <a:custGeom>
          <a:avLst/>
          <a:gdLst/>
          <a:ahLst/>
          <a:cxnLst/>
          <a:rect l="0" t="0" r="0" b="0"/>
          <a:pathLst>
            <a:path>
              <a:moveTo>
                <a:pt x="2337792" y="0"/>
              </a:moveTo>
              <a:lnTo>
                <a:pt x="2337792"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634D6-0CDE-4866-986D-286082BBF4F0}">
      <dsp:nvSpPr>
        <dsp:cNvPr id="0" name=""/>
        <dsp:cNvSpPr/>
      </dsp:nvSpPr>
      <dsp:spPr>
        <a:xfrm>
          <a:off x="3509367" y="949877"/>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0EFC0-5278-45AA-ABDD-332CFBDAF7B1}">
      <dsp:nvSpPr>
        <dsp:cNvPr id="0" name=""/>
        <dsp:cNvSpPr/>
      </dsp:nvSpPr>
      <dsp:spPr>
        <a:xfrm>
          <a:off x="3721893" y="1151777"/>
          <a:ext cx="1912739" cy="1214589"/>
        </a:xfrm>
        <a:prstGeom prst="roundRect">
          <a:avLst>
            <a:gd name="adj" fmla="val 10000"/>
          </a:avLst>
        </a:prstGeom>
        <a:gradFill rotWithShape="0">
          <a:gsLst>
            <a:gs pos="0">
              <a:srgbClr val="002060"/>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Mechanical Events (0.8)</a:t>
          </a:r>
          <a:endParaRPr lang="en-IN" sz="2300" kern="1200" dirty="0"/>
        </a:p>
      </dsp:txBody>
      <dsp:txXfrm>
        <a:off x="3757467" y="1187351"/>
        <a:ext cx="1841591" cy="1143441"/>
      </dsp:txXfrm>
    </dsp:sp>
    <dsp:sp modelId="{8BDF1B27-AFF1-4A73-ABB0-C4C079E296F4}">
      <dsp:nvSpPr>
        <dsp:cNvPr id="0" name=""/>
        <dsp:cNvSpPr/>
      </dsp:nvSpPr>
      <dsp:spPr>
        <a:xfrm>
          <a:off x="1171575" y="272075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1C1524-5371-4B37-8BF1-718C03BFF729}">
      <dsp:nvSpPr>
        <dsp:cNvPr id="0" name=""/>
        <dsp:cNvSpPr/>
      </dsp:nvSpPr>
      <dsp:spPr>
        <a:xfrm>
          <a:off x="1384101" y="2922654"/>
          <a:ext cx="1912739" cy="1214589"/>
        </a:xfrm>
        <a:prstGeom prst="roundRect">
          <a:avLst>
            <a:gd name="adj" fmla="val 10000"/>
          </a:avLst>
        </a:prstGeom>
        <a:gradFill rotWithShape="0">
          <a:gsLst>
            <a:gs pos="0">
              <a:srgbClr val="00B0F0"/>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smtClean="0"/>
            <a:t>Atrial</a:t>
          </a:r>
          <a:r>
            <a:rPr lang="en-US" sz="2300" kern="1200" dirty="0" smtClean="0"/>
            <a:t> Events (0.8)</a:t>
          </a:r>
          <a:endParaRPr lang="en-IN" sz="2300" kern="1200" dirty="0"/>
        </a:p>
      </dsp:txBody>
      <dsp:txXfrm>
        <a:off x="1419675" y="2958228"/>
        <a:ext cx="1841591" cy="1143441"/>
      </dsp:txXfrm>
    </dsp:sp>
    <dsp:sp modelId="{747B6781-A9F1-4866-A666-F054D9CCE16C}">
      <dsp:nvSpPr>
        <dsp:cNvPr id="0" name=""/>
        <dsp:cNvSpPr/>
      </dsp:nvSpPr>
      <dsp:spPr>
        <a:xfrm>
          <a:off x="2678" y="4491632"/>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AA481-A79E-41C7-B585-6E2E9773425F}">
      <dsp:nvSpPr>
        <dsp:cNvPr id="0" name=""/>
        <dsp:cNvSpPr/>
      </dsp:nvSpPr>
      <dsp:spPr>
        <a:xfrm>
          <a:off x="215205" y="4693532"/>
          <a:ext cx="1912739" cy="1214589"/>
        </a:xfrm>
        <a:prstGeom prst="roundRect">
          <a:avLst>
            <a:gd name="adj" fmla="val 10000"/>
          </a:avLst>
        </a:prstGeom>
        <a:gradFill rotWithShape="0">
          <a:gsLst>
            <a:gs pos="0">
              <a:srgbClr val="FF0000"/>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smtClean="0"/>
            <a:t>Atrial</a:t>
          </a:r>
          <a:r>
            <a:rPr lang="en-US" sz="2300" kern="1200" dirty="0" smtClean="0"/>
            <a:t> Systole (0.1)</a:t>
          </a:r>
          <a:endParaRPr lang="en-IN" sz="2300" kern="1200" dirty="0"/>
        </a:p>
      </dsp:txBody>
      <dsp:txXfrm>
        <a:off x="250779" y="4729106"/>
        <a:ext cx="1841591" cy="1143441"/>
      </dsp:txXfrm>
    </dsp:sp>
    <dsp:sp modelId="{C882A6D7-3D72-4C25-994D-1B1D723E8DD1}">
      <dsp:nvSpPr>
        <dsp:cNvPr id="0" name=""/>
        <dsp:cNvSpPr/>
      </dsp:nvSpPr>
      <dsp:spPr>
        <a:xfrm>
          <a:off x="2340471" y="4491632"/>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1E084-C413-4DD2-9425-276C36BF290B}">
      <dsp:nvSpPr>
        <dsp:cNvPr id="0" name=""/>
        <dsp:cNvSpPr/>
      </dsp:nvSpPr>
      <dsp:spPr>
        <a:xfrm>
          <a:off x="2552997" y="4693532"/>
          <a:ext cx="1912739" cy="1214589"/>
        </a:xfrm>
        <a:prstGeom prst="roundRect">
          <a:avLst>
            <a:gd name="adj" fmla="val 10000"/>
          </a:avLst>
        </a:prstGeom>
        <a:gradFill rotWithShape="0">
          <a:gsLst>
            <a:gs pos="0">
              <a:srgbClr val="00B050"/>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smtClean="0"/>
            <a:t>Atrial</a:t>
          </a:r>
          <a:r>
            <a:rPr lang="en-US" sz="2300" kern="1200" dirty="0" smtClean="0"/>
            <a:t> Diastole (0.7)</a:t>
          </a:r>
          <a:endParaRPr lang="en-IN" sz="2300" kern="1200" dirty="0"/>
        </a:p>
      </dsp:txBody>
      <dsp:txXfrm>
        <a:off x="2588571" y="4729106"/>
        <a:ext cx="1841591" cy="1143441"/>
      </dsp:txXfrm>
    </dsp:sp>
    <dsp:sp modelId="{BE32EDB9-60F8-4FF9-A34C-27E47532A2CB}">
      <dsp:nvSpPr>
        <dsp:cNvPr id="0" name=""/>
        <dsp:cNvSpPr/>
      </dsp:nvSpPr>
      <dsp:spPr>
        <a:xfrm>
          <a:off x="5847159" y="2720754"/>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369E76-3F2A-438D-884A-50425D8EA31E}">
      <dsp:nvSpPr>
        <dsp:cNvPr id="0" name=""/>
        <dsp:cNvSpPr/>
      </dsp:nvSpPr>
      <dsp:spPr>
        <a:xfrm>
          <a:off x="6059685" y="2922654"/>
          <a:ext cx="1912739" cy="1214589"/>
        </a:xfrm>
        <a:prstGeom prst="roundRect">
          <a:avLst>
            <a:gd name="adj" fmla="val 10000"/>
          </a:avLst>
        </a:prstGeom>
        <a:gradFill rotWithShape="0">
          <a:gsLst>
            <a:gs pos="0">
              <a:srgbClr val="00B0F0"/>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Ventricular Events (0.8)</a:t>
          </a:r>
          <a:endParaRPr lang="en-IN" sz="2300" kern="1200" dirty="0"/>
        </a:p>
      </dsp:txBody>
      <dsp:txXfrm>
        <a:off x="6095259" y="2958228"/>
        <a:ext cx="1841591" cy="1143441"/>
      </dsp:txXfrm>
    </dsp:sp>
    <dsp:sp modelId="{2F78A501-64A6-4ECC-BBF7-50E2D5E6A5C4}">
      <dsp:nvSpPr>
        <dsp:cNvPr id="0" name=""/>
        <dsp:cNvSpPr/>
      </dsp:nvSpPr>
      <dsp:spPr>
        <a:xfrm>
          <a:off x="4678263" y="4491632"/>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1351A-8760-4A0D-8D22-C38E9ABEC09A}">
      <dsp:nvSpPr>
        <dsp:cNvPr id="0" name=""/>
        <dsp:cNvSpPr/>
      </dsp:nvSpPr>
      <dsp:spPr>
        <a:xfrm>
          <a:off x="4890789" y="4693532"/>
          <a:ext cx="1912739" cy="1214589"/>
        </a:xfrm>
        <a:prstGeom prst="roundRect">
          <a:avLst>
            <a:gd name="adj" fmla="val 10000"/>
          </a:avLst>
        </a:prstGeom>
        <a:gradFill rotWithShape="0">
          <a:gsLst>
            <a:gs pos="0">
              <a:srgbClr val="FF0000"/>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Ventricular Systole (0.3)</a:t>
          </a:r>
          <a:endParaRPr lang="en-IN" sz="2300" kern="1200" dirty="0"/>
        </a:p>
      </dsp:txBody>
      <dsp:txXfrm>
        <a:off x="4926363" y="4729106"/>
        <a:ext cx="1841591" cy="1143441"/>
      </dsp:txXfrm>
    </dsp:sp>
    <dsp:sp modelId="{3B053FDE-37E7-42D0-ABEC-1F020340002F}">
      <dsp:nvSpPr>
        <dsp:cNvPr id="0" name=""/>
        <dsp:cNvSpPr/>
      </dsp:nvSpPr>
      <dsp:spPr>
        <a:xfrm>
          <a:off x="7016055" y="4491632"/>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4443D-B91F-4F74-91F1-7361AD52CAF4}">
      <dsp:nvSpPr>
        <dsp:cNvPr id="0" name=""/>
        <dsp:cNvSpPr/>
      </dsp:nvSpPr>
      <dsp:spPr>
        <a:xfrm>
          <a:off x="7228582" y="4693532"/>
          <a:ext cx="1912739" cy="1214589"/>
        </a:xfrm>
        <a:prstGeom prst="roundRect">
          <a:avLst>
            <a:gd name="adj" fmla="val 10000"/>
          </a:avLst>
        </a:prstGeom>
        <a:gradFill rotWithShape="0">
          <a:gsLst>
            <a:gs pos="0">
              <a:srgbClr val="00B050"/>
            </a:gs>
            <a:gs pos="50000">
              <a:schemeClr val="accent1">
                <a:tint val="44500"/>
                <a:satMod val="160000"/>
              </a:schemeClr>
            </a:gs>
            <a:gs pos="100000">
              <a:schemeClr val="accent1">
                <a:tint val="23500"/>
                <a:satMod val="160000"/>
              </a:schemeClr>
            </a:gs>
          </a:gsLst>
          <a:lin ang="5400000" scaled="0"/>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Ventricular diastole (0.5)</a:t>
          </a:r>
          <a:endParaRPr lang="en-IN" sz="2300" kern="1200" dirty="0"/>
        </a:p>
      </dsp:txBody>
      <dsp:txXfrm>
        <a:off x="7264156" y="4729106"/>
        <a:ext cx="1841591" cy="11434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4C707A-1EAD-4411-9DCD-069503A9E2A2}" type="datetimeFigureOut">
              <a:rPr lang="en-US" smtClean="0"/>
              <a:pPr/>
              <a:t>9/13/2021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47DD5-3608-4410-92AD-9EF843687B8A}" type="slidenum">
              <a:rPr lang="en-IN" smtClean="0"/>
              <a:pPr/>
              <a:t>‹#›</a:t>
            </a:fld>
            <a:endParaRPr lang="en-IN"/>
          </a:p>
        </p:txBody>
      </p:sp>
    </p:spTree>
    <p:extLst>
      <p:ext uri="{BB962C8B-B14F-4D97-AF65-F5344CB8AC3E}">
        <p14:creationId xmlns:p14="http://schemas.microsoft.com/office/powerpoint/2010/main" val="427016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88E93-1F22-414E-916B-5854680FFD4B}" type="slidenum">
              <a:rPr lang="en-US"/>
              <a:pPr/>
              <a:t>7</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 wave represents</a:t>
            </a:r>
            <a:r>
              <a:rPr lang="en-US" baseline="0" dirty="0" smtClean="0"/>
              <a:t> wave depolarization travelling across thickness of muscle (apex part first (</a:t>
            </a:r>
            <a:r>
              <a:rPr lang="en-US" baseline="0" dirty="0" err="1" smtClean="0"/>
              <a:t>endocardium</a:t>
            </a:r>
            <a:r>
              <a:rPr lang="en-US" baseline="0" dirty="0" smtClean="0"/>
              <a:t> to </a:t>
            </a:r>
            <a:r>
              <a:rPr lang="en-US" baseline="0" dirty="0" err="1" smtClean="0"/>
              <a:t>epicardium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
            </a:r>
            <a:r>
              <a:rPr lang="en-US" baseline="0" dirty="0" smtClean="0"/>
              <a:t> Wave represents depolarization of </a:t>
            </a:r>
            <a:r>
              <a:rPr lang="en-US" baseline="0" dirty="0" err="1" smtClean="0"/>
              <a:t>purkinje</a:t>
            </a:r>
            <a:r>
              <a:rPr lang="en-US" baseline="0" dirty="0" smtClean="0"/>
              <a:t> fibers (bottom of heart) – wave depolarization travels opposite direction (down to upward) </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J-Point</a:t>
            </a:r>
            <a:r>
              <a:rPr lang="en-US" baseline="0" dirty="0" smtClean="0"/>
              <a:t> – significance (</a:t>
            </a:r>
            <a:r>
              <a:rPr lang="en-US" baseline="0" dirty="0" err="1" smtClean="0"/>
              <a:t>Isoelectric</a:t>
            </a:r>
            <a:r>
              <a:rPr lang="en-US" baseline="0" dirty="0" smtClean="0"/>
              <a:t> point)</a:t>
            </a:r>
          </a:p>
          <a:p>
            <a:r>
              <a:rPr lang="en-US" baseline="0" dirty="0" smtClean="0"/>
              <a:t>ST Segment</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 wave – wave of </a:t>
            </a:r>
            <a:r>
              <a:rPr lang="en-US" dirty="0" err="1" smtClean="0"/>
              <a:t>repolarization</a:t>
            </a:r>
            <a:r>
              <a:rPr lang="en-US" dirty="0" smtClean="0"/>
              <a:t> in </a:t>
            </a:r>
            <a:r>
              <a:rPr lang="en-US" dirty="0" err="1" smtClean="0"/>
              <a:t>vetricle</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 Wave – </a:t>
            </a:r>
            <a:r>
              <a:rPr lang="en-US" dirty="0" err="1" smtClean="0"/>
              <a:t>Atrial</a:t>
            </a:r>
            <a:r>
              <a:rPr lang="en-US" dirty="0" smtClean="0"/>
              <a:t> Depolarization, QRS Complex</a:t>
            </a:r>
            <a:r>
              <a:rPr lang="en-US" baseline="0" dirty="0" smtClean="0"/>
              <a:t> – Ventricular Depolarization, T Wave – Ventricular Repolarization, U Wave – delayed </a:t>
            </a:r>
            <a:r>
              <a:rPr lang="en-US" baseline="0" dirty="0" err="1" smtClean="0"/>
              <a:t>repolarization</a:t>
            </a:r>
            <a:r>
              <a:rPr lang="en-US" baseline="0" dirty="0" smtClean="0"/>
              <a:t> of Purkinje Fibers</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Lesser</a:t>
            </a:r>
            <a:r>
              <a:rPr lang="en-US" baseline="0" dirty="0" smtClean="0"/>
              <a:t> Circulation Vs Greater Circulation</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27</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 valves Vs SL Valves</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28</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53CF-2BB1-4AC1-BA41-300EA87DCF9B}" type="slidenum">
              <a:rPr lang="en-US"/>
              <a:pPr/>
              <a:t>34</a:t>
            </a:fld>
            <a:endParaRPr lang="en-US"/>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C7F50-117D-4BA0-BE65-28FB26A68924}" type="slidenum">
              <a:rPr lang="en-US"/>
              <a:pPr/>
              <a:t>36</a:t>
            </a:fld>
            <a:endParaRPr lang="en-US"/>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3583F-4BE1-4ECA-9404-960451F37223}" type="slidenum">
              <a:rPr lang="en-US"/>
              <a:pPr/>
              <a:t>38</a:t>
            </a:fld>
            <a:endParaRPr lang="en-US"/>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88E93-1F22-414E-916B-5854680FFD4B}" type="slidenum">
              <a:rPr lang="en-US"/>
              <a:pPr/>
              <a:t>8</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3583F-4BE1-4ECA-9404-960451F37223}" type="slidenum">
              <a:rPr lang="en-US"/>
              <a:pPr/>
              <a:t>39</a:t>
            </a:fld>
            <a:endParaRPr lang="en-US"/>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Simultaneous</a:t>
            </a:r>
            <a:r>
              <a:rPr lang="en-US" baseline="0" dirty="0" smtClean="0"/>
              <a:t> recording of above mentioned procedures gives complete picture of cardiac cycle with changes occurring in pressure and volumes during different phases</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48</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20773-1CB2-4389-968A-0CA05106E1E2}" type="slidenum">
              <a:rPr lang="en-US"/>
              <a:pPr/>
              <a:t>50</a:t>
            </a:fld>
            <a:endParaRPr lang="en-US"/>
          </a:p>
        </p:txBody>
      </p:sp>
      <p:sp>
        <p:nvSpPr>
          <p:cNvPr id="100354" name="Rectangle 2"/>
          <p:cNvSpPr>
            <a:spLocks noGrp="1" noRot="1" noChangeAspect="1" noChangeArrowheads="1" noTextEdit="1"/>
          </p:cNvSpPr>
          <p:nvPr>
            <p:ph type="sldImg"/>
          </p:nvPr>
        </p:nvSpPr>
        <p:spPr>
          <a:xfrm>
            <a:off x="1122363" y="654050"/>
            <a:ext cx="4611687" cy="3457575"/>
          </a:xfrm>
          <a:ln cap="flat"/>
        </p:spPr>
      </p:sp>
      <p:sp>
        <p:nvSpPr>
          <p:cNvPr id="100355" name="Rectangle 3"/>
          <p:cNvSpPr>
            <a:spLocks noGrp="1" noChangeArrowheads="1"/>
          </p:cNvSpPr>
          <p:nvPr>
            <p:ph type="body" idx="1"/>
          </p:nvPr>
        </p:nvSpPr>
        <p:spPr>
          <a:xfrm>
            <a:off x="913024" y="4344854"/>
            <a:ext cx="5030364" cy="4799146"/>
          </a:xfrm>
          <a:noFill/>
          <a:ln/>
        </p:spPr>
        <p:txBody>
          <a:bodyPr/>
          <a:lstStyle/>
          <a:p>
            <a:r>
              <a:rPr lang="en-US" sz="1600"/>
              <a:t>The coordinated contraction-relaxation of the atria and ventricles of the heart make up the complete cardiac cycle seen above in graphic detail. Coming from the top of the graph you can see that basically this is a compound graph formed by several individual graphs in which the x axis is always time. The vertical lines separate time intervals. At the very bottom of the graph heart sounds and the electrocardiogram are illustrated in coordination with all the other events of the cycle. This cycle is based on events happening in the left heart. The upper 3 curves show the changes in atrial, ventricular and aortic pressures during the cycle. The lower curve shows the changes in ventricular volume and the middle curve shows the changes in aortic blood flow. In your book </a:t>
            </a:r>
            <a:r>
              <a:rPr lang="en-US" sz="1600" b="1"/>
              <a:t>(page69</a:t>
            </a:r>
            <a:r>
              <a:rPr lang="en-US" sz="1600"/>
              <a:t>) you will also find the </a:t>
            </a:r>
            <a:r>
              <a:rPr lang="en-US" sz="1600" b="1"/>
              <a:t>venous pulse curve</a:t>
            </a:r>
            <a:r>
              <a:rPr lang="en-US" sz="1600"/>
              <a:t>. This curve closely follows the same changes as the left atrial pressure curve shown here. </a:t>
            </a:r>
            <a:r>
              <a:rPr lang="en-US" sz="1600" b="1"/>
              <a:t>It is of paramount importance that you come to class prepared to discuss the cardiac cycle.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FD21FB-5EE0-47D3-9C4F-F1B469357442}" type="slidenum">
              <a:rPr lang="en-US"/>
              <a:pPr/>
              <a:t>51</a:t>
            </a:fld>
            <a:endParaRPr lang="en-US"/>
          </a:p>
        </p:txBody>
      </p:sp>
      <p:sp>
        <p:nvSpPr>
          <p:cNvPr id="186370" name="Rectangle 2"/>
          <p:cNvSpPr>
            <a:spLocks noGrp="1" noRot="1" noChangeAspect="1" noChangeArrowheads="1" noTextEdit="1"/>
          </p:cNvSpPr>
          <p:nvPr>
            <p:ph type="sldImg"/>
          </p:nvPr>
        </p:nvSpPr>
        <p:spPr>
          <a:xfrm>
            <a:off x="1122363" y="654050"/>
            <a:ext cx="4611687" cy="3457575"/>
          </a:xfrm>
          <a:ln/>
        </p:spPr>
      </p:sp>
      <p:sp>
        <p:nvSpPr>
          <p:cNvPr id="186371" name="Rectangle 3"/>
          <p:cNvSpPr>
            <a:spLocks noGrp="1" noChangeArrowheads="1"/>
          </p:cNvSpPr>
          <p:nvPr>
            <p:ph type="body" idx="1"/>
          </p:nvPr>
        </p:nvSpPr>
        <p:spPr/>
        <p:txBody>
          <a:bodyPr/>
          <a:lstStyle/>
          <a:p>
            <a:endParaRPr lang="es-C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09F84-25C0-456C-8790-1D00CBD4F26D}" type="slidenum">
              <a:rPr lang="en-US"/>
              <a:pPr/>
              <a:t>53</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86508-C99D-42CB-A9DD-3753AB9B307D}" type="slidenum">
              <a:rPr lang="en-US"/>
              <a:pPr/>
              <a:t>55</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953EC-7187-43E3-B0D1-BEEAFB23336A}" type="slidenum">
              <a:rPr lang="en-US"/>
              <a:pPr/>
              <a:t>57</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9</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Frequently</a:t>
            </a:r>
            <a:r>
              <a:rPr lang="en-US" baseline="0" dirty="0" smtClean="0"/>
              <a:t> asked questions : Many MCQs can be asked from Cardiac Cycle in competitive examination</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10</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short, all</a:t>
            </a:r>
            <a:r>
              <a:rPr lang="en-US" baseline="0" dirty="0" smtClean="0"/>
              <a:t> the things happening between two beats</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12</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Electrical events precedes mechanical</a:t>
            </a:r>
            <a:r>
              <a:rPr lang="en-US" baseline="0" dirty="0" smtClean="0"/>
              <a:t> events, again calcium is the coupler between two events</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13</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of its location, </a:t>
            </a:r>
            <a:r>
              <a:rPr lang="en-US" dirty="0" smtClean="0"/>
              <a:t>SA Node depolarizes the atria first which is</a:t>
            </a:r>
            <a:r>
              <a:rPr lang="en-US" baseline="0" dirty="0" smtClean="0"/>
              <a:t> recorded as P-wave</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17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 segment represents delay between </a:t>
            </a:r>
            <a:r>
              <a:rPr lang="en-US" dirty="0" err="1" smtClean="0"/>
              <a:t>atrial</a:t>
            </a:r>
            <a:r>
              <a:rPr lang="en-US" dirty="0" smtClean="0"/>
              <a:t> and ventricular depolarization (0.12 to 0.2 sec) </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18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wave represents depolarization</a:t>
            </a:r>
            <a:r>
              <a:rPr lang="en-US" baseline="0" dirty="0" smtClean="0"/>
              <a:t> of inter-ventricular septum (wave of depolarization travels from left to right – away from positive electrode) therefore Q-wave negative.</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19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2837A17-FA74-40CB-B7EC-0780250198F9}" type="datetime2">
              <a:rPr lang="en-IN" smtClean="0"/>
              <a:pPr/>
              <a:t>Monday, 13 September 2021</a:t>
            </a:fld>
            <a:endParaRPr lang="en-US"/>
          </a:p>
        </p:txBody>
      </p:sp>
      <p:sp>
        <p:nvSpPr>
          <p:cNvPr id="19" name="Footer Placeholder 18"/>
          <p:cNvSpPr>
            <a:spLocks noGrp="1"/>
          </p:cNvSpPr>
          <p:nvPr>
            <p:ph type="ftr" sz="quarter" idx="11"/>
          </p:nvPr>
        </p:nvSpPr>
        <p:spPr/>
        <p:txBody>
          <a:bodyPr/>
          <a:lstStyle/>
          <a:p>
            <a:r>
              <a:rPr lang="en-US" smtClean="0"/>
              <a:t>Cardiovascular System</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E9A135-433B-4186-86A9-67AEE9149C76}"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BA81DC-97E7-43CE-A231-74A8A766B567}"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58CF21A-66C3-41DC-940C-257A2978E65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671858-BAC9-4797-92D9-E4924AABFF15}" type="datetime1">
              <a:rPr lang="en-IN" smtClean="0"/>
              <a:pPr/>
              <a:t>13-09-2021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B1808-8812-47FF-AEA9-4D3AD50ED76C}" type="datetime1">
              <a:rPr lang="en-IN" smtClean="0"/>
              <a:pPr/>
              <a:t>13-09-2021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F64E82-8E92-4867-A11E-96E3D890B056}" type="datetime1">
              <a:rPr lang="en-IN" smtClean="0"/>
              <a:pPr/>
              <a:t>13-09-2021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74718F-4D8E-4E2A-A3D3-E2867E5DA466}" type="datetime1">
              <a:rPr lang="en-IN" smtClean="0"/>
              <a:pPr/>
              <a:t>13-09-2021</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52ED91-44B5-4092-9A9A-0492FC12F82A}" type="datetime1">
              <a:rPr lang="en-IN" smtClean="0"/>
              <a:pPr/>
              <a:t>13-09-2021</a:t>
            </a:fld>
            <a:endParaRPr lang="en-US"/>
          </a:p>
        </p:txBody>
      </p:sp>
      <p:sp>
        <p:nvSpPr>
          <p:cNvPr id="8" name="Footer Placeholder 7"/>
          <p:cNvSpPr>
            <a:spLocks noGrp="1"/>
          </p:cNvSpPr>
          <p:nvPr>
            <p:ph type="ftr" sz="quarter" idx="11"/>
          </p:nvPr>
        </p:nvSpPr>
        <p:spPr/>
        <p:txBody>
          <a:bodyPr/>
          <a:lstStyle/>
          <a:p>
            <a:r>
              <a:rPr lang="en-US" smtClean="0"/>
              <a:t>CARDIOVASCULAR SYSTEM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981F13-75D8-4040-A68C-8DC47923FBB7}" type="datetime1">
              <a:rPr lang="en-IN" smtClean="0"/>
              <a:pPr/>
              <a:t>13-09-2021</a:t>
            </a:fld>
            <a:endParaRPr lang="en-US"/>
          </a:p>
        </p:txBody>
      </p:sp>
      <p:sp>
        <p:nvSpPr>
          <p:cNvPr id="4" name="Footer Placeholder 3"/>
          <p:cNvSpPr>
            <a:spLocks noGrp="1"/>
          </p:cNvSpPr>
          <p:nvPr>
            <p:ph type="ftr" sz="quarter" idx="11"/>
          </p:nvPr>
        </p:nvSpPr>
        <p:spPr/>
        <p:txBody>
          <a:bodyPr/>
          <a:lstStyle/>
          <a:p>
            <a:r>
              <a:rPr lang="en-US" smtClean="0"/>
              <a:t>CARDIOVASCULAR SYSTEM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84B83-E80D-46B1-9D7A-336586662422}" type="datetime1">
              <a:rPr lang="en-IN" smtClean="0"/>
              <a:pPr/>
              <a:t>13-09-2021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6CC80-E60C-4ED6-BC45-A9B540A2CBBF}" type="datetime1">
              <a:rPr lang="en-IN" smtClean="0"/>
              <a:pPr/>
              <a:t>13-09-2021</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2FC44-78D7-41B2-A5FB-82126035DF38}" type="datetime1">
              <a:rPr lang="en-IN" smtClean="0"/>
              <a:pPr/>
              <a:t>13-09-2021</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D3039-5E30-49F1-BA54-3059199916D9}" type="datetime1">
              <a:rPr lang="en-IN" smtClean="0"/>
              <a:pPr/>
              <a:t>13-09-2021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A7B0F-EEC3-4E83-BFAB-49011D7A447A}" type="datetime1">
              <a:rPr lang="en-IN" smtClean="0"/>
              <a:pPr/>
              <a:t>13-09-2021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F86F1E-03B6-47EB-AEFB-DE274EE6C5C1}"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36888A-3772-4494-BFA4-0A44005720EF}" type="datetime2">
              <a:rPr lang="en-IN" smtClean="0"/>
              <a:pPr/>
              <a:t>Monday, 13 September 2021</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2BDC55-D342-4EFC-AB42-405BD4EC0D93}" type="datetime2">
              <a:rPr lang="en-IN" smtClean="0"/>
              <a:pPr/>
              <a:t>Monday, 13 September 2021</a:t>
            </a:fld>
            <a:endParaRPr lang="en-US"/>
          </a:p>
        </p:txBody>
      </p:sp>
      <p:sp>
        <p:nvSpPr>
          <p:cNvPr id="8" name="Footer Placeholder 7"/>
          <p:cNvSpPr>
            <a:spLocks noGrp="1"/>
          </p:cNvSpPr>
          <p:nvPr>
            <p:ph type="ftr" sz="quarter" idx="11"/>
          </p:nvPr>
        </p:nvSpPr>
        <p:spPr/>
        <p:txBody>
          <a:bodyPr/>
          <a:lstStyle/>
          <a:p>
            <a:r>
              <a:rPr lang="en-US" smtClean="0"/>
              <a:t>Cardiovascular System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B68BC3-1836-404A-82BF-9D5F449DA977}" type="datetime2">
              <a:rPr lang="en-IN" smtClean="0"/>
              <a:pPr/>
              <a:t>Monday, 13 September 2021</a:t>
            </a:fld>
            <a:endParaRPr lang="en-US"/>
          </a:p>
        </p:txBody>
      </p:sp>
      <p:sp>
        <p:nvSpPr>
          <p:cNvPr id="4" name="Footer Placeholder 3"/>
          <p:cNvSpPr>
            <a:spLocks noGrp="1"/>
          </p:cNvSpPr>
          <p:nvPr>
            <p:ph type="ftr" sz="quarter" idx="11"/>
          </p:nvPr>
        </p:nvSpPr>
        <p:spPr/>
        <p:txBody>
          <a:bodyPr/>
          <a:lstStyle/>
          <a:p>
            <a:r>
              <a:rPr lang="en-US" smtClean="0"/>
              <a:t>Cardiovascular System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0C2254-CAD5-4A0A-B7EA-EACE2FB8B140}" type="datetime2">
              <a:rPr lang="en-IN" smtClean="0"/>
              <a:pPr/>
              <a:t>Monday, 13 September 2021</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5138DF-FD01-4C36-B192-C64A9F710534}" type="datetime2">
              <a:rPr lang="en-IN" smtClean="0"/>
              <a:pPr/>
              <a:t>Monday, 13 September 2021</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3E5C799-04F5-4A9C-8030-EDA4D35DC312}" type="datetime2">
              <a:rPr lang="en-IN" smtClean="0"/>
              <a:pPr/>
              <a:t>Monday, 13 September 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Cardiovascular System</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08500-F73E-46BD-8FE7-B14AB118FB56}" type="datetime1">
              <a:rPr lang="en-IN" smtClean="0"/>
              <a:pPr/>
              <a:t>13-09-2021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CARDIOVASCULAR SYSTEM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ostonscientific.com/templatedata/imports/HTML/CRM/heart/index.html"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audio" Target="../media/audio4.wav"/><Relationship Id="rId4" Type="http://schemas.openxmlformats.org/officeDocument/2006/relationships/audio" Target="../media/audio3.wav"/></Relationships>
</file>

<file path=ppt/slides/_rels/slide5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3.w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3.w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Revision : </a:t>
            </a:r>
            <a:br>
              <a:rPr lang="en-US" dirty="0" smtClean="0"/>
            </a:br>
            <a:r>
              <a:rPr lang="en-US" dirty="0" smtClean="0"/>
              <a:t>Properties of Cardiac Muscle</a:t>
            </a:r>
            <a:endParaRPr lang="en-IN" dirty="0"/>
          </a:p>
        </p:txBody>
      </p:sp>
      <p:sp>
        <p:nvSpPr>
          <p:cNvPr id="3" name="Content Placeholder 2"/>
          <p:cNvSpPr>
            <a:spLocks noGrp="1"/>
          </p:cNvSpPr>
          <p:nvPr>
            <p:ph idx="1"/>
          </p:nvPr>
        </p:nvSpPr>
        <p:spPr>
          <a:xfrm>
            <a:off x="457200" y="1524000"/>
            <a:ext cx="8229600" cy="4800600"/>
          </a:xfrm>
        </p:spPr>
        <p:txBody>
          <a:bodyPr>
            <a:normAutofit/>
          </a:bodyPr>
          <a:lstStyle/>
          <a:p>
            <a:r>
              <a:rPr lang="en-US" dirty="0" smtClean="0"/>
              <a:t>Automaticity - </a:t>
            </a:r>
            <a:r>
              <a:rPr lang="en-US" dirty="0" err="1" smtClean="0"/>
              <a:t>Rhythmicity</a:t>
            </a:r>
            <a:endParaRPr lang="en-US" dirty="0" smtClean="0"/>
          </a:p>
          <a:p>
            <a:r>
              <a:rPr lang="en-US" dirty="0" smtClean="0"/>
              <a:t>Conductivity</a:t>
            </a:r>
          </a:p>
          <a:p>
            <a:r>
              <a:rPr lang="en-US" dirty="0" smtClean="0"/>
              <a:t>Excitability</a:t>
            </a:r>
          </a:p>
          <a:p>
            <a:pPr lvl="1"/>
            <a:r>
              <a:rPr lang="en-US" dirty="0" smtClean="0"/>
              <a:t>Summation of Subliminal stimuli</a:t>
            </a:r>
          </a:p>
          <a:p>
            <a:pPr lvl="1"/>
            <a:r>
              <a:rPr lang="en-US" dirty="0" smtClean="0"/>
              <a:t>Long Absolute Refractory period</a:t>
            </a:r>
          </a:p>
          <a:p>
            <a:r>
              <a:rPr lang="en-US" dirty="0" smtClean="0"/>
              <a:t>Contractibility</a:t>
            </a:r>
          </a:p>
          <a:p>
            <a:pPr lvl="1"/>
            <a:r>
              <a:rPr lang="en-US" dirty="0" smtClean="0"/>
              <a:t>All or none phenomenon</a:t>
            </a:r>
          </a:p>
          <a:p>
            <a:pPr lvl="1"/>
            <a:r>
              <a:rPr lang="en-US" dirty="0" smtClean="0"/>
              <a:t>Staircase phenomenon</a:t>
            </a:r>
          </a:p>
          <a:p>
            <a:pPr lvl="1"/>
            <a:r>
              <a:rPr lang="en-US" dirty="0" smtClean="0"/>
              <a:t>Effect of Load (Pre -After)</a:t>
            </a:r>
          </a:p>
          <a:p>
            <a:pPr lvl="2"/>
            <a:r>
              <a:rPr lang="en-US" dirty="0" smtClean="0"/>
              <a:t>Frank Starling’s Law</a:t>
            </a:r>
          </a:p>
          <a:p>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r>
              <a:rPr lang="en-US" dirty="0" smtClean="0"/>
              <a:t>V.V.V. Important Question</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457200" y="1066800"/>
            <a:ext cx="8229600" cy="5257800"/>
          </a:xfrm>
        </p:spPr>
        <p:txBody>
          <a:bodyPr>
            <a:normAutofit/>
          </a:bodyPr>
          <a:lstStyle/>
          <a:p>
            <a:pPr>
              <a:buNone/>
            </a:pPr>
            <a:r>
              <a:rPr lang="en-US" b="1" dirty="0" smtClean="0"/>
              <a:t>Long Question</a:t>
            </a:r>
          </a:p>
          <a:p>
            <a:r>
              <a:rPr lang="en-US" dirty="0" smtClean="0"/>
              <a:t>Define Cardiac Cycle. Describe various events and phases  occurring in  Cardiac Cycle. Discuss pressure &amp; volume changes during cardiac cycle………..(5 Marks)</a:t>
            </a:r>
          </a:p>
          <a:p>
            <a:pPr>
              <a:buNone/>
            </a:pPr>
            <a:r>
              <a:rPr lang="en-US" b="1" dirty="0" smtClean="0"/>
              <a:t>Short notes</a:t>
            </a:r>
          </a:p>
          <a:p>
            <a:r>
              <a:rPr lang="en-US" dirty="0" smtClean="0"/>
              <a:t>Phases of cardiac cycle………………………………….(3 Marks)</a:t>
            </a:r>
          </a:p>
          <a:p>
            <a:r>
              <a:rPr lang="en-US" dirty="0" smtClean="0"/>
              <a:t>Events occurring during Cardiac Cycle…………(3 Marks)</a:t>
            </a:r>
          </a:p>
          <a:p>
            <a:pPr>
              <a:buNone/>
            </a:pPr>
            <a:r>
              <a:rPr lang="en-US" b="1" dirty="0" smtClean="0"/>
              <a:t>Viva / One Liner Question</a:t>
            </a:r>
          </a:p>
          <a:p>
            <a:r>
              <a:rPr lang="en-US" dirty="0" smtClean="0"/>
              <a:t>Define Cardiac Cycle</a:t>
            </a:r>
          </a:p>
          <a:p>
            <a:r>
              <a:rPr lang="en-US" dirty="0" smtClean="0"/>
              <a:t>Relation of Heart sounds with CC phases</a:t>
            </a:r>
          </a:p>
          <a:p>
            <a:r>
              <a:rPr lang="en-US" dirty="0" smtClean="0"/>
              <a:t>Relation of ECG with CC phases</a:t>
            </a:r>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par>
                          <p:cTn id="38" fill="hold">
                            <p:stCondLst>
                              <p:cond delay="6000"/>
                            </p:stCondLst>
                            <p:childTnLst>
                              <p:par>
                                <p:cTn id="39" presetID="10" presetClass="entr" presetSubtype="0"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IN" dirty="0"/>
          </a:p>
        </p:txBody>
      </p:sp>
      <p:sp>
        <p:nvSpPr>
          <p:cNvPr id="3" name="Content Placeholder 2"/>
          <p:cNvSpPr>
            <a:spLocks noGrp="1"/>
          </p:cNvSpPr>
          <p:nvPr>
            <p:ph idx="1"/>
          </p:nvPr>
        </p:nvSpPr>
        <p:spPr/>
        <p:txBody>
          <a:bodyPr/>
          <a:lstStyle/>
          <a:p>
            <a:r>
              <a:rPr lang="en-US" b="1" dirty="0" smtClean="0"/>
              <a:t>Definition</a:t>
            </a:r>
          </a:p>
          <a:p>
            <a:r>
              <a:rPr lang="en-US" b="1" dirty="0" smtClean="0"/>
              <a:t>Introduction</a:t>
            </a:r>
          </a:p>
          <a:p>
            <a:r>
              <a:rPr lang="en-US" b="1" dirty="0" smtClean="0"/>
              <a:t>Electrical Vs Mechanical Events</a:t>
            </a:r>
          </a:p>
          <a:p>
            <a:r>
              <a:rPr lang="en-US" b="1" dirty="0" smtClean="0"/>
              <a:t>Phases of Cardiac cycle</a:t>
            </a:r>
            <a:endParaRPr lang="en-IN" b="1" dirty="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Cardiac Cycle</a:t>
            </a:r>
          </a:p>
        </p:txBody>
      </p:sp>
      <p:sp>
        <p:nvSpPr>
          <p:cNvPr id="18435" name="Rectangle 3"/>
          <p:cNvSpPr>
            <a:spLocks noGrp="1" noChangeArrowheads="1"/>
          </p:cNvSpPr>
          <p:nvPr>
            <p:ph type="body" idx="1"/>
          </p:nvPr>
        </p:nvSpPr>
        <p:spPr>
          <a:xfrm>
            <a:off x="457200" y="1935480"/>
            <a:ext cx="8229600" cy="4693920"/>
          </a:xfrm>
        </p:spPr>
        <p:txBody>
          <a:bodyPr>
            <a:normAutofit/>
          </a:bodyPr>
          <a:lstStyle/>
          <a:p>
            <a:r>
              <a:rPr lang="en-US" sz="2800" dirty="0" smtClean="0"/>
              <a:t>“The series of coordinated </a:t>
            </a:r>
            <a:r>
              <a:rPr lang="en-US" sz="2800" b="1" dirty="0" smtClean="0"/>
              <a:t>cardiac</a:t>
            </a:r>
            <a:r>
              <a:rPr lang="en-US" sz="2800" dirty="0" smtClean="0"/>
              <a:t> </a:t>
            </a:r>
            <a:r>
              <a:rPr lang="en-US" sz="2800" b="1" dirty="0"/>
              <a:t>events</a:t>
            </a:r>
            <a:r>
              <a:rPr lang="en-US" sz="2800" dirty="0"/>
              <a:t> </a:t>
            </a:r>
            <a:r>
              <a:rPr lang="en-US" sz="2800" dirty="0" smtClean="0"/>
              <a:t>(</a:t>
            </a:r>
            <a:r>
              <a:rPr lang="en-US" sz="2800" b="1" dirty="0" smtClean="0">
                <a:solidFill>
                  <a:srgbClr val="FF0000"/>
                </a:solidFill>
              </a:rPr>
              <a:t>Electrical</a:t>
            </a:r>
            <a:r>
              <a:rPr lang="en-US" sz="2800" dirty="0" smtClean="0"/>
              <a:t> then </a:t>
            </a:r>
            <a:r>
              <a:rPr lang="en-US" sz="2800" b="1" dirty="0" smtClean="0">
                <a:solidFill>
                  <a:srgbClr val="00B050"/>
                </a:solidFill>
              </a:rPr>
              <a:t>Mechanical</a:t>
            </a:r>
            <a:r>
              <a:rPr lang="en-US" sz="2800" dirty="0" smtClean="0"/>
              <a:t>) that </a:t>
            </a:r>
            <a:r>
              <a:rPr lang="en-US" sz="2800" dirty="0"/>
              <a:t>occur from beginning of one heart beat to the beginning of the next are called the </a:t>
            </a:r>
            <a:r>
              <a:rPr lang="en-US" sz="3600" b="1" i="1" u="sng" dirty="0" smtClean="0">
                <a:solidFill>
                  <a:srgbClr val="002060"/>
                </a:solidFill>
              </a:rPr>
              <a:t>C</a:t>
            </a:r>
            <a:r>
              <a:rPr lang="en-US" sz="2800" b="1" i="1" u="sng" dirty="0" smtClean="0">
                <a:solidFill>
                  <a:srgbClr val="002060"/>
                </a:solidFill>
              </a:rPr>
              <a:t>ARDIAC </a:t>
            </a:r>
            <a:r>
              <a:rPr lang="en-US" sz="3600" b="1" i="1" u="sng" dirty="0" smtClean="0">
                <a:solidFill>
                  <a:srgbClr val="002060"/>
                </a:solidFill>
              </a:rPr>
              <a:t>C</a:t>
            </a:r>
            <a:r>
              <a:rPr lang="en-US" sz="2800" b="1" i="1" u="sng" dirty="0" smtClean="0">
                <a:solidFill>
                  <a:srgbClr val="002060"/>
                </a:solidFill>
              </a:rPr>
              <a:t>YCLE</a:t>
            </a:r>
            <a:r>
              <a:rPr lang="en-US" sz="2800" dirty="0" smtClean="0"/>
              <a:t>”</a:t>
            </a:r>
          </a:p>
          <a:p>
            <a:pPr>
              <a:buNone/>
            </a:pPr>
            <a:endParaRPr lang="en-US" sz="2800" dirty="0" smtClean="0"/>
          </a:p>
          <a:p>
            <a:r>
              <a:rPr lang="en-US" sz="2800" dirty="0" smtClean="0"/>
              <a:t>Cardiac cycle includes both electrical (ECG) and mechanical events. Electrical events </a:t>
            </a:r>
            <a:r>
              <a:rPr lang="en-US" sz="2800" b="1" dirty="0" smtClean="0"/>
              <a:t>precede</a:t>
            </a:r>
            <a:r>
              <a:rPr lang="en-US" sz="2800" dirty="0" smtClean="0"/>
              <a:t> and initiate the corresponding mechanical events.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Cardiac Cycle</a:t>
            </a:r>
          </a:p>
        </p:txBody>
      </p:sp>
      <p:sp>
        <p:nvSpPr>
          <p:cNvPr id="18435" name="Rectangle 3"/>
          <p:cNvSpPr>
            <a:spLocks noGrp="1" noChangeArrowheads="1"/>
          </p:cNvSpPr>
          <p:nvPr>
            <p:ph type="body" idx="1"/>
          </p:nvPr>
        </p:nvSpPr>
        <p:spPr>
          <a:xfrm>
            <a:off x="457200" y="1935480"/>
            <a:ext cx="8229600" cy="4693920"/>
          </a:xfrm>
        </p:spPr>
        <p:txBody>
          <a:bodyPr>
            <a:normAutofit/>
          </a:bodyPr>
          <a:lstStyle/>
          <a:p>
            <a:r>
              <a:rPr lang="en-US" sz="2800" b="1" dirty="0" smtClean="0">
                <a:solidFill>
                  <a:srgbClr val="FF0000"/>
                </a:solidFill>
              </a:rPr>
              <a:t>Electrical Events </a:t>
            </a:r>
            <a:r>
              <a:rPr lang="en-US" sz="2800" b="1" dirty="0" smtClean="0"/>
              <a:t>(Action potential)</a:t>
            </a:r>
          </a:p>
          <a:p>
            <a:pPr lvl="1"/>
            <a:r>
              <a:rPr lang="en-US" b="1" i="1" dirty="0" smtClean="0"/>
              <a:t>Depolarization</a:t>
            </a:r>
          </a:p>
          <a:p>
            <a:pPr lvl="1"/>
            <a:r>
              <a:rPr lang="en-US" b="1" i="1" dirty="0" smtClean="0"/>
              <a:t>Repolarization</a:t>
            </a:r>
          </a:p>
          <a:p>
            <a:r>
              <a:rPr lang="en-US" sz="2800" b="1" dirty="0" smtClean="0">
                <a:solidFill>
                  <a:srgbClr val="00B050"/>
                </a:solidFill>
              </a:rPr>
              <a:t>Mechanical Events </a:t>
            </a:r>
            <a:r>
              <a:rPr lang="en-US" sz="2800" b="1" dirty="0" smtClean="0"/>
              <a:t>(Systole &amp; Diastole)</a:t>
            </a:r>
          </a:p>
          <a:p>
            <a:pPr lvl="1"/>
            <a:r>
              <a:rPr lang="en-US" b="1" i="1" dirty="0" smtClean="0"/>
              <a:t>Pressure and Volume changes</a:t>
            </a:r>
          </a:p>
          <a:p>
            <a:pPr lvl="1"/>
            <a:r>
              <a:rPr lang="en-US" b="1" i="1" dirty="0" err="1" smtClean="0"/>
              <a:t>Valvular</a:t>
            </a:r>
            <a:r>
              <a:rPr lang="en-US" b="1" i="1" dirty="0" smtClean="0"/>
              <a:t> events (Heart Sound</a:t>
            </a:r>
            <a:r>
              <a:rPr lang="en-US" b="1" dirty="0" smtClean="0"/>
              <a:t>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fade">
                                      <p:cBhvr>
                                        <p:cTn id="10" dur="2000"/>
                                        <p:tgtEl>
                                          <p:spTgt spid="184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fade">
                                      <p:cBhvr>
                                        <p:cTn id="13" dur="2000"/>
                                        <p:tgtEl>
                                          <p:spTgt spid="184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fade">
                                      <p:cBhvr>
                                        <p:cTn id="18" dur="2000"/>
                                        <p:tgtEl>
                                          <p:spTgt spid="184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Effect transition="in" filter="fade">
                                      <p:cBhvr>
                                        <p:cTn id="21" dur="2000"/>
                                        <p:tgtEl>
                                          <p:spTgt spid="1843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435">
                                            <p:txEl>
                                              <p:pRg st="5" end="5"/>
                                            </p:txEl>
                                          </p:spTgt>
                                        </p:tgtEl>
                                        <p:attrNameLst>
                                          <p:attrName>style.visibility</p:attrName>
                                        </p:attrNameLst>
                                      </p:cBhvr>
                                      <p:to>
                                        <p:strVal val="visible"/>
                                      </p:to>
                                    </p:set>
                                    <p:animEffect transition="in" filter="fade">
                                      <p:cBhvr>
                                        <p:cTn id="24" dur="20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Cycle</a:t>
            </a:r>
            <a:endParaRPr lang="en-IN" dirty="0"/>
          </a:p>
        </p:txBody>
      </p:sp>
      <p:sp>
        <p:nvSpPr>
          <p:cNvPr id="3" name="Content Placeholder 2"/>
          <p:cNvSpPr>
            <a:spLocks noGrp="1"/>
          </p:cNvSpPr>
          <p:nvPr>
            <p:ph idx="1"/>
          </p:nvPr>
        </p:nvSpPr>
        <p:spPr/>
        <p:txBody>
          <a:bodyPr/>
          <a:lstStyle/>
          <a:p>
            <a:r>
              <a:rPr lang="en-US" sz="2800" dirty="0" smtClean="0"/>
              <a:t>Initiated by spontaneous generation of </a:t>
            </a:r>
            <a:r>
              <a:rPr lang="en-US" sz="2800" i="1" dirty="0" smtClean="0"/>
              <a:t>Action Potential</a:t>
            </a:r>
            <a:r>
              <a:rPr lang="en-US" sz="2800" dirty="0" smtClean="0"/>
              <a:t> in </a:t>
            </a:r>
            <a:r>
              <a:rPr lang="en-US" sz="2800" b="1" dirty="0" smtClean="0"/>
              <a:t>SA node</a:t>
            </a:r>
            <a:r>
              <a:rPr lang="en-US" sz="2800" dirty="0" smtClean="0"/>
              <a:t>.  (</a:t>
            </a:r>
            <a:r>
              <a:rPr lang="en-US" sz="2800" i="1" dirty="0" smtClean="0"/>
              <a:t>Electrical Event</a:t>
            </a:r>
            <a:r>
              <a:rPr lang="en-US" sz="2800" dirty="0" smtClean="0"/>
              <a:t>)</a:t>
            </a:r>
          </a:p>
          <a:p>
            <a:r>
              <a:rPr lang="en-US" sz="2800" dirty="0" smtClean="0"/>
              <a:t>Atria act as </a:t>
            </a:r>
            <a:r>
              <a:rPr lang="en-US" sz="2800" b="1" dirty="0" smtClean="0"/>
              <a:t>PRIMER PUMPS </a:t>
            </a:r>
            <a:r>
              <a:rPr lang="en-US" sz="2800" dirty="0" smtClean="0"/>
              <a:t>for ventricles &amp; ventricles provide major source of power for moving the blood through the vascular system. (</a:t>
            </a:r>
            <a:r>
              <a:rPr lang="en-US" sz="2800" i="1" dirty="0" smtClean="0"/>
              <a:t>Mechanical Event</a:t>
            </a:r>
            <a:r>
              <a:rPr lang="en-US" sz="2800" dirty="0" smtClean="0"/>
              <a:t>)</a:t>
            </a:r>
          </a:p>
          <a:p>
            <a:r>
              <a:rPr lang="en-US" sz="2800" dirty="0" smtClean="0"/>
              <a:t>Mainly, Mechanical events are described as cardiac cycle events.</a:t>
            </a:r>
          </a:p>
          <a:p>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66088"/>
          </a:xfrm>
        </p:spPr>
        <p:txBody>
          <a:bodyPr>
            <a:normAutofit fontScale="90000"/>
          </a:bodyPr>
          <a:lstStyle/>
          <a:p>
            <a:pPr algn="ctr"/>
            <a:r>
              <a:rPr lang="en-US" dirty="0" smtClean="0"/>
              <a:t>Cardiac Cycle</a:t>
            </a:r>
            <a:br>
              <a:rPr lang="en-US" dirty="0" smtClean="0"/>
            </a:br>
            <a:r>
              <a:rPr lang="en-US" dirty="0" smtClean="0"/>
              <a:t>Electrical </a:t>
            </a:r>
            <a:r>
              <a:rPr lang="en-US" dirty="0" smtClean="0">
                <a:sym typeface="Wingdings" pitchFamily="2" charset="2"/>
              </a:rPr>
              <a:t> M</a:t>
            </a:r>
            <a:r>
              <a:rPr lang="en-US" dirty="0" smtClean="0"/>
              <a:t>echanical</a:t>
            </a:r>
            <a:endParaRPr lang="en-IN" dirty="0"/>
          </a:p>
        </p:txBody>
      </p:sp>
      <p:sp>
        <p:nvSpPr>
          <p:cNvPr id="3" name="Content Placeholder 2"/>
          <p:cNvSpPr>
            <a:spLocks noGrp="1"/>
          </p:cNvSpPr>
          <p:nvPr>
            <p:ph idx="1"/>
          </p:nvPr>
        </p:nvSpPr>
        <p:spPr/>
        <p:txBody>
          <a:bodyPr>
            <a:normAutofit fontScale="92500" lnSpcReduction="10000"/>
          </a:bodyPr>
          <a:lstStyle/>
          <a:p>
            <a:pPr algn="ctr">
              <a:buNone/>
            </a:pPr>
            <a:r>
              <a:rPr lang="en-US" sz="2800" dirty="0" err="1" smtClean="0">
                <a:solidFill>
                  <a:srgbClr val="0070C0"/>
                </a:solidFill>
              </a:rPr>
              <a:t>Autorhythmicity</a:t>
            </a:r>
            <a:endParaRPr lang="en-US" sz="2800" dirty="0" smtClean="0">
              <a:solidFill>
                <a:srgbClr val="0070C0"/>
              </a:solidFill>
            </a:endParaRPr>
          </a:p>
          <a:p>
            <a:pPr algn="ctr"/>
            <a:endParaRPr lang="en-US" sz="2800" dirty="0" smtClean="0">
              <a:solidFill>
                <a:srgbClr val="0070C0"/>
              </a:solidFill>
            </a:endParaRPr>
          </a:p>
          <a:p>
            <a:pPr algn="ctr">
              <a:buNone/>
            </a:pPr>
            <a:endParaRPr lang="en-US" sz="2800" dirty="0" smtClean="0">
              <a:solidFill>
                <a:srgbClr val="0070C0"/>
              </a:solidFill>
            </a:endParaRPr>
          </a:p>
          <a:p>
            <a:pPr algn="ctr">
              <a:buNone/>
            </a:pPr>
            <a:r>
              <a:rPr lang="en-US" sz="2800" dirty="0" smtClean="0">
                <a:solidFill>
                  <a:srgbClr val="0070C0"/>
                </a:solidFill>
              </a:rPr>
              <a:t>Conductivity</a:t>
            </a:r>
          </a:p>
          <a:p>
            <a:pPr algn="ctr"/>
            <a:endParaRPr lang="en-US" sz="2800" dirty="0" smtClean="0">
              <a:solidFill>
                <a:srgbClr val="0070C0"/>
              </a:solidFill>
            </a:endParaRPr>
          </a:p>
          <a:p>
            <a:pPr algn="ctr"/>
            <a:endParaRPr lang="en-US" sz="2800" dirty="0" smtClean="0">
              <a:solidFill>
                <a:srgbClr val="0070C0"/>
              </a:solidFill>
            </a:endParaRPr>
          </a:p>
          <a:p>
            <a:pPr algn="ctr">
              <a:buNone/>
            </a:pPr>
            <a:r>
              <a:rPr lang="en-US" sz="2800" dirty="0" smtClean="0">
                <a:solidFill>
                  <a:srgbClr val="0070C0"/>
                </a:solidFill>
              </a:rPr>
              <a:t>Excitability</a:t>
            </a:r>
          </a:p>
          <a:p>
            <a:pPr algn="ctr">
              <a:buNone/>
            </a:pPr>
            <a:endParaRPr lang="en-US" sz="2800" dirty="0" smtClean="0">
              <a:solidFill>
                <a:srgbClr val="0070C0"/>
              </a:solidFill>
            </a:endParaRPr>
          </a:p>
          <a:p>
            <a:pPr algn="ctr">
              <a:buNone/>
            </a:pPr>
            <a:endParaRPr lang="en-US" sz="2800" dirty="0" smtClean="0">
              <a:solidFill>
                <a:srgbClr val="0070C0"/>
              </a:solidFill>
            </a:endParaRPr>
          </a:p>
          <a:p>
            <a:pPr algn="ctr">
              <a:buNone/>
            </a:pPr>
            <a:r>
              <a:rPr lang="en-US" sz="2800" dirty="0" smtClean="0">
                <a:solidFill>
                  <a:srgbClr val="0070C0"/>
                </a:solidFill>
              </a:rPr>
              <a:t>Contractibility</a:t>
            </a:r>
            <a:endParaRPr lang="en-IN" sz="2800" dirty="0">
              <a:solidFill>
                <a:srgbClr val="0070C0"/>
              </a:solidFill>
            </a:endParaRPr>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
        <p:nvSpPr>
          <p:cNvPr id="7" name="Down Arrow 6"/>
          <p:cNvSpPr/>
          <p:nvPr/>
        </p:nvSpPr>
        <p:spPr>
          <a:xfrm>
            <a:off x="4343400" y="24384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343400" y="38100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578" name="Picture 2" descr="D:\Dr Mahavir\Lecture\Resources for Lecture\CardioVascular System\HrConSyT.gif"/>
          <p:cNvPicPr>
            <a:picLocks noChangeAspect="1" noChangeArrowheads="1" noCrop="1"/>
          </p:cNvPicPr>
          <p:nvPr/>
        </p:nvPicPr>
        <p:blipFill>
          <a:blip r:embed="rId2"/>
          <a:srcRect/>
          <a:stretch>
            <a:fillRect/>
          </a:stretch>
        </p:blipFill>
        <p:spPr bwMode="auto">
          <a:xfrm>
            <a:off x="533400" y="2286000"/>
            <a:ext cx="2667000" cy="3581400"/>
          </a:xfrm>
          <a:prstGeom prst="rect">
            <a:avLst/>
          </a:prstGeom>
          <a:noFill/>
        </p:spPr>
      </p:pic>
      <p:sp>
        <p:nvSpPr>
          <p:cNvPr id="10" name="Down Arrow 9"/>
          <p:cNvSpPr/>
          <p:nvPr/>
        </p:nvSpPr>
        <p:spPr>
          <a:xfrm>
            <a:off x="4343400" y="50292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Left Arrow Callout 10"/>
          <p:cNvSpPr/>
          <p:nvPr/>
        </p:nvSpPr>
        <p:spPr>
          <a:xfrm rot="10800000">
            <a:off x="5867401" y="1981200"/>
            <a:ext cx="1143000" cy="2971800"/>
          </a:xfrm>
          <a:prstGeom prst="leftArrowCallout">
            <a:avLst>
              <a:gd name="adj1" fmla="val 10116"/>
              <a:gd name="adj2" fmla="val 25000"/>
              <a:gd name="adj3" fmla="val 25000"/>
              <a:gd name="adj4" fmla="val 31488"/>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12" name="Left Arrow Callout 11"/>
          <p:cNvSpPr/>
          <p:nvPr/>
        </p:nvSpPr>
        <p:spPr>
          <a:xfrm rot="10800000">
            <a:off x="5867401" y="5638800"/>
            <a:ext cx="1143000" cy="838200"/>
          </a:xfrm>
          <a:prstGeom prst="leftArrowCallout">
            <a:avLst>
              <a:gd name="adj1" fmla="val 9778"/>
              <a:gd name="adj2" fmla="val 25000"/>
              <a:gd name="adj3" fmla="val 22463"/>
              <a:gd name="adj4" fmla="val 352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13" name="TextBox 12"/>
          <p:cNvSpPr txBox="1"/>
          <p:nvPr/>
        </p:nvSpPr>
        <p:spPr>
          <a:xfrm>
            <a:off x="6477000" y="3210580"/>
            <a:ext cx="2895600" cy="523220"/>
          </a:xfrm>
          <a:prstGeom prst="rect">
            <a:avLst/>
          </a:prstGeom>
          <a:noFill/>
        </p:spPr>
        <p:txBody>
          <a:bodyPr wrap="square" rtlCol="0">
            <a:spAutoFit/>
          </a:bodyPr>
          <a:lstStyle/>
          <a:p>
            <a:pPr algn="ctr"/>
            <a:r>
              <a:rPr lang="en-US" sz="2800" b="1" dirty="0" smtClean="0"/>
              <a:t>Electrical</a:t>
            </a:r>
            <a:endParaRPr lang="en-IN" sz="2800" b="1" dirty="0"/>
          </a:p>
        </p:txBody>
      </p:sp>
      <p:sp>
        <p:nvSpPr>
          <p:cNvPr id="14" name="TextBox 13"/>
          <p:cNvSpPr txBox="1"/>
          <p:nvPr/>
        </p:nvSpPr>
        <p:spPr>
          <a:xfrm>
            <a:off x="6705600" y="5791200"/>
            <a:ext cx="2895600" cy="523220"/>
          </a:xfrm>
          <a:prstGeom prst="rect">
            <a:avLst/>
          </a:prstGeom>
          <a:noFill/>
        </p:spPr>
        <p:txBody>
          <a:bodyPr wrap="square" rtlCol="0">
            <a:spAutoFit/>
          </a:bodyPr>
          <a:lstStyle/>
          <a:p>
            <a:pPr algn="ctr"/>
            <a:r>
              <a:rPr lang="en-US" sz="2800" b="1" dirty="0" smtClean="0"/>
              <a:t>Mechanical</a:t>
            </a:r>
            <a:endParaRPr lang="en-IN"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3"/>
                                        </p:tgtEl>
                                        <p:attrNameLst>
                                          <p:attrName>style.visibility</p:attrName>
                                        </p:attrNameLst>
                                      </p:cBhvr>
                                      <p:to>
                                        <p:strVal val="visible"/>
                                      </p:to>
                                    </p:set>
                                    <p:anim calcmode="discrete" valueType="clr">
                                      <p:cBhvr override="childStyle">
                                        <p:cTn id="4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3"/>
                                        </p:tgtEl>
                                        <p:attrNameLst>
                                          <p:attrName>fillcolor</p:attrName>
                                        </p:attrNameLst>
                                      </p:cBhvr>
                                      <p:tavLst>
                                        <p:tav tm="0">
                                          <p:val>
                                            <p:clrVal>
                                              <a:schemeClr val="accent2"/>
                                            </p:clrVal>
                                          </p:val>
                                        </p:tav>
                                        <p:tav tm="50000">
                                          <p:val>
                                            <p:clrVal>
                                              <a:schemeClr val="hlink"/>
                                            </p:clrVal>
                                          </p:val>
                                        </p:tav>
                                      </p:tavLst>
                                    </p:anim>
                                    <p:set>
                                      <p:cBhvr>
                                        <p:cTn id="49" dur="80"/>
                                        <p:tgtEl>
                                          <p:spTgt spid="13"/>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4"/>
                                        </p:tgtEl>
                                        <p:attrNameLst>
                                          <p:attrName>style.visibility</p:attrName>
                                        </p:attrNameLst>
                                      </p:cBhvr>
                                      <p:to>
                                        <p:strVal val="visible"/>
                                      </p:to>
                                    </p:set>
                                    <p:anim calcmode="discrete" valueType="clr">
                                      <p:cBhvr override="childStyle">
                                        <p:cTn id="5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4"/>
                                        </p:tgtEl>
                                        <p:attrNameLst>
                                          <p:attrName>fillcolor</p:attrName>
                                        </p:attrNameLst>
                                      </p:cBhvr>
                                      <p:tavLst>
                                        <p:tav tm="0">
                                          <p:val>
                                            <p:clrVal>
                                              <a:schemeClr val="accent2"/>
                                            </p:clrVal>
                                          </p:val>
                                        </p:tav>
                                        <p:tav tm="50000">
                                          <p:val>
                                            <p:clrVal>
                                              <a:schemeClr val="hlink"/>
                                            </p:clrVal>
                                          </p:val>
                                        </p:tav>
                                      </p:tavLst>
                                    </p:anim>
                                    <p:set>
                                      <p:cBhvr>
                                        <p:cTn id="61"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Cycle</a:t>
            </a:r>
            <a:endParaRPr lang="en-US" dirty="0"/>
          </a:p>
        </p:txBody>
      </p:sp>
      <p:sp>
        <p:nvSpPr>
          <p:cNvPr id="3" name="Content Placeholder 2"/>
          <p:cNvSpPr>
            <a:spLocks noGrp="1"/>
          </p:cNvSpPr>
          <p:nvPr>
            <p:ph idx="1"/>
          </p:nvPr>
        </p:nvSpPr>
        <p:spPr>
          <a:xfrm>
            <a:off x="457200" y="1935480"/>
            <a:ext cx="8382000" cy="4389120"/>
          </a:xfrm>
        </p:spPr>
        <p:txBody>
          <a:bodyPr/>
          <a:lstStyle/>
          <a:p>
            <a:r>
              <a:rPr lang="en-US" dirty="0" smtClean="0"/>
              <a:t>Each cardiac cycle starts with generation of impulse from SA node </a:t>
            </a:r>
            <a:r>
              <a:rPr lang="en-US" b="1" dirty="0" smtClean="0"/>
              <a:t>(</a:t>
            </a:r>
            <a:r>
              <a:rPr lang="en-US" b="1" dirty="0" err="1" smtClean="0"/>
              <a:t>Autorhythmcity</a:t>
            </a:r>
            <a:r>
              <a:rPr lang="en-US" b="1" dirty="0" smtClean="0"/>
              <a:t>) </a:t>
            </a:r>
            <a:r>
              <a:rPr lang="en-US" dirty="0" smtClean="0"/>
              <a:t>, spreading of impulse to each corner of heart </a:t>
            </a:r>
            <a:r>
              <a:rPr lang="en-US" b="1" dirty="0" smtClean="0"/>
              <a:t>(Conductivity)</a:t>
            </a:r>
            <a:r>
              <a:rPr lang="en-US" dirty="0" smtClean="0"/>
              <a:t>, excitation of myocardial cell (</a:t>
            </a:r>
            <a:r>
              <a:rPr lang="en-US" b="1" dirty="0" smtClean="0"/>
              <a:t>Excitability </a:t>
            </a:r>
            <a:r>
              <a:rPr lang="en-US" dirty="0" smtClean="0"/>
              <a:t>)which leads to release of calcium from </a:t>
            </a:r>
            <a:r>
              <a:rPr lang="en-US" dirty="0" err="1" smtClean="0"/>
              <a:t>sarcoplasmic</a:t>
            </a:r>
            <a:r>
              <a:rPr lang="en-US" dirty="0" smtClean="0"/>
              <a:t> reticulum and ECF in to </a:t>
            </a:r>
            <a:r>
              <a:rPr lang="en-US" dirty="0" err="1" smtClean="0"/>
              <a:t>sarcoplasm</a:t>
            </a:r>
            <a:r>
              <a:rPr lang="en-US" dirty="0" smtClean="0"/>
              <a:t> </a:t>
            </a:r>
            <a:r>
              <a:rPr lang="en-US" dirty="0" smtClean="0">
                <a:sym typeface="Wingdings" pitchFamily="2" charset="2"/>
              </a:rPr>
              <a:t> increase concentration of Ca</a:t>
            </a:r>
            <a:r>
              <a:rPr lang="en-US" baseline="30000" dirty="0" smtClean="0">
                <a:sym typeface="Wingdings" pitchFamily="2" charset="2"/>
              </a:rPr>
              <a:t>++</a:t>
            </a:r>
            <a:r>
              <a:rPr lang="en-US" dirty="0" smtClean="0">
                <a:sym typeface="Wingdings" pitchFamily="2" charset="2"/>
              </a:rPr>
              <a:t>  Excitation Contraction Coupling  shortening of </a:t>
            </a:r>
            <a:r>
              <a:rPr lang="en-US" dirty="0" err="1" smtClean="0">
                <a:sym typeface="Wingdings" pitchFamily="2" charset="2"/>
              </a:rPr>
              <a:t>sarcomere</a:t>
            </a:r>
            <a:r>
              <a:rPr lang="en-US" dirty="0" smtClean="0">
                <a:sym typeface="Wingdings" pitchFamily="2" charset="2"/>
              </a:rPr>
              <a:t> (</a:t>
            </a:r>
            <a:r>
              <a:rPr lang="en-US" b="1" dirty="0" smtClean="0">
                <a:sym typeface="Wingdings" pitchFamily="2" charset="2"/>
              </a:rPr>
              <a:t>Contractility) </a:t>
            </a:r>
          </a:p>
          <a:p>
            <a:r>
              <a:rPr lang="en-US" dirty="0" smtClean="0">
                <a:sym typeface="Wingdings" pitchFamily="2" charset="2"/>
              </a:rPr>
              <a:t>Electrical events cannot be seen but can be recorded in the form of ECG.</a:t>
            </a:r>
            <a:endParaRPr lang="en-US" dirty="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figure_14_21_8_labeled"/>
          <p:cNvPicPr>
            <a:picLocks noChangeAspect="1" noChangeArrowheads="1"/>
          </p:cNvPicPr>
          <p:nvPr/>
        </p:nvPicPr>
        <p:blipFill>
          <a:blip r:embed="rId3"/>
          <a:srcRect/>
          <a:stretch>
            <a:fillRect/>
          </a:stretch>
        </p:blipFill>
        <p:spPr bwMode="auto">
          <a:xfrm>
            <a:off x="2019300" y="228600"/>
            <a:ext cx="5105400" cy="6400800"/>
          </a:xfrm>
          <a:prstGeom prst="rect">
            <a:avLst/>
          </a:prstGeom>
          <a:noFill/>
        </p:spPr>
      </p:pic>
      <p:pic>
        <p:nvPicPr>
          <p:cNvPr id="31749" name="Picture 5" descr="figure_14_21_1_labeled"/>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Picture 6" descr="figure_14_21_2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5" name="Picture 7" descr="figure_14_21_3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Cumulative Evaluation System</a:t>
            </a:r>
            <a:endParaRPr lang="en-IN" dirty="0"/>
          </a:p>
        </p:txBody>
      </p:sp>
      <p:sp>
        <p:nvSpPr>
          <p:cNvPr id="3" name="Content Placeholder 2"/>
          <p:cNvSpPr>
            <a:spLocks noGrp="1"/>
          </p:cNvSpPr>
          <p:nvPr>
            <p:ph idx="1"/>
          </p:nvPr>
        </p:nvSpPr>
        <p:spPr/>
        <p:txBody>
          <a:bodyPr/>
          <a:lstStyle/>
          <a:p>
            <a:pPr>
              <a:buNone/>
            </a:pPr>
            <a:r>
              <a:rPr lang="en-US" dirty="0" err="1" smtClean="0"/>
              <a:t>Qus</a:t>
            </a:r>
            <a:r>
              <a:rPr lang="en-US" dirty="0" smtClean="0"/>
              <a:t>. 1 All are properties of Cardiac Muscle </a:t>
            </a:r>
            <a:r>
              <a:rPr lang="en-US" b="1" dirty="0" smtClean="0"/>
              <a:t>Except</a:t>
            </a:r>
            <a:r>
              <a:rPr lang="en-US" dirty="0" smtClean="0"/>
              <a:t> ;</a:t>
            </a:r>
          </a:p>
          <a:p>
            <a:pPr marL="514350" indent="-514350">
              <a:buAutoNum type="alphaUcPeriod"/>
            </a:pPr>
            <a:r>
              <a:rPr lang="en-US" dirty="0" smtClean="0"/>
              <a:t>Excitability</a:t>
            </a:r>
          </a:p>
          <a:p>
            <a:pPr marL="514350" indent="-514350">
              <a:buAutoNum type="alphaUcPeriod"/>
            </a:pPr>
            <a:r>
              <a:rPr lang="en-US" dirty="0" smtClean="0"/>
              <a:t>All or none law</a:t>
            </a:r>
          </a:p>
          <a:p>
            <a:pPr marL="514350" indent="-514350">
              <a:buAutoNum type="alphaUcPeriod"/>
            </a:pPr>
            <a:r>
              <a:rPr lang="en-US" dirty="0" smtClean="0"/>
              <a:t>Fatigue</a:t>
            </a:r>
          </a:p>
          <a:p>
            <a:pPr marL="514350" indent="-514350">
              <a:buAutoNum type="alphaUcPeriod"/>
            </a:pPr>
            <a:r>
              <a:rPr lang="en-US" dirty="0" err="1" smtClean="0"/>
              <a:t>Autorhythmicity</a:t>
            </a:r>
            <a:endParaRPr lang="en-US" dirty="0" smtClean="0"/>
          </a:p>
          <a:p>
            <a:pPr marL="514350" indent="-514350">
              <a:buAutoNum type="alphaUcPeriod"/>
            </a:pPr>
            <a:endParaRPr lang="en-US" dirty="0" smtClean="0"/>
          </a:p>
          <a:p>
            <a:endParaRPr lang="en-IN" dirty="0"/>
          </a:p>
        </p:txBody>
      </p:sp>
      <p:sp>
        <p:nvSpPr>
          <p:cNvPr id="4" name="Date Placeholder 3"/>
          <p:cNvSpPr>
            <a:spLocks noGrp="1"/>
          </p:cNvSpPr>
          <p:nvPr>
            <p:ph type="dt" sz="half" idx="10"/>
          </p:nvPr>
        </p:nvSpPr>
        <p:spPr/>
        <p:txBody>
          <a:bodyPr/>
          <a:lstStyle/>
          <a:p>
            <a:fld id="{EB7B1808-8812-47FF-AEA9-4D3AD50ED76C}" type="datetime1">
              <a:rPr lang="en-IN" smtClean="0"/>
              <a:pPr/>
              <a:t>13-09-2021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Picture 7" descr="figure_14_21_3_labele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Picture 8" descr="figure_14_21_4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Picture 9" descr="figure_14_21_5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Picture 10" descr="figure_14_21_6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Picture 11" descr="figure_14_21_7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171450" y="-39688"/>
            <a:ext cx="9144000" cy="0"/>
          </a:xfrm>
          <a:prstGeom prst="rect">
            <a:avLst/>
          </a:prstGeom>
          <a:noFill/>
          <a:ln w="9525">
            <a:noFill/>
            <a:miter lim="800000"/>
            <a:headEnd/>
            <a:tailEnd/>
          </a:ln>
          <a:effectLst/>
        </p:spPr>
        <p:txBody>
          <a:bodyPr>
            <a:spAutoFit/>
          </a:bodyPr>
          <a:lstStyle/>
          <a:p>
            <a:endParaRPr lang="en-IN"/>
          </a:p>
        </p:txBody>
      </p:sp>
      <p:pic>
        <p:nvPicPr>
          <p:cNvPr id="228356" name="Picture 4" descr="memorize the electrical events of the heart as it pertains to the ECG as described in figure 14-22"/>
          <p:cNvPicPr>
            <a:picLocks noChangeAspect="1" noChangeArrowheads="1"/>
          </p:cNvPicPr>
          <p:nvPr/>
        </p:nvPicPr>
        <p:blipFill>
          <a:blip r:embed="rId3"/>
          <a:srcRect l="11611" r="14132" b="3269"/>
          <a:stretch>
            <a:fillRect/>
          </a:stretch>
        </p:blipFill>
        <p:spPr bwMode="auto">
          <a:xfrm>
            <a:off x="0" y="6350"/>
            <a:ext cx="9144000" cy="6851650"/>
          </a:xfrm>
          <a:prstGeom prst="rect">
            <a:avLst/>
          </a:prstGeom>
          <a:noFill/>
        </p:spPr>
      </p:pic>
      <p:sp>
        <p:nvSpPr>
          <p:cNvPr id="228357" name="Text Box 5"/>
          <p:cNvSpPr txBox="1">
            <a:spLocks noChangeArrowheads="1"/>
          </p:cNvSpPr>
          <p:nvPr/>
        </p:nvSpPr>
        <p:spPr bwMode="auto">
          <a:xfrm>
            <a:off x="133350" y="-30163"/>
            <a:ext cx="2649828" cy="646331"/>
          </a:xfrm>
          <a:prstGeom prst="rect">
            <a:avLst/>
          </a:prstGeom>
          <a:noFill/>
          <a:ln w="9525">
            <a:noFill/>
            <a:miter lim="800000"/>
            <a:headEnd/>
            <a:tailEnd/>
          </a:ln>
          <a:effectLst/>
        </p:spPr>
        <p:txBody>
          <a:bodyPr wrap="none">
            <a:spAutoFit/>
          </a:bodyPr>
          <a:lstStyle/>
          <a:p>
            <a:r>
              <a:rPr lang="en-US" b="1" dirty="0"/>
              <a:t>Electrical events of the</a:t>
            </a:r>
          </a:p>
          <a:p>
            <a:r>
              <a:rPr lang="en-US" b="1" dirty="0"/>
              <a:t>cardiac cycle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41986" name="Picture 2" descr="C:\Users\Hetal\Downloads\FamiliarWatchfulBlackmamba-size_restricted.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MSC PES 1A</a:t>
            </a:r>
          </a:p>
        </p:txBody>
      </p:sp>
      <p:sp>
        <p:nvSpPr>
          <p:cNvPr id="5" name="Slide Number Placeholder 5"/>
          <p:cNvSpPr>
            <a:spLocks noGrp="1"/>
          </p:cNvSpPr>
          <p:nvPr>
            <p:ph type="sldNum" sz="quarter" idx="12"/>
          </p:nvPr>
        </p:nvSpPr>
        <p:spPr/>
        <p:txBody>
          <a:bodyPr/>
          <a:lstStyle/>
          <a:p>
            <a:fld id="{3C173731-B50F-47E6-A301-AF67B71AFF71}" type="slidenum">
              <a:rPr lang="en-AU"/>
              <a:pPr/>
              <a:t>27</a:t>
            </a:fld>
            <a:endParaRPr lang="en-AU"/>
          </a:p>
        </p:txBody>
      </p:sp>
      <p:sp>
        <p:nvSpPr>
          <p:cNvPr id="8198" name="Rectangle 6"/>
          <p:cNvSpPr>
            <a:spLocks noGrp="1" noChangeArrowheads="1"/>
          </p:cNvSpPr>
          <p:nvPr>
            <p:ph type="title"/>
          </p:nvPr>
        </p:nvSpPr>
        <p:spPr/>
        <p:txBody>
          <a:bodyPr anchor="t"/>
          <a:lstStyle/>
          <a:p>
            <a:r>
              <a:rPr lang="en-AU" sz="4000" dirty="0"/>
              <a:t>Circulation of Blood Around the Body</a:t>
            </a:r>
          </a:p>
        </p:txBody>
      </p:sp>
      <p:sp>
        <p:nvSpPr>
          <p:cNvPr id="8199" name="Rectangle 7"/>
          <p:cNvSpPr>
            <a:spLocks noGrp="1" noChangeArrowheads="1"/>
          </p:cNvSpPr>
          <p:nvPr>
            <p:ph type="body" idx="1"/>
          </p:nvPr>
        </p:nvSpPr>
        <p:spPr/>
        <p:txBody>
          <a:bodyPr>
            <a:normAutofit/>
          </a:bodyPr>
          <a:lstStyle/>
          <a:p>
            <a:pPr>
              <a:lnSpc>
                <a:spcPct val="80000"/>
              </a:lnSpc>
              <a:buFont typeface="Wingdings" pitchFamily="2" charset="2"/>
              <a:buNone/>
            </a:pPr>
            <a:r>
              <a:rPr lang="en-AU" sz="2800" dirty="0"/>
              <a:t>The cardiac cycle comprises 2 circulations since the </a:t>
            </a:r>
            <a:r>
              <a:rPr lang="en-AU" sz="2800" b="1" dirty="0"/>
              <a:t>right</a:t>
            </a:r>
            <a:r>
              <a:rPr lang="en-AU" sz="2800" dirty="0"/>
              <a:t> and </a:t>
            </a:r>
            <a:r>
              <a:rPr lang="en-AU" sz="2800" b="1" dirty="0"/>
              <a:t>left </a:t>
            </a:r>
            <a:r>
              <a:rPr lang="en-AU" sz="2800" dirty="0"/>
              <a:t>sides of the heart function separately as 2 pumps:</a:t>
            </a:r>
          </a:p>
          <a:p>
            <a:pPr>
              <a:lnSpc>
                <a:spcPct val="80000"/>
              </a:lnSpc>
              <a:buFont typeface="Wingdings" pitchFamily="2" charset="2"/>
              <a:buNone/>
            </a:pPr>
            <a:endParaRPr lang="en-AU" sz="2800" dirty="0"/>
          </a:p>
          <a:p>
            <a:pPr>
              <a:lnSpc>
                <a:spcPct val="80000"/>
              </a:lnSpc>
            </a:pPr>
            <a:r>
              <a:rPr lang="en-AU" sz="2800" b="1" u="sng" dirty="0">
                <a:solidFill>
                  <a:schemeClr val="accent1">
                    <a:lumMod val="60000"/>
                    <a:lumOff val="40000"/>
                  </a:schemeClr>
                </a:solidFill>
              </a:rPr>
              <a:t>Pulmonary Circulation</a:t>
            </a:r>
            <a:r>
              <a:rPr lang="en-AU" sz="2800" dirty="0"/>
              <a:t>: </a:t>
            </a:r>
            <a:r>
              <a:rPr lang="en-AU" sz="2800" dirty="0" smtClean="0"/>
              <a:t>Rt </a:t>
            </a:r>
            <a:r>
              <a:rPr lang="en-AU" sz="2800" dirty="0"/>
              <a:t>side receives deO</a:t>
            </a:r>
            <a:r>
              <a:rPr lang="en-AU" sz="2800" baseline="-25000" dirty="0"/>
              <a:t>2 </a:t>
            </a:r>
            <a:r>
              <a:rPr lang="en-AU" sz="2800" dirty="0"/>
              <a:t>from the body and pumps to the lungs.</a:t>
            </a:r>
          </a:p>
          <a:p>
            <a:pPr>
              <a:lnSpc>
                <a:spcPct val="80000"/>
              </a:lnSpc>
            </a:pPr>
            <a:endParaRPr lang="en-AU" sz="2800" dirty="0"/>
          </a:p>
          <a:p>
            <a:pPr>
              <a:lnSpc>
                <a:spcPct val="80000"/>
              </a:lnSpc>
            </a:pPr>
            <a:r>
              <a:rPr lang="en-AU" sz="2800" b="1" u="sng" dirty="0">
                <a:solidFill>
                  <a:schemeClr val="accent1">
                    <a:lumMod val="50000"/>
                  </a:schemeClr>
                </a:solidFill>
              </a:rPr>
              <a:t>Systemic Circulation</a:t>
            </a:r>
            <a:r>
              <a:rPr lang="en-AU" sz="2800" dirty="0"/>
              <a:t>: </a:t>
            </a:r>
            <a:r>
              <a:rPr lang="en-AU" sz="2800" dirty="0" smtClean="0"/>
              <a:t>Lt </a:t>
            </a:r>
            <a:r>
              <a:rPr lang="en-AU" sz="2800" dirty="0"/>
              <a:t>side receives O</a:t>
            </a:r>
            <a:r>
              <a:rPr lang="en-AU" sz="2800" baseline="-25000" dirty="0"/>
              <a:t>2 </a:t>
            </a:r>
            <a:r>
              <a:rPr lang="en-AU" sz="2800" dirty="0"/>
              <a:t>blood from the lungs and pumps to the body.</a:t>
            </a:r>
          </a:p>
          <a:p>
            <a:pPr>
              <a:lnSpc>
                <a:spcPct val="80000"/>
              </a:lnSpc>
            </a:pPr>
            <a:endParaRPr lang="en-AU" sz="2800" baseline="-25000" dirty="0"/>
          </a:p>
          <a:p>
            <a:pPr>
              <a:lnSpc>
                <a:spcPct val="80000"/>
              </a:lnSpc>
              <a:buFont typeface="Wingdings" pitchFamily="2" charset="2"/>
              <a:buNone/>
            </a:pPr>
            <a:r>
              <a:rPr lang="en-AU" sz="3600" i="1" baseline="-25000" dirty="0">
                <a:solidFill>
                  <a:srgbClr val="FF0066"/>
                </a:solidFill>
              </a:rPr>
              <a:t>Can you name vessels involved in this process??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 to="" calcmode="lin" valueType="num">
                                      <p:cBhvr>
                                        <p:cTn id="7" dur="1" fill="hold"/>
                                        <p:tgtEl>
                                          <p:spTgt spid="81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199">
                                            <p:txEl>
                                              <p:pRg st="2" end="2"/>
                                            </p:txEl>
                                          </p:spTgt>
                                        </p:tgtEl>
                                        <p:attrNameLst>
                                          <p:attrName>style.visibility</p:attrName>
                                        </p:attrNameLst>
                                      </p:cBhvr>
                                      <p:to>
                                        <p:strVal val="visible"/>
                                      </p:to>
                                    </p:set>
                                    <p:anim to="" calcmode="lin" valueType="num">
                                      <p:cBhvr>
                                        <p:cTn id="12" dur="1" fill="hold"/>
                                        <p:tgtEl>
                                          <p:spTgt spid="8199">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199">
                                            <p:txEl>
                                              <p:pRg st="4" end="4"/>
                                            </p:txEl>
                                          </p:spTgt>
                                        </p:tgtEl>
                                        <p:attrNameLst>
                                          <p:attrName>style.visibility</p:attrName>
                                        </p:attrNameLst>
                                      </p:cBhvr>
                                      <p:to>
                                        <p:strVal val="visible"/>
                                      </p:to>
                                    </p:set>
                                    <p:anim to="" calcmode="lin" valueType="num">
                                      <p:cBhvr>
                                        <p:cTn id="17" dur="1" fill="hold"/>
                                        <p:tgtEl>
                                          <p:spTgt spid="8199">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199">
                                            <p:txEl>
                                              <p:pRg st="6" end="6"/>
                                            </p:txEl>
                                          </p:spTgt>
                                        </p:tgtEl>
                                        <p:attrNameLst>
                                          <p:attrName>style.visibility</p:attrName>
                                        </p:attrNameLst>
                                      </p:cBhvr>
                                      <p:to>
                                        <p:strVal val="visible"/>
                                      </p:to>
                                    </p:set>
                                    <p:anim to="" calcmode="lin" valueType="num">
                                      <p:cBhvr>
                                        <p:cTn id="22" dur="1" fill="hold"/>
                                        <p:tgtEl>
                                          <p:spTgt spid="819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Opening and Closure of Valves</a:t>
            </a:r>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pic>
        <p:nvPicPr>
          <p:cNvPr id="7" name="Picture 2" descr="D:\Dr Mahavir\Lecture\Resources for Lecture\CardioVascular System\heart-valves.jpg"/>
          <p:cNvPicPr>
            <a:picLocks noChangeAspect="1" noChangeArrowheads="1"/>
          </p:cNvPicPr>
          <p:nvPr/>
        </p:nvPicPr>
        <p:blipFill>
          <a:blip r:embed="rId3"/>
          <a:srcRect/>
          <a:stretch>
            <a:fillRect/>
          </a:stretch>
        </p:blipFill>
        <p:spPr bwMode="auto">
          <a:xfrm>
            <a:off x="0" y="1219200"/>
            <a:ext cx="9144000" cy="5638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smtClean="0"/>
              <a:t>11 Feb. 2010</a:t>
            </a:r>
          </a:p>
        </p:txBody>
      </p:sp>
      <p:sp>
        <p:nvSpPr>
          <p:cNvPr id="7171" name="Footer Placeholder 4"/>
          <p:cNvSpPr>
            <a:spLocks noGrp="1"/>
          </p:cNvSpPr>
          <p:nvPr>
            <p:ph type="ftr" sz="quarter" idx="11"/>
          </p:nvPr>
        </p:nvSpPr>
        <p:spPr>
          <a:noFill/>
        </p:spPr>
        <p:txBody>
          <a:bodyPr/>
          <a:lstStyle/>
          <a:p>
            <a:r>
              <a:rPr lang="en-US" smtClean="0"/>
              <a:t>Cardiac_Cycle.ppt</a:t>
            </a:r>
          </a:p>
        </p:txBody>
      </p:sp>
      <p:sp>
        <p:nvSpPr>
          <p:cNvPr id="7172" name="Slide Number Placeholder 5"/>
          <p:cNvSpPr>
            <a:spLocks noGrp="1"/>
          </p:cNvSpPr>
          <p:nvPr>
            <p:ph type="sldNum" sz="quarter" idx="12"/>
          </p:nvPr>
        </p:nvSpPr>
        <p:spPr>
          <a:noFill/>
        </p:spPr>
        <p:txBody>
          <a:bodyPr/>
          <a:lstStyle/>
          <a:p>
            <a:fld id="{19F31837-79D7-4D23-842D-4EF91ED1AA21}" type="slidenum">
              <a:rPr lang="en-US" smtClean="0"/>
              <a:pPr/>
              <a:t>29</a:t>
            </a:fld>
            <a:endParaRPr lang="en-US" smtClean="0"/>
          </a:p>
        </p:txBody>
      </p:sp>
      <p:sp>
        <p:nvSpPr>
          <p:cNvPr id="7173" name="Rectangle 2"/>
          <p:cNvSpPr>
            <a:spLocks noGrp="1" noChangeArrowheads="1"/>
          </p:cNvSpPr>
          <p:nvPr>
            <p:ph type="title"/>
          </p:nvPr>
        </p:nvSpPr>
        <p:spPr>
          <a:xfrm>
            <a:off x="685800" y="609600"/>
            <a:ext cx="7772400" cy="685800"/>
          </a:xfrm>
        </p:spPr>
        <p:txBody>
          <a:bodyPr>
            <a:normAutofit fontScale="90000"/>
          </a:bodyPr>
          <a:lstStyle/>
          <a:p>
            <a:pPr eaLnBrk="1" hangingPunct="1"/>
            <a:r>
              <a:rPr lang="en-US" sz="4000" dirty="0" smtClean="0"/>
              <a:t>The Cardiac Cycle : </a:t>
            </a:r>
            <a:r>
              <a:rPr lang="en-US" sz="4000" b="1" dirty="0" smtClean="0"/>
              <a:t>MECHANICAL EVENTS</a:t>
            </a:r>
          </a:p>
        </p:txBody>
      </p:sp>
      <p:sp>
        <p:nvSpPr>
          <p:cNvPr id="7174" name="Rectangle 3"/>
          <p:cNvSpPr>
            <a:spLocks noGrp="1" noChangeArrowheads="1"/>
          </p:cNvSpPr>
          <p:nvPr>
            <p:ph type="body" idx="1"/>
          </p:nvPr>
        </p:nvSpPr>
        <p:spPr>
          <a:xfrm>
            <a:off x="990600" y="1371600"/>
            <a:ext cx="7162800" cy="4800600"/>
          </a:xfrm>
        </p:spPr>
        <p:txBody>
          <a:bodyPr>
            <a:normAutofit fontScale="92500"/>
          </a:bodyPr>
          <a:lstStyle/>
          <a:p>
            <a:pPr eaLnBrk="1" hangingPunct="1">
              <a:lnSpc>
                <a:spcPct val="90000"/>
              </a:lnSpc>
            </a:pPr>
            <a:r>
              <a:rPr lang="en-US" sz="2800" b="1" dirty="0" smtClean="0"/>
              <a:t>Heart at rest</a:t>
            </a:r>
          </a:p>
          <a:p>
            <a:pPr lvl="1" eaLnBrk="1" hangingPunct="1">
              <a:lnSpc>
                <a:spcPct val="90000"/>
              </a:lnSpc>
            </a:pPr>
            <a:r>
              <a:rPr lang="en-US" sz="2400" dirty="0" smtClean="0"/>
              <a:t>Blood flows from large veins into atria</a:t>
            </a:r>
          </a:p>
          <a:p>
            <a:pPr lvl="1" eaLnBrk="1" hangingPunct="1">
              <a:lnSpc>
                <a:spcPct val="90000"/>
              </a:lnSpc>
            </a:pPr>
            <a:r>
              <a:rPr lang="en-US" sz="2400" dirty="0" smtClean="0"/>
              <a:t>Passive flow from atria into ventricles</a:t>
            </a:r>
          </a:p>
          <a:p>
            <a:pPr>
              <a:lnSpc>
                <a:spcPct val="90000"/>
              </a:lnSpc>
            </a:pPr>
            <a:r>
              <a:rPr lang="en-US" sz="2800" b="1" dirty="0" smtClean="0"/>
              <a:t>Atria contract </a:t>
            </a:r>
            <a:r>
              <a:rPr lang="en-US" sz="2800" dirty="0" smtClean="0"/>
              <a:t>(R &amp; L) simultaneously</a:t>
            </a:r>
          </a:p>
          <a:p>
            <a:pPr lvl="1" eaLnBrk="1" hangingPunct="1">
              <a:lnSpc>
                <a:spcPct val="90000"/>
              </a:lnSpc>
            </a:pPr>
            <a:r>
              <a:rPr lang="en-US" sz="2400" dirty="0" smtClean="0"/>
              <a:t>Blood forced into ventricles : Pressure Rises</a:t>
            </a:r>
          </a:p>
          <a:p>
            <a:pPr>
              <a:lnSpc>
                <a:spcPct val="90000"/>
              </a:lnSpc>
            </a:pPr>
            <a:r>
              <a:rPr lang="en-US" sz="2800" b="1" dirty="0" smtClean="0"/>
              <a:t>Ventricles contract </a:t>
            </a:r>
            <a:r>
              <a:rPr lang="en-US" sz="2800" dirty="0" smtClean="0"/>
              <a:t>(R &amp; L) simultaneously</a:t>
            </a:r>
          </a:p>
          <a:p>
            <a:pPr lvl="1" eaLnBrk="1" hangingPunct="1">
              <a:lnSpc>
                <a:spcPct val="90000"/>
              </a:lnSpc>
            </a:pPr>
            <a:r>
              <a:rPr lang="en-US" sz="2400" dirty="0" err="1" smtClean="0"/>
              <a:t>Atrioventricular</a:t>
            </a:r>
            <a:r>
              <a:rPr lang="en-US" sz="2400" dirty="0" smtClean="0"/>
              <a:t> valves close </a:t>
            </a:r>
            <a:r>
              <a:rPr lang="en-US" sz="2400" dirty="0" smtClean="0">
                <a:sym typeface="Wingdings" pitchFamily="2" charset="2"/>
              </a:rPr>
              <a:t> “</a:t>
            </a:r>
            <a:r>
              <a:rPr lang="en-US" sz="2400" b="1" i="1" dirty="0" err="1" smtClean="0">
                <a:sym typeface="Wingdings" pitchFamily="2" charset="2"/>
              </a:rPr>
              <a:t>lubb</a:t>
            </a:r>
            <a:r>
              <a:rPr lang="en-US" sz="2400" dirty="0" smtClean="0">
                <a:sym typeface="Wingdings" pitchFamily="2" charset="2"/>
              </a:rPr>
              <a:t>” sound</a:t>
            </a:r>
            <a:endParaRPr lang="en-US" sz="2400" dirty="0" smtClean="0"/>
          </a:p>
          <a:p>
            <a:pPr lvl="1" eaLnBrk="1" hangingPunct="1">
              <a:lnSpc>
                <a:spcPct val="90000"/>
              </a:lnSpc>
            </a:pPr>
            <a:r>
              <a:rPr lang="en-US" sz="2400" dirty="0" smtClean="0"/>
              <a:t>Blood forced into large arteries  : Pressure Rises</a:t>
            </a:r>
          </a:p>
          <a:p>
            <a:pPr eaLnBrk="1" hangingPunct="1">
              <a:lnSpc>
                <a:spcPct val="90000"/>
              </a:lnSpc>
            </a:pPr>
            <a:r>
              <a:rPr lang="en-US" sz="2800" b="1" dirty="0" smtClean="0"/>
              <a:t>Ventricles relax</a:t>
            </a:r>
          </a:p>
          <a:p>
            <a:pPr lvl="1">
              <a:lnSpc>
                <a:spcPct val="90000"/>
              </a:lnSpc>
            </a:pPr>
            <a:r>
              <a:rPr lang="en-US" dirty="0" smtClean="0"/>
              <a:t>Pressure Drops</a:t>
            </a:r>
          </a:p>
          <a:p>
            <a:pPr lvl="1" eaLnBrk="1" hangingPunct="1">
              <a:lnSpc>
                <a:spcPct val="90000"/>
              </a:lnSpc>
            </a:pPr>
            <a:r>
              <a:rPr lang="en-US" sz="2400" dirty="0" err="1" smtClean="0"/>
              <a:t>Semilunar</a:t>
            </a:r>
            <a:r>
              <a:rPr lang="en-US" sz="2400" dirty="0" smtClean="0"/>
              <a:t> valves close </a:t>
            </a:r>
            <a:r>
              <a:rPr lang="en-US" sz="2400" dirty="0" smtClean="0">
                <a:sym typeface="Wingdings" pitchFamily="2" charset="2"/>
              </a:rPr>
              <a:t> “</a:t>
            </a:r>
            <a:r>
              <a:rPr lang="en-US" sz="2400" b="1" i="1" dirty="0" smtClean="0">
                <a:sym typeface="Wingdings" pitchFamily="2" charset="2"/>
              </a:rPr>
              <a:t>dub</a:t>
            </a:r>
            <a:r>
              <a:rPr lang="en-US" sz="2400" dirty="0" smtClean="0">
                <a:sym typeface="Wingdings" pitchFamily="2" charset="2"/>
              </a:rPr>
              <a:t>” sound</a:t>
            </a:r>
          </a:p>
          <a:p>
            <a:pPr eaLnBrk="1" hangingPunct="1">
              <a:lnSpc>
                <a:spcPct val="90000"/>
              </a:lnSpc>
            </a:pPr>
            <a:r>
              <a:rPr lang="en-US" sz="2800" b="1" dirty="0" smtClean="0"/>
              <a:t>Heart at rest</a:t>
            </a:r>
            <a:endParaRPr lang="en-US" sz="2800" b="1" dirty="0" smtClean="0">
              <a:sym typeface="Wingdings" pitchFamily="2" charset="2"/>
            </a:endParaRPr>
          </a:p>
        </p:txBody>
      </p:sp>
      <p:sp>
        <p:nvSpPr>
          <p:cNvPr id="7" name="Down Arrow 6"/>
          <p:cNvSpPr/>
          <p:nvPr/>
        </p:nvSpPr>
        <p:spPr>
          <a:xfrm>
            <a:off x="381000" y="1447800"/>
            <a:ext cx="533400" cy="464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Cumulative Evaluation System</a:t>
            </a:r>
            <a:endParaRPr lang="en-IN" dirty="0"/>
          </a:p>
        </p:txBody>
      </p:sp>
      <p:sp>
        <p:nvSpPr>
          <p:cNvPr id="3" name="Content Placeholder 2"/>
          <p:cNvSpPr>
            <a:spLocks noGrp="1"/>
          </p:cNvSpPr>
          <p:nvPr>
            <p:ph idx="1"/>
          </p:nvPr>
        </p:nvSpPr>
        <p:spPr/>
        <p:txBody>
          <a:bodyPr/>
          <a:lstStyle/>
          <a:p>
            <a:pPr>
              <a:buNone/>
            </a:pPr>
            <a:r>
              <a:rPr lang="en-US" dirty="0" err="1" smtClean="0"/>
              <a:t>Qus</a:t>
            </a:r>
            <a:r>
              <a:rPr lang="en-US" dirty="0" smtClean="0"/>
              <a:t>. 2 ; Which ion is known as  Excitation Contraction Coupling Agent ?</a:t>
            </a:r>
          </a:p>
          <a:p>
            <a:pPr marL="514350" indent="-514350">
              <a:buAutoNum type="alphaUcPeriod"/>
            </a:pPr>
            <a:r>
              <a:rPr lang="en-US" dirty="0" smtClean="0"/>
              <a:t>Na</a:t>
            </a:r>
            <a:r>
              <a:rPr lang="en-US" baseline="30000" dirty="0" smtClean="0"/>
              <a:t>+</a:t>
            </a:r>
          </a:p>
          <a:p>
            <a:pPr marL="514350" indent="-514350">
              <a:buAutoNum type="alphaUcPeriod"/>
            </a:pPr>
            <a:r>
              <a:rPr lang="en-US" dirty="0" err="1" smtClean="0"/>
              <a:t>Cl</a:t>
            </a:r>
            <a:r>
              <a:rPr lang="en-US" baseline="30000" dirty="0" smtClean="0"/>
              <a:t>-</a:t>
            </a:r>
          </a:p>
          <a:p>
            <a:pPr marL="514350" indent="-514350">
              <a:buAutoNum type="alphaUcPeriod"/>
            </a:pPr>
            <a:r>
              <a:rPr lang="en-US" dirty="0" smtClean="0"/>
              <a:t>K</a:t>
            </a:r>
            <a:r>
              <a:rPr lang="en-US" baseline="30000" dirty="0" smtClean="0"/>
              <a:t>+</a:t>
            </a:r>
          </a:p>
          <a:p>
            <a:pPr marL="514350" indent="-514350">
              <a:buAutoNum type="alphaUcPeriod"/>
            </a:pPr>
            <a:r>
              <a:rPr lang="en-US" dirty="0" smtClean="0"/>
              <a:t>Ca</a:t>
            </a:r>
            <a:r>
              <a:rPr lang="en-US" baseline="30000" dirty="0" smtClean="0"/>
              <a:t>++</a:t>
            </a:r>
          </a:p>
          <a:p>
            <a:pPr marL="514350" indent="-514350">
              <a:buAutoNum type="alphaUcPeriod"/>
            </a:pPr>
            <a:endParaRPr lang="en-US" dirty="0" smtClean="0"/>
          </a:p>
          <a:p>
            <a:endParaRPr lang="en-IN" dirty="0"/>
          </a:p>
        </p:txBody>
      </p:sp>
      <p:sp>
        <p:nvSpPr>
          <p:cNvPr id="4" name="Date Placeholder 3"/>
          <p:cNvSpPr>
            <a:spLocks noGrp="1"/>
          </p:cNvSpPr>
          <p:nvPr>
            <p:ph type="dt" sz="half" idx="10"/>
          </p:nvPr>
        </p:nvSpPr>
        <p:spPr/>
        <p:txBody>
          <a:bodyPr/>
          <a:lstStyle/>
          <a:p>
            <a:fld id="{EB7B1808-8812-47FF-AEA9-4D3AD50ED76C}" type="datetime1">
              <a:rPr lang="en-IN" smtClean="0"/>
              <a:pPr/>
              <a:t>13-09-2021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AU"/>
              <a:t>MSC PES 1A</a:t>
            </a:r>
          </a:p>
        </p:txBody>
      </p:sp>
      <p:sp>
        <p:nvSpPr>
          <p:cNvPr id="6" name="Slide Number Placeholder 6"/>
          <p:cNvSpPr>
            <a:spLocks noGrp="1"/>
          </p:cNvSpPr>
          <p:nvPr>
            <p:ph type="sldNum" sz="quarter" idx="12"/>
          </p:nvPr>
        </p:nvSpPr>
        <p:spPr/>
        <p:txBody>
          <a:bodyPr/>
          <a:lstStyle/>
          <a:p>
            <a:fld id="{BBEB8213-7786-41AD-A44E-53FCF6448A43}" type="slidenum">
              <a:rPr lang="en-AU"/>
              <a:pPr/>
              <a:t>30</a:t>
            </a:fld>
            <a:endParaRPr lang="en-AU"/>
          </a:p>
        </p:txBody>
      </p:sp>
      <p:sp>
        <p:nvSpPr>
          <p:cNvPr id="20483" name="Rectangle 3"/>
          <p:cNvSpPr>
            <a:spLocks noGrp="1" noChangeArrowheads="1"/>
          </p:cNvSpPr>
          <p:nvPr>
            <p:ph type="title"/>
          </p:nvPr>
        </p:nvSpPr>
        <p:spPr/>
        <p:txBody>
          <a:bodyPr anchor="t"/>
          <a:lstStyle/>
          <a:p>
            <a:r>
              <a:rPr lang="en-AU" dirty="0"/>
              <a:t>The Cardiac Cycle</a:t>
            </a:r>
          </a:p>
        </p:txBody>
      </p:sp>
      <p:sp>
        <p:nvSpPr>
          <p:cNvPr id="20482" name="Rectangle 2"/>
          <p:cNvSpPr>
            <a:spLocks noGrp="1" noChangeArrowheads="1"/>
          </p:cNvSpPr>
          <p:nvPr>
            <p:ph type="body" sz="half" idx="1"/>
          </p:nvPr>
        </p:nvSpPr>
        <p:spPr>
          <a:xfrm>
            <a:off x="381000" y="1371600"/>
            <a:ext cx="4267200" cy="4114800"/>
          </a:xfrm>
        </p:spPr>
        <p:txBody>
          <a:bodyPr>
            <a:noAutofit/>
          </a:bodyPr>
          <a:lstStyle/>
          <a:p>
            <a:pPr>
              <a:buFont typeface="Wingdings" pitchFamily="2" charset="2"/>
              <a:buNone/>
            </a:pPr>
            <a:r>
              <a:rPr lang="en-AU" sz="2400" b="1" dirty="0"/>
              <a:t>The heart muscle contracts rhythmically with a period of relaxation between each beat. </a:t>
            </a:r>
            <a:r>
              <a:rPr lang="en-AU" sz="2400" b="1" dirty="0">
                <a:solidFill>
                  <a:srgbClr val="FF0000"/>
                </a:solidFill>
              </a:rPr>
              <a:t>Not all parts contract at the same time</a:t>
            </a:r>
            <a:r>
              <a:rPr lang="en-AU" sz="2400" b="1" dirty="0"/>
              <a:t>.</a:t>
            </a:r>
          </a:p>
          <a:p>
            <a:pPr>
              <a:buFont typeface="Wingdings" pitchFamily="2" charset="2"/>
              <a:buNone/>
            </a:pPr>
            <a:endParaRPr lang="en-AU" sz="1000" dirty="0"/>
          </a:p>
          <a:p>
            <a:pPr>
              <a:buFont typeface="Wingdings" pitchFamily="2" charset="2"/>
              <a:buNone/>
            </a:pPr>
            <a:r>
              <a:rPr lang="en-AU" sz="2400" b="1" dirty="0"/>
              <a:t>There is an orderly sequence of contractions that begins in the atria and pass to the ventricles.</a:t>
            </a:r>
          </a:p>
          <a:p>
            <a:pPr algn="ctr">
              <a:buFont typeface="Wingdings" pitchFamily="2" charset="2"/>
              <a:buNone/>
            </a:pPr>
            <a:r>
              <a:rPr lang="en-AU" sz="2800" dirty="0" smtClean="0">
                <a:hlinkClick r:id="rId2"/>
              </a:rPr>
              <a:t>Boston </a:t>
            </a:r>
            <a:r>
              <a:rPr lang="en-AU" sz="2800" dirty="0">
                <a:hlinkClick r:id="rId2"/>
              </a:rPr>
              <a:t>Scientific : Heart &amp; Blood Vessel Basics</a:t>
            </a:r>
            <a:endParaRPr lang="en-AU" sz="2800" dirty="0"/>
          </a:p>
        </p:txBody>
      </p:sp>
      <p:pic>
        <p:nvPicPr>
          <p:cNvPr id="20488" name="Picture 8"/>
          <p:cNvPicPr>
            <a:picLocks noGrp="1" noChangeAspect="1" noChangeArrowheads="1"/>
          </p:cNvPicPr>
          <p:nvPr>
            <p:ph sz="half" idx="2"/>
          </p:nvPr>
        </p:nvPicPr>
        <p:blipFill>
          <a:blip r:embed="rId3"/>
          <a:srcRect/>
          <a:stretch>
            <a:fillRect/>
          </a:stretch>
        </p:blipFill>
        <p:spPr>
          <a:xfrm>
            <a:off x="4343400" y="1752600"/>
            <a:ext cx="4621213" cy="4648200"/>
          </a:xfrm>
          <a:noFill/>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to="" calcmode="lin" valueType="num">
                                      <p:cBhvr>
                                        <p:cTn id="7" dur="1" fill="hold"/>
                                        <p:tgtEl>
                                          <p:spTgt spid="2048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 to="" calcmode="lin" valueType="num">
                                      <p:cBhvr>
                                        <p:cTn id="12" dur="1" fill="hold"/>
                                        <p:tgtEl>
                                          <p:spTgt spid="2048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phschool.com/science/biology_place/biocoach/cardio1/images/beatnhrt.gif"/>
          <p:cNvPicPr>
            <a:picLocks noChangeAspect="1" noChangeArrowheads="1" noCrop="1"/>
          </p:cNvPicPr>
          <p:nvPr/>
        </p:nvPicPr>
        <p:blipFill>
          <a:blip r:embed="rId2"/>
          <a:srcRect/>
          <a:stretch>
            <a:fillRect/>
          </a:stretch>
        </p:blipFill>
        <p:spPr bwMode="auto">
          <a:xfrm>
            <a:off x="5791200" y="1524000"/>
            <a:ext cx="3352800" cy="5334000"/>
          </a:xfrm>
          <a:prstGeom prst="rect">
            <a:avLst/>
          </a:prstGeom>
          <a:noFill/>
        </p:spPr>
      </p:pic>
      <p:sp>
        <p:nvSpPr>
          <p:cNvPr id="19462" name="Rectangle 6"/>
          <p:cNvSpPr>
            <a:spLocks noGrp="1" noChangeArrowheads="1"/>
          </p:cNvSpPr>
          <p:nvPr>
            <p:ph type="title"/>
          </p:nvPr>
        </p:nvSpPr>
        <p:spPr/>
        <p:txBody>
          <a:bodyPr anchor="t"/>
          <a:lstStyle/>
          <a:p>
            <a:pPr algn="ctr"/>
            <a:r>
              <a:rPr lang="en-US" b="1" dirty="0" smtClean="0"/>
              <a:t>Introduction</a:t>
            </a:r>
            <a:endParaRPr lang="en-US" b="1" dirty="0"/>
          </a:p>
        </p:txBody>
      </p:sp>
      <p:sp>
        <p:nvSpPr>
          <p:cNvPr id="19459" name="Rectangle 3"/>
          <p:cNvSpPr>
            <a:spLocks noGrp="1" noChangeArrowheads="1"/>
          </p:cNvSpPr>
          <p:nvPr>
            <p:ph type="body" idx="1"/>
          </p:nvPr>
        </p:nvSpPr>
        <p:spPr>
          <a:xfrm>
            <a:off x="457200" y="1935480"/>
            <a:ext cx="5791200" cy="4389120"/>
          </a:xfrm>
          <a:noFill/>
        </p:spPr>
        <p:txBody>
          <a:bodyPr/>
          <a:lstStyle/>
          <a:p>
            <a:r>
              <a:rPr lang="en-US" sz="3200" u="sng" dirty="0" smtClean="0">
                <a:solidFill>
                  <a:schemeClr val="tx2">
                    <a:lumMod val="50000"/>
                  </a:schemeClr>
                </a:solidFill>
              </a:rPr>
              <a:t>CARDIAC CYCLE – Mechanical Event </a:t>
            </a:r>
          </a:p>
          <a:p>
            <a:pPr>
              <a:buNone/>
            </a:pPr>
            <a:r>
              <a:rPr lang="en-US" dirty="0" smtClean="0"/>
              <a:t>	- A </a:t>
            </a:r>
            <a:r>
              <a:rPr lang="en-US" dirty="0"/>
              <a:t>period of relaxation -  </a:t>
            </a:r>
            <a:r>
              <a:rPr lang="en-US" b="1" i="1" dirty="0">
                <a:solidFill>
                  <a:schemeClr val="accent5">
                    <a:lumMod val="50000"/>
                  </a:schemeClr>
                </a:solidFill>
              </a:rPr>
              <a:t>Diastole</a:t>
            </a:r>
            <a:r>
              <a:rPr lang="en-US" dirty="0">
                <a:solidFill>
                  <a:schemeClr val="accent5">
                    <a:lumMod val="50000"/>
                  </a:schemeClr>
                </a:solidFill>
              </a:rPr>
              <a:t> </a:t>
            </a:r>
            <a:r>
              <a:rPr lang="en-US" dirty="0"/>
              <a:t>, during </a:t>
            </a:r>
            <a:r>
              <a:rPr lang="en-US" dirty="0" smtClean="0"/>
              <a:t>which</a:t>
            </a:r>
          </a:p>
          <a:p>
            <a:pPr>
              <a:buNone/>
            </a:pPr>
            <a:r>
              <a:rPr lang="en-US" dirty="0" smtClean="0"/>
              <a:t>	  heart </a:t>
            </a:r>
            <a:r>
              <a:rPr lang="en-US" b="1" i="1" dirty="0">
                <a:solidFill>
                  <a:schemeClr val="accent5">
                    <a:lumMod val="50000"/>
                  </a:schemeClr>
                </a:solidFill>
              </a:rPr>
              <a:t>fills</a:t>
            </a:r>
            <a:r>
              <a:rPr lang="en-US" b="1" i="1" dirty="0"/>
              <a:t> </a:t>
            </a:r>
            <a:r>
              <a:rPr lang="en-US" dirty="0"/>
              <a:t>with </a:t>
            </a:r>
            <a:r>
              <a:rPr lang="en-US" dirty="0" smtClean="0"/>
              <a:t>blood. : </a:t>
            </a:r>
            <a:r>
              <a:rPr lang="en-US" b="1" dirty="0" smtClean="0">
                <a:solidFill>
                  <a:schemeClr val="accent5">
                    <a:lumMod val="50000"/>
                  </a:schemeClr>
                </a:solidFill>
              </a:rPr>
              <a:t>RECEIVE</a:t>
            </a:r>
            <a:r>
              <a:rPr lang="en-US" dirty="0" smtClean="0"/>
              <a:t> blood</a:t>
            </a:r>
            <a:endParaRPr lang="en-US" dirty="0"/>
          </a:p>
          <a:p>
            <a:pPr>
              <a:buFont typeface="Wingdings" pitchFamily="2" charset="2"/>
              <a:buNone/>
            </a:pPr>
            <a:r>
              <a:rPr lang="en-US" dirty="0"/>
              <a:t>   - </a:t>
            </a:r>
            <a:r>
              <a:rPr lang="en-US" dirty="0" smtClean="0"/>
              <a:t>A period </a:t>
            </a:r>
            <a:r>
              <a:rPr lang="en-US" dirty="0"/>
              <a:t>of </a:t>
            </a:r>
            <a:r>
              <a:rPr lang="en-US" dirty="0" smtClean="0"/>
              <a:t>contraction - </a:t>
            </a:r>
            <a:r>
              <a:rPr lang="en-US" b="1" i="1" dirty="0" smtClean="0">
                <a:solidFill>
                  <a:srgbClr val="C00000"/>
                </a:solidFill>
              </a:rPr>
              <a:t>Systole</a:t>
            </a:r>
            <a:r>
              <a:rPr lang="en-US" i="1" dirty="0" smtClean="0"/>
              <a:t> , </a:t>
            </a:r>
            <a:r>
              <a:rPr lang="en-US" dirty="0" smtClean="0"/>
              <a:t>during which</a:t>
            </a:r>
          </a:p>
          <a:p>
            <a:pPr>
              <a:buFont typeface="Wingdings" pitchFamily="2" charset="2"/>
              <a:buNone/>
            </a:pPr>
            <a:r>
              <a:rPr lang="en-US" dirty="0" smtClean="0"/>
              <a:t>	  heart </a:t>
            </a:r>
            <a:r>
              <a:rPr lang="en-US" b="1" i="1" dirty="0" smtClean="0">
                <a:solidFill>
                  <a:srgbClr val="FF0000"/>
                </a:solidFill>
              </a:rPr>
              <a:t>empty</a:t>
            </a:r>
            <a:r>
              <a:rPr lang="en-US" dirty="0" smtClean="0"/>
              <a:t> blood : </a:t>
            </a:r>
            <a:r>
              <a:rPr lang="en-US" b="1" dirty="0" smtClean="0">
                <a:solidFill>
                  <a:srgbClr val="FF0000"/>
                </a:solidFill>
              </a:rPr>
              <a:t>PUMP</a:t>
            </a:r>
            <a:r>
              <a:rPr lang="en-US" dirty="0" smtClean="0"/>
              <a:t> blood</a:t>
            </a:r>
            <a:endParaRPr lang="en-US" i="1" dirty="0"/>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D165A02-7EC0-44F6-A586-EF4460151D29}" type="slidenum">
              <a:rPr lang="en-AU"/>
              <a:pPr/>
              <a:t>32</a:t>
            </a:fld>
            <a:endParaRPr lang="en-AU"/>
          </a:p>
        </p:txBody>
      </p:sp>
      <p:sp>
        <p:nvSpPr>
          <p:cNvPr id="6150" name="Rectangle 6"/>
          <p:cNvSpPr>
            <a:spLocks noGrp="1" noChangeArrowheads="1"/>
          </p:cNvSpPr>
          <p:nvPr>
            <p:ph type="title"/>
          </p:nvPr>
        </p:nvSpPr>
        <p:spPr>
          <a:xfrm>
            <a:off x="457200" y="685800"/>
            <a:ext cx="8229600" cy="1371600"/>
          </a:xfrm>
        </p:spPr>
        <p:txBody>
          <a:bodyPr anchor="t"/>
          <a:lstStyle/>
          <a:p>
            <a:pPr algn="ctr"/>
            <a:r>
              <a:rPr lang="en-AU" b="1" dirty="0"/>
              <a:t>Diastole</a:t>
            </a:r>
          </a:p>
        </p:txBody>
      </p:sp>
      <p:sp>
        <p:nvSpPr>
          <p:cNvPr id="6151" name="Rectangle 7"/>
          <p:cNvSpPr>
            <a:spLocks noGrp="1" noChangeArrowheads="1"/>
          </p:cNvSpPr>
          <p:nvPr>
            <p:ph type="body" sz="half" idx="1"/>
          </p:nvPr>
        </p:nvSpPr>
        <p:spPr>
          <a:xfrm>
            <a:off x="457200" y="1676400"/>
            <a:ext cx="4038600" cy="4876800"/>
          </a:xfrm>
        </p:spPr>
        <p:txBody>
          <a:bodyPr>
            <a:normAutofit lnSpcReduction="10000"/>
          </a:bodyPr>
          <a:lstStyle/>
          <a:p>
            <a:pPr>
              <a:lnSpc>
                <a:spcPct val="90000"/>
              </a:lnSpc>
              <a:buFont typeface="Wingdings" pitchFamily="2" charset="2"/>
              <a:buNone/>
            </a:pPr>
            <a:r>
              <a:rPr lang="en-AU" sz="2800" b="1" u="sng" dirty="0" smtClean="0"/>
              <a:t>Relaxation </a:t>
            </a:r>
            <a:r>
              <a:rPr lang="en-AU" sz="2800" b="1" u="sng" dirty="0"/>
              <a:t>Time!!!  </a:t>
            </a:r>
          </a:p>
          <a:p>
            <a:pPr>
              <a:lnSpc>
                <a:spcPct val="90000"/>
              </a:lnSpc>
            </a:pPr>
            <a:r>
              <a:rPr lang="en-AU" sz="2800" dirty="0"/>
              <a:t>Muscles of both atria and ventricles relax to </a:t>
            </a:r>
            <a:r>
              <a:rPr lang="en-AU" sz="2800" dirty="0" smtClean="0"/>
              <a:t>receive </a:t>
            </a:r>
            <a:r>
              <a:rPr lang="en-AU" sz="2800" dirty="0"/>
              <a:t>blood from </a:t>
            </a:r>
            <a:r>
              <a:rPr lang="en-AU" sz="2800" dirty="0" smtClean="0"/>
              <a:t>veins (</a:t>
            </a:r>
            <a:r>
              <a:rPr lang="en-AU" sz="2800" dirty="0" err="1" smtClean="0"/>
              <a:t>venacava</a:t>
            </a:r>
            <a:r>
              <a:rPr lang="en-AU" sz="2800" dirty="0" smtClean="0"/>
              <a:t>/pulmonary) then it </a:t>
            </a:r>
            <a:r>
              <a:rPr lang="en-AU" sz="2800" dirty="0"/>
              <a:t>flow through the atria into the ventricles until heart is filled.</a:t>
            </a:r>
          </a:p>
          <a:p>
            <a:pPr>
              <a:lnSpc>
                <a:spcPct val="90000"/>
              </a:lnSpc>
            </a:pPr>
            <a:endParaRPr lang="en-AU" sz="2800" dirty="0"/>
          </a:p>
          <a:p>
            <a:pPr>
              <a:lnSpc>
                <a:spcPct val="90000"/>
              </a:lnSpc>
              <a:buFont typeface="Wingdings" pitchFamily="2" charset="2"/>
              <a:buNone/>
            </a:pPr>
            <a:r>
              <a:rPr lang="en-AU" sz="2800" b="1" dirty="0">
                <a:solidFill>
                  <a:srgbClr val="FF0000"/>
                </a:solidFill>
              </a:rPr>
              <a:t>What stops back </a:t>
            </a:r>
            <a:r>
              <a:rPr lang="en-AU" sz="2800" b="1" dirty="0" smtClean="0">
                <a:solidFill>
                  <a:srgbClr val="FF0000"/>
                </a:solidFill>
              </a:rPr>
              <a:t>flow of blood????</a:t>
            </a:r>
            <a:endParaRPr lang="en-AU" sz="2800" b="1" dirty="0">
              <a:solidFill>
                <a:srgbClr val="FF0000"/>
              </a:solidFill>
            </a:endParaRPr>
          </a:p>
        </p:txBody>
      </p:sp>
      <p:sp>
        <p:nvSpPr>
          <p:cNvPr id="6154" name="Rectangle 10"/>
          <p:cNvSpPr>
            <a:spLocks noGrp="1" noChangeArrowheads="1"/>
          </p:cNvSpPr>
          <p:nvPr>
            <p:ph sz="half" idx="2"/>
          </p:nvPr>
        </p:nvSpPr>
        <p:spPr/>
        <p:txBody>
          <a:bodyPr/>
          <a:lstStyle/>
          <a:p>
            <a:endParaRPr lang="en-US" sz="2800"/>
          </a:p>
        </p:txBody>
      </p:sp>
      <p:pic>
        <p:nvPicPr>
          <p:cNvPr id="6156" name="Picture 12" descr="20114787"/>
          <p:cNvPicPr>
            <a:picLocks noChangeAspect="1" noChangeArrowheads="1"/>
          </p:cNvPicPr>
          <p:nvPr/>
        </p:nvPicPr>
        <p:blipFill>
          <a:blip r:embed="rId2"/>
          <a:srcRect/>
          <a:stretch>
            <a:fillRect/>
          </a:stretch>
        </p:blipFill>
        <p:spPr bwMode="auto">
          <a:xfrm>
            <a:off x="4751388" y="1844674"/>
            <a:ext cx="3817937" cy="4327525"/>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51">
                                            <p:txEl>
                                              <p:pRg st="1" end="1"/>
                                            </p:txEl>
                                          </p:spTgt>
                                        </p:tgtEl>
                                        <p:attrNameLst>
                                          <p:attrName>style.visibility</p:attrName>
                                        </p:attrNameLst>
                                      </p:cBhvr>
                                      <p:to>
                                        <p:strVal val="visible"/>
                                      </p:to>
                                    </p:set>
                                    <p:anim to="" calcmode="lin" valueType="num">
                                      <p:cBhvr>
                                        <p:cTn id="7" dur="1" fill="hold"/>
                                        <p:tgtEl>
                                          <p:spTgt spid="6151">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51">
                                            <p:txEl>
                                              <p:pRg st="3" end="3"/>
                                            </p:txEl>
                                          </p:spTgt>
                                        </p:tgtEl>
                                        <p:attrNameLst>
                                          <p:attrName>style.visibility</p:attrName>
                                        </p:attrNameLst>
                                      </p:cBhvr>
                                      <p:to>
                                        <p:strVal val="visible"/>
                                      </p:to>
                                    </p:set>
                                    <p:anim to="" calcmode="lin" valueType="num">
                                      <p:cBhvr>
                                        <p:cTn id="12" dur="1" fill="hold"/>
                                        <p:tgtEl>
                                          <p:spTgt spid="615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9FAF27AB-7BEB-4FAB-9074-C16B0A0A9D9E}" type="slidenum">
              <a:rPr lang="en-AU"/>
              <a:pPr/>
              <a:t>33</a:t>
            </a:fld>
            <a:endParaRPr lang="en-AU"/>
          </a:p>
        </p:txBody>
      </p:sp>
      <p:sp>
        <p:nvSpPr>
          <p:cNvPr id="7174" name="Rectangle 6"/>
          <p:cNvSpPr>
            <a:spLocks noGrp="1" noChangeArrowheads="1"/>
          </p:cNvSpPr>
          <p:nvPr>
            <p:ph type="title"/>
          </p:nvPr>
        </p:nvSpPr>
        <p:spPr/>
        <p:txBody>
          <a:bodyPr anchor="t"/>
          <a:lstStyle/>
          <a:p>
            <a:pPr algn="ctr"/>
            <a:r>
              <a:rPr lang="en-AU" b="1" dirty="0"/>
              <a:t>Systole</a:t>
            </a:r>
          </a:p>
        </p:txBody>
      </p:sp>
      <p:sp>
        <p:nvSpPr>
          <p:cNvPr id="7175" name="Rectangle 7"/>
          <p:cNvSpPr>
            <a:spLocks noGrp="1" noChangeArrowheads="1"/>
          </p:cNvSpPr>
          <p:nvPr>
            <p:ph type="body" sz="half" idx="1"/>
          </p:nvPr>
        </p:nvSpPr>
        <p:spPr>
          <a:xfrm>
            <a:off x="457200" y="1371600"/>
            <a:ext cx="4191000" cy="4114800"/>
          </a:xfrm>
        </p:spPr>
        <p:txBody>
          <a:bodyPr>
            <a:noAutofit/>
          </a:bodyPr>
          <a:lstStyle/>
          <a:p>
            <a:pPr>
              <a:lnSpc>
                <a:spcPct val="80000"/>
              </a:lnSpc>
              <a:buFont typeface="Wingdings" pitchFamily="2" charset="2"/>
              <a:buNone/>
            </a:pPr>
            <a:r>
              <a:rPr lang="en-AU" sz="2800" b="1" u="sng" dirty="0" smtClean="0"/>
              <a:t>Contraction </a:t>
            </a:r>
            <a:r>
              <a:rPr lang="en-AU" sz="2800" b="1" u="sng" dirty="0"/>
              <a:t>Time!!!</a:t>
            </a:r>
          </a:p>
          <a:p>
            <a:pPr>
              <a:lnSpc>
                <a:spcPct val="80000"/>
              </a:lnSpc>
            </a:pPr>
            <a:r>
              <a:rPr lang="en-AU" sz="2800" b="1" i="1" dirty="0" err="1">
                <a:solidFill>
                  <a:srgbClr val="FF0000"/>
                </a:solidFill>
              </a:rPr>
              <a:t>Atrial</a:t>
            </a:r>
            <a:r>
              <a:rPr lang="en-AU" sz="2800" b="1" i="1" dirty="0">
                <a:solidFill>
                  <a:srgbClr val="FF0000"/>
                </a:solidFill>
              </a:rPr>
              <a:t> Systole</a:t>
            </a:r>
            <a:r>
              <a:rPr lang="en-AU" sz="2800" dirty="0"/>
              <a:t>: </a:t>
            </a:r>
            <a:r>
              <a:rPr lang="en-AU" sz="2800" dirty="0" smtClean="0"/>
              <a:t> </a:t>
            </a:r>
          </a:p>
          <a:p>
            <a:pPr>
              <a:lnSpc>
                <a:spcPct val="80000"/>
              </a:lnSpc>
              <a:buNone/>
            </a:pPr>
            <a:r>
              <a:rPr lang="en-AU" sz="2800" dirty="0" smtClean="0"/>
              <a:t>	</a:t>
            </a:r>
            <a:r>
              <a:rPr lang="en-AU" sz="2800" i="1" dirty="0" smtClean="0"/>
              <a:t>Atria </a:t>
            </a:r>
            <a:r>
              <a:rPr lang="en-AU" sz="2800" i="1" dirty="0"/>
              <a:t>contract and </a:t>
            </a:r>
            <a:r>
              <a:rPr lang="en-AU" sz="2800" i="1" dirty="0" smtClean="0"/>
              <a:t>eject </a:t>
            </a:r>
            <a:r>
              <a:rPr lang="en-AU" sz="2800" i="1" dirty="0"/>
              <a:t>blood into ventricles.</a:t>
            </a:r>
          </a:p>
          <a:p>
            <a:pPr>
              <a:lnSpc>
                <a:spcPct val="80000"/>
              </a:lnSpc>
              <a:buFont typeface="Wingdings" pitchFamily="2" charset="2"/>
              <a:buNone/>
            </a:pPr>
            <a:endParaRPr lang="en-AU" sz="1800" dirty="0"/>
          </a:p>
          <a:p>
            <a:pPr>
              <a:lnSpc>
                <a:spcPct val="80000"/>
              </a:lnSpc>
            </a:pPr>
            <a:r>
              <a:rPr lang="en-AU" sz="2800" b="1" i="1" dirty="0">
                <a:solidFill>
                  <a:srgbClr val="FF0000"/>
                </a:solidFill>
              </a:rPr>
              <a:t>Ventricular Systole</a:t>
            </a:r>
            <a:r>
              <a:rPr lang="en-AU" sz="2800" dirty="0">
                <a:solidFill>
                  <a:srgbClr val="FF0000"/>
                </a:solidFill>
              </a:rPr>
              <a:t>: </a:t>
            </a:r>
            <a:r>
              <a:rPr lang="en-AU" sz="2800" i="1" dirty="0"/>
              <a:t>Ventricles contract and </a:t>
            </a:r>
            <a:r>
              <a:rPr lang="en-AU" sz="2800" i="1" dirty="0" smtClean="0"/>
              <a:t>eject </a:t>
            </a:r>
            <a:r>
              <a:rPr lang="en-AU" sz="2800" i="1" dirty="0"/>
              <a:t>blood into </a:t>
            </a:r>
            <a:r>
              <a:rPr lang="en-AU" sz="2800" i="1" dirty="0" smtClean="0"/>
              <a:t>arteries.</a:t>
            </a:r>
            <a:endParaRPr lang="en-AU" sz="2800" i="1" dirty="0"/>
          </a:p>
          <a:p>
            <a:pPr>
              <a:lnSpc>
                <a:spcPct val="80000"/>
              </a:lnSpc>
              <a:buFont typeface="Wingdings" pitchFamily="2" charset="2"/>
              <a:buNone/>
            </a:pPr>
            <a:r>
              <a:rPr lang="en-AU" sz="2800" i="1" dirty="0" smtClean="0"/>
              <a:t>	</a:t>
            </a:r>
          </a:p>
          <a:p>
            <a:pPr>
              <a:lnSpc>
                <a:spcPct val="80000"/>
              </a:lnSpc>
              <a:buFont typeface="Wingdings" pitchFamily="2" charset="2"/>
              <a:buNone/>
            </a:pPr>
            <a:r>
              <a:rPr lang="en-AU" sz="2800" i="1" dirty="0" smtClean="0"/>
              <a:t>At </a:t>
            </a:r>
            <a:r>
              <a:rPr lang="en-AU" sz="2800" i="1" dirty="0"/>
              <a:t>the same time the atria relax and the cycle starts again!</a:t>
            </a:r>
          </a:p>
        </p:txBody>
      </p:sp>
      <p:pic>
        <p:nvPicPr>
          <p:cNvPr id="7180" name="Picture 12" descr="155px-Heart_systole"/>
          <p:cNvPicPr>
            <a:picLocks noChangeAspect="1" noChangeArrowheads="1"/>
          </p:cNvPicPr>
          <p:nvPr/>
        </p:nvPicPr>
        <p:blipFill>
          <a:blip r:embed="rId2"/>
          <a:srcRect/>
          <a:stretch>
            <a:fillRect/>
          </a:stretch>
        </p:blipFill>
        <p:spPr bwMode="auto">
          <a:xfrm>
            <a:off x="6048375" y="3608388"/>
            <a:ext cx="2106613" cy="2719387"/>
          </a:xfrm>
          <a:prstGeom prst="rect">
            <a:avLst/>
          </a:prstGeom>
          <a:noFill/>
        </p:spPr>
      </p:pic>
      <p:pic>
        <p:nvPicPr>
          <p:cNvPr id="7182" name="Picture 14" descr="Heart_diastole"/>
          <p:cNvPicPr>
            <a:picLocks noChangeAspect="1" noChangeArrowheads="1"/>
          </p:cNvPicPr>
          <p:nvPr/>
        </p:nvPicPr>
        <p:blipFill>
          <a:blip r:embed="rId3"/>
          <a:srcRect/>
          <a:stretch>
            <a:fillRect/>
          </a:stretch>
        </p:blipFill>
        <p:spPr bwMode="auto">
          <a:xfrm>
            <a:off x="6048375" y="908050"/>
            <a:ext cx="2124075" cy="2484438"/>
          </a:xfrm>
          <a:prstGeom prst="rect">
            <a:avLst/>
          </a:prstGeom>
          <a:noFill/>
        </p:spPr>
      </p:pic>
      <p:sp>
        <p:nvSpPr>
          <p:cNvPr id="7183" name="Line 15"/>
          <p:cNvSpPr>
            <a:spLocks noChangeShapeType="1"/>
          </p:cNvSpPr>
          <p:nvPr/>
        </p:nvSpPr>
        <p:spPr bwMode="auto">
          <a:xfrm>
            <a:off x="4032250" y="2133600"/>
            <a:ext cx="1944688" cy="0"/>
          </a:xfrm>
          <a:prstGeom prst="line">
            <a:avLst/>
          </a:prstGeom>
          <a:noFill/>
          <a:ln w="9525">
            <a:solidFill>
              <a:schemeClr val="tx1"/>
            </a:solidFill>
            <a:round/>
            <a:headEnd/>
            <a:tailEnd type="triangle" w="med" len="med"/>
          </a:ln>
          <a:effectLst/>
        </p:spPr>
        <p:txBody>
          <a:bodyPr/>
          <a:lstStyle/>
          <a:p>
            <a:endParaRPr lang="en-IN"/>
          </a:p>
        </p:txBody>
      </p:sp>
      <p:sp>
        <p:nvSpPr>
          <p:cNvPr id="7184" name="Line 16"/>
          <p:cNvSpPr>
            <a:spLocks noChangeShapeType="1"/>
          </p:cNvSpPr>
          <p:nvPr/>
        </p:nvSpPr>
        <p:spPr bwMode="auto">
          <a:xfrm>
            <a:off x="4572000" y="3581400"/>
            <a:ext cx="1439863" cy="1179513"/>
          </a:xfrm>
          <a:prstGeom prst="line">
            <a:avLst/>
          </a:prstGeom>
          <a:noFill/>
          <a:ln w="9525">
            <a:solidFill>
              <a:schemeClr val="tx1"/>
            </a:solidFill>
            <a:round/>
            <a:headEnd/>
            <a:tailEnd type="triangle" w="med" len="med"/>
          </a:ln>
          <a:effectLst/>
        </p:spPr>
        <p:txBody>
          <a:bodyPr/>
          <a:lstStyle/>
          <a:p>
            <a:endParaRPr lang="en-IN"/>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175">
                                            <p:txEl>
                                              <p:pRg st="1" end="1"/>
                                            </p:txEl>
                                          </p:spTgt>
                                        </p:tgtEl>
                                        <p:attrNameLst>
                                          <p:attrName>style.visibility</p:attrName>
                                        </p:attrNameLst>
                                      </p:cBhvr>
                                      <p:to>
                                        <p:strVal val="visible"/>
                                      </p:to>
                                    </p:set>
                                    <p:anim to="" calcmode="lin" valueType="num">
                                      <p:cBhvr>
                                        <p:cTn id="7" dur="1" fill="hold"/>
                                        <p:tgtEl>
                                          <p:spTgt spid="7175">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5">
                                            <p:txEl>
                                              <p:pRg st="2" end="2"/>
                                            </p:txEl>
                                          </p:spTgt>
                                        </p:tgtEl>
                                        <p:attrNameLst>
                                          <p:attrName>style.visibility</p:attrName>
                                        </p:attrNameLst>
                                      </p:cBhvr>
                                      <p:to>
                                        <p:strVal val="visible"/>
                                      </p:to>
                                    </p:set>
                                    <p:anim to="" calcmode="lin" valueType="num">
                                      <p:cBhvr>
                                        <p:cTn id="12" dur="1" fill="hold"/>
                                        <p:tgtEl>
                                          <p:spTgt spid="7175">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75">
                                            <p:txEl>
                                              <p:pRg st="4" end="4"/>
                                            </p:txEl>
                                          </p:spTgt>
                                        </p:tgtEl>
                                        <p:attrNameLst>
                                          <p:attrName>style.visibility</p:attrName>
                                        </p:attrNameLst>
                                      </p:cBhvr>
                                      <p:to>
                                        <p:strVal val="visible"/>
                                      </p:to>
                                    </p:set>
                                    <p:anim to="" calcmode="lin" valueType="num">
                                      <p:cBhvr>
                                        <p:cTn id="17" dur="1" fill="hold"/>
                                        <p:tgtEl>
                                          <p:spTgt spid="7175">
                                            <p:txEl>
                                              <p:pRg st="4" end="4"/>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7175">
                                            <p:txEl>
                                              <p:pRg st="5" end="5"/>
                                            </p:txEl>
                                          </p:spTgt>
                                        </p:tgtEl>
                                        <p:attrNameLst>
                                          <p:attrName>style.visibility</p:attrName>
                                        </p:attrNameLst>
                                      </p:cBhvr>
                                      <p:to>
                                        <p:strVal val="visible"/>
                                      </p:to>
                                    </p:set>
                                    <p:anim to="" calcmode="lin" valueType="num">
                                      <p:cBhvr>
                                        <p:cTn id="20" dur="1" fill="hold"/>
                                        <p:tgtEl>
                                          <p:spTgt spid="7175">
                                            <p:txEl>
                                              <p:pRg st="5" end="5"/>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7175">
                                            <p:txEl>
                                              <p:pRg st="6" end="6"/>
                                            </p:txEl>
                                          </p:spTgt>
                                        </p:tgtEl>
                                        <p:attrNameLst>
                                          <p:attrName>style.visibility</p:attrName>
                                        </p:attrNameLst>
                                      </p:cBhvr>
                                      <p:to>
                                        <p:strVal val="visible"/>
                                      </p:to>
                                    </p:set>
                                    <p:anim to="" calcmode="lin" valueType="num">
                                      <p:cBhvr>
                                        <p:cTn id="23" dur="1" fill="hold"/>
                                        <p:tgtEl>
                                          <p:spTgt spid="717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685800" y="762000"/>
            <a:ext cx="4572000" cy="685800"/>
          </a:xfrm>
        </p:spPr>
        <p:style>
          <a:lnRef idx="3">
            <a:schemeClr val="lt1"/>
          </a:lnRef>
          <a:fillRef idx="1">
            <a:schemeClr val="dk1"/>
          </a:fillRef>
          <a:effectRef idx="1">
            <a:schemeClr val="dk1"/>
          </a:effectRef>
          <a:fontRef idx="minor">
            <a:schemeClr val="lt1"/>
          </a:fontRef>
        </p:style>
        <p:txBody>
          <a:bodyPr>
            <a:normAutofit fontScale="90000"/>
            <a:flatTx/>
          </a:bodyPr>
          <a:lstStyle/>
          <a:p>
            <a:r>
              <a:rPr lang="en-US" b="1" dirty="0">
                <a:solidFill>
                  <a:schemeClr val="bg1"/>
                </a:solidFill>
                <a:cs typeface="Times New Roman" pitchFamily="18" charset="0"/>
              </a:rPr>
              <a:t>The cardiac cycle</a:t>
            </a:r>
          </a:p>
        </p:txBody>
      </p:sp>
      <p:sp>
        <p:nvSpPr>
          <p:cNvPr id="577539" name="Rectangle 3"/>
          <p:cNvSpPr>
            <a:spLocks noGrp="1" noChangeArrowheads="1"/>
          </p:cNvSpPr>
          <p:nvPr>
            <p:ph type="body" idx="1"/>
          </p:nvPr>
        </p:nvSpPr>
        <p:spPr>
          <a:xfrm>
            <a:off x="381000" y="1676400"/>
            <a:ext cx="8534400" cy="4454525"/>
          </a:xfrm>
        </p:spPr>
        <p:txBody>
          <a:bodyPr/>
          <a:lstStyle/>
          <a:p>
            <a:pPr algn="l">
              <a:buFont typeface="Wingdings" pitchFamily="2" charset="2"/>
              <a:buNone/>
            </a:pPr>
            <a:r>
              <a:rPr lang="en-US" b="1" dirty="0">
                <a:solidFill>
                  <a:srgbClr val="FF0066"/>
                </a:solidFill>
                <a:cs typeface="Times New Roman" pitchFamily="18" charset="0"/>
              </a:rPr>
              <a:t>* </a:t>
            </a:r>
            <a:r>
              <a:rPr lang="en-US" b="1" dirty="0" err="1">
                <a:solidFill>
                  <a:srgbClr val="FF0000"/>
                </a:solidFill>
                <a:cs typeface="Times New Roman" pitchFamily="18" charset="0"/>
              </a:rPr>
              <a:t>Atrial</a:t>
            </a:r>
            <a:r>
              <a:rPr lang="en-US" b="1" dirty="0">
                <a:solidFill>
                  <a:srgbClr val="FF0000"/>
                </a:solidFill>
                <a:cs typeface="Times New Roman" pitchFamily="18" charset="0"/>
              </a:rPr>
              <a:t> systole, </a:t>
            </a:r>
          </a:p>
          <a:p>
            <a:pPr algn="l">
              <a:buFont typeface="Wingdings" pitchFamily="2" charset="2"/>
              <a:buNone/>
            </a:pPr>
            <a:r>
              <a:rPr lang="en-US" b="1" dirty="0">
                <a:solidFill>
                  <a:srgbClr val="002060"/>
                </a:solidFill>
                <a:cs typeface="Times New Roman" pitchFamily="18" charset="0"/>
              </a:rPr>
              <a:t>* </a:t>
            </a:r>
            <a:r>
              <a:rPr lang="en-US" b="1" dirty="0">
                <a:solidFill>
                  <a:srgbClr val="C00000"/>
                </a:solidFill>
                <a:cs typeface="Times New Roman" pitchFamily="18" charset="0"/>
              </a:rPr>
              <a:t>Ventricular systole, </a:t>
            </a:r>
            <a:r>
              <a:rPr lang="en-US" b="1" dirty="0">
                <a:solidFill>
                  <a:srgbClr val="002060"/>
                </a:solidFill>
                <a:cs typeface="Times New Roman" pitchFamily="18" charset="0"/>
              </a:rPr>
              <a:t>then </a:t>
            </a:r>
          </a:p>
          <a:p>
            <a:pPr algn="l">
              <a:buFont typeface="Wingdings" pitchFamily="2" charset="2"/>
              <a:buNone/>
            </a:pPr>
            <a:r>
              <a:rPr lang="en-US" b="1" dirty="0">
                <a:solidFill>
                  <a:srgbClr val="00B050"/>
                </a:solidFill>
                <a:cs typeface="Times New Roman" pitchFamily="18" charset="0"/>
              </a:rPr>
              <a:t>* Diastole of the whole heart</a:t>
            </a:r>
          </a:p>
          <a:p>
            <a:pPr algn="l">
              <a:buFont typeface="Wingdings" pitchFamily="2" charset="2"/>
              <a:buNone/>
            </a:pPr>
            <a:endParaRPr lang="en-US" b="1" dirty="0">
              <a:cs typeface="Times New Roman" pitchFamily="18" charset="0"/>
            </a:endParaRPr>
          </a:p>
          <a:p>
            <a:pPr algn="l">
              <a:buFont typeface="Wingdings" pitchFamily="2" charset="2"/>
              <a:buNone/>
            </a:pPr>
            <a:endParaRPr lang="en-US" b="1" dirty="0" smtClean="0">
              <a:solidFill>
                <a:schemeClr val="accent1">
                  <a:lumMod val="75000"/>
                </a:schemeClr>
              </a:solidFill>
              <a:cs typeface="Times New Roman" pitchFamily="18" charset="0"/>
            </a:endParaRPr>
          </a:p>
          <a:p>
            <a:pPr algn="l">
              <a:buFont typeface="Wingdings" pitchFamily="2" charset="2"/>
              <a:buNone/>
            </a:pPr>
            <a:endParaRPr lang="en-US" b="1" dirty="0" smtClean="0">
              <a:solidFill>
                <a:schemeClr val="accent1">
                  <a:lumMod val="75000"/>
                </a:schemeClr>
              </a:solidFill>
              <a:cs typeface="Times New Roman" pitchFamily="18" charset="0"/>
            </a:endParaRPr>
          </a:p>
          <a:p>
            <a:pPr algn="l">
              <a:buFont typeface="Wingdings" pitchFamily="2" charset="2"/>
              <a:buNone/>
            </a:pPr>
            <a:r>
              <a:rPr lang="en-US" b="1" dirty="0" err="1" smtClean="0">
                <a:solidFill>
                  <a:schemeClr val="accent1">
                    <a:lumMod val="75000"/>
                  </a:schemeClr>
                </a:solidFill>
                <a:cs typeface="Times New Roman" pitchFamily="18" charset="0"/>
              </a:rPr>
              <a:t>Atrial</a:t>
            </a:r>
            <a:r>
              <a:rPr lang="en-US" b="1" dirty="0" smtClean="0">
                <a:solidFill>
                  <a:schemeClr val="accent1">
                    <a:lumMod val="75000"/>
                  </a:schemeClr>
                </a:solidFill>
                <a:cs typeface="Times New Roman" pitchFamily="18" charset="0"/>
              </a:rPr>
              <a:t> </a:t>
            </a:r>
            <a:r>
              <a:rPr lang="en-US" b="1" dirty="0">
                <a:solidFill>
                  <a:schemeClr val="accent1">
                    <a:lumMod val="75000"/>
                  </a:schemeClr>
                </a:solidFill>
                <a:cs typeface="Times New Roman" pitchFamily="18" charset="0"/>
              </a:rPr>
              <a:t>and ventricular systoles </a:t>
            </a:r>
            <a:r>
              <a:rPr lang="en-US" b="1" dirty="0" smtClean="0">
                <a:solidFill>
                  <a:srgbClr val="FF0000"/>
                </a:solidFill>
                <a:cs typeface="Times New Roman" pitchFamily="18" charset="0"/>
              </a:rPr>
              <a:t>never </a:t>
            </a:r>
            <a:r>
              <a:rPr lang="en-US" b="1" dirty="0">
                <a:solidFill>
                  <a:schemeClr val="accent1">
                    <a:lumMod val="75000"/>
                  </a:schemeClr>
                </a:solidFill>
                <a:cs typeface="Times New Roman" pitchFamily="18" charset="0"/>
              </a:rPr>
              <a:t>occur at the same time, but their diastoles </a:t>
            </a:r>
            <a:r>
              <a:rPr lang="en-US" b="1" dirty="0" smtClean="0">
                <a:solidFill>
                  <a:schemeClr val="accent1">
                    <a:lumMod val="75000"/>
                  </a:schemeClr>
                </a:solidFill>
                <a:cs typeface="Times New Roman" pitchFamily="18" charset="0"/>
              </a:rPr>
              <a:t>can occur </a:t>
            </a:r>
            <a:r>
              <a:rPr lang="en-US" b="1" dirty="0">
                <a:solidFill>
                  <a:schemeClr val="accent1">
                    <a:lumMod val="75000"/>
                  </a:schemeClr>
                </a:solidFill>
                <a:cs typeface="Times New Roman" pitchFamily="18" charset="0"/>
              </a:rPr>
              <a:t>at the same time during the diastole of the whole heart.</a:t>
            </a:r>
            <a:r>
              <a:rPr lang="ar-SA" b="1" dirty="0">
                <a:solidFill>
                  <a:schemeClr val="accent1">
                    <a:lumMod val="75000"/>
                  </a:schemeClr>
                </a:solidFill>
                <a:cs typeface="Times New Roman" pitchFamily="18" charset="0"/>
              </a:rPr>
              <a:t>  </a:t>
            </a:r>
          </a:p>
        </p:txBody>
      </p:sp>
      <p:pic>
        <p:nvPicPr>
          <p:cNvPr id="4" name="Picture 2" descr="D:\Dr Mahavir\Lecture\Resources for Lecture\CardioVascular System\cardiac-cycle.jpeg"/>
          <p:cNvPicPr>
            <a:picLocks noChangeAspect="1" noChangeArrowheads="1"/>
          </p:cNvPicPr>
          <p:nvPr/>
        </p:nvPicPr>
        <p:blipFill>
          <a:blip r:embed="rId3"/>
          <a:srcRect/>
          <a:stretch>
            <a:fillRect/>
          </a:stretch>
        </p:blipFill>
        <p:spPr bwMode="auto">
          <a:xfrm>
            <a:off x="5334000" y="990600"/>
            <a:ext cx="3810000"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77538"/>
                                        </p:tgtEl>
                                        <p:attrNameLst>
                                          <p:attrName>style.visibility</p:attrName>
                                        </p:attrNameLst>
                                      </p:cBhvr>
                                      <p:to>
                                        <p:strVal val="visible"/>
                                      </p:to>
                                    </p:set>
                                    <p:anim calcmode="lin" valueType="num">
                                      <p:cBhvr additive="base">
                                        <p:cTn id="7" dur="500" fill="hold"/>
                                        <p:tgtEl>
                                          <p:spTgt spid="577538"/>
                                        </p:tgtEl>
                                        <p:attrNameLst>
                                          <p:attrName>ppt_x</p:attrName>
                                        </p:attrNameLst>
                                      </p:cBhvr>
                                      <p:tavLst>
                                        <p:tav tm="0">
                                          <p:val>
                                            <p:strVal val="1+#ppt_w/2"/>
                                          </p:val>
                                        </p:tav>
                                        <p:tav tm="100000">
                                          <p:val>
                                            <p:strVal val="#ppt_x"/>
                                          </p:val>
                                        </p:tav>
                                      </p:tavLst>
                                    </p:anim>
                                    <p:anim calcmode="lin" valueType="num">
                                      <p:cBhvr additive="base">
                                        <p:cTn id="8" dur="500" fill="hold"/>
                                        <p:tgtEl>
                                          <p:spTgt spid="5775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77539">
                                            <p:txEl>
                                              <p:pRg st="0" end="0"/>
                                            </p:txEl>
                                          </p:spTgt>
                                        </p:tgtEl>
                                        <p:attrNameLst>
                                          <p:attrName>style.visibility</p:attrName>
                                        </p:attrNameLst>
                                      </p:cBhvr>
                                      <p:to>
                                        <p:strVal val="visible"/>
                                      </p:to>
                                    </p:set>
                                    <p:animEffect transition="in" filter="dissolve">
                                      <p:cBhvr>
                                        <p:cTn id="13" dur="500"/>
                                        <p:tgtEl>
                                          <p:spTgt spid="5775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77539">
                                            <p:txEl>
                                              <p:pRg st="1" end="1"/>
                                            </p:txEl>
                                          </p:spTgt>
                                        </p:tgtEl>
                                        <p:attrNameLst>
                                          <p:attrName>style.visibility</p:attrName>
                                        </p:attrNameLst>
                                      </p:cBhvr>
                                      <p:to>
                                        <p:strVal val="visible"/>
                                      </p:to>
                                    </p:set>
                                    <p:animEffect transition="in" filter="dissolve">
                                      <p:cBhvr>
                                        <p:cTn id="18" dur="500"/>
                                        <p:tgtEl>
                                          <p:spTgt spid="5775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77539">
                                            <p:txEl>
                                              <p:pRg st="2" end="2"/>
                                            </p:txEl>
                                          </p:spTgt>
                                        </p:tgtEl>
                                        <p:attrNameLst>
                                          <p:attrName>style.visibility</p:attrName>
                                        </p:attrNameLst>
                                      </p:cBhvr>
                                      <p:to>
                                        <p:strVal val="visible"/>
                                      </p:to>
                                    </p:set>
                                    <p:animEffect transition="in" filter="dissolve">
                                      <p:cBhvr>
                                        <p:cTn id="23" dur="500"/>
                                        <p:tgtEl>
                                          <p:spTgt spid="5775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77539">
                                            <p:txEl>
                                              <p:pRg st="6" end="6"/>
                                            </p:txEl>
                                          </p:spTgt>
                                        </p:tgtEl>
                                        <p:attrNameLst>
                                          <p:attrName>style.visibility</p:attrName>
                                        </p:attrNameLst>
                                      </p:cBhvr>
                                      <p:to>
                                        <p:strVal val="visible"/>
                                      </p:to>
                                    </p:set>
                                    <p:animEffect transition="in" filter="dissolve">
                                      <p:cBhvr>
                                        <p:cTn id="28" dur="500"/>
                                        <p:tgtEl>
                                          <p:spTgt spid="577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8" grpId="0" animBg="1" autoUpdateAnimBg="0"/>
      <p:bldP spid="577539" grpId="0" build="p" bldLvl="5"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cycle"/>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685800" y="762000"/>
            <a:ext cx="7772400" cy="6858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flatTx/>
          </a:bodyPr>
          <a:lstStyle/>
          <a:p>
            <a:pPr algn="ctr"/>
            <a:r>
              <a:rPr lang="en-US" b="1" dirty="0">
                <a:cs typeface="Times New Roman" pitchFamily="18" charset="0"/>
              </a:rPr>
              <a:t>The cardiac </a:t>
            </a:r>
            <a:r>
              <a:rPr lang="en-US" b="1" dirty="0" smtClean="0">
                <a:cs typeface="Times New Roman" pitchFamily="18" charset="0"/>
              </a:rPr>
              <a:t>cycle – Events</a:t>
            </a:r>
            <a:endParaRPr lang="en-US" b="1" dirty="0">
              <a:cs typeface="Times New Roman" pitchFamily="18" charset="0"/>
            </a:endParaRPr>
          </a:p>
        </p:txBody>
      </p:sp>
      <p:sp>
        <p:nvSpPr>
          <p:cNvPr id="578563" name="Rectangle 3"/>
          <p:cNvSpPr>
            <a:spLocks noGrp="1" noChangeArrowheads="1"/>
          </p:cNvSpPr>
          <p:nvPr>
            <p:ph type="body" idx="1"/>
          </p:nvPr>
        </p:nvSpPr>
        <p:spPr>
          <a:xfrm>
            <a:off x="381000" y="1676400"/>
            <a:ext cx="8534400" cy="4800600"/>
          </a:xfrm>
        </p:spPr>
        <p:txBody>
          <a:bodyPr>
            <a:normAutofit/>
          </a:bodyPr>
          <a:lstStyle/>
          <a:p>
            <a:pPr algn="l">
              <a:lnSpc>
                <a:spcPct val="90000"/>
              </a:lnSpc>
              <a:buFont typeface="Wingdings" pitchFamily="2" charset="2"/>
              <a:buChar char="Ø"/>
            </a:pPr>
            <a:r>
              <a:rPr lang="ar-SA" sz="2800" b="1" dirty="0">
                <a:cs typeface="Times New Roman" pitchFamily="18" charset="0"/>
              </a:rPr>
              <a:t>     </a:t>
            </a:r>
            <a:r>
              <a:rPr lang="en-US" sz="2800" b="1" u="sng" dirty="0" err="1" smtClean="0">
                <a:solidFill>
                  <a:srgbClr val="FF0000"/>
                </a:solidFill>
                <a:cs typeface="Times New Roman" pitchFamily="18" charset="0"/>
              </a:rPr>
              <a:t>Atrial</a:t>
            </a:r>
            <a:r>
              <a:rPr lang="en-US" sz="2800" b="1" u="sng" dirty="0" smtClean="0">
                <a:solidFill>
                  <a:srgbClr val="FF0000"/>
                </a:solidFill>
                <a:cs typeface="Times New Roman" pitchFamily="18" charset="0"/>
              </a:rPr>
              <a:t> </a:t>
            </a:r>
            <a:r>
              <a:rPr lang="en-US" sz="2800" b="1" u="sng" dirty="0">
                <a:solidFill>
                  <a:srgbClr val="FF0000"/>
                </a:solidFill>
                <a:cs typeface="Times New Roman" pitchFamily="18" charset="0"/>
              </a:rPr>
              <a:t>systole</a:t>
            </a:r>
            <a:endParaRPr lang="ar-SA" sz="2800" b="1" u="sng" dirty="0">
              <a:solidFill>
                <a:srgbClr val="FF0000"/>
              </a:solidFill>
              <a:cs typeface="Times New Roman" pitchFamily="18" charset="0"/>
            </a:endParaRPr>
          </a:p>
          <a:p>
            <a:pPr algn="l">
              <a:lnSpc>
                <a:spcPct val="90000"/>
              </a:lnSpc>
              <a:buFont typeface="Wingdings" pitchFamily="2" charset="2"/>
              <a:buChar char="Ø"/>
            </a:pPr>
            <a:r>
              <a:rPr lang="ar-SA" sz="2800" b="1" dirty="0">
                <a:solidFill>
                  <a:srgbClr val="FF0000"/>
                </a:solidFill>
                <a:cs typeface="Times New Roman" pitchFamily="18" charset="0"/>
              </a:rPr>
              <a:t>     </a:t>
            </a:r>
            <a:r>
              <a:rPr lang="en-US" sz="2800" b="1" u="sng" dirty="0" smtClean="0">
                <a:solidFill>
                  <a:srgbClr val="FF0000"/>
                </a:solidFill>
                <a:cs typeface="Times New Roman" pitchFamily="18" charset="0"/>
              </a:rPr>
              <a:t>Ventricular systole</a:t>
            </a:r>
            <a:endParaRPr lang="en-US" sz="2800" b="1" u="sng" dirty="0">
              <a:solidFill>
                <a:srgbClr val="FF0000"/>
              </a:solidFill>
              <a:cs typeface="Times New Roman" pitchFamily="18" charset="0"/>
            </a:endParaRPr>
          </a:p>
          <a:p>
            <a:pPr lvl="1">
              <a:lnSpc>
                <a:spcPct val="90000"/>
              </a:lnSpc>
              <a:buFont typeface="Wingdings" pitchFamily="2" charset="2"/>
              <a:buChar char="ü"/>
            </a:pPr>
            <a:r>
              <a:rPr lang="en-US" b="1" dirty="0" smtClean="0">
                <a:solidFill>
                  <a:srgbClr val="0070C0"/>
                </a:solidFill>
                <a:cs typeface="Times New Roman" pitchFamily="18" charset="0"/>
              </a:rPr>
              <a:t>Isometric </a:t>
            </a:r>
            <a:r>
              <a:rPr lang="en-US" b="1" dirty="0">
                <a:solidFill>
                  <a:srgbClr val="0070C0"/>
                </a:solidFill>
                <a:cs typeface="Times New Roman" pitchFamily="18" charset="0"/>
              </a:rPr>
              <a:t>(</a:t>
            </a:r>
            <a:r>
              <a:rPr lang="en-US" b="1" dirty="0" err="1">
                <a:solidFill>
                  <a:srgbClr val="0070C0"/>
                </a:solidFill>
                <a:cs typeface="Times New Roman" pitchFamily="18" charset="0"/>
              </a:rPr>
              <a:t>isovolumetric</a:t>
            </a:r>
            <a:r>
              <a:rPr lang="en-US" b="1" dirty="0">
                <a:solidFill>
                  <a:srgbClr val="0070C0"/>
                </a:solidFill>
                <a:cs typeface="Times New Roman" pitchFamily="18" charset="0"/>
              </a:rPr>
              <a:t>) contraction </a:t>
            </a:r>
            <a:r>
              <a:rPr lang="en-US" b="1" dirty="0" smtClean="0">
                <a:solidFill>
                  <a:srgbClr val="0070C0"/>
                </a:solidFill>
                <a:cs typeface="Times New Roman" pitchFamily="18" charset="0"/>
              </a:rPr>
              <a:t>phase</a:t>
            </a:r>
            <a:endParaRPr lang="en-US" b="1" dirty="0">
              <a:solidFill>
                <a:srgbClr val="0070C0"/>
              </a:solidFill>
              <a:cs typeface="Times New Roman" pitchFamily="18" charset="0"/>
            </a:endParaRPr>
          </a:p>
          <a:p>
            <a:pPr lvl="1">
              <a:lnSpc>
                <a:spcPct val="90000"/>
              </a:lnSpc>
              <a:buFont typeface="Wingdings" pitchFamily="2" charset="2"/>
              <a:buChar char="ü"/>
            </a:pPr>
            <a:r>
              <a:rPr lang="en-US" b="1" dirty="0" smtClean="0">
                <a:solidFill>
                  <a:srgbClr val="0070C0"/>
                </a:solidFill>
                <a:cs typeface="Times New Roman" pitchFamily="18" charset="0"/>
              </a:rPr>
              <a:t>Rapid </a:t>
            </a:r>
            <a:r>
              <a:rPr lang="en-US" b="1" dirty="0">
                <a:solidFill>
                  <a:srgbClr val="0070C0"/>
                </a:solidFill>
                <a:cs typeface="Times New Roman" pitchFamily="18" charset="0"/>
              </a:rPr>
              <a:t>ejection </a:t>
            </a:r>
            <a:r>
              <a:rPr lang="en-US" b="1" dirty="0" smtClean="0">
                <a:solidFill>
                  <a:srgbClr val="0070C0"/>
                </a:solidFill>
                <a:cs typeface="Times New Roman" pitchFamily="18" charset="0"/>
              </a:rPr>
              <a:t>phase</a:t>
            </a:r>
            <a:endParaRPr lang="en-US" b="1" dirty="0">
              <a:solidFill>
                <a:srgbClr val="0070C0"/>
              </a:solidFill>
              <a:cs typeface="Times New Roman" pitchFamily="18" charset="0"/>
            </a:endParaRPr>
          </a:p>
          <a:p>
            <a:pPr lvl="1">
              <a:lnSpc>
                <a:spcPct val="90000"/>
              </a:lnSpc>
              <a:buFont typeface="Wingdings" pitchFamily="2" charset="2"/>
              <a:buChar char="ü"/>
            </a:pPr>
            <a:r>
              <a:rPr lang="en-US" b="1" dirty="0" smtClean="0">
                <a:solidFill>
                  <a:srgbClr val="0070C0"/>
                </a:solidFill>
                <a:cs typeface="Times New Roman" pitchFamily="18" charset="0"/>
              </a:rPr>
              <a:t>Reduced (Slow) </a:t>
            </a:r>
            <a:r>
              <a:rPr lang="en-US" b="1" dirty="0">
                <a:solidFill>
                  <a:srgbClr val="0070C0"/>
                </a:solidFill>
                <a:cs typeface="Times New Roman" pitchFamily="18" charset="0"/>
              </a:rPr>
              <a:t>ejection phase</a:t>
            </a:r>
            <a:endParaRPr lang="ar-SA" b="1" dirty="0">
              <a:solidFill>
                <a:srgbClr val="0070C0"/>
              </a:solidFill>
              <a:cs typeface="Times New Roman" pitchFamily="18" charset="0"/>
            </a:endParaRPr>
          </a:p>
          <a:p>
            <a:pPr algn="l">
              <a:lnSpc>
                <a:spcPct val="90000"/>
              </a:lnSpc>
              <a:buFont typeface="Wingdings" pitchFamily="2" charset="2"/>
              <a:buChar char="Ø"/>
            </a:pPr>
            <a:r>
              <a:rPr lang="ar-SA" sz="2800" b="1" dirty="0">
                <a:cs typeface="Times New Roman" pitchFamily="18" charset="0"/>
              </a:rPr>
              <a:t>    </a:t>
            </a:r>
            <a:r>
              <a:rPr lang="en-US" sz="2800" b="1" u="sng" dirty="0" smtClean="0">
                <a:solidFill>
                  <a:schemeClr val="accent4">
                    <a:lumMod val="50000"/>
                  </a:schemeClr>
                </a:solidFill>
                <a:cs typeface="Times New Roman" pitchFamily="18" charset="0"/>
              </a:rPr>
              <a:t>Diastole </a:t>
            </a:r>
            <a:r>
              <a:rPr lang="en-US" sz="2800" b="1" u="sng" dirty="0">
                <a:solidFill>
                  <a:schemeClr val="accent4">
                    <a:lumMod val="50000"/>
                  </a:schemeClr>
                </a:solidFill>
                <a:cs typeface="Times New Roman" pitchFamily="18" charset="0"/>
              </a:rPr>
              <a:t>of the whole </a:t>
            </a:r>
            <a:r>
              <a:rPr lang="en-US" sz="2800" b="1" u="sng" dirty="0" smtClean="0">
                <a:solidFill>
                  <a:schemeClr val="accent4">
                    <a:lumMod val="50000"/>
                  </a:schemeClr>
                </a:solidFill>
                <a:cs typeface="Times New Roman" pitchFamily="18" charset="0"/>
              </a:rPr>
              <a:t>heart</a:t>
            </a:r>
            <a:endParaRPr lang="en-US" sz="2800" b="1" u="sng" dirty="0">
              <a:solidFill>
                <a:schemeClr val="accent4">
                  <a:lumMod val="50000"/>
                </a:schemeClr>
              </a:solidFill>
              <a:cs typeface="Times New Roman" pitchFamily="18" charset="0"/>
            </a:endParaRPr>
          </a:p>
          <a:p>
            <a:pPr lvl="1">
              <a:lnSpc>
                <a:spcPct val="90000"/>
              </a:lnSpc>
              <a:buFont typeface="Wingdings" pitchFamily="2" charset="2"/>
              <a:buChar char="ü"/>
            </a:pPr>
            <a:r>
              <a:rPr lang="en-US" b="1" dirty="0" err="1" smtClean="0">
                <a:solidFill>
                  <a:srgbClr val="002060"/>
                </a:solidFill>
                <a:cs typeface="Times New Roman" pitchFamily="18" charset="0"/>
              </a:rPr>
              <a:t>Protodiastole</a:t>
            </a:r>
            <a:endParaRPr lang="ar-SA" b="1" dirty="0">
              <a:solidFill>
                <a:srgbClr val="002060"/>
              </a:solidFill>
              <a:cs typeface="Times New Roman" pitchFamily="18" charset="0"/>
            </a:endParaRPr>
          </a:p>
          <a:p>
            <a:pPr lvl="1">
              <a:lnSpc>
                <a:spcPct val="90000"/>
              </a:lnSpc>
              <a:buFont typeface="Wingdings" pitchFamily="2" charset="2"/>
              <a:buChar char="ü"/>
            </a:pPr>
            <a:r>
              <a:rPr lang="en-US" b="1" dirty="0" smtClean="0">
                <a:solidFill>
                  <a:srgbClr val="002060"/>
                </a:solidFill>
                <a:cs typeface="Times New Roman" pitchFamily="18" charset="0"/>
              </a:rPr>
              <a:t>Isometric </a:t>
            </a:r>
            <a:r>
              <a:rPr lang="en-US" b="1" dirty="0">
                <a:solidFill>
                  <a:srgbClr val="002060"/>
                </a:solidFill>
                <a:cs typeface="Times New Roman" pitchFamily="18" charset="0"/>
              </a:rPr>
              <a:t>(</a:t>
            </a:r>
            <a:r>
              <a:rPr lang="en-US" b="1" dirty="0" err="1">
                <a:solidFill>
                  <a:srgbClr val="002060"/>
                </a:solidFill>
                <a:cs typeface="Times New Roman" pitchFamily="18" charset="0"/>
              </a:rPr>
              <a:t>isovolumetric</a:t>
            </a:r>
            <a:r>
              <a:rPr lang="en-US" b="1" dirty="0">
                <a:solidFill>
                  <a:srgbClr val="002060"/>
                </a:solidFill>
                <a:cs typeface="Times New Roman" pitchFamily="18" charset="0"/>
              </a:rPr>
              <a:t>) relaxation phase</a:t>
            </a:r>
            <a:endParaRPr lang="ar-SA" b="1" dirty="0">
              <a:solidFill>
                <a:srgbClr val="002060"/>
              </a:solidFill>
              <a:cs typeface="Times New Roman" pitchFamily="18" charset="0"/>
            </a:endParaRPr>
          </a:p>
          <a:p>
            <a:pPr lvl="1">
              <a:lnSpc>
                <a:spcPct val="90000"/>
              </a:lnSpc>
              <a:buFont typeface="Wingdings" pitchFamily="2" charset="2"/>
              <a:buChar char="ü"/>
            </a:pPr>
            <a:r>
              <a:rPr lang="en-US" b="1" dirty="0" smtClean="0">
                <a:solidFill>
                  <a:srgbClr val="002060"/>
                </a:solidFill>
                <a:cs typeface="Times New Roman" pitchFamily="18" charset="0"/>
              </a:rPr>
              <a:t>First Rapid </a:t>
            </a:r>
            <a:r>
              <a:rPr lang="en-US" b="1" dirty="0">
                <a:solidFill>
                  <a:srgbClr val="002060"/>
                </a:solidFill>
                <a:cs typeface="Times New Roman" pitchFamily="18" charset="0"/>
              </a:rPr>
              <a:t>filling </a:t>
            </a:r>
            <a:r>
              <a:rPr lang="en-US" b="1" dirty="0" smtClean="0">
                <a:solidFill>
                  <a:srgbClr val="002060"/>
                </a:solidFill>
                <a:cs typeface="Times New Roman" pitchFamily="18" charset="0"/>
              </a:rPr>
              <a:t>phase</a:t>
            </a:r>
            <a:endParaRPr lang="en-US" b="1" dirty="0">
              <a:solidFill>
                <a:srgbClr val="002060"/>
              </a:solidFill>
              <a:cs typeface="Times New Roman" pitchFamily="18" charset="0"/>
            </a:endParaRPr>
          </a:p>
          <a:p>
            <a:pPr lvl="1">
              <a:lnSpc>
                <a:spcPct val="90000"/>
              </a:lnSpc>
              <a:buFont typeface="Wingdings" pitchFamily="2" charset="2"/>
              <a:buChar char="ü"/>
            </a:pPr>
            <a:r>
              <a:rPr lang="en-US" b="1" dirty="0" smtClean="0">
                <a:solidFill>
                  <a:srgbClr val="002060"/>
                </a:solidFill>
                <a:cs typeface="Times New Roman" pitchFamily="18" charset="0"/>
              </a:rPr>
              <a:t>Slow filling phase</a:t>
            </a:r>
          </a:p>
          <a:p>
            <a:pPr lvl="1">
              <a:lnSpc>
                <a:spcPct val="90000"/>
              </a:lnSpc>
              <a:buFont typeface="Wingdings" pitchFamily="2" charset="2"/>
              <a:buChar char="ü"/>
            </a:pPr>
            <a:r>
              <a:rPr lang="en-US" b="1" dirty="0" smtClean="0">
                <a:solidFill>
                  <a:srgbClr val="002060"/>
                </a:solidFill>
                <a:cs typeface="Times New Roman" pitchFamily="18" charset="0"/>
              </a:rPr>
              <a:t>Last Rapid Filling Phase</a:t>
            </a:r>
            <a:r>
              <a:rPr lang="en-US" b="1" dirty="0" smtClean="0">
                <a:solidFill>
                  <a:schemeClr val="tx2"/>
                </a:solidFill>
                <a:cs typeface="Times New Roman" pitchFamily="18" charset="0"/>
              </a:rPr>
              <a:t>  = </a:t>
            </a:r>
            <a:r>
              <a:rPr lang="en-US" b="1" u="sng" dirty="0" smtClean="0">
                <a:solidFill>
                  <a:srgbClr val="FF0066"/>
                </a:solidFill>
                <a:cs typeface="Times New Roman" pitchFamily="18" charset="0"/>
              </a:rPr>
              <a:t>* </a:t>
            </a:r>
            <a:r>
              <a:rPr lang="en-US" b="1" u="sng" dirty="0" err="1" smtClean="0">
                <a:solidFill>
                  <a:srgbClr val="FF0066"/>
                </a:solidFill>
                <a:cs typeface="Times New Roman" pitchFamily="18" charset="0"/>
              </a:rPr>
              <a:t>Atrial</a:t>
            </a:r>
            <a:r>
              <a:rPr lang="en-US" b="1" u="sng" dirty="0" smtClean="0">
                <a:solidFill>
                  <a:srgbClr val="FF0066"/>
                </a:solidFill>
                <a:cs typeface="Times New Roman" pitchFamily="18" charset="0"/>
              </a:rPr>
              <a:t> systole:</a:t>
            </a:r>
            <a:endParaRPr lang="ar-SA" b="1" dirty="0">
              <a:solidFill>
                <a:srgbClr val="FF0066"/>
              </a:solidFill>
              <a:cs typeface="Times New Roman" pitchFamily="18" charset="0"/>
            </a:endParaRPr>
          </a:p>
        </p:txBody>
      </p:sp>
      <p:sp>
        <p:nvSpPr>
          <p:cNvPr id="4" name="Rectangle 3"/>
          <p:cNvSpPr/>
          <p:nvPr/>
        </p:nvSpPr>
        <p:spPr>
          <a:xfrm>
            <a:off x="4648200" y="5638800"/>
            <a:ext cx="2819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Effect transition="in" filter="fade">
                                      <p:cBhvr>
                                        <p:cTn id="7" dur="2000"/>
                                        <p:tgtEl>
                                          <p:spTgt spid="578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Effect transition="in" filter="fade">
                                      <p:cBhvr>
                                        <p:cTn id="12" dur="2000"/>
                                        <p:tgtEl>
                                          <p:spTgt spid="57856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8563">
                                            <p:txEl>
                                              <p:pRg st="2" end="2"/>
                                            </p:txEl>
                                          </p:spTgt>
                                        </p:tgtEl>
                                        <p:attrNameLst>
                                          <p:attrName>style.visibility</p:attrName>
                                        </p:attrNameLst>
                                      </p:cBhvr>
                                      <p:to>
                                        <p:strVal val="visible"/>
                                      </p:to>
                                    </p:set>
                                    <p:animEffect transition="in" filter="fade">
                                      <p:cBhvr>
                                        <p:cTn id="15" dur="2000"/>
                                        <p:tgtEl>
                                          <p:spTgt spid="57856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8563">
                                            <p:txEl>
                                              <p:pRg st="3" end="3"/>
                                            </p:txEl>
                                          </p:spTgt>
                                        </p:tgtEl>
                                        <p:attrNameLst>
                                          <p:attrName>style.visibility</p:attrName>
                                        </p:attrNameLst>
                                      </p:cBhvr>
                                      <p:to>
                                        <p:strVal val="visible"/>
                                      </p:to>
                                    </p:set>
                                    <p:animEffect transition="in" filter="fade">
                                      <p:cBhvr>
                                        <p:cTn id="18" dur="2000"/>
                                        <p:tgtEl>
                                          <p:spTgt spid="57856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8563">
                                            <p:txEl>
                                              <p:pRg st="4" end="4"/>
                                            </p:txEl>
                                          </p:spTgt>
                                        </p:tgtEl>
                                        <p:attrNameLst>
                                          <p:attrName>style.visibility</p:attrName>
                                        </p:attrNameLst>
                                      </p:cBhvr>
                                      <p:to>
                                        <p:strVal val="visible"/>
                                      </p:to>
                                    </p:set>
                                    <p:animEffect transition="in" filter="fade">
                                      <p:cBhvr>
                                        <p:cTn id="21" dur="2000"/>
                                        <p:tgtEl>
                                          <p:spTgt spid="57856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78563">
                                            <p:txEl>
                                              <p:pRg st="5" end="5"/>
                                            </p:txEl>
                                          </p:spTgt>
                                        </p:tgtEl>
                                        <p:attrNameLst>
                                          <p:attrName>style.visibility</p:attrName>
                                        </p:attrNameLst>
                                      </p:cBhvr>
                                      <p:to>
                                        <p:strVal val="visible"/>
                                      </p:to>
                                    </p:set>
                                    <p:animEffect transition="in" filter="fade">
                                      <p:cBhvr>
                                        <p:cTn id="26" dur="2000"/>
                                        <p:tgtEl>
                                          <p:spTgt spid="57856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8563">
                                            <p:txEl>
                                              <p:pRg st="6" end="6"/>
                                            </p:txEl>
                                          </p:spTgt>
                                        </p:tgtEl>
                                        <p:attrNameLst>
                                          <p:attrName>style.visibility</p:attrName>
                                        </p:attrNameLst>
                                      </p:cBhvr>
                                      <p:to>
                                        <p:strVal val="visible"/>
                                      </p:to>
                                    </p:set>
                                    <p:animEffect transition="in" filter="fade">
                                      <p:cBhvr>
                                        <p:cTn id="29" dur="2000"/>
                                        <p:tgtEl>
                                          <p:spTgt spid="57856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78563">
                                            <p:txEl>
                                              <p:pRg st="7" end="7"/>
                                            </p:txEl>
                                          </p:spTgt>
                                        </p:tgtEl>
                                        <p:attrNameLst>
                                          <p:attrName>style.visibility</p:attrName>
                                        </p:attrNameLst>
                                      </p:cBhvr>
                                      <p:to>
                                        <p:strVal val="visible"/>
                                      </p:to>
                                    </p:set>
                                    <p:animEffect transition="in" filter="fade">
                                      <p:cBhvr>
                                        <p:cTn id="32" dur="2000"/>
                                        <p:tgtEl>
                                          <p:spTgt spid="57856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8563">
                                            <p:txEl>
                                              <p:pRg st="8" end="8"/>
                                            </p:txEl>
                                          </p:spTgt>
                                        </p:tgtEl>
                                        <p:attrNameLst>
                                          <p:attrName>style.visibility</p:attrName>
                                        </p:attrNameLst>
                                      </p:cBhvr>
                                      <p:to>
                                        <p:strVal val="visible"/>
                                      </p:to>
                                    </p:set>
                                    <p:animEffect transition="in" filter="fade">
                                      <p:cBhvr>
                                        <p:cTn id="35" dur="2000"/>
                                        <p:tgtEl>
                                          <p:spTgt spid="57856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8563">
                                            <p:txEl>
                                              <p:pRg st="9" end="9"/>
                                            </p:txEl>
                                          </p:spTgt>
                                        </p:tgtEl>
                                        <p:attrNameLst>
                                          <p:attrName>style.visibility</p:attrName>
                                        </p:attrNameLst>
                                      </p:cBhvr>
                                      <p:to>
                                        <p:strVal val="visible"/>
                                      </p:to>
                                    </p:set>
                                    <p:animEffect transition="in" filter="fade">
                                      <p:cBhvr>
                                        <p:cTn id="38" dur="2000"/>
                                        <p:tgtEl>
                                          <p:spTgt spid="57856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78563">
                                            <p:txEl>
                                              <p:pRg st="10" end="10"/>
                                            </p:txEl>
                                          </p:spTgt>
                                        </p:tgtEl>
                                        <p:attrNameLst>
                                          <p:attrName>style.visibility</p:attrName>
                                        </p:attrNameLst>
                                      </p:cBhvr>
                                      <p:to>
                                        <p:strVal val="visible"/>
                                      </p:to>
                                    </p:set>
                                    <p:animEffect transition="in" filter="fade">
                                      <p:cBhvr>
                                        <p:cTn id="41" dur="2000"/>
                                        <p:tgtEl>
                                          <p:spTgt spid="57856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grpId="0" nodeType="clickEffect">
                                  <p:stCondLst>
                                    <p:cond delay="0"/>
                                  </p:stCondLst>
                                  <p:childTnLst>
                                    <p:animEffect transition="out" filter="checkerboard(across)">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calculate the duration of cardiac cycle ?</a:t>
            </a:r>
            <a:endParaRPr lang="en-IN" dirty="0"/>
          </a:p>
        </p:txBody>
      </p:sp>
      <p:sp>
        <p:nvSpPr>
          <p:cNvPr id="3" name="Content Placeholder 2"/>
          <p:cNvSpPr>
            <a:spLocks noGrp="1"/>
          </p:cNvSpPr>
          <p:nvPr>
            <p:ph idx="1"/>
          </p:nvPr>
        </p:nvSpPr>
        <p:spPr>
          <a:xfrm>
            <a:off x="0" y="1935480"/>
            <a:ext cx="9144000" cy="4389120"/>
          </a:xfrm>
        </p:spPr>
        <p:txBody>
          <a:bodyPr/>
          <a:lstStyle/>
          <a:p>
            <a:r>
              <a:rPr lang="en-US" b="1" dirty="0" smtClean="0"/>
              <a:t>Formula : </a:t>
            </a:r>
          </a:p>
          <a:p>
            <a:pPr>
              <a:buNone/>
            </a:pPr>
            <a:endParaRPr lang="en-US" b="1" dirty="0" smtClean="0"/>
          </a:p>
          <a:p>
            <a:pPr algn="ctr">
              <a:buNone/>
            </a:pPr>
            <a:r>
              <a:rPr lang="en-US" b="1" dirty="0" smtClean="0"/>
              <a:t>Duration of Cardiac Cycle  in sec = 60 / HR</a:t>
            </a:r>
          </a:p>
          <a:p>
            <a:pPr algn="ctr">
              <a:buNone/>
            </a:pPr>
            <a:endParaRPr lang="en-US" b="1" dirty="0" smtClean="0"/>
          </a:p>
          <a:p>
            <a:r>
              <a:rPr lang="en-US" b="1" dirty="0" smtClean="0"/>
              <a:t>So if HR is 60 / minute then Cardiac cycle = ____ sec ??</a:t>
            </a:r>
          </a:p>
          <a:p>
            <a:r>
              <a:rPr lang="en-US" b="1" dirty="0" smtClean="0"/>
              <a:t>So if HR is 100 / minute then Cardiac cycle = ____ sec??</a:t>
            </a:r>
          </a:p>
          <a:p>
            <a:endParaRPr lang="en-US" b="1" dirty="0" smtClean="0"/>
          </a:p>
          <a:p>
            <a:r>
              <a:rPr lang="en-US" b="1" dirty="0" smtClean="0"/>
              <a:t>Normally HR is around 72/min then cardiac cycle:0.8 sec</a:t>
            </a:r>
          </a:p>
          <a:p>
            <a:endParaRPr lang="en-US" b="1" dirty="0" smtClean="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4098"/>
          <p:cNvSpPr>
            <a:spLocks noGrp="1" noChangeArrowheads="1"/>
          </p:cNvSpPr>
          <p:nvPr>
            <p:ph type="title"/>
          </p:nvPr>
        </p:nvSpPr>
        <p:spPr>
          <a:xfrm>
            <a:off x="609600" y="762000"/>
            <a:ext cx="7772400" cy="990600"/>
          </a:xfrm>
        </p:spPr>
        <p:style>
          <a:lnRef idx="2">
            <a:schemeClr val="accent1">
              <a:shade val="50000"/>
            </a:schemeClr>
          </a:lnRef>
          <a:fillRef idx="1">
            <a:schemeClr val="accent1"/>
          </a:fillRef>
          <a:effectRef idx="0">
            <a:schemeClr val="accent1"/>
          </a:effectRef>
          <a:fontRef idx="minor">
            <a:schemeClr val="lt1"/>
          </a:fontRef>
        </p:style>
        <p:txBody>
          <a:bodyPr anchor="t">
            <a:normAutofit/>
            <a:flatTx/>
          </a:bodyPr>
          <a:lstStyle/>
          <a:p>
            <a:pPr algn="ctr"/>
            <a:r>
              <a:rPr lang="en-US" sz="4800" b="1" dirty="0">
                <a:cs typeface="Times New Roman" pitchFamily="18" charset="0"/>
              </a:rPr>
              <a:t>The cardiac cycle</a:t>
            </a:r>
            <a:endParaRPr lang="en-US" sz="4800" dirty="0">
              <a:cs typeface="Times New Roman" pitchFamily="18" charset="0"/>
            </a:endParaRPr>
          </a:p>
        </p:txBody>
      </p:sp>
      <p:sp>
        <p:nvSpPr>
          <p:cNvPr id="576515" name="Rectangle 4099"/>
          <p:cNvSpPr>
            <a:spLocks noGrp="1" noChangeArrowheads="1"/>
          </p:cNvSpPr>
          <p:nvPr>
            <p:ph type="body" idx="1"/>
          </p:nvPr>
        </p:nvSpPr>
        <p:spPr>
          <a:xfrm>
            <a:off x="609600" y="1752600"/>
            <a:ext cx="7772400" cy="4572000"/>
          </a:xfrm>
        </p:spPr>
        <p:txBody>
          <a:bodyPr>
            <a:noAutofit/>
          </a:bodyPr>
          <a:lstStyle/>
          <a:p>
            <a:pPr algn="l">
              <a:buFont typeface="Wingdings" pitchFamily="2" charset="2"/>
              <a:buNone/>
            </a:pPr>
            <a:r>
              <a:rPr lang="en-US" sz="3200" b="1" dirty="0">
                <a:cs typeface="Times New Roman" pitchFamily="18" charset="0"/>
              </a:rPr>
              <a:t>In the normal heart, cardiac activity is repeated in a regular cyclical manner. </a:t>
            </a:r>
            <a:endParaRPr lang="en-US" sz="3200" b="1" dirty="0" smtClean="0">
              <a:cs typeface="Times New Roman" pitchFamily="18" charset="0"/>
            </a:endParaRPr>
          </a:p>
          <a:p>
            <a:pPr algn="l">
              <a:buFont typeface="Wingdings" pitchFamily="2" charset="2"/>
              <a:buNone/>
            </a:pPr>
            <a:endParaRPr lang="en-US" sz="1100" b="1" dirty="0" smtClean="0">
              <a:cs typeface="Times New Roman" pitchFamily="18" charset="0"/>
            </a:endParaRPr>
          </a:p>
          <a:p>
            <a:pPr>
              <a:buNone/>
            </a:pPr>
            <a:r>
              <a:rPr lang="en-US" sz="3200" b="1" dirty="0" smtClean="0"/>
              <a:t>The two atria contract at the same time, then they relax while the two ventricles simultaneously contract.</a:t>
            </a:r>
          </a:p>
          <a:p>
            <a:pPr algn="l">
              <a:buFont typeface="Wingdings" pitchFamily="2" charset="2"/>
              <a:buNone/>
            </a:pPr>
            <a:endParaRPr lang="en-US" sz="1100" b="1"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76514"/>
                                        </p:tgtEl>
                                        <p:attrNameLst>
                                          <p:attrName>style.visibility</p:attrName>
                                        </p:attrNameLst>
                                      </p:cBhvr>
                                      <p:to>
                                        <p:strVal val="visible"/>
                                      </p:to>
                                    </p:set>
                                    <p:anim calcmode="lin" valueType="num">
                                      <p:cBhvr additive="base">
                                        <p:cTn id="7" dur="500" fill="hold"/>
                                        <p:tgtEl>
                                          <p:spTgt spid="576514"/>
                                        </p:tgtEl>
                                        <p:attrNameLst>
                                          <p:attrName>ppt_x</p:attrName>
                                        </p:attrNameLst>
                                      </p:cBhvr>
                                      <p:tavLst>
                                        <p:tav tm="0">
                                          <p:val>
                                            <p:strVal val="1+#ppt_w/2"/>
                                          </p:val>
                                        </p:tav>
                                        <p:tav tm="100000">
                                          <p:val>
                                            <p:strVal val="#ppt_x"/>
                                          </p:val>
                                        </p:tav>
                                      </p:tavLst>
                                    </p:anim>
                                    <p:anim calcmode="lin" valueType="num">
                                      <p:cBhvr additive="base">
                                        <p:cTn id="8" dur="500" fill="hold"/>
                                        <p:tgtEl>
                                          <p:spTgt spid="5765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76515">
                                            <p:txEl>
                                              <p:pRg st="0" end="0"/>
                                            </p:txEl>
                                          </p:spTgt>
                                        </p:tgtEl>
                                        <p:attrNameLst>
                                          <p:attrName>style.visibility</p:attrName>
                                        </p:attrNameLst>
                                      </p:cBhvr>
                                      <p:to>
                                        <p:strVal val="visible"/>
                                      </p:to>
                                    </p:set>
                                    <p:animEffect transition="in" filter="dissolve">
                                      <p:cBhvr>
                                        <p:cTn id="13" dur="500"/>
                                        <p:tgtEl>
                                          <p:spTgt spid="5765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76515">
                                            <p:txEl>
                                              <p:pRg st="2" end="2"/>
                                            </p:txEl>
                                          </p:spTgt>
                                        </p:tgtEl>
                                        <p:attrNameLst>
                                          <p:attrName>style.visibility</p:attrName>
                                        </p:attrNameLst>
                                      </p:cBhvr>
                                      <p:to>
                                        <p:strVal val="visible"/>
                                      </p:to>
                                    </p:set>
                                    <p:animEffect transition="in" filter="dissolve">
                                      <p:cBhvr>
                                        <p:cTn id="18" dur="500"/>
                                        <p:tgtEl>
                                          <p:spTgt spid="576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4" grpId="0" animBg="1" autoUpdateAnimBg="0"/>
      <p:bldP spid="576515" grpId="0" build="p" bldLvl="5"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4098"/>
          <p:cNvSpPr>
            <a:spLocks noGrp="1" noChangeArrowheads="1"/>
          </p:cNvSpPr>
          <p:nvPr>
            <p:ph type="title"/>
          </p:nvPr>
        </p:nvSpPr>
        <p:spPr>
          <a:xfrm>
            <a:off x="609600" y="762000"/>
            <a:ext cx="7772400" cy="990600"/>
          </a:xfrm>
        </p:spPr>
        <p:style>
          <a:lnRef idx="2">
            <a:schemeClr val="accent1">
              <a:shade val="50000"/>
            </a:schemeClr>
          </a:lnRef>
          <a:fillRef idx="1">
            <a:schemeClr val="accent1"/>
          </a:fillRef>
          <a:effectRef idx="0">
            <a:schemeClr val="accent1"/>
          </a:effectRef>
          <a:fontRef idx="minor">
            <a:schemeClr val="lt1"/>
          </a:fontRef>
        </p:style>
        <p:txBody>
          <a:bodyPr anchor="t">
            <a:normAutofit/>
            <a:flatTx/>
          </a:bodyPr>
          <a:lstStyle/>
          <a:p>
            <a:pPr algn="ctr"/>
            <a:r>
              <a:rPr lang="en-US" sz="4800" b="1" dirty="0">
                <a:cs typeface="Times New Roman" pitchFamily="18" charset="0"/>
              </a:rPr>
              <a:t>The cardiac cycle</a:t>
            </a:r>
            <a:endParaRPr lang="en-US" sz="4800" dirty="0">
              <a:cs typeface="Times New Roman" pitchFamily="18" charset="0"/>
            </a:endParaRPr>
          </a:p>
        </p:txBody>
      </p:sp>
      <p:sp>
        <p:nvSpPr>
          <p:cNvPr id="576515" name="Rectangle 4099"/>
          <p:cNvSpPr>
            <a:spLocks noGrp="1" noChangeArrowheads="1"/>
          </p:cNvSpPr>
          <p:nvPr>
            <p:ph type="body" idx="1"/>
          </p:nvPr>
        </p:nvSpPr>
        <p:spPr>
          <a:xfrm>
            <a:off x="609600" y="1752600"/>
            <a:ext cx="8153400" cy="4572000"/>
          </a:xfrm>
        </p:spPr>
        <p:txBody>
          <a:bodyPr>
            <a:noAutofit/>
          </a:bodyPr>
          <a:lstStyle/>
          <a:p>
            <a:pPr algn="l">
              <a:buFont typeface="Wingdings" pitchFamily="2" charset="2"/>
              <a:buNone/>
            </a:pPr>
            <a:endParaRPr lang="en-US" sz="1100" b="1" dirty="0">
              <a:cs typeface="Times New Roman" pitchFamily="18" charset="0"/>
            </a:endParaRPr>
          </a:p>
          <a:p>
            <a:pPr algn="l">
              <a:buFont typeface="Wingdings" pitchFamily="2" charset="2"/>
              <a:buNone/>
            </a:pPr>
            <a:r>
              <a:rPr lang="en-US" sz="3200" b="1" dirty="0" smtClean="0">
                <a:cs typeface="Times New Roman" pitchFamily="18" charset="0"/>
              </a:rPr>
              <a:t>With </a:t>
            </a:r>
            <a:r>
              <a:rPr lang="en-US" sz="3200" b="1" dirty="0">
                <a:cs typeface="Times New Roman" pitchFamily="18" charset="0"/>
              </a:rPr>
              <a:t>a resting heart rate of 75 beats/min, the duration of  each cardiac cycle is 0.8 second. </a:t>
            </a:r>
            <a:endParaRPr lang="en-US" sz="3200" b="1" dirty="0" smtClean="0">
              <a:cs typeface="Times New Roman" pitchFamily="18" charset="0"/>
            </a:endParaRPr>
          </a:p>
          <a:p>
            <a:pPr algn="l">
              <a:buFont typeface="Wingdings" pitchFamily="2" charset="2"/>
              <a:buNone/>
            </a:pPr>
            <a:endParaRPr lang="en-US" sz="1100" b="1" dirty="0">
              <a:cs typeface="Times New Roman" pitchFamily="18" charset="0"/>
            </a:endParaRPr>
          </a:p>
          <a:p>
            <a:pPr algn="l">
              <a:buFont typeface="Wingdings" pitchFamily="2" charset="2"/>
              <a:buNone/>
            </a:pPr>
            <a:r>
              <a:rPr lang="en-US" sz="3200" b="1" dirty="0" smtClean="0">
                <a:cs typeface="Times New Roman" pitchFamily="18" charset="0"/>
              </a:rPr>
              <a:t>For the atria , Cycle consist of 0.1 second in systole and 0.7 Second in diastole</a:t>
            </a:r>
          </a:p>
          <a:p>
            <a:pPr algn="l">
              <a:buFont typeface="Wingdings" pitchFamily="2" charset="2"/>
              <a:buNone/>
            </a:pPr>
            <a:r>
              <a:rPr lang="en-US" sz="3200" b="1" dirty="0" smtClean="0">
                <a:cs typeface="Times New Roman" pitchFamily="18" charset="0"/>
              </a:rPr>
              <a:t>For  </a:t>
            </a:r>
            <a:r>
              <a:rPr lang="en-US" sz="3200" b="1" dirty="0">
                <a:cs typeface="Times New Roman" pitchFamily="18" charset="0"/>
              </a:rPr>
              <a:t>the ventricles, the cycle consists of 0.3 second in systole and 0.5 second in diastole.</a:t>
            </a:r>
            <a:r>
              <a:rPr lang="en-US" sz="32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76514"/>
                                        </p:tgtEl>
                                        <p:attrNameLst>
                                          <p:attrName>style.visibility</p:attrName>
                                        </p:attrNameLst>
                                      </p:cBhvr>
                                      <p:to>
                                        <p:strVal val="visible"/>
                                      </p:to>
                                    </p:set>
                                    <p:anim calcmode="lin" valueType="num">
                                      <p:cBhvr additive="base">
                                        <p:cTn id="7" dur="500" fill="hold"/>
                                        <p:tgtEl>
                                          <p:spTgt spid="576514"/>
                                        </p:tgtEl>
                                        <p:attrNameLst>
                                          <p:attrName>ppt_x</p:attrName>
                                        </p:attrNameLst>
                                      </p:cBhvr>
                                      <p:tavLst>
                                        <p:tav tm="0">
                                          <p:val>
                                            <p:strVal val="1+#ppt_w/2"/>
                                          </p:val>
                                        </p:tav>
                                        <p:tav tm="100000">
                                          <p:val>
                                            <p:strVal val="#ppt_x"/>
                                          </p:val>
                                        </p:tav>
                                      </p:tavLst>
                                    </p:anim>
                                    <p:anim calcmode="lin" valueType="num">
                                      <p:cBhvr additive="base">
                                        <p:cTn id="8" dur="500" fill="hold"/>
                                        <p:tgtEl>
                                          <p:spTgt spid="5765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76515">
                                            <p:txEl>
                                              <p:pRg st="1" end="1"/>
                                            </p:txEl>
                                          </p:spTgt>
                                        </p:tgtEl>
                                        <p:attrNameLst>
                                          <p:attrName>style.visibility</p:attrName>
                                        </p:attrNameLst>
                                      </p:cBhvr>
                                      <p:to>
                                        <p:strVal val="visible"/>
                                      </p:to>
                                    </p:set>
                                    <p:animEffect transition="in" filter="dissolve">
                                      <p:cBhvr>
                                        <p:cTn id="13" dur="500"/>
                                        <p:tgtEl>
                                          <p:spTgt spid="5765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76515">
                                            <p:txEl>
                                              <p:pRg st="3" end="3"/>
                                            </p:txEl>
                                          </p:spTgt>
                                        </p:tgtEl>
                                        <p:attrNameLst>
                                          <p:attrName>style.visibility</p:attrName>
                                        </p:attrNameLst>
                                      </p:cBhvr>
                                      <p:to>
                                        <p:strVal val="visible"/>
                                      </p:to>
                                    </p:set>
                                    <p:animEffect transition="in" filter="dissolve">
                                      <p:cBhvr>
                                        <p:cTn id="18" dur="500"/>
                                        <p:tgtEl>
                                          <p:spTgt spid="57651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76515">
                                            <p:txEl>
                                              <p:pRg st="4" end="4"/>
                                            </p:txEl>
                                          </p:spTgt>
                                        </p:tgtEl>
                                        <p:attrNameLst>
                                          <p:attrName>style.visibility</p:attrName>
                                        </p:attrNameLst>
                                      </p:cBhvr>
                                      <p:to>
                                        <p:strVal val="visible"/>
                                      </p:to>
                                    </p:set>
                                    <p:animEffect transition="in" filter="dissolve">
                                      <p:cBhvr>
                                        <p:cTn id="23" dur="500"/>
                                        <p:tgtEl>
                                          <p:spTgt spid="576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4" grpId="0" animBg="1" autoUpdateAnimBg="0"/>
      <p:bldP spid="576515"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Cumulative Evaluation System</a:t>
            </a:r>
            <a:endParaRPr lang="en-IN" dirty="0"/>
          </a:p>
        </p:txBody>
      </p:sp>
      <p:sp>
        <p:nvSpPr>
          <p:cNvPr id="3" name="Content Placeholder 2"/>
          <p:cNvSpPr>
            <a:spLocks noGrp="1"/>
          </p:cNvSpPr>
          <p:nvPr>
            <p:ph idx="1"/>
          </p:nvPr>
        </p:nvSpPr>
        <p:spPr/>
        <p:txBody>
          <a:bodyPr/>
          <a:lstStyle/>
          <a:p>
            <a:pPr>
              <a:buNone/>
            </a:pPr>
            <a:r>
              <a:rPr lang="en-US" dirty="0" err="1" smtClean="0"/>
              <a:t>Qus</a:t>
            </a:r>
            <a:r>
              <a:rPr lang="en-US" dirty="0" smtClean="0"/>
              <a:t>. 3 ; Which cardiac tissue has highest conduction velocity ?</a:t>
            </a:r>
          </a:p>
          <a:p>
            <a:pPr marL="514350" indent="-514350">
              <a:buAutoNum type="alphaUcPeriod"/>
            </a:pPr>
            <a:r>
              <a:rPr lang="en-US" dirty="0" smtClean="0"/>
              <a:t>Purkinje Fiber</a:t>
            </a:r>
          </a:p>
          <a:p>
            <a:pPr marL="514350" indent="-514350">
              <a:buFont typeface="Arial" pitchFamily="34" charset="0"/>
              <a:buAutoNum type="alphaUcPeriod"/>
            </a:pPr>
            <a:r>
              <a:rPr lang="en-US" dirty="0" err="1" smtClean="0"/>
              <a:t>Internodal</a:t>
            </a:r>
            <a:r>
              <a:rPr lang="en-US" dirty="0" smtClean="0"/>
              <a:t> Tract</a:t>
            </a:r>
            <a:endParaRPr lang="en-US" baseline="30000" dirty="0" smtClean="0"/>
          </a:p>
          <a:p>
            <a:pPr marL="514350" indent="-514350">
              <a:buAutoNum type="alphaUcPeriod"/>
            </a:pPr>
            <a:r>
              <a:rPr lang="en-US" dirty="0" smtClean="0"/>
              <a:t>AV Node</a:t>
            </a:r>
            <a:endParaRPr lang="en-US" baseline="30000" dirty="0" smtClean="0"/>
          </a:p>
          <a:p>
            <a:pPr marL="514350" indent="-514350">
              <a:buAutoNum type="alphaUcPeriod"/>
            </a:pPr>
            <a:r>
              <a:rPr lang="en-US" dirty="0" smtClean="0"/>
              <a:t>Bundle of His</a:t>
            </a:r>
          </a:p>
          <a:p>
            <a:endParaRPr lang="en-IN" dirty="0"/>
          </a:p>
        </p:txBody>
      </p:sp>
      <p:sp>
        <p:nvSpPr>
          <p:cNvPr id="4" name="Date Placeholder 3"/>
          <p:cNvSpPr>
            <a:spLocks noGrp="1"/>
          </p:cNvSpPr>
          <p:nvPr>
            <p:ph type="dt" sz="half" idx="10"/>
          </p:nvPr>
        </p:nvSpPr>
        <p:spPr/>
        <p:txBody>
          <a:bodyPr/>
          <a:lstStyle/>
          <a:p>
            <a:fld id="{EB7B1808-8812-47FF-AEA9-4D3AD50ED76C}" type="datetime1">
              <a:rPr lang="en-IN" smtClean="0"/>
              <a:pPr/>
              <a:t>13-09-2021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
        <p:nvSpPr>
          <p:cNvPr id="8" name="TextBox 7"/>
          <p:cNvSpPr txBox="1"/>
          <p:nvPr/>
        </p:nvSpPr>
        <p:spPr>
          <a:xfrm>
            <a:off x="5410200" y="6167735"/>
            <a:ext cx="1371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3</a:t>
            </a:r>
            <a:r>
              <a:rPr lang="en-US" sz="2400"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Phases</a:t>
            </a:r>
            <a:endParaRPr lang="en-IN" sz="2400" b="1" dirty="0">
              <a:solidFill>
                <a:srgbClr val="FF0000"/>
              </a:solidFill>
              <a:latin typeface="Times New Roman" pitchFamily="18" charset="0"/>
              <a:cs typeface="Times New Roman" pitchFamily="18" charset="0"/>
            </a:endParaRPr>
          </a:p>
        </p:txBody>
      </p:sp>
      <p:sp>
        <p:nvSpPr>
          <p:cNvPr id="9" name="TextBox 8"/>
          <p:cNvSpPr txBox="1"/>
          <p:nvPr/>
        </p:nvSpPr>
        <p:spPr>
          <a:xfrm>
            <a:off x="7848600" y="6172200"/>
            <a:ext cx="1371600" cy="461665"/>
          </a:xfrm>
          <a:prstGeom prst="rect">
            <a:avLst/>
          </a:prstGeom>
          <a:noFill/>
        </p:spPr>
        <p:txBody>
          <a:bodyPr wrap="square" rtlCol="0">
            <a:spAutoFit/>
          </a:bodyPr>
          <a:lstStyle/>
          <a:p>
            <a:pPr algn="ctr"/>
            <a:r>
              <a:rPr lang="en-US" sz="2400" b="1" dirty="0" smtClean="0">
                <a:solidFill>
                  <a:srgbClr val="00B050"/>
                </a:solidFill>
                <a:latin typeface="Times New Roman" pitchFamily="18" charset="0"/>
                <a:cs typeface="Times New Roman" pitchFamily="18" charset="0"/>
              </a:rPr>
              <a:t>5 Phases</a:t>
            </a:r>
            <a:endParaRPr lang="en-IN" sz="2400" b="1" dirty="0">
              <a:solidFill>
                <a:srgbClr val="00B050"/>
              </a:solidFill>
              <a:latin typeface="Times New Roman" pitchFamily="18" charset="0"/>
              <a:cs typeface="Times New Roman" pitchFamily="18" charset="0"/>
            </a:endParaRPr>
          </a:p>
        </p:txBody>
      </p:sp>
      <p:sp>
        <p:nvSpPr>
          <p:cNvPr id="10" name="Curved Right Arrow 9"/>
          <p:cNvSpPr/>
          <p:nvPr/>
        </p:nvSpPr>
        <p:spPr>
          <a:xfrm>
            <a:off x="5029200" y="6019800"/>
            <a:ext cx="381000" cy="457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Curved Right Arrow 10"/>
          <p:cNvSpPr/>
          <p:nvPr/>
        </p:nvSpPr>
        <p:spPr>
          <a:xfrm>
            <a:off x="7543800" y="6019800"/>
            <a:ext cx="381000" cy="457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BA5634D6-0CDE-4866-986D-286082BBF4F0}"/>
                                            </p:graphicEl>
                                          </p:spTgt>
                                        </p:tgtEl>
                                        <p:attrNameLst>
                                          <p:attrName>style.visibility</p:attrName>
                                        </p:attrNameLst>
                                      </p:cBhvr>
                                      <p:to>
                                        <p:strVal val="visible"/>
                                      </p:to>
                                    </p:set>
                                    <p:animEffect transition="in" filter="fade">
                                      <p:cBhvr>
                                        <p:cTn id="7" dur="2000"/>
                                        <p:tgtEl>
                                          <p:spTgt spid="7">
                                            <p:graphicEl>
                                              <a:dgm id="{BA5634D6-0CDE-4866-986D-286082BBF4F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6F90EFC0-5278-45AA-ABDD-332CFBDAF7B1}"/>
                                            </p:graphicEl>
                                          </p:spTgt>
                                        </p:tgtEl>
                                        <p:attrNameLst>
                                          <p:attrName>style.visibility</p:attrName>
                                        </p:attrNameLst>
                                      </p:cBhvr>
                                      <p:to>
                                        <p:strVal val="visible"/>
                                      </p:to>
                                    </p:set>
                                    <p:animEffect transition="in" filter="fade">
                                      <p:cBhvr>
                                        <p:cTn id="10" dur="2000"/>
                                        <p:tgtEl>
                                          <p:spTgt spid="7">
                                            <p:graphicEl>
                                              <a:dgm id="{6F90EFC0-5278-45AA-ABDD-332CFBDAF7B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9CBBF086-CB21-4670-AF7D-BC6386E01572}"/>
                                            </p:graphicEl>
                                          </p:spTgt>
                                        </p:tgtEl>
                                        <p:attrNameLst>
                                          <p:attrName>style.visibility</p:attrName>
                                        </p:attrNameLst>
                                      </p:cBhvr>
                                      <p:to>
                                        <p:strVal val="visible"/>
                                      </p:to>
                                    </p:set>
                                    <p:animEffect transition="in" filter="fade">
                                      <p:cBhvr>
                                        <p:cTn id="15" dur="2000"/>
                                        <p:tgtEl>
                                          <p:spTgt spid="7">
                                            <p:graphicEl>
                                              <a:dgm id="{9CBBF086-CB21-4670-AF7D-BC6386E0157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8BDF1B27-AFF1-4A73-ABB0-C4C079E296F4}"/>
                                            </p:graphicEl>
                                          </p:spTgt>
                                        </p:tgtEl>
                                        <p:attrNameLst>
                                          <p:attrName>style.visibility</p:attrName>
                                        </p:attrNameLst>
                                      </p:cBhvr>
                                      <p:to>
                                        <p:strVal val="visible"/>
                                      </p:to>
                                    </p:set>
                                    <p:animEffect transition="in" filter="fade">
                                      <p:cBhvr>
                                        <p:cTn id="18" dur="2000"/>
                                        <p:tgtEl>
                                          <p:spTgt spid="7">
                                            <p:graphicEl>
                                              <a:dgm id="{8BDF1B27-AFF1-4A73-ABB0-C4C079E296F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691C1524-5371-4B37-8BF1-718C03BFF729}"/>
                                            </p:graphicEl>
                                          </p:spTgt>
                                        </p:tgtEl>
                                        <p:attrNameLst>
                                          <p:attrName>style.visibility</p:attrName>
                                        </p:attrNameLst>
                                      </p:cBhvr>
                                      <p:to>
                                        <p:strVal val="visible"/>
                                      </p:to>
                                    </p:set>
                                    <p:animEffect transition="in" filter="fade">
                                      <p:cBhvr>
                                        <p:cTn id="21" dur="2000"/>
                                        <p:tgtEl>
                                          <p:spTgt spid="7">
                                            <p:graphicEl>
                                              <a:dgm id="{691C1524-5371-4B37-8BF1-718C03BFF72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graphicEl>
                                              <a:dgm id="{D76A3865-5525-44B2-86ED-ADA8A7832831}"/>
                                            </p:graphicEl>
                                          </p:spTgt>
                                        </p:tgtEl>
                                        <p:attrNameLst>
                                          <p:attrName>style.visibility</p:attrName>
                                        </p:attrNameLst>
                                      </p:cBhvr>
                                      <p:to>
                                        <p:strVal val="visible"/>
                                      </p:to>
                                    </p:set>
                                    <p:animEffect transition="in" filter="fade">
                                      <p:cBhvr>
                                        <p:cTn id="26" dur="2000"/>
                                        <p:tgtEl>
                                          <p:spTgt spid="7">
                                            <p:graphicEl>
                                              <a:dgm id="{D76A3865-5525-44B2-86ED-ADA8A783283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graphicEl>
                                              <a:dgm id="{747B6781-A9F1-4866-A666-F054D9CCE16C}"/>
                                            </p:graphicEl>
                                          </p:spTgt>
                                        </p:tgtEl>
                                        <p:attrNameLst>
                                          <p:attrName>style.visibility</p:attrName>
                                        </p:attrNameLst>
                                      </p:cBhvr>
                                      <p:to>
                                        <p:strVal val="visible"/>
                                      </p:to>
                                    </p:set>
                                    <p:animEffect transition="in" filter="fade">
                                      <p:cBhvr>
                                        <p:cTn id="29" dur="2000"/>
                                        <p:tgtEl>
                                          <p:spTgt spid="7">
                                            <p:graphicEl>
                                              <a:dgm id="{747B6781-A9F1-4866-A666-F054D9CCE16C}"/>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graphicEl>
                                              <a:dgm id="{84FAA481-A79E-41C7-B585-6E2E9773425F}"/>
                                            </p:graphicEl>
                                          </p:spTgt>
                                        </p:tgtEl>
                                        <p:attrNameLst>
                                          <p:attrName>style.visibility</p:attrName>
                                        </p:attrNameLst>
                                      </p:cBhvr>
                                      <p:to>
                                        <p:strVal val="visible"/>
                                      </p:to>
                                    </p:set>
                                    <p:animEffect transition="in" filter="fade">
                                      <p:cBhvr>
                                        <p:cTn id="32" dur="2000"/>
                                        <p:tgtEl>
                                          <p:spTgt spid="7">
                                            <p:graphicEl>
                                              <a:dgm id="{84FAA481-A79E-41C7-B585-6E2E9773425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CF2219A9-6F24-4F24-8048-6CD20FC9A0DD}"/>
                                            </p:graphicEl>
                                          </p:spTgt>
                                        </p:tgtEl>
                                        <p:attrNameLst>
                                          <p:attrName>style.visibility</p:attrName>
                                        </p:attrNameLst>
                                      </p:cBhvr>
                                      <p:to>
                                        <p:strVal val="visible"/>
                                      </p:to>
                                    </p:set>
                                    <p:animEffect transition="in" filter="fade">
                                      <p:cBhvr>
                                        <p:cTn id="37" dur="2000"/>
                                        <p:tgtEl>
                                          <p:spTgt spid="7">
                                            <p:graphicEl>
                                              <a:dgm id="{CF2219A9-6F24-4F24-8048-6CD20FC9A0DD}"/>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graphicEl>
                                              <a:dgm id="{C882A6D7-3D72-4C25-994D-1B1D723E8DD1}"/>
                                            </p:graphicEl>
                                          </p:spTgt>
                                        </p:tgtEl>
                                        <p:attrNameLst>
                                          <p:attrName>style.visibility</p:attrName>
                                        </p:attrNameLst>
                                      </p:cBhvr>
                                      <p:to>
                                        <p:strVal val="visible"/>
                                      </p:to>
                                    </p:set>
                                    <p:animEffect transition="in" filter="fade">
                                      <p:cBhvr>
                                        <p:cTn id="40" dur="2000"/>
                                        <p:tgtEl>
                                          <p:spTgt spid="7">
                                            <p:graphicEl>
                                              <a:dgm id="{C882A6D7-3D72-4C25-994D-1B1D723E8DD1}"/>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55B1E084-C413-4DD2-9425-276C36BF290B}"/>
                                            </p:graphicEl>
                                          </p:spTgt>
                                        </p:tgtEl>
                                        <p:attrNameLst>
                                          <p:attrName>style.visibility</p:attrName>
                                        </p:attrNameLst>
                                      </p:cBhvr>
                                      <p:to>
                                        <p:strVal val="visible"/>
                                      </p:to>
                                    </p:set>
                                    <p:animEffect transition="in" filter="fade">
                                      <p:cBhvr>
                                        <p:cTn id="43" dur="2000"/>
                                        <p:tgtEl>
                                          <p:spTgt spid="7">
                                            <p:graphicEl>
                                              <a:dgm id="{55B1E084-C413-4DD2-9425-276C36BF290B}"/>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graphicEl>
                                              <a:dgm id="{52C0A1CC-FA94-4406-8B23-1718C9E17AA0}"/>
                                            </p:graphicEl>
                                          </p:spTgt>
                                        </p:tgtEl>
                                        <p:attrNameLst>
                                          <p:attrName>style.visibility</p:attrName>
                                        </p:attrNameLst>
                                      </p:cBhvr>
                                      <p:to>
                                        <p:strVal val="visible"/>
                                      </p:to>
                                    </p:set>
                                    <p:animEffect transition="in" filter="fade">
                                      <p:cBhvr>
                                        <p:cTn id="48" dur="2000"/>
                                        <p:tgtEl>
                                          <p:spTgt spid="7">
                                            <p:graphicEl>
                                              <a:dgm id="{52C0A1CC-FA94-4406-8B23-1718C9E17AA0}"/>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graphicEl>
                                              <a:dgm id="{BE32EDB9-60F8-4FF9-A34C-27E47532A2CB}"/>
                                            </p:graphicEl>
                                          </p:spTgt>
                                        </p:tgtEl>
                                        <p:attrNameLst>
                                          <p:attrName>style.visibility</p:attrName>
                                        </p:attrNameLst>
                                      </p:cBhvr>
                                      <p:to>
                                        <p:strVal val="visible"/>
                                      </p:to>
                                    </p:set>
                                    <p:animEffect transition="in" filter="fade">
                                      <p:cBhvr>
                                        <p:cTn id="51" dur="2000"/>
                                        <p:tgtEl>
                                          <p:spTgt spid="7">
                                            <p:graphicEl>
                                              <a:dgm id="{BE32EDB9-60F8-4FF9-A34C-27E47532A2CB}"/>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graphicEl>
                                              <a:dgm id="{8F369E76-3F2A-438D-884A-50425D8EA31E}"/>
                                            </p:graphicEl>
                                          </p:spTgt>
                                        </p:tgtEl>
                                        <p:attrNameLst>
                                          <p:attrName>style.visibility</p:attrName>
                                        </p:attrNameLst>
                                      </p:cBhvr>
                                      <p:to>
                                        <p:strVal val="visible"/>
                                      </p:to>
                                    </p:set>
                                    <p:animEffect transition="in" filter="fade">
                                      <p:cBhvr>
                                        <p:cTn id="54" dur="2000"/>
                                        <p:tgtEl>
                                          <p:spTgt spid="7">
                                            <p:graphicEl>
                                              <a:dgm id="{8F369E76-3F2A-438D-884A-50425D8EA31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graphicEl>
                                              <a:dgm id="{732093C8-EFAF-4CD2-997B-BB2DF24AE408}"/>
                                            </p:graphicEl>
                                          </p:spTgt>
                                        </p:tgtEl>
                                        <p:attrNameLst>
                                          <p:attrName>style.visibility</p:attrName>
                                        </p:attrNameLst>
                                      </p:cBhvr>
                                      <p:to>
                                        <p:strVal val="visible"/>
                                      </p:to>
                                    </p:set>
                                    <p:animEffect transition="in" filter="fade">
                                      <p:cBhvr>
                                        <p:cTn id="59" dur="2000"/>
                                        <p:tgtEl>
                                          <p:spTgt spid="7">
                                            <p:graphicEl>
                                              <a:dgm id="{732093C8-EFAF-4CD2-997B-BB2DF24AE408}"/>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
                                            <p:graphicEl>
                                              <a:dgm id="{2F78A501-64A6-4ECC-BBF7-50E2D5E6A5C4}"/>
                                            </p:graphicEl>
                                          </p:spTgt>
                                        </p:tgtEl>
                                        <p:attrNameLst>
                                          <p:attrName>style.visibility</p:attrName>
                                        </p:attrNameLst>
                                      </p:cBhvr>
                                      <p:to>
                                        <p:strVal val="visible"/>
                                      </p:to>
                                    </p:set>
                                    <p:animEffect transition="in" filter="fade">
                                      <p:cBhvr>
                                        <p:cTn id="62" dur="2000"/>
                                        <p:tgtEl>
                                          <p:spTgt spid="7">
                                            <p:graphicEl>
                                              <a:dgm id="{2F78A501-64A6-4ECC-BBF7-50E2D5E6A5C4}"/>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graphicEl>
                                              <a:dgm id="{2E81351A-8760-4A0D-8D22-C38E9ABEC09A}"/>
                                            </p:graphicEl>
                                          </p:spTgt>
                                        </p:tgtEl>
                                        <p:attrNameLst>
                                          <p:attrName>style.visibility</p:attrName>
                                        </p:attrNameLst>
                                      </p:cBhvr>
                                      <p:to>
                                        <p:strVal val="visible"/>
                                      </p:to>
                                    </p:set>
                                    <p:animEffect transition="in" filter="fade">
                                      <p:cBhvr>
                                        <p:cTn id="65" dur="2000"/>
                                        <p:tgtEl>
                                          <p:spTgt spid="7">
                                            <p:graphicEl>
                                              <a:dgm id="{2E81351A-8760-4A0D-8D22-C38E9ABEC09A}"/>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graphicEl>
                                              <a:dgm id="{6BB35358-E1C2-4508-8F4D-0EA97A8E5025}"/>
                                            </p:graphicEl>
                                          </p:spTgt>
                                        </p:tgtEl>
                                        <p:attrNameLst>
                                          <p:attrName>style.visibility</p:attrName>
                                        </p:attrNameLst>
                                      </p:cBhvr>
                                      <p:to>
                                        <p:strVal val="visible"/>
                                      </p:to>
                                    </p:set>
                                    <p:animEffect transition="in" filter="fade">
                                      <p:cBhvr>
                                        <p:cTn id="70" dur="2000"/>
                                        <p:tgtEl>
                                          <p:spTgt spid="7">
                                            <p:graphicEl>
                                              <a:dgm id="{6BB35358-E1C2-4508-8F4D-0EA97A8E5025}"/>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
                                            <p:graphicEl>
                                              <a:dgm id="{3B053FDE-37E7-42D0-ABEC-1F020340002F}"/>
                                            </p:graphicEl>
                                          </p:spTgt>
                                        </p:tgtEl>
                                        <p:attrNameLst>
                                          <p:attrName>style.visibility</p:attrName>
                                        </p:attrNameLst>
                                      </p:cBhvr>
                                      <p:to>
                                        <p:strVal val="visible"/>
                                      </p:to>
                                    </p:set>
                                    <p:animEffect transition="in" filter="fade">
                                      <p:cBhvr>
                                        <p:cTn id="73" dur="2000"/>
                                        <p:tgtEl>
                                          <p:spTgt spid="7">
                                            <p:graphicEl>
                                              <a:dgm id="{3B053FDE-37E7-42D0-ABEC-1F020340002F}"/>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
                                            <p:graphicEl>
                                              <a:dgm id="{B3A4443D-B91F-4F74-91F1-7361AD52CAF4}"/>
                                            </p:graphicEl>
                                          </p:spTgt>
                                        </p:tgtEl>
                                        <p:attrNameLst>
                                          <p:attrName>style.visibility</p:attrName>
                                        </p:attrNameLst>
                                      </p:cBhvr>
                                      <p:to>
                                        <p:strVal val="visible"/>
                                      </p:to>
                                    </p:set>
                                    <p:animEffect transition="in" filter="fade">
                                      <p:cBhvr>
                                        <p:cTn id="76" dur="2000"/>
                                        <p:tgtEl>
                                          <p:spTgt spid="7">
                                            <p:graphicEl>
                                              <a:dgm id="{B3A4443D-B91F-4F74-91F1-7361AD52CAF4}"/>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up)">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27" presetClass="entr" presetSubtype="0" fill="hold" grpId="0" nodeType="clickEffect">
                                  <p:stCondLst>
                                    <p:cond delay="0"/>
                                  </p:stCondLst>
                                  <p:iterate type="lt">
                                    <p:tmPct val="50000"/>
                                  </p:iterate>
                                  <p:childTnLst>
                                    <p:set>
                                      <p:cBhvr>
                                        <p:cTn id="85" dur="1" fill="hold">
                                          <p:stCondLst>
                                            <p:cond delay="0"/>
                                          </p:stCondLst>
                                        </p:cTn>
                                        <p:tgtEl>
                                          <p:spTgt spid="8"/>
                                        </p:tgtEl>
                                        <p:attrNameLst>
                                          <p:attrName>style.visibility</p:attrName>
                                        </p:attrNameLst>
                                      </p:cBhvr>
                                      <p:to>
                                        <p:strVal val="visible"/>
                                      </p:to>
                                    </p:set>
                                    <p:anim calcmode="discrete" valueType="clr">
                                      <p:cBhvr override="childStyle">
                                        <p:cTn id="8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8"/>
                                        </p:tgtEl>
                                        <p:attrNameLst>
                                          <p:attrName>fillcolor</p:attrName>
                                        </p:attrNameLst>
                                      </p:cBhvr>
                                      <p:tavLst>
                                        <p:tav tm="0">
                                          <p:val>
                                            <p:clrVal>
                                              <a:schemeClr val="accent2"/>
                                            </p:clrVal>
                                          </p:val>
                                        </p:tav>
                                        <p:tav tm="50000">
                                          <p:val>
                                            <p:clrVal>
                                              <a:schemeClr val="hlink"/>
                                            </p:clrVal>
                                          </p:val>
                                        </p:tav>
                                      </p:tavLst>
                                    </p:anim>
                                    <p:set>
                                      <p:cBhvr>
                                        <p:cTn id="88" dur="80"/>
                                        <p:tgtEl>
                                          <p:spTgt spid="8"/>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up)">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9"/>
                                        </p:tgtEl>
                                        <p:attrNameLst>
                                          <p:attrName>style.visibility</p:attrName>
                                        </p:attrNameLst>
                                      </p:cBhvr>
                                      <p:to>
                                        <p:strVal val="visible"/>
                                      </p:to>
                                    </p:set>
                                    <p:anim calcmode="discrete" valueType="clr">
                                      <p:cBhvr override="childStyle">
                                        <p:cTn id="9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9"/>
                                        </p:tgtEl>
                                        <p:attrNameLst>
                                          <p:attrName>fillcolor</p:attrName>
                                        </p:attrNameLst>
                                      </p:cBhvr>
                                      <p:tavLst>
                                        <p:tav tm="0">
                                          <p:val>
                                            <p:clrVal>
                                              <a:schemeClr val="accent2"/>
                                            </p:clrVal>
                                          </p:val>
                                        </p:tav>
                                        <p:tav tm="50000">
                                          <p:val>
                                            <p:clrVal>
                                              <a:schemeClr val="hlink"/>
                                            </p:clrVal>
                                          </p:val>
                                        </p:tav>
                                      </p:tavLst>
                                    </p:anim>
                                    <p:set>
                                      <p:cBhvr>
                                        <p:cTn id="100"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p:bldP spid="9" grpId="0"/>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6096000"/>
                <a:gridCol w="3048000"/>
              </a:tblGrid>
              <a:tr h="370840">
                <a:tc gridSpan="2">
                  <a:txBody>
                    <a:bodyPr/>
                    <a:lstStyle/>
                    <a:p>
                      <a:r>
                        <a:rPr lang="en-US" sz="2400" b="1" dirty="0" smtClean="0"/>
                        <a:t>PHASES : Mechanical Events at 75 Pulse / Min</a:t>
                      </a:r>
                      <a:endParaRPr lang="en-IN" sz="2400" b="1" dirty="0"/>
                    </a:p>
                  </a:txBody>
                  <a:tcPr/>
                </a:tc>
                <a:tc hMerge="1">
                  <a:txBody>
                    <a:bodyPr/>
                    <a:lstStyle/>
                    <a:p>
                      <a:endParaRPr lang="en-IN"/>
                    </a:p>
                  </a:txBody>
                  <a:tcPr/>
                </a:tc>
              </a:tr>
              <a:tr h="370840">
                <a:tc gridSpan="2">
                  <a:txBody>
                    <a:bodyPr/>
                    <a:lstStyle/>
                    <a:p>
                      <a:pPr algn="ctr"/>
                      <a:r>
                        <a:rPr lang="en-US" sz="2400" b="1" dirty="0" err="1" smtClean="0"/>
                        <a:t>Atrial</a:t>
                      </a:r>
                      <a:r>
                        <a:rPr lang="en-US" sz="2400" b="1" dirty="0" smtClean="0"/>
                        <a:t> Events (0.8 Sec)</a:t>
                      </a:r>
                      <a:endParaRPr lang="en-IN" sz="2400" b="1" dirty="0"/>
                    </a:p>
                  </a:txBody>
                  <a:tcPr>
                    <a:solidFill>
                      <a:schemeClr val="accent1">
                        <a:lumMod val="60000"/>
                        <a:lumOff val="40000"/>
                      </a:schemeClr>
                    </a:solidFill>
                  </a:tcPr>
                </a:tc>
                <a:tc hMerge="1">
                  <a:txBody>
                    <a:bodyPr/>
                    <a:lstStyle/>
                    <a:p>
                      <a:endParaRPr lang="en-IN"/>
                    </a:p>
                  </a:txBody>
                  <a:tcPr/>
                </a:tc>
              </a:tr>
              <a:tr h="370840">
                <a:tc>
                  <a:txBody>
                    <a:bodyPr/>
                    <a:lstStyle/>
                    <a:p>
                      <a:r>
                        <a:rPr lang="en-US" sz="2400" b="1" dirty="0" err="1" smtClean="0">
                          <a:solidFill>
                            <a:schemeClr val="bg1"/>
                          </a:solidFill>
                        </a:rPr>
                        <a:t>Atrial</a:t>
                      </a:r>
                      <a:r>
                        <a:rPr lang="en-US" sz="2400" b="1" dirty="0" smtClean="0">
                          <a:solidFill>
                            <a:schemeClr val="bg1"/>
                          </a:solidFill>
                        </a:rPr>
                        <a:t> Systole</a:t>
                      </a:r>
                      <a:endParaRPr lang="en-IN" sz="2400" b="1" dirty="0">
                        <a:solidFill>
                          <a:schemeClr val="bg1"/>
                        </a:solidFill>
                      </a:endParaRPr>
                    </a:p>
                  </a:txBody>
                  <a:tcPr>
                    <a:solidFill>
                      <a:srgbClr val="FF0000"/>
                    </a:solidFill>
                  </a:tcPr>
                </a:tc>
                <a:tc>
                  <a:txBody>
                    <a:bodyPr/>
                    <a:lstStyle/>
                    <a:p>
                      <a:pPr algn="ctr"/>
                      <a:r>
                        <a:rPr lang="en-US" sz="2400" b="1" dirty="0" smtClean="0">
                          <a:solidFill>
                            <a:schemeClr val="bg1"/>
                          </a:solidFill>
                        </a:rPr>
                        <a:t>0.1 Sec</a:t>
                      </a:r>
                      <a:endParaRPr lang="en-IN" sz="2400" b="1" dirty="0">
                        <a:solidFill>
                          <a:schemeClr val="bg1"/>
                        </a:solidFill>
                      </a:endParaRPr>
                    </a:p>
                  </a:txBody>
                  <a:tcPr>
                    <a:solidFill>
                      <a:srgbClr val="FF0000"/>
                    </a:solidFill>
                  </a:tcPr>
                </a:tc>
              </a:tr>
              <a:tr h="370840">
                <a:tc>
                  <a:txBody>
                    <a:bodyPr/>
                    <a:lstStyle/>
                    <a:p>
                      <a:r>
                        <a:rPr lang="en-US" sz="2400" b="1" dirty="0" err="1" smtClean="0"/>
                        <a:t>Atrial</a:t>
                      </a:r>
                      <a:r>
                        <a:rPr lang="en-US" sz="2400" b="1" baseline="0" dirty="0" smtClean="0"/>
                        <a:t> Diastole</a:t>
                      </a:r>
                      <a:endParaRPr lang="en-IN" sz="2400" b="1" dirty="0"/>
                    </a:p>
                  </a:txBody>
                  <a:tcPr>
                    <a:solidFill>
                      <a:srgbClr val="00B050"/>
                    </a:solidFill>
                  </a:tcPr>
                </a:tc>
                <a:tc>
                  <a:txBody>
                    <a:bodyPr/>
                    <a:lstStyle/>
                    <a:p>
                      <a:pPr algn="ctr"/>
                      <a:r>
                        <a:rPr lang="en-US" sz="2400" b="1" dirty="0" smtClean="0"/>
                        <a:t>0.7 Sec</a:t>
                      </a:r>
                      <a:endParaRPr lang="en-IN" sz="2400" b="1" dirty="0"/>
                    </a:p>
                  </a:txBody>
                  <a:tcPr>
                    <a:solidFill>
                      <a:srgbClr val="00B050"/>
                    </a:solidFill>
                  </a:tcPr>
                </a:tc>
              </a:tr>
              <a:tr h="370840">
                <a:tc gridSpan="2">
                  <a:txBody>
                    <a:bodyPr/>
                    <a:lstStyle/>
                    <a:p>
                      <a:pPr algn="ctr"/>
                      <a:r>
                        <a:rPr lang="en-US" sz="2400" b="1" dirty="0" smtClean="0"/>
                        <a:t>Ventricular Events (0.8 Sec)</a:t>
                      </a:r>
                      <a:endParaRPr lang="en-IN" sz="2400" b="1" dirty="0"/>
                    </a:p>
                  </a:txBody>
                  <a:tcPr>
                    <a:solidFill>
                      <a:schemeClr val="bg2">
                        <a:lumMod val="50000"/>
                      </a:schemeClr>
                    </a:solidFill>
                  </a:tcPr>
                </a:tc>
                <a:tc hMerge="1">
                  <a:txBody>
                    <a:bodyPr/>
                    <a:lstStyle/>
                    <a:p>
                      <a:endParaRPr lang="en-IN"/>
                    </a:p>
                  </a:txBody>
                  <a:tcPr/>
                </a:tc>
              </a:tr>
              <a:tr h="370840">
                <a:tc>
                  <a:txBody>
                    <a:bodyPr/>
                    <a:lstStyle/>
                    <a:p>
                      <a:r>
                        <a:rPr lang="en-US" sz="2400" b="1" dirty="0" smtClean="0">
                          <a:solidFill>
                            <a:schemeClr val="bg1"/>
                          </a:solidFill>
                        </a:rPr>
                        <a:t>Ventricular Systole</a:t>
                      </a:r>
                    </a:p>
                    <a:p>
                      <a:pPr marL="457200" indent="-457200">
                        <a:buFont typeface="+mj-lt"/>
                        <a:buAutoNum type="arabicPeriod"/>
                      </a:pPr>
                      <a:r>
                        <a:rPr lang="en-US" sz="2400" b="1" dirty="0" err="1" smtClean="0">
                          <a:solidFill>
                            <a:srgbClr val="FFFF00"/>
                          </a:solidFill>
                        </a:rPr>
                        <a:t>Isovolumetric</a:t>
                      </a:r>
                      <a:r>
                        <a:rPr lang="en-US" sz="2400" b="1" baseline="0" dirty="0" smtClean="0">
                          <a:solidFill>
                            <a:srgbClr val="FFFF00"/>
                          </a:solidFill>
                        </a:rPr>
                        <a:t> Contraction Phase</a:t>
                      </a:r>
                    </a:p>
                    <a:p>
                      <a:pPr marL="457200" indent="-457200">
                        <a:buFont typeface="+mj-lt"/>
                        <a:buAutoNum type="arabicPeriod"/>
                      </a:pPr>
                      <a:r>
                        <a:rPr lang="en-US" sz="2400" b="1" baseline="0" dirty="0" smtClean="0">
                          <a:solidFill>
                            <a:srgbClr val="FFC000"/>
                          </a:solidFill>
                        </a:rPr>
                        <a:t>Rapid Ejection Period</a:t>
                      </a:r>
                    </a:p>
                    <a:p>
                      <a:pPr marL="457200" indent="-457200">
                        <a:buFont typeface="+mj-lt"/>
                        <a:buAutoNum type="arabicPeriod"/>
                      </a:pPr>
                      <a:r>
                        <a:rPr lang="en-US" sz="2400" b="1" baseline="0" dirty="0" smtClean="0">
                          <a:solidFill>
                            <a:srgbClr val="FFC000"/>
                          </a:solidFill>
                        </a:rPr>
                        <a:t>Reduced Ejection Period</a:t>
                      </a:r>
                      <a:endParaRPr lang="en-IN" sz="2400" b="1" dirty="0">
                        <a:solidFill>
                          <a:srgbClr val="FFC000"/>
                        </a:solidFill>
                      </a:endParaRPr>
                    </a:p>
                  </a:txBody>
                  <a:tcPr>
                    <a:solidFill>
                      <a:srgbClr val="FF0000"/>
                    </a:solidFill>
                  </a:tcPr>
                </a:tc>
                <a:tc>
                  <a:txBody>
                    <a:bodyPr/>
                    <a:lstStyle/>
                    <a:p>
                      <a:pPr algn="ctr"/>
                      <a:r>
                        <a:rPr lang="en-US" sz="2400" b="1" dirty="0" smtClean="0">
                          <a:solidFill>
                            <a:schemeClr val="bg1"/>
                          </a:solidFill>
                        </a:rPr>
                        <a:t>0.3 Sec</a:t>
                      </a:r>
                    </a:p>
                    <a:p>
                      <a:pPr lvl="1" algn="ctr">
                        <a:buFont typeface="Arial" pitchFamily="34" charset="0"/>
                        <a:buChar char="•"/>
                      </a:pPr>
                      <a:r>
                        <a:rPr lang="en-US" sz="2400" b="1" dirty="0" smtClean="0">
                          <a:solidFill>
                            <a:srgbClr val="FFFF00"/>
                          </a:solidFill>
                        </a:rPr>
                        <a:t>0.05 sec</a:t>
                      </a:r>
                    </a:p>
                    <a:p>
                      <a:pPr lvl="1" algn="ctr">
                        <a:buFont typeface="Arial" pitchFamily="34" charset="0"/>
                        <a:buChar char="•"/>
                      </a:pPr>
                      <a:r>
                        <a:rPr lang="en-US" sz="2400" b="1" dirty="0" smtClean="0">
                          <a:solidFill>
                            <a:srgbClr val="FFFF00"/>
                          </a:solidFill>
                        </a:rPr>
                        <a:t>0.10 sec</a:t>
                      </a:r>
                    </a:p>
                    <a:p>
                      <a:pPr lvl="1" algn="ctr">
                        <a:buFont typeface="Arial" pitchFamily="34" charset="0"/>
                        <a:buChar char="•"/>
                      </a:pPr>
                      <a:r>
                        <a:rPr lang="en-US" sz="2400" b="1" dirty="0" smtClean="0">
                          <a:solidFill>
                            <a:srgbClr val="FFFF00"/>
                          </a:solidFill>
                        </a:rPr>
                        <a:t>0.15 sec</a:t>
                      </a:r>
                    </a:p>
                  </a:txBody>
                  <a:tcPr>
                    <a:solidFill>
                      <a:srgbClr val="FF0000"/>
                    </a:solidFill>
                  </a:tcPr>
                </a:tc>
              </a:tr>
              <a:tr h="370840">
                <a:tc>
                  <a:txBody>
                    <a:bodyPr/>
                    <a:lstStyle/>
                    <a:p>
                      <a:r>
                        <a:rPr lang="en-US" sz="2400" b="1" dirty="0" smtClean="0"/>
                        <a:t>Ventricular Diastole</a:t>
                      </a:r>
                    </a:p>
                    <a:p>
                      <a:pPr marL="457200" indent="-457200">
                        <a:buFont typeface="+mj-lt"/>
                        <a:buAutoNum type="arabicPeriod"/>
                      </a:pPr>
                      <a:r>
                        <a:rPr lang="en-US" sz="2400" b="1" dirty="0" err="1" smtClean="0">
                          <a:solidFill>
                            <a:schemeClr val="tx2">
                              <a:lumMod val="50000"/>
                            </a:schemeClr>
                          </a:solidFill>
                        </a:rPr>
                        <a:t>Protodiastolic</a:t>
                      </a:r>
                      <a:r>
                        <a:rPr lang="en-US" sz="2400" b="1" baseline="0" dirty="0" smtClean="0">
                          <a:solidFill>
                            <a:schemeClr val="tx2">
                              <a:lumMod val="50000"/>
                            </a:schemeClr>
                          </a:solidFill>
                        </a:rPr>
                        <a:t> phase</a:t>
                      </a:r>
                    </a:p>
                    <a:p>
                      <a:pPr marL="457200" indent="-457200">
                        <a:buFont typeface="+mj-lt"/>
                        <a:buAutoNum type="arabicPeriod"/>
                      </a:pPr>
                      <a:r>
                        <a:rPr lang="en-US" sz="2400" b="1" baseline="0" dirty="0" err="1" smtClean="0">
                          <a:solidFill>
                            <a:schemeClr val="tx2">
                              <a:lumMod val="50000"/>
                            </a:schemeClr>
                          </a:solidFill>
                        </a:rPr>
                        <a:t>Isovolumetric</a:t>
                      </a:r>
                      <a:r>
                        <a:rPr lang="en-US" sz="2400" b="1" baseline="0" dirty="0" smtClean="0">
                          <a:solidFill>
                            <a:schemeClr val="tx2">
                              <a:lumMod val="50000"/>
                            </a:schemeClr>
                          </a:solidFill>
                        </a:rPr>
                        <a:t> Relaxation Phase</a:t>
                      </a:r>
                    </a:p>
                    <a:p>
                      <a:pPr marL="457200" indent="-457200">
                        <a:buFont typeface="+mj-lt"/>
                        <a:buAutoNum type="arabicPeriod"/>
                      </a:pPr>
                      <a:r>
                        <a:rPr lang="en-US" sz="2400" b="1" baseline="0" dirty="0" smtClean="0">
                          <a:solidFill>
                            <a:schemeClr val="tx2">
                              <a:lumMod val="50000"/>
                            </a:schemeClr>
                          </a:solidFill>
                        </a:rPr>
                        <a:t>First Rapid Filling phase</a:t>
                      </a:r>
                    </a:p>
                    <a:p>
                      <a:pPr marL="457200" indent="-457200">
                        <a:buFont typeface="+mj-lt"/>
                        <a:buAutoNum type="arabicPeriod"/>
                      </a:pPr>
                      <a:r>
                        <a:rPr lang="en-US" sz="2400" b="1" baseline="0" dirty="0" smtClean="0">
                          <a:solidFill>
                            <a:schemeClr val="tx2">
                              <a:lumMod val="50000"/>
                            </a:schemeClr>
                          </a:solidFill>
                        </a:rPr>
                        <a:t>Slow Filling Phase or </a:t>
                      </a:r>
                      <a:r>
                        <a:rPr lang="en-US" sz="2400" b="1" baseline="0" dirty="0" err="1" smtClean="0">
                          <a:solidFill>
                            <a:schemeClr val="tx2">
                              <a:lumMod val="50000"/>
                            </a:schemeClr>
                          </a:solidFill>
                        </a:rPr>
                        <a:t>Diastasis</a:t>
                      </a:r>
                      <a:endParaRPr lang="en-US" sz="2400" b="1" baseline="0" dirty="0" smtClean="0">
                        <a:solidFill>
                          <a:schemeClr val="tx2">
                            <a:lumMod val="50000"/>
                          </a:schemeClr>
                        </a:solidFill>
                      </a:endParaRPr>
                    </a:p>
                    <a:p>
                      <a:pPr marL="457200" indent="-457200">
                        <a:buFont typeface="+mj-lt"/>
                        <a:buAutoNum type="arabicPeriod"/>
                      </a:pPr>
                      <a:r>
                        <a:rPr lang="en-US" sz="2400" b="1" baseline="0" dirty="0" smtClean="0">
                          <a:solidFill>
                            <a:schemeClr val="tx2">
                              <a:lumMod val="50000"/>
                            </a:schemeClr>
                          </a:solidFill>
                        </a:rPr>
                        <a:t>Last Rapid Filling Phase</a:t>
                      </a:r>
                      <a:endParaRPr lang="en-US" sz="2400" b="1" dirty="0" smtClean="0">
                        <a:solidFill>
                          <a:schemeClr val="tx2">
                            <a:lumMod val="50000"/>
                          </a:schemeClr>
                        </a:solidFill>
                      </a:endParaRPr>
                    </a:p>
                    <a:p>
                      <a:endParaRPr lang="en-IN" sz="2400" b="1" dirty="0"/>
                    </a:p>
                  </a:txBody>
                  <a:tcPr>
                    <a:solidFill>
                      <a:srgbClr val="00B050"/>
                    </a:solidFill>
                  </a:tcPr>
                </a:tc>
                <a:tc>
                  <a:txBody>
                    <a:bodyPr/>
                    <a:lstStyle/>
                    <a:p>
                      <a:pPr algn="ctr"/>
                      <a:r>
                        <a:rPr lang="en-US" sz="2400" b="1" dirty="0" smtClean="0">
                          <a:solidFill>
                            <a:schemeClr val="tx1"/>
                          </a:solidFill>
                        </a:rPr>
                        <a:t>0.5</a:t>
                      </a:r>
                      <a:r>
                        <a:rPr lang="en-US" sz="2400" b="1" baseline="0" dirty="0" smtClean="0">
                          <a:solidFill>
                            <a:schemeClr val="tx1"/>
                          </a:solidFill>
                        </a:rPr>
                        <a:t> Sec</a:t>
                      </a:r>
                    </a:p>
                    <a:p>
                      <a:pPr lvl="1" algn="ctr">
                        <a:buFont typeface="Arial" pitchFamily="34" charset="0"/>
                        <a:buChar char="•"/>
                      </a:pPr>
                      <a:r>
                        <a:rPr lang="en-US" sz="2400" b="1" baseline="0" dirty="0" smtClean="0">
                          <a:solidFill>
                            <a:schemeClr val="tx2">
                              <a:lumMod val="50000"/>
                            </a:schemeClr>
                          </a:solidFill>
                        </a:rPr>
                        <a:t>0.04 sec</a:t>
                      </a:r>
                    </a:p>
                    <a:p>
                      <a:pPr lvl="1" algn="ctr">
                        <a:buFont typeface="Arial" pitchFamily="34" charset="0"/>
                        <a:buChar char="•"/>
                      </a:pPr>
                      <a:r>
                        <a:rPr lang="en-US" sz="2400" b="1" baseline="0" dirty="0" smtClean="0">
                          <a:solidFill>
                            <a:schemeClr val="tx2">
                              <a:lumMod val="50000"/>
                            </a:schemeClr>
                          </a:solidFill>
                        </a:rPr>
                        <a:t>0.06 sec</a:t>
                      </a:r>
                    </a:p>
                    <a:p>
                      <a:pPr lvl="1" algn="ctr">
                        <a:buFont typeface="Arial" pitchFamily="34" charset="0"/>
                        <a:buChar char="•"/>
                      </a:pPr>
                      <a:r>
                        <a:rPr lang="en-US" sz="2400" b="1" baseline="0" dirty="0" smtClean="0">
                          <a:solidFill>
                            <a:schemeClr val="tx2">
                              <a:lumMod val="50000"/>
                            </a:schemeClr>
                          </a:solidFill>
                        </a:rPr>
                        <a:t>0.10 sec</a:t>
                      </a:r>
                    </a:p>
                    <a:p>
                      <a:pPr lvl="1" algn="ctr">
                        <a:buFont typeface="Arial" pitchFamily="34" charset="0"/>
                        <a:buChar char="•"/>
                      </a:pPr>
                      <a:r>
                        <a:rPr lang="en-US" sz="2400" b="1" baseline="0" dirty="0" smtClean="0">
                          <a:solidFill>
                            <a:schemeClr val="tx2">
                              <a:lumMod val="50000"/>
                            </a:schemeClr>
                          </a:solidFill>
                        </a:rPr>
                        <a:t>0.20 sec</a:t>
                      </a:r>
                    </a:p>
                    <a:p>
                      <a:pPr lvl="1" algn="ctr">
                        <a:buFont typeface="Arial" pitchFamily="34" charset="0"/>
                        <a:buChar char="•"/>
                      </a:pPr>
                      <a:r>
                        <a:rPr lang="en-US" sz="2400" b="1" baseline="0" dirty="0" smtClean="0">
                          <a:solidFill>
                            <a:schemeClr val="tx2">
                              <a:lumMod val="50000"/>
                            </a:schemeClr>
                          </a:solidFill>
                        </a:rPr>
                        <a:t>0.10 sec</a:t>
                      </a:r>
                      <a:endParaRPr lang="en-IN" sz="2400" b="1" dirty="0">
                        <a:solidFill>
                          <a:schemeClr val="tx2">
                            <a:lumMod val="50000"/>
                          </a:schemeClr>
                        </a:solidFill>
                      </a:endParaRPr>
                    </a:p>
                  </a:txBody>
                  <a:tcPr>
                    <a:solidFill>
                      <a:srgbClr val="00B050"/>
                    </a:solidFill>
                  </a:tcPr>
                </a:tc>
              </a:tr>
              <a:tr h="370840">
                <a:tc>
                  <a:txBody>
                    <a:bodyPr/>
                    <a:lstStyle/>
                    <a:p>
                      <a:endParaRPr lang="en-IN" sz="2400" b="1" dirty="0"/>
                    </a:p>
                  </a:txBody>
                  <a:tcPr/>
                </a:tc>
                <a:tc>
                  <a:txBody>
                    <a:bodyPr/>
                    <a:lstStyle/>
                    <a:p>
                      <a:endParaRPr lang="en-IN" b="1" dirty="0"/>
                    </a:p>
                  </a:txBody>
                  <a:tcPr/>
                </a:tc>
              </a:tr>
            </a:tbl>
          </a:graphicData>
        </a:graphic>
      </p:graphicFrame>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Events occurring during Cardiac Cycle – step by step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smtClean="0"/>
              <a:t>Atrial</a:t>
            </a:r>
            <a:r>
              <a:rPr lang="en-US" dirty="0" smtClean="0"/>
              <a:t> Systole</a:t>
            </a:r>
          </a:p>
          <a:p>
            <a:pPr marL="514350" indent="-514350">
              <a:buFont typeface="+mj-lt"/>
              <a:buAutoNum type="arabicPeriod"/>
            </a:pPr>
            <a:r>
              <a:rPr lang="en-US" dirty="0" err="1" smtClean="0"/>
              <a:t>Isovolumentric</a:t>
            </a:r>
            <a:r>
              <a:rPr lang="en-US" dirty="0" smtClean="0"/>
              <a:t> (Isometric) contraction phase</a:t>
            </a:r>
          </a:p>
          <a:p>
            <a:pPr marL="514350" indent="-514350">
              <a:buFont typeface="+mj-lt"/>
              <a:buAutoNum type="arabicPeriod"/>
            </a:pPr>
            <a:r>
              <a:rPr lang="en-US" dirty="0" smtClean="0"/>
              <a:t>Rapid Ejection phase</a:t>
            </a:r>
          </a:p>
          <a:p>
            <a:pPr marL="514350" indent="-514350">
              <a:buFont typeface="+mj-lt"/>
              <a:buAutoNum type="arabicPeriod"/>
            </a:pPr>
            <a:r>
              <a:rPr lang="en-US" dirty="0" smtClean="0"/>
              <a:t>Reduced Ejection phase</a:t>
            </a:r>
          </a:p>
          <a:p>
            <a:pPr marL="514350" indent="-514350">
              <a:buFont typeface="+mj-lt"/>
              <a:buAutoNum type="arabicPeriod"/>
            </a:pPr>
            <a:r>
              <a:rPr lang="en-US" dirty="0" err="1" smtClean="0"/>
              <a:t>Protodiastole</a:t>
            </a:r>
            <a:endParaRPr lang="en-US" dirty="0" smtClean="0"/>
          </a:p>
          <a:p>
            <a:pPr marL="514350" indent="-514350">
              <a:buFont typeface="+mj-lt"/>
              <a:buAutoNum type="arabicPeriod"/>
            </a:pPr>
            <a:r>
              <a:rPr lang="en-US" dirty="0" err="1" smtClean="0"/>
              <a:t>Isovolumentric</a:t>
            </a:r>
            <a:r>
              <a:rPr lang="en-US" dirty="0" smtClean="0"/>
              <a:t> (Isometric) relaxation phase</a:t>
            </a:r>
          </a:p>
          <a:p>
            <a:pPr marL="514350" indent="-514350">
              <a:buFont typeface="+mj-lt"/>
              <a:buAutoNum type="arabicPeriod"/>
            </a:pPr>
            <a:r>
              <a:rPr lang="en-US" dirty="0" smtClean="0"/>
              <a:t>First rapid filling phase</a:t>
            </a:r>
          </a:p>
          <a:p>
            <a:pPr marL="514350" indent="-514350">
              <a:buFont typeface="+mj-lt"/>
              <a:buAutoNum type="arabicPeriod"/>
            </a:pPr>
            <a:r>
              <a:rPr lang="en-US" dirty="0" smtClean="0"/>
              <a:t>Slow filling phase (</a:t>
            </a:r>
            <a:r>
              <a:rPr lang="en-US" dirty="0" err="1" smtClean="0"/>
              <a:t>diastasis</a:t>
            </a:r>
            <a:r>
              <a:rPr lang="en-US" dirty="0" smtClean="0"/>
              <a:t>)</a:t>
            </a:r>
          </a:p>
          <a:p>
            <a:pPr marL="514350" indent="-514350">
              <a:buFont typeface="+mj-lt"/>
              <a:buAutoNum type="arabicPeriod"/>
            </a:pPr>
            <a:r>
              <a:rPr lang="en-US" dirty="0" smtClean="0"/>
              <a:t>Last rapid filling phase</a:t>
            </a:r>
          </a:p>
          <a:p>
            <a:endParaRPr lang="en-US" dirty="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6146" name="Picture 2" descr="D:\Dr Mahavir\Lecture\Resources for Lecture\CardioVascular System\fig1.01.gif"/>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96850" y="76200"/>
            <a:ext cx="8763000" cy="503237"/>
          </a:xfrm>
        </p:spPr>
        <p:txBody>
          <a:bodyPr>
            <a:normAutofit fontScale="90000"/>
          </a:bodyPr>
          <a:lstStyle/>
          <a:p>
            <a:r>
              <a:rPr lang="en-US" dirty="0"/>
              <a:t>Cardiac </a:t>
            </a:r>
            <a:r>
              <a:rPr lang="en-US" dirty="0" smtClean="0"/>
              <a:t>Cycle : Mechanical </a:t>
            </a:r>
            <a:r>
              <a:rPr lang="en-US" dirty="0"/>
              <a:t>events</a:t>
            </a:r>
          </a:p>
        </p:txBody>
      </p:sp>
      <p:pic>
        <p:nvPicPr>
          <p:cNvPr id="201732" name="Picture 4" descr="memorize the mechanical events of the cardiac cycle in figure 14-25."/>
          <p:cNvPicPr>
            <a:picLocks noChangeAspect="1" noChangeArrowheads="1"/>
          </p:cNvPicPr>
          <p:nvPr/>
        </p:nvPicPr>
        <p:blipFill>
          <a:blip r:embed="rId2"/>
          <a:srcRect l="1682" t="641" r="1201" b="2885"/>
          <a:stretch>
            <a:fillRect/>
          </a:stretch>
        </p:blipFill>
        <p:spPr bwMode="auto">
          <a:xfrm>
            <a:off x="0" y="609601"/>
            <a:ext cx="9144000" cy="6248400"/>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pic>
        <p:nvPicPr>
          <p:cNvPr id="5122" name="Picture 2" descr="D:\Dr Mahavir\Lecture\Resources for Lecture\CardioVascular System\f22-11_cardiac_cycle_c.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pic>
        <p:nvPicPr>
          <p:cNvPr id="6" name="Picture 2" descr="D:\Dr Mahavir\Lecture\Resources for Lecture\CardioVascular System\f22-11_cardiac_cycle_c.jpg"/>
          <p:cNvPicPr>
            <a:picLocks noChangeAspect="1" noChangeArrowheads="1"/>
          </p:cNvPicPr>
          <p:nvPr/>
        </p:nvPicPr>
        <p:blipFill>
          <a:blip r:embed="rId2"/>
          <a:srcRect b="71111"/>
          <a:stretch>
            <a:fillRect/>
          </a:stretch>
        </p:blipFill>
        <p:spPr bwMode="auto">
          <a:xfrm>
            <a:off x="0" y="0"/>
            <a:ext cx="91440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Cardiac Cycle</a:t>
            </a:r>
            <a:endParaRPr lang="en-IN" dirty="0"/>
          </a:p>
        </p:txBody>
      </p:sp>
      <p:sp>
        <p:nvSpPr>
          <p:cNvPr id="3" name="Content Placeholder 2"/>
          <p:cNvSpPr>
            <a:spLocks noGrp="1"/>
          </p:cNvSpPr>
          <p:nvPr>
            <p:ph idx="1"/>
          </p:nvPr>
        </p:nvSpPr>
        <p:spPr/>
        <p:txBody>
          <a:bodyPr>
            <a:normAutofit lnSpcReduction="10000"/>
          </a:bodyPr>
          <a:lstStyle/>
          <a:p>
            <a:pPr lvl="1"/>
            <a:r>
              <a:rPr lang="en-US" dirty="0" smtClean="0"/>
              <a:t>When heart sounds appear ?</a:t>
            </a:r>
          </a:p>
          <a:p>
            <a:pPr lvl="1"/>
            <a:r>
              <a:rPr lang="en-US" dirty="0" smtClean="0"/>
              <a:t>When heart valves open ?</a:t>
            </a:r>
          </a:p>
          <a:p>
            <a:pPr lvl="1"/>
            <a:r>
              <a:rPr lang="en-US" dirty="0" smtClean="0"/>
              <a:t>When volume changes in chambers ?</a:t>
            </a:r>
          </a:p>
          <a:p>
            <a:pPr lvl="1"/>
            <a:r>
              <a:rPr lang="en-US" dirty="0" smtClean="0"/>
              <a:t>When pressure changes in chambers ?</a:t>
            </a:r>
          </a:p>
          <a:p>
            <a:pPr lvl="1"/>
            <a:r>
              <a:rPr lang="en-US" dirty="0" smtClean="0"/>
              <a:t>Effect of Exercise on Cardiac Cycle?</a:t>
            </a:r>
          </a:p>
          <a:p>
            <a:endParaRPr lang="en-US" dirty="0" smtClean="0"/>
          </a:p>
          <a:p>
            <a:r>
              <a:rPr lang="en-US" dirty="0" smtClean="0"/>
              <a:t>Make it Easy</a:t>
            </a:r>
          </a:p>
          <a:p>
            <a:pPr lvl="1"/>
            <a:endParaRPr lang="en-US" dirty="0" smtClean="0"/>
          </a:p>
          <a:p>
            <a:pPr lvl="1"/>
            <a:endParaRPr lang="en-US" dirty="0" smtClean="0"/>
          </a:p>
          <a:p>
            <a:pPr lvl="1"/>
            <a:r>
              <a:rPr lang="en-US" sz="4000" dirty="0" smtClean="0"/>
              <a:t>Cycle Diagram</a:t>
            </a:r>
            <a:endParaRPr lang="en-IN" sz="4000" dirty="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pic>
        <p:nvPicPr>
          <p:cNvPr id="41986" name="Picture 2" descr="http://www.designbolts.com/wp-content/uploads/2012/11/The-Black-Mamba-Super-dark-Crisp-Background-for-Websit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Cardiac Cycles : Event Recording</a:t>
            </a:r>
            <a:endParaRPr lang="en-IN" dirty="0"/>
          </a:p>
        </p:txBody>
      </p:sp>
      <p:sp>
        <p:nvSpPr>
          <p:cNvPr id="3" name="Content Placeholder 2"/>
          <p:cNvSpPr>
            <a:spLocks noGrp="1"/>
          </p:cNvSpPr>
          <p:nvPr>
            <p:ph idx="1"/>
          </p:nvPr>
        </p:nvSpPr>
        <p:spPr/>
        <p:txBody>
          <a:bodyPr/>
          <a:lstStyle/>
          <a:p>
            <a:r>
              <a:rPr lang="en-US" dirty="0" smtClean="0"/>
              <a:t>Electrocardiogram (ECG)</a:t>
            </a:r>
          </a:p>
          <a:p>
            <a:r>
              <a:rPr lang="en-US" dirty="0" smtClean="0"/>
              <a:t>Phonocardiogram  (PCG)*</a:t>
            </a:r>
          </a:p>
          <a:p>
            <a:r>
              <a:rPr lang="en-US" dirty="0" smtClean="0"/>
              <a:t>Cardiac Catheterization</a:t>
            </a:r>
          </a:p>
          <a:p>
            <a:r>
              <a:rPr lang="en-US" dirty="0" smtClean="0"/>
              <a:t>Jugular  Venous Pulse (JVP)</a:t>
            </a:r>
          </a:p>
          <a:p>
            <a:r>
              <a:rPr lang="en-US" dirty="0" smtClean="0"/>
              <a:t>Cardiac </a:t>
            </a:r>
            <a:r>
              <a:rPr lang="en-US" dirty="0" err="1" smtClean="0"/>
              <a:t>Ventriculography</a:t>
            </a:r>
            <a:endParaRPr lang="en-US" dirty="0" smtClean="0"/>
          </a:p>
          <a:p>
            <a:r>
              <a:rPr lang="en-US" dirty="0" smtClean="0"/>
              <a:t>Echocardiography</a:t>
            </a:r>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362200"/>
            <a:ext cx="7772400" cy="1219200"/>
          </a:xfrm>
        </p:spPr>
        <p:txBody>
          <a:bodyPr/>
          <a:lstStyle/>
          <a:p>
            <a:r>
              <a:rPr lang="en-US" b="1"/>
              <a:t>THE COMPLETE PICTURE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dissolve">
                                      <p:cBhvr>
                                        <p:cTn id="7" dur="500"/>
                                        <p:tgtEl>
                                          <p:spTgt spid="389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Cumulative Evaluation System</a:t>
            </a:r>
            <a:endParaRPr lang="en-IN" dirty="0"/>
          </a:p>
        </p:txBody>
      </p:sp>
      <p:sp>
        <p:nvSpPr>
          <p:cNvPr id="3" name="Content Placeholder 2"/>
          <p:cNvSpPr>
            <a:spLocks noGrp="1"/>
          </p:cNvSpPr>
          <p:nvPr>
            <p:ph idx="1"/>
          </p:nvPr>
        </p:nvSpPr>
        <p:spPr/>
        <p:txBody>
          <a:bodyPr/>
          <a:lstStyle/>
          <a:p>
            <a:pPr>
              <a:buNone/>
            </a:pPr>
            <a:r>
              <a:rPr lang="en-US" dirty="0" err="1" smtClean="0"/>
              <a:t>Qus</a:t>
            </a:r>
            <a:r>
              <a:rPr lang="en-US" dirty="0" smtClean="0"/>
              <a:t>. 4 ; Which pacemaker tissue can generate highest impulses per minute ?</a:t>
            </a:r>
          </a:p>
          <a:p>
            <a:pPr marL="514350" indent="-514350">
              <a:buAutoNum type="alphaUcPeriod"/>
            </a:pPr>
            <a:r>
              <a:rPr lang="en-US" dirty="0" smtClean="0"/>
              <a:t>S A Node</a:t>
            </a:r>
          </a:p>
          <a:p>
            <a:pPr marL="514350" indent="-514350">
              <a:buAutoNum type="alphaUcPeriod"/>
            </a:pPr>
            <a:r>
              <a:rPr lang="en-US" dirty="0" smtClean="0"/>
              <a:t>A V Node</a:t>
            </a:r>
            <a:endParaRPr lang="en-US" baseline="30000" dirty="0" smtClean="0"/>
          </a:p>
          <a:p>
            <a:pPr marL="514350" indent="-514350">
              <a:buAutoNum type="alphaUcPeriod"/>
            </a:pPr>
            <a:r>
              <a:rPr lang="en-US" dirty="0" smtClean="0"/>
              <a:t>Bundle of His</a:t>
            </a:r>
          </a:p>
          <a:p>
            <a:pPr marL="514350" indent="-514350">
              <a:buAutoNum type="alphaUcPeriod"/>
            </a:pPr>
            <a:r>
              <a:rPr lang="en-US" dirty="0" smtClean="0"/>
              <a:t>Purkinje Fiber</a:t>
            </a:r>
            <a:endParaRPr lang="en-US" baseline="30000" dirty="0" smtClean="0"/>
          </a:p>
          <a:p>
            <a:endParaRPr lang="en-IN" dirty="0"/>
          </a:p>
        </p:txBody>
      </p:sp>
      <p:sp>
        <p:nvSpPr>
          <p:cNvPr id="4" name="Date Placeholder 3"/>
          <p:cNvSpPr>
            <a:spLocks noGrp="1"/>
          </p:cNvSpPr>
          <p:nvPr>
            <p:ph type="dt" sz="half" idx="10"/>
          </p:nvPr>
        </p:nvSpPr>
        <p:spPr/>
        <p:txBody>
          <a:bodyPr/>
          <a:lstStyle/>
          <a:p>
            <a:fld id="{EB7B1808-8812-47FF-AEA9-4D3AD50ED76C}" type="datetime1">
              <a:rPr lang="en-IN" smtClean="0"/>
              <a:pPr/>
              <a:t>13-09-2021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5372100"/>
            <a:ext cx="2819400" cy="1143000"/>
          </a:xfrm>
          <a:ln/>
        </p:spPr>
        <p:txBody>
          <a:bodyPr lIns="92075" tIns="46038" rIns="92075" bIns="46038" anchorCtr="0"/>
          <a:lstStyle/>
          <a:p>
            <a:r>
              <a:rPr lang="en-US" sz="2400" b="1"/>
              <a:t>CARDIAC CYCLE</a:t>
            </a:r>
          </a:p>
        </p:txBody>
      </p:sp>
      <p:pic>
        <p:nvPicPr>
          <p:cNvPr id="99331" name="Picture 3"/>
          <p:cNvPicPr>
            <a:picLocks noChangeArrowheads="1"/>
          </p:cNvPicPr>
          <p:nvPr/>
        </p:nvPicPr>
        <p:blipFill>
          <a:blip r:embed="rId6"/>
          <a:srcRect/>
          <a:stretch>
            <a:fillRect/>
          </a:stretch>
        </p:blipFill>
        <p:spPr bwMode="auto">
          <a:xfrm>
            <a:off x="3124200" y="152400"/>
            <a:ext cx="5181600" cy="6475413"/>
          </a:xfrm>
          <a:prstGeom prst="rect">
            <a:avLst/>
          </a:prstGeom>
          <a:noFill/>
          <a:ln w="9525">
            <a:noFill/>
            <a:miter lim="800000"/>
            <a:headEnd/>
            <a:tailEnd/>
          </a:ln>
          <a:effectLst/>
        </p:spPr>
      </p:pic>
      <p:sp>
        <p:nvSpPr>
          <p:cNvPr id="99332" name="Freeform 4"/>
          <p:cNvSpPr>
            <a:spLocks/>
          </p:cNvSpPr>
          <p:nvPr/>
        </p:nvSpPr>
        <p:spPr bwMode="auto">
          <a:xfrm>
            <a:off x="3962400" y="1677988"/>
            <a:ext cx="4097338" cy="1547812"/>
          </a:xfrm>
          <a:custGeom>
            <a:avLst/>
            <a:gdLst/>
            <a:ahLst/>
            <a:cxnLst>
              <a:cxn ang="0">
                <a:pos x="52" y="921"/>
              </a:cxn>
              <a:cxn ang="0">
                <a:pos x="116" y="910"/>
              </a:cxn>
              <a:cxn ang="0">
                <a:pos x="170" y="910"/>
              </a:cxn>
              <a:cxn ang="0">
                <a:pos x="234" y="899"/>
              </a:cxn>
              <a:cxn ang="0">
                <a:pos x="288" y="878"/>
              </a:cxn>
              <a:cxn ang="0">
                <a:pos x="330" y="835"/>
              </a:cxn>
              <a:cxn ang="0">
                <a:pos x="341" y="771"/>
              </a:cxn>
              <a:cxn ang="0">
                <a:pos x="341" y="717"/>
              </a:cxn>
              <a:cxn ang="0">
                <a:pos x="352" y="653"/>
              </a:cxn>
              <a:cxn ang="0">
                <a:pos x="363" y="589"/>
              </a:cxn>
              <a:cxn ang="0">
                <a:pos x="373" y="535"/>
              </a:cxn>
              <a:cxn ang="0">
                <a:pos x="384" y="471"/>
              </a:cxn>
              <a:cxn ang="0">
                <a:pos x="384" y="407"/>
              </a:cxn>
              <a:cxn ang="0">
                <a:pos x="395" y="353"/>
              </a:cxn>
              <a:cxn ang="0">
                <a:pos x="416" y="289"/>
              </a:cxn>
              <a:cxn ang="0">
                <a:pos x="438" y="235"/>
              </a:cxn>
              <a:cxn ang="0">
                <a:pos x="491" y="182"/>
              </a:cxn>
              <a:cxn ang="0">
                <a:pos x="534" y="128"/>
              </a:cxn>
              <a:cxn ang="0">
                <a:pos x="588" y="75"/>
              </a:cxn>
              <a:cxn ang="0">
                <a:pos x="620" y="43"/>
              </a:cxn>
              <a:cxn ang="0">
                <a:pos x="684" y="21"/>
              </a:cxn>
              <a:cxn ang="0">
                <a:pos x="738" y="11"/>
              </a:cxn>
              <a:cxn ang="0">
                <a:pos x="802" y="0"/>
              </a:cxn>
              <a:cxn ang="0">
                <a:pos x="855" y="43"/>
              </a:cxn>
              <a:cxn ang="0">
                <a:pos x="888" y="75"/>
              </a:cxn>
              <a:cxn ang="0">
                <a:pos x="941" y="128"/>
              </a:cxn>
              <a:cxn ang="0">
                <a:pos x="984" y="171"/>
              </a:cxn>
              <a:cxn ang="0">
                <a:pos x="1016" y="225"/>
              </a:cxn>
              <a:cxn ang="0">
                <a:pos x="1059" y="268"/>
              </a:cxn>
              <a:cxn ang="0">
                <a:pos x="1080" y="332"/>
              </a:cxn>
              <a:cxn ang="0">
                <a:pos x="1102" y="375"/>
              </a:cxn>
              <a:cxn ang="0">
                <a:pos x="1123" y="439"/>
              </a:cxn>
              <a:cxn ang="0">
                <a:pos x="1155" y="482"/>
              </a:cxn>
              <a:cxn ang="0">
                <a:pos x="1177" y="535"/>
              </a:cxn>
              <a:cxn ang="0">
                <a:pos x="1220" y="578"/>
              </a:cxn>
              <a:cxn ang="0">
                <a:pos x="1252" y="621"/>
              </a:cxn>
              <a:cxn ang="0">
                <a:pos x="1273" y="675"/>
              </a:cxn>
              <a:cxn ang="0">
                <a:pos x="1305" y="739"/>
              </a:cxn>
              <a:cxn ang="0">
                <a:pos x="1327" y="782"/>
              </a:cxn>
              <a:cxn ang="0">
                <a:pos x="1370" y="835"/>
              </a:cxn>
              <a:cxn ang="0">
                <a:pos x="1402" y="878"/>
              </a:cxn>
              <a:cxn ang="0">
                <a:pos x="1466" y="910"/>
              </a:cxn>
              <a:cxn ang="0">
                <a:pos x="1520" y="921"/>
              </a:cxn>
              <a:cxn ang="0">
                <a:pos x="1584" y="942"/>
              </a:cxn>
              <a:cxn ang="0">
                <a:pos x="1648" y="953"/>
              </a:cxn>
              <a:cxn ang="0">
                <a:pos x="1702" y="953"/>
              </a:cxn>
              <a:cxn ang="0">
                <a:pos x="1766" y="964"/>
              </a:cxn>
              <a:cxn ang="0">
                <a:pos x="1820" y="974"/>
              </a:cxn>
              <a:cxn ang="0">
                <a:pos x="1884" y="974"/>
              </a:cxn>
              <a:cxn ang="0">
                <a:pos x="1948" y="964"/>
              </a:cxn>
              <a:cxn ang="0">
                <a:pos x="2002" y="953"/>
              </a:cxn>
              <a:cxn ang="0">
                <a:pos x="2066" y="953"/>
              </a:cxn>
              <a:cxn ang="0">
                <a:pos x="2130" y="953"/>
              </a:cxn>
              <a:cxn ang="0">
                <a:pos x="2184" y="953"/>
              </a:cxn>
              <a:cxn ang="0">
                <a:pos x="2248" y="953"/>
              </a:cxn>
              <a:cxn ang="0">
                <a:pos x="2302" y="942"/>
              </a:cxn>
              <a:cxn ang="0">
                <a:pos x="2366" y="932"/>
              </a:cxn>
              <a:cxn ang="0">
                <a:pos x="2430" y="932"/>
              </a:cxn>
              <a:cxn ang="0">
                <a:pos x="2484" y="921"/>
              </a:cxn>
              <a:cxn ang="0">
                <a:pos x="2548" y="910"/>
              </a:cxn>
              <a:cxn ang="0">
                <a:pos x="2544" y="911"/>
              </a:cxn>
            </a:cxnLst>
            <a:rect l="0" t="0" r="r" b="b"/>
            <a:pathLst>
              <a:path w="2581" h="975">
                <a:moveTo>
                  <a:pt x="0" y="911"/>
                </a:moveTo>
                <a:lnTo>
                  <a:pt x="52" y="921"/>
                </a:lnTo>
                <a:lnTo>
                  <a:pt x="84" y="921"/>
                </a:lnTo>
                <a:lnTo>
                  <a:pt x="116" y="910"/>
                </a:lnTo>
                <a:lnTo>
                  <a:pt x="138" y="910"/>
                </a:lnTo>
                <a:lnTo>
                  <a:pt x="170" y="910"/>
                </a:lnTo>
                <a:lnTo>
                  <a:pt x="202" y="910"/>
                </a:lnTo>
                <a:lnTo>
                  <a:pt x="234" y="899"/>
                </a:lnTo>
                <a:lnTo>
                  <a:pt x="266" y="889"/>
                </a:lnTo>
                <a:lnTo>
                  <a:pt x="288" y="878"/>
                </a:lnTo>
                <a:lnTo>
                  <a:pt x="320" y="857"/>
                </a:lnTo>
                <a:lnTo>
                  <a:pt x="330" y="835"/>
                </a:lnTo>
                <a:lnTo>
                  <a:pt x="330" y="803"/>
                </a:lnTo>
                <a:lnTo>
                  <a:pt x="341" y="771"/>
                </a:lnTo>
                <a:lnTo>
                  <a:pt x="341" y="739"/>
                </a:lnTo>
                <a:lnTo>
                  <a:pt x="341" y="717"/>
                </a:lnTo>
                <a:lnTo>
                  <a:pt x="341" y="685"/>
                </a:lnTo>
                <a:lnTo>
                  <a:pt x="352" y="653"/>
                </a:lnTo>
                <a:lnTo>
                  <a:pt x="352" y="621"/>
                </a:lnTo>
                <a:lnTo>
                  <a:pt x="363" y="589"/>
                </a:lnTo>
                <a:lnTo>
                  <a:pt x="373" y="567"/>
                </a:lnTo>
                <a:lnTo>
                  <a:pt x="373" y="535"/>
                </a:lnTo>
                <a:lnTo>
                  <a:pt x="373" y="503"/>
                </a:lnTo>
                <a:lnTo>
                  <a:pt x="384" y="471"/>
                </a:lnTo>
                <a:lnTo>
                  <a:pt x="384" y="439"/>
                </a:lnTo>
                <a:lnTo>
                  <a:pt x="384" y="407"/>
                </a:lnTo>
                <a:lnTo>
                  <a:pt x="395" y="385"/>
                </a:lnTo>
                <a:lnTo>
                  <a:pt x="395" y="353"/>
                </a:lnTo>
                <a:lnTo>
                  <a:pt x="395" y="321"/>
                </a:lnTo>
                <a:lnTo>
                  <a:pt x="416" y="289"/>
                </a:lnTo>
                <a:lnTo>
                  <a:pt x="427" y="257"/>
                </a:lnTo>
                <a:lnTo>
                  <a:pt x="438" y="235"/>
                </a:lnTo>
                <a:lnTo>
                  <a:pt x="459" y="203"/>
                </a:lnTo>
                <a:lnTo>
                  <a:pt x="491" y="182"/>
                </a:lnTo>
                <a:lnTo>
                  <a:pt x="513" y="160"/>
                </a:lnTo>
                <a:lnTo>
                  <a:pt x="534" y="128"/>
                </a:lnTo>
                <a:lnTo>
                  <a:pt x="566" y="96"/>
                </a:lnTo>
                <a:lnTo>
                  <a:pt x="588" y="75"/>
                </a:lnTo>
                <a:lnTo>
                  <a:pt x="598" y="53"/>
                </a:lnTo>
                <a:lnTo>
                  <a:pt x="620" y="43"/>
                </a:lnTo>
                <a:lnTo>
                  <a:pt x="652" y="32"/>
                </a:lnTo>
                <a:lnTo>
                  <a:pt x="684" y="21"/>
                </a:lnTo>
                <a:lnTo>
                  <a:pt x="716" y="11"/>
                </a:lnTo>
                <a:lnTo>
                  <a:pt x="738" y="11"/>
                </a:lnTo>
                <a:lnTo>
                  <a:pt x="770" y="0"/>
                </a:lnTo>
                <a:lnTo>
                  <a:pt x="802" y="0"/>
                </a:lnTo>
                <a:lnTo>
                  <a:pt x="834" y="11"/>
                </a:lnTo>
                <a:lnTo>
                  <a:pt x="855" y="43"/>
                </a:lnTo>
                <a:lnTo>
                  <a:pt x="877" y="53"/>
                </a:lnTo>
                <a:lnTo>
                  <a:pt x="888" y="75"/>
                </a:lnTo>
                <a:lnTo>
                  <a:pt x="909" y="107"/>
                </a:lnTo>
                <a:lnTo>
                  <a:pt x="941" y="128"/>
                </a:lnTo>
                <a:lnTo>
                  <a:pt x="952" y="150"/>
                </a:lnTo>
                <a:lnTo>
                  <a:pt x="984" y="171"/>
                </a:lnTo>
                <a:lnTo>
                  <a:pt x="984" y="193"/>
                </a:lnTo>
                <a:lnTo>
                  <a:pt x="1016" y="225"/>
                </a:lnTo>
                <a:lnTo>
                  <a:pt x="1048" y="246"/>
                </a:lnTo>
                <a:lnTo>
                  <a:pt x="1059" y="268"/>
                </a:lnTo>
                <a:lnTo>
                  <a:pt x="1070" y="300"/>
                </a:lnTo>
                <a:lnTo>
                  <a:pt x="1080" y="332"/>
                </a:lnTo>
                <a:lnTo>
                  <a:pt x="1102" y="353"/>
                </a:lnTo>
                <a:lnTo>
                  <a:pt x="1102" y="375"/>
                </a:lnTo>
                <a:lnTo>
                  <a:pt x="1112" y="407"/>
                </a:lnTo>
                <a:lnTo>
                  <a:pt x="1123" y="439"/>
                </a:lnTo>
                <a:lnTo>
                  <a:pt x="1145" y="450"/>
                </a:lnTo>
                <a:lnTo>
                  <a:pt x="1155" y="482"/>
                </a:lnTo>
                <a:lnTo>
                  <a:pt x="1155" y="514"/>
                </a:lnTo>
                <a:lnTo>
                  <a:pt x="1177" y="535"/>
                </a:lnTo>
                <a:lnTo>
                  <a:pt x="1198" y="557"/>
                </a:lnTo>
                <a:lnTo>
                  <a:pt x="1220" y="578"/>
                </a:lnTo>
                <a:lnTo>
                  <a:pt x="1230" y="600"/>
                </a:lnTo>
                <a:lnTo>
                  <a:pt x="1252" y="621"/>
                </a:lnTo>
                <a:lnTo>
                  <a:pt x="1262" y="653"/>
                </a:lnTo>
                <a:lnTo>
                  <a:pt x="1273" y="675"/>
                </a:lnTo>
                <a:lnTo>
                  <a:pt x="1295" y="707"/>
                </a:lnTo>
                <a:lnTo>
                  <a:pt x="1305" y="739"/>
                </a:lnTo>
                <a:lnTo>
                  <a:pt x="1327" y="760"/>
                </a:lnTo>
                <a:lnTo>
                  <a:pt x="1327" y="782"/>
                </a:lnTo>
                <a:lnTo>
                  <a:pt x="1348" y="814"/>
                </a:lnTo>
                <a:lnTo>
                  <a:pt x="1370" y="835"/>
                </a:lnTo>
                <a:lnTo>
                  <a:pt x="1370" y="857"/>
                </a:lnTo>
                <a:lnTo>
                  <a:pt x="1402" y="878"/>
                </a:lnTo>
                <a:lnTo>
                  <a:pt x="1434" y="899"/>
                </a:lnTo>
                <a:lnTo>
                  <a:pt x="1466" y="910"/>
                </a:lnTo>
                <a:lnTo>
                  <a:pt x="1498" y="921"/>
                </a:lnTo>
                <a:lnTo>
                  <a:pt x="1520" y="921"/>
                </a:lnTo>
                <a:lnTo>
                  <a:pt x="1552" y="932"/>
                </a:lnTo>
                <a:lnTo>
                  <a:pt x="1584" y="942"/>
                </a:lnTo>
                <a:lnTo>
                  <a:pt x="1616" y="942"/>
                </a:lnTo>
                <a:lnTo>
                  <a:pt x="1648" y="953"/>
                </a:lnTo>
                <a:lnTo>
                  <a:pt x="1670" y="953"/>
                </a:lnTo>
                <a:lnTo>
                  <a:pt x="1702" y="953"/>
                </a:lnTo>
                <a:lnTo>
                  <a:pt x="1734" y="964"/>
                </a:lnTo>
                <a:lnTo>
                  <a:pt x="1766" y="964"/>
                </a:lnTo>
                <a:lnTo>
                  <a:pt x="1798" y="974"/>
                </a:lnTo>
                <a:lnTo>
                  <a:pt x="1820" y="974"/>
                </a:lnTo>
                <a:lnTo>
                  <a:pt x="1852" y="974"/>
                </a:lnTo>
                <a:lnTo>
                  <a:pt x="1884" y="974"/>
                </a:lnTo>
                <a:lnTo>
                  <a:pt x="1916" y="974"/>
                </a:lnTo>
                <a:lnTo>
                  <a:pt x="1948" y="964"/>
                </a:lnTo>
                <a:lnTo>
                  <a:pt x="1970" y="953"/>
                </a:lnTo>
                <a:lnTo>
                  <a:pt x="2002" y="953"/>
                </a:lnTo>
                <a:lnTo>
                  <a:pt x="2034" y="953"/>
                </a:lnTo>
                <a:lnTo>
                  <a:pt x="2066" y="953"/>
                </a:lnTo>
                <a:lnTo>
                  <a:pt x="2098" y="953"/>
                </a:lnTo>
                <a:lnTo>
                  <a:pt x="2130" y="953"/>
                </a:lnTo>
                <a:lnTo>
                  <a:pt x="2152" y="953"/>
                </a:lnTo>
                <a:lnTo>
                  <a:pt x="2184" y="953"/>
                </a:lnTo>
                <a:lnTo>
                  <a:pt x="2216" y="953"/>
                </a:lnTo>
                <a:lnTo>
                  <a:pt x="2248" y="953"/>
                </a:lnTo>
                <a:lnTo>
                  <a:pt x="2280" y="942"/>
                </a:lnTo>
                <a:lnTo>
                  <a:pt x="2302" y="942"/>
                </a:lnTo>
                <a:lnTo>
                  <a:pt x="2334" y="932"/>
                </a:lnTo>
                <a:lnTo>
                  <a:pt x="2366" y="932"/>
                </a:lnTo>
                <a:lnTo>
                  <a:pt x="2398" y="932"/>
                </a:lnTo>
                <a:lnTo>
                  <a:pt x="2430" y="932"/>
                </a:lnTo>
                <a:lnTo>
                  <a:pt x="2452" y="932"/>
                </a:lnTo>
                <a:lnTo>
                  <a:pt x="2484" y="921"/>
                </a:lnTo>
                <a:lnTo>
                  <a:pt x="2516" y="910"/>
                </a:lnTo>
                <a:lnTo>
                  <a:pt x="2548" y="910"/>
                </a:lnTo>
                <a:lnTo>
                  <a:pt x="2580" y="910"/>
                </a:lnTo>
                <a:lnTo>
                  <a:pt x="2544" y="911"/>
                </a:lnTo>
              </a:path>
            </a:pathLst>
          </a:custGeom>
          <a:noFill/>
          <a:ln w="50800" cap="rnd" cmpd="sng">
            <a:solidFill>
              <a:schemeClr val="accent1"/>
            </a:solidFill>
            <a:prstDash val="solid"/>
            <a:round/>
            <a:headEnd type="none" w="sm" len="sm"/>
            <a:tailEnd type="none" w="sm" len="sm"/>
          </a:ln>
          <a:effectLst/>
        </p:spPr>
        <p:txBody>
          <a:bodyPr/>
          <a:lstStyle/>
          <a:p>
            <a:endParaRPr lang="en-IN"/>
          </a:p>
        </p:txBody>
      </p:sp>
      <p:sp>
        <p:nvSpPr>
          <p:cNvPr id="99333" name="Freeform 5"/>
          <p:cNvSpPr>
            <a:spLocks/>
          </p:cNvSpPr>
          <p:nvPr/>
        </p:nvSpPr>
        <p:spPr bwMode="auto">
          <a:xfrm>
            <a:off x="3886200" y="1660525"/>
            <a:ext cx="4192588" cy="550863"/>
          </a:xfrm>
          <a:custGeom>
            <a:avLst/>
            <a:gdLst/>
            <a:ahLst/>
            <a:cxnLst>
              <a:cxn ang="0">
                <a:pos x="46" y="289"/>
              </a:cxn>
              <a:cxn ang="0">
                <a:pos x="100" y="289"/>
              </a:cxn>
              <a:cxn ang="0">
                <a:pos x="164" y="300"/>
              </a:cxn>
              <a:cxn ang="0">
                <a:pos x="218" y="300"/>
              </a:cxn>
              <a:cxn ang="0">
                <a:pos x="282" y="311"/>
              </a:cxn>
              <a:cxn ang="0">
                <a:pos x="336" y="311"/>
              </a:cxn>
              <a:cxn ang="0">
                <a:pos x="400" y="321"/>
              </a:cxn>
              <a:cxn ang="0">
                <a:pos x="453" y="289"/>
              </a:cxn>
              <a:cxn ang="0">
                <a:pos x="486" y="246"/>
              </a:cxn>
              <a:cxn ang="0">
                <a:pos x="518" y="204"/>
              </a:cxn>
              <a:cxn ang="0">
                <a:pos x="550" y="161"/>
              </a:cxn>
              <a:cxn ang="0">
                <a:pos x="582" y="107"/>
              </a:cxn>
              <a:cxn ang="0">
                <a:pos x="625" y="64"/>
              </a:cxn>
              <a:cxn ang="0">
                <a:pos x="668" y="22"/>
              </a:cxn>
              <a:cxn ang="0">
                <a:pos x="732" y="11"/>
              </a:cxn>
              <a:cxn ang="0">
                <a:pos x="786" y="0"/>
              </a:cxn>
              <a:cxn ang="0">
                <a:pos x="850" y="11"/>
              </a:cxn>
              <a:cxn ang="0">
                <a:pos x="893" y="54"/>
              </a:cxn>
              <a:cxn ang="0">
                <a:pos x="957" y="96"/>
              </a:cxn>
              <a:cxn ang="0">
                <a:pos x="1021" y="129"/>
              </a:cxn>
              <a:cxn ang="0">
                <a:pos x="1075" y="150"/>
              </a:cxn>
              <a:cxn ang="0">
                <a:pos x="1107" y="193"/>
              </a:cxn>
              <a:cxn ang="0">
                <a:pos x="1171" y="182"/>
              </a:cxn>
              <a:cxn ang="0">
                <a:pos x="1225" y="182"/>
              </a:cxn>
              <a:cxn ang="0">
                <a:pos x="1289" y="182"/>
              </a:cxn>
              <a:cxn ang="0">
                <a:pos x="1343" y="171"/>
              </a:cxn>
              <a:cxn ang="0">
                <a:pos x="1407" y="193"/>
              </a:cxn>
              <a:cxn ang="0">
                <a:pos x="1471" y="225"/>
              </a:cxn>
              <a:cxn ang="0">
                <a:pos x="1525" y="246"/>
              </a:cxn>
              <a:cxn ang="0">
                <a:pos x="1589" y="268"/>
              </a:cxn>
              <a:cxn ang="0">
                <a:pos x="1643" y="279"/>
              </a:cxn>
              <a:cxn ang="0">
                <a:pos x="1707" y="289"/>
              </a:cxn>
              <a:cxn ang="0">
                <a:pos x="1771" y="289"/>
              </a:cxn>
              <a:cxn ang="0">
                <a:pos x="1825" y="289"/>
              </a:cxn>
              <a:cxn ang="0">
                <a:pos x="1889" y="300"/>
              </a:cxn>
              <a:cxn ang="0">
                <a:pos x="1943" y="311"/>
              </a:cxn>
              <a:cxn ang="0">
                <a:pos x="2007" y="311"/>
              </a:cxn>
              <a:cxn ang="0">
                <a:pos x="2071" y="311"/>
              </a:cxn>
              <a:cxn ang="0">
                <a:pos x="2125" y="311"/>
              </a:cxn>
              <a:cxn ang="0">
                <a:pos x="2189" y="311"/>
              </a:cxn>
              <a:cxn ang="0">
                <a:pos x="2253" y="311"/>
              </a:cxn>
              <a:cxn ang="0">
                <a:pos x="2307" y="311"/>
              </a:cxn>
              <a:cxn ang="0">
                <a:pos x="2371" y="321"/>
              </a:cxn>
              <a:cxn ang="0">
                <a:pos x="2425" y="321"/>
              </a:cxn>
              <a:cxn ang="0">
                <a:pos x="2489" y="332"/>
              </a:cxn>
              <a:cxn ang="0">
                <a:pos x="2553" y="332"/>
              </a:cxn>
              <a:cxn ang="0">
                <a:pos x="2607" y="332"/>
              </a:cxn>
            </a:cxnLst>
            <a:rect l="0" t="0" r="r" b="b"/>
            <a:pathLst>
              <a:path w="2641" h="347">
                <a:moveTo>
                  <a:pt x="0" y="298"/>
                </a:moveTo>
                <a:lnTo>
                  <a:pt x="46" y="289"/>
                </a:lnTo>
                <a:lnTo>
                  <a:pt x="68" y="289"/>
                </a:lnTo>
                <a:lnTo>
                  <a:pt x="100" y="289"/>
                </a:lnTo>
                <a:lnTo>
                  <a:pt x="132" y="300"/>
                </a:lnTo>
                <a:lnTo>
                  <a:pt x="164" y="300"/>
                </a:lnTo>
                <a:lnTo>
                  <a:pt x="186" y="300"/>
                </a:lnTo>
                <a:lnTo>
                  <a:pt x="218" y="300"/>
                </a:lnTo>
                <a:lnTo>
                  <a:pt x="250" y="300"/>
                </a:lnTo>
                <a:lnTo>
                  <a:pt x="282" y="311"/>
                </a:lnTo>
                <a:lnTo>
                  <a:pt x="314" y="311"/>
                </a:lnTo>
                <a:lnTo>
                  <a:pt x="336" y="311"/>
                </a:lnTo>
                <a:lnTo>
                  <a:pt x="368" y="311"/>
                </a:lnTo>
                <a:lnTo>
                  <a:pt x="400" y="321"/>
                </a:lnTo>
                <a:lnTo>
                  <a:pt x="432" y="321"/>
                </a:lnTo>
                <a:lnTo>
                  <a:pt x="453" y="289"/>
                </a:lnTo>
                <a:lnTo>
                  <a:pt x="475" y="268"/>
                </a:lnTo>
                <a:lnTo>
                  <a:pt x="486" y="246"/>
                </a:lnTo>
                <a:lnTo>
                  <a:pt x="496" y="214"/>
                </a:lnTo>
                <a:lnTo>
                  <a:pt x="518" y="204"/>
                </a:lnTo>
                <a:lnTo>
                  <a:pt x="518" y="182"/>
                </a:lnTo>
                <a:lnTo>
                  <a:pt x="550" y="161"/>
                </a:lnTo>
                <a:lnTo>
                  <a:pt x="561" y="139"/>
                </a:lnTo>
                <a:lnTo>
                  <a:pt x="582" y="107"/>
                </a:lnTo>
                <a:lnTo>
                  <a:pt x="603" y="75"/>
                </a:lnTo>
                <a:lnTo>
                  <a:pt x="625" y="64"/>
                </a:lnTo>
                <a:lnTo>
                  <a:pt x="646" y="32"/>
                </a:lnTo>
                <a:lnTo>
                  <a:pt x="668" y="22"/>
                </a:lnTo>
                <a:lnTo>
                  <a:pt x="700" y="22"/>
                </a:lnTo>
                <a:lnTo>
                  <a:pt x="732" y="11"/>
                </a:lnTo>
                <a:lnTo>
                  <a:pt x="764" y="11"/>
                </a:lnTo>
                <a:lnTo>
                  <a:pt x="786" y="0"/>
                </a:lnTo>
                <a:lnTo>
                  <a:pt x="818" y="0"/>
                </a:lnTo>
                <a:lnTo>
                  <a:pt x="850" y="11"/>
                </a:lnTo>
                <a:lnTo>
                  <a:pt x="871" y="43"/>
                </a:lnTo>
                <a:lnTo>
                  <a:pt x="893" y="54"/>
                </a:lnTo>
                <a:lnTo>
                  <a:pt x="925" y="75"/>
                </a:lnTo>
                <a:lnTo>
                  <a:pt x="957" y="96"/>
                </a:lnTo>
                <a:lnTo>
                  <a:pt x="989" y="107"/>
                </a:lnTo>
                <a:lnTo>
                  <a:pt x="1021" y="129"/>
                </a:lnTo>
                <a:lnTo>
                  <a:pt x="1043" y="129"/>
                </a:lnTo>
                <a:lnTo>
                  <a:pt x="1075" y="150"/>
                </a:lnTo>
                <a:lnTo>
                  <a:pt x="1085" y="182"/>
                </a:lnTo>
                <a:lnTo>
                  <a:pt x="1107" y="193"/>
                </a:lnTo>
                <a:lnTo>
                  <a:pt x="1139" y="193"/>
                </a:lnTo>
                <a:lnTo>
                  <a:pt x="1171" y="182"/>
                </a:lnTo>
                <a:lnTo>
                  <a:pt x="1193" y="193"/>
                </a:lnTo>
                <a:lnTo>
                  <a:pt x="1225" y="182"/>
                </a:lnTo>
                <a:lnTo>
                  <a:pt x="1257" y="182"/>
                </a:lnTo>
                <a:lnTo>
                  <a:pt x="1289" y="182"/>
                </a:lnTo>
                <a:lnTo>
                  <a:pt x="1321" y="171"/>
                </a:lnTo>
                <a:lnTo>
                  <a:pt x="1343" y="171"/>
                </a:lnTo>
                <a:lnTo>
                  <a:pt x="1375" y="182"/>
                </a:lnTo>
                <a:lnTo>
                  <a:pt x="1407" y="193"/>
                </a:lnTo>
                <a:lnTo>
                  <a:pt x="1439" y="214"/>
                </a:lnTo>
                <a:lnTo>
                  <a:pt x="1471" y="225"/>
                </a:lnTo>
                <a:lnTo>
                  <a:pt x="1493" y="236"/>
                </a:lnTo>
                <a:lnTo>
                  <a:pt x="1525" y="246"/>
                </a:lnTo>
                <a:lnTo>
                  <a:pt x="1557" y="257"/>
                </a:lnTo>
                <a:lnTo>
                  <a:pt x="1589" y="268"/>
                </a:lnTo>
                <a:lnTo>
                  <a:pt x="1621" y="268"/>
                </a:lnTo>
                <a:lnTo>
                  <a:pt x="1643" y="279"/>
                </a:lnTo>
                <a:lnTo>
                  <a:pt x="1675" y="289"/>
                </a:lnTo>
                <a:lnTo>
                  <a:pt x="1707" y="289"/>
                </a:lnTo>
                <a:lnTo>
                  <a:pt x="1739" y="289"/>
                </a:lnTo>
                <a:lnTo>
                  <a:pt x="1771" y="289"/>
                </a:lnTo>
                <a:lnTo>
                  <a:pt x="1793" y="289"/>
                </a:lnTo>
                <a:lnTo>
                  <a:pt x="1825" y="289"/>
                </a:lnTo>
                <a:lnTo>
                  <a:pt x="1857" y="289"/>
                </a:lnTo>
                <a:lnTo>
                  <a:pt x="1889" y="300"/>
                </a:lnTo>
                <a:lnTo>
                  <a:pt x="1921" y="300"/>
                </a:lnTo>
                <a:lnTo>
                  <a:pt x="1943" y="311"/>
                </a:lnTo>
                <a:lnTo>
                  <a:pt x="1975" y="311"/>
                </a:lnTo>
                <a:lnTo>
                  <a:pt x="2007" y="311"/>
                </a:lnTo>
                <a:lnTo>
                  <a:pt x="2039" y="311"/>
                </a:lnTo>
                <a:lnTo>
                  <a:pt x="2071" y="311"/>
                </a:lnTo>
                <a:lnTo>
                  <a:pt x="2093" y="311"/>
                </a:lnTo>
                <a:lnTo>
                  <a:pt x="2125" y="311"/>
                </a:lnTo>
                <a:lnTo>
                  <a:pt x="2157" y="311"/>
                </a:lnTo>
                <a:lnTo>
                  <a:pt x="2189" y="311"/>
                </a:lnTo>
                <a:lnTo>
                  <a:pt x="2221" y="311"/>
                </a:lnTo>
                <a:lnTo>
                  <a:pt x="2253" y="311"/>
                </a:lnTo>
                <a:lnTo>
                  <a:pt x="2275" y="311"/>
                </a:lnTo>
                <a:lnTo>
                  <a:pt x="2307" y="311"/>
                </a:lnTo>
                <a:lnTo>
                  <a:pt x="2339" y="311"/>
                </a:lnTo>
                <a:lnTo>
                  <a:pt x="2371" y="321"/>
                </a:lnTo>
                <a:lnTo>
                  <a:pt x="2403" y="321"/>
                </a:lnTo>
                <a:lnTo>
                  <a:pt x="2425" y="321"/>
                </a:lnTo>
                <a:lnTo>
                  <a:pt x="2457" y="332"/>
                </a:lnTo>
                <a:lnTo>
                  <a:pt x="2489" y="332"/>
                </a:lnTo>
                <a:lnTo>
                  <a:pt x="2521" y="332"/>
                </a:lnTo>
                <a:lnTo>
                  <a:pt x="2553" y="332"/>
                </a:lnTo>
                <a:lnTo>
                  <a:pt x="2575" y="332"/>
                </a:lnTo>
                <a:lnTo>
                  <a:pt x="2607" y="332"/>
                </a:lnTo>
                <a:lnTo>
                  <a:pt x="2640" y="346"/>
                </a:lnTo>
              </a:path>
            </a:pathLst>
          </a:custGeom>
          <a:noFill/>
          <a:ln w="50800" cap="rnd" cmpd="sng">
            <a:solidFill>
              <a:schemeClr val="hlink"/>
            </a:solidFill>
            <a:prstDash val="solid"/>
            <a:round/>
            <a:headEnd type="none" w="sm" len="sm"/>
            <a:tailEnd type="none" w="sm" len="sm"/>
          </a:ln>
          <a:effectLst/>
        </p:spPr>
        <p:txBody>
          <a:bodyPr/>
          <a:lstStyle/>
          <a:p>
            <a:endParaRPr lang="en-IN"/>
          </a:p>
        </p:txBody>
      </p:sp>
      <p:sp>
        <p:nvSpPr>
          <p:cNvPr id="99334" name="Freeform 6"/>
          <p:cNvSpPr>
            <a:spLocks/>
          </p:cNvSpPr>
          <p:nvPr/>
        </p:nvSpPr>
        <p:spPr bwMode="auto">
          <a:xfrm>
            <a:off x="3959225" y="2987675"/>
            <a:ext cx="4119563" cy="187325"/>
          </a:xfrm>
          <a:custGeom>
            <a:avLst/>
            <a:gdLst/>
            <a:ahLst/>
            <a:cxnLst>
              <a:cxn ang="0">
                <a:pos x="0" y="42"/>
              </a:cxn>
              <a:cxn ang="0">
                <a:pos x="54" y="21"/>
              </a:cxn>
              <a:cxn ang="0">
                <a:pos x="118" y="10"/>
              </a:cxn>
              <a:cxn ang="0">
                <a:pos x="172" y="10"/>
              </a:cxn>
              <a:cxn ang="0">
                <a:pos x="215" y="32"/>
              </a:cxn>
              <a:cxn ang="0">
                <a:pos x="257" y="64"/>
              </a:cxn>
              <a:cxn ang="0">
                <a:pos x="311" y="74"/>
              </a:cxn>
              <a:cxn ang="0">
                <a:pos x="365" y="85"/>
              </a:cxn>
              <a:cxn ang="0">
                <a:pos x="429" y="64"/>
              </a:cxn>
              <a:cxn ang="0">
                <a:pos x="493" y="64"/>
              </a:cxn>
              <a:cxn ang="0">
                <a:pos x="547" y="64"/>
              </a:cxn>
              <a:cxn ang="0">
                <a:pos x="611" y="64"/>
              </a:cxn>
              <a:cxn ang="0">
                <a:pos x="665" y="64"/>
              </a:cxn>
              <a:cxn ang="0">
                <a:pos x="729" y="64"/>
              </a:cxn>
              <a:cxn ang="0">
                <a:pos x="793" y="64"/>
              </a:cxn>
              <a:cxn ang="0">
                <a:pos x="847" y="64"/>
              </a:cxn>
              <a:cxn ang="0">
                <a:pos x="911" y="53"/>
              </a:cxn>
              <a:cxn ang="0">
                <a:pos x="975" y="53"/>
              </a:cxn>
              <a:cxn ang="0">
                <a:pos x="1029" y="32"/>
              </a:cxn>
              <a:cxn ang="0">
                <a:pos x="1093" y="32"/>
              </a:cxn>
              <a:cxn ang="0">
                <a:pos x="1147" y="32"/>
              </a:cxn>
              <a:cxn ang="0">
                <a:pos x="1211" y="21"/>
              </a:cxn>
              <a:cxn ang="0">
                <a:pos x="1275" y="21"/>
              </a:cxn>
              <a:cxn ang="0">
                <a:pos x="1329" y="10"/>
              </a:cxn>
              <a:cxn ang="0">
                <a:pos x="1393" y="0"/>
              </a:cxn>
              <a:cxn ang="0">
                <a:pos x="1436" y="53"/>
              </a:cxn>
              <a:cxn ang="0">
                <a:pos x="1500" y="85"/>
              </a:cxn>
              <a:cxn ang="0">
                <a:pos x="1554" y="85"/>
              </a:cxn>
              <a:cxn ang="0">
                <a:pos x="1618" y="85"/>
              </a:cxn>
              <a:cxn ang="0">
                <a:pos x="1672" y="96"/>
              </a:cxn>
              <a:cxn ang="0">
                <a:pos x="1736" y="107"/>
              </a:cxn>
              <a:cxn ang="0">
                <a:pos x="1800" y="117"/>
              </a:cxn>
              <a:cxn ang="0">
                <a:pos x="1854" y="117"/>
              </a:cxn>
              <a:cxn ang="0">
                <a:pos x="1918" y="117"/>
              </a:cxn>
              <a:cxn ang="0">
                <a:pos x="1972" y="117"/>
              </a:cxn>
              <a:cxn ang="0">
                <a:pos x="2047" y="117"/>
              </a:cxn>
              <a:cxn ang="0">
                <a:pos x="2111" y="117"/>
              </a:cxn>
              <a:cxn ang="0">
                <a:pos x="2175" y="107"/>
              </a:cxn>
              <a:cxn ang="0">
                <a:pos x="2250" y="96"/>
              </a:cxn>
              <a:cxn ang="0">
                <a:pos x="2304" y="85"/>
              </a:cxn>
              <a:cxn ang="0">
                <a:pos x="2368" y="74"/>
              </a:cxn>
              <a:cxn ang="0">
                <a:pos x="2432" y="64"/>
              </a:cxn>
              <a:cxn ang="0">
                <a:pos x="2486" y="53"/>
              </a:cxn>
              <a:cxn ang="0">
                <a:pos x="2550" y="53"/>
              </a:cxn>
              <a:cxn ang="0">
                <a:pos x="2594" y="38"/>
              </a:cxn>
            </a:cxnLst>
            <a:rect l="0" t="0" r="r" b="b"/>
            <a:pathLst>
              <a:path w="2595" h="118">
                <a:moveTo>
                  <a:pt x="2" y="86"/>
                </a:moveTo>
                <a:lnTo>
                  <a:pt x="0" y="42"/>
                </a:lnTo>
                <a:lnTo>
                  <a:pt x="22" y="42"/>
                </a:lnTo>
                <a:lnTo>
                  <a:pt x="54" y="21"/>
                </a:lnTo>
                <a:lnTo>
                  <a:pt x="86" y="21"/>
                </a:lnTo>
                <a:lnTo>
                  <a:pt x="118" y="10"/>
                </a:lnTo>
                <a:lnTo>
                  <a:pt x="140" y="10"/>
                </a:lnTo>
                <a:lnTo>
                  <a:pt x="172" y="10"/>
                </a:lnTo>
                <a:lnTo>
                  <a:pt x="193" y="32"/>
                </a:lnTo>
                <a:lnTo>
                  <a:pt x="215" y="32"/>
                </a:lnTo>
                <a:lnTo>
                  <a:pt x="247" y="42"/>
                </a:lnTo>
                <a:lnTo>
                  <a:pt x="257" y="64"/>
                </a:lnTo>
                <a:lnTo>
                  <a:pt x="279" y="64"/>
                </a:lnTo>
                <a:lnTo>
                  <a:pt x="311" y="74"/>
                </a:lnTo>
                <a:lnTo>
                  <a:pt x="343" y="85"/>
                </a:lnTo>
                <a:lnTo>
                  <a:pt x="365" y="85"/>
                </a:lnTo>
                <a:lnTo>
                  <a:pt x="397" y="74"/>
                </a:lnTo>
                <a:lnTo>
                  <a:pt x="429" y="64"/>
                </a:lnTo>
                <a:lnTo>
                  <a:pt x="461" y="64"/>
                </a:lnTo>
                <a:lnTo>
                  <a:pt x="493" y="64"/>
                </a:lnTo>
                <a:lnTo>
                  <a:pt x="515" y="64"/>
                </a:lnTo>
                <a:lnTo>
                  <a:pt x="547" y="64"/>
                </a:lnTo>
                <a:lnTo>
                  <a:pt x="579" y="64"/>
                </a:lnTo>
                <a:lnTo>
                  <a:pt x="611" y="64"/>
                </a:lnTo>
                <a:lnTo>
                  <a:pt x="643" y="64"/>
                </a:lnTo>
                <a:lnTo>
                  <a:pt x="665" y="64"/>
                </a:lnTo>
                <a:lnTo>
                  <a:pt x="697" y="64"/>
                </a:lnTo>
                <a:lnTo>
                  <a:pt x="729" y="64"/>
                </a:lnTo>
                <a:lnTo>
                  <a:pt x="761" y="64"/>
                </a:lnTo>
                <a:lnTo>
                  <a:pt x="793" y="64"/>
                </a:lnTo>
                <a:lnTo>
                  <a:pt x="815" y="64"/>
                </a:lnTo>
                <a:lnTo>
                  <a:pt x="847" y="64"/>
                </a:lnTo>
                <a:lnTo>
                  <a:pt x="879" y="64"/>
                </a:lnTo>
                <a:lnTo>
                  <a:pt x="911" y="53"/>
                </a:lnTo>
                <a:lnTo>
                  <a:pt x="943" y="53"/>
                </a:lnTo>
                <a:lnTo>
                  <a:pt x="975" y="53"/>
                </a:lnTo>
                <a:lnTo>
                  <a:pt x="997" y="42"/>
                </a:lnTo>
                <a:lnTo>
                  <a:pt x="1029" y="32"/>
                </a:lnTo>
                <a:lnTo>
                  <a:pt x="1061" y="32"/>
                </a:lnTo>
                <a:lnTo>
                  <a:pt x="1093" y="32"/>
                </a:lnTo>
                <a:lnTo>
                  <a:pt x="1125" y="32"/>
                </a:lnTo>
                <a:lnTo>
                  <a:pt x="1147" y="32"/>
                </a:lnTo>
                <a:lnTo>
                  <a:pt x="1179" y="21"/>
                </a:lnTo>
                <a:lnTo>
                  <a:pt x="1211" y="21"/>
                </a:lnTo>
                <a:lnTo>
                  <a:pt x="1243" y="21"/>
                </a:lnTo>
                <a:lnTo>
                  <a:pt x="1275" y="21"/>
                </a:lnTo>
                <a:lnTo>
                  <a:pt x="1297" y="10"/>
                </a:lnTo>
                <a:lnTo>
                  <a:pt x="1329" y="10"/>
                </a:lnTo>
                <a:lnTo>
                  <a:pt x="1361" y="10"/>
                </a:lnTo>
                <a:lnTo>
                  <a:pt x="1393" y="0"/>
                </a:lnTo>
                <a:lnTo>
                  <a:pt x="1414" y="32"/>
                </a:lnTo>
                <a:lnTo>
                  <a:pt x="1436" y="53"/>
                </a:lnTo>
                <a:lnTo>
                  <a:pt x="1468" y="74"/>
                </a:lnTo>
                <a:lnTo>
                  <a:pt x="1500" y="85"/>
                </a:lnTo>
                <a:lnTo>
                  <a:pt x="1522" y="85"/>
                </a:lnTo>
                <a:lnTo>
                  <a:pt x="1554" y="85"/>
                </a:lnTo>
                <a:lnTo>
                  <a:pt x="1586" y="85"/>
                </a:lnTo>
                <a:lnTo>
                  <a:pt x="1618" y="85"/>
                </a:lnTo>
                <a:lnTo>
                  <a:pt x="1650" y="96"/>
                </a:lnTo>
                <a:lnTo>
                  <a:pt x="1672" y="96"/>
                </a:lnTo>
                <a:lnTo>
                  <a:pt x="1704" y="107"/>
                </a:lnTo>
                <a:lnTo>
                  <a:pt x="1736" y="107"/>
                </a:lnTo>
                <a:lnTo>
                  <a:pt x="1768" y="117"/>
                </a:lnTo>
                <a:lnTo>
                  <a:pt x="1800" y="117"/>
                </a:lnTo>
                <a:lnTo>
                  <a:pt x="1822" y="117"/>
                </a:lnTo>
                <a:lnTo>
                  <a:pt x="1854" y="117"/>
                </a:lnTo>
                <a:lnTo>
                  <a:pt x="1886" y="117"/>
                </a:lnTo>
                <a:lnTo>
                  <a:pt x="1918" y="117"/>
                </a:lnTo>
                <a:lnTo>
                  <a:pt x="1950" y="117"/>
                </a:lnTo>
                <a:lnTo>
                  <a:pt x="1972" y="117"/>
                </a:lnTo>
                <a:lnTo>
                  <a:pt x="2004" y="117"/>
                </a:lnTo>
                <a:lnTo>
                  <a:pt x="2047" y="117"/>
                </a:lnTo>
                <a:lnTo>
                  <a:pt x="2079" y="117"/>
                </a:lnTo>
                <a:lnTo>
                  <a:pt x="2111" y="117"/>
                </a:lnTo>
                <a:lnTo>
                  <a:pt x="2143" y="117"/>
                </a:lnTo>
                <a:lnTo>
                  <a:pt x="2175" y="107"/>
                </a:lnTo>
                <a:lnTo>
                  <a:pt x="2218" y="96"/>
                </a:lnTo>
                <a:lnTo>
                  <a:pt x="2250" y="96"/>
                </a:lnTo>
                <a:lnTo>
                  <a:pt x="2282" y="85"/>
                </a:lnTo>
                <a:lnTo>
                  <a:pt x="2304" y="85"/>
                </a:lnTo>
                <a:lnTo>
                  <a:pt x="2336" y="74"/>
                </a:lnTo>
                <a:lnTo>
                  <a:pt x="2368" y="74"/>
                </a:lnTo>
                <a:lnTo>
                  <a:pt x="2400" y="64"/>
                </a:lnTo>
                <a:lnTo>
                  <a:pt x="2432" y="64"/>
                </a:lnTo>
                <a:lnTo>
                  <a:pt x="2454" y="53"/>
                </a:lnTo>
                <a:lnTo>
                  <a:pt x="2486" y="53"/>
                </a:lnTo>
                <a:lnTo>
                  <a:pt x="2518" y="53"/>
                </a:lnTo>
                <a:lnTo>
                  <a:pt x="2550" y="53"/>
                </a:lnTo>
                <a:lnTo>
                  <a:pt x="2582" y="53"/>
                </a:lnTo>
                <a:lnTo>
                  <a:pt x="2594" y="38"/>
                </a:lnTo>
              </a:path>
            </a:pathLst>
          </a:custGeom>
          <a:noFill/>
          <a:ln w="50800" cap="rnd" cmpd="sng">
            <a:solidFill>
              <a:srgbClr val="FF3399"/>
            </a:solidFill>
            <a:prstDash val="solid"/>
            <a:round/>
            <a:headEnd type="none" w="sm" len="sm"/>
            <a:tailEnd type="none" w="sm" len="sm"/>
          </a:ln>
          <a:effectLst/>
        </p:spPr>
        <p:txBody>
          <a:bodyPr/>
          <a:lstStyle/>
          <a:p>
            <a:endParaRPr lang="en-IN"/>
          </a:p>
        </p:txBody>
      </p:sp>
      <p:sp>
        <p:nvSpPr>
          <p:cNvPr id="99335" name="Freeform 7"/>
          <p:cNvSpPr>
            <a:spLocks/>
          </p:cNvSpPr>
          <p:nvPr/>
        </p:nvSpPr>
        <p:spPr bwMode="auto">
          <a:xfrm>
            <a:off x="3962400" y="4343400"/>
            <a:ext cx="4116388" cy="1177925"/>
          </a:xfrm>
          <a:custGeom>
            <a:avLst/>
            <a:gdLst/>
            <a:ahLst/>
            <a:cxnLst>
              <a:cxn ang="0">
                <a:pos x="95" y="56"/>
              </a:cxn>
              <a:cxn ang="0">
                <a:pos x="159" y="35"/>
              </a:cxn>
              <a:cxn ang="0">
                <a:pos x="223" y="24"/>
              </a:cxn>
              <a:cxn ang="0">
                <a:pos x="277" y="24"/>
              </a:cxn>
              <a:cxn ang="0">
                <a:pos x="341" y="24"/>
              </a:cxn>
              <a:cxn ang="0">
                <a:pos x="395" y="24"/>
              </a:cxn>
              <a:cxn ang="0">
                <a:pos x="448" y="67"/>
              </a:cxn>
              <a:cxn ang="0">
                <a:pos x="491" y="120"/>
              </a:cxn>
              <a:cxn ang="0">
                <a:pos x="523" y="174"/>
              </a:cxn>
              <a:cxn ang="0">
                <a:pos x="534" y="238"/>
              </a:cxn>
              <a:cxn ang="0">
                <a:pos x="566" y="292"/>
              </a:cxn>
              <a:cxn ang="0">
                <a:pos x="620" y="345"/>
              </a:cxn>
              <a:cxn ang="0">
                <a:pos x="630" y="399"/>
              </a:cxn>
              <a:cxn ang="0">
                <a:pos x="663" y="452"/>
              </a:cxn>
              <a:cxn ang="0">
                <a:pos x="695" y="495"/>
              </a:cxn>
              <a:cxn ang="0">
                <a:pos x="727" y="549"/>
              </a:cxn>
              <a:cxn ang="0">
                <a:pos x="791" y="602"/>
              </a:cxn>
              <a:cxn ang="0">
                <a:pos x="823" y="656"/>
              </a:cxn>
              <a:cxn ang="0">
                <a:pos x="877" y="677"/>
              </a:cxn>
              <a:cxn ang="0">
                <a:pos x="930" y="699"/>
              </a:cxn>
              <a:cxn ang="0">
                <a:pos x="984" y="720"/>
              </a:cxn>
              <a:cxn ang="0">
                <a:pos x="1048" y="741"/>
              </a:cxn>
              <a:cxn ang="0">
                <a:pos x="1102" y="741"/>
              </a:cxn>
              <a:cxn ang="0">
                <a:pos x="1166" y="731"/>
              </a:cxn>
              <a:cxn ang="0">
                <a:pos x="1220" y="731"/>
              </a:cxn>
              <a:cxn ang="0">
                <a:pos x="1284" y="731"/>
              </a:cxn>
              <a:cxn ang="0">
                <a:pos x="1337" y="709"/>
              </a:cxn>
              <a:cxn ang="0">
                <a:pos x="1391" y="677"/>
              </a:cxn>
              <a:cxn ang="0">
                <a:pos x="1445" y="645"/>
              </a:cxn>
              <a:cxn ang="0">
                <a:pos x="1498" y="602"/>
              </a:cxn>
              <a:cxn ang="0">
                <a:pos x="1530" y="559"/>
              </a:cxn>
              <a:cxn ang="0">
                <a:pos x="1573" y="527"/>
              </a:cxn>
              <a:cxn ang="0">
                <a:pos x="1616" y="484"/>
              </a:cxn>
              <a:cxn ang="0">
                <a:pos x="1659" y="420"/>
              </a:cxn>
              <a:cxn ang="0">
                <a:pos x="1712" y="377"/>
              </a:cxn>
              <a:cxn ang="0">
                <a:pos x="1745" y="345"/>
              </a:cxn>
              <a:cxn ang="0">
                <a:pos x="1809" y="313"/>
              </a:cxn>
              <a:cxn ang="0">
                <a:pos x="1873" y="281"/>
              </a:cxn>
              <a:cxn ang="0">
                <a:pos x="1916" y="238"/>
              </a:cxn>
              <a:cxn ang="0">
                <a:pos x="1970" y="217"/>
              </a:cxn>
              <a:cxn ang="0">
                <a:pos x="2023" y="174"/>
              </a:cxn>
              <a:cxn ang="0">
                <a:pos x="2077" y="152"/>
              </a:cxn>
              <a:cxn ang="0">
                <a:pos x="2141" y="120"/>
              </a:cxn>
              <a:cxn ang="0">
                <a:pos x="2205" y="88"/>
              </a:cxn>
              <a:cxn ang="0">
                <a:pos x="2259" y="77"/>
              </a:cxn>
              <a:cxn ang="0">
                <a:pos x="2323" y="67"/>
              </a:cxn>
              <a:cxn ang="0">
                <a:pos x="2377" y="67"/>
              </a:cxn>
              <a:cxn ang="0">
                <a:pos x="2441" y="67"/>
              </a:cxn>
              <a:cxn ang="0">
                <a:pos x="2496" y="48"/>
              </a:cxn>
              <a:cxn ang="0">
                <a:pos x="2505" y="2"/>
              </a:cxn>
              <a:cxn ang="0">
                <a:pos x="2559" y="2"/>
              </a:cxn>
              <a:cxn ang="0">
                <a:pos x="2592" y="0"/>
              </a:cxn>
            </a:cxnLst>
            <a:rect l="0" t="0" r="r" b="b"/>
            <a:pathLst>
              <a:path w="2593" h="742">
                <a:moveTo>
                  <a:pt x="0" y="48"/>
                </a:moveTo>
                <a:lnTo>
                  <a:pt x="95" y="56"/>
                </a:lnTo>
                <a:lnTo>
                  <a:pt x="127" y="56"/>
                </a:lnTo>
                <a:lnTo>
                  <a:pt x="159" y="35"/>
                </a:lnTo>
                <a:lnTo>
                  <a:pt x="191" y="24"/>
                </a:lnTo>
                <a:lnTo>
                  <a:pt x="223" y="24"/>
                </a:lnTo>
                <a:lnTo>
                  <a:pt x="245" y="24"/>
                </a:lnTo>
                <a:lnTo>
                  <a:pt x="277" y="24"/>
                </a:lnTo>
                <a:lnTo>
                  <a:pt x="309" y="24"/>
                </a:lnTo>
                <a:lnTo>
                  <a:pt x="341" y="24"/>
                </a:lnTo>
                <a:lnTo>
                  <a:pt x="373" y="24"/>
                </a:lnTo>
                <a:lnTo>
                  <a:pt x="395" y="24"/>
                </a:lnTo>
                <a:lnTo>
                  <a:pt x="427" y="35"/>
                </a:lnTo>
                <a:lnTo>
                  <a:pt x="448" y="67"/>
                </a:lnTo>
                <a:lnTo>
                  <a:pt x="470" y="88"/>
                </a:lnTo>
                <a:lnTo>
                  <a:pt x="491" y="120"/>
                </a:lnTo>
                <a:lnTo>
                  <a:pt x="502" y="142"/>
                </a:lnTo>
                <a:lnTo>
                  <a:pt x="523" y="174"/>
                </a:lnTo>
                <a:lnTo>
                  <a:pt x="523" y="206"/>
                </a:lnTo>
                <a:lnTo>
                  <a:pt x="534" y="238"/>
                </a:lnTo>
                <a:lnTo>
                  <a:pt x="555" y="270"/>
                </a:lnTo>
                <a:lnTo>
                  <a:pt x="566" y="292"/>
                </a:lnTo>
                <a:lnTo>
                  <a:pt x="588" y="324"/>
                </a:lnTo>
                <a:lnTo>
                  <a:pt x="620" y="345"/>
                </a:lnTo>
                <a:lnTo>
                  <a:pt x="630" y="367"/>
                </a:lnTo>
                <a:lnTo>
                  <a:pt x="630" y="399"/>
                </a:lnTo>
                <a:lnTo>
                  <a:pt x="641" y="431"/>
                </a:lnTo>
                <a:lnTo>
                  <a:pt x="663" y="452"/>
                </a:lnTo>
                <a:lnTo>
                  <a:pt x="673" y="474"/>
                </a:lnTo>
                <a:lnTo>
                  <a:pt x="695" y="495"/>
                </a:lnTo>
                <a:lnTo>
                  <a:pt x="716" y="527"/>
                </a:lnTo>
                <a:lnTo>
                  <a:pt x="727" y="549"/>
                </a:lnTo>
                <a:lnTo>
                  <a:pt x="759" y="570"/>
                </a:lnTo>
                <a:lnTo>
                  <a:pt x="791" y="602"/>
                </a:lnTo>
                <a:lnTo>
                  <a:pt x="802" y="624"/>
                </a:lnTo>
                <a:lnTo>
                  <a:pt x="823" y="656"/>
                </a:lnTo>
                <a:lnTo>
                  <a:pt x="845" y="666"/>
                </a:lnTo>
                <a:lnTo>
                  <a:pt x="877" y="677"/>
                </a:lnTo>
                <a:lnTo>
                  <a:pt x="909" y="677"/>
                </a:lnTo>
                <a:lnTo>
                  <a:pt x="930" y="699"/>
                </a:lnTo>
                <a:lnTo>
                  <a:pt x="952" y="709"/>
                </a:lnTo>
                <a:lnTo>
                  <a:pt x="984" y="720"/>
                </a:lnTo>
                <a:lnTo>
                  <a:pt x="1016" y="731"/>
                </a:lnTo>
                <a:lnTo>
                  <a:pt x="1048" y="741"/>
                </a:lnTo>
                <a:lnTo>
                  <a:pt x="1070" y="741"/>
                </a:lnTo>
                <a:lnTo>
                  <a:pt x="1102" y="741"/>
                </a:lnTo>
                <a:lnTo>
                  <a:pt x="1134" y="741"/>
                </a:lnTo>
                <a:lnTo>
                  <a:pt x="1166" y="731"/>
                </a:lnTo>
                <a:lnTo>
                  <a:pt x="1198" y="731"/>
                </a:lnTo>
                <a:lnTo>
                  <a:pt x="1220" y="731"/>
                </a:lnTo>
                <a:lnTo>
                  <a:pt x="1252" y="731"/>
                </a:lnTo>
                <a:lnTo>
                  <a:pt x="1284" y="731"/>
                </a:lnTo>
                <a:lnTo>
                  <a:pt x="1316" y="731"/>
                </a:lnTo>
                <a:lnTo>
                  <a:pt x="1337" y="709"/>
                </a:lnTo>
                <a:lnTo>
                  <a:pt x="1359" y="688"/>
                </a:lnTo>
                <a:lnTo>
                  <a:pt x="1391" y="677"/>
                </a:lnTo>
                <a:lnTo>
                  <a:pt x="1423" y="666"/>
                </a:lnTo>
                <a:lnTo>
                  <a:pt x="1445" y="645"/>
                </a:lnTo>
                <a:lnTo>
                  <a:pt x="1477" y="634"/>
                </a:lnTo>
                <a:lnTo>
                  <a:pt x="1498" y="602"/>
                </a:lnTo>
                <a:lnTo>
                  <a:pt x="1520" y="591"/>
                </a:lnTo>
                <a:lnTo>
                  <a:pt x="1530" y="559"/>
                </a:lnTo>
                <a:lnTo>
                  <a:pt x="1552" y="549"/>
                </a:lnTo>
                <a:lnTo>
                  <a:pt x="1573" y="527"/>
                </a:lnTo>
                <a:lnTo>
                  <a:pt x="1595" y="516"/>
                </a:lnTo>
                <a:lnTo>
                  <a:pt x="1616" y="484"/>
                </a:lnTo>
                <a:lnTo>
                  <a:pt x="1627" y="452"/>
                </a:lnTo>
                <a:lnTo>
                  <a:pt x="1659" y="420"/>
                </a:lnTo>
                <a:lnTo>
                  <a:pt x="1691" y="399"/>
                </a:lnTo>
                <a:lnTo>
                  <a:pt x="1712" y="377"/>
                </a:lnTo>
                <a:lnTo>
                  <a:pt x="1734" y="367"/>
                </a:lnTo>
                <a:lnTo>
                  <a:pt x="1745" y="345"/>
                </a:lnTo>
                <a:lnTo>
                  <a:pt x="1777" y="334"/>
                </a:lnTo>
                <a:lnTo>
                  <a:pt x="1809" y="313"/>
                </a:lnTo>
                <a:lnTo>
                  <a:pt x="1841" y="281"/>
                </a:lnTo>
                <a:lnTo>
                  <a:pt x="1873" y="281"/>
                </a:lnTo>
                <a:lnTo>
                  <a:pt x="1884" y="259"/>
                </a:lnTo>
                <a:lnTo>
                  <a:pt x="1916" y="238"/>
                </a:lnTo>
                <a:lnTo>
                  <a:pt x="1948" y="227"/>
                </a:lnTo>
                <a:lnTo>
                  <a:pt x="1970" y="217"/>
                </a:lnTo>
                <a:lnTo>
                  <a:pt x="1991" y="195"/>
                </a:lnTo>
                <a:lnTo>
                  <a:pt x="2023" y="174"/>
                </a:lnTo>
                <a:lnTo>
                  <a:pt x="2045" y="163"/>
                </a:lnTo>
                <a:lnTo>
                  <a:pt x="2077" y="152"/>
                </a:lnTo>
                <a:lnTo>
                  <a:pt x="2109" y="131"/>
                </a:lnTo>
                <a:lnTo>
                  <a:pt x="2141" y="120"/>
                </a:lnTo>
                <a:lnTo>
                  <a:pt x="2173" y="109"/>
                </a:lnTo>
                <a:lnTo>
                  <a:pt x="2205" y="88"/>
                </a:lnTo>
                <a:lnTo>
                  <a:pt x="2227" y="88"/>
                </a:lnTo>
                <a:lnTo>
                  <a:pt x="2259" y="77"/>
                </a:lnTo>
                <a:lnTo>
                  <a:pt x="2291" y="67"/>
                </a:lnTo>
                <a:lnTo>
                  <a:pt x="2323" y="67"/>
                </a:lnTo>
                <a:lnTo>
                  <a:pt x="2355" y="67"/>
                </a:lnTo>
                <a:lnTo>
                  <a:pt x="2377" y="67"/>
                </a:lnTo>
                <a:lnTo>
                  <a:pt x="2409" y="67"/>
                </a:lnTo>
                <a:lnTo>
                  <a:pt x="2441" y="67"/>
                </a:lnTo>
                <a:lnTo>
                  <a:pt x="2473" y="67"/>
                </a:lnTo>
                <a:lnTo>
                  <a:pt x="2496" y="48"/>
                </a:lnTo>
                <a:lnTo>
                  <a:pt x="2484" y="24"/>
                </a:lnTo>
                <a:lnTo>
                  <a:pt x="2505" y="2"/>
                </a:lnTo>
                <a:lnTo>
                  <a:pt x="2527" y="2"/>
                </a:lnTo>
                <a:lnTo>
                  <a:pt x="2559" y="2"/>
                </a:lnTo>
                <a:lnTo>
                  <a:pt x="2591" y="2"/>
                </a:lnTo>
                <a:lnTo>
                  <a:pt x="2592" y="0"/>
                </a:lnTo>
              </a:path>
            </a:pathLst>
          </a:custGeom>
          <a:noFill/>
          <a:ln w="50800" cap="rnd" cmpd="sng">
            <a:solidFill>
              <a:srgbClr val="33CC33"/>
            </a:solidFill>
            <a:prstDash val="solid"/>
            <a:round/>
            <a:headEnd type="none" w="sm" len="sm"/>
            <a:tailEnd type="none" w="sm" len="sm"/>
          </a:ln>
          <a:effectLst/>
        </p:spPr>
        <p:txBody>
          <a:bodyPr/>
          <a:lstStyle/>
          <a:p>
            <a:endParaRPr lang="en-IN"/>
          </a:p>
        </p:txBody>
      </p:sp>
      <p:sp>
        <p:nvSpPr>
          <p:cNvPr id="99336" name="Rectangle 8"/>
          <p:cNvSpPr>
            <a:spLocks noChangeArrowheads="1"/>
          </p:cNvSpPr>
          <p:nvPr/>
        </p:nvSpPr>
        <p:spPr bwMode="auto">
          <a:xfrm rot="16200000">
            <a:off x="3420269" y="662782"/>
            <a:ext cx="1447800" cy="366712"/>
          </a:xfrm>
          <a:prstGeom prst="rect">
            <a:avLst/>
          </a:prstGeom>
          <a:solidFill>
            <a:srgbClr val="33CC33"/>
          </a:solidFill>
          <a:ln w="9525">
            <a:noFill/>
            <a:miter lim="800000"/>
            <a:headEnd/>
            <a:tailEnd/>
          </a:ln>
          <a:effectLst/>
        </p:spPr>
        <p:txBody>
          <a:bodyPr lIns="92075" tIns="46038" rIns="92075" bIns="46038">
            <a:spAutoFit/>
          </a:bodyPr>
          <a:lstStyle/>
          <a:p>
            <a:pPr eaLnBrk="0" hangingPunct="0"/>
            <a:r>
              <a:rPr lang="en-US">
                <a:solidFill>
                  <a:srgbClr val="990000"/>
                </a:solidFill>
                <a:latin typeface="Times New Roman" pitchFamily="18" charset="0"/>
              </a:rPr>
              <a:t>Atrial Systole</a:t>
            </a:r>
          </a:p>
        </p:txBody>
      </p:sp>
      <p:sp>
        <p:nvSpPr>
          <p:cNvPr id="99337" name="Rectangle 9"/>
          <p:cNvSpPr>
            <a:spLocks noChangeArrowheads="1"/>
          </p:cNvSpPr>
          <p:nvPr/>
        </p:nvSpPr>
        <p:spPr bwMode="auto">
          <a:xfrm>
            <a:off x="1660525" y="2620963"/>
            <a:ext cx="882650" cy="701675"/>
          </a:xfrm>
          <a:prstGeom prst="rect">
            <a:avLst/>
          </a:prstGeom>
          <a:solidFill>
            <a:schemeClr val="accent2"/>
          </a:solidFill>
          <a:ln w="9525">
            <a:noFill/>
            <a:miter lim="800000"/>
            <a:headEnd/>
            <a:tailEnd/>
          </a:ln>
          <a:effectLst/>
        </p:spPr>
        <p:txBody>
          <a:bodyPr wrap="none" lIns="92075" tIns="46038" rIns="92075" bIns="46038">
            <a:spAutoFit/>
          </a:bodyPr>
          <a:lstStyle/>
          <a:p>
            <a:pPr eaLnBrk="0" hangingPunct="0"/>
            <a:r>
              <a:rPr lang="en-US" sz="2000">
                <a:solidFill>
                  <a:srgbClr val="990000"/>
                </a:solidFill>
                <a:latin typeface="Times New Roman" pitchFamily="18" charset="0"/>
              </a:rPr>
              <a:t>Mitral </a:t>
            </a:r>
          </a:p>
          <a:p>
            <a:pPr eaLnBrk="0" hangingPunct="0"/>
            <a:r>
              <a:rPr lang="en-US" sz="2000">
                <a:solidFill>
                  <a:srgbClr val="990000"/>
                </a:solidFill>
                <a:latin typeface="Times New Roman" pitchFamily="18" charset="0"/>
              </a:rPr>
              <a:t>Closes</a:t>
            </a:r>
          </a:p>
        </p:txBody>
      </p:sp>
      <p:sp>
        <p:nvSpPr>
          <p:cNvPr id="99338" name="Line 10"/>
          <p:cNvSpPr>
            <a:spLocks noChangeShapeType="1"/>
          </p:cNvSpPr>
          <p:nvPr/>
        </p:nvSpPr>
        <p:spPr bwMode="auto">
          <a:xfrm flipV="1">
            <a:off x="2590800" y="2895600"/>
            <a:ext cx="1676400" cy="76200"/>
          </a:xfrm>
          <a:prstGeom prst="line">
            <a:avLst/>
          </a:prstGeom>
          <a:noFill/>
          <a:ln w="50800">
            <a:solidFill>
              <a:schemeClr val="hlink"/>
            </a:solidFill>
            <a:round/>
            <a:headEnd type="none" w="sm" len="sm"/>
            <a:tailEnd type="stealth" w="med" len="lg"/>
          </a:ln>
          <a:effectLst/>
        </p:spPr>
        <p:txBody>
          <a:bodyPr wrap="none" anchor="ctr"/>
          <a:lstStyle/>
          <a:p>
            <a:endParaRPr lang="en-IN"/>
          </a:p>
        </p:txBody>
      </p:sp>
      <p:sp>
        <p:nvSpPr>
          <p:cNvPr id="99339" name="Rectangle 11"/>
          <p:cNvSpPr>
            <a:spLocks noChangeArrowheads="1"/>
          </p:cNvSpPr>
          <p:nvPr/>
        </p:nvSpPr>
        <p:spPr bwMode="auto">
          <a:xfrm rot="16200000">
            <a:off x="3584575" y="758825"/>
            <a:ext cx="1854200" cy="336550"/>
          </a:xfrm>
          <a:prstGeom prst="rect">
            <a:avLst/>
          </a:prstGeom>
          <a:solidFill>
            <a:schemeClr val="hlink"/>
          </a:solidFill>
          <a:ln w="9525">
            <a:noFill/>
            <a:miter lim="800000"/>
            <a:headEnd/>
            <a:tailEnd/>
          </a:ln>
          <a:effectLst/>
        </p:spPr>
        <p:txBody>
          <a:bodyPr lIns="92075" tIns="46038" rIns="92075" bIns="46038">
            <a:spAutoFit/>
          </a:bodyPr>
          <a:lstStyle/>
          <a:p>
            <a:pPr eaLnBrk="0" hangingPunct="0"/>
            <a:r>
              <a:rPr lang="en-US" sz="1600" dirty="0" err="1">
                <a:latin typeface="Times New Roman" pitchFamily="18" charset="0"/>
              </a:rPr>
              <a:t>Isovolumic</a:t>
            </a:r>
            <a:r>
              <a:rPr lang="en-US" sz="1600" dirty="0">
                <a:solidFill>
                  <a:schemeClr val="bg2"/>
                </a:solidFill>
                <a:latin typeface="Times New Roman" pitchFamily="18" charset="0"/>
              </a:rPr>
              <a:t> </a:t>
            </a:r>
            <a:r>
              <a:rPr lang="en-US" sz="1600" dirty="0">
                <a:latin typeface="Times New Roman" pitchFamily="18" charset="0"/>
              </a:rPr>
              <a:t>contract</a:t>
            </a:r>
            <a:r>
              <a:rPr lang="en-US" sz="1400" dirty="0">
                <a:solidFill>
                  <a:schemeClr val="bg2"/>
                </a:solidFill>
                <a:latin typeface="Times New Roman" pitchFamily="18" charset="0"/>
              </a:rPr>
              <a:t>.</a:t>
            </a:r>
          </a:p>
        </p:txBody>
      </p:sp>
      <p:sp>
        <p:nvSpPr>
          <p:cNvPr id="99340" name="Rectangle 12"/>
          <p:cNvSpPr>
            <a:spLocks noChangeArrowheads="1"/>
          </p:cNvSpPr>
          <p:nvPr/>
        </p:nvSpPr>
        <p:spPr bwMode="auto">
          <a:xfrm>
            <a:off x="1660525" y="1477963"/>
            <a:ext cx="904094" cy="708528"/>
          </a:xfrm>
          <a:prstGeom prst="rect">
            <a:avLst/>
          </a:prstGeom>
          <a:solidFill>
            <a:srgbClr val="33CC33"/>
          </a:solidFill>
          <a:ln w="9525">
            <a:noFill/>
            <a:miter lim="800000"/>
            <a:headEnd/>
            <a:tailEnd/>
          </a:ln>
          <a:effectLst/>
        </p:spPr>
        <p:txBody>
          <a:bodyPr wrap="none" lIns="92075" tIns="46038" rIns="92075" bIns="46038">
            <a:spAutoFit/>
          </a:bodyPr>
          <a:lstStyle/>
          <a:p>
            <a:pPr eaLnBrk="0" hangingPunct="0"/>
            <a:r>
              <a:rPr lang="en-US" sz="2000" dirty="0">
                <a:latin typeface="Times New Roman" pitchFamily="18" charset="0"/>
              </a:rPr>
              <a:t>Aortic </a:t>
            </a:r>
          </a:p>
          <a:p>
            <a:pPr eaLnBrk="0" hangingPunct="0"/>
            <a:r>
              <a:rPr lang="en-US" sz="2000" dirty="0">
                <a:latin typeface="Times New Roman" pitchFamily="18" charset="0"/>
              </a:rPr>
              <a:t>opens</a:t>
            </a:r>
          </a:p>
        </p:txBody>
      </p:sp>
      <p:sp>
        <p:nvSpPr>
          <p:cNvPr id="99341" name="Line 13"/>
          <p:cNvSpPr>
            <a:spLocks noChangeShapeType="1"/>
          </p:cNvSpPr>
          <p:nvPr/>
        </p:nvSpPr>
        <p:spPr bwMode="auto">
          <a:xfrm>
            <a:off x="2590800" y="1752600"/>
            <a:ext cx="1905000" cy="304800"/>
          </a:xfrm>
          <a:prstGeom prst="line">
            <a:avLst/>
          </a:prstGeom>
          <a:noFill/>
          <a:ln w="50800">
            <a:solidFill>
              <a:srgbClr val="990000"/>
            </a:solidFill>
            <a:round/>
            <a:headEnd type="none" w="sm" len="sm"/>
            <a:tailEnd type="stealth" w="med" len="lg"/>
          </a:ln>
          <a:effectLst/>
        </p:spPr>
        <p:txBody>
          <a:bodyPr wrap="none" anchor="ctr"/>
          <a:lstStyle/>
          <a:p>
            <a:endParaRPr lang="en-IN"/>
          </a:p>
        </p:txBody>
      </p:sp>
      <p:sp>
        <p:nvSpPr>
          <p:cNvPr id="99342" name="Rectangle 14"/>
          <p:cNvSpPr>
            <a:spLocks noChangeArrowheads="1"/>
          </p:cNvSpPr>
          <p:nvPr/>
        </p:nvSpPr>
        <p:spPr bwMode="auto">
          <a:xfrm>
            <a:off x="4327525" y="4937125"/>
            <a:ext cx="455613" cy="457200"/>
          </a:xfrm>
          <a:prstGeom prst="rect">
            <a:avLst/>
          </a:prstGeom>
          <a:solidFill>
            <a:schemeClr val="hlink"/>
          </a:solidFill>
          <a:ln w="9525">
            <a:noFill/>
            <a:miter lim="800000"/>
            <a:headEnd/>
            <a:tailEnd/>
          </a:ln>
          <a:effectLst/>
        </p:spPr>
        <p:txBody>
          <a:bodyPr wrap="none" lIns="92075" tIns="46038" rIns="92075" bIns="46038">
            <a:spAutoFit/>
          </a:bodyPr>
          <a:lstStyle/>
          <a:p>
            <a:pPr eaLnBrk="0" hangingPunct="0"/>
            <a:r>
              <a:rPr lang="en-US" sz="2400">
                <a:solidFill>
                  <a:schemeClr val="bg2"/>
                </a:solidFill>
                <a:latin typeface="Times New Roman" pitchFamily="18" charset="0"/>
              </a:rPr>
              <a:t>S</a:t>
            </a:r>
            <a:r>
              <a:rPr lang="en-US" sz="2400" baseline="-25000">
                <a:solidFill>
                  <a:schemeClr val="bg2"/>
                </a:solidFill>
                <a:latin typeface="Times New Roman" pitchFamily="18" charset="0"/>
              </a:rPr>
              <a:t>1</a:t>
            </a:r>
          </a:p>
        </p:txBody>
      </p:sp>
      <p:sp>
        <p:nvSpPr>
          <p:cNvPr id="99343" name="Rectangle 15"/>
          <p:cNvSpPr>
            <a:spLocks noChangeArrowheads="1"/>
          </p:cNvSpPr>
          <p:nvPr/>
        </p:nvSpPr>
        <p:spPr bwMode="auto">
          <a:xfrm rot="16200000">
            <a:off x="4098132" y="662781"/>
            <a:ext cx="1549400" cy="366713"/>
          </a:xfrm>
          <a:prstGeom prst="rect">
            <a:avLst/>
          </a:prstGeom>
          <a:solidFill>
            <a:schemeClr val="accent1"/>
          </a:solidFill>
          <a:ln w="9525">
            <a:noFill/>
            <a:miter lim="800000"/>
            <a:headEnd/>
            <a:tailEnd/>
          </a:ln>
          <a:effectLst/>
        </p:spPr>
        <p:txBody>
          <a:bodyPr wrap="none" lIns="92075" tIns="46038" rIns="92075" bIns="46038">
            <a:spAutoFit/>
          </a:bodyPr>
          <a:lstStyle/>
          <a:p>
            <a:pPr eaLnBrk="0" hangingPunct="0"/>
            <a:r>
              <a:rPr lang="en-US">
                <a:solidFill>
                  <a:schemeClr val="bg2"/>
                </a:solidFill>
                <a:latin typeface="Times New Roman" pitchFamily="18" charset="0"/>
              </a:rPr>
              <a:t>Rapid Ejection</a:t>
            </a:r>
          </a:p>
        </p:txBody>
      </p:sp>
      <p:sp>
        <p:nvSpPr>
          <p:cNvPr id="99344" name="Rectangle 16"/>
          <p:cNvSpPr>
            <a:spLocks noChangeArrowheads="1"/>
          </p:cNvSpPr>
          <p:nvPr/>
        </p:nvSpPr>
        <p:spPr bwMode="auto">
          <a:xfrm rot="16200000">
            <a:off x="4552950" y="641615"/>
            <a:ext cx="1641475" cy="339196"/>
          </a:xfrm>
          <a:prstGeom prst="rect">
            <a:avLst/>
          </a:prstGeom>
          <a:solidFill>
            <a:schemeClr val="accent2"/>
          </a:solidFill>
          <a:ln w="9525">
            <a:noFill/>
            <a:miter lim="800000"/>
            <a:headEnd/>
            <a:tailEnd/>
          </a:ln>
          <a:effectLst/>
        </p:spPr>
        <p:txBody>
          <a:bodyPr wrap="none" lIns="92075" tIns="46038" rIns="92075" bIns="46038">
            <a:spAutoFit/>
          </a:bodyPr>
          <a:lstStyle/>
          <a:p>
            <a:pPr eaLnBrk="0" hangingPunct="0"/>
            <a:r>
              <a:rPr lang="en-US" sz="1600" dirty="0">
                <a:latin typeface="Times New Roman" pitchFamily="18" charset="0"/>
              </a:rPr>
              <a:t>Reduced</a:t>
            </a:r>
            <a:r>
              <a:rPr lang="en-US" sz="1600" dirty="0">
                <a:solidFill>
                  <a:schemeClr val="tx2"/>
                </a:solidFill>
                <a:latin typeface="Times New Roman" pitchFamily="18" charset="0"/>
              </a:rPr>
              <a:t> </a:t>
            </a:r>
            <a:r>
              <a:rPr lang="en-US" sz="1600" dirty="0">
                <a:latin typeface="Times New Roman" pitchFamily="18" charset="0"/>
              </a:rPr>
              <a:t>Ejection</a:t>
            </a:r>
          </a:p>
        </p:txBody>
      </p:sp>
      <p:sp>
        <p:nvSpPr>
          <p:cNvPr id="99345" name="Rectangle 17"/>
          <p:cNvSpPr>
            <a:spLocks noChangeArrowheads="1"/>
          </p:cNvSpPr>
          <p:nvPr/>
        </p:nvSpPr>
        <p:spPr bwMode="auto">
          <a:xfrm rot="16200000">
            <a:off x="5026562" y="667809"/>
            <a:ext cx="1694375" cy="339196"/>
          </a:xfrm>
          <a:prstGeom prst="rect">
            <a:avLst/>
          </a:prstGeom>
          <a:solidFill>
            <a:schemeClr val="hlink"/>
          </a:solidFill>
          <a:ln w="9525">
            <a:noFill/>
            <a:miter lim="800000"/>
            <a:headEnd/>
            <a:tailEnd/>
          </a:ln>
          <a:effectLst/>
        </p:spPr>
        <p:txBody>
          <a:bodyPr wrap="none" lIns="92075" tIns="46038" rIns="92075" bIns="46038">
            <a:spAutoFit/>
          </a:bodyPr>
          <a:lstStyle/>
          <a:p>
            <a:pPr eaLnBrk="0" hangingPunct="0"/>
            <a:r>
              <a:rPr lang="en-US" sz="1600" dirty="0" err="1">
                <a:latin typeface="Times New Roman" pitchFamily="18" charset="0"/>
              </a:rPr>
              <a:t>Isovolumic</a:t>
            </a:r>
            <a:r>
              <a:rPr lang="en-US" sz="1600" dirty="0">
                <a:solidFill>
                  <a:schemeClr val="bg2"/>
                </a:solidFill>
                <a:latin typeface="Times New Roman" pitchFamily="18" charset="0"/>
              </a:rPr>
              <a:t> </a:t>
            </a:r>
            <a:r>
              <a:rPr lang="en-US" sz="1600" dirty="0">
                <a:latin typeface="Times New Roman" pitchFamily="18" charset="0"/>
              </a:rPr>
              <a:t>Relax</a:t>
            </a:r>
            <a:r>
              <a:rPr lang="en-US" sz="1600" dirty="0">
                <a:solidFill>
                  <a:schemeClr val="bg2"/>
                </a:solidFill>
                <a:latin typeface="Times New Roman" pitchFamily="18" charset="0"/>
              </a:rPr>
              <a:t>.</a:t>
            </a:r>
          </a:p>
        </p:txBody>
      </p:sp>
      <p:sp>
        <p:nvSpPr>
          <p:cNvPr id="99346" name="Rectangle 18"/>
          <p:cNvSpPr>
            <a:spLocks noChangeArrowheads="1"/>
          </p:cNvSpPr>
          <p:nvPr/>
        </p:nvSpPr>
        <p:spPr bwMode="auto">
          <a:xfrm>
            <a:off x="8308975" y="1706563"/>
            <a:ext cx="839974" cy="708528"/>
          </a:xfrm>
          <a:prstGeom prst="rect">
            <a:avLst/>
          </a:prstGeom>
          <a:solidFill>
            <a:srgbClr val="33CC33"/>
          </a:solidFill>
          <a:ln w="9525">
            <a:noFill/>
            <a:miter lim="800000"/>
            <a:headEnd/>
            <a:tailEnd/>
          </a:ln>
          <a:effectLst/>
        </p:spPr>
        <p:txBody>
          <a:bodyPr wrap="none" lIns="92075" tIns="46038" rIns="92075" bIns="46038">
            <a:spAutoFit/>
          </a:bodyPr>
          <a:lstStyle/>
          <a:p>
            <a:pPr eaLnBrk="0" hangingPunct="0"/>
            <a:r>
              <a:rPr lang="en-US" sz="2000" dirty="0">
                <a:latin typeface="Times New Roman" pitchFamily="18" charset="0"/>
              </a:rPr>
              <a:t>Aortic</a:t>
            </a:r>
          </a:p>
          <a:p>
            <a:pPr eaLnBrk="0" hangingPunct="0"/>
            <a:r>
              <a:rPr lang="en-US" sz="2000" dirty="0">
                <a:latin typeface="Times New Roman" pitchFamily="18" charset="0"/>
              </a:rPr>
              <a:t>closes</a:t>
            </a:r>
          </a:p>
        </p:txBody>
      </p:sp>
      <p:sp>
        <p:nvSpPr>
          <p:cNvPr id="99347" name="Line 19"/>
          <p:cNvSpPr>
            <a:spLocks noChangeShapeType="1"/>
          </p:cNvSpPr>
          <p:nvPr/>
        </p:nvSpPr>
        <p:spPr bwMode="auto">
          <a:xfrm flipH="1">
            <a:off x="5638800" y="1981200"/>
            <a:ext cx="2743200" cy="76200"/>
          </a:xfrm>
          <a:prstGeom prst="line">
            <a:avLst/>
          </a:prstGeom>
          <a:noFill/>
          <a:ln w="50800">
            <a:solidFill>
              <a:schemeClr val="bg2"/>
            </a:solidFill>
            <a:round/>
            <a:headEnd type="none" w="sm" len="sm"/>
            <a:tailEnd type="stealth" w="med" len="lg"/>
          </a:ln>
          <a:effectLst/>
        </p:spPr>
        <p:txBody>
          <a:bodyPr wrap="none" anchor="ctr"/>
          <a:lstStyle/>
          <a:p>
            <a:endParaRPr lang="en-IN"/>
          </a:p>
        </p:txBody>
      </p:sp>
      <p:sp>
        <p:nvSpPr>
          <p:cNvPr id="99348" name="Rectangle 20"/>
          <p:cNvSpPr>
            <a:spLocks noChangeArrowheads="1"/>
          </p:cNvSpPr>
          <p:nvPr/>
        </p:nvSpPr>
        <p:spPr bwMode="auto">
          <a:xfrm rot="16200000">
            <a:off x="5622132" y="629444"/>
            <a:ext cx="1462087" cy="517525"/>
          </a:xfrm>
          <a:prstGeom prst="rect">
            <a:avLst/>
          </a:prstGeom>
          <a:solidFill>
            <a:srgbClr val="FF3399"/>
          </a:solidFill>
          <a:ln w="9525">
            <a:noFill/>
            <a:miter lim="800000"/>
            <a:headEnd/>
            <a:tailEnd/>
          </a:ln>
          <a:effectLst/>
        </p:spPr>
        <p:txBody>
          <a:bodyPr wrap="none" lIns="92075" tIns="46038" rIns="92075" bIns="46038">
            <a:spAutoFit/>
          </a:bodyPr>
          <a:lstStyle/>
          <a:p>
            <a:pPr eaLnBrk="0" hangingPunct="0"/>
            <a:r>
              <a:rPr lang="en-US" sz="1400">
                <a:solidFill>
                  <a:srgbClr val="330099"/>
                </a:solidFill>
                <a:latin typeface="Times New Roman" pitchFamily="18" charset="0"/>
              </a:rPr>
              <a:t>Rapid Ventricular</a:t>
            </a:r>
          </a:p>
          <a:p>
            <a:pPr eaLnBrk="0" hangingPunct="0"/>
            <a:r>
              <a:rPr lang="en-US" sz="1400">
                <a:solidFill>
                  <a:srgbClr val="330099"/>
                </a:solidFill>
                <a:latin typeface="Times New Roman" pitchFamily="18" charset="0"/>
              </a:rPr>
              <a:t>Filling</a:t>
            </a:r>
          </a:p>
        </p:txBody>
      </p:sp>
      <p:sp>
        <p:nvSpPr>
          <p:cNvPr id="99349" name="Rectangle 21"/>
          <p:cNvSpPr>
            <a:spLocks noChangeArrowheads="1"/>
          </p:cNvSpPr>
          <p:nvPr/>
        </p:nvSpPr>
        <p:spPr bwMode="auto">
          <a:xfrm>
            <a:off x="8323263" y="2468563"/>
            <a:ext cx="819150" cy="701675"/>
          </a:xfrm>
          <a:prstGeom prst="rect">
            <a:avLst/>
          </a:prstGeom>
          <a:solidFill>
            <a:schemeClr val="accent2"/>
          </a:solidFill>
          <a:ln w="9525">
            <a:noFill/>
            <a:miter lim="800000"/>
            <a:headEnd/>
            <a:tailEnd/>
          </a:ln>
          <a:effectLst/>
        </p:spPr>
        <p:txBody>
          <a:bodyPr wrap="none" lIns="92075" tIns="46038" rIns="92075" bIns="46038">
            <a:spAutoFit/>
          </a:bodyPr>
          <a:lstStyle/>
          <a:p>
            <a:pPr eaLnBrk="0" hangingPunct="0"/>
            <a:r>
              <a:rPr lang="en-US" sz="2000">
                <a:solidFill>
                  <a:srgbClr val="990000"/>
                </a:solidFill>
                <a:latin typeface="Times New Roman" pitchFamily="18" charset="0"/>
              </a:rPr>
              <a:t>Mitral</a:t>
            </a:r>
          </a:p>
          <a:p>
            <a:pPr eaLnBrk="0" hangingPunct="0"/>
            <a:r>
              <a:rPr lang="en-US" sz="2000">
                <a:solidFill>
                  <a:srgbClr val="990000"/>
                </a:solidFill>
                <a:latin typeface="Times New Roman" pitchFamily="18" charset="0"/>
              </a:rPr>
              <a:t>opens</a:t>
            </a:r>
          </a:p>
        </p:txBody>
      </p:sp>
      <p:sp>
        <p:nvSpPr>
          <p:cNvPr id="99350" name="Line 22"/>
          <p:cNvSpPr>
            <a:spLocks noChangeShapeType="1"/>
          </p:cNvSpPr>
          <p:nvPr/>
        </p:nvSpPr>
        <p:spPr bwMode="auto">
          <a:xfrm flipH="1">
            <a:off x="6324600" y="2819400"/>
            <a:ext cx="2057400" cy="76200"/>
          </a:xfrm>
          <a:prstGeom prst="line">
            <a:avLst/>
          </a:prstGeom>
          <a:noFill/>
          <a:ln w="50800">
            <a:solidFill>
              <a:schemeClr val="hlink"/>
            </a:solidFill>
            <a:round/>
            <a:headEnd type="none" w="sm" len="sm"/>
            <a:tailEnd type="stealth" w="med" len="lg"/>
          </a:ln>
          <a:effectLst/>
        </p:spPr>
        <p:txBody>
          <a:bodyPr wrap="none" anchor="ctr"/>
          <a:lstStyle/>
          <a:p>
            <a:endParaRPr lang="en-IN"/>
          </a:p>
        </p:txBody>
      </p:sp>
      <p:sp>
        <p:nvSpPr>
          <p:cNvPr id="99351" name="Rectangle 23"/>
          <p:cNvSpPr>
            <a:spLocks noChangeArrowheads="1"/>
          </p:cNvSpPr>
          <p:nvPr/>
        </p:nvSpPr>
        <p:spPr bwMode="auto">
          <a:xfrm>
            <a:off x="5622925" y="5775325"/>
            <a:ext cx="455613" cy="457200"/>
          </a:xfrm>
          <a:prstGeom prst="rect">
            <a:avLst/>
          </a:prstGeom>
          <a:solidFill>
            <a:schemeClr val="hlink"/>
          </a:solidFill>
          <a:ln w="9525">
            <a:noFill/>
            <a:miter lim="800000"/>
            <a:headEnd/>
            <a:tailEnd/>
          </a:ln>
          <a:effectLst/>
        </p:spPr>
        <p:txBody>
          <a:bodyPr wrap="none" lIns="92075" tIns="46038" rIns="92075" bIns="46038">
            <a:spAutoFit/>
          </a:bodyPr>
          <a:lstStyle/>
          <a:p>
            <a:pPr eaLnBrk="0" hangingPunct="0"/>
            <a:r>
              <a:rPr lang="en-US" sz="2400">
                <a:solidFill>
                  <a:srgbClr val="330099"/>
                </a:solidFill>
                <a:latin typeface="Times New Roman" pitchFamily="18" charset="0"/>
              </a:rPr>
              <a:t>S</a:t>
            </a:r>
            <a:r>
              <a:rPr lang="en-US" sz="2400" baseline="-25000">
                <a:solidFill>
                  <a:srgbClr val="330099"/>
                </a:solidFill>
                <a:latin typeface="Times New Roman" pitchFamily="18" charset="0"/>
              </a:rPr>
              <a:t>2</a:t>
            </a:r>
          </a:p>
        </p:txBody>
      </p:sp>
      <p:sp>
        <p:nvSpPr>
          <p:cNvPr id="99352" name="Rectangle 24"/>
          <p:cNvSpPr>
            <a:spLocks noChangeArrowheads="1"/>
          </p:cNvSpPr>
          <p:nvPr/>
        </p:nvSpPr>
        <p:spPr bwMode="auto">
          <a:xfrm rot="16200000">
            <a:off x="6079331" y="670719"/>
            <a:ext cx="1922463" cy="581025"/>
          </a:xfrm>
          <a:prstGeom prst="rect">
            <a:avLst/>
          </a:prstGeom>
          <a:solidFill>
            <a:srgbClr val="FF99FF"/>
          </a:solidFill>
          <a:ln w="9525">
            <a:noFill/>
            <a:miter lim="800000"/>
            <a:headEnd/>
            <a:tailEnd/>
          </a:ln>
          <a:effectLst/>
        </p:spPr>
        <p:txBody>
          <a:bodyPr wrap="none" lIns="92075" tIns="46038" rIns="92075" bIns="46038">
            <a:spAutoFit/>
          </a:bodyPr>
          <a:lstStyle/>
          <a:p>
            <a:pPr eaLnBrk="0" hangingPunct="0"/>
            <a:r>
              <a:rPr lang="en-US" sz="1600">
                <a:solidFill>
                  <a:srgbClr val="330099"/>
                </a:solidFill>
                <a:latin typeface="Times New Roman" pitchFamily="18" charset="0"/>
              </a:rPr>
              <a:t>Reduced Ventricular </a:t>
            </a:r>
          </a:p>
          <a:p>
            <a:pPr eaLnBrk="0" hangingPunct="0"/>
            <a:r>
              <a:rPr lang="en-US" sz="1600">
                <a:solidFill>
                  <a:srgbClr val="330099"/>
                </a:solidFill>
                <a:latin typeface="Times New Roman" pitchFamily="18" charset="0"/>
              </a:rPr>
              <a:t>Filling</a:t>
            </a:r>
          </a:p>
        </p:txBody>
      </p:sp>
      <p:sp>
        <p:nvSpPr>
          <p:cNvPr id="99353" name="Rectangle 25"/>
          <p:cNvSpPr>
            <a:spLocks noChangeArrowheads="1"/>
          </p:cNvSpPr>
          <p:nvPr/>
        </p:nvSpPr>
        <p:spPr bwMode="auto">
          <a:xfrm rot="16200000">
            <a:off x="7077869" y="738982"/>
            <a:ext cx="1447800" cy="366712"/>
          </a:xfrm>
          <a:prstGeom prst="rect">
            <a:avLst/>
          </a:prstGeom>
          <a:solidFill>
            <a:srgbClr val="33CC33"/>
          </a:solidFill>
          <a:ln w="9525">
            <a:noFill/>
            <a:miter lim="800000"/>
            <a:headEnd/>
            <a:tailEnd/>
          </a:ln>
          <a:effectLst/>
        </p:spPr>
        <p:txBody>
          <a:bodyPr lIns="92075" tIns="46038" rIns="92075" bIns="46038">
            <a:spAutoFit/>
          </a:bodyPr>
          <a:lstStyle/>
          <a:p>
            <a:pPr eaLnBrk="0" hangingPunct="0"/>
            <a:r>
              <a:rPr lang="en-US">
                <a:solidFill>
                  <a:srgbClr val="990000"/>
                </a:solidFill>
                <a:latin typeface="Times New Roman" pitchFamily="18" charset="0"/>
              </a:rPr>
              <a:t>Atrial Systole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500" fill="hold"/>
                                        <p:tgtEl>
                                          <p:spTgt spid="99330"/>
                                        </p:tgtEl>
                                        <p:attrNameLst>
                                          <p:attrName>ppt_x</p:attrName>
                                        </p:attrNameLst>
                                      </p:cBhvr>
                                      <p:tavLst>
                                        <p:tav tm="0">
                                          <p:val>
                                            <p:strVal val="0-#ppt_w/2"/>
                                          </p:val>
                                        </p:tav>
                                        <p:tav tm="100000">
                                          <p:val>
                                            <p:strVal val="#ppt_x"/>
                                          </p:val>
                                        </p:tav>
                                      </p:tavLst>
                                    </p:anim>
                                    <p:anim calcmode="lin" valueType="num">
                                      <p:cBhvr additive="base">
                                        <p:cTn id="8" dur="500" fill="hold"/>
                                        <p:tgtEl>
                                          <p:spTgt spid="993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99331"/>
                                        </p:tgtEl>
                                        <p:attrNameLst>
                                          <p:attrName>style.visibility</p:attrName>
                                        </p:attrNameLst>
                                      </p:cBhvr>
                                      <p:to>
                                        <p:strVal val="visible"/>
                                      </p:to>
                                    </p:set>
                                    <p:animEffect transition="in" filter="box(out)">
                                      <p:cBhvr>
                                        <p:cTn id="13" dur="500"/>
                                        <p:tgtEl>
                                          <p:spTgt spid="99331"/>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99332"/>
                                        </p:tgtEl>
                                        <p:attrNameLst>
                                          <p:attrName>style.visibility</p:attrName>
                                        </p:attrNameLst>
                                      </p:cBhvr>
                                      <p:to>
                                        <p:strVal val="visible"/>
                                      </p:to>
                                    </p:set>
                                    <p:animEffect transition="in" filter="box(out)">
                                      <p:cBhvr>
                                        <p:cTn id="18" dur="500"/>
                                        <p:tgtEl>
                                          <p:spTgt spid="99332"/>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99333"/>
                                        </p:tgtEl>
                                        <p:attrNameLst>
                                          <p:attrName>style.visibility</p:attrName>
                                        </p:attrNameLst>
                                      </p:cBhvr>
                                      <p:to>
                                        <p:strVal val="visible"/>
                                      </p:to>
                                    </p:set>
                                    <p:animEffect transition="in" filter="box(out)">
                                      <p:cBhvr>
                                        <p:cTn id="23" dur="500"/>
                                        <p:tgtEl>
                                          <p:spTgt spid="99333"/>
                                        </p:tgtEl>
                                      </p:cBhvr>
                                    </p:animEffect>
                                  </p:childTnLst>
                                  <p:subTnLst>
                                    <p:audio>
                                      <p:cMediaNode>
                                        <p:cTn display="0" masterRel="sameClick">
                                          <p:stCondLst>
                                            <p:cond evt="begin" delay="0">
                                              <p:tn val="21"/>
                                            </p:cond>
                                          </p:stCondLst>
                                          <p:endCondLst>
                                            <p:cond evt="onStopAudio" delay="0">
                                              <p:tgtEl>
                                                <p:sldTgt/>
                                              </p:tgtEl>
                                            </p:cond>
                                          </p:endCondLst>
                                        </p:cTn>
                                        <p:tgtEl>
                                          <p:sndTgt r:embed="rId4"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99334"/>
                                        </p:tgtEl>
                                        <p:attrNameLst>
                                          <p:attrName>style.visibility</p:attrName>
                                        </p:attrNameLst>
                                      </p:cBhvr>
                                      <p:to>
                                        <p:strVal val="visible"/>
                                      </p:to>
                                    </p:set>
                                    <p:animEffect transition="in" filter="box(out)">
                                      <p:cBhvr>
                                        <p:cTn id="28" dur="500"/>
                                        <p:tgtEl>
                                          <p:spTgt spid="99334"/>
                                        </p:tgtEl>
                                      </p:cBhvr>
                                    </p:animEffect>
                                  </p:childTnLst>
                                  <p:subTnLst>
                                    <p:audio>
                                      <p:cMediaNode>
                                        <p:cTn display="0" masterRel="sameClick">
                                          <p:stCondLst>
                                            <p:cond evt="begin" delay="0">
                                              <p:tn val="26"/>
                                            </p:cond>
                                          </p:stCondLst>
                                          <p:endCondLst>
                                            <p:cond evt="onStopAudio" delay="0">
                                              <p:tgtEl>
                                                <p:sldTgt/>
                                              </p:tgtEl>
                                            </p:cond>
                                          </p:endCondLst>
                                        </p:cTn>
                                        <p:tgtEl>
                                          <p:sndTgt r:embed="rId4" name="Camera"/>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99335"/>
                                        </p:tgtEl>
                                        <p:attrNameLst>
                                          <p:attrName>style.visibility</p:attrName>
                                        </p:attrNameLst>
                                      </p:cBhvr>
                                      <p:to>
                                        <p:strVal val="visible"/>
                                      </p:to>
                                    </p:set>
                                    <p:animEffect transition="in" filter="box(out)">
                                      <p:cBhvr>
                                        <p:cTn id="33" dur="500"/>
                                        <p:tgtEl>
                                          <p:spTgt spid="99335"/>
                                        </p:tgtEl>
                                      </p:cBhvr>
                                    </p:animEffect>
                                  </p:childTnLst>
                                  <p:subTnLst>
                                    <p:audio>
                                      <p:cMediaNode>
                                        <p:cTn display="0" masterRel="sameClick">
                                          <p:stCondLst>
                                            <p:cond evt="begin" delay="0">
                                              <p:tn val="31"/>
                                            </p:cond>
                                          </p:stCondLst>
                                          <p:endCondLst>
                                            <p:cond evt="onStopAudio" delay="0">
                                              <p:tgtEl>
                                                <p:sldTgt/>
                                              </p:tgtEl>
                                            </p:cond>
                                          </p:endCondLst>
                                        </p:cTn>
                                        <p:tgtEl>
                                          <p:sndTgt r:embed="rId4" name="Camera"/>
                                        </p:tgtEl>
                                      </p:cMediaNode>
                                    </p:audio>
                                  </p:sub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99336"/>
                                        </p:tgtEl>
                                        <p:attrNameLst>
                                          <p:attrName>style.visibility</p:attrName>
                                        </p:attrNameLst>
                                      </p:cBhvr>
                                      <p:to>
                                        <p:strVal val="visible"/>
                                      </p:to>
                                    </p:set>
                                    <p:animEffect transition="in" filter="box(out)">
                                      <p:cBhvr>
                                        <p:cTn id="38" dur="500"/>
                                        <p:tgtEl>
                                          <p:spTgt spid="99336"/>
                                        </p:tgtEl>
                                      </p:cBhvr>
                                    </p:animEffect>
                                  </p:childTnLst>
                                  <p:subTnLst>
                                    <p:audio>
                                      <p:cMediaNode>
                                        <p:cTn display="0" masterRel="sameClick">
                                          <p:stCondLst>
                                            <p:cond evt="begin" delay="0">
                                              <p:tn val="36"/>
                                            </p:cond>
                                          </p:stCondLst>
                                          <p:endCondLst>
                                            <p:cond evt="onStopAudio" delay="0">
                                              <p:tgtEl>
                                                <p:sldTgt/>
                                              </p:tgtEl>
                                            </p:cond>
                                          </p:endCondLst>
                                        </p:cTn>
                                        <p:tgtEl>
                                          <p:sndTgt r:embed="rId4" name="Camera"/>
                                        </p:tgtEl>
                                      </p:cMediaNode>
                                    </p:audio>
                                  </p:sub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99337"/>
                                        </p:tgtEl>
                                        <p:attrNameLst>
                                          <p:attrName>style.visibility</p:attrName>
                                        </p:attrNameLst>
                                      </p:cBhvr>
                                      <p:to>
                                        <p:strVal val="visible"/>
                                      </p:to>
                                    </p:set>
                                    <p:animEffect transition="in" filter="box(out)">
                                      <p:cBhvr>
                                        <p:cTn id="43" dur="500"/>
                                        <p:tgtEl>
                                          <p:spTgt spid="99337"/>
                                        </p:tgtEl>
                                      </p:cBhvr>
                                    </p:animEffect>
                                  </p:childTnLst>
                                  <p:subTnLst>
                                    <p:audio>
                                      <p:cMediaNode>
                                        <p:cTn display="0" masterRel="sameClick">
                                          <p:stCondLst>
                                            <p:cond evt="begin" delay="0">
                                              <p:tn val="41"/>
                                            </p:cond>
                                          </p:stCondLst>
                                          <p:endCondLst>
                                            <p:cond evt="onStopAudio" delay="0">
                                              <p:tgtEl>
                                                <p:sldTgt/>
                                              </p:tgtEl>
                                            </p:cond>
                                          </p:endCondLst>
                                        </p:cTn>
                                        <p:tgtEl>
                                          <p:sndTgt r:embed="rId4" name="Camera"/>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99338"/>
                                        </p:tgtEl>
                                        <p:attrNameLst>
                                          <p:attrName>style.visibility</p:attrName>
                                        </p:attrNameLst>
                                      </p:cBhvr>
                                      <p:to>
                                        <p:strVal val="visible"/>
                                      </p:to>
                                    </p:set>
                                    <p:anim calcmode="lin" valueType="num">
                                      <p:cBhvr additive="base">
                                        <p:cTn id="48" dur="500" fill="hold"/>
                                        <p:tgtEl>
                                          <p:spTgt spid="99338"/>
                                        </p:tgtEl>
                                        <p:attrNameLst>
                                          <p:attrName>ppt_x</p:attrName>
                                        </p:attrNameLst>
                                      </p:cBhvr>
                                      <p:tavLst>
                                        <p:tav tm="0">
                                          <p:val>
                                            <p:strVal val="1+#ppt_w/2"/>
                                          </p:val>
                                        </p:tav>
                                        <p:tav tm="100000">
                                          <p:val>
                                            <p:strVal val="#ppt_x"/>
                                          </p:val>
                                        </p:tav>
                                      </p:tavLst>
                                    </p:anim>
                                    <p:anim calcmode="lin" valueType="num">
                                      <p:cBhvr additive="base">
                                        <p:cTn id="49" dur="500" fill="hold"/>
                                        <p:tgtEl>
                                          <p:spTgt spid="993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Screeching Brakes"/>
                                        </p:tgtEl>
                                      </p:cMediaNode>
                                    </p:audio>
                                  </p:subTnLst>
                                </p:cTn>
                              </p:par>
                            </p:childTnLst>
                          </p:cTn>
                        </p:par>
                      </p:childTnLst>
                    </p:cTn>
                  </p:par>
                  <p:par>
                    <p:cTn id="50" fill="hold">
                      <p:stCondLst>
                        <p:cond delay="indefinite"/>
                      </p:stCondLst>
                      <p:childTnLst>
                        <p:par>
                          <p:cTn id="51" fill="hold">
                            <p:stCondLst>
                              <p:cond delay="0"/>
                            </p:stCondLst>
                            <p:childTnLst>
                              <p:par>
                                <p:cTn id="52" presetID="4" presetClass="entr" presetSubtype="32" fill="hold" grpId="0" nodeType="clickEffect">
                                  <p:stCondLst>
                                    <p:cond delay="0"/>
                                  </p:stCondLst>
                                  <p:childTnLst>
                                    <p:set>
                                      <p:cBhvr>
                                        <p:cTn id="53" dur="1" fill="hold">
                                          <p:stCondLst>
                                            <p:cond delay="0"/>
                                          </p:stCondLst>
                                        </p:cTn>
                                        <p:tgtEl>
                                          <p:spTgt spid="99342"/>
                                        </p:tgtEl>
                                        <p:attrNameLst>
                                          <p:attrName>style.visibility</p:attrName>
                                        </p:attrNameLst>
                                      </p:cBhvr>
                                      <p:to>
                                        <p:strVal val="visible"/>
                                      </p:to>
                                    </p:set>
                                    <p:animEffect transition="in" filter="box(out)">
                                      <p:cBhvr>
                                        <p:cTn id="54" dur="500"/>
                                        <p:tgtEl>
                                          <p:spTgt spid="99342"/>
                                        </p:tgtEl>
                                      </p:cBhvr>
                                    </p:animEffect>
                                  </p:childTnLst>
                                  <p:subTnLst>
                                    <p:audio>
                                      <p:cMediaNode>
                                        <p:cTn display="0" masterRel="sameClick">
                                          <p:stCondLst>
                                            <p:cond evt="begin" delay="0">
                                              <p:tn val="52"/>
                                            </p:cond>
                                          </p:stCondLst>
                                          <p:endCondLst>
                                            <p:cond evt="onStopAudio" delay="0">
                                              <p:tgtEl>
                                                <p:sldTgt/>
                                              </p:tgtEl>
                                            </p:cond>
                                          </p:endCondLst>
                                        </p:cTn>
                                        <p:tgtEl>
                                          <p:sndTgt r:embed="rId4" name="Camera"/>
                                        </p:tgtEl>
                                      </p:cMediaNode>
                                    </p:audio>
                                  </p:subTnLst>
                                </p:cTn>
                              </p:par>
                            </p:childTnLst>
                          </p:cTn>
                        </p:par>
                      </p:childTnLst>
                    </p:cTn>
                  </p:par>
                  <p:par>
                    <p:cTn id="55" fill="hold">
                      <p:stCondLst>
                        <p:cond delay="indefinite"/>
                      </p:stCondLst>
                      <p:childTnLst>
                        <p:par>
                          <p:cTn id="56" fill="hold">
                            <p:stCondLst>
                              <p:cond delay="0"/>
                            </p:stCondLst>
                            <p:childTnLst>
                              <p:par>
                                <p:cTn id="57" presetID="4" presetClass="entr" presetSubtype="32" fill="hold" grpId="0" nodeType="clickEffect">
                                  <p:stCondLst>
                                    <p:cond delay="0"/>
                                  </p:stCondLst>
                                  <p:childTnLst>
                                    <p:set>
                                      <p:cBhvr>
                                        <p:cTn id="58" dur="1" fill="hold">
                                          <p:stCondLst>
                                            <p:cond delay="0"/>
                                          </p:stCondLst>
                                        </p:cTn>
                                        <p:tgtEl>
                                          <p:spTgt spid="99339"/>
                                        </p:tgtEl>
                                        <p:attrNameLst>
                                          <p:attrName>style.visibility</p:attrName>
                                        </p:attrNameLst>
                                      </p:cBhvr>
                                      <p:to>
                                        <p:strVal val="visible"/>
                                      </p:to>
                                    </p:set>
                                    <p:animEffect transition="in" filter="box(out)">
                                      <p:cBhvr>
                                        <p:cTn id="59" dur="500"/>
                                        <p:tgtEl>
                                          <p:spTgt spid="99339"/>
                                        </p:tgtEl>
                                      </p:cBhvr>
                                    </p:animEffect>
                                  </p:childTnLst>
                                  <p:subTnLst>
                                    <p:audio>
                                      <p:cMediaNode>
                                        <p:cTn display="0" masterRel="sameClick">
                                          <p:stCondLst>
                                            <p:cond evt="begin" delay="0">
                                              <p:tn val="57"/>
                                            </p:cond>
                                          </p:stCondLst>
                                          <p:endCondLst>
                                            <p:cond evt="onStopAudio" delay="0">
                                              <p:tgtEl>
                                                <p:sldTgt/>
                                              </p:tgtEl>
                                            </p:cond>
                                          </p:endCondLst>
                                        </p:cTn>
                                        <p:tgtEl>
                                          <p:sndTgt r:embed="rId4" name="Camera"/>
                                        </p:tgtEl>
                                      </p:cMediaNode>
                                    </p:audio>
                                  </p:subTnLst>
                                </p:cTn>
                              </p:par>
                            </p:childTnLst>
                          </p:cTn>
                        </p:par>
                      </p:childTnLst>
                    </p:cTn>
                  </p:par>
                  <p:par>
                    <p:cTn id="60" fill="hold">
                      <p:stCondLst>
                        <p:cond delay="indefinite"/>
                      </p:stCondLst>
                      <p:childTnLst>
                        <p:par>
                          <p:cTn id="61" fill="hold">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99340"/>
                                        </p:tgtEl>
                                        <p:attrNameLst>
                                          <p:attrName>style.visibility</p:attrName>
                                        </p:attrNameLst>
                                      </p:cBhvr>
                                      <p:to>
                                        <p:strVal val="visible"/>
                                      </p:to>
                                    </p:set>
                                    <p:animEffect transition="in" filter="box(out)">
                                      <p:cBhvr>
                                        <p:cTn id="64" dur="500"/>
                                        <p:tgtEl>
                                          <p:spTgt spid="99340"/>
                                        </p:tgtEl>
                                      </p:cBhvr>
                                    </p:animEffect>
                                  </p:childTnLst>
                                  <p:subTnLst>
                                    <p:audio>
                                      <p:cMediaNode>
                                        <p:cTn display="0" masterRel="sameClick">
                                          <p:stCondLst>
                                            <p:cond evt="begin" delay="0">
                                              <p:tn val="62"/>
                                            </p:cond>
                                          </p:stCondLst>
                                          <p:endCondLst>
                                            <p:cond evt="onStopAudio" delay="0">
                                              <p:tgtEl>
                                                <p:sldTgt/>
                                              </p:tgtEl>
                                            </p:cond>
                                          </p:endCondLst>
                                        </p:cTn>
                                        <p:tgtEl>
                                          <p:sndTgt r:embed="rId4" name="Camera"/>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99341"/>
                                        </p:tgtEl>
                                        <p:attrNameLst>
                                          <p:attrName>style.visibility</p:attrName>
                                        </p:attrNameLst>
                                      </p:cBhvr>
                                      <p:to>
                                        <p:strVal val="visible"/>
                                      </p:to>
                                    </p:set>
                                    <p:anim calcmode="lin" valueType="num">
                                      <p:cBhvr additive="base">
                                        <p:cTn id="69" dur="500" fill="hold"/>
                                        <p:tgtEl>
                                          <p:spTgt spid="99341"/>
                                        </p:tgtEl>
                                        <p:attrNameLst>
                                          <p:attrName>ppt_x</p:attrName>
                                        </p:attrNameLst>
                                      </p:cBhvr>
                                      <p:tavLst>
                                        <p:tav tm="0">
                                          <p:val>
                                            <p:strVal val="0-#ppt_w/2"/>
                                          </p:val>
                                        </p:tav>
                                        <p:tav tm="100000">
                                          <p:val>
                                            <p:strVal val="#ppt_x"/>
                                          </p:val>
                                        </p:tav>
                                      </p:tavLst>
                                    </p:anim>
                                    <p:anim calcmode="lin" valueType="num">
                                      <p:cBhvr additive="base">
                                        <p:cTn id="70" dur="500" fill="hold"/>
                                        <p:tgtEl>
                                          <p:spTgt spid="993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p:tgtEl>
                                      </p:cMediaNode>
                                    </p:audio>
                                  </p:subTnLst>
                                </p:cTn>
                              </p:par>
                            </p:childTnLst>
                          </p:cTn>
                        </p:par>
                      </p:childTnLst>
                    </p:cTn>
                  </p:par>
                  <p:par>
                    <p:cTn id="71" fill="hold">
                      <p:stCondLst>
                        <p:cond delay="indefinite"/>
                      </p:stCondLst>
                      <p:childTnLst>
                        <p:par>
                          <p:cTn id="72" fill="hold">
                            <p:stCondLst>
                              <p:cond delay="0"/>
                            </p:stCondLst>
                            <p:childTnLst>
                              <p:par>
                                <p:cTn id="73" presetID="4" presetClass="entr" presetSubtype="32" fill="hold" grpId="0" nodeType="clickEffect">
                                  <p:stCondLst>
                                    <p:cond delay="0"/>
                                  </p:stCondLst>
                                  <p:childTnLst>
                                    <p:set>
                                      <p:cBhvr>
                                        <p:cTn id="74" dur="1" fill="hold">
                                          <p:stCondLst>
                                            <p:cond delay="0"/>
                                          </p:stCondLst>
                                        </p:cTn>
                                        <p:tgtEl>
                                          <p:spTgt spid="99343"/>
                                        </p:tgtEl>
                                        <p:attrNameLst>
                                          <p:attrName>style.visibility</p:attrName>
                                        </p:attrNameLst>
                                      </p:cBhvr>
                                      <p:to>
                                        <p:strVal val="visible"/>
                                      </p:to>
                                    </p:set>
                                    <p:animEffect transition="in" filter="box(out)">
                                      <p:cBhvr>
                                        <p:cTn id="75" dur="500"/>
                                        <p:tgtEl>
                                          <p:spTgt spid="99343"/>
                                        </p:tgtEl>
                                      </p:cBhvr>
                                    </p:animEffect>
                                  </p:childTnLst>
                                  <p:subTnLst>
                                    <p:audio>
                                      <p:cMediaNode>
                                        <p:cTn display="0" masterRel="sameClick">
                                          <p:stCondLst>
                                            <p:cond evt="begin" delay="0">
                                              <p:tn val="73"/>
                                            </p:cond>
                                          </p:stCondLst>
                                          <p:endCondLst>
                                            <p:cond evt="onStopAudio" delay="0">
                                              <p:tgtEl>
                                                <p:sldTgt/>
                                              </p:tgtEl>
                                            </p:cond>
                                          </p:endCondLst>
                                        </p:cTn>
                                        <p:tgtEl>
                                          <p:sndTgt r:embed="rId4" name="Camera"/>
                                        </p:tgtEl>
                                      </p:cMediaNode>
                                    </p:audio>
                                  </p:subTnLst>
                                </p:cTn>
                              </p:par>
                            </p:childTnLst>
                          </p:cTn>
                        </p:par>
                      </p:childTnLst>
                    </p:cTn>
                  </p:par>
                  <p:par>
                    <p:cTn id="76" fill="hold">
                      <p:stCondLst>
                        <p:cond delay="indefinite"/>
                      </p:stCondLst>
                      <p:childTnLst>
                        <p:par>
                          <p:cTn id="77" fill="hold">
                            <p:stCondLst>
                              <p:cond delay="0"/>
                            </p:stCondLst>
                            <p:childTnLst>
                              <p:par>
                                <p:cTn id="78" presetID="4" presetClass="entr" presetSubtype="32" fill="hold" grpId="0" nodeType="clickEffect">
                                  <p:stCondLst>
                                    <p:cond delay="0"/>
                                  </p:stCondLst>
                                  <p:childTnLst>
                                    <p:set>
                                      <p:cBhvr>
                                        <p:cTn id="79" dur="1" fill="hold">
                                          <p:stCondLst>
                                            <p:cond delay="0"/>
                                          </p:stCondLst>
                                        </p:cTn>
                                        <p:tgtEl>
                                          <p:spTgt spid="99344"/>
                                        </p:tgtEl>
                                        <p:attrNameLst>
                                          <p:attrName>style.visibility</p:attrName>
                                        </p:attrNameLst>
                                      </p:cBhvr>
                                      <p:to>
                                        <p:strVal val="visible"/>
                                      </p:to>
                                    </p:set>
                                    <p:animEffect transition="in" filter="box(out)">
                                      <p:cBhvr>
                                        <p:cTn id="80" dur="500"/>
                                        <p:tgtEl>
                                          <p:spTgt spid="99344"/>
                                        </p:tgtEl>
                                      </p:cBhvr>
                                    </p:animEffect>
                                  </p:childTnLst>
                                  <p:subTnLst>
                                    <p:audio>
                                      <p:cMediaNode>
                                        <p:cTn display="0" masterRel="sameClick">
                                          <p:stCondLst>
                                            <p:cond evt="begin" delay="0">
                                              <p:tn val="78"/>
                                            </p:cond>
                                          </p:stCondLst>
                                          <p:endCondLst>
                                            <p:cond evt="onStopAudio" delay="0">
                                              <p:tgtEl>
                                                <p:sldTgt/>
                                              </p:tgtEl>
                                            </p:cond>
                                          </p:endCondLst>
                                        </p:cTn>
                                        <p:tgtEl>
                                          <p:sndTgt r:embed="rId4" name="Camera"/>
                                        </p:tgtEl>
                                      </p:cMediaNode>
                                    </p:audio>
                                  </p:subTnLst>
                                </p:cTn>
                              </p:par>
                            </p:childTnLst>
                          </p:cTn>
                        </p:par>
                      </p:childTnLst>
                    </p:cTn>
                  </p:par>
                  <p:par>
                    <p:cTn id="81" fill="hold">
                      <p:stCondLst>
                        <p:cond delay="indefinite"/>
                      </p:stCondLst>
                      <p:childTnLst>
                        <p:par>
                          <p:cTn id="82" fill="hold">
                            <p:stCondLst>
                              <p:cond delay="0"/>
                            </p:stCondLst>
                            <p:childTnLst>
                              <p:par>
                                <p:cTn id="83" presetID="4" presetClass="entr" presetSubtype="32" fill="hold" grpId="0" nodeType="clickEffect">
                                  <p:stCondLst>
                                    <p:cond delay="0"/>
                                  </p:stCondLst>
                                  <p:childTnLst>
                                    <p:set>
                                      <p:cBhvr>
                                        <p:cTn id="84" dur="1" fill="hold">
                                          <p:stCondLst>
                                            <p:cond delay="0"/>
                                          </p:stCondLst>
                                        </p:cTn>
                                        <p:tgtEl>
                                          <p:spTgt spid="99345"/>
                                        </p:tgtEl>
                                        <p:attrNameLst>
                                          <p:attrName>style.visibility</p:attrName>
                                        </p:attrNameLst>
                                      </p:cBhvr>
                                      <p:to>
                                        <p:strVal val="visible"/>
                                      </p:to>
                                    </p:set>
                                    <p:animEffect transition="in" filter="box(out)">
                                      <p:cBhvr>
                                        <p:cTn id="85" dur="500"/>
                                        <p:tgtEl>
                                          <p:spTgt spid="99345"/>
                                        </p:tgtEl>
                                      </p:cBhvr>
                                    </p:animEffect>
                                  </p:childTnLst>
                                  <p:subTnLst>
                                    <p:audio>
                                      <p:cMediaNode>
                                        <p:cTn display="0" masterRel="sameClick">
                                          <p:stCondLst>
                                            <p:cond evt="begin" delay="0">
                                              <p:tn val="83"/>
                                            </p:cond>
                                          </p:stCondLst>
                                          <p:endCondLst>
                                            <p:cond evt="onStopAudio" delay="0">
                                              <p:tgtEl>
                                                <p:sldTgt/>
                                              </p:tgtEl>
                                            </p:cond>
                                          </p:endCondLst>
                                        </p:cTn>
                                        <p:tgtEl>
                                          <p:sndTgt r:embed="rId4" name="Camera"/>
                                        </p:tgtEl>
                                      </p:cMediaNode>
                                    </p:audio>
                                  </p:subTnLst>
                                </p:cTn>
                              </p:par>
                            </p:childTnLst>
                          </p:cTn>
                        </p:par>
                      </p:childTnLst>
                    </p:cTn>
                  </p:par>
                  <p:par>
                    <p:cTn id="86" fill="hold">
                      <p:stCondLst>
                        <p:cond delay="indefinite"/>
                      </p:stCondLst>
                      <p:childTnLst>
                        <p:par>
                          <p:cTn id="87" fill="hold">
                            <p:stCondLst>
                              <p:cond delay="0"/>
                            </p:stCondLst>
                            <p:childTnLst>
                              <p:par>
                                <p:cTn id="88" presetID="4" presetClass="entr" presetSubtype="32" fill="hold" grpId="0" nodeType="clickEffect">
                                  <p:stCondLst>
                                    <p:cond delay="0"/>
                                  </p:stCondLst>
                                  <p:childTnLst>
                                    <p:set>
                                      <p:cBhvr>
                                        <p:cTn id="89" dur="1" fill="hold">
                                          <p:stCondLst>
                                            <p:cond delay="0"/>
                                          </p:stCondLst>
                                        </p:cTn>
                                        <p:tgtEl>
                                          <p:spTgt spid="99346"/>
                                        </p:tgtEl>
                                        <p:attrNameLst>
                                          <p:attrName>style.visibility</p:attrName>
                                        </p:attrNameLst>
                                      </p:cBhvr>
                                      <p:to>
                                        <p:strVal val="visible"/>
                                      </p:to>
                                    </p:set>
                                    <p:animEffect transition="in" filter="box(out)">
                                      <p:cBhvr>
                                        <p:cTn id="90" dur="500"/>
                                        <p:tgtEl>
                                          <p:spTgt spid="99346"/>
                                        </p:tgtEl>
                                      </p:cBhvr>
                                    </p:animEffect>
                                  </p:childTnLst>
                                  <p:subTnLst>
                                    <p:audio>
                                      <p:cMediaNode>
                                        <p:cTn display="0" masterRel="sameClick">
                                          <p:stCondLst>
                                            <p:cond evt="begin" delay="0">
                                              <p:tn val="88"/>
                                            </p:cond>
                                          </p:stCondLst>
                                          <p:endCondLst>
                                            <p:cond evt="onStopAudio" delay="0">
                                              <p:tgtEl>
                                                <p:sldTgt/>
                                              </p:tgtEl>
                                            </p:cond>
                                          </p:endCondLst>
                                        </p:cTn>
                                        <p:tgtEl>
                                          <p:sndTgt r:embed="rId4" name="Camera"/>
                                        </p:tgtEl>
                                      </p:cMediaNode>
                                    </p:audio>
                                  </p:subTnLst>
                                </p:cTn>
                              </p:par>
                            </p:childTnLst>
                          </p:cTn>
                        </p:par>
                      </p:childTnLst>
                    </p:cTn>
                  </p:par>
                  <p:par>
                    <p:cTn id="91" fill="hold">
                      <p:stCondLst>
                        <p:cond delay="indefinite"/>
                      </p:stCondLst>
                      <p:childTnLst>
                        <p:par>
                          <p:cTn id="92" fill="hold">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99347"/>
                                        </p:tgtEl>
                                        <p:attrNameLst>
                                          <p:attrName>style.visibility</p:attrName>
                                        </p:attrNameLst>
                                      </p:cBhvr>
                                      <p:to>
                                        <p:strVal val="visible"/>
                                      </p:to>
                                    </p:set>
                                    <p:animEffect transition="in" filter="box(out)">
                                      <p:cBhvr>
                                        <p:cTn id="95" dur="500"/>
                                        <p:tgtEl>
                                          <p:spTgt spid="99347"/>
                                        </p:tgtEl>
                                      </p:cBhvr>
                                    </p:animEffect>
                                  </p:childTnLst>
                                  <p:subTnLst>
                                    <p:audio>
                                      <p:cMediaNode>
                                        <p:cTn display="0" masterRel="sameClick">
                                          <p:stCondLst>
                                            <p:cond evt="begin" delay="0">
                                              <p:tn val="93"/>
                                            </p:cond>
                                          </p:stCondLst>
                                          <p:endCondLst>
                                            <p:cond evt="onStopAudio" delay="0">
                                              <p:tgtEl>
                                                <p:sldTgt/>
                                              </p:tgtEl>
                                            </p:cond>
                                          </p:endCondLst>
                                        </p:cTn>
                                        <p:tgtEl>
                                          <p:sndTgt r:embed="rId4" name="Camera"/>
                                        </p:tgtEl>
                                      </p:cMediaNode>
                                    </p:audio>
                                  </p:subTnLst>
                                </p:cTn>
                              </p:par>
                            </p:childTnLst>
                          </p:cTn>
                        </p:par>
                      </p:childTnLst>
                    </p:cTn>
                  </p:par>
                  <p:par>
                    <p:cTn id="96" fill="hold">
                      <p:stCondLst>
                        <p:cond delay="indefinite"/>
                      </p:stCondLst>
                      <p:childTnLst>
                        <p:par>
                          <p:cTn id="97" fill="hold">
                            <p:stCondLst>
                              <p:cond delay="0"/>
                            </p:stCondLst>
                            <p:childTnLst>
                              <p:par>
                                <p:cTn id="98" presetID="4" presetClass="entr" presetSubtype="32" fill="hold" grpId="0" nodeType="clickEffect">
                                  <p:stCondLst>
                                    <p:cond delay="0"/>
                                  </p:stCondLst>
                                  <p:childTnLst>
                                    <p:set>
                                      <p:cBhvr>
                                        <p:cTn id="99" dur="1" fill="hold">
                                          <p:stCondLst>
                                            <p:cond delay="0"/>
                                          </p:stCondLst>
                                        </p:cTn>
                                        <p:tgtEl>
                                          <p:spTgt spid="99351"/>
                                        </p:tgtEl>
                                        <p:attrNameLst>
                                          <p:attrName>style.visibility</p:attrName>
                                        </p:attrNameLst>
                                      </p:cBhvr>
                                      <p:to>
                                        <p:strVal val="visible"/>
                                      </p:to>
                                    </p:set>
                                    <p:animEffect transition="in" filter="box(out)">
                                      <p:cBhvr>
                                        <p:cTn id="100" dur="500"/>
                                        <p:tgtEl>
                                          <p:spTgt spid="99351"/>
                                        </p:tgtEl>
                                      </p:cBhvr>
                                    </p:animEffect>
                                  </p:childTnLst>
                                  <p:subTnLst>
                                    <p:audio>
                                      <p:cMediaNode>
                                        <p:cTn display="0" masterRel="sameClick">
                                          <p:stCondLst>
                                            <p:cond evt="begin" delay="0">
                                              <p:tn val="98"/>
                                            </p:cond>
                                          </p:stCondLst>
                                          <p:endCondLst>
                                            <p:cond evt="onStopAudio" delay="0">
                                              <p:tgtEl>
                                                <p:sldTgt/>
                                              </p:tgtEl>
                                            </p:cond>
                                          </p:endCondLst>
                                        </p:cTn>
                                        <p:tgtEl>
                                          <p:sndTgt r:embed="rId4" name="Camera"/>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99348"/>
                                        </p:tgtEl>
                                        <p:attrNameLst>
                                          <p:attrName>style.visibility</p:attrName>
                                        </p:attrNameLst>
                                      </p:cBhvr>
                                      <p:to>
                                        <p:strVal val="visible"/>
                                      </p:to>
                                    </p:set>
                                    <p:anim calcmode="lin" valueType="num">
                                      <p:cBhvr additive="base">
                                        <p:cTn id="105" dur="500" fill="hold"/>
                                        <p:tgtEl>
                                          <p:spTgt spid="99348"/>
                                        </p:tgtEl>
                                        <p:attrNameLst>
                                          <p:attrName>ppt_x</p:attrName>
                                        </p:attrNameLst>
                                      </p:cBhvr>
                                      <p:tavLst>
                                        <p:tav tm="0">
                                          <p:val>
                                            <p:strVal val="0-#ppt_w/2"/>
                                          </p:val>
                                        </p:tav>
                                        <p:tav tm="100000">
                                          <p:val>
                                            <p:strVal val="#ppt_x"/>
                                          </p:val>
                                        </p:tav>
                                      </p:tavLst>
                                    </p:anim>
                                    <p:anim calcmode="lin" valueType="num">
                                      <p:cBhvr additive="base">
                                        <p:cTn id="106" dur="500" fill="hold"/>
                                        <p:tgtEl>
                                          <p:spTgt spid="99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3" name="Whoosh"/>
                                        </p:tgtEl>
                                      </p:cMediaNode>
                                    </p:audio>
                                  </p:subTnLst>
                                </p:cTn>
                              </p:par>
                            </p:childTnLst>
                          </p:cTn>
                        </p:par>
                      </p:childTnLst>
                    </p:cTn>
                  </p:par>
                  <p:par>
                    <p:cTn id="107" fill="hold">
                      <p:stCondLst>
                        <p:cond delay="indefinite"/>
                      </p:stCondLst>
                      <p:childTnLst>
                        <p:par>
                          <p:cTn id="108" fill="hold">
                            <p:stCondLst>
                              <p:cond delay="0"/>
                            </p:stCondLst>
                            <p:childTnLst>
                              <p:par>
                                <p:cTn id="109" presetID="4" presetClass="entr" presetSubtype="32" fill="hold" grpId="0" nodeType="clickEffect">
                                  <p:stCondLst>
                                    <p:cond delay="0"/>
                                  </p:stCondLst>
                                  <p:childTnLst>
                                    <p:set>
                                      <p:cBhvr>
                                        <p:cTn id="110" dur="1" fill="hold">
                                          <p:stCondLst>
                                            <p:cond delay="0"/>
                                          </p:stCondLst>
                                        </p:cTn>
                                        <p:tgtEl>
                                          <p:spTgt spid="99349"/>
                                        </p:tgtEl>
                                        <p:attrNameLst>
                                          <p:attrName>style.visibility</p:attrName>
                                        </p:attrNameLst>
                                      </p:cBhvr>
                                      <p:to>
                                        <p:strVal val="visible"/>
                                      </p:to>
                                    </p:set>
                                    <p:animEffect transition="in" filter="box(out)">
                                      <p:cBhvr>
                                        <p:cTn id="111" dur="500"/>
                                        <p:tgtEl>
                                          <p:spTgt spid="99349"/>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8" fill="hold" grpId="0" nodeType="clickEffect">
                                  <p:stCondLst>
                                    <p:cond delay="0"/>
                                  </p:stCondLst>
                                  <p:childTnLst>
                                    <p:set>
                                      <p:cBhvr>
                                        <p:cTn id="115" dur="1" fill="hold">
                                          <p:stCondLst>
                                            <p:cond delay="0"/>
                                          </p:stCondLst>
                                        </p:cTn>
                                        <p:tgtEl>
                                          <p:spTgt spid="99350"/>
                                        </p:tgtEl>
                                        <p:attrNameLst>
                                          <p:attrName>style.visibility</p:attrName>
                                        </p:attrNameLst>
                                      </p:cBhvr>
                                      <p:to>
                                        <p:strVal val="visible"/>
                                      </p:to>
                                    </p:set>
                                    <p:anim calcmode="lin" valueType="num">
                                      <p:cBhvr additive="base">
                                        <p:cTn id="116" dur="500" fill="hold"/>
                                        <p:tgtEl>
                                          <p:spTgt spid="99350"/>
                                        </p:tgtEl>
                                        <p:attrNameLst>
                                          <p:attrName>ppt_x</p:attrName>
                                        </p:attrNameLst>
                                      </p:cBhvr>
                                      <p:tavLst>
                                        <p:tav tm="0">
                                          <p:val>
                                            <p:strVal val="0-#ppt_w/2"/>
                                          </p:val>
                                        </p:tav>
                                        <p:tav tm="100000">
                                          <p:val>
                                            <p:strVal val="#ppt_x"/>
                                          </p:val>
                                        </p:tav>
                                      </p:tavLst>
                                    </p:anim>
                                    <p:anim calcmode="lin" valueType="num">
                                      <p:cBhvr additive="base">
                                        <p:cTn id="117" dur="500" fill="hold"/>
                                        <p:tgtEl>
                                          <p:spTgt spid="993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3" name="Whoosh"/>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8" fill="hold" grpId="0" nodeType="clickEffect">
                                  <p:stCondLst>
                                    <p:cond delay="0"/>
                                  </p:stCondLst>
                                  <p:childTnLst>
                                    <p:set>
                                      <p:cBhvr>
                                        <p:cTn id="121" dur="1" fill="hold">
                                          <p:stCondLst>
                                            <p:cond delay="0"/>
                                          </p:stCondLst>
                                        </p:cTn>
                                        <p:tgtEl>
                                          <p:spTgt spid="99352"/>
                                        </p:tgtEl>
                                        <p:attrNameLst>
                                          <p:attrName>style.visibility</p:attrName>
                                        </p:attrNameLst>
                                      </p:cBhvr>
                                      <p:to>
                                        <p:strVal val="visible"/>
                                      </p:to>
                                    </p:set>
                                    <p:anim calcmode="lin" valueType="num">
                                      <p:cBhvr additive="base">
                                        <p:cTn id="122" dur="500" fill="hold"/>
                                        <p:tgtEl>
                                          <p:spTgt spid="99352"/>
                                        </p:tgtEl>
                                        <p:attrNameLst>
                                          <p:attrName>ppt_x</p:attrName>
                                        </p:attrNameLst>
                                      </p:cBhvr>
                                      <p:tavLst>
                                        <p:tav tm="0">
                                          <p:val>
                                            <p:strVal val="0-#ppt_w/2"/>
                                          </p:val>
                                        </p:tav>
                                        <p:tav tm="100000">
                                          <p:val>
                                            <p:strVal val="#ppt_x"/>
                                          </p:val>
                                        </p:tav>
                                      </p:tavLst>
                                    </p:anim>
                                    <p:anim calcmode="lin" valueType="num">
                                      <p:cBhvr additive="base">
                                        <p:cTn id="123" dur="500" fill="hold"/>
                                        <p:tgtEl>
                                          <p:spTgt spid="993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3" name="Whoosh"/>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ntr" presetSubtype="8" fill="hold" grpId="0" nodeType="clickEffect">
                                  <p:stCondLst>
                                    <p:cond delay="0"/>
                                  </p:stCondLst>
                                  <p:childTnLst>
                                    <p:set>
                                      <p:cBhvr>
                                        <p:cTn id="127" dur="1" fill="hold">
                                          <p:stCondLst>
                                            <p:cond delay="0"/>
                                          </p:stCondLst>
                                        </p:cTn>
                                        <p:tgtEl>
                                          <p:spTgt spid="99353"/>
                                        </p:tgtEl>
                                        <p:attrNameLst>
                                          <p:attrName>style.visibility</p:attrName>
                                        </p:attrNameLst>
                                      </p:cBhvr>
                                      <p:to>
                                        <p:strVal val="visible"/>
                                      </p:to>
                                    </p:set>
                                    <p:anim calcmode="lin" valueType="num">
                                      <p:cBhvr additive="base">
                                        <p:cTn id="128" dur="500" fill="hold"/>
                                        <p:tgtEl>
                                          <p:spTgt spid="99353"/>
                                        </p:tgtEl>
                                        <p:attrNameLst>
                                          <p:attrName>ppt_x</p:attrName>
                                        </p:attrNameLst>
                                      </p:cBhvr>
                                      <p:tavLst>
                                        <p:tav tm="0">
                                          <p:val>
                                            <p:strVal val="0-#ppt_w/2"/>
                                          </p:val>
                                        </p:tav>
                                        <p:tav tm="100000">
                                          <p:val>
                                            <p:strVal val="#ppt_x"/>
                                          </p:val>
                                        </p:tav>
                                      </p:tavLst>
                                    </p:anim>
                                    <p:anim calcmode="lin" valueType="num">
                                      <p:cBhvr additive="base">
                                        <p:cTn id="129" dur="500" fill="hold"/>
                                        <p:tgtEl>
                                          <p:spTgt spid="993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autoUpdateAnimBg="0"/>
      <p:bldP spid="99332" grpId="0" animBg="1"/>
      <p:bldP spid="99333" grpId="0" animBg="1"/>
      <p:bldP spid="99334" grpId="0" animBg="1"/>
      <p:bldP spid="99335" grpId="0" animBg="1"/>
      <p:bldP spid="99336" grpId="0" animBg="1" autoUpdateAnimBg="0"/>
      <p:bldP spid="99337" grpId="0" animBg="1" autoUpdateAnimBg="0"/>
      <p:bldP spid="99338" grpId="0" animBg="1"/>
      <p:bldP spid="99339" grpId="0" animBg="1" autoUpdateAnimBg="0"/>
      <p:bldP spid="99340" grpId="0" animBg="1" autoUpdateAnimBg="0"/>
      <p:bldP spid="99341" grpId="0" animBg="1"/>
      <p:bldP spid="99342" grpId="0" animBg="1" autoUpdateAnimBg="0"/>
      <p:bldP spid="99343" grpId="0" animBg="1" autoUpdateAnimBg="0"/>
      <p:bldP spid="99344" grpId="0" animBg="1" autoUpdateAnimBg="0"/>
      <p:bldP spid="99345" grpId="0" animBg="1" autoUpdateAnimBg="0"/>
      <p:bldP spid="99346" grpId="0" animBg="1" autoUpdateAnimBg="0"/>
      <p:bldP spid="99347" grpId="0" animBg="1"/>
      <p:bldP spid="99348" grpId="0" animBg="1" autoUpdateAnimBg="0"/>
      <p:bldP spid="99349" grpId="0" animBg="1" autoUpdateAnimBg="0"/>
      <p:bldP spid="99350" grpId="0" animBg="1"/>
      <p:bldP spid="99351" grpId="0" animBg="1" autoUpdateAnimBg="0"/>
      <p:bldP spid="99352" grpId="0" animBg="1" autoUpdateAnimBg="0"/>
      <p:bldP spid="99353"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5800" y="533400"/>
            <a:ext cx="7772400" cy="1219200"/>
          </a:xfrm>
        </p:spPr>
        <p:txBody>
          <a:bodyPr>
            <a:noAutofit/>
          </a:bodyPr>
          <a:lstStyle/>
          <a:p>
            <a:r>
              <a:rPr lang="en-US" sz="4000" dirty="0"/>
              <a:t>QUICK QUIZ</a:t>
            </a:r>
            <a:br>
              <a:rPr lang="en-US" sz="4000" dirty="0"/>
            </a:br>
            <a:r>
              <a:rPr lang="en-US" sz="4000" dirty="0"/>
              <a:t>How to find out that you know the </a:t>
            </a:r>
            <a:r>
              <a:rPr lang="en-US" sz="4000" dirty="0" err="1" smtClean="0"/>
              <a:t>valvular</a:t>
            </a:r>
            <a:r>
              <a:rPr lang="en-US" sz="4000" dirty="0" smtClean="0"/>
              <a:t> event Cardiac </a:t>
            </a:r>
            <a:r>
              <a:rPr lang="en-US" sz="4000" dirty="0"/>
              <a:t>Cycle.</a:t>
            </a:r>
          </a:p>
        </p:txBody>
      </p:sp>
      <p:sp>
        <p:nvSpPr>
          <p:cNvPr id="179203" name="Line 3"/>
          <p:cNvSpPr>
            <a:spLocks noChangeShapeType="1"/>
          </p:cNvSpPr>
          <p:nvPr/>
        </p:nvSpPr>
        <p:spPr bwMode="auto">
          <a:xfrm>
            <a:off x="1524000" y="2286000"/>
            <a:ext cx="0" cy="388620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79204" name="Line 4"/>
          <p:cNvSpPr>
            <a:spLocks noChangeShapeType="1"/>
          </p:cNvSpPr>
          <p:nvPr/>
        </p:nvSpPr>
        <p:spPr bwMode="auto">
          <a:xfrm>
            <a:off x="1524000" y="6172200"/>
            <a:ext cx="6477000" cy="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79207" name="Line 7"/>
          <p:cNvSpPr>
            <a:spLocks noChangeShapeType="1"/>
          </p:cNvSpPr>
          <p:nvPr/>
        </p:nvSpPr>
        <p:spPr bwMode="auto">
          <a:xfrm>
            <a:off x="1295400" y="2514600"/>
            <a:ext cx="228600" cy="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79208" name="Line 8"/>
          <p:cNvSpPr>
            <a:spLocks noChangeShapeType="1"/>
          </p:cNvSpPr>
          <p:nvPr/>
        </p:nvSpPr>
        <p:spPr bwMode="auto">
          <a:xfrm>
            <a:off x="1295400" y="5867400"/>
            <a:ext cx="228600" cy="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79209" name="Text Box 9"/>
          <p:cNvSpPr txBox="1">
            <a:spLocks noChangeArrowheads="1"/>
          </p:cNvSpPr>
          <p:nvPr/>
        </p:nvSpPr>
        <p:spPr bwMode="auto">
          <a:xfrm>
            <a:off x="593725" y="2251075"/>
            <a:ext cx="641350"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imes New Roman" pitchFamily="18" charset="0"/>
              </a:rPr>
              <a:t>150</a:t>
            </a:r>
          </a:p>
        </p:txBody>
      </p:sp>
      <p:sp>
        <p:nvSpPr>
          <p:cNvPr id="179210" name="Text Box 10"/>
          <p:cNvSpPr txBox="1">
            <a:spLocks noChangeArrowheads="1"/>
          </p:cNvSpPr>
          <p:nvPr/>
        </p:nvSpPr>
        <p:spPr bwMode="auto">
          <a:xfrm>
            <a:off x="746125" y="5603875"/>
            <a:ext cx="488950"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imes New Roman" pitchFamily="18" charset="0"/>
              </a:rPr>
              <a:t>50</a:t>
            </a:r>
          </a:p>
        </p:txBody>
      </p:sp>
      <p:sp>
        <p:nvSpPr>
          <p:cNvPr id="179211" name="Text Box 11"/>
          <p:cNvSpPr txBox="1">
            <a:spLocks noChangeArrowheads="1"/>
          </p:cNvSpPr>
          <p:nvPr/>
        </p:nvSpPr>
        <p:spPr bwMode="auto">
          <a:xfrm rot="16187904">
            <a:off x="-59531" y="3488531"/>
            <a:ext cx="1797050" cy="915988"/>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Times New Roman" pitchFamily="18" charset="0"/>
              </a:rPr>
              <a:t>LEFT</a:t>
            </a:r>
          </a:p>
          <a:p>
            <a:pPr eaLnBrk="0" hangingPunct="0"/>
            <a:r>
              <a:rPr lang="en-US">
                <a:latin typeface="Times New Roman" pitchFamily="18" charset="0"/>
              </a:rPr>
              <a:t>VENTRICULAR</a:t>
            </a:r>
          </a:p>
          <a:p>
            <a:pPr eaLnBrk="0" hangingPunct="0"/>
            <a:r>
              <a:rPr lang="en-US">
                <a:latin typeface="Times New Roman" pitchFamily="18" charset="0"/>
              </a:rPr>
              <a:t>VOLUME (ML)</a:t>
            </a:r>
            <a:endParaRPr lang="en-US" sz="2400">
              <a:latin typeface="Times New Roman" pitchFamily="18" charset="0"/>
            </a:endParaRPr>
          </a:p>
        </p:txBody>
      </p:sp>
      <p:sp>
        <p:nvSpPr>
          <p:cNvPr id="179212" name="Text Box 12"/>
          <p:cNvSpPr txBox="1">
            <a:spLocks noChangeArrowheads="1"/>
          </p:cNvSpPr>
          <p:nvPr/>
        </p:nvSpPr>
        <p:spPr bwMode="auto">
          <a:xfrm>
            <a:off x="4251325" y="6289675"/>
            <a:ext cx="176688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imes New Roman" pitchFamily="18" charset="0"/>
              </a:rPr>
              <a:t>TIME (SEC)</a:t>
            </a:r>
          </a:p>
        </p:txBody>
      </p:sp>
      <p:sp>
        <p:nvSpPr>
          <p:cNvPr id="179213" name="AutoShape 13"/>
          <p:cNvSpPr>
            <a:spLocks noChangeArrowheads="1"/>
          </p:cNvSpPr>
          <p:nvPr/>
        </p:nvSpPr>
        <p:spPr bwMode="auto">
          <a:xfrm>
            <a:off x="1600200" y="2590800"/>
            <a:ext cx="228600" cy="762000"/>
          </a:xfrm>
          <a:prstGeom prst="up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IN"/>
          </a:p>
        </p:txBody>
      </p:sp>
      <p:sp>
        <p:nvSpPr>
          <p:cNvPr id="179214" name="AutoShape 14"/>
          <p:cNvSpPr>
            <a:spLocks noChangeArrowheads="1"/>
          </p:cNvSpPr>
          <p:nvPr/>
        </p:nvSpPr>
        <p:spPr bwMode="auto">
          <a:xfrm>
            <a:off x="1981200" y="2590800"/>
            <a:ext cx="228600" cy="762000"/>
          </a:xfrm>
          <a:prstGeom prst="up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IN"/>
          </a:p>
        </p:txBody>
      </p:sp>
      <p:sp>
        <p:nvSpPr>
          <p:cNvPr id="179215" name="AutoShape 15"/>
          <p:cNvSpPr>
            <a:spLocks noChangeArrowheads="1"/>
          </p:cNvSpPr>
          <p:nvPr/>
        </p:nvSpPr>
        <p:spPr bwMode="auto">
          <a:xfrm rot="-10811061">
            <a:off x="5562600" y="5029200"/>
            <a:ext cx="228600" cy="457200"/>
          </a:xfrm>
          <a:prstGeom prst="upArrow">
            <a:avLst>
              <a:gd name="adj1" fmla="val 50000"/>
              <a:gd name="adj2" fmla="val 50000"/>
            </a:avLst>
          </a:prstGeom>
          <a:solidFill>
            <a:schemeClr val="accent1"/>
          </a:solidFill>
          <a:ln w="12700">
            <a:solidFill>
              <a:schemeClr val="tx1"/>
            </a:solidFill>
            <a:miter lim="800000"/>
            <a:headEnd type="none" w="sm" len="sm"/>
            <a:tailEnd type="none" w="sm" len="sm"/>
          </a:ln>
          <a:effectLst/>
        </p:spPr>
        <p:txBody>
          <a:bodyPr wrap="none" anchor="ctr"/>
          <a:lstStyle/>
          <a:p>
            <a:endParaRPr lang="en-IN"/>
          </a:p>
        </p:txBody>
      </p:sp>
      <p:sp>
        <p:nvSpPr>
          <p:cNvPr id="179218" name="Freeform 18"/>
          <p:cNvSpPr>
            <a:spLocks/>
          </p:cNvSpPr>
          <p:nvPr/>
        </p:nvSpPr>
        <p:spPr bwMode="auto">
          <a:xfrm>
            <a:off x="1658938" y="2374900"/>
            <a:ext cx="7161212" cy="3235325"/>
          </a:xfrm>
          <a:custGeom>
            <a:avLst/>
            <a:gdLst/>
            <a:ahLst/>
            <a:cxnLst>
              <a:cxn ang="0">
                <a:pos x="0" y="93"/>
              </a:cxn>
              <a:cxn ang="0">
                <a:pos x="44" y="82"/>
              </a:cxn>
              <a:cxn ang="0">
                <a:pos x="66" y="59"/>
              </a:cxn>
              <a:cxn ang="0">
                <a:pos x="133" y="37"/>
              </a:cxn>
              <a:cxn ang="0">
                <a:pos x="255" y="48"/>
              </a:cxn>
              <a:cxn ang="0">
                <a:pos x="277" y="71"/>
              </a:cxn>
              <a:cxn ang="0">
                <a:pos x="477" y="82"/>
              </a:cxn>
              <a:cxn ang="0">
                <a:pos x="722" y="115"/>
              </a:cxn>
              <a:cxn ang="0">
                <a:pos x="811" y="271"/>
              </a:cxn>
              <a:cxn ang="0">
                <a:pos x="877" y="404"/>
              </a:cxn>
              <a:cxn ang="0">
                <a:pos x="944" y="604"/>
              </a:cxn>
              <a:cxn ang="0">
                <a:pos x="1033" y="748"/>
              </a:cxn>
              <a:cxn ang="0">
                <a:pos x="1144" y="893"/>
              </a:cxn>
              <a:cxn ang="0">
                <a:pos x="1178" y="959"/>
              </a:cxn>
              <a:cxn ang="0">
                <a:pos x="1211" y="1059"/>
              </a:cxn>
              <a:cxn ang="0">
                <a:pos x="1278" y="1137"/>
              </a:cxn>
              <a:cxn ang="0">
                <a:pos x="1378" y="1248"/>
              </a:cxn>
              <a:cxn ang="0">
                <a:pos x="1422" y="1304"/>
              </a:cxn>
              <a:cxn ang="0">
                <a:pos x="1600" y="1493"/>
              </a:cxn>
              <a:cxn ang="0">
                <a:pos x="1689" y="1615"/>
              </a:cxn>
              <a:cxn ang="0">
                <a:pos x="1778" y="1715"/>
              </a:cxn>
              <a:cxn ang="0">
                <a:pos x="1944" y="1881"/>
              </a:cxn>
              <a:cxn ang="0">
                <a:pos x="2000" y="1893"/>
              </a:cxn>
              <a:cxn ang="0">
                <a:pos x="2067" y="1915"/>
              </a:cxn>
              <a:cxn ang="0">
                <a:pos x="2322" y="1959"/>
              </a:cxn>
              <a:cxn ang="0">
                <a:pos x="2911" y="2015"/>
              </a:cxn>
              <a:cxn ang="0">
                <a:pos x="3078" y="2015"/>
              </a:cxn>
              <a:cxn ang="0">
                <a:pos x="3144" y="1948"/>
              </a:cxn>
              <a:cxn ang="0">
                <a:pos x="3167" y="1926"/>
              </a:cxn>
              <a:cxn ang="0">
                <a:pos x="3178" y="1893"/>
              </a:cxn>
              <a:cxn ang="0">
                <a:pos x="3200" y="1870"/>
              </a:cxn>
              <a:cxn ang="0">
                <a:pos x="3222" y="1804"/>
              </a:cxn>
              <a:cxn ang="0">
                <a:pos x="3311" y="1570"/>
              </a:cxn>
              <a:cxn ang="0">
                <a:pos x="3411" y="1370"/>
              </a:cxn>
              <a:cxn ang="0">
                <a:pos x="3422" y="1337"/>
              </a:cxn>
              <a:cxn ang="0">
                <a:pos x="3467" y="1270"/>
              </a:cxn>
              <a:cxn ang="0">
                <a:pos x="3533" y="1104"/>
              </a:cxn>
              <a:cxn ang="0">
                <a:pos x="3567" y="1048"/>
              </a:cxn>
              <a:cxn ang="0">
                <a:pos x="3578" y="1015"/>
              </a:cxn>
              <a:cxn ang="0">
                <a:pos x="3622" y="959"/>
              </a:cxn>
              <a:cxn ang="0">
                <a:pos x="3745" y="593"/>
              </a:cxn>
              <a:cxn ang="0">
                <a:pos x="3789" y="459"/>
              </a:cxn>
              <a:cxn ang="0">
                <a:pos x="3811" y="426"/>
              </a:cxn>
              <a:cxn ang="0">
                <a:pos x="3933" y="171"/>
              </a:cxn>
              <a:cxn ang="0">
                <a:pos x="4033" y="59"/>
              </a:cxn>
              <a:cxn ang="0">
                <a:pos x="4511" y="26"/>
              </a:cxn>
            </a:cxnLst>
            <a:rect l="0" t="0" r="r" b="b"/>
            <a:pathLst>
              <a:path w="4511" h="2038">
                <a:moveTo>
                  <a:pt x="0" y="93"/>
                </a:moveTo>
                <a:cubicBezTo>
                  <a:pt x="15" y="89"/>
                  <a:pt x="31" y="89"/>
                  <a:pt x="44" y="82"/>
                </a:cubicBezTo>
                <a:cubicBezTo>
                  <a:pt x="53" y="77"/>
                  <a:pt x="57" y="64"/>
                  <a:pt x="66" y="59"/>
                </a:cubicBezTo>
                <a:cubicBezTo>
                  <a:pt x="87" y="48"/>
                  <a:pt x="133" y="37"/>
                  <a:pt x="133" y="37"/>
                </a:cubicBezTo>
                <a:cubicBezTo>
                  <a:pt x="174" y="41"/>
                  <a:pt x="215" y="39"/>
                  <a:pt x="255" y="48"/>
                </a:cubicBezTo>
                <a:cubicBezTo>
                  <a:pt x="265" y="50"/>
                  <a:pt x="267" y="69"/>
                  <a:pt x="277" y="71"/>
                </a:cubicBezTo>
                <a:cubicBezTo>
                  <a:pt x="343" y="81"/>
                  <a:pt x="410" y="78"/>
                  <a:pt x="477" y="82"/>
                </a:cubicBezTo>
                <a:cubicBezTo>
                  <a:pt x="559" y="92"/>
                  <a:pt x="641" y="99"/>
                  <a:pt x="722" y="115"/>
                </a:cubicBezTo>
                <a:cubicBezTo>
                  <a:pt x="755" y="165"/>
                  <a:pt x="769" y="227"/>
                  <a:pt x="811" y="271"/>
                </a:cubicBezTo>
                <a:cubicBezTo>
                  <a:pt x="841" y="362"/>
                  <a:pt x="820" y="318"/>
                  <a:pt x="877" y="404"/>
                </a:cubicBezTo>
                <a:cubicBezTo>
                  <a:pt x="905" y="446"/>
                  <a:pt x="927" y="551"/>
                  <a:pt x="944" y="604"/>
                </a:cubicBezTo>
                <a:cubicBezTo>
                  <a:pt x="956" y="640"/>
                  <a:pt x="1019" y="727"/>
                  <a:pt x="1033" y="748"/>
                </a:cubicBezTo>
                <a:cubicBezTo>
                  <a:pt x="1067" y="800"/>
                  <a:pt x="1101" y="848"/>
                  <a:pt x="1144" y="893"/>
                </a:cubicBezTo>
                <a:cubicBezTo>
                  <a:pt x="1185" y="1017"/>
                  <a:pt x="1118" y="826"/>
                  <a:pt x="1178" y="959"/>
                </a:cubicBezTo>
                <a:cubicBezTo>
                  <a:pt x="1192" y="991"/>
                  <a:pt x="1200" y="1026"/>
                  <a:pt x="1211" y="1059"/>
                </a:cubicBezTo>
                <a:cubicBezTo>
                  <a:pt x="1217" y="1077"/>
                  <a:pt x="1265" y="1121"/>
                  <a:pt x="1278" y="1137"/>
                </a:cubicBezTo>
                <a:cubicBezTo>
                  <a:pt x="1311" y="1178"/>
                  <a:pt x="1333" y="1219"/>
                  <a:pt x="1378" y="1248"/>
                </a:cubicBezTo>
                <a:cubicBezTo>
                  <a:pt x="1403" y="1324"/>
                  <a:pt x="1369" y="1243"/>
                  <a:pt x="1422" y="1304"/>
                </a:cubicBezTo>
                <a:cubicBezTo>
                  <a:pt x="1484" y="1375"/>
                  <a:pt x="1504" y="1462"/>
                  <a:pt x="1600" y="1493"/>
                </a:cubicBezTo>
                <a:cubicBezTo>
                  <a:pt x="1650" y="1527"/>
                  <a:pt x="1656" y="1568"/>
                  <a:pt x="1689" y="1615"/>
                </a:cubicBezTo>
                <a:cubicBezTo>
                  <a:pt x="1704" y="1661"/>
                  <a:pt x="1743" y="1680"/>
                  <a:pt x="1778" y="1715"/>
                </a:cubicBezTo>
                <a:cubicBezTo>
                  <a:pt x="1828" y="1765"/>
                  <a:pt x="1865" y="1864"/>
                  <a:pt x="1944" y="1881"/>
                </a:cubicBezTo>
                <a:cubicBezTo>
                  <a:pt x="1963" y="1885"/>
                  <a:pt x="1982" y="1888"/>
                  <a:pt x="2000" y="1893"/>
                </a:cubicBezTo>
                <a:cubicBezTo>
                  <a:pt x="2023" y="1899"/>
                  <a:pt x="2067" y="1915"/>
                  <a:pt x="2067" y="1915"/>
                </a:cubicBezTo>
                <a:cubicBezTo>
                  <a:pt x="2152" y="1972"/>
                  <a:pt x="2197" y="1952"/>
                  <a:pt x="2322" y="1959"/>
                </a:cubicBezTo>
                <a:cubicBezTo>
                  <a:pt x="2527" y="2026"/>
                  <a:pt x="2656" y="2008"/>
                  <a:pt x="2911" y="2015"/>
                </a:cubicBezTo>
                <a:cubicBezTo>
                  <a:pt x="2952" y="2020"/>
                  <a:pt x="3035" y="2038"/>
                  <a:pt x="3078" y="2015"/>
                </a:cubicBezTo>
                <a:cubicBezTo>
                  <a:pt x="3106" y="2000"/>
                  <a:pt x="3122" y="1970"/>
                  <a:pt x="3144" y="1948"/>
                </a:cubicBezTo>
                <a:cubicBezTo>
                  <a:pt x="3152" y="1940"/>
                  <a:pt x="3167" y="1926"/>
                  <a:pt x="3167" y="1926"/>
                </a:cubicBezTo>
                <a:cubicBezTo>
                  <a:pt x="3171" y="1915"/>
                  <a:pt x="3172" y="1903"/>
                  <a:pt x="3178" y="1893"/>
                </a:cubicBezTo>
                <a:cubicBezTo>
                  <a:pt x="3183" y="1884"/>
                  <a:pt x="3195" y="1880"/>
                  <a:pt x="3200" y="1870"/>
                </a:cubicBezTo>
                <a:cubicBezTo>
                  <a:pt x="3210" y="1849"/>
                  <a:pt x="3215" y="1826"/>
                  <a:pt x="3222" y="1804"/>
                </a:cubicBezTo>
                <a:cubicBezTo>
                  <a:pt x="3247" y="1728"/>
                  <a:pt x="3255" y="1628"/>
                  <a:pt x="3311" y="1570"/>
                </a:cubicBezTo>
                <a:cubicBezTo>
                  <a:pt x="3334" y="1500"/>
                  <a:pt x="3378" y="1436"/>
                  <a:pt x="3411" y="1370"/>
                </a:cubicBezTo>
                <a:cubicBezTo>
                  <a:pt x="3416" y="1360"/>
                  <a:pt x="3416" y="1347"/>
                  <a:pt x="3422" y="1337"/>
                </a:cubicBezTo>
                <a:cubicBezTo>
                  <a:pt x="3435" y="1314"/>
                  <a:pt x="3467" y="1270"/>
                  <a:pt x="3467" y="1270"/>
                </a:cubicBezTo>
                <a:cubicBezTo>
                  <a:pt x="3486" y="1212"/>
                  <a:pt x="3499" y="1155"/>
                  <a:pt x="3533" y="1104"/>
                </a:cubicBezTo>
                <a:cubicBezTo>
                  <a:pt x="3563" y="1011"/>
                  <a:pt x="3521" y="1122"/>
                  <a:pt x="3567" y="1048"/>
                </a:cubicBezTo>
                <a:cubicBezTo>
                  <a:pt x="3573" y="1038"/>
                  <a:pt x="3573" y="1025"/>
                  <a:pt x="3578" y="1015"/>
                </a:cubicBezTo>
                <a:cubicBezTo>
                  <a:pt x="3591" y="988"/>
                  <a:pt x="3603" y="979"/>
                  <a:pt x="3622" y="959"/>
                </a:cubicBezTo>
                <a:cubicBezTo>
                  <a:pt x="3663" y="837"/>
                  <a:pt x="3705" y="715"/>
                  <a:pt x="3745" y="593"/>
                </a:cubicBezTo>
                <a:cubicBezTo>
                  <a:pt x="3755" y="563"/>
                  <a:pt x="3769" y="489"/>
                  <a:pt x="3789" y="459"/>
                </a:cubicBezTo>
                <a:cubicBezTo>
                  <a:pt x="3796" y="448"/>
                  <a:pt x="3806" y="438"/>
                  <a:pt x="3811" y="426"/>
                </a:cubicBezTo>
                <a:cubicBezTo>
                  <a:pt x="3850" y="338"/>
                  <a:pt x="3848" y="227"/>
                  <a:pt x="3933" y="171"/>
                </a:cubicBezTo>
                <a:cubicBezTo>
                  <a:pt x="3963" y="126"/>
                  <a:pt x="3987" y="87"/>
                  <a:pt x="4033" y="59"/>
                </a:cubicBezTo>
                <a:cubicBezTo>
                  <a:pt x="4129" y="0"/>
                  <a:pt x="4445" y="26"/>
                  <a:pt x="4511" y="26"/>
                </a:cubicBezTo>
              </a:path>
            </a:pathLst>
          </a:custGeom>
          <a:noFill/>
          <a:ln w="38100" cap="flat" cmpd="sng">
            <a:solidFill>
              <a:schemeClr val="tx1"/>
            </a:solidFill>
            <a:prstDash val="solid"/>
            <a:round/>
            <a:headEnd type="none" w="sm" len="sm"/>
            <a:tailEnd type="none" w="sm" len="sm"/>
          </a:ln>
          <a:effectLst/>
        </p:spPr>
        <p:txBody>
          <a:bodyPr wrap="none" anchor="ctr"/>
          <a:lstStyle/>
          <a:p>
            <a:endParaRPr lang="en-IN"/>
          </a:p>
        </p:txBody>
      </p:sp>
      <p:sp>
        <p:nvSpPr>
          <p:cNvPr id="179219" name="AutoShape 19"/>
          <p:cNvSpPr>
            <a:spLocks noChangeArrowheads="1"/>
          </p:cNvSpPr>
          <p:nvPr/>
        </p:nvSpPr>
        <p:spPr bwMode="auto">
          <a:xfrm>
            <a:off x="2667000" y="2590800"/>
            <a:ext cx="228600" cy="762000"/>
          </a:xfrm>
          <a:prstGeom prst="up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IN"/>
          </a:p>
        </p:txBody>
      </p:sp>
      <p:sp>
        <p:nvSpPr>
          <p:cNvPr id="179220" name="Text Box 20"/>
          <p:cNvSpPr txBox="1">
            <a:spLocks noChangeArrowheads="1"/>
          </p:cNvSpPr>
          <p:nvPr/>
        </p:nvSpPr>
        <p:spPr bwMode="auto">
          <a:xfrm>
            <a:off x="1447800" y="3352800"/>
            <a:ext cx="608013" cy="457200"/>
          </a:xfrm>
          <a:prstGeom prst="rect">
            <a:avLst/>
          </a:prstGeom>
          <a:noFill/>
          <a:ln w="12700">
            <a:noFill/>
            <a:miter lim="800000"/>
            <a:headEnd type="none" w="sm" len="sm"/>
            <a:tailEnd type="none" w="sm" len="sm"/>
          </a:ln>
          <a:effectLst/>
        </p:spPr>
        <p:txBody>
          <a:bodyPr wrap="none">
            <a:spAutoFit/>
          </a:bodyPr>
          <a:lstStyle/>
          <a:p>
            <a:pPr eaLnBrk="0" hangingPunct="0"/>
            <a:r>
              <a:rPr lang="en-US" sz="1200">
                <a:latin typeface="Times New Roman" pitchFamily="18" charset="0"/>
              </a:rPr>
              <a:t>Atrial</a:t>
            </a:r>
          </a:p>
          <a:p>
            <a:pPr eaLnBrk="0" hangingPunct="0"/>
            <a:r>
              <a:rPr lang="en-US" sz="1200">
                <a:latin typeface="Times New Roman" pitchFamily="18" charset="0"/>
              </a:rPr>
              <a:t>systole</a:t>
            </a:r>
          </a:p>
        </p:txBody>
      </p:sp>
      <p:sp>
        <p:nvSpPr>
          <p:cNvPr id="179221" name="Text Box 21"/>
          <p:cNvSpPr txBox="1">
            <a:spLocks noChangeArrowheads="1"/>
          </p:cNvSpPr>
          <p:nvPr/>
        </p:nvSpPr>
        <p:spPr bwMode="auto">
          <a:xfrm>
            <a:off x="1905000" y="3429000"/>
            <a:ext cx="678391" cy="523220"/>
          </a:xfrm>
          <a:prstGeom prst="rect">
            <a:avLst/>
          </a:prstGeom>
          <a:noFill/>
          <a:ln w="12700">
            <a:noFill/>
            <a:miter lim="800000"/>
            <a:headEnd type="none" w="sm" len="sm"/>
            <a:tailEnd type="none" w="sm" len="sm"/>
          </a:ln>
          <a:effectLst/>
        </p:spPr>
        <p:txBody>
          <a:bodyPr wrap="none">
            <a:spAutoFit/>
          </a:bodyPr>
          <a:lstStyle/>
          <a:p>
            <a:pPr eaLnBrk="0" hangingPunct="0"/>
            <a:r>
              <a:rPr lang="en-US" sz="1400" dirty="0">
                <a:latin typeface="Times New Roman" pitchFamily="18" charset="0"/>
              </a:rPr>
              <a:t>Mitral </a:t>
            </a:r>
          </a:p>
          <a:p>
            <a:pPr eaLnBrk="0" hangingPunct="0"/>
            <a:r>
              <a:rPr lang="en-US" sz="1400" dirty="0">
                <a:latin typeface="Times New Roman" pitchFamily="18" charset="0"/>
              </a:rPr>
              <a:t>closes</a:t>
            </a:r>
            <a:endParaRPr lang="en-US" dirty="0">
              <a:latin typeface="Times New Roman" pitchFamily="18" charset="0"/>
            </a:endParaRPr>
          </a:p>
        </p:txBody>
      </p:sp>
      <p:sp>
        <p:nvSpPr>
          <p:cNvPr id="179222" name="Text Box 22"/>
          <p:cNvSpPr txBox="1">
            <a:spLocks noChangeArrowheads="1"/>
          </p:cNvSpPr>
          <p:nvPr/>
        </p:nvSpPr>
        <p:spPr bwMode="auto">
          <a:xfrm>
            <a:off x="2498725" y="3440113"/>
            <a:ext cx="682625" cy="517525"/>
          </a:xfrm>
          <a:prstGeom prst="rect">
            <a:avLst/>
          </a:prstGeom>
          <a:noFill/>
          <a:ln w="12700">
            <a:noFill/>
            <a:miter lim="800000"/>
            <a:headEnd type="none" w="sm" len="sm"/>
            <a:tailEnd type="none" w="sm" len="sm"/>
          </a:ln>
          <a:effectLst/>
        </p:spPr>
        <p:txBody>
          <a:bodyPr wrap="none">
            <a:spAutoFit/>
          </a:bodyPr>
          <a:lstStyle/>
          <a:p>
            <a:pPr eaLnBrk="0" hangingPunct="0"/>
            <a:r>
              <a:rPr lang="en-US" sz="1400">
                <a:latin typeface="Times New Roman" pitchFamily="18" charset="0"/>
              </a:rPr>
              <a:t>Aortic </a:t>
            </a:r>
          </a:p>
          <a:p>
            <a:pPr eaLnBrk="0" hangingPunct="0"/>
            <a:r>
              <a:rPr lang="en-US" sz="1400">
                <a:latin typeface="Times New Roman" pitchFamily="18" charset="0"/>
              </a:rPr>
              <a:t>opens</a:t>
            </a:r>
          </a:p>
        </p:txBody>
      </p:sp>
      <p:sp>
        <p:nvSpPr>
          <p:cNvPr id="179223" name="AutoShape 23"/>
          <p:cNvSpPr>
            <a:spLocks noChangeArrowheads="1"/>
          </p:cNvSpPr>
          <p:nvPr/>
        </p:nvSpPr>
        <p:spPr bwMode="auto">
          <a:xfrm rot="-10811061">
            <a:off x="6324600" y="5105400"/>
            <a:ext cx="228600" cy="457200"/>
          </a:xfrm>
          <a:prstGeom prst="upArrow">
            <a:avLst>
              <a:gd name="adj1" fmla="val 50000"/>
              <a:gd name="adj2" fmla="val 50000"/>
            </a:avLst>
          </a:prstGeom>
          <a:solidFill>
            <a:schemeClr val="accent1"/>
          </a:solidFill>
          <a:ln w="12700">
            <a:solidFill>
              <a:schemeClr val="tx1"/>
            </a:solidFill>
            <a:miter lim="800000"/>
            <a:headEnd type="none" w="sm" len="sm"/>
            <a:tailEnd type="none" w="sm" len="sm"/>
          </a:ln>
          <a:effectLst/>
        </p:spPr>
        <p:txBody>
          <a:bodyPr wrap="none" anchor="ctr"/>
          <a:lstStyle/>
          <a:p>
            <a:endParaRPr lang="en-IN"/>
          </a:p>
        </p:txBody>
      </p:sp>
      <p:sp>
        <p:nvSpPr>
          <p:cNvPr id="179224" name="Text Box 24"/>
          <p:cNvSpPr txBox="1">
            <a:spLocks noChangeArrowheads="1"/>
          </p:cNvSpPr>
          <p:nvPr/>
        </p:nvSpPr>
        <p:spPr bwMode="auto">
          <a:xfrm>
            <a:off x="5257800" y="4343400"/>
            <a:ext cx="755650" cy="581025"/>
          </a:xfrm>
          <a:prstGeom prst="rect">
            <a:avLst/>
          </a:prstGeom>
          <a:noFill/>
          <a:ln w="12700">
            <a:noFill/>
            <a:miter lim="800000"/>
            <a:headEnd type="none" w="sm" len="sm"/>
            <a:tailEnd type="none" w="sm" len="sm"/>
          </a:ln>
          <a:effectLst/>
        </p:spPr>
        <p:txBody>
          <a:bodyPr wrap="none">
            <a:spAutoFit/>
          </a:bodyPr>
          <a:lstStyle/>
          <a:p>
            <a:pPr eaLnBrk="0" hangingPunct="0"/>
            <a:r>
              <a:rPr lang="en-US" sz="1600">
                <a:latin typeface="Times New Roman" pitchFamily="18" charset="0"/>
              </a:rPr>
              <a:t>Aortic </a:t>
            </a:r>
          </a:p>
          <a:p>
            <a:pPr eaLnBrk="0" hangingPunct="0"/>
            <a:r>
              <a:rPr lang="en-US" sz="1600">
                <a:latin typeface="Times New Roman" pitchFamily="18" charset="0"/>
              </a:rPr>
              <a:t>closes</a:t>
            </a:r>
          </a:p>
        </p:txBody>
      </p:sp>
      <p:sp>
        <p:nvSpPr>
          <p:cNvPr id="179225" name="Text Box 25"/>
          <p:cNvSpPr txBox="1">
            <a:spLocks noChangeArrowheads="1"/>
          </p:cNvSpPr>
          <p:nvPr/>
        </p:nvSpPr>
        <p:spPr bwMode="auto">
          <a:xfrm>
            <a:off x="5927725" y="4481513"/>
            <a:ext cx="746125" cy="581025"/>
          </a:xfrm>
          <a:prstGeom prst="rect">
            <a:avLst/>
          </a:prstGeom>
          <a:noFill/>
          <a:ln w="12700">
            <a:noFill/>
            <a:miter lim="800000"/>
            <a:headEnd type="none" w="sm" len="sm"/>
            <a:tailEnd type="none" w="sm" len="sm"/>
          </a:ln>
          <a:effectLst/>
        </p:spPr>
        <p:txBody>
          <a:bodyPr wrap="none">
            <a:spAutoFit/>
          </a:bodyPr>
          <a:lstStyle/>
          <a:p>
            <a:pPr eaLnBrk="0" hangingPunct="0"/>
            <a:r>
              <a:rPr lang="en-US" sz="1600">
                <a:latin typeface="Times New Roman" pitchFamily="18" charset="0"/>
              </a:rPr>
              <a:t>Mitral </a:t>
            </a:r>
          </a:p>
          <a:p>
            <a:pPr eaLnBrk="0" hangingPunct="0"/>
            <a:r>
              <a:rPr lang="en-US" sz="1600">
                <a:latin typeface="Times New Roman" pitchFamily="18" charset="0"/>
              </a:rPr>
              <a:t>opens</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9220">
                                            <p:txEl>
                                              <p:pRg st="0" end="0"/>
                                            </p:txEl>
                                          </p:spTgt>
                                        </p:tgtEl>
                                        <p:attrNameLst>
                                          <p:attrName>style.visibility</p:attrName>
                                        </p:attrNameLst>
                                      </p:cBhvr>
                                      <p:to>
                                        <p:strVal val="visible"/>
                                      </p:to>
                                    </p:set>
                                    <p:animEffect transition="in" filter="box(out)">
                                      <p:cBhvr>
                                        <p:cTn id="7" dur="500"/>
                                        <p:tgtEl>
                                          <p:spTgt spid="17922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9220">
                                            <p:txEl>
                                              <p:pRg st="1" end="1"/>
                                            </p:txEl>
                                          </p:spTgt>
                                        </p:tgtEl>
                                        <p:attrNameLst>
                                          <p:attrName>style.visibility</p:attrName>
                                        </p:attrNameLst>
                                      </p:cBhvr>
                                      <p:to>
                                        <p:strVal val="visible"/>
                                      </p:to>
                                    </p:set>
                                    <p:animEffect transition="in" filter="box(out)">
                                      <p:cBhvr>
                                        <p:cTn id="12" dur="500"/>
                                        <p:tgtEl>
                                          <p:spTgt spid="17922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9221">
                                            <p:txEl>
                                              <p:pRg st="0" end="0"/>
                                            </p:txEl>
                                          </p:spTgt>
                                        </p:tgtEl>
                                        <p:attrNameLst>
                                          <p:attrName>style.visibility</p:attrName>
                                        </p:attrNameLst>
                                      </p:cBhvr>
                                      <p:to>
                                        <p:strVal val="visible"/>
                                      </p:to>
                                    </p:set>
                                    <p:animEffect transition="in" filter="box(out)">
                                      <p:cBhvr>
                                        <p:cTn id="17" dur="500"/>
                                        <p:tgtEl>
                                          <p:spTgt spid="17922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9221">
                                            <p:txEl>
                                              <p:pRg st="1" end="1"/>
                                            </p:txEl>
                                          </p:spTgt>
                                        </p:tgtEl>
                                        <p:attrNameLst>
                                          <p:attrName>style.visibility</p:attrName>
                                        </p:attrNameLst>
                                      </p:cBhvr>
                                      <p:to>
                                        <p:strVal val="visible"/>
                                      </p:to>
                                    </p:set>
                                    <p:animEffect transition="in" filter="box(out)">
                                      <p:cBhvr>
                                        <p:cTn id="22" dur="500"/>
                                        <p:tgtEl>
                                          <p:spTgt spid="179221">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79222">
                                            <p:txEl>
                                              <p:pRg st="0" end="0"/>
                                            </p:txEl>
                                          </p:spTgt>
                                        </p:tgtEl>
                                        <p:attrNameLst>
                                          <p:attrName>style.visibility</p:attrName>
                                        </p:attrNameLst>
                                      </p:cBhvr>
                                      <p:to>
                                        <p:strVal val="visible"/>
                                      </p:to>
                                    </p:set>
                                    <p:animEffect transition="in" filter="box(out)">
                                      <p:cBhvr>
                                        <p:cTn id="27" dur="500"/>
                                        <p:tgtEl>
                                          <p:spTgt spid="179222">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79222">
                                            <p:txEl>
                                              <p:pRg st="1" end="1"/>
                                            </p:txEl>
                                          </p:spTgt>
                                        </p:tgtEl>
                                        <p:attrNameLst>
                                          <p:attrName>style.visibility</p:attrName>
                                        </p:attrNameLst>
                                      </p:cBhvr>
                                      <p:to>
                                        <p:strVal val="visible"/>
                                      </p:to>
                                    </p:set>
                                    <p:animEffect transition="in" filter="box(out)">
                                      <p:cBhvr>
                                        <p:cTn id="32" dur="500"/>
                                        <p:tgtEl>
                                          <p:spTgt spid="179222">
                                            <p:txEl>
                                              <p:pRg st="1" end="1"/>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79224">
                                            <p:txEl>
                                              <p:pRg st="0" end="0"/>
                                            </p:txEl>
                                          </p:spTgt>
                                        </p:tgtEl>
                                        <p:attrNameLst>
                                          <p:attrName>style.visibility</p:attrName>
                                        </p:attrNameLst>
                                      </p:cBhvr>
                                      <p:to>
                                        <p:strVal val="visible"/>
                                      </p:to>
                                    </p:set>
                                    <p:animEffect transition="in" filter="box(out)">
                                      <p:cBhvr>
                                        <p:cTn id="37" dur="500"/>
                                        <p:tgtEl>
                                          <p:spTgt spid="179224">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79224">
                                            <p:txEl>
                                              <p:pRg st="1" end="1"/>
                                            </p:txEl>
                                          </p:spTgt>
                                        </p:tgtEl>
                                        <p:attrNameLst>
                                          <p:attrName>style.visibility</p:attrName>
                                        </p:attrNameLst>
                                      </p:cBhvr>
                                      <p:to>
                                        <p:strVal val="visible"/>
                                      </p:to>
                                    </p:set>
                                    <p:animEffect transition="in" filter="box(out)">
                                      <p:cBhvr>
                                        <p:cTn id="42" dur="500"/>
                                        <p:tgtEl>
                                          <p:spTgt spid="179224">
                                            <p:txEl>
                                              <p:pRg st="1" end="1"/>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79225">
                                            <p:txEl>
                                              <p:pRg st="0" end="0"/>
                                            </p:txEl>
                                          </p:spTgt>
                                        </p:tgtEl>
                                        <p:attrNameLst>
                                          <p:attrName>style.visibility</p:attrName>
                                        </p:attrNameLst>
                                      </p:cBhvr>
                                      <p:to>
                                        <p:strVal val="visible"/>
                                      </p:to>
                                    </p:set>
                                    <p:animEffect transition="in" filter="box(out)">
                                      <p:cBhvr>
                                        <p:cTn id="47" dur="500"/>
                                        <p:tgtEl>
                                          <p:spTgt spid="179225">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79225">
                                            <p:txEl>
                                              <p:pRg st="1" end="1"/>
                                            </p:txEl>
                                          </p:spTgt>
                                        </p:tgtEl>
                                        <p:attrNameLst>
                                          <p:attrName>style.visibility</p:attrName>
                                        </p:attrNameLst>
                                      </p:cBhvr>
                                      <p:to>
                                        <p:strVal val="visible"/>
                                      </p:to>
                                    </p:set>
                                    <p:animEffect transition="in" filter="box(out)">
                                      <p:cBhvr>
                                        <p:cTn id="52" dur="500"/>
                                        <p:tgtEl>
                                          <p:spTgt spid="179225">
                                            <p:txEl>
                                              <p:pRg st="1" end="1"/>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20" grpId="0" build="p" autoUpdateAnimBg="0"/>
      <p:bldP spid="179221" grpId="0" build="p" autoUpdateAnimBg="0"/>
      <p:bldP spid="179222" grpId="0" build="p" autoUpdateAnimBg="0"/>
      <p:bldP spid="179224" grpId="0" build="p" autoUpdateAnimBg="0"/>
      <p:bldP spid="17922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Valves during Cardiac Cycle</a:t>
            </a:r>
            <a:endParaRPr lang="en-IN" dirty="0"/>
          </a:p>
        </p:txBody>
      </p:sp>
      <p:graphicFrame>
        <p:nvGraphicFramePr>
          <p:cNvPr id="8" name="Content Placeholder 7"/>
          <p:cNvGraphicFramePr>
            <a:graphicFrameLocks noGrp="1"/>
          </p:cNvGraphicFramePr>
          <p:nvPr>
            <p:ph idx="1"/>
          </p:nvPr>
        </p:nvGraphicFramePr>
        <p:xfrm>
          <a:off x="457200" y="1935161"/>
          <a:ext cx="8229600" cy="2332038"/>
        </p:xfrm>
        <a:graphic>
          <a:graphicData uri="http://schemas.openxmlformats.org/drawingml/2006/table">
            <a:tbl>
              <a:tblPr firstRow="1" bandRow="1">
                <a:tableStyleId>{5C22544A-7EE6-4342-B048-85BDC9FD1C3A}</a:tableStyleId>
              </a:tblPr>
              <a:tblGrid>
                <a:gridCol w="2743200"/>
                <a:gridCol w="2743200"/>
                <a:gridCol w="2743200"/>
              </a:tblGrid>
              <a:tr h="777346">
                <a:tc>
                  <a:txBody>
                    <a:bodyPr/>
                    <a:lstStyle/>
                    <a:p>
                      <a:pPr algn="ctr">
                        <a:lnSpc>
                          <a:spcPct val="115000"/>
                        </a:lnSpc>
                        <a:spcAft>
                          <a:spcPts val="1000"/>
                        </a:spcAft>
                      </a:pPr>
                      <a:r>
                        <a:rPr lang="en-IN" sz="2000">
                          <a:latin typeface="Trebuchet MS"/>
                          <a:ea typeface="Times New Roman"/>
                          <a:cs typeface="Times New Roman"/>
                        </a:rPr>
                        <a:t> </a:t>
                      </a:r>
                      <a:endParaRPr lang="en-IN" sz="180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dirty="0">
                          <a:latin typeface="Trebuchet MS"/>
                          <a:ea typeface="Times New Roman"/>
                          <a:cs typeface="Times New Roman"/>
                        </a:rPr>
                        <a:t>Without pressure (relaxed)</a:t>
                      </a:r>
                      <a:endParaRPr lang="en-IN" sz="1800" dirty="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i="1" dirty="0">
                          <a:latin typeface="Trebuchet MS"/>
                          <a:ea typeface="Times New Roman"/>
                          <a:cs typeface="Times New Roman"/>
                        </a:rPr>
                        <a:t>With pressure (contraction)</a:t>
                      </a:r>
                      <a:endParaRPr lang="en-IN" sz="1800" dirty="0">
                        <a:latin typeface="Calibri"/>
                        <a:ea typeface="Times New Roman"/>
                        <a:cs typeface="Times New Roman"/>
                      </a:endParaRPr>
                    </a:p>
                  </a:txBody>
                  <a:tcPr marL="9525" marR="9525" marT="9525" marB="9525" anchor="ctr"/>
                </a:tc>
              </a:tr>
              <a:tr h="777346">
                <a:tc>
                  <a:txBody>
                    <a:bodyPr/>
                    <a:lstStyle/>
                    <a:p>
                      <a:pPr algn="ctr">
                        <a:lnSpc>
                          <a:spcPct val="115000"/>
                        </a:lnSpc>
                        <a:spcAft>
                          <a:spcPts val="0"/>
                        </a:spcAft>
                      </a:pPr>
                      <a:r>
                        <a:rPr lang="en-IN" sz="2000" b="1">
                          <a:latin typeface="Trebuchet MS"/>
                          <a:ea typeface="Times New Roman"/>
                          <a:cs typeface="Times New Roman"/>
                        </a:rPr>
                        <a:t>A-V valves</a:t>
                      </a:r>
                      <a:endParaRPr lang="en-IN" sz="180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dirty="0">
                          <a:solidFill>
                            <a:srgbClr val="00B050"/>
                          </a:solidFill>
                          <a:latin typeface="Trebuchet MS"/>
                          <a:ea typeface="Times New Roman"/>
                          <a:cs typeface="Times New Roman"/>
                        </a:rPr>
                        <a:t>open</a:t>
                      </a:r>
                      <a:endParaRPr lang="en-IN" sz="1800" dirty="0">
                        <a:solidFill>
                          <a:srgbClr val="00B050"/>
                        </a:solidFill>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dirty="0">
                          <a:solidFill>
                            <a:srgbClr val="FF0000"/>
                          </a:solidFill>
                          <a:latin typeface="Trebuchet MS"/>
                          <a:ea typeface="Times New Roman"/>
                          <a:cs typeface="Times New Roman"/>
                        </a:rPr>
                        <a:t>closed</a:t>
                      </a:r>
                      <a:endParaRPr lang="en-IN" sz="1800" dirty="0">
                        <a:solidFill>
                          <a:srgbClr val="FF0000"/>
                        </a:solidFill>
                        <a:latin typeface="Calibri"/>
                        <a:ea typeface="Times New Roman"/>
                        <a:cs typeface="Times New Roman"/>
                      </a:endParaRPr>
                    </a:p>
                  </a:txBody>
                  <a:tcPr marL="9525" marR="9525" marT="9525" marB="9525" anchor="ctr"/>
                </a:tc>
              </a:tr>
              <a:tr h="777346">
                <a:tc>
                  <a:txBody>
                    <a:bodyPr/>
                    <a:lstStyle/>
                    <a:p>
                      <a:pPr algn="ctr">
                        <a:lnSpc>
                          <a:spcPct val="115000"/>
                        </a:lnSpc>
                        <a:spcAft>
                          <a:spcPts val="0"/>
                        </a:spcAft>
                      </a:pPr>
                      <a:r>
                        <a:rPr lang="en-IN" sz="2000" b="1">
                          <a:latin typeface="Trebuchet MS"/>
                          <a:ea typeface="Times New Roman"/>
                          <a:cs typeface="Times New Roman"/>
                        </a:rPr>
                        <a:t>semilunar valves</a:t>
                      </a:r>
                      <a:endParaRPr lang="en-IN" sz="180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dirty="0">
                          <a:solidFill>
                            <a:srgbClr val="FF0000"/>
                          </a:solidFill>
                          <a:latin typeface="Trebuchet MS"/>
                          <a:ea typeface="Times New Roman"/>
                          <a:cs typeface="Times New Roman"/>
                        </a:rPr>
                        <a:t>closed</a:t>
                      </a:r>
                      <a:endParaRPr lang="en-IN" sz="1800" dirty="0">
                        <a:solidFill>
                          <a:srgbClr val="FF0000"/>
                        </a:solidFill>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dirty="0">
                          <a:solidFill>
                            <a:srgbClr val="00B050"/>
                          </a:solidFill>
                          <a:latin typeface="Trebuchet MS"/>
                          <a:ea typeface="Times New Roman"/>
                          <a:cs typeface="Times New Roman"/>
                        </a:rPr>
                        <a:t>open</a:t>
                      </a:r>
                      <a:endParaRPr lang="en-IN" sz="1800" dirty="0">
                        <a:solidFill>
                          <a:srgbClr val="00B050"/>
                        </a:solidFill>
                        <a:latin typeface="Calibri"/>
                        <a:ea typeface="Times New Roman"/>
                        <a:cs typeface="Times New Roman"/>
                      </a:endParaRPr>
                    </a:p>
                  </a:txBody>
                  <a:tcPr marL="9525" marR="9525" marT="9525" marB="9525" anchor="ctr"/>
                </a:tc>
              </a:tr>
            </a:tbl>
          </a:graphicData>
        </a:graphic>
      </p:graphicFrame>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dirty="0" smtClean="0">
                <a:cs typeface="Times New Roman" pitchFamily="18" charset="0"/>
              </a:rPr>
              <a:t>Summary: </a:t>
            </a:r>
            <a:r>
              <a:rPr lang="en-US" b="1" i="1" dirty="0" smtClean="0">
                <a:cs typeface="Times New Roman" pitchFamily="18" charset="0"/>
              </a:rPr>
              <a:t>C</a:t>
            </a:r>
            <a:r>
              <a:rPr lang="en-US" sz="3200" b="1" i="1" dirty="0" smtClean="0">
                <a:cs typeface="Times New Roman" pitchFamily="18" charset="0"/>
              </a:rPr>
              <a:t>ardiac </a:t>
            </a:r>
            <a:r>
              <a:rPr lang="en-US" sz="3200" b="1" i="1" dirty="0">
                <a:cs typeface="Times New Roman" pitchFamily="18" charset="0"/>
              </a:rPr>
              <a:t>Cycle</a:t>
            </a:r>
          </a:p>
        </p:txBody>
      </p:sp>
      <p:sp>
        <p:nvSpPr>
          <p:cNvPr id="329731" name="Rectangle 3"/>
          <p:cNvSpPr>
            <a:spLocks noGrp="1" noChangeArrowheads="1"/>
          </p:cNvSpPr>
          <p:nvPr>
            <p:ph type="body" sz="half" idx="1"/>
          </p:nvPr>
        </p:nvSpPr>
        <p:spPr>
          <a:xfrm>
            <a:off x="533400" y="3429000"/>
            <a:ext cx="4191000" cy="3124200"/>
          </a:xfrm>
        </p:spPr>
        <p:txBody>
          <a:bodyPr/>
          <a:lstStyle/>
          <a:p>
            <a:pPr>
              <a:lnSpc>
                <a:spcPct val="80000"/>
              </a:lnSpc>
            </a:pPr>
            <a:r>
              <a:rPr lang="en-US" sz="2400" b="1" dirty="0"/>
              <a:t>Right atrium contracts</a:t>
            </a:r>
          </a:p>
          <a:p>
            <a:pPr lvl="1">
              <a:lnSpc>
                <a:spcPct val="80000"/>
              </a:lnSpc>
            </a:pPr>
            <a:r>
              <a:rPr lang="en-US" sz="2000" dirty="0"/>
              <a:t>Tricuspid valve opens </a:t>
            </a:r>
          </a:p>
          <a:p>
            <a:pPr lvl="1">
              <a:lnSpc>
                <a:spcPct val="80000"/>
              </a:lnSpc>
            </a:pPr>
            <a:r>
              <a:rPr lang="en-US" sz="2000" dirty="0"/>
              <a:t>Blood fills right ventricle</a:t>
            </a:r>
          </a:p>
          <a:p>
            <a:pPr lvl="4">
              <a:lnSpc>
                <a:spcPct val="80000"/>
              </a:lnSpc>
            </a:pPr>
            <a:endParaRPr lang="en-US" sz="1600" dirty="0"/>
          </a:p>
          <a:p>
            <a:pPr>
              <a:lnSpc>
                <a:spcPct val="80000"/>
              </a:lnSpc>
            </a:pPr>
            <a:r>
              <a:rPr lang="en-US" sz="2400" b="1" dirty="0"/>
              <a:t>Right ventricle contracts</a:t>
            </a:r>
          </a:p>
          <a:p>
            <a:pPr lvl="1">
              <a:lnSpc>
                <a:spcPct val="80000"/>
              </a:lnSpc>
            </a:pPr>
            <a:r>
              <a:rPr lang="en-US" sz="2000" dirty="0"/>
              <a:t>Tricuspid valve closes</a:t>
            </a:r>
          </a:p>
          <a:p>
            <a:pPr lvl="1">
              <a:lnSpc>
                <a:spcPct val="80000"/>
              </a:lnSpc>
            </a:pPr>
            <a:r>
              <a:rPr lang="en-US" sz="2000" dirty="0"/>
              <a:t>Pulmonary </a:t>
            </a:r>
            <a:r>
              <a:rPr lang="en-US" sz="2000" dirty="0" err="1"/>
              <a:t>semilunar</a:t>
            </a:r>
            <a:r>
              <a:rPr lang="en-US" sz="2000" dirty="0"/>
              <a:t> valve opens</a:t>
            </a:r>
          </a:p>
          <a:p>
            <a:pPr lvl="1">
              <a:lnSpc>
                <a:spcPct val="80000"/>
              </a:lnSpc>
            </a:pPr>
            <a:r>
              <a:rPr lang="en-US" sz="2000" dirty="0"/>
              <a:t>Blood flows into pulmonary artery</a:t>
            </a:r>
          </a:p>
        </p:txBody>
      </p:sp>
      <p:sp>
        <p:nvSpPr>
          <p:cNvPr id="329733" name="Rectangle 5"/>
          <p:cNvSpPr>
            <a:spLocks noGrp="1" noChangeArrowheads="1"/>
          </p:cNvSpPr>
          <p:nvPr>
            <p:ph type="body" sz="half" idx="2"/>
          </p:nvPr>
        </p:nvSpPr>
        <p:spPr>
          <a:xfrm>
            <a:off x="4648200" y="3429000"/>
            <a:ext cx="4038600" cy="3124200"/>
          </a:xfrm>
        </p:spPr>
        <p:txBody>
          <a:bodyPr/>
          <a:lstStyle/>
          <a:p>
            <a:pPr>
              <a:lnSpc>
                <a:spcPct val="90000"/>
              </a:lnSpc>
            </a:pPr>
            <a:r>
              <a:rPr lang="en-US" sz="2400" b="1" dirty="0"/>
              <a:t>Left atrium contracts </a:t>
            </a:r>
          </a:p>
          <a:p>
            <a:pPr lvl="1">
              <a:lnSpc>
                <a:spcPct val="90000"/>
              </a:lnSpc>
            </a:pPr>
            <a:r>
              <a:rPr lang="en-US" sz="2000" dirty="0"/>
              <a:t>Bicuspid valve opens </a:t>
            </a:r>
          </a:p>
          <a:p>
            <a:pPr lvl="1">
              <a:lnSpc>
                <a:spcPct val="90000"/>
              </a:lnSpc>
            </a:pPr>
            <a:r>
              <a:rPr lang="en-US" sz="2000" dirty="0"/>
              <a:t>Blood fills left ventricle</a:t>
            </a:r>
          </a:p>
          <a:p>
            <a:pPr lvl="4">
              <a:lnSpc>
                <a:spcPct val="30000"/>
              </a:lnSpc>
            </a:pPr>
            <a:endParaRPr lang="en-US" sz="1600" dirty="0"/>
          </a:p>
          <a:p>
            <a:pPr>
              <a:lnSpc>
                <a:spcPct val="90000"/>
              </a:lnSpc>
            </a:pPr>
            <a:r>
              <a:rPr lang="en-US" sz="2400" b="1" dirty="0"/>
              <a:t>Left ventricle contracts</a:t>
            </a:r>
          </a:p>
          <a:p>
            <a:pPr lvl="1">
              <a:lnSpc>
                <a:spcPct val="90000"/>
              </a:lnSpc>
            </a:pPr>
            <a:r>
              <a:rPr lang="en-US" sz="2000" dirty="0"/>
              <a:t>Bicuspid valve closes</a:t>
            </a:r>
          </a:p>
          <a:p>
            <a:pPr lvl="1">
              <a:lnSpc>
                <a:spcPct val="90000"/>
              </a:lnSpc>
            </a:pPr>
            <a:r>
              <a:rPr lang="en-US" sz="2000" dirty="0"/>
              <a:t>Aortic </a:t>
            </a:r>
            <a:r>
              <a:rPr lang="en-US" sz="2000" dirty="0" err="1"/>
              <a:t>semilunar</a:t>
            </a:r>
            <a:r>
              <a:rPr lang="en-US" sz="2000" dirty="0"/>
              <a:t> valve opens</a:t>
            </a:r>
          </a:p>
          <a:p>
            <a:pPr lvl="1">
              <a:lnSpc>
                <a:spcPct val="90000"/>
              </a:lnSpc>
            </a:pPr>
            <a:r>
              <a:rPr lang="en-US" sz="2000" dirty="0"/>
              <a:t>Blood pushed into aorta</a:t>
            </a:r>
          </a:p>
        </p:txBody>
      </p:sp>
      <p:sp>
        <p:nvSpPr>
          <p:cNvPr id="329736" name="Rectangle 8"/>
          <p:cNvSpPr>
            <a:spLocks noChangeArrowheads="1"/>
          </p:cNvSpPr>
          <p:nvPr/>
        </p:nvSpPr>
        <p:spPr bwMode="auto">
          <a:xfrm>
            <a:off x="381000" y="1828800"/>
            <a:ext cx="8382000" cy="2016125"/>
          </a:xfrm>
          <a:prstGeom prst="rect">
            <a:avLst/>
          </a:prstGeom>
          <a:noFill/>
          <a:ln w="9525">
            <a:noFill/>
            <a:miter lim="800000"/>
            <a:headEnd/>
            <a:tailEnd/>
          </a:ln>
          <a:effectLst/>
        </p:spPr>
        <p:txBody>
          <a:bodyPr/>
          <a:lstStyle/>
          <a:p>
            <a:pPr marL="469900" indent="-469900" algn="l" eaLnBrk="1" hangingPunct="1">
              <a:spcBef>
                <a:spcPct val="20000"/>
              </a:spcBef>
              <a:buClr>
                <a:schemeClr val="bg2"/>
              </a:buClr>
              <a:buSzPct val="70000"/>
              <a:buFont typeface="Wingdings" pitchFamily="2" charset="2"/>
              <a:buChar char="o"/>
            </a:pPr>
            <a:r>
              <a:rPr lang="en-US" sz="2800" b="1" dirty="0"/>
              <a:t>One heartbeat = one cardiac cycle</a:t>
            </a:r>
          </a:p>
          <a:p>
            <a:pPr marL="908050" lvl="1" indent="-436563" algn="l" eaLnBrk="1" hangingPunct="1">
              <a:spcBef>
                <a:spcPct val="20000"/>
              </a:spcBef>
              <a:buClr>
                <a:schemeClr val="accent2"/>
              </a:buClr>
              <a:buSzPct val="75000"/>
              <a:buFont typeface="Wingdings" pitchFamily="2" charset="2"/>
              <a:buChar char="n"/>
            </a:pPr>
            <a:r>
              <a:rPr lang="en-US" sz="2400" dirty="0"/>
              <a:t>Atria contract and relax</a:t>
            </a:r>
          </a:p>
          <a:p>
            <a:pPr marL="908050" lvl="1" indent="-436563" algn="l" eaLnBrk="1" hangingPunct="1">
              <a:spcBef>
                <a:spcPct val="20000"/>
              </a:spcBef>
              <a:buClr>
                <a:schemeClr val="accent2"/>
              </a:buClr>
              <a:buSzPct val="75000"/>
              <a:buFont typeface="Wingdings" pitchFamily="2" charset="2"/>
              <a:buChar char="n"/>
            </a:pPr>
            <a:r>
              <a:rPr lang="en-US" sz="2400" dirty="0"/>
              <a:t>Ventricles contract and relax</a:t>
            </a:r>
          </a:p>
        </p:txBody>
      </p:sp>
      <p:pic>
        <p:nvPicPr>
          <p:cNvPr id="329737" name="Picture 9" descr="MCHM00252_0000[1]"/>
          <p:cNvPicPr>
            <a:picLocks noChangeAspect="1" noChangeArrowheads="1"/>
          </p:cNvPicPr>
          <p:nvPr/>
        </p:nvPicPr>
        <p:blipFill>
          <a:blip r:embed="rId3"/>
          <a:srcRect/>
          <a:stretch>
            <a:fillRect/>
          </a:stretch>
        </p:blipFill>
        <p:spPr bwMode="auto">
          <a:xfrm>
            <a:off x="7086600" y="762000"/>
            <a:ext cx="1404938" cy="190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97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97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973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973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973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9731">
                                            <p:txEl>
                                              <p:pRg st="4" end="4"/>
                                            </p:txEl>
                                          </p:spTgt>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1000"/>
                                        <p:tgtEl>
                                          <p:spTgt spid="329731">
                                            <p:txEl>
                                              <p:pRg st="0" end="0"/>
                                            </p:txEl>
                                          </p:spTgt>
                                        </p:tgtEl>
                                      </p:cBhvr>
                                    </p:animEffect>
                                    <p:set>
                                      <p:cBhvr>
                                        <p:cTn id="23" dur="1" fill="hold">
                                          <p:stCondLst>
                                            <p:cond delay="999"/>
                                          </p:stCondLst>
                                        </p:cTn>
                                        <p:tgtEl>
                                          <p:spTgt spid="329731">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329731">
                                            <p:txEl>
                                              <p:pRg st="1" end="1"/>
                                            </p:txEl>
                                          </p:spTgt>
                                        </p:tgtEl>
                                      </p:cBhvr>
                                    </p:animEffect>
                                    <p:set>
                                      <p:cBhvr>
                                        <p:cTn id="26" dur="1" fill="hold">
                                          <p:stCondLst>
                                            <p:cond delay="999"/>
                                          </p:stCondLst>
                                        </p:cTn>
                                        <p:tgtEl>
                                          <p:spTgt spid="329731">
                                            <p:txEl>
                                              <p:pRg st="1" end="1"/>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329731">
                                            <p:txEl>
                                              <p:pRg st="2" end="2"/>
                                            </p:txEl>
                                          </p:spTgt>
                                        </p:tgtEl>
                                      </p:cBhvr>
                                    </p:animEffect>
                                    <p:set>
                                      <p:cBhvr>
                                        <p:cTn id="29" dur="1" fill="hold">
                                          <p:stCondLst>
                                            <p:cond delay="999"/>
                                          </p:stCondLst>
                                        </p:cTn>
                                        <p:tgtEl>
                                          <p:spTgt spid="329731">
                                            <p:txEl>
                                              <p:pRg st="2" end="2"/>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329733">
                                            <p:txEl>
                                              <p:pRg st="0" end="0"/>
                                            </p:txEl>
                                          </p:spTgt>
                                        </p:tgtEl>
                                      </p:cBhvr>
                                    </p:animEffect>
                                    <p:set>
                                      <p:cBhvr>
                                        <p:cTn id="32" dur="1" fill="hold">
                                          <p:stCondLst>
                                            <p:cond delay="999"/>
                                          </p:stCondLst>
                                        </p:cTn>
                                        <p:tgtEl>
                                          <p:spTgt spid="329733">
                                            <p:txEl>
                                              <p:pRg st="0" end="0"/>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329733">
                                            <p:txEl>
                                              <p:pRg st="1" end="1"/>
                                            </p:txEl>
                                          </p:spTgt>
                                        </p:tgtEl>
                                      </p:cBhvr>
                                    </p:animEffect>
                                    <p:set>
                                      <p:cBhvr>
                                        <p:cTn id="35" dur="1" fill="hold">
                                          <p:stCondLst>
                                            <p:cond delay="999"/>
                                          </p:stCondLst>
                                        </p:cTn>
                                        <p:tgtEl>
                                          <p:spTgt spid="329733">
                                            <p:txEl>
                                              <p:pRg st="1" end="1"/>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329733">
                                            <p:txEl>
                                              <p:pRg st="2" end="2"/>
                                            </p:txEl>
                                          </p:spTgt>
                                        </p:tgtEl>
                                      </p:cBhvr>
                                    </p:animEffect>
                                    <p:set>
                                      <p:cBhvr>
                                        <p:cTn id="38" dur="1" fill="hold">
                                          <p:stCondLst>
                                            <p:cond delay="999"/>
                                          </p:stCondLst>
                                        </p:cTn>
                                        <p:tgtEl>
                                          <p:spTgt spid="329733">
                                            <p:txEl>
                                              <p:pRg st="2" end="2"/>
                                            </p:txEl>
                                          </p:spTgt>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29731">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9731">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9731">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9733">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9733">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9733">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97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96850" y="228600"/>
            <a:ext cx="8763000" cy="838200"/>
          </a:xfrm>
        </p:spPr>
        <p:txBody>
          <a:bodyPr>
            <a:noAutofit/>
          </a:bodyPr>
          <a:lstStyle/>
          <a:p>
            <a:r>
              <a:rPr lang="en-US" sz="3600" dirty="0"/>
              <a:t>Summary of Heart Beat: </a:t>
            </a:r>
            <a:br>
              <a:rPr lang="en-US" sz="3600" dirty="0"/>
            </a:br>
            <a:r>
              <a:rPr lang="en-US" sz="3600" dirty="0"/>
              <a:t>Electrical, Pressure and Chamber Volumes</a:t>
            </a:r>
          </a:p>
        </p:txBody>
      </p:sp>
      <p:pic>
        <p:nvPicPr>
          <p:cNvPr id="202756" name="Picture 4" descr="spend some time looking at Wigger's diagram, that will be a source of questions on the exam."/>
          <p:cNvPicPr>
            <a:picLocks noChangeAspect="1" noChangeArrowheads="1"/>
          </p:cNvPicPr>
          <p:nvPr/>
        </p:nvPicPr>
        <p:blipFill>
          <a:blip r:embed="rId2"/>
          <a:srcRect l="20906" r="21507" b="3366"/>
          <a:stretch>
            <a:fillRect/>
          </a:stretch>
        </p:blipFill>
        <p:spPr bwMode="auto">
          <a:xfrm>
            <a:off x="457200" y="1066800"/>
            <a:ext cx="8077200" cy="5791200"/>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27-</a:t>
            </a:r>
            <a:fld id="{D9808CA3-D95B-4D7A-B784-125FC44A0357}" type="slidenum">
              <a:rPr lang="en-US"/>
              <a:pPr/>
              <a:t>55</a:t>
            </a:fld>
            <a:endParaRPr lang="en-US"/>
          </a:p>
        </p:txBody>
      </p:sp>
      <p:sp>
        <p:nvSpPr>
          <p:cNvPr id="332802" name="Rectangle 2"/>
          <p:cNvSpPr>
            <a:spLocks noGrp="1" noChangeArrowheads="1"/>
          </p:cNvSpPr>
          <p:nvPr>
            <p:ph type="title"/>
          </p:nvPr>
        </p:nvSpPr>
        <p:spPr/>
        <p:txBody>
          <a:bodyPr/>
          <a:lstStyle/>
          <a:p>
            <a:r>
              <a:rPr lang="en-US" dirty="0" smtClean="0">
                <a:cs typeface="Times New Roman" pitchFamily="18" charset="0"/>
              </a:rPr>
              <a:t>Applied Physiology: </a:t>
            </a:r>
            <a:r>
              <a:rPr lang="en-US" sz="3200" i="1" dirty="0">
                <a:cs typeface="Times New Roman" pitchFamily="18" charset="0"/>
              </a:rPr>
              <a:t>Cardiac </a:t>
            </a:r>
            <a:r>
              <a:rPr lang="en-US" sz="3200" i="1" dirty="0" smtClean="0">
                <a:cs typeface="Times New Roman" pitchFamily="18" charset="0"/>
              </a:rPr>
              <a:t>Cycle</a:t>
            </a:r>
            <a:endParaRPr lang="en-US" sz="3200" i="1" dirty="0">
              <a:cs typeface="Times New Roman" pitchFamily="18" charset="0"/>
            </a:endParaRPr>
          </a:p>
        </p:txBody>
      </p:sp>
      <p:sp>
        <p:nvSpPr>
          <p:cNvPr id="332803" name="Rectangle 3"/>
          <p:cNvSpPr>
            <a:spLocks noGrp="1" noChangeArrowheads="1"/>
          </p:cNvSpPr>
          <p:nvPr>
            <p:ph type="body" idx="1"/>
          </p:nvPr>
        </p:nvSpPr>
        <p:spPr/>
        <p:txBody>
          <a:bodyPr/>
          <a:lstStyle/>
          <a:p>
            <a:r>
              <a:rPr lang="en-US" b="1" dirty="0"/>
              <a:t>Influenced by</a:t>
            </a:r>
          </a:p>
          <a:p>
            <a:pPr lvl="1"/>
            <a:r>
              <a:rPr lang="en-US" b="1" dirty="0"/>
              <a:t>Exercise</a:t>
            </a:r>
          </a:p>
          <a:p>
            <a:pPr lvl="1"/>
            <a:r>
              <a:rPr lang="en-US" b="1" dirty="0"/>
              <a:t>Parasympathetic nerves</a:t>
            </a:r>
          </a:p>
          <a:p>
            <a:pPr lvl="1"/>
            <a:r>
              <a:rPr lang="en-US" b="1" dirty="0"/>
              <a:t>Sympathetic nerves</a:t>
            </a:r>
          </a:p>
          <a:p>
            <a:pPr lvl="1"/>
            <a:r>
              <a:rPr lang="en-US" b="1" dirty="0"/>
              <a:t>Cardiac control center</a:t>
            </a:r>
          </a:p>
          <a:p>
            <a:pPr lvl="1"/>
            <a:r>
              <a:rPr lang="en-US" b="1" dirty="0"/>
              <a:t>Body temperature</a:t>
            </a:r>
          </a:p>
          <a:p>
            <a:pPr lvl="1"/>
            <a:r>
              <a:rPr lang="en-US" b="1" dirty="0"/>
              <a:t>Potassium ions</a:t>
            </a:r>
          </a:p>
          <a:p>
            <a:pPr lvl="1"/>
            <a:r>
              <a:rPr lang="en-US" b="1" dirty="0"/>
              <a:t>Calcium ions</a:t>
            </a:r>
          </a:p>
        </p:txBody>
      </p:sp>
      <p:pic>
        <p:nvPicPr>
          <p:cNvPr id="332804" name="Picture 4" descr="MCHM00252_0000[1]"/>
          <p:cNvPicPr>
            <a:picLocks noChangeAspect="1" noChangeArrowheads="1"/>
          </p:cNvPicPr>
          <p:nvPr/>
        </p:nvPicPr>
        <p:blipFill>
          <a:blip r:embed="rId3"/>
          <a:srcRect/>
          <a:stretch>
            <a:fillRect/>
          </a:stretch>
        </p:blipFill>
        <p:spPr bwMode="auto">
          <a:xfrm>
            <a:off x="6167438" y="2438400"/>
            <a:ext cx="22479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Refer to</a:t>
            </a:r>
            <a:endParaRPr lang="en-IN" dirty="0"/>
          </a:p>
        </p:txBody>
      </p:sp>
      <p:sp>
        <p:nvSpPr>
          <p:cNvPr id="3" name="Content Placeholder 2"/>
          <p:cNvSpPr>
            <a:spLocks noGrp="1"/>
          </p:cNvSpPr>
          <p:nvPr>
            <p:ph idx="1"/>
          </p:nvPr>
        </p:nvSpPr>
        <p:spPr/>
        <p:txBody>
          <a:bodyPr/>
          <a:lstStyle/>
          <a:p>
            <a:pPr>
              <a:buNone/>
            </a:pPr>
            <a:r>
              <a:rPr lang="en-US" dirty="0" smtClean="0"/>
              <a:t>Textbooks of….</a:t>
            </a:r>
          </a:p>
          <a:p>
            <a:r>
              <a:rPr lang="en-US" dirty="0" err="1" smtClean="0"/>
              <a:t>Indu</a:t>
            </a:r>
            <a:r>
              <a:rPr lang="en-US" dirty="0" smtClean="0"/>
              <a:t> </a:t>
            </a:r>
            <a:r>
              <a:rPr lang="en-US" dirty="0" err="1" smtClean="0"/>
              <a:t>Khurana</a:t>
            </a:r>
            <a:endParaRPr lang="en-US" dirty="0" smtClean="0"/>
          </a:p>
          <a:p>
            <a:r>
              <a:rPr lang="en-US" dirty="0" smtClean="0"/>
              <a:t>Guyton</a:t>
            </a:r>
          </a:p>
          <a:p>
            <a:r>
              <a:rPr lang="en-US" dirty="0" err="1" smtClean="0"/>
              <a:t>Vijaya</a:t>
            </a:r>
            <a:r>
              <a:rPr lang="en-US" dirty="0" smtClean="0"/>
              <a:t> Joshi</a:t>
            </a:r>
          </a:p>
          <a:p>
            <a:r>
              <a:rPr lang="en-US" dirty="0" err="1" smtClean="0"/>
              <a:t>D.Venkatesh</a:t>
            </a:r>
            <a:endParaRPr lang="en-US" dirty="0" smtClean="0"/>
          </a:p>
          <a:p>
            <a:r>
              <a:rPr lang="en-US" dirty="0" err="1" smtClean="0"/>
              <a:t>K.Sembulingam</a:t>
            </a:r>
            <a:endParaRPr lang="en-US" dirty="0" smtClean="0"/>
          </a:p>
          <a:p>
            <a:r>
              <a:rPr lang="en-US" dirty="0" smtClean="0"/>
              <a:t>WWW…  for Images / Animation </a:t>
            </a:r>
            <a:endParaRPr lang="en-IN" dirty="0"/>
          </a:p>
        </p:txBody>
      </p:sp>
      <p:sp>
        <p:nvSpPr>
          <p:cNvPr id="4" name="Date Placeholder 3"/>
          <p:cNvSpPr>
            <a:spLocks noGrp="1"/>
          </p:cNvSpPr>
          <p:nvPr>
            <p:ph type="dt" sz="half" idx="10"/>
          </p:nvPr>
        </p:nvSpPr>
        <p:spPr/>
        <p:txBody>
          <a:bodyPr/>
          <a:lstStyle/>
          <a:p>
            <a:fld id="{15E57929-E0D8-4103-BEEC-D02FE4DCE82C}" type="datetime3">
              <a:rPr lang="en-IN" smtClean="0"/>
              <a:pPr/>
              <a:t>13 September 2021</a:t>
            </a:fld>
            <a:endParaRPr lang="en-US"/>
          </a:p>
        </p:txBody>
      </p:sp>
      <p:sp>
        <p:nvSpPr>
          <p:cNvPr id="5" name="Footer Placeholder 4"/>
          <p:cNvSpPr>
            <a:spLocks noGrp="1"/>
          </p:cNvSpPr>
          <p:nvPr>
            <p:ph type="ftr" sz="quarter" idx="11"/>
          </p:nvPr>
        </p:nvSpPr>
        <p:spPr/>
        <p:txBody>
          <a:bodyPr/>
          <a:lstStyle/>
          <a:p>
            <a:r>
              <a:rPr lang="en-US" smtClean="0"/>
              <a:t>Integumantary System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WordArt 2"/>
          <p:cNvSpPr>
            <a:spLocks noChangeArrowheads="1" noChangeShapeType="1" noTextEdit="1"/>
          </p:cNvSpPr>
          <p:nvPr/>
        </p:nvSpPr>
        <p:spPr bwMode="auto">
          <a:xfrm>
            <a:off x="2057400" y="914400"/>
            <a:ext cx="5029200" cy="771525"/>
          </a:xfrm>
          <a:prstGeom prst="rect">
            <a:avLst/>
          </a:prstGeom>
        </p:spPr>
        <p:txBody>
          <a:bodyPr wrap="none" fromWordArt="1">
            <a:prstTxWarp prst="textPlain">
              <a:avLst>
                <a:gd name="adj" fmla="val 50000"/>
              </a:avLst>
            </a:prstTxWarp>
          </a:bodyPr>
          <a:lstStyle/>
          <a:p>
            <a:r>
              <a:rPr lang="en-IN" sz="5400" kern="10" dirty="0" smtClean="0">
                <a:ln w="9525">
                  <a:solidFill>
                    <a:srgbClr val="003366"/>
                  </a:solidFill>
                  <a:round/>
                  <a:headEnd/>
                  <a:tailEnd/>
                </a:ln>
                <a:solidFill>
                  <a:schemeClr val="bg2"/>
                </a:solidFill>
                <a:effectLst>
                  <a:outerShdw dist="45791" dir="2021404" algn="ctr" rotWithShape="0">
                    <a:srgbClr val="B2B2B2">
                      <a:alpha val="80000"/>
                    </a:srgbClr>
                  </a:outerShdw>
                </a:effectLst>
                <a:latin typeface="Times New Roman"/>
                <a:cs typeface="Times New Roman"/>
              </a:rPr>
              <a:t>Thanks</a:t>
            </a:r>
            <a:endParaRPr lang="en-IN" sz="5400" kern="10" dirty="0">
              <a:ln w="9525">
                <a:solidFill>
                  <a:srgbClr val="003366"/>
                </a:solidFill>
                <a:round/>
                <a:headEnd/>
                <a:tailEnd/>
              </a:ln>
              <a:solidFill>
                <a:schemeClr val="bg2"/>
              </a:solidFill>
              <a:effectLst>
                <a:outerShdw dist="45791" dir="2021404" algn="ctr" rotWithShape="0">
                  <a:srgbClr val="B2B2B2">
                    <a:alpha val="80000"/>
                  </a:srgbClr>
                </a:outerShdw>
              </a:effectLst>
              <a:latin typeface="Times New Roman"/>
              <a:cs typeface="Times New Roman"/>
            </a:endParaRPr>
          </a:p>
        </p:txBody>
      </p:sp>
      <p:sp>
        <p:nvSpPr>
          <p:cNvPr id="128009" name="Text Box 9"/>
          <p:cNvSpPr txBox="1">
            <a:spLocks noChangeArrowheads="1"/>
          </p:cNvSpPr>
          <p:nvPr/>
        </p:nvSpPr>
        <p:spPr bwMode="auto">
          <a:xfrm>
            <a:off x="4191000" y="2286000"/>
            <a:ext cx="4114800" cy="2169825"/>
          </a:xfrm>
          <a:prstGeom prst="rect">
            <a:avLst/>
          </a:prstGeom>
          <a:noFill/>
          <a:ln w="9525">
            <a:noFill/>
            <a:miter lim="800000"/>
            <a:headEnd/>
            <a:tailEnd/>
          </a:ln>
          <a:effectLst/>
        </p:spPr>
        <p:txBody>
          <a:bodyPr wrap="square">
            <a:spAutoFit/>
          </a:bodyPr>
          <a:lstStyle/>
          <a:p>
            <a:pPr algn="l">
              <a:spcBef>
                <a:spcPct val="50000"/>
              </a:spcBef>
            </a:pPr>
            <a:r>
              <a:rPr lang="en-US" sz="3600" b="1" dirty="0">
                <a:latin typeface="SandyTextHmkBold" pitchFamily="2" charset="0"/>
              </a:rPr>
              <a:t>Your work is to discover your world and then with all your heart give yourself to it. </a:t>
            </a:r>
          </a:p>
          <a:p>
            <a:pPr algn="r">
              <a:spcBef>
                <a:spcPct val="50000"/>
              </a:spcBef>
            </a:pPr>
            <a:r>
              <a:rPr lang="en-US" b="1" dirty="0"/>
              <a:t>~ Buddha</a:t>
            </a:r>
          </a:p>
        </p:txBody>
      </p:sp>
      <p:pic>
        <p:nvPicPr>
          <p:cNvPr id="7" name="Picture 8" descr="0025-0802-2610-2336_clip_art_graphic_of_a_red_love_heart_cartoon_character_holding_a_pencil"/>
          <p:cNvPicPr>
            <a:picLocks noChangeAspect="1" noChangeArrowheads="1"/>
          </p:cNvPicPr>
          <p:nvPr/>
        </p:nvPicPr>
        <p:blipFill>
          <a:blip r:embed="rId3"/>
          <a:srcRect/>
          <a:stretch>
            <a:fillRect/>
          </a:stretch>
        </p:blipFill>
        <p:spPr bwMode="auto">
          <a:xfrm>
            <a:off x="0" y="1828800"/>
            <a:ext cx="4191000" cy="4267200"/>
          </a:xfrm>
          <a:prstGeom prst="rect">
            <a:avLst/>
          </a:prstGeom>
          <a:noFill/>
        </p:spPr>
      </p:pic>
      <p:sp>
        <p:nvSpPr>
          <p:cNvPr id="5" name="TextBox 4"/>
          <p:cNvSpPr txBox="1"/>
          <p:nvPr/>
        </p:nvSpPr>
        <p:spPr>
          <a:xfrm>
            <a:off x="4495800" y="5305961"/>
            <a:ext cx="4038600" cy="1323439"/>
          </a:xfrm>
          <a:prstGeom prst="rect">
            <a:avLst/>
          </a:prstGeom>
          <a:noFill/>
        </p:spPr>
        <p:txBody>
          <a:bodyPr wrap="square" rtlCol="0">
            <a:spAutoFit/>
          </a:bodyPr>
          <a:lstStyle/>
          <a:p>
            <a:r>
              <a:rPr lang="en-US" sz="4000" i="1" dirty="0" smtClean="0"/>
              <a:t>CCES : Lecture 2 Cardiac Cycle</a:t>
            </a:r>
            <a:endParaRPr lang="en-IN" sz="4000" i="1"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Cumulative Evaluation System</a:t>
            </a:r>
            <a:endParaRPr lang="en-IN" dirty="0"/>
          </a:p>
        </p:txBody>
      </p:sp>
      <p:sp>
        <p:nvSpPr>
          <p:cNvPr id="3" name="Content Placeholder 2"/>
          <p:cNvSpPr>
            <a:spLocks noGrp="1"/>
          </p:cNvSpPr>
          <p:nvPr>
            <p:ph idx="1"/>
          </p:nvPr>
        </p:nvSpPr>
        <p:spPr/>
        <p:txBody>
          <a:bodyPr/>
          <a:lstStyle/>
          <a:p>
            <a:pPr>
              <a:buNone/>
            </a:pPr>
            <a:r>
              <a:rPr lang="en-US" b="1" dirty="0" smtClean="0"/>
              <a:t>Question 1</a:t>
            </a:r>
          </a:p>
          <a:p>
            <a:pPr>
              <a:buNone/>
            </a:pPr>
            <a:r>
              <a:rPr lang="en-US" dirty="0" smtClean="0"/>
              <a:t>At the heart rate of 75/min, Normal Duration of Cardiac Cycle = ______ sec</a:t>
            </a:r>
          </a:p>
          <a:p>
            <a:pPr marL="514350" indent="-514350">
              <a:buFont typeface="+mj-lt"/>
              <a:buAutoNum type="alphaUcPeriod"/>
            </a:pPr>
            <a:r>
              <a:rPr lang="en-US" dirty="0" smtClean="0"/>
              <a:t>0.08 </a:t>
            </a:r>
          </a:p>
          <a:p>
            <a:pPr marL="514350" indent="-514350">
              <a:buFont typeface="+mj-lt"/>
              <a:buAutoNum type="alphaUcPeriod"/>
            </a:pPr>
            <a:r>
              <a:rPr lang="en-US" dirty="0" smtClean="0"/>
              <a:t>0.6</a:t>
            </a:r>
          </a:p>
          <a:p>
            <a:pPr marL="514350" indent="-514350">
              <a:buFont typeface="+mj-lt"/>
              <a:buAutoNum type="alphaUcPeriod"/>
            </a:pPr>
            <a:r>
              <a:rPr lang="en-US" dirty="0" smtClean="0"/>
              <a:t>0.8 </a:t>
            </a:r>
          </a:p>
          <a:p>
            <a:pPr marL="514350" indent="-514350">
              <a:buFont typeface="+mj-lt"/>
              <a:buAutoNum type="alphaUcPeriod"/>
            </a:pPr>
            <a:r>
              <a:rPr lang="en-US" dirty="0" smtClean="0"/>
              <a:t>8 </a:t>
            </a:r>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Cumulative Evaluation System</a:t>
            </a:r>
            <a:endParaRPr lang="en-IN" dirty="0"/>
          </a:p>
        </p:txBody>
      </p:sp>
      <p:sp>
        <p:nvSpPr>
          <p:cNvPr id="3" name="Content Placeholder 2"/>
          <p:cNvSpPr>
            <a:spLocks noGrp="1"/>
          </p:cNvSpPr>
          <p:nvPr>
            <p:ph idx="1"/>
          </p:nvPr>
        </p:nvSpPr>
        <p:spPr/>
        <p:txBody>
          <a:bodyPr/>
          <a:lstStyle/>
          <a:p>
            <a:pPr>
              <a:buNone/>
            </a:pPr>
            <a:r>
              <a:rPr lang="en-US" b="1" dirty="0" smtClean="0"/>
              <a:t>Question 1</a:t>
            </a:r>
          </a:p>
          <a:p>
            <a:pPr>
              <a:buNone/>
            </a:pPr>
            <a:r>
              <a:rPr lang="en-US" dirty="0" smtClean="0"/>
              <a:t>At the heart rate of 75/Min, Normal Duration of Cardiac Cycle = ______ sec</a:t>
            </a:r>
          </a:p>
          <a:p>
            <a:pPr marL="514350" indent="-514350">
              <a:buFont typeface="+mj-lt"/>
              <a:buAutoNum type="alphaUcPeriod"/>
            </a:pPr>
            <a:r>
              <a:rPr lang="en-US" dirty="0" smtClean="0"/>
              <a:t>0.08 </a:t>
            </a:r>
          </a:p>
          <a:p>
            <a:pPr marL="514350" indent="-514350">
              <a:buFont typeface="+mj-lt"/>
              <a:buAutoNum type="alphaUcPeriod"/>
            </a:pPr>
            <a:r>
              <a:rPr lang="en-US" dirty="0" smtClean="0"/>
              <a:t>0.6</a:t>
            </a:r>
          </a:p>
          <a:p>
            <a:pPr marL="514350" indent="-514350">
              <a:buFont typeface="+mj-lt"/>
              <a:buAutoNum type="alphaUcPeriod"/>
            </a:pPr>
            <a:r>
              <a:rPr lang="en-US" dirty="0" smtClean="0"/>
              <a:t>0.8 </a:t>
            </a:r>
          </a:p>
          <a:p>
            <a:pPr marL="514350" indent="-514350">
              <a:buFont typeface="+mj-lt"/>
              <a:buAutoNum type="alphaUcPeriod"/>
            </a:pPr>
            <a:r>
              <a:rPr lang="en-US" dirty="0" smtClean="0"/>
              <a:t>8 </a:t>
            </a:r>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Cumulative Evaluation System</a:t>
            </a:r>
            <a:endParaRPr lang="en-IN" dirty="0"/>
          </a:p>
        </p:txBody>
      </p:sp>
      <p:sp>
        <p:nvSpPr>
          <p:cNvPr id="3" name="Content Placeholder 2"/>
          <p:cNvSpPr>
            <a:spLocks noGrp="1"/>
          </p:cNvSpPr>
          <p:nvPr>
            <p:ph idx="1"/>
          </p:nvPr>
        </p:nvSpPr>
        <p:spPr/>
        <p:txBody>
          <a:bodyPr/>
          <a:lstStyle/>
          <a:p>
            <a:pPr>
              <a:buNone/>
            </a:pPr>
            <a:r>
              <a:rPr lang="en-US" dirty="0" err="1" smtClean="0"/>
              <a:t>Qus</a:t>
            </a:r>
            <a:r>
              <a:rPr lang="en-US" dirty="0" smtClean="0"/>
              <a:t> 5 : Cardiac muscle cannot  be </a:t>
            </a:r>
            <a:r>
              <a:rPr lang="en-US" dirty="0" err="1" smtClean="0"/>
              <a:t>tetanized</a:t>
            </a:r>
            <a:r>
              <a:rPr lang="en-US" dirty="0" smtClean="0"/>
              <a:t> due to ….</a:t>
            </a:r>
          </a:p>
          <a:p>
            <a:pPr marL="514350" indent="-514350">
              <a:buFont typeface="+mj-lt"/>
              <a:buAutoNum type="alphaUcPeriod"/>
            </a:pPr>
            <a:r>
              <a:rPr lang="en-US" dirty="0" smtClean="0"/>
              <a:t>Intercalated Disc</a:t>
            </a:r>
          </a:p>
          <a:p>
            <a:pPr marL="514350" indent="-514350">
              <a:buFont typeface="+mj-lt"/>
              <a:buAutoNum type="alphaUcPeriod"/>
            </a:pPr>
            <a:r>
              <a:rPr lang="en-US" dirty="0" smtClean="0"/>
              <a:t>Long Absolute Refractory Period</a:t>
            </a:r>
          </a:p>
          <a:p>
            <a:pPr marL="514350" indent="-514350">
              <a:buFont typeface="+mj-lt"/>
              <a:buAutoNum type="alphaUcPeriod"/>
            </a:pPr>
            <a:r>
              <a:rPr lang="en-US" dirty="0" smtClean="0"/>
              <a:t>Gap Junctions</a:t>
            </a:r>
          </a:p>
          <a:p>
            <a:pPr marL="514350" indent="-514350">
              <a:buFont typeface="+mj-lt"/>
              <a:buAutoNum type="alphaUcPeriod"/>
            </a:pPr>
            <a:r>
              <a:rPr lang="en-US" dirty="0" smtClean="0"/>
              <a:t>High Numbers of Mitochondria</a:t>
            </a:r>
          </a:p>
          <a:p>
            <a:pPr marL="514350" indent="-514350">
              <a:buFont typeface="+mj-lt"/>
              <a:buAutoNum type="alphaUcPeriod"/>
            </a:pPr>
            <a:endParaRPr lang="en-IN" dirty="0"/>
          </a:p>
        </p:txBody>
      </p:sp>
      <p:sp>
        <p:nvSpPr>
          <p:cNvPr id="4" name="Date Placeholder 3"/>
          <p:cNvSpPr>
            <a:spLocks noGrp="1"/>
          </p:cNvSpPr>
          <p:nvPr>
            <p:ph type="dt" sz="half" idx="10"/>
          </p:nvPr>
        </p:nvSpPr>
        <p:spPr/>
        <p:txBody>
          <a:bodyPr/>
          <a:lstStyle/>
          <a:p>
            <a:fld id="{EB7B1808-8812-47FF-AEA9-4D3AD50ED76C}" type="datetime1">
              <a:rPr lang="en-IN" smtClean="0"/>
              <a:pPr/>
              <a:t>13-09-2021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35480"/>
            <a:ext cx="8686800" cy="4389120"/>
          </a:xfrm>
        </p:spPr>
        <p:txBody>
          <a:bodyPr/>
          <a:lstStyle/>
          <a:p>
            <a:pPr>
              <a:buNone/>
            </a:pPr>
            <a:r>
              <a:rPr lang="en-US" b="1" dirty="0" smtClean="0"/>
              <a:t>Question 2</a:t>
            </a:r>
          </a:p>
          <a:p>
            <a:pPr>
              <a:buNone/>
            </a:pPr>
            <a:r>
              <a:rPr lang="en-US" dirty="0" smtClean="0"/>
              <a:t>First heart sound is heard during which phase ?</a:t>
            </a:r>
          </a:p>
          <a:p>
            <a:pPr marL="514350" indent="-514350">
              <a:buFont typeface="+mj-lt"/>
              <a:buAutoNum type="alphaUcPeriod"/>
            </a:pPr>
            <a:r>
              <a:rPr lang="en-US" dirty="0" err="1" smtClean="0"/>
              <a:t>Isovolumetric</a:t>
            </a:r>
            <a:r>
              <a:rPr lang="en-US" dirty="0" smtClean="0"/>
              <a:t> Relaxation phase</a:t>
            </a:r>
          </a:p>
          <a:p>
            <a:pPr marL="514350" indent="-514350">
              <a:buFont typeface="+mj-lt"/>
              <a:buAutoNum type="alphaUcPeriod"/>
            </a:pPr>
            <a:r>
              <a:rPr lang="en-US" dirty="0" smtClean="0"/>
              <a:t>Last Rapid filling Phase</a:t>
            </a:r>
          </a:p>
          <a:p>
            <a:pPr marL="514350" indent="-514350">
              <a:buFont typeface="+mj-lt"/>
              <a:buAutoNum type="alphaUcPeriod"/>
            </a:pPr>
            <a:r>
              <a:rPr lang="en-US" dirty="0" smtClean="0"/>
              <a:t>First Rapid filling Phase</a:t>
            </a:r>
          </a:p>
          <a:p>
            <a:pPr marL="514350" indent="-514350">
              <a:buFont typeface="+mj-lt"/>
              <a:buAutoNum type="alphaUcPeriod"/>
            </a:pPr>
            <a:r>
              <a:rPr lang="en-US" dirty="0" err="1" smtClean="0"/>
              <a:t>Isovolumetric</a:t>
            </a:r>
            <a:r>
              <a:rPr lang="en-US" dirty="0" smtClean="0"/>
              <a:t> Contraction Phase</a:t>
            </a:r>
          </a:p>
        </p:txBody>
      </p:sp>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
        <p:nvSpPr>
          <p:cNvPr id="8" name="Title 1"/>
          <p:cNvSpPr txBox="1">
            <a:spLocks/>
          </p:cNvSpPr>
          <p:nvPr/>
        </p:nvSpPr>
        <p:spPr>
          <a:xfrm>
            <a:off x="609600" y="856488"/>
            <a:ext cx="8229600" cy="1143000"/>
          </a:xfrm>
          <a:prstGeom prst="rect">
            <a:avLst/>
          </a:prstGeom>
        </p:spPr>
        <p:txBody>
          <a:bodyPr vert="horz" lIns="0" rIns="0" bIns="0" anchor="b">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Continuous Cumulative Evaluation System</a:t>
            </a:r>
            <a:endParaRPr kumimoji="0" lang="en-IN"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Question 3</a:t>
            </a:r>
          </a:p>
          <a:p>
            <a:pPr>
              <a:buNone/>
            </a:pPr>
            <a:r>
              <a:rPr lang="en-US" dirty="0" smtClean="0"/>
              <a:t>Heart sound recoded as  graph known as;</a:t>
            </a:r>
          </a:p>
          <a:p>
            <a:pPr marL="514350" indent="-514350">
              <a:buFont typeface="+mj-lt"/>
              <a:buAutoNum type="alphaUcPeriod"/>
            </a:pPr>
            <a:r>
              <a:rPr lang="en-US" dirty="0" smtClean="0"/>
              <a:t>Electrocardiogram</a:t>
            </a:r>
          </a:p>
          <a:p>
            <a:pPr marL="514350" indent="-514350">
              <a:buFont typeface="+mj-lt"/>
              <a:buAutoNum type="alphaUcPeriod"/>
            </a:pPr>
            <a:r>
              <a:rPr lang="en-US" dirty="0" smtClean="0"/>
              <a:t>Phonocardiogram</a:t>
            </a:r>
          </a:p>
          <a:p>
            <a:pPr marL="514350" indent="-514350">
              <a:buFont typeface="+mj-lt"/>
              <a:buAutoNum type="alphaUcPeriod"/>
            </a:pPr>
            <a:r>
              <a:rPr lang="en-US" dirty="0" err="1" smtClean="0"/>
              <a:t>Sphygmogram</a:t>
            </a:r>
            <a:endParaRPr lang="en-US" dirty="0" smtClean="0"/>
          </a:p>
          <a:p>
            <a:pPr marL="514350" indent="-514350">
              <a:buFont typeface="+mj-lt"/>
              <a:buAutoNum type="alphaUcPeriod"/>
            </a:pPr>
            <a:r>
              <a:rPr lang="en-US" dirty="0" smtClean="0"/>
              <a:t>Electroencephalogram</a:t>
            </a:r>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61</a:t>
            </a:fld>
            <a:endParaRPr lang="en-US"/>
          </a:p>
        </p:txBody>
      </p:sp>
      <p:sp>
        <p:nvSpPr>
          <p:cNvPr id="8" name="Title 1"/>
          <p:cNvSpPr>
            <a:spLocks noGrp="1"/>
          </p:cNvSpPr>
          <p:nvPr>
            <p:ph type="title"/>
          </p:nvPr>
        </p:nvSpPr>
        <p:spPr>
          <a:xfrm>
            <a:off x="457200" y="704088"/>
            <a:ext cx="8229600" cy="1143000"/>
          </a:xfrm>
        </p:spPr>
        <p:txBody>
          <a:bodyPr>
            <a:normAutofit fontScale="90000"/>
          </a:bodyPr>
          <a:lstStyle/>
          <a:p>
            <a:r>
              <a:rPr lang="en-US" dirty="0" smtClean="0"/>
              <a:t>Continuous Cumulative Evaluation System</a:t>
            </a:r>
            <a:endParaRPr lang="en-IN"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b="1" dirty="0" smtClean="0"/>
              <a:t>Question 4 </a:t>
            </a:r>
          </a:p>
          <a:p>
            <a:pPr>
              <a:buNone/>
            </a:pPr>
            <a:r>
              <a:rPr lang="en-US" dirty="0" smtClean="0"/>
              <a:t>Following is not an event in the ventricular systole</a:t>
            </a:r>
          </a:p>
          <a:p>
            <a:pPr marL="514350" indent="-514350">
              <a:buFont typeface="+mj-lt"/>
              <a:buAutoNum type="alphaUcPeriod"/>
            </a:pPr>
            <a:r>
              <a:rPr lang="en-US" dirty="0" err="1" smtClean="0"/>
              <a:t>Diastasis</a:t>
            </a:r>
            <a:endParaRPr lang="en-US" dirty="0" smtClean="0"/>
          </a:p>
          <a:p>
            <a:pPr marL="514350" indent="-514350">
              <a:buFont typeface="+mj-lt"/>
              <a:buAutoNum type="alphaUcPeriod"/>
            </a:pPr>
            <a:r>
              <a:rPr lang="en-US" dirty="0" err="1" smtClean="0"/>
              <a:t>Isovolumetric</a:t>
            </a:r>
            <a:r>
              <a:rPr lang="en-US" dirty="0" smtClean="0"/>
              <a:t> contraction phase</a:t>
            </a:r>
          </a:p>
          <a:p>
            <a:pPr marL="514350" indent="-514350">
              <a:buFont typeface="+mj-lt"/>
              <a:buAutoNum type="alphaUcPeriod"/>
            </a:pPr>
            <a:r>
              <a:rPr lang="en-US" dirty="0" smtClean="0"/>
              <a:t>Rapid Ejection phase</a:t>
            </a:r>
          </a:p>
          <a:p>
            <a:pPr marL="514350" indent="-514350">
              <a:buFont typeface="+mj-lt"/>
              <a:buAutoNum type="alphaUcPeriod"/>
            </a:pPr>
            <a:r>
              <a:rPr lang="en-US" dirty="0" smtClean="0"/>
              <a:t>Reduced Ejection Phase</a:t>
            </a:r>
            <a:endParaRPr lang="en-IN" dirty="0"/>
          </a:p>
        </p:txBody>
      </p:sp>
      <p:sp>
        <p:nvSpPr>
          <p:cNvPr id="2" name="Date Placeholder 1"/>
          <p:cNvSpPr>
            <a:spLocks noGrp="1"/>
          </p:cNvSpPr>
          <p:nvPr>
            <p:ph type="dt" sz="half" idx="10"/>
          </p:nvPr>
        </p:nvSpPr>
        <p:spPr/>
        <p:txBody>
          <a:bodyPr/>
          <a:lstStyle/>
          <a:p>
            <a:fld id="{9C631EB8-6F1C-41A1-9A2F-946FD6AF5168}" type="datetime2">
              <a:rPr lang="en-IN" smtClean="0"/>
              <a:pPr/>
              <a:t>Monday, 13 September 2021</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
        <p:nvSpPr>
          <p:cNvPr id="8" name="Title 1"/>
          <p:cNvSpPr>
            <a:spLocks noGrp="1"/>
          </p:cNvSpPr>
          <p:nvPr>
            <p:ph type="title"/>
          </p:nvPr>
        </p:nvSpPr>
        <p:spPr>
          <a:xfrm>
            <a:off x="457200" y="704088"/>
            <a:ext cx="8229600" cy="1143000"/>
          </a:xfrm>
        </p:spPr>
        <p:txBody>
          <a:bodyPr>
            <a:normAutofit fontScale="90000"/>
          </a:bodyPr>
          <a:lstStyle/>
          <a:p>
            <a:r>
              <a:rPr lang="en-US" dirty="0" smtClean="0"/>
              <a:t>Continuous Cumulative Evaluation System</a:t>
            </a:r>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Question 5 </a:t>
            </a:r>
          </a:p>
          <a:p>
            <a:pPr>
              <a:buNone/>
            </a:pPr>
            <a:r>
              <a:rPr lang="en-US" dirty="0" smtClean="0"/>
              <a:t>In cardiac cycle, during which phase  AV valves and </a:t>
            </a:r>
            <a:r>
              <a:rPr lang="en-US" dirty="0" err="1" smtClean="0"/>
              <a:t>semilunar</a:t>
            </a:r>
            <a:r>
              <a:rPr lang="en-US" dirty="0" smtClean="0"/>
              <a:t> valves remain closed ?</a:t>
            </a:r>
          </a:p>
          <a:p>
            <a:pPr marL="514350" indent="-514350">
              <a:buFont typeface="+mj-lt"/>
              <a:buAutoNum type="alphaUcPeriod"/>
            </a:pPr>
            <a:r>
              <a:rPr lang="en-US" dirty="0" err="1" smtClean="0"/>
              <a:t>Atrial</a:t>
            </a:r>
            <a:r>
              <a:rPr lang="en-US" dirty="0" smtClean="0"/>
              <a:t> systole</a:t>
            </a:r>
          </a:p>
          <a:p>
            <a:pPr marL="514350" indent="-514350">
              <a:buFont typeface="+mj-lt"/>
              <a:buAutoNum type="alphaUcPeriod"/>
            </a:pPr>
            <a:r>
              <a:rPr lang="en-US" dirty="0" err="1" smtClean="0"/>
              <a:t>Isovolumetric</a:t>
            </a:r>
            <a:r>
              <a:rPr lang="en-US" dirty="0" smtClean="0"/>
              <a:t> relaxation phase</a:t>
            </a:r>
          </a:p>
          <a:p>
            <a:pPr marL="514350" indent="-514350">
              <a:buFont typeface="+mj-lt"/>
              <a:buAutoNum type="alphaUcPeriod"/>
            </a:pPr>
            <a:r>
              <a:rPr lang="en-US" dirty="0" smtClean="0"/>
              <a:t>Rapid ejection phase</a:t>
            </a:r>
          </a:p>
          <a:p>
            <a:pPr marL="514350" indent="-514350">
              <a:buFont typeface="+mj-lt"/>
              <a:buAutoNum type="alphaUcPeriod"/>
            </a:pPr>
            <a:r>
              <a:rPr lang="en-US" dirty="0" smtClean="0"/>
              <a:t>First rapid filling phase</a:t>
            </a:r>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Monday, 13 September 2021</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63</a:t>
            </a:fld>
            <a:endParaRPr lang="en-US"/>
          </a:p>
        </p:txBody>
      </p:sp>
      <p:sp>
        <p:nvSpPr>
          <p:cNvPr id="10" name="Title 1"/>
          <p:cNvSpPr>
            <a:spLocks noGrp="1"/>
          </p:cNvSpPr>
          <p:nvPr>
            <p:ph type="title"/>
          </p:nvPr>
        </p:nvSpPr>
        <p:spPr>
          <a:xfrm>
            <a:off x="457200" y="704088"/>
            <a:ext cx="8229600" cy="1143000"/>
          </a:xfrm>
        </p:spPr>
        <p:txBody>
          <a:bodyPr>
            <a:normAutofit fontScale="90000"/>
          </a:bodyPr>
          <a:lstStyle/>
          <a:p>
            <a:r>
              <a:rPr lang="en-US" dirty="0" smtClean="0"/>
              <a:t>Continuous Cumulative Evaluation System</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r>
              <a:rPr lang="en-US"/>
              <a:t>27-</a:t>
            </a:r>
            <a:fld id="{0C84D695-5706-4E82-A119-306321C0F158}" type="slidenum">
              <a:rPr lang="en-US"/>
              <a:pPr/>
              <a:t>7</a:t>
            </a:fld>
            <a:endParaRPr lang="en-US"/>
          </a:p>
        </p:txBody>
      </p:sp>
      <p:sp>
        <p:nvSpPr>
          <p:cNvPr id="215042" name="Rectangle 2"/>
          <p:cNvSpPr>
            <a:spLocks noGrp="1" noChangeArrowheads="1"/>
          </p:cNvSpPr>
          <p:nvPr>
            <p:ph type="title" idx="4294967295"/>
          </p:nvPr>
        </p:nvSpPr>
        <p:spPr/>
        <p:txBody>
          <a:bodyPr/>
          <a:lstStyle/>
          <a:p>
            <a:r>
              <a:rPr lang="en-US"/>
              <a:t>Apply Your Knowledge</a:t>
            </a:r>
            <a:endParaRPr lang="en-US">
              <a:solidFill>
                <a:schemeClr val="accent2"/>
              </a:solidFill>
              <a:effectLst>
                <a:outerShdw blurRad="38100" dist="38100" dir="2700000" algn="tl">
                  <a:srgbClr val="C0C0C0"/>
                </a:outerShdw>
              </a:effectLst>
            </a:endParaRPr>
          </a:p>
        </p:txBody>
      </p:sp>
      <p:sp>
        <p:nvSpPr>
          <p:cNvPr id="215049" name="WordArt 9"/>
          <p:cNvSpPr>
            <a:spLocks noChangeArrowheads="1" noChangeShapeType="1" noTextEdit="1"/>
          </p:cNvSpPr>
          <p:nvPr/>
        </p:nvSpPr>
        <p:spPr bwMode="auto">
          <a:xfrm>
            <a:off x="5791200" y="5791200"/>
            <a:ext cx="2857500" cy="685800"/>
          </a:xfrm>
          <a:prstGeom prst="rect">
            <a:avLst/>
          </a:prstGeom>
        </p:spPr>
        <p:txBody>
          <a:bodyPr wrap="none" fromWordArt="1">
            <a:prstTxWarp prst="textPlain">
              <a:avLst>
                <a:gd name="adj" fmla="val 50000"/>
              </a:avLst>
            </a:prstTxWarp>
          </a:bodyPr>
          <a:lstStyle/>
          <a:p>
            <a:r>
              <a:rPr lang="en-IN" sz="4800" b="1" kern="10" dirty="0">
                <a:ln w="12700">
                  <a:solidFill>
                    <a:srgbClr val="003366"/>
                  </a:solidFill>
                  <a:round/>
                  <a:headEnd/>
                  <a:tailEnd/>
                </a:ln>
                <a:solidFill>
                  <a:srgbClr val="FFFFFF"/>
                </a:solidFill>
                <a:latin typeface="Baby Kruffy"/>
              </a:rPr>
              <a:t>Good Job!</a:t>
            </a:r>
          </a:p>
        </p:txBody>
      </p:sp>
      <p:pic>
        <p:nvPicPr>
          <p:cNvPr id="215050" name="Picture 10">
            <a:hlinkClick r:id="" action="ppaction://media"/>
          </p:cNvPr>
          <p:cNvPicPr>
            <a:picLocks noRot="1" noChangeAspect="1" noChangeArrowheads="1"/>
          </p:cNvPicPr>
          <p:nvPr>
            <a:wavAudioFile r:embed="rId1" name="SN00524A.wav"/>
          </p:nvPr>
        </p:nvPicPr>
        <p:blipFill>
          <a:blip r:embed="rId4"/>
          <a:srcRect/>
          <a:stretch>
            <a:fillRect/>
          </a:stretch>
        </p:blipFill>
        <p:spPr bwMode="auto">
          <a:xfrm>
            <a:off x="8747125" y="6232525"/>
            <a:ext cx="244475" cy="244475"/>
          </a:xfrm>
          <a:prstGeom prst="rect">
            <a:avLst/>
          </a:prstGeom>
          <a:noFill/>
        </p:spPr>
      </p:pic>
      <p:sp>
        <p:nvSpPr>
          <p:cNvPr id="215051" name="Text Box 11"/>
          <p:cNvSpPr txBox="1">
            <a:spLocks noChangeArrowheads="1"/>
          </p:cNvSpPr>
          <p:nvPr/>
        </p:nvSpPr>
        <p:spPr bwMode="auto">
          <a:xfrm>
            <a:off x="457200" y="1905000"/>
            <a:ext cx="8686800" cy="3785652"/>
          </a:xfrm>
          <a:prstGeom prst="rect">
            <a:avLst/>
          </a:prstGeom>
          <a:noFill/>
          <a:ln w="9525">
            <a:noFill/>
            <a:miter lim="800000"/>
            <a:headEnd/>
            <a:tailEnd/>
          </a:ln>
          <a:effectLst/>
        </p:spPr>
        <p:txBody>
          <a:bodyPr wrap="square">
            <a:spAutoFit/>
          </a:bodyPr>
          <a:lstStyle/>
          <a:p>
            <a:pPr algn="l">
              <a:spcBef>
                <a:spcPct val="50000"/>
              </a:spcBef>
            </a:pPr>
            <a:r>
              <a:rPr lang="en-US" sz="2400" dirty="0"/>
              <a:t>Match the following:</a:t>
            </a:r>
          </a:p>
          <a:p>
            <a:pPr algn="l">
              <a:spcBef>
                <a:spcPct val="50000"/>
              </a:spcBef>
            </a:pPr>
            <a:r>
              <a:rPr lang="en-US" sz="2400" dirty="0"/>
              <a:t>__ Tricuspid valve	</a:t>
            </a:r>
            <a:r>
              <a:rPr lang="en-US" sz="2000" dirty="0"/>
              <a:t>A. Two branches; sends impulse to Purkinje fibers</a:t>
            </a:r>
          </a:p>
          <a:p>
            <a:pPr algn="l">
              <a:spcBef>
                <a:spcPct val="50000"/>
              </a:spcBef>
            </a:pPr>
            <a:r>
              <a:rPr lang="en-US" sz="2400" dirty="0"/>
              <a:t>__ Bicuspid valve	</a:t>
            </a:r>
            <a:r>
              <a:rPr lang="en-US" sz="2000" dirty="0"/>
              <a:t>B.</a:t>
            </a:r>
            <a:r>
              <a:rPr lang="en-US" sz="2400" dirty="0"/>
              <a:t> </a:t>
            </a:r>
            <a:r>
              <a:rPr lang="en-US" sz="2000" dirty="0"/>
              <a:t>Covering of the heart and aorta</a:t>
            </a:r>
            <a:endParaRPr lang="en-US" sz="2800" dirty="0"/>
          </a:p>
          <a:p>
            <a:pPr algn="l">
              <a:spcBef>
                <a:spcPct val="50000"/>
              </a:spcBef>
            </a:pPr>
            <a:r>
              <a:rPr lang="en-US" sz="2400" dirty="0"/>
              <a:t>__ Pericardium	</a:t>
            </a:r>
            <a:r>
              <a:rPr lang="en-US" sz="2000" dirty="0"/>
              <a:t>C. Between the right atrium and the right ventricle</a:t>
            </a:r>
            <a:r>
              <a:rPr lang="en-US" dirty="0"/>
              <a:t> </a:t>
            </a:r>
            <a:endParaRPr lang="en-US" sz="2400" dirty="0"/>
          </a:p>
          <a:p>
            <a:pPr algn="l">
              <a:spcBef>
                <a:spcPct val="50000"/>
              </a:spcBef>
            </a:pPr>
            <a:r>
              <a:rPr lang="en-US" sz="2400" dirty="0"/>
              <a:t>__ SA node		</a:t>
            </a:r>
            <a:r>
              <a:rPr lang="en-US" sz="2000" dirty="0"/>
              <a:t>D. In the lateral walls of ventricles</a:t>
            </a:r>
          </a:p>
          <a:p>
            <a:pPr algn="l">
              <a:spcBef>
                <a:spcPct val="50000"/>
              </a:spcBef>
            </a:pPr>
            <a:r>
              <a:rPr lang="en-US" sz="2400" dirty="0"/>
              <a:t>__ Bundle of His	</a:t>
            </a:r>
            <a:r>
              <a:rPr lang="en-US" sz="2000" dirty="0"/>
              <a:t>E. Natural pacemaker</a:t>
            </a:r>
          </a:p>
          <a:p>
            <a:pPr algn="l">
              <a:spcBef>
                <a:spcPct val="50000"/>
              </a:spcBef>
            </a:pPr>
            <a:r>
              <a:rPr lang="en-US" sz="2400" dirty="0"/>
              <a:t>__ Purkinje fibers	</a:t>
            </a:r>
            <a:r>
              <a:rPr lang="en-US" sz="2000" dirty="0"/>
              <a:t>F. </a:t>
            </a:r>
            <a:r>
              <a:rPr lang="en-US" dirty="0"/>
              <a:t>Between the left atrium and the left ventricle </a:t>
            </a:r>
          </a:p>
        </p:txBody>
      </p:sp>
      <p:sp>
        <p:nvSpPr>
          <p:cNvPr id="215053" name="Text Box 13"/>
          <p:cNvSpPr txBox="1">
            <a:spLocks noChangeArrowheads="1"/>
          </p:cNvSpPr>
          <p:nvPr/>
        </p:nvSpPr>
        <p:spPr bwMode="auto">
          <a:xfrm>
            <a:off x="533400" y="5181600"/>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D</a:t>
            </a:r>
          </a:p>
        </p:txBody>
      </p:sp>
      <p:sp>
        <p:nvSpPr>
          <p:cNvPr id="215054" name="Text Box 14"/>
          <p:cNvSpPr txBox="1">
            <a:spLocks noChangeArrowheads="1"/>
          </p:cNvSpPr>
          <p:nvPr/>
        </p:nvSpPr>
        <p:spPr bwMode="auto">
          <a:xfrm>
            <a:off x="533400" y="4648200"/>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A</a:t>
            </a:r>
          </a:p>
        </p:txBody>
      </p:sp>
      <p:sp>
        <p:nvSpPr>
          <p:cNvPr id="215055" name="Text Box 15"/>
          <p:cNvSpPr txBox="1">
            <a:spLocks noChangeArrowheads="1"/>
          </p:cNvSpPr>
          <p:nvPr/>
        </p:nvSpPr>
        <p:spPr bwMode="auto">
          <a:xfrm>
            <a:off x="533400" y="4114800"/>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E</a:t>
            </a:r>
          </a:p>
        </p:txBody>
      </p:sp>
      <p:sp>
        <p:nvSpPr>
          <p:cNvPr id="215056" name="Text Box 16"/>
          <p:cNvSpPr txBox="1">
            <a:spLocks noChangeArrowheads="1"/>
          </p:cNvSpPr>
          <p:nvPr/>
        </p:nvSpPr>
        <p:spPr bwMode="auto">
          <a:xfrm>
            <a:off x="533400" y="3581400"/>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B</a:t>
            </a:r>
          </a:p>
        </p:txBody>
      </p:sp>
      <p:sp>
        <p:nvSpPr>
          <p:cNvPr id="215057" name="Text Box 17"/>
          <p:cNvSpPr txBox="1">
            <a:spLocks noChangeArrowheads="1"/>
          </p:cNvSpPr>
          <p:nvPr/>
        </p:nvSpPr>
        <p:spPr bwMode="auto">
          <a:xfrm>
            <a:off x="533400" y="3048000"/>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F</a:t>
            </a:r>
          </a:p>
        </p:txBody>
      </p:sp>
      <p:grpSp>
        <p:nvGrpSpPr>
          <p:cNvPr id="2" name="Group 19"/>
          <p:cNvGrpSpPr>
            <a:grpSpLocks/>
          </p:cNvGrpSpPr>
          <p:nvPr/>
        </p:nvGrpSpPr>
        <p:grpSpPr bwMode="auto">
          <a:xfrm>
            <a:off x="533400" y="1981200"/>
            <a:ext cx="5029200" cy="914400"/>
            <a:chOff x="336" y="1248"/>
            <a:chExt cx="3168" cy="576"/>
          </a:xfrm>
        </p:grpSpPr>
        <p:sp>
          <p:nvSpPr>
            <p:cNvPr id="215052" name="Text Box 12"/>
            <p:cNvSpPr txBox="1">
              <a:spLocks noChangeArrowheads="1"/>
            </p:cNvSpPr>
            <p:nvPr/>
          </p:nvSpPr>
          <p:spPr bwMode="auto">
            <a:xfrm>
              <a:off x="336" y="1536"/>
              <a:ext cx="240" cy="288"/>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C</a:t>
              </a:r>
            </a:p>
          </p:txBody>
        </p:sp>
        <p:sp>
          <p:nvSpPr>
            <p:cNvPr id="215058" name="Text Box 18"/>
            <p:cNvSpPr txBox="1">
              <a:spLocks noChangeArrowheads="1"/>
            </p:cNvSpPr>
            <p:nvPr/>
          </p:nvSpPr>
          <p:spPr bwMode="auto">
            <a:xfrm>
              <a:off x="2208" y="1248"/>
              <a:ext cx="1296" cy="330"/>
            </a:xfrm>
            <a:prstGeom prst="rect">
              <a:avLst/>
            </a:prstGeom>
            <a:solidFill>
              <a:schemeClr val="bg2"/>
            </a:solidFill>
            <a:ln w="9525">
              <a:noFill/>
              <a:miter lim="800000"/>
              <a:headEnd/>
              <a:tailEnd/>
            </a:ln>
            <a:effectLst/>
          </p:spPr>
          <p:txBody>
            <a:bodyPr>
              <a:spAutoFit/>
            </a:bodyPr>
            <a:lstStyle/>
            <a:p>
              <a:pPr>
                <a:spcBef>
                  <a:spcPct val="50000"/>
                </a:spcBef>
              </a:pPr>
              <a:r>
                <a:rPr lang="en-US" sz="2800" u="sng" dirty="0" smtClean="0">
                  <a:solidFill>
                    <a:schemeClr val="bg1"/>
                  </a:solidFill>
                </a:rPr>
                <a:t>:</a:t>
              </a:r>
              <a:r>
                <a:rPr lang="en-US" sz="2800" u="sng" dirty="0" smtClean="0">
                  <a:solidFill>
                    <a:schemeClr val="accent5">
                      <a:lumMod val="50000"/>
                    </a:schemeClr>
                  </a:solidFill>
                </a:rPr>
                <a:t>ANSWER</a:t>
              </a:r>
              <a:endParaRPr lang="en-US" sz="2800" u="sng" dirty="0">
                <a:solidFill>
                  <a:schemeClr val="accent5">
                    <a:lumMod val="50000"/>
                  </a:schemeClr>
                </a:solidFill>
              </a:endParaRPr>
            </a:p>
          </p:txBody>
        </p:sp>
      </p:grpSp>
      <p:pic>
        <p:nvPicPr>
          <p:cNvPr id="215060" name="Picture 20" descr="j0299125"/>
          <p:cNvPicPr>
            <a:picLocks noChangeAspect="1" noChangeArrowheads="1"/>
          </p:cNvPicPr>
          <p:nvPr/>
        </p:nvPicPr>
        <p:blipFill>
          <a:blip r:embed="rId5"/>
          <a:srcRect/>
          <a:stretch>
            <a:fillRect/>
          </a:stretch>
        </p:blipFill>
        <p:spPr bwMode="auto">
          <a:xfrm>
            <a:off x="7239000" y="762000"/>
            <a:ext cx="598488" cy="9826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53"/>
                                        </p:tgtEl>
                                        <p:attrNameLst>
                                          <p:attrName>style.visibility</p:attrName>
                                        </p:attrNameLst>
                                      </p:cBhvr>
                                      <p:to>
                                        <p:strVal val="visible"/>
                                      </p:to>
                                    </p:set>
                                  </p:childTnLst>
                                </p:cTn>
                              </p:par>
                            </p:childTnLst>
                          </p:cTn>
                        </p:par>
                        <p:par>
                          <p:cTn id="27" fill="hold">
                            <p:stCondLst>
                              <p:cond delay="0"/>
                            </p:stCondLst>
                            <p:childTnLst>
                              <p:par>
                                <p:cTn id="28" presetID="1" presetClass="mediacall" presetSubtype="0" fill="hold" nodeType="afterEffect">
                                  <p:stCondLst>
                                    <p:cond delay="1500"/>
                                  </p:stCondLst>
                                  <p:childTnLst>
                                    <p:cmd type="call" cmd="playFrom(0.0)">
                                      <p:cBhvr>
                                        <p:cTn id="29" dur="5761" fill="hold"/>
                                        <p:tgtEl>
                                          <p:spTgt spid="215050"/>
                                        </p:tgtEl>
                                      </p:cBhvr>
                                    </p:cmd>
                                  </p:childTnLst>
                                </p:cTn>
                              </p:par>
                              <p:par>
                                <p:cTn id="30" presetID="19" presetClass="entr" presetSubtype="10" fill="hold" grpId="0" nodeType="withEffect">
                                  <p:stCondLst>
                                    <p:cond delay="2000"/>
                                  </p:stCondLst>
                                  <p:childTnLst>
                                    <p:set>
                                      <p:cBhvr>
                                        <p:cTn id="31" dur="1" fill="hold">
                                          <p:stCondLst>
                                            <p:cond delay="0"/>
                                          </p:stCondLst>
                                        </p:cTn>
                                        <p:tgtEl>
                                          <p:spTgt spid="215049"/>
                                        </p:tgtEl>
                                        <p:attrNameLst>
                                          <p:attrName>style.visibility</p:attrName>
                                        </p:attrNameLst>
                                      </p:cBhvr>
                                      <p:to>
                                        <p:strVal val="visible"/>
                                      </p:to>
                                    </p:set>
                                    <p:anim calcmode="lin" valueType="num">
                                      <p:cBhvr>
                                        <p:cTn id="32" dur="5000" fill="hold"/>
                                        <p:tgtEl>
                                          <p:spTgt spid="215049"/>
                                        </p:tgtEl>
                                        <p:attrNameLst>
                                          <p:attrName>ppt_w</p:attrName>
                                        </p:attrNameLst>
                                      </p:cBhvr>
                                      <p:tavLst>
                                        <p:tav tm="0" fmla="#ppt_w*sin(2.5*pi*$)">
                                          <p:val>
                                            <p:fltVal val="0"/>
                                          </p:val>
                                        </p:tav>
                                        <p:tav tm="100000">
                                          <p:val>
                                            <p:fltVal val="1"/>
                                          </p:val>
                                        </p:tav>
                                      </p:tavLst>
                                    </p:anim>
                                    <p:anim calcmode="lin" valueType="num">
                                      <p:cBhvr>
                                        <p:cTn id="33" dur="5000" fill="hold"/>
                                        <p:tgtEl>
                                          <p:spTgt spid="215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215050"/>
                </p:tgtEl>
              </p:cMediaNode>
            </p:audio>
          </p:childTnLst>
        </p:cTn>
      </p:par>
    </p:tnLst>
    <p:bldLst>
      <p:bldP spid="215049" grpId="0" animBg="1"/>
      <p:bldP spid="215053" grpId="0"/>
      <p:bldP spid="215054" grpId="0"/>
      <p:bldP spid="215055" grpId="0"/>
      <p:bldP spid="215056" grpId="0"/>
      <p:bldP spid="2150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r>
              <a:rPr lang="en-US"/>
              <a:t>27-</a:t>
            </a:r>
            <a:fld id="{0C84D695-5706-4E82-A119-306321C0F158}" type="slidenum">
              <a:rPr lang="en-US"/>
              <a:pPr/>
              <a:t>8</a:t>
            </a:fld>
            <a:endParaRPr lang="en-US"/>
          </a:p>
        </p:txBody>
      </p:sp>
      <p:sp>
        <p:nvSpPr>
          <p:cNvPr id="215042" name="Rectangle 2"/>
          <p:cNvSpPr>
            <a:spLocks noGrp="1" noChangeArrowheads="1"/>
          </p:cNvSpPr>
          <p:nvPr>
            <p:ph type="title" idx="4294967295"/>
          </p:nvPr>
        </p:nvSpPr>
        <p:spPr/>
        <p:txBody>
          <a:bodyPr>
            <a:normAutofit fontScale="90000"/>
          </a:bodyPr>
          <a:lstStyle/>
          <a:p>
            <a:r>
              <a:rPr lang="en-US" dirty="0"/>
              <a:t>Apply Your </a:t>
            </a:r>
            <a:r>
              <a:rPr lang="en-US" dirty="0" smtClean="0"/>
              <a:t>Knowledge : </a:t>
            </a:r>
            <a:br>
              <a:rPr lang="en-US" dirty="0" smtClean="0"/>
            </a:br>
            <a:r>
              <a:rPr lang="en-US" sz="4400" dirty="0" smtClean="0"/>
              <a:t>Rate under </a:t>
            </a:r>
            <a:r>
              <a:rPr lang="en-US" sz="4400" dirty="0" err="1" smtClean="0"/>
              <a:t>Vagal</a:t>
            </a:r>
            <a:r>
              <a:rPr lang="en-US" sz="4400" dirty="0" smtClean="0"/>
              <a:t> Influences</a:t>
            </a:r>
            <a:endParaRPr lang="en-US" dirty="0">
              <a:solidFill>
                <a:schemeClr val="accent2"/>
              </a:solidFill>
              <a:effectLst>
                <a:outerShdw blurRad="38100" dist="38100" dir="2700000" algn="tl">
                  <a:srgbClr val="C0C0C0"/>
                </a:outerShdw>
              </a:effectLst>
            </a:endParaRPr>
          </a:p>
        </p:txBody>
      </p:sp>
      <p:sp>
        <p:nvSpPr>
          <p:cNvPr id="215049" name="WordArt 9"/>
          <p:cNvSpPr>
            <a:spLocks noChangeArrowheads="1" noChangeShapeType="1" noTextEdit="1"/>
          </p:cNvSpPr>
          <p:nvPr/>
        </p:nvSpPr>
        <p:spPr bwMode="auto">
          <a:xfrm>
            <a:off x="5791200" y="5791200"/>
            <a:ext cx="2857500" cy="685800"/>
          </a:xfrm>
          <a:prstGeom prst="rect">
            <a:avLst/>
          </a:prstGeom>
        </p:spPr>
        <p:txBody>
          <a:bodyPr wrap="none" fromWordArt="1">
            <a:prstTxWarp prst="textPlain">
              <a:avLst>
                <a:gd name="adj" fmla="val 50000"/>
              </a:avLst>
            </a:prstTxWarp>
          </a:bodyPr>
          <a:lstStyle/>
          <a:p>
            <a:r>
              <a:rPr lang="en-IN" sz="4800" b="1" kern="10" dirty="0">
                <a:ln w="12700">
                  <a:solidFill>
                    <a:srgbClr val="003366"/>
                  </a:solidFill>
                  <a:round/>
                  <a:headEnd/>
                  <a:tailEnd/>
                </a:ln>
                <a:solidFill>
                  <a:srgbClr val="FFFFFF"/>
                </a:solidFill>
                <a:latin typeface="Baby Kruffy"/>
              </a:rPr>
              <a:t>Good Job!</a:t>
            </a:r>
          </a:p>
        </p:txBody>
      </p:sp>
      <p:pic>
        <p:nvPicPr>
          <p:cNvPr id="215050" name="Picture 10">
            <a:hlinkClick r:id="" action="ppaction://media"/>
          </p:cNvPr>
          <p:cNvPicPr>
            <a:picLocks noRot="1" noChangeAspect="1" noChangeArrowheads="1"/>
          </p:cNvPicPr>
          <p:nvPr>
            <a:wavAudioFile r:embed="rId1" name="SN00524A.wav"/>
          </p:nvPr>
        </p:nvPicPr>
        <p:blipFill>
          <a:blip r:embed="rId4"/>
          <a:srcRect/>
          <a:stretch>
            <a:fillRect/>
          </a:stretch>
        </p:blipFill>
        <p:spPr bwMode="auto">
          <a:xfrm>
            <a:off x="8382000" y="6096000"/>
            <a:ext cx="244475" cy="244475"/>
          </a:xfrm>
          <a:prstGeom prst="rect">
            <a:avLst/>
          </a:prstGeom>
          <a:noFill/>
        </p:spPr>
      </p:pic>
      <p:sp>
        <p:nvSpPr>
          <p:cNvPr id="215051" name="Text Box 11"/>
          <p:cNvSpPr txBox="1">
            <a:spLocks noChangeArrowheads="1"/>
          </p:cNvSpPr>
          <p:nvPr/>
        </p:nvSpPr>
        <p:spPr bwMode="auto">
          <a:xfrm>
            <a:off x="457200" y="1905000"/>
            <a:ext cx="8686800" cy="2677656"/>
          </a:xfrm>
          <a:prstGeom prst="rect">
            <a:avLst/>
          </a:prstGeom>
          <a:noFill/>
          <a:ln w="9525">
            <a:noFill/>
            <a:miter lim="800000"/>
            <a:headEnd/>
            <a:tailEnd/>
          </a:ln>
          <a:effectLst/>
        </p:spPr>
        <p:txBody>
          <a:bodyPr wrap="square">
            <a:spAutoFit/>
          </a:bodyPr>
          <a:lstStyle/>
          <a:p>
            <a:pPr algn="l">
              <a:spcBef>
                <a:spcPct val="50000"/>
              </a:spcBef>
            </a:pPr>
            <a:r>
              <a:rPr lang="en-US" sz="2400" dirty="0"/>
              <a:t>Match the following:</a:t>
            </a:r>
          </a:p>
          <a:p>
            <a:pPr>
              <a:spcBef>
                <a:spcPct val="50000"/>
              </a:spcBef>
            </a:pPr>
            <a:r>
              <a:rPr lang="en-US" sz="2400" dirty="0"/>
              <a:t>__ </a:t>
            </a:r>
            <a:r>
              <a:rPr lang="en-GB" sz="2400" dirty="0" smtClean="0"/>
              <a:t>SA Node </a:t>
            </a:r>
            <a:r>
              <a:rPr lang="en-US" sz="2400" dirty="0"/>
              <a:t>	</a:t>
            </a:r>
            <a:r>
              <a:rPr lang="en-US" sz="2400" dirty="0" smtClean="0"/>
              <a:t>	</a:t>
            </a:r>
            <a:r>
              <a:rPr lang="en-US" sz="2000" dirty="0" smtClean="0"/>
              <a:t>A</a:t>
            </a:r>
            <a:r>
              <a:rPr lang="en-US" sz="2000" dirty="0"/>
              <a:t>. </a:t>
            </a:r>
            <a:r>
              <a:rPr lang="en-US" sz="2000" dirty="0" smtClean="0"/>
              <a:t>30 Impulse/min</a:t>
            </a:r>
            <a:endParaRPr lang="en-US" sz="2000" dirty="0"/>
          </a:p>
          <a:p>
            <a:pPr>
              <a:spcBef>
                <a:spcPct val="50000"/>
              </a:spcBef>
            </a:pPr>
            <a:r>
              <a:rPr lang="en-US" sz="2400" dirty="0"/>
              <a:t>__ </a:t>
            </a:r>
            <a:r>
              <a:rPr lang="en-GB" sz="2400" dirty="0" smtClean="0"/>
              <a:t>AV node </a:t>
            </a:r>
            <a:r>
              <a:rPr lang="en-US" sz="2400" dirty="0"/>
              <a:t>	</a:t>
            </a:r>
            <a:r>
              <a:rPr lang="en-US" sz="2400" dirty="0" smtClean="0"/>
              <a:t>	</a:t>
            </a:r>
            <a:r>
              <a:rPr lang="en-US" sz="2000" dirty="0" smtClean="0"/>
              <a:t>B</a:t>
            </a:r>
            <a:r>
              <a:rPr lang="en-US" sz="2000" dirty="0"/>
              <a:t>.</a:t>
            </a:r>
            <a:r>
              <a:rPr lang="en-US" sz="2400" dirty="0"/>
              <a:t> </a:t>
            </a:r>
            <a:r>
              <a:rPr lang="en-US" sz="2000" dirty="0" smtClean="0"/>
              <a:t>35 Impulse/min</a:t>
            </a:r>
            <a:endParaRPr lang="en-US" sz="2800" dirty="0"/>
          </a:p>
          <a:p>
            <a:pPr>
              <a:spcBef>
                <a:spcPct val="50000"/>
              </a:spcBef>
            </a:pPr>
            <a:r>
              <a:rPr lang="en-US" sz="2400" dirty="0"/>
              <a:t>__ </a:t>
            </a:r>
            <a:r>
              <a:rPr lang="en-GB" sz="2400" dirty="0" smtClean="0"/>
              <a:t>Bundle of His</a:t>
            </a:r>
            <a:r>
              <a:rPr lang="en-US" sz="2400" dirty="0"/>
              <a:t>	</a:t>
            </a:r>
            <a:r>
              <a:rPr lang="en-US" sz="2000" dirty="0"/>
              <a:t>C. </a:t>
            </a:r>
            <a:r>
              <a:rPr lang="en-US" sz="2000" dirty="0" smtClean="0"/>
              <a:t>70 – 80 Impulse/min</a:t>
            </a:r>
            <a:endParaRPr lang="en-US" sz="2400" dirty="0"/>
          </a:p>
          <a:p>
            <a:pPr>
              <a:spcBef>
                <a:spcPct val="50000"/>
              </a:spcBef>
            </a:pPr>
            <a:r>
              <a:rPr lang="en-US" sz="2400" dirty="0"/>
              <a:t>__ </a:t>
            </a:r>
            <a:r>
              <a:rPr lang="en-GB" sz="2400" dirty="0" smtClean="0"/>
              <a:t>Purkinje fibres</a:t>
            </a:r>
            <a:r>
              <a:rPr lang="en-US" sz="2400" dirty="0"/>
              <a:t>	</a:t>
            </a:r>
            <a:r>
              <a:rPr lang="en-US" sz="2000" dirty="0" smtClean="0"/>
              <a:t>D</a:t>
            </a:r>
            <a:r>
              <a:rPr lang="en-US" sz="2000" dirty="0"/>
              <a:t>. </a:t>
            </a:r>
            <a:r>
              <a:rPr lang="en-US" sz="2000" dirty="0" smtClean="0"/>
              <a:t>50 Impulse/min</a:t>
            </a:r>
            <a:endParaRPr lang="en-US" dirty="0"/>
          </a:p>
        </p:txBody>
      </p:sp>
      <p:sp>
        <p:nvSpPr>
          <p:cNvPr id="215055" name="Text Box 15"/>
          <p:cNvSpPr txBox="1">
            <a:spLocks noChangeArrowheads="1"/>
          </p:cNvSpPr>
          <p:nvPr/>
        </p:nvSpPr>
        <p:spPr bwMode="auto">
          <a:xfrm>
            <a:off x="533400" y="4114800"/>
            <a:ext cx="381000" cy="457200"/>
          </a:xfrm>
          <a:prstGeom prst="rect">
            <a:avLst/>
          </a:prstGeom>
          <a:noFill/>
          <a:ln w="9525">
            <a:noFill/>
            <a:miter lim="800000"/>
            <a:headEnd/>
            <a:tailEnd/>
          </a:ln>
          <a:effectLst/>
        </p:spPr>
        <p:txBody>
          <a:bodyPr>
            <a:spAutoFit/>
          </a:bodyPr>
          <a:lstStyle/>
          <a:p>
            <a:pPr>
              <a:spcBef>
                <a:spcPct val="50000"/>
              </a:spcBef>
            </a:pPr>
            <a:r>
              <a:rPr lang="en-US" sz="2400" b="1" dirty="0" smtClean="0">
                <a:solidFill>
                  <a:srgbClr val="FF0000"/>
                </a:solidFill>
              </a:rPr>
              <a:t>A</a:t>
            </a:r>
            <a:endParaRPr lang="en-US" sz="2400" b="1" dirty="0">
              <a:solidFill>
                <a:srgbClr val="FF0000"/>
              </a:solidFill>
            </a:endParaRPr>
          </a:p>
        </p:txBody>
      </p:sp>
      <p:sp>
        <p:nvSpPr>
          <p:cNvPr id="215056" name="Text Box 16"/>
          <p:cNvSpPr txBox="1">
            <a:spLocks noChangeArrowheads="1"/>
          </p:cNvSpPr>
          <p:nvPr/>
        </p:nvSpPr>
        <p:spPr bwMode="auto">
          <a:xfrm>
            <a:off x="533400" y="3581400"/>
            <a:ext cx="38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B</a:t>
            </a:r>
          </a:p>
        </p:txBody>
      </p:sp>
      <p:sp>
        <p:nvSpPr>
          <p:cNvPr id="215057" name="Text Box 17"/>
          <p:cNvSpPr txBox="1">
            <a:spLocks noChangeArrowheads="1"/>
          </p:cNvSpPr>
          <p:nvPr/>
        </p:nvSpPr>
        <p:spPr bwMode="auto">
          <a:xfrm>
            <a:off x="533400" y="3048000"/>
            <a:ext cx="381000" cy="457200"/>
          </a:xfrm>
          <a:prstGeom prst="rect">
            <a:avLst/>
          </a:prstGeom>
          <a:noFill/>
          <a:ln w="9525">
            <a:noFill/>
            <a:miter lim="800000"/>
            <a:headEnd/>
            <a:tailEnd/>
          </a:ln>
          <a:effectLst/>
        </p:spPr>
        <p:txBody>
          <a:bodyPr>
            <a:spAutoFit/>
          </a:bodyPr>
          <a:lstStyle/>
          <a:p>
            <a:pPr>
              <a:spcBef>
                <a:spcPct val="50000"/>
              </a:spcBef>
            </a:pPr>
            <a:r>
              <a:rPr lang="en-US" sz="2400" b="1" dirty="0" smtClean="0">
                <a:solidFill>
                  <a:srgbClr val="FF0000"/>
                </a:solidFill>
              </a:rPr>
              <a:t>D</a:t>
            </a:r>
            <a:endParaRPr lang="en-US" sz="2400" b="1" dirty="0">
              <a:solidFill>
                <a:srgbClr val="FF0000"/>
              </a:solidFill>
            </a:endParaRPr>
          </a:p>
        </p:txBody>
      </p:sp>
      <p:grpSp>
        <p:nvGrpSpPr>
          <p:cNvPr id="2" name="Group 19"/>
          <p:cNvGrpSpPr>
            <a:grpSpLocks/>
          </p:cNvGrpSpPr>
          <p:nvPr/>
        </p:nvGrpSpPr>
        <p:grpSpPr bwMode="auto">
          <a:xfrm>
            <a:off x="533400" y="1981200"/>
            <a:ext cx="5029200" cy="914400"/>
            <a:chOff x="336" y="1248"/>
            <a:chExt cx="3168" cy="576"/>
          </a:xfrm>
        </p:grpSpPr>
        <p:sp>
          <p:nvSpPr>
            <p:cNvPr id="215052" name="Text Box 12"/>
            <p:cNvSpPr txBox="1">
              <a:spLocks noChangeArrowheads="1"/>
            </p:cNvSpPr>
            <p:nvPr/>
          </p:nvSpPr>
          <p:spPr bwMode="auto">
            <a:xfrm>
              <a:off x="336" y="1536"/>
              <a:ext cx="240" cy="288"/>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C</a:t>
              </a:r>
            </a:p>
          </p:txBody>
        </p:sp>
        <p:sp>
          <p:nvSpPr>
            <p:cNvPr id="215058" name="Text Box 18"/>
            <p:cNvSpPr txBox="1">
              <a:spLocks noChangeArrowheads="1"/>
            </p:cNvSpPr>
            <p:nvPr/>
          </p:nvSpPr>
          <p:spPr bwMode="auto">
            <a:xfrm>
              <a:off x="2208" y="1248"/>
              <a:ext cx="1296" cy="330"/>
            </a:xfrm>
            <a:prstGeom prst="rect">
              <a:avLst/>
            </a:prstGeom>
            <a:solidFill>
              <a:schemeClr val="bg2"/>
            </a:solidFill>
            <a:ln w="9525">
              <a:noFill/>
              <a:miter lim="800000"/>
              <a:headEnd/>
              <a:tailEnd/>
            </a:ln>
            <a:effectLst/>
          </p:spPr>
          <p:txBody>
            <a:bodyPr>
              <a:spAutoFit/>
            </a:bodyPr>
            <a:lstStyle/>
            <a:p>
              <a:pPr>
                <a:spcBef>
                  <a:spcPct val="50000"/>
                </a:spcBef>
              </a:pPr>
              <a:r>
                <a:rPr lang="en-US" sz="2800" u="sng" dirty="0" smtClean="0">
                  <a:solidFill>
                    <a:schemeClr val="bg1"/>
                  </a:solidFill>
                </a:rPr>
                <a:t>:</a:t>
              </a:r>
              <a:r>
                <a:rPr lang="en-US" sz="2800" u="sng" dirty="0" smtClean="0">
                  <a:solidFill>
                    <a:schemeClr val="accent5">
                      <a:lumMod val="50000"/>
                    </a:schemeClr>
                  </a:solidFill>
                </a:rPr>
                <a:t>ANSWER</a:t>
              </a:r>
              <a:endParaRPr lang="en-US" sz="2800" u="sng" dirty="0">
                <a:solidFill>
                  <a:schemeClr val="accent5">
                    <a:lumMod val="50000"/>
                  </a:schemeClr>
                </a:solidFill>
              </a:endParaRPr>
            </a:p>
          </p:txBody>
        </p:sp>
      </p:grpSp>
      <p:pic>
        <p:nvPicPr>
          <p:cNvPr id="215060" name="Picture 20" descr="j0299125"/>
          <p:cNvPicPr>
            <a:picLocks noChangeAspect="1" noChangeArrowheads="1"/>
          </p:cNvPicPr>
          <p:nvPr/>
        </p:nvPicPr>
        <p:blipFill>
          <a:blip r:embed="rId5"/>
          <a:srcRect/>
          <a:stretch>
            <a:fillRect/>
          </a:stretch>
        </p:blipFill>
        <p:spPr bwMode="auto">
          <a:xfrm>
            <a:off x="7848600" y="762000"/>
            <a:ext cx="838200" cy="9826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55"/>
                                        </p:tgtEl>
                                        <p:attrNameLst>
                                          <p:attrName>style.visibility</p:attrName>
                                        </p:attrNameLst>
                                      </p:cBhvr>
                                      <p:to>
                                        <p:strVal val="visible"/>
                                      </p:to>
                                    </p:set>
                                  </p:childTnLst>
                                </p:cTn>
                              </p:par>
                            </p:childTnLst>
                          </p:cTn>
                        </p:par>
                        <p:par>
                          <p:cTn id="19" fill="hold">
                            <p:stCondLst>
                              <p:cond delay="0"/>
                            </p:stCondLst>
                            <p:childTnLst>
                              <p:par>
                                <p:cTn id="20" presetID="1" presetClass="mediacall" presetSubtype="0" fill="hold" nodeType="afterEffect">
                                  <p:stCondLst>
                                    <p:cond delay="1500"/>
                                  </p:stCondLst>
                                  <p:childTnLst>
                                    <p:cmd type="call" cmd="playFrom(0.0)">
                                      <p:cBhvr>
                                        <p:cTn id="21" dur="5761" fill="hold"/>
                                        <p:tgtEl>
                                          <p:spTgt spid="215050"/>
                                        </p:tgtEl>
                                      </p:cBhvr>
                                    </p:cmd>
                                  </p:childTnLst>
                                </p:cTn>
                              </p:par>
                              <p:par>
                                <p:cTn id="22" presetID="19" presetClass="entr" presetSubtype="10" fill="hold" grpId="0" nodeType="withEffect">
                                  <p:stCondLst>
                                    <p:cond delay="2000"/>
                                  </p:stCondLst>
                                  <p:childTnLst>
                                    <p:set>
                                      <p:cBhvr>
                                        <p:cTn id="23" dur="1" fill="hold">
                                          <p:stCondLst>
                                            <p:cond delay="0"/>
                                          </p:stCondLst>
                                        </p:cTn>
                                        <p:tgtEl>
                                          <p:spTgt spid="215049"/>
                                        </p:tgtEl>
                                        <p:attrNameLst>
                                          <p:attrName>style.visibility</p:attrName>
                                        </p:attrNameLst>
                                      </p:cBhvr>
                                      <p:to>
                                        <p:strVal val="visible"/>
                                      </p:to>
                                    </p:set>
                                    <p:anim calcmode="lin" valueType="num">
                                      <p:cBhvr>
                                        <p:cTn id="24" dur="5000" fill="hold"/>
                                        <p:tgtEl>
                                          <p:spTgt spid="215049"/>
                                        </p:tgtEl>
                                        <p:attrNameLst>
                                          <p:attrName>ppt_w</p:attrName>
                                        </p:attrNameLst>
                                      </p:cBhvr>
                                      <p:tavLst>
                                        <p:tav tm="0" fmla="#ppt_w*sin(2.5*pi*$)">
                                          <p:val>
                                            <p:fltVal val="0"/>
                                          </p:val>
                                        </p:tav>
                                        <p:tav tm="100000">
                                          <p:val>
                                            <p:fltVal val="1"/>
                                          </p:val>
                                        </p:tav>
                                      </p:tavLst>
                                    </p:anim>
                                    <p:anim calcmode="lin" valueType="num">
                                      <p:cBhvr>
                                        <p:cTn id="25" dur="5000" fill="hold"/>
                                        <p:tgtEl>
                                          <p:spTgt spid="215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6" fill="hold" display="0">
                  <p:stCondLst>
                    <p:cond delay="indefinite"/>
                  </p:stCondLst>
                  <p:endCondLst>
                    <p:cond evt="onNext" delay="0">
                      <p:tgtEl>
                        <p:sldTgt/>
                      </p:tgtEl>
                    </p:cond>
                    <p:cond evt="onPrev" delay="0">
                      <p:tgtEl>
                        <p:sldTgt/>
                      </p:tgtEl>
                    </p:cond>
                    <p:cond evt="onStopAudio" delay="0">
                      <p:tgtEl>
                        <p:sldTgt/>
                      </p:tgtEl>
                    </p:cond>
                  </p:endCondLst>
                </p:cTn>
                <p:tgtEl>
                  <p:spTgt spid="215050"/>
                </p:tgtEl>
              </p:cMediaNode>
            </p:audio>
          </p:childTnLst>
        </p:cTn>
      </p:par>
    </p:tnLst>
    <p:bldLst>
      <p:bldP spid="215049" grpId="0" animBg="1"/>
      <p:bldP spid="215055" grpId="0"/>
      <p:bldP spid="215056" grpId="0"/>
      <p:bldP spid="2150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3"/>
          <p:cNvGraphicFramePr>
            <a:graphicFrameLocks/>
          </p:cNvGraphicFramePr>
          <p:nvPr/>
        </p:nvGraphicFramePr>
        <p:xfrm>
          <a:off x="3657600" y="0"/>
          <a:ext cx="4648200" cy="4572000"/>
        </p:xfrm>
        <a:graphic>
          <a:graphicData uri="http://schemas.openxmlformats.org/presentationml/2006/ole">
            <mc:AlternateContent xmlns:mc="http://schemas.openxmlformats.org/markup-compatibility/2006">
              <mc:Choice xmlns:v="urn:schemas-microsoft-com:vml" Requires="v">
                <p:oleObj spid="_x0000_s4100" name="ClipArt" r:id="rId4" imgW="3500280" imgH="3657600" progId="">
                  <p:embed/>
                </p:oleObj>
              </mc:Choice>
              <mc:Fallback>
                <p:oleObj name="ClipArt" r:id="rId4" imgW="3500280" imgH="3657600" progId="">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0"/>
                        <a:ext cx="464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ctrTitle"/>
          </p:nvPr>
        </p:nvSpPr>
        <p:spPr>
          <a:xfrm>
            <a:off x="3962400" y="533400"/>
            <a:ext cx="4038600" cy="2286000"/>
          </a:xfrm>
        </p:spPr>
        <p:txBody>
          <a:bodyPr/>
          <a:lstStyle/>
          <a:p>
            <a:r>
              <a:rPr lang="en-US" b="1" dirty="0" smtClean="0"/>
              <a:t>Cardiac Cycle</a:t>
            </a:r>
            <a:endParaRPr lang="en-IN" b="1" dirty="0"/>
          </a:p>
        </p:txBody>
      </p:sp>
      <p:pic>
        <p:nvPicPr>
          <p:cNvPr id="4100" name="Picture 4" descr="C:\Users\Hetal\Downloads\GIU1GDc.gif"/>
          <p:cNvPicPr>
            <a:picLocks noChangeAspect="1" noChangeArrowheads="1" noCrop="1"/>
          </p:cNvPicPr>
          <p:nvPr/>
        </p:nvPicPr>
        <p:blipFill>
          <a:blip r:embed="rId6"/>
          <a:srcRect/>
          <a:stretch>
            <a:fillRect/>
          </a:stretch>
        </p:blipFill>
        <p:spPr bwMode="auto">
          <a:xfrm>
            <a:off x="0" y="3200400"/>
            <a:ext cx="2971800" cy="3657600"/>
          </a:xfrm>
          <a:prstGeom prst="rect">
            <a:avLst/>
          </a:prstGeom>
          <a:noFill/>
        </p:spPr>
      </p:pic>
      <p:sp>
        <p:nvSpPr>
          <p:cNvPr id="6" name="Subtitle 5"/>
          <p:cNvSpPr>
            <a:spLocks noGrp="1"/>
          </p:cNvSpPr>
          <p:nvPr>
            <p:ph type="subTitle" idx="1"/>
          </p:nvPr>
        </p:nvSpPr>
        <p:spPr>
          <a:xfrm>
            <a:off x="533400" y="4648200"/>
            <a:ext cx="7854696" cy="1752600"/>
          </a:xfrm>
        </p:spPr>
        <p:txBody>
          <a:bodyPr>
            <a:normAutofit fontScale="92500" lnSpcReduction="10000"/>
          </a:bodyPr>
          <a:lstStyle/>
          <a:p>
            <a:r>
              <a:rPr lang="en-US" sz="3600" b="1" dirty="0" smtClean="0">
                <a:solidFill>
                  <a:srgbClr val="FFFF00"/>
                </a:solidFill>
              </a:rPr>
              <a:t>Cardiovascular System</a:t>
            </a:r>
          </a:p>
          <a:p>
            <a:r>
              <a:rPr lang="en-US" sz="3600" b="1" dirty="0" smtClean="0"/>
              <a:t>Lecture 2 : Cardiac </a:t>
            </a:r>
            <a:r>
              <a:rPr lang="en-US" sz="3600" b="1" dirty="0" smtClean="0"/>
              <a:t>Cycle</a:t>
            </a:r>
          </a:p>
          <a:p>
            <a:r>
              <a:rPr lang="en-US" sz="3600" b="1" dirty="0" err="1" smtClean="0"/>
              <a:t>Dr.Mahavir</a:t>
            </a:r>
            <a:r>
              <a:rPr lang="en-US" sz="3600" b="1" dirty="0" smtClean="0"/>
              <a:t> Rajput</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1257</TotalTime>
  <Words>2184</Words>
  <Application>Microsoft Office PowerPoint</Application>
  <PresentationFormat>On-screen Show (4:3)</PresentationFormat>
  <Paragraphs>569</Paragraphs>
  <Slides>63</Slides>
  <Notes>26</Notes>
  <HiddenSlides>0</HiddenSlides>
  <MMClips>2</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66" baseType="lpstr">
      <vt:lpstr>Flow</vt:lpstr>
      <vt:lpstr>Office Theme</vt:lpstr>
      <vt:lpstr>ClipArt</vt:lpstr>
      <vt:lpstr>Revision :  Properties of Cardiac Muscle</vt:lpstr>
      <vt:lpstr>Continuous Cumulative Evaluation System</vt:lpstr>
      <vt:lpstr>Continuous Cumulative Evaluation System</vt:lpstr>
      <vt:lpstr>Continuous Cumulative Evaluation System</vt:lpstr>
      <vt:lpstr>Continuous Cumulative Evaluation System</vt:lpstr>
      <vt:lpstr>Continuous Cumulative Evaluation System</vt:lpstr>
      <vt:lpstr>Apply Your Knowledge</vt:lpstr>
      <vt:lpstr>Apply Your Knowledge :  Rate under Vagal Influences</vt:lpstr>
      <vt:lpstr>Cardiac Cycle</vt:lpstr>
      <vt:lpstr>V.V.V. Important Question***</vt:lpstr>
      <vt:lpstr>Overview</vt:lpstr>
      <vt:lpstr>Cardiac Cycle</vt:lpstr>
      <vt:lpstr>Cardiac Cycle</vt:lpstr>
      <vt:lpstr>Cardiac Cycle</vt:lpstr>
      <vt:lpstr>Cardiac Cycle Electrical  Mechanical</vt:lpstr>
      <vt:lpstr>Cardiac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Circulation of Blood Around the Body</vt:lpstr>
      <vt:lpstr>Opening and Closure of Valves</vt:lpstr>
      <vt:lpstr>The Cardiac Cycle : MECHANICAL EVENTS</vt:lpstr>
      <vt:lpstr>The Cardiac Cycle</vt:lpstr>
      <vt:lpstr>Introduction</vt:lpstr>
      <vt:lpstr>Diastole</vt:lpstr>
      <vt:lpstr>Systole</vt:lpstr>
      <vt:lpstr>The cardiac cycle</vt:lpstr>
      <vt:lpstr>PowerPoint Presentation</vt:lpstr>
      <vt:lpstr>The cardiac cycle – Events</vt:lpstr>
      <vt:lpstr>How to calculate the duration of cardiac cycle ?</vt:lpstr>
      <vt:lpstr>The cardiac cycle</vt:lpstr>
      <vt:lpstr>The cardiac cycle</vt:lpstr>
      <vt:lpstr>PowerPoint Presentation</vt:lpstr>
      <vt:lpstr>PowerPoint Presentation</vt:lpstr>
      <vt:lpstr>Events occurring during Cardiac Cycle – step by step</vt:lpstr>
      <vt:lpstr>PowerPoint Presentation</vt:lpstr>
      <vt:lpstr>Cardiac Cycle : Mechanical events</vt:lpstr>
      <vt:lpstr>PowerPoint Presentation</vt:lpstr>
      <vt:lpstr>Summary of Cardiac Cycle</vt:lpstr>
      <vt:lpstr>PowerPoint Presentation</vt:lpstr>
      <vt:lpstr>Cardiac Cycles : Event Recording</vt:lpstr>
      <vt:lpstr>THE COMPLETE PICTURE</vt:lpstr>
      <vt:lpstr>CARDIAC CYCLE</vt:lpstr>
      <vt:lpstr>QUICK QUIZ How to find out that you know the valvular event Cardiac Cycle.</vt:lpstr>
      <vt:lpstr>Valves during Cardiac Cycle</vt:lpstr>
      <vt:lpstr>Summary: Cardiac Cycle</vt:lpstr>
      <vt:lpstr>Summary of Heart Beat:  Electrical, Pressure and Chamber Volumes</vt:lpstr>
      <vt:lpstr>Applied Physiology: Cardiac Cycle</vt:lpstr>
      <vt:lpstr>You Can Refer to</vt:lpstr>
      <vt:lpstr>PowerPoint Presentation</vt:lpstr>
      <vt:lpstr>Continuous Cumulative Evaluation System</vt:lpstr>
      <vt:lpstr>Continuous Cumulative Evaluation System</vt:lpstr>
      <vt:lpstr>PowerPoint Presentation</vt:lpstr>
      <vt:lpstr>Continuous Cumulative Evaluation System</vt:lpstr>
      <vt:lpstr>Continuous Cumulative Evaluation System</vt:lpstr>
      <vt:lpstr>Continuous Cumulative Evaluation System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Cycle</dc:title>
  <dc:creator>ASUS</dc:creator>
  <cp:lastModifiedBy>LocalUser</cp:lastModifiedBy>
  <cp:revision>144</cp:revision>
  <dcterms:created xsi:type="dcterms:W3CDTF">2006-08-16T00:00:00Z</dcterms:created>
  <dcterms:modified xsi:type="dcterms:W3CDTF">2021-09-13T17:26:53Z</dcterms:modified>
</cp:coreProperties>
</file>