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57" r:id="rId3"/>
    <p:sldId id="258" r:id="rId4"/>
    <p:sldId id="267" r:id="rId5"/>
    <p:sldId id="322" r:id="rId6"/>
    <p:sldId id="323" r:id="rId7"/>
    <p:sldId id="321" r:id="rId8"/>
    <p:sldId id="268" r:id="rId9"/>
    <p:sldId id="271" r:id="rId10"/>
    <p:sldId id="269" r:id="rId11"/>
    <p:sldId id="307" r:id="rId12"/>
    <p:sldId id="272" r:id="rId13"/>
    <p:sldId id="264" r:id="rId14"/>
    <p:sldId id="273" r:id="rId15"/>
    <p:sldId id="274" r:id="rId16"/>
    <p:sldId id="275" r:id="rId17"/>
    <p:sldId id="277" r:id="rId18"/>
    <p:sldId id="278" r:id="rId19"/>
    <p:sldId id="309" r:id="rId20"/>
    <p:sldId id="276" r:id="rId21"/>
    <p:sldId id="279" r:id="rId22"/>
    <p:sldId id="280" r:id="rId23"/>
    <p:sldId id="302" r:id="rId24"/>
    <p:sldId id="303" r:id="rId25"/>
    <p:sldId id="305" r:id="rId26"/>
    <p:sldId id="281" r:id="rId27"/>
    <p:sldId id="306" r:id="rId28"/>
    <p:sldId id="283" r:id="rId29"/>
    <p:sldId id="284" r:id="rId30"/>
    <p:sldId id="324" r:id="rId31"/>
    <p:sldId id="308" r:id="rId32"/>
    <p:sldId id="290" r:id="rId33"/>
    <p:sldId id="310" r:id="rId34"/>
    <p:sldId id="311" r:id="rId35"/>
    <p:sldId id="291" r:id="rId36"/>
    <p:sldId id="294" r:id="rId37"/>
    <p:sldId id="312" r:id="rId38"/>
    <p:sldId id="293" r:id="rId39"/>
    <p:sldId id="295" r:id="rId40"/>
    <p:sldId id="296" r:id="rId41"/>
    <p:sldId id="297" r:id="rId42"/>
    <p:sldId id="300" r:id="rId43"/>
    <p:sldId id="320" r:id="rId44"/>
    <p:sldId id="316" r:id="rId45"/>
    <p:sldId id="317" r:id="rId46"/>
    <p:sldId id="326" r:id="rId47"/>
    <p:sldId id="318" r:id="rId48"/>
    <p:sldId id="325" r:id="rId49"/>
    <p:sldId id="319" r:id="rId50"/>
    <p:sldId id="30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9B8A8-3C88-40DA-A787-F050B9C33CD2}" type="datetimeFigureOut">
              <a:rPr lang="en-US" smtClean="0"/>
              <a:pPr/>
              <a:t>12/14/2018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5C92B-5DF3-4329-9226-FA507E2517C1}" type="slidenum">
              <a:rPr lang="en-US" smtClean="0"/>
              <a:pPr/>
              <a:t>‹#›</a:t>
            </a:fld>
            <a:endParaRPr lang="en-US"/>
          </a:p>
        </p:txBody>
      </p:sp>
    </p:spTree>
    <p:extLst>
      <p:ext uri="{BB962C8B-B14F-4D97-AF65-F5344CB8AC3E}">
        <p14:creationId xmlns:p14="http://schemas.microsoft.com/office/powerpoint/2010/main" val="145082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(increase pressure in bladder to 40-60 mmHg)</a:t>
            </a:r>
            <a:endParaRPr lang="en-US" dirty="0"/>
          </a:p>
        </p:txBody>
      </p:sp>
      <p:sp>
        <p:nvSpPr>
          <p:cNvPr id="4" name="Slide Number Placeholder 3"/>
          <p:cNvSpPr>
            <a:spLocks noGrp="1"/>
          </p:cNvSpPr>
          <p:nvPr>
            <p:ph type="sldNum" sz="quarter" idx="10"/>
          </p:nvPr>
        </p:nvSpPr>
        <p:spPr/>
        <p:txBody>
          <a:bodyPr/>
          <a:lstStyle/>
          <a:p>
            <a:fld id="{2B25C92B-5DF3-4329-9226-FA507E2517C1}"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FF0000"/>
                </a:solidFill>
              </a:rPr>
              <a:t>Parasympathetic fibers </a:t>
            </a:r>
            <a:r>
              <a:rPr lang="en-US" sz="1200" dirty="0" smtClean="0"/>
              <a:t>originate from the </a:t>
            </a:r>
            <a:r>
              <a:rPr lang="en-US" sz="1200" b="1" dirty="0" smtClean="0"/>
              <a:t>sacral 2,3 and 4 segments </a:t>
            </a:r>
            <a:r>
              <a:rPr lang="en-US" sz="1200" dirty="0" smtClean="0"/>
              <a:t>of spinal cord and reach the bladder via </a:t>
            </a:r>
            <a:r>
              <a:rPr lang="en-US" sz="1200" b="1" dirty="0" smtClean="0"/>
              <a:t>pelvic nerves</a:t>
            </a:r>
          </a:p>
          <a:p>
            <a:r>
              <a:rPr lang="en-US" sz="1200" b="1" dirty="0" smtClean="0">
                <a:solidFill>
                  <a:srgbClr val="FF0000"/>
                </a:solidFill>
              </a:rPr>
              <a:t>Sympathetic fibers </a:t>
            </a:r>
            <a:r>
              <a:rPr lang="en-US" sz="1200" dirty="0" smtClean="0"/>
              <a:t>originate from </a:t>
            </a:r>
            <a:r>
              <a:rPr lang="en-US" sz="1200" b="1" dirty="0" smtClean="0"/>
              <a:t>lumbar 1,2 and 3 segment</a:t>
            </a:r>
            <a:r>
              <a:rPr lang="en-US" sz="1200" dirty="0" smtClean="0"/>
              <a:t> of spinal cord and reach the bladder via </a:t>
            </a:r>
            <a:r>
              <a:rPr lang="en-US" sz="1200" b="1" dirty="0" err="1" smtClean="0"/>
              <a:t>hypogastric</a:t>
            </a:r>
            <a:r>
              <a:rPr lang="en-US" sz="1200" b="1" dirty="0" smtClean="0"/>
              <a:t> nerve</a:t>
            </a:r>
          </a:p>
          <a:p>
            <a:r>
              <a:rPr lang="en-US" sz="1200" b="1" dirty="0" smtClean="0">
                <a:solidFill>
                  <a:srgbClr val="FF0000"/>
                </a:solidFill>
              </a:rPr>
              <a:t>Somatic fibers </a:t>
            </a:r>
            <a:r>
              <a:rPr lang="en-US" sz="1200" dirty="0" smtClean="0"/>
              <a:t>originate </a:t>
            </a:r>
            <a:r>
              <a:rPr lang="en-US" sz="1200" b="1" dirty="0" smtClean="0"/>
              <a:t>from S2,S3 and S4 </a:t>
            </a:r>
            <a:r>
              <a:rPr lang="en-US" sz="1200" dirty="0" smtClean="0"/>
              <a:t>and innervate bladder and external sphincter via </a:t>
            </a:r>
            <a:r>
              <a:rPr lang="en-US" sz="1200" b="1" dirty="0" err="1" smtClean="0"/>
              <a:t>pudendal</a:t>
            </a:r>
            <a:r>
              <a:rPr lang="en-US" sz="1200" b="1" dirty="0" smtClean="0"/>
              <a:t> nerve</a:t>
            </a:r>
            <a:endParaRPr lang="en-US" dirty="0"/>
          </a:p>
        </p:txBody>
      </p:sp>
      <p:sp>
        <p:nvSpPr>
          <p:cNvPr id="4" name="Slide Number Placeholder 3"/>
          <p:cNvSpPr>
            <a:spLocks noGrp="1"/>
          </p:cNvSpPr>
          <p:nvPr>
            <p:ph type="sldNum" sz="quarter" idx="10"/>
          </p:nvPr>
        </p:nvSpPr>
        <p:spPr/>
        <p:txBody>
          <a:bodyPr/>
          <a:lstStyle/>
          <a:p>
            <a:fld id="{2B25C92B-5DF3-4329-9226-FA507E2517C1}"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Process of studying the relationship b/w the  </a:t>
            </a:r>
            <a:r>
              <a:rPr lang="en-US" sz="1200" i="1" dirty="0" err="1" smtClean="0"/>
              <a:t>intravesical</a:t>
            </a:r>
            <a:r>
              <a:rPr lang="en-US" sz="1200" i="1" dirty="0" smtClean="0"/>
              <a:t> volume and pressure</a:t>
            </a:r>
          </a:p>
        </p:txBody>
      </p:sp>
      <p:sp>
        <p:nvSpPr>
          <p:cNvPr id="4" name="Slide Number Placeholder 3"/>
          <p:cNvSpPr>
            <a:spLocks noGrp="1"/>
          </p:cNvSpPr>
          <p:nvPr>
            <p:ph type="sldNum" sz="quarter" idx="10"/>
          </p:nvPr>
        </p:nvSpPr>
        <p:spPr/>
        <p:txBody>
          <a:bodyPr/>
          <a:lstStyle/>
          <a:p>
            <a:fld id="{2B25C92B-5DF3-4329-9226-FA507E2517C1}"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Emptying of the bladder is basically a reflex action called the </a:t>
            </a:r>
            <a:r>
              <a:rPr lang="en-US" dirty="0" err="1" smtClean="0"/>
              <a:t>micturition</a:t>
            </a:r>
            <a:r>
              <a:rPr lang="en-US" dirty="0" smtClean="0"/>
              <a:t> reflex, which is controlled by </a:t>
            </a:r>
            <a:r>
              <a:rPr lang="en-US" dirty="0" err="1" smtClean="0"/>
              <a:t>supraspinal</a:t>
            </a:r>
            <a:r>
              <a:rPr lang="en-US" dirty="0" smtClean="0"/>
              <a:t> </a:t>
            </a:r>
            <a:r>
              <a:rPr lang="en-US" dirty="0" err="1" smtClean="0"/>
              <a:t>centres</a:t>
            </a:r>
            <a:r>
              <a:rPr lang="en-US" dirty="0" smtClean="0"/>
              <a:t> and is assisted by contraction of </a:t>
            </a:r>
            <a:r>
              <a:rPr lang="en-US" dirty="0" err="1" smtClean="0"/>
              <a:t>perineal</a:t>
            </a:r>
            <a:r>
              <a:rPr lang="en-US" dirty="0" smtClean="0"/>
              <a:t> and abdominal muscles. Therefore, emptying of the urinary bladder focuses on: </a:t>
            </a:r>
          </a:p>
        </p:txBody>
      </p:sp>
      <p:sp>
        <p:nvSpPr>
          <p:cNvPr id="4" name="Slide Number Placeholder 3"/>
          <p:cNvSpPr>
            <a:spLocks noGrp="1"/>
          </p:cNvSpPr>
          <p:nvPr>
            <p:ph type="sldNum" sz="quarter" idx="10"/>
          </p:nvPr>
        </p:nvSpPr>
        <p:spPr/>
        <p:txBody>
          <a:bodyPr/>
          <a:lstStyle/>
          <a:p>
            <a:fld id="{2B25C92B-5DF3-4329-9226-FA507E2517C1}"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Stimulus: Filling of bladder by 300–400 </a:t>
            </a:r>
            <a:r>
              <a:rPr lang="en-US" dirty="0" err="1" smtClean="0"/>
              <a:t>mL</a:t>
            </a:r>
            <a:r>
              <a:rPr lang="en-US" dirty="0" smtClean="0"/>
              <a:t> of urine in adults constitutes the adequate stimulus for  he </a:t>
            </a:r>
            <a:r>
              <a:rPr lang="en-US" dirty="0" err="1" smtClean="0"/>
              <a:t>micturition</a:t>
            </a:r>
            <a:r>
              <a:rPr lang="en-US" dirty="0" smtClean="0"/>
              <a:t> reflex to occur.</a:t>
            </a:r>
          </a:p>
          <a:p>
            <a:r>
              <a:rPr lang="en-US" dirty="0" smtClean="0"/>
              <a:t>Afferents: The afferents from the stretch receptors in the </a:t>
            </a:r>
            <a:r>
              <a:rPr lang="en-US" dirty="0" err="1" smtClean="0"/>
              <a:t>detrusor</a:t>
            </a:r>
            <a:r>
              <a:rPr lang="en-US" dirty="0" smtClean="0"/>
              <a:t> muscle and urethra travel along the pelvic nerves and enter the sacral segment of spinal cord through dorsal roots to  S 2 , S 3  and S  segments to reach the sacral </a:t>
            </a:r>
            <a:r>
              <a:rPr lang="en-US" dirty="0" err="1" smtClean="0"/>
              <a:t>micturition</a:t>
            </a:r>
            <a:r>
              <a:rPr lang="en-US" dirty="0" smtClean="0"/>
              <a:t> centre </a:t>
            </a:r>
          </a:p>
          <a:p>
            <a:r>
              <a:rPr lang="en-US" b="1" dirty="0" smtClean="0"/>
              <a:t>Sacral </a:t>
            </a:r>
            <a:r>
              <a:rPr lang="en-US" b="1" dirty="0" err="1" smtClean="0"/>
              <a:t>micturition</a:t>
            </a:r>
            <a:r>
              <a:rPr lang="en-US" b="1" dirty="0" smtClean="0"/>
              <a:t> centre is formed by the sacral </a:t>
            </a:r>
            <a:r>
              <a:rPr lang="en-US" b="1" dirty="0" err="1" smtClean="0"/>
              <a:t>detrusor</a:t>
            </a:r>
            <a:r>
              <a:rPr lang="en-US" b="1" dirty="0" smtClean="0"/>
              <a:t> </a:t>
            </a:r>
            <a:r>
              <a:rPr lang="en-US" dirty="0" smtClean="0"/>
              <a:t>nucleus and  sacral </a:t>
            </a:r>
            <a:r>
              <a:rPr lang="en-US" dirty="0" err="1" smtClean="0"/>
              <a:t>pudendal</a:t>
            </a:r>
            <a:r>
              <a:rPr lang="en-US" dirty="0" smtClean="0"/>
              <a:t> nucleus.</a:t>
            </a:r>
          </a:p>
          <a:p>
            <a:r>
              <a:rPr lang="en-US" dirty="0" err="1" smtClean="0"/>
              <a:t>Efferents</a:t>
            </a:r>
            <a:r>
              <a:rPr lang="en-US" dirty="0" smtClean="0"/>
              <a:t> arising from the sacral </a:t>
            </a:r>
            <a:r>
              <a:rPr lang="en-US" dirty="0" err="1" smtClean="0"/>
              <a:t>detrusor</a:t>
            </a:r>
            <a:r>
              <a:rPr lang="en-US" dirty="0" smtClean="0"/>
              <a:t>  nucleus are the </a:t>
            </a:r>
            <a:r>
              <a:rPr lang="en-US" dirty="0" err="1" smtClean="0"/>
              <a:t>preganglionic</a:t>
            </a:r>
            <a:r>
              <a:rPr lang="en-US" dirty="0" smtClean="0"/>
              <a:t> parasympathetic </a:t>
            </a:r>
            <a:r>
              <a:rPr lang="en-US" dirty="0" err="1" smtClean="0"/>
              <a:t>fibres</a:t>
            </a:r>
            <a:r>
              <a:rPr lang="en-US" dirty="0" smtClean="0"/>
              <a:t>, which relay in the  ganglia near or within bladder and urethra  </a:t>
            </a:r>
          </a:p>
        </p:txBody>
      </p:sp>
      <p:sp>
        <p:nvSpPr>
          <p:cNvPr id="4" name="Slide Number Placeholder 3"/>
          <p:cNvSpPr>
            <a:spLocks noGrp="1"/>
          </p:cNvSpPr>
          <p:nvPr>
            <p:ph type="sldNum" sz="quarter" idx="10"/>
          </p:nvPr>
        </p:nvSpPr>
        <p:spPr/>
        <p:txBody>
          <a:bodyPr/>
          <a:lstStyle/>
          <a:p>
            <a:fld id="{2B25C92B-5DF3-4329-9226-FA507E2517C1}"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Self-regenerative, i.e. initial  contraction of the bladder wall further activates the receptors to increase the sensory impulses (afferents) from the bladder and urethra which cause further increase in the  reflex contraction of </a:t>
            </a:r>
            <a:r>
              <a:rPr lang="en-US" dirty="0" err="1" smtClean="0"/>
              <a:t>detrusor</a:t>
            </a:r>
            <a:r>
              <a:rPr lang="en-US" dirty="0" smtClean="0"/>
              <a:t> muscle of the bladder.</a:t>
            </a:r>
            <a:endParaRPr lang="en-US" dirty="0"/>
          </a:p>
        </p:txBody>
      </p:sp>
      <p:sp>
        <p:nvSpPr>
          <p:cNvPr id="4" name="Slide Number Placeholder 3"/>
          <p:cNvSpPr>
            <a:spLocks noGrp="1"/>
          </p:cNvSpPr>
          <p:nvPr>
            <p:ph type="sldNum" sz="quarter" idx="10"/>
          </p:nvPr>
        </p:nvSpPr>
        <p:spPr/>
        <p:txBody>
          <a:bodyPr/>
          <a:lstStyle/>
          <a:p>
            <a:fld id="{2B25C92B-5DF3-4329-9226-FA507E2517C1}"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[No role of sympathetic fibers in </a:t>
            </a:r>
            <a:r>
              <a:rPr lang="en-US" sz="1200" b="1" i="1" dirty="0" err="1" smtClean="0"/>
              <a:t>micturition</a:t>
            </a:r>
            <a:r>
              <a:rPr lang="en-US" sz="1200" b="1" i="1" dirty="0" smtClean="0"/>
              <a:t> process </a:t>
            </a:r>
            <a:r>
              <a:rPr lang="en-US" sz="1200" i="1" dirty="0" smtClean="0"/>
              <a:t>but sympathetic activation causes contraction of bladder muscle that prevent semen from entering the bladder during ejaculation]</a:t>
            </a:r>
            <a:endParaRPr lang="en-IN" sz="1200" i="1" dirty="0" smtClean="0"/>
          </a:p>
        </p:txBody>
      </p:sp>
      <p:sp>
        <p:nvSpPr>
          <p:cNvPr id="4" name="Slide Number Placeholder 3"/>
          <p:cNvSpPr>
            <a:spLocks noGrp="1"/>
          </p:cNvSpPr>
          <p:nvPr>
            <p:ph type="sldNum" sz="quarter" idx="10"/>
          </p:nvPr>
        </p:nvSpPr>
        <p:spPr/>
        <p:txBody>
          <a:bodyPr/>
          <a:lstStyle/>
          <a:p>
            <a:fld id="{2B25C92B-5DF3-4329-9226-FA507E2517C1}"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a:t>
            </a:r>
            <a:r>
              <a:rPr lang="en-US" sz="1200" dirty="0" err="1" smtClean="0"/>
              <a:t>micturition</a:t>
            </a:r>
            <a:r>
              <a:rPr lang="en-US" sz="1200" dirty="0" smtClean="0"/>
              <a:t> reflex is the basic cause of </a:t>
            </a:r>
            <a:r>
              <a:rPr lang="en-US" sz="1200" dirty="0" err="1" smtClean="0"/>
              <a:t>micturition</a:t>
            </a:r>
            <a:r>
              <a:rPr lang="en-US" sz="1200" dirty="0" smtClean="0"/>
              <a:t>, but the higher centers normally exert final control of </a:t>
            </a:r>
            <a:r>
              <a:rPr lang="en-US" sz="1200" dirty="0" err="1" smtClean="0"/>
              <a:t>micturition</a:t>
            </a:r>
            <a:r>
              <a:rPr lang="en-US" sz="1200" dirty="0" smtClean="0"/>
              <a:t> as follows: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Voluntary urination is usually initiated in the following way: First, a person voluntarily contracts his or her abdominal  muscles, which increases the pressure in the bladder and allows extra urine to enter the bladder neck and posterior urethra under pressure, thus stretching their walls. This action  stimulates the stretch receptors, which excites the </a:t>
            </a:r>
            <a:r>
              <a:rPr lang="en-US" sz="1200" dirty="0" err="1" smtClean="0"/>
              <a:t>micturition</a:t>
            </a:r>
            <a:r>
              <a:rPr lang="en-US" sz="1200" dirty="0" smtClean="0"/>
              <a:t> reflex and simultaneously inhibits the  external urethral sphincter. Ordinarily, all the urine will be emptied, with rarely more than 5 to 10  milliliters left in the bladder.</a:t>
            </a:r>
            <a:endParaRPr lang="en-IN" sz="1200" dirty="0" smtClean="0"/>
          </a:p>
        </p:txBody>
      </p:sp>
      <p:sp>
        <p:nvSpPr>
          <p:cNvPr id="4" name="Slide Number Placeholder 3"/>
          <p:cNvSpPr>
            <a:spLocks noGrp="1"/>
          </p:cNvSpPr>
          <p:nvPr>
            <p:ph type="sldNum" sz="quarter" idx="10"/>
          </p:nvPr>
        </p:nvSpPr>
        <p:spPr/>
        <p:txBody>
          <a:bodyPr/>
          <a:lstStyle/>
          <a:p>
            <a:fld id="{2B25C92B-5DF3-4329-9226-FA507E2517C1}"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Gradually the muscle of the bladder becomes active and the contraction of the bladder muscle removes urine in the form of </a:t>
            </a:r>
            <a:r>
              <a:rPr lang="en-US" b="1" dirty="0" smtClean="0"/>
              <a:t>dribbles.</a:t>
            </a:r>
          </a:p>
          <a:p>
            <a:pPr algn="just"/>
            <a:r>
              <a:rPr lang="en-US" dirty="0" smtClean="0"/>
              <a:t>Later, the bladder shrinks and bladder wall becomes hypertrophied</a:t>
            </a:r>
          </a:p>
          <a:p>
            <a:pPr algn="just"/>
            <a:r>
              <a:rPr lang="en-US" b="1" dirty="0" smtClean="0"/>
              <a:t>This is typically seen in the tumors of </a:t>
            </a:r>
            <a:r>
              <a:rPr lang="en-US" b="1" dirty="0" err="1" smtClean="0"/>
              <a:t>cauda</a:t>
            </a:r>
            <a:r>
              <a:rPr lang="en-US" b="1" dirty="0" smtClean="0"/>
              <a:t> </a:t>
            </a:r>
            <a:r>
              <a:rPr lang="en-US" b="1" dirty="0" err="1" smtClean="0"/>
              <a:t>equina</a:t>
            </a:r>
            <a:r>
              <a:rPr lang="en-US" b="1" dirty="0" smtClean="0"/>
              <a:t>.</a:t>
            </a:r>
          </a:p>
          <a:p>
            <a:pPr algn="just"/>
            <a:r>
              <a:rPr lang="en-US" dirty="0" smtClean="0"/>
              <a:t>The hyperactive bladder suggests </a:t>
            </a:r>
            <a:r>
              <a:rPr lang="en-US" dirty="0" err="1" smtClean="0"/>
              <a:t>denervation</a:t>
            </a:r>
            <a:r>
              <a:rPr lang="en-US" dirty="0" smtClean="0"/>
              <a:t> hypersensitivity of bladder muscles</a:t>
            </a:r>
            <a:endParaRPr lang="en-IN" dirty="0" smtClean="0"/>
          </a:p>
        </p:txBody>
      </p:sp>
      <p:sp>
        <p:nvSpPr>
          <p:cNvPr id="4" name="Slide Number Placeholder 3"/>
          <p:cNvSpPr>
            <a:spLocks noGrp="1"/>
          </p:cNvSpPr>
          <p:nvPr>
            <p:ph type="sldNum" sz="quarter" idx="10"/>
          </p:nvPr>
        </p:nvSpPr>
        <p:spPr/>
        <p:txBody>
          <a:bodyPr/>
          <a:lstStyle/>
          <a:p>
            <a:fld id="{2B25C92B-5DF3-4329-9226-FA507E2517C1}"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12/14/2018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12/14/2018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12/14/2018</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12/14/2018</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12/14/2018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12/14/2018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153400" cy="9906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PHYSIOLOGY OF </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MICTURITION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153400" cy="990600"/>
          </a:xfrm>
        </p:spPr>
        <p:txBody>
          <a:bodyPr>
            <a:normAutofit/>
          </a:bodyPr>
          <a:lstStyle/>
          <a:p>
            <a:r>
              <a:rPr lang="en-US" sz="3200" b="1" dirty="0" smtClean="0"/>
              <a:t>Innervation of the Bladder</a:t>
            </a:r>
            <a:endParaRPr lang="en-US" sz="3200" dirty="0"/>
          </a:p>
        </p:txBody>
      </p:sp>
      <p:sp>
        <p:nvSpPr>
          <p:cNvPr id="10" name="Rectangle 9"/>
          <p:cNvSpPr/>
          <p:nvPr/>
        </p:nvSpPr>
        <p:spPr>
          <a:xfrm>
            <a:off x="6248400" y="762000"/>
            <a:ext cx="184731" cy="369332"/>
          </a:xfrm>
          <a:prstGeom prst="rect">
            <a:avLst/>
          </a:prstGeom>
        </p:spPr>
        <p:txBody>
          <a:bodyPr wrap="none">
            <a:spAutoFit/>
          </a:bodyPr>
          <a:lstStyle/>
          <a:p>
            <a:endParaRPr lang="en-IN" dirty="0"/>
          </a:p>
        </p:txBody>
      </p:sp>
      <p:pic>
        <p:nvPicPr>
          <p:cNvPr id="13" name="Picture 2"/>
          <p:cNvPicPr>
            <a:picLocks noGrp="1" noChangeAspect="1" noChangeArrowheads="1"/>
          </p:cNvPicPr>
          <p:nvPr>
            <p:ph sz="quarter" idx="1"/>
          </p:nvPr>
        </p:nvPicPr>
        <p:blipFill>
          <a:blip r:embed="rId2"/>
          <a:srcRect/>
          <a:stretch>
            <a:fillRect/>
          </a:stretch>
        </p:blipFill>
        <p:spPr bwMode="auto">
          <a:xfrm>
            <a:off x="779929" y="1752600"/>
            <a:ext cx="7983071" cy="4371975"/>
          </a:xfrm>
          <a:prstGeom prst="rect">
            <a:avLst/>
          </a:prstGeom>
          <a:noFill/>
          <a:ln w="9525">
            <a:noFill/>
            <a:miter lim="800000"/>
            <a:headEnd/>
            <a:tailEnd/>
          </a:ln>
          <a:effectLst/>
        </p:spPr>
      </p:pic>
      <p:sp>
        <p:nvSpPr>
          <p:cNvPr id="14" name="Rectangle 13"/>
          <p:cNvSpPr/>
          <p:nvPr/>
        </p:nvSpPr>
        <p:spPr>
          <a:xfrm>
            <a:off x="2362200" y="2895600"/>
            <a:ext cx="1941557" cy="369332"/>
          </a:xfrm>
          <a:prstGeom prst="rect">
            <a:avLst/>
          </a:prstGeom>
        </p:spPr>
        <p:txBody>
          <a:bodyPr wrap="none">
            <a:spAutoFit/>
          </a:bodyPr>
          <a:lstStyle/>
          <a:p>
            <a:r>
              <a:rPr lang="en-US" dirty="0" smtClean="0"/>
              <a:t>Hypogastric nerves</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ndu khurana_medical physiology\assets\images\chapterthumb\book1\chapter6\thumb22.jpg"/>
          <p:cNvPicPr>
            <a:picLocks noGrp="1" noChangeAspect="1" noChangeArrowheads="1"/>
          </p:cNvPicPr>
          <p:nvPr>
            <p:ph sz="quarter" idx="1"/>
          </p:nvPr>
        </p:nvPicPr>
        <p:blipFill>
          <a:blip r:embed="rId2"/>
          <a:srcRect/>
          <a:stretch>
            <a:fillRect/>
          </a:stretch>
        </p:blipFill>
        <p:spPr bwMode="auto">
          <a:xfrm>
            <a:off x="376844" y="279490"/>
            <a:ext cx="8462356" cy="657851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09600" y="609600"/>
            <a:ext cx="8153400" cy="5632311"/>
          </a:xfrm>
          <a:prstGeom prst="rect">
            <a:avLst/>
          </a:prstGeom>
        </p:spPr>
        <p:txBody>
          <a:bodyPr wrap="square">
            <a:spAutoFit/>
          </a:bodyPr>
          <a:lstStyle/>
          <a:p>
            <a:r>
              <a:rPr lang="en-US" b="1" dirty="0" smtClean="0"/>
              <a:t>Innervation of the Bladder. The principal nerve supply </a:t>
            </a:r>
            <a:r>
              <a:rPr lang="en-US" dirty="0" smtClean="0"/>
              <a:t>of the bladder is by way of  the pelvic nerves, which connect with the spinal cord through the sacral plexus, mainly connecting with cord segments S2 and S3 (</a:t>
            </a:r>
            <a:r>
              <a:rPr lang="en-US" b="1" dirty="0" smtClean="0"/>
              <a:t>Figure 26-7). </a:t>
            </a:r>
            <a:r>
              <a:rPr lang="en-US" b="1" dirty="0" smtClean="0">
                <a:solidFill>
                  <a:srgbClr val="FF0000"/>
                </a:solidFill>
              </a:rPr>
              <a:t>Coursing through the pelvic  nerves are both sensory nerve fibers and motor nerve fibers</a:t>
            </a:r>
            <a:r>
              <a:rPr lang="en-US" dirty="0" smtClean="0"/>
              <a:t>. The sensory fibers detect  the degree of stretch in the bladder wall. Stretch signals from the posterior urethra are  especially strong and are mainly responsible for initiating the reflexes that cause  bladder emptying. </a:t>
            </a:r>
          </a:p>
          <a:p>
            <a:r>
              <a:rPr lang="en-US" dirty="0" smtClean="0"/>
              <a:t>The </a:t>
            </a:r>
            <a:r>
              <a:rPr lang="en-US" dirty="0" smtClean="0">
                <a:solidFill>
                  <a:srgbClr val="FF0000"/>
                </a:solidFill>
              </a:rPr>
              <a:t>motor nerves transmitted in the pelvic nerves are parasympathetic fibers</a:t>
            </a:r>
            <a:r>
              <a:rPr lang="en-US" dirty="0" smtClean="0"/>
              <a:t>. These  fibers terminate on ganglion cells located in the wall of the bladder. Short  postganglionic nerves then innervate the </a:t>
            </a:r>
            <a:r>
              <a:rPr lang="en-US" dirty="0" err="1" smtClean="0"/>
              <a:t>detrusor</a:t>
            </a:r>
            <a:r>
              <a:rPr lang="en-US" dirty="0" smtClean="0"/>
              <a:t> muscle. </a:t>
            </a:r>
          </a:p>
          <a:p>
            <a:r>
              <a:rPr lang="en-US" dirty="0" smtClean="0"/>
              <a:t>In addition to the pelvic nerves, two other types  of </a:t>
            </a:r>
            <a:r>
              <a:rPr lang="en-US" dirty="0" err="1" smtClean="0"/>
              <a:t>innervation</a:t>
            </a:r>
            <a:r>
              <a:rPr lang="en-US" dirty="0" smtClean="0"/>
              <a:t> are important in  bladder function. Most important are the skeletal motor fibers transmitted through the  </a:t>
            </a:r>
            <a:r>
              <a:rPr lang="en-US" dirty="0" err="1" smtClean="0"/>
              <a:t>pudendal</a:t>
            </a:r>
            <a:r>
              <a:rPr lang="en-US" dirty="0" smtClean="0"/>
              <a:t> nerve to the external bladder sphincter. These fibers are somatic nerve fibers  that innervate and control the voluntary skeletal muscle of the sphincter. Also, the  bladder receives sympathetic </a:t>
            </a:r>
            <a:r>
              <a:rPr lang="en-US" dirty="0" err="1" smtClean="0"/>
              <a:t>innervation</a:t>
            </a:r>
            <a:r>
              <a:rPr lang="en-US" dirty="0" smtClean="0"/>
              <a:t> from the sympathetic chain through the </a:t>
            </a:r>
            <a:r>
              <a:rPr lang="en-US" dirty="0" err="1" smtClean="0"/>
              <a:t>hypogastric</a:t>
            </a:r>
            <a:r>
              <a:rPr lang="en-US" dirty="0" smtClean="0"/>
              <a:t>  nerves,  connecting mainly with the L2 segment of the spinal cord. These  sympathetic fibers stimulate mainly the blood vessels and have little to do with bladder  contraction.</a:t>
            </a:r>
          </a:p>
          <a:p>
            <a:r>
              <a:rPr lang="en-US" dirty="0" smtClean="0"/>
              <a:t>Some sensory nerve fibers also pass by way of the sympathetic nerves and may be  important in the sensation of fullness and, in some instances, pain.  (</a:t>
            </a:r>
            <a:r>
              <a:rPr lang="en-US" dirty="0" err="1" smtClean="0"/>
              <a:t>guyton</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rmAutofit/>
          </a:bodyPr>
          <a:lstStyle/>
          <a:p>
            <a:r>
              <a:rPr lang="en-US" sz="3600" b="1" dirty="0" smtClean="0"/>
              <a:t>Functions of urinary bladder</a:t>
            </a:r>
            <a:endParaRPr lang="en-IN" sz="3600" b="1" dirty="0"/>
          </a:p>
        </p:txBody>
      </p:sp>
      <p:sp>
        <p:nvSpPr>
          <p:cNvPr id="3" name="Content Placeholder 2"/>
          <p:cNvSpPr>
            <a:spLocks noGrp="1"/>
          </p:cNvSpPr>
          <p:nvPr>
            <p:ph sz="quarter" idx="1"/>
          </p:nvPr>
        </p:nvSpPr>
        <p:spPr>
          <a:xfrm>
            <a:off x="990600" y="1676400"/>
            <a:ext cx="7696200" cy="4752996"/>
          </a:xfrm>
        </p:spPr>
        <p:txBody>
          <a:bodyPr>
            <a:normAutofit/>
          </a:bodyPr>
          <a:lstStyle/>
          <a:p>
            <a:pPr>
              <a:lnSpc>
                <a:spcPct val="150000"/>
              </a:lnSpc>
            </a:pPr>
            <a:r>
              <a:rPr lang="en-US" sz="3200" b="1" dirty="0" smtClean="0"/>
              <a:t>Storage of urine</a:t>
            </a:r>
          </a:p>
          <a:p>
            <a:r>
              <a:rPr lang="en-US" sz="3200" b="1" dirty="0" smtClean="0"/>
              <a:t>Emptying urine</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848600" cy="990600"/>
          </a:xfrm>
        </p:spPr>
        <p:txBody>
          <a:bodyPr>
            <a:normAutofit/>
          </a:bodyPr>
          <a:lstStyle/>
          <a:p>
            <a:r>
              <a:rPr lang="en-US" sz="4000" b="1" dirty="0" smtClean="0"/>
              <a:t>Process of Micturition</a:t>
            </a:r>
            <a:endParaRPr lang="en-US" sz="4000" b="1" dirty="0"/>
          </a:p>
        </p:txBody>
      </p:sp>
      <p:sp>
        <p:nvSpPr>
          <p:cNvPr id="3" name="Content Placeholder 2"/>
          <p:cNvSpPr>
            <a:spLocks noGrp="1"/>
          </p:cNvSpPr>
          <p:nvPr>
            <p:ph sz="quarter" idx="1"/>
          </p:nvPr>
        </p:nvSpPr>
        <p:spPr/>
        <p:txBody>
          <a:bodyPr>
            <a:normAutofit/>
          </a:bodyPr>
          <a:lstStyle/>
          <a:p>
            <a:r>
              <a:rPr lang="en-US" sz="2800" dirty="0" smtClean="0"/>
              <a:t>Physiological mechanisms:</a:t>
            </a:r>
          </a:p>
          <a:p>
            <a:pPr lvl="1">
              <a:lnSpc>
                <a:spcPct val="150000"/>
              </a:lnSpc>
            </a:pPr>
            <a:r>
              <a:rPr lang="en-US" sz="2800" dirty="0" smtClean="0"/>
              <a:t>Filling of bladder</a:t>
            </a:r>
          </a:p>
          <a:p>
            <a:pPr lvl="1">
              <a:lnSpc>
                <a:spcPct val="150000"/>
              </a:lnSpc>
            </a:pPr>
            <a:r>
              <a:rPr lang="en-US" sz="2800" dirty="0" smtClean="0"/>
              <a:t>Emptying of bladder</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rmAutofit/>
          </a:bodyPr>
          <a:lstStyle/>
          <a:p>
            <a:r>
              <a:rPr lang="en-US" sz="3200" b="1" dirty="0" smtClean="0"/>
              <a:t>FILLING OF URINARY BLADDER</a:t>
            </a:r>
            <a:endParaRPr lang="en-US" sz="3200" dirty="0"/>
          </a:p>
        </p:txBody>
      </p:sp>
      <p:sp>
        <p:nvSpPr>
          <p:cNvPr id="3" name="Content Placeholder 2"/>
          <p:cNvSpPr>
            <a:spLocks noGrp="1"/>
          </p:cNvSpPr>
          <p:nvPr>
            <p:ph sz="quarter" idx="1"/>
          </p:nvPr>
        </p:nvSpPr>
        <p:spPr/>
        <p:txBody>
          <a:bodyPr>
            <a:normAutofit/>
          </a:bodyPr>
          <a:lstStyle/>
          <a:p>
            <a:r>
              <a:rPr lang="en-US" sz="2800" dirty="0" smtClean="0"/>
              <a:t>Transport of urine into urinary bladder through </a:t>
            </a:r>
            <a:r>
              <a:rPr lang="en-US" sz="2800" dirty="0" err="1" smtClean="0"/>
              <a:t>ureters</a:t>
            </a:r>
            <a:endParaRPr lang="en-US" sz="2800" dirty="0" smtClean="0"/>
          </a:p>
          <a:p>
            <a:endParaRPr lang="en-US" sz="2800" dirty="0" smtClean="0"/>
          </a:p>
          <a:p>
            <a:r>
              <a:rPr lang="en-US" sz="2800" b="1" dirty="0" smtClean="0"/>
              <a:t>Capacity of the bladder</a:t>
            </a:r>
          </a:p>
          <a:p>
            <a:pPr>
              <a:buNone/>
            </a:pPr>
            <a:r>
              <a:rPr lang="en-US" sz="2800" dirty="0" smtClean="0"/>
              <a:t>	- </a:t>
            </a:r>
            <a:r>
              <a:rPr lang="en-US" sz="2800" dirty="0" smtClean="0">
                <a:solidFill>
                  <a:srgbClr val="C00000"/>
                </a:solidFill>
              </a:rPr>
              <a:t>Physiological</a:t>
            </a:r>
            <a:r>
              <a:rPr lang="en-US" sz="2800" dirty="0" smtClean="0"/>
              <a:t> </a:t>
            </a:r>
            <a:r>
              <a:rPr lang="en-US" sz="2800" dirty="0" smtClean="0">
                <a:solidFill>
                  <a:srgbClr val="C00000"/>
                </a:solidFill>
              </a:rPr>
              <a:t>capacity</a:t>
            </a:r>
            <a:r>
              <a:rPr lang="en-US" sz="2800" dirty="0" smtClean="0"/>
              <a:t>:  250 – 450 ml</a:t>
            </a:r>
          </a:p>
          <a:p>
            <a:pPr>
              <a:buNone/>
            </a:pPr>
            <a:r>
              <a:rPr lang="en-US" sz="2800" dirty="0" smtClean="0"/>
              <a:t>		[20-50 ml at birth, 200 ml at 1 year]</a:t>
            </a:r>
          </a:p>
          <a:p>
            <a:pPr>
              <a:lnSpc>
                <a:spcPct val="150000"/>
              </a:lnSpc>
              <a:buNone/>
            </a:pPr>
            <a:r>
              <a:rPr lang="en-US" sz="2800" dirty="0" smtClean="0"/>
              <a:t>	- </a:t>
            </a:r>
            <a:r>
              <a:rPr lang="en-US" sz="2800" dirty="0" smtClean="0">
                <a:solidFill>
                  <a:srgbClr val="C00000"/>
                </a:solidFill>
              </a:rPr>
              <a:t>Anatomical capacity</a:t>
            </a:r>
            <a:r>
              <a:rPr lang="en-US" sz="2800" dirty="0" smtClean="0"/>
              <a:t>:  700-800 ml </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33400" y="685800"/>
            <a:ext cx="8382000" cy="5355312"/>
          </a:xfrm>
          <a:prstGeom prst="rect">
            <a:avLst/>
          </a:prstGeom>
        </p:spPr>
        <p:txBody>
          <a:bodyPr wrap="square">
            <a:spAutoFit/>
          </a:bodyPr>
          <a:lstStyle/>
          <a:p>
            <a:r>
              <a:rPr lang="en-US" b="1" dirty="0" smtClean="0"/>
              <a:t>Transport of urine into urinary bladder through </a:t>
            </a:r>
            <a:r>
              <a:rPr lang="en-US" b="1" dirty="0" err="1" smtClean="0"/>
              <a:t>ureters</a:t>
            </a:r>
            <a:endParaRPr lang="en-US" b="1" dirty="0" smtClean="0"/>
          </a:p>
          <a:p>
            <a:r>
              <a:rPr lang="en-US" dirty="0" smtClean="0"/>
              <a:t>Urine formed in the kidney collected in the renal pelvis, the pressure in the pelvis increases and initiates a peristaltic contraction beginning in the pelvis and spreading along the </a:t>
            </a:r>
            <a:r>
              <a:rPr lang="en-US" dirty="0" err="1" smtClean="0"/>
              <a:t>ureter</a:t>
            </a:r>
            <a:r>
              <a:rPr lang="en-US" dirty="0" smtClean="0"/>
              <a:t> to force  urine towards the bladder. </a:t>
            </a:r>
          </a:p>
          <a:p>
            <a:r>
              <a:rPr lang="en-US" dirty="0" smtClean="0"/>
              <a:t>Peristaltic waves in </a:t>
            </a:r>
            <a:r>
              <a:rPr lang="en-US" dirty="0" err="1" smtClean="0"/>
              <a:t>ureters</a:t>
            </a:r>
            <a:r>
              <a:rPr lang="en-US" dirty="0" smtClean="0"/>
              <a:t> originate by a </a:t>
            </a:r>
            <a:r>
              <a:rPr lang="en-US" dirty="0" smtClean="0">
                <a:solidFill>
                  <a:srgbClr val="FF0000"/>
                </a:solidFill>
              </a:rPr>
              <a:t>pacemaker tissue located close to the calyces</a:t>
            </a:r>
            <a:r>
              <a:rPr lang="en-US" dirty="0" smtClean="0"/>
              <a:t>.</a:t>
            </a:r>
          </a:p>
          <a:p>
            <a:r>
              <a:rPr lang="en-US" dirty="0" smtClean="0"/>
              <a:t>Regurgitation of urine back into </a:t>
            </a:r>
            <a:r>
              <a:rPr lang="en-US" dirty="0" err="1" smtClean="0"/>
              <a:t>ureter</a:t>
            </a:r>
            <a:r>
              <a:rPr lang="en-US" dirty="0" smtClean="0"/>
              <a:t> is prevented by </a:t>
            </a:r>
            <a:r>
              <a:rPr lang="en-US" b="1" dirty="0" err="1" smtClean="0">
                <a:solidFill>
                  <a:srgbClr val="FF0000"/>
                </a:solidFill>
              </a:rPr>
              <a:t>valvular</a:t>
            </a:r>
            <a:r>
              <a:rPr lang="en-US" b="1" dirty="0" smtClean="0">
                <a:solidFill>
                  <a:srgbClr val="FF0000"/>
                </a:solidFill>
              </a:rPr>
              <a:t> flap</a:t>
            </a:r>
            <a:endParaRPr lang="en-US" dirty="0" smtClean="0"/>
          </a:p>
          <a:p>
            <a:endParaRPr lang="en-US" dirty="0" smtClean="0"/>
          </a:p>
          <a:p>
            <a:r>
              <a:rPr lang="en-US" b="1" dirty="0" smtClean="0"/>
              <a:t>Capacity of the bladder</a:t>
            </a:r>
          </a:p>
          <a:p>
            <a:r>
              <a:rPr lang="en-US" b="1" dirty="0" smtClean="0"/>
              <a:t>Physiological capacity of the bladder varies with age, </a:t>
            </a:r>
            <a:r>
              <a:rPr lang="en-US" dirty="0" smtClean="0"/>
              <a:t>being 20–50 </a:t>
            </a:r>
            <a:r>
              <a:rPr lang="en-US" dirty="0" err="1" smtClean="0"/>
              <a:t>mL</a:t>
            </a:r>
            <a:r>
              <a:rPr lang="en-US" dirty="0" smtClean="0"/>
              <a:t> at birth, about 200 </a:t>
            </a:r>
            <a:r>
              <a:rPr lang="en-US" dirty="0" err="1" smtClean="0"/>
              <a:t>mL</a:t>
            </a:r>
            <a:r>
              <a:rPr lang="en-US" dirty="0" smtClean="0"/>
              <a:t> at 1 year, and can be as high as 600 </a:t>
            </a:r>
            <a:r>
              <a:rPr lang="en-US" dirty="0" err="1" smtClean="0"/>
              <a:t>mL</a:t>
            </a:r>
            <a:r>
              <a:rPr lang="en-US" dirty="0" smtClean="0"/>
              <a:t> in young adult males. In all  cases, the </a:t>
            </a:r>
            <a:r>
              <a:rPr lang="en-US" b="1" dirty="0" smtClean="0">
                <a:solidFill>
                  <a:srgbClr val="C00000"/>
                </a:solidFill>
              </a:rPr>
              <a:t>physiological capacity is about twice that at which the first desire to void  is felt.</a:t>
            </a:r>
          </a:p>
          <a:p>
            <a:r>
              <a:rPr lang="en-US" b="1" dirty="0" smtClean="0"/>
              <a:t>Volume and pressure changes in bladder during filling</a:t>
            </a:r>
          </a:p>
          <a:p>
            <a:r>
              <a:rPr lang="en-US" dirty="0" smtClean="0"/>
              <a:t>The normal bladder is completely empty at the end of </a:t>
            </a:r>
            <a:r>
              <a:rPr lang="en-US" dirty="0" err="1" smtClean="0"/>
              <a:t>micturition</a:t>
            </a:r>
            <a:r>
              <a:rPr lang="en-US" dirty="0" smtClean="0"/>
              <a:t> and the </a:t>
            </a:r>
            <a:r>
              <a:rPr lang="en-US" dirty="0" err="1" smtClean="0"/>
              <a:t>intravesical</a:t>
            </a:r>
            <a:r>
              <a:rPr lang="en-US" dirty="0" smtClean="0"/>
              <a:t> pressure is equal to the </a:t>
            </a:r>
            <a:r>
              <a:rPr lang="en-US" dirty="0" err="1" smtClean="0"/>
              <a:t>intraabdominal</a:t>
            </a:r>
            <a:r>
              <a:rPr lang="en-US" dirty="0" smtClean="0"/>
              <a:t> pressure. As the bladder is filled up, it adjusts its tone and a fairly large volume of urine can be accommodated with  minimal alterations in the </a:t>
            </a:r>
            <a:r>
              <a:rPr lang="en-US" dirty="0" err="1" smtClean="0"/>
              <a:t>intravesical</a:t>
            </a:r>
            <a:r>
              <a:rPr lang="en-US" dirty="0" smtClean="0"/>
              <a:t> pressure. This is possible because of the  phenomenon of </a:t>
            </a:r>
            <a:r>
              <a:rPr lang="en-US" b="1" dirty="0" smtClean="0">
                <a:solidFill>
                  <a:srgbClr val="C00000"/>
                </a:solidFill>
              </a:rPr>
              <a:t>adaptation</a:t>
            </a:r>
            <a:r>
              <a:rPr lang="en-US" dirty="0" smtClean="0"/>
              <a:t>. The adaptation occurs because of the inherent </a:t>
            </a:r>
            <a:r>
              <a:rPr lang="en-US" dirty="0" smtClean="0">
                <a:solidFill>
                  <a:srgbClr val="C00000"/>
                </a:solidFill>
              </a:rPr>
              <a:t>property  of plasticity</a:t>
            </a:r>
            <a:r>
              <a:rPr lang="en-US" dirty="0" smtClean="0"/>
              <a:t>, the smooth muscles of </a:t>
            </a:r>
            <a:r>
              <a:rPr lang="en-US" dirty="0" err="1" smtClean="0"/>
              <a:t>detrusor</a:t>
            </a:r>
            <a:r>
              <a:rPr lang="en-US" dirty="0" smtClean="0"/>
              <a:t> and because of law of Laplace(p=t/r).</a:t>
            </a:r>
          </a:p>
          <a:p>
            <a:r>
              <a:rPr lang="en-US" i="1" dirty="0" smtClean="0"/>
              <a:t>States that the pressure in  spherical </a:t>
            </a:r>
            <a:r>
              <a:rPr lang="en-US" i="1" dirty="0" err="1" smtClean="0"/>
              <a:t>viscus</a:t>
            </a:r>
            <a:r>
              <a:rPr lang="en-US" i="1" dirty="0" smtClean="0"/>
              <a:t> is equal to twice the wall tension divided by radius</a:t>
            </a:r>
            <a:endParaRPr lang="en-US" i="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153400" cy="990600"/>
          </a:xfrm>
        </p:spPr>
        <p:txBody>
          <a:bodyPr>
            <a:normAutofit/>
          </a:bodyPr>
          <a:lstStyle/>
          <a:p>
            <a:r>
              <a:rPr lang="en-US" sz="3600" b="1" dirty="0" err="1" smtClean="0"/>
              <a:t>Cystometry</a:t>
            </a:r>
            <a:endParaRPr lang="en-US" sz="3600" b="1" dirty="0"/>
          </a:p>
        </p:txBody>
      </p:sp>
      <p:sp>
        <p:nvSpPr>
          <p:cNvPr id="3" name="Content Placeholder 2"/>
          <p:cNvSpPr>
            <a:spLocks noGrp="1"/>
          </p:cNvSpPr>
          <p:nvPr>
            <p:ph sz="quarter" idx="1"/>
          </p:nvPr>
        </p:nvSpPr>
        <p:spPr>
          <a:xfrm>
            <a:off x="838200" y="1676400"/>
            <a:ext cx="7927848" cy="4419600"/>
          </a:xfrm>
        </p:spPr>
        <p:txBody>
          <a:bodyPr>
            <a:normAutofit/>
          </a:bodyPr>
          <a:lstStyle/>
          <a:p>
            <a:pPr>
              <a:buNone/>
            </a:pPr>
            <a:r>
              <a:rPr lang="en-US" sz="2800" b="1" dirty="0" smtClean="0"/>
              <a:t>Volume and pressure changes in bladder during filling</a:t>
            </a:r>
          </a:p>
          <a:p>
            <a:endParaRPr lang="en-US" sz="2800" i="1" dirty="0" smtClean="0"/>
          </a:p>
          <a:p>
            <a:endParaRPr lang="en-US" sz="2800" dirty="0" smtClean="0"/>
          </a:p>
          <a:p>
            <a:r>
              <a:rPr lang="en-US" sz="2800" b="1" dirty="0" err="1" smtClean="0"/>
              <a:t>Cystometrogram</a:t>
            </a:r>
            <a:r>
              <a:rPr lang="en-US" sz="2800" dirty="0" smtClean="0"/>
              <a:t>: graphical record of  this relationship.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rmAutofit/>
          </a:bodyPr>
          <a:lstStyle/>
          <a:p>
            <a:r>
              <a:rPr lang="en-US" sz="3600" b="1" dirty="0" smtClean="0"/>
              <a:t>Normal </a:t>
            </a:r>
            <a:r>
              <a:rPr lang="en-US" sz="3600" b="1" dirty="0" err="1" smtClean="0"/>
              <a:t>Cystometrogram</a:t>
            </a:r>
            <a:endParaRPr lang="en-US" sz="3600" dirty="0"/>
          </a:p>
        </p:txBody>
      </p:sp>
      <p:sp>
        <p:nvSpPr>
          <p:cNvPr id="3" name="Content Placeholder 2"/>
          <p:cNvSpPr>
            <a:spLocks noGrp="1"/>
          </p:cNvSpPr>
          <p:nvPr>
            <p:ph sz="quarter" idx="1"/>
          </p:nvPr>
        </p:nvSpPr>
        <p:spPr>
          <a:xfrm>
            <a:off x="304800" y="1676400"/>
            <a:ext cx="3886200" cy="4572000"/>
          </a:xfrm>
        </p:spPr>
        <p:txBody>
          <a:bodyPr/>
          <a:lstStyle/>
          <a:p>
            <a:pPr>
              <a:lnSpc>
                <a:spcPct val="150000"/>
              </a:lnSpc>
            </a:pPr>
            <a:r>
              <a:rPr lang="en-US" dirty="0" smtClean="0"/>
              <a:t>Three phases of filling </a:t>
            </a:r>
          </a:p>
          <a:p>
            <a:pPr lvl="2"/>
            <a:r>
              <a:rPr lang="en-US" sz="2800" b="1" dirty="0" smtClean="0"/>
              <a:t>Phase </a:t>
            </a:r>
            <a:r>
              <a:rPr lang="en-US" sz="2800" b="1" dirty="0" err="1" smtClean="0"/>
              <a:t>Ia</a:t>
            </a:r>
            <a:endParaRPr lang="en-US" sz="2800" b="1" dirty="0" smtClean="0"/>
          </a:p>
          <a:p>
            <a:pPr lvl="2"/>
            <a:r>
              <a:rPr lang="en-US" sz="2800" b="1" dirty="0" smtClean="0"/>
              <a:t>Phase </a:t>
            </a:r>
            <a:r>
              <a:rPr lang="en-US" sz="2800" b="1" dirty="0" err="1" smtClean="0"/>
              <a:t>Ib</a:t>
            </a:r>
            <a:endParaRPr lang="en-US" sz="2800" b="1" dirty="0" smtClean="0"/>
          </a:p>
          <a:p>
            <a:pPr lvl="2"/>
            <a:r>
              <a:rPr lang="en-US" sz="2800" b="1" dirty="0" smtClean="0"/>
              <a:t>Phase II</a:t>
            </a:r>
            <a:endParaRPr lang="en-US" sz="2800" dirty="0" smtClean="0"/>
          </a:p>
          <a:p>
            <a:endParaRPr lang="en-US" dirty="0"/>
          </a:p>
        </p:txBody>
      </p:sp>
      <p:pic>
        <p:nvPicPr>
          <p:cNvPr id="5" name="Picture 2"/>
          <p:cNvPicPr>
            <a:picLocks noGrp="1" noChangeAspect="1" noChangeArrowheads="1"/>
          </p:cNvPicPr>
          <p:nvPr>
            <p:ph sz="quarter" idx="2"/>
          </p:nvPr>
        </p:nvPicPr>
        <p:blipFill>
          <a:blip r:embed="rId2"/>
          <a:srcRect/>
          <a:stretch>
            <a:fillRect/>
          </a:stretch>
        </p:blipFill>
        <p:spPr bwMode="auto">
          <a:xfrm>
            <a:off x="3962416" y="1524000"/>
            <a:ext cx="5181584" cy="4692969"/>
          </a:xfrm>
          <a:prstGeom prst="rect">
            <a:avLst/>
          </a:prstGeom>
          <a:noFill/>
          <a:ln w="9525">
            <a:noFill/>
            <a:miter lim="800000"/>
            <a:headEnd/>
            <a:tailEnd/>
          </a:ln>
          <a:effectLst/>
        </p:spPr>
      </p:pic>
      <p:sp>
        <p:nvSpPr>
          <p:cNvPr id="4" name="TextBox 3"/>
          <p:cNvSpPr txBox="1"/>
          <p:nvPr/>
        </p:nvSpPr>
        <p:spPr>
          <a:xfrm>
            <a:off x="5569131" y="4406537"/>
            <a:ext cx="362600" cy="369332"/>
          </a:xfrm>
          <a:prstGeom prst="rect">
            <a:avLst/>
          </a:prstGeom>
          <a:noFill/>
        </p:spPr>
        <p:txBody>
          <a:bodyPr wrap="none" rtlCol="0">
            <a:spAutoFit/>
          </a:bodyPr>
          <a:lstStyle/>
          <a:p>
            <a:r>
              <a:rPr lang="en-US" dirty="0" err="1" smtClean="0"/>
              <a:t>ia</a:t>
            </a:r>
            <a:endParaRPr lang="en-US" dirty="0"/>
          </a:p>
        </p:txBody>
      </p:sp>
      <p:sp>
        <p:nvSpPr>
          <p:cNvPr id="6" name="TextBox 5"/>
          <p:cNvSpPr txBox="1"/>
          <p:nvPr/>
        </p:nvSpPr>
        <p:spPr>
          <a:xfrm>
            <a:off x="6486630" y="4406537"/>
            <a:ext cx="365806" cy="369332"/>
          </a:xfrm>
          <a:prstGeom prst="rect">
            <a:avLst/>
          </a:prstGeom>
          <a:noFill/>
        </p:spPr>
        <p:txBody>
          <a:bodyPr wrap="none" rtlCol="0">
            <a:spAutoFit/>
          </a:bodyPr>
          <a:lstStyle/>
          <a:p>
            <a:r>
              <a:rPr lang="en-US" b="1" dirty="0" err="1" smtClean="0"/>
              <a:t>ib</a:t>
            </a:r>
            <a:endParaRPr lang="en-US" b="1" dirty="0"/>
          </a:p>
        </p:txBody>
      </p:sp>
      <p:sp>
        <p:nvSpPr>
          <p:cNvPr id="7" name="TextBox 6"/>
          <p:cNvSpPr txBox="1"/>
          <p:nvPr/>
        </p:nvSpPr>
        <p:spPr>
          <a:xfrm>
            <a:off x="7781171" y="4239288"/>
            <a:ext cx="303288" cy="369332"/>
          </a:xfrm>
          <a:prstGeom prst="rect">
            <a:avLst/>
          </a:prstGeom>
          <a:noFill/>
        </p:spPr>
        <p:txBody>
          <a:bodyPr wrap="none" rtlCol="0">
            <a:spAutoFit/>
          </a:bodyPr>
          <a:lstStyle/>
          <a:p>
            <a:r>
              <a:rPr lang="en-US" b="1" dirty="0" smtClean="0"/>
              <a:t>ii</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000" smtClean="0">
                <a:solidFill>
                  <a:srgbClr val="FF0000"/>
                </a:solidFill>
              </a:rPr>
              <a:t>Law of Laplace</a:t>
            </a:r>
            <a:endParaRPr lang="en-IN" sz="4000" smtClean="0">
              <a:solidFill>
                <a:srgbClr val="FF0000"/>
              </a:solidFill>
            </a:endParaRPr>
          </a:p>
        </p:txBody>
      </p:sp>
      <p:sp>
        <p:nvSpPr>
          <p:cNvPr id="14339" name="Content Placeholder 2"/>
          <p:cNvSpPr>
            <a:spLocks noGrp="1"/>
          </p:cNvSpPr>
          <p:nvPr>
            <p:ph idx="1"/>
          </p:nvPr>
        </p:nvSpPr>
        <p:spPr/>
        <p:txBody>
          <a:bodyPr/>
          <a:lstStyle/>
          <a:p>
            <a:pPr eaLnBrk="1" hangingPunct="1">
              <a:lnSpc>
                <a:spcPct val="150000"/>
              </a:lnSpc>
            </a:pPr>
            <a:r>
              <a:rPr lang="en-US" sz="2800" dirty="0" smtClean="0"/>
              <a:t>The pressure in a spherical organ is equal to twice the wall tension divided by the radius.</a:t>
            </a:r>
          </a:p>
          <a:p>
            <a:pPr eaLnBrk="1" hangingPunct="1">
              <a:lnSpc>
                <a:spcPct val="150000"/>
              </a:lnSpc>
            </a:pPr>
            <a:endParaRPr lang="en-US" sz="2800" dirty="0" smtClean="0"/>
          </a:p>
          <a:p>
            <a:pPr eaLnBrk="1" hangingPunct="1">
              <a:lnSpc>
                <a:spcPct val="150000"/>
              </a:lnSpc>
            </a:pPr>
            <a:r>
              <a:rPr lang="en-US" sz="2800" dirty="0" smtClean="0"/>
              <a:t>P=2T/R</a:t>
            </a:r>
          </a:p>
          <a:p>
            <a:pPr eaLnBrk="1" hangingPunct="1">
              <a:lnSpc>
                <a:spcPct val="150000"/>
              </a:lnSpc>
              <a:buNone/>
            </a:pPr>
            <a:r>
              <a:rPr lang="en-US" sz="2800" b="1" dirty="0" smtClean="0"/>
              <a:t>Phenomenon of adaptation</a:t>
            </a:r>
          </a:p>
          <a:p>
            <a:pPr eaLnBrk="1" hangingPunct="1">
              <a:lnSpc>
                <a:spcPct val="150000"/>
              </a:lnSpc>
            </a:pPr>
            <a:r>
              <a:rPr lang="en-US" sz="2800" dirty="0" err="1" smtClean="0"/>
              <a:t>i.e</a:t>
            </a:r>
            <a:r>
              <a:rPr lang="en-US" sz="2800" dirty="0" smtClean="0"/>
              <a:t> property of plasticity</a:t>
            </a:r>
            <a:endParaRPr lang="en-IN"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rmAutofit/>
          </a:bodyPr>
          <a:lstStyle/>
          <a:p>
            <a:pPr algn="ctr"/>
            <a:r>
              <a:rPr lang="en-US" sz="3600" b="1" dirty="0" smtClean="0"/>
              <a:t>MICTURITION</a:t>
            </a:r>
            <a:endParaRPr lang="en-US" sz="4000" b="1" dirty="0"/>
          </a:p>
        </p:txBody>
      </p:sp>
      <p:sp>
        <p:nvSpPr>
          <p:cNvPr id="3" name="Content Placeholder 2"/>
          <p:cNvSpPr>
            <a:spLocks noGrp="1"/>
          </p:cNvSpPr>
          <p:nvPr>
            <p:ph sz="quarter" idx="1"/>
          </p:nvPr>
        </p:nvSpPr>
        <p:spPr/>
        <p:txBody>
          <a:bodyPr/>
          <a:lstStyle/>
          <a:p>
            <a:r>
              <a:rPr lang="en-US" dirty="0" smtClean="0"/>
              <a:t>Process by which urinary bladder empties when it becomes filled.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09600" y="609600"/>
            <a:ext cx="8153400" cy="4985980"/>
          </a:xfrm>
          <a:prstGeom prst="rect">
            <a:avLst/>
          </a:prstGeom>
        </p:spPr>
        <p:txBody>
          <a:bodyPr wrap="square">
            <a:spAutoFit/>
          </a:bodyPr>
          <a:lstStyle/>
          <a:p>
            <a:r>
              <a:rPr lang="en-US" sz="2000" dirty="0" err="1" smtClean="0"/>
              <a:t>Cystometry</a:t>
            </a:r>
            <a:r>
              <a:rPr lang="en-US" sz="2000" dirty="0" smtClean="0"/>
              <a:t>. This refers to the process of studying the relationship between the  </a:t>
            </a:r>
            <a:r>
              <a:rPr lang="en-US" sz="2000" dirty="0" err="1" smtClean="0"/>
              <a:t>intravesical</a:t>
            </a:r>
            <a:r>
              <a:rPr lang="en-US" sz="2000" dirty="0" smtClean="0"/>
              <a:t> volume and pressure, the </a:t>
            </a:r>
            <a:r>
              <a:rPr lang="en-US" sz="2000" dirty="0" err="1" smtClean="0"/>
              <a:t>cystometrogram</a:t>
            </a:r>
            <a:r>
              <a:rPr lang="en-US" sz="2000" dirty="0" smtClean="0"/>
              <a:t> refers to a graphical record of  this relationship.</a:t>
            </a:r>
          </a:p>
          <a:p>
            <a:r>
              <a:rPr lang="en-US" sz="2000" b="1" dirty="0" smtClean="0"/>
              <a:t>Normal </a:t>
            </a:r>
            <a:r>
              <a:rPr lang="en-US" sz="2000" b="1" dirty="0" err="1" smtClean="0"/>
              <a:t>cystometrogram</a:t>
            </a:r>
            <a:r>
              <a:rPr lang="en-US" sz="2000" b="1" dirty="0" smtClean="0"/>
              <a:t> shows three phases of filling </a:t>
            </a:r>
            <a:r>
              <a:rPr lang="en-US" sz="2000" dirty="0" smtClean="0"/>
              <a:t>(Fig. 6.7-3):</a:t>
            </a:r>
          </a:p>
          <a:p>
            <a:r>
              <a:rPr lang="en-US" sz="2000" b="1" dirty="0" smtClean="0"/>
              <a:t>Phase Ia. It is the initial phase of filling in which pressure </a:t>
            </a:r>
            <a:r>
              <a:rPr lang="en-US" sz="2000" dirty="0" smtClean="0"/>
              <a:t>rises from 0 to 10 cm H2O,   when about 50 </a:t>
            </a:r>
            <a:r>
              <a:rPr lang="en-US" sz="2000" dirty="0" err="1" smtClean="0"/>
              <a:t>mL</a:t>
            </a:r>
            <a:r>
              <a:rPr lang="en-US" sz="2000" dirty="0" smtClean="0"/>
              <a:t> of fluid is collected in the bladder.  </a:t>
            </a:r>
          </a:p>
          <a:p>
            <a:r>
              <a:rPr lang="en-US" sz="2000" b="1" dirty="0" smtClean="0"/>
              <a:t>Phase Ib. It is the phase of plateau which lasts till the bladder </a:t>
            </a:r>
            <a:r>
              <a:rPr lang="en-US" sz="2000" dirty="0" smtClean="0"/>
              <a:t>volume is 400 </a:t>
            </a:r>
            <a:r>
              <a:rPr lang="en-US" sz="2000" dirty="0" err="1" smtClean="0"/>
              <a:t>mL.</a:t>
            </a:r>
            <a:r>
              <a:rPr lang="en-US" sz="2000" dirty="0" smtClean="0"/>
              <a:t> During this phase, the pressure in the  bladder does not change much and remains approximately  at 10 cm H2O. This is because of adaptation of urinary bladder by  relaxation, as described above. </a:t>
            </a:r>
          </a:p>
          <a:p>
            <a:r>
              <a:rPr lang="en-US" sz="2000" b="1" dirty="0" smtClean="0"/>
              <a:t>Phase II. This phase starts beyond 400 </a:t>
            </a:r>
            <a:r>
              <a:rPr lang="en-US" sz="2000" b="1" dirty="0" err="1" smtClean="0"/>
              <a:t>mL</a:t>
            </a:r>
            <a:r>
              <a:rPr lang="en-US" sz="2000" b="1" dirty="0" smtClean="0"/>
              <a:t> volume when </a:t>
            </a:r>
            <a:r>
              <a:rPr lang="en-US" sz="2000" dirty="0" smtClean="0"/>
              <a:t>the pressure begins to rise  markedly, triggering the </a:t>
            </a:r>
            <a:r>
              <a:rPr lang="en-US" sz="2000" dirty="0" err="1" smtClean="0"/>
              <a:t>micturition</a:t>
            </a:r>
            <a:r>
              <a:rPr lang="en-US" sz="2000" dirty="0" smtClean="0"/>
              <a:t> reflex. Normally, the voiding contraction raises the  </a:t>
            </a:r>
            <a:r>
              <a:rPr lang="en-US" sz="2000" dirty="0" err="1" smtClean="0"/>
              <a:t>intravesical</a:t>
            </a:r>
            <a:r>
              <a:rPr lang="en-US" sz="2000" dirty="0" smtClean="0"/>
              <a:t> pressure by about 20–40 cm H2O. If voiding is avoided (not initiated), the  pressure rises from 10 cm H2O onward, as shown by dotted lines beyond the phase II in</a:t>
            </a:r>
          </a:p>
          <a:p>
            <a:r>
              <a:rPr lang="en-US" sz="2000" dirty="0" smtClean="0"/>
              <a:t>Fig. 6.7-3. Beyond 600 </a:t>
            </a:r>
            <a:r>
              <a:rPr lang="en-US" sz="2000" dirty="0" err="1" smtClean="0"/>
              <a:t>mL</a:t>
            </a:r>
            <a:r>
              <a:rPr lang="en-US" sz="2000" dirty="0" smtClean="0"/>
              <a:t>, the urge to void urine becomes almost unbearable.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772400" cy="990600"/>
          </a:xfrm>
        </p:spPr>
        <p:txBody>
          <a:bodyPr>
            <a:normAutofit/>
          </a:bodyPr>
          <a:lstStyle/>
          <a:p>
            <a:r>
              <a:rPr lang="en-US" sz="3200" b="1" dirty="0" smtClean="0"/>
              <a:t>EMPTYING OF THE BLADDER</a:t>
            </a:r>
            <a:endParaRPr lang="en-US" sz="3200" dirty="0"/>
          </a:p>
        </p:txBody>
      </p:sp>
      <p:sp>
        <p:nvSpPr>
          <p:cNvPr id="3" name="Content Placeholder 2"/>
          <p:cNvSpPr>
            <a:spLocks noGrp="1"/>
          </p:cNvSpPr>
          <p:nvPr>
            <p:ph sz="quarter" idx="1"/>
          </p:nvPr>
        </p:nvSpPr>
        <p:spPr/>
        <p:txBody>
          <a:bodyPr>
            <a:normAutofit/>
          </a:bodyPr>
          <a:lstStyle/>
          <a:p>
            <a:r>
              <a:rPr lang="en-US" sz="2800" dirty="0" smtClean="0"/>
              <a:t>Emptying of the urinary bladder focuses on: </a:t>
            </a:r>
          </a:p>
          <a:p>
            <a:pPr lvl="2">
              <a:lnSpc>
                <a:spcPct val="150000"/>
              </a:lnSpc>
            </a:pPr>
            <a:r>
              <a:rPr lang="en-US" sz="2800" b="1" dirty="0" smtClean="0"/>
              <a:t>Micturition reflex,</a:t>
            </a:r>
          </a:p>
          <a:p>
            <a:pPr lvl="2">
              <a:lnSpc>
                <a:spcPct val="150000"/>
              </a:lnSpc>
            </a:pPr>
            <a:r>
              <a:rPr lang="en-US" sz="2800" dirty="0" smtClean="0"/>
              <a:t>Voluntary control of </a:t>
            </a:r>
            <a:r>
              <a:rPr lang="en-US" sz="2800" dirty="0" err="1" smtClean="0"/>
              <a:t>micturition</a:t>
            </a:r>
            <a:r>
              <a:rPr lang="en-US" sz="2800" dirty="0" smtClean="0"/>
              <a:t> and</a:t>
            </a:r>
          </a:p>
          <a:p>
            <a:pPr lvl="2">
              <a:lnSpc>
                <a:spcPct val="150000"/>
              </a:lnSpc>
            </a:pPr>
            <a:r>
              <a:rPr lang="en-US" sz="2800" dirty="0" smtClean="0"/>
              <a:t>Role of </a:t>
            </a:r>
            <a:r>
              <a:rPr lang="en-US" sz="2800" dirty="0" err="1" smtClean="0"/>
              <a:t>perineal</a:t>
            </a:r>
            <a:r>
              <a:rPr lang="en-US" sz="2800" dirty="0" smtClean="0"/>
              <a:t> and abdominal muscles in </a:t>
            </a:r>
            <a:r>
              <a:rPr lang="en-US" sz="2800" dirty="0" err="1" smtClean="0"/>
              <a:t>micturition</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153400" cy="990600"/>
          </a:xfrm>
        </p:spPr>
        <p:txBody>
          <a:bodyPr>
            <a:normAutofit/>
          </a:bodyPr>
          <a:lstStyle/>
          <a:p>
            <a:r>
              <a:rPr lang="en-US" sz="4000" b="1" dirty="0" smtClean="0"/>
              <a:t>Micturition reflex</a:t>
            </a:r>
            <a:endParaRPr lang="en-US" sz="4000" dirty="0"/>
          </a:p>
        </p:txBody>
      </p:sp>
      <p:sp>
        <p:nvSpPr>
          <p:cNvPr id="3" name="Content Placeholder 2"/>
          <p:cNvSpPr>
            <a:spLocks noGrp="1"/>
          </p:cNvSpPr>
          <p:nvPr>
            <p:ph sz="quarter" idx="1"/>
          </p:nvPr>
        </p:nvSpPr>
        <p:spPr>
          <a:xfrm>
            <a:off x="0" y="1600200"/>
            <a:ext cx="8915400" cy="4876800"/>
          </a:xfrm>
        </p:spPr>
        <p:txBody>
          <a:bodyPr>
            <a:noAutofit/>
          </a:bodyPr>
          <a:lstStyle/>
          <a:p>
            <a:r>
              <a:rPr lang="en-US" sz="2800" b="1" dirty="0" smtClean="0"/>
              <a:t>Initiation</a:t>
            </a:r>
            <a:r>
              <a:rPr lang="en-US" sz="2800" dirty="0" smtClean="0"/>
              <a:t>: Stretch receptors in the bladder wall. </a:t>
            </a:r>
          </a:p>
          <a:p>
            <a:endParaRPr lang="en-US" sz="2800" dirty="0" smtClean="0"/>
          </a:p>
          <a:p>
            <a:r>
              <a:rPr lang="en-US" sz="2800" b="1" dirty="0" smtClean="0"/>
              <a:t>Stimulus</a:t>
            </a:r>
            <a:r>
              <a:rPr lang="en-US" sz="2800" dirty="0" smtClean="0"/>
              <a:t>: About 300mL of urine</a:t>
            </a:r>
          </a:p>
          <a:p>
            <a:r>
              <a:rPr lang="en-US" sz="2800" dirty="0" smtClean="0"/>
              <a:t>First urge to empty the bladder at approx 150ml but it can be easily suppressed</a:t>
            </a:r>
          </a:p>
          <a:p>
            <a:pPr>
              <a:buNone/>
            </a:pPr>
            <a:endParaRPr lang="en-US" sz="2800" dirty="0" smtClean="0"/>
          </a:p>
          <a:p>
            <a:r>
              <a:rPr lang="en-US" sz="2800" b="1" dirty="0" smtClean="0"/>
              <a:t>Afferents</a:t>
            </a:r>
            <a:r>
              <a:rPr lang="en-US" sz="2800" dirty="0" smtClean="0"/>
              <a:t>: Stretch receptors </a:t>
            </a:r>
            <a:r>
              <a:rPr lang="en-US" sz="2800" dirty="0" smtClean="0">
                <a:sym typeface="Wingdings" pitchFamily="2" charset="2"/>
              </a:rPr>
              <a:t> </a:t>
            </a:r>
            <a:r>
              <a:rPr lang="en-US" sz="2800" dirty="0" smtClean="0"/>
              <a:t>pelvic nerves </a:t>
            </a:r>
            <a:r>
              <a:rPr lang="en-US" sz="2800" dirty="0" smtClean="0">
                <a:sym typeface="Wingdings" pitchFamily="2" charset="2"/>
              </a:rPr>
              <a:t> </a:t>
            </a:r>
            <a:r>
              <a:rPr lang="en-US" sz="2800" dirty="0" smtClean="0"/>
              <a:t>sacral segment of spinal cord </a:t>
            </a:r>
            <a:r>
              <a:rPr lang="en-US" sz="2800" dirty="0" smtClean="0">
                <a:sym typeface="Wingdings" pitchFamily="2" charset="2"/>
              </a:rPr>
              <a:t> </a:t>
            </a:r>
            <a:r>
              <a:rPr lang="en-US" sz="2800" dirty="0" smtClean="0"/>
              <a:t>sacral </a:t>
            </a:r>
            <a:r>
              <a:rPr lang="en-US" sz="2800" dirty="0" err="1" smtClean="0"/>
              <a:t>micturition</a:t>
            </a:r>
            <a:r>
              <a:rPr lang="en-US" sz="2800" dirty="0" smtClean="0"/>
              <a:t> centre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8153400" cy="990600"/>
          </a:xfrm>
        </p:spPr>
        <p:txBody>
          <a:bodyPr>
            <a:normAutofit/>
          </a:bodyPr>
          <a:lstStyle/>
          <a:p>
            <a:r>
              <a:rPr lang="en-US" sz="3200" b="1" dirty="0" smtClean="0"/>
              <a:t>Micturition reflex</a:t>
            </a:r>
            <a:endParaRPr lang="en-US" sz="3200" dirty="0"/>
          </a:p>
        </p:txBody>
      </p:sp>
      <p:sp>
        <p:nvSpPr>
          <p:cNvPr id="3" name="Content Placeholder 2"/>
          <p:cNvSpPr>
            <a:spLocks noGrp="1"/>
          </p:cNvSpPr>
          <p:nvPr>
            <p:ph sz="quarter" idx="1"/>
          </p:nvPr>
        </p:nvSpPr>
        <p:spPr/>
        <p:txBody>
          <a:bodyPr>
            <a:normAutofit/>
          </a:bodyPr>
          <a:lstStyle/>
          <a:p>
            <a:r>
              <a:rPr lang="en-US" sz="2800" b="1" dirty="0" err="1" smtClean="0"/>
              <a:t>Efferents</a:t>
            </a:r>
            <a:r>
              <a:rPr lang="en-US" sz="2800" dirty="0" smtClean="0"/>
              <a:t>: Pre-</a:t>
            </a:r>
            <a:r>
              <a:rPr lang="en-US" sz="2800" dirty="0" err="1" smtClean="0"/>
              <a:t>ganglionic</a:t>
            </a:r>
            <a:r>
              <a:rPr lang="en-US" sz="2800" dirty="0" smtClean="0"/>
              <a:t> parasympathetic </a:t>
            </a:r>
            <a:r>
              <a:rPr lang="en-US" sz="2800" dirty="0" err="1" smtClean="0"/>
              <a:t>fibres</a:t>
            </a:r>
            <a:r>
              <a:rPr lang="en-US" sz="2800" dirty="0" smtClean="0"/>
              <a:t> through same nerves.</a:t>
            </a:r>
          </a:p>
          <a:p>
            <a:endParaRPr lang="en-US" sz="2800" dirty="0" smtClean="0"/>
          </a:p>
          <a:p>
            <a:r>
              <a:rPr lang="en-US" sz="2800" dirty="0" smtClean="0"/>
              <a:t>Post-</a:t>
            </a:r>
            <a:r>
              <a:rPr lang="en-US" sz="2800" dirty="0" err="1" smtClean="0"/>
              <a:t>ganglionic</a:t>
            </a:r>
            <a:r>
              <a:rPr lang="en-US" sz="2800" dirty="0" smtClean="0"/>
              <a:t> parasympathetic </a:t>
            </a:r>
            <a:r>
              <a:rPr lang="en-US" sz="2800" dirty="0" err="1" smtClean="0"/>
              <a:t>fibres</a:t>
            </a:r>
            <a:r>
              <a:rPr lang="en-US" sz="2800" dirty="0" smtClean="0"/>
              <a:t>:</a:t>
            </a:r>
          </a:p>
          <a:p>
            <a:pPr>
              <a:buNone/>
            </a:pPr>
            <a:r>
              <a:rPr lang="en-US" sz="2800" dirty="0" smtClean="0"/>
              <a:t>	- excitatory to the </a:t>
            </a:r>
            <a:r>
              <a:rPr lang="en-US" sz="2800" dirty="0" err="1" smtClean="0"/>
              <a:t>detrusor</a:t>
            </a:r>
            <a:r>
              <a:rPr lang="en-US" sz="2800" dirty="0" smtClean="0"/>
              <a:t>  muscle and </a:t>
            </a:r>
          </a:p>
          <a:p>
            <a:pPr>
              <a:buNone/>
            </a:pPr>
            <a:r>
              <a:rPr lang="en-US" sz="2800" dirty="0" smtClean="0"/>
              <a:t>	- inhibitory to the internal sphincter.</a:t>
            </a:r>
          </a:p>
          <a:p>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80248" cy="609600"/>
          </a:xfrm>
        </p:spPr>
        <p:txBody>
          <a:bodyPr>
            <a:normAutofit/>
          </a:bodyPr>
          <a:lstStyle/>
          <a:p>
            <a:r>
              <a:rPr lang="en-US" sz="3200" b="1" dirty="0" smtClean="0"/>
              <a:t>Micturition reflex</a:t>
            </a:r>
            <a:endParaRPr lang="en-US" sz="3200" dirty="0"/>
          </a:p>
        </p:txBody>
      </p:sp>
      <p:pic>
        <p:nvPicPr>
          <p:cNvPr id="6" name="Picture 2" descr="C:\Users\RAM\Pictures\vlcsnap-2015-12-04-09h32m08s68.png"/>
          <p:cNvPicPr>
            <a:picLocks noGrp="1" noChangeAspect="1" noChangeArrowheads="1"/>
          </p:cNvPicPr>
          <p:nvPr>
            <p:ph sz="quarter" idx="1"/>
          </p:nvPr>
        </p:nvPicPr>
        <p:blipFill>
          <a:blip r:embed="rId2"/>
          <a:srcRect/>
          <a:stretch>
            <a:fillRect/>
          </a:stretch>
        </p:blipFill>
        <p:spPr bwMode="auto">
          <a:xfrm>
            <a:off x="693208" y="1600200"/>
            <a:ext cx="7992533" cy="44958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RAM\Pictures\vlcsnap-2015-12-04-09h40m51s133.png"/>
          <p:cNvPicPr>
            <a:picLocks noGrp="1" noChangeAspect="1" noChangeArrowheads="1"/>
          </p:cNvPicPr>
          <p:nvPr>
            <p:ph sz="quarter" idx="1"/>
          </p:nvPr>
        </p:nvPicPr>
        <p:blipFill>
          <a:blip r:embed="rId2"/>
          <a:srcRect/>
          <a:stretch>
            <a:fillRect/>
          </a:stretch>
        </p:blipFill>
        <p:spPr bwMode="auto">
          <a:xfrm>
            <a:off x="693208" y="1600200"/>
            <a:ext cx="7992533" cy="44958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5632311"/>
          </a:xfrm>
          <a:prstGeom prst="rect">
            <a:avLst/>
          </a:prstGeom>
        </p:spPr>
        <p:txBody>
          <a:bodyPr wrap="square">
            <a:spAutoFit/>
          </a:bodyPr>
          <a:lstStyle/>
          <a:p>
            <a:pPr>
              <a:lnSpc>
                <a:spcPct val="150000"/>
              </a:lnSpc>
              <a:buFont typeface="Wingdings" pitchFamily="2" charset="2"/>
              <a:buChar char="q"/>
            </a:pPr>
            <a:r>
              <a:rPr lang="en-US" sz="2400" b="1" dirty="0" smtClean="0">
                <a:latin typeface="Calibri" pitchFamily="34" charset="0"/>
                <a:cs typeface="Calibri" pitchFamily="34" charset="0"/>
              </a:rPr>
              <a:t> Response</a:t>
            </a:r>
            <a:r>
              <a:rPr lang="en-US" sz="2400" dirty="0" smtClean="0">
                <a:latin typeface="Calibri" pitchFamily="34" charset="0"/>
                <a:cs typeface="Calibri" pitchFamily="34" charset="0"/>
              </a:rPr>
              <a:t>. Once initiated, it is self-regenerative</a:t>
            </a:r>
          </a:p>
          <a:p>
            <a:pPr marL="342900" indent="-342900">
              <a:lnSpc>
                <a:spcPct val="150000"/>
              </a:lnSpc>
              <a:buFont typeface="Wingdings" pitchFamily="2" charset="2"/>
              <a:buChar char="Ø"/>
            </a:pPr>
            <a:r>
              <a:rPr lang="en-US" sz="2400" dirty="0" smtClean="0">
                <a:latin typeface="Calibri" pitchFamily="34" charset="0"/>
                <a:cs typeface="Calibri" pitchFamily="34" charset="0"/>
              </a:rPr>
              <a:t> The cycle keeps on repeating until the bladder has reached a strong degree of contraction. </a:t>
            </a:r>
          </a:p>
          <a:p>
            <a:pPr marL="342900" indent="-342900">
              <a:lnSpc>
                <a:spcPct val="150000"/>
              </a:lnSpc>
              <a:buFont typeface="Wingdings" pitchFamily="2" charset="2"/>
              <a:buChar char="Ø"/>
            </a:pPr>
            <a:r>
              <a:rPr lang="en-US" sz="2400" dirty="0" smtClean="0">
                <a:latin typeface="Calibri" pitchFamily="34" charset="0"/>
                <a:cs typeface="Calibri" pitchFamily="34" charset="0"/>
              </a:rPr>
              <a:t>Once the </a:t>
            </a:r>
            <a:r>
              <a:rPr lang="en-US" sz="2400" dirty="0" err="1" smtClean="0">
                <a:latin typeface="Calibri" pitchFamily="34" charset="0"/>
                <a:cs typeface="Calibri" pitchFamily="34" charset="0"/>
              </a:rPr>
              <a:t>micturition</a:t>
            </a:r>
            <a:r>
              <a:rPr lang="en-US" sz="2400" dirty="0" smtClean="0">
                <a:latin typeface="Calibri" pitchFamily="34" charset="0"/>
                <a:cs typeface="Calibri" pitchFamily="34" charset="0"/>
              </a:rPr>
              <a:t> reflex becomes powerful enough, this causes another reflex which  passes through </a:t>
            </a:r>
            <a:r>
              <a:rPr lang="en-US" sz="2400" dirty="0" err="1" smtClean="0">
                <a:latin typeface="Calibri" pitchFamily="34" charset="0"/>
                <a:cs typeface="Calibri" pitchFamily="34" charset="0"/>
              </a:rPr>
              <a:t>pudendal</a:t>
            </a:r>
            <a:r>
              <a:rPr lang="en-US" sz="2400" dirty="0" smtClean="0">
                <a:latin typeface="Calibri" pitchFamily="34" charset="0"/>
                <a:cs typeface="Calibri" pitchFamily="34" charset="0"/>
              </a:rPr>
              <a:t> nerves to external sphincter to cause its inhibition.</a:t>
            </a:r>
          </a:p>
          <a:p>
            <a:pPr marL="342900" indent="-342900">
              <a:lnSpc>
                <a:spcPct val="150000"/>
              </a:lnSpc>
              <a:buFont typeface="Wingdings" pitchFamily="2" charset="2"/>
              <a:buChar char="Ø"/>
            </a:pPr>
            <a:r>
              <a:rPr lang="en-US" sz="2400" dirty="0" smtClean="0">
                <a:latin typeface="Calibri" pitchFamily="34" charset="0"/>
                <a:cs typeface="Calibri" pitchFamily="34" charset="0"/>
              </a:rPr>
              <a:t> If this inhibition is more potent than the voluntary constrictor signals from brain, then urination  will occur. </a:t>
            </a:r>
          </a:p>
          <a:p>
            <a:pPr marL="342900" indent="-342900">
              <a:lnSpc>
                <a:spcPct val="150000"/>
              </a:lnSpc>
              <a:buFont typeface="Wingdings" pitchFamily="2" charset="2"/>
              <a:buChar char="Ø"/>
            </a:pPr>
            <a:r>
              <a:rPr lang="en-US" sz="2400" dirty="0" smtClean="0">
                <a:latin typeface="Calibri" pitchFamily="34" charset="0"/>
                <a:cs typeface="Calibri" pitchFamily="34" charset="0"/>
              </a:rPr>
              <a:t>If not so, urination will not occur unless the bladder fills still more and  </a:t>
            </a:r>
            <a:r>
              <a:rPr lang="en-US" sz="2400" dirty="0" err="1" smtClean="0">
                <a:latin typeface="Calibri" pitchFamily="34" charset="0"/>
                <a:cs typeface="Calibri" pitchFamily="34" charset="0"/>
              </a:rPr>
              <a:t>micturition</a:t>
            </a:r>
            <a:r>
              <a:rPr lang="en-US" sz="2400" dirty="0" smtClean="0">
                <a:latin typeface="Calibri" pitchFamily="34" charset="0"/>
                <a:cs typeface="Calibri" pitchFamily="34" charset="0"/>
              </a:rPr>
              <a:t> reflex becomes more powerful</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AM\Pictures\vlcsnap-2015-12-04-09h51m16s66.png"/>
          <p:cNvPicPr>
            <a:picLocks noChangeAspect="1" noChangeArrowheads="1"/>
          </p:cNvPicPr>
          <p:nvPr/>
        </p:nvPicPr>
        <p:blipFill>
          <a:blip r:embed="rId3"/>
          <a:srcRect/>
          <a:stretch>
            <a:fillRect/>
          </a:stretch>
        </p:blipFill>
        <p:spPr bwMode="auto">
          <a:xfrm>
            <a:off x="-68580" y="228601"/>
            <a:ext cx="8755380" cy="5486400"/>
          </a:xfrm>
          <a:prstGeom prst="rect">
            <a:avLst/>
          </a:prstGeom>
          <a:noFill/>
        </p:spPr>
      </p:pic>
      <p:sp>
        <p:nvSpPr>
          <p:cNvPr id="2" name="TextBox 1"/>
          <p:cNvSpPr txBox="1"/>
          <p:nvPr/>
        </p:nvSpPr>
        <p:spPr>
          <a:xfrm>
            <a:off x="6324600" y="533400"/>
            <a:ext cx="1600200" cy="1477328"/>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153400" cy="990600"/>
          </a:xfrm>
        </p:spPr>
        <p:txBody>
          <a:bodyPr>
            <a:normAutofit/>
          </a:bodyPr>
          <a:lstStyle/>
          <a:p>
            <a:r>
              <a:rPr lang="en-US" sz="3600" b="1" dirty="0" smtClean="0"/>
              <a:t>Mechanism of </a:t>
            </a:r>
            <a:r>
              <a:rPr lang="en-US" sz="3600" b="1" dirty="0"/>
              <a:t>M</a:t>
            </a:r>
            <a:r>
              <a:rPr lang="en-US" sz="3600" b="1" dirty="0" smtClean="0"/>
              <a:t>icturition</a:t>
            </a:r>
            <a:endParaRPr lang="en-IN" sz="3600" b="1" dirty="0"/>
          </a:p>
        </p:txBody>
      </p:sp>
      <p:sp>
        <p:nvSpPr>
          <p:cNvPr id="3" name="Content Placeholder 2"/>
          <p:cNvSpPr>
            <a:spLocks noGrp="1"/>
          </p:cNvSpPr>
          <p:nvPr>
            <p:ph idx="1"/>
          </p:nvPr>
        </p:nvSpPr>
        <p:spPr>
          <a:xfrm>
            <a:off x="457200" y="1447800"/>
            <a:ext cx="8229600" cy="5126055"/>
          </a:xfrm>
        </p:spPr>
        <p:txBody>
          <a:bodyPr>
            <a:normAutofit/>
          </a:bodyPr>
          <a:lstStyle/>
          <a:p>
            <a:pPr algn="ctr">
              <a:buNone/>
            </a:pPr>
            <a:r>
              <a:rPr lang="en-US" sz="2800" dirty="0" smtClean="0"/>
              <a:t>Filling of bladder</a:t>
            </a:r>
          </a:p>
          <a:p>
            <a:pPr algn="ctr">
              <a:lnSpc>
                <a:spcPct val="200000"/>
              </a:lnSpc>
              <a:buNone/>
            </a:pPr>
            <a:r>
              <a:rPr lang="en-US" sz="2800" dirty="0" smtClean="0"/>
              <a:t>Urge to pass urine is initiated</a:t>
            </a:r>
          </a:p>
          <a:p>
            <a:pPr algn="ctr">
              <a:lnSpc>
                <a:spcPct val="200000"/>
              </a:lnSpc>
              <a:spcBef>
                <a:spcPts val="0"/>
              </a:spcBef>
              <a:buNone/>
            </a:pPr>
            <a:r>
              <a:rPr lang="en-US" sz="2800" dirty="0" smtClean="0"/>
              <a:t>Sensed by stretch receptor (bladder wall)</a:t>
            </a:r>
          </a:p>
          <a:p>
            <a:pPr algn="ctr">
              <a:lnSpc>
                <a:spcPct val="200000"/>
              </a:lnSpc>
              <a:spcBef>
                <a:spcPts val="0"/>
              </a:spcBef>
              <a:buNone/>
            </a:pPr>
            <a:r>
              <a:rPr lang="en-US" sz="2800" dirty="0" smtClean="0"/>
              <a:t>Impulse passes via afferent nerve</a:t>
            </a:r>
          </a:p>
          <a:p>
            <a:pPr algn="ctr">
              <a:lnSpc>
                <a:spcPct val="200000"/>
              </a:lnSpc>
              <a:spcBef>
                <a:spcPts val="0"/>
              </a:spcBef>
              <a:buNone/>
            </a:pPr>
            <a:r>
              <a:rPr lang="en-US" sz="2800" dirty="0" smtClean="0"/>
              <a:t>Initiate reflex contraction</a:t>
            </a:r>
          </a:p>
          <a:p>
            <a:pPr algn="ctr">
              <a:lnSpc>
                <a:spcPct val="150000"/>
              </a:lnSpc>
              <a:buNone/>
            </a:pPr>
            <a:r>
              <a:rPr lang="en-US" sz="2800" dirty="0" smtClean="0"/>
              <a:t>Parasympathetic stimulation</a:t>
            </a:r>
          </a:p>
          <a:p>
            <a:pPr algn="ctr">
              <a:lnSpc>
                <a:spcPct val="150000"/>
              </a:lnSpc>
              <a:buNone/>
            </a:pPr>
            <a:endParaRPr lang="en-IN" sz="2800" dirty="0"/>
          </a:p>
        </p:txBody>
      </p:sp>
      <p:sp>
        <p:nvSpPr>
          <p:cNvPr id="4" name="Down Arrow 3"/>
          <p:cNvSpPr/>
          <p:nvPr/>
        </p:nvSpPr>
        <p:spPr>
          <a:xfrm>
            <a:off x="4429124" y="1905000"/>
            <a:ext cx="219076"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419600" y="2819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419600" y="3657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343400" y="5334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343400" y="4495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343400" y="60960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34400" cy="5562600"/>
          </a:xfrm>
        </p:spPr>
        <p:txBody>
          <a:bodyPr>
            <a:normAutofit fontScale="92500"/>
          </a:bodyPr>
          <a:lstStyle/>
          <a:p>
            <a:pPr algn="ctr"/>
            <a:endParaRPr lang="en-US" dirty="0" smtClean="0"/>
          </a:p>
          <a:p>
            <a:pPr algn="ctr">
              <a:buNone/>
            </a:pPr>
            <a:r>
              <a:rPr lang="en-US" dirty="0" smtClean="0"/>
              <a:t>Contraction of </a:t>
            </a:r>
            <a:r>
              <a:rPr lang="en-US" dirty="0" err="1" smtClean="0"/>
              <a:t>detrusor</a:t>
            </a:r>
            <a:r>
              <a:rPr lang="en-US" dirty="0" smtClean="0"/>
              <a:t>  and relaxation of internal sphincter</a:t>
            </a:r>
          </a:p>
          <a:p>
            <a:pPr algn="ctr">
              <a:lnSpc>
                <a:spcPct val="200000"/>
              </a:lnSpc>
              <a:buNone/>
            </a:pPr>
            <a:r>
              <a:rPr lang="en-US" dirty="0" smtClean="0"/>
              <a:t>Urine passes forcefully into urethra</a:t>
            </a:r>
          </a:p>
          <a:p>
            <a:pPr algn="ctr">
              <a:lnSpc>
                <a:spcPct val="210000"/>
              </a:lnSpc>
              <a:spcBef>
                <a:spcPts val="0"/>
              </a:spcBef>
              <a:buNone/>
            </a:pPr>
            <a:r>
              <a:rPr lang="en-US" dirty="0" smtClean="0"/>
              <a:t>Contraction of abdominal muscle &amp; Descent of diaphragm</a:t>
            </a:r>
          </a:p>
          <a:p>
            <a:pPr algn="ctr">
              <a:lnSpc>
                <a:spcPct val="220000"/>
              </a:lnSpc>
              <a:spcBef>
                <a:spcPts val="0"/>
              </a:spcBef>
              <a:buNone/>
            </a:pPr>
            <a:r>
              <a:rPr lang="en-US" dirty="0" smtClean="0"/>
              <a:t>Increase intra abdominal pressure</a:t>
            </a:r>
          </a:p>
          <a:p>
            <a:pPr algn="ctr">
              <a:lnSpc>
                <a:spcPct val="220000"/>
              </a:lnSpc>
              <a:spcBef>
                <a:spcPts val="0"/>
              </a:spcBef>
              <a:buNone/>
            </a:pPr>
            <a:r>
              <a:rPr lang="en-US" dirty="0" smtClean="0"/>
              <a:t>Pelvic, </a:t>
            </a:r>
            <a:r>
              <a:rPr lang="en-US" dirty="0" err="1" smtClean="0"/>
              <a:t>perineal</a:t>
            </a:r>
            <a:r>
              <a:rPr lang="en-US" dirty="0" smtClean="0"/>
              <a:t> and </a:t>
            </a:r>
            <a:r>
              <a:rPr lang="en-US" dirty="0" err="1" smtClean="0"/>
              <a:t>levator</a:t>
            </a:r>
            <a:r>
              <a:rPr lang="en-US" dirty="0" smtClean="0"/>
              <a:t> </a:t>
            </a:r>
            <a:r>
              <a:rPr lang="en-US" dirty="0" err="1" smtClean="0"/>
              <a:t>ani</a:t>
            </a:r>
            <a:r>
              <a:rPr lang="en-US" dirty="0" smtClean="0"/>
              <a:t> muscle relax</a:t>
            </a:r>
          </a:p>
          <a:p>
            <a:pPr algn="ctr">
              <a:lnSpc>
                <a:spcPct val="220000"/>
              </a:lnSpc>
              <a:spcBef>
                <a:spcPts val="0"/>
              </a:spcBef>
              <a:buNone/>
            </a:pPr>
            <a:r>
              <a:rPr lang="en-US" dirty="0" smtClean="0"/>
              <a:t>Downward pull of </a:t>
            </a:r>
            <a:r>
              <a:rPr lang="en-US" dirty="0" err="1" smtClean="0"/>
              <a:t>detrusor</a:t>
            </a:r>
            <a:r>
              <a:rPr lang="en-US" dirty="0" smtClean="0"/>
              <a:t> muscle</a:t>
            </a:r>
            <a:endParaRPr lang="en-IN" dirty="0" smtClean="0"/>
          </a:p>
          <a:p>
            <a:pPr algn="ctr">
              <a:lnSpc>
                <a:spcPct val="200000"/>
              </a:lnSpc>
              <a:buNone/>
            </a:pPr>
            <a:endParaRPr lang="en-US" dirty="0" smtClean="0"/>
          </a:p>
          <a:p>
            <a:pPr algn="ctr"/>
            <a:endParaRPr lang="en-IN" dirty="0"/>
          </a:p>
        </p:txBody>
      </p:sp>
      <p:sp>
        <p:nvSpPr>
          <p:cNvPr id="5" name="Down Arrow 4"/>
          <p:cNvSpPr/>
          <p:nvPr/>
        </p:nvSpPr>
        <p:spPr>
          <a:xfrm>
            <a:off x="4038600" y="1905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114800" y="2743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038600" y="5410200"/>
            <a:ext cx="223838" cy="338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114800" y="4495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114800" y="3657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5186370" cy="796908"/>
          </a:xfrm>
        </p:spPr>
        <p:txBody>
          <a:bodyPr>
            <a:normAutofit fontScale="90000"/>
          </a:bodyPr>
          <a:lstStyle/>
          <a:p>
            <a:r>
              <a:rPr lang="en-US" b="1" dirty="0" smtClean="0"/>
              <a:t>Functional Anatomy</a:t>
            </a:r>
            <a:r>
              <a:rPr lang="en-US" dirty="0" smtClean="0"/>
              <a:t/>
            </a:r>
            <a:br>
              <a:rPr lang="en-US" dirty="0" smtClean="0"/>
            </a:br>
            <a:endParaRPr lang="en-IN" dirty="0"/>
          </a:p>
        </p:txBody>
      </p:sp>
      <p:pic>
        <p:nvPicPr>
          <p:cNvPr id="6" name="Picture 2" descr="C:\Users\User\Desktop\Anatomy_and_physiology_of_animals_Urinary_system.jpg"/>
          <p:cNvPicPr>
            <a:picLocks noGrp="1" noChangeAspect="1" noChangeArrowheads="1"/>
          </p:cNvPicPr>
          <p:nvPr>
            <p:ph sz="quarter" idx="1"/>
          </p:nvPr>
        </p:nvPicPr>
        <p:blipFill>
          <a:blip r:embed="rId2"/>
          <a:stretch>
            <a:fillRect/>
          </a:stretch>
        </p:blipFill>
        <p:spPr bwMode="auto">
          <a:xfrm>
            <a:off x="1189037" y="1600200"/>
            <a:ext cx="7000875" cy="4495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8683752" cy="4953000"/>
          </a:xfrm>
        </p:spPr>
        <p:txBody>
          <a:bodyPr/>
          <a:lstStyle/>
          <a:p>
            <a:pPr>
              <a:lnSpc>
                <a:spcPct val="150000"/>
              </a:lnSpc>
            </a:pPr>
            <a:r>
              <a:rPr lang="en-US" dirty="0" smtClean="0"/>
              <a:t>Once in urethra urine empties in female by effect of gravity and pressure from pelvic floor</a:t>
            </a:r>
          </a:p>
          <a:p>
            <a:pPr>
              <a:lnSpc>
                <a:spcPct val="150000"/>
              </a:lnSpc>
            </a:pPr>
            <a:r>
              <a:rPr lang="en-US" dirty="0" smtClean="0"/>
              <a:t>In male by contraction of </a:t>
            </a:r>
            <a:r>
              <a:rPr lang="en-US" dirty="0" err="1" smtClean="0"/>
              <a:t>bulbocavernous</a:t>
            </a:r>
            <a:r>
              <a:rPr lang="en-US" dirty="0" smtClean="0"/>
              <a:t> muscle </a:t>
            </a:r>
          </a:p>
          <a:p>
            <a:pPr>
              <a:lnSpc>
                <a:spcPct val="150000"/>
              </a:lnSpc>
            </a:pPr>
            <a:r>
              <a:rPr lang="en-US" dirty="0" smtClean="0"/>
              <a:t>The voluntary contraction of abdominal </a:t>
            </a:r>
            <a:r>
              <a:rPr lang="en-US" dirty="0" err="1" smtClean="0"/>
              <a:t>musclehelp</a:t>
            </a:r>
            <a:r>
              <a:rPr lang="en-US" dirty="0" smtClean="0"/>
              <a:t> in urination</a:t>
            </a:r>
            <a:endParaRPr lang="en-US" dirty="0"/>
          </a:p>
        </p:txBody>
      </p:sp>
    </p:spTree>
    <p:extLst>
      <p:ext uri="{BB962C8B-B14F-4D97-AF65-F5344CB8AC3E}">
        <p14:creationId xmlns:p14="http://schemas.microsoft.com/office/powerpoint/2010/main" val="1895026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4294967295"/>
          </p:nvPr>
        </p:nvSpPr>
        <p:spPr>
          <a:xfrm>
            <a:off x="0" y="76200"/>
            <a:ext cx="9144000" cy="6705600"/>
          </a:xfrm>
        </p:spPr>
        <p:txBody>
          <a:bodyPr>
            <a:noAutofit/>
          </a:bodyPr>
          <a:lstStyle/>
          <a:p>
            <a:pPr eaLnBrk="1" hangingPunct="1">
              <a:lnSpc>
                <a:spcPct val="150000"/>
              </a:lnSpc>
              <a:defRPr/>
            </a:pPr>
            <a:r>
              <a:rPr lang="en-GB" sz="2400" dirty="0" smtClean="0">
                <a:latin typeface="Calibri" pitchFamily="34" charset="0"/>
                <a:cs typeface="Calibri" pitchFamily="34" charset="0"/>
              </a:rPr>
              <a:t>The </a:t>
            </a:r>
            <a:r>
              <a:rPr lang="en-GB" sz="2400" dirty="0" err="1" smtClean="0">
                <a:latin typeface="Calibri" pitchFamily="34" charset="0"/>
                <a:cs typeface="Calibri" pitchFamily="34" charset="0"/>
              </a:rPr>
              <a:t>micturition</a:t>
            </a:r>
            <a:r>
              <a:rPr lang="en-GB" sz="2400" dirty="0" smtClean="0">
                <a:latin typeface="Calibri" pitchFamily="34" charset="0"/>
                <a:cs typeface="Calibri" pitchFamily="34" charset="0"/>
              </a:rPr>
              <a:t> reflex is a single complete cycle of:</a:t>
            </a:r>
          </a:p>
          <a:p>
            <a:pPr eaLnBrk="1" hangingPunct="1">
              <a:lnSpc>
                <a:spcPct val="150000"/>
              </a:lnSpc>
              <a:buFont typeface="Wingdings" pitchFamily="2" charset="2"/>
              <a:buNone/>
              <a:defRPr/>
            </a:pPr>
            <a:r>
              <a:rPr lang="en-GB" sz="2400" dirty="0" smtClean="0">
                <a:latin typeface="Calibri" pitchFamily="34" charset="0"/>
                <a:cs typeface="Calibri" pitchFamily="34" charset="0"/>
              </a:rPr>
              <a:t>	1.	Progressive and rapid increase of pressure</a:t>
            </a:r>
          </a:p>
          <a:p>
            <a:pPr eaLnBrk="1" hangingPunct="1">
              <a:lnSpc>
                <a:spcPct val="150000"/>
              </a:lnSpc>
              <a:buFont typeface="Wingdings" pitchFamily="2" charset="2"/>
              <a:buNone/>
              <a:defRPr/>
            </a:pPr>
            <a:r>
              <a:rPr lang="en-GB" sz="2400" dirty="0" smtClean="0">
                <a:latin typeface="Calibri" pitchFamily="34" charset="0"/>
                <a:cs typeface="Calibri" pitchFamily="34" charset="0"/>
              </a:rPr>
              <a:t>	2.	A period of sustained pressure</a:t>
            </a:r>
          </a:p>
          <a:p>
            <a:pPr eaLnBrk="1" hangingPunct="1">
              <a:lnSpc>
                <a:spcPct val="150000"/>
              </a:lnSpc>
              <a:buFont typeface="Wingdings" pitchFamily="2" charset="2"/>
              <a:buNone/>
              <a:defRPr/>
            </a:pPr>
            <a:r>
              <a:rPr lang="en-GB" sz="2400" dirty="0" smtClean="0">
                <a:latin typeface="Calibri" pitchFamily="34" charset="0"/>
                <a:cs typeface="Calibri" pitchFamily="34" charset="0"/>
              </a:rPr>
              <a:t>	3.	Return of the pressure to the basal tone of the bladder</a:t>
            </a:r>
          </a:p>
          <a:p>
            <a:pPr eaLnBrk="1" hangingPunct="1">
              <a:lnSpc>
                <a:spcPct val="150000"/>
              </a:lnSpc>
              <a:defRPr/>
            </a:pPr>
            <a:r>
              <a:rPr lang="en-GB" sz="2400" dirty="0" smtClean="0">
                <a:latin typeface="Calibri" pitchFamily="34" charset="0"/>
                <a:cs typeface="Calibri" pitchFamily="34" charset="0"/>
              </a:rPr>
              <a:t>Once a </a:t>
            </a:r>
            <a:r>
              <a:rPr lang="en-GB" sz="2400" dirty="0" err="1" smtClean="0">
                <a:latin typeface="Calibri" pitchFamily="34" charset="0"/>
                <a:cs typeface="Calibri" pitchFamily="34" charset="0"/>
              </a:rPr>
              <a:t>micturition</a:t>
            </a:r>
            <a:r>
              <a:rPr lang="en-GB" sz="2400" dirty="0" smtClean="0">
                <a:latin typeface="Calibri" pitchFamily="34" charset="0"/>
                <a:cs typeface="Calibri" pitchFamily="34" charset="0"/>
              </a:rPr>
              <a:t> reflex has occurred but has not succeeded in emptying the bladder, the nervous elements of the reflex remain in an inhibited state for 1 minute up to an hour before the reflex occurs again</a:t>
            </a:r>
          </a:p>
          <a:p>
            <a:pPr eaLnBrk="1" hangingPunct="1">
              <a:lnSpc>
                <a:spcPct val="150000"/>
              </a:lnSpc>
              <a:defRPr/>
            </a:pPr>
            <a:r>
              <a:rPr lang="en-GB" sz="2400" dirty="0" smtClean="0">
                <a:latin typeface="Calibri" pitchFamily="34" charset="0"/>
                <a:cs typeface="Calibri" pitchFamily="34" charset="0"/>
              </a:rPr>
              <a:t>It is a “self regenerative”</a:t>
            </a:r>
          </a:p>
          <a:p>
            <a:pPr eaLnBrk="1" hangingPunct="1">
              <a:lnSpc>
                <a:spcPct val="150000"/>
              </a:lnSpc>
              <a:defRPr/>
            </a:pPr>
            <a:r>
              <a:rPr lang="en-GB" sz="2400" dirty="0" smtClean="0">
                <a:latin typeface="Calibri" pitchFamily="34" charset="0"/>
                <a:cs typeface="Calibri" pitchFamily="34" charset="0"/>
              </a:rPr>
              <a:t>As bladder becomes more and more filled, </a:t>
            </a:r>
            <a:r>
              <a:rPr lang="en-GB" sz="2400" dirty="0" err="1" smtClean="0">
                <a:latin typeface="Calibri" pitchFamily="34" charset="0"/>
                <a:cs typeface="Calibri" pitchFamily="34" charset="0"/>
              </a:rPr>
              <a:t>micturition</a:t>
            </a:r>
            <a:r>
              <a:rPr lang="en-GB" sz="2400" dirty="0" smtClean="0">
                <a:latin typeface="Calibri" pitchFamily="34" charset="0"/>
                <a:cs typeface="Calibri" pitchFamily="34" charset="0"/>
              </a:rPr>
              <a:t> reflexes occur more and more often and more and more powerfully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noAutofit/>
          </a:bodyPr>
          <a:lstStyle/>
          <a:p>
            <a:r>
              <a:rPr lang="en-US" sz="3200" b="1" dirty="0" smtClean="0"/>
              <a:t>Facilitation or Inhibition of Micturition by Brain</a:t>
            </a:r>
            <a:endParaRPr lang="en-US" sz="3200" dirty="0"/>
          </a:p>
        </p:txBody>
      </p:sp>
      <p:sp>
        <p:nvSpPr>
          <p:cNvPr id="3" name="Content Placeholder 2"/>
          <p:cNvSpPr>
            <a:spLocks noGrp="1"/>
          </p:cNvSpPr>
          <p:nvPr>
            <p:ph sz="quarter" idx="1"/>
          </p:nvPr>
        </p:nvSpPr>
        <p:spPr>
          <a:xfrm>
            <a:off x="304800" y="1600200"/>
            <a:ext cx="8839200" cy="5257800"/>
          </a:xfrm>
        </p:spPr>
        <p:txBody>
          <a:bodyPr>
            <a:normAutofit/>
          </a:bodyPr>
          <a:lstStyle/>
          <a:p>
            <a:pPr>
              <a:lnSpc>
                <a:spcPct val="150000"/>
              </a:lnSpc>
            </a:pPr>
            <a:r>
              <a:rPr lang="en-US" b="1" dirty="0" smtClean="0">
                <a:solidFill>
                  <a:srgbClr val="FF0000"/>
                </a:solidFill>
              </a:rPr>
              <a:t>Role of Higher center</a:t>
            </a:r>
          </a:p>
          <a:p>
            <a:pPr>
              <a:lnSpc>
                <a:spcPct val="150000"/>
              </a:lnSpc>
            </a:pPr>
            <a:r>
              <a:rPr lang="en-GB" sz="2800" dirty="0" smtClean="0">
                <a:latin typeface="Calibri" pitchFamily="34" charset="0"/>
                <a:cs typeface="Calibri" pitchFamily="34" charset="0"/>
              </a:rPr>
              <a:t>The micturition reflex is completely autonomic spinal cord reflex but it can be inhibited or facilitated by centres in the </a:t>
            </a:r>
            <a:r>
              <a:rPr lang="en-GB" sz="2800" b="1" dirty="0" smtClean="0">
                <a:latin typeface="Calibri" pitchFamily="34" charset="0"/>
                <a:cs typeface="Calibri" pitchFamily="34" charset="0"/>
              </a:rPr>
              <a:t>Brainstem</a:t>
            </a:r>
            <a:endParaRPr lang="en-GB" sz="2800" b="1" dirty="0" smtClean="0">
              <a:latin typeface="Calibri" pitchFamily="34" charset="0"/>
              <a:cs typeface="Calibri" pitchFamily="34" charset="0"/>
            </a:endParaRPr>
          </a:p>
          <a:p>
            <a:pPr>
              <a:lnSpc>
                <a:spcPct val="150000"/>
              </a:lnSpc>
            </a:pPr>
            <a:endParaRPr lang="en-US" dirty="0" smtClean="0"/>
          </a:p>
          <a:p>
            <a:pPr>
              <a:lnSpc>
                <a:spcPct val="150000"/>
              </a:lnSpc>
            </a:pPr>
            <a:r>
              <a:rPr lang="en-US" b="1" dirty="0" smtClean="0">
                <a:solidFill>
                  <a:srgbClr val="FF0000"/>
                </a:solidFill>
              </a:rPr>
              <a:t>Voluntary urination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85800"/>
            <a:ext cx="9144000" cy="533400"/>
          </a:xfrm>
        </p:spPr>
        <p:txBody>
          <a:bodyPr>
            <a:noAutofit/>
          </a:bodyPr>
          <a:lstStyle/>
          <a:p>
            <a:r>
              <a:rPr lang="en-US" sz="2800" b="1" dirty="0" smtClean="0"/>
              <a:t>Facilitation or Inhibition of Micturition by the </a:t>
            </a:r>
            <a:r>
              <a:rPr lang="en-US" sz="2800" b="1" dirty="0" smtClean="0"/>
              <a:t>Brainstem.</a:t>
            </a:r>
            <a:r>
              <a:rPr lang="en-US" sz="2800" b="1" dirty="0" smtClean="0"/>
              <a:t/>
            </a:r>
            <a:br>
              <a:rPr lang="en-US" sz="2800" b="1" dirty="0" smtClean="0"/>
            </a:br>
            <a:endParaRPr lang="en-IN" sz="2800" dirty="0"/>
          </a:p>
        </p:txBody>
      </p:sp>
      <p:sp>
        <p:nvSpPr>
          <p:cNvPr id="3" name="Content Placeholder 2"/>
          <p:cNvSpPr>
            <a:spLocks noGrp="1"/>
          </p:cNvSpPr>
          <p:nvPr>
            <p:ph sz="quarter" idx="1"/>
          </p:nvPr>
        </p:nvSpPr>
        <p:spPr>
          <a:xfrm>
            <a:off x="0" y="1219200"/>
            <a:ext cx="9144000" cy="5486400"/>
          </a:xfrm>
        </p:spPr>
        <p:txBody>
          <a:bodyPr>
            <a:normAutofit/>
          </a:bodyPr>
          <a:lstStyle/>
          <a:p>
            <a:pPr>
              <a:lnSpc>
                <a:spcPct val="150000"/>
              </a:lnSpc>
            </a:pPr>
            <a:endParaRPr lang="en-US" sz="2400" dirty="0" smtClean="0">
              <a:latin typeface="Calibri" pitchFamily="34" charset="0"/>
              <a:cs typeface="Calibri" pitchFamily="34" charset="0"/>
            </a:endParaRPr>
          </a:p>
          <a:p>
            <a:pPr>
              <a:lnSpc>
                <a:spcPct val="150000"/>
              </a:lnSpc>
              <a:buNone/>
            </a:pPr>
            <a:r>
              <a:rPr lang="en-US" sz="2400" dirty="0" smtClean="0">
                <a:latin typeface="Calibri" pitchFamily="34" charset="0"/>
                <a:cs typeface="Calibri" pitchFamily="34" charset="0"/>
              </a:rPr>
              <a:t>	1. </a:t>
            </a:r>
            <a:r>
              <a:rPr lang="en-US" sz="2400" dirty="0" smtClean="0">
                <a:latin typeface="Calibri" pitchFamily="34" charset="0"/>
                <a:cs typeface="Calibri" pitchFamily="34" charset="0"/>
              </a:rPr>
              <a:t> </a:t>
            </a:r>
            <a:r>
              <a:rPr lang="en-US" sz="2400" dirty="0" smtClean="0">
                <a:latin typeface="Calibri" pitchFamily="34" charset="0"/>
                <a:cs typeface="Calibri" pitchFamily="34" charset="0"/>
              </a:rPr>
              <a:t>The higher centers can prevent micturition, even if the micturition reflex occurs, by tonic contraction of the external </a:t>
            </a:r>
            <a:r>
              <a:rPr lang="en-US" sz="2400" dirty="0" smtClean="0">
                <a:latin typeface="Calibri" pitchFamily="34" charset="0"/>
                <a:cs typeface="Calibri" pitchFamily="34" charset="0"/>
              </a:rPr>
              <a:t> </a:t>
            </a:r>
            <a:r>
              <a:rPr lang="en-US" sz="2400" dirty="0" smtClean="0">
                <a:latin typeface="Calibri" pitchFamily="34" charset="0"/>
                <a:cs typeface="Calibri" pitchFamily="34" charset="0"/>
              </a:rPr>
              <a:t>sphincter until a convenient time presents itself. </a:t>
            </a:r>
          </a:p>
          <a:p>
            <a:pPr>
              <a:lnSpc>
                <a:spcPct val="150000"/>
              </a:lnSpc>
              <a:buNone/>
            </a:pPr>
            <a:r>
              <a:rPr lang="en-US" sz="2400" dirty="0" smtClean="0">
                <a:latin typeface="Calibri" pitchFamily="34" charset="0"/>
                <a:cs typeface="Calibri" pitchFamily="34" charset="0"/>
              </a:rPr>
              <a:t>	</a:t>
            </a:r>
            <a:r>
              <a:rPr lang="en-US" sz="2400" dirty="0" smtClean="0">
                <a:latin typeface="Calibri" pitchFamily="34" charset="0"/>
                <a:cs typeface="Calibri" pitchFamily="34" charset="0"/>
              </a:rPr>
              <a:t>2. </a:t>
            </a:r>
            <a:r>
              <a:rPr lang="en-US" sz="2400" dirty="0" smtClean="0">
                <a:latin typeface="Calibri" pitchFamily="34" charset="0"/>
                <a:cs typeface="Calibri" pitchFamily="34" charset="0"/>
              </a:rPr>
              <a:t>When it is time to urinate, the  cortical centers can facilitate the sacral micturition centers to help initiate a micturition </a:t>
            </a:r>
            <a:r>
              <a:rPr lang="en-US" sz="2400" dirty="0" smtClean="0">
                <a:latin typeface="Calibri" pitchFamily="34" charset="0"/>
                <a:cs typeface="Calibri" pitchFamily="34" charset="0"/>
              </a:rPr>
              <a:t>reflex</a:t>
            </a:r>
            <a:endParaRPr lang="en-US" sz="2400" dirty="0" smtClean="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990600"/>
          </a:xfrm>
        </p:spPr>
        <p:txBody>
          <a:bodyPr>
            <a:noAutofit/>
          </a:bodyPr>
          <a:lstStyle/>
          <a:p>
            <a:pPr algn="ct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Voluntary urination</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t>
            </a:r>
            <a:endParaRPr lang="en-IN" sz="3200" b="1" dirty="0">
              <a:latin typeface="Calibri" pitchFamily="34" charset="0"/>
              <a:cs typeface="Calibri" pitchFamily="34" charset="0"/>
            </a:endParaRPr>
          </a:p>
        </p:txBody>
      </p:sp>
      <p:sp>
        <p:nvSpPr>
          <p:cNvPr id="3" name="Content Placeholder 2"/>
          <p:cNvSpPr>
            <a:spLocks noGrp="1"/>
          </p:cNvSpPr>
          <p:nvPr>
            <p:ph sz="quarter" idx="1"/>
          </p:nvPr>
        </p:nvSpPr>
        <p:spPr>
          <a:xfrm>
            <a:off x="0" y="1371600"/>
            <a:ext cx="9144000" cy="5486400"/>
          </a:xfrm>
        </p:spPr>
        <p:txBody>
          <a:bodyPr>
            <a:normAutofit/>
          </a:bodyPr>
          <a:lstStyle/>
          <a:p>
            <a:pPr>
              <a:lnSpc>
                <a:spcPct val="150000"/>
              </a:lnSpc>
            </a:pPr>
            <a:r>
              <a:rPr lang="en-US" sz="2000" dirty="0" smtClean="0">
                <a:latin typeface="Calibri" pitchFamily="34" charset="0"/>
                <a:cs typeface="Calibri" pitchFamily="34" charset="0"/>
              </a:rPr>
              <a:t>- Person voluntarily contracts his abdominal  muscles </a:t>
            </a:r>
            <a:endParaRPr lang="en-US" sz="2000" dirty="0" smtClean="0">
              <a:latin typeface="Calibri" pitchFamily="34" charset="0"/>
              <a:cs typeface="Calibri" pitchFamily="34" charset="0"/>
              <a:sym typeface="Wingdings" pitchFamily="2" charset="2"/>
            </a:endParaRPr>
          </a:p>
          <a:p>
            <a:pPr>
              <a:lnSpc>
                <a:spcPct val="150000"/>
              </a:lnSpc>
            </a:pP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sym typeface="Wingdings" pitchFamily="2" charset="2"/>
              </a:rPr>
              <a:t> </a:t>
            </a:r>
            <a:r>
              <a:rPr lang="en-US" sz="2000" dirty="0">
                <a:latin typeface="Calibri" pitchFamily="34" charset="0"/>
                <a:cs typeface="Calibri" pitchFamily="34" charset="0"/>
                <a:sym typeface="Wingdings" pitchFamily="2" charset="2"/>
              </a:rPr>
              <a:t>I</a:t>
            </a:r>
            <a:r>
              <a:rPr lang="en-US" sz="2000" dirty="0" smtClean="0">
                <a:latin typeface="Calibri" pitchFamily="34" charset="0"/>
                <a:cs typeface="Calibri" pitchFamily="34" charset="0"/>
              </a:rPr>
              <a:t>ncreases the pressure in the bladder and allows extra urine to enter the                     bladder neck under pressure </a:t>
            </a: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sym typeface="Wingdings" pitchFamily="2" charset="2"/>
              </a:rPr>
              <a:t>                        </a:t>
            </a:r>
            <a:r>
              <a:rPr lang="en-US" sz="2000" dirty="0" smtClean="0">
                <a:latin typeface="Calibri" pitchFamily="34" charset="0"/>
                <a:cs typeface="Calibri" pitchFamily="34" charset="0"/>
              </a:rPr>
              <a:t>stretching their walls </a:t>
            </a: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rPr>
              <a:t>                  stimulates the stretch receptors </a:t>
            </a: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sym typeface="Wingdings" pitchFamily="2" charset="2"/>
              </a:rPr>
              <a:t>                   </a:t>
            </a:r>
            <a:r>
              <a:rPr lang="en-US" sz="2000" dirty="0" smtClean="0">
                <a:latin typeface="Calibri" pitchFamily="34" charset="0"/>
                <a:cs typeface="Calibri" pitchFamily="34" charset="0"/>
              </a:rPr>
              <a:t>excites the </a:t>
            </a:r>
            <a:r>
              <a:rPr lang="en-US" sz="2000" dirty="0" err="1" smtClean="0">
                <a:latin typeface="Calibri" pitchFamily="34" charset="0"/>
                <a:cs typeface="Calibri" pitchFamily="34" charset="0"/>
              </a:rPr>
              <a:t>micturition</a:t>
            </a:r>
            <a:r>
              <a:rPr lang="en-US" sz="2000" dirty="0" smtClean="0">
                <a:latin typeface="Calibri" pitchFamily="34" charset="0"/>
                <a:cs typeface="Calibri" pitchFamily="34" charset="0"/>
              </a:rPr>
              <a:t> reflex </a:t>
            </a: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rPr>
              <a:t>                 simultaneously inhibits the  external urethral sphincter  </a:t>
            </a:r>
          </a:p>
          <a:p>
            <a:pPr>
              <a:lnSpc>
                <a:spcPct val="150000"/>
              </a:lnSpc>
            </a:pPr>
            <a:r>
              <a:rPr lang="en-US" sz="2000" dirty="0" smtClean="0">
                <a:latin typeface="Calibri" pitchFamily="34" charset="0"/>
                <a:cs typeface="Calibri" pitchFamily="34" charset="0"/>
              </a:rPr>
              <a:t>                  urine will be emptied </a:t>
            </a: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rPr>
              <a:t>             </a:t>
            </a:r>
            <a:r>
              <a:rPr lang="en-US" sz="2000" dirty="0" smtClean="0">
                <a:latin typeface="Calibri" pitchFamily="34" charset="0"/>
                <a:cs typeface="Calibri" pitchFamily="34" charset="0"/>
              </a:rPr>
              <a:t>no urine is left after urination</a:t>
            </a:r>
            <a:endParaRPr lang="en-IN" sz="2000" dirty="0">
              <a:latin typeface="Calibri" pitchFamily="34" charset="0"/>
              <a:cs typeface="Calibri" pitchFamily="34" charset="0"/>
            </a:endParaRPr>
          </a:p>
        </p:txBody>
      </p:sp>
      <p:sp>
        <p:nvSpPr>
          <p:cNvPr id="4" name="Down Arrow 3"/>
          <p:cNvSpPr/>
          <p:nvPr/>
        </p:nvSpPr>
        <p:spPr>
          <a:xfrm>
            <a:off x="2819400" y="1981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2743200" y="33528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2743200" y="38862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2743200" y="44958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2819400" y="50292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2819400" y="55626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Down Arrow 10"/>
          <p:cNvSpPr/>
          <p:nvPr/>
        </p:nvSpPr>
        <p:spPr>
          <a:xfrm>
            <a:off x="2819400" y="60960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295400"/>
          </a:xfrm>
        </p:spPr>
        <p:txBody>
          <a:bodyPr>
            <a:normAutofit/>
          </a:bodyPr>
          <a:lstStyle/>
          <a:p>
            <a:r>
              <a:rPr lang="en-US" sz="3600" b="1" dirty="0" smtClean="0"/>
              <a:t>Development of reflex</a:t>
            </a:r>
            <a:endParaRPr lang="en-IN" sz="3600" b="1" dirty="0"/>
          </a:p>
        </p:txBody>
      </p:sp>
      <p:sp>
        <p:nvSpPr>
          <p:cNvPr id="3" name="Content Placeholder 2"/>
          <p:cNvSpPr>
            <a:spLocks noGrp="1"/>
          </p:cNvSpPr>
          <p:nvPr>
            <p:ph idx="1"/>
          </p:nvPr>
        </p:nvSpPr>
        <p:spPr/>
        <p:txBody>
          <a:bodyPr>
            <a:normAutofit/>
          </a:bodyPr>
          <a:lstStyle/>
          <a:p>
            <a:r>
              <a:rPr lang="en-US" sz="2800" dirty="0" smtClean="0"/>
              <a:t>In children, below 3 years of age, cortical inhibition is not well developed, hence they often pass urine without their knowledge.</a:t>
            </a:r>
          </a:p>
          <a:p>
            <a:endParaRPr lang="en-US" sz="2800" b="1" dirty="0" smtClean="0"/>
          </a:p>
          <a:p>
            <a:r>
              <a:rPr lang="en-US" sz="2800" b="1" dirty="0" smtClean="0"/>
              <a:t>Control on urination starts to develop at about 2 years of age and completes by 3 years.</a:t>
            </a:r>
            <a:endParaRPr lang="en-IN" sz="28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1600"/>
            <a:ext cx="7975490" cy="707886"/>
          </a:xfrm>
          <a:prstGeom prst="rect">
            <a:avLst/>
          </a:prstGeom>
        </p:spPr>
        <p:txBody>
          <a:bodyPr wrap="square">
            <a:spAutoFit/>
          </a:bodyPr>
          <a:lstStyle/>
          <a:p>
            <a:pPr algn="ctr"/>
            <a:r>
              <a:rPr lang="en-US" sz="4000" b="1" dirty="0" smtClean="0">
                <a:solidFill>
                  <a:srgbClr val="FF0000"/>
                </a:solidFill>
              </a:rPr>
              <a:t>ABNORMALITIES OF MICTURITION</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solidFill>
                  <a:srgbClr val="FF0000"/>
                </a:solidFill>
              </a:rPr>
              <a:t>  Nocturnal enuresis</a:t>
            </a:r>
            <a:endParaRPr lang="en-IN" dirty="0" smtClean="0">
              <a:solidFill>
                <a:srgbClr val="FF0000"/>
              </a:solidFill>
            </a:endParaRPr>
          </a:p>
        </p:txBody>
      </p:sp>
      <p:sp>
        <p:nvSpPr>
          <p:cNvPr id="21507" name="Content Placeholder 2"/>
          <p:cNvSpPr>
            <a:spLocks noGrp="1"/>
          </p:cNvSpPr>
          <p:nvPr>
            <p:ph sz="quarter" idx="1"/>
          </p:nvPr>
        </p:nvSpPr>
        <p:spPr>
          <a:xfrm>
            <a:off x="0" y="1447800"/>
            <a:ext cx="8991600" cy="5029200"/>
          </a:xfrm>
        </p:spPr>
        <p:txBody>
          <a:bodyPr>
            <a:normAutofit/>
          </a:bodyPr>
          <a:lstStyle/>
          <a:p>
            <a:pPr eaLnBrk="1" hangingPunct="1">
              <a:lnSpc>
                <a:spcPct val="150000"/>
              </a:lnSpc>
              <a:buNone/>
            </a:pPr>
            <a:endParaRPr lang="en-US" sz="2800" dirty="0" smtClean="0"/>
          </a:p>
          <a:p>
            <a:pPr eaLnBrk="1" hangingPunct="1">
              <a:lnSpc>
                <a:spcPct val="150000"/>
              </a:lnSpc>
            </a:pPr>
            <a:r>
              <a:rPr lang="en-US" sz="2800" dirty="0" smtClean="0"/>
              <a:t>Also called bedwetting.</a:t>
            </a:r>
          </a:p>
          <a:p>
            <a:pPr>
              <a:lnSpc>
                <a:spcPct val="150000"/>
              </a:lnSpc>
            </a:pPr>
            <a:r>
              <a:rPr lang="en-US" sz="2800" dirty="0" smtClean="0"/>
              <a:t>Normally seen in infants and children below 3 yrs because </a:t>
            </a:r>
            <a:r>
              <a:rPr lang="en-US" sz="2800" dirty="0"/>
              <a:t>cortical inhibition is not well developed.</a:t>
            </a:r>
            <a:endParaRPr lang="en-US" sz="2800" dirty="0" smtClean="0"/>
          </a:p>
          <a:p>
            <a:pPr eaLnBrk="1" hangingPunct="1">
              <a:lnSpc>
                <a:spcPct val="150000"/>
              </a:lnSpc>
            </a:pPr>
            <a:r>
              <a:rPr lang="en-US" sz="2800" dirty="0" smtClean="0"/>
              <a:t>If it occurs after 3 yrs, considered abnormal and may be due to </a:t>
            </a:r>
            <a:r>
              <a:rPr lang="en-US" sz="2800" dirty="0" err="1" smtClean="0"/>
              <a:t>lumbosacral</a:t>
            </a:r>
            <a:r>
              <a:rPr lang="en-US" sz="2800" dirty="0" smtClean="0"/>
              <a:t> defects, psychological or impairment in motor area of cerebral cortex.</a:t>
            </a:r>
            <a:endParaRPr lang="en-IN"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990600"/>
          </a:xfrm>
        </p:spPr>
        <p:txBody>
          <a:bodyPr>
            <a:normAutofit/>
          </a:bodyPr>
          <a:lstStyle/>
          <a:p>
            <a:r>
              <a:rPr lang="en-US" sz="3600" b="1" dirty="0" err="1" smtClean="0"/>
              <a:t>Deafferentation</a:t>
            </a:r>
            <a:r>
              <a:rPr lang="en-US" sz="3600" b="1" dirty="0" smtClean="0"/>
              <a:t>(</a:t>
            </a:r>
            <a:r>
              <a:rPr lang="en-US" sz="3600" b="1" dirty="0" err="1" smtClean="0"/>
              <a:t>atonic</a:t>
            </a:r>
            <a:r>
              <a:rPr lang="en-US" sz="3600" b="1" dirty="0" smtClean="0"/>
              <a:t> bladder)</a:t>
            </a:r>
            <a:endParaRPr lang="en-US" sz="3600" dirty="0"/>
          </a:p>
        </p:txBody>
      </p:sp>
      <p:sp>
        <p:nvSpPr>
          <p:cNvPr id="3" name="Content Placeholder 2"/>
          <p:cNvSpPr>
            <a:spLocks noGrp="1"/>
          </p:cNvSpPr>
          <p:nvPr>
            <p:ph sz="quarter" idx="1"/>
          </p:nvPr>
        </p:nvSpPr>
        <p:spPr>
          <a:xfrm>
            <a:off x="0" y="1600200"/>
            <a:ext cx="8766048" cy="4953000"/>
          </a:xfrm>
        </p:spPr>
        <p:txBody>
          <a:bodyPr>
            <a:normAutofit/>
          </a:bodyPr>
          <a:lstStyle/>
          <a:p>
            <a:pPr>
              <a:lnSpc>
                <a:spcPct val="150000"/>
              </a:lnSpc>
            </a:pPr>
            <a:r>
              <a:rPr lang="en-US" b="1" i="1" dirty="0" smtClean="0"/>
              <a:t>Destruction of sensory nerve </a:t>
            </a:r>
            <a:r>
              <a:rPr lang="en-US" b="1" i="1" dirty="0" err="1" smtClean="0"/>
              <a:t>fibres</a:t>
            </a:r>
            <a:endParaRPr lang="en-US" b="1" i="1" dirty="0" smtClean="0"/>
          </a:p>
          <a:p>
            <a:pPr>
              <a:buNone/>
            </a:pPr>
            <a:r>
              <a:rPr lang="en-US" dirty="0" smtClean="0"/>
              <a:t>-reflex contraction is abolished</a:t>
            </a:r>
          </a:p>
          <a:p>
            <a:pPr>
              <a:buNone/>
            </a:pPr>
            <a:r>
              <a:rPr lang="en-US" dirty="0" smtClean="0"/>
              <a:t> despite </a:t>
            </a:r>
            <a:r>
              <a:rPr lang="en-US" dirty="0" smtClean="0"/>
              <a:t>intact efferent and neurogenic connections </a:t>
            </a:r>
            <a:endParaRPr lang="en-US" dirty="0" smtClean="0"/>
          </a:p>
          <a:p>
            <a:pPr>
              <a:buNone/>
            </a:pPr>
            <a:r>
              <a:rPr lang="en-US" dirty="0" smtClean="0"/>
              <a:t>-Bladder is distended ,thin walled and hypotonic</a:t>
            </a:r>
            <a:r>
              <a:rPr lang="en-US" dirty="0" smtClean="0"/>
              <a:t>	</a:t>
            </a:r>
            <a:endParaRPr lang="en-US" dirty="0" smtClean="0"/>
          </a:p>
          <a:p>
            <a:pPr>
              <a:buNone/>
            </a:pPr>
            <a:r>
              <a:rPr lang="en-US" dirty="0" smtClean="0"/>
              <a:t>- </a:t>
            </a:r>
            <a:r>
              <a:rPr lang="en-US" i="1" dirty="0" smtClean="0"/>
              <a:t>Overflow dribbling</a:t>
            </a:r>
          </a:p>
          <a:p>
            <a:pPr>
              <a:buNone/>
            </a:pPr>
            <a:r>
              <a:rPr lang="en-US" b="1" dirty="0" smtClean="0"/>
              <a:t>Causes</a:t>
            </a:r>
            <a:r>
              <a:rPr lang="en-US" dirty="0" smtClean="0"/>
              <a:t>: </a:t>
            </a:r>
          </a:p>
          <a:p>
            <a:pPr>
              <a:buNone/>
            </a:pPr>
            <a:r>
              <a:rPr lang="en-US" dirty="0" smtClean="0"/>
              <a:t>	- </a:t>
            </a:r>
            <a:r>
              <a:rPr lang="en-US" dirty="0" smtClean="0"/>
              <a:t>syphilis</a:t>
            </a:r>
            <a:r>
              <a:rPr lang="en-US" dirty="0" smtClean="0"/>
              <a:t>, crush injury to spinal cord</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09600" y="685800"/>
            <a:ext cx="8077200" cy="4154984"/>
          </a:xfrm>
          <a:prstGeom prst="rect">
            <a:avLst/>
          </a:prstGeom>
        </p:spPr>
        <p:txBody>
          <a:bodyPr wrap="square">
            <a:spAutoFit/>
          </a:bodyPr>
          <a:lstStyle/>
          <a:p>
            <a:r>
              <a:rPr lang="en-US" sz="2400" b="1" dirty="0" smtClean="0"/>
              <a:t>Effect of </a:t>
            </a:r>
            <a:r>
              <a:rPr lang="en-US" sz="2400" b="1" dirty="0" err="1" smtClean="0"/>
              <a:t>deafferentation</a:t>
            </a:r>
            <a:r>
              <a:rPr lang="en-US" sz="2400" b="1" dirty="0" smtClean="0"/>
              <a:t> or </a:t>
            </a:r>
            <a:r>
              <a:rPr lang="en-US" sz="2400" b="1" dirty="0" err="1" smtClean="0"/>
              <a:t>atonic</a:t>
            </a:r>
            <a:r>
              <a:rPr lang="en-US" sz="2400" b="1" dirty="0" smtClean="0"/>
              <a:t> bladder</a:t>
            </a:r>
          </a:p>
          <a:p>
            <a:r>
              <a:rPr lang="en-US" sz="2400" dirty="0" smtClean="0"/>
              <a:t>The destruction of sensory nerve </a:t>
            </a:r>
            <a:r>
              <a:rPr lang="en-US" sz="2400" dirty="0" err="1" smtClean="0"/>
              <a:t>fibres</a:t>
            </a:r>
            <a:r>
              <a:rPr lang="en-US" sz="2400" dirty="0" smtClean="0"/>
              <a:t> from the bladder to spinal cord prevents  transmission of stretch signals from the bladder and therefore, also prevents </a:t>
            </a:r>
            <a:r>
              <a:rPr lang="en-US" sz="2400" dirty="0" err="1" smtClean="0"/>
              <a:t>micturition</a:t>
            </a:r>
            <a:r>
              <a:rPr lang="en-US" sz="2400" dirty="0" smtClean="0"/>
              <a:t> reflex contractions. </a:t>
            </a:r>
          </a:p>
          <a:p>
            <a:r>
              <a:rPr lang="en-US" sz="2400" dirty="0" smtClean="0"/>
              <a:t>– In these conditions, the person loses all bladder control despite intact efferent </a:t>
            </a:r>
            <a:r>
              <a:rPr lang="en-US" sz="2400" dirty="0" err="1" smtClean="0"/>
              <a:t>fibres</a:t>
            </a:r>
            <a:r>
              <a:rPr lang="en-US" sz="2400" dirty="0" smtClean="0"/>
              <a:t> from the cord to the  bladder and despite intact </a:t>
            </a:r>
            <a:r>
              <a:rPr lang="en-US" sz="2400" dirty="0" err="1" smtClean="0"/>
              <a:t>neurogenic</a:t>
            </a:r>
            <a:r>
              <a:rPr lang="en-US" sz="2400" dirty="0" smtClean="0"/>
              <a:t> connections with brain. </a:t>
            </a:r>
          </a:p>
          <a:p>
            <a:r>
              <a:rPr lang="en-US" sz="2400" dirty="0" smtClean="0"/>
              <a:t>Instead of emptying periodically, the bladder fills to capacity and overflows a few  drops at a time through the urethra. This is called overflow dribbling. </a:t>
            </a:r>
            <a:endParaRPr lang="en-US"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77"/>
            <a:ext cx="8153400" cy="990600"/>
          </a:xfrm>
        </p:spPr>
        <p:txBody>
          <a:bodyPr>
            <a:normAutofit/>
          </a:bodyPr>
          <a:lstStyle/>
          <a:p>
            <a:r>
              <a:rPr lang="en-US" sz="3600" b="1" dirty="0" smtClean="0"/>
              <a:t>Physiologic anatomy of bladder </a:t>
            </a:r>
            <a:endParaRPr lang="en-US" sz="3600" b="1" dirty="0"/>
          </a:p>
        </p:txBody>
      </p:sp>
      <p:sp>
        <p:nvSpPr>
          <p:cNvPr id="3" name="Content Placeholder 2"/>
          <p:cNvSpPr>
            <a:spLocks noGrp="1"/>
          </p:cNvSpPr>
          <p:nvPr>
            <p:ph sz="quarter" idx="1"/>
          </p:nvPr>
        </p:nvSpPr>
        <p:spPr>
          <a:xfrm>
            <a:off x="0" y="1371601"/>
            <a:ext cx="4495800" cy="5486400"/>
          </a:xfrm>
        </p:spPr>
        <p:txBody>
          <a:bodyPr>
            <a:normAutofit/>
          </a:bodyPr>
          <a:lstStyle/>
          <a:p>
            <a:r>
              <a:rPr lang="en-US" sz="2800" b="1" dirty="0" smtClean="0"/>
              <a:t>Body : </a:t>
            </a:r>
            <a:endParaRPr lang="en-US" sz="2800" b="1" dirty="0" smtClean="0"/>
          </a:p>
          <a:p>
            <a:r>
              <a:rPr lang="en-US" sz="2800" dirty="0" smtClean="0"/>
              <a:t>made </a:t>
            </a:r>
            <a:r>
              <a:rPr lang="en-US" sz="2800" dirty="0" smtClean="0"/>
              <a:t>up of </a:t>
            </a:r>
            <a:r>
              <a:rPr lang="en-US" sz="2800" b="1" dirty="0" smtClean="0"/>
              <a:t>Detrusor </a:t>
            </a:r>
            <a:r>
              <a:rPr lang="en-US" sz="2800" b="1" dirty="0" smtClean="0"/>
              <a:t>muscle</a:t>
            </a:r>
            <a:r>
              <a:rPr lang="en-US" sz="2800" dirty="0"/>
              <a:t>,</a:t>
            </a:r>
            <a:r>
              <a:rPr lang="en-US" sz="2800" dirty="0" smtClean="0"/>
              <a:t> </a:t>
            </a:r>
            <a:r>
              <a:rPr lang="en-US" sz="2800" dirty="0" err="1" smtClean="0"/>
              <a:t>fibres</a:t>
            </a:r>
            <a:r>
              <a:rPr lang="en-US" sz="2800" dirty="0" smtClean="0"/>
              <a:t> extends in all directions </a:t>
            </a:r>
          </a:p>
          <a:p>
            <a:r>
              <a:rPr lang="en-US" sz="2800" dirty="0" smtClean="0"/>
              <a:t>Contraction of detrusor causes emptying of the bladder</a:t>
            </a:r>
          </a:p>
          <a:p>
            <a:r>
              <a:rPr lang="en-US" sz="2800" dirty="0" smtClean="0"/>
              <a:t>The </a:t>
            </a:r>
            <a:r>
              <a:rPr lang="en-US" sz="2800" b="1" dirty="0" err="1"/>
              <a:t>T</a:t>
            </a:r>
            <a:r>
              <a:rPr lang="en-US" sz="2800" b="1" dirty="0" err="1" smtClean="0"/>
              <a:t>rigone</a:t>
            </a:r>
            <a:r>
              <a:rPr lang="en-US" sz="2800" dirty="0" smtClean="0"/>
              <a:t> </a:t>
            </a:r>
            <a:r>
              <a:rPr lang="en-US" sz="2800" dirty="0" smtClean="0"/>
              <a:t>: small </a:t>
            </a:r>
            <a:r>
              <a:rPr lang="en-US" sz="2800" dirty="0" err="1" smtClean="0"/>
              <a:t>tringular</a:t>
            </a:r>
            <a:r>
              <a:rPr lang="en-US" sz="2800" dirty="0" smtClean="0"/>
              <a:t> area at which both ureter and urethra pass</a:t>
            </a:r>
          </a:p>
          <a:p>
            <a:endParaRPr lang="en-US" sz="2800" dirty="0" smtClean="0"/>
          </a:p>
          <a:p>
            <a:endParaRPr lang="en-US" sz="2800" dirty="0"/>
          </a:p>
        </p:txBody>
      </p:sp>
      <p:pic>
        <p:nvPicPr>
          <p:cNvPr id="6" name="Picture 2" descr="C:\Users\LocalUser\Downloads\IMG-9771.JPG"/>
          <p:cNvPicPr>
            <a:picLocks noGrp="1" noChangeAspect="1" noChangeArrowheads="1"/>
          </p:cNvPicPr>
          <p:nvPr>
            <p:ph sz="quarter" idx="2"/>
          </p:nvPr>
        </p:nvPicPr>
        <p:blipFill rotWithShape="1">
          <a:blip r:embed="rId3">
            <a:extLst>
              <a:ext uri="{28A0092B-C50C-407E-A947-70E740481C1C}">
                <a14:useLocalDpi xmlns:a14="http://schemas.microsoft.com/office/drawing/2010/main" val="0"/>
              </a:ext>
            </a:extLst>
          </a:blip>
          <a:srcRect l="2483" t="3510" r="2810" b="2694"/>
          <a:stretch/>
        </p:blipFill>
        <p:spPr bwMode="auto">
          <a:xfrm>
            <a:off x="4495800" y="1447800"/>
            <a:ext cx="4517571"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99248" cy="762000"/>
          </a:xfrm>
        </p:spPr>
        <p:txBody>
          <a:bodyPr>
            <a:normAutofit/>
          </a:bodyPr>
          <a:lstStyle/>
          <a:p>
            <a:r>
              <a:rPr lang="en-US" sz="3600" b="1" dirty="0" err="1" smtClean="0"/>
              <a:t>Denervation</a:t>
            </a:r>
            <a:endParaRPr lang="en-IN" sz="3600" b="1" dirty="0"/>
          </a:p>
        </p:txBody>
      </p:sp>
      <p:sp>
        <p:nvSpPr>
          <p:cNvPr id="3" name="Content Placeholder 2"/>
          <p:cNvSpPr>
            <a:spLocks noGrp="1"/>
          </p:cNvSpPr>
          <p:nvPr>
            <p:ph idx="1"/>
          </p:nvPr>
        </p:nvSpPr>
        <p:spPr>
          <a:xfrm>
            <a:off x="76200" y="1600200"/>
            <a:ext cx="9067800" cy="4525963"/>
          </a:xfrm>
        </p:spPr>
        <p:txBody>
          <a:bodyPr>
            <a:normAutofit/>
          </a:bodyPr>
          <a:lstStyle/>
          <a:p>
            <a:pPr algn="just">
              <a:lnSpc>
                <a:spcPct val="150000"/>
              </a:lnSpc>
            </a:pPr>
            <a:r>
              <a:rPr lang="en-US" sz="2800" b="1" dirty="0" smtClean="0"/>
              <a:t>When both afferent and efferent fibers are cut</a:t>
            </a:r>
          </a:p>
          <a:p>
            <a:pPr algn="just">
              <a:lnSpc>
                <a:spcPct val="150000"/>
              </a:lnSpc>
              <a:buNone/>
            </a:pPr>
            <a:r>
              <a:rPr lang="en-US" sz="2800" dirty="0" smtClean="0"/>
              <a:t>	- The bladder is flaccid and </a:t>
            </a:r>
            <a:r>
              <a:rPr lang="en-US" sz="2800" dirty="0" smtClean="0"/>
              <a:t>distended at the </a:t>
            </a:r>
            <a:r>
              <a:rPr lang="en-US" sz="2800" dirty="0" err="1" smtClean="0"/>
              <a:t>beggining</a:t>
            </a:r>
            <a:endParaRPr lang="en-US" sz="2800" dirty="0" smtClean="0"/>
          </a:p>
          <a:p>
            <a:pPr algn="just">
              <a:lnSpc>
                <a:spcPct val="150000"/>
              </a:lnSpc>
              <a:buNone/>
            </a:pPr>
            <a:r>
              <a:rPr lang="en-US" sz="2800" dirty="0" smtClean="0"/>
              <a:t>	 </a:t>
            </a:r>
            <a:r>
              <a:rPr lang="en-US" sz="2800" dirty="0" smtClean="0"/>
              <a:t>-however gradually muscle become active and empties urine in form of Dribbling</a:t>
            </a:r>
            <a:endParaRPr lang="en-US" sz="2800" dirty="0" smtClean="0"/>
          </a:p>
          <a:p>
            <a:pPr>
              <a:lnSpc>
                <a:spcPct val="150000"/>
              </a:lnSpc>
              <a:buNone/>
            </a:pPr>
            <a:r>
              <a:rPr lang="en-US" sz="2800" dirty="0" smtClean="0"/>
              <a:t>	 - </a:t>
            </a:r>
            <a:r>
              <a:rPr lang="en-US" sz="2800" dirty="0" smtClean="0"/>
              <a:t>later , Bladder </a:t>
            </a:r>
            <a:r>
              <a:rPr lang="en-US" sz="2800" dirty="0" smtClean="0"/>
              <a:t>shrunken and bladder wall </a:t>
            </a:r>
            <a:r>
              <a:rPr lang="en-US" sz="2800" dirty="0" smtClean="0"/>
              <a:t>hypertrophies</a:t>
            </a:r>
          </a:p>
          <a:p>
            <a:pPr>
              <a:lnSpc>
                <a:spcPct val="150000"/>
              </a:lnSpc>
              <a:buNone/>
            </a:pPr>
            <a:r>
              <a:rPr lang="en-US" sz="2800" dirty="0" smtClean="0"/>
              <a:t>Cause :tumors of </a:t>
            </a:r>
            <a:r>
              <a:rPr lang="en-US" sz="2800" dirty="0" err="1" smtClean="0"/>
              <a:t>cauda</a:t>
            </a:r>
            <a:r>
              <a:rPr lang="en-US" sz="2800" dirty="0" smtClean="0"/>
              <a:t> </a:t>
            </a:r>
            <a:r>
              <a:rPr lang="en-US" sz="2800" dirty="0" err="1" smtClean="0"/>
              <a:t>equina</a:t>
            </a:r>
            <a:endParaRPr lang="en-US"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990600"/>
          </a:xfrm>
        </p:spPr>
        <p:txBody>
          <a:bodyPr>
            <a:normAutofit/>
          </a:bodyPr>
          <a:lstStyle/>
          <a:p>
            <a:r>
              <a:rPr lang="en-US" sz="3600" b="1" dirty="0" smtClean="0"/>
              <a:t>Spinal cord </a:t>
            </a:r>
            <a:r>
              <a:rPr lang="en-US" sz="3600" b="1" dirty="0" err="1" smtClean="0"/>
              <a:t>transection</a:t>
            </a:r>
            <a:endParaRPr lang="en-IN" sz="3600" b="1" dirty="0"/>
          </a:p>
        </p:txBody>
      </p:sp>
      <p:sp>
        <p:nvSpPr>
          <p:cNvPr id="3" name="Content Placeholder 2"/>
          <p:cNvSpPr>
            <a:spLocks noGrp="1"/>
          </p:cNvSpPr>
          <p:nvPr>
            <p:ph idx="1"/>
          </p:nvPr>
        </p:nvSpPr>
        <p:spPr>
          <a:xfrm>
            <a:off x="762000" y="1676400"/>
            <a:ext cx="7924800" cy="4449763"/>
          </a:xfrm>
        </p:spPr>
        <p:txBody>
          <a:bodyPr>
            <a:normAutofit/>
          </a:bodyPr>
          <a:lstStyle/>
          <a:p>
            <a:r>
              <a:rPr lang="en-US" sz="2800" dirty="0" smtClean="0"/>
              <a:t>Three phases:</a:t>
            </a:r>
          </a:p>
          <a:p>
            <a:pPr>
              <a:lnSpc>
                <a:spcPct val="150000"/>
              </a:lnSpc>
              <a:buNone/>
            </a:pPr>
            <a:r>
              <a:rPr lang="en-US" sz="2800" b="1" dirty="0" smtClean="0"/>
              <a:t>	- Phase of shock</a:t>
            </a:r>
          </a:p>
          <a:p>
            <a:pPr>
              <a:buNone/>
            </a:pPr>
            <a:r>
              <a:rPr lang="en-US" sz="2800" b="1" dirty="0" smtClean="0"/>
              <a:t>	- Phase of recovery</a:t>
            </a:r>
          </a:p>
          <a:p>
            <a:pPr>
              <a:buNone/>
            </a:pPr>
            <a:r>
              <a:rPr lang="en-US" sz="2800" b="1" dirty="0" smtClean="0"/>
              <a:t>	- Phase of failure</a:t>
            </a:r>
            <a:endParaRPr lang="en-IN" sz="28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382000" cy="5478423"/>
          </a:xfrm>
          <a:prstGeom prst="rect">
            <a:avLst/>
          </a:prstGeom>
        </p:spPr>
        <p:txBody>
          <a:bodyPr wrap="square">
            <a:spAutoFit/>
          </a:bodyPr>
          <a:lstStyle/>
          <a:p>
            <a:pPr>
              <a:lnSpc>
                <a:spcPct val="150000"/>
              </a:lnSpc>
            </a:pPr>
            <a:r>
              <a:rPr lang="en-US" sz="2800" b="1" dirty="0" smtClean="0"/>
              <a:t>Phase of spinal shock</a:t>
            </a:r>
            <a:r>
              <a:rPr lang="en-US" sz="2800" dirty="0" smtClean="0"/>
              <a:t>:</a:t>
            </a:r>
          </a:p>
          <a:p>
            <a:pPr>
              <a:buNone/>
            </a:pPr>
            <a:r>
              <a:rPr lang="en-US" sz="2800" dirty="0" smtClean="0"/>
              <a:t>   - Bladder becomes flaccid and unresponsive</a:t>
            </a:r>
          </a:p>
          <a:p>
            <a:pPr>
              <a:buNone/>
            </a:pPr>
            <a:r>
              <a:rPr lang="en-US" sz="2800" dirty="0" smtClean="0"/>
              <a:t>   - Overflow incontinence ( dribbling of urine)</a:t>
            </a:r>
          </a:p>
          <a:p>
            <a:endParaRPr lang="en-US" sz="2800" b="1" dirty="0" smtClean="0"/>
          </a:p>
          <a:p>
            <a:pPr>
              <a:lnSpc>
                <a:spcPct val="150000"/>
              </a:lnSpc>
            </a:pPr>
            <a:r>
              <a:rPr lang="en-US" sz="2800" b="1" dirty="0" smtClean="0"/>
              <a:t>Phase of recovery</a:t>
            </a:r>
            <a:r>
              <a:rPr lang="en-US" sz="2800" dirty="0" smtClean="0"/>
              <a:t>:</a:t>
            </a:r>
          </a:p>
          <a:p>
            <a:pPr>
              <a:buNone/>
            </a:pPr>
            <a:r>
              <a:rPr lang="en-US" sz="2800" dirty="0" smtClean="0"/>
              <a:t>   - Micturition reflex is the first reflex activity to return</a:t>
            </a:r>
          </a:p>
          <a:p>
            <a:pPr>
              <a:buNone/>
            </a:pPr>
            <a:r>
              <a:rPr lang="en-US" sz="2800" dirty="0" smtClean="0"/>
              <a:t>   - Voluntary control  abolished</a:t>
            </a:r>
          </a:p>
          <a:p>
            <a:pPr>
              <a:buNone/>
            </a:pPr>
            <a:r>
              <a:rPr lang="en-US" sz="2800" dirty="0" smtClean="0"/>
              <a:t>   - Bladder capacity decreased &amp; muscle hypertrophied</a:t>
            </a:r>
          </a:p>
          <a:p>
            <a:endParaRPr lang="en-US" sz="2800" b="1" dirty="0" smtClean="0"/>
          </a:p>
          <a:p>
            <a:pPr>
              <a:lnSpc>
                <a:spcPct val="150000"/>
              </a:lnSpc>
            </a:pPr>
            <a:r>
              <a:rPr lang="en-US" sz="2800" b="1" dirty="0" smtClean="0"/>
              <a:t>Phase of failure</a:t>
            </a:r>
            <a:r>
              <a:rPr lang="en-US" sz="2800" dirty="0" smtClean="0"/>
              <a:t>: </a:t>
            </a:r>
          </a:p>
          <a:p>
            <a:pPr>
              <a:buNone/>
            </a:pPr>
            <a:r>
              <a:rPr lang="en-US" sz="2800" dirty="0" smtClean="0"/>
              <a:t>   - Infection of bladder makes the reflex activity worse</a:t>
            </a:r>
            <a:endParaRPr lang="en-IN"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IN" dirty="0"/>
          </a:p>
        </p:txBody>
      </p:sp>
      <p:sp>
        <p:nvSpPr>
          <p:cNvPr id="3" name="Content Placeholder 2"/>
          <p:cNvSpPr>
            <a:spLocks noGrp="1"/>
          </p:cNvSpPr>
          <p:nvPr>
            <p:ph sz="quarter" idx="1"/>
          </p:nvPr>
        </p:nvSpPr>
        <p:spPr/>
        <p:txBody>
          <a:bodyPr/>
          <a:lstStyle/>
          <a:p>
            <a:pPr marL="0" indent="0">
              <a:lnSpc>
                <a:spcPct val="150000"/>
              </a:lnSpc>
              <a:buNone/>
            </a:pPr>
            <a:r>
              <a:rPr lang="en-US" b="1" dirty="0" smtClean="0"/>
              <a:t>1. </a:t>
            </a:r>
            <a:r>
              <a:rPr lang="en-US" b="1" dirty="0" smtClean="0"/>
              <a:t>Emptying </a:t>
            </a:r>
            <a:r>
              <a:rPr lang="en-US" b="1" dirty="0" smtClean="0"/>
              <a:t>of bladder is function of:</a:t>
            </a:r>
          </a:p>
          <a:p>
            <a:pPr marL="0" indent="0">
              <a:lnSpc>
                <a:spcPct val="150000"/>
              </a:lnSpc>
              <a:buNone/>
            </a:pPr>
            <a:r>
              <a:rPr lang="en-US" dirty="0" smtClean="0"/>
              <a:t>A) sympathetic </a:t>
            </a:r>
            <a:r>
              <a:rPr lang="en-US" dirty="0" err="1" smtClean="0"/>
              <a:t>innervation</a:t>
            </a:r>
            <a:endParaRPr lang="en-US" dirty="0" smtClean="0"/>
          </a:p>
          <a:p>
            <a:pPr marL="0" indent="0">
              <a:lnSpc>
                <a:spcPct val="150000"/>
              </a:lnSpc>
              <a:buNone/>
            </a:pPr>
            <a:r>
              <a:rPr lang="en-US" dirty="0" smtClean="0"/>
              <a:t>B) parasympathetic</a:t>
            </a:r>
          </a:p>
          <a:p>
            <a:pPr marL="0" indent="0">
              <a:lnSpc>
                <a:spcPct val="150000"/>
              </a:lnSpc>
              <a:buNone/>
            </a:pPr>
            <a:r>
              <a:rPr lang="en-US" dirty="0" smtClean="0"/>
              <a:t>C) somatic</a:t>
            </a:r>
          </a:p>
          <a:p>
            <a:pPr marL="0" indent="0">
              <a:lnSpc>
                <a:spcPct val="150000"/>
              </a:lnSpc>
              <a:buNone/>
            </a:pPr>
            <a:r>
              <a:rPr lang="en-US" dirty="0" smtClean="0"/>
              <a:t>D) </a:t>
            </a:r>
            <a:r>
              <a:rPr lang="en-US" dirty="0" err="1" smtClean="0"/>
              <a:t>pudendal</a:t>
            </a:r>
            <a:r>
              <a:rPr lang="en-US" dirty="0" smtClean="0"/>
              <a:t> nerve</a:t>
            </a:r>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461248" cy="4876800"/>
          </a:xfrm>
        </p:spPr>
        <p:txBody>
          <a:bodyPr/>
          <a:lstStyle/>
          <a:p>
            <a:pPr>
              <a:lnSpc>
                <a:spcPct val="150000"/>
              </a:lnSpc>
            </a:pPr>
            <a:r>
              <a:rPr lang="en-US" b="1" dirty="0" smtClean="0"/>
              <a:t>2) The first urge to pass urine is felt at a urinary bladder volume of about---ml</a:t>
            </a:r>
          </a:p>
          <a:p>
            <a:pPr marL="742950" indent="-742950">
              <a:lnSpc>
                <a:spcPct val="150000"/>
              </a:lnSpc>
              <a:buNone/>
            </a:pPr>
            <a:r>
              <a:rPr lang="en-US" dirty="0" smtClean="0">
                <a:solidFill>
                  <a:schemeClr val="tx1">
                    <a:lumMod val="75000"/>
                    <a:lumOff val="25000"/>
                  </a:schemeClr>
                </a:solidFill>
              </a:rPr>
              <a:t>A) 50</a:t>
            </a:r>
          </a:p>
          <a:p>
            <a:pPr marL="742950" indent="-742950">
              <a:lnSpc>
                <a:spcPct val="150000"/>
              </a:lnSpc>
              <a:buNone/>
            </a:pPr>
            <a:r>
              <a:rPr lang="en-US" dirty="0" smtClean="0">
                <a:solidFill>
                  <a:schemeClr val="tx1">
                    <a:lumMod val="75000"/>
                    <a:lumOff val="25000"/>
                  </a:schemeClr>
                </a:solidFill>
              </a:rPr>
              <a:t>B) 100</a:t>
            </a:r>
          </a:p>
          <a:p>
            <a:pPr marL="742950" indent="-742950">
              <a:lnSpc>
                <a:spcPct val="150000"/>
              </a:lnSpc>
              <a:buNone/>
            </a:pPr>
            <a:r>
              <a:rPr lang="en-US" dirty="0" smtClean="0">
                <a:solidFill>
                  <a:schemeClr val="tx1">
                    <a:lumMod val="75000"/>
                    <a:lumOff val="25000"/>
                  </a:schemeClr>
                </a:solidFill>
              </a:rPr>
              <a:t>C) 150</a:t>
            </a:r>
          </a:p>
          <a:p>
            <a:pPr marL="742950" indent="-742950">
              <a:lnSpc>
                <a:spcPct val="150000"/>
              </a:lnSpc>
              <a:buNone/>
            </a:pPr>
            <a:r>
              <a:rPr lang="en-US" dirty="0" smtClean="0">
                <a:solidFill>
                  <a:schemeClr val="tx1">
                    <a:lumMod val="75000"/>
                    <a:lumOff val="25000"/>
                  </a:schemeClr>
                </a:solidFill>
              </a:rPr>
              <a:t>D)250</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915400" cy="5257800"/>
          </a:xfrm>
        </p:spPr>
        <p:txBody>
          <a:bodyPr/>
          <a:lstStyle/>
          <a:p>
            <a:pPr>
              <a:lnSpc>
                <a:spcPct val="150000"/>
              </a:lnSpc>
            </a:pPr>
            <a:r>
              <a:rPr lang="en-US" b="1" dirty="0" smtClean="0"/>
              <a:t>3) In normal adult sense of fullness or discomfort is felt when urinary bladder volume is about---ml</a:t>
            </a:r>
          </a:p>
          <a:p>
            <a:pPr marL="742950" indent="-742950">
              <a:lnSpc>
                <a:spcPct val="150000"/>
              </a:lnSpc>
              <a:buNone/>
            </a:pPr>
            <a:r>
              <a:rPr lang="en-US" dirty="0" smtClean="0"/>
              <a:t>A)200</a:t>
            </a:r>
          </a:p>
          <a:p>
            <a:pPr marL="742950" indent="-742950">
              <a:lnSpc>
                <a:spcPct val="150000"/>
              </a:lnSpc>
              <a:buNone/>
            </a:pPr>
            <a:r>
              <a:rPr lang="en-US" dirty="0" smtClean="0"/>
              <a:t>b)400</a:t>
            </a:r>
          </a:p>
          <a:p>
            <a:pPr marL="742950" indent="-742950">
              <a:lnSpc>
                <a:spcPct val="150000"/>
              </a:lnSpc>
              <a:buNone/>
            </a:pPr>
            <a:r>
              <a:rPr lang="en-US" dirty="0" smtClean="0"/>
              <a:t>C)700</a:t>
            </a:r>
          </a:p>
          <a:p>
            <a:pPr marL="742950" indent="-742950">
              <a:lnSpc>
                <a:spcPct val="150000"/>
              </a:lnSpc>
              <a:buNone/>
            </a:pPr>
            <a:r>
              <a:rPr lang="en-US" dirty="0" smtClean="0"/>
              <a:t>D)800</a:t>
            </a:r>
          </a:p>
          <a:p>
            <a:pPr>
              <a:lnSpc>
                <a:spcPct val="150000"/>
              </a:lnSpc>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308848" cy="4495800"/>
          </a:xfrm>
        </p:spPr>
        <p:txBody>
          <a:bodyPr/>
          <a:lstStyle/>
          <a:p>
            <a:r>
              <a:rPr lang="en-US" dirty="0" smtClean="0"/>
              <a:t>4. filling of bladder </a:t>
            </a:r>
            <a:r>
              <a:rPr lang="en-US" dirty="0" err="1" smtClean="0"/>
              <a:t>upto</a:t>
            </a:r>
            <a:r>
              <a:rPr lang="en-US" dirty="0" smtClean="0"/>
              <a:t> 300-400 ml fluid increases the </a:t>
            </a:r>
            <a:r>
              <a:rPr lang="en-US" dirty="0" err="1" smtClean="0"/>
              <a:t>intravesicular</a:t>
            </a:r>
            <a:r>
              <a:rPr lang="en-US" dirty="0" smtClean="0"/>
              <a:t> pressure to:</a:t>
            </a:r>
          </a:p>
          <a:p>
            <a:pPr marL="514350" indent="-514350">
              <a:lnSpc>
                <a:spcPct val="150000"/>
              </a:lnSpc>
              <a:buFont typeface="+mj-lt"/>
              <a:buAutoNum type="alphaUcPeriod"/>
            </a:pPr>
            <a:r>
              <a:rPr lang="en-US" dirty="0" smtClean="0"/>
              <a:t>10 cm H2O</a:t>
            </a:r>
          </a:p>
          <a:p>
            <a:pPr marL="514350" indent="-514350">
              <a:lnSpc>
                <a:spcPct val="150000"/>
              </a:lnSpc>
              <a:buFont typeface="+mj-lt"/>
              <a:buAutoNum type="alphaUcPeriod"/>
            </a:pPr>
            <a:r>
              <a:rPr lang="en-US" dirty="0" smtClean="0"/>
              <a:t>30 </a:t>
            </a:r>
            <a:r>
              <a:rPr lang="en-US" dirty="0"/>
              <a:t>cm H2O</a:t>
            </a:r>
          </a:p>
          <a:p>
            <a:pPr marL="514350" indent="-514350">
              <a:lnSpc>
                <a:spcPct val="150000"/>
              </a:lnSpc>
              <a:buFont typeface="+mj-lt"/>
              <a:buAutoNum type="alphaUcPeriod"/>
            </a:pPr>
            <a:r>
              <a:rPr lang="en-US" dirty="0" smtClean="0"/>
              <a:t>50 </a:t>
            </a:r>
            <a:r>
              <a:rPr lang="en-US" dirty="0"/>
              <a:t>cm H2O</a:t>
            </a:r>
          </a:p>
          <a:p>
            <a:pPr marL="514350" indent="-514350">
              <a:lnSpc>
                <a:spcPct val="150000"/>
              </a:lnSpc>
              <a:buFont typeface="+mj-lt"/>
              <a:buAutoNum type="alphaUcPeriod"/>
            </a:pPr>
            <a:r>
              <a:rPr lang="en-US" dirty="0" smtClean="0"/>
              <a:t>&gt;100 </a:t>
            </a:r>
            <a:r>
              <a:rPr lang="en-US" dirty="0"/>
              <a:t>cm H2O</a:t>
            </a:r>
          </a:p>
          <a:p>
            <a:pPr marL="514350" indent="-514350">
              <a:lnSpc>
                <a:spcPct val="150000"/>
              </a:lnSpc>
              <a:buFont typeface="+mj-lt"/>
              <a:buAutoNum type="alphaUcPeriod"/>
            </a:pPr>
            <a:endParaRPr lang="en-US" dirty="0"/>
          </a:p>
        </p:txBody>
      </p:sp>
    </p:spTree>
    <p:extLst>
      <p:ext uri="{BB962C8B-B14F-4D97-AF65-F5344CB8AC3E}">
        <p14:creationId xmlns:p14="http://schemas.microsoft.com/office/powerpoint/2010/main" val="2338541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50000"/>
              </a:lnSpc>
              <a:buNone/>
            </a:pPr>
            <a:r>
              <a:rPr lang="en-US" b="1" dirty="0" smtClean="0"/>
              <a:t>4). Residual urine is </a:t>
            </a:r>
          </a:p>
          <a:p>
            <a:pPr marL="742950" indent="-742950">
              <a:lnSpc>
                <a:spcPct val="150000"/>
              </a:lnSpc>
              <a:buNone/>
            </a:pPr>
            <a:r>
              <a:rPr lang="en-US" dirty="0" smtClean="0"/>
              <a:t>A) Urine left after micturition </a:t>
            </a:r>
          </a:p>
          <a:p>
            <a:pPr marL="742950" indent="-742950">
              <a:lnSpc>
                <a:spcPct val="150000"/>
              </a:lnSpc>
              <a:buNone/>
            </a:pPr>
            <a:r>
              <a:rPr lang="en-US" dirty="0" smtClean="0"/>
              <a:t>B) A normal phenomenon</a:t>
            </a:r>
          </a:p>
          <a:p>
            <a:pPr marL="742950" indent="-742950">
              <a:lnSpc>
                <a:spcPct val="150000"/>
              </a:lnSpc>
              <a:buNone/>
            </a:pPr>
            <a:r>
              <a:rPr lang="en-US" dirty="0" smtClean="0"/>
              <a:t>C) A common finding of examination anxiety</a:t>
            </a:r>
          </a:p>
          <a:p>
            <a:pPr marL="742950" indent="-742950">
              <a:lnSpc>
                <a:spcPct val="150000"/>
              </a:lnSpc>
              <a:buNone/>
            </a:pPr>
            <a:r>
              <a:rPr lang="en-US" dirty="0" smtClean="0"/>
              <a:t>D) Never seen with bladder dysfunction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676400"/>
            <a:ext cx="8461248" cy="4419600"/>
          </a:xfrm>
        </p:spPr>
        <p:txBody>
          <a:bodyPr/>
          <a:lstStyle/>
          <a:p>
            <a:pPr marL="0" indent="0">
              <a:buNone/>
            </a:pPr>
            <a:r>
              <a:rPr lang="en-US" dirty="0" smtClean="0"/>
              <a:t>5. </a:t>
            </a:r>
            <a:r>
              <a:rPr lang="en-US" dirty="0" err="1"/>
              <a:t>P</a:t>
            </a:r>
            <a:r>
              <a:rPr lang="en-US" dirty="0" err="1" smtClean="0"/>
              <a:t>udendal</a:t>
            </a:r>
            <a:r>
              <a:rPr lang="en-US" dirty="0" smtClean="0"/>
              <a:t> nerve control:</a:t>
            </a:r>
          </a:p>
          <a:p>
            <a:pPr marL="514350" indent="-514350">
              <a:buFont typeface="+mj-lt"/>
              <a:buAutoNum type="alphaUcPeriod"/>
            </a:pPr>
            <a:r>
              <a:rPr lang="en-US" dirty="0" smtClean="0"/>
              <a:t>Internal sphincter</a:t>
            </a:r>
          </a:p>
          <a:p>
            <a:pPr marL="514350" indent="-514350">
              <a:buFont typeface="+mj-lt"/>
              <a:buAutoNum type="alphaUcPeriod"/>
            </a:pPr>
            <a:r>
              <a:rPr lang="en-US" dirty="0" smtClean="0"/>
              <a:t>External </a:t>
            </a:r>
            <a:r>
              <a:rPr lang="en-US" dirty="0" err="1" smtClean="0"/>
              <a:t>sphncter</a:t>
            </a:r>
            <a:endParaRPr lang="en-US" dirty="0" smtClean="0"/>
          </a:p>
          <a:p>
            <a:pPr marL="514350" indent="-514350">
              <a:buFont typeface="+mj-lt"/>
              <a:buAutoNum type="alphaUcPeriod"/>
            </a:pPr>
            <a:r>
              <a:rPr lang="en-US" dirty="0" smtClean="0"/>
              <a:t>Contraction of muscle in body of bladder</a:t>
            </a:r>
          </a:p>
          <a:p>
            <a:pPr marL="514350" indent="-514350">
              <a:buFont typeface="+mj-lt"/>
              <a:buAutoNum type="alphaUcPeriod"/>
            </a:pPr>
            <a:r>
              <a:rPr lang="en-US" dirty="0" smtClean="0"/>
              <a:t>External sphincter of rectum</a:t>
            </a:r>
            <a:endParaRPr lang="en-US" dirty="0"/>
          </a:p>
          <a:p>
            <a:pPr marL="514350" indent="-514350">
              <a:buFont typeface="+mj-lt"/>
              <a:buAutoNum type="alphaUcPeriod"/>
            </a:pPr>
            <a:endParaRPr lang="en-US" dirty="0"/>
          </a:p>
        </p:txBody>
      </p:sp>
    </p:spTree>
    <p:extLst>
      <p:ext uri="{BB962C8B-B14F-4D97-AF65-F5344CB8AC3E}">
        <p14:creationId xmlns:p14="http://schemas.microsoft.com/office/powerpoint/2010/main" val="992698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b="1" dirty="0" smtClean="0"/>
              <a:t>5) In young children micturition is;</a:t>
            </a:r>
          </a:p>
          <a:p>
            <a:pPr marL="742950" indent="-742950">
              <a:lnSpc>
                <a:spcPct val="150000"/>
              </a:lnSpc>
              <a:buNone/>
            </a:pPr>
            <a:r>
              <a:rPr lang="en-US" dirty="0" smtClean="0"/>
              <a:t>A)Controlled by higher centre</a:t>
            </a:r>
          </a:p>
          <a:p>
            <a:pPr marL="742950" indent="-742950">
              <a:lnSpc>
                <a:spcPct val="150000"/>
              </a:lnSpc>
              <a:buNone/>
            </a:pPr>
            <a:r>
              <a:rPr lang="en-US" dirty="0" smtClean="0"/>
              <a:t>B)A spinal reflex </a:t>
            </a:r>
          </a:p>
          <a:p>
            <a:pPr marL="742950" indent="-742950">
              <a:lnSpc>
                <a:spcPct val="150000"/>
              </a:lnSpc>
              <a:buNone/>
            </a:pPr>
            <a:r>
              <a:rPr lang="en-US" dirty="0" smtClean="0"/>
              <a:t>C)Voluntarily controlled</a:t>
            </a:r>
          </a:p>
          <a:p>
            <a:pPr marL="742950" indent="-742950">
              <a:lnSpc>
                <a:spcPct val="150000"/>
              </a:lnSpc>
              <a:buNone/>
            </a:pPr>
            <a:r>
              <a:rPr lang="en-US" dirty="0" smtClean="0"/>
              <a:t>D)A perfectly controlled activity</a:t>
            </a:r>
          </a:p>
          <a:p>
            <a:pPr marL="742950" indent="-742950">
              <a:lnSpc>
                <a:spcPct val="150000"/>
              </a:lnSpc>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2050" name="Picture 2" descr="C:\Users\LocalUser\Downloads\IMG-977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780337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066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8153400" cy="990600"/>
          </a:xfrm>
        </p:spPr>
        <p:txBody>
          <a:bodyPr/>
          <a:lstStyle/>
          <a:p>
            <a:r>
              <a:rPr lang="en-US" b="1" dirty="0" smtClean="0"/>
              <a:t>Thank you……</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LocalUser\Downloads\IMG-9770.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36828"/>
            <a:ext cx="8763000" cy="672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24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a:xfrm>
            <a:off x="152400" y="1600200"/>
            <a:ext cx="8613648" cy="4495800"/>
          </a:xfrm>
        </p:spPr>
        <p:txBody>
          <a:bodyPr>
            <a:normAutofit lnSpcReduction="10000"/>
          </a:bodyPr>
          <a:lstStyle/>
          <a:p>
            <a:r>
              <a:rPr lang="en-US" b="1" dirty="0"/>
              <a:t>The </a:t>
            </a:r>
            <a:r>
              <a:rPr lang="en-US" b="1" dirty="0" err="1"/>
              <a:t>I</a:t>
            </a:r>
            <a:r>
              <a:rPr lang="en-US" b="1" dirty="0" err="1" smtClean="0"/>
              <a:t>nterternal</a:t>
            </a:r>
            <a:r>
              <a:rPr lang="en-US" b="1" dirty="0" smtClean="0"/>
              <a:t> </a:t>
            </a:r>
            <a:r>
              <a:rPr lang="en-US" b="1" dirty="0"/>
              <a:t>sphincter</a:t>
            </a:r>
            <a:r>
              <a:rPr lang="en-US" dirty="0"/>
              <a:t> </a:t>
            </a:r>
            <a:r>
              <a:rPr lang="en-US" dirty="0" smtClean="0"/>
              <a:t>: made up of </a:t>
            </a:r>
            <a:r>
              <a:rPr lang="en-US" dirty="0" err="1" smtClean="0"/>
              <a:t>trigonalmuscle</a:t>
            </a:r>
            <a:r>
              <a:rPr lang="en-US" dirty="0" smtClean="0"/>
              <a:t> </a:t>
            </a:r>
            <a:r>
              <a:rPr lang="en-US" dirty="0" smtClean="0"/>
              <a:t>fiber </a:t>
            </a:r>
            <a:endParaRPr lang="en-US" dirty="0" smtClean="0"/>
          </a:p>
          <a:p>
            <a:r>
              <a:rPr lang="en-US" dirty="0" smtClean="0"/>
              <a:t>Maintain tonic closure of urethral opening</a:t>
            </a:r>
          </a:p>
          <a:p>
            <a:r>
              <a:rPr lang="en-US" dirty="0" smtClean="0"/>
              <a:t>Prevent reflux of semen into bladder during </a:t>
            </a:r>
            <a:r>
              <a:rPr lang="en-US" dirty="0" smtClean="0"/>
              <a:t>ejaculation</a:t>
            </a:r>
          </a:p>
          <a:p>
            <a:r>
              <a:rPr lang="en-US" dirty="0" smtClean="0"/>
              <a:t>Under autonomic control</a:t>
            </a:r>
            <a:endParaRPr lang="en-US" dirty="0"/>
          </a:p>
          <a:p>
            <a:pPr marL="0" indent="0">
              <a:buNone/>
            </a:pPr>
            <a:endParaRPr lang="en-US" dirty="0"/>
          </a:p>
          <a:p>
            <a:r>
              <a:rPr lang="en-US" b="1" dirty="0" smtClean="0"/>
              <a:t>The external sphincter </a:t>
            </a:r>
            <a:r>
              <a:rPr lang="en-US" dirty="0" smtClean="0"/>
              <a:t>: made up of voluntary skeletal muscle and under voluntary control</a:t>
            </a:r>
            <a:endParaRPr lang="en-US" dirty="0"/>
          </a:p>
        </p:txBody>
      </p:sp>
    </p:spTree>
    <p:extLst>
      <p:ext uri="{BB962C8B-B14F-4D97-AF65-F5344CB8AC3E}">
        <p14:creationId xmlns:p14="http://schemas.microsoft.com/office/powerpoint/2010/main" val="3188623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62000" y="685800"/>
            <a:ext cx="7924800" cy="4524315"/>
          </a:xfrm>
          <a:prstGeom prst="rect">
            <a:avLst/>
          </a:prstGeom>
        </p:spPr>
        <p:txBody>
          <a:bodyPr wrap="square">
            <a:spAutoFit/>
          </a:bodyPr>
          <a:lstStyle/>
          <a:p>
            <a:r>
              <a:rPr lang="en-US" dirty="0" smtClean="0"/>
              <a:t>Interior of the bladder. In an empty bladder, the greater part of the mucosa shows  irregular folds due to its loose attachments to the muscular coat. The interior of the  base (posterior surface) of the bladder presents a triangular area, the </a:t>
            </a:r>
            <a:r>
              <a:rPr lang="en-US" dirty="0" err="1" smtClean="0"/>
              <a:t>trigone</a:t>
            </a:r>
            <a:r>
              <a:rPr lang="en-US" dirty="0" smtClean="0"/>
              <a:t> where  the mucosa is smooth due to its firm attachment. </a:t>
            </a:r>
          </a:p>
          <a:p>
            <a:r>
              <a:rPr lang="en-US" dirty="0" smtClean="0"/>
              <a:t>Urinary bladder is formed of smooth muscle known as </a:t>
            </a:r>
            <a:r>
              <a:rPr lang="en-US" dirty="0" err="1" smtClean="0"/>
              <a:t>detrusor</a:t>
            </a:r>
            <a:r>
              <a:rPr lang="en-US" dirty="0" smtClean="0"/>
              <a:t> muscle. It mainly </a:t>
            </a:r>
          </a:p>
          <a:p>
            <a:r>
              <a:rPr lang="en-US" dirty="0" smtClean="0"/>
              <a:t>consists of body and neck. Neck is a funnel-shaped extension of the body that connects with urethra.</a:t>
            </a:r>
          </a:p>
          <a:p>
            <a:r>
              <a:rPr lang="en-US" dirty="0" err="1" smtClean="0"/>
              <a:t>Ureters</a:t>
            </a:r>
            <a:r>
              <a:rPr lang="en-US" dirty="0" smtClean="0"/>
              <a:t> enter the bladder obliquely through the </a:t>
            </a:r>
            <a:r>
              <a:rPr lang="en-US" dirty="0" err="1" smtClean="0"/>
              <a:t>detrusor</a:t>
            </a:r>
            <a:r>
              <a:rPr lang="en-US" dirty="0" smtClean="0"/>
              <a:t>. This prevents back flow of  urine.</a:t>
            </a:r>
          </a:p>
          <a:p>
            <a:r>
              <a:rPr lang="en-US" dirty="0" smtClean="0"/>
              <a:t>Bladder neck is 2 to 3 cm long. Muscle in this area is known as internal sphincter. Its  natural tone prevents emptying of bladder until pressure in the bladder rises to a critical level. Beyond the posterior urethra, urethra passes through the </a:t>
            </a:r>
            <a:r>
              <a:rPr lang="en-US" dirty="0" err="1" smtClean="0"/>
              <a:t>urogenital</a:t>
            </a:r>
            <a:r>
              <a:rPr lang="en-US" dirty="0" smtClean="0"/>
              <a:t>  diaphragm which contains a layer of muscle called external sphincter. It is formed of a voluntary (skeletal) muscle and is under voluntary control.  (</a:t>
            </a:r>
            <a:r>
              <a:rPr lang="en-US" dirty="0" err="1" smtClean="0"/>
              <a:t>indu-guyton</a:t>
            </a:r>
            <a:r>
              <a:rPr lang="en-US" dirty="0" smtClean="0"/>
              <a:t>)</a:t>
            </a:r>
          </a:p>
          <a:p>
            <a:endParaRPr lang="en-US" dirty="0" smtClean="0"/>
          </a:p>
          <a:p>
            <a:r>
              <a:rPr lang="en-US" dirty="0" smtClean="0"/>
              <a:t>Female do not have internal urethral sphincter </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153400" cy="990600"/>
          </a:xfrm>
        </p:spPr>
        <p:txBody>
          <a:bodyPr>
            <a:normAutofit/>
          </a:bodyPr>
          <a:lstStyle/>
          <a:p>
            <a:r>
              <a:rPr lang="en-US" sz="3600" b="1" dirty="0" smtClean="0"/>
              <a:t>Innervation of the Bladder</a:t>
            </a:r>
            <a:endParaRPr lang="en-US" sz="3600" dirty="0"/>
          </a:p>
        </p:txBody>
      </p:sp>
      <p:sp>
        <p:nvSpPr>
          <p:cNvPr id="3" name="Content Placeholder 2"/>
          <p:cNvSpPr>
            <a:spLocks noGrp="1"/>
          </p:cNvSpPr>
          <p:nvPr>
            <p:ph sz="quarter" idx="1"/>
          </p:nvPr>
        </p:nvSpPr>
        <p:spPr>
          <a:xfrm>
            <a:off x="762000" y="1600200"/>
            <a:ext cx="8004048" cy="4495800"/>
          </a:xfrm>
        </p:spPr>
        <p:txBody>
          <a:bodyPr>
            <a:normAutofit/>
          </a:bodyPr>
          <a:lstStyle/>
          <a:p>
            <a:pPr>
              <a:lnSpc>
                <a:spcPct val="150000"/>
              </a:lnSpc>
            </a:pPr>
            <a:r>
              <a:rPr lang="en-US" sz="2800" b="1" dirty="0" smtClean="0"/>
              <a:t>Parasympathetic </a:t>
            </a:r>
            <a:r>
              <a:rPr lang="en-US" sz="2800" b="1" dirty="0" smtClean="0"/>
              <a:t>fibers(S2,3,4)</a:t>
            </a:r>
            <a:endParaRPr lang="en-US" sz="2800" b="1" dirty="0" smtClean="0"/>
          </a:p>
          <a:p>
            <a:pPr>
              <a:lnSpc>
                <a:spcPct val="150000"/>
              </a:lnSpc>
            </a:pPr>
            <a:r>
              <a:rPr lang="en-US" sz="2800" b="1" dirty="0" smtClean="0"/>
              <a:t>Sympathetic </a:t>
            </a:r>
            <a:r>
              <a:rPr lang="en-US" sz="2800" b="1" dirty="0" smtClean="0"/>
              <a:t>fibers(T11,L2)</a:t>
            </a:r>
            <a:endParaRPr lang="en-US" sz="2800" b="1" dirty="0" smtClean="0"/>
          </a:p>
          <a:p>
            <a:pPr>
              <a:lnSpc>
                <a:spcPct val="150000"/>
              </a:lnSpc>
            </a:pPr>
            <a:r>
              <a:rPr lang="en-US" sz="2800" b="1" dirty="0" smtClean="0"/>
              <a:t>Somatic </a:t>
            </a:r>
            <a:r>
              <a:rPr lang="en-US" sz="2800" b="1" dirty="0" smtClean="0"/>
              <a:t>fibers(S2,3,4)</a:t>
            </a:r>
            <a:endParaRPr lang="en-IN" sz="2800" b="1" dirty="0" smtClean="0"/>
          </a:p>
          <a:p>
            <a:pPr>
              <a:lnSpc>
                <a:spcPct val="150000"/>
              </a:lnSpc>
            </a:pP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712</TotalTime>
  <Words>2458</Words>
  <Application>Microsoft Office PowerPoint</Application>
  <PresentationFormat>On-screen Show (4:3)</PresentationFormat>
  <Paragraphs>259</Paragraphs>
  <Slides>50</Slides>
  <Notes>9</Notes>
  <HiddenSlides>10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Median</vt:lpstr>
      <vt:lpstr>PHYSIOLOGY OF MICTURITION</vt:lpstr>
      <vt:lpstr>MICTURITION</vt:lpstr>
      <vt:lpstr>Functional Anatomy </vt:lpstr>
      <vt:lpstr>Physiologic anatomy of bladder </vt:lpstr>
      <vt:lpstr>PowerPoint Presentation</vt:lpstr>
      <vt:lpstr>PowerPoint Presentation</vt:lpstr>
      <vt:lpstr>PowerPoint Presentation</vt:lpstr>
      <vt:lpstr>PowerPoint Presentation</vt:lpstr>
      <vt:lpstr>Innervation of the Bladder</vt:lpstr>
      <vt:lpstr>Innervation of the Bladder</vt:lpstr>
      <vt:lpstr>PowerPoint Presentation</vt:lpstr>
      <vt:lpstr>PowerPoint Presentation</vt:lpstr>
      <vt:lpstr>Functions of urinary bladder</vt:lpstr>
      <vt:lpstr>Process of Micturition</vt:lpstr>
      <vt:lpstr>FILLING OF URINARY BLADDER</vt:lpstr>
      <vt:lpstr>PowerPoint Presentation</vt:lpstr>
      <vt:lpstr>Cystometry</vt:lpstr>
      <vt:lpstr>Normal Cystometrogram</vt:lpstr>
      <vt:lpstr>Law of Laplace</vt:lpstr>
      <vt:lpstr>PowerPoint Presentation</vt:lpstr>
      <vt:lpstr>EMPTYING OF THE BLADDER</vt:lpstr>
      <vt:lpstr>Micturition reflex</vt:lpstr>
      <vt:lpstr>Micturition reflex</vt:lpstr>
      <vt:lpstr>Micturition reflex</vt:lpstr>
      <vt:lpstr>PowerPoint Presentation</vt:lpstr>
      <vt:lpstr>PowerPoint Presentation</vt:lpstr>
      <vt:lpstr>PowerPoint Presentation</vt:lpstr>
      <vt:lpstr>Mechanism of Micturition</vt:lpstr>
      <vt:lpstr>PowerPoint Presentation</vt:lpstr>
      <vt:lpstr>PowerPoint Presentation</vt:lpstr>
      <vt:lpstr>PowerPoint Presentation</vt:lpstr>
      <vt:lpstr>Facilitation or Inhibition of Micturition by Brain</vt:lpstr>
      <vt:lpstr>Facilitation or Inhibition of Micturition by the Brainstem. </vt:lpstr>
      <vt:lpstr> Voluntary urination  </vt:lpstr>
      <vt:lpstr>Development of reflex</vt:lpstr>
      <vt:lpstr>PowerPoint Presentation</vt:lpstr>
      <vt:lpstr>  Nocturnal enuresis</vt:lpstr>
      <vt:lpstr>Deafferentation(atonic bladder)</vt:lpstr>
      <vt:lpstr>PowerPoint Presentation</vt:lpstr>
      <vt:lpstr>Denervation</vt:lpstr>
      <vt:lpstr>Spinal cord transection</vt:lpstr>
      <vt:lpstr>PowerPoint Presentation</vt:lpstr>
      <vt:lpstr>MCQ</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MICTURITION</dc:title>
  <dc:creator>Shiv</dc:creator>
  <cp:lastModifiedBy>LocalUser</cp:lastModifiedBy>
  <cp:revision>79</cp:revision>
  <dcterms:created xsi:type="dcterms:W3CDTF">2006-08-16T00:00:00Z</dcterms:created>
  <dcterms:modified xsi:type="dcterms:W3CDTF">2018-12-14T20:23:47Z</dcterms:modified>
</cp:coreProperties>
</file>