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60" r:id="rId2"/>
    <p:sldId id="405" r:id="rId3"/>
    <p:sldId id="332" r:id="rId4"/>
    <p:sldId id="264" r:id="rId5"/>
    <p:sldId id="389" r:id="rId6"/>
    <p:sldId id="392" r:id="rId7"/>
    <p:sldId id="396" r:id="rId8"/>
    <p:sldId id="395" r:id="rId9"/>
    <p:sldId id="390" r:id="rId10"/>
    <p:sldId id="266" r:id="rId11"/>
    <p:sldId id="406" r:id="rId12"/>
    <p:sldId id="318" r:id="rId13"/>
    <p:sldId id="409" r:id="rId14"/>
    <p:sldId id="319" r:id="rId15"/>
    <p:sldId id="320" r:id="rId16"/>
    <p:sldId id="321" r:id="rId17"/>
    <p:sldId id="353" r:id="rId18"/>
    <p:sldId id="285" r:id="rId19"/>
    <p:sldId id="324" r:id="rId20"/>
    <p:sldId id="322" r:id="rId21"/>
    <p:sldId id="294" r:id="rId22"/>
    <p:sldId id="299" r:id="rId23"/>
    <p:sldId id="326" r:id="rId24"/>
    <p:sldId id="410" r:id="rId25"/>
    <p:sldId id="411" r:id="rId26"/>
    <p:sldId id="415" r:id="rId27"/>
    <p:sldId id="416" r:id="rId28"/>
    <p:sldId id="420" r:id="rId29"/>
    <p:sldId id="421" r:id="rId30"/>
    <p:sldId id="423" r:id="rId31"/>
    <p:sldId id="369" r:id="rId32"/>
    <p:sldId id="314" r:id="rId33"/>
    <p:sldId id="370" r:id="rId34"/>
    <p:sldId id="371" r:id="rId35"/>
    <p:sldId id="414" r:id="rId36"/>
    <p:sldId id="383" r:id="rId37"/>
    <p:sldId id="430" r:id="rId38"/>
    <p:sldId id="431" r:id="rId39"/>
    <p:sldId id="432" r:id="rId40"/>
    <p:sldId id="433" r:id="rId41"/>
    <p:sldId id="434" r:id="rId42"/>
    <p:sldId id="435" r:id="rId43"/>
    <p:sldId id="436" r:id="rId44"/>
    <p:sldId id="437" r:id="rId45"/>
    <p:sldId id="438" r:id="rId46"/>
    <p:sldId id="439" r:id="rId47"/>
    <p:sldId id="440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42" autoAdjust="0"/>
  </p:normalViewPr>
  <p:slideViewPr>
    <p:cSldViewPr>
      <p:cViewPr>
        <p:scale>
          <a:sx n="62" d="100"/>
          <a:sy n="62" d="100"/>
        </p:scale>
        <p:origin x="-15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6" d="100"/>
          <a:sy n="96" d="100"/>
        </p:scale>
        <p:origin x="-1638" y="105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5405CA-5943-40F2-B10A-31978EE11CCB}" type="datetimeFigureOut">
              <a:rPr lang="en-US"/>
              <a:pPr>
                <a:defRPr/>
              </a:pPr>
              <a:t>9/13/2021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0D01E3-7F77-4576-A26E-8EBBD72E027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2DE0EF3-C2E9-4C32-9C1F-7E576ACDF0FB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6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CD31A-0F3D-4C25-B37A-17ECFDDFE148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7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7EA5DF-C974-4203-B50C-559D1586178F}" type="slidenum">
              <a:rPr lang="en-US" smtClean="0">
                <a:latin typeface="Times New Roman" pitchFamily="18" charset="0"/>
                <a:cs typeface="Arial" pitchFamily="34" charset="0"/>
              </a:rPr>
              <a:pPr/>
              <a:t>8</a:t>
            </a:fld>
            <a:endParaRPr lang="en-US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CA65CC-B696-4948-B4BD-A81FFADDCB26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 14.7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Electron transfer and proton flow in complex I. Electrons are passed from NADH to Q via FMN and a series of Fe–S clusters. The reduction of Q to QH</a:t>
            </a:r>
            <a:r>
              <a:rPr lang="en-US" baseline="-25000" smtClean="0"/>
              <a:t>2</a:t>
            </a:r>
            <a:r>
              <a:rPr lang="en-US" smtClean="0"/>
              <a:t> requires two protons taken up from the inside compartment. In addition, four protons are translocated across the membrane for each pair of electrons transferred.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6EA0D7-8CB7-4CBF-8479-AC626ACFEBEB}" type="slidenum">
              <a:rPr lang="en-IN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A6DD78-37B3-4D35-9E97-86830AA1C3FF}" type="slidenum">
              <a:rPr lang="en-IN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CC5D25-9A5C-4D9C-A0A5-1B261E939AEF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Figure 14.11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Electron transfer and proton flow in Complex III. Two pair of electrons are passed separately from two molecules of QH</a:t>
            </a:r>
            <a:r>
              <a:rPr lang="en-US" baseline="-25000" smtClean="0"/>
              <a:t>2</a:t>
            </a:r>
            <a:r>
              <a:rPr lang="en-US" smtClean="0"/>
              <a:t> to heme </a:t>
            </a:r>
            <a:r>
              <a:rPr lang="en-US" i="1" smtClean="0"/>
              <a:t>b</a:t>
            </a:r>
            <a:r>
              <a:rPr lang="en-US" baseline="-25000" smtClean="0"/>
              <a:t>L</a:t>
            </a:r>
            <a:r>
              <a:rPr lang="en-US" smtClean="0"/>
              <a:t> (Q</a:t>
            </a:r>
            <a:r>
              <a:rPr lang="en-US" baseline="-25000" smtClean="0"/>
              <a:t>0</a:t>
            </a:r>
            <a:r>
              <a:rPr lang="en-US" smtClean="0"/>
              <a:t> site). Each pair of electrons is split so that individual electrons follow separate pathways. One electron is transferred to an Fe-S cluster, cytochrome c1, and finally to cytochrome c - the terminal electron acceptor. The other electron of each pair is transferred to heme </a:t>
            </a:r>
            <a:r>
              <a:rPr lang="en-US" i="1" smtClean="0"/>
              <a:t>b</a:t>
            </a:r>
            <a:r>
              <a:rPr lang="en-US" baseline="-25000" smtClean="0"/>
              <a:t>H</a:t>
            </a:r>
            <a:r>
              <a:rPr lang="en-US" smtClean="0"/>
              <a:t> (Q</a:t>
            </a:r>
            <a:r>
              <a:rPr lang="en-US" baseline="-25000" smtClean="0"/>
              <a:t>1</a:t>
            </a:r>
            <a:r>
              <a:rPr lang="en-US" smtClean="0"/>
              <a:t> site) and then to Q. A total of four protons are translocated across the membrane: two from the inside compartment and two from QH</a:t>
            </a:r>
            <a:r>
              <a:rPr lang="en-US" baseline="-25000" smtClean="0"/>
              <a:t>2</a:t>
            </a:r>
            <a:r>
              <a:rPr lang="en-US" smtClean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0708BA-8615-44EF-8954-334673A876E3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IN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AB9D-033C-418C-AA20-7DCE4BDB31A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40B5F-CD69-4B16-8792-D06C3BA218C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DCD83-02EC-499B-8DB0-E86982A3AF6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147A7-4516-4577-BC0B-E2466BE70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0AA13-26BB-48EC-8BD6-78668E92B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BA7FF-4ED5-4F8C-B85A-52CE1D61AFA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2E9C7-874F-4BFB-8926-CEDB89E43F7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A4755-76E2-4C01-BC3F-635BC6FFBEE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05196-C40F-45B9-9CD4-2DD4CA247DBF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15568-6CA3-4411-8499-B4E1EDF2421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2D5A4-7333-4827-A23A-E7A9D3C2AC6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DE03C-F889-489F-BB02-FC1D24F005D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IN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IN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I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55719-2A48-4242-A0B5-3431F0F333B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D43ABD7-AEC4-4361-BE27-A1BC7123415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440362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 TRANSPORT CHAIN 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&amp; </a:t>
            </a:r>
            <a:b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OXIDATIVE PHOSPHORYLATION</a:t>
            </a:r>
            <a:endParaRPr lang="en-IN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BIOLOGICAL OXIDATION</a:t>
            </a:r>
            <a:endParaRPr lang="en-IN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 transfer of electrons from the reduced coenzymes through the respiratory chain to oxygen is known as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biological oxidation.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Energy released during this process is trapped as ATP. This coupling of oxidation with phosphorylation is called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Oxidative phosphorylation.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In the body, this oxidation is carried out by successive steps of oxidoreductases.</a:t>
            </a:r>
            <a:endParaRPr lang="en-IN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0"/>
            <a:ext cx="76962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Organization of ET Chain</a:t>
            </a:r>
            <a:endParaRPr lang="en-IN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All the components of ETC are located in the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inner membrane of mitochondria.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There are 4 multi-protein complexes; these are named as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Complex-I, II, III and IV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 These are connected by two mobile carriers,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coenzyme Q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cytochrome c.</a:t>
            </a:r>
            <a:endParaRPr lang="en-IN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5603" name="Picture 5" descr="AEROBI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4953000" y="9906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How NADH enters in Mitochondrion?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NADH transport</a:t>
            </a:r>
            <a:endParaRPr lang="en-IN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Malate aspartate shuttle (in heart &amp; liver)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2" descr="C:\Documents and Settings\admin\My Documents\tejas\e books\biochemistry\Jaypee (E)\Photo\Ch-6\6-13.t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2. Glycerol-3-phosphate shuttle </a:t>
            </a:r>
          </a:p>
          <a:p>
            <a:pPr eaLnBrk="1" hangingPunct="1">
              <a:buFontTx/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(skeletal muscle and brain) :</a:t>
            </a: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33400" y="1524000"/>
            <a:ext cx="7924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COMPLEX – I</a:t>
            </a:r>
            <a:b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NADH- CoQ reductase</a:t>
            </a:r>
            <a:b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NADH dehydrogenase</a:t>
            </a:r>
            <a:endParaRPr lang="en-IN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gure 14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609600"/>
            <a:ext cx="8229600" cy="5334000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COMPLEX – II</a:t>
            </a:r>
          </a:p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Succinate-Q-reductase</a:t>
            </a:r>
            <a:endParaRPr 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48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sz="4800" b="1" dirty="0">
              <a:latin typeface="Times New Roman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b="1" dirty="0">
              <a:latin typeface="Times New Roman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gure 14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How Cells Harvest Energy</a:t>
            </a:r>
            <a:endParaRPr lang="en-IN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mitochondr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1295400"/>
            <a:ext cx="5905500" cy="4286250"/>
          </a:xfr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09800" y="5715000"/>
            <a:ext cx="477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Cellular respiration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</a:t>
            </a:r>
            <a:endParaRPr lang="en-IN" sz="4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/>
          <a:lstStyle/>
          <a:p>
            <a:pPr eaLnBrk="1" hangingPunct="1"/>
            <a:r>
              <a:rPr lang="en-US" sz="60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COMPLEX- III</a:t>
            </a:r>
            <a:br>
              <a:rPr lang="en-US" sz="60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Cytochrome (bc</a:t>
            </a:r>
            <a:r>
              <a:rPr lang="en-US" sz="6000" b="1" i="1" u="sng" baseline="-25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0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Reductase</a:t>
            </a:r>
            <a:endParaRPr lang="en-IN" sz="6000" b="1" i="1" u="sng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gure 14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4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 transfer and proton flow in Complex III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895600" y="6096000"/>
            <a:ext cx="6064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Ubiquinol:cytochrome c oxidoreductase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04800"/>
            <a:ext cx="8229600" cy="6019800"/>
          </a:xfrm>
        </p:spPr>
        <p:txBody>
          <a:bodyPr/>
          <a:lstStyle/>
          <a:p>
            <a:pPr eaLnBrk="1" hangingPunct="1">
              <a:defRPr/>
            </a:pP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en-US" b="1" dirty="0">
              <a:solidFill>
                <a:srgbClr val="CC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COMPLEX –IV</a:t>
            </a:r>
          </a:p>
          <a:p>
            <a:pPr eaLnBrk="1" hangingPunct="1">
              <a:defRPr/>
            </a:pPr>
            <a:r>
              <a:rPr lang="en-US" sz="6000" b="1" i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Cytochrome</a:t>
            </a: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(aa</a:t>
            </a:r>
            <a:r>
              <a:rPr lang="en-US" sz="6000" b="1" i="1" u="sng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  <a:r>
              <a:rPr lang="en-US" sz="6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 Oxidase </a:t>
            </a:r>
            <a:endParaRPr 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endParaRPr lang="en-US" sz="4800" b="1" dirty="0">
              <a:solidFill>
                <a:srgbClr val="CC0000"/>
              </a:solidFill>
              <a:latin typeface="Times New Roman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sz="4800" b="1" dirty="0">
              <a:latin typeface="Times New Roman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b="1" dirty="0">
              <a:latin typeface="Times New Roman" pitchFamily="18" charset="0"/>
            </a:endParaRPr>
          </a:p>
          <a:p>
            <a:pPr algn="l" eaLnBrk="1" hangingPunct="1">
              <a:buFontTx/>
              <a:buChar char="•"/>
              <a:defRPr/>
            </a:pPr>
            <a:endParaRPr lang="en-US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789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3789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37893" name="Picture 2" descr="figure 14-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3"/>
          <p:cNvSpPr>
            <a:spLocks noGrp="1"/>
          </p:cNvSpPr>
          <p:nvPr>
            <p:ph sz="half" idx="2"/>
          </p:nvPr>
        </p:nvSpPr>
        <p:spPr>
          <a:xfrm>
            <a:off x="2667000" y="152400"/>
            <a:ext cx="40386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smtClean="0"/>
              <a:t> </a:t>
            </a:r>
            <a:endParaRPr lang="en-IN" smtClean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endParaRPr lang="en-IN" smtClean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Oxidative phosphorylation</a:t>
            </a:r>
            <a:endParaRPr lang="en-IN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ATP synthase ( Complex V)      </a:t>
            </a:r>
          </a:p>
        </p:txBody>
      </p:sp>
      <p:pic>
        <p:nvPicPr>
          <p:cNvPr id="5" name="Content Placeholder 4" descr="ElectronTransportMVA_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 l="16713" t="9674" r="20613" b="12651"/>
          <a:stretch>
            <a:fillRect/>
          </a:stretch>
        </p:blipFill>
        <p:spPr>
          <a:xfrm>
            <a:off x="685800" y="1066800"/>
            <a:ext cx="7620000" cy="5638800"/>
          </a:xfrm>
          <a:solidFill>
            <a:srgbClr val="D9F1FF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Chemiosmotic hypothesis</a:t>
            </a:r>
            <a:endParaRPr lang="en-IN" smtClean="0">
              <a:solidFill>
                <a:srgbClr val="FF0000"/>
              </a:solidFill>
            </a:endParaRPr>
          </a:p>
        </p:txBody>
      </p:sp>
      <p:pic>
        <p:nvPicPr>
          <p:cNvPr id="45059" name="Content Placeholder 3" descr="water wheel in Seou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1143000" y="1219200"/>
            <a:ext cx="6553200" cy="4419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5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Chemiosmosis couples ETC to ATP synthesis</a:t>
            </a:r>
          </a:p>
          <a:p>
            <a:pPr lvl="1">
              <a:lnSpc>
                <a:spcPct val="90000"/>
              </a:lnSpc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build up of H+ gradient just so H+ could flow through ATP synthase enzyme to build ATP</a:t>
            </a:r>
          </a:p>
        </p:txBody>
      </p:sp>
      <p:pic>
        <p:nvPicPr>
          <p:cNvPr id="394247" name="Picture 7" descr="f9-16_chemiosmosis_c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3000"/>
          <a:stretch>
            <a:fillRect/>
          </a:stretch>
        </p:blipFill>
        <p:spPr bwMode="auto">
          <a:xfrm>
            <a:off x="228600" y="2438400"/>
            <a:ext cx="51816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  <a:noFill/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ATP synthesis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 b="3600"/>
          <a:stretch>
            <a:fillRect/>
          </a:stretch>
        </p:blipFill>
        <p:spPr bwMode="auto">
          <a:xfrm>
            <a:off x="5391150" y="2438400"/>
            <a:ext cx="37528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9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en-IN" smtClean="0"/>
          </a:p>
        </p:txBody>
      </p:sp>
      <p:sp>
        <p:nvSpPr>
          <p:cNvPr id="819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IN" smtClean="0"/>
          </a:p>
        </p:txBody>
      </p:sp>
      <p:pic>
        <p:nvPicPr>
          <p:cNvPr id="8196" name="Picture 2" descr="H:\tejas\Jaypee (E)\Photo\Ch-20\20-1.tif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i="1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Binding change – mechanism</a:t>
            </a:r>
            <a:endParaRPr lang="en-IN" dirty="0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2133600"/>
            <a:ext cx="9144000" cy="2819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Energetics of ATP synthesis</a:t>
            </a:r>
            <a:endParaRPr lang="en-IN" sz="4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Group 2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85819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739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ATP generation by oxidation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Traditional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 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NADH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FADH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6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GLUCOSE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4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Acetyl Co 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Palmitate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Regulation of ATP Synthesis</a:t>
            </a:r>
            <a:endParaRPr lang="en-IN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The availability of ADP regulates the process.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When ATP level is low and ADP level is high, oxidative phosphorylation proceeds at the rate. This is called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 control or acceptor control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The major source of NADH and FADH2 is the citric acid cycle, the rate of  which is regulated by the energy charge of the cell.</a:t>
            </a:r>
            <a:endParaRPr lang="en-IN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 Most mitochondria are said to be </a:t>
            </a:r>
            <a:r>
              <a:rPr lang="en-US" sz="3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tightly coupled.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That is , there is no electron flow without phosphorylation and no phosphorylation without electron flow.</a:t>
            </a:r>
          </a:p>
          <a:p>
            <a:pPr eaLnBrk="1" hangingPunct="1"/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The reduced substrates, ADP and Pi and O</a:t>
            </a:r>
            <a:r>
              <a:rPr lang="en-US" sz="3600" baseline="-2500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are all necessary for oxidative phosphorylation.</a:t>
            </a:r>
          </a:p>
          <a:p>
            <a:pPr eaLnBrk="1" hangingPunct="1"/>
            <a:endParaRPr lang="en-US" sz="36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>
          <a:xfrm>
            <a:off x="2914650" y="0"/>
            <a:ext cx="6229350" cy="6858000"/>
          </a:xfrm>
          <a:noFill/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0" y="457200"/>
            <a:ext cx="26939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Inhibitors </a:t>
            </a:r>
          </a:p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Uncouplers</a:t>
            </a:r>
            <a:endParaRPr lang="en-IN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IN" smtClean="0"/>
          </a:p>
        </p:txBody>
      </p:sp>
      <p:pic>
        <p:nvPicPr>
          <p:cNvPr id="54275" name="Content Placeholder 2"/>
          <p:cNvPicPr>
            <a:picLocks noGrp="1"/>
          </p:cNvPicPr>
          <p:nvPr>
            <p:ph idx="4294967295"/>
          </p:nvPr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MCQ test (CCES)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………..have the highest affinity for electrons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NAD+/NADH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FAD/FADH2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O2/H2O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Q/QH2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Oxidative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phosphorylation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carried out by which class of enzymes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Transferases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Isomerases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Hydrolases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Oxido-reductases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Redox Potentials</a:t>
            </a:r>
            <a:endParaRPr lang="en-IN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Redox potential of a system is the electron transfer potential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b="1" baseline="-25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Oxidation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is defined as </a:t>
            </a: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the loss of electrons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Reduction</a:t>
            </a:r>
            <a:r>
              <a:rPr lang="en-US" u="sng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n-US" b="1" u="sng" smtClean="0">
                <a:latin typeface="Times New Roman" pitchFamily="18" charset="0"/>
                <a:cs typeface="Times New Roman" pitchFamily="18" charset="0"/>
              </a:rPr>
              <a:t>gain in electrons.</a:t>
            </a:r>
          </a:p>
          <a:p>
            <a:pPr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When a substance exists both in the reduced state and in the oxidized state, the pair is called a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Redox Couple.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ETC complexes are located at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Mitochondrial outer membrane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Mitochondrial inner membrane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 membrane space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Mitochondrial matrix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The following are complexes of ETC except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NADH-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reductase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Succinate-CoQ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reductase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oxidase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All are reduced equivalent except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QH2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NADH + H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FADH2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½O2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P:O ratio for NADH is………….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3.5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2.5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Chemiosmotic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theory is based on……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Proton motive force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Van der Walls force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Electro-motive force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None of the above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Availability of ……………regulates ATP synthesis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GDP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CDP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ADP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ADP+Pi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Uncoupler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is…………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Thermogenin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Oligomycin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Valinomycin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lphaL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Atractyloside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458200" cy="5592763"/>
          </a:xfrm>
        </p:spPr>
        <p:txBody>
          <a:bodyPr/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10. Cyanide inhibits ………..complex of ETC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I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II 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III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Complex IV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Redox Potentials</a:t>
            </a:r>
            <a:endParaRPr lang="en-IN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092200"/>
          <a:ext cx="8763000" cy="454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5400"/>
                <a:gridCol w="3657600"/>
              </a:tblGrid>
              <a:tr h="909320"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Redox pairs</a:t>
                      </a:r>
                      <a:endParaRPr lang="en-IN" sz="4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Eo</a:t>
                      </a:r>
                      <a:endParaRPr lang="en-IN" sz="4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en-US" sz="400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NAD</a:t>
                      </a:r>
                      <a:r>
                        <a:rPr lang="en-US" sz="4000" spc="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r>
                        <a:rPr lang="en-US" sz="400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/NADH</a:t>
                      </a:r>
                      <a:endParaRPr lang="en-IN" sz="4000" spc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-0.32</a:t>
                      </a:r>
                      <a:endParaRPr lang="en-I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FMN/FMNH</a:t>
                      </a:r>
                      <a:r>
                        <a:rPr lang="en-US" sz="4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IN" sz="4000" baseline="-25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-0.22</a:t>
                      </a:r>
                      <a:endParaRPr lang="en-I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Cytochrome c Fe</a:t>
                      </a:r>
                      <a:r>
                        <a:rPr lang="en-US" sz="4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3+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/Fe</a:t>
                      </a:r>
                      <a:r>
                        <a:rPr lang="en-US" sz="4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2+</a:t>
                      </a:r>
                      <a:endParaRPr lang="en-IN" sz="4000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+0.07</a:t>
                      </a:r>
                      <a:endParaRPr lang="en-I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09320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½O</a:t>
                      </a:r>
                      <a:r>
                        <a:rPr lang="en-US" sz="4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/H</a:t>
                      </a:r>
                      <a:r>
                        <a:rPr lang="en-US" sz="40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I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+0.82</a:t>
                      </a:r>
                      <a:endParaRPr lang="en-I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Respiration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During respiration, electrons are shuttled through electron carriers to a final electron acceptor.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aerobic respiration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final electron acceptor is oxygen (O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anaerobic respiration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final electron acceptor is an inorganic molecule (not O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fermentation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final electron acceptor is an organic molecule</a:t>
            </a:r>
            <a:endParaRPr lang="en-US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0C29-50BC-4154-ADDC-DE8136DB30A7}" type="slidenum">
              <a:rPr lang="en-US">
                <a:latin typeface="Arial" pitchFamily="34" charset="0"/>
              </a:rPr>
              <a:pPr>
                <a:defRPr/>
              </a:pPr>
              <a:t>7</a:t>
            </a:fld>
            <a:endParaRPr lang="en-US">
              <a:latin typeface="Arial" pitchFamily="34" charset="0"/>
            </a:endParaRPr>
          </a:p>
        </p:txBody>
      </p:sp>
      <p:pic>
        <p:nvPicPr>
          <p:cNvPr id="18435" name="Picture 5" descr="electron_transpor_c_la_4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Respiration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The goal of respiration is to produce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ATP.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-energy is released from oxidation reaction in the form of electrons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-electrons are shuttled by electron carriers (e.g. NAD</a:t>
            </a:r>
            <a:r>
              <a:rPr lang="en-US" baseline="3000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 to an </a:t>
            </a:r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 transport chain</a:t>
            </a:r>
            <a:endParaRPr lang="en-US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-electron energy is converted to ATP during phosphorylation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889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2240</TotalTime>
  <Words>864</Words>
  <Application>Microsoft Office PowerPoint</Application>
  <PresentationFormat>On-screen Show (4:3)</PresentationFormat>
  <Paragraphs>159</Paragraphs>
  <Slides>47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ELECTRON TRANSPORT CHAIN  &amp;  OXIDATIVE PHOSPHORYLATION</vt:lpstr>
      <vt:lpstr>How Cells Harvest Energy</vt:lpstr>
      <vt:lpstr>Slide 3</vt:lpstr>
      <vt:lpstr>Redox Potentials</vt:lpstr>
      <vt:lpstr>Redox Potentials</vt:lpstr>
      <vt:lpstr>Respiration</vt:lpstr>
      <vt:lpstr>Slide 7</vt:lpstr>
      <vt:lpstr>Respiration</vt:lpstr>
      <vt:lpstr>Slide 9</vt:lpstr>
      <vt:lpstr>BIOLOGICAL OXIDATION</vt:lpstr>
      <vt:lpstr>Slide 11</vt:lpstr>
      <vt:lpstr>Organization of ET Chain</vt:lpstr>
      <vt:lpstr>Slide 13</vt:lpstr>
      <vt:lpstr>NADH transport</vt:lpstr>
      <vt:lpstr>Slide 15</vt:lpstr>
      <vt:lpstr>COMPLEX – I NADH- CoQ reductase NADH dehydrogenase</vt:lpstr>
      <vt:lpstr>Slide 17</vt:lpstr>
      <vt:lpstr>Slide 18</vt:lpstr>
      <vt:lpstr>Slide 19</vt:lpstr>
      <vt:lpstr>COMPLEX- III Cytochrome (bc1) Reductase</vt:lpstr>
      <vt:lpstr>Slide 21</vt:lpstr>
      <vt:lpstr>Slide 22</vt:lpstr>
      <vt:lpstr>Slide 23</vt:lpstr>
      <vt:lpstr>Slide 24</vt:lpstr>
      <vt:lpstr>Summary</vt:lpstr>
      <vt:lpstr>Oxidative phosphorylation</vt:lpstr>
      <vt:lpstr>ATP synthase ( Complex V)      </vt:lpstr>
      <vt:lpstr>Chemiosmotic hypothesis</vt:lpstr>
      <vt:lpstr>ATP synthesis</vt:lpstr>
      <vt:lpstr>Binding change – mechanism</vt:lpstr>
      <vt:lpstr>Energetics of ATP synthesis</vt:lpstr>
      <vt:lpstr>Slide 32</vt:lpstr>
      <vt:lpstr>Regulation of ATP Synthesis</vt:lpstr>
      <vt:lpstr>Slide 34</vt:lpstr>
      <vt:lpstr>Slide 35</vt:lpstr>
      <vt:lpstr>Slide 36</vt:lpstr>
      <vt:lpstr>MCQ test (CCES)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hcl</dc:creator>
  <cp:lastModifiedBy>admin</cp:lastModifiedBy>
  <cp:revision>137</cp:revision>
  <cp:lastPrinted>1601-01-01T00:00:00Z</cp:lastPrinted>
  <dcterms:created xsi:type="dcterms:W3CDTF">2009-03-21T10:41:30Z</dcterms:created>
  <dcterms:modified xsi:type="dcterms:W3CDTF">2021-09-13T05:27:58Z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