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306" r:id="rId4"/>
    <p:sldId id="372" r:id="rId5"/>
    <p:sldId id="373" r:id="rId6"/>
    <p:sldId id="261" r:id="rId7"/>
    <p:sldId id="308" r:id="rId8"/>
    <p:sldId id="412" r:id="rId9"/>
    <p:sldId id="309" r:id="rId10"/>
    <p:sldId id="374" r:id="rId11"/>
    <p:sldId id="375" r:id="rId12"/>
    <p:sldId id="311" r:id="rId13"/>
    <p:sldId id="290" r:id="rId14"/>
    <p:sldId id="291" r:id="rId15"/>
    <p:sldId id="292" r:id="rId16"/>
    <p:sldId id="312" r:id="rId17"/>
    <p:sldId id="376" r:id="rId18"/>
    <p:sldId id="275" r:id="rId19"/>
    <p:sldId id="390" r:id="rId20"/>
    <p:sldId id="413" r:id="rId21"/>
    <p:sldId id="414" r:id="rId22"/>
    <p:sldId id="40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52" end="73"/>
    <p:penClr>
      <a:srgbClr val="FF0000"/>
    </p:penClr>
  </p:showPr>
  <p:clrMru>
    <a:srgbClr val="0000FF"/>
    <a:srgbClr val="FF0000"/>
    <a:srgbClr val="3333CC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900" autoAdjust="0"/>
  </p:normalViewPr>
  <p:slideViewPr>
    <p:cSldViewPr>
      <p:cViewPr varScale="1">
        <p:scale>
          <a:sx n="55" d="100"/>
          <a:sy n="55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51C266F-9DD3-477A-B94D-3EFB55EEA7BA}" type="datetimeFigureOut">
              <a:rPr lang="en-US"/>
              <a:pPr>
                <a:defRPr/>
              </a:pPr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9A25257-141B-4B6C-BFDD-9C7D98315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1F05F7-2D8F-4709-A8F9-3544D22B1121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C22FD9-A9C8-47D0-94A8-45FCA99971DA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E8FFD7-2B97-4085-B4BA-739B1426F1FB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DB2C7A-9036-4C53-B3FC-46E03CD1A4ED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9AFCED-7C4F-4E68-91DF-8340584AFB24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8BA7B9-1DCF-4093-A1C6-D457C3E36998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674291-4679-4DAE-8B01-F449F4D390BF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24D0CE-5041-4C9F-9FF9-EE0BE480970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F6A860-1D22-4BF0-8D98-54DC538795AC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019E770-DBE4-45D2-8ACB-C01A671AD3C4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77FB26-B8B1-49D6-81C0-53614D6AB7C8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05E3CF-A41C-4C1D-8768-3798B2C8B70C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AC6C0-3FC8-48CE-A80C-96F8EAE53A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1E1A7-4D16-45E6-9CD9-0DA7E57A45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72B8E-49CD-4B92-A89C-600CA0F4B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02DF8-A531-49BF-8D75-664C8DC6C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F9B60-4441-41CB-BB33-0BD7004F8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F4EFF-8F21-4367-9CD4-E6FB6BE74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83E6F-ACD3-4131-864E-F58D62235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DD75D-A842-4061-950D-65685FCB1E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F9CBE-104E-4AEA-A54D-82D8C1C95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80724-328D-49EC-BC09-2393C8182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A245C-3962-4E55-AE9C-F7C1F9DD4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88168DB-A485-4762-9415-190D84783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5029200"/>
          </a:xfrm>
        </p:spPr>
        <p:txBody>
          <a:bodyPr/>
          <a:lstStyle/>
          <a:p>
            <a:pPr eaLnBrk="1" hangingPunct="1"/>
            <a:r>
              <a:rPr lang="en-US" sz="6000" b="1" i="1" dirty="0" smtClean="0">
                <a:solidFill>
                  <a:srgbClr val="FF0000"/>
                </a:solidFill>
                <a:latin typeface="Times New Roman" pitchFamily="18" charset="0"/>
              </a:rPr>
              <a:t>HEME:</a:t>
            </a:r>
            <a:br>
              <a:rPr lang="en-US" sz="60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6000" b="1" i="1" dirty="0" smtClean="0">
                <a:solidFill>
                  <a:srgbClr val="0000FF"/>
                </a:solidFill>
                <a:latin typeface="Times New Roman" pitchFamily="18" charset="0"/>
              </a:rPr>
              <a:t>Synthesis and Breakdown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-228600" y="381000"/>
            <a:ext cx="9144000" cy="914400"/>
          </a:xfrm>
        </p:spPr>
        <p:txBody>
          <a:bodyPr/>
          <a:lstStyle/>
          <a:p>
            <a:pPr algn="r"/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Step 3: Formation of Uroporphyrinogen (UPG)</a:t>
            </a:r>
            <a:b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(Cytoplasm)</a:t>
            </a:r>
            <a:r>
              <a:rPr lang="en-US" smtClean="0">
                <a:solidFill>
                  <a:srgbClr val="0000FF"/>
                </a:solidFill>
                <a:latin typeface="Times New Roman" pitchFamily="18" charset="0"/>
              </a:rPr>
              <a:t/>
            </a:r>
            <a:br>
              <a:rPr lang="en-US" smtClean="0">
                <a:solidFill>
                  <a:srgbClr val="0000FF"/>
                </a:solidFill>
                <a:latin typeface="Times New Roman" pitchFamily="18" charset="0"/>
              </a:rPr>
            </a:br>
            <a:endParaRPr lang="en-US" smtClean="0">
              <a:solidFill>
                <a:srgbClr val="0000FF"/>
              </a:solidFill>
            </a:endParaRPr>
          </a:p>
        </p:txBody>
      </p:sp>
      <p:pic>
        <p:nvPicPr>
          <p:cNvPr id="1853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066800"/>
            <a:ext cx="5867400" cy="5410200"/>
          </a:xfrm>
          <a:noFill/>
        </p:spPr>
      </p:pic>
      <p:sp>
        <p:nvSpPr>
          <p:cNvPr id="5" name="Rounded Rectangle 4"/>
          <p:cNvSpPr/>
          <p:nvPr/>
        </p:nvSpPr>
        <p:spPr>
          <a:xfrm>
            <a:off x="4648200" y="3886200"/>
            <a:ext cx="4343400" cy="914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</a:rPr>
              <a:t>PBG deaminase or HMB synthase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r>
              <a:rPr lang="en-US" sz="2800" b="1" smtClean="0">
                <a:solidFill>
                  <a:srgbClr val="3333CC"/>
                </a:solidFill>
                <a:latin typeface="Times New Roman" pitchFamily="18" charset="0"/>
              </a:rPr>
              <a:t>Step 3: Formation of Uroporphyrinogen (UPG)</a:t>
            </a:r>
            <a:br>
              <a:rPr lang="en-US" sz="2800" b="1" smtClean="0">
                <a:solidFill>
                  <a:srgbClr val="3333CC"/>
                </a:solidFill>
                <a:latin typeface="Times New Roman" pitchFamily="18" charset="0"/>
              </a:rPr>
            </a:br>
            <a:r>
              <a:rPr lang="en-US" sz="2800" b="1" smtClean="0">
                <a:solidFill>
                  <a:srgbClr val="3333CC"/>
                </a:solidFill>
                <a:latin typeface="Times New Roman" pitchFamily="18" charset="0"/>
              </a:rPr>
              <a:t>                                                             (Cytoplasm)</a:t>
            </a:r>
            <a:r>
              <a:rPr lang="en-US" sz="2800" smtClean="0">
                <a:solidFill>
                  <a:srgbClr val="3333CC"/>
                </a:solidFill>
                <a:latin typeface="Times New Roman" pitchFamily="18" charset="0"/>
              </a:rPr>
              <a:t/>
            </a:r>
            <a:br>
              <a:rPr lang="en-US" sz="2800" smtClean="0">
                <a:solidFill>
                  <a:srgbClr val="3333CC"/>
                </a:solidFill>
                <a:latin typeface="Times New Roman" pitchFamily="18" charset="0"/>
              </a:rPr>
            </a:br>
            <a:endParaRPr lang="en-US" sz="2800" smtClean="0"/>
          </a:p>
        </p:txBody>
      </p:sp>
      <p:pic>
        <p:nvPicPr>
          <p:cNvPr id="1863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914400"/>
            <a:ext cx="7315200" cy="5943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828800"/>
            <a:ext cx="9144000" cy="5029200"/>
          </a:xfrm>
        </p:spPr>
      </p:pic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304800" y="381000"/>
            <a:ext cx="833240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</a:rPr>
              <a:t>Step 4: Synthesis of </a:t>
            </a:r>
            <a:r>
              <a:rPr lang="en-US" sz="3600" b="1" dirty="0" err="1" smtClean="0">
                <a:solidFill>
                  <a:srgbClr val="3333CC"/>
                </a:solidFill>
                <a:latin typeface="Times New Roman" pitchFamily="18" charset="0"/>
              </a:rPr>
              <a:t>Coproporphyrinogen</a:t>
            </a:r>
            <a:endParaRPr lang="en-US" sz="3600" b="1" dirty="0" smtClean="0">
              <a:solidFill>
                <a:srgbClr val="3333CC"/>
              </a:solidFill>
              <a:latin typeface="Times New Roman" pitchFamily="18" charset="0"/>
            </a:endParaRPr>
          </a:p>
          <a:p>
            <a:r>
              <a:rPr lang="en-US" sz="3600" b="1" dirty="0" smtClean="0">
                <a:solidFill>
                  <a:srgbClr val="3333CC"/>
                </a:solidFill>
                <a:latin typeface="Times New Roman" pitchFamily="18" charset="0"/>
              </a:rPr>
              <a:t>CPG </a:t>
            </a:r>
            <a:r>
              <a:rPr lang="en-US" sz="3600" b="1" dirty="0">
                <a:solidFill>
                  <a:srgbClr val="3333CC"/>
                </a:solidFill>
                <a:latin typeface="Times New Roman" pitchFamily="18" charset="0"/>
              </a:rPr>
              <a:t>(Cytoplasm)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667000" y="3276600"/>
            <a:ext cx="3505200" cy="685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</a:rPr>
              <a:t>Acetyl </a:t>
            </a:r>
            <a:r>
              <a:rPr lang="en-US" sz="2800" b="1" dirty="0">
                <a:solidFill>
                  <a:srgbClr val="FF0000"/>
                </a:solidFill>
                <a:sym typeface="Wingdings" pitchFamily="2" charset="2"/>
              </a:rPr>
              <a:t> Methyl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95400"/>
            <a:ext cx="9144000" cy="1219200"/>
          </a:xfrm>
        </p:spPr>
        <p:txBody>
          <a:bodyPr/>
          <a:lstStyle/>
          <a:p>
            <a:pPr eaLnBrk="1" hangingPunct="1"/>
            <a:r>
              <a:rPr lang="en-US" sz="3200" smtClean="0"/>
              <a:t>                    </a:t>
            </a:r>
            <a:r>
              <a:rPr lang="en-US" sz="4000" b="1" smtClean="0">
                <a:solidFill>
                  <a:schemeClr val="tx1"/>
                </a:solidFill>
              </a:rPr>
              <a:t>Coproporphyrinogen-III</a:t>
            </a:r>
          </a:p>
        </p:txBody>
      </p:sp>
      <p:pic>
        <p:nvPicPr>
          <p:cNvPr id="22531" name="Picture 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2209800"/>
            <a:ext cx="9144000" cy="4648200"/>
          </a:xfrm>
        </p:spPr>
      </p:pic>
      <p:sp>
        <p:nvSpPr>
          <p:cNvPr id="4" name="Curved Right Arrow 3"/>
          <p:cNvSpPr/>
          <p:nvPr/>
        </p:nvSpPr>
        <p:spPr>
          <a:xfrm>
            <a:off x="6477000" y="2438400"/>
            <a:ext cx="609600" cy="1143000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6477000" y="3962400"/>
            <a:ext cx="609600" cy="1143000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04800" y="4724400"/>
            <a:ext cx="5410200" cy="838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</a:rPr>
              <a:t>Two propionyl side chains are oxidatively decarboxylated to vinyl group.</a:t>
            </a: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152400" y="0"/>
            <a:ext cx="876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Step 5: Synthesis of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</a:rPr>
              <a:t>Protoporphyrinogen</a:t>
            </a:r>
            <a:endParaRPr lang="en-US" sz="36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PPG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(mitochondria)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239000" y="2362200"/>
            <a:ext cx="9906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NADP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239000" y="3276600"/>
            <a:ext cx="1600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NADPH + H+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239000" y="3886200"/>
            <a:ext cx="9906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O2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162800" y="4800600"/>
            <a:ext cx="9906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CO2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19200"/>
            <a:ext cx="8229600" cy="914400"/>
          </a:xfrm>
        </p:spPr>
        <p:txBody>
          <a:bodyPr/>
          <a:lstStyle/>
          <a:p>
            <a:pPr eaLnBrk="1" hangingPunct="1"/>
            <a:r>
              <a:rPr lang="en-US" sz="3200" smtClean="0"/>
              <a:t>                 </a:t>
            </a:r>
            <a:r>
              <a:rPr lang="en-US" sz="4000" smtClean="0"/>
              <a:t>Protoporphyrinogen-III</a:t>
            </a:r>
          </a:p>
        </p:txBody>
      </p:sp>
      <p:pic>
        <p:nvPicPr>
          <p:cNvPr id="24579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981200"/>
            <a:ext cx="9144000" cy="4419600"/>
          </a:xfrm>
        </p:spPr>
      </p:pic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0" y="381000"/>
            <a:ext cx="9550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u="sng">
                <a:solidFill>
                  <a:srgbClr val="0000FF"/>
                </a:solidFill>
                <a:latin typeface="Times New Roman" pitchFamily="18" charset="0"/>
              </a:rPr>
              <a:t>Step 6: Generation of PP (Mitochondria)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6000" y="2286000"/>
            <a:ext cx="2590800" cy="533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</a:rPr>
              <a:t>Molecular O2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4648200"/>
            <a:ext cx="4343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The methylene bridges (-CH2) are oxidized to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methenyl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bridges (-CH=</a:t>
            </a:r>
            <a:r>
              <a:rPr lang="en-US" sz="2400" b="1" dirty="0">
                <a:latin typeface="Times New Roman" pitchFamily="18" charset="0"/>
              </a:rPr>
              <a:t>) and </a:t>
            </a:r>
            <a:r>
              <a:rPr lang="en-US" sz="2400" b="1" dirty="0" err="1">
                <a:latin typeface="Times New Roman" pitchFamily="18" charset="0"/>
              </a:rPr>
              <a:t>coloured</a:t>
            </a:r>
            <a:r>
              <a:rPr lang="en-US" sz="2400" b="1" dirty="0">
                <a:latin typeface="Times New Roman" pitchFamily="18" charset="0"/>
              </a:rPr>
              <a:t> porphyrins are formed. 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5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                            </a:t>
            </a:r>
            <a:r>
              <a:rPr lang="en-US" sz="4000" smtClean="0"/>
              <a:t>Protoporphyrin-III</a:t>
            </a:r>
          </a:p>
        </p:txBody>
      </p:sp>
      <p:pic>
        <p:nvPicPr>
          <p:cNvPr id="26627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2667000"/>
            <a:ext cx="9144000" cy="4191000"/>
          </a:xfrm>
        </p:spPr>
      </p:pic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304800" y="381000"/>
            <a:ext cx="88153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3333CC"/>
                </a:solidFill>
                <a:latin typeface="Times New Roman" pitchFamily="18" charset="0"/>
              </a:rPr>
              <a:t>Step 7: Generation of Heme (Mitochondria)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20115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1507" name="Picture 2" descr="D:\DR. TEJAS\e books\biochemistry\Jaypee (E)\Photo\Ch-22\22-5.t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5400"/>
            <a:ext cx="8229600" cy="3429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0000"/>
                </a:solidFill>
                <a:latin typeface="Times New Roman" pitchFamily="18" charset="0"/>
              </a:rPr>
              <a:t>Regulation of Heme Synthesis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09800"/>
            <a:ext cx="9144000" cy="1143000"/>
          </a:xfrm>
        </p:spPr>
        <p:txBody>
          <a:bodyPr/>
          <a:lstStyle/>
          <a:p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Porphyrinogens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Porphyrins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Structure of Heme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</a:rPr>
              <a:t>Heme is a derivative of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Porphyrin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Porphyrins are cyclic compounds formed by fusion of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4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pyrrole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 rings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linked by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methenyl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 (=CH-) bridges.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Since an atom of iron is present,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heme is a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ferroprotoporphyrin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porphyrinogens</a:t>
            </a:r>
            <a:r>
              <a:rPr lang="en-US" dirty="0" smtClean="0"/>
              <a:t> are reduced </a:t>
            </a:r>
            <a:r>
              <a:rPr lang="en-US" dirty="0" err="1" smtClean="0"/>
              <a:t>porphyrins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They are not </a:t>
            </a:r>
            <a:r>
              <a:rPr lang="en-US" dirty="0" err="1" smtClean="0"/>
              <a:t>coloured</a:t>
            </a:r>
            <a:r>
              <a:rPr lang="en-US" dirty="0" smtClean="0"/>
              <a:t> because their </a:t>
            </a:r>
            <a:r>
              <a:rPr lang="en-US" dirty="0" err="1" smtClean="0"/>
              <a:t>pyrrole</a:t>
            </a:r>
            <a:r>
              <a:rPr lang="en-US" dirty="0" smtClean="0"/>
              <a:t> rings are connected by </a:t>
            </a:r>
            <a:r>
              <a:rPr lang="en-US" dirty="0" err="1" smtClean="0"/>
              <a:t>methylene</a:t>
            </a:r>
            <a:r>
              <a:rPr lang="en-US" dirty="0" smtClean="0"/>
              <a:t> (–CH2) bridges, and the double bonds are not conjugated over the whole system.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err="1" smtClean="0"/>
              <a:t>porphyrinogens</a:t>
            </a:r>
            <a:r>
              <a:rPr lang="en-US" dirty="0" smtClean="0"/>
              <a:t> are the actual intermediates in the </a:t>
            </a:r>
            <a:r>
              <a:rPr lang="en-US" dirty="0" err="1" smtClean="0"/>
              <a:t>haem</a:t>
            </a:r>
            <a:r>
              <a:rPr lang="en-US" dirty="0" smtClean="0"/>
              <a:t> biosynthetic pathway. </a:t>
            </a:r>
          </a:p>
          <a:p>
            <a:pPr algn="just"/>
            <a:r>
              <a:rPr lang="en-US" dirty="0" err="1" smtClean="0"/>
              <a:t>Porphyrinogens</a:t>
            </a:r>
            <a:r>
              <a:rPr lang="en-US" dirty="0" smtClean="0"/>
              <a:t> can be converted to the corresponding </a:t>
            </a:r>
            <a:r>
              <a:rPr lang="en-US" dirty="0" err="1" smtClean="0"/>
              <a:t>coloured</a:t>
            </a:r>
            <a:r>
              <a:rPr lang="en-US" dirty="0" smtClean="0"/>
              <a:t> </a:t>
            </a:r>
            <a:r>
              <a:rPr lang="en-US" dirty="0" err="1" smtClean="0"/>
              <a:t>porphyrins</a:t>
            </a:r>
            <a:r>
              <a:rPr lang="en-US" dirty="0" smtClean="0"/>
              <a:t> on exposure to light, when they lose hydrogen atoms.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512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6096000" cy="6858000"/>
          </a:xfrm>
          <a:noFill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33800" y="0"/>
            <a:ext cx="5181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Times New Roman" pitchFamily="18" charset="0"/>
              </a:rPr>
              <a:t>Heme inhibits the synthesis of ALA synthase by acting as a co-repressor.</a:t>
            </a:r>
            <a:endParaRPr lang="en-US" sz="2400" b="1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43400" y="1066800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Times New Roman" pitchFamily="18" charset="0"/>
              </a:rPr>
              <a:t>ALA synthase is also allosterically inhibited by Hematin. </a:t>
            </a:r>
            <a:endParaRPr lang="en-US" sz="2400" b="1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419600" y="2286000"/>
            <a:ext cx="472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Times New Roman" pitchFamily="18" charset="0"/>
              </a:rPr>
              <a:t>Compartmentalization of the enzymes </a:t>
            </a:r>
            <a:endParaRPr lang="en-US" sz="2400" b="1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419600" y="3124200"/>
            <a:ext cx="4572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Drugs like barbiturates induce heme synthesis. Barbiturates require the heme containing cytochrome p450 for their metabolism.</a:t>
            </a:r>
            <a:endParaRPr lang="en-US" sz="2000" b="1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419600" y="4419600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Steps  </a:t>
            </a:r>
            <a:r>
              <a:rPr lang="en-US" sz="2400" b="1" dirty="0" err="1">
                <a:latin typeface="Times New Roman" pitchFamily="18" charset="0"/>
              </a:rPr>
              <a:t>catalysed</a:t>
            </a:r>
            <a:r>
              <a:rPr lang="en-US" sz="2400" b="1" dirty="0">
                <a:latin typeface="Times New Roman" pitchFamily="18" charset="0"/>
              </a:rPr>
              <a:t> by </a:t>
            </a:r>
            <a:r>
              <a:rPr lang="en-US" sz="2400" b="1" dirty="0" err="1">
                <a:latin typeface="Times New Roman" pitchFamily="18" charset="0"/>
              </a:rPr>
              <a:t>ferrochelatase</a:t>
            </a:r>
            <a:r>
              <a:rPr lang="en-US" sz="2400" b="1" dirty="0">
                <a:latin typeface="Times New Roman" pitchFamily="18" charset="0"/>
              </a:rPr>
              <a:t> and ALA </a:t>
            </a:r>
            <a:r>
              <a:rPr lang="en-US" sz="2400" b="1" dirty="0" err="1">
                <a:latin typeface="Times New Roman" pitchFamily="18" charset="0"/>
              </a:rPr>
              <a:t>dehydratase</a:t>
            </a:r>
            <a:r>
              <a:rPr lang="en-US" sz="2400" b="1" dirty="0">
                <a:latin typeface="Times New Roman" pitchFamily="18" charset="0"/>
              </a:rPr>
              <a:t> are inhibited by Lead.</a:t>
            </a:r>
            <a:endParaRPr lang="en-US" sz="2400" b="1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495800" y="5638800"/>
            <a:ext cx="4664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INH( </a:t>
            </a:r>
            <a:r>
              <a:rPr lang="en-US" sz="2400" b="1" dirty="0" err="1">
                <a:latin typeface="Times New Roman" pitchFamily="18" charset="0"/>
              </a:rPr>
              <a:t>Isonicotinic</a:t>
            </a:r>
            <a:r>
              <a:rPr lang="en-US" sz="2400" b="1" dirty="0">
                <a:latin typeface="Times New Roman" pitchFamily="18" charset="0"/>
              </a:rPr>
              <a:t> acid </a:t>
            </a:r>
            <a:r>
              <a:rPr lang="en-US" sz="2400" b="1" dirty="0" err="1">
                <a:latin typeface="Times New Roman" pitchFamily="18" charset="0"/>
              </a:rPr>
              <a:t>hydrazide</a:t>
            </a:r>
            <a:r>
              <a:rPr lang="en-US" sz="2400" b="1" dirty="0">
                <a:latin typeface="Times New Roman" pitchFamily="18" charset="0"/>
              </a:rPr>
              <a:t>) </a:t>
            </a:r>
            <a:endParaRPr lang="en-US" sz="2400" b="1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419600" y="6149975"/>
            <a:ext cx="457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latin typeface="Times New Roman" pitchFamily="18" charset="0"/>
              </a:rPr>
              <a:t>High cellular concentration of glucose prevents induction of ALA </a:t>
            </a:r>
            <a:r>
              <a:rPr lang="en-US" sz="2000" b="1" dirty="0" err="1">
                <a:latin typeface="Times New Roman" pitchFamily="18" charset="0"/>
              </a:rPr>
              <a:t>synthase</a:t>
            </a:r>
            <a:r>
              <a:rPr lang="en-US" sz="2000" b="1" dirty="0">
                <a:latin typeface="Times New Roman" pitchFamily="18" charset="0"/>
              </a:rPr>
              <a:t>. </a:t>
            </a:r>
            <a:endParaRPr lang="en-US" sz="2000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24200"/>
            <a:ext cx="9144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ictur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7171" name="Picture 2" descr="D:\DR. TEJAS\e books\biochemistry\Jaypee (E)\Photo\Ch-22\22-1.t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9219" name="Picture 2" descr="D:\DR. TEJAS\e books\biochemistry\Jaypee (E)\Photo\Ch-22\22-2.t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hangingPunct="1"/>
            <a:r>
              <a:rPr lang="en-US" sz="4000" b="1" u="sng" smtClean="0">
                <a:solidFill>
                  <a:srgbClr val="FF0000"/>
                </a:solidFill>
                <a:latin typeface="Times New Roman" pitchFamily="18" charset="0"/>
              </a:rPr>
              <a:t>BIOSYNTHESIS OF HEME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Site: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</a:rPr>
              <a:t>Erythroid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 precursor cells (Bone marrow) and Liver.  </a:t>
            </a:r>
          </a:p>
          <a:p>
            <a:pPr eaLnBrk="1" hangingPunct="1"/>
            <a:r>
              <a:rPr lang="en-US" dirty="0" err="1" smtClean="0">
                <a:latin typeface="Times New Roman" pitchFamily="18" charset="0"/>
              </a:rPr>
              <a:t>Heme</a:t>
            </a:r>
            <a:r>
              <a:rPr lang="en-US" dirty="0" smtClean="0">
                <a:latin typeface="Times New Roman" pitchFamily="18" charset="0"/>
              </a:rPr>
              <a:t> is </a:t>
            </a:r>
            <a:r>
              <a:rPr lang="en-US" dirty="0" err="1" smtClean="0">
                <a:latin typeface="Times New Roman" pitchFamily="18" charset="0"/>
              </a:rPr>
              <a:t>synthesised</a:t>
            </a:r>
            <a:r>
              <a:rPr lang="en-US" dirty="0" smtClean="0">
                <a:latin typeface="Times New Roman" pitchFamily="18" charset="0"/>
              </a:rPr>
              <a:t> in the </a:t>
            </a:r>
            <a:r>
              <a:rPr lang="en-US" dirty="0" err="1" smtClean="0">
                <a:latin typeface="Times New Roman" pitchFamily="18" charset="0"/>
              </a:rPr>
              <a:t>normoblasts</a:t>
            </a:r>
            <a:r>
              <a:rPr lang="en-US" dirty="0" smtClean="0">
                <a:latin typeface="Times New Roman" pitchFamily="18" charset="0"/>
              </a:rPr>
              <a:t>, but not in the matured ones. 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The pathway is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partly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</a:rPr>
              <a:t>cytoplasmic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 and partly mitochondrial.</a:t>
            </a:r>
          </a:p>
          <a:p>
            <a:pPr eaLnBrk="1" hangingPunct="1">
              <a:buFontTx/>
              <a:buNone/>
            </a:pPr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143000"/>
            <a:ext cx="9144000" cy="4724400"/>
          </a:xfrm>
        </p:spPr>
      </p:pic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152400" y="0"/>
            <a:ext cx="8991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Step 1: ALA synthesis (mitochondria)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438400" y="762000"/>
            <a:ext cx="2057400" cy="990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</a:rPr>
              <a:t>Mitochondria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</a:rPr>
              <a:t>Rate-limiting enzyme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594360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Anemia  </a:t>
            </a:r>
            <a:r>
              <a:rPr lang="en-US" sz="3200" b="1">
                <a:latin typeface="Times New Roman" pitchFamily="18" charset="0"/>
              </a:rPr>
              <a:t>may be manifested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 in pyridoxal deficiency.</a:t>
            </a:r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ALA </a:t>
            </a:r>
            <a:r>
              <a:rPr lang="en-US" b="1" dirty="0" err="1" smtClean="0">
                <a:solidFill>
                  <a:srgbClr val="0000FF"/>
                </a:solidFill>
              </a:rPr>
              <a:t>Synthase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410200"/>
          </a:xfrm>
        </p:spPr>
        <p:txBody>
          <a:bodyPr/>
          <a:lstStyle/>
          <a:p>
            <a:r>
              <a:rPr lang="en-US" dirty="0" smtClean="0"/>
              <a:t>Humans express two </a:t>
            </a:r>
            <a:r>
              <a:rPr lang="en-US" dirty="0" err="1" smtClean="0"/>
              <a:t>isozymes</a:t>
            </a:r>
            <a:r>
              <a:rPr lang="en-US" dirty="0" smtClean="0"/>
              <a:t> of ALA </a:t>
            </a:r>
            <a:r>
              <a:rPr lang="en-US" dirty="0" err="1" smtClean="0"/>
              <a:t>synthase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ALAS1 is ubiquitously expressed throughout the body</a:t>
            </a:r>
          </a:p>
          <a:p>
            <a:r>
              <a:rPr lang="en-US" dirty="0" smtClean="0"/>
              <a:t>ALAS2 is expressed in erythrocyte precursor cells.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219200"/>
            <a:ext cx="9144000" cy="5638800"/>
          </a:xfrm>
        </p:spPr>
      </p:pic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152400" y="152400"/>
            <a:ext cx="805338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Step 2: Formation of Porphobilinogen (PBG)</a:t>
            </a:r>
          </a:p>
          <a:p>
            <a:pPr algn="r"/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(cytoplasm)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038600" y="5867400"/>
            <a:ext cx="2514600" cy="609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</a:rPr>
              <a:t>Monopyrrole</a:t>
            </a:r>
            <a:r>
              <a:rPr lang="en-US" dirty="0"/>
              <a:t>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495800" y="2514600"/>
            <a:ext cx="2514600" cy="609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smtClean="0">
                <a:solidFill>
                  <a:srgbClr val="FF0000"/>
                </a:solidFill>
              </a:rPr>
              <a:t>Lead Inhibits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5144</TotalTime>
  <Words>410</Words>
  <Application>Microsoft Office PowerPoint</Application>
  <PresentationFormat>On-screen Show (4:3)</PresentationFormat>
  <Paragraphs>66</Paragraphs>
  <Slides>22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HEME: Synthesis and Breakdown</vt:lpstr>
      <vt:lpstr>Structure of Heme</vt:lpstr>
      <vt:lpstr>Slide 3</vt:lpstr>
      <vt:lpstr>Slide 4</vt:lpstr>
      <vt:lpstr>Slide 5</vt:lpstr>
      <vt:lpstr>BIOSYNTHESIS OF HEME</vt:lpstr>
      <vt:lpstr>Slide 7</vt:lpstr>
      <vt:lpstr>ALA Synthase</vt:lpstr>
      <vt:lpstr>Slide 9</vt:lpstr>
      <vt:lpstr>Step 3: Formation of Uroporphyrinogen (UPG) (Cytoplasm) </vt:lpstr>
      <vt:lpstr>Step 3: Formation of Uroporphyrinogen (UPG)                                                              (Cytoplasm) </vt:lpstr>
      <vt:lpstr>Slide 12</vt:lpstr>
      <vt:lpstr>                    Coproporphyrinogen-III</vt:lpstr>
      <vt:lpstr>                 Protoporphyrinogen-III</vt:lpstr>
      <vt:lpstr>                            Protoporphyrin-III</vt:lpstr>
      <vt:lpstr>Slide 16</vt:lpstr>
      <vt:lpstr>Slide 17</vt:lpstr>
      <vt:lpstr>Regulation of Heme Synthesis</vt:lpstr>
      <vt:lpstr>Porphyrinogens vs Porphyrins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HEME: Synthesis and Breakdown</dc:title>
  <dc:creator>Acer OEM User</dc:creator>
  <cp:lastModifiedBy>admin</cp:lastModifiedBy>
  <cp:revision>264</cp:revision>
  <dcterms:created xsi:type="dcterms:W3CDTF">2008-10-01T16:51:35Z</dcterms:created>
  <dcterms:modified xsi:type="dcterms:W3CDTF">2021-09-13T05:31:01Z</dcterms:modified>
</cp:coreProperties>
</file>