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sldIdLst>
    <p:sldId id="282" r:id="rId3"/>
    <p:sldId id="257" r:id="rId4"/>
    <p:sldId id="258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325" r:id="rId15"/>
    <p:sldId id="271" r:id="rId16"/>
    <p:sldId id="272" r:id="rId17"/>
    <p:sldId id="273" r:id="rId18"/>
    <p:sldId id="326" r:id="rId19"/>
    <p:sldId id="327" r:id="rId20"/>
    <p:sldId id="328" r:id="rId21"/>
    <p:sldId id="274" r:id="rId22"/>
    <p:sldId id="275" r:id="rId23"/>
    <p:sldId id="279" r:id="rId24"/>
    <p:sldId id="280" r:id="rId25"/>
    <p:sldId id="285" r:id="rId26"/>
    <p:sldId id="293" r:id="rId27"/>
    <p:sldId id="286" r:id="rId28"/>
    <p:sldId id="287" r:id="rId29"/>
    <p:sldId id="288" r:id="rId30"/>
    <p:sldId id="289" r:id="rId31"/>
    <p:sldId id="290" r:id="rId32"/>
    <p:sldId id="291" r:id="rId33"/>
    <p:sldId id="341" r:id="rId34"/>
    <p:sldId id="292" r:id="rId35"/>
    <p:sldId id="299" r:id="rId36"/>
    <p:sldId id="300" r:id="rId37"/>
    <p:sldId id="318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39" r:id="rId46"/>
    <p:sldId id="329" r:id="rId47"/>
    <p:sldId id="309" r:id="rId48"/>
    <p:sldId id="340" r:id="rId49"/>
    <p:sldId id="310" r:id="rId50"/>
    <p:sldId id="311" r:id="rId51"/>
    <p:sldId id="312" r:id="rId52"/>
    <p:sldId id="313" r:id="rId53"/>
    <p:sldId id="331" r:id="rId54"/>
    <p:sldId id="332" r:id="rId55"/>
    <p:sldId id="314" r:id="rId56"/>
    <p:sldId id="333" r:id="rId57"/>
    <p:sldId id="334" r:id="rId58"/>
    <p:sldId id="335" r:id="rId59"/>
    <p:sldId id="31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4D964-F702-4A39-86D6-6B2FBD34BA1D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FE37-A5F5-4ADD-93CC-CB161964CB2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B3836-A457-4886-8630-7BF3D415924E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1E8A8-6D73-4214-923F-5769E5DA6980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8DC0D-F877-426E-85F4-198E6AD70545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AF07-C554-4B90-977F-0556F996A17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8150-D8D1-4778-B645-966A6B356588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6690-3937-4B54-A93F-AB48294C559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EBBD-229A-458E-9B99-4ACA0DDC5ED2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EC26-3C0E-43C7-93F1-319E9154D0A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837E-4E37-4AFB-ABD6-4378CD5AB953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6036-170C-4459-86DA-A512D5BC74FD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38ED-AD08-462A-8B62-398F821148AC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65CB-1983-4AB6-BDBF-7601B89C910E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D066-3272-4369-B3B5-80AE56085FCA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B3DB-4991-4FEB-8AA9-118E677279E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138F-E6F4-4D04-867C-9EBC940AF3B3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F6C1-E628-4AE4-9BE1-2DE009A48466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3B84-F3DB-4B66-9821-05807D6A6F4C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CF8B-3830-4AB4-A04E-2FD143A781E3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9F93-F93E-4643-B980-838621DCC8F9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5506-EDA6-4BC4-AA00-78E7ADFE3ACB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4D95-9A29-4612-91F2-C951DA758060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BC4D-CD5B-421A-9954-E42C45449BA9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4CC5-C3A2-4019-AF53-36A9F52830DC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7136-E9DC-4326-8BA0-5B237723B15A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84DA-C692-4B0D-8549-C86F524BCE4E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912FF-5B37-4B53-9846-AB5DC13B97BB}" type="datetimeFigureOut">
              <a:rPr lang="en-IN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12-09-2021</a:t>
            </a:fld>
            <a:endParaRPr lang="en-IN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540AA-8318-4855-9105-A65D25B434EF}" type="slidenum">
              <a:rPr lang="en-IN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eurodegenerative_disease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Proteins%20and%20their%20Structure.mp4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abstract-backgrounds.com/abstract-images/3d-abstract-background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0043" y="228600"/>
            <a:ext cx="56912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Protein Rich-Foods</a:t>
            </a:r>
          </a:p>
        </p:txBody>
      </p:sp>
      <p:pic>
        <p:nvPicPr>
          <p:cNvPr id="6" name="Picture 5" descr="http://wwwdelivery.superstock.com/WI/223/1436/PreviewComp/SuperStock_1436R-267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125538"/>
            <a:ext cx="529272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8615" y="1143000"/>
            <a:ext cx="108074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50800"/>
                <a:latin typeface="+mn-lt"/>
                <a:cs typeface="+mn-cs"/>
              </a:rPr>
              <a:t>Beans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905000"/>
            <a:ext cx="1008111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50800"/>
                <a:latin typeface="+mn-lt"/>
                <a:cs typeface="+mn-cs"/>
              </a:rPr>
              <a:t>Eggs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2564904"/>
            <a:ext cx="2123256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50800"/>
                <a:latin typeface="+mn-lt"/>
                <a:cs typeface="+mn-cs"/>
              </a:rPr>
              <a:t>Dairy Products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3695820"/>
            <a:ext cx="18002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50800"/>
                <a:latin typeface="+mn-lt"/>
                <a:cs typeface="+mn-cs"/>
              </a:rPr>
              <a:t>Soyabean</a:t>
            </a:r>
            <a:endParaRPr lang="en-US" sz="2800" b="1" dirty="0">
              <a:ln w="50800"/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574" y="4437112"/>
            <a:ext cx="101209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50800"/>
                <a:latin typeface="+mn-lt"/>
                <a:cs typeface="+mn-cs"/>
              </a:rPr>
              <a:t>Beef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11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PHYSICAL PROPERTIES OF PROTEINS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b="1" dirty="0"/>
              <a:t>1.Colour and Taste</a:t>
            </a:r>
          </a:p>
          <a:p>
            <a:pPr algn="just">
              <a:buNone/>
            </a:pPr>
            <a:r>
              <a:rPr lang="en-IN" dirty="0"/>
              <a:t>   </a:t>
            </a:r>
          </a:p>
          <a:p>
            <a:pPr algn="just">
              <a:buNone/>
            </a:pPr>
            <a:r>
              <a:rPr lang="en-IN" dirty="0"/>
              <a:t>Proteins are colourless and usually tasteless. These are homogeneous and crystalline in nature.</a:t>
            </a:r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IN" b="1" dirty="0"/>
              <a:t>2.Molecular weights of some of the proteins are: </a:t>
            </a:r>
          </a:p>
          <a:p>
            <a:r>
              <a:rPr lang="en-IN" b="1" dirty="0"/>
              <a:t>Insulin (5,700); </a:t>
            </a:r>
          </a:p>
          <a:p>
            <a:r>
              <a:rPr lang="en-IN" b="1" dirty="0" err="1"/>
              <a:t>Hemoglobin</a:t>
            </a:r>
            <a:r>
              <a:rPr lang="en-IN" b="1" dirty="0"/>
              <a:t> (68,000); </a:t>
            </a:r>
          </a:p>
          <a:p>
            <a:r>
              <a:rPr lang="en-IN" b="1" dirty="0"/>
              <a:t>Albumin (69,000); </a:t>
            </a:r>
            <a:r>
              <a:rPr lang="en-IN" b="1" dirty="0" err="1"/>
              <a:t>Immunoglobulins</a:t>
            </a:r>
            <a:r>
              <a:rPr lang="en-IN" b="1" dirty="0"/>
              <a:t> (1,50,000); </a:t>
            </a:r>
          </a:p>
          <a:p>
            <a:r>
              <a:rPr lang="en-IN" b="1" dirty="0"/>
              <a:t>Rabbit </a:t>
            </a:r>
            <a:r>
              <a:rPr lang="en-IN" b="1" dirty="0" err="1"/>
              <a:t>Papilloma</a:t>
            </a:r>
            <a:r>
              <a:rPr lang="en-IN" b="1" dirty="0"/>
              <a:t> Virus Protein (4,70,00,000).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just">
              <a:buNone/>
            </a:pPr>
            <a:r>
              <a:rPr lang="en-IN" b="1" dirty="0"/>
              <a:t>3.Shape of the proteins also vary. </a:t>
            </a:r>
          </a:p>
          <a:p>
            <a:pPr algn="just"/>
            <a:r>
              <a:rPr lang="en-IN" b="1" dirty="0"/>
              <a:t>Thus, Insulin is </a:t>
            </a:r>
            <a:r>
              <a:rPr lang="en-IN" dirty="0"/>
              <a:t>globular, </a:t>
            </a:r>
          </a:p>
          <a:p>
            <a:pPr algn="just"/>
            <a:r>
              <a:rPr lang="en-IN" dirty="0"/>
              <a:t>Albumin is oval in shape, while </a:t>
            </a:r>
          </a:p>
          <a:p>
            <a:pPr algn="just"/>
            <a:r>
              <a:rPr lang="en-IN" dirty="0"/>
              <a:t>Fibrinogen molecule is elongated. Bigger and elongated molecules will increase the viscosity of the solution.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IN" dirty="0"/>
              <a:t>4. Solubility </a:t>
            </a:r>
          </a:p>
          <a:p>
            <a:pPr>
              <a:buNone/>
            </a:pPr>
            <a:r>
              <a:rPr lang="en-IN" dirty="0"/>
              <a:t>Proteins are soluble in water, form colloidal due to their high molecular weight.</a:t>
            </a:r>
          </a:p>
          <a:p>
            <a:pPr>
              <a:buNone/>
            </a:pPr>
            <a:r>
              <a:rPr lang="en-IN" dirty="0"/>
              <a:t> Protein solutions exhibit colloidal properties and therefore scatter light and exert </a:t>
            </a:r>
            <a:r>
              <a:rPr lang="en-IN" b="1" dirty="0"/>
              <a:t>osmotic pressure. Osmotic </a:t>
            </a:r>
            <a:r>
              <a:rPr lang="en-IN" dirty="0"/>
              <a:t>pressure of plasma proteins is clinically important.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5.PRECIPITATION REACTIONS OF PROTEINS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Any factor, which </a:t>
            </a:r>
            <a:r>
              <a:rPr lang="en-IN" b="1" dirty="0"/>
              <a:t>neutralizes the charge or removes water of hydration will therefore </a:t>
            </a:r>
            <a:r>
              <a:rPr lang="en-IN" dirty="0"/>
              <a:t>cause precipitation of proteins. The following procedures are used for protein precipitation: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096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b="1" dirty="0"/>
              <a:t>Salting Ou</a:t>
            </a:r>
            <a:r>
              <a:rPr lang="en-IN" dirty="0"/>
              <a:t>t</a:t>
            </a:r>
          </a:p>
          <a:p>
            <a:pPr algn="just"/>
            <a:r>
              <a:rPr lang="en-IN" dirty="0"/>
              <a:t>When a neutral salt, such as ammonium sulphate or sodium sulphate is added to protein solution, the </a:t>
            </a:r>
            <a:r>
              <a:rPr lang="en-IN" b="1" dirty="0"/>
              <a:t>shell of hydration </a:t>
            </a:r>
            <a:r>
              <a:rPr lang="en-IN" dirty="0"/>
              <a:t>is removed and the protein is precipitated. </a:t>
            </a:r>
          </a:p>
          <a:p>
            <a:pPr algn="just"/>
            <a:r>
              <a:rPr lang="en-IN" dirty="0"/>
              <a:t>This is called salting out. As a general rule, higher the molecular weight of a protein, the salt required for precipitation is lesser. </a:t>
            </a:r>
          </a:p>
          <a:p>
            <a:pPr algn="just"/>
            <a:r>
              <a:rPr lang="en-IN" dirty="0"/>
              <a:t>Thus globulins are precipitated at half saturation</a:t>
            </a:r>
          </a:p>
          <a:p>
            <a:pPr algn="just">
              <a:buNone/>
            </a:pPr>
            <a:r>
              <a:rPr lang="en-IN" dirty="0"/>
              <a:t>    of ammonium sulphate; but albumin will need full saturation of ammonium sulphate.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Different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/>
              <a:t>Isoelectric</a:t>
            </a:r>
            <a:r>
              <a:rPr lang="en-IN" b="1" dirty="0"/>
              <a:t> Precipitation</a:t>
            </a:r>
          </a:p>
          <a:p>
            <a:r>
              <a:rPr lang="en-IN" b="1" dirty="0"/>
              <a:t>Precipitation by Organic Solvents</a:t>
            </a:r>
          </a:p>
          <a:p>
            <a:r>
              <a:rPr lang="en-IN" b="1" dirty="0"/>
              <a:t>Precipitation by Heavy Metal Ions</a:t>
            </a:r>
          </a:p>
          <a:p>
            <a:r>
              <a:rPr lang="en-IN" b="1" dirty="0"/>
              <a:t>Precipitation by </a:t>
            </a:r>
            <a:r>
              <a:rPr lang="en-IN" b="1" dirty="0" err="1"/>
              <a:t>Alkaloidal</a:t>
            </a:r>
            <a:r>
              <a:rPr lang="en-IN" b="1" dirty="0"/>
              <a:t> Reagents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Precipitation by Heavy Metal Ions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>
            <a:normAutofit/>
          </a:bodyPr>
          <a:lstStyle/>
          <a:p>
            <a:r>
              <a:rPr lang="en-IN" dirty="0"/>
              <a:t>Heavy metals like </a:t>
            </a:r>
            <a:r>
              <a:rPr lang="en-IN" dirty="0" err="1"/>
              <a:t>cu,zn</a:t>
            </a:r>
            <a:r>
              <a:rPr lang="en-IN" dirty="0"/>
              <a:t>, </a:t>
            </a:r>
            <a:r>
              <a:rPr lang="en-IN" dirty="0" err="1"/>
              <a:t>cd</a:t>
            </a:r>
            <a:r>
              <a:rPr lang="en-IN" dirty="0"/>
              <a:t>, mercury are toxic, because they tend to precipitate normal proteins of GIT wall.</a:t>
            </a:r>
          </a:p>
          <a:p>
            <a:r>
              <a:rPr lang="en-IN" dirty="0"/>
              <a:t>Metal ions + Proteins = Metal </a:t>
            </a:r>
            <a:r>
              <a:rPr lang="en-IN" dirty="0" err="1"/>
              <a:t>proteinates</a:t>
            </a:r>
            <a:r>
              <a:rPr lang="en-IN" dirty="0"/>
              <a:t>.</a:t>
            </a:r>
          </a:p>
          <a:p>
            <a:pPr>
              <a:buNone/>
            </a:pPr>
            <a:r>
              <a:rPr lang="en-IN" b="1" dirty="0"/>
              <a:t>Clinical application </a:t>
            </a:r>
          </a:p>
          <a:p>
            <a:pPr algn="just"/>
            <a:r>
              <a:rPr lang="en-IN" dirty="0"/>
              <a:t>Raw egg is given orally as an antidote in </a:t>
            </a:r>
            <a:r>
              <a:rPr lang="en-IN" b="1" dirty="0"/>
              <a:t>mercury poisoning</a:t>
            </a:r>
            <a:r>
              <a:rPr lang="en-IN" dirty="0"/>
              <a:t>. Albumin of egg precipitate the mercury salt to form mercury </a:t>
            </a:r>
            <a:r>
              <a:rPr lang="en-IN" dirty="0" err="1"/>
              <a:t>proteinates</a:t>
            </a:r>
            <a:r>
              <a:rPr lang="en-IN" dirty="0"/>
              <a:t> there by delay and prevent the absorption of mercury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Precipitation by Organic Solvents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/>
              <a:t>Clinical aspect</a:t>
            </a:r>
          </a:p>
          <a:p>
            <a:pPr algn="just"/>
            <a:r>
              <a:rPr lang="en-IN" dirty="0"/>
              <a:t>Use of surgical spirit during surgery  and during blood collection act as a disinfectant based on property  of precipitating proteins 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Precipitation by </a:t>
            </a:r>
            <a:r>
              <a:rPr lang="en-IN" b="1" dirty="0" err="1"/>
              <a:t>Alkaloidal</a:t>
            </a:r>
            <a:r>
              <a:rPr lang="en-IN" b="1" dirty="0"/>
              <a:t> Reagents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Eg</a:t>
            </a:r>
            <a:r>
              <a:rPr lang="en-IN" dirty="0"/>
              <a:t>  </a:t>
            </a:r>
            <a:r>
              <a:rPr lang="en-IN" dirty="0" err="1"/>
              <a:t>tungstic</a:t>
            </a:r>
            <a:r>
              <a:rPr lang="en-IN" dirty="0"/>
              <a:t> acid ,</a:t>
            </a:r>
            <a:r>
              <a:rPr lang="en-IN" dirty="0" err="1"/>
              <a:t>phsphotungstic</a:t>
            </a:r>
            <a:r>
              <a:rPr lang="en-IN" dirty="0"/>
              <a:t> acid ,picric acid ,</a:t>
            </a:r>
            <a:r>
              <a:rPr lang="en-IN" dirty="0" err="1"/>
              <a:t>sulphosalicylic</a:t>
            </a:r>
            <a:r>
              <a:rPr lang="en-IN" dirty="0"/>
              <a:t> acid ,Tannic acid </a:t>
            </a:r>
          </a:p>
          <a:p>
            <a:r>
              <a:rPr lang="en-IN" dirty="0"/>
              <a:t>Uses: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Estimation of proteins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Leather processing from animal skin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CLASSIFICATION OF PROTEINS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b="1" dirty="0"/>
              <a:t>Functional classification of proteins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Composition and solubility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Based on Nutritional Value 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/>
              <a:t>Based on shape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6.Denaturation of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IN" b="1" dirty="0"/>
              <a:t>There will be nonspecific alterations in secondary, tertiary </a:t>
            </a:r>
            <a:r>
              <a:rPr lang="en-IN" dirty="0"/>
              <a:t>and quaternary structures of protein molecules. </a:t>
            </a:r>
            <a:r>
              <a:rPr lang="en-IN" b="1" dirty="0"/>
              <a:t>Primary structure is not altered during </a:t>
            </a:r>
            <a:r>
              <a:rPr lang="en-IN" b="1" dirty="0" err="1"/>
              <a:t>denaturation</a:t>
            </a:r>
            <a:r>
              <a:rPr lang="en-IN" b="1" dirty="0"/>
              <a:t>. </a:t>
            </a:r>
          </a:p>
          <a:p>
            <a:pPr marL="514350" indent="-514350" algn="just">
              <a:buAutoNum type="arabicPeriod"/>
            </a:pPr>
            <a:endParaRPr lang="en-IN" b="1" dirty="0"/>
          </a:p>
          <a:p>
            <a:pPr algn="just">
              <a:buNone/>
            </a:pPr>
            <a:r>
              <a:rPr lang="en-IN" b="1" dirty="0"/>
              <a:t>2.Mild heating, treating with urea, </a:t>
            </a:r>
            <a:r>
              <a:rPr lang="en-IN" b="1" dirty="0" err="1"/>
              <a:t>salicylate</a:t>
            </a:r>
            <a:r>
              <a:rPr lang="en-IN" b="1" dirty="0"/>
              <a:t>, X-ray, ultraviolet rays, high pressure, vigorous shaking and such other physicochemical agents produce </a:t>
            </a:r>
            <a:r>
              <a:rPr lang="en-IN" b="1" dirty="0" err="1"/>
              <a:t>denaturation</a:t>
            </a:r>
            <a:r>
              <a:rPr lang="en-IN" b="1" dirty="0"/>
              <a:t>.</a:t>
            </a:r>
          </a:p>
          <a:p>
            <a:pPr algn="just">
              <a:buNone/>
            </a:pPr>
            <a:endParaRPr lang="en-IN" dirty="0"/>
          </a:p>
          <a:p>
            <a:pPr algn="just">
              <a:buNone/>
            </a:pPr>
            <a:endParaRPr lang="en-IN" b="1" dirty="0"/>
          </a:p>
          <a:p>
            <a:pPr algn="just">
              <a:buNone/>
            </a:pPr>
            <a:endParaRPr lang="en-IN" b="1" dirty="0"/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Denaturation</a:t>
            </a:r>
            <a:r>
              <a:rPr lang="en-IN" dirty="0"/>
              <a:t> of proteins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0104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Heat Coagulation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5715000" cy="322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QUESTIONS ????</a:t>
            </a:r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algn="just" eaLnBrk="1" hangingPunct="1"/>
            <a:r>
              <a:rPr lang="en-US" sz="2800" b="1"/>
              <a:t>1) Example of Transport Protein </a:t>
            </a:r>
          </a:p>
          <a:p>
            <a:pPr algn="just" eaLnBrk="1" hangingPunct="1"/>
            <a:r>
              <a:rPr lang="en-US" sz="2800" b="1"/>
              <a:t>A) Albumin    B) Keratin  C) Casein   D) all</a:t>
            </a:r>
          </a:p>
          <a:p>
            <a:pPr algn="just" eaLnBrk="1" hangingPunct="1"/>
            <a:r>
              <a:rPr lang="en-US" sz="2800" b="1"/>
              <a:t>2) Which protein is present in arteries and tendons </a:t>
            </a:r>
          </a:p>
          <a:p>
            <a:pPr algn="just" eaLnBrk="1" hangingPunct="1">
              <a:buFont typeface="Arial" charset="0"/>
              <a:buNone/>
            </a:pPr>
            <a:r>
              <a:rPr lang="en-US" sz="2800" b="1"/>
              <a:t>	A) Collagen  B) elastin  C) keratin D) all</a:t>
            </a:r>
          </a:p>
          <a:p>
            <a:pPr algn="just" eaLnBrk="1" hangingPunct="1">
              <a:buFont typeface="Arial" charset="0"/>
              <a:buNone/>
            </a:pPr>
            <a:r>
              <a:rPr lang="en-US" sz="2800" b="1"/>
              <a:t>3)Example of Nutritionally rich protein</a:t>
            </a:r>
          </a:p>
          <a:p>
            <a:pPr algn="just" eaLnBrk="1" hangingPunct="1"/>
            <a:r>
              <a:rPr lang="en-US" sz="2800" b="1"/>
              <a:t>A) Collagen  B) Casein C)  both D) none</a:t>
            </a:r>
          </a:p>
          <a:p>
            <a:pPr algn="just" eaLnBrk="1" hangingPunct="1">
              <a:buFont typeface="Arial" charset="0"/>
              <a:buNone/>
            </a:pPr>
            <a:r>
              <a:rPr lang="en-US" sz="2800" b="1"/>
              <a:t>  4)All the bonds are non-covalent, except </a:t>
            </a:r>
          </a:p>
          <a:p>
            <a:pPr algn="just" eaLnBrk="1" hangingPunct="1">
              <a:buFont typeface="Arial" charset="0"/>
              <a:buNone/>
            </a:pPr>
            <a:r>
              <a:rPr lang="en-US" sz="2800" b="1"/>
              <a:t>   a) hydrogen b) electrostatic c) hydrophobic d) disulphide</a:t>
            </a:r>
          </a:p>
          <a:p>
            <a:pPr algn="just" eaLnBrk="1" hangingPunct="1"/>
            <a:r>
              <a:rPr lang="en-US" sz="2800" b="1"/>
              <a:t>Hemoglobin is   ______  proteins</a:t>
            </a:r>
          </a:p>
          <a:p>
            <a:pPr algn="just" eaLnBrk="1" hangingPunct="1"/>
            <a:r>
              <a:rPr lang="en-US" sz="2800" b="1"/>
              <a:t>A)  conjugated   B) simple   C) derived   D) none</a:t>
            </a:r>
          </a:p>
          <a:p>
            <a:pPr algn="just" eaLnBrk="1" hangingPunct="1"/>
            <a:endParaRPr lang="en-IN" sz="28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7200" dirty="0"/>
              <a:t>Structural organisation of Proteins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oteins are formed of A.A. linked together by the following types of bonds &#10;Covalent &#10;bonds &#10;Non Covalent &#10;bonds &#10;Peptid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Primary structure</a:t>
            </a:r>
            <a:br>
              <a:rPr lang="en-IN" b="1" dirty="0"/>
            </a:br>
            <a:endParaRPr lang="en-IN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algn="just"/>
            <a:r>
              <a:rPr lang="en-IN" sz="2800" b="1" dirty="0"/>
              <a:t>Denotes the number and sequence of amino acids in the protein. </a:t>
            </a:r>
          </a:p>
          <a:p>
            <a:pPr algn="just"/>
            <a:endParaRPr lang="en-IN" sz="2800" b="1" dirty="0"/>
          </a:p>
          <a:p>
            <a:pPr algn="just"/>
            <a:r>
              <a:rPr lang="en-IN" sz="2800" b="1" dirty="0"/>
              <a:t>The higher levels of organization are decided by </a:t>
            </a:r>
            <a:r>
              <a:rPr lang="en-IN" sz="2800" dirty="0"/>
              <a:t>the primary structure.</a:t>
            </a:r>
          </a:p>
          <a:p>
            <a:pPr algn="just">
              <a:buNone/>
            </a:pPr>
            <a:r>
              <a:rPr lang="en-IN" sz="2800" dirty="0"/>
              <a:t> </a:t>
            </a:r>
          </a:p>
          <a:p>
            <a:pPr algn="just"/>
            <a:r>
              <a:rPr lang="en-IN" sz="2800" b="1" dirty="0"/>
              <a:t>Each polypeptide chain has a unique amino acid sequence decided by the genes.</a:t>
            </a:r>
          </a:p>
          <a:p>
            <a:pPr algn="just"/>
            <a:endParaRPr lang="en-IN" sz="2800" b="1" dirty="0"/>
          </a:p>
          <a:p>
            <a:pPr algn="just"/>
            <a:r>
              <a:rPr lang="en-IN" sz="2800" b="1" dirty="0"/>
              <a:t> The primary structure is maintained by the covalent bonds of the peptide linkages.</a:t>
            </a:r>
            <a:endParaRPr lang="en-IN" sz="36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“sequence”. See the following example:</a:t>
            </a:r>
          </a:p>
          <a:p>
            <a:r>
              <a:rPr lang="en-IN"/>
              <a:t>Gly - Ala - Val (1)</a:t>
            </a:r>
          </a:p>
          <a:p>
            <a:r>
              <a:rPr lang="en-IN"/>
              <a:t>Gly - Val - Ala (2)</a:t>
            </a:r>
          </a:p>
        </p:txBody>
      </p:sp>
      <p:pic>
        <p:nvPicPr>
          <p:cNvPr id="46082" name="Picture 2" descr="The primary structure of a protein is formed by what? | Socr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90800"/>
            <a:ext cx="4038600" cy="393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/>
            <a:r>
              <a:rPr lang="en-IN" b="1" i="1" dirty="0"/>
              <a:t>Characteristics of a Peptide Bond</a:t>
            </a:r>
          </a:p>
          <a:p>
            <a:pPr algn="ctr"/>
            <a:endParaRPr lang="en-IN" b="1" i="1" dirty="0"/>
          </a:p>
          <a:p>
            <a:pPr>
              <a:buFont typeface="Arial" charset="0"/>
              <a:buNone/>
            </a:pPr>
            <a:r>
              <a:rPr lang="en-IN" sz="2800" dirty="0"/>
              <a:t>The peptide bond is a </a:t>
            </a:r>
            <a:r>
              <a:rPr lang="en-IN" sz="2800" b="1" dirty="0"/>
              <a:t>partial double bond.</a:t>
            </a:r>
          </a:p>
          <a:p>
            <a:pPr>
              <a:buFont typeface="Arial" charset="0"/>
              <a:buNone/>
            </a:pPr>
            <a:endParaRPr lang="en-IN" sz="2800" b="1" dirty="0"/>
          </a:p>
          <a:p>
            <a:pPr>
              <a:buFont typeface="Arial" charset="0"/>
              <a:buNone/>
            </a:pPr>
            <a:r>
              <a:rPr lang="en-IN" sz="2800" dirty="0"/>
              <a:t>The distance is </a:t>
            </a:r>
            <a:r>
              <a:rPr lang="en-IN" sz="2800" b="1" dirty="0"/>
              <a:t>1.32Å</a:t>
            </a:r>
            <a:r>
              <a:rPr lang="en-IN" sz="2800" dirty="0"/>
              <a:t> which is midway between single bond (1.49Å) and double bond (1.27Å).</a:t>
            </a:r>
          </a:p>
          <a:p>
            <a:pPr>
              <a:buFont typeface="Arial" charset="0"/>
              <a:buNone/>
            </a:pPr>
            <a:endParaRPr lang="en-IN" sz="2800" dirty="0"/>
          </a:p>
          <a:p>
            <a:pPr>
              <a:buFont typeface="Arial" charset="0"/>
              <a:buNone/>
            </a:pPr>
            <a:endParaRPr lang="en-IN" sz="2800" dirty="0"/>
          </a:p>
          <a:p>
            <a:pPr>
              <a:buFont typeface="Arial" charset="0"/>
              <a:buNone/>
            </a:pPr>
            <a:r>
              <a:rPr lang="en-IN" sz="2800" dirty="0"/>
              <a:t>The side chains are free to rotate on either side of the peptide bond.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en-IN"/>
              <a:t>In a polypeptide chain, at one end there will be one free alpha amino group.  This end is called the </a:t>
            </a:r>
            <a:r>
              <a:rPr lang="en-IN" b="1"/>
              <a:t>amino terminal (N-terminal) end</a:t>
            </a:r>
          </a:p>
          <a:p>
            <a:endParaRPr lang="en-IN" b="1" i="1"/>
          </a:p>
          <a:p>
            <a:endParaRPr lang="en-IN" b="1" i="1"/>
          </a:p>
          <a:p>
            <a:r>
              <a:rPr lang="en-IN"/>
              <a:t>The other end of the polypeptide chain is the </a:t>
            </a:r>
            <a:r>
              <a:rPr lang="en-IN" b="1"/>
              <a:t>carboxy terminal end (C-terminal)</a:t>
            </a:r>
            <a:endParaRPr lang="en-IN"/>
          </a:p>
          <a:p>
            <a:endParaRPr lang="en-IN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97425"/>
            <a:ext cx="487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Classification Based on Functions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800" b="1" dirty="0"/>
              <a:t>1. Catalytic proteins, e.g. enzymes</a:t>
            </a:r>
          </a:p>
          <a:p>
            <a:pPr>
              <a:buNone/>
            </a:pPr>
            <a:r>
              <a:rPr lang="en-IN" sz="2800" b="1" dirty="0"/>
              <a:t>2. Structural proteins, e.g. collagen, </a:t>
            </a:r>
            <a:r>
              <a:rPr lang="en-IN" sz="2800" b="1" dirty="0" err="1"/>
              <a:t>elastin</a:t>
            </a:r>
            <a:endParaRPr lang="en-IN" sz="2800" b="1" dirty="0"/>
          </a:p>
          <a:p>
            <a:pPr>
              <a:buNone/>
            </a:pPr>
            <a:r>
              <a:rPr lang="en-IN" sz="2800" b="1" dirty="0"/>
              <a:t>3. Contractile proteins, e.g. myosin, </a:t>
            </a:r>
            <a:r>
              <a:rPr lang="en-IN" sz="2800" b="1" dirty="0" err="1"/>
              <a:t>actin</a:t>
            </a:r>
            <a:r>
              <a:rPr lang="en-IN" sz="2800" b="1" dirty="0"/>
              <a:t>.</a:t>
            </a:r>
          </a:p>
          <a:p>
            <a:pPr>
              <a:buNone/>
            </a:pPr>
            <a:r>
              <a:rPr lang="en-IN" sz="2800" b="1" dirty="0"/>
              <a:t>4. Transport proteins, e.g. haemoglobin, </a:t>
            </a:r>
            <a:r>
              <a:rPr lang="en-IN" sz="2800" b="1" dirty="0" err="1"/>
              <a:t>myoglobin</a:t>
            </a:r>
            <a:r>
              <a:rPr lang="en-IN" sz="2800" b="1" dirty="0"/>
              <a:t>, albumin, </a:t>
            </a:r>
            <a:r>
              <a:rPr lang="en-IN" sz="2800" b="1" dirty="0" err="1"/>
              <a:t>transferrin</a:t>
            </a:r>
            <a:endParaRPr lang="en-IN" sz="2800" b="1" dirty="0"/>
          </a:p>
          <a:p>
            <a:pPr>
              <a:buNone/>
            </a:pPr>
            <a:r>
              <a:rPr lang="en-IN" sz="2800" b="1" dirty="0"/>
              <a:t>5. Regulatory proteins or hormones, e.g. ACTH, insulin, growth hormone</a:t>
            </a:r>
          </a:p>
          <a:p>
            <a:pPr>
              <a:buNone/>
            </a:pPr>
            <a:r>
              <a:rPr lang="en-IN" sz="2800" b="1" dirty="0"/>
              <a:t>6. Genetic proteins, e.g. </a:t>
            </a:r>
            <a:r>
              <a:rPr lang="en-IN" sz="2800" b="1" dirty="0" err="1"/>
              <a:t>histones</a:t>
            </a:r>
            <a:endParaRPr lang="en-IN" sz="2800" b="1" dirty="0"/>
          </a:p>
          <a:p>
            <a:pPr>
              <a:buNone/>
            </a:pPr>
            <a:r>
              <a:rPr lang="en-IN" sz="2800" b="1" dirty="0"/>
              <a:t>7. Protective proteins, e.g. </a:t>
            </a:r>
            <a:r>
              <a:rPr lang="en-IN" sz="2800" b="1" dirty="0" err="1"/>
              <a:t>immunoglobulins</a:t>
            </a:r>
            <a:r>
              <a:rPr lang="en-IN" sz="2800" b="1" dirty="0"/>
              <a:t>, </a:t>
            </a:r>
            <a:r>
              <a:rPr lang="en-IN" sz="2800" b="1" dirty="0" err="1"/>
              <a:t>interferons</a:t>
            </a:r>
            <a:r>
              <a:rPr lang="en-IN" sz="2800" b="1" dirty="0"/>
              <a:t>, clotting factors</a:t>
            </a:r>
            <a:r>
              <a:rPr lang="en-IN" sz="2800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en-IN" dirty="0"/>
              <a:t>Usually the N-terminal amino acid is written on the </a:t>
            </a:r>
            <a:r>
              <a:rPr lang="en-IN" b="1" dirty="0"/>
              <a:t>left hand side </a:t>
            </a:r>
            <a:r>
              <a:rPr lang="en-IN" dirty="0"/>
              <a:t>when the sequence of the protein is denoted. </a:t>
            </a:r>
          </a:p>
          <a:p>
            <a:endParaRPr lang="en-IN" dirty="0"/>
          </a:p>
          <a:p>
            <a:r>
              <a:rPr lang="en-IN" dirty="0"/>
              <a:t>Incidentally, the </a:t>
            </a:r>
            <a:r>
              <a:rPr lang="en-IN" b="1" dirty="0"/>
              <a:t>biosynthesis of the protein also starts from the amino terminal end</a:t>
            </a:r>
            <a:r>
              <a:rPr lang="en-IN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just"/>
            <a:r>
              <a:rPr lang="en-IN"/>
              <a:t>The other end of the polypeptide chain is the </a:t>
            </a:r>
            <a:r>
              <a:rPr lang="en-IN" b="1"/>
              <a:t>carboxy terminal end (C-terminal), where there is a free </a:t>
            </a:r>
            <a:r>
              <a:rPr lang="en-IN"/>
              <a:t>alpha carboxyl group which is contributed by the </a:t>
            </a:r>
            <a:r>
              <a:rPr lang="en-IN" b="1"/>
              <a:t>last amino acid</a:t>
            </a:r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Insulin</a:t>
            </a:r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8229600" cy="1143000"/>
          </a:xfrm>
        </p:spPr>
        <p:txBody>
          <a:bodyPr/>
          <a:lstStyle/>
          <a:p>
            <a:r>
              <a:rPr lang="en-US" sz="2800" b="1">
                <a:latin typeface="Arial" charset="0"/>
                <a:cs typeface="Arial" charset="0"/>
              </a:rPr>
              <a:t>IMPORTANCE OF PRIMARY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400"/>
          </a:xfrm>
        </p:spPr>
        <p:txBody>
          <a:bodyPr/>
          <a:lstStyle/>
          <a:p>
            <a:endParaRPr lang="en-US" sz="2200" b="1">
              <a:latin typeface="Arial" charset="0"/>
              <a:cs typeface="Arial" charset="0"/>
            </a:endParaRPr>
          </a:p>
          <a:p>
            <a:r>
              <a:rPr lang="en-US" sz="2800" b="1">
                <a:latin typeface="Arial" charset="0"/>
                <a:cs typeface="Arial" charset="0"/>
              </a:rPr>
              <a:t>Many genetic diseases result from abnormal amino acid sequences.</a:t>
            </a:r>
          </a:p>
          <a:p>
            <a:r>
              <a:rPr lang="en-US" sz="2800" b="1">
                <a:latin typeface="Arial" charset="0"/>
                <a:cs typeface="Arial" charset="0"/>
              </a:rPr>
              <a:t>E.g sickle cell anemia </a:t>
            </a:r>
          </a:p>
          <a:p>
            <a:r>
              <a:rPr lang="en-US" sz="2800" b="1">
                <a:latin typeface="Arial" charset="0"/>
                <a:cs typeface="Arial" charset="0"/>
              </a:rPr>
              <a:t>To understand the molecular mechanism of action of proteins</a:t>
            </a:r>
            <a:r>
              <a:rPr lang="en-US" sz="2200" b="1">
                <a:latin typeface="Arial" charset="0"/>
                <a:cs typeface="Arial" charset="0"/>
              </a:rPr>
              <a:t>.</a:t>
            </a:r>
          </a:p>
          <a:p>
            <a:pPr>
              <a:buFont typeface="Arial" charset="0"/>
              <a:buNone/>
            </a:pPr>
            <a:endParaRPr lang="en-US" sz="2200" b="1">
              <a:latin typeface="Arial" charset="0"/>
              <a:cs typeface="Arial" charset="0"/>
            </a:endParaRPr>
          </a:p>
          <a:p>
            <a:endParaRPr lang="en-US" sz="2200" b="1">
              <a:latin typeface="Arial" charset="0"/>
              <a:cs typeface="Arial" charset="0"/>
            </a:endParaRPr>
          </a:p>
        </p:txBody>
      </p:sp>
      <p:pic>
        <p:nvPicPr>
          <p:cNvPr id="40962" name="Picture 2" descr="Time Has Finally Come for Sickle Cell Advance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29000"/>
            <a:ext cx="5625193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 cstate="print"/>
          <a:srcRect b="33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50825" y="228600"/>
            <a:ext cx="8435975" cy="6296025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IN" sz="3600" b="1" u="sng" dirty="0"/>
              <a:t>Secondary  Structure</a:t>
            </a:r>
            <a:r>
              <a:rPr lang="en-IN" sz="2800" dirty="0"/>
              <a:t>: </a:t>
            </a:r>
          </a:p>
          <a:p>
            <a:pPr algn="just"/>
            <a:endParaRPr lang="en-IN" sz="2800" dirty="0"/>
          </a:p>
          <a:p>
            <a:pPr algn="just"/>
            <a:r>
              <a:rPr lang="en-IN" b="1" dirty="0"/>
              <a:t>When linear  polypeptide chain is fold  and two amino acid is joined by hydrogen bond is called as secondary structure 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 Secondary and tertiary levels of protein structure are preserved by </a:t>
            </a:r>
            <a:r>
              <a:rPr lang="en-IN" b="1" dirty="0"/>
              <a:t>non covalent forces or bonds like hydrogen bonds, electrostatic bonds, hydrophobic interactions and van </a:t>
            </a:r>
            <a:r>
              <a:rPr lang="en-IN" b="1" dirty="0" err="1"/>
              <a:t>der</a:t>
            </a:r>
            <a:r>
              <a:rPr lang="en-IN" b="1" dirty="0"/>
              <a:t> Waals forces</a:t>
            </a:r>
            <a:r>
              <a:rPr lang="en-IN" sz="2800" b="1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http://www.ncbi.nlm.nih.gov/books/bookres.fcgi/mcb/ch3f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304800"/>
            <a:ext cx="5715000" cy="63246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IN"/>
              <a:t>1. Alpha Helix</a:t>
            </a:r>
          </a:p>
          <a:p>
            <a:pPr>
              <a:buFont typeface="Arial" charset="0"/>
              <a:buNone/>
            </a:pPr>
            <a:r>
              <a:rPr lang="en-IN"/>
              <a:t>2. Beta Pleated Sheet </a:t>
            </a:r>
          </a:p>
          <a:p>
            <a:endParaRPr lang="en-IN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924175"/>
            <a:ext cx="26685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http://schoolworkhelper.net/wp-content/uploads/2010/06/beta-sheet-pro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852738"/>
            <a:ext cx="338455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765174"/>
            <a:ext cx="8305800" cy="5788025"/>
          </a:xfrm>
        </p:spPr>
        <p:txBody>
          <a:bodyPr/>
          <a:lstStyle/>
          <a:p>
            <a:r>
              <a:rPr lang="en-IN" sz="2800" dirty="0"/>
              <a:t>The alpha helix is the most common and stable conformation for a polypeptide chain.</a:t>
            </a:r>
          </a:p>
          <a:p>
            <a:endParaRPr lang="en-IN" sz="2800" dirty="0"/>
          </a:p>
          <a:p>
            <a:pPr algn="just"/>
            <a:r>
              <a:rPr lang="en-IN" sz="2800" dirty="0"/>
              <a:t>In proteins like haemoglobin and </a:t>
            </a:r>
            <a:r>
              <a:rPr lang="en-IN" sz="2800" dirty="0" err="1"/>
              <a:t>myoglobin</a:t>
            </a:r>
            <a:r>
              <a:rPr lang="en-IN" sz="2800" dirty="0"/>
              <a:t>, the alpha helix is abundant, whereas it is virtually absent in </a:t>
            </a:r>
            <a:r>
              <a:rPr lang="en-IN" sz="2800" dirty="0" err="1"/>
              <a:t>chymotrypsin</a:t>
            </a:r>
            <a:r>
              <a:rPr lang="en-IN" sz="2800" dirty="0"/>
              <a:t>.</a:t>
            </a:r>
          </a:p>
          <a:p>
            <a:endParaRPr lang="en-IN" sz="2800" dirty="0"/>
          </a:p>
          <a:p>
            <a:r>
              <a:rPr lang="en-IN" sz="2800" dirty="0"/>
              <a:t> The alpha helix is a </a:t>
            </a:r>
            <a:r>
              <a:rPr lang="en-IN" sz="2800" b="1" dirty="0"/>
              <a:t>spiral structure </a:t>
            </a:r>
          </a:p>
          <a:p>
            <a:endParaRPr lang="en-IN" sz="2800" dirty="0"/>
          </a:p>
          <a:p>
            <a:r>
              <a:rPr lang="en-IN" sz="2800" dirty="0"/>
              <a:t>The polypeptide bonds form the back-bone and the side chains of amino acids extend outward</a:t>
            </a:r>
            <a:r>
              <a:rPr lang="en-IN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0825" y="152401"/>
            <a:ext cx="8435975" cy="64452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structure is stabilized by </a:t>
            </a:r>
            <a:r>
              <a:rPr lang="en-IN" sz="2800" b="1" dirty="0"/>
              <a:t>hydrogen bonds </a:t>
            </a:r>
            <a:r>
              <a:rPr lang="en-IN" sz="2800" dirty="0"/>
              <a:t>between NH and C=O groups of the main chain.</a:t>
            </a:r>
          </a:p>
          <a:p>
            <a:pPr algn="just">
              <a:lnSpc>
                <a:spcPct val="150000"/>
              </a:lnSpc>
            </a:pPr>
            <a:endParaRPr lang="en-IN" sz="2800" dirty="0"/>
          </a:p>
          <a:p>
            <a:pPr algn="just">
              <a:lnSpc>
                <a:spcPct val="150000"/>
              </a:lnSpc>
            </a:pPr>
            <a:r>
              <a:rPr lang="en-IN" sz="2800" dirty="0"/>
              <a:t>Each turn is formed by </a:t>
            </a:r>
            <a:r>
              <a:rPr lang="en-IN" sz="2800" b="1" dirty="0"/>
              <a:t>3.6 residues</a:t>
            </a:r>
            <a:r>
              <a:rPr lang="en-IN" sz="2800" dirty="0"/>
              <a:t>. </a:t>
            </a:r>
          </a:p>
          <a:p>
            <a:pPr algn="just">
              <a:lnSpc>
                <a:spcPct val="150000"/>
              </a:lnSpc>
            </a:pPr>
            <a:endParaRPr lang="en-IN" sz="2800" dirty="0"/>
          </a:p>
          <a:p>
            <a:pPr algn="just">
              <a:lnSpc>
                <a:spcPct val="150000"/>
              </a:lnSpc>
            </a:pPr>
            <a:r>
              <a:rPr lang="en-IN" sz="2800" dirty="0"/>
              <a:t>The distance between each amino acid residue (translation) is </a:t>
            </a:r>
            <a:r>
              <a:rPr lang="en-IN" sz="2800" b="1" dirty="0"/>
              <a:t>1.5 Å.</a:t>
            </a: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en-IN" sz="2400" dirty="0"/>
          </a:p>
          <a:p>
            <a:pPr algn="just">
              <a:lnSpc>
                <a:spcPct val="150000"/>
              </a:lnSpc>
            </a:pPr>
            <a:r>
              <a:rPr lang="en-IN" sz="2800" dirty="0"/>
              <a:t> The alpha helix is generally </a:t>
            </a:r>
            <a:r>
              <a:rPr lang="en-IN" sz="2800" b="1" dirty="0"/>
              <a:t>right handed.</a:t>
            </a:r>
          </a:p>
          <a:p>
            <a:pPr algn="just">
              <a:lnSpc>
                <a:spcPct val="150000"/>
              </a:lnSpc>
            </a:pPr>
            <a:endParaRPr lang="en-IN" sz="2800" b="1" dirty="0"/>
          </a:p>
          <a:p>
            <a:pPr algn="just">
              <a:lnSpc>
                <a:spcPct val="150000"/>
              </a:lnSpc>
              <a:buNone/>
            </a:pPr>
            <a:endParaRPr lang="en-I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</a:rPr>
              <a:t>2.2.2 </a:t>
            </a:r>
            <a:r>
              <a:rPr lang="en-IN" sz="3100" b="1" dirty="0"/>
              <a:t>Classification based on Composition and Solubility</a:t>
            </a:r>
            <a:endParaRPr lang="en-US" dirty="0">
              <a:solidFill>
                <a:srgbClr val="FFC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4478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99"/>
                </a:solidFill>
              </a:rPr>
              <a:t>Simple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1371600"/>
            <a:ext cx="205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99"/>
                </a:solidFill>
              </a:rPr>
              <a:t>Conjugated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371600"/>
            <a:ext cx="198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99"/>
                </a:solidFill>
              </a:rPr>
              <a:t>Derived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1336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Globular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21336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Scleroproteins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9718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6600FF"/>
                </a:solidFill>
                <a:latin typeface="Arial Black" pitchFamily="34" charset="0"/>
              </a:rPr>
              <a:t>Albumins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34290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6600FF"/>
                </a:solidFill>
                <a:latin typeface="Arial Black" pitchFamily="34" charset="0"/>
              </a:rPr>
              <a:t>Globulins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39624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6600FF"/>
                </a:solidFill>
                <a:latin typeface="Arial Black" pitchFamily="34" charset="0"/>
              </a:rPr>
              <a:t>Glutelins</a:t>
            </a:r>
            <a:endParaRPr lang="en-US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4495800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6600FF"/>
                </a:solidFill>
                <a:latin typeface="Arial Black" pitchFamily="34" charset="0"/>
              </a:rPr>
              <a:t>Prolamines</a:t>
            </a:r>
            <a:endParaRPr lang="en-US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49530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6600FF"/>
                </a:solidFill>
                <a:latin typeface="Arial Black" pitchFamily="34" charset="0"/>
              </a:rPr>
              <a:t>Histones</a:t>
            </a:r>
            <a:endParaRPr lang="en-US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54864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6600FF"/>
                </a:solidFill>
                <a:latin typeface="Arial Black" pitchFamily="34" charset="0"/>
              </a:rPr>
              <a:t>Globines</a:t>
            </a:r>
            <a:endParaRPr lang="en-US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60198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6600FF"/>
                </a:solidFill>
                <a:latin typeface="Arial Black" pitchFamily="34" charset="0"/>
              </a:rPr>
              <a:t>Protamines</a:t>
            </a:r>
            <a:endParaRPr lang="en-US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-1525587" y="4495800"/>
            <a:ext cx="3506788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600" y="32004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" y="3579813"/>
            <a:ext cx="381000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8600" y="41148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" y="47244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8600" y="51816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8600" y="5713413"/>
            <a:ext cx="381000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8600" y="62484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409701" y="3467100"/>
            <a:ext cx="1905000" cy="31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667000" y="29718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6600FF"/>
                </a:solidFill>
                <a:latin typeface="Arial Black" pitchFamily="34" charset="0"/>
              </a:rPr>
              <a:t>Collagen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7000" y="36576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6600FF"/>
                </a:solidFill>
                <a:latin typeface="Arial Black" pitchFamily="34" charset="0"/>
              </a:rPr>
              <a:t>Elastins</a:t>
            </a:r>
            <a:endParaRPr lang="en-US" b="1" dirty="0"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67000" y="42672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6600FF"/>
                </a:solidFill>
                <a:latin typeface="Arial Black" pitchFamily="34" charset="0"/>
              </a:rPr>
              <a:t>Keratins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362200" y="32004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362200" y="3808413"/>
            <a:ext cx="381000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362200" y="4418013"/>
            <a:ext cx="381000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2134394" y="3658394"/>
            <a:ext cx="3657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267200" y="2133600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66"/>
                </a:solidFill>
                <a:latin typeface="Arial Rounded MT Bold" pitchFamily="34" charset="0"/>
              </a:rPr>
              <a:t>Nucleoproteins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67200" y="26670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66"/>
                </a:solidFill>
                <a:latin typeface="Arial Rounded MT Bold" pitchFamily="34" charset="0"/>
              </a:rPr>
              <a:t>Glycoproteins</a:t>
            </a:r>
            <a:endParaRPr lang="en-US" b="1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91000" y="33528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66"/>
                </a:solidFill>
                <a:latin typeface="Arial Rounded MT Bold" pitchFamily="34" charset="0"/>
              </a:rPr>
              <a:t>Lipoproteins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191000" y="40386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66"/>
                </a:solidFill>
                <a:latin typeface="Arial Rounded MT Bold" pitchFamily="34" charset="0"/>
              </a:rPr>
              <a:t>Phosphoproteins</a:t>
            </a:r>
            <a:endParaRPr lang="en-US" b="1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19600" y="45720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66"/>
                </a:solidFill>
                <a:latin typeface="Arial Rounded MT Bold" pitchFamily="34" charset="0"/>
              </a:rPr>
              <a:t>Chromoproteins</a:t>
            </a:r>
            <a:endParaRPr lang="en-US" b="1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19600" y="5257800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66"/>
                </a:solidFill>
                <a:latin typeface="Arial Rounded MT Bold" pitchFamily="34" charset="0"/>
              </a:rPr>
              <a:t>Metalloproteins</a:t>
            </a:r>
            <a:endParaRPr lang="en-US" b="1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962400" y="23622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962400" y="28956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962400" y="35814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62400" y="426720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962400" y="4800600"/>
            <a:ext cx="4572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962400" y="5484813"/>
            <a:ext cx="457200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676400" y="1066800"/>
            <a:ext cx="6172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1447801" y="12954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4800600" y="762000"/>
            <a:ext cx="14287" cy="682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7657307" y="1180306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09600" y="1981200"/>
            <a:ext cx="1905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495301" y="20955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2400301" y="20955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096000" y="22098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9900"/>
                </a:solidFill>
                <a:latin typeface="Arial Black" pitchFamily="34" charset="0"/>
              </a:rPr>
              <a:t>Primary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620000" y="22098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33CC"/>
                </a:solidFill>
                <a:latin typeface="Arial Black" pitchFamily="34" charset="0"/>
              </a:rPr>
              <a:t>Secondary</a:t>
            </a:r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5486401" y="3505200"/>
            <a:ext cx="1676400" cy="31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324600" y="28956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9900"/>
                </a:solidFill>
                <a:latin typeface="Arial Rounded MT Bold" pitchFamily="34" charset="0"/>
              </a:rPr>
              <a:t>Coagulated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324600" y="35052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9900"/>
                </a:solidFill>
                <a:latin typeface="Arial Black" pitchFamily="34" charset="0"/>
              </a:rPr>
              <a:t>Proteans</a:t>
            </a:r>
            <a:endParaRPr lang="en-US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324600" y="4038600"/>
            <a:ext cx="167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9900"/>
                </a:solidFill>
                <a:latin typeface="Arial Rounded MT Bold" pitchFamily="34" charset="0"/>
              </a:rPr>
              <a:t>Metaproteins</a:t>
            </a:r>
            <a:endParaRPr lang="en-US" b="1" dirty="0">
              <a:solidFill>
                <a:srgbClr val="009900"/>
              </a:solidFill>
              <a:latin typeface="Arial Rounded MT Bold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001000" y="28194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33CC"/>
                </a:solidFill>
              </a:rPr>
              <a:t>Proteoses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077200" y="33528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33CC"/>
                </a:solidFill>
              </a:rPr>
              <a:t>Peptones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077200" y="4114800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33CC"/>
                </a:solidFill>
              </a:rPr>
              <a:t>Poly-</a:t>
            </a:r>
          </a:p>
          <a:p>
            <a:pPr algn="ctr">
              <a:defRPr/>
            </a:pPr>
            <a:r>
              <a:rPr lang="en-US" b="1" dirty="0">
                <a:solidFill>
                  <a:srgbClr val="FF33CC"/>
                </a:solidFill>
              </a:rPr>
              <a:t>peptides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001000" y="49530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33CC"/>
                </a:solidFill>
              </a:rPr>
              <a:t>Peptides</a:t>
            </a:r>
          </a:p>
        </p:txBody>
      </p:sp>
      <p:cxnSp>
        <p:nvCxnSpPr>
          <p:cNvPr id="105" name="Straight Connector 104"/>
          <p:cNvCxnSpPr/>
          <p:nvPr/>
        </p:nvCxnSpPr>
        <p:spPr>
          <a:xfrm rot="5400000">
            <a:off x="6742907" y="3999706"/>
            <a:ext cx="2362200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924800" y="3048000"/>
            <a:ext cx="152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924800" y="3505200"/>
            <a:ext cx="152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924800" y="4267200"/>
            <a:ext cx="228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924800" y="5181600"/>
            <a:ext cx="228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9" name="Picture 2" descr="http://www.ncbi.nlm.nih.gov/books/bookres.fcgi/mcb/ch3f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404813"/>
            <a:ext cx="3065463" cy="572135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i="1" dirty="0"/>
            </a:br>
            <a:r>
              <a:rPr lang="en-IN" b="1" i="1" dirty="0"/>
              <a:t>Beta-Pleated Sheet</a:t>
            </a:r>
            <a:br>
              <a:rPr lang="en-IN" i="1" dirty="0"/>
            </a:br>
            <a:endParaRPr lang="en-IN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The polypeptide chains in beta-pleated sheet is almost fully extended. </a:t>
            </a:r>
          </a:p>
          <a:p>
            <a:endParaRPr lang="en-IN"/>
          </a:p>
          <a:p>
            <a:r>
              <a:rPr lang="en-IN"/>
              <a:t>The distance between adjacent amino acids is 3.5Å.</a:t>
            </a:r>
          </a:p>
          <a:p>
            <a:endParaRPr lang="en-IN"/>
          </a:p>
          <a:p>
            <a:r>
              <a:rPr lang="en-US" b="1">
                <a:cs typeface="Times New Roman" pitchFamily="18" charset="0"/>
              </a:rPr>
              <a:t>They are stabilized by H bond b/w  N-H and carbonyl groups of adjacent chains</a:t>
            </a:r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7" name="Picture 2" descr="http://schoolworkhelper.net/wp-content/uploads/2010/06/beta-sheet-prote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1196975"/>
            <a:ext cx="3168650" cy="5068888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Clinical Part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buNone/>
            </a:pPr>
            <a:r>
              <a:rPr lang="en-IN" b="1" dirty="0" err="1"/>
              <a:t>Prions</a:t>
            </a:r>
            <a:r>
              <a:rPr lang="en-IN" b="1" dirty="0"/>
              <a:t>  Diseases</a:t>
            </a:r>
          </a:p>
          <a:p>
            <a:r>
              <a:rPr lang="en-IN" b="1" dirty="0"/>
              <a:t>Defect: The basic defect involves alteration of α-helical structure into </a:t>
            </a:r>
            <a:r>
              <a:rPr lang="el-GR" b="1" dirty="0"/>
              <a:t>β-</a:t>
            </a:r>
            <a:r>
              <a:rPr lang="en-IN" b="1" dirty="0"/>
              <a:t>pleated sheet.</a:t>
            </a:r>
          </a:p>
          <a:p>
            <a:endParaRPr lang="en-IN" b="1" dirty="0"/>
          </a:p>
          <a:p>
            <a:r>
              <a:rPr lang="en-IN" b="1" dirty="0"/>
              <a:t>Fatal neurodegenerative diseases in animals and humans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Creutzfeldt–Jakob </a:t>
            </a:r>
            <a:r>
              <a:rPr lang="en-IN" b="1" dirty="0"/>
              <a:t>disease</a:t>
            </a:r>
            <a:r>
              <a:rPr lang="en-IN" dirty="0"/>
              <a:t> (CJD)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4210" name="Picture 2" descr="Creutzfeldt-Jakob disease - Stepw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6867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6019800"/>
          </a:xfrm>
        </p:spPr>
        <p:txBody>
          <a:bodyPr>
            <a:normAutofit/>
          </a:bodyPr>
          <a:lstStyle/>
          <a:p>
            <a:r>
              <a:rPr lang="en-IN" dirty="0"/>
              <a:t>A </a:t>
            </a:r>
            <a:r>
              <a:rPr lang="en-IN" b="1" dirty="0" err="1"/>
              <a:t>prion</a:t>
            </a:r>
            <a:r>
              <a:rPr lang="en-IN" b="1" dirty="0"/>
              <a:t> disease</a:t>
            </a:r>
            <a:r>
              <a:rPr lang="en-IN" dirty="0"/>
              <a:t> is a type of  </a:t>
            </a:r>
            <a:r>
              <a:rPr lang="en-IN" b="1" dirty="0"/>
              <a:t>disease</a:t>
            </a:r>
            <a:r>
              <a:rPr lang="en-IN" dirty="0"/>
              <a:t> of structurally abnormal folding of  proteins.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Creutzfeldt–Jakob </a:t>
            </a:r>
            <a:r>
              <a:rPr lang="en-IN" b="1" dirty="0"/>
              <a:t>disease</a:t>
            </a:r>
            <a:r>
              <a:rPr lang="en-IN" dirty="0"/>
              <a:t> (CJD)</a:t>
            </a:r>
          </a:p>
          <a:p>
            <a:r>
              <a:rPr lang="en-IN" dirty="0"/>
              <a:t>fatal familial insomnia (FFI)</a:t>
            </a:r>
          </a:p>
          <a:p>
            <a:pPr algn="just"/>
            <a:r>
              <a:rPr lang="en-IN" dirty="0"/>
              <a:t>They characterize several fatal and transmissible </a:t>
            </a:r>
            <a:r>
              <a:rPr lang="en-IN" dirty="0">
                <a:hlinkClick r:id="rId2" tooltip="Neurodegenerative diseases"/>
              </a:rPr>
              <a:t>neurodegenerative diseases</a:t>
            </a:r>
            <a:r>
              <a:rPr lang="en-IN" dirty="0"/>
              <a:t> in humans and many other animals.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838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TERTIARY STRUCTURE</a:t>
            </a:r>
            <a:endParaRPr lang="en-US" sz="32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343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dirty="0">
                <a:latin typeface="Arial Rounded MT Bold" pitchFamily="34" charset="0"/>
                <a:cs typeface="Arial" charset="0"/>
              </a:rPr>
              <a:t>The three dimensional  structure of a protein.</a:t>
            </a:r>
          </a:p>
          <a:p>
            <a:pPr algn="just"/>
            <a:r>
              <a:rPr lang="en-IN" dirty="0"/>
              <a:t>The tertiary structure defines the </a:t>
            </a:r>
            <a:r>
              <a:rPr lang="en-IN" b="1" dirty="0" err="1"/>
              <a:t>steric</a:t>
            </a:r>
            <a:r>
              <a:rPr lang="en-IN" b="1" dirty="0"/>
              <a:t> relationship of amino acids which are far apart from each other in the linear sequence, but are close in the three dimensional aspect</a:t>
            </a:r>
            <a:r>
              <a:rPr lang="en-IN" sz="2800" b="1" dirty="0"/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5474" name="Picture 2" descr="Protein structure: Primary, secondary, tertiary &amp; quatrenary (article) |  Khan Acade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10600" cy="68580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 rot="1627689">
            <a:off x="650124" y="1673795"/>
            <a:ext cx="914400" cy="1066800"/>
          </a:xfrm>
          <a:prstGeom prst="leftArrow">
            <a:avLst>
              <a:gd name="adj1" fmla="val 223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Left Arrow 6"/>
          <p:cNvSpPr/>
          <p:nvPr/>
        </p:nvSpPr>
        <p:spPr>
          <a:xfrm rot="9055519">
            <a:off x="3859193" y="1831360"/>
            <a:ext cx="914400" cy="1066800"/>
          </a:xfrm>
          <a:prstGeom prst="leftArrow">
            <a:avLst>
              <a:gd name="adj1" fmla="val 223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The tertiary structure is maintained by </a:t>
            </a:r>
            <a:r>
              <a:rPr lang="en-IN" b="1"/>
              <a:t>noncovalent </a:t>
            </a:r>
            <a:r>
              <a:rPr lang="en-IN"/>
              <a:t>interactions such as </a:t>
            </a:r>
          </a:p>
          <a:p>
            <a:r>
              <a:rPr lang="en-IN"/>
              <a:t>hydrophobic bonds,</a:t>
            </a:r>
          </a:p>
          <a:p>
            <a:r>
              <a:rPr lang="en-IN"/>
              <a:t>electrostatic bonds </a:t>
            </a:r>
          </a:p>
          <a:p>
            <a:r>
              <a:rPr lang="en-IN"/>
              <a:t>van der Waals forces.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Arial Rounded MT Bold" pitchFamily="34" charset="0"/>
                <a:cs typeface="Arial" charset="0"/>
              </a:rPr>
              <a:t>QUATERNARY STRUCTURE</a:t>
            </a:r>
            <a:endParaRPr lang="en-IN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50825" y="1219200"/>
            <a:ext cx="8435975" cy="5449888"/>
          </a:xfrm>
        </p:spPr>
        <p:txBody>
          <a:bodyPr/>
          <a:lstStyle/>
          <a:p>
            <a:pPr algn="just"/>
            <a:r>
              <a:rPr lang="en-IN" b="1" dirty="0"/>
              <a:t>When one or more  polypeptides will aggregate and  form one functional protein  referred to as the quaternary structure.</a:t>
            </a:r>
          </a:p>
          <a:p>
            <a:pPr algn="just"/>
            <a:endParaRPr lang="en-IN" b="1" dirty="0"/>
          </a:p>
          <a:p>
            <a:pPr algn="just"/>
            <a:endParaRPr lang="en-IN" b="1" dirty="0"/>
          </a:p>
          <a:p>
            <a:pPr algn="just"/>
            <a:r>
              <a:rPr lang="en-IN" dirty="0"/>
              <a:t>The forces that keep the quaternary structure are hydrogen bonds, electrostatic bonds, hydrophobic bonds and van </a:t>
            </a:r>
            <a:r>
              <a:rPr lang="en-IN" dirty="0" err="1"/>
              <a:t>der</a:t>
            </a:r>
            <a:r>
              <a:rPr lang="en-IN" dirty="0"/>
              <a:t> Waals forces.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Classification Based on Shape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b="1" i="1" dirty="0"/>
              <a:t>Globular Proteins</a:t>
            </a:r>
          </a:p>
          <a:p>
            <a:pPr algn="just"/>
            <a:r>
              <a:rPr lang="en-IN" b="1" dirty="0"/>
              <a:t>They are spherical or oval in shape. </a:t>
            </a:r>
          </a:p>
          <a:p>
            <a:pPr algn="just"/>
            <a:r>
              <a:rPr lang="en-IN" b="1" dirty="0"/>
              <a:t>They are easily soluble, </a:t>
            </a:r>
          </a:p>
          <a:p>
            <a:pPr algn="just"/>
            <a:r>
              <a:rPr lang="en-IN" b="1" dirty="0"/>
              <a:t>e.g. albumins, globulins and </a:t>
            </a:r>
            <a:r>
              <a:rPr lang="en-IN" b="1" dirty="0" err="1"/>
              <a:t>protamines</a:t>
            </a:r>
            <a:endParaRPr lang="en-IN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/>
            <a:r>
              <a:rPr lang="en-IN" dirty="0"/>
              <a:t>Depending on the number of polypeptide chain, the protein may be termed as monomer (1 chain), </a:t>
            </a:r>
            <a:r>
              <a:rPr lang="en-IN" dirty="0" err="1"/>
              <a:t>dimer</a:t>
            </a:r>
            <a:r>
              <a:rPr lang="en-IN" dirty="0"/>
              <a:t>(2 chains), tetramer (4 chains ) and so on. Each </a:t>
            </a:r>
            <a:r>
              <a:rPr lang="en-IN" dirty="0" err="1"/>
              <a:t>polypep</a:t>
            </a:r>
            <a:r>
              <a:rPr lang="en-IN" dirty="0"/>
              <a:t>- tide chain is termed as </a:t>
            </a:r>
            <a:r>
              <a:rPr lang="en-IN" b="1" dirty="0"/>
              <a:t>subunit or monomer.</a:t>
            </a:r>
          </a:p>
          <a:p>
            <a:pPr algn="just"/>
            <a:endParaRPr lang="en-IN" b="1" dirty="0"/>
          </a:p>
          <a:p>
            <a:pPr algn="just"/>
            <a:r>
              <a:rPr lang="en-IN" dirty="0"/>
              <a:t>For example, 2 alpha-chains and 2 beta-chains form the </a:t>
            </a:r>
            <a:r>
              <a:rPr lang="en-IN" b="1" dirty="0" err="1"/>
              <a:t>hemoglobin</a:t>
            </a:r>
            <a:r>
              <a:rPr lang="en-IN" b="1" dirty="0"/>
              <a:t> molecule</a:t>
            </a: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sz="2800"/>
            </a:br>
            <a:br>
              <a:rPr lang="en-IN" sz="2800"/>
            </a:br>
            <a:r>
              <a:rPr lang="en-IN" sz="2800"/>
              <a:t>E.g    2 alpha-chains and 2 beta-chains form the </a:t>
            </a:r>
            <a:r>
              <a:rPr lang="en-IN" sz="2800" b="1"/>
              <a:t>haemoglobin molecule.</a:t>
            </a:r>
            <a:br>
              <a:rPr lang="en-IN" b="1"/>
            </a:br>
            <a:endParaRPr lang="en-IN"/>
          </a:p>
        </p:txBody>
      </p:sp>
      <p:pic>
        <p:nvPicPr>
          <p:cNvPr id="44035" name="Picture 2" descr="C:\Users\browse\Documents\hemoglob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078038"/>
            <a:ext cx="4733925" cy="4048125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"/>
            <a:ext cx="7391400" cy="6553200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roteins and their Structur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denaturation</a:t>
            </a:r>
            <a:endParaRPr lang="el-GR"/>
          </a:p>
        </p:txBody>
      </p:sp>
      <p:pic>
        <p:nvPicPr>
          <p:cNvPr id="53251" name="Picture 4" descr="05_22ProteinDenaturation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6425"/>
            <a:ext cx="914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4000" b="1">
                <a:cs typeface="Times New Roman" pitchFamily="18" charset="0"/>
              </a:rPr>
              <a:t>RECENT DEVELOPMENTS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1371600"/>
            <a:ext cx="8642350" cy="510540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sz="2400" b="1" dirty="0">
                <a:latin typeface="+mj-lt"/>
                <a:cs typeface="Times New Roman" pitchFamily="18" charset="0"/>
              </a:rPr>
              <a:t>A team of scientists at The Scripps Research Institute and the National Institutes of Health (NIH) has discovered the structure of a protein –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dynamin</a:t>
            </a:r>
            <a:r>
              <a:rPr lang="en-US" sz="2400" b="1" dirty="0">
                <a:latin typeface="+mj-lt"/>
                <a:cs typeface="Times New Roman" pitchFamily="18" charset="0"/>
              </a:rPr>
              <a:t>, that pinches off tiny pouches from cell’s outer membranes.</a:t>
            </a:r>
          </a:p>
          <a:p>
            <a:pPr algn="just"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b="1" dirty="0">
                <a:latin typeface="+mj-lt"/>
                <a:cs typeface="Times New Roman" pitchFamily="18" charset="0"/>
              </a:rPr>
              <a:t>Scientists at the Institute of Structural and Molecular Biology  have revealed the structure of a complex protein called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FimD</a:t>
            </a:r>
            <a:r>
              <a:rPr lang="en-US" sz="2400" b="1" dirty="0">
                <a:latin typeface="+mj-lt"/>
                <a:cs typeface="Times New Roman" pitchFamily="18" charset="0"/>
              </a:rPr>
              <a:t> that acts as an assembly platform for the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pili</a:t>
            </a:r>
            <a:r>
              <a:rPr lang="en-US" sz="2400" b="1" dirty="0">
                <a:latin typeface="+mj-lt"/>
                <a:cs typeface="Times New Roman" pitchFamily="18" charset="0"/>
              </a:rPr>
              <a:t> of cystitis bacteria. </a:t>
            </a:r>
          </a:p>
          <a:p>
            <a:pPr algn="just"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b="1" dirty="0">
                <a:latin typeface="+mj-lt"/>
                <a:cs typeface="Times New Roman" pitchFamily="18" charset="0"/>
              </a:rPr>
              <a:t>Researchers from the Walter and Eliza Hall Institute have found a structural surprise in a type of protein,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Bcl</a:t>
            </a:r>
            <a:r>
              <a:rPr lang="en-US" sz="2400" b="1" dirty="0">
                <a:latin typeface="+mj-lt"/>
                <a:cs typeface="Times New Roman" pitchFamily="18" charset="0"/>
              </a:rPr>
              <a:t>-w ,that encourages cell survival, raising interesting questions about how the proteins function to influence programmed cell death. </a:t>
            </a:r>
          </a:p>
          <a:p>
            <a:pPr algn="just"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QUESTIONS ????  </a:t>
            </a:r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 rtlCol="0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/>
              <a:t>1. </a:t>
            </a:r>
            <a:r>
              <a:rPr lang="en-IN" b="1" dirty="0"/>
              <a:t>Example of Quaternary Structure  </a:t>
            </a:r>
            <a:endParaRPr lang="en-US" b="1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/>
              <a:t>    a) Albumin  b) Globulin c) Hemoglobin d) none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/>
              <a:t>2. Alpha helices found in proteins are mostly___ handed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/>
              <a:t>    a) Right b) left c) both  d) none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cs typeface="Arial" pitchFamily="34" charset="0"/>
              </a:rPr>
              <a:t>3. Peptide bond is  _____ character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/>
              <a:t>a) single b) double c) triple d) partial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4. All the bonds are non-covalent, except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  </a:t>
            </a:r>
            <a:r>
              <a:rPr lang="en-US" sz="3000" b="1" dirty="0"/>
              <a:t>a) hydrogen b) electrostatic c) hydrophobic d) disulphide</a:t>
            </a:r>
            <a:endParaRPr lang="en-US" b="1" dirty="0"/>
          </a:p>
          <a:p>
            <a:pPr algn="just" eaLnBrk="1" hangingPunct="1">
              <a:buFont typeface="Arial" charset="0"/>
              <a:buNone/>
              <a:defRPr/>
            </a:pPr>
            <a:r>
              <a:rPr lang="en-US" b="1" dirty="0"/>
              <a:t>5)Distance between each amino acid in alpha helix </a:t>
            </a:r>
          </a:p>
          <a:p>
            <a:pPr algn="just" eaLnBrk="1" hangingPunct="1">
              <a:defRPr/>
            </a:pPr>
            <a:r>
              <a:rPr lang="en-US" b="1" dirty="0"/>
              <a:t>A) 2.5 A  B) 1.5 A C)  both D) none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N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Picture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THANK YOU: REFERENCES</a:t>
            </a:r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716088"/>
            <a:ext cx="2441575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863" y="1744663"/>
            <a:ext cx="4560887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159250"/>
            <a:ext cx="45370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32C9-8D09-4E66-9588-381EB2981284}" type="slidenum">
              <a:rPr lang="en-US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b="1" i="1" dirty="0"/>
              <a:t>Fibrous Proteins</a:t>
            </a:r>
          </a:p>
          <a:p>
            <a:r>
              <a:rPr lang="en-IN" b="1" dirty="0"/>
              <a:t>The molecules are elongated or needle shaped.</a:t>
            </a:r>
          </a:p>
          <a:p>
            <a:r>
              <a:rPr lang="en-IN" b="1" dirty="0"/>
              <a:t>Their solubility is minimum.</a:t>
            </a:r>
          </a:p>
          <a:p>
            <a:r>
              <a:rPr lang="en-IN" b="1" dirty="0"/>
              <a:t>They resist digestion. </a:t>
            </a:r>
          </a:p>
          <a:p>
            <a:r>
              <a:rPr lang="en-IN" b="1" dirty="0"/>
              <a:t>Collagen, </a:t>
            </a:r>
            <a:r>
              <a:rPr lang="en-IN" b="1" dirty="0" err="1"/>
              <a:t>elastin</a:t>
            </a:r>
            <a:r>
              <a:rPr lang="en-IN" b="1" dirty="0"/>
              <a:t> and keratins are examples.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Classification Based on Nutritional Value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b="1" i="1" dirty="0"/>
              <a:t>1.Nutritionally Rich Proteins.</a:t>
            </a:r>
          </a:p>
          <a:p>
            <a:pPr algn="just"/>
            <a:r>
              <a:rPr lang="en-IN" b="1" dirty="0"/>
              <a:t>They are also called as complete proteins or first class proteins. </a:t>
            </a:r>
          </a:p>
          <a:p>
            <a:pPr algn="just"/>
            <a:r>
              <a:rPr lang="en-IN" b="1" dirty="0"/>
              <a:t>They contain all the essential amino acids in the required proportion. </a:t>
            </a:r>
          </a:p>
          <a:p>
            <a:pPr algn="just"/>
            <a:r>
              <a:rPr lang="en-IN" b="1" dirty="0"/>
              <a:t>On supplying these proteins in the diet, children will grow satisfactorily. </a:t>
            </a:r>
          </a:p>
          <a:p>
            <a:pPr algn="just"/>
            <a:r>
              <a:rPr lang="en-IN" b="1" dirty="0"/>
              <a:t>A good example is </a:t>
            </a:r>
            <a:r>
              <a:rPr lang="en-IN" b="1" u="sng" dirty="0"/>
              <a:t>casein of milk.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i="1" dirty="0"/>
            </a:br>
            <a:r>
              <a:rPr lang="en-IN" i="1" dirty="0"/>
              <a:t>2.</a:t>
            </a:r>
            <a:r>
              <a:rPr lang="en-IN" b="1" i="1" dirty="0"/>
              <a:t>Incomplete Proteins</a:t>
            </a:r>
            <a:br>
              <a:rPr lang="en-IN" i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They lack one essential amino acid. </a:t>
            </a:r>
          </a:p>
          <a:p>
            <a:pPr algn="just"/>
            <a:r>
              <a:rPr lang="en-IN" dirty="0"/>
              <a:t>They cannot promote body growth in children; but may be able to sustain the body weight in adults.</a:t>
            </a:r>
          </a:p>
          <a:p>
            <a:pPr algn="just"/>
            <a:r>
              <a:rPr lang="en-IN" dirty="0"/>
              <a:t> Proteins from pulses are deficient in </a:t>
            </a:r>
            <a:r>
              <a:rPr lang="en-IN" dirty="0" err="1"/>
              <a:t>methionine</a:t>
            </a:r>
            <a:r>
              <a:rPr lang="en-IN" dirty="0"/>
              <a:t>, while proteins of cereals lack in lysine. </a:t>
            </a:r>
          </a:p>
          <a:p>
            <a:pPr algn="just"/>
            <a:r>
              <a:rPr lang="en-IN" dirty="0"/>
              <a:t>If both of them are combined in the diet, adequate growth may be obtained.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i="1" dirty="0"/>
              <a:t>3.Poor Proteins</a:t>
            </a:r>
            <a:br>
              <a:rPr lang="en-IN" i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IN" b="1" dirty="0"/>
              <a:t>They lack in many essential amino acids and a diet based on these proteins will not even sustain the original body weight. </a:t>
            </a:r>
          </a:p>
          <a:p>
            <a:pPr algn="just">
              <a:lnSpc>
                <a:spcPct val="200000"/>
              </a:lnSpc>
            </a:pPr>
            <a:r>
              <a:rPr lang="en-IN" b="1" u="sng" dirty="0" err="1"/>
              <a:t>Zein</a:t>
            </a:r>
            <a:r>
              <a:rPr lang="en-IN" b="1" u="sng" dirty="0"/>
              <a:t> from corn </a:t>
            </a:r>
            <a:r>
              <a:rPr lang="en-IN" b="1" dirty="0"/>
              <a:t>lacks tryptophan and lysine.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18868</TotalTime>
  <Words>1911</Words>
  <Application>Microsoft Office PowerPoint</Application>
  <PresentationFormat>On-screen Show (4:3)</PresentationFormat>
  <Paragraphs>248</Paragraphs>
  <Slides>58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Arial Black</vt:lpstr>
      <vt:lpstr>Arial Rounded MT Bold</vt:lpstr>
      <vt:lpstr>Calibri</vt:lpstr>
      <vt:lpstr>Office Theme</vt:lpstr>
      <vt:lpstr>1_Office Theme</vt:lpstr>
      <vt:lpstr>PowerPoint Presentation</vt:lpstr>
      <vt:lpstr>CLASSIFICATION OF PROTEINS</vt:lpstr>
      <vt:lpstr>Classification Based on Functions</vt:lpstr>
      <vt:lpstr>2.2.2 Classification based on Composition and Solubility</vt:lpstr>
      <vt:lpstr>Classification Based on Shape</vt:lpstr>
      <vt:lpstr>PowerPoint Presentation</vt:lpstr>
      <vt:lpstr>Classification Based on Nutritional Value</vt:lpstr>
      <vt:lpstr> 2.Incomplete Proteins </vt:lpstr>
      <vt:lpstr>3.Poor Proteins </vt:lpstr>
      <vt:lpstr>PHYSICAL PROPERTIES OF PROTEINS</vt:lpstr>
      <vt:lpstr>PowerPoint Presentation</vt:lpstr>
      <vt:lpstr>PowerPoint Presentation</vt:lpstr>
      <vt:lpstr>PowerPoint Presentation</vt:lpstr>
      <vt:lpstr>5.PRECIPITATION REACTIONS OF PROTEINS</vt:lpstr>
      <vt:lpstr>PowerPoint Presentation</vt:lpstr>
      <vt:lpstr>Different Method </vt:lpstr>
      <vt:lpstr>Precipitation by Heavy Metal Ions </vt:lpstr>
      <vt:lpstr>Precipitation by Organic Solvents </vt:lpstr>
      <vt:lpstr>Precipitation by Alkaloidal Reagents </vt:lpstr>
      <vt:lpstr>6.Denaturation of proteins</vt:lpstr>
      <vt:lpstr>Denaturation of proteins</vt:lpstr>
      <vt:lpstr>Heat Coagulation </vt:lpstr>
      <vt:lpstr>QUESTIONS ????</vt:lpstr>
      <vt:lpstr>PowerPoint Presentation</vt:lpstr>
      <vt:lpstr>PowerPoint Presentation</vt:lpstr>
      <vt:lpstr>Primary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Insulin</vt:lpstr>
      <vt:lpstr>IMPORTANCE OF PRIMARY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Beta-Pleated Sheet </vt:lpstr>
      <vt:lpstr>PowerPoint Presentation</vt:lpstr>
      <vt:lpstr>Clinical Part </vt:lpstr>
      <vt:lpstr>Creutzfeldt–Jakob disease (CJD) </vt:lpstr>
      <vt:lpstr>PowerPoint Presentation</vt:lpstr>
      <vt:lpstr>TERTIARY STRUCTURE</vt:lpstr>
      <vt:lpstr>PowerPoint Presentation</vt:lpstr>
      <vt:lpstr>PowerPoint Presentation</vt:lpstr>
      <vt:lpstr>QUATERNARY STRUCTURE</vt:lpstr>
      <vt:lpstr>PowerPoint Presentation</vt:lpstr>
      <vt:lpstr>  E.g    2 alpha-chains and 2 beta-chains form the haemoglobin molecule. </vt:lpstr>
      <vt:lpstr>PowerPoint Presentation</vt:lpstr>
      <vt:lpstr>PowerPoint Presentation</vt:lpstr>
      <vt:lpstr>Protein denaturation</vt:lpstr>
      <vt:lpstr>RECENT DEVELOPMENTS</vt:lpstr>
      <vt:lpstr>QUESTIONS ????  </vt:lpstr>
      <vt:lpstr>PowerPoint Presentation</vt:lpstr>
      <vt:lpstr>THANK YOU: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Trushna</dc:creator>
  <cp:lastModifiedBy>Mritunjay Kumar</cp:lastModifiedBy>
  <cp:revision>35</cp:revision>
  <dcterms:created xsi:type="dcterms:W3CDTF">2006-08-16T00:00:00Z</dcterms:created>
  <dcterms:modified xsi:type="dcterms:W3CDTF">2021-09-13T05:12:25Z</dcterms:modified>
</cp:coreProperties>
</file>