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</p:sldMasterIdLst>
  <p:notesMasterIdLst>
    <p:notesMasterId r:id="rId90"/>
  </p:notesMasterIdLst>
  <p:sldIdLst>
    <p:sldId id="257" r:id="rId5"/>
    <p:sldId id="267" r:id="rId6"/>
    <p:sldId id="270" r:id="rId7"/>
    <p:sldId id="363" r:id="rId8"/>
    <p:sldId id="364" r:id="rId9"/>
    <p:sldId id="365" r:id="rId10"/>
    <p:sldId id="366" r:id="rId11"/>
    <p:sldId id="367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8" r:id="rId29"/>
    <p:sldId id="368" r:id="rId30"/>
    <p:sldId id="290" r:id="rId31"/>
    <p:sldId id="291" r:id="rId32"/>
    <p:sldId id="292" r:id="rId33"/>
    <p:sldId id="293" r:id="rId34"/>
    <p:sldId id="294" r:id="rId35"/>
    <p:sldId id="369" r:id="rId36"/>
    <p:sldId id="295" r:id="rId37"/>
    <p:sldId id="298" r:id="rId38"/>
    <p:sldId id="299" r:id="rId39"/>
    <p:sldId id="301" r:id="rId40"/>
    <p:sldId id="306" r:id="rId41"/>
    <p:sldId id="370" r:id="rId42"/>
    <p:sldId id="307" r:id="rId43"/>
    <p:sldId id="308" r:id="rId44"/>
    <p:sldId id="309" r:id="rId45"/>
    <p:sldId id="371" r:id="rId46"/>
    <p:sldId id="372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05" r:id="rId59"/>
    <p:sldId id="321" r:id="rId60"/>
    <p:sldId id="327" r:id="rId61"/>
    <p:sldId id="328" r:id="rId62"/>
    <p:sldId id="326" r:id="rId63"/>
    <p:sldId id="329" r:id="rId64"/>
    <p:sldId id="331" r:id="rId65"/>
    <p:sldId id="374" r:id="rId66"/>
    <p:sldId id="375" r:id="rId67"/>
    <p:sldId id="337" r:id="rId68"/>
    <p:sldId id="338" r:id="rId69"/>
    <p:sldId id="339" r:id="rId70"/>
    <p:sldId id="340" r:id="rId71"/>
    <p:sldId id="373" r:id="rId72"/>
    <p:sldId id="341" r:id="rId73"/>
    <p:sldId id="342" r:id="rId74"/>
    <p:sldId id="350" r:id="rId75"/>
    <p:sldId id="351" r:id="rId76"/>
    <p:sldId id="352" r:id="rId77"/>
    <p:sldId id="353" r:id="rId78"/>
    <p:sldId id="376" r:id="rId79"/>
    <p:sldId id="355" r:id="rId80"/>
    <p:sldId id="378" r:id="rId81"/>
    <p:sldId id="380" r:id="rId82"/>
    <p:sldId id="357" r:id="rId83"/>
    <p:sldId id="382" r:id="rId84"/>
    <p:sldId id="356" r:id="rId85"/>
    <p:sldId id="362" r:id="rId86"/>
    <p:sldId id="358" r:id="rId87"/>
    <p:sldId id="359" r:id="rId88"/>
    <p:sldId id="360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53" autoAdjust="0"/>
  </p:normalViewPr>
  <p:slideViewPr>
    <p:cSldViewPr>
      <p:cViewPr varScale="1">
        <p:scale>
          <a:sx n="71" d="100"/>
          <a:sy n="71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E661C-2E32-457F-8F76-D014D771BCBF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3E824-4FC7-40C6-A9DB-C0D3758A4A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346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25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68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038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001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027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880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6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89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25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480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417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997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443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741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7068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471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16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23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984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0053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201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2738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145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898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589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1969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677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82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9890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632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4576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3057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97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513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B40979-6813-4169-B4D5-1DBD7688E317}" type="datetimeFigureOut">
              <a:rPr lang="en-US" smtClean="0">
                <a:solidFill>
                  <a:srgbClr val="D4D4D6"/>
                </a:solidFill>
              </a:rPr>
              <a:pPr/>
              <a:t>2/4/2021</a:t>
            </a:fld>
            <a:endParaRPr lang="en-IN">
              <a:solidFill>
                <a:srgbClr val="D4D4D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>
              <a:solidFill>
                <a:srgbClr val="D4D4D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3942505-33F1-4AB8-B0F2-40E2BD9162B4}" type="slidenum">
              <a:rPr lang="en-IN" smtClean="0">
                <a:solidFill>
                  <a:srgbClr val="D4D4D6"/>
                </a:solidFill>
              </a:rPr>
              <a:pPr/>
              <a:t>‹#›</a:t>
            </a:fld>
            <a:endParaRPr lang="en-IN">
              <a:solidFill>
                <a:srgbClr val="D4D4D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547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9F78-AEB5-433C-BC7B-D4DE4315629B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2B2A1-BE66-42DE-A009-E1A23425DD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933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127"/>
            <a:ext cx="396922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4392488" cy="262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55" y="2204864"/>
            <a:ext cx="6480720" cy="168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3470895" cy="254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409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lgerian" pitchFamily="82" charset="0"/>
              </a:rPr>
              <a:t>CLASSIFICATION</a:t>
            </a:r>
            <a:endParaRPr lang="en-US" b="1" dirty="0"/>
          </a:p>
        </p:txBody>
      </p:sp>
      <p:pic>
        <p:nvPicPr>
          <p:cNvPr id="2050" name="Picture 2" descr="C:\Documents and Settings\user_2\Desktop\carbohydrat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16" y="1142984"/>
            <a:ext cx="791871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lgerian" pitchFamily="82" charset="0"/>
              </a:rPr>
              <a:t>Monosaccharides</a:t>
            </a:r>
            <a:br>
              <a:rPr lang="en-US" b="1" dirty="0" smtClean="0">
                <a:latin typeface="Algerian" pitchFamily="82" charset="0"/>
              </a:rPr>
            </a:br>
            <a:endParaRPr lang="en-IN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428736"/>
            <a:ext cx="7943880" cy="4926824"/>
          </a:xfrm>
          <a:solidFill>
            <a:schemeClr val="bg1">
              <a:alpha val="47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Contains only one sugar group (mono-one, saccharin-sugar).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Cannot be hydrolyzed to simpler form.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Depending on the no. of C-atoms, may be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triose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tetrose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pentose etc.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Depending on whether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aldehyde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ketone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group is present, may be ALDOSE Or KETOSE.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COMMON MONOSACCHARIDES</a:t>
            </a: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1520" y="1196753"/>
          <a:ext cx="8712967" cy="561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728192"/>
                <a:gridCol w="2880320"/>
                <a:gridCol w="2736303"/>
              </a:tblGrid>
              <a:tr h="851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>
                          <a:latin typeface="Calibri"/>
                          <a:ea typeface="Calibri"/>
                          <a:cs typeface="Times New Roman"/>
                        </a:rPr>
                        <a:t>No. Of Carbon atoms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latin typeface="Calibri"/>
                          <a:ea typeface="Calibri"/>
                          <a:cs typeface="Times New Roman"/>
                        </a:rPr>
                        <a:t>Generic 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latin typeface="Calibri"/>
                          <a:ea typeface="Calibri"/>
                          <a:cs typeface="Times New Roman"/>
                        </a:rPr>
                        <a:t>ALDOSES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>
                          <a:latin typeface="Calibri"/>
                          <a:ea typeface="Calibri"/>
                          <a:cs typeface="Times New Roman"/>
                        </a:rPr>
                        <a:t>KETOSES</a:t>
                      </a:r>
                    </a:p>
                  </a:txBody>
                  <a:tcPr marL="68580" marR="68580" marT="0" marB="0"/>
                </a:tc>
              </a:tr>
              <a:tr h="1215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TRIOSE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GLYCERALDEHYDE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DIHYDROXY ACETONE PHOSPHATE</a:t>
                      </a:r>
                    </a:p>
                  </a:txBody>
                  <a:tcPr marL="68580" marR="68580" marT="0" marB="0"/>
                </a:tc>
              </a:tr>
              <a:tr h="851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TETROSE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ERYTHROSE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latin typeface="Calibri"/>
                          <a:ea typeface="Calibri"/>
                          <a:cs typeface="Times New Roman"/>
                        </a:rPr>
                        <a:t>ERYTHRULOSE</a:t>
                      </a:r>
                    </a:p>
                  </a:txBody>
                  <a:tcPr marL="68580" marR="68580" marT="0" marB="0"/>
                </a:tc>
              </a:tr>
              <a:tr h="851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latin typeface="Calibri"/>
                          <a:ea typeface="Calibri"/>
                          <a:cs typeface="Times New Roman"/>
                        </a:rPr>
                        <a:t>PENTOSE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RIBOSE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RIBULOSE</a:t>
                      </a:r>
                    </a:p>
                  </a:txBody>
                  <a:tcPr marL="68580" marR="68580" marT="0" marB="0"/>
                </a:tc>
              </a:tr>
              <a:tr h="851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latin typeface="Calibri"/>
                          <a:ea typeface="Calibri"/>
                          <a:cs typeface="Times New Roman"/>
                        </a:rPr>
                        <a:t>HEXOSE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>
                          <a:latin typeface="Calibri"/>
                          <a:ea typeface="Calibri"/>
                          <a:cs typeface="Times New Roman"/>
                        </a:rPr>
                        <a:t>GLUCOSE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FRUCTOSE</a:t>
                      </a:r>
                    </a:p>
                  </a:txBody>
                  <a:tcPr marL="68580" marR="68580" marT="0" marB="0"/>
                </a:tc>
              </a:tr>
              <a:tr h="8513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HEPTOSE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GLUCOHEPTOSE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SEDOHEPTULOSE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lgerian" pitchFamily="82" charset="0"/>
              </a:rPr>
              <a:t>Disaccharides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214422"/>
            <a:ext cx="8215370" cy="50006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500" dirty="0" smtClean="0">
                <a:latin typeface="Aharoni" pitchFamily="2" charset="-79"/>
                <a:cs typeface="Aharoni" pitchFamily="2" charset="-79"/>
              </a:rPr>
              <a:t>    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Formed when two monosaccharides combine together by a </a:t>
            </a:r>
            <a:r>
              <a:rPr lang="en-US" sz="3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glycosidic</a:t>
            </a:r>
            <a:r>
              <a:rPr lang="en-US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linkage with the elimination of molecule of water.</a:t>
            </a:r>
          </a:p>
          <a:p>
            <a:pPr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i.e., DISACCHARIDES , ON HYDROLYSIS YIELD TWO MOLECULES OF MONOSACCHARIDES</a:t>
            </a:r>
            <a:r>
              <a:rPr lang="en-US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IN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lgerian" pitchFamily="82" charset="0"/>
              </a:rPr>
              <a:t>Examples of Disaccharides:-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428736"/>
            <a:ext cx="8147248" cy="48805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ON HYDROLYSIS</a:t>
            </a:r>
          </a:p>
          <a:p>
            <a:pPr>
              <a:lnSpc>
                <a:spcPct val="150000"/>
              </a:lnSpc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LACTOSE: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Glucose +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Galctose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MALTOSE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:- yields two molecules of glucose.</a:t>
            </a:r>
          </a:p>
          <a:p>
            <a:pPr>
              <a:lnSpc>
                <a:spcPct val="150000"/>
              </a:lnSpc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SUCROSE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:- Fructose +Glucose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lgerian" pitchFamily="82" charset="0"/>
              </a:rPr>
              <a:t>polysaccharides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285860"/>
            <a:ext cx="7901014" cy="50697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dirty="0" smtClean="0"/>
              <a:t>Yield more than 10 molecules of monosaccharides on hydrolysis(poly-many).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u="sng" dirty="0" smtClean="0"/>
              <a:t>Homopolysaccharides </a:t>
            </a:r>
            <a:r>
              <a:rPr lang="en-US" b="1" dirty="0" smtClean="0"/>
              <a:t>yield only one type of monosaccharide units.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b="1" u="sng" dirty="0" smtClean="0"/>
              <a:t>Heteropolysaccharides</a:t>
            </a:r>
            <a:r>
              <a:rPr lang="en-US" b="1" dirty="0" smtClean="0"/>
              <a:t> yield more than one type of monosaccharides on hydrolysis.</a:t>
            </a:r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u="sng" dirty="0" err="1" smtClean="0"/>
              <a:t>Homopolysaccharides</a:t>
            </a:r>
            <a:endParaRPr lang="en-US" b="1" u="sng" dirty="0" smtClean="0"/>
          </a:p>
          <a:p>
            <a:r>
              <a:rPr lang="en-US" b="1" u="sng" dirty="0" err="1" smtClean="0"/>
              <a:t>Eg</a:t>
            </a:r>
            <a:endParaRPr lang="en-US" b="1" dirty="0" smtClean="0"/>
          </a:p>
          <a:p>
            <a:pPr marL="582930" indent="-514350">
              <a:buFont typeface="+mj-lt"/>
              <a:buAutoNum type="arabicPeriod"/>
            </a:pPr>
            <a:r>
              <a:rPr lang="en-US" b="1" dirty="0" smtClean="0"/>
              <a:t>Starch</a:t>
            </a:r>
          </a:p>
          <a:p>
            <a:pPr marL="582930" indent="-514350">
              <a:buFont typeface="+mj-lt"/>
              <a:buAutoNum type="arabicPeriod"/>
            </a:pPr>
            <a:r>
              <a:rPr lang="en-US" b="1" dirty="0" smtClean="0"/>
              <a:t>Cellulose</a:t>
            </a:r>
          </a:p>
          <a:p>
            <a:pPr marL="582930" indent="-514350">
              <a:buFont typeface="+mj-lt"/>
              <a:buAutoNum type="arabicPeriod"/>
            </a:pPr>
            <a:r>
              <a:rPr lang="en-US" b="1" dirty="0" smtClean="0"/>
              <a:t>Glycogen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60722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b="1" u="sng" dirty="0" smtClean="0"/>
          </a:p>
          <a:p>
            <a:r>
              <a:rPr lang="en-US" b="1" u="sng" dirty="0" err="1" smtClean="0"/>
              <a:t>Hetropolysaccharides</a:t>
            </a:r>
            <a:endParaRPr lang="en-US" b="1" u="sng" dirty="0" smtClean="0"/>
          </a:p>
          <a:p>
            <a:r>
              <a:rPr lang="en-US" b="1" u="sng" dirty="0" smtClean="0"/>
              <a:t>E.g.</a:t>
            </a:r>
            <a:endParaRPr lang="en-US" b="1" dirty="0" smtClean="0"/>
          </a:p>
          <a:p>
            <a:pPr marL="582930" indent="-514350">
              <a:buFont typeface="+mj-lt"/>
              <a:buAutoNum type="arabicPeriod"/>
            </a:pPr>
            <a:r>
              <a:rPr lang="en-US" b="1" dirty="0" err="1" smtClean="0"/>
              <a:t>Hyluronic</a:t>
            </a:r>
            <a:r>
              <a:rPr lang="en-US" b="1" dirty="0" smtClean="0"/>
              <a:t> acid </a:t>
            </a:r>
          </a:p>
          <a:p>
            <a:pPr marL="582930" indent="-514350">
              <a:buFont typeface="+mj-lt"/>
              <a:buAutoNum type="arabicPeriod"/>
            </a:pPr>
            <a:r>
              <a:rPr lang="en-US" b="1" dirty="0" err="1" smtClean="0"/>
              <a:t>Dermatan</a:t>
            </a:r>
            <a:r>
              <a:rPr lang="en-US" b="1" dirty="0" smtClean="0"/>
              <a:t> </a:t>
            </a:r>
            <a:r>
              <a:rPr lang="en-US" b="1" dirty="0" err="1" smtClean="0"/>
              <a:t>sulpate</a:t>
            </a:r>
            <a:r>
              <a:rPr lang="en-US" b="1" dirty="0" smtClean="0"/>
              <a:t> </a:t>
            </a:r>
          </a:p>
          <a:p>
            <a:pPr marL="582930" indent="-514350">
              <a:buFont typeface="+mj-lt"/>
              <a:buAutoNum type="arabicPeriod"/>
            </a:pPr>
            <a:r>
              <a:rPr lang="en-US" b="1" dirty="0" err="1" smtClean="0"/>
              <a:t>Keratan</a:t>
            </a:r>
            <a:r>
              <a:rPr lang="en-US" b="1" dirty="0" smtClean="0"/>
              <a:t> </a:t>
            </a:r>
            <a:r>
              <a:rPr lang="en-US" b="1" dirty="0" err="1" smtClean="0"/>
              <a:t>sulphate</a:t>
            </a:r>
            <a:endParaRPr lang="en-US" b="1" dirty="0" smtClean="0"/>
          </a:p>
          <a:p>
            <a:pPr marL="582930" indent="-514350">
              <a:buFont typeface="+mj-lt"/>
              <a:buAutoNum type="arabicPeriod"/>
            </a:pPr>
            <a:r>
              <a:rPr lang="en-US" b="1" dirty="0" err="1" smtClean="0"/>
              <a:t>Chodrotin</a:t>
            </a:r>
            <a:r>
              <a:rPr lang="en-US" b="1" dirty="0" smtClean="0"/>
              <a:t> </a:t>
            </a:r>
            <a:r>
              <a:rPr lang="en-US" b="1" dirty="0" err="1" smtClean="0"/>
              <a:t>sulphate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dirty="0" smtClean="0"/>
              <a:t>MCQ </a:t>
            </a:r>
            <a:endParaRPr lang="en-US" sz="11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7626"/>
            <a:ext cx="3915054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286256"/>
            <a:ext cx="3687759" cy="2412994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356"/>
            <a:ext cx="2667000" cy="215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098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1Example of monosaccharide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Maltose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Lactose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Glucose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Starch 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5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lgerian" pitchFamily="82" charset="0"/>
              </a:rPr>
              <a:t>CARBOHYDRATE CHEMISTRY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/>
          </a:bodyPr>
          <a:lstStyle/>
          <a:p>
            <a:pPr marL="582930" indent="-514350"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Definition, classification, biological importance.</a:t>
            </a:r>
          </a:p>
          <a:p>
            <a:pPr marL="582930" indent="-514350"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Monosaccharides- structure, classification &amp; properties.</a:t>
            </a:r>
          </a:p>
          <a:p>
            <a:pPr marL="582930" indent="-514350"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Disaccharides, </a:t>
            </a:r>
          </a:p>
          <a:p>
            <a:pPr marL="582930" indent="-514350"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Polysaccharides- homo &amp; heteropolysaccharides, their structure &amp; function.</a:t>
            </a: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2</a:t>
            </a:r>
            <a:r>
              <a:rPr lang="en-US" sz="3600" b="1" dirty="0" smtClean="0"/>
              <a:t>. Example of Disaccharide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Sucrose 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Glycogen 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Glucose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Starch 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57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3. Example of  Polysaccharide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Maltose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Lactose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Glucose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Starch 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9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4  Example of </a:t>
            </a:r>
            <a:r>
              <a:rPr lang="en-US" sz="3600" b="1" dirty="0" err="1" smtClean="0"/>
              <a:t>Triose</a:t>
            </a:r>
            <a:r>
              <a:rPr lang="en-US" sz="3600" b="1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Ribose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err="1" smtClean="0"/>
              <a:t>Erythrose</a:t>
            </a:r>
            <a:r>
              <a:rPr lang="en-US" sz="3600" b="1" dirty="0" smtClean="0"/>
              <a:t> 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Glucose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None of above 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12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5</a:t>
            </a:r>
            <a:r>
              <a:rPr lang="en-US" sz="3600" b="1" dirty="0" smtClean="0"/>
              <a:t>. Example of </a:t>
            </a:r>
            <a:r>
              <a:rPr lang="en-US" sz="3600" b="1" dirty="0" err="1" smtClean="0"/>
              <a:t>Homopolysaccharide</a:t>
            </a:r>
            <a:r>
              <a:rPr lang="en-US" sz="3600" b="1" dirty="0" smtClean="0"/>
              <a:t> 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Maltose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Lactose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Glucose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Starch 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199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/>
              <a:t>PROPERTIES OF MONOSACCHARIDES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/>
              <a:t>S</a:t>
            </a:r>
            <a:r>
              <a:rPr lang="en-IN" b="1" dirty="0" smtClean="0"/>
              <a:t>tereo-isomerism</a:t>
            </a:r>
            <a:endParaRPr lang="en-IN" b="1" dirty="0"/>
          </a:p>
          <a:p>
            <a:r>
              <a:rPr lang="en-IN" b="1" dirty="0"/>
              <a:t>D-L ISOMERISM</a:t>
            </a:r>
          </a:p>
          <a:p>
            <a:r>
              <a:rPr lang="en-IN" b="1" dirty="0"/>
              <a:t>PYRANOSE-FURANOSE ISOMERISM</a:t>
            </a:r>
          </a:p>
          <a:p>
            <a:r>
              <a:rPr lang="en-IN" b="1" dirty="0"/>
              <a:t>ANOMERS</a:t>
            </a:r>
          </a:p>
          <a:p>
            <a:r>
              <a:rPr lang="en-IN" b="1" dirty="0"/>
              <a:t>EPIMERS</a:t>
            </a:r>
          </a:p>
          <a:p>
            <a:r>
              <a:rPr lang="en-IN" b="1" dirty="0"/>
              <a:t>OPTICAL – ISOMERISM</a:t>
            </a:r>
          </a:p>
          <a:p>
            <a:r>
              <a:rPr lang="en-IN" b="1" dirty="0"/>
              <a:t>MUTAROTATION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5196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01  stereo-isomerism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sz="3600" b="1" dirty="0" smtClean="0"/>
              <a:t>Stereo-isomers </a:t>
            </a:r>
            <a:r>
              <a:rPr lang="en-IN" sz="3600" b="1" dirty="0"/>
              <a:t>have same structural formula but different spatial configuration.</a:t>
            </a:r>
          </a:p>
          <a:p>
            <a:r>
              <a:rPr lang="en-IN" sz="3600" b="1" dirty="0"/>
              <a:t>Mirror images of each other.</a:t>
            </a:r>
          </a:p>
          <a:p>
            <a:r>
              <a:rPr lang="en-IN" sz="3600" b="1" dirty="0"/>
              <a:t>No. of possible isomers of a compound is 2n where ‘n’ is the no. of asymmetric carbon atoms.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522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browse\Desktop\dextro&amp;lev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560840" cy="4545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4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/>
              <a:t>02  D-L ISOMERISM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400" b="1" dirty="0"/>
              <a:t>BASED ON POSITION OF –OH ON REFERENCE CARBON : </a:t>
            </a:r>
            <a:r>
              <a:rPr lang="en-IN" sz="2800" b="1" u="sng" dirty="0"/>
              <a:t>PENULTIMATE </a:t>
            </a:r>
            <a:r>
              <a:rPr lang="en-IN" sz="2800" b="1" u="sng" dirty="0" smtClean="0"/>
              <a:t>CARBON</a:t>
            </a:r>
          </a:p>
          <a:p>
            <a:r>
              <a:rPr lang="en-IN" sz="2400" b="1" dirty="0" smtClean="0"/>
              <a:t>If –OH group on right side is called D and if it is left is called L isomer </a:t>
            </a:r>
            <a:endParaRPr lang="en-IN" sz="2400" b="1" dirty="0"/>
          </a:p>
          <a:p>
            <a:r>
              <a:rPr lang="en-IN" sz="2400" b="1" dirty="0"/>
              <a:t>C-5  IN HEXOSES, c-4 in </a:t>
            </a:r>
            <a:r>
              <a:rPr lang="en-IN" sz="2400" b="1" dirty="0" smtClean="0"/>
              <a:t>pentose, </a:t>
            </a:r>
            <a:r>
              <a:rPr lang="en-IN" sz="2400" b="1" dirty="0"/>
              <a:t>….</a:t>
            </a:r>
          </a:p>
          <a:p>
            <a:endParaRPr lang="en-IN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44" y="3296577"/>
            <a:ext cx="2571768" cy="344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907704" y="5661248"/>
            <a:ext cx="714380" cy="571504"/>
          </a:xfrm>
          <a:prstGeom prst="ellipse">
            <a:avLst/>
          </a:prstGeom>
          <a:solidFill>
            <a:srgbClr val="F0AD00">
              <a:alpha val="36000"/>
            </a:srgbClr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129" y="3323872"/>
            <a:ext cx="2578912" cy="339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732240" y="5589240"/>
            <a:ext cx="714380" cy="571504"/>
          </a:xfrm>
          <a:prstGeom prst="ellipse">
            <a:avLst/>
          </a:prstGeom>
          <a:solidFill>
            <a:srgbClr val="F0AD00">
              <a:alpha val="36000"/>
            </a:srgbClr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4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b="1" dirty="0"/>
              <a:t>03  PYRANOSE-FURANOSE ISOMERISM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428868"/>
            <a:ext cx="41434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85992"/>
            <a:ext cx="34385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688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IN" sz="5400" b="1" dirty="0"/>
              <a:t>04  - ANOMERS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/>
              <a:t>POSITION OF -OH GROUP ON </a:t>
            </a: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ANOMERIC CARBON</a:t>
            </a:r>
            <a:r>
              <a:rPr lang="en-IN" b="1" dirty="0"/>
              <a:t> IN RELATION TO PRIMARY ALCOHOL </a:t>
            </a:r>
            <a:r>
              <a:rPr lang="en-IN" b="1" dirty="0" smtClean="0"/>
              <a:t>GROUP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2755711" cy="386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000100" y="2571744"/>
            <a:ext cx="1643074" cy="571504"/>
          </a:xfrm>
          <a:prstGeom prst="ellipse">
            <a:avLst/>
          </a:prstGeom>
          <a:solidFill>
            <a:srgbClr val="F0AD00">
              <a:alpha val="48000"/>
            </a:srgbClr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0297" y="2661435"/>
            <a:ext cx="26860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5724128" y="2685515"/>
            <a:ext cx="1500198" cy="571504"/>
          </a:xfrm>
          <a:prstGeom prst="ellipse">
            <a:avLst/>
          </a:prstGeom>
          <a:solidFill>
            <a:srgbClr val="F0AD00">
              <a:alpha val="48000"/>
            </a:srgbClr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180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12174"/>
          </a:xfrm>
        </p:spPr>
        <p:txBody>
          <a:bodyPr/>
          <a:lstStyle/>
          <a:p>
            <a:r>
              <a:rPr lang="en-IN" b="1" dirty="0" smtClean="0">
                <a:latin typeface="Algerian" pitchFamily="82" charset="0"/>
              </a:rPr>
              <a:t>Biomedical  importance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286412"/>
          </a:xfrm>
          <a:solidFill>
            <a:schemeClr val="bg1">
              <a:alpha val="60000"/>
            </a:schemeClr>
          </a:solidFill>
        </p:spPr>
        <p:txBody>
          <a:bodyPr>
            <a:normAutofit/>
          </a:bodyPr>
          <a:lstStyle/>
          <a:p>
            <a:pPr marL="582930" indent="-514350">
              <a:lnSpc>
                <a:spcPct val="120000"/>
              </a:lnSpc>
              <a:buNone/>
            </a:pPr>
            <a:r>
              <a:rPr lang="en-IN" sz="3200" b="1" dirty="0" smtClean="0"/>
              <a:t>Diseases associated with carbohydrates:- </a:t>
            </a:r>
          </a:p>
          <a:p>
            <a:pPr marL="912114" lvl="1" indent="-514350">
              <a:lnSpc>
                <a:spcPct val="120000"/>
              </a:lnSpc>
              <a:buAutoNum type="arabicPeriod"/>
            </a:pPr>
            <a:r>
              <a:rPr lang="en-IN" sz="2800" b="1" dirty="0" smtClean="0"/>
              <a:t>diabetes mellitus</a:t>
            </a:r>
          </a:p>
          <a:p>
            <a:pPr marL="912114" lvl="1" indent="-514350">
              <a:lnSpc>
                <a:spcPct val="120000"/>
              </a:lnSpc>
              <a:buAutoNum type="arabicPeriod"/>
            </a:pPr>
            <a:r>
              <a:rPr lang="en-IN" sz="2800" b="1" dirty="0" smtClean="0"/>
              <a:t>Galactosemia</a:t>
            </a:r>
          </a:p>
          <a:p>
            <a:pPr marL="912114" lvl="1" indent="-514350">
              <a:lnSpc>
                <a:spcPct val="120000"/>
              </a:lnSpc>
              <a:buAutoNum type="arabicPeriod"/>
            </a:pPr>
            <a:r>
              <a:rPr lang="en-IN" sz="2800" b="1" dirty="0" smtClean="0"/>
              <a:t>glycogen storage diseases</a:t>
            </a:r>
          </a:p>
          <a:p>
            <a:pPr marL="912114" lvl="1" indent="-514350">
              <a:lnSpc>
                <a:spcPct val="120000"/>
              </a:lnSpc>
              <a:buAutoNum type="arabicPeriod"/>
            </a:pPr>
            <a:r>
              <a:rPr lang="en-IN" sz="2800" b="1" dirty="0" smtClean="0"/>
              <a:t> lactose intolerance</a:t>
            </a:r>
            <a:r>
              <a:rPr lang="en-IN" sz="2800" b="1" dirty="0" smtClean="0">
                <a:solidFill>
                  <a:srgbClr val="FFFF00"/>
                </a:solidFill>
              </a:rPr>
              <a:t>.</a:t>
            </a:r>
            <a:endParaRPr lang="en-IN" sz="28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9622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IN" sz="5400" b="1" dirty="0"/>
              <a:t>05  -  EPIMERS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949280"/>
          </a:xfrm>
        </p:spPr>
        <p:txBody>
          <a:bodyPr/>
          <a:lstStyle/>
          <a:p>
            <a:r>
              <a:rPr lang="en-IN" sz="2400" b="1" dirty="0"/>
              <a:t>DIFFERS IN POSITION OF -OH GROUP AROUND A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CARBON ATOM </a:t>
            </a:r>
            <a:r>
              <a:rPr lang="en-IN" sz="2400" b="1" dirty="0"/>
              <a:t>OTHER THAN PENULTIMATE CARBON</a:t>
            </a:r>
          </a:p>
          <a:p>
            <a:r>
              <a:rPr lang="en-IN" sz="2400" b="1" dirty="0"/>
              <a:t>GLU &amp; GAL  ARE C-4 EPIMERS WHILE GLU &amp; MANNOSE ARE C2 </a:t>
            </a:r>
            <a:r>
              <a:rPr lang="en-IN" sz="2400" b="1" dirty="0" smtClean="0"/>
              <a:t>EPIMERS</a:t>
            </a:r>
          </a:p>
          <a:p>
            <a:endParaRPr lang="en-IN" sz="2400" dirty="0"/>
          </a:p>
          <a:p>
            <a:endParaRPr lang="en-I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786058"/>
            <a:ext cx="20478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018" y="2786058"/>
            <a:ext cx="244318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795609"/>
            <a:ext cx="2085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85852" y="5000636"/>
            <a:ext cx="4714908" cy="357190"/>
          </a:xfrm>
          <a:prstGeom prst="rect">
            <a:avLst/>
          </a:prstGeom>
          <a:solidFill>
            <a:srgbClr val="E66C7D">
              <a:lumMod val="75000"/>
              <a:alpha val="33000"/>
            </a:srgbClr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9058" y="3929066"/>
            <a:ext cx="4714908" cy="357190"/>
          </a:xfrm>
          <a:prstGeom prst="rect">
            <a:avLst/>
          </a:prstGeom>
          <a:solidFill>
            <a:srgbClr val="E66C7D">
              <a:lumMod val="75000"/>
              <a:alpha val="33000"/>
            </a:srgbClr>
          </a:solidFill>
          <a:ln w="19050" cap="flat" cmpd="sng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6421458"/>
            <a:ext cx="1357322" cy="36933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</a:rPr>
              <a:t>GLUCOSE</a:t>
            </a: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6429396"/>
            <a:ext cx="1500198" cy="36933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</a:rPr>
              <a:t>GALACTOSE</a:t>
            </a: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72330" y="6429954"/>
            <a:ext cx="1357322" cy="36933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</a:rPr>
              <a:t>MANNOSE</a:t>
            </a: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3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IN" sz="4900" b="1" dirty="0"/>
              <a:t>06  - OPTICAL - ISOMERISM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BASED ON ROTATION OF PLANE POLARISED LIGHT WHEN IT PASSES THROUGH A SOLUTION OF A CARBOHYDRATE.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CALLED ‘</a:t>
            </a:r>
            <a:r>
              <a:rPr lang="en-US" b="1" dirty="0">
                <a:cs typeface="AngsanaUPC" pitchFamily="18" charset="-34"/>
              </a:rPr>
              <a:t>d</a:t>
            </a:r>
            <a:r>
              <a:rPr lang="en-US" b="1" dirty="0"/>
              <a:t>’ OR (+) WHEN plane of light TURNS RIGHT or clockwise  (dextrorotatory)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CALLED ‘</a:t>
            </a:r>
            <a:r>
              <a:rPr lang="en-US" b="1" dirty="0">
                <a:latin typeface="AR BERKLEY" pitchFamily="2" charset="0"/>
              </a:rPr>
              <a:t>l</a:t>
            </a:r>
            <a:r>
              <a:rPr lang="en-US" b="1" dirty="0"/>
              <a:t>’ OR (-) WHEN plane of light TURNS LEFT  or counter-clockwise (levorotatory)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339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browse\Desktop\AAAYPEV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49102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5400" b="1" dirty="0" smtClean="0"/>
              <a:t/>
            </a:r>
            <a:br>
              <a:rPr lang="en-IN" sz="5400" b="1" dirty="0" smtClean="0"/>
            </a:br>
            <a:r>
              <a:rPr lang="en-IN" sz="5400" b="1" dirty="0" smtClean="0"/>
              <a:t>07- </a:t>
            </a:r>
            <a:r>
              <a:rPr lang="en-IN" sz="5400" b="1" dirty="0"/>
              <a:t>MUTAROTATION</a:t>
            </a:r>
            <a:br>
              <a:rPr lang="en-IN" sz="5400" b="1" dirty="0"/>
            </a:br>
            <a:endParaRPr lang="en-IN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IN" b="1" dirty="0"/>
              <a:t>ROTATION OF </a:t>
            </a:r>
            <a:r>
              <a:rPr lang="el-GR" b="1" dirty="0"/>
              <a:t>α- </a:t>
            </a:r>
            <a:r>
              <a:rPr lang="en-IN" b="1" dirty="0"/>
              <a:t>ANOMER +112.2° &amp; OF </a:t>
            </a:r>
            <a:r>
              <a:rPr lang="el-GR" b="1" dirty="0"/>
              <a:t>β-</a:t>
            </a:r>
            <a:r>
              <a:rPr lang="en-IN" b="1" dirty="0"/>
              <a:t>ANOMER 18.7°</a:t>
            </a:r>
          </a:p>
          <a:p>
            <a:r>
              <a:rPr lang="en-IN" b="1" dirty="0"/>
              <a:t>IN SOLUTION, INTERCONVERSION OF </a:t>
            </a:r>
            <a:r>
              <a:rPr lang="el-GR" b="1" dirty="0"/>
              <a:t>α &amp; β-</a:t>
            </a:r>
            <a:r>
              <a:rPr lang="en-IN" b="1" dirty="0"/>
              <a:t>ANOMERS OCCURS. </a:t>
            </a:r>
          </a:p>
          <a:p>
            <a:r>
              <a:rPr lang="en-IN" b="1" dirty="0"/>
              <a:t>AT EQUILIBRIUM, OPTICAL ROTATION STABILISES AT 52.7 °.</a:t>
            </a:r>
          </a:p>
          <a:p>
            <a:r>
              <a:rPr lang="en-IN" b="1" dirty="0"/>
              <a:t>AT EQUILIBRIUM 63 % ARE </a:t>
            </a:r>
            <a:r>
              <a:rPr lang="el-GR" b="1" dirty="0"/>
              <a:t>β-</a:t>
            </a:r>
            <a:r>
              <a:rPr lang="en-IN" b="1" dirty="0"/>
              <a:t>ANOMERS, 36% ARE </a:t>
            </a:r>
            <a:r>
              <a:rPr lang="el-GR" b="1" dirty="0"/>
              <a:t>α- </a:t>
            </a:r>
            <a:r>
              <a:rPr lang="en-IN" b="1" dirty="0"/>
              <a:t>ANOMERS WHILE 1% ARE IN STRAIGHT CHAIN.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582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DISACCHARIDES :</a:t>
            </a:r>
            <a:endParaRPr lang="en-IN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85992"/>
            <a:ext cx="3643338" cy="24288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Clr>
                <a:srgbClr val="FF0000"/>
              </a:buClr>
              <a:buNone/>
            </a:pPr>
            <a:r>
              <a:rPr lang="en-US" b="1" dirty="0" smtClean="0"/>
              <a:t>      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Reducing</a:t>
            </a:r>
          </a:p>
          <a:p>
            <a:pPr>
              <a:buClr>
                <a:srgbClr val="FF0000"/>
              </a:buClr>
              <a:buNone/>
            </a:pPr>
            <a:endParaRPr lang="en-US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Clr>
                <a:srgbClr val="FF0000"/>
              </a:buClr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Maltose-      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Glu+Glu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>
              <a:buClr>
                <a:srgbClr val="FF0000"/>
              </a:buClr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Lactose-       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Glu+Gal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357430"/>
            <a:ext cx="4139952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          Non-Reducing</a:t>
            </a:r>
          </a:p>
          <a:p>
            <a:endParaRPr lang="en-US" sz="28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28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Sucrose           </a:t>
            </a:r>
            <a:r>
              <a:rPr lang="en-US" sz="2800" b="1" dirty="0" err="1" smtClean="0">
                <a:latin typeface="Aharoni" pitchFamily="2" charset="-79"/>
                <a:cs typeface="Aharoni" pitchFamily="2" charset="-79"/>
              </a:rPr>
              <a:t>Glu+Fruc</a:t>
            </a:r>
            <a:endParaRPr lang="en-US" sz="28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2800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57356" y="3133354"/>
            <a:ext cx="5000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857356" y="3802961"/>
            <a:ext cx="5000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04248" y="3615312"/>
            <a:ext cx="4286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4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1. Maltose:-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23312" cy="54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000" b="1" dirty="0" smtClean="0"/>
              <a:t>It is known as malt sugar</a:t>
            </a:r>
            <a:r>
              <a:rPr lang="en-US" b="1" dirty="0" smtClean="0"/>
              <a:t>.</a:t>
            </a:r>
          </a:p>
          <a:p>
            <a:pPr marL="457200" lvl="1" indent="0">
              <a:buNone/>
            </a:pPr>
            <a:r>
              <a:rPr lang="en-US" sz="3500" b="1" u="sng" dirty="0" smtClean="0"/>
              <a:t>Sources</a:t>
            </a:r>
            <a:r>
              <a:rPr lang="en-US" b="1" dirty="0" smtClean="0"/>
              <a:t>: Germinating grains, sweet potatoes, and various fruits -- including kiwis, dates, cherries contain </a:t>
            </a:r>
            <a:r>
              <a:rPr lang="en-US" dirty="0" smtClean="0"/>
              <a:t>maltose. </a:t>
            </a:r>
            <a:r>
              <a:rPr lang="en-US" b="1" dirty="0" smtClean="0"/>
              <a:t>Malt, an ingredient in beer, contains maltose.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3200" b="1" dirty="0" smtClean="0"/>
              <a:t>     </a:t>
            </a:r>
            <a:r>
              <a:rPr lang="en-US" sz="3200" b="1" u="sng" dirty="0" smtClean="0"/>
              <a:t>Chemistry</a:t>
            </a:r>
            <a:r>
              <a:rPr lang="en-US" sz="3200" dirty="0" smtClean="0"/>
              <a:t>:</a:t>
            </a:r>
            <a:r>
              <a:rPr lang="en-US" dirty="0" smtClean="0"/>
              <a:t> </a:t>
            </a:r>
          </a:p>
          <a:p>
            <a:pPr marL="0" indent="0" algn="just">
              <a:buClr>
                <a:srgbClr val="FFFF00"/>
              </a:buClr>
              <a:buNone/>
            </a:pPr>
            <a:r>
              <a:rPr lang="en-US" sz="2800" b="1" dirty="0" smtClean="0"/>
              <a:t>      Contains 2 glucose molecules linked by </a:t>
            </a:r>
            <a:r>
              <a:rPr lang="el-GR" sz="2800" b="1" u="sng" dirty="0" smtClean="0"/>
              <a:t>α</a:t>
            </a:r>
            <a:r>
              <a:rPr lang="en-US" sz="2800" b="1" u="sng" dirty="0" smtClean="0"/>
              <a:t>-1,4    </a:t>
            </a:r>
            <a:r>
              <a:rPr lang="en-US" sz="2800" b="1" dirty="0" err="1" smtClean="0"/>
              <a:t>glycosidic</a:t>
            </a:r>
            <a:r>
              <a:rPr lang="en-US" sz="2800" b="1" dirty="0" smtClean="0"/>
              <a:t> bond.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800" b="1" dirty="0" smtClean="0"/>
              <a:t>      A reducing disaccharide.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33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Identification</a:t>
            </a:r>
            <a:r>
              <a:rPr lang="en-US" b="1" dirty="0"/>
              <a:t> </a:t>
            </a:r>
            <a:r>
              <a:rPr lang="en-US" b="1" dirty="0" smtClean="0"/>
              <a:t>by Osazone Test 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It forms characteristics ‘</a:t>
            </a:r>
            <a:r>
              <a:rPr lang="en-US" b="1" u="sng" dirty="0" smtClean="0"/>
              <a:t>petals of sunflower shaped crystals’.</a:t>
            </a:r>
            <a:endParaRPr lang="en-US" b="1" u="sng" dirty="0"/>
          </a:p>
        </p:txBody>
      </p:sp>
      <p:pic>
        <p:nvPicPr>
          <p:cNvPr id="7" name="Picture 2" descr="C:\Users\hp\Documents\osazones\maltosazone.JPG"/>
          <p:cNvPicPr>
            <a:picLocks noChangeAspect="1" noChangeArrowheads="1"/>
          </p:cNvPicPr>
          <p:nvPr/>
        </p:nvPicPr>
        <p:blipFill>
          <a:blip r:embed="rId2" cstate="print"/>
          <a:srcRect l="6009" t="4577" r="18027"/>
          <a:stretch>
            <a:fillRect/>
          </a:stretch>
        </p:blipFill>
        <p:spPr bwMode="auto">
          <a:xfrm>
            <a:off x="1547663" y="2060848"/>
            <a:ext cx="5666203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10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Linkage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80724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347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Pompe’s </a:t>
            </a:r>
            <a:r>
              <a:rPr lang="en-IN" dirty="0" smtClean="0"/>
              <a:t>Diseases </a:t>
            </a:r>
            <a:endParaRPr lang="en-IN" dirty="0"/>
          </a:p>
        </p:txBody>
      </p:sp>
      <p:pic>
        <p:nvPicPr>
          <p:cNvPr id="3074" name="Picture 2" descr="C:\Users\browse\Desktop\Mus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544616" cy="4737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Lactose:- (Milk Sugar)</a:t>
            </a:r>
            <a:r>
              <a:rPr lang="en-IN" sz="4800" b="1" dirty="0" smtClean="0"/>
              <a:t/>
            </a:r>
            <a:br>
              <a:rPr lang="en-IN" sz="4800" b="1" dirty="0" smtClean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b="1" u="sng" dirty="0" smtClean="0"/>
              <a:t>Sources</a:t>
            </a:r>
            <a:r>
              <a:rPr lang="en-US" b="1" dirty="0" smtClean="0"/>
              <a:t>: </a:t>
            </a:r>
          </a:p>
          <a:p>
            <a:r>
              <a:rPr lang="en-US" b="1" dirty="0" smtClean="0"/>
              <a:t>Milk and Milk products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/>
              <a:t>Chemistry</a:t>
            </a:r>
            <a:r>
              <a:rPr lang="en-US" sz="2800" b="1" dirty="0" smtClean="0"/>
              <a:t>: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800" b="1" dirty="0" smtClean="0"/>
              <a:t>    major carbohydrate found in milk.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Contains one molecule of </a:t>
            </a:r>
            <a:r>
              <a:rPr lang="el-GR" sz="2800" b="1" dirty="0" smtClean="0"/>
              <a:t>β</a:t>
            </a:r>
            <a:r>
              <a:rPr lang="en-US" sz="2800" b="1" dirty="0" smtClean="0"/>
              <a:t>-D    </a:t>
            </a:r>
            <a:r>
              <a:rPr lang="en-US" sz="2800" b="1" dirty="0" err="1" smtClean="0"/>
              <a:t>galactose</a:t>
            </a:r>
            <a:r>
              <a:rPr lang="en-US" sz="2800" b="1" dirty="0" smtClean="0"/>
              <a:t> &amp; one     molecule of </a:t>
            </a:r>
            <a:r>
              <a:rPr lang="el-GR" sz="2800" b="1" dirty="0" smtClean="0"/>
              <a:t>β</a:t>
            </a:r>
            <a:r>
              <a:rPr lang="en-US" sz="2800" b="1" dirty="0" smtClean="0"/>
              <a:t>-D  glucose linked by </a:t>
            </a:r>
            <a:r>
              <a:rPr lang="el-GR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-1,4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glycosidic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linkage.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endParaRPr lang="en-US" sz="2400" b="1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6586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browse\Desktop\causas-diabetes-mellitu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477000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Linkage.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448446" cy="451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3153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By OSAZONE</a:t>
            </a:r>
          </a:p>
          <a:p>
            <a:r>
              <a:rPr lang="en-US" b="1" dirty="0" smtClean="0"/>
              <a:t>Powder puff</a:t>
            </a:r>
          </a:p>
          <a:p>
            <a:r>
              <a:rPr lang="en-US" b="1" dirty="0" smtClean="0"/>
              <a:t>Flower of ‘</a:t>
            </a:r>
          </a:p>
          <a:p>
            <a:pPr>
              <a:buNone/>
            </a:pPr>
            <a:r>
              <a:rPr lang="en-US" b="1" dirty="0" smtClean="0"/>
              <a:t>    touch me not plant like’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6" name="Picture 2" descr="C:\Users\hp\Documents\osazones\lactosazone.JPG"/>
          <p:cNvPicPr>
            <a:picLocks noChangeAspect="1" noChangeArrowheads="1"/>
          </p:cNvPicPr>
          <p:nvPr/>
        </p:nvPicPr>
        <p:blipFill>
          <a:blip r:embed="rId2" cstate="print"/>
          <a:srcRect l="12553" t="5906" r="22152" b="7874"/>
          <a:stretch>
            <a:fillRect/>
          </a:stretch>
        </p:blipFill>
        <p:spPr bwMode="auto">
          <a:xfrm>
            <a:off x="5227093" y="2708920"/>
            <a:ext cx="3914691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35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 descr="C:\Users\browse\Desktop\T-lactoseIntolerance-enHD-AR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830" y="1988840"/>
            <a:ext cx="708253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Case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Jason, a seventeen year-old high school student, had been experiencing occasional discomfort like bloating, abdominal pain and </a:t>
            </a:r>
            <a:r>
              <a:rPr lang="en-IN" dirty="0" err="1" smtClean="0"/>
              <a:t>diarrheoa</a:t>
            </a:r>
            <a:r>
              <a:rPr lang="en-IN" dirty="0" smtClean="0"/>
              <a:t> after taking milk and milk products. </a:t>
            </a:r>
          </a:p>
          <a:p>
            <a:pPr algn="just"/>
            <a:r>
              <a:rPr lang="en-IN" dirty="0" smtClean="0"/>
              <a:t> 1. What is the diagnosis?</a:t>
            </a:r>
          </a:p>
          <a:p>
            <a:pPr algn="just"/>
            <a:r>
              <a:rPr lang="en-IN" dirty="0" smtClean="0"/>
              <a:t> 2. Which enzyme is deficient?</a:t>
            </a:r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Pictures\disaccharide structure.jpg"/>
          <p:cNvPicPr>
            <a:picLocks noChangeAspect="1" noChangeArrowheads="1"/>
          </p:cNvPicPr>
          <p:nvPr/>
        </p:nvPicPr>
        <p:blipFill>
          <a:blip r:embed="rId2" cstate="print"/>
          <a:srcRect r="8362" b="20920"/>
          <a:stretch>
            <a:fillRect/>
          </a:stretch>
        </p:blipFill>
        <p:spPr bwMode="auto">
          <a:xfrm>
            <a:off x="285720" y="642918"/>
            <a:ext cx="6218980" cy="27860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STRUCTURE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OF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MALTOSE</a:t>
            </a:r>
            <a:endParaRPr lang="en-IN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538839"/>
            <a:ext cx="364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STRUCTURE OF LACTOSE</a:t>
            </a:r>
            <a:endParaRPr lang="en-IN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7010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85852" y="2000240"/>
            <a:ext cx="3481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oh</a:t>
            </a:r>
            <a:endParaRPr lang="en-IN" sz="12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6700"/>
            <a:ext cx="7010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639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58204" cy="914400"/>
          </a:xfrm>
        </p:spPr>
        <p:txBody>
          <a:bodyPr/>
          <a:lstStyle/>
          <a:p>
            <a:r>
              <a:rPr lang="en-US" sz="3600" b="1" dirty="0" smtClean="0"/>
              <a:t>SUCROSE(COMMON TABLE SUGAR):-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429684" cy="523948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</a:pPr>
            <a:endParaRPr lang="en-US" sz="3200" b="1" dirty="0" smtClean="0"/>
          </a:p>
          <a:p>
            <a:pPr marL="0" indent="0">
              <a:buClr>
                <a:srgbClr val="FFFF00"/>
              </a:buClr>
              <a:buNone/>
            </a:pPr>
            <a:r>
              <a:rPr lang="en-US" sz="3200" b="1" u="sng" dirty="0" smtClean="0"/>
              <a:t>Sources: 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3200" b="1" dirty="0" smtClean="0"/>
              <a:t>Widely present in plants, Sugar cane ,sugar beet.</a:t>
            </a:r>
          </a:p>
          <a:p>
            <a:pPr>
              <a:buClr>
                <a:srgbClr val="FFFF00"/>
              </a:buClr>
              <a:buNone/>
            </a:pPr>
            <a:r>
              <a:rPr lang="en-US" sz="3200" b="1" dirty="0" smtClean="0"/>
              <a:t>     </a:t>
            </a:r>
          </a:p>
          <a:p>
            <a:pPr>
              <a:buClr>
                <a:srgbClr val="FFFF00"/>
              </a:buClr>
              <a:buNone/>
            </a:pPr>
            <a:r>
              <a:rPr lang="en-US" sz="3200" b="1" u="sng" dirty="0" smtClean="0"/>
              <a:t>Chemistry :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3200" b="1" dirty="0" smtClean="0"/>
              <a:t>Disaccharide of </a:t>
            </a:r>
            <a:r>
              <a:rPr lang="en-US" sz="3800" b="1" dirty="0" smtClean="0"/>
              <a:t>glucose &amp; fructose</a:t>
            </a:r>
            <a:r>
              <a:rPr lang="en-US" sz="3200" b="1" dirty="0" smtClean="0"/>
              <a:t>.</a:t>
            </a:r>
            <a:r>
              <a:rPr lang="el-GR" sz="3200" b="1" dirty="0" smtClean="0"/>
              <a:t> </a:t>
            </a:r>
            <a:endParaRPr lang="en-US" sz="3200" b="1" dirty="0" smtClean="0"/>
          </a:p>
          <a:p>
            <a:pPr marL="0" indent="0">
              <a:buClr>
                <a:srgbClr val="FFFF00"/>
              </a:buClr>
              <a:buNone/>
            </a:pPr>
            <a:r>
              <a:rPr lang="el-GR" sz="3200" b="1" dirty="0" smtClean="0"/>
              <a:t>α</a:t>
            </a:r>
            <a:r>
              <a:rPr lang="en-US" sz="3200" b="1" dirty="0" smtClean="0"/>
              <a:t>- 1,2 </a:t>
            </a:r>
            <a:r>
              <a:rPr lang="en-US" sz="3200" b="1" dirty="0" err="1" smtClean="0"/>
              <a:t>glycosidic</a:t>
            </a:r>
            <a:r>
              <a:rPr lang="en-US" sz="3200" b="1" dirty="0" smtClean="0"/>
              <a:t> bond.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3200" b="1" dirty="0" smtClean="0"/>
              <a:t>Non –reducing sugar due to absence of free </a:t>
            </a:r>
            <a:r>
              <a:rPr lang="en-US" sz="3200" b="1" dirty="0" err="1" smtClean="0"/>
              <a:t>anomeric</a:t>
            </a:r>
            <a:r>
              <a:rPr lang="en-US" sz="3200" b="1" dirty="0" smtClean="0"/>
              <a:t> carbon atom which are involved in the </a:t>
            </a:r>
            <a:r>
              <a:rPr lang="en-US" sz="3200" b="1" dirty="0" err="1" smtClean="0"/>
              <a:t>glycosidic</a:t>
            </a:r>
            <a:r>
              <a:rPr lang="en-US" sz="3200" b="1" dirty="0" smtClean="0"/>
              <a:t> bond.</a:t>
            </a:r>
          </a:p>
          <a:p>
            <a:pPr marL="0" indent="0">
              <a:buClr>
                <a:srgbClr val="FFFF00"/>
              </a:buClr>
              <a:buNone/>
            </a:pPr>
            <a:r>
              <a:rPr lang="en-US" sz="3200" b="1" dirty="0" err="1" smtClean="0"/>
              <a:t>Hydrolysed</a:t>
            </a:r>
            <a:r>
              <a:rPr lang="en-US" sz="3200" b="1" dirty="0" smtClean="0"/>
              <a:t> by enzyme </a:t>
            </a:r>
            <a:r>
              <a:rPr lang="en-US" sz="3200" b="1" dirty="0" err="1" smtClean="0"/>
              <a:t>sucrase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invertase</a:t>
            </a:r>
            <a:r>
              <a:rPr lang="en-US" sz="3200" b="1" dirty="0" smtClean="0"/>
              <a:t>).</a:t>
            </a:r>
          </a:p>
          <a:p>
            <a:pPr>
              <a:buClr>
                <a:srgbClr val="FFFF00"/>
              </a:buClr>
            </a:pPr>
            <a:endParaRPr lang="en-US" sz="3200" b="1" dirty="0" smtClean="0"/>
          </a:p>
          <a:p>
            <a:pPr>
              <a:buClr>
                <a:srgbClr val="FFFF00"/>
              </a:buClr>
              <a:buNone/>
            </a:pPr>
            <a:endParaRPr lang="en-US" b="1" dirty="0" smtClean="0"/>
          </a:p>
          <a:p>
            <a:pPr>
              <a:buClr>
                <a:srgbClr val="FFFF00"/>
              </a:buClr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None/>
            </a:pPr>
            <a:endParaRPr lang="en-IN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STRUCTURE OF SUCROSE</a:t>
            </a: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98725"/>
            <a:ext cx="7467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5174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haroni" pitchFamily="2" charset="-79"/>
                <a:cs typeface="Aharoni" pitchFamily="2" charset="-79"/>
              </a:rPr>
              <a:t>CLINICALLY IMPORTANT CARBOHYDRATES</a:t>
            </a:r>
            <a:endParaRPr lang="en-IN" sz="3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28728" y="1428736"/>
          <a:ext cx="6096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10571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NAME OF CARBOHYDRATE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ASSOCIATED</a:t>
                      </a:r>
                      <a:r>
                        <a:rPr lang="en-US" sz="2400" b="1" baseline="0" dirty="0" smtClean="0"/>
                        <a:t> DISORDER</a:t>
                      </a:r>
                      <a:endParaRPr lang="en-IN" sz="2400" b="1" dirty="0"/>
                    </a:p>
                  </a:txBody>
                  <a:tcPr/>
                </a:tc>
              </a:tr>
              <a:tr h="41288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D-Glucose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Diabetes mellitus</a:t>
                      </a:r>
                      <a:endParaRPr lang="en-IN" sz="2400" b="1" dirty="0"/>
                    </a:p>
                  </a:txBody>
                  <a:tcPr/>
                </a:tc>
              </a:tr>
              <a:tr h="71265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D-Fructose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Hereditary Fructose Intolerance</a:t>
                      </a:r>
                      <a:endParaRPr lang="en-IN" sz="2400" b="1" dirty="0"/>
                    </a:p>
                  </a:txBody>
                  <a:tcPr/>
                </a:tc>
              </a:tr>
              <a:tr h="41288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D-</a:t>
                      </a:r>
                      <a:r>
                        <a:rPr lang="en-US" sz="2400" b="1" dirty="0" err="1" smtClean="0"/>
                        <a:t>Galactose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Galactosemia &amp; Cataract</a:t>
                      </a:r>
                      <a:endParaRPr lang="en-IN" sz="2400" b="1" dirty="0"/>
                    </a:p>
                  </a:txBody>
                  <a:tcPr/>
                </a:tc>
              </a:tr>
              <a:tr h="41288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D-Lactose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Lactose Intolerance</a:t>
                      </a:r>
                      <a:endParaRPr lang="en-IN" sz="2400" b="1" dirty="0"/>
                    </a:p>
                  </a:txBody>
                  <a:tcPr/>
                </a:tc>
              </a:tr>
              <a:tr h="41288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L-</a:t>
                      </a:r>
                      <a:r>
                        <a:rPr lang="en-US" sz="2400" b="1" dirty="0" err="1" smtClean="0"/>
                        <a:t>Xylulose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Essential </a:t>
                      </a:r>
                      <a:r>
                        <a:rPr lang="en-US" sz="2400" b="1" dirty="0" err="1" smtClean="0"/>
                        <a:t>Pentosuria</a:t>
                      </a:r>
                      <a:r>
                        <a:rPr lang="en-US" sz="2400" b="1" dirty="0" smtClean="0"/>
                        <a:t> </a:t>
                      </a:r>
                      <a:endParaRPr lang="en-IN" sz="2400" b="1" dirty="0"/>
                    </a:p>
                  </a:txBody>
                  <a:tcPr/>
                </a:tc>
              </a:tr>
              <a:tr h="41288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Sucrose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Sucrase</a:t>
                      </a:r>
                      <a:r>
                        <a:rPr lang="en-US" sz="2400" b="1" dirty="0" smtClean="0"/>
                        <a:t> deficiency</a:t>
                      </a:r>
                      <a:endParaRPr lang="en-IN" sz="2400" b="1" dirty="0"/>
                    </a:p>
                  </a:txBody>
                  <a:tcPr/>
                </a:tc>
              </a:tr>
              <a:tr h="41288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Glycogen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Glycogen Storage Disorder</a:t>
                      </a:r>
                      <a:endParaRPr lang="en-IN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781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dirty="0" smtClean="0"/>
              <a:t>MCQ </a:t>
            </a:r>
            <a:endParaRPr lang="en-US" sz="11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6872"/>
            <a:ext cx="3915054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5976663" cy="262901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356"/>
            <a:ext cx="2667000" cy="215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441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1Example of epimer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Maltose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Galactose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Glucose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Starch 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60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Galactosemia</a:t>
            </a:r>
            <a:r>
              <a:rPr lang="en-IN" dirty="0" smtClean="0"/>
              <a:t>  </a:t>
            </a:r>
            <a:endParaRPr lang="en-IN" dirty="0"/>
          </a:p>
        </p:txBody>
      </p:sp>
      <p:pic>
        <p:nvPicPr>
          <p:cNvPr id="2050" name="Picture 2" descr="C:\Users\browse\Desktop\galactosemia-autosomal-recessivesq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0485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2</a:t>
            </a:r>
            <a:r>
              <a:rPr lang="en-US" sz="3600" b="1" dirty="0" smtClean="0"/>
              <a:t>. Example of </a:t>
            </a:r>
            <a:r>
              <a:rPr lang="en-US" sz="3600" b="1" dirty="0" err="1" smtClean="0"/>
              <a:t>Anomers</a:t>
            </a:r>
            <a:r>
              <a:rPr lang="en-US" sz="3600" b="1" dirty="0" smtClean="0"/>
              <a:t>  </a:t>
            </a:r>
          </a:p>
          <a:p>
            <a:pPr marL="514350" indent="-514350">
              <a:buFont typeface="+mj-lt"/>
              <a:buAutoNum type="alphaLcParenR"/>
            </a:pPr>
            <a:r>
              <a:rPr lang="el-GR" sz="3600" b="1" dirty="0" smtClean="0"/>
              <a:t>α</a:t>
            </a:r>
            <a:r>
              <a:rPr lang="en-IN" sz="3600" b="1" dirty="0" smtClean="0"/>
              <a:t> Anomer</a:t>
            </a:r>
            <a:r>
              <a:rPr lang="en-US" sz="3600" b="1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l-GR" sz="3600" b="1" dirty="0"/>
              <a:t>γ</a:t>
            </a:r>
            <a:r>
              <a:rPr lang="en-IN" sz="3600" b="1" dirty="0" smtClean="0"/>
              <a:t> </a:t>
            </a:r>
            <a:r>
              <a:rPr lang="en-US" sz="3600" b="1" dirty="0" smtClean="0"/>
              <a:t>Anomer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 </a:t>
            </a:r>
            <a:r>
              <a:rPr lang="el-GR" sz="3600" b="1" dirty="0" smtClean="0"/>
              <a:t>δ</a:t>
            </a:r>
            <a:r>
              <a:rPr lang="en-IN" sz="3600" b="1" dirty="0" smtClean="0"/>
              <a:t> Anomer </a:t>
            </a:r>
          </a:p>
          <a:p>
            <a:pPr marL="514350" indent="-514350">
              <a:buFont typeface="+mj-lt"/>
              <a:buAutoNum type="alphaLcParenR"/>
            </a:pPr>
            <a:r>
              <a:rPr lang="en-IN" sz="3600" b="1" dirty="0"/>
              <a:t>ε</a:t>
            </a:r>
            <a:r>
              <a:rPr lang="en-IN" sz="3600" b="1" dirty="0" smtClean="0"/>
              <a:t>  Anomer </a:t>
            </a:r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32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3. Galactose is the epimer of glucose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2 </a:t>
            </a:r>
            <a:r>
              <a:rPr lang="en-US" sz="3600" b="1" dirty="0" err="1" smtClean="0"/>
              <a:t>nd</a:t>
            </a:r>
            <a:r>
              <a:rPr lang="en-US" sz="3600" b="1" dirty="0" smtClean="0"/>
              <a:t> epimer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4 </a:t>
            </a:r>
            <a:r>
              <a:rPr lang="en-US" sz="3600" b="1" dirty="0" err="1" smtClean="0"/>
              <a:t>th</a:t>
            </a:r>
            <a:r>
              <a:rPr lang="en-US" sz="3600" b="1" dirty="0" smtClean="0"/>
              <a:t> </a:t>
            </a:r>
            <a:r>
              <a:rPr lang="en-US" sz="3600" b="1" dirty="0"/>
              <a:t>epimer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/>
              <a:t> </a:t>
            </a:r>
            <a:r>
              <a:rPr lang="en-US" sz="3600" b="1" dirty="0" smtClean="0"/>
              <a:t>3 epimer 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5 epimer 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119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4  Shape of maltose osazone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Flower of touch me not plant like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Petals of sunflower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Needles shape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b="1" dirty="0" smtClean="0"/>
              <a:t>Broom shaped 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25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5</a:t>
            </a:r>
            <a:r>
              <a:rPr lang="en-US" sz="3600" b="1" dirty="0" smtClean="0"/>
              <a:t>. Linkage present in maltose </a:t>
            </a:r>
          </a:p>
          <a:p>
            <a:pPr marL="514350" indent="-514350">
              <a:buFont typeface="+mj-lt"/>
              <a:buAutoNum type="alphaLcParenR"/>
            </a:pPr>
            <a:r>
              <a:rPr lang="el-GR" sz="3600" b="1" dirty="0"/>
              <a:t>α</a:t>
            </a:r>
            <a:r>
              <a:rPr lang="en-US" sz="3600" b="1" dirty="0" smtClean="0"/>
              <a:t>-1,6 </a:t>
            </a:r>
            <a:r>
              <a:rPr lang="en-US" sz="3600" b="1" dirty="0" err="1"/>
              <a:t>glycosidic</a:t>
            </a:r>
            <a:r>
              <a:rPr lang="en-US" sz="3600" b="1" dirty="0"/>
              <a:t> bond.</a:t>
            </a:r>
            <a:r>
              <a:rPr lang="en-US" sz="3600" b="1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l-GR" sz="3600" b="1" dirty="0" smtClean="0"/>
              <a:t>β</a:t>
            </a:r>
            <a:r>
              <a:rPr lang="en-US" sz="3600" b="1" dirty="0" smtClean="0"/>
              <a:t>-1,4 </a:t>
            </a:r>
            <a:r>
              <a:rPr lang="en-US" sz="3600" b="1" dirty="0" err="1"/>
              <a:t>glycosidic</a:t>
            </a:r>
            <a:r>
              <a:rPr lang="en-US" sz="3600" b="1" dirty="0"/>
              <a:t> bond. </a:t>
            </a:r>
            <a:endParaRPr lang="en-US" sz="3600" b="1" dirty="0" smtClean="0"/>
          </a:p>
          <a:p>
            <a:pPr marL="514350" indent="-514350">
              <a:buFont typeface="+mj-lt"/>
              <a:buAutoNum type="alphaLcParenR"/>
            </a:pPr>
            <a:r>
              <a:rPr lang="el-GR" sz="3600" b="1" dirty="0"/>
              <a:t>β</a:t>
            </a:r>
            <a:r>
              <a:rPr lang="en-US" sz="3600" b="1" dirty="0" smtClean="0"/>
              <a:t>-1,6 </a:t>
            </a:r>
            <a:r>
              <a:rPr lang="en-US" sz="3600" b="1" dirty="0" err="1"/>
              <a:t>glycosidic</a:t>
            </a:r>
            <a:r>
              <a:rPr lang="en-US" sz="3600" b="1" dirty="0"/>
              <a:t> bond </a:t>
            </a:r>
            <a:endParaRPr lang="en-US" sz="3600" b="1" dirty="0" smtClean="0"/>
          </a:p>
          <a:p>
            <a:pPr marL="514350" indent="-514350">
              <a:buFont typeface="+mj-lt"/>
              <a:buAutoNum type="alphaLcParenR"/>
            </a:pPr>
            <a:r>
              <a:rPr lang="el-GR" sz="3600" b="1" dirty="0" smtClean="0"/>
              <a:t>α</a:t>
            </a:r>
            <a:r>
              <a:rPr lang="en-US" sz="3600" b="1" dirty="0"/>
              <a:t>-1,4 </a:t>
            </a:r>
            <a:r>
              <a:rPr lang="en-US" sz="3600" b="1" dirty="0" err="1"/>
              <a:t>glycosidic</a:t>
            </a:r>
            <a:r>
              <a:rPr lang="en-US" sz="3600" b="1" dirty="0"/>
              <a:t> bond.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62" y="3933056"/>
            <a:ext cx="3256637" cy="26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52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LTIMATE SHREY\Desktop\Keefers_AnimatedButterfliesThank-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429">
            <a:off x="-145628" y="1700808"/>
            <a:ext cx="4476108" cy="4869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LTIMATE SHREY\Desktop\thanks_animate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988">
            <a:off x="4788024" y="1844824"/>
            <a:ext cx="4578085" cy="4369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29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Polysaccharides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IN" dirty="0" err="1"/>
              <a:t>Homopolysaccharides</a:t>
            </a:r>
            <a:r>
              <a:rPr lang="en-IN" dirty="0"/>
              <a:t> </a:t>
            </a:r>
            <a:r>
              <a:rPr lang="en-IN" dirty="0" smtClean="0"/>
              <a:t> (</a:t>
            </a:r>
            <a:r>
              <a:rPr lang="en-IN" dirty="0" err="1"/>
              <a:t>Homoglycans</a:t>
            </a:r>
            <a:r>
              <a:rPr lang="en-IN" dirty="0"/>
              <a:t>):-</a:t>
            </a:r>
          </a:p>
          <a:p>
            <a:r>
              <a:rPr lang="en-IN" dirty="0"/>
              <a:t>Starch</a:t>
            </a:r>
          </a:p>
          <a:p>
            <a:r>
              <a:rPr lang="en-IN" dirty="0"/>
              <a:t>Glycogen </a:t>
            </a:r>
          </a:p>
          <a:p>
            <a:r>
              <a:rPr lang="en-IN" dirty="0"/>
              <a:t>Cellulose </a:t>
            </a:r>
          </a:p>
          <a:p>
            <a:r>
              <a:rPr lang="en-IN" dirty="0"/>
              <a:t>Inulin </a:t>
            </a:r>
          </a:p>
          <a:p>
            <a:r>
              <a:rPr lang="en-IN" dirty="0" smtClean="0"/>
              <a:t>Dextran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474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IN" dirty="0"/>
              <a:t>STARCH:-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7606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IN" b="1" dirty="0"/>
              <a:t>Sources: Potatoes, Rice</a:t>
            </a:r>
            <a:r>
              <a:rPr lang="en-IN" b="1" dirty="0" smtClean="0"/>
              <a:t>, Major </a:t>
            </a:r>
            <a:r>
              <a:rPr lang="en-IN" b="1" dirty="0"/>
              <a:t>plant polysaccharide.</a:t>
            </a:r>
          </a:p>
          <a:p>
            <a:r>
              <a:rPr lang="en-IN" b="1" dirty="0"/>
              <a:t>It is a </a:t>
            </a:r>
            <a:r>
              <a:rPr lang="en-IN" b="1" dirty="0" err="1"/>
              <a:t>Homopolysaccharide</a:t>
            </a:r>
            <a:r>
              <a:rPr lang="en-IN" b="1" dirty="0"/>
              <a:t> composed of Glucose units linked by α-1-4 </a:t>
            </a:r>
            <a:r>
              <a:rPr lang="en-IN" b="1" dirty="0" err="1"/>
              <a:t>glycosidic</a:t>
            </a:r>
            <a:r>
              <a:rPr lang="en-IN" b="1" dirty="0"/>
              <a:t> bonds.</a:t>
            </a:r>
          </a:p>
          <a:p>
            <a:r>
              <a:rPr lang="en-IN" b="1" dirty="0"/>
              <a:t>Two types of structural components- Amylose(10-20%):- unbranched, water-soluble, α-1,4 linkages.</a:t>
            </a:r>
          </a:p>
          <a:p>
            <a:endParaRPr lang="en-IN" b="1" dirty="0"/>
          </a:p>
          <a:p>
            <a:r>
              <a:rPr lang="en-IN" b="1" dirty="0"/>
              <a:t>     Amylopectin(80-90%):- highly branched, water-insoluble, α-1,6 linkages at the branch points.</a:t>
            </a:r>
          </a:p>
          <a:p>
            <a:r>
              <a:rPr lang="en-IN" b="1" dirty="0"/>
              <a:t>STARCH FORMS BLUE COLOURED COMPLEX WITH IODINE WHICH DISAPPEARS ON HEATING &amp; REAPPEARS ON COOLING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5774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64807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Hydrolysis of Starch By Amylase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78198" cy="57349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endParaRPr lang="en-US" sz="4300" dirty="0" smtClean="0"/>
          </a:p>
          <a:p>
            <a:endParaRPr lang="en-US" sz="4300" dirty="0"/>
          </a:p>
          <a:p>
            <a:r>
              <a:rPr lang="en-US" sz="7400" b="1" dirty="0" smtClean="0"/>
              <a:t>Iodine   </a:t>
            </a:r>
            <a:r>
              <a:rPr lang="en-US" sz="5500" b="1" dirty="0" smtClean="0"/>
              <a:t>       </a:t>
            </a:r>
            <a:r>
              <a:rPr lang="en-US" sz="4900" b="1" dirty="0" smtClean="0"/>
              <a:t>                                                                                               Non-Reducing</a:t>
            </a:r>
          </a:p>
          <a:p>
            <a:pPr marL="68580" indent="0">
              <a:buNone/>
            </a:pPr>
            <a:r>
              <a:rPr lang="en-US" sz="3200" dirty="0" smtClean="0"/>
              <a:t>  </a:t>
            </a:r>
            <a:r>
              <a:rPr lang="en-US" dirty="0" smtClean="0"/>
              <a:t>              </a:t>
            </a:r>
          </a:p>
          <a:p>
            <a:pPr marL="68580" indent="0">
              <a:buNone/>
            </a:pPr>
            <a:r>
              <a:rPr lang="en-US" sz="5100" dirty="0" smtClean="0"/>
              <a:t>           </a:t>
            </a:r>
            <a:endParaRPr lang="en-US" sz="5100" dirty="0"/>
          </a:p>
          <a:p>
            <a:r>
              <a:rPr lang="en-US" sz="7400" b="1" dirty="0" smtClean="0"/>
              <a:t>Purple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7000" b="1" dirty="0" smtClean="0"/>
              <a:t>Red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7400" b="1" dirty="0"/>
              <a:t>No </a:t>
            </a:r>
            <a:r>
              <a:rPr lang="en-US" sz="7400" b="1" dirty="0" err="1"/>
              <a:t>colour</a:t>
            </a:r>
            <a:r>
              <a:rPr lang="en-US" sz="7400" b="1" dirty="0"/>
              <a:t> </a:t>
            </a:r>
          </a:p>
          <a:p>
            <a:endParaRPr lang="en-US" sz="32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marL="68580" indent="0">
              <a:buNone/>
            </a:pPr>
            <a:endParaRPr lang="en-US" sz="2400" dirty="0" smtClean="0"/>
          </a:p>
          <a:p>
            <a:r>
              <a:rPr lang="en-US" sz="8600" b="1" dirty="0" smtClean="0"/>
              <a:t>No </a:t>
            </a:r>
            <a:r>
              <a:rPr lang="en-US" sz="8600" b="1" dirty="0" err="1" smtClean="0"/>
              <a:t>colour</a:t>
            </a:r>
            <a:r>
              <a:rPr lang="en-US" sz="8600" b="1" dirty="0" smtClean="0"/>
              <a:t> </a:t>
            </a:r>
            <a:endParaRPr lang="en-US" sz="86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31840" y="19888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39752" y="2420888"/>
            <a:ext cx="1800200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Amylo</a:t>
            </a:r>
            <a:r>
              <a:rPr lang="en-US" sz="2000" b="1" dirty="0" smtClean="0">
                <a:solidFill>
                  <a:prstClr val="white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dextrin</a:t>
            </a: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31840" y="292494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39752" y="3501008"/>
            <a:ext cx="1944216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Erythro</a:t>
            </a:r>
            <a:r>
              <a:rPr lang="en-US" sz="2000" b="1" dirty="0" smtClean="0">
                <a:solidFill>
                  <a:schemeClr val="bg1"/>
                </a:solidFill>
              </a:rPr>
              <a:t> -dextrin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31840" y="42210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85984" y="4643446"/>
            <a:ext cx="194421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Achro</a:t>
            </a:r>
            <a:r>
              <a:rPr lang="en-US" sz="2000" b="1" dirty="0" smtClean="0">
                <a:solidFill>
                  <a:schemeClr val="bg1"/>
                </a:solidFill>
              </a:rPr>
              <a:t>-Dextrin 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31840" y="53012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39752" y="5661248"/>
            <a:ext cx="2088232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Maltose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3768" y="1484784"/>
            <a:ext cx="1296144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Starch 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499992" y="594928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12160" y="5661248"/>
            <a:ext cx="187220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Glucose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6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Amylase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870776"/>
          </a:xfrm>
        </p:spPr>
        <p:txBody>
          <a:bodyPr/>
          <a:lstStyle/>
          <a:p>
            <a:r>
              <a:rPr lang="en-US" dirty="0" smtClean="0"/>
              <a:t>                      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059832" y="1482480"/>
            <a:ext cx="3312368" cy="15841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prstClr val="white"/>
                </a:solidFill>
              </a:rPr>
              <a:t>Amyalse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4" idx="4"/>
          </p:cNvCxnSpPr>
          <p:nvPr/>
        </p:nvCxnSpPr>
        <p:spPr>
          <a:xfrm>
            <a:off x="4716016" y="30666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4"/>
          </p:cNvCxnSpPr>
          <p:nvPr/>
        </p:nvCxnSpPr>
        <p:spPr>
          <a:xfrm flipH="1">
            <a:off x="2771800" y="3066656"/>
            <a:ext cx="1944216" cy="10104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27911" y="3076374"/>
            <a:ext cx="1872208" cy="1000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331640" y="4221088"/>
            <a:ext cx="3384376" cy="17281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prstClr val="white"/>
                </a:solidFill>
              </a:rPr>
              <a:t>α</a:t>
            </a:r>
            <a:r>
              <a:rPr lang="en-US" sz="3600" dirty="0" smtClean="0">
                <a:solidFill>
                  <a:prstClr val="white"/>
                </a:solidFill>
              </a:rPr>
              <a:t>-</a:t>
            </a:r>
            <a:r>
              <a:rPr lang="en-US" sz="3600" dirty="0" err="1" smtClean="0">
                <a:solidFill>
                  <a:prstClr val="white"/>
                </a:solidFill>
              </a:rPr>
              <a:t>Amyalse</a:t>
            </a:r>
            <a:r>
              <a:rPr lang="en-US" sz="3600" dirty="0" smtClean="0">
                <a:solidFill>
                  <a:prstClr val="white"/>
                </a:solidFill>
              </a:rPr>
              <a:t> </a:t>
            </a:r>
            <a:endParaRPr lang="en-US" sz="36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Oval 11"/>
              <p:cNvSpPr/>
              <p:nvPr/>
            </p:nvSpPr>
            <p:spPr>
              <a:xfrm>
                <a:off x="5364088" y="4221088"/>
                <a:ext cx="3240360" cy="18002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smtClean="0">
                        <a:solidFill>
                          <a:prstClr val="white"/>
                        </a:solidFill>
                        <a:latin typeface="Cambria Math"/>
                      </a:rPr>
                      <m:t>β</m:t>
                    </m:r>
                  </m:oMath>
                </a14:m>
                <a:r>
                  <a:rPr lang="en-US" sz="3600" dirty="0" smtClean="0">
                    <a:solidFill>
                      <a:prstClr val="white"/>
                    </a:solidFill>
                  </a:rPr>
                  <a:t> amylase  </a:t>
                </a:r>
                <a:endParaRPr lang="en-US" sz="3600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221088"/>
                <a:ext cx="3240360" cy="1800200"/>
              </a:xfrm>
              <a:prstGeom prst="ellipse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985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/>
              <a:t>GLYCOGEN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IN" dirty="0"/>
              <a:t>Excess carbohydrate is converted in to the glycogen and stored in the liver.</a:t>
            </a:r>
          </a:p>
          <a:p>
            <a:r>
              <a:rPr lang="en-IN" dirty="0"/>
              <a:t>MAJOR  ANIMAL POLYSACCHARIDE</a:t>
            </a:r>
          </a:p>
          <a:p>
            <a:r>
              <a:rPr lang="en-IN" dirty="0"/>
              <a:t>HOMOPOLYSACCHARIDE COMPOSED OF GLUCOSE UNITS LINKED BY α-1,4 LINKAGE</a:t>
            </a:r>
          </a:p>
          <a:p>
            <a:r>
              <a:rPr lang="en-IN" dirty="0"/>
              <a:t>α-1,6 LINKAGES AT THE BRANCH POINTS</a:t>
            </a:r>
          </a:p>
          <a:p>
            <a:r>
              <a:rPr lang="en-IN" dirty="0"/>
              <a:t>STORED IN MUSCLES &amp; LIVER</a:t>
            </a:r>
          </a:p>
          <a:p>
            <a:r>
              <a:rPr lang="en-IN" dirty="0"/>
              <a:t>5% OF  THE  LIVER  WEIGHT IS  DUE TO ITS GLYCOGEN CONTENT</a:t>
            </a:r>
          </a:p>
          <a:p>
            <a:r>
              <a:rPr lang="en-IN" dirty="0"/>
              <a:t>GIVES RED-BROWN OR BROWN-VIOLET COLOUR WITH IODINE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659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 descr="C:\Users\browse\Desktop\Glycogen-Storage-Disease-Typ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4664"/>
            <a:ext cx="8229600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99"/>
            <a:ext cx="8229600" cy="89542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CELLULOSE:-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sz="3600" b="1" dirty="0"/>
              <a:t>PLANT POLYSACCHARIDE </a:t>
            </a:r>
          </a:p>
          <a:p>
            <a:r>
              <a:rPr lang="en-IN" sz="3600" b="1" dirty="0"/>
              <a:t>CONTAINS GLUCOSE UNITS LINKED BY </a:t>
            </a:r>
            <a:r>
              <a:rPr lang="el-GR" sz="3600" b="1" dirty="0"/>
              <a:t>β- </a:t>
            </a:r>
            <a:r>
              <a:rPr lang="en-IN" sz="3600" b="1" dirty="0"/>
              <a:t>GLYCOSIDIC LINKAGE</a:t>
            </a:r>
          </a:p>
          <a:p>
            <a:r>
              <a:rPr lang="en-IN" sz="3600" b="1" dirty="0"/>
              <a:t>CANNOT BE DIGESTED IN HUMAN DUE LACK OF ENZYME  “</a:t>
            </a:r>
            <a:r>
              <a:rPr lang="en-IN" sz="3600" b="1" dirty="0" err="1"/>
              <a:t>cellobiase</a:t>
            </a:r>
            <a:r>
              <a:rPr lang="en-IN" sz="3600" b="1" dirty="0"/>
              <a:t>” HYDROLYSING </a:t>
            </a:r>
            <a:r>
              <a:rPr lang="el-GR" sz="3600" b="1" dirty="0"/>
              <a:t>β- </a:t>
            </a:r>
            <a:r>
              <a:rPr lang="en-IN" sz="3600" b="1" dirty="0"/>
              <a:t>GLYCOSIDIC BOND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236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/>
              <a:t>INULIN:-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/>
              <a:t>HOMOPOLYSACCHARIDE COMPOSED OF FRUCTOSE UNITS</a:t>
            </a:r>
          </a:p>
          <a:p>
            <a:r>
              <a:rPr lang="en-IN" b="1" dirty="0"/>
              <a:t>OCCURS IN  Tubers and bulb of GARLIC, ONION &amp; OTHER TUBERS</a:t>
            </a:r>
          </a:p>
          <a:p>
            <a:r>
              <a:rPr lang="en-IN" b="1" dirty="0"/>
              <a:t>WATER SOLUBLE, LOW MOL.WT., USED TO MEASURE GLOMERULAR FILTRATION RATE(TO ASSESS KIDNEY FUNCTION)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205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DEXTRANS</a:t>
            </a:r>
            <a:r>
              <a:rPr lang="en-US" b="1" dirty="0" smtClean="0"/>
              <a:t>:-</a:t>
            </a:r>
          </a:p>
          <a:p>
            <a:pPr>
              <a:buClr>
                <a:srgbClr val="FFFF00"/>
              </a:buClr>
              <a:buNone/>
            </a:pPr>
            <a:r>
              <a:rPr lang="en-US" b="1" dirty="0" err="1" smtClean="0"/>
              <a:t>Homopolymer</a:t>
            </a:r>
            <a:r>
              <a:rPr lang="en-US" b="1" dirty="0" smtClean="0"/>
              <a:t> of glucose</a:t>
            </a:r>
          </a:p>
          <a:p>
            <a:pPr>
              <a:buClr>
                <a:srgbClr val="FFFF00"/>
              </a:buClr>
              <a:buNone/>
            </a:pPr>
            <a:r>
              <a:rPr lang="en-US" b="1" dirty="0" smtClean="0"/>
              <a:t>Highly branched have linkage of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1-6,1-4,1-3</a:t>
            </a:r>
          </a:p>
          <a:p>
            <a:pPr>
              <a:buClr>
                <a:srgbClr val="FFFF00"/>
              </a:buCl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It is formed by microorganisms</a:t>
            </a:r>
          </a:p>
          <a:p>
            <a:pPr>
              <a:buClr>
                <a:srgbClr val="FFFF00"/>
              </a:buClr>
              <a:buNone/>
            </a:pPr>
            <a:r>
              <a:rPr lang="en-US" b="1" dirty="0" smtClean="0"/>
              <a:t> It is used as a Plasma expander in </a:t>
            </a:r>
            <a:r>
              <a:rPr lang="en-US" b="1" dirty="0" err="1" smtClean="0"/>
              <a:t>Hypovolemic</a:t>
            </a:r>
            <a:r>
              <a:rPr lang="en-US" b="1" dirty="0" smtClean="0"/>
              <a:t> shock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b="1" dirty="0" smtClean="0"/>
              <a:t>Chitin </a:t>
            </a:r>
          </a:p>
          <a:p>
            <a:pPr>
              <a:buNone/>
            </a:pPr>
            <a:r>
              <a:rPr lang="en-IN" b="1" dirty="0" err="1" smtClean="0"/>
              <a:t>Homopolysaccharide</a:t>
            </a:r>
            <a:r>
              <a:rPr lang="en-IN" b="1" dirty="0" smtClean="0"/>
              <a:t> of n-acetyl glucosamine</a:t>
            </a:r>
          </a:p>
          <a:p>
            <a:pPr>
              <a:buNone/>
            </a:pPr>
            <a:r>
              <a:rPr lang="en-IN" b="1" dirty="0" smtClean="0"/>
              <a:t>Structural polysaccharide of invertebrates</a:t>
            </a:r>
          </a:p>
          <a:p>
            <a:pPr>
              <a:buNone/>
            </a:pPr>
            <a:r>
              <a:rPr lang="en-IN" b="1" dirty="0" smtClean="0"/>
              <a:t>  </a:t>
            </a:r>
          </a:p>
          <a:p>
            <a:pPr>
              <a:buNone/>
            </a:pPr>
            <a:endParaRPr lang="en-IN" b="1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4400" b="1" dirty="0" smtClean="0"/>
              <a:t>MUCOPOLYSACCHARIDES:</a:t>
            </a:r>
            <a:endParaRPr lang="en-IN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n-IN" dirty="0"/>
              <a:t> </a:t>
            </a:r>
            <a:r>
              <a:rPr lang="en-IN" sz="3200" b="1" dirty="0" err="1"/>
              <a:t>Heteropolysaccharides</a:t>
            </a:r>
            <a:r>
              <a:rPr lang="en-IN" sz="3200" b="1" dirty="0"/>
              <a:t> composed of sugar derivatives viz., amino sugars &amp; </a:t>
            </a:r>
            <a:r>
              <a:rPr lang="en-IN" sz="3200" b="1" dirty="0" err="1"/>
              <a:t>uronic</a:t>
            </a:r>
            <a:r>
              <a:rPr lang="en-IN" sz="3200" b="1" dirty="0"/>
              <a:t> acids as a charge groups.</a:t>
            </a:r>
          </a:p>
          <a:p>
            <a:pPr algn="just"/>
            <a:r>
              <a:rPr lang="en-IN" sz="3200" b="1" dirty="0"/>
              <a:t>Also called GLYCOSAMINOGLYCANS(GAG)</a:t>
            </a:r>
          </a:p>
          <a:p>
            <a:pPr algn="just"/>
            <a:r>
              <a:rPr lang="en-IN" sz="3200" b="1" dirty="0"/>
              <a:t>Form viscous solutions in contact with water.</a:t>
            </a:r>
          </a:p>
          <a:p>
            <a:pPr algn="just"/>
            <a:r>
              <a:rPr lang="en-IN" sz="3200" b="1" dirty="0"/>
              <a:t>The amino sugar usually is acetylated.</a:t>
            </a:r>
          </a:p>
          <a:p>
            <a:pPr algn="just"/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14280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MUCOPOLYSACCHARIDES:-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968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sz="3200" b="1" dirty="0" err="1" smtClean="0"/>
              <a:t>Heteropolysaccharides</a:t>
            </a:r>
            <a:r>
              <a:rPr lang="en-IN" sz="3200" b="1" dirty="0" smtClean="0"/>
              <a:t> composed of sugar derivatives viz., amino sugars &amp; </a:t>
            </a:r>
            <a:r>
              <a:rPr lang="en-IN" sz="3200" b="1" dirty="0" err="1" smtClean="0"/>
              <a:t>uronic</a:t>
            </a:r>
            <a:r>
              <a:rPr lang="en-IN" sz="3200" b="1" dirty="0" smtClean="0"/>
              <a:t> acids as a charge groups.</a:t>
            </a:r>
          </a:p>
          <a:p>
            <a:r>
              <a:rPr lang="en-IN" sz="3200" b="1" dirty="0" smtClean="0"/>
              <a:t>Also called GLYCOSAMINOGLYCANS(GAG)</a:t>
            </a:r>
          </a:p>
          <a:p>
            <a:r>
              <a:rPr lang="en-IN" sz="3200" b="1" dirty="0" smtClean="0"/>
              <a:t>Form viscous solutions in contact with water.</a:t>
            </a:r>
          </a:p>
          <a:p>
            <a:r>
              <a:rPr lang="en-IN" sz="3200" b="1" dirty="0" smtClean="0"/>
              <a:t>The amino sugar usually is acetylated.</a:t>
            </a:r>
          </a:p>
          <a:p>
            <a:endParaRPr lang="en-IN" sz="3200" b="1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880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20688"/>
            <a:ext cx="7975798" cy="5556275"/>
          </a:xfrm>
        </p:spPr>
        <p:txBody>
          <a:bodyPr/>
          <a:lstStyle/>
          <a:p>
            <a:r>
              <a:rPr lang="en-IN" sz="2800" b="1" dirty="0" smtClean="0"/>
              <a:t>CLASSIFICATION:</a:t>
            </a:r>
          </a:p>
          <a:p>
            <a:r>
              <a:rPr lang="en-IN" sz="2800" b="1" dirty="0" smtClean="0"/>
              <a:t>Acidic :</a:t>
            </a:r>
          </a:p>
          <a:p>
            <a:r>
              <a:rPr lang="en-IN" sz="2800" b="1" dirty="0" smtClean="0"/>
              <a:t> a) sulphur containing :      1) </a:t>
            </a:r>
            <a:r>
              <a:rPr lang="en-IN" sz="2800" b="1" dirty="0" err="1" smtClean="0"/>
              <a:t>Keratan</a:t>
            </a:r>
            <a:r>
              <a:rPr lang="en-IN" sz="2800" b="1" dirty="0" smtClean="0"/>
              <a:t> sulphate</a:t>
            </a:r>
          </a:p>
          <a:p>
            <a:r>
              <a:rPr lang="en-IN" sz="2800" b="1" dirty="0" smtClean="0"/>
              <a:t>                                                2) </a:t>
            </a:r>
            <a:r>
              <a:rPr lang="en-IN" sz="2800" b="1" dirty="0" err="1" smtClean="0"/>
              <a:t>Dermatan</a:t>
            </a:r>
            <a:r>
              <a:rPr lang="en-IN" sz="2800" b="1" dirty="0" smtClean="0"/>
              <a:t> sulphate</a:t>
            </a:r>
          </a:p>
          <a:p>
            <a:r>
              <a:rPr lang="en-IN" sz="2800" b="1" dirty="0" smtClean="0"/>
              <a:t>                                                3) </a:t>
            </a:r>
            <a:r>
              <a:rPr lang="en-IN" sz="2800" b="1" dirty="0" err="1" smtClean="0"/>
              <a:t>Chodrotin</a:t>
            </a:r>
            <a:r>
              <a:rPr lang="en-IN" sz="2800" b="1" dirty="0" smtClean="0"/>
              <a:t> sulphate</a:t>
            </a:r>
          </a:p>
          <a:p>
            <a:r>
              <a:rPr lang="en-IN" sz="2800" b="1" dirty="0" smtClean="0"/>
              <a:t> b) Non sulphur containing: Hyaluronic acid.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Neutral: Blood group substances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062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0689"/>
            <a:ext cx="7886700" cy="5760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sz="4000" b="1" dirty="0" smtClean="0"/>
              <a:t>Non sulphur containing: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040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sz="3200" b="1" dirty="0" smtClean="0"/>
              <a:t>HYALURONIC ACID:-</a:t>
            </a:r>
          </a:p>
          <a:p>
            <a:r>
              <a:rPr lang="en-IN" sz="3200" b="1" u="sng" dirty="0" smtClean="0"/>
              <a:t>Chemistry</a:t>
            </a:r>
            <a:r>
              <a:rPr lang="en-IN" sz="3200" b="1" dirty="0" smtClean="0"/>
              <a:t>:  </a:t>
            </a:r>
          </a:p>
          <a:p>
            <a:r>
              <a:rPr lang="en-IN" sz="3200" b="1" dirty="0" smtClean="0"/>
              <a:t>contains N-acetyl </a:t>
            </a:r>
            <a:r>
              <a:rPr lang="en-IN" sz="3200" b="1" dirty="0" err="1" smtClean="0"/>
              <a:t>glucoseamine</a:t>
            </a:r>
            <a:r>
              <a:rPr lang="en-IN" sz="3200" b="1" dirty="0" smtClean="0"/>
              <a:t> &amp; </a:t>
            </a:r>
            <a:r>
              <a:rPr lang="en-IN" sz="3200" b="1" dirty="0" err="1" smtClean="0"/>
              <a:t>glucuronic</a:t>
            </a:r>
            <a:r>
              <a:rPr lang="en-IN" sz="3200" b="1" dirty="0" smtClean="0"/>
              <a:t> acid.</a:t>
            </a:r>
          </a:p>
          <a:p>
            <a:r>
              <a:rPr lang="en-IN" sz="3200" b="1" dirty="0" smtClean="0"/>
              <a:t>Linkage is  </a:t>
            </a:r>
            <a:r>
              <a:rPr lang="el-GR" sz="3200" b="1" dirty="0" smtClean="0"/>
              <a:t>β -(1-4) </a:t>
            </a:r>
            <a:r>
              <a:rPr lang="en-IN" sz="3200" b="1" dirty="0" smtClean="0"/>
              <a:t>linkage.</a:t>
            </a:r>
          </a:p>
          <a:p>
            <a:r>
              <a:rPr lang="en-IN" sz="3200" b="1" dirty="0" smtClean="0"/>
              <a:t>Present in connective tissue, tendons,  synovial  fluid, vitreous humour of eye.</a:t>
            </a:r>
          </a:p>
          <a:p>
            <a:r>
              <a:rPr lang="en-IN" sz="3200" b="1" dirty="0" smtClean="0"/>
              <a:t>Acts as a lubricant and  shock </a:t>
            </a:r>
            <a:r>
              <a:rPr lang="en-IN" sz="3200" b="1" dirty="0" err="1" smtClean="0"/>
              <a:t>absorbant</a:t>
            </a:r>
            <a:r>
              <a:rPr lang="en-IN" sz="3200" b="1" dirty="0" smtClean="0"/>
              <a:t> in joints.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733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72819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Acidic polysaccharides associated with the connective tissue. It gives joint lubrication </a:t>
            </a:r>
            <a:endParaRPr lang="en-IN" dirty="0"/>
          </a:p>
        </p:txBody>
      </p:sp>
      <p:pic>
        <p:nvPicPr>
          <p:cNvPr id="4" name="Picture 5" descr="354230_p_18_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4996721" cy="338777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20688"/>
            <a:ext cx="7886700" cy="55562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b="1" dirty="0" smtClean="0"/>
              <a:t>Hyaluronic Acid Benefits</a:t>
            </a:r>
          </a:p>
          <a:p>
            <a:endParaRPr lang="en-IN" sz="2800" b="1" dirty="0" smtClean="0"/>
          </a:p>
          <a:p>
            <a:r>
              <a:rPr lang="en-IN" sz="2800" b="1" dirty="0" smtClean="0"/>
              <a:t> Hyaluronic acid provides a cushion effect between the joints. You are able to move easier and feel less pain.</a:t>
            </a:r>
          </a:p>
          <a:p>
            <a:r>
              <a:rPr lang="en-IN" sz="2800" b="1" dirty="0" smtClean="0"/>
              <a:t>Hyaluronic acid provides a "reservoir of water" within the skin. Elasticity of skin is maintained by it </a:t>
            </a:r>
          </a:p>
          <a:p>
            <a:r>
              <a:rPr lang="en-IN" sz="2800" b="1" dirty="0" smtClean="0"/>
              <a:t> Hyaluronic acid reduces bacterial infections. Hyaluronic Acid has been found to raise the white cell count in your bloodstream. </a:t>
            </a:r>
          </a:p>
          <a:p>
            <a:endParaRPr lang="en-IN" sz="2800" b="1" dirty="0"/>
          </a:p>
        </p:txBody>
      </p:sp>
    </p:spTree>
    <p:extLst>
      <p:ext uri="{BB962C8B-B14F-4D97-AF65-F5344CB8AC3E}">
        <p14:creationId xmlns="" xmlns:p14="http://schemas.microsoft.com/office/powerpoint/2010/main" val="6117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Lactose </a:t>
            </a:r>
            <a:r>
              <a:rPr lang="en-IN" dirty="0" smtClean="0"/>
              <a:t>Intolerance </a:t>
            </a:r>
            <a:endParaRPr lang="en-IN" dirty="0"/>
          </a:p>
        </p:txBody>
      </p:sp>
      <p:pic>
        <p:nvPicPr>
          <p:cNvPr id="4098" name="Picture 2" descr="C:\Users\browse\Desktop\aid1868415-728px-Recognize-Symptoms-of-Lactose-Intolerance-Step-3-Versi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2195" y="1412776"/>
            <a:ext cx="4029805" cy="2158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5765" y="4002995"/>
            <a:ext cx="3889585" cy="26458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58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173" y="260648"/>
            <a:ext cx="7886700" cy="6876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HEPARIN:-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 </a:t>
            </a:r>
            <a:r>
              <a:rPr lang="en-IN" sz="3200" b="1" dirty="0" smtClean="0"/>
              <a:t>composed of sulphated glucosamine &amp; sulphated </a:t>
            </a:r>
            <a:r>
              <a:rPr lang="en-IN" sz="3200" b="1" dirty="0" err="1" smtClean="0"/>
              <a:t>iduronic</a:t>
            </a:r>
            <a:r>
              <a:rPr lang="en-IN" sz="3200" b="1" dirty="0" smtClean="0"/>
              <a:t> acid.</a:t>
            </a:r>
          </a:p>
          <a:p>
            <a:r>
              <a:rPr lang="en-IN" sz="3200" b="1" dirty="0" smtClean="0"/>
              <a:t>Linkage: </a:t>
            </a:r>
            <a:r>
              <a:rPr lang="el-GR" sz="3200" b="1" dirty="0" smtClean="0"/>
              <a:t>α-(1-4)</a:t>
            </a:r>
          </a:p>
          <a:p>
            <a:r>
              <a:rPr lang="el-GR" sz="3200" b="1" dirty="0" smtClean="0"/>
              <a:t> </a:t>
            </a:r>
            <a:r>
              <a:rPr lang="en-IN" sz="3200" b="1" dirty="0" smtClean="0"/>
              <a:t>occurs  in lung, liver, spleen.</a:t>
            </a:r>
          </a:p>
          <a:p>
            <a:r>
              <a:rPr lang="en-IN" sz="3200" b="1" dirty="0" smtClean="0"/>
              <a:t> It is an anticoagulant used both in vitro &amp; in vivo</a:t>
            </a:r>
          </a:p>
          <a:p>
            <a:r>
              <a:rPr lang="en-IN" sz="3200" b="1" dirty="0" smtClean="0"/>
              <a:t>Uses: Present in liver, lung, spleen etc. it is an anticoagulant used both in vitro &amp; in vivo</a:t>
            </a:r>
          </a:p>
          <a:p>
            <a:endParaRPr lang="en-IN" sz="3200" b="1" dirty="0"/>
          </a:p>
        </p:txBody>
      </p:sp>
    </p:spTree>
    <p:extLst>
      <p:ext uri="{BB962C8B-B14F-4D97-AF65-F5344CB8AC3E}">
        <p14:creationId xmlns="" xmlns:p14="http://schemas.microsoft.com/office/powerpoint/2010/main" val="33591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2. </a:t>
            </a:r>
            <a:r>
              <a:rPr lang="en-IN" b="1" dirty="0" smtClean="0"/>
              <a:t>CHONDROITIN SULPHATE:-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975798" cy="43396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200" b="1" dirty="0" smtClean="0"/>
              <a:t>Composed of sulphated </a:t>
            </a:r>
            <a:r>
              <a:rPr lang="en-IN" sz="3200" b="1" dirty="0" err="1" smtClean="0"/>
              <a:t>glucuronic</a:t>
            </a:r>
            <a:r>
              <a:rPr lang="en-IN" sz="3200" b="1" dirty="0" smtClean="0"/>
              <a:t> acid &amp; sulphated N-acetyl </a:t>
            </a:r>
            <a:r>
              <a:rPr lang="en-IN" sz="3200" b="1" dirty="0" err="1" smtClean="0"/>
              <a:t>galactoseamine</a:t>
            </a:r>
            <a:endParaRPr lang="en-IN" sz="3200" b="1" dirty="0" smtClean="0"/>
          </a:p>
          <a:p>
            <a:r>
              <a:rPr lang="en-IN" sz="3200" b="1" dirty="0" smtClean="0"/>
              <a:t>Linkage: </a:t>
            </a:r>
            <a:r>
              <a:rPr lang="el-GR" sz="3200" b="1" dirty="0" smtClean="0"/>
              <a:t>β -(1-4) </a:t>
            </a:r>
          </a:p>
          <a:p>
            <a:r>
              <a:rPr lang="el-GR" sz="3200" b="1" dirty="0" smtClean="0"/>
              <a:t> </a:t>
            </a:r>
            <a:r>
              <a:rPr lang="en-IN" sz="3200" b="1" dirty="0" smtClean="0"/>
              <a:t>major constituent of connective tissue.</a:t>
            </a:r>
          </a:p>
          <a:p>
            <a:r>
              <a:rPr lang="en-IN" sz="3200" b="1" dirty="0" smtClean="0"/>
              <a:t>Occurs widely in bones, tendons &amp; cartilages.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30826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b="1" dirty="0" smtClean="0"/>
              <a:t>3. KERATAN SULPHATE:-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sz="3600" b="1" dirty="0" smtClean="0"/>
              <a:t>only GAG which does not contain </a:t>
            </a:r>
            <a:r>
              <a:rPr lang="en-IN" sz="3600" b="1" dirty="0" err="1" smtClean="0"/>
              <a:t>uronic</a:t>
            </a:r>
            <a:r>
              <a:rPr lang="en-IN" sz="3600" b="1" dirty="0" smtClean="0"/>
              <a:t> acid. Instead of </a:t>
            </a:r>
            <a:r>
              <a:rPr lang="en-IN" sz="3600" b="1" dirty="0" err="1" smtClean="0"/>
              <a:t>uronic</a:t>
            </a:r>
            <a:r>
              <a:rPr lang="en-IN" sz="3600" b="1" dirty="0" smtClean="0"/>
              <a:t> acid there is Galactose.</a:t>
            </a:r>
          </a:p>
          <a:p>
            <a:r>
              <a:rPr lang="en-IN" sz="3600" b="1" dirty="0" smtClean="0"/>
              <a:t> composed of </a:t>
            </a:r>
            <a:r>
              <a:rPr lang="en-IN" sz="3600" b="1" dirty="0" err="1" smtClean="0"/>
              <a:t>galactose</a:t>
            </a:r>
            <a:r>
              <a:rPr lang="en-IN" sz="3600" b="1" dirty="0" smtClean="0"/>
              <a:t> &amp; N- acetyl </a:t>
            </a:r>
            <a:r>
              <a:rPr lang="en-IN" sz="3600" b="1" dirty="0" err="1" smtClean="0"/>
              <a:t>gucoseamine</a:t>
            </a:r>
            <a:r>
              <a:rPr lang="en-IN" sz="3600" b="1" dirty="0" smtClean="0"/>
              <a:t>.</a:t>
            </a:r>
          </a:p>
          <a:p>
            <a:r>
              <a:rPr lang="en-IN" sz="3600" b="1" dirty="0" smtClean="0"/>
              <a:t> occurs in cornea &amp; tendons.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863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96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4.</a:t>
            </a:r>
            <a:r>
              <a:rPr lang="en-IN" b="1" dirty="0" smtClean="0"/>
              <a:t> DERMATAN SULPHATE:-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3600" b="1" dirty="0" smtClean="0"/>
              <a:t>composed of  </a:t>
            </a:r>
            <a:r>
              <a:rPr lang="en-IN" sz="3600" b="1" dirty="0" err="1" smtClean="0"/>
              <a:t>iduronic</a:t>
            </a:r>
            <a:r>
              <a:rPr lang="en-IN" sz="3600" b="1" dirty="0" smtClean="0"/>
              <a:t> acid &amp; N-acetyl </a:t>
            </a:r>
            <a:r>
              <a:rPr lang="en-IN" sz="3600" b="1" dirty="0" err="1" smtClean="0"/>
              <a:t>galactosamine</a:t>
            </a:r>
            <a:r>
              <a:rPr lang="en-IN" sz="3600" b="1" dirty="0" smtClean="0"/>
              <a:t>.</a:t>
            </a:r>
          </a:p>
          <a:p>
            <a:r>
              <a:rPr lang="en-IN" sz="3600" b="1" dirty="0" smtClean="0"/>
              <a:t> occurs in skin, blood vessels &amp; heart valves.</a:t>
            </a:r>
          </a:p>
          <a:p>
            <a:endParaRPr lang="en-IN" sz="3600" b="1" dirty="0"/>
          </a:p>
        </p:txBody>
      </p:sp>
    </p:spTree>
    <p:extLst>
      <p:ext uri="{BB962C8B-B14F-4D97-AF65-F5344CB8AC3E}">
        <p14:creationId xmlns="" xmlns:p14="http://schemas.microsoft.com/office/powerpoint/2010/main" val="1815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3568" y="2348880"/>
          <a:ext cx="7975797" cy="329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436878"/>
                <a:gridCol w="2658599"/>
              </a:tblGrid>
              <a:tr h="595265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err="1" smtClean="0"/>
                        <a:t>Uronic</a:t>
                      </a:r>
                      <a:r>
                        <a:rPr lang="en-IN" sz="2400" baseline="0" dirty="0" smtClean="0"/>
                        <a:t> acid </a:t>
                      </a:r>
                      <a:endParaRPr lang="en-I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200" dirty="0" smtClean="0"/>
                        <a:t>Amino</a:t>
                      </a:r>
                      <a:r>
                        <a:rPr lang="en-IN" sz="3200" baseline="0" dirty="0" smtClean="0"/>
                        <a:t>  sugar </a:t>
                      </a:r>
                      <a:endParaRPr lang="en-IN" sz="3200" dirty="0"/>
                    </a:p>
                  </a:txBody>
                  <a:tcPr/>
                </a:tc>
              </a:tr>
              <a:tr h="540656">
                <a:tc>
                  <a:txBody>
                    <a:bodyPr/>
                    <a:lstStyle/>
                    <a:p>
                      <a:r>
                        <a:rPr lang="en-IN" sz="2400" b="1" dirty="0" err="1" smtClean="0"/>
                        <a:t>Hyluronic</a:t>
                      </a:r>
                      <a:r>
                        <a:rPr lang="en-IN" sz="2400" b="1" dirty="0" smtClean="0"/>
                        <a:t> acid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40656">
                <a:tc>
                  <a:txBody>
                    <a:bodyPr/>
                    <a:lstStyle/>
                    <a:p>
                      <a:r>
                        <a:rPr lang="en-IN" sz="2400" b="1" dirty="0" smtClean="0"/>
                        <a:t>Heparin</a:t>
                      </a:r>
                      <a:r>
                        <a:rPr lang="en-IN" sz="2400" b="1" baseline="0" dirty="0" smtClean="0"/>
                        <a:t>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40656">
                <a:tc>
                  <a:txBody>
                    <a:bodyPr/>
                    <a:lstStyle/>
                    <a:p>
                      <a:r>
                        <a:rPr lang="en-IN" sz="2400" b="1" dirty="0" err="1" smtClean="0"/>
                        <a:t>Keratan</a:t>
                      </a:r>
                      <a:r>
                        <a:rPr lang="en-IN" sz="2400" b="1" dirty="0" smtClean="0"/>
                        <a:t> sulphate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40656">
                <a:tc>
                  <a:txBody>
                    <a:bodyPr/>
                    <a:lstStyle/>
                    <a:p>
                      <a:r>
                        <a:rPr lang="en-IN" sz="2400" b="1" dirty="0" err="1" smtClean="0"/>
                        <a:t>Dermatan</a:t>
                      </a:r>
                      <a:r>
                        <a:rPr lang="en-IN" sz="2400" b="1" dirty="0" smtClean="0"/>
                        <a:t> sulphate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40656">
                <a:tc>
                  <a:txBody>
                    <a:bodyPr/>
                    <a:lstStyle/>
                    <a:p>
                      <a:r>
                        <a:rPr lang="en-IN" sz="2400" b="1" dirty="0" err="1" smtClean="0"/>
                        <a:t>Chondroitin</a:t>
                      </a:r>
                      <a:r>
                        <a:rPr lang="en-IN" sz="2400" b="1" baseline="0" dirty="0" smtClean="0"/>
                        <a:t> sulphate </a:t>
                      </a:r>
                      <a:endParaRPr lang="en-IN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447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dirty="0" smtClean="0"/>
              <a:t>MCQ </a:t>
            </a:r>
            <a:endParaRPr lang="en-US" sz="115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76872"/>
            <a:ext cx="3915054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05064"/>
            <a:ext cx="5976663" cy="262901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14356"/>
            <a:ext cx="2667000" cy="215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353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590856"/>
          </a:xfrm>
        </p:spPr>
        <p:txBody>
          <a:bodyPr>
            <a:normAutofit/>
          </a:bodyPr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1.The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glycosaminoglycan which does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not contain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uronic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acid is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Dermatan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sulphate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(B) Chondroitin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sulphate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Keratan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sulphate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Heparan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sulphate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0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80728"/>
            <a:ext cx="7772400" cy="53748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2. N–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Acetylglucosamnine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is present in</a:t>
            </a: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(A) Hyaluronic acid 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B) Chondroitin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sulphate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(C) Heparin 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D) All of these</a:t>
            </a:r>
          </a:p>
        </p:txBody>
      </p:sp>
    </p:spTree>
    <p:extLst>
      <p:ext uri="{BB962C8B-B14F-4D97-AF65-F5344CB8AC3E}">
        <p14:creationId xmlns:p14="http://schemas.microsoft.com/office/powerpoint/2010/main" xmlns="" val="39973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3</a:t>
            </a:r>
            <a:r>
              <a:rPr lang="en-US" sz="3600" b="1" dirty="0" smtClean="0"/>
              <a:t>. </a:t>
            </a:r>
            <a:r>
              <a:rPr lang="en-IN" sz="3600" b="1" dirty="0"/>
              <a:t>The constituent unit of inulin is</a:t>
            </a:r>
          </a:p>
          <a:p>
            <a:pPr marL="0" indent="0">
              <a:buNone/>
            </a:pPr>
            <a:r>
              <a:rPr lang="en-IN" sz="3600" b="1" dirty="0"/>
              <a:t>(A) Glucose (B) Fructose</a:t>
            </a:r>
          </a:p>
          <a:p>
            <a:pPr marL="0" indent="0">
              <a:buNone/>
            </a:pPr>
            <a:r>
              <a:rPr lang="en-IN" sz="3600" b="1" dirty="0"/>
              <a:t>(C) Mannose (D) Galactose</a:t>
            </a:r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515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is Carbohydrates???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5400" dirty="0" smtClean="0"/>
              <a:t>It is  a </a:t>
            </a:r>
            <a:r>
              <a:rPr lang="en-IN" sz="5400" dirty="0" err="1" smtClean="0"/>
              <a:t>Polyhydroxy</a:t>
            </a:r>
            <a:r>
              <a:rPr lang="en-IN" sz="5400" dirty="0" smtClean="0"/>
              <a:t>  </a:t>
            </a:r>
            <a:r>
              <a:rPr lang="en-IN" sz="5400" dirty="0" err="1" smtClean="0"/>
              <a:t>aldose</a:t>
            </a:r>
            <a:r>
              <a:rPr lang="en-IN" sz="5400" dirty="0" smtClean="0"/>
              <a:t>  and </a:t>
            </a:r>
            <a:r>
              <a:rPr lang="en-IN" sz="5400" dirty="0" err="1" smtClean="0"/>
              <a:t>Ketose</a:t>
            </a:r>
            <a:r>
              <a:rPr lang="en-IN" sz="5400" dirty="0" smtClean="0"/>
              <a:t>  and their derivative </a:t>
            </a:r>
            <a:endParaRPr lang="en-IN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Keratan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is found in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abundance in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(A) Heart muscle 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B) Liver</a:t>
            </a:r>
          </a:p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(C) Adrenal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cortex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(D) Cornea</a:t>
            </a:r>
          </a:p>
        </p:txBody>
      </p:sp>
    </p:spTree>
    <p:extLst>
      <p:ext uri="{BB962C8B-B14F-4D97-AF65-F5344CB8AC3E}">
        <p14:creationId xmlns:p14="http://schemas.microsoft.com/office/powerpoint/2010/main" xmlns="" val="35305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IN" sz="3600" b="1" dirty="0" smtClean="0"/>
              <a:t>5.The </a:t>
            </a:r>
            <a:r>
              <a:rPr lang="en-IN" sz="3600" b="1" dirty="0"/>
              <a:t>polysaccharide used in assessing the  glomerular </a:t>
            </a:r>
            <a:r>
              <a:rPr lang="en-IN" sz="3600" b="1" dirty="0" err="1"/>
              <a:t>fittration</a:t>
            </a:r>
            <a:r>
              <a:rPr lang="en-IN" sz="3600" b="1" dirty="0"/>
              <a:t> rate (GFR) is</a:t>
            </a:r>
          </a:p>
          <a:p>
            <a:pPr marL="0" indent="0">
              <a:buNone/>
            </a:pPr>
            <a:r>
              <a:rPr lang="en-IN" sz="3600" b="1" dirty="0"/>
              <a:t>(A) Glycogen (B) Agar</a:t>
            </a:r>
          </a:p>
          <a:p>
            <a:pPr marL="0" indent="0">
              <a:buNone/>
            </a:pPr>
            <a:r>
              <a:rPr lang="en-IN" sz="3600" b="1" dirty="0"/>
              <a:t>(C) Inulin (D) Hyaluronic acid</a:t>
            </a:r>
          </a:p>
          <a:p>
            <a:pPr marL="514350" indent="-514350">
              <a:buFont typeface="+mj-lt"/>
              <a:buAutoNum type="alphaLcParenR"/>
            </a:pP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02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LTIMATE SHREY\Desktop\Keefers_AnimatedButterfliesThank-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429">
            <a:off x="-145628" y="1700808"/>
            <a:ext cx="4476108" cy="4869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LTIMATE SHREY\Desktop\thanks_animated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988">
            <a:off x="4788024" y="1844824"/>
            <a:ext cx="4578085" cy="43696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29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3. Cellulose is not digested by human being 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(A) </a:t>
            </a:r>
            <a:r>
              <a:rPr lang="en-US" sz="3600" b="1" dirty="0" smtClean="0"/>
              <a:t>Lactase Deficiency 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(B) </a:t>
            </a:r>
            <a:r>
              <a:rPr lang="en-US" sz="3600" b="1" dirty="0" smtClean="0"/>
              <a:t>Cellulose Deficiency 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(C) </a:t>
            </a:r>
            <a:r>
              <a:rPr lang="en-US" sz="3600" b="1" dirty="0" smtClean="0"/>
              <a:t>Maltase Deficiency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(D) </a:t>
            </a:r>
            <a:r>
              <a:rPr lang="en-US" sz="3600" b="1" dirty="0" smtClean="0"/>
              <a:t>None of above </a:t>
            </a:r>
            <a:endParaRPr lang="en-US" sz="3600" b="1" dirty="0"/>
          </a:p>
          <a:p>
            <a:pPr marL="514350" indent="-514350">
              <a:buFont typeface="+mj-lt"/>
              <a:buAutoNum type="alphaLcParenR"/>
            </a:pPr>
            <a:endParaRPr lang="en-US" sz="36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33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4  </a:t>
            </a:r>
            <a:r>
              <a:rPr lang="en-IN" sz="3600" b="1" dirty="0" smtClean="0"/>
              <a:t>Linkages present in Glycogen </a:t>
            </a:r>
            <a:endParaRPr lang="en-IN" sz="3600" b="1" dirty="0"/>
          </a:p>
          <a:p>
            <a:pPr marL="0" indent="0">
              <a:buNone/>
            </a:pPr>
            <a:r>
              <a:rPr lang="en-IN" sz="3600" b="1" dirty="0"/>
              <a:t>(A) </a:t>
            </a:r>
            <a:r>
              <a:rPr lang="en-IN" sz="3600" b="1" dirty="0" smtClean="0"/>
              <a:t>1-4 and 1-6</a:t>
            </a:r>
            <a:endParaRPr lang="en-IN" sz="3600" b="1" dirty="0"/>
          </a:p>
          <a:p>
            <a:pPr marL="0" indent="0">
              <a:buNone/>
            </a:pPr>
            <a:r>
              <a:rPr lang="en-IN" sz="3600" b="1" dirty="0"/>
              <a:t>(B) </a:t>
            </a:r>
            <a:r>
              <a:rPr lang="en-IN" sz="3600" b="1" dirty="0" smtClean="0"/>
              <a:t>1-2</a:t>
            </a:r>
            <a:endParaRPr lang="en-IN" sz="3600" b="1" dirty="0"/>
          </a:p>
          <a:p>
            <a:pPr marL="0" indent="0">
              <a:buNone/>
            </a:pPr>
            <a:r>
              <a:rPr lang="en-IN" sz="3600" b="1" dirty="0"/>
              <a:t>(C) </a:t>
            </a:r>
            <a:r>
              <a:rPr lang="en-IN" sz="3600" b="1" dirty="0" smtClean="0"/>
              <a:t>1-3 </a:t>
            </a:r>
            <a:endParaRPr lang="en-IN" sz="3600" b="1" dirty="0"/>
          </a:p>
          <a:p>
            <a:pPr marL="0" indent="0">
              <a:buNone/>
            </a:pPr>
            <a:r>
              <a:rPr lang="en-IN" sz="3600" b="1" dirty="0"/>
              <a:t>(D) All of these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5052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112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305800" cy="6172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5</a:t>
            </a:r>
            <a:r>
              <a:rPr lang="en-US" sz="3600" b="1" dirty="0" smtClean="0"/>
              <a:t>. </a:t>
            </a:r>
            <a:r>
              <a:rPr lang="en-IN" sz="3600" b="1" dirty="0"/>
              <a:t>Amylose is a constituent of</a:t>
            </a:r>
          </a:p>
          <a:p>
            <a:pPr marL="0" indent="0">
              <a:buNone/>
            </a:pPr>
            <a:r>
              <a:rPr lang="en-IN" sz="3600" b="1" dirty="0"/>
              <a:t>(A) Starch (B) Cellulose</a:t>
            </a:r>
          </a:p>
          <a:p>
            <a:pPr marL="0" indent="0">
              <a:buNone/>
            </a:pPr>
            <a:r>
              <a:rPr lang="en-IN" sz="3600" b="1" dirty="0"/>
              <a:t>(C) Glycogen (D) None of these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62" y="3933056"/>
            <a:ext cx="3256637" cy="26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458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12174"/>
          </a:xfrm>
        </p:spPr>
        <p:txBody>
          <a:bodyPr/>
          <a:lstStyle/>
          <a:p>
            <a:r>
              <a:rPr lang="en-IN" b="1" dirty="0" smtClean="0">
                <a:latin typeface="Algerian" pitchFamily="82" charset="0"/>
              </a:rPr>
              <a:t>Biomedical  importance</a:t>
            </a:r>
            <a:endParaRPr lang="en-IN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85860"/>
            <a:ext cx="7772400" cy="5286412"/>
          </a:xfrm>
          <a:solidFill>
            <a:schemeClr val="bg1">
              <a:alpha val="60000"/>
            </a:schemeClr>
          </a:solidFill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None/>
            </a:pPr>
            <a:endParaRPr lang="en-IN" sz="2800" b="1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N" sz="2800" b="1" dirty="0" smtClean="0"/>
              <a:t> </a:t>
            </a:r>
            <a:r>
              <a:rPr lang="en-IN" sz="3000" b="1" dirty="0" smtClean="0"/>
              <a:t>Glucose is the major  fuel for the tissues.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N" sz="3000" b="1" dirty="0" smtClean="0"/>
              <a:t> Glycogen for storage;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N" sz="3000" b="1" dirty="0" smtClean="0"/>
              <a:t>Ribose in nucleic acid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N" sz="3000" b="1" dirty="0" smtClean="0"/>
              <a:t>Galactose in lactose of milk;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N" sz="3000" b="1" dirty="0" smtClean="0"/>
              <a:t>in certain complex lipids &amp; in combination with protein in glycoproteins &amp; </a:t>
            </a:r>
            <a:r>
              <a:rPr lang="en-IN" sz="3000" b="1" dirty="0" err="1" smtClean="0"/>
              <a:t>proteoglycans</a:t>
            </a:r>
            <a:r>
              <a:rPr lang="en-IN" sz="3000" b="1" dirty="0" smtClean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IN" sz="3000" b="1" dirty="0" smtClean="0"/>
              <a:t>Non digestible carbohydrates serve as dietary fibres like </a:t>
            </a:r>
            <a:r>
              <a:rPr lang="en-IN" sz="3000" b="1" dirty="0" err="1" smtClean="0"/>
              <a:t>cellollose</a:t>
            </a:r>
            <a:r>
              <a:rPr lang="en-IN" sz="30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tro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5764</TotalTime>
  <Words>1886</Words>
  <Application>Microsoft Office PowerPoint</Application>
  <PresentationFormat>On-screen Show (4:3)</PresentationFormat>
  <Paragraphs>415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85</vt:i4>
      </vt:variant>
    </vt:vector>
  </HeadingPairs>
  <TitlesOfParts>
    <vt:vector size="89" baseType="lpstr">
      <vt:lpstr>Office Theme</vt:lpstr>
      <vt:lpstr>Metro</vt:lpstr>
      <vt:lpstr>1_Metro</vt:lpstr>
      <vt:lpstr>1_Office Theme</vt:lpstr>
      <vt:lpstr>Slide 1</vt:lpstr>
      <vt:lpstr>CARBOHYDRATE CHEMISTRY</vt:lpstr>
      <vt:lpstr>Biomedical  importance</vt:lpstr>
      <vt:lpstr>Slide 4</vt:lpstr>
      <vt:lpstr>Galactosemia  </vt:lpstr>
      <vt:lpstr>Slide 6</vt:lpstr>
      <vt:lpstr>Lactose Intolerance </vt:lpstr>
      <vt:lpstr>What is Carbohydrates???</vt:lpstr>
      <vt:lpstr>Biomedical  importance</vt:lpstr>
      <vt:lpstr>CLASSIFICATION</vt:lpstr>
      <vt:lpstr>Monosaccharides </vt:lpstr>
      <vt:lpstr>COMMON MONOSACCHARIDES</vt:lpstr>
      <vt:lpstr>Disaccharides</vt:lpstr>
      <vt:lpstr>Examples of Disaccharides:-</vt:lpstr>
      <vt:lpstr>polysaccharides</vt:lpstr>
      <vt:lpstr>Slide 16</vt:lpstr>
      <vt:lpstr>Slide 17</vt:lpstr>
      <vt:lpstr>MCQ </vt:lpstr>
      <vt:lpstr>Slide 19</vt:lpstr>
      <vt:lpstr>Slide 20</vt:lpstr>
      <vt:lpstr>Slide 21</vt:lpstr>
      <vt:lpstr>Slide 22</vt:lpstr>
      <vt:lpstr>Slide 23</vt:lpstr>
      <vt:lpstr>PROPERTIES OF MONOSACCHARIDES</vt:lpstr>
      <vt:lpstr>01  stereo-isomerism </vt:lpstr>
      <vt:lpstr>Slide 26</vt:lpstr>
      <vt:lpstr>02  D-L ISOMERISM</vt:lpstr>
      <vt:lpstr>03  PYRANOSE-FURANOSE ISOMERISM</vt:lpstr>
      <vt:lpstr>04  - ANOMERS</vt:lpstr>
      <vt:lpstr>05  -  EPIMERS</vt:lpstr>
      <vt:lpstr>06  - OPTICAL - ISOMERISM </vt:lpstr>
      <vt:lpstr>Slide 32</vt:lpstr>
      <vt:lpstr> 07- MUTAROTATION </vt:lpstr>
      <vt:lpstr>DISACCHARIDES :</vt:lpstr>
      <vt:lpstr>1. Maltose:-</vt:lpstr>
      <vt:lpstr>Identification by Osazone Test   </vt:lpstr>
      <vt:lpstr>Linkage </vt:lpstr>
      <vt:lpstr>Pompe’s Diseases </vt:lpstr>
      <vt:lpstr>Lactose:- (Milk Sugar) </vt:lpstr>
      <vt:lpstr>Linkage. </vt:lpstr>
      <vt:lpstr>Identification</vt:lpstr>
      <vt:lpstr>Slide 42</vt:lpstr>
      <vt:lpstr>Case study</vt:lpstr>
      <vt:lpstr>Slide 44</vt:lpstr>
      <vt:lpstr>SUCROSE(COMMON TABLE SUGAR):-</vt:lpstr>
      <vt:lpstr>STRUCTURE OF SUCROSE</vt:lpstr>
      <vt:lpstr>CLINICALLY IMPORTANT CARBOHYDRATES</vt:lpstr>
      <vt:lpstr>MCQ </vt:lpstr>
      <vt:lpstr>Slide 49</vt:lpstr>
      <vt:lpstr>Slide 50</vt:lpstr>
      <vt:lpstr>Slide 51</vt:lpstr>
      <vt:lpstr>Slide 52</vt:lpstr>
      <vt:lpstr>Slide 53</vt:lpstr>
      <vt:lpstr>Slide 54</vt:lpstr>
      <vt:lpstr>Polysaccharides</vt:lpstr>
      <vt:lpstr>STARCH:- </vt:lpstr>
      <vt:lpstr>Hydrolysis of Starch By Amylase </vt:lpstr>
      <vt:lpstr>Types OF Amylase </vt:lpstr>
      <vt:lpstr>GLYCOGEN</vt:lpstr>
      <vt:lpstr>CELLULOSE:-</vt:lpstr>
      <vt:lpstr>INULIN:-</vt:lpstr>
      <vt:lpstr>Slide 62</vt:lpstr>
      <vt:lpstr>Slide 63</vt:lpstr>
      <vt:lpstr>MUCOPOLYSACCHARIDES:</vt:lpstr>
      <vt:lpstr>MUCOPOLYSACCHARIDES:-</vt:lpstr>
      <vt:lpstr>Slide 66</vt:lpstr>
      <vt:lpstr> Non sulphur containing:  </vt:lpstr>
      <vt:lpstr>Acidic polysaccharides associated with the connective tissue. It gives joint lubrication </vt:lpstr>
      <vt:lpstr>Slide 69</vt:lpstr>
      <vt:lpstr>Slide 70</vt:lpstr>
      <vt:lpstr> HEPARIN:- </vt:lpstr>
      <vt:lpstr>2. CHONDROITIN SULPHATE:-</vt:lpstr>
      <vt:lpstr>3. KERATAN SULPHATE:-</vt:lpstr>
      <vt:lpstr>4. DERMATAN SULPHATE:-</vt:lpstr>
      <vt:lpstr>Slide 75</vt:lpstr>
      <vt:lpstr>MCQ 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user_2</dc:creator>
  <cp:lastModifiedBy>browse</cp:lastModifiedBy>
  <cp:revision>69</cp:revision>
  <dcterms:created xsi:type="dcterms:W3CDTF">2015-08-14T04:18:58Z</dcterms:created>
  <dcterms:modified xsi:type="dcterms:W3CDTF">2021-02-04T05:32:57Z</dcterms:modified>
</cp:coreProperties>
</file>