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9" r:id="rId2"/>
    <p:sldId id="293" r:id="rId3"/>
    <p:sldId id="294" r:id="rId4"/>
    <p:sldId id="296" r:id="rId5"/>
    <p:sldId id="297" r:id="rId6"/>
    <p:sldId id="325" r:id="rId7"/>
    <p:sldId id="326" r:id="rId8"/>
    <p:sldId id="327" r:id="rId9"/>
    <p:sldId id="328" r:id="rId10"/>
    <p:sldId id="301" r:id="rId11"/>
    <p:sldId id="304" r:id="rId12"/>
    <p:sldId id="306" r:id="rId13"/>
    <p:sldId id="307" r:id="rId14"/>
    <p:sldId id="308" r:id="rId15"/>
    <p:sldId id="309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1" r:id="rId26"/>
    <p:sldId id="322" r:id="rId27"/>
    <p:sldId id="323" r:id="rId28"/>
    <p:sldId id="270" r:id="rId29"/>
    <p:sldId id="271" r:id="rId30"/>
    <p:sldId id="272" r:id="rId31"/>
    <p:sldId id="273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8" r:id="rId42"/>
    <p:sldId id="284" r:id="rId43"/>
    <p:sldId id="285" r:id="rId44"/>
    <p:sldId id="286" r:id="rId45"/>
    <p:sldId id="287" r:id="rId46"/>
    <p:sldId id="263" r:id="rId47"/>
    <p:sldId id="264" r:id="rId48"/>
    <p:sldId id="265" r:id="rId49"/>
    <p:sldId id="266" r:id="rId50"/>
    <p:sldId id="267" r:id="rId51"/>
    <p:sldId id="26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5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9E52-A775-4A29-8F89-A6451843A7C5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37453-DAAB-4ECD-B021-5C5DF53F636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Chemical nature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Physiological effect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Cellulose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Polymer of glucose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Retains water in feces, promotes peristalsis, and increases bowel action.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Hemi-cellulose</a:t>
            </a:r>
          </a:p>
          <a:p>
            <a:pPr rtl="0" eaLnBrk="1" fontAlgn="t" latinLnBrk="0" hangingPunct="1"/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Pentoses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hexoses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Retains water in feces, increases bile acid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uronic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acid excretion.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Lignin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Aromatic alcohols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Antioxidant, increases bile acid excretion,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hypocholesterolemic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rtl="0" eaLnBrk="1" fontAlgn="t" latinLnBrk="0" hangingPunct="1"/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Pectins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Partially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esterified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rhamno-galacturans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Absorbs water, slows gastric emptying, binds bile acids, increases their excretion.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42A68-5B9B-4DEE-891B-88AEC8A55F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42A68-5B9B-4DEE-891B-88AEC8A55F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Often develops when mother stops breast feeding and child switches from high quality breast milk to cereal/starchy diet.  Also seen after illness or infection…measles a common contributing factor.  Not enough protein to make:  antibodies, carriers for lipids, hemoglobin (Iron carrier(…free iron circulates and promotes bacterial growth)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388EA-AF59-46DA-8932-5A18F010F8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94AB-8BB5-44E9-8468-9773F9788BC2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7820-7F1D-4AB5-A930-3C361DA0D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rowse\Documents\Proten-Energy%20Malnutrition.mp4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11500" dirty="0" smtClean="0">
                <a:latin typeface="Algerian" pitchFamily="82" charset="0"/>
              </a:rPr>
              <a:t>Nutrition </a:t>
            </a:r>
            <a:endParaRPr lang="en-IN" sz="115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 Dynamic Action (SDA): </a:t>
            </a:r>
            <a:r>
              <a:rPr lang="en-US" b="1" dirty="0" smtClean="0">
                <a:solidFill>
                  <a:srgbClr val="0000FF"/>
                </a:solidFill>
              </a:rPr>
              <a:t>Thermic effect of food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5016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It refers to the increased heat production or increased metabolic rate following intake of food.</a:t>
            </a:r>
          </a:p>
          <a:p>
            <a:pPr algn="just"/>
            <a:r>
              <a:rPr lang="en-US" dirty="0" smtClean="0"/>
              <a:t>SDA can be considered as activation energy needed for chemical reaction.</a:t>
            </a:r>
          </a:p>
          <a:p>
            <a:pPr algn="just"/>
            <a:r>
              <a:rPr lang="en-US" dirty="0" smtClean="0"/>
              <a:t>250 </a:t>
            </a:r>
            <a:r>
              <a:rPr lang="en-US" dirty="0" err="1" smtClean="0"/>
              <a:t>gms</a:t>
            </a:r>
            <a:r>
              <a:rPr lang="en-US" dirty="0" smtClean="0"/>
              <a:t> of carbohydrates produce 250*4=1000 kcal., but before this energy is trapped 10% energy is drawn from the reserve of the body. Net generation is 1000-100=900 kcal.</a:t>
            </a:r>
          </a:p>
          <a:p>
            <a:pPr algn="just"/>
            <a:r>
              <a:rPr lang="en-US" dirty="0" smtClean="0"/>
              <a:t>Values for SDA: proteins 30%, lipids 15% and carbohydrates 5%.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324600" cy="717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MAJOR NUTRIENTS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45720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  <a:defRPr/>
            </a:pPr>
            <a:r>
              <a:rPr lang="en-US" sz="3600" dirty="0" smtClean="0"/>
              <a:t>Carbohydrates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3600" dirty="0" smtClean="0"/>
              <a:t>Proteins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3600" dirty="0" smtClean="0"/>
              <a:t>Fats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dirty="0" smtClean="0"/>
              <a:t>Vitamins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dirty="0" smtClean="0"/>
              <a:t>Minerals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dirty="0" smtClean="0"/>
              <a:t>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Carbohydrates’ Functions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Readily available source &amp; supply most of the body’s energy needs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Antiketogenic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Structure of cells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Store calories as glycogen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Convert to fat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Amino acid synthesis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Cellulose as roughage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Dietary Fibers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105400" cy="57150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Dietary fiber is defined as the nondigestible carbohydrates.</a:t>
            </a:r>
          </a:p>
          <a:p>
            <a:pPr>
              <a:lnSpc>
                <a:spcPct val="80000"/>
              </a:lnSpc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Soluble fiber = form a viscous gel when mixed with a liquid.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Insoluble fiber passes through the digestive track largely intact.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The recommended daily fiber intake (AI) is 25 g/day for women and 38 g/day for men.</a:t>
            </a:r>
          </a:p>
          <a:p>
            <a:pPr>
              <a:lnSpc>
                <a:spcPct val="80000"/>
              </a:lnSpc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E.g.: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Cellulose, Hemi-cellulose, Lignin,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Pectins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b="1" dirty="0" smtClean="0"/>
              <a:t>  </a:t>
            </a:r>
          </a:p>
        </p:txBody>
      </p:sp>
      <p:pic>
        <p:nvPicPr>
          <p:cNvPr id="4" name="Picture 5" descr="washing%20vegetables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3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Fibers: beneficial effects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b="1" dirty="0" smtClean="0"/>
              <a:t>Adds bulk to the diet 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b="1" dirty="0" smtClean="0"/>
              <a:t>Absorb 10–15 times its own weight in water, drawing fluid into the lumen of the intestine and increasing bowel motility.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b="1" dirty="0" smtClean="0"/>
              <a:t>Delays gastric emptying and result in a sensation of fullness.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b="1" dirty="0" smtClean="0"/>
              <a:t>This delayed emptying also results in reduced peaks of blood glucose following a meal.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b="1" dirty="0" smtClean="0"/>
              <a:t>Consumption of soluble fiber decreases LDL cholesterol levels by increasing fecal bile acid excretion and interfering with bile acid reabsorption.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FIBRES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1" y="914400"/>
          <a:ext cx="8610600" cy="4754880"/>
        </p:xfrm>
        <a:graphic>
          <a:graphicData uri="http://schemas.openxmlformats.org/drawingml/2006/table">
            <a:tbl>
              <a:tblPr/>
              <a:tblGrid>
                <a:gridCol w="2143412"/>
                <a:gridCol w="2771652"/>
                <a:gridCol w="36955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Fiber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Chemical nature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Physiological effect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Cellulose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Polymer of glucose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Retains water in feces, promotes peristalsis, and increases bowel action.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Hemi-cellulose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Pentoses , hexoses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Retains water in feces, increases bile acid and uronic acid excretion.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Lignin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Aromatic alcohols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Antioxidant, increases bile acid excretion, hypocholesterolemic.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Pectins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Partially esterified rhamno-galacturans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Absorbs water, slows gastric emptying, binds bile acids, increases their excretion.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en-US" sz="4800" b="1" i="1" dirty="0" err="1" smtClean="0"/>
              <a:t>Glycemic</a:t>
            </a:r>
            <a:r>
              <a:rPr lang="en-US" sz="4800" b="1" i="1" dirty="0" smtClean="0"/>
              <a:t> Index (GI)</a:t>
            </a:r>
            <a:endParaRPr lang="en-IN" sz="4800" dirty="0" smtClean="0"/>
          </a:p>
          <a:p>
            <a:endParaRPr lang="en-IN" dirty="0" smtClean="0"/>
          </a:p>
          <a:p>
            <a:r>
              <a:rPr lang="en-IN" dirty="0" err="1" smtClean="0"/>
              <a:t>Glycemic</a:t>
            </a:r>
            <a:r>
              <a:rPr lang="en-IN" dirty="0" smtClean="0"/>
              <a:t> index is a number. It gives you an idea about how fast your body </a:t>
            </a:r>
            <a:r>
              <a:rPr lang="en-IN" b="1" dirty="0" smtClean="0"/>
              <a:t>converts the carbohydrates  in a food into glucose.</a:t>
            </a:r>
            <a:endParaRPr lang="en-IN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/>
            <a:r>
              <a:rPr lang="en-IN" dirty="0" smtClean="0"/>
              <a:t>Foods low on the </a:t>
            </a:r>
            <a:r>
              <a:rPr lang="en-IN" dirty="0" err="1" smtClean="0"/>
              <a:t>glycemic</a:t>
            </a:r>
            <a:r>
              <a:rPr lang="en-IN" dirty="0" smtClean="0"/>
              <a:t> index (GI) scale tend to release glucose slowly and steadily.</a:t>
            </a:r>
          </a:p>
          <a:p>
            <a:pPr algn="just"/>
            <a:r>
              <a:rPr lang="en-IN" dirty="0" smtClean="0"/>
              <a:t>Foods high on the </a:t>
            </a:r>
            <a:r>
              <a:rPr lang="en-IN" dirty="0" err="1" smtClean="0"/>
              <a:t>glycemic</a:t>
            </a:r>
            <a:r>
              <a:rPr lang="en-IN" dirty="0" smtClean="0"/>
              <a:t> index release glucose rapidly.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55 or less = Low (good)</a:t>
            </a:r>
          </a:p>
          <a:p>
            <a:pPr algn="just"/>
            <a:r>
              <a:rPr lang="en-IN" dirty="0" smtClean="0"/>
              <a:t>56- 69 = Medium</a:t>
            </a:r>
          </a:p>
          <a:p>
            <a:pPr algn="just"/>
            <a:r>
              <a:rPr lang="en-IN" dirty="0" smtClean="0"/>
              <a:t>70 or higher = High (bad)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60648"/>
          <a:ext cx="8153400" cy="6376372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1092949">
                <a:tc>
                  <a:txBody>
                    <a:bodyPr/>
                    <a:lstStyle/>
                    <a:p>
                      <a:pPr fontAlgn="t"/>
                      <a:r>
                        <a:rPr lang="en-IN" sz="2400" b="1" dirty="0">
                          <a:solidFill>
                            <a:srgbClr val="2B2B2B"/>
                          </a:solidFill>
                        </a:rPr>
                        <a:t>FOOD</a:t>
                      </a:r>
                      <a:endParaRPr lang="en-IN" sz="2400" b="1" dirty="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2400" b="1">
                          <a:solidFill>
                            <a:srgbClr val="2B2B2B"/>
                          </a:solidFill>
                        </a:rPr>
                        <a:t>Glycemic index (glucose = 100)</a:t>
                      </a:r>
                      <a:endParaRPr lang="en-IN" sz="2400" b="1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2949">
                <a:tc>
                  <a:txBody>
                    <a:bodyPr/>
                    <a:lstStyle/>
                    <a:p>
                      <a:pPr fontAlgn="t"/>
                      <a:r>
                        <a:rPr lang="en-IN" sz="2400" b="1" dirty="0">
                          <a:solidFill>
                            <a:srgbClr val="2B2B2B"/>
                          </a:solidFill>
                        </a:rPr>
                        <a:t>HIGH-CARBOHYDRATE FOODS</a:t>
                      </a:r>
                      <a:endParaRPr lang="en-IN" sz="2400" b="1" dirty="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IN" sz="2400" b="1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505">
                <a:tc>
                  <a:txBody>
                    <a:bodyPr/>
                    <a:lstStyle/>
                    <a:p>
                      <a:pPr fontAlgn="t"/>
                      <a:r>
                        <a:rPr lang="en-IN" sz="2400" b="1"/>
                        <a:t>White wheat bread*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2400" b="1"/>
                        <a:t>75 ± 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2949">
                <a:tc>
                  <a:txBody>
                    <a:bodyPr/>
                    <a:lstStyle/>
                    <a:p>
                      <a:pPr fontAlgn="t"/>
                      <a:r>
                        <a:rPr lang="en-IN" sz="2400" b="1" dirty="0"/>
                        <a:t>Whole wheat/whole meal bread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2400" b="1"/>
                        <a:t>74 ± 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505">
                <a:tc>
                  <a:txBody>
                    <a:bodyPr/>
                    <a:lstStyle/>
                    <a:p>
                      <a:pPr fontAlgn="t"/>
                      <a:r>
                        <a:rPr lang="en-IN" sz="2400" b="1"/>
                        <a:t>Specialty grain bread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2400" b="1" dirty="0"/>
                        <a:t>53 ± 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505">
                <a:tc>
                  <a:txBody>
                    <a:bodyPr/>
                    <a:lstStyle/>
                    <a:p>
                      <a:pPr fontAlgn="t"/>
                      <a:r>
                        <a:rPr lang="en-IN" sz="2400" b="1"/>
                        <a:t>Unleavened wheat bread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2400" b="1" dirty="0"/>
                        <a:t>70 ± 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505">
                <a:tc>
                  <a:txBody>
                    <a:bodyPr/>
                    <a:lstStyle/>
                    <a:p>
                      <a:pPr fontAlgn="t"/>
                      <a:r>
                        <a:rPr lang="en-IN" sz="2400" b="1"/>
                        <a:t>Wheat roti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2400" b="1" dirty="0"/>
                        <a:t>62 ± 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505">
                <a:tc>
                  <a:txBody>
                    <a:bodyPr/>
                    <a:lstStyle/>
                    <a:p>
                      <a:pPr fontAlgn="t"/>
                      <a:r>
                        <a:rPr lang="en-IN" sz="2400" b="1"/>
                        <a:t>Chapatti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2400" b="1" dirty="0"/>
                        <a:t>52 ± 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32660"/>
          <a:ext cx="7924800" cy="6336700"/>
        </p:xfrm>
        <a:graphic>
          <a:graphicData uri="http://schemas.openxmlformats.org/drawingml/2006/table">
            <a:tbl>
              <a:tblPr/>
              <a:tblGrid>
                <a:gridCol w="4419600"/>
                <a:gridCol w="3505200"/>
              </a:tblGrid>
              <a:tr h="6336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 dirty="0">
                          <a:solidFill>
                            <a:srgbClr val="2B2B2B"/>
                          </a:solidFill>
                        </a:rPr>
                        <a:t>VEGETABLES</a:t>
                      </a:r>
                      <a:endParaRPr lang="en-IN" sz="2800" b="1" dirty="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N" sz="2800" b="1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 dirty="0"/>
                        <a:t>Potato, boiled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 dirty="0"/>
                        <a:t>78 ± 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 dirty="0"/>
                        <a:t>Potato, instant mash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/>
                        <a:t>87 ± 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 dirty="0"/>
                        <a:t>Potato, </a:t>
                      </a:r>
                      <a:r>
                        <a:rPr lang="en-IN" sz="2800" b="1" dirty="0" err="1"/>
                        <a:t>french</a:t>
                      </a:r>
                      <a:r>
                        <a:rPr lang="en-IN" sz="2800" b="1" dirty="0"/>
                        <a:t> fries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/>
                        <a:t>63 ± 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/>
                        <a:t>Carrots, boiled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 dirty="0"/>
                        <a:t>39 ± 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/>
                        <a:t>Sweet potato, boiled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 dirty="0"/>
                        <a:t>63 ± 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/>
                        <a:t>Pumpkin, boiled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 dirty="0"/>
                        <a:t>64 ± 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/>
                        <a:t>Plantain/green banana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 dirty="0"/>
                        <a:t>55 ± 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/>
                        <a:t>Taro, boiled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 dirty="0"/>
                        <a:t>53 ± 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/>
                        <a:t>Vegetable soup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1" dirty="0"/>
                        <a:t>48 ± 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7921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Energy Requirement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Energy Requirement is predicted to maintain an energy balance in a healthy adult accordingly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Gender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Level of physical activity.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Differences in the genetics.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Body composition, metabolism, and behavior of individuals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For example,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Sedentary adults = 30 kcal/kg/day to maintain body weight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Moderately active adults = 35 kcal/kg/day.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Very active adults = 40 kcal/kg/day.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332652"/>
          <a:ext cx="8208912" cy="6120684"/>
        </p:xfrm>
        <a:graphic>
          <a:graphicData uri="http://schemas.openxmlformats.org/drawingml/2006/table">
            <a:tbl>
              <a:tblPr/>
              <a:tblGrid>
                <a:gridCol w="4351713"/>
                <a:gridCol w="3857199"/>
              </a:tblGrid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>
                          <a:solidFill>
                            <a:srgbClr val="2B2B2B"/>
                          </a:solidFill>
                        </a:rPr>
                        <a:t>FRUIT AND FRUIT PRODUCTS</a:t>
                      </a:r>
                      <a:endParaRPr lang="en-IN" sz="2400" b="1" dirty="0"/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N" sz="2400" b="1"/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Apple, raw†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/>
                        <a:t>36 ± 2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Orange, raw†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/>
                        <a:t>43 ± 3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Banana, raw†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51 ± 3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Pineapple, raw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59 ± 8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Mango, raw†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51 ± 5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/>
                        <a:t>Watermelon, raw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76 ± 4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/>
                        <a:t>Dates, raw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42 ± 4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/>
                        <a:t>Peaches, canned†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43 ± 5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/>
                        <a:t>Strawberry jam/jelly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49 ± 3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/>
                        <a:t>Apple juice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41 ± 2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/>
                        <a:t>Orange juice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dirty="0"/>
                        <a:t>50 ± 2</a:t>
                      </a:r>
                    </a:p>
                  </a:txBody>
                  <a:tcPr marL="43643" marR="43643" marT="43643" marB="4364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9144000" cy="1020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Glucose concentrations following ingestion of food with low or high Glycemic index.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2470" name="Picture 6" descr="DA5C27FF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1371600" y="1143000"/>
            <a:ext cx="64008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Simple carbohydrates such as glucose or sucrose will have high GI. But the same quantity of complex carbohydrate will not increase the blood sugar.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GI of carbohydrate is lowered if it is combined with protein, fat or fiber.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Although ice cream contains sugar, it has low </a:t>
            </a:r>
            <a:r>
              <a:rPr lang="en-US" dirty="0" err="1" smtClean="0"/>
              <a:t>glycemic</a:t>
            </a:r>
            <a:r>
              <a:rPr lang="en-US" dirty="0" smtClean="0"/>
              <a:t> index, because it contains lot of fat which prevent absorption.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GI OF FOOD ITEMS</a:t>
            </a:r>
            <a:endParaRPr lang="en-IN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45820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9100"/>
                <a:gridCol w="4229100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ITEM OF FOOD</a:t>
                      </a:r>
                      <a:endParaRPr lang="en-IN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GLYCEMIC INDEX</a:t>
                      </a:r>
                      <a:endParaRPr lang="en-IN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POTATO CHIPS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80-90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BREAD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70-79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WHITE RICE ( POLISHED )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70-79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PARBOILED RICE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60-69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BANANA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60-69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MILK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35-40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ICE CREAM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35-40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41337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Fats’ Functions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-110" charset="2"/>
              <a:buAutoNum type="arabicPeriod"/>
              <a:defRPr/>
            </a:pPr>
            <a:r>
              <a:rPr lang="en-US" dirty="0" smtClean="0"/>
              <a:t>A concentrated &amp; reserve source of energy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10" charset="2"/>
              <a:buAutoNum type="arabicPeriod"/>
              <a:defRPr/>
            </a:pPr>
            <a:r>
              <a:rPr lang="en-US" dirty="0" smtClean="0"/>
              <a:t>Physical protection for vessels, nerves, organs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10" charset="2"/>
              <a:buAutoNum type="arabicPeriod"/>
              <a:defRPr/>
            </a:pPr>
            <a:r>
              <a:rPr lang="en-US" dirty="0" smtClean="0"/>
              <a:t>Insulate against changes in temperature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10" charset="2"/>
              <a:buAutoNum type="arabicPeriod"/>
              <a:defRPr/>
            </a:pPr>
            <a:r>
              <a:rPr lang="en-US" dirty="0" smtClean="0"/>
              <a:t>Structure of body tissues, cell membranes &amp; nuclei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10" charset="2"/>
              <a:buAutoNum type="arabicPeriod"/>
              <a:defRPr/>
            </a:pPr>
            <a:r>
              <a:rPr lang="en-US" dirty="0" smtClean="0"/>
              <a:t>Carry the fat-soluble vitamins (A, D, E, K)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10" charset="2"/>
              <a:buAutoNum type="arabicPeriod"/>
              <a:defRPr/>
            </a:pPr>
            <a:r>
              <a:rPr lang="en-US" dirty="0" smtClean="0"/>
              <a:t>Give appetite appeal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10" charset="2"/>
              <a:buAutoNum type="arabicPeriod"/>
              <a:defRPr/>
            </a:pPr>
            <a:r>
              <a:rPr lang="en-US" dirty="0" smtClean="0"/>
              <a:t>Aid satiety (delay emptying time of the stomach)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10" charset="2"/>
              <a:buAutoNum type="arabicPeriod"/>
              <a:defRPr/>
            </a:pPr>
            <a:r>
              <a:rPr lang="en-US" dirty="0" smtClean="0"/>
              <a:t>Spare protein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10" charset="2"/>
              <a:buAutoNum type="arabicPeriod"/>
              <a:defRPr/>
            </a:pPr>
            <a:r>
              <a:rPr lang="en-US" dirty="0" smtClean="0"/>
              <a:t>Supply </a:t>
            </a:r>
            <a:r>
              <a:rPr lang="en-US" b="1" dirty="0" smtClean="0">
                <a:solidFill>
                  <a:srgbClr val="0000FF"/>
                </a:solidFill>
              </a:rPr>
              <a:t>linoleic acid</a:t>
            </a:r>
            <a:r>
              <a:rPr lang="en-US" dirty="0" smtClean="0"/>
              <a:t>, the essential fatty acid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325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</a:rPr>
              <a:t>Dietary Fats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/>
          <a:lstStyle/>
          <a:p>
            <a:pPr eaLnBrk="1" hangingPunct="1"/>
            <a:r>
              <a:rPr lang="en-US" dirty="0" smtClean="0"/>
              <a:t>The incidence of a number of chronic diseases is significantly influenced by the kinds and amounts of nutrients consumed.</a:t>
            </a:r>
          </a:p>
          <a:p>
            <a:pPr eaLnBrk="1" hangingPunct="1"/>
            <a:r>
              <a:rPr lang="en-US" dirty="0" smtClean="0"/>
              <a:t>Dietary fats most strongly influence the incidence of coronary heart disease (CHD).</a:t>
            </a:r>
          </a:p>
          <a:p>
            <a:pPr eaLnBrk="1" hangingPunct="1"/>
            <a:r>
              <a:rPr lang="en-US" dirty="0" smtClean="0"/>
              <a:t>Research now indicates that the type of fat is more important than the total amount of fat consumed.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E:\backup\Jamnagar\lipincott\UNIT 5\chapter27 NUTRITION\jpg\figure_27.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2484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Proteins’ Functions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Supply amino acids for growth &amp; repair of body tissues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Supply ions in acid-base balance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Part of hemoglobin, nucleoproteins, </a:t>
            </a:r>
            <a:r>
              <a:rPr lang="en-US" dirty="0" err="1" smtClean="0"/>
              <a:t>glycoproteins</a:t>
            </a:r>
            <a:r>
              <a:rPr lang="en-US" dirty="0" smtClean="0"/>
              <a:t> &amp; lipoproteins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As enzymes, hormones, antibodies &amp; cellular respiratory substance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Protective structure (nails &amp; hair)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Source of energy when there is shortage of fats &amp; carbohydrates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057400"/>
          </a:xfrm>
        </p:spPr>
        <p:txBody>
          <a:bodyPr/>
          <a:lstStyle/>
          <a:p>
            <a:pPr eaLnBrk="1" hangingPunct="1"/>
            <a:r>
              <a:rPr lang="en-US" sz="4800" b="1" smtClean="0"/>
              <a:t>Protein-Energy Malnutrition</a:t>
            </a:r>
            <a:br>
              <a:rPr lang="en-US" sz="4800" b="1" smtClean="0"/>
            </a:br>
            <a:r>
              <a:rPr lang="en-US" sz="4800" b="1" smtClean="0"/>
              <a:t>(PEM)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2667000"/>
            <a:ext cx="417195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K:\ 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4200"/>
            <a:ext cx="3590925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u="sng" smtClean="0"/>
              <a:t>Protein-Energy Malnutrition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PEM most often affects 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500 million children are malnourished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Live in poverty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Adults may also be affected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At greatest risk are: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Those living in poverty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Elderly living alone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Addicts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Those with eating-disorders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Those with long-term illness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Energy Content of Food: calorific value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The energy content of food is measured in calories.</a:t>
            </a:r>
          </a:p>
          <a:p>
            <a:pPr eaLnBrk="1" hangingPunct="1"/>
            <a:r>
              <a:rPr lang="en-US" dirty="0" smtClean="0"/>
              <a:t>It is calculated from the heat released by the total combustion of food in a calorimeter.</a:t>
            </a:r>
          </a:p>
          <a:p>
            <a:pPr eaLnBrk="1" hangingPunct="1"/>
            <a:r>
              <a:rPr lang="en-US" dirty="0" smtClean="0"/>
              <a:t>Expressed in kilocalories (kcal, or Cal). </a:t>
            </a:r>
          </a:p>
          <a:p>
            <a:pPr eaLnBrk="1" hangingPunct="1"/>
            <a:r>
              <a:rPr lang="en-US" dirty="0" smtClean="0"/>
              <a:t>For uniformity, many scientists are promoting the use of joules (J), rather than calories </a:t>
            </a:r>
          </a:p>
          <a:p>
            <a:pPr eaLnBrk="1" hangingPunct="1"/>
            <a:r>
              <a:rPr lang="en-US" dirty="0" smtClean="0"/>
              <a:t>1 Cal = 4.128 J.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calorific value (energy density) </a:t>
            </a:r>
            <a:r>
              <a:rPr lang="en-US" dirty="0" smtClean="0"/>
              <a:t>of nutrients is energy yield per unit weight of food.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u="sng" smtClean="0"/>
              <a:t>Protein-Energy Malnutrition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Most common is Africa, Central America, South America, Middle East, SE/E Asia</a:t>
            </a:r>
          </a:p>
          <a:p>
            <a:pPr eaLnBrk="1" hangingPunct="1"/>
            <a:r>
              <a:rPr lang="en-US" b="1" smtClean="0"/>
              <a:t>Also see in US</a:t>
            </a:r>
          </a:p>
          <a:p>
            <a:pPr lvl="1" eaLnBrk="1" hangingPunct="1"/>
            <a:r>
              <a:rPr lang="en-US" b="1" smtClean="0"/>
              <a:t>Homeless</a:t>
            </a:r>
          </a:p>
          <a:p>
            <a:pPr lvl="1" eaLnBrk="1" hangingPunct="1"/>
            <a:r>
              <a:rPr lang="en-US" b="1" smtClean="0"/>
              <a:t>inner-city</a:t>
            </a:r>
          </a:p>
          <a:p>
            <a:pPr lvl="1" eaLnBrk="1" hangingPunct="1"/>
            <a:r>
              <a:rPr lang="en-US" b="1" smtClean="0"/>
              <a:t>rural poverty</a:t>
            </a:r>
          </a:p>
          <a:p>
            <a:pPr eaLnBrk="1" hangingPunct="1"/>
            <a:endParaRPr lang="en-US" smtClean="0"/>
          </a:p>
        </p:txBody>
      </p:sp>
      <p:pic>
        <p:nvPicPr>
          <p:cNvPr id="4100" name="Picture 4" descr="Kids 0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19400"/>
            <a:ext cx="450215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2008 Thomson - Wadsworth</a:t>
            </a:r>
          </a:p>
        </p:txBody>
      </p:sp>
      <p:pic>
        <p:nvPicPr>
          <p:cNvPr id="5123" name="Picture 3" descr="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863600"/>
            <a:ext cx="89662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u="sng" smtClean="0"/>
              <a:t>Types of PEM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Protein-Energy Malnutrition (PEM)</a:t>
            </a:r>
          </a:p>
          <a:p>
            <a:pPr lvl="1" eaLnBrk="1" hangingPunct="1"/>
            <a:r>
              <a:rPr lang="en-US" sz="3200" b="1" smtClean="0"/>
              <a:t>also called protein-kcalorie malnutrition (PCM)</a:t>
            </a:r>
          </a:p>
          <a:p>
            <a:pPr eaLnBrk="1" hangingPunct="1"/>
            <a:r>
              <a:rPr lang="en-US" sz="4400" b="1" u="sng" smtClean="0"/>
              <a:t>Classifying PEM </a:t>
            </a:r>
            <a:r>
              <a:rPr lang="en-US" smtClean="0"/>
              <a:t>–</a:t>
            </a:r>
          </a:p>
          <a:p>
            <a:pPr eaLnBrk="1" hangingPunct="1"/>
            <a:r>
              <a:rPr lang="en-US" b="1" smtClean="0"/>
              <a:t>Maramus –</a:t>
            </a:r>
          </a:p>
          <a:p>
            <a:pPr eaLnBrk="1" hangingPunct="1"/>
            <a:r>
              <a:rPr lang="en-US" b="1" smtClean="0"/>
              <a:t>Kwashiorkor – </a:t>
            </a:r>
          </a:p>
        </p:txBody>
      </p:sp>
      <p:pic>
        <p:nvPicPr>
          <p:cNvPr id="7172" name="Picture 4" descr="K:\ 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267200"/>
            <a:ext cx="2219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228600"/>
          <a:ext cx="8435280" cy="624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60"/>
                <a:gridCol w="2811760"/>
                <a:gridCol w="2811760"/>
              </a:tblGrid>
              <a:tr h="6612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Marasmus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kwashiorkor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5578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Age of onset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Below one year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 to 5 yr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8536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Deficiency of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Calorie and protein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protein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114128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Growth retardation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Marked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8536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Attitude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Irritable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Lethargic and apathetic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6612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Appearance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No edema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always edema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8536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Skin and hair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Dry and atrophic, hypo pigmented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Cracking, dermatitis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6612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Serum albumin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 to 3 gm%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Less than 2gm%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2008 Thomson - Wadsworth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77200" cy="868363"/>
          </a:xfrm>
        </p:spPr>
        <p:txBody>
          <a:bodyPr/>
          <a:lstStyle/>
          <a:p>
            <a:pPr eaLnBrk="1" hangingPunct="1"/>
            <a:r>
              <a:rPr lang="en-US" sz="4800" b="1" u="sng" smtClean="0"/>
              <a:t>Kwashiorkor – always edema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990600"/>
            <a:ext cx="5791200" cy="5715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b="1" smtClean="0"/>
              <a:t>Rapid onset, inadequate protein intake often after illness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Older infants and young children, 18 months to 2 years of 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Edema and fatty liver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Apathy, irritability, sadness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Loss of appetite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Infections, is more common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Some muscle wasting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Loss of hair and skin  pigments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Skin scaly, cracked</a:t>
            </a:r>
          </a:p>
        </p:txBody>
      </p:sp>
      <p:pic>
        <p:nvPicPr>
          <p:cNvPr id="9221" name="Picture 5" descr="06p1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3698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38200"/>
            <a:ext cx="4405313" cy="5286375"/>
          </a:xfrm>
          <a:noFill/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41878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Marasmus – Chronic PEM</a:t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6400800" cy="5410200"/>
          </a:xfrm>
        </p:spPr>
        <p:txBody>
          <a:bodyPr/>
          <a:lstStyle/>
          <a:p>
            <a:pPr marL="971550" lvl="1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b="1" smtClean="0"/>
              <a:t>Infancy, 6 to 18 months of age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b="1" smtClean="0"/>
              <a:t>Diet inadequate to meet needs for calories, protein, essential FA….watery cereal is primary food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b="1" smtClean="0"/>
              <a:t>Severe weight loss and muscle wasting, including the heart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b="1" smtClean="0"/>
              <a:t>Anxiety and apathy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b="1" smtClean="0"/>
              <a:t>Cold, no energy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b="1" smtClean="0"/>
              <a:t>Hair and skin problems as in Kwashiorkor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b="1" smtClean="0"/>
              <a:t>No edema or fatty liver</a:t>
            </a:r>
          </a:p>
        </p:txBody>
      </p:sp>
      <p:pic>
        <p:nvPicPr>
          <p:cNvPr id="12293" name="Picture 5" descr="06p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95400"/>
            <a:ext cx="2819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283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71600"/>
            <a:ext cx="4313238" cy="4484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smtClean="0"/>
              <a:t>Biochemical alteration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b="1" smtClean="0"/>
              <a:t>Hypo albuminemia specially in Kwashiorkor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b="1" smtClean="0"/>
              <a:t>Level of Retinol Binding protein is also low.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b="1" smtClean="0"/>
              <a:t>IgG is increases due to associated infection.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b="1" smtClean="0"/>
              <a:t>Fatty liver may be in some cases of Kwashiorkor, but not in marasmus.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b="1" smtClean="0"/>
              <a:t>Hypoglycemia in marasmus children.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b="1" smtClean="0"/>
              <a:t>Hypomagnesaemia is usual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43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Average energy available from the major food components </a:t>
            </a:r>
          </a:p>
        </p:txBody>
      </p:sp>
      <p:pic>
        <p:nvPicPr>
          <p:cNvPr id="13315" name="Picture 4" descr="DA5C27FF5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676400" y="1676400"/>
            <a:ext cx="5715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800" b="1" smtClean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Optimal response is observed with diet providing 150-200kcal/kg body weight and 3-4 </a:t>
            </a:r>
            <a:r>
              <a:rPr lang="en-US" b="1" dirty="0" err="1" smtClean="0"/>
              <a:t>gm</a:t>
            </a:r>
            <a:r>
              <a:rPr lang="en-US" b="1" dirty="0" smtClean="0"/>
              <a:t> of protein /kg body </a:t>
            </a:r>
            <a:r>
              <a:rPr lang="en-US" b="1" dirty="0" err="1" smtClean="0"/>
              <a:t>wieght</a:t>
            </a:r>
            <a:r>
              <a:rPr lang="en-US" b="1" dirty="0" smtClean="0"/>
              <a:t>.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/>
              <a:t>A mixture of three parts of vegetable proteins and one part of milk protein is very effective.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/>
              <a:t>Monitoring 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 smtClean="0"/>
              <a:t>Disappearance of edema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 smtClean="0"/>
              <a:t>Rise in serum albumin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 smtClean="0"/>
              <a:t>Gain in weight.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roten-Energy Malnutrit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Content Placeholder 3" descr="SB clin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52400"/>
            <a:ext cx="7927975" cy="6408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Health Effects and Recommended Intakes of Protein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PEM - </a:t>
            </a:r>
            <a:r>
              <a:rPr lang="en-US" sz="2400" smtClean="0"/>
              <a:t>Infections lead to death in many cases</a:t>
            </a:r>
          </a:p>
          <a:p>
            <a:pPr lvl="2" eaLnBrk="1" hangingPunct="1"/>
            <a:r>
              <a:rPr lang="en-US" sz="2000" smtClean="0"/>
              <a:t>Lack of antibodies to fight infections</a:t>
            </a:r>
          </a:p>
          <a:p>
            <a:pPr lvl="2" eaLnBrk="1" hangingPunct="1"/>
            <a:r>
              <a:rPr lang="en-US" sz="2000" smtClean="0"/>
              <a:t>Fever</a:t>
            </a:r>
          </a:p>
          <a:p>
            <a:pPr lvl="2" eaLnBrk="1" hangingPunct="1"/>
            <a:r>
              <a:rPr lang="en-US" sz="2000" smtClean="0"/>
              <a:t>Fluid imbalances and dysentery - contributes to kwashiorkor developing, weakens immune system even more</a:t>
            </a:r>
          </a:p>
          <a:p>
            <a:pPr lvl="2" eaLnBrk="1" hangingPunct="1"/>
            <a:r>
              <a:rPr lang="en-US" sz="2000" smtClean="0"/>
              <a:t>Anemia – due to lack of hemoglobin</a:t>
            </a:r>
          </a:p>
          <a:p>
            <a:pPr lvl="2" eaLnBrk="1" hangingPunct="1"/>
            <a:r>
              <a:rPr lang="en-US" sz="2000" smtClean="0"/>
              <a:t>Heart failure and possible death – due to all of the above</a:t>
            </a:r>
          </a:p>
          <a:p>
            <a:pPr lvl="1" eaLnBrk="1" hangingPunct="1"/>
            <a:r>
              <a:rPr lang="en-US" sz="2400" smtClean="0"/>
              <a:t>Rehabilitation</a:t>
            </a:r>
          </a:p>
          <a:p>
            <a:pPr lvl="2" eaLnBrk="1" hangingPunct="1"/>
            <a:r>
              <a:rPr lang="en-US" sz="2000" smtClean="0"/>
              <a:t>Nutrition intervention must be cautious, slowly increasing protein.</a:t>
            </a:r>
          </a:p>
          <a:p>
            <a:pPr lvl="2" eaLnBrk="1" hangingPunct="1"/>
            <a:r>
              <a:rPr lang="en-US" sz="2000" smtClean="0"/>
              <a:t>Programs involving local people work better.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2008 Thomson - Wadsworth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                    PEM in Haiti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7" name="Picture 5" descr="mat mand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P10008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004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P10101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clini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084638"/>
            <a:ext cx="28892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7" descr="Haiti 09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002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0" descr="Haiti David 33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066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Content Placeholder 3" descr="Haiti 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dirty="0" smtClean="0"/>
              <a:t>MCQ </a:t>
            </a:r>
            <a:endParaRPr lang="en-US" sz="11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7626"/>
            <a:ext cx="3915054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6926263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263" y="1905000"/>
            <a:ext cx="2667000" cy="215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09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1. Kwashiorkor is due to deficiency of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Lipids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calories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Proteins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Both 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5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2. </a:t>
            </a:r>
            <a:r>
              <a:rPr lang="en-US" sz="3600" b="1" dirty="0" err="1" smtClean="0"/>
              <a:t>Marasmus</a:t>
            </a:r>
            <a:r>
              <a:rPr lang="en-US" sz="3600" b="1" dirty="0" smtClean="0"/>
              <a:t>  is due to deficiency of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Lipids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calories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Proteins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Both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57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3. Edema found in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err="1" smtClean="0"/>
              <a:t>Kwashiorkar</a:t>
            </a:r>
            <a:r>
              <a:rPr lang="en-US" sz="3600" b="1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err="1" smtClean="0"/>
              <a:t>Marasmus</a:t>
            </a:r>
            <a:r>
              <a:rPr lang="en-US" sz="3600" b="1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Both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None of above 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9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How energy is used in the body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4339" name="Picture 2" descr="F:\27. Nutrition\Images-27\27.6_files\DA5C27FF6.pn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371600" y="914400"/>
            <a:ext cx="60960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4. BMR Increases in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Fever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Hyperthyroidism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Growing children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All of above 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12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5</a:t>
            </a:r>
            <a:r>
              <a:rPr lang="en-US" sz="3600" b="1" dirty="0" smtClean="0"/>
              <a:t>. Unit of Measurement of BMR IS 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Milligram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Kcal/</a:t>
            </a:r>
            <a:r>
              <a:rPr lang="en-US" sz="3600" b="1" dirty="0" err="1" smtClean="0"/>
              <a:t>sq.m</a:t>
            </a:r>
            <a:r>
              <a:rPr lang="en-US" sz="3600" b="1" dirty="0" smtClean="0"/>
              <a:t>/hour.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Gram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smtClean="0"/>
              <a:t>International unit </a:t>
            </a:r>
            <a:endParaRPr lang="en-US" sz="3600" b="1" dirty="0" smtClean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19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143008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Basal metabolic Rate</a:t>
            </a:r>
            <a:br>
              <a:rPr lang="en-US" sz="6600" b="1" dirty="0" smtClean="0"/>
            </a:br>
            <a:r>
              <a:rPr lang="en-US" sz="6600" b="1" dirty="0" smtClean="0"/>
              <a:t>(BMR)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42918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230831" cy="31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502"/>
            <a:ext cx="8229600" cy="53578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smtClean="0"/>
              <a:t>Energy required by an awake individual during physical, emotional and digestive rest.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is the minimum amount of energy required to maintain life or sustain vital factions, respiration, etc.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metabolic rate is less during sleep.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BMR.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28670"/>
            <a:ext cx="8640960" cy="55966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Age: During the period of active growth BMR is high. </a:t>
            </a:r>
            <a:r>
              <a:rPr lang="en-US" dirty="0"/>
              <a:t>I</a:t>
            </a:r>
            <a:r>
              <a:rPr lang="en-US" dirty="0" smtClean="0"/>
              <a:t>t reaches maximum at the age of 5 yrs. In old age is lowered.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Sex: Males have higher BMR than Females.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Temperature : COLD- increases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Fever: 12% increases in BMR is noticed per degree centigrade rise in temperature.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Thyroid Hormones: Hyperthyroidism increases.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/>
              <a:t>Normal Value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85860"/>
            <a:ext cx="8435280" cy="53114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ADULT MEN -34-37 Kcal/</a:t>
            </a:r>
            <a:r>
              <a:rPr lang="en-US" dirty="0" err="1" smtClean="0"/>
              <a:t>sq.m</a:t>
            </a:r>
            <a:r>
              <a:rPr lang="en-US" dirty="0" smtClean="0"/>
              <a:t>/hour</a:t>
            </a:r>
          </a:p>
          <a:p>
            <a:r>
              <a:rPr lang="en-US" dirty="0" smtClean="0"/>
              <a:t>ADULT FEMALE – 30-35 Kcal/</a:t>
            </a:r>
            <a:r>
              <a:rPr lang="en-US" dirty="0" err="1" smtClean="0"/>
              <a:t>sq.m</a:t>
            </a:r>
            <a:r>
              <a:rPr lang="en-US" dirty="0" smtClean="0"/>
              <a:t>/hour.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1804</Words>
  <Application>Microsoft Office PowerPoint</Application>
  <PresentationFormat>On-screen Show (4:3)</PresentationFormat>
  <Paragraphs>341</Paragraphs>
  <Slides>51</Slides>
  <Notes>3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Nutrition </vt:lpstr>
      <vt:lpstr>Energy Requirement </vt:lpstr>
      <vt:lpstr>Energy Content of Food: calorific value</vt:lpstr>
      <vt:lpstr>Average energy available from the major food components </vt:lpstr>
      <vt:lpstr> How energy is used in the body </vt:lpstr>
      <vt:lpstr>Basal metabolic Rate (BMR)</vt:lpstr>
      <vt:lpstr>Definition </vt:lpstr>
      <vt:lpstr>Factors affecting BMR. </vt:lpstr>
      <vt:lpstr>Normal Value </vt:lpstr>
      <vt:lpstr>Specific Dynamic Action (SDA): Thermic effect of food</vt:lpstr>
      <vt:lpstr>MAJOR NUTRIENTS</vt:lpstr>
      <vt:lpstr>Carbohydrates’ Functions</vt:lpstr>
      <vt:lpstr>Dietary Fibers</vt:lpstr>
      <vt:lpstr>Fibers: beneficial effects </vt:lpstr>
      <vt:lpstr>FIBRES</vt:lpstr>
      <vt:lpstr>Slide 16</vt:lpstr>
      <vt:lpstr>Slide 17</vt:lpstr>
      <vt:lpstr>Slide 18</vt:lpstr>
      <vt:lpstr>Slide 19</vt:lpstr>
      <vt:lpstr>Slide 20</vt:lpstr>
      <vt:lpstr>Glucose concentrations following ingestion of food with low or high Glycemic index. </vt:lpstr>
      <vt:lpstr>Slide 22</vt:lpstr>
      <vt:lpstr>GI OF FOOD ITEMS</vt:lpstr>
      <vt:lpstr>Fats’ Functions</vt:lpstr>
      <vt:lpstr>Dietary Fats </vt:lpstr>
      <vt:lpstr>Slide 26</vt:lpstr>
      <vt:lpstr>Proteins’ Functions</vt:lpstr>
      <vt:lpstr>Protein-Energy Malnutrition (PEM)</vt:lpstr>
      <vt:lpstr>Protein-Energy Malnutrition</vt:lpstr>
      <vt:lpstr>Protein-Energy Malnutrition</vt:lpstr>
      <vt:lpstr>Slide 31</vt:lpstr>
      <vt:lpstr>Types of PEM</vt:lpstr>
      <vt:lpstr>Slide 33</vt:lpstr>
      <vt:lpstr>Kwashiorkor – always edema</vt:lpstr>
      <vt:lpstr>Slide 35</vt:lpstr>
      <vt:lpstr>Slide 36</vt:lpstr>
      <vt:lpstr>Marasmus – Chronic PEM </vt:lpstr>
      <vt:lpstr>Slide 38</vt:lpstr>
      <vt:lpstr>Biochemical alteration </vt:lpstr>
      <vt:lpstr>Treatment</vt:lpstr>
      <vt:lpstr>Slide 41</vt:lpstr>
      <vt:lpstr>Slide 42</vt:lpstr>
      <vt:lpstr>Health Effects and Recommended Intakes of Protein</vt:lpstr>
      <vt:lpstr>                    PEM in Haiti</vt:lpstr>
      <vt:lpstr>Slide 45</vt:lpstr>
      <vt:lpstr>MCQ 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BMR</dc:title>
  <dc:creator>user_2</dc:creator>
  <cp:lastModifiedBy>browse</cp:lastModifiedBy>
  <cp:revision>14</cp:revision>
  <dcterms:created xsi:type="dcterms:W3CDTF">2013-04-18T07:03:16Z</dcterms:created>
  <dcterms:modified xsi:type="dcterms:W3CDTF">2019-06-08T06:54:06Z</dcterms:modified>
</cp:coreProperties>
</file>