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8" r:id="rId3"/>
    <p:sldId id="294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9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5" r:id="rId33"/>
    <p:sldId id="296" r:id="rId34"/>
    <p:sldId id="298" r:id="rId35"/>
    <p:sldId id="297" r:id="rId36"/>
    <p:sldId id="299" r:id="rId37"/>
    <p:sldId id="300" r:id="rId38"/>
    <p:sldId id="301" r:id="rId39"/>
    <p:sldId id="302" r:id="rId40"/>
    <p:sldId id="289" r:id="rId41"/>
    <p:sldId id="290" r:id="rId42"/>
    <p:sldId id="291" r:id="rId43"/>
    <p:sldId id="292" r:id="rId44"/>
    <p:sldId id="293" r:id="rId45"/>
    <p:sldId id="30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617E-F61F-463B-AA78-208F57D0920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A4EF-5787-4370-A111-92C9DB46E1E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99926"/>
            <a:ext cx="4418856" cy="4570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76871"/>
            <a:ext cx="4499992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9900"/>
                </a:solidFill>
                <a:latin typeface="Baskerville Old Face" panose="02020602080505020303" pitchFamily="18" charset="0"/>
              </a:rPr>
              <a:t>VITAMIN</a:t>
            </a:r>
            <a:endParaRPr lang="en-GB" b="1" dirty="0">
              <a:solidFill>
                <a:srgbClr val="FF99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IN" dirty="0"/>
              <a:t>BIOSYNTHESIS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448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4355976" y="5229200"/>
            <a:ext cx="978408" cy="7200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149080"/>
            <a:ext cx="23027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115212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/>
              <a:t>Biochemical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Reversible oxidation – reduction</a:t>
            </a:r>
            <a:r>
              <a:rPr lang="en-US" dirty="0"/>
              <a:t>: It can change between ascorbic acid and </a:t>
            </a:r>
            <a:r>
              <a:rPr lang="en-US" dirty="0" err="1"/>
              <a:t>dehydro</a:t>
            </a:r>
            <a:r>
              <a:rPr lang="en-US" dirty="0"/>
              <a:t> ascorbic acid. Most of the physiological function is due to this property.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0542"/>
            <a:ext cx="8229600" cy="31868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/>
              <a:t>2. Hydroxylation of proline and lysine</a:t>
            </a:r>
          </a:p>
          <a:p>
            <a:r>
              <a:rPr lang="en-IN" sz="2800" dirty="0"/>
              <a:t>Ascorbic acid is necessary for the post-translational hydroxylation of proline and lysine residues</a:t>
            </a:r>
          </a:p>
          <a:p>
            <a:r>
              <a:rPr lang="en-IN" sz="2800" dirty="0"/>
              <a:t>Hydroxyproline and hydroxylysine are essential for the formation of cross links in the </a:t>
            </a:r>
            <a:r>
              <a:rPr lang="en-IN" sz="2800" b="1" dirty="0"/>
              <a:t>collagen, </a:t>
            </a:r>
            <a:r>
              <a:rPr lang="en-IN" sz="2800" dirty="0"/>
              <a:t>which gives the tensile strength to the fibres. </a:t>
            </a:r>
          </a:p>
          <a:p>
            <a:r>
              <a:rPr lang="en-IN" sz="2800" dirty="0"/>
              <a:t>This process is necessary for the normal production of supporting tissues such as osteoid, collagen and intercellular cement substance of capillaries.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2243"/>
            <a:ext cx="5882187" cy="46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IN" b="1" dirty="0"/>
              <a:t>3. Tryptophan metabolism</a:t>
            </a:r>
          </a:p>
          <a:p>
            <a:r>
              <a:rPr lang="en-IN" dirty="0"/>
              <a:t>Ascorbic acid is necessary for the hydroxylation of tryptophan to 5-hydroxy tryptophan. This is required for the formation of serotonin.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26900"/>
          <a:stretch/>
        </p:blipFill>
        <p:spPr>
          <a:xfrm>
            <a:off x="0" y="3501008"/>
            <a:ext cx="914400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>
              <a:buNone/>
            </a:pPr>
            <a:r>
              <a:rPr lang="en-IN" b="1" dirty="0"/>
              <a:t>4. Tyrosine metabolism</a:t>
            </a:r>
          </a:p>
          <a:p>
            <a:r>
              <a:rPr lang="en-IN" dirty="0"/>
              <a:t>Vitamin C helps in the oxidation of parahydroxy phenyl pyruvate to homogentisic acid.</a:t>
            </a:r>
          </a:p>
          <a:p>
            <a:r>
              <a:rPr lang="en-US" dirty="0"/>
              <a:t>Enzyme-p-OH phenyl pyruvate hydroxylase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41906"/>
            <a:ext cx="3384376" cy="476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/>
              <a:t>5. Iron Metabolism</a:t>
            </a:r>
          </a:p>
          <a:p>
            <a:r>
              <a:rPr lang="en-US" dirty="0"/>
              <a:t>Enhances the absorption of iron from intestine.</a:t>
            </a:r>
          </a:p>
          <a:p>
            <a:r>
              <a:rPr lang="en-US" dirty="0"/>
              <a:t>Ascorbic acid reduces  ferric iron to ferrous state, which is preferentially absorbed.</a:t>
            </a:r>
          </a:p>
          <a:p>
            <a:pPr>
              <a:buNone/>
            </a:pP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6. Hemoglobin metabolism</a:t>
            </a:r>
          </a:p>
          <a:p>
            <a:r>
              <a:rPr lang="en-US" dirty="0"/>
              <a:t>It is useful for reconversion of met hemoglobin ( ferric state ) to hemoglobin( ferrous state).</a:t>
            </a:r>
          </a:p>
          <a:p>
            <a:r>
              <a:rPr lang="en-US" dirty="0"/>
              <a:t>Met hemoglobin is unavailable for oxygen transport.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/>
              <a:t>7. Folic acid metabolism</a:t>
            </a:r>
          </a:p>
          <a:p>
            <a:r>
              <a:rPr lang="en-IN" dirty="0"/>
              <a:t>Ascorbic acid is helping the enzyme folate reductase to reduce folic acid to tetrahydrofolic acid. Thus it helps in the maturation of RBC.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The active form is “Ascorbic acid”. </a:t>
            </a:r>
          </a:p>
          <a:p>
            <a:pPr marL="514350" indent="-514350"/>
            <a:r>
              <a:rPr lang="en-US" dirty="0"/>
              <a:t>It is a water soluble vitamin</a:t>
            </a:r>
            <a:r>
              <a:rPr lang="en-IN" dirty="0"/>
              <a:t> and is easily destroyed by heat, alkali and storage. In the process of cooking, 70% of vitamin C is lost.</a:t>
            </a:r>
            <a:endParaRPr lang="en-US" dirty="0"/>
          </a:p>
          <a:p>
            <a:pPr marL="514350" indent="-514350"/>
            <a:r>
              <a:rPr lang="en-US" dirty="0"/>
              <a:t>It is a strong acid due to dissociation of ‘H’ at c2 &amp;c3.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Chemistry </a:t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b="1" dirty="0"/>
              <a:t>8. Steroid synthesis</a:t>
            </a:r>
          </a:p>
          <a:p>
            <a:r>
              <a:rPr lang="en-US" dirty="0"/>
              <a:t>Large quantities of vitamin C is present in adrenal cortex. Vitamin C is depleted when gland is stimulated by ACTH. Hence  plays a role in adrenal steroidogenesis.</a:t>
            </a:r>
          </a:p>
          <a:p>
            <a:r>
              <a:rPr lang="en-US" dirty="0"/>
              <a:t>Helps in the synthesis of bile acids from cholesterol.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9. Phagocytosis</a:t>
            </a:r>
            <a:r>
              <a:rPr lang="en-US" dirty="0"/>
              <a:t>: It stimulates phagocytic action of leukocytes and helps in the formation of antibodies.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10. Cataract </a:t>
            </a:r>
            <a:r>
              <a:rPr lang="en-US" dirty="0"/>
              <a:t>: It is concentrated in the lens of eye. Regular intake  of </a:t>
            </a:r>
            <a:r>
              <a:rPr lang="en-US" dirty="0" err="1"/>
              <a:t>vit</a:t>
            </a:r>
            <a:r>
              <a:rPr lang="en-US" dirty="0"/>
              <a:t> C reduces the risk of cataract formation.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22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/>
              <a:t>11. Anti-oxidant property</a:t>
            </a:r>
          </a:p>
          <a:p>
            <a:r>
              <a:rPr lang="en-IN" dirty="0"/>
              <a:t>As an anti-oxidant, it may prevent or reduces risk for cancer formation.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Deficiency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/>
              <a:t>Anemia : It causes microcytic, Hypochromic anemia. </a:t>
            </a:r>
            <a:r>
              <a:rPr lang="en-US" dirty="0" err="1"/>
              <a:t>Poikilocytosis</a:t>
            </a:r>
            <a:r>
              <a:rPr lang="en-US" dirty="0"/>
              <a:t>-(Shape) and anisocytosis(Size) are also common.</a:t>
            </a:r>
          </a:p>
          <a:p>
            <a:pPr marL="514350" indent="-514350">
              <a:buNone/>
            </a:pPr>
            <a:r>
              <a:rPr lang="en-US" sz="3600" dirty="0"/>
              <a:t>      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2800" u="sng" dirty="0">
                <a:solidFill>
                  <a:srgbClr val="002060"/>
                </a:solidFill>
              </a:rPr>
              <a:t>Cause of Anemia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  Loss of blood by hemorrhage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  decreased iron absorption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  decreased </a:t>
            </a:r>
            <a:r>
              <a:rPr lang="en-US" sz="2800" dirty="0" err="1"/>
              <a:t>tetrahydrofolic</a:t>
            </a:r>
            <a:r>
              <a:rPr lang="en-US" sz="2800" dirty="0"/>
              <a:t> acid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  accumulation of met </a:t>
            </a:r>
            <a:r>
              <a:rPr lang="en-US" sz="2800" dirty="0" err="1"/>
              <a:t>hb</a:t>
            </a:r>
            <a:r>
              <a:rPr lang="en-US" sz="2800" dirty="0"/>
              <a:t>  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t="26831" r="23579" b="8460"/>
          <a:stretch/>
        </p:blipFill>
        <p:spPr>
          <a:xfrm>
            <a:off x="5691724" y="2996952"/>
            <a:ext cx="3419872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70530"/>
            <a:ext cx="3031054" cy="31708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/>
              <a:t>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en-US" dirty="0"/>
              <a:t>Deficiency results in the failure of the </a:t>
            </a:r>
            <a:r>
              <a:rPr lang="en-US" dirty="0" err="1"/>
              <a:t>osteoblasts</a:t>
            </a:r>
            <a:r>
              <a:rPr lang="en-US" dirty="0"/>
              <a:t>  to form intercellular substance, osteoid.</a:t>
            </a:r>
          </a:p>
          <a:p>
            <a:r>
              <a:rPr lang="en-US" dirty="0"/>
              <a:t>Without the normal ground substance, the deposition of bone is arrested.</a:t>
            </a:r>
          </a:p>
          <a:p>
            <a:r>
              <a:rPr lang="en-US" dirty="0"/>
              <a:t>The resulting scorbutic bone is weak and fractures easily.</a:t>
            </a:r>
          </a:p>
          <a:p>
            <a:r>
              <a:rPr lang="en-US" dirty="0"/>
              <a:t>Painful swelling of joints may prevent locomotion of the patient.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/>
              <a:t>Hemorrhagic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000" dirty="0"/>
              <a:t>Due to vitamin deficiency, collagen is abnormal and intercellular cement substance is brittle.</a:t>
            </a:r>
          </a:p>
          <a:p>
            <a:r>
              <a:rPr lang="en-US" sz="3000" dirty="0"/>
              <a:t>So capillaries are fragile, leading to tendency of bleeding by minor pressure.</a:t>
            </a:r>
          </a:p>
          <a:p>
            <a:r>
              <a:rPr lang="en-US" sz="3000" dirty="0"/>
              <a:t>Subcutaneous hemorrhage may be manifested as petechiae in mild cases( this is helpful for clinical test)  and as ecchymoses or hematoma in severe cases.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9" b="11504"/>
          <a:stretch/>
        </p:blipFill>
        <p:spPr>
          <a:xfrm>
            <a:off x="0" y="908720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02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severe cases , hemorrhage may occur in the conjunctiva and retina. </a:t>
            </a:r>
          </a:p>
          <a:p>
            <a:r>
              <a:rPr lang="en-US" dirty="0"/>
              <a:t>Internal bleeding may be seen as epistaxis, hematuria or </a:t>
            </a:r>
            <a:r>
              <a:rPr lang="en-US" dirty="0" err="1"/>
              <a:t>malena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Scurvy: gross deficiency of </a:t>
            </a:r>
            <a:r>
              <a:rPr lang="en-US" dirty="0" err="1"/>
              <a:t>vit</a:t>
            </a:r>
            <a:r>
              <a:rPr lang="en-US" dirty="0"/>
              <a:t>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Autofit/>
          </a:bodyPr>
          <a:lstStyle/>
          <a:p>
            <a:r>
              <a:rPr lang="en-US" sz="3200" dirty="0"/>
              <a:t>Gums become swollen, spongy, painful.</a:t>
            </a:r>
          </a:p>
          <a:p>
            <a:r>
              <a:rPr lang="en-US" sz="3200" dirty="0"/>
              <a:t>The pulp is separated from the dentine and finally  teeth are lost due to bacterial infection also.</a:t>
            </a:r>
          </a:p>
          <a:p>
            <a:r>
              <a:rPr lang="en-US" sz="3200" dirty="0"/>
              <a:t>Wound healing may be delayed.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529"/>
            <a:ext cx="4648200" cy="445963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Infantile scurvy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Infants between 6 to 12 months of age( period in which weaning from breast milk), the diet should be supplemented by vitamin C.</a:t>
            </a:r>
          </a:p>
          <a:p>
            <a:r>
              <a:rPr lang="en-US" dirty="0"/>
              <a:t>The infant cries when touched, especially when its legs or arms are moved or lifted.</a:t>
            </a:r>
          </a:p>
          <a:p>
            <a:r>
              <a:rPr lang="en-US" dirty="0"/>
              <a:t>Extreme tender swellings may be felt at the end of the long bones.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/>
              <a:t>Strong reducing property due to double bonded carbon( all the function of it is due to this property)</a:t>
            </a:r>
          </a:p>
          <a:p>
            <a:pPr marL="514350" indent="-514350"/>
            <a:r>
              <a:rPr lang="en-IN" dirty="0"/>
              <a:t>Only L-ascorbic acid and dehydroascorbic acid have antiscorbutic activity. The D-ascorbic acid has no activity.</a:t>
            </a: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Vitamin supplementation is beneficial in preventing  infections. It also has antioxidant property hence helpful in many diseases.</a:t>
            </a:r>
          </a:p>
          <a:p>
            <a:r>
              <a:rPr lang="en-US" dirty="0"/>
              <a:t>Healing of wounds, </a:t>
            </a:r>
            <a:r>
              <a:rPr lang="en-IN" dirty="0"/>
              <a:t>treatment of ulcer, trauma and burns.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Rare, water soluble vitamin</a:t>
            </a:r>
          </a:p>
          <a:p>
            <a:r>
              <a:rPr lang="en-US" dirty="0"/>
              <a:t>&gt; 2000 mg/day- long time cause Overload of iron  because vitamin C helps in absorption of iron.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History</a:t>
            </a:r>
            <a:r>
              <a:rPr lang="en-US" dirty="0"/>
              <a:t>: 52 year old man, heavy </a:t>
            </a:r>
            <a:r>
              <a:rPr lang="en-US" dirty="0">
                <a:solidFill>
                  <a:srgbClr val="0070C0"/>
                </a:solidFill>
              </a:rPr>
              <a:t>smokers</a:t>
            </a:r>
            <a:r>
              <a:rPr lang="en-US" dirty="0"/>
              <a:t>, eating plenty of eggs ,meat &amp; fried food , but </a:t>
            </a:r>
            <a:r>
              <a:rPr lang="en-US" dirty="0">
                <a:solidFill>
                  <a:srgbClr val="0070C0"/>
                </a:solidFill>
              </a:rPr>
              <a:t>no fruits and vegetables</a:t>
            </a:r>
            <a:r>
              <a:rPr lang="en-US" dirty="0"/>
              <a:t>. He was feeble and listless with recurrent </a:t>
            </a:r>
            <a:r>
              <a:rPr lang="en-US" dirty="0">
                <a:solidFill>
                  <a:srgbClr val="0070C0"/>
                </a:solidFill>
              </a:rPr>
              <a:t>attack of cold and URI</a:t>
            </a:r>
            <a:r>
              <a:rPr lang="en-US" dirty="0"/>
              <a:t>. He also told about </a:t>
            </a:r>
            <a:r>
              <a:rPr lang="en-US" dirty="0">
                <a:solidFill>
                  <a:srgbClr val="0070C0"/>
                </a:solidFill>
              </a:rPr>
              <a:t>his wounds taking long time to heal.</a:t>
            </a:r>
          </a:p>
          <a:p>
            <a:r>
              <a:rPr lang="en-US" dirty="0">
                <a:solidFill>
                  <a:srgbClr val="FF0000"/>
                </a:solidFill>
              </a:rPr>
              <a:t>Examination</a:t>
            </a:r>
            <a:r>
              <a:rPr lang="en-US" dirty="0"/>
              <a:t>: On examination he showed </a:t>
            </a:r>
            <a:r>
              <a:rPr lang="en-US" dirty="0">
                <a:solidFill>
                  <a:srgbClr val="0070C0"/>
                </a:solidFill>
              </a:rPr>
              <a:t>pallor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swelling of gums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bleeding under the nails</a:t>
            </a:r>
            <a:r>
              <a:rPr lang="en-US" dirty="0"/>
              <a:t>. Several </a:t>
            </a:r>
            <a:r>
              <a:rPr lang="en-US" dirty="0">
                <a:solidFill>
                  <a:srgbClr val="0070C0"/>
                </a:solidFill>
              </a:rPr>
              <a:t>cutaneous bleeding spots </a:t>
            </a:r>
            <a:r>
              <a:rPr lang="en-US" dirty="0"/>
              <a:t>on lower extremities, particularly on thighs.</a:t>
            </a:r>
          </a:p>
        </p:txBody>
      </p:sp>
    </p:spTree>
    <p:extLst>
      <p:ext uri="{BB962C8B-B14F-4D97-AF65-F5344CB8AC3E}">
        <p14:creationId xmlns:p14="http://schemas.microsoft.com/office/powerpoint/2010/main" val="2507713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Investigation :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Hb</a:t>
            </a:r>
            <a:r>
              <a:rPr lang="en-US" dirty="0">
                <a:solidFill>
                  <a:srgbClr val="0070C0"/>
                </a:solidFill>
              </a:rPr>
              <a:t> 8.2 gm/dl</a:t>
            </a:r>
            <a:r>
              <a:rPr lang="en-US" dirty="0"/>
              <a:t>( Normal range : 12-16 gm/ dl</a:t>
            </a:r>
          </a:p>
          <a:p>
            <a:r>
              <a:rPr lang="en-US" dirty="0"/>
              <a:t>Peripheral smear : </a:t>
            </a:r>
            <a:r>
              <a:rPr lang="en-US" dirty="0" err="1"/>
              <a:t>Peripherial</a:t>
            </a:r>
            <a:r>
              <a:rPr lang="en-US" dirty="0"/>
              <a:t> smear showed red cells were small size( </a:t>
            </a:r>
            <a:r>
              <a:rPr lang="en-US" dirty="0" err="1">
                <a:solidFill>
                  <a:srgbClr val="0070C0"/>
                </a:solidFill>
              </a:rPr>
              <a:t>microcytic</a:t>
            </a:r>
            <a:r>
              <a:rPr lang="en-US" dirty="0"/>
              <a:t>) and abnormally pale ( </a:t>
            </a:r>
            <a:r>
              <a:rPr lang="en-US" dirty="0" err="1">
                <a:solidFill>
                  <a:srgbClr val="0070C0"/>
                </a:solidFill>
              </a:rPr>
              <a:t>hypochronic</a:t>
            </a:r>
            <a:r>
              <a:rPr lang="en-US" dirty="0"/>
              <a:t>)</a:t>
            </a:r>
          </a:p>
          <a:p>
            <a:r>
              <a:rPr lang="en-US" dirty="0"/>
              <a:t>Radiological investigation : femur showed evidence of </a:t>
            </a:r>
            <a:r>
              <a:rPr lang="en-US" dirty="0">
                <a:solidFill>
                  <a:srgbClr val="0070C0"/>
                </a:solidFill>
              </a:rPr>
              <a:t>osteoporosis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66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 A) Suggest most probable diagnosis? What further    investigation would you perform to confirm your diagnosis?</a:t>
            </a:r>
          </a:p>
          <a:p>
            <a:r>
              <a:rPr lang="en-US" dirty="0"/>
              <a:t>Q B) Out line the biochemical basis of the clinical feature of this patient?</a:t>
            </a:r>
          </a:p>
          <a:p>
            <a:r>
              <a:rPr lang="en-US" dirty="0"/>
              <a:t>QC)What is the effect of smoking habit of the patient on his condition?</a:t>
            </a:r>
          </a:p>
          <a:p>
            <a:r>
              <a:rPr lang="en-US" dirty="0"/>
              <a:t>QD) Would you recommend high dose of vit C for treatment of common cold &amp; URI?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US" sz="3200" dirty="0"/>
              <a:t>Q A) Suggest most probable diagnosis? What further    investigation would you perform to confirm your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vit C deficiency hence scurvy.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Investigations to be done :</a:t>
            </a:r>
          </a:p>
          <a:p>
            <a:pPr marL="514350" indent="-514350">
              <a:buNone/>
            </a:pPr>
            <a:r>
              <a:rPr lang="en-US" dirty="0"/>
              <a:t>1. Plasma Vit C (Normal Range: 23- 57 µmol/ l)</a:t>
            </a:r>
          </a:p>
          <a:p>
            <a:pPr marL="514350" indent="-514350">
              <a:buNone/>
            </a:pPr>
            <a:r>
              <a:rPr lang="en-US" dirty="0"/>
              <a:t>	You will get level lower than the above range.</a:t>
            </a:r>
          </a:p>
        </p:txBody>
      </p:sp>
    </p:spTree>
    <p:extLst>
      <p:ext uri="{BB962C8B-B14F-4D97-AF65-F5344CB8AC3E}">
        <p14:creationId xmlns:p14="http://schemas.microsoft.com/office/powerpoint/2010/main" val="1495188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20688"/>
            <a:ext cx="8858312" cy="5505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Determination of Vit C concentration in the Buffy layer ( Leucocytes &amp; platelets)</a:t>
            </a:r>
            <a:br>
              <a:rPr lang="en-US" dirty="0"/>
            </a:br>
            <a:r>
              <a:rPr lang="en-US" dirty="0"/>
              <a:t> *It is better indicator and is expressed as µg/ 10 leucocytes. ( Normal Range : 21 to 57 µg/ 10 leucocytes.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Vit C saturation Test: Exogenous vit C is administered. As tissues take up more of vit C, less is excreted in urine in case of vit C deficiency.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94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B) Out line the biochemical basis of the clinical feature of this patient?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Collagen synthesis is affected.</a:t>
            </a:r>
          </a:p>
          <a:p>
            <a:pPr marL="0" indent="0">
              <a:buNone/>
            </a:pPr>
            <a:r>
              <a:rPr lang="en-US" dirty="0"/>
              <a:t>     Hence rupture of the vessels.</a:t>
            </a:r>
          </a:p>
          <a:p>
            <a:pPr marL="514350" indent="-514350">
              <a:buAutoNum type="arabicPeriod" startAt="2"/>
            </a:pPr>
            <a:r>
              <a:rPr lang="en-US" dirty="0"/>
              <a:t>Anemia due to  blood loss.</a:t>
            </a:r>
          </a:p>
          <a:p>
            <a:pPr marL="514350" indent="-514350">
              <a:buAutoNum type="arabicPeriod" startAt="2"/>
            </a:pPr>
            <a:r>
              <a:rPr lang="en-US" dirty="0"/>
              <a:t>Iron absorption affected hence hypochromic microcytic RBC.</a:t>
            </a:r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18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QC)What is the effect of smoking habit of the patient on his condition?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4400" dirty="0"/>
          </a:p>
          <a:p>
            <a:r>
              <a:rPr lang="en-US" sz="4400" dirty="0"/>
              <a:t>Smoking increases the turn over of vit C and its catabolism . Hence Vit C requirement is increased.</a:t>
            </a:r>
          </a:p>
          <a:p>
            <a:r>
              <a:rPr lang="en-US" sz="4400" dirty="0"/>
              <a:t>Free radicals are generated due to smoking…for anti oxidant effect, vit C is required more. </a:t>
            </a:r>
          </a:p>
        </p:txBody>
      </p:sp>
    </p:spTree>
    <p:extLst>
      <p:ext uri="{BB962C8B-B14F-4D97-AF65-F5344CB8AC3E}">
        <p14:creationId xmlns:p14="http://schemas.microsoft.com/office/powerpoint/2010/main" val="490387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Autofit/>
          </a:bodyPr>
          <a:lstStyle/>
          <a:p>
            <a:r>
              <a:rPr lang="en-US" sz="3600" dirty="0"/>
              <a:t>QD) would you recommend high dose of vit C for treatment of common cold &amp; URI?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dirty="0"/>
              <a:t>Though the recommended high dose  of </a:t>
            </a:r>
            <a:r>
              <a:rPr lang="en-US" dirty="0" err="1"/>
              <a:t>vit</a:t>
            </a:r>
            <a:r>
              <a:rPr lang="en-US" dirty="0"/>
              <a:t> C is 1 to 2 gm/day for common cold. There is lack of any biochemical evidence. On the other hand high dose of Vit C could lead to oxalate stone formation.</a:t>
            </a:r>
          </a:p>
          <a:p>
            <a:r>
              <a:rPr lang="en-US" dirty="0"/>
              <a:t>Body gets accustomed to high dose so when high dose is withdrawn Frank Scurvy develops.</a:t>
            </a:r>
          </a:p>
        </p:txBody>
      </p:sp>
    </p:spTree>
    <p:extLst>
      <p:ext uri="{BB962C8B-B14F-4D97-AF65-F5344CB8AC3E}">
        <p14:creationId xmlns:p14="http://schemas.microsoft.com/office/powerpoint/2010/main" val="226878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Structurally similar to glucose.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4644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4509120"/>
            <a:ext cx="1584176" cy="1224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1. Deficiency of Vitamin C leads to</a:t>
            </a:r>
          </a:p>
          <a:p>
            <a:endParaRPr lang="en-IN" dirty="0"/>
          </a:p>
          <a:p>
            <a:r>
              <a:rPr lang="en-IN" dirty="0"/>
              <a:t>A) </a:t>
            </a:r>
            <a:r>
              <a:rPr lang="en-IN" dirty="0" err="1"/>
              <a:t>Xerophthalmia</a:t>
            </a:r>
            <a:endParaRPr lang="en-IN" dirty="0"/>
          </a:p>
          <a:p>
            <a:r>
              <a:rPr lang="en-IN" dirty="0"/>
              <a:t>B) Rickets</a:t>
            </a:r>
          </a:p>
          <a:p>
            <a:r>
              <a:rPr lang="en-IN" dirty="0"/>
              <a:t>C) </a:t>
            </a:r>
            <a:r>
              <a:rPr lang="en-IN" dirty="0" err="1"/>
              <a:t>Beri</a:t>
            </a:r>
            <a:r>
              <a:rPr lang="en-IN" dirty="0"/>
              <a:t> </a:t>
            </a:r>
            <a:r>
              <a:rPr lang="en-IN" dirty="0" err="1"/>
              <a:t>beri</a:t>
            </a:r>
            <a:endParaRPr lang="en-IN" dirty="0"/>
          </a:p>
          <a:p>
            <a:r>
              <a:rPr lang="en-IN" dirty="0"/>
              <a:t>D) None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2. Human body can not form Vitamin C.</a:t>
            </a:r>
          </a:p>
          <a:p>
            <a:endParaRPr lang="en-IN" dirty="0"/>
          </a:p>
          <a:p>
            <a:r>
              <a:rPr lang="en-IN" dirty="0"/>
              <a:t>A) True</a:t>
            </a:r>
          </a:p>
          <a:p>
            <a:r>
              <a:rPr lang="en-IN" dirty="0"/>
              <a:t>B) False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3. Biochemical role of vitamin C includes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a) Tyrosine metabolism</a:t>
            </a:r>
          </a:p>
          <a:p>
            <a:r>
              <a:rPr lang="en-IN" dirty="0"/>
              <a:t>B) tryptophan metabolism</a:t>
            </a:r>
          </a:p>
          <a:p>
            <a:r>
              <a:rPr lang="en-IN" dirty="0"/>
              <a:t>C) Iron metabolism</a:t>
            </a:r>
          </a:p>
          <a:p>
            <a:r>
              <a:rPr lang="en-IN" dirty="0"/>
              <a:t>D) all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4. Vitamin C gives Benedict test Negative</a:t>
            </a:r>
          </a:p>
          <a:p>
            <a:endParaRPr lang="en-IN" dirty="0"/>
          </a:p>
          <a:p>
            <a:r>
              <a:rPr lang="en-IN" dirty="0"/>
              <a:t>A) True</a:t>
            </a:r>
          </a:p>
          <a:p>
            <a:r>
              <a:rPr lang="en-IN" dirty="0"/>
              <a:t>B) False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5.) which form of vitamin C is active form?</a:t>
            </a:r>
          </a:p>
          <a:p>
            <a:endParaRPr lang="en-IN" dirty="0"/>
          </a:p>
          <a:p>
            <a:r>
              <a:rPr lang="en-IN" dirty="0"/>
              <a:t>A) D ascorbic acid and dehydroascorbic acid</a:t>
            </a:r>
          </a:p>
          <a:p>
            <a:r>
              <a:rPr lang="en-IN" dirty="0"/>
              <a:t>B) L ascorbic acid and dehydroascorbic acid</a:t>
            </a:r>
          </a:p>
          <a:p>
            <a:r>
              <a:rPr lang="en-IN" dirty="0"/>
              <a:t>C) Both</a:t>
            </a:r>
          </a:p>
          <a:p>
            <a:r>
              <a:rPr lang="en-IN" dirty="0"/>
              <a:t>D) None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0"/>
            <a:ext cx="9144000" cy="6853170"/>
          </a:xfrm>
        </p:spPr>
      </p:pic>
    </p:spTree>
    <p:extLst>
      <p:ext uri="{BB962C8B-B14F-4D97-AF65-F5344CB8AC3E}">
        <p14:creationId xmlns:p14="http://schemas.microsoft.com/office/powerpoint/2010/main" val="230928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279904" cy="4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9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Source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It can be synthesized by </a:t>
            </a:r>
            <a:r>
              <a:rPr lang="en-US" dirty="0">
                <a:solidFill>
                  <a:srgbClr val="C00000"/>
                </a:solidFill>
              </a:rPr>
              <a:t>glucuronic acid pathway in most animals.</a:t>
            </a:r>
          </a:p>
          <a:p>
            <a:r>
              <a:rPr lang="en-US" dirty="0"/>
              <a:t>It 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synthesized </a:t>
            </a:r>
            <a:r>
              <a:rPr lang="en-US" dirty="0"/>
              <a:t>in Human, higher primates, bats as there is a </a:t>
            </a:r>
            <a:r>
              <a:rPr lang="en-US" dirty="0">
                <a:solidFill>
                  <a:srgbClr val="C00000"/>
                </a:solidFill>
              </a:rPr>
              <a:t>block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gulono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lactone</a:t>
            </a:r>
            <a:r>
              <a:rPr lang="en-US" dirty="0">
                <a:solidFill>
                  <a:srgbClr val="C00000"/>
                </a:solidFill>
              </a:rPr>
              <a:t> oxidase step</a:t>
            </a:r>
            <a:r>
              <a:rPr lang="en-US" dirty="0"/>
              <a:t>. The gene for synthesis of this enzyme is absent.</a:t>
            </a:r>
          </a:p>
          <a:p>
            <a:r>
              <a:rPr lang="en-US" dirty="0"/>
              <a:t>Rich source are </a:t>
            </a:r>
            <a:r>
              <a:rPr lang="en-US" dirty="0">
                <a:solidFill>
                  <a:srgbClr val="C00000"/>
                </a:solidFill>
              </a:rPr>
              <a:t>Amla</a:t>
            </a:r>
            <a:r>
              <a:rPr lang="en-US" dirty="0"/>
              <a:t> ( Indian gooseberry-700 mg/100 gm), </a:t>
            </a:r>
            <a:r>
              <a:rPr lang="en-US" dirty="0">
                <a:solidFill>
                  <a:srgbClr val="C00000"/>
                </a:solidFill>
              </a:rPr>
              <a:t>guava</a:t>
            </a:r>
            <a:r>
              <a:rPr lang="en-US" dirty="0"/>
              <a:t>-300 mg/100 gm, </a:t>
            </a:r>
          </a:p>
          <a:p>
            <a:r>
              <a:rPr lang="en-US" dirty="0" err="1"/>
              <a:t>Citrous</a:t>
            </a:r>
            <a:r>
              <a:rPr lang="en-US" dirty="0"/>
              <a:t> fruits-</a:t>
            </a:r>
            <a:r>
              <a:rPr lang="en-US" dirty="0" err="1"/>
              <a:t>orange,lime,lemon</a:t>
            </a:r>
            <a:r>
              <a:rPr lang="en-US" dirty="0"/>
              <a:t> </a:t>
            </a:r>
          </a:p>
          <a:p>
            <a:r>
              <a:rPr lang="en-US" dirty="0"/>
              <a:t>leafy vegetables- </a:t>
            </a:r>
            <a:r>
              <a:rPr lang="en-US" dirty="0" err="1"/>
              <a:t>cabbage,cauliflower,germinating</a:t>
            </a:r>
            <a:r>
              <a:rPr lang="en-US" dirty="0"/>
              <a:t> </a:t>
            </a:r>
            <a:r>
              <a:rPr lang="en-US" dirty="0" err="1"/>
              <a:t>seeds,green</a:t>
            </a:r>
            <a:r>
              <a:rPr lang="en-US" dirty="0"/>
              <a:t> </a:t>
            </a:r>
            <a:r>
              <a:rPr lang="en-US" dirty="0" err="1"/>
              <a:t>peas,beans,potato,tomatos</a:t>
            </a: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Infants- 30mg/day</a:t>
            </a:r>
          </a:p>
          <a:p>
            <a:r>
              <a:rPr lang="en-US" dirty="0"/>
              <a:t>Adults- 75mg/day </a:t>
            </a:r>
          </a:p>
          <a:p>
            <a:r>
              <a:rPr lang="en-US" dirty="0"/>
              <a:t>Pregnancy-100 mg/day</a:t>
            </a:r>
          </a:p>
          <a:p>
            <a:r>
              <a:rPr lang="en-US" dirty="0"/>
              <a:t>lactation -150 mg/day.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readily absorbed from small intestine , peritoneum and subcutaneous tissues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/>
              <a:t>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Autofit/>
          </a:bodyPr>
          <a:lstStyle/>
          <a:p>
            <a:r>
              <a:rPr lang="en-US" dirty="0"/>
              <a:t>It is excreted in urine.</a:t>
            </a:r>
          </a:p>
          <a:p>
            <a:r>
              <a:rPr lang="en-US" dirty="0"/>
              <a:t>It is partly excreted unchanged and partly as oxalic acid.</a:t>
            </a:r>
          </a:p>
          <a:p>
            <a:r>
              <a:rPr lang="en-US" dirty="0"/>
              <a:t>Most of the oxalates in urine are derived from ascorbic acid , and the rest from </a:t>
            </a:r>
            <a:r>
              <a:rPr lang="en-US" dirty="0" err="1"/>
              <a:t>glycine</a:t>
            </a:r>
            <a:r>
              <a:rPr lang="en-US" dirty="0"/>
              <a:t> metabolism.</a:t>
            </a:r>
          </a:p>
          <a:p>
            <a:r>
              <a:rPr lang="en-US" dirty="0"/>
              <a:t>It is a strong reducing agent and hence the Benedict’s test will be positive.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1560</Words>
  <Application>Microsoft Office PowerPoint</Application>
  <PresentationFormat>On-screen Show (4:3)</PresentationFormat>
  <Paragraphs>149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Baskerville Old Face</vt:lpstr>
      <vt:lpstr>Calibri</vt:lpstr>
      <vt:lpstr>Wingdings</vt:lpstr>
      <vt:lpstr>Office Theme</vt:lpstr>
      <vt:lpstr>PowerPoint Presentation</vt:lpstr>
      <vt:lpstr>Chemistry  </vt:lpstr>
      <vt:lpstr>PowerPoint Presentation</vt:lpstr>
      <vt:lpstr>Structurally similar to glucose. </vt:lpstr>
      <vt:lpstr>PowerPoint Presentation</vt:lpstr>
      <vt:lpstr>Source </vt:lpstr>
      <vt:lpstr>RDA</vt:lpstr>
      <vt:lpstr>Absorption</vt:lpstr>
      <vt:lpstr>Excretion</vt:lpstr>
      <vt:lpstr>BIOSYNTHESIS</vt:lpstr>
      <vt:lpstr>Catabolism</vt:lpstr>
      <vt:lpstr>Biochemical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Deficiency manifestation</vt:lpstr>
      <vt:lpstr>Bone</vt:lpstr>
      <vt:lpstr>Hemorrhagic tendency</vt:lpstr>
      <vt:lpstr>PowerPoint Presentation</vt:lpstr>
      <vt:lpstr>Internal hemorrhage</vt:lpstr>
      <vt:lpstr>Scurvy: gross deficiency of vit C</vt:lpstr>
      <vt:lpstr>Infantile scurvy</vt:lpstr>
      <vt:lpstr>Therapeutic use</vt:lpstr>
      <vt:lpstr>Toxic effect</vt:lpstr>
      <vt:lpstr>Case study</vt:lpstr>
      <vt:lpstr>PowerPoint Presentation</vt:lpstr>
      <vt:lpstr>PowerPoint Presentation</vt:lpstr>
      <vt:lpstr>Q A) Suggest most probable diagnosis? What further    investigation would you perform to confirm your diagnosis</vt:lpstr>
      <vt:lpstr>PowerPoint Presentation</vt:lpstr>
      <vt:lpstr>Q B) Out line the biochemical basis of the clinical feature of this patient?</vt:lpstr>
      <vt:lpstr>QC)What is the effect of smoking habit of the patient on his condition?</vt:lpstr>
      <vt:lpstr>QD) would you recommend high dose of vit C for treatment of common cold &amp; URI?</vt:lpstr>
      <vt:lpstr>MCQS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C</dc:title>
  <dc:creator>lenovo</dc:creator>
  <cp:lastModifiedBy>Mritunjay Kumar</cp:lastModifiedBy>
  <cp:revision>17</cp:revision>
  <dcterms:created xsi:type="dcterms:W3CDTF">2018-10-31T16:37:41Z</dcterms:created>
  <dcterms:modified xsi:type="dcterms:W3CDTF">2021-09-13T03:54:06Z</dcterms:modified>
</cp:coreProperties>
</file>