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59" r:id="rId4"/>
    <p:sldId id="260" r:id="rId5"/>
    <p:sldId id="262" r:id="rId6"/>
    <p:sldId id="261" r:id="rId7"/>
    <p:sldId id="264" r:id="rId8"/>
    <p:sldId id="289" r:id="rId9"/>
    <p:sldId id="265" r:id="rId10"/>
    <p:sldId id="266" r:id="rId11"/>
    <p:sldId id="290" r:id="rId12"/>
    <p:sldId id="267" r:id="rId13"/>
    <p:sldId id="282" r:id="rId14"/>
    <p:sldId id="268" r:id="rId15"/>
    <p:sldId id="280" r:id="rId16"/>
    <p:sldId id="269" r:id="rId17"/>
    <p:sldId id="270" r:id="rId18"/>
    <p:sldId id="271" r:id="rId19"/>
    <p:sldId id="272" r:id="rId20"/>
    <p:sldId id="273" r:id="rId21"/>
    <p:sldId id="278" r:id="rId22"/>
    <p:sldId id="274" r:id="rId23"/>
    <p:sldId id="275" r:id="rId24"/>
    <p:sldId id="276" r:id="rId25"/>
    <p:sldId id="277" r:id="rId26"/>
    <p:sldId id="279" r:id="rId27"/>
    <p:sldId id="281" r:id="rId28"/>
    <p:sldId id="283" r:id="rId29"/>
    <p:sldId id="284" r:id="rId30"/>
    <p:sldId id="285" r:id="rId31"/>
    <p:sldId id="286" r:id="rId32"/>
    <p:sldId id="287" r:id="rId33"/>
    <p:sldId id="28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FA1BC8-C52E-47AF-8E05-BC054A6D04A8}" type="datetimeFigureOut">
              <a:rPr lang="en-IN" smtClean="0"/>
              <a:t>12-09-2021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06EA59-5A26-45C9-AD9B-9F5E1DB495F0}"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Alzheimer’s disease</a:t>
            </a:r>
            <a:r>
              <a:rPr lang="en-US" baseline="0" dirty="0"/>
              <a:t> – brain cell degeneration and memory loss</a:t>
            </a:r>
            <a:endParaRPr lang="en-IN" dirty="0"/>
          </a:p>
        </p:txBody>
      </p:sp>
      <p:sp>
        <p:nvSpPr>
          <p:cNvPr id="4" name="Slide Number Placeholder 3"/>
          <p:cNvSpPr>
            <a:spLocks noGrp="1"/>
          </p:cNvSpPr>
          <p:nvPr>
            <p:ph type="sldNum" sz="quarter" idx="10"/>
          </p:nvPr>
        </p:nvSpPr>
        <p:spPr/>
        <p:txBody>
          <a:bodyPr/>
          <a:lstStyle/>
          <a:p>
            <a:fld id="{3E06EA59-5A26-45C9-AD9B-9F5E1DB495F0}" type="slidenum">
              <a:rPr lang="en-IN" smtClean="0"/>
              <a:t>8</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dirty="0"/>
              <a:t>PT : How long it takes blood to clot. – measures</a:t>
            </a:r>
            <a:r>
              <a:rPr lang="en-IN" baseline="0" dirty="0"/>
              <a:t> extrinsic and common pathway.</a:t>
            </a:r>
            <a:endParaRPr lang="en-IN" dirty="0"/>
          </a:p>
          <a:p>
            <a:r>
              <a:rPr lang="en-IN" dirty="0"/>
              <a:t>CT:</a:t>
            </a:r>
            <a:r>
              <a:rPr lang="en-IN" baseline="0" dirty="0"/>
              <a:t> Time required by blood to coagulate in vitro. CT involves PT and </a:t>
            </a:r>
            <a:r>
              <a:rPr lang="en-IN" baseline="0" dirty="0" err="1"/>
              <a:t>aPTT</a:t>
            </a:r>
            <a:endParaRPr lang="en-IN" dirty="0"/>
          </a:p>
        </p:txBody>
      </p:sp>
      <p:sp>
        <p:nvSpPr>
          <p:cNvPr id="4" name="Slide Number Placeholder 3"/>
          <p:cNvSpPr>
            <a:spLocks noGrp="1"/>
          </p:cNvSpPr>
          <p:nvPr>
            <p:ph type="sldNum" sz="quarter" idx="10"/>
          </p:nvPr>
        </p:nvSpPr>
        <p:spPr/>
        <p:txBody>
          <a:bodyPr/>
          <a:lstStyle/>
          <a:p>
            <a:fld id="{3E06EA59-5A26-45C9-AD9B-9F5E1DB495F0}" type="slidenum">
              <a:rPr lang="en-IN" smtClean="0"/>
              <a:t>25</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C0D97563-A4BB-4CF8-A5FE-5F6711AF2B96}" type="datetimeFigureOut">
              <a:rPr lang="en-IN" smtClean="0"/>
              <a:pPr/>
              <a:t>12-09-2021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97108EC-5BFE-4BC9-A25C-3A626212B619}"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C0D97563-A4BB-4CF8-A5FE-5F6711AF2B96}" type="datetimeFigureOut">
              <a:rPr lang="en-IN" smtClean="0"/>
              <a:pPr/>
              <a:t>12-09-2021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97108EC-5BFE-4BC9-A25C-3A626212B61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C0D97563-A4BB-4CF8-A5FE-5F6711AF2B96}" type="datetimeFigureOut">
              <a:rPr lang="en-IN" smtClean="0"/>
              <a:pPr/>
              <a:t>12-09-2021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97108EC-5BFE-4BC9-A25C-3A626212B61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C0D97563-A4BB-4CF8-A5FE-5F6711AF2B96}" type="datetimeFigureOut">
              <a:rPr lang="en-IN" smtClean="0"/>
              <a:pPr/>
              <a:t>12-09-2021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97108EC-5BFE-4BC9-A25C-3A626212B619}"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D97563-A4BB-4CF8-A5FE-5F6711AF2B96}" type="datetimeFigureOut">
              <a:rPr lang="en-IN" smtClean="0"/>
              <a:pPr/>
              <a:t>12-09-2021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97108EC-5BFE-4BC9-A25C-3A626212B61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C0D97563-A4BB-4CF8-A5FE-5F6711AF2B96}" type="datetimeFigureOut">
              <a:rPr lang="en-IN" smtClean="0"/>
              <a:pPr/>
              <a:t>12-09-2021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97108EC-5BFE-4BC9-A25C-3A626212B61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C0D97563-A4BB-4CF8-A5FE-5F6711AF2B96}" type="datetimeFigureOut">
              <a:rPr lang="en-IN" smtClean="0"/>
              <a:pPr/>
              <a:t>12-09-2021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97108EC-5BFE-4BC9-A25C-3A626212B61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C0D97563-A4BB-4CF8-A5FE-5F6711AF2B96}" type="datetimeFigureOut">
              <a:rPr lang="en-IN" smtClean="0"/>
              <a:pPr/>
              <a:t>12-09-2021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97108EC-5BFE-4BC9-A25C-3A626212B61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D97563-A4BB-4CF8-A5FE-5F6711AF2B96}" type="datetimeFigureOut">
              <a:rPr lang="en-IN" smtClean="0"/>
              <a:pPr/>
              <a:t>12-09-2021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97108EC-5BFE-4BC9-A25C-3A626212B61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0D97563-A4BB-4CF8-A5FE-5F6711AF2B96}" type="datetimeFigureOut">
              <a:rPr lang="en-IN" smtClean="0"/>
              <a:pPr/>
              <a:t>12-09-2021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97108EC-5BFE-4BC9-A25C-3A626212B61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0D97563-A4BB-4CF8-A5FE-5F6711AF2B96}" type="datetimeFigureOut">
              <a:rPr lang="en-IN" smtClean="0"/>
              <a:pPr/>
              <a:t>12-09-2021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97108EC-5BFE-4BC9-A25C-3A626212B619}"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D97563-A4BB-4CF8-A5FE-5F6711AF2B96}" type="datetimeFigureOut">
              <a:rPr lang="en-IN" smtClean="0"/>
              <a:pPr/>
              <a:t>12-09-2021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7108EC-5BFE-4BC9-A25C-3A626212B61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a:t>VITAMIN E &amp; 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Deficiency Manifestations</a:t>
            </a:r>
          </a:p>
        </p:txBody>
      </p:sp>
      <p:sp>
        <p:nvSpPr>
          <p:cNvPr id="3" name="Content Placeholder 2"/>
          <p:cNvSpPr>
            <a:spLocks noGrp="1"/>
          </p:cNvSpPr>
          <p:nvPr>
            <p:ph idx="1"/>
          </p:nvPr>
        </p:nvSpPr>
        <p:spPr/>
        <p:txBody>
          <a:bodyPr>
            <a:noAutofit/>
          </a:bodyPr>
          <a:lstStyle/>
          <a:p>
            <a:pPr>
              <a:buFont typeface="Wingdings" pitchFamily="2" charset="2"/>
              <a:buChar char="Ø"/>
            </a:pPr>
            <a:r>
              <a:rPr lang="en-US" sz="2800" dirty="0"/>
              <a:t>In rats, inability to produce healthy ovum and loss of motility of spermatozoa, hemolysis of red cells, acute hepatic necrosis and muscular dystrophy are observed.</a:t>
            </a:r>
          </a:p>
          <a:p>
            <a:pPr>
              <a:buFont typeface="Wingdings" pitchFamily="2" charset="2"/>
              <a:buChar char="Ø"/>
            </a:pPr>
            <a:r>
              <a:rPr lang="en-US" sz="2800" dirty="0"/>
              <a:t>Human deficiency has not been reported. The body vitamin E stores can meet the requirement for several months.</a:t>
            </a:r>
          </a:p>
          <a:p>
            <a:pPr>
              <a:buFont typeface="Wingdings" pitchFamily="2" charset="2"/>
              <a:buChar char="Ø"/>
            </a:pPr>
            <a:r>
              <a:rPr lang="en-US" sz="2800" dirty="0"/>
              <a:t>But in volunteers, vitamin E deficiency has been shown to produce increased fragility of RBCs, muscular weakness.</a:t>
            </a:r>
          </a:p>
          <a:p>
            <a:pPr>
              <a:buFontTx/>
              <a:buNone/>
            </a:pPr>
            <a:endParaRPr lang="en-US" sz="2800" dirty="0"/>
          </a:p>
          <a:p>
            <a:endParaRPr lang="en-IN"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Vit E deficiency is not uncommon in the premature infants but rarely seen in full term infants ( in spite of poor placental transport) because the breast milk is a good source.</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Recommended Daily Allowance</a:t>
            </a:r>
          </a:p>
        </p:txBody>
      </p:sp>
      <p:sp>
        <p:nvSpPr>
          <p:cNvPr id="3" name="Content Placeholder 2"/>
          <p:cNvSpPr>
            <a:spLocks noGrp="1"/>
          </p:cNvSpPr>
          <p:nvPr>
            <p:ph idx="1"/>
          </p:nvPr>
        </p:nvSpPr>
        <p:spPr/>
        <p:txBody>
          <a:bodyPr>
            <a:normAutofit fontScale="92500" lnSpcReduction="10000"/>
          </a:bodyPr>
          <a:lstStyle/>
          <a:p>
            <a:r>
              <a:rPr lang="en-IN" dirty="0"/>
              <a:t>Males 10 mg/day</a:t>
            </a:r>
          </a:p>
          <a:p>
            <a:r>
              <a:rPr lang="en-IN" dirty="0"/>
              <a:t>Females 8 mg/day</a:t>
            </a:r>
          </a:p>
          <a:p>
            <a:r>
              <a:rPr lang="en-IN" dirty="0"/>
              <a:t>Pregnancy 10 mg/day</a:t>
            </a:r>
          </a:p>
          <a:p>
            <a:r>
              <a:rPr lang="en-IN" dirty="0"/>
              <a:t>Lactation 12 mg/day.</a:t>
            </a:r>
          </a:p>
          <a:p>
            <a:r>
              <a:rPr lang="en-IN" dirty="0"/>
              <a:t>Pharmacological dose is 200-400 IU / day.</a:t>
            </a:r>
          </a:p>
          <a:p>
            <a:pPr>
              <a:buFont typeface="Wingdings" pitchFamily="2" charset="2"/>
              <a:buChar char="Ø"/>
            </a:pPr>
            <a:r>
              <a:rPr lang="en-IN" b="1" dirty="0" err="1"/>
              <a:t>Hypervitaminosis</a:t>
            </a:r>
            <a:r>
              <a:rPr lang="en-IN" b="1" dirty="0"/>
              <a:t> E</a:t>
            </a:r>
          </a:p>
          <a:p>
            <a:r>
              <a:rPr lang="en-IN" dirty="0"/>
              <a:t>At doses above 1000 IU per day, it may cause tendency to hemorrhage, as it is a mild anticoagulant.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36912"/>
            <a:ext cx="8229600" cy="1143000"/>
          </a:xfrm>
        </p:spPr>
        <p:txBody>
          <a:bodyPr/>
          <a:lstStyle/>
          <a:p>
            <a:r>
              <a:rPr lang="en-IN" b="1" dirty="0"/>
              <a:t>VITAMIN 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IN" b="1" dirty="0"/>
              <a:t>VITAMIN K</a:t>
            </a:r>
          </a:p>
        </p:txBody>
      </p:sp>
      <p:sp>
        <p:nvSpPr>
          <p:cNvPr id="3" name="Content Placeholder 2"/>
          <p:cNvSpPr>
            <a:spLocks noGrp="1"/>
          </p:cNvSpPr>
          <p:nvPr>
            <p:ph idx="1"/>
          </p:nvPr>
        </p:nvSpPr>
        <p:spPr>
          <a:xfrm>
            <a:off x="395536" y="1124744"/>
            <a:ext cx="8229600" cy="5112568"/>
          </a:xfrm>
        </p:spPr>
        <p:txBody>
          <a:bodyPr>
            <a:noAutofit/>
          </a:bodyPr>
          <a:lstStyle/>
          <a:p>
            <a:r>
              <a:rPr lang="en-US" sz="2800" dirty="0"/>
              <a:t>The letter K is the abbreviation of the German word “</a:t>
            </a:r>
            <a:r>
              <a:rPr lang="en-US" sz="2800" dirty="0" err="1"/>
              <a:t>koagulation</a:t>
            </a:r>
            <a:r>
              <a:rPr lang="en-US" sz="2800" dirty="0"/>
              <a:t> vitamin”</a:t>
            </a:r>
          </a:p>
          <a:p>
            <a:pPr>
              <a:buFont typeface="Wingdings" pitchFamily="2" charset="2"/>
              <a:buChar char="Ø"/>
            </a:pPr>
            <a:r>
              <a:rPr lang="en-IN" sz="2800" b="1" dirty="0"/>
              <a:t>STRUCTURE:</a:t>
            </a:r>
          </a:p>
          <a:p>
            <a:r>
              <a:rPr lang="en-IN" sz="2800" dirty="0"/>
              <a:t>They are </a:t>
            </a:r>
            <a:r>
              <a:rPr lang="en-IN" sz="2800" b="1" dirty="0" err="1"/>
              <a:t>naphthoquinone</a:t>
            </a:r>
            <a:r>
              <a:rPr lang="en-IN" sz="2800" b="1" dirty="0"/>
              <a:t> derivatives, </a:t>
            </a:r>
            <a:r>
              <a:rPr lang="en-IN" sz="2800" dirty="0"/>
              <a:t>with a long </a:t>
            </a:r>
            <a:r>
              <a:rPr lang="en-IN" sz="2800" dirty="0" err="1"/>
              <a:t>isoprenoid</a:t>
            </a:r>
            <a:r>
              <a:rPr lang="en-IN" sz="2800" dirty="0"/>
              <a:t> side chain.</a:t>
            </a:r>
            <a:endParaRPr lang="en-US" sz="2800" dirty="0"/>
          </a:p>
          <a:p>
            <a:r>
              <a:rPr lang="en-US" sz="2800" dirty="0"/>
              <a:t>Vitamin K</a:t>
            </a:r>
            <a:r>
              <a:rPr lang="en-US" sz="2800" baseline="-25000" dirty="0"/>
              <a:t>1</a:t>
            </a:r>
            <a:r>
              <a:rPr lang="en-US" sz="2800" dirty="0"/>
              <a:t> (20 C chain)or </a:t>
            </a:r>
            <a:r>
              <a:rPr lang="en-US" sz="2800" dirty="0" err="1"/>
              <a:t>phylloquinone</a:t>
            </a:r>
            <a:r>
              <a:rPr lang="en-US" sz="2800" dirty="0"/>
              <a:t>- derived from plant</a:t>
            </a:r>
          </a:p>
          <a:p>
            <a:r>
              <a:rPr lang="en-US" sz="2800" dirty="0"/>
              <a:t>Vitamin K</a:t>
            </a:r>
            <a:r>
              <a:rPr lang="en-US" sz="2800" baseline="-25000" dirty="0"/>
              <a:t>2</a:t>
            </a:r>
            <a:r>
              <a:rPr lang="en-US" sz="2800" dirty="0"/>
              <a:t> (30 C chain)or </a:t>
            </a:r>
            <a:r>
              <a:rPr lang="en-US" sz="2800" dirty="0" err="1"/>
              <a:t>menaquinones</a:t>
            </a:r>
            <a:r>
              <a:rPr lang="en-US" sz="2800" dirty="0"/>
              <a:t> produced by micro-organisms</a:t>
            </a:r>
          </a:p>
          <a:p>
            <a:r>
              <a:rPr lang="en-US" sz="2800" dirty="0"/>
              <a:t>Vitamin K</a:t>
            </a:r>
            <a:r>
              <a:rPr lang="en-US" sz="2800" baseline="-25000" dirty="0"/>
              <a:t>3</a:t>
            </a:r>
            <a:r>
              <a:rPr lang="en-US" sz="2800" dirty="0"/>
              <a:t> or </a:t>
            </a:r>
            <a:r>
              <a:rPr lang="en-US" sz="2800" dirty="0" err="1"/>
              <a:t>menadione</a:t>
            </a:r>
            <a:r>
              <a:rPr lang="en-US" sz="2800" dirty="0"/>
              <a:t> is a synthetic product, which is </a:t>
            </a:r>
            <a:r>
              <a:rPr lang="en-US" sz="2800" dirty="0" err="1"/>
              <a:t>alkylated</a:t>
            </a:r>
            <a:r>
              <a:rPr lang="en-US" sz="2800" dirty="0"/>
              <a:t> form of vitamin K</a:t>
            </a:r>
            <a:r>
              <a:rPr lang="en-US" sz="2800" baseline="-25000" dirty="0"/>
              <a:t>2</a:t>
            </a:r>
            <a:r>
              <a:rPr lang="en-US" sz="2800" dirty="0"/>
              <a:t>.</a:t>
            </a:r>
          </a:p>
          <a:p>
            <a:endParaRPr lang="en-IN"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Sources of Vitamin K</a:t>
            </a:r>
            <a:br>
              <a:rPr lang="en-IN" dirty="0"/>
            </a:br>
            <a:endParaRPr lang="en-IN" dirty="0"/>
          </a:p>
        </p:txBody>
      </p:sp>
      <p:sp>
        <p:nvSpPr>
          <p:cNvPr id="3" name="Content Placeholder 2"/>
          <p:cNvSpPr>
            <a:spLocks noGrp="1"/>
          </p:cNvSpPr>
          <p:nvPr>
            <p:ph idx="1"/>
          </p:nvPr>
        </p:nvSpPr>
        <p:spPr/>
        <p:txBody>
          <a:bodyPr/>
          <a:lstStyle/>
          <a:p>
            <a:r>
              <a:rPr lang="en-IN" b="1" dirty="0"/>
              <a:t>Green leafy vegetables </a:t>
            </a:r>
            <a:r>
              <a:rPr lang="en-IN" dirty="0"/>
              <a:t>are good dietary sources.</a:t>
            </a:r>
          </a:p>
          <a:p>
            <a:r>
              <a:rPr lang="en-IN" dirty="0"/>
              <a:t>Even if the diet does not contain the vitamin, </a:t>
            </a:r>
            <a:r>
              <a:rPr lang="en-IN" b="1" dirty="0"/>
              <a:t>intestinal bacterial synthesis </a:t>
            </a:r>
            <a:r>
              <a:rPr lang="en-IN" dirty="0"/>
              <a:t>will meet the daily requirements.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Absorption and Storage</a:t>
            </a:r>
          </a:p>
        </p:txBody>
      </p:sp>
      <p:sp>
        <p:nvSpPr>
          <p:cNvPr id="3" name="Content Placeholder 2"/>
          <p:cNvSpPr>
            <a:spLocks noGrp="1"/>
          </p:cNvSpPr>
          <p:nvPr>
            <p:ph idx="1"/>
          </p:nvPr>
        </p:nvSpPr>
        <p:spPr/>
        <p:txBody>
          <a:bodyPr>
            <a:normAutofit/>
          </a:bodyPr>
          <a:lstStyle/>
          <a:p>
            <a:r>
              <a:rPr lang="en-IN" dirty="0"/>
              <a:t>Absorption of vitamin K occurs in the intestine along with chylomicrons. Bile salts are required.</a:t>
            </a:r>
          </a:p>
          <a:p>
            <a:r>
              <a:rPr lang="en-IN" dirty="0"/>
              <a:t>It is stored in the liver and transported in plasma along with beta lipoproteins.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Biochemical Role</a:t>
            </a:r>
          </a:p>
        </p:txBody>
      </p:sp>
      <p:sp>
        <p:nvSpPr>
          <p:cNvPr id="3" name="Content Placeholder 2"/>
          <p:cNvSpPr>
            <a:spLocks noGrp="1"/>
          </p:cNvSpPr>
          <p:nvPr>
            <p:ph idx="1"/>
          </p:nvPr>
        </p:nvSpPr>
        <p:spPr/>
        <p:txBody>
          <a:bodyPr>
            <a:normAutofit/>
          </a:bodyPr>
          <a:lstStyle/>
          <a:p>
            <a:pPr>
              <a:buFont typeface="Wingdings" pitchFamily="2" charset="2"/>
              <a:buChar char="Ø"/>
            </a:pPr>
            <a:r>
              <a:rPr lang="en-IN" dirty="0"/>
              <a:t>Vitamin K is necessary for </a:t>
            </a:r>
            <a:r>
              <a:rPr lang="en-IN" b="1" dirty="0"/>
              <a:t>coagulation.</a:t>
            </a:r>
            <a:r>
              <a:rPr lang="en-IN" dirty="0"/>
              <a:t> </a:t>
            </a:r>
          </a:p>
          <a:p>
            <a:r>
              <a:rPr lang="en-IN" dirty="0"/>
              <a:t>Factors dependent on vitamin K are </a:t>
            </a:r>
            <a:r>
              <a:rPr lang="en-IN" b="1" dirty="0"/>
              <a:t>Factor II; </a:t>
            </a:r>
            <a:r>
              <a:rPr lang="pt-BR" b="1" dirty="0"/>
              <a:t>Factor VII; Factor IX</a:t>
            </a:r>
            <a:r>
              <a:rPr lang="en-IN" b="1" dirty="0"/>
              <a:t>; Factor X.</a:t>
            </a:r>
          </a:p>
          <a:p>
            <a:r>
              <a:rPr lang="en-IN" dirty="0"/>
              <a:t>All these factors are synthesized by the liver as inactive zymogens. They undergo post-translational modification - gamma carboxylation of glutamic acid residues which requires vitamin K as a co-factor.</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340768"/>
            <a:ext cx="8229600" cy="4785395"/>
          </a:xfrm>
        </p:spPr>
        <p:txBody>
          <a:bodyPr>
            <a:normAutofit/>
          </a:bodyPr>
          <a:lstStyle/>
          <a:p>
            <a:pPr>
              <a:buFont typeface="Wingdings" pitchFamily="2" charset="2"/>
              <a:buChar char="Ø"/>
            </a:pPr>
            <a:r>
              <a:rPr lang="sv-SE" sz="2800" dirty="0"/>
              <a:t>Vitamin K dependent gamma carboxylation </a:t>
            </a:r>
            <a:r>
              <a:rPr lang="en-IN" sz="2800" dirty="0"/>
              <a:t>is necessary for the functional activity of </a:t>
            </a:r>
            <a:r>
              <a:rPr lang="en-IN" sz="2800" b="1" dirty="0" err="1"/>
              <a:t>osteocalcin</a:t>
            </a:r>
            <a:r>
              <a:rPr lang="en-IN" sz="2800" dirty="0"/>
              <a:t>. </a:t>
            </a:r>
          </a:p>
          <a:p>
            <a:r>
              <a:rPr lang="en-IN" sz="2800" dirty="0" err="1"/>
              <a:t>Osteocalcin</a:t>
            </a:r>
            <a:r>
              <a:rPr lang="en-IN" sz="2800" dirty="0"/>
              <a:t> is synthesized by </a:t>
            </a:r>
            <a:r>
              <a:rPr lang="en-IN" sz="2800" dirty="0" err="1"/>
              <a:t>osteoblasts</a:t>
            </a:r>
            <a:r>
              <a:rPr lang="en-IN" sz="2800" dirty="0"/>
              <a:t> and seen only in bone. It is a </a:t>
            </a:r>
            <a:r>
              <a:rPr lang="en-IN" sz="2800" b="1" dirty="0"/>
              <a:t>small protein </a:t>
            </a:r>
            <a:r>
              <a:rPr lang="en-IN" sz="2800" dirty="0"/>
              <a:t>(40-50 amino acids length) that binds tightly to hydroxy apatite crystals of bone. This binding is dependent on the degree of gamma carboxylation. </a:t>
            </a:r>
            <a:r>
              <a:rPr lang="en-IN" sz="2800" dirty="0" err="1"/>
              <a:t>Osteocalcin</a:t>
            </a:r>
            <a:r>
              <a:rPr lang="en-IN" sz="2800" dirty="0"/>
              <a:t> also contains hydroxyproline, so it is dependent on both vitamins K and C.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a:buFont typeface="Wingdings" pitchFamily="2" charset="2"/>
              <a:buChar char="Ø"/>
            </a:pPr>
            <a:r>
              <a:rPr lang="en-IN" b="1" dirty="0"/>
              <a:t>Vitamin K Dependent </a:t>
            </a:r>
            <a:r>
              <a:rPr lang="en-IN" b="1" dirty="0" err="1"/>
              <a:t>Carboxylase</a:t>
            </a:r>
            <a:endParaRPr lang="en-IN" b="1" dirty="0"/>
          </a:p>
          <a:p>
            <a:r>
              <a:rPr lang="en-IN" dirty="0"/>
              <a:t>It is </a:t>
            </a:r>
            <a:r>
              <a:rPr lang="en-IN" dirty="0" err="1"/>
              <a:t>microsomal</a:t>
            </a:r>
            <a:r>
              <a:rPr lang="en-IN" dirty="0"/>
              <a:t> enzyme. It requires oxygen, CO2, NADPH and reduced vitamin K. </a:t>
            </a:r>
          </a:p>
          <a:p>
            <a:r>
              <a:rPr lang="en-IN" dirty="0"/>
              <a:t>This process is competitively inhibited by warfarin and </a:t>
            </a:r>
            <a:r>
              <a:rPr lang="en-IN" dirty="0" err="1"/>
              <a:t>dicoumarol</a:t>
            </a:r>
            <a:r>
              <a:rPr lang="en-IN" dirty="0"/>
              <a:t>.</a:t>
            </a:r>
          </a:p>
        </p:txBody>
      </p:sp>
      <p:pic>
        <p:nvPicPr>
          <p:cNvPr id="1026" name="Picture 2"/>
          <p:cNvPicPr>
            <a:picLocks noChangeAspect="1" noChangeArrowheads="1"/>
          </p:cNvPicPr>
          <p:nvPr/>
        </p:nvPicPr>
        <p:blipFill>
          <a:blip r:embed="rId2" cstate="print"/>
          <a:srcRect/>
          <a:stretch>
            <a:fillRect/>
          </a:stretch>
        </p:blipFill>
        <p:spPr bwMode="auto">
          <a:xfrm>
            <a:off x="1979712" y="3356993"/>
            <a:ext cx="5525291" cy="3384376"/>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a:t>Vitamins</a:t>
            </a:r>
            <a:r>
              <a:rPr lang="en-IN" dirty="0"/>
              <a:t> are organic compounds which are required for the proper utilization of the proximate principles of food like carbohydrates, lipids and proteins.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404664"/>
            <a:ext cx="8229600" cy="892695"/>
          </a:xfrm>
        </p:spPr>
        <p:txBody>
          <a:bodyPr>
            <a:noAutofit/>
          </a:bodyPr>
          <a:lstStyle/>
          <a:p>
            <a:r>
              <a:rPr lang="en-IN" sz="2800" dirty="0"/>
              <a:t>Vitamin K cycle. </a:t>
            </a:r>
            <a:r>
              <a:rPr lang="en-IN" sz="2800" dirty="0" err="1"/>
              <a:t>Dicoumarol</a:t>
            </a:r>
            <a:r>
              <a:rPr lang="en-IN" sz="2800" dirty="0"/>
              <a:t>, a structural analogue inhibits vitamin K epoxide reductase.</a:t>
            </a:r>
          </a:p>
        </p:txBody>
      </p:sp>
      <p:pic>
        <p:nvPicPr>
          <p:cNvPr id="2050" name="Picture 2"/>
          <p:cNvPicPr>
            <a:picLocks noChangeAspect="1" noChangeArrowheads="1"/>
          </p:cNvPicPr>
          <p:nvPr/>
        </p:nvPicPr>
        <p:blipFill>
          <a:blip r:embed="rId2" cstate="print"/>
          <a:srcRect/>
          <a:stretch>
            <a:fillRect/>
          </a:stretch>
        </p:blipFill>
        <p:spPr bwMode="auto">
          <a:xfrm>
            <a:off x="1907704" y="1359611"/>
            <a:ext cx="5597509" cy="5231317"/>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a:t>Warfarin and </a:t>
            </a:r>
            <a:r>
              <a:rPr lang="en-IN" dirty="0" err="1"/>
              <a:t>dicoumarol</a:t>
            </a:r>
            <a:r>
              <a:rPr lang="en-IN" dirty="0"/>
              <a:t> will competitively inhibit the gamma carboxylation system due to structural similarity with vitamin K. Hence they are widely used as </a:t>
            </a:r>
            <a:r>
              <a:rPr lang="en-IN" b="1" dirty="0"/>
              <a:t>anticoagulants</a:t>
            </a:r>
            <a:r>
              <a:rPr lang="en-IN" dirty="0"/>
              <a:t> for therapeutic purposes.</a:t>
            </a:r>
          </a:p>
          <a:p>
            <a:r>
              <a:rPr lang="en-IN" dirty="0"/>
              <a:t>Treatment of pregnant women with warfarin can lead to </a:t>
            </a:r>
            <a:r>
              <a:rPr lang="en-IN" dirty="0" err="1"/>
              <a:t>fetal</a:t>
            </a:r>
            <a:r>
              <a:rPr lang="en-IN" dirty="0"/>
              <a:t> bone abnormalities (</a:t>
            </a:r>
            <a:r>
              <a:rPr lang="en-IN" dirty="0" err="1"/>
              <a:t>fetal</a:t>
            </a:r>
            <a:r>
              <a:rPr lang="en-IN" dirty="0"/>
              <a:t> warfarin syndrome).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Causes for Deficiency of Vitamin K</a:t>
            </a:r>
          </a:p>
        </p:txBody>
      </p:sp>
      <p:sp>
        <p:nvSpPr>
          <p:cNvPr id="3" name="Content Placeholder 2"/>
          <p:cNvSpPr>
            <a:spLocks noGrp="1"/>
          </p:cNvSpPr>
          <p:nvPr>
            <p:ph idx="1"/>
          </p:nvPr>
        </p:nvSpPr>
        <p:spPr/>
        <p:txBody>
          <a:bodyPr>
            <a:normAutofit fontScale="92500" lnSpcReduction="10000"/>
          </a:bodyPr>
          <a:lstStyle/>
          <a:p>
            <a:r>
              <a:rPr lang="en-IN" dirty="0"/>
              <a:t>In normal adults the intestinal bacterial synthesis is sufficient to meet the needs of the body. </a:t>
            </a:r>
          </a:p>
          <a:p>
            <a:r>
              <a:rPr lang="en-IN" dirty="0"/>
              <a:t>Deficiency can occur in conditions of </a:t>
            </a:r>
            <a:r>
              <a:rPr lang="en-IN" b="1" dirty="0"/>
              <a:t>malabsorption of lipids.</a:t>
            </a:r>
          </a:p>
          <a:p>
            <a:r>
              <a:rPr lang="en-IN" dirty="0"/>
              <a:t>This can result from obstructive jaundice, chronic pancreatitis, sprue, etc. </a:t>
            </a:r>
          </a:p>
          <a:p>
            <a:r>
              <a:rPr lang="en-IN" dirty="0"/>
              <a:t>Prolonged </a:t>
            </a:r>
            <a:r>
              <a:rPr lang="en-IN" b="1" dirty="0"/>
              <a:t>antibiotic </a:t>
            </a:r>
            <a:r>
              <a:rPr lang="en-IN" dirty="0"/>
              <a:t>therapy and gastrointestinal infections with diarrhoea will destroy the bacterial flora and can also lead to vitamin K deficiency.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Clinical Manifestations of Deficiency</a:t>
            </a:r>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IN" b="1" dirty="0"/>
              <a:t>Hemorrhagic disease of the newborn is </a:t>
            </a:r>
            <a:r>
              <a:rPr lang="en-IN" dirty="0"/>
              <a:t>attributed to vitamin K deficiency. </a:t>
            </a:r>
          </a:p>
          <a:p>
            <a:r>
              <a:rPr lang="en-IN" dirty="0"/>
              <a:t>The newborns, especially the </a:t>
            </a:r>
            <a:r>
              <a:rPr lang="en-IN" b="1" dirty="0"/>
              <a:t>premature infants </a:t>
            </a:r>
            <a:r>
              <a:rPr lang="en-IN" dirty="0"/>
              <a:t>have relative vitamin K deficiency. This is due to lack of hepatic stores, limited oral intake and absence of intestinal bacterial flora.</a:t>
            </a:r>
          </a:p>
          <a:p>
            <a:r>
              <a:rPr lang="en-IN" dirty="0"/>
              <a:t>It is often advised that pre-term infants be given prophylactic doses of vitamin K (1 mg </a:t>
            </a:r>
            <a:r>
              <a:rPr lang="en-IN" dirty="0" err="1"/>
              <a:t>Menadione</a:t>
            </a:r>
            <a:r>
              <a:rPr lang="en-IN" dirty="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In children and adults, Vitamin K deficiency may be manifested as bruising tendency, </a:t>
            </a:r>
            <a:r>
              <a:rPr lang="en-IN" dirty="0" err="1"/>
              <a:t>ecchymotic</a:t>
            </a:r>
            <a:r>
              <a:rPr lang="en-IN" dirty="0"/>
              <a:t> patches, mucous membrane hemorrhage, post-traumatic bleeding and internal bleeding.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IN" dirty="0"/>
              <a:t>Prolongation of prothrombin time and delayed clotting time are characteristic of </a:t>
            </a:r>
            <a:r>
              <a:rPr lang="en-IN" u="sng" dirty="0"/>
              <a:t>vitamin K deficiency</a:t>
            </a:r>
            <a:r>
              <a:rPr lang="en-IN" dirty="0"/>
              <a:t>.</a:t>
            </a:r>
          </a:p>
          <a:p>
            <a:endParaRPr lang="en-IN" dirty="0"/>
          </a:p>
          <a:p>
            <a:r>
              <a:rPr lang="en-IN" dirty="0"/>
              <a:t>Measurement of prothrombin time (PT) is taken as an index of </a:t>
            </a:r>
            <a:r>
              <a:rPr lang="en-IN" u="sng" dirty="0"/>
              <a:t>liver function</a:t>
            </a:r>
            <a:r>
              <a:rPr lang="en-IN" dirty="0"/>
              <a:t>. When liver function is considerably lowered, prolongation of PT occurs due to deficient synthesis of the coagulation factors. In such cases, administration of vitamin fails to restore PT to normal levels.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Daily Requirement</a:t>
            </a:r>
          </a:p>
        </p:txBody>
      </p:sp>
      <p:sp>
        <p:nvSpPr>
          <p:cNvPr id="3" name="Content Placeholder 2"/>
          <p:cNvSpPr>
            <a:spLocks noGrp="1"/>
          </p:cNvSpPr>
          <p:nvPr>
            <p:ph idx="1"/>
          </p:nvPr>
        </p:nvSpPr>
        <p:spPr/>
        <p:txBody>
          <a:bodyPr/>
          <a:lstStyle/>
          <a:p>
            <a:pPr>
              <a:buNone/>
            </a:pPr>
            <a:endParaRPr lang="en-IN" b="1" dirty="0"/>
          </a:p>
          <a:p>
            <a:r>
              <a:rPr lang="en-IN" dirty="0"/>
              <a:t>Recommended daily allowance is 50-100 mg/day.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err="1"/>
              <a:t>Hypervitaminosis</a:t>
            </a:r>
            <a:r>
              <a:rPr lang="en-IN" dirty="0"/>
              <a:t> K</a:t>
            </a:r>
            <a:br>
              <a:rPr lang="en-IN" dirty="0"/>
            </a:br>
            <a:endParaRPr lang="en-IN" dirty="0"/>
          </a:p>
        </p:txBody>
      </p:sp>
      <p:sp>
        <p:nvSpPr>
          <p:cNvPr id="3" name="Content Placeholder 2"/>
          <p:cNvSpPr>
            <a:spLocks noGrp="1"/>
          </p:cNvSpPr>
          <p:nvPr>
            <p:ph idx="1"/>
          </p:nvPr>
        </p:nvSpPr>
        <p:spPr/>
        <p:txBody>
          <a:bodyPr/>
          <a:lstStyle/>
          <a:p>
            <a:r>
              <a:rPr lang="en-IN" dirty="0"/>
              <a:t>Hemolysis, </a:t>
            </a:r>
            <a:r>
              <a:rPr lang="en-IN" dirty="0" err="1"/>
              <a:t>hyperbilirubinemia</a:t>
            </a:r>
            <a:r>
              <a:rPr lang="en-IN" dirty="0"/>
              <a:t>, </a:t>
            </a:r>
            <a:r>
              <a:rPr lang="en-IN" dirty="0" err="1"/>
              <a:t>kernicterus</a:t>
            </a:r>
            <a:r>
              <a:rPr lang="en-IN" dirty="0"/>
              <a:t> and brain damage are the manifestations of toxicity.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420888"/>
            <a:ext cx="8229600" cy="1143000"/>
          </a:xfrm>
        </p:spPr>
        <p:txBody>
          <a:bodyPr/>
          <a:lstStyle/>
          <a:p>
            <a:r>
              <a:rPr lang="en-IN" b="1" dirty="0"/>
              <a:t>MCQS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1. Which mineral has a sparing effect on Vitamin E levels?</a:t>
            </a:r>
          </a:p>
          <a:p>
            <a:endParaRPr lang="en-IN" dirty="0"/>
          </a:p>
          <a:p>
            <a:r>
              <a:rPr lang="en-IN" dirty="0"/>
              <a:t>A) Calcium</a:t>
            </a:r>
          </a:p>
          <a:p>
            <a:r>
              <a:rPr lang="en-IN" dirty="0"/>
              <a:t>B)Selenium</a:t>
            </a:r>
          </a:p>
          <a:p>
            <a:r>
              <a:rPr lang="en-IN" dirty="0"/>
              <a:t>C) Magnesium</a:t>
            </a:r>
          </a:p>
          <a:p>
            <a:r>
              <a:rPr lang="en-IN" dirty="0"/>
              <a:t>D) Iron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VITAMIN E</a:t>
            </a:r>
          </a:p>
        </p:txBody>
      </p:sp>
      <p:sp>
        <p:nvSpPr>
          <p:cNvPr id="3" name="Content Placeholder 2"/>
          <p:cNvSpPr>
            <a:spLocks noGrp="1"/>
          </p:cNvSpPr>
          <p:nvPr>
            <p:ph idx="1"/>
          </p:nvPr>
        </p:nvSpPr>
        <p:spPr>
          <a:xfrm>
            <a:off x="395536" y="1916832"/>
            <a:ext cx="8229600" cy="2188840"/>
          </a:xfrm>
        </p:spPr>
        <p:txBody>
          <a:bodyPr/>
          <a:lstStyle/>
          <a:p>
            <a:r>
              <a:rPr lang="en-IN" dirty="0" err="1"/>
              <a:t>Tocopherol</a:t>
            </a:r>
            <a:endParaRPr lang="en-IN" dirty="0"/>
          </a:p>
          <a:p>
            <a:r>
              <a:rPr lang="en-IN" dirty="0"/>
              <a:t>Anti-infertility vitamin</a:t>
            </a:r>
          </a:p>
          <a:p>
            <a:r>
              <a:rPr lang="en-IN" dirty="0"/>
              <a:t>The most potent biological antioxidant.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2. Vitamin K dependent clotting factor is</a:t>
            </a:r>
          </a:p>
          <a:p>
            <a:endParaRPr lang="en-IN" dirty="0"/>
          </a:p>
          <a:p>
            <a:r>
              <a:rPr lang="en-IN" dirty="0"/>
              <a:t>A) factor 4</a:t>
            </a:r>
          </a:p>
          <a:p>
            <a:r>
              <a:rPr lang="en-IN" dirty="0"/>
              <a:t>B) factor 5</a:t>
            </a:r>
          </a:p>
          <a:p>
            <a:r>
              <a:rPr lang="en-IN" dirty="0"/>
              <a:t>C) factor 7</a:t>
            </a:r>
          </a:p>
          <a:p>
            <a:r>
              <a:rPr lang="en-IN" dirty="0"/>
              <a:t>D) factor 8</a:t>
            </a:r>
          </a:p>
          <a:p>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3. Hemorrhagic disease of the newborn occurs due to deficiency of </a:t>
            </a:r>
          </a:p>
          <a:p>
            <a:endParaRPr lang="en-IN" dirty="0"/>
          </a:p>
          <a:p>
            <a:r>
              <a:rPr lang="en-IN" dirty="0"/>
              <a:t>A) vitamin C</a:t>
            </a:r>
          </a:p>
          <a:p>
            <a:r>
              <a:rPr lang="en-IN" dirty="0"/>
              <a:t>B) vitamin A</a:t>
            </a:r>
          </a:p>
          <a:p>
            <a:r>
              <a:rPr lang="en-IN" dirty="0"/>
              <a:t>C) vitamin E</a:t>
            </a:r>
          </a:p>
          <a:p>
            <a:r>
              <a:rPr lang="en-IN" dirty="0"/>
              <a:t>D) vitamin K</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4. Malabsorption of lipids leads to deficiency of </a:t>
            </a:r>
          </a:p>
          <a:p>
            <a:endParaRPr lang="en-IN" dirty="0"/>
          </a:p>
          <a:p>
            <a:r>
              <a:rPr lang="en-IN" dirty="0"/>
              <a:t>A) vitamin E</a:t>
            </a:r>
          </a:p>
          <a:p>
            <a:r>
              <a:rPr lang="en-IN" dirty="0"/>
              <a:t>B) vitamin K</a:t>
            </a:r>
          </a:p>
          <a:p>
            <a:r>
              <a:rPr lang="en-IN" dirty="0"/>
              <a:t>C) vitamin A</a:t>
            </a:r>
          </a:p>
          <a:p>
            <a:r>
              <a:rPr lang="en-IN" dirty="0"/>
              <a:t>D) All of the above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5. Vitamin K dependent epoxide reductase is competitively inhibited by</a:t>
            </a:r>
          </a:p>
          <a:p>
            <a:endParaRPr lang="en-IN" dirty="0"/>
          </a:p>
          <a:p>
            <a:r>
              <a:rPr lang="en-IN" dirty="0"/>
              <a:t>A) </a:t>
            </a:r>
            <a:r>
              <a:rPr lang="en-IN" dirty="0" err="1"/>
              <a:t>Dicoumarol</a:t>
            </a:r>
            <a:endParaRPr lang="en-IN" dirty="0"/>
          </a:p>
          <a:p>
            <a:r>
              <a:rPr lang="en-IN" dirty="0"/>
              <a:t>B) warfarin</a:t>
            </a:r>
          </a:p>
          <a:p>
            <a:r>
              <a:rPr lang="en-IN" dirty="0"/>
              <a:t>C) Both</a:t>
            </a:r>
          </a:p>
          <a:p>
            <a:r>
              <a:rPr lang="en-IN" dirty="0"/>
              <a:t>D) None</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IN" dirty="0"/>
              <a:t>Chemical Nature</a:t>
            </a:r>
          </a:p>
        </p:txBody>
      </p:sp>
      <p:sp>
        <p:nvSpPr>
          <p:cNvPr id="3" name="Content Placeholder 2"/>
          <p:cNvSpPr>
            <a:spLocks noGrp="1"/>
          </p:cNvSpPr>
          <p:nvPr>
            <p:ph idx="1"/>
          </p:nvPr>
        </p:nvSpPr>
        <p:spPr>
          <a:xfrm>
            <a:off x="539552" y="1196752"/>
            <a:ext cx="8229600" cy="4525963"/>
          </a:xfrm>
        </p:spPr>
        <p:txBody>
          <a:bodyPr>
            <a:normAutofit/>
          </a:bodyPr>
          <a:lstStyle/>
          <a:p>
            <a:r>
              <a:rPr lang="en-US" sz="2800" dirty="0"/>
              <a:t>They have a </a:t>
            </a:r>
            <a:r>
              <a:rPr lang="en-US" sz="2800" dirty="0" err="1"/>
              <a:t>chromane</a:t>
            </a:r>
            <a:r>
              <a:rPr lang="en-US" sz="2800" dirty="0"/>
              <a:t> ring (</a:t>
            </a:r>
            <a:r>
              <a:rPr lang="en-US" sz="2800" dirty="0" err="1"/>
              <a:t>tocol</a:t>
            </a:r>
            <a:r>
              <a:rPr lang="en-US" sz="2800" dirty="0"/>
              <a:t>) system with an </a:t>
            </a:r>
            <a:r>
              <a:rPr lang="en-US" sz="2800" dirty="0" err="1"/>
              <a:t>isoprenoid</a:t>
            </a:r>
            <a:r>
              <a:rPr lang="en-US" sz="2800" dirty="0"/>
              <a:t> side chain</a:t>
            </a:r>
          </a:p>
          <a:p>
            <a:r>
              <a:rPr lang="en-US" sz="2800" dirty="0"/>
              <a:t>8 naturally occurring </a:t>
            </a:r>
            <a:r>
              <a:rPr lang="en-US" sz="2800" dirty="0" err="1"/>
              <a:t>tocopherols</a:t>
            </a:r>
            <a:r>
              <a:rPr lang="en-US" sz="2800" dirty="0"/>
              <a:t> named as </a:t>
            </a:r>
            <a:r>
              <a:rPr lang="en-US" sz="2800" dirty="0" err="1"/>
              <a:t>alpha,beta,gamma</a:t>
            </a:r>
            <a:r>
              <a:rPr lang="en-US" sz="2800" dirty="0"/>
              <a:t>.</a:t>
            </a:r>
          </a:p>
          <a:p>
            <a:r>
              <a:rPr lang="en-US" sz="2800" b="1" dirty="0"/>
              <a:t>Active form - α </a:t>
            </a:r>
            <a:r>
              <a:rPr lang="en-US" sz="2800" b="1" dirty="0" err="1"/>
              <a:t>tocopherol</a:t>
            </a:r>
            <a:r>
              <a:rPr lang="en-US" sz="2800" b="1" dirty="0"/>
              <a:t> </a:t>
            </a:r>
            <a:r>
              <a:rPr lang="en-US" sz="2800" dirty="0"/>
              <a:t>- most widest distribution &amp; greatest biological activity.</a:t>
            </a:r>
          </a:p>
          <a:p>
            <a:endParaRPr lang="en-IN" sz="2800" dirty="0"/>
          </a:p>
        </p:txBody>
      </p:sp>
      <p:pic>
        <p:nvPicPr>
          <p:cNvPr id="4" name="Picture 3" descr="C:\Users\Swetha\Desktop\vit-E.gif"/>
          <p:cNvPicPr>
            <a:picLocks noChangeAspect="1" noChangeArrowheads="1"/>
          </p:cNvPicPr>
          <p:nvPr/>
        </p:nvPicPr>
        <p:blipFill>
          <a:blip r:embed="rId2" cstate="print"/>
          <a:srcRect/>
          <a:stretch>
            <a:fillRect/>
          </a:stretch>
        </p:blipFill>
        <p:spPr bwMode="auto">
          <a:xfrm>
            <a:off x="2339752" y="3933291"/>
            <a:ext cx="5328592" cy="288008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Sources of Vitamin E</a:t>
            </a:r>
          </a:p>
        </p:txBody>
      </p:sp>
      <p:sp>
        <p:nvSpPr>
          <p:cNvPr id="3" name="Content Placeholder 2"/>
          <p:cNvSpPr>
            <a:spLocks noGrp="1"/>
          </p:cNvSpPr>
          <p:nvPr>
            <p:ph idx="1"/>
          </p:nvPr>
        </p:nvSpPr>
        <p:spPr/>
        <p:txBody>
          <a:bodyPr/>
          <a:lstStyle/>
          <a:p>
            <a:r>
              <a:rPr lang="en-IN" b="1" dirty="0"/>
              <a:t>Vegetable oils </a:t>
            </a:r>
            <a:r>
              <a:rPr lang="en-IN" dirty="0"/>
              <a:t>are rich sources of vitamin E. </a:t>
            </a:r>
          </a:p>
          <a:p>
            <a:r>
              <a:rPr lang="en-IN" dirty="0" err="1"/>
              <a:t>e.g.wheat</a:t>
            </a:r>
            <a:r>
              <a:rPr lang="en-IN" dirty="0"/>
              <a:t> germ oil, sunflower oil, safflower oil, cotton seed oil, etc. </a:t>
            </a:r>
          </a:p>
          <a:p>
            <a:r>
              <a:rPr lang="en-IN" dirty="0"/>
              <a:t>Fish liver oils are devoid of vitamin 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Metabolism</a:t>
            </a:r>
          </a:p>
        </p:txBody>
      </p:sp>
      <p:sp>
        <p:nvSpPr>
          <p:cNvPr id="3" name="Content Placeholder 2"/>
          <p:cNvSpPr>
            <a:spLocks noGrp="1"/>
          </p:cNvSpPr>
          <p:nvPr>
            <p:ph idx="1"/>
          </p:nvPr>
        </p:nvSpPr>
        <p:spPr/>
        <p:txBody>
          <a:bodyPr>
            <a:normAutofit/>
          </a:bodyPr>
          <a:lstStyle/>
          <a:p>
            <a:r>
              <a:rPr lang="en-US" dirty="0"/>
              <a:t>Normal level 0.5-1 mg/dl</a:t>
            </a:r>
          </a:p>
          <a:p>
            <a:r>
              <a:rPr lang="en-IN" dirty="0"/>
              <a:t>It is </a:t>
            </a:r>
            <a:r>
              <a:rPr lang="en-IN" b="1" dirty="0"/>
              <a:t>absorbed </a:t>
            </a:r>
            <a:r>
              <a:rPr lang="en-IN" dirty="0"/>
              <a:t>along with other fats and needs the help of bile salts.</a:t>
            </a:r>
            <a:endParaRPr lang="en-US" dirty="0"/>
          </a:p>
          <a:p>
            <a:r>
              <a:rPr lang="en-US" dirty="0"/>
              <a:t>Absorbed and </a:t>
            </a:r>
            <a:r>
              <a:rPr lang="en-US" b="1" dirty="0"/>
              <a:t>transported</a:t>
            </a:r>
            <a:r>
              <a:rPr lang="en-US" dirty="0"/>
              <a:t> as chylomicrons.</a:t>
            </a:r>
          </a:p>
          <a:p>
            <a:r>
              <a:rPr lang="en-US" b="1" dirty="0"/>
              <a:t>Stored</a:t>
            </a:r>
            <a:r>
              <a:rPr lang="en-US" dirty="0"/>
              <a:t> in adipose tissue.</a:t>
            </a:r>
          </a:p>
          <a:p>
            <a:r>
              <a:rPr lang="en-US" dirty="0"/>
              <a:t>During catabolism, the </a:t>
            </a:r>
            <a:r>
              <a:rPr lang="en-US" dirty="0" err="1"/>
              <a:t>chromane</a:t>
            </a:r>
            <a:r>
              <a:rPr lang="en-US" dirty="0"/>
              <a:t> ring and side chain may be oxidized and </a:t>
            </a:r>
            <a:r>
              <a:rPr lang="en-US" b="1" dirty="0"/>
              <a:t>excreted </a:t>
            </a:r>
            <a:r>
              <a:rPr lang="en-US" dirty="0"/>
              <a:t>in bile after conjugation with glucuronic acid.</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Biochemical Role</a:t>
            </a:r>
          </a:p>
        </p:txBody>
      </p:sp>
      <p:sp>
        <p:nvSpPr>
          <p:cNvPr id="3" name="Content Placeholder 2"/>
          <p:cNvSpPr>
            <a:spLocks noGrp="1"/>
          </p:cNvSpPr>
          <p:nvPr>
            <p:ph idx="1"/>
          </p:nvPr>
        </p:nvSpPr>
        <p:spPr>
          <a:xfrm>
            <a:off x="457200" y="1600200"/>
            <a:ext cx="8229600" cy="4997152"/>
          </a:xfrm>
        </p:spPr>
        <p:txBody>
          <a:bodyPr>
            <a:normAutofit/>
          </a:bodyPr>
          <a:lstStyle/>
          <a:p>
            <a:r>
              <a:rPr lang="en-IN" dirty="0"/>
              <a:t>Vitamin E is the </a:t>
            </a:r>
            <a:r>
              <a:rPr lang="en-IN" b="1" dirty="0"/>
              <a:t>most powerful natural antioxidant.</a:t>
            </a:r>
          </a:p>
          <a:p>
            <a:r>
              <a:rPr lang="en-IN" dirty="0"/>
              <a:t>Vitamin E is able to quench the lipid peroxidation chain and to protect the plasma membranes from the attack of free radicals.</a:t>
            </a:r>
            <a:endParaRPr lang="en-US" dirty="0"/>
          </a:p>
          <a:p>
            <a:r>
              <a:rPr lang="en-US" dirty="0"/>
              <a:t>Vitamin E protects the RBC from hemolysis. Prevents peroxidation thus keeping structural integrity of cells.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Reduces the oxidation of LDL thus reduces the risk of atherosclerosis.</a:t>
            </a:r>
          </a:p>
          <a:p>
            <a:r>
              <a:rPr lang="en-US" dirty="0"/>
              <a:t>Vitamin E acts as an </a:t>
            </a:r>
            <a:r>
              <a:rPr lang="en-US" dirty="0" err="1"/>
              <a:t>antimutagen</a:t>
            </a:r>
            <a:r>
              <a:rPr lang="en-US" dirty="0"/>
              <a:t> &amp; slows the progression in Alzheimer’s disease.</a:t>
            </a:r>
          </a:p>
          <a:p>
            <a:r>
              <a:rPr lang="en-IN" dirty="0"/>
              <a:t>boosts immune response.</a:t>
            </a:r>
          </a:p>
          <a:p>
            <a:r>
              <a:rPr lang="en-IN" dirty="0"/>
              <a:t>Vitamin E can depress leukocyte oxidative bactericidal activity.</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Inter-relationship with Selenium</a:t>
            </a:r>
          </a:p>
        </p:txBody>
      </p:sp>
      <p:sp>
        <p:nvSpPr>
          <p:cNvPr id="3" name="Content Placeholder 2"/>
          <p:cNvSpPr>
            <a:spLocks noGrp="1"/>
          </p:cNvSpPr>
          <p:nvPr>
            <p:ph idx="1"/>
          </p:nvPr>
        </p:nvSpPr>
        <p:spPr/>
        <p:txBody>
          <a:bodyPr>
            <a:normAutofit/>
          </a:bodyPr>
          <a:lstStyle/>
          <a:p>
            <a:r>
              <a:rPr lang="en-IN" dirty="0"/>
              <a:t>Selenium is present in glutathione peroxidase; an important enzyme that oxidizes and destroys the free radicals. </a:t>
            </a:r>
          </a:p>
          <a:p>
            <a:r>
              <a:rPr lang="en-IN" dirty="0"/>
              <a:t>Selenium has been found to decrease the requirement of vitamin E and vice versa. </a:t>
            </a:r>
          </a:p>
          <a:p>
            <a:r>
              <a:rPr lang="en-IN" dirty="0"/>
              <a:t>They act synergistically to minimize lipid peroxidation.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419</TotalTime>
  <Words>1266</Words>
  <Application>Microsoft Office PowerPoint</Application>
  <PresentationFormat>On-screen Show (4:3)</PresentationFormat>
  <Paragraphs>125</Paragraphs>
  <Slides>33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Wingdings</vt:lpstr>
      <vt:lpstr>Office Theme</vt:lpstr>
      <vt:lpstr>VITAMIN E &amp; K</vt:lpstr>
      <vt:lpstr>PowerPoint Presentation</vt:lpstr>
      <vt:lpstr>VITAMIN E</vt:lpstr>
      <vt:lpstr>Chemical Nature</vt:lpstr>
      <vt:lpstr>Sources of Vitamin E</vt:lpstr>
      <vt:lpstr>Metabolism</vt:lpstr>
      <vt:lpstr>Biochemical Role</vt:lpstr>
      <vt:lpstr>PowerPoint Presentation</vt:lpstr>
      <vt:lpstr>Inter-relationship with Selenium</vt:lpstr>
      <vt:lpstr>Deficiency Manifestations</vt:lpstr>
      <vt:lpstr>PowerPoint Presentation</vt:lpstr>
      <vt:lpstr>Recommended Daily Allowance</vt:lpstr>
      <vt:lpstr>VITAMIN K</vt:lpstr>
      <vt:lpstr>VITAMIN K</vt:lpstr>
      <vt:lpstr>Sources of Vitamin K </vt:lpstr>
      <vt:lpstr>Absorption and Storage</vt:lpstr>
      <vt:lpstr>Biochemical Role</vt:lpstr>
      <vt:lpstr>PowerPoint Presentation</vt:lpstr>
      <vt:lpstr>PowerPoint Presentation</vt:lpstr>
      <vt:lpstr>PowerPoint Presentation</vt:lpstr>
      <vt:lpstr>PowerPoint Presentation</vt:lpstr>
      <vt:lpstr>Causes for Deficiency of Vitamin K</vt:lpstr>
      <vt:lpstr>Clinical Manifestations of Deficiency</vt:lpstr>
      <vt:lpstr>PowerPoint Presentation</vt:lpstr>
      <vt:lpstr>PowerPoint Presentation</vt:lpstr>
      <vt:lpstr>Daily Requirement</vt:lpstr>
      <vt:lpstr>Hypervitaminosis K </vt:lpstr>
      <vt:lpstr>MCQS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Mritunjay Kumar</cp:lastModifiedBy>
  <cp:revision>38</cp:revision>
  <dcterms:created xsi:type="dcterms:W3CDTF">2018-01-09T03:35:53Z</dcterms:created>
  <dcterms:modified xsi:type="dcterms:W3CDTF">2021-09-13T03:55:22Z</dcterms:modified>
</cp:coreProperties>
</file>