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8" r:id="rId4"/>
    <p:sldId id="258" r:id="rId5"/>
    <p:sldId id="294" r:id="rId6"/>
    <p:sldId id="296" r:id="rId7"/>
    <p:sldId id="297" r:id="rId8"/>
    <p:sldId id="293" r:id="rId9"/>
    <p:sldId id="300" r:id="rId10"/>
    <p:sldId id="301" r:id="rId11"/>
    <p:sldId id="299" r:id="rId12"/>
    <p:sldId id="263" r:id="rId13"/>
    <p:sldId id="262" r:id="rId14"/>
    <p:sldId id="260" r:id="rId15"/>
    <p:sldId id="261" r:id="rId16"/>
    <p:sldId id="302" r:id="rId17"/>
    <p:sldId id="303" r:id="rId18"/>
    <p:sldId id="304" r:id="rId19"/>
    <p:sldId id="305" r:id="rId20"/>
    <p:sldId id="313" r:id="rId21"/>
    <p:sldId id="314" r:id="rId22"/>
    <p:sldId id="316" r:id="rId23"/>
    <p:sldId id="315" r:id="rId24"/>
    <p:sldId id="306" r:id="rId25"/>
    <p:sldId id="309" r:id="rId26"/>
    <p:sldId id="307" r:id="rId27"/>
    <p:sldId id="267" r:id="rId28"/>
    <p:sldId id="268" r:id="rId29"/>
    <p:sldId id="269" r:id="rId30"/>
    <p:sldId id="308" r:id="rId31"/>
    <p:sldId id="276" r:id="rId32"/>
    <p:sldId id="275" r:id="rId33"/>
    <p:sldId id="277" r:id="rId34"/>
    <p:sldId id="271" r:id="rId35"/>
    <p:sldId id="272" r:id="rId36"/>
    <p:sldId id="310" r:id="rId37"/>
    <p:sldId id="311" r:id="rId38"/>
    <p:sldId id="279" r:id="rId39"/>
    <p:sldId id="281" r:id="rId40"/>
    <p:sldId id="312" r:id="rId41"/>
    <p:sldId id="292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C0912-3773-4DC6-AF49-5C5DB15062FF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8D7332-DEAB-40C8-8C47-49F50B91C3AB}">
      <dgm:prSet phldrT="[Text]" custT="1"/>
      <dgm:spPr/>
      <dgm:t>
        <a:bodyPr/>
        <a:lstStyle/>
        <a:p>
          <a:r>
            <a:rPr lang="en-US" sz="2200" b="1" dirty="0"/>
            <a:t>VITAMINS</a:t>
          </a:r>
        </a:p>
      </dgm:t>
    </dgm:pt>
    <dgm:pt modelId="{F1170A2A-02DA-49FE-9E38-980225BDC587}" type="parTrans" cxnId="{2FFAA128-7908-4DA5-AB39-A1EFCE6C5063}">
      <dgm:prSet/>
      <dgm:spPr/>
      <dgm:t>
        <a:bodyPr/>
        <a:lstStyle/>
        <a:p>
          <a:endParaRPr lang="en-US" sz="2200"/>
        </a:p>
      </dgm:t>
    </dgm:pt>
    <dgm:pt modelId="{2C1D6BB6-AC98-4194-8B5C-0800B6924D4D}" type="sibTrans" cxnId="{2FFAA128-7908-4DA5-AB39-A1EFCE6C5063}">
      <dgm:prSet/>
      <dgm:spPr/>
      <dgm:t>
        <a:bodyPr/>
        <a:lstStyle/>
        <a:p>
          <a:endParaRPr lang="en-US" sz="2200"/>
        </a:p>
      </dgm:t>
    </dgm:pt>
    <dgm:pt modelId="{63C60E17-5C41-4015-B42F-20C7A8CE3A89}">
      <dgm:prSet phldrT="[Text]" custT="1"/>
      <dgm:spPr/>
      <dgm:t>
        <a:bodyPr/>
        <a:lstStyle/>
        <a:p>
          <a:r>
            <a:rPr lang="en-US" sz="2200" b="1" dirty="0"/>
            <a:t>Difference b/w water soluble &amp; fat soluble vitamins</a:t>
          </a:r>
        </a:p>
      </dgm:t>
    </dgm:pt>
    <dgm:pt modelId="{820F66FA-68C5-409B-B0B4-87F52EF2F1B2}" type="parTrans" cxnId="{CBE2AD62-3CC6-482F-8DE2-F2FB923A69F5}">
      <dgm:prSet/>
      <dgm:spPr/>
      <dgm:t>
        <a:bodyPr/>
        <a:lstStyle/>
        <a:p>
          <a:endParaRPr lang="en-US" sz="2200"/>
        </a:p>
      </dgm:t>
    </dgm:pt>
    <dgm:pt modelId="{186D7613-2755-4D75-A1FB-69C2BB134088}" type="sibTrans" cxnId="{CBE2AD62-3CC6-482F-8DE2-F2FB923A69F5}">
      <dgm:prSet/>
      <dgm:spPr/>
      <dgm:t>
        <a:bodyPr/>
        <a:lstStyle/>
        <a:p>
          <a:endParaRPr lang="en-US" sz="2200"/>
        </a:p>
      </dgm:t>
    </dgm:pt>
    <dgm:pt modelId="{4007627F-7E75-4007-89BB-48BC9A311DC6}" type="pres">
      <dgm:prSet presAssocID="{265C0912-3773-4DC6-AF49-5C5DB15062F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129FBA8-7FD6-42F8-B87F-BAC613FB21F7}" type="pres">
      <dgm:prSet presAssocID="{878D7332-DEAB-40C8-8C47-49F50B91C3AB}" presName="composite" presStyleCnt="0"/>
      <dgm:spPr/>
    </dgm:pt>
    <dgm:pt modelId="{FF003C57-F5F4-4C5E-912B-7CB49422D722}" type="pres">
      <dgm:prSet presAssocID="{878D7332-DEAB-40C8-8C47-49F50B91C3AB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A1DD502E-23F3-4121-A4B1-8B8CAAB4C28A}" type="pres">
      <dgm:prSet presAssocID="{878D7332-DEAB-40C8-8C47-49F50B91C3AB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</dgm:pt>
    <dgm:pt modelId="{1BEF047B-7A16-4F93-B490-911F57D75A71}" type="pres">
      <dgm:prSet presAssocID="{878D7332-DEAB-40C8-8C47-49F50B91C3AB}" presName="Accent" presStyleLbl="parChTrans1D1" presStyleIdx="0" presStyleCnt="1"/>
      <dgm:spPr/>
    </dgm:pt>
  </dgm:ptLst>
  <dgm:cxnLst>
    <dgm:cxn modelId="{B5B90409-0E13-478C-8BCA-F15308A66F0C}" type="presOf" srcId="{265C0912-3773-4DC6-AF49-5C5DB15062FF}" destId="{4007627F-7E75-4007-89BB-48BC9A311DC6}" srcOrd="0" destOrd="0" presId="urn:microsoft.com/office/officeart/2011/layout/TabList"/>
    <dgm:cxn modelId="{BABA0225-4925-47AC-B996-828DAD750BCD}" type="presOf" srcId="{63C60E17-5C41-4015-B42F-20C7A8CE3A89}" destId="{FF003C57-F5F4-4C5E-912B-7CB49422D722}" srcOrd="0" destOrd="0" presId="urn:microsoft.com/office/officeart/2011/layout/TabList"/>
    <dgm:cxn modelId="{2FFAA128-7908-4DA5-AB39-A1EFCE6C5063}" srcId="{265C0912-3773-4DC6-AF49-5C5DB15062FF}" destId="{878D7332-DEAB-40C8-8C47-49F50B91C3AB}" srcOrd="0" destOrd="0" parTransId="{F1170A2A-02DA-49FE-9E38-980225BDC587}" sibTransId="{2C1D6BB6-AC98-4194-8B5C-0800B6924D4D}"/>
    <dgm:cxn modelId="{CBE2AD62-3CC6-482F-8DE2-F2FB923A69F5}" srcId="{878D7332-DEAB-40C8-8C47-49F50B91C3AB}" destId="{63C60E17-5C41-4015-B42F-20C7A8CE3A89}" srcOrd="0" destOrd="0" parTransId="{820F66FA-68C5-409B-B0B4-87F52EF2F1B2}" sibTransId="{186D7613-2755-4D75-A1FB-69C2BB134088}"/>
    <dgm:cxn modelId="{86EC849E-3F79-4867-8333-169E495EA694}" type="presOf" srcId="{878D7332-DEAB-40C8-8C47-49F50B91C3AB}" destId="{A1DD502E-23F3-4121-A4B1-8B8CAAB4C28A}" srcOrd="0" destOrd="0" presId="urn:microsoft.com/office/officeart/2011/layout/TabList"/>
    <dgm:cxn modelId="{CD734AC5-A1BB-45FC-8EB6-0432BD6A6460}" type="presParOf" srcId="{4007627F-7E75-4007-89BB-48BC9A311DC6}" destId="{F129FBA8-7FD6-42F8-B87F-BAC613FB21F7}" srcOrd="0" destOrd="0" presId="urn:microsoft.com/office/officeart/2011/layout/TabList"/>
    <dgm:cxn modelId="{9F8944C3-A42C-47F8-BBC4-2B1748261652}" type="presParOf" srcId="{F129FBA8-7FD6-42F8-B87F-BAC613FB21F7}" destId="{FF003C57-F5F4-4C5E-912B-7CB49422D722}" srcOrd="0" destOrd="0" presId="urn:microsoft.com/office/officeart/2011/layout/TabList"/>
    <dgm:cxn modelId="{8CC818F7-082D-4177-91CE-2A7DC2330D1A}" type="presParOf" srcId="{F129FBA8-7FD6-42F8-B87F-BAC613FB21F7}" destId="{A1DD502E-23F3-4121-A4B1-8B8CAAB4C28A}" srcOrd="1" destOrd="0" presId="urn:microsoft.com/office/officeart/2011/layout/TabList"/>
    <dgm:cxn modelId="{F8835D44-F0CD-4E85-83A2-CF9DE3E53587}" type="presParOf" srcId="{F129FBA8-7FD6-42F8-B87F-BAC613FB21F7}" destId="{1BEF047B-7A16-4F93-B490-911F57D75A71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1B992-C4DF-451D-9CE4-6608D6F1522B}" type="doc">
      <dgm:prSet loTypeId="urn:microsoft.com/office/officeart/2005/8/layout/default#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1A3717B-A205-4D96-9F30-52AF4BF54200}">
      <dgm:prSet phldrT="[Text]"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Chemistry </a:t>
          </a:r>
        </a:p>
      </dgm:t>
    </dgm:pt>
    <dgm:pt modelId="{679BCA95-0F5E-40AD-93B1-C688322E05C5}" type="parTrans" cxnId="{C7004865-7586-4E41-9F91-D80288A889A5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A5A993B1-5152-4509-BD3C-BEAC795F3AD9}" type="sibTrans" cxnId="{C7004865-7586-4E41-9F91-D80288A889A5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9454EE76-53E3-4170-9BBD-AFAD3AE26B38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Sources </a:t>
          </a:r>
        </a:p>
      </dgm:t>
    </dgm:pt>
    <dgm:pt modelId="{D40C208B-CD34-4926-B6D9-51141677C4D6}" type="parTrans" cxnId="{7F76DEF7-957C-4D72-BE04-A6C0A5B7BB1D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82A68332-B614-40C1-85EA-4590E540F9EE}" type="sibTrans" cxnId="{7F76DEF7-957C-4D72-BE04-A6C0A5B7BB1D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22D1D814-5B81-446B-9FC3-A4FD63F8415D}">
      <dgm:prSet phldrT="[Text]"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RDA</a:t>
          </a:r>
        </a:p>
      </dgm:t>
    </dgm:pt>
    <dgm:pt modelId="{9034DF55-829D-4434-9A06-4C655FB7F12C}" type="parTrans" cxnId="{265E39BB-C9B3-469B-8D1A-A93A16C57544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00366C19-32E8-4DD0-83E9-5586E4FB3E8A}" type="sibTrans" cxnId="{265E39BB-C9B3-469B-8D1A-A93A16C57544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79FE3F59-9D06-47CB-9A14-3CC706B3D6A5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Metabolism</a:t>
          </a:r>
        </a:p>
      </dgm:t>
    </dgm:pt>
    <dgm:pt modelId="{4AB81CD0-AEA4-4BD6-9DA3-81C94F45527A}" type="parTrans" cxnId="{BC550BF8-2735-4C12-8B57-4DCB95B000A7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063CA586-41DB-403E-9E6E-16503CA71F02}" type="sibTrans" cxnId="{BC550BF8-2735-4C12-8B57-4DCB95B000A7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C57490C9-4B9A-4AA7-95B0-B9EB52F6A2AA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Functions </a:t>
          </a:r>
        </a:p>
      </dgm:t>
    </dgm:pt>
    <dgm:pt modelId="{84A29E02-7F46-4B1A-84EF-19397AE32EF5}" type="parTrans" cxnId="{B3599083-D406-4908-9592-5B986541A359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4A53F49C-4ADB-42DC-B2AD-6E406D6A876F}" type="sibTrans" cxnId="{B3599083-D406-4908-9592-5B986541A359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F6A371A1-2ABA-484E-817D-0A42432D9B82}">
      <dgm:prSet phldrT="[Text]"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Deficiency </a:t>
          </a:r>
        </a:p>
      </dgm:t>
    </dgm:pt>
    <dgm:pt modelId="{A55C2581-B880-420D-A38C-6A62EE722F14}" type="parTrans" cxnId="{C5C6EA46-366F-4B9C-A154-6CBB7A51FE28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C797BBFE-B131-4821-BCDA-DA0E0E82E55C}" type="sibTrans" cxnId="{C5C6EA46-366F-4B9C-A154-6CBB7A51FE28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FFB6D40C-ACCB-4129-877A-27CF22FBDF74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Toxicity </a:t>
          </a:r>
        </a:p>
      </dgm:t>
    </dgm:pt>
    <dgm:pt modelId="{59514891-59EA-4674-A6BC-D9688B95843A}" type="parTrans" cxnId="{34BC076C-739C-41D9-8EFF-924D38551455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E21CC9D1-1777-44BC-819E-8EC1EED55C06}" type="sibTrans" cxnId="{34BC076C-739C-41D9-8EFF-924D38551455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661A17B5-BC00-4B01-9E4B-B340E4DB0187}" type="pres">
      <dgm:prSet presAssocID="{BC41B992-C4DF-451D-9CE4-6608D6F1522B}" presName="diagram" presStyleCnt="0">
        <dgm:presLayoutVars>
          <dgm:dir/>
          <dgm:resizeHandles val="exact"/>
        </dgm:presLayoutVars>
      </dgm:prSet>
      <dgm:spPr/>
    </dgm:pt>
    <dgm:pt modelId="{52A5CEE7-4E38-4582-ADA2-E08441879743}" type="pres">
      <dgm:prSet presAssocID="{61A3717B-A205-4D96-9F30-52AF4BF54200}" presName="node" presStyleLbl="node1" presStyleIdx="0" presStyleCnt="7">
        <dgm:presLayoutVars>
          <dgm:bulletEnabled val="1"/>
        </dgm:presLayoutVars>
      </dgm:prSet>
      <dgm:spPr/>
    </dgm:pt>
    <dgm:pt modelId="{79851D6E-7ADF-41E3-89A0-6AF5D08CE216}" type="pres">
      <dgm:prSet presAssocID="{A5A993B1-5152-4509-BD3C-BEAC795F3AD9}" presName="sibTrans" presStyleCnt="0"/>
      <dgm:spPr/>
    </dgm:pt>
    <dgm:pt modelId="{686CBCB6-8D2A-4305-9C78-AD2614274091}" type="pres">
      <dgm:prSet presAssocID="{9454EE76-53E3-4170-9BBD-AFAD3AE26B38}" presName="node" presStyleLbl="node1" presStyleIdx="1" presStyleCnt="7">
        <dgm:presLayoutVars>
          <dgm:bulletEnabled val="1"/>
        </dgm:presLayoutVars>
      </dgm:prSet>
      <dgm:spPr/>
    </dgm:pt>
    <dgm:pt modelId="{63F36882-3C0D-4BAE-8048-2B09FC1F5D4D}" type="pres">
      <dgm:prSet presAssocID="{82A68332-B614-40C1-85EA-4590E540F9EE}" presName="sibTrans" presStyleCnt="0"/>
      <dgm:spPr/>
    </dgm:pt>
    <dgm:pt modelId="{F3E308F3-4DDC-46CE-9826-50A9A3E60FFE}" type="pres">
      <dgm:prSet presAssocID="{22D1D814-5B81-446B-9FC3-A4FD63F8415D}" presName="node" presStyleLbl="node1" presStyleIdx="2" presStyleCnt="7">
        <dgm:presLayoutVars>
          <dgm:bulletEnabled val="1"/>
        </dgm:presLayoutVars>
      </dgm:prSet>
      <dgm:spPr/>
    </dgm:pt>
    <dgm:pt modelId="{62F1DCA9-9169-467C-BBE9-219E8DC52631}" type="pres">
      <dgm:prSet presAssocID="{00366C19-32E8-4DD0-83E9-5586E4FB3E8A}" presName="sibTrans" presStyleCnt="0"/>
      <dgm:spPr/>
    </dgm:pt>
    <dgm:pt modelId="{856BF9A0-5B78-46C4-B49C-1D450D5A2CC9}" type="pres">
      <dgm:prSet presAssocID="{79FE3F59-9D06-47CB-9A14-3CC706B3D6A5}" presName="node" presStyleLbl="node1" presStyleIdx="3" presStyleCnt="7" custScaleX="104656">
        <dgm:presLayoutVars>
          <dgm:bulletEnabled val="1"/>
        </dgm:presLayoutVars>
      </dgm:prSet>
      <dgm:spPr/>
    </dgm:pt>
    <dgm:pt modelId="{FC209A01-D10C-4B95-9011-F56AF8E8D1C0}" type="pres">
      <dgm:prSet presAssocID="{063CA586-41DB-403E-9E6E-16503CA71F02}" presName="sibTrans" presStyleCnt="0"/>
      <dgm:spPr/>
    </dgm:pt>
    <dgm:pt modelId="{DE2E69BC-8CF9-4343-A317-AEF8A934D1A8}" type="pres">
      <dgm:prSet presAssocID="{C57490C9-4B9A-4AA7-95B0-B9EB52F6A2AA}" presName="node" presStyleLbl="node1" presStyleIdx="4" presStyleCnt="7">
        <dgm:presLayoutVars>
          <dgm:bulletEnabled val="1"/>
        </dgm:presLayoutVars>
      </dgm:prSet>
      <dgm:spPr/>
    </dgm:pt>
    <dgm:pt modelId="{EF12AA40-536F-44EB-9019-A4BD37317744}" type="pres">
      <dgm:prSet presAssocID="{4A53F49C-4ADB-42DC-B2AD-6E406D6A876F}" presName="sibTrans" presStyleCnt="0"/>
      <dgm:spPr/>
    </dgm:pt>
    <dgm:pt modelId="{76F84741-061F-4BDA-8E7D-CFE71A3A5819}" type="pres">
      <dgm:prSet presAssocID="{F6A371A1-2ABA-484E-817D-0A42432D9B82}" presName="node" presStyleLbl="node1" presStyleIdx="5" presStyleCnt="7">
        <dgm:presLayoutVars>
          <dgm:bulletEnabled val="1"/>
        </dgm:presLayoutVars>
      </dgm:prSet>
      <dgm:spPr/>
    </dgm:pt>
    <dgm:pt modelId="{014F3C69-7063-4937-BB9C-79254AEBEA65}" type="pres">
      <dgm:prSet presAssocID="{C797BBFE-B131-4821-BCDA-DA0E0E82E55C}" presName="sibTrans" presStyleCnt="0"/>
      <dgm:spPr/>
    </dgm:pt>
    <dgm:pt modelId="{971F96FD-C3B7-427A-A265-689F57342CD9}" type="pres">
      <dgm:prSet presAssocID="{FFB6D40C-ACCB-4129-877A-27CF22FBDF74}" presName="node" presStyleLbl="node1" presStyleIdx="6" presStyleCnt="7">
        <dgm:presLayoutVars>
          <dgm:bulletEnabled val="1"/>
        </dgm:presLayoutVars>
      </dgm:prSet>
      <dgm:spPr/>
    </dgm:pt>
  </dgm:ptLst>
  <dgm:cxnLst>
    <dgm:cxn modelId="{C7699305-7CEA-40F0-A011-9FD9A4A00EEB}" type="presOf" srcId="{FFB6D40C-ACCB-4129-877A-27CF22FBDF74}" destId="{971F96FD-C3B7-427A-A265-689F57342CD9}" srcOrd="0" destOrd="0" presId="urn:microsoft.com/office/officeart/2005/8/layout/default#1"/>
    <dgm:cxn modelId="{B3249225-FF25-42CB-8830-6361FBE09049}" type="presOf" srcId="{79FE3F59-9D06-47CB-9A14-3CC706B3D6A5}" destId="{856BF9A0-5B78-46C4-B49C-1D450D5A2CC9}" srcOrd="0" destOrd="0" presId="urn:microsoft.com/office/officeart/2005/8/layout/default#1"/>
    <dgm:cxn modelId="{01E8342F-3323-43E3-9B24-DD49F9CD7714}" type="presOf" srcId="{22D1D814-5B81-446B-9FC3-A4FD63F8415D}" destId="{F3E308F3-4DDC-46CE-9826-50A9A3E60FFE}" srcOrd="0" destOrd="0" presId="urn:microsoft.com/office/officeart/2005/8/layout/default#1"/>
    <dgm:cxn modelId="{C7004865-7586-4E41-9F91-D80288A889A5}" srcId="{BC41B992-C4DF-451D-9CE4-6608D6F1522B}" destId="{61A3717B-A205-4D96-9F30-52AF4BF54200}" srcOrd="0" destOrd="0" parTransId="{679BCA95-0F5E-40AD-93B1-C688322E05C5}" sibTransId="{A5A993B1-5152-4509-BD3C-BEAC795F3AD9}"/>
    <dgm:cxn modelId="{C5C6EA46-366F-4B9C-A154-6CBB7A51FE28}" srcId="{BC41B992-C4DF-451D-9CE4-6608D6F1522B}" destId="{F6A371A1-2ABA-484E-817D-0A42432D9B82}" srcOrd="5" destOrd="0" parTransId="{A55C2581-B880-420D-A38C-6A62EE722F14}" sibTransId="{C797BBFE-B131-4821-BCDA-DA0E0E82E55C}"/>
    <dgm:cxn modelId="{34BC076C-739C-41D9-8EFF-924D38551455}" srcId="{BC41B992-C4DF-451D-9CE4-6608D6F1522B}" destId="{FFB6D40C-ACCB-4129-877A-27CF22FBDF74}" srcOrd="6" destOrd="0" parTransId="{59514891-59EA-4674-A6BC-D9688B95843A}" sibTransId="{E21CC9D1-1777-44BC-819E-8EC1EED55C06}"/>
    <dgm:cxn modelId="{67F88755-9C42-4B56-9DE2-BD6A4CDE7111}" type="presOf" srcId="{BC41B992-C4DF-451D-9CE4-6608D6F1522B}" destId="{661A17B5-BC00-4B01-9E4B-B340E4DB0187}" srcOrd="0" destOrd="0" presId="urn:microsoft.com/office/officeart/2005/8/layout/default#1"/>
    <dgm:cxn modelId="{FCC31E7C-606B-4255-8029-8FF5D36E91A2}" type="presOf" srcId="{F6A371A1-2ABA-484E-817D-0A42432D9B82}" destId="{76F84741-061F-4BDA-8E7D-CFE71A3A5819}" srcOrd="0" destOrd="0" presId="urn:microsoft.com/office/officeart/2005/8/layout/default#1"/>
    <dgm:cxn modelId="{B3599083-D406-4908-9592-5B986541A359}" srcId="{BC41B992-C4DF-451D-9CE4-6608D6F1522B}" destId="{C57490C9-4B9A-4AA7-95B0-B9EB52F6A2AA}" srcOrd="4" destOrd="0" parTransId="{84A29E02-7F46-4B1A-84EF-19397AE32EF5}" sibTransId="{4A53F49C-4ADB-42DC-B2AD-6E406D6A876F}"/>
    <dgm:cxn modelId="{A54533B4-058A-4B37-BB31-6ABB00F162CB}" type="presOf" srcId="{9454EE76-53E3-4170-9BBD-AFAD3AE26B38}" destId="{686CBCB6-8D2A-4305-9C78-AD2614274091}" srcOrd="0" destOrd="0" presId="urn:microsoft.com/office/officeart/2005/8/layout/default#1"/>
    <dgm:cxn modelId="{265E39BB-C9B3-469B-8D1A-A93A16C57544}" srcId="{BC41B992-C4DF-451D-9CE4-6608D6F1522B}" destId="{22D1D814-5B81-446B-9FC3-A4FD63F8415D}" srcOrd="2" destOrd="0" parTransId="{9034DF55-829D-4434-9A06-4C655FB7F12C}" sibTransId="{00366C19-32E8-4DD0-83E9-5586E4FB3E8A}"/>
    <dgm:cxn modelId="{80027DD4-60B3-40B8-80A3-14EBDBF2BF17}" type="presOf" srcId="{61A3717B-A205-4D96-9F30-52AF4BF54200}" destId="{52A5CEE7-4E38-4582-ADA2-E08441879743}" srcOrd="0" destOrd="0" presId="urn:microsoft.com/office/officeart/2005/8/layout/default#1"/>
    <dgm:cxn modelId="{0A8DDEE3-E590-4B0E-A0A4-C7E1E9A2E993}" type="presOf" srcId="{C57490C9-4B9A-4AA7-95B0-B9EB52F6A2AA}" destId="{DE2E69BC-8CF9-4343-A317-AEF8A934D1A8}" srcOrd="0" destOrd="0" presId="urn:microsoft.com/office/officeart/2005/8/layout/default#1"/>
    <dgm:cxn modelId="{7F76DEF7-957C-4D72-BE04-A6C0A5B7BB1D}" srcId="{BC41B992-C4DF-451D-9CE4-6608D6F1522B}" destId="{9454EE76-53E3-4170-9BBD-AFAD3AE26B38}" srcOrd="1" destOrd="0" parTransId="{D40C208B-CD34-4926-B6D9-51141677C4D6}" sibTransId="{82A68332-B614-40C1-85EA-4590E540F9EE}"/>
    <dgm:cxn modelId="{BC550BF8-2735-4C12-8B57-4DCB95B000A7}" srcId="{BC41B992-C4DF-451D-9CE4-6608D6F1522B}" destId="{79FE3F59-9D06-47CB-9A14-3CC706B3D6A5}" srcOrd="3" destOrd="0" parTransId="{4AB81CD0-AEA4-4BD6-9DA3-81C94F45527A}" sibTransId="{063CA586-41DB-403E-9E6E-16503CA71F02}"/>
    <dgm:cxn modelId="{F83FF5C4-3302-440A-BE7E-2071BAAC7BE0}" type="presParOf" srcId="{661A17B5-BC00-4B01-9E4B-B340E4DB0187}" destId="{52A5CEE7-4E38-4582-ADA2-E08441879743}" srcOrd="0" destOrd="0" presId="urn:microsoft.com/office/officeart/2005/8/layout/default#1"/>
    <dgm:cxn modelId="{F0047DAC-4583-44D0-92C6-107917655366}" type="presParOf" srcId="{661A17B5-BC00-4B01-9E4B-B340E4DB0187}" destId="{79851D6E-7ADF-41E3-89A0-6AF5D08CE216}" srcOrd="1" destOrd="0" presId="urn:microsoft.com/office/officeart/2005/8/layout/default#1"/>
    <dgm:cxn modelId="{B5C8324D-0466-4C55-85DC-5A93E1F012C8}" type="presParOf" srcId="{661A17B5-BC00-4B01-9E4B-B340E4DB0187}" destId="{686CBCB6-8D2A-4305-9C78-AD2614274091}" srcOrd="2" destOrd="0" presId="urn:microsoft.com/office/officeart/2005/8/layout/default#1"/>
    <dgm:cxn modelId="{AA1D279F-0F98-423D-9718-1EBFF608D5C8}" type="presParOf" srcId="{661A17B5-BC00-4B01-9E4B-B340E4DB0187}" destId="{63F36882-3C0D-4BAE-8048-2B09FC1F5D4D}" srcOrd="3" destOrd="0" presId="urn:microsoft.com/office/officeart/2005/8/layout/default#1"/>
    <dgm:cxn modelId="{E2938194-DDB5-47C8-8B3D-20DB63A34F70}" type="presParOf" srcId="{661A17B5-BC00-4B01-9E4B-B340E4DB0187}" destId="{F3E308F3-4DDC-46CE-9826-50A9A3E60FFE}" srcOrd="4" destOrd="0" presId="urn:microsoft.com/office/officeart/2005/8/layout/default#1"/>
    <dgm:cxn modelId="{F61D5ED7-17CB-4999-A443-4B62B64848E2}" type="presParOf" srcId="{661A17B5-BC00-4B01-9E4B-B340E4DB0187}" destId="{62F1DCA9-9169-467C-BBE9-219E8DC52631}" srcOrd="5" destOrd="0" presId="urn:microsoft.com/office/officeart/2005/8/layout/default#1"/>
    <dgm:cxn modelId="{EAC2A543-62BA-41F5-9A9B-BA4781379275}" type="presParOf" srcId="{661A17B5-BC00-4B01-9E4B-B340E4DB0187}" destId="{856BF9A0-5B78-46C4-B49C-1D450D5A2CC9}" srcOrd="6" destOrd="0" presId="urn:microsoft.com/office/officeart/2005/8/layout/default#1"/>
    <dgm:cxn modelId="{945706E7-612F-48D8-B587-2F426968684B}" type="presParOf" srcId="{661A17B5-BC00-4B01-9E4B-B340E4DB0187}" destId="{FC209A01-D10C-4B95-9011-F56AF8E8D1C0}" srcOrd="7" destOrd="0" presId="urn:microsoft.com/office/officeart/2005/8/layout/default#1"/>
    <dgm:cxn modelId="{83FE886E-6EC1-4164-BC03-BA001F4BFA21}" type="presParOf" srcId="{661A17B5-BC00-4B01-9E4B-B340E4DB0187}" destId="{DE2E69BC-8CF9-4343-A317-AEF8A934D1A8}" srcOrd="8" destOrd="0" presId="urn:microsoft.com/office/officeart/2005/8/layout/default#1"/>
    <dgm:cxn modelId="{54770586-6212-4D67-B79E-EBFFADDBDF87}" type="presParOf" srcId="{661A17B5-BC00-4B01-9E4B-B340E4DB0187}" destId="{EF12AA40-536F-44EB-9019-A4BD37317744}" srcOrd="9" destOrd="0" presId="urn:microsoft.com/office/officeart/2005/8/layout/default#1"/>
    <dgm:cxn modelId="{B0E5CB6C-9B33-4657-8293-68957B70EED9}" type="presParOf" srcId="{661A17B5-BC00-4B01-9E4B-B340E4DB0187}" destId="{76F84741-061F-4BDA-8E7D-CFE71A3A5819}" srcOrd="10" destOrd="0" presId="urn:microsoft.com/office/officeart/2005/8/layout/default#1"/>
    <dgm:cxn modelId="{F41F94B5-35FF-4F00-9CD7-817F7C1CFAC0}" type="presParOf" srcId="{661A17B5-BC00-4B01-9E4B-B340E4DB0187}" destId="{014F3C69-7063-4937-BB9C-79254AEBEA65}" srcOrd="11" destOrd="0" presId="urn:microsoft.com/office/officeart/2005/8/layout/default#1"/>
    <dgm:cxn modelId="{89F258F0-3D4C-4166-8926-C99318D89685}" type="presParOf" srcId="{661A17B5-BC00-4B01-9E4B-B340E4DB0187}" destId="{971F96FD-C3B7-427A-A265-689F57342CD9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F047B-7A16-4F93-B490-911F57D75A71}">
      <dsp:nvSpPr>
        <dsp:cNvPr id="0" name=""/>
        <dsp:cNvSpPr/>
      </dsp:nvSpPr>
      <dsp:spPr>
        <a:xfrm>
          <a:off x="0" y="1066773"/>
          <a:ext cx="8305800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03C57-F5F4-4C5E-912B-7CB49422D722}">
      <dsp:nvSpPr>
        <dsp:cNvPr id="0" name=""/>
        <dsp:cNvSpPr/>
      </dsp:nvSpPr>
      <dsp:spPr>
        <a:xfrm>
          <a:off x="2159507" y="533426"/>
          <a:ext cx="6146292" cy="533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Difference b/w water soluble &amp; fat soluble vitamins</a:t>
          </a:r>
        </a:p>
      </dsp:txBody>
      <dsp:txXfrm>
        <a:off x="2159507" y="533426"/>
        <a:ext cx="6146292" cy="533346"/>
      </dsp:txXfrm>
    </dsp:sp>
    <dsp:sp modelId="{A1DD502E-23F3-4121-A4B1-8B8CAAB4C28A}">
      <dsp:nvSpPr>
        <dsp:cNvPr id="0" name=""/>
        <dsp:cNvSpPr/>
      </dsp:nvSpPr>
      <dsp:spPr>
        <a:xfrm>
          <a:off x="0" y="533426"/>
          <a:ext cx="2159508" cy="53334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VITAMINS</a:t>
          </a:r>
        </a:p>
      </dsp:txBody>
      <dsp:txXfrm>
        <a:off x="26040" y="559466"/>
        <a:ext cx="2107428" cy="507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5CEE7-4E38-4582-ADA2-E08441879743}">
      <dsp:nvSpPr>
        <dsp:cNvPr id="0" name=""/>
        <dsp:cNvSpPr/>
      </dsp:nvSpPr>
      <dsp:spPr>
        <a:xfrm>
          <a:off x="495061" y="803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Chemistry </a:t>
          </a:r>
        </a:p>
      </dsp:txBody>
      <dsp:txXfrm>
        <a:off x="495061" y="803"/>
        <a:ext cx="2262336" cy="1357401"/>
      </dsp:txXfrm>
    </dsp:sp>
    <dsp:sp modelId="{686CBCB6-8D2A-4305-9C78-AD2614274091}">
      <dsp:nvSpPr>
        <dsp:cNvPr id="0" name=""/>
        <dsp:cNvSpPr/>
      </dsp:nvSpPr>
      <dsp:spPr>
        <a:xfrm>
          <a:off x="2983631" y="803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Sources </a:t>
          </a:r>
        </a:p>
      </dsp:txBody>
      <dsp:txXfrm>
        <a:off x="2983631" y="803"/>
        <a:ext cx="2262336" cy="1357401"/>
      </dsp:txXfrm>
    </dsp:sp>
    <dsp:sp modelId="{F3E308F3-4DDC-46CE-9826-50A9A3E60FFE}">
      <dsp:nvSpPr>
        <dsp:cNvPr id="0" name=""/>
        <dsp:cNvSpPr/>
      </dsp:nvSpPr>
      <dsp:spPr>
        <a:xfrm>
          <a:off x="5472201" y="803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RDA</a:t>
          </a:r>
        </a:p>
      </dsp:txBody>
      <dsp:txXfrm>
        <a:off x="5472201" y="803"/>
        <a:ext cx="2262336" cy="1357401"/>
      </dsp:txXfrm>
    </dsp:sp>
    <dsp:sp modelId="{856BF9A0-5B78-46C4-B49C-1D450D5A2CC9}">
      <dsp:nvSpPr>
        <dsp:cNvPr id="0" name=""/>
        <dsp:cNvSpPr/>
      </dsp:nvSpPr>
      <dsp:spPr>
        <a:xfrm>
          <a:off x="442394" y="1584439"/>
          <a:ext cx="2367670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Metabolism</a:t>
          </a:r>
        </a:p>
      </dsp:txBody>
      <dsp:txXfrm>
        <a:off x="442394" y="1584439"/>
        <a:ext cx="2367670" cy="1357401"/>
      </dsp:txXfrm>
    </dsp:sp>
    <dsp:sp modelId="{DE2E69BC-8CF9-4343-A317-AEF8A934D1A8}">
      <dsp:nvSpPr>
        <dsp:cNvPr id="0" name=""/>
        <dsp:cNvSpPr/>
      </dsp:nvSpPr>
      <dsp:spPr>
        <a:xfrm>
          <a:off x="3036299" y="1584439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Functions </a:t>
          </a:r>
        </a:p>
      </dsp:txBody>
      <dsp:txXfrm>
        <a:off x="3036299" y="1584439"/>
        <a:ext cx="2262336" cy="1357401"/>
      </dsp:txXfrm>
    </dsp:sp>
    <dsp:sp modelId="{76F84741-061F-4BDA-8E7D-CFE71A3A5819}">
      <dsp:nvSpPr>
        <dsp:cNvPr id="0" name=""/>
        <dsp:cNvSpPr/>
      </dsp:nvSpPr>
      <dsp:spPr>
        <a:xfrm>
          <a:off x="5524868" y="1584439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Deficiency </a:t>
          </a:r>
        </a:p>
      </dsp:txBody>
      <dsp:txXfrm>
        <a:off x="5524868" y="1584439"/>
        <a:ext cx="2262336" cy="1357401"/>
      </dsp:txXfrm>
    </dsp:sp>
    <dsp:sp modelId="{971F96FD-C3B7-427A-A265-689F57342CD9}">
      <dsp:nvSpPr>
        <dsp:cNvPr id="0" name=""/>
        <dsp:cNvSpPr/>
      </dsp:nvSpPr>
      <dsp:spPr>
        <a:xfrm>
          <a:off x="2983631" y="3168074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Toxicity </a:t>
          </a:r>
        </a:p>
      </dsp:txBody>
      <dsp:txXfrm>
        <a:off x="2983631" y="3168074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C8DD-5EFA-48C4-A851-9380F1E5A8F4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17B08-6D72-4361-882A-B804BB989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7B08-6D72-4361-882A-B804BB9896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BEE53-CDCC-463E-986C-7F55C5B6CA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01036" y="2133676"/>
            <a:ext cx="4741926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88888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8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88888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8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88888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8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88888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8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88888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8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559E-E85D-4241-A237-7970F45D5D1A}" type="datetimeFigureOut">
              <a:rPr lang="en-US"/>
              <a:pPr>
                <a:defRPr/>
              </a:pPr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EBFC-091C-4D41-9FFE-A2211760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487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CA49-FB09-4AD7-9D71-E0DF4CED0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6902" y="138429"/>
            <a:ext cx="233045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2866" y="1059561"/>
            <a:ext cx="7804784" cy="2263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84566" y="6256644"/>
            <a:ext cx="548640" cy="52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888888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80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4600" y="1905000"/>
            <a:ext cx="412356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8000" b="1" spc="4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Vitamin</a:t>
            </a:r>
            <a:endParaRPr sz="8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Picture 3" descr="downloa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1438" y="1588"/>
            <a:ext cx="9215438" cy="6858000"/>
          </a:xfrm>
          <a:noFill/>
        </p:spPr>
      </p:pic>
    </p:spTree>
  </p:cSld>
  <p:clrMapOvr>
    <a:masterClrMapping/>
  </p:clrMapOvr>
  <p:transition advClick="0" advTm="4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934200" cy="1231106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+mj-lt"/>
              </a:rPr>
              <a:t>Recommended Daily Allowance (RDA)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596734" cy="3817239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Children: </a:t>
            </a:r>
            <a:r>
              <a:rPr lang="en-US" b="0" dirty="0"/>
              <a:t>400 </a:t>
            </a:r>
            <a:r>
              <a:rPr lang="en-US" b="0" dirty="0">
                <a:latin typeface="Algerian"/>
              </a:rPr>
              <a:t>µ</a:t>
            </a:r>
            <a:r>
              <a:rPr lang="en-US" b="0" dirty="0"/>
              <a:t>gm/day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Men:   </a:t>
            </a:r>
            <a:r>
              <a:rPr lang="en-US" b="0" dirty="0"/>
              <a:t>600 </a:t>
            </a:r>
            <a:r>
              <a:rPr lang="en-US" b="0" dirty="0">
                <a:latin typeface="Algerian"/>
              </a:rPr>
              <a:t>µ</a:t>
            </a:r>
            <a:r>
              <a:rPr lang="en-US" b="0" dirty="0"/>
              <a:t>gm/day –retinol 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Women: </a:t>
            </a:r>
            <a:r>
              <a:rPr lang="en-US" b="0" dirty="0"/>
              <a:t>750</a:t>
            </a:r>
            <a:r>
              <a:rPr lang="en-US" b="0" dirty="0">
                <a:latin typeface="Algerian"/>
              </a:rPr>
              <a:t> µ</a:t>
            </a:r>
            <a:r>
              <a:rPr lang="en-US" b="0" dirty="0"/>
              <a:t>gm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Pregnancy: </a:t>
            </a:r>
            <a:r>
              <a:rPr lang="en-US" b="0" dirty="0"/>
              <a:t>1000</a:t>
            </a:r>
            <a:r>
              <a:rPr lang="en-US" b="0" dirty="0">
                <a:latin typeface="Algerian"/>
              </a:rPr>
              <a:t> µ</a:t>
            </a:r>
            <a:r>
              <a:rPr lang="en-US" b="0" dirty="0"/>
              <a:t>gm</a:t>
            </a:r>
          </a:p>
          <a:p>
            <a:pPr marL="514350" indent="-51435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i="1" dirty="0">
                <a:solidFill>
                  <a:srgbClr val="7030A0"/>
                </a:solidFill>
              </a:rPr>
              <a:t>1</a:t>
            </a:r>
            <a:r>
              <a:rPr lang="en-US" i="1" dirty="0">
                <a:solidFill>
                  <a:srgbClr val="7030A0"/>
                </a:solidFill>
                <a:latin typeface="Algerian"/>
              </a:rPr>
              <a:t>µ</a:t>
            </a:r>
            <a:r>
              <a:rPr lang="en-US" i="1" dirty="0">
                <a:solidFill>
                  <a:srgbClr val="7030A0"/>
                </a:solidFill>
              </a:rPr>
              <a:t>gm retinol = 6 </a:t>
            </a:r>
            <a:r>
              <a:rPr lang="en-US" i="1" dirty="0">
                <a:solidFill>
                  <a:srgbClr val="7030A0"/>
                </a:solidFill>
                <a:latin typeface="Algerian"/>
              </a:rPr>
              <a:t>µ</a:t>
            </a:r>
            <a:r>
              <a:rPr lang="en-US" i="1" dirty="0">
                <a:solidFill>
                  <a:srgbClr val="7030A0"/>
                </a:solidFill>
              </a:rPr>
              <a:t>gm/day of </a:t>
            </a:r>
            <a:r>
              <a:rPr lang="el-GR" i="1" dirty="0">
                <a:solidFill>
                  <a:srgbClr val="7030A0"/>
                </a:solidFill>
              </a:rPr>
              <a:t>β</a:t>
            </a:r>
            <a:r>
              <a:rPr lang="en-US" i="1" dirty="0">
                <a:solidFill>
                  <a:srgbClr val="7030A0"/>
                </a:solidFill>
              </a:rPr>
              <a:t>-Carotene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advClick="0" advTm="64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5952" y="4652771"/>
              <a:ext cx="1908048" cy="22052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555" y="0"/>
              <a:ext cx="5076444" cy="46802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087367" cy="3285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285742"/>
              <a:ext cx="4860036" cy="35722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0703" y="4652771"/>
              <a:ext cx="2365248" cy="22052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20785" y="6256644"/>
            <a:ext cx="313690" cy="5270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z="2800" spc="-5" dirty="0">
                <a:solidFill>
                  <a:srgbClr val="888888"/>
                </a:solidFill>
                <a:latin typeface="Arial Black"/>
                <a:cs typeface="Arial Black"/>
              </a:rPr>
              <a:pPr marL="38100">
                <a:lnSpc>
                  <a:spcPct val="100000"/>
                </a:lnSpc>
                <a:spcBef>
                  <a:spcPts val="380"/>
                </a:spcBef>
              </a:pPr>
              <a:t>12</a:t>
            </a:fld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8816" y="282702"/>
            <a:ext cx="2185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SOUR</a:t>
            </a:r>
            <a:r>
              <a:rPr dirty="0"/>
              <a:t>C</a:t>
            </a:r>
            <a:r>
              <a:rPr spc="-5" dirty="0"/>
              <a:t>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7263" y="672082"/>
            <a:ext cx="8936990" cy="6064250"/>
            <a:chOff x="207263" y="672082"/>
            <a:chExt cx="8936990" cy="6064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672082"/>
              <a:ext cx="6065520" cy="6063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4" y="961643"/>
              <a:ext cx="8772144" cy="19126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19" y="2711196"/>
              <a:ext cx="8755379" cy="216865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655"/>
              </a:spcBef>
            </a:pPr>
            <a:r>
              <a:rPr b="0" dirty="0">
                <a:latin typeface="Times New Roman"/>
                <a:cs typeface="Times New Roman"/>
              </a:rPr>
              <a:t>ANIMAL</a:t>
            </a:r>
            <a:r>
              <a:rPr b="0" spc="-15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FOODS: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spc="-45" dirty="0"/>
              <a:t>Liver,</a:t>
            </a:r>
            <a:r>
              <a:rPr spc="-40" dirty="0"/>
              <a:t> </a:t>
            </a:r>
            <a:r>
              <a:rPr dirty="0"/>
              <a:t>eggs,</a:t>
            </a:r>
            <a:r>
              <a:rPr spc="-30" dirty="0"/>
              <a:t> </a:t>
            </a:r>
            <a:r>
              <a:rPr spc="-40" dirty="0"/>
              <a:t>butter,</a:t>
            </a:r>
            <a:r>
              <a:rPr spc="-30" dirty="0"/>
              <a:t> </a:t>
            </a:r>
            <a:r>
              <a:rPr dirty="0"/>
              <a:t>cheese, </a:t>
            </a:r>
            <a:r>
              <a:rPr spc="-785" dirty="0"/>
              <a:t> </a:t>
            </a:r>
            <a:r>
              <a:rPr dirty="0"/>
              <a:t>whole</a:t>
            </a:r>
            <a:r>
              <a:rPr spc="-25" dirty="0"/>
              <a:t> </a:t>
            </a:r>
            <a:r>
              <a:rPr spc="-5" dirty="0"/>
              <a:t>milk,</a:t>
            </a:r>
            <a:r>
              <a:rPr dirty="0"/>
              <a:t> fish and</a:t>
            </a:r>
            <a:r>
              <a:rPr spc="-15" dirty="0"/>
              <a:t> </a:t>
            </a:r>
            <a:r>
              <a:rPr dirty="0"/>
              <a:t>meat</a:t>
            </a: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/>
              <a:t>Fish liver</a:t>
            </a:r>
            <a:r>
              <a:rPr spc="-80" dirty="0"/>
              <a:t> </a:t>
            </a:r>
            <a:r>
              <a:rPr dirty="0"/>
              <a:t>oil</a:t>
            </a:r>
            <a:r>
              <a:rPr b="0" dirty="0">
                <a:latin typeface="Times New Roman"/>
                <a:cs typeface="Times New Roman"/>
              </a:rPr>
              <a:t>-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richest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natural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source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of retinol</a:t>
            </a:r>
          </a:p>
          <a:p>
            <a:pPr marL="33020">
              <a:lnSpc>
                <a:spcPct val="100000"/>
              </a:lnSpc>
              <a:spcBef>
                <a:spcPts val="2014"/>
              </a:spcBef>
            </a:pPr>
            <a:r>
              <a:rPr b="0" dirty="0">
                <a:latin typeface="Times New Roman"/>
                <a:cs typeface="Times New Roman"/>
              </a:rPr>
              <a:t>PLANT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FOODS: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spc="-10" dirty="0"/>
              <a:t>green</a:t>
            </a:r>
            <a:r>
              <a:rPr spc="-35" dirty="0"/>
              <a:t> </a:t>
            </a:r>
            <a:r>
              <a:rPr dirty="0"/>
              <a:t>leafy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339339" y="3241548"/>
            <a:ext cx="3750945" cy="624840"/>
            <a:chOff x="2339339" y="3241548"/>
            <a:chExt cx="3750945" cy="6248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9339" y="3241548"/>
              <a:ext cx="3750564" cy="624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577" y="3368675"/>
              <a:ext cx="3498596" cy="37185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964173" y="3230118"/>
            <a:ext cx="2837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most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green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9600" y="3730752"/>
            <a:ext cx="7786370" cy="909955"/>
            <a:chOff x="609600" y="3730752"/>
            <a:chExt cx="7786370" cy="90995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0867" y="3730752"/>
              <a:ext cx="2974847" cy="4907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0050" y="3789426"/>
              <a:ext cx="2856483" cy="3726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00" y="4149852"/>
              <a:ext cx="1818132" cy="4907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378" y="4209923"/>
              <a:ext cx="1699679" cy="37185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53592" y="3230118"/>
            <a:ext cx="4827270" cy="1355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575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vegetables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315"/>
              </a:lnSpc>
            </a:pPr>
            <a:r>
              <a:rPr sz="3200" b="1" dirty="0">
                <a:latin typeface="Times New Roman"/>
                <a:cs typeface="Times New Roman"/>
              </a:rPr>
              <a:t>yellow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fruits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vegetables</a:t>
            </a:r>
            <a:endParaRPr sz="3200">
              <a:latin typeface="Times New Roman"/>
              <a:cs typeface="Times New Roman"/>
            </a:endParaRPr>
          </a:p>
          <a:p>
            <a:pPr marL="1727200">
              <a:lnSpc>
                <a:spcPts val="3575"/>
              </a:lnSpc>
            </a:pP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roots</a:t>
            </a:r>
            <a:r>
              <a:rPr sz="3200" spc="-5" dirty="0">
                <a:latin typeface="Times New Roman"/>
                <a:cs typeface="Times New Roman"/>
              </a:rPr>
              <a:t>(carrot)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5091" y="4971288"/>
            <a:ext cx="8700516" cy="133197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20369" y="5074361"/>
            <a:ext cx="7794625" cy="9353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655"/>
              </a:spcBef>
            </a:pPr>
            <a:r>
              <a:rPr sz="3200" spc="-25" dirty="0">
                <a:latin typeface="Times New Roman"/>
                <a:cs typeface="Times New Roman"/>
              </a:rPr>
              <a:t>FORTIFIED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FOODS: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food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fortified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Vit.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such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 </a:t>
            </a:r>
            <a:r>
              <a:rPr sz="3200" b="1" dirty="0">
                <a:latin typeface="Times New Roman"/>
                <a:cs typeface="Times New Roman"/>
              </a:rPr>
              <a:t>vanaspati,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margarine,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milk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20785" y="6256644"/>
            <a:ext cx="313690" cy="5270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z="2800" spc="-5" dirty="0">
                <a:solidFill>
                  <a:srgbClr val="888888"/>
                </a:solidFill>
                <a:latin typeface="Arial Black"/>
                <a:cs typeface="Arial Black"/>
              </a:rPr>
              <a:pPr marL="38100">
                <a:lnSpc>
                  <a:spcPct val="100000"/>
                </a:lnSpc>
                <a:spcBef>
                  <a:spcPts val="380"/>
                </a:spcBef>
              </a:pPr>
              <a:t>13</a:t>
            </a:fld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2117" y="318642"/>
            <a:ext cx="271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</a:t>
            </a:r>
            <a:r>
              <a:rPr dirty="0"/>
              <a:t>C</a:t>
            </a:r>
            <a:r>
              <a:rPr spc="-5" dirty="0"/>
              <a:t>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083386"/>
            <a:ext cx="8580933" cy="4796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spcBef>
                <a:spcPts val="105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800" dirty="0">
                <a:cs typeface="Times New Roman"/>
              </a:rPr>
              <a:t>For</a:t>
            </a:r>
            <a:r>
              <a:rPr sz="2800" spc="-3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NORMAL</a:t>
            </a:r>
            <a:r>
              <a:rPr sz="2800" spc="-18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VISION</a:t>
            </a:r>
            <a:r>
              <a:rPr sz="2800" spc="-4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in </a:t>
            </a:r>
            <a:r>
              <a:rPr sz="2800" b="1">
                <a:cs typeface="Times New Roman"/>
              </a:rPr>
              <a:t>dim </a:t>
            </a:r>
            <a:r>
              <a:rPr sz="2800" b="1" spc="-5">
                <a:cs typeface="Times New Roman"/>
              </a:rPr>
              <a:t>light</a:t>
            </a:r>
            <a:r>
              <a:rPr lang="en-US" sz="2800" b="1" spc="-5" dirty="0">
                <a:cs typeface="Times New Roman"/>
              </a:rPr>
              <a:t> (</a:t>
            </a:r>
            <a:r>
              <a:rPr lang="en-US" sz="2800" b="1" dirty="0">
                <a:solidFill>
                  <a:srgbClr val="FF0000"/>
                </a:solidFill>
              </a:rPr>
              <a:t>Retinal</a:t>
            </a:r>
            <a:r>
              <a:rPr lang="en-US" sz="2800" b="1" dirty="0"/>
              <a:t>)</a:t>
            </a:r>
            <a:endParaRPr lang="en-US" sz="2800" b="1" spc="-5" dirty="0">
              <a:cs typeface="Times New Roman"/>
            </a:endParaRPr>
          </a:p>
          <a:p>
            <a:pPr marL="527685" indent="-515620" algn="ctr">
              <a:spcBef>
                <a:spcPts val="105"/>
              </a:spcBef>
              <a:tabLst>
                <a:tab pos="527685" algn="l"/>
                <a:tab pos="528320" algn="l"/>
              </a:tabLst>
            </a:pPr>
            <a:r>
              <a:rPr lang="en-US" sz="2800" b="1" dirty="0">
                <a:solidFill>
                  <a:srgbClr val="0070C0"/>
                </a:solidFill>
              </a:rPr>
              <a:t>(George Wald’s in 1968 </a:t>
            </a:r>
          </a:p>
          <a:p>
            <a:pPr marL="527685" indent="-515620" algn="ctr">
              <a:spcBef>
                <a:spcPts val="105"/>
              </a:spcBef>
              <a:tabLst>
                <a:tab pos="527685" algn="l"/>
                <a:tab pos="528320" algn="l"/>
              </a:tabLst>
            </a:pPr>
            <a:r>
              <a:rPr lang="en-US" sz="2800" b="1" dirty="0">
                <a:solidFill>
                  <a:srgbClr val="0070C0"/>
                </a:solidFill>
              </a:rPr>
              <a:t>Wald’s visual cycle </a:t>
            </a:r>
            <a:r>
              <a:rPr lang="en-US" sz="2800" b="1" dirty="0" err="1">
                <a:solidFill>
                  <a:srgbClr val="0070C0"/>
                </a:solidFill>
              </a:rPr>
              <a:t>Rhodopsin</a:t>
            </a:r>
            <a:r>
              <a:rPr lang="en-US" sz="2800" b="1" dirty="0">
                <a:solidFill>
                  <a:srgbClr val="0070C0"/>
                </a:solidFill>
              </a:rPr>
              <a:t> cycle</a:t>
            </a:r>
            <a:r>
              <a:rPr lang="en-US" sz="2800" b="1" spc="-5" dirty="0">
                <a:solidFill>
                  <a:srgbClr val="0070C0"/>
                </a:solidFill>
                <a:cs typeface="Times New Roman"/>
              </a:rPr>
              <a:t>)</a:t>
            </a:r>
            <a:r>
              <a:rPr lang="en-US" sz="2800" b="1" spc="-5" dirty="0">
                <a:cs typeface="Times New Roman"/>
              </a:rPr>
              <a:t>.</a:t>
            </a:r>
            <a:endParaRPr sz="2800">
              <a:solidFill>
                <a:srgbClr val="FF0000"/>
              </a:solidFill>
              <a:cs typeface="Times New Roman"/>
            </a:endParaRPr>
          </a:p>
          <a:p>
            <a:pPr marL="527685" marR="5080" indent="-515620">
              <a:lnSpc>
                <a:spcPct val="150000"/>
              </a:lnSpc>
              <a:spcBef>
                <a:spcPts val="77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800" dirty="0">
                <a:cs typeface="Times New Roman"/>
              </a:rPr>
              <a:t>Maintai</a:t>
            </a:r>
            <a:r>
              <a:rPr sz="2800" spc="5" dirty="0">
                <a:cs typeface="Times New Roman"/>
              </a:rPr>
              <a:t>n</a:t>
            </a:r>
            <a:r>
              <a:rPr sz="2800" dirty="0">
                <a:cs typeface="Times New Roman"/>
              </a:rPr>
              <a:t>ing</a:t>
            </a:r>
            <a:r>
              <a:rPr sz="2800" spc="-2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the INTEGRITY</a:t>
            </a:r>
            <a:r>
              <a:rPr sz="2800" spc="-34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AND NORMAL  FUNCTIONING of </a:t>
            </a:r>
            <a:r>
              <a:rPr sz="2800" b="1" dirty="0">
                <a:cs typeface="Times New Roman"/>
              </a:rPr>
              <a:t>glandular and epithelial </a:t>
            </a:r>
            <a:r>
              <a:rPr sz="2800" b="1" spc="5" dirty="0">
                <a:cs typeface="Times New Roman"/>
              </a:rPr>
              <a:t> </a:t>
            </a:r>
            <a:r>
              <a:rPr sz="2800" b="1" dirty="0">
                <a:cs typeface="Times New Roman"/>
              </a:rPr>
              <a:t>tissues </a:t>
            </a:r>
            <a:r>
              <a:rPr sz="2800" dirty="0">
                <a:cs typeface="Times New Roman"/>
              </a:rPr>
              <a:t>which lines </a:t>
            </a:r>
            <a:r>
              <a:rPr sz="2800" b="1" dirty="0">
                <a:cs typeface="Times New Roman"/>
              </a:rPr>
              <a:t>intestinal, </a:t>
            </a:r>
            <a:r>
              <a:rPr sz="2800" b="1" spc="-5" dirty="0">
                <a:cs typeface="Times New Roman"/>
              </a:rPr>
              <a:t>respiratory </a:t>
            </a:r>
            <a:r>
              <a:rPr sz="2800" spc="5" dirty="0">
                <a:cs typeface="Times New Roman"/>
              </a:rPr>
              <a:t>and </a:t>
            </a:r>
            <a:r>
              <a:rPr sz="2800" spc="-785" dirty="0">
                <a:cs typeface="Times New Roman"/>
              </a:rPr>
              <a:t> </a:t>
            </a:r>
            <a:r>
              <a:rPr sz="2800" b="1" dirty="0">
                <a:cs typeface="Times New Roman"/>
              </a:rPr>
              <a:t>urinary</a:t>
            </a:r>
            <a:r>
              <a:rPr sz="2800" b="1" spc="-1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tracts</a:t>
            </a:r>
            <a:r>
              <a:rPr sz="2800" spc="-2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as well</a:t>
            </a:r>
            <a:r>
              <a:rPr sz="2800" spc="-2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as</a:t>
            </a:r>
            <a:r>
              <a:rPr sz="2800" spc="10" dirty="0">
                <a:cs typeface="Times New Roman"/>
              </a:rPr>
              <a:t> </a:t>
            </a:r>
            <a:r>
              <a:rPr sz="2800" b="1" dirty="0">
                <a:cs typeface="Times New Roman"/>
              </a:rPr>
              <a:t>skin</a:t>
            </a:r>
            <a:r>
              <a:rPr sz="2800" b="1" spc="-2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and</a:t>
            </a:r>
            <a:r>
              <a:rPr sz="2800" spc="-20" dirty="0">
                <a:cs typeface="Times New Roman"/>
              </a:rPr>
              <a:t> </a:t>
            </a:r>
            <a:r>
              <a:rPr sz="2800" b="1" dirty="0">
                <a:cs typeface="Times New Roman"/>
              </a:rPr>
              <a:t>eyes</a:t>
            </a:r>
            <a:r>
              <a:rPr sz="2800" dirty="0">
                <a:cs typeface="Times New Roman"/>
              </a:rPr>
              <a:t>.</a:t>
            </a:r>
            <a:endParaRPr sz="2800"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2690"/>
              </a:spcBef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800" dirty="0">
                <a:cs typeface="Times New Roman"/>
              </a:rPr>
              <a:t>Supports</a:t>
            </a:r>
            <a:r>
              <a:rPr sz="2800" spc="-3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GROWTH</a:t>
            </a:r>
            <a:r>
              <a:rPr sz="2800" spc="-2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(</a:t>
            </a:r>
            <a:r>
              <a:rPr sz="2800" b="1" dirty="0">
                <a:cs typeface="Times New Roman"/>
              </a:rPr>
              <a:t>skeletal</a:t>
            </a:r>
            <a:r>
              <a:rPr sz="2800" b="1" spc="-2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growth)</a:t>
            </a:r>
            <a:endParaRPr sz="2800"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659" y="260604"/>
            <a:ext cx="2016252" cy="15849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2235" y="4005071"/>
            <a:ext cx="1921765" cy="13289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5410200"/>
            <a:ext cx="218694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37278"/>
            <a:ext cx="8524875" cy="59361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5459" indent="-343535">
              <a:lnSpc>
                <a:spcPct val="14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cs typeface="Times New Roman"/>
              </a:rPr>
              <a:t>Retinol</a:t>
            </a:r>
            <a:r>
              <a:rPr sz="2800" spc="1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and </a:t>
            </a:r>
            <a:r>
              <a:rPr sz="2800" spc="-5" dirty="0">
                <a:cs typeface="Times New Roman"/>
              </a:rPr>
              <a:t>retinoic</a:t>
            </a:r>
            <a:r>
              <a:rPr sz="2800" spc="3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acid</a:t>
            </a:r>
            <a:r>
              <a:rPr sz="2800" spc="5" dirty="0">
                <a:cs typeface="Times New Roman"/>
              </a:rPr>
              <a:t> </a:t>
            </a:r>
            <a:r>
              <a:rPr sz="2800" spc="-5">
                <a:cs typeface="Times New Roman"/>
              </a:rPr>
              <a:t>function</a:t>
            </a:r>
            <a:r>
              <a:rPr sz="2800" spc="15">
                <a:cs typeface="Times New Roman"/>
              </a:rPr>
              <a:t> </a:t>
            </a:r>
            <a:r>
              <a:rPr sz="2800">
                <a:cs typeface="Times New Roman"/>
              </a:rPr>
              <a:t>as</a:t>
            </a:r>
            <a:r>
              <a:rPr sz="2800" spc="5">
                <a:cs typeface="Times New Roman"/>
              </a:rPr>
              <a:t> </a:t>
            </a:r>
            <a:r>
              <a:rPr sz="2800" dirty="0">
                <a:cs typeface="Times New Roman"/>
              </a:rPr>
              <a:t>HORMONES.</a:t>
            </a:r>
            <a:r>
              <a:rPr sz="2800" spc="-9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They </a:t>
            </a:r>
            <a:r>
              <a:rPr sz="2800" spc="-5" dirty="0">
                <a:cs typeface="Times New Roman"/>
              </a:rPr>
              <a:t>regulate</a:t>
            </a:r>
            <a:r>
              <a:rPr sz="2800" spc="2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the </a:t>
            </a:r>
            <a:r>
              <a:rPr sz="2800" spc="-5" dirty="0">
                <a:cs typeface="Times New Roman"/>
              </a:rPr>
              <a:t>protein</a:t>
            </a:r>
            <a:r>
              <a:rPr sz="2800" spc="15" dirty="0">
                <a:cs typeface="Times New Roman"/>
              </a:rPr>
              <a:t> </a:t>
            </a:r>
            <a:r>
              <a:rPr sz="2800" spc="-5" dirty="0">
                <a:cs typeface="Times New Roman"/>
              </a:rPr>
              <a:t>synthesis </a:t>
            </a:r>
            <a:r>
              <a:rPr sz="2800" spc="-735" dirty="0">
                <a:cs typeface="Times New Roman"/>
              </a:rPr>
              <a:t> </a:t>
            </a:r>
            <a:r>
              <a:rPr sz="2800" spc="-5" dirty="0">
                <a:cs typeface="Times New Roman"/>
              </a:rPr>
              <a:t>thus</a:t>
            </a:r>
            <a:r>
              <a:rPr sz="2800" spc="-2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involved</a:t>
            </a:r>
            <a:r>
              <a:rPr sz="2800" spc="1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in</a:t>
            </a:r>
            <a:r>
              <a:rPr sz="2800" spc="-5" dirty="0">
                <a:cs typeface="Times New Roman"/>
              </a:rPr>
              <a:t> </a:t>
            </a:r>
            <a:r>
              <a:rPr sz="2800" b="1" dirty="0">
                <a:cs typeface="Times New Roman"/>
              </a:rPr>
              <a:t>cell</a:t>
            </a:r>
            <a:r>
              <a:rPr sz="2800" b="1" spc="5" dirty="0">
                <a:cs typeface="Times New Roman"/>
              </a:rPr>
              <a:t> </a:t>
            </a:r>
            <a:r>
              <a:rPr sz="2800" b="1" spc="-10" dirty="0">
                <a:cs typeface="Times New Roman"/>
              </a:rPr>
              <a:t>growth </a:t>
            </a:r>
            <a:r>
              <a:rPr sz="2800" b="1" spc="-5">
                <a:cs typeface="Times New Roman"/>
              </a:rPr>
              <a:t>and</a:t>
            </a:r>
            <a:r>
              <a:rPr sz="2800" b="1" spc="-30">
                <a:cs typeface="Times New Roman"/>
              </a:rPr>
              <a:t> </a:t>
            </a:r>
            <a:r>
              <a:rPr sz="2800" b="1" spc="-5">
                <a:cs typeface="Times New Roman"/>
              </a:rPr>
              <a:t>differentiation</a:t>
            </a:r>
            <a:r>
              <a:rPr lang="en-US" sz="2800" b="1" spc="-5" dirty="0">
                <a:cs typeface="Times New Roman"/>
              </a:rPr>
              <a:t> </a:t>
            </a:r>
            <a:r>
              <a:rPr lang="en-US" sz="2800" b="1" spc="-5" dirty="0">
                <a:solidFill>
                  <a:srgbClr val="FF0000"/>
                </a:solidFill>
                <a:cs typeface="Times New Roman"/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Retinoic acid</a:t>
            </a:r>
            <a:r>
              <a:rPr lang="en-US" sz="2800" b="1" spc="-5" dirty="0">
                <a:solidFill>
                  <a:srgbClr val="FF0000"/>
                </a:solidFill>
                <a:cs typeface="Times New Roman"/>
              </a:rPr>
              <a:t>)</a:t>
            </a:r>
            <a:r>
              <a:rPr sz="2800" spc="-5">
                <a:cs typeface="Times New Roman"/>
              </a:rPr>
              <a:t>.</a:t>
            </a:r>
            <a:endParaRPr sz="2800"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dirty="0">
                <a:cs typeface="Times New Roman"/>
              </a:rPr>
              <a:t>SYNTHESIS</a:t>
            </a:r>
            <a:r>
              <a:rPr sz="2800" spc="-6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of</a:t>
            </a:r>
            <a:r>
              <a:rPr sz="2800" spc="-20" dirty="0">
                <a:cs typeface="Times New Roman"/>
              </a:rPr>
              <a:t> </a:t>
            </a:r>
            <a:r>
              <a:rPr sz="2800" spc="-5" dirty="0">
                <a:cs typeface="Times New Roman"/>
              </a:rPr>
              <a:t>certain</a:t>
            </a:r>
            <a:r>
              <a:rPr sz="2800" spc="35" dirty="0">
                <a:cs typeface="Times New Roman"/>
              </a:rPr>
              <a:t> </a:t>
            </a:r>
            <a:r>
              <a:rPr sz="2800" b="1" spc="-5" dirty="0">
                <a:cs typeface="Times New Roman"/>
              </a:rPr>
              <a:t>glycoproteins.</a:t>
            </a:r>
            <a:endParaRPr sz="2800">
              <a:cs typeface="Times New Roman"/>
            </a:endParaRPr>
          </a:p>
          <a:p>
            <a:pPr marL="356235" marR="2382520" indent="-356235">
              <a:lnSpc>
                <a:spcPts val="5760"/>
              </a:lnSpc>
              <a:spcBef>
                <a:spcPts val="555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cs typeface="Times New Roman"/>
              </a:rPr>
              <a:t>Essential</a:t>
            </a:r>
            <a:r>
              <a:rPr sz="2800" spc="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for</a:t>
            </a:r>
            <a:r>
              <a:rPr sz="2800" spc="-1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the</a:t>
            </a:r>
            <a:r>
              <a:rPr sz="2800" spc="-1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MAINTENANCE</a:t>
            </a:r>
            <a:r>
              <a:rPr sz="2800" spc="-5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of </a:t>
            </a:r>
            <a:r>
              <a:rPr sz="2800" spc="-73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proper</a:t>
            </a:r>
            <a:r>
              <a:rPr sz="2800" spc="5" dirty="0">
                <a:cs typeface="Times New Roman"/>
              </a:rPr>
              <a:t> </a:t>
            </a:r>
            <a:r>
              <a:rPr sz="2800" b="1" spc="-5" dirty="0">
                <a:cs typeface="Times New Roman"/>
              </a:rPr>
              <a:t>immune</a:t>
            </a:r>
            <a:r>
              <a:rPr sz="2800" b="1" dirty="0">
                <a:cs typeface="Times New Roman"/>
              </a:rPr>
              <a:t> </a:t>
            </a:r>
            <a:r>
              <a:rPr sz="2800" b="1" spc="-5" dirty="0">
                <a:cs typeface="Times New Roman"/>
              </a:rPr>
              <a:t>system</a:t>
            </a:r>
            <a:endParaRPr sz="2800">
              <a:cs typeface="Times New Roman"/>
            </a:endParaRPr>
          </a:p>
          <a:p>
            <a:pPr marL="355600" marR="5080" indent="-343535">
              <a:lnSpc>
                <a:spcPct val="140000"/>
              </a:lnSpc>
              <a:spcBef>
                <a:spcPts val="17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b="1" spc="-5" dirty="0">
                <a:cs typeface="Times New Roman"/>
              </a:rPr>
              <a:t>CAROTENOIDS</a:t>
            </a:r>
            <a:r>
              <a:rPr sz="2800" b="1" spc="-30" dirty="0">
                <a:cs typeface="Times New Roman"/>
              </a:rPr>
              <a:t> </a:t>
            </a:r>
            <a:r>
              <a:rPr sz="2800" spc="-5" dirty="0">
                <a:cs typeface="Times New Roman"/>
              </a:rPr>
              <a:t>function</a:t>
            </a:r>
            <a:r>
              <a:rPr sz="2800" spc="25" dirty="0">
                <a:cs typeface="Times New Roman"/>
              </a:rPr>
              <a:t> </a:t>
            </a:r>
            <a:r>
              <a:rPr sz="2800" spc="-5" dirty="0">
                <a:cs typeface="Times New Roman"/>
              </a:rPr>
              <a:t>as</a:t>
            </a:r>
            <a:r>
              <a:rPr sz="2800" spc="10" dirty="0">
                <a:cs typeface="Times New Roman"/>
              </a:rPr>
              <a:t> </a:t>
            </a:r>
            <a:r>
              <a:rPr sz="2800" b="1" spc="-5" dirty="0">
                <a:cs typeface="Times New Roman"/>
              </a:rPr>
              <a:t>antioxidants</a:t>
            </a:r>
            <a:r>
              <a:rPr sz="2800" b="1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and </a:t>
            </a:r>
            <a:r>
              <a:rPr sz="2800" spc="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reduce</a:t>
            </a:r>
            <a:r>
              <a:rPr sz="2800" spc="1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the</a:t>
            </a:r>
            <a:r>
              <a:rPr sz="2800" spc="5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r</a:t>
            </a:r>
            <a:r>
              <a:rPr sz="2800" spc="-10" dirty="0">
                <a:cs typeface="Times New Roman"/>
              </a:rPr>
              <a:t>i</a:t>
            </a:r>
            <a:r>
              <a:rPr sz="2800" spc="-5" dirty="0">
                <a:cs typeface="Times New Roman"/>
              </a:rPr>
              <a:t>sk</a:t>
            </a:r>
            <a:r>
              <a:rPr sz="2800" dirty="0">
                <a:cs typeface="Times New Roman"/>
              </a:rPr>
              <a:t> of cancers.</a:t>
            </a:r>
            <a:r>
              <a:rPr sz="2800" spc="20" dirty="0">
                <a:cs typeface="Times New Roman"/>
              </a:rPr>
              <a:t> </a:t>
            </a:r>
            <a:r>
              <a:rPr sz="2800" spc="-5" dirty="0">
                <a:cs typeface="Times New Roman"/>
              </a:rPr>
              <a:t>M</a:t>
            </a:r>
            <a:r>
              <a:rPr sz="2800" spc="-280" dirty="0">
                <a:cs typeface="Times New Roman"/>
              </a:rPr>
              <a:t>A</a:t>
            </a:r>
            <a:r>
              <a:rPr sz="2800" spc="-5" dirty="0">
                <a:cs typeface="Times New Roman"/>
              </a:rPr>
              <a:t>Y</a:t>
            </a:r>
            <a:r>
              <a:rPr sz="2800" spc="-12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protect</a:t>
            </a:r>
            <a:r>
              <a:rPr sz="2800" spc="1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against</a:t>
            </a:r>
            <a:r>
              <a:rPr sz="2800" spc="10" dirty="0">
                <a:cs typeface="Times New Roman"/>
              </a:rPr>
              <a:t> </a:t>
            </a:r>
            <a:r>
              <a:rPr sz="2800" dirty="0">
                <a:cs typeface="Times New Roman"/>
              </a:rPr>
              <a:t>so</a:t>
            </a:r>
            <a:r>
              <a:rPr sz="2800" spc="-10" dirty="0">
                <a:cs typeface="Times New Roman"/>
              </a:rPr>
              <a:t>m</a:t>
            </a:r>
            <a:r>
              <a:rPr sz="2800" dirty="0">
                <a:cs typeface="Times New Roman"/>
              </a:rPr>
              <a:t>e  </a:t>
            </a:r>
            <a:r>
              <a:rPr sz="2800" b="1" spc="-5" dirty="0">
                <a:cs typeface="Times New Roman"/>
              </a:rPr>
              <a:t>epithelial</a:t>
            </a:r>
            <a:r>
              <a:rPr sz="2800" b="1" spc="25" dirty="0">
                <a:cs typeface="Times New Roman"/>
              </a:rPr>
              <a:t> </a:t>
            </a:r>
            <a:r>
              <a:rPr sz="2800" b="1" dirty="0">
                <a:cs typeface="Times New Roman"/>
              </a:rPr>
              <a:t>cancers</a:t>
            </a:r>
            <a:r>
              <a:rPr sz="2800" dirty="0">
                <a:cs typeface="Times New Roman"/>
              </a:rPr>
              <a:t>.</a:t>
            </a:r>
            <a:endParaRPr sz="2800"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88" y="2852927"/>
            <a:ext cx="1979676" cy="16143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0" y="6019800"/>
            <a:ext cx="1787115" cy="6438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172200"/>
          </a:xfrm>
        </p:spPr>
        <p:txBody>
          <a:bodyPr rtlCol="0"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Wald’s visual cycle</a:t>
            </a:r>
          </a:p>
          <a:p>
            <a:pPr marL="624078" indent="-5143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200" b="0" dirty="0">
                <a:latin typeface="+mj-lt"/>
              </a:rPr>
              <a:t>Vitamin A is a component of the visual pigments of rod and cone cells (Retinal).</a:t>
            </a:r>
          </a:p>
          <a:p>
            <a:pPr marL="624078" indent="-5143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200" b="0" dirty="0" err="1">
                <a:latin typeface="+mj-lt"/>
              </a:rPr>
              <a:t>Rhodopsin</a:t>
            </a:r>
            <a:r>
              <a:rPr lang="en-US" sz="2200" b="0" dirty="0">
                <a:latin typeface="+mj-lt"/>
              </a:rPr>
              <a:t>, the visual pigment of the rod cells in the retina, consists of 11-cis retinal specifically bound to the protein </a:t>
            </a:r>
            <a:r>
              <a:rPr lang="en-US" sz="2200" b="0" dirty="0" err="1">
                <a:latin typeface="+mj-lt"/>
              </a:rPr>
              <a:t>opsin</a:t>
            </a:r>
            <a:r>
              <a:rPr lang="en-US" sz="2200" b="0" dirty="0">
                <a:latin typeface="+mj-lt"/>
              </a:rPr>
              <a:t>. </a:t>
            </a:r>
          </a:p>
          <a:p>
            <a:pPr marL="624078" indent="-5143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200" b="0" dirty="0">
                <a:latin typeface="+mj-lt"/>
              </a:rPr>
              <a:t>The </a:t>
            </a:r>
            <a:r>
              <a:rPr lang="en-US" sz="2200" b="0" dirty="0" err="1">
                <a:latin typeface="+mj-lt"/>
              </a:rPr>
              <a:t>aldehyde</a:t>
            </a:r>
            <a:r>
              <a:rPr lang="en-US" sz="2200" b="0" dirty="0">
                <a:latin typeface="+mj-lt"/>
              </a:rPr>
              <a:t> group of retinol bind with amino group of </a:t>
            </a:r>
            <a:r>
              <a:rPr lang="en-US" sz="2200" b="0" dirty="0" err="1">
                <a:latin typeface="+mj-lt"/>
              </a:rPr>
              <a:t>lysin</a:t>
            </a:r>
            <a:r>
              <a:rPr lang="en-US" sz="2200" b="0" dirty="0">
                <a:latin typeface="+mj-lt"/>
              </a:rPr>
              <a:t> (of </a:t>
            </a:r>
            <a:r>
              <a:rPr lang="en-US" sz="2200" b="0" dirty="0" err="1">
                <a:latin typeface="+mj-lt"/>
              </a:rPr>
              <a:t>opsin</a:t>
            </a:r>
            <a:r>
              <a:rPr lang="en-US" sz="2200" b="0" dirty="0">
                <a:latin typeface="+mj-lt"/>
              </a:rPr>
              <a:t>)</a:t>
            </a:r>
          </a:p>
          <a:p>
            <a:pPr marL="624078" indent="-5143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200" b="0" dirty="0">
                <a:latin typeface="+mj-lt"/>
              </a:rPr>
              <a:t>Exposure of light              </a:t>
            </a:r>
            <a:r>
              <a:rPr lang="en-US" sz="2200" b="0" dirty="0" err="1">
                <a:latin typeface="+mj-lt"/>
              </a:rPr>
              <a:t>Isomerization</a:t>
            </a:r>
            <a:r>
              <a:rPr lang="en-US" sz="2200" b="0" dirty="0">
                <a:latin typeface="+mj-lt"/>
              </a:rPr>
              <a:t> of 11-cis retinal into All –trans Retinal               conformational changes in </a:t>
            </a:r>
            <a:r>
              <a:rPr lang="en-US" sz="2200" b="0" dirty="0" err="1">
                <a:latin typeface="+mj-lt"/>
              </a:rPr>
              <a:t>opsin</a:t>
            </a:r>
            <a:r>
              <a:rPr lang="en-US" sz="2200" b="0" dirty="0">
                <a:latin typeface="+mj-lt"/>
              </a:rPr>
              <a:t> (responsible for impulse generation)             All –trans Retinal 11-cis retinal (by retinal epithelium retinal </a:t>
            </a:r>
            <a:r>
              <a:rPr lang="en-US" sz="2200" b="0" dirty="0" err="1">
                <a:latin typeface="+mj-lt"/>
              </a:rPr>
              <a:t>isomerase</a:t>
            </a:r>
            <a:r>
              <a:rPr lang="en-US" sz="2200" b="0" dirty="0">
                <a:latin typeface="+mj-lt"/>
              </a:rPr>
              <a:t>)                   combines with </a:t>
            </a:r>
            <a:r>
              <a:rPr lang="en-US" sz="2200" b="0" dirty="0" err="1">
                <a:latin typeface="+mj-lt"/>
              </a:rPr>
              <a:t>opsin</a:t>
            </a:r>
            <a:r>
              <a:rPr lang="en-US" sz="2200" b="0" dirty="0">
                <a:latin typeface="+mj-lt"/>
              </a:rPr>
              <a:t>-                                          </a:t>
            </a:r>
            <a:r>
              <a:rPr lang="en-US" sz="2200" b="0" i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200" b="0" i="1" dirty="0" err="1">
                <a:solidFill>
                  <a:srgbClr val="FF0000"/>
                </a:solidFill>
                <a:latin typeface="+mj-lt"/>
              </a:rPr>
              <a:t>Rhodopsin</a:t>
            </a:r>
            <a:r>
              <a:rPr lang="en-US" sz="2200" b="0" i="1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marL="624078" indent="-5143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b="1" dirty="0"/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dirty="0"/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4724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4191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57150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600" y="5181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2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077200" cy="6019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9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228601"/>
            <a:ext cx="8610600" cy="6248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 b="0" dirty="0">
                <a:latin typeface="+mj-lt"/>
              </a:rPr>
              <a:t>Retina of an eye have two types of photosensitive cell - Rods (120 million)and Cons (</a:t>
            </a:r>
            <a:r>
              <a:rPr lang="en-US" sz="2400" b="0" dirty="0">
                <a:latin typeface="+mj-lt"/>
              </a:rPr>
              <a:t>6 million)</a:t>
            </a:r>
            <a:r>
              <a:rPr lang="en-US" altLang="en-US" sz="2400" b="0" dirty="0">
                <a:latin typeface="+mj-lt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0" dirty="0">
                <a:latin typeface="+mj-lt"/>
              </a:rPr>
              <a:t>Rods are for vision in Dim light.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0" dirty="0" err="1">
                <a:latin typeface="+mj-lt"/>
              </a:rPr>
              <a:t>Rhodopsin</a:t>
            </a:r>
            <a:r>
              <a:rPr lang="en-US" altLang="en-US" sz="2400" b="0" dirty="0">
                <a:latin typeface="+mj-lt"/>
              </a:rPr>
              <a:t> present in Rods is made up of  11-cis-retinal and </a:t>
            </a:r>
            <a:r>
              <a:rPr lang="en-US" altLang="en-US" sz="2400" b="0" dirty="0" err="1">
                <a:latin typeface="+mj-lt"/>
              </a:rPr>
              <a:t>opsin</a:t>
            </a:r>
            <a:r>
              <a:rPr lang="en-US" altLang="en-US" sz="2400" b="0" dirty="0">
                <a:latin typeface="+mj-lt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0" dirty="0">
                <a:latin typeface="+mj-lt"/>
              </a:rPr>
              <a:t>Deficiency leads to increase in dark adaptation time and </a:t>
            </a:r>
            <a:r>
              <a:rPr lang="en-US" altLang="en-US" sz="2400" b="0" i="1" u="sng" dirty="0">
                <a:solidFill>
                  <a:srgbClr val="00B050"/>
                </a:solidFill>
                <a:latin typeface="+mj-lt"/>
              </a:rPr>
              <a:t>Night blindness.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b="0" dirty="0">
                <a:latin typeface="+mj-lt"/>
              </a:rPr>
              <a:t>Cons are for </a:t>
            </a:r>
            <a:r>
              <a:rPr lang="en-US" sz="2400" b="0" dirty="0" err="1">
                <a:latin typeface="+mj-lt"/>
              </a:rPr>
              <a:t>colour</a:t>
            </a:r>
            <a:r>
              <a:rPr lang="en-US" sz="2400" b="0" dirty="0">
                <a:latin typeface="+mj-lt"/>
              </a:rPr>
              <a:t> vision and vision in bright light.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b="0" dirty="0">
                <a:latin typeface="+mj-lt"/>
              </a:rPr>
              <a:t>They contain photosensitive protein, </a:t>
            </a:r>
            <a:r>
              <a:rPr lang="en-US" sz="2400" b="0" dirty="0" err="1">
                <a:latin typeface="+mj-lt"/>
              </a:rPr>
              <a:t>Conopsin</a:t>
            </a:r>
            <a:r>
              <a:rPr lang="en-US" sz="2400" b="0" dirty="0">
                <a:latin typeface="+mj-lt"/>
              </a:rPr>
              <a:t> or </a:t>
            </a:r>
            <a:r>
              <a:rPr lang="en-US" sz="2400" b="0" dirty="0" err="1">
                <a:latin typeface="+mj-lt"/>
              </a:rPr>
              <a:t>Photopsin</a:t>
            </a:r>
            <a:r>
              <a:rPr lang="en-US" sz="2400" b="0" dirty="0">
                <a:latin typeface="+mj-lt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b="0" dirty="0">
                <a:latin typeface="+mj-lt"/>
              </a:rPr>
              <a:t>Three types of Cons i.e.  </a:t>
            </a:r>
            <a:r>
              <a:rPr lang="en-US" sz="2400" b="0" dirty="0" err="1">
                <a:latin typeface="+mj-lt"/>
              </a:rPr>
              <a:t>cynopsin</a:t>
            </a:r>
            <a:r>
              <a:rPr lang="en-US" sz="2400" b="0" dirty="0">
                <a:latin typeface="+mj-lt"/>
              </a:rPr>
              <a:t> (blue), </a:t>
            </a:r>
            <a:r>
              <a:rPr lang="en-US" sz="2400" b="0" dirty="0" err="1">
                <a:latin typeface="+mj-lt"/>
              </a:rPr>
              <a:t>iodopsin</a:t>
            </a:r>
            <a:r>
              <a:rPr lang="en-US" sz="2400" b="0" dirty="0">
                <a:latin typeface="+mj-lt"/>
              </a:rPr>
              <a:t> (green), </a:t>
            </a:r>
            <a:r>
              <a:rPr lang="en-US" sz="2400" b="0" dirty="0" err="1">
                <a:latin typeface="+mj-lt"/>
              </a:rPr>
              <a:t>porphyropsin</a:t>
            </a:r>
            <a:r>
              <a:rPr lang="en-US" sz="2400" b="0" dirty="0">
                <a:latin typeface="+mj-lt"/>
              </a:rPr>
              <a:t> (red).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b="0" dirty="0">
                <a:latin typeface="+mj-lt"/>
              </a:rPr>
              <a:t>Deficiency leads to </a:t>
            </a:r>
            <a:r>
              <a:rPr lang="en-US" sz="2400" b="0" dirty="0" err="1">
                <a:latin typeface="+mj-lt"/>
              </a:rPr>
              <a:t>colour</a:t>
            </a:r>
            <a:r>
              <a:rPr lang="en-US" sz="2400" b="0" dirty="0">
                <a:latin typeface="+mj-lt"/>
              </a:rPr>
              <a:t> blindness</a:t>
            </a:r>
          </a:p>
          <a:p>
            <a:pPr eaLnBrk="1" hangingPunct="1"/>
            <a:endParaRPr lang="en-US" altLang="en-US" sz="2400" dirty="0">
              <a:latin typeface="+mj-lt"/>
            </a:endParaRPr>
          </a:p>
        </p:txBody>
      </p:sp>
    </p:spTree>
  </p:cSld>
  <p:clrMapOvr>
    <a:masterClrMapping/>
  </p:clrMapOvr>
  <p:transition advClick="0" advTm="9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308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Dark Adaptation Mechanism</a:t>
            </a:r>
            <a:endParaRPr lang="en-US" altLang="en-US" sz="2800" dirty="0">
              <a:latin typeface="+mj-lt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2800" b="0" dirty="0">
                <a:latin typeface="+mj-lt"/>
              </a:rPr>
              <a:t>Bright light depletes stores of </a:t>
            </a:r>
            <a:r>
              <a:rPr lang="en-US" altLang="en-US" sz="2800" b="0" dirty="0" err="1">
                <a:latin typeface="+mj-lt"/>
              </a:rPr>
              <a:t>rhodopsin</a:t>
            </a:r>
            <a:r>
              <a:rPr lang="en-US" altLang="en-US" sz="2800" b="0" dirty="0">
                <a:latin typeface="+mj-lt"/>
              </a:rPr>
              <a:t> in rods.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2800" b="0" dirty="0">
                <a:latin typeface="+mj-lt"/>
              </a:rPr>
              <a:t>Therefore when a person shifts suddenly from bright light to dim light area, there is a difficulty in seeing.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2800" b="0" dirty="0">
                <a:latin typeface="+mj-lt"/>
              </a:rPr>
              <a:t>After a few minutes, </a:t>
            </a:r>
            <a:r>
              <a:rPr lang="en-US" altLang="en-US" sz="2800" b="0" dirty="0" err="1">
                <a:latin typeface="+mj-lt"/>
              </a:rPr>
              <a:t>rhodopsin</a:t>
            </a:r>
            <a:r>
              <a:rPr lang="en-US" altLang="en-US" sz="2800" b="0" dirty="0">
                <a:latin typeface="+mj-lt"/>
              </a:rPr>
              <a:t> is </a:t>
            </a:r>
            <a:r>
              <a:rPr lang="en-US" altLang="en-US" sz="2800" b="0" dirty="0" err="1">
                <a:latin typeface="+mj-lt"/>
              </a:rPr>
              <a:t>resynthesised</a:t>
            </a:r>
            <a:r>
              <a:rPr lang="en-US" altLang="en-US" sz="2800" b="0" dirty="0">
                <a:latin typeface="+mj-lt"/>
              </a:rPr>
              <a:t> and vision is improved.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altLang="en-US" sz="2800" b="0" dirty="0">
                <a:latin typeface="+mj-lt"/>
              </a:rPr>
              <a:t>This period is called dark adaptation time. </a:t>
            </a:r>
          </a:p>
        </p:txBody>
      </p:sp>
    </p:spTree>
  </p:cSld>
  <p:clrMapOvr>
    <a:masterClrMapping/>
  </p:clrMapOvr>
  <p:transition advClick="0" advTm="13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957" y="426211"/>
            <a:ext cx="2582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sz="4000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sz="40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AMINS</a:t>
            </a:r>
            <a:endParaRPr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985092"/>
            <a:ext cx="8468360" cy="4723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32205" indent="-342900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Times New Roman"/>
                <a:cs typeface="Times New Roman"/>
              </a:rPr>
              <a:t>Vitamins </a:t>
            </a:r>
            <a:r>
              <a:rPr sz="3200" dirty="0">
                <a:latin typeface="Times New Roman"/>
                <a:cs typeface="Times New Roman"/>
              </a:rPr>
              <a:t>are a class of </a:t>
            </a:r>
            <a:r>
              <a:rPr sz="3200" spc="-10" dirty="0">
                <a:latin typeface="Times New Roman"/>
                <a:cs typeface="Times New Roman"/>
              </a:rPr>
              <a:t>organic </a:t>
            </a:r>
            <a:r>
              <a:rPr sz="3200" dirty="0">
                <a:latin typeface="Times New Roman"/>
                <a:cs typeface="Times New Roman"/>
              </a:rPr>
              <a:t>compounds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categorized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b="1">
                <a:latin typeface="Times New Roman"/>
                <a:cs typeface="Times New Roman"/>
              </a:rPr>
              <a:t>essential </a:t>
            </a:r>
            <a:r>
              <a:rPr lang="en-US" sz="3200" b="1" spc="-5" dirty="0">
                <a:latin typeface="Times New Roman"/>
                <a:cs typeface="Times New Roman"/>
              </a:rPr>
              <a:t>micro</a:t>
            </a:r>
            <a:r>
              <a:rPr sz="3200" b="1" spc="-5">
                <a:latin typeface="Times New Roman"/>
                <a:cs typeface="Times New Roman"/>
              </a:rPr>
              <a:t>nutrients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>
                <a:latin typeface="Times New Roman"/>
                <a:cs typeface="Times New Roman"/>
              </a:rPr>
              <a:t>They</a:t>
            </a:r>
            <a:r>
              <a:rPr sz="3200" spc="-2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 NOT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yield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energy, </a:t>
            </a:r>
            <a:r>
              <a:rPr sz="3200" dirty="0">
                <a:latin typeface="Times New Roman"/>
                <a:cs typeface="Times New Roman"/>
              </a:rPr>
              <a:t>but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enable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body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use other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nutrients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marR="591185" indent="-342900">
              <a:lnSpc>
                <a:spcPts val="5760"/>
              </a:lnSpc>
              <a:spcBef>
                <a:spcPts val="12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body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generally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CANNOT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SYNTHESIZE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THEM,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 they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must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be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provided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by </a:t>
            </a:r>
            <a:r>
              <a:rPr sz="3200" b="1">
                <a:latin typeface="Times New Roman"/>
                <a:cs typeface="Times New Roman"/>
              </a:rPr>
              <a:t>food</a:t>
            </a:r>
            <a:r>
              <a:rPr sz="320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Metabolism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24425"/>
          </a:xfrm>
        </p:spPr>
        <p:txBody>
          <a:bodyPr/>
          <a:lstStyle/>
          <a:p>
            <a:pPr algn="just">
              <a:defRPr/>
            </a:pPr>
            <a:r>
              <a:rPr lang="en-US" b="1" u="sng" dirty="0"/>
              <a:t>Absorption</a:t>
            </a:r>
            <a:r>
              <a:rPr lang="en-US" b="1" dirty="0"/>
              <a:t>: </a:t>
            </a:r>
            <a:r>
              <a:rPr lang="en-US" b="0" dirty="0"/>
              <a:t>with help of bile salt in intestine</a:t>
            </a:r>
          </a:p>
          <a:p>
            <a:pPr algn="just">
              <a:buFont typeface="Arial" charset="0"/>
              <a:buNone/>
              <a:defRPr/>
            </a:pPr>
            <a:endParaRPr lang="en-US" b="1" dirty="0"/>
          </a:p>
          <a:p>
            <a:pPr algn="just">
              <a:defRPr/>
            </a:pPr>
            <a:r>
              <a:rPr lang="en-US" b="1" u="sng" dirty="0"/>
              <a:t>Transport</a:t>
            </a:r>
            <a:r>
              <a:rPr lang="en-US" b="1" dirty="0"/>
              <a:t>: </a:t>
            </a:r>
            <a:r>
              <a:rPr lang="en-US" b="0" dirty="0"/>
              <a:t>via lymph with help of </a:t>
            </a:r>
            <a:r>
              <a:rPr lang="en-US" b="0" dirty="0" err="1"/>
              <a:t>chylomicron</a:t>
            </a:r>
            <a:endParaRPr lang="en-US" b="0" dirty="0"/>
          </a:p>
          <a:p>
            <a:pPr algn="just">
              <a:buFont typeface="Arial" charset="0"/>
              <a:buNone/>
              <a:defRPr/>
            </a:pPr>
            <a:endParaRPr lang="en-US" b="1" dirty="0"/>
          </a:p>
          <a:p>
            <a:pPr algn="just">
              <a:defRPr/>
            </a:pPr>
            <a:r>
              <a:rPr lang="en-US" b="1" u="sng" dirty="0"/>
              <a:t>Storage </a:t>
            </a:r>
            <a:r>
              <a:rPr lang="en-US" b="1" dirty="0"/>
              <a:t>: </a:t>
            </a:r>
            <a:r>
              <a:rPr lang="en-US" b="0" dirty="0"/>
              <a:t>liver in form of </a:t>
            </a:r>
            <a:r>
              <a:rPr lang="en-US" b="0" dirty="0" err="1"/>
              <a:t>Retinyl</a:t>
            </a:r>
            <a:r>
              <a:rPr lang="en-US" b="0" dirty="0"/>
              <a:t> </a:t>
            </a:r>
            <a:r>
              <a:rPr lang="en-US" b="0" dirty="0" err="1"/>
              <a:t>palmitate</a:t>
            </a:r>
            <a:r>
              <a:rPr lang="en-US" b="0" dirty="0"/>
              <a:t> </a:t>
            </a:r>
          </a:p>
          <a:p>
            <a:pPr algn="just">
              <a:defRPr/>
            </a:pPr>
            <a:endParaRPr lang="en-US" b="1" dirty="0"/>
          </a:p>
          <a:p>
            <a:pPr algn="just">
              <a:defRPr/>
            </a:pPr>
            <a:r>
              <a:rPr lang="en-US" b="0" dirty="0">
                <a:latin typeface="+mj-lt"/>
              </a:rPr>
              <a:t>Free retinol is highly active but  toxic &amp; therefore transported in blood stream in combination with </a:t>
            </a:r>
            <a:r>
              <a:rPr lang="en-US" b="0" dirty="0">
                <a:solidFill>
                  <a:srgbClr val="FF0066"/>
                </a:solidFill>
                <a:latin typeface="+mj-lt"/>
              </a:rPr>
              <a:t>retinol binding protein (RBP)</a:t>
            </a:r>
            <a:endParaRPr lang="en-US" b="0" dirty="0">
              <a:latin typeface="+mj-lt"/>
            </a:endParaRPr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  <p:transition advClick="0" advTm="15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4213098" cy="553998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Transport to liver	</a:t>
            </a:r>
            <a:endParaRPr lang="en-IN" altLang="en-US" b="1" dirty="0">
              <a:solidFill>
                <a:srgbClr val="FF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431983"/>
          </a:xfrm>
        </p:spPr>
        <p:txBody>
          <a:bodyPr/>
          <a:lstStyle/>
          <a:p>
            <a:r>
              <a:rPr lang="en-US" altLang="en-US" b="0" dirty="0" err="1"/>
              <a:t>Retinyl</a:t>
            </a:r>
            <a:r>
              <a:rPr lang="en-US" altLang="en-US" b="0" dirty="0"/>
              <a:t> esters             Retinol and FFAs</a:t>
            </a:r>
          </a:p>
          <a:p>
            <a:endParaRPr lang="en-US" altLang="en-US" b="0" dirty="0"/>
          </a:p>
          <a:p>
            <a:r>
              <a:rPr lang="en-US" altLang="en-US" b="0" dirty="0"/>
              <a:t> Retinol  is re-</a:t>
            </a:r>
            <a:r>
              <a:rPr lang="en-US" altLang="en-US" b="0" dirty="0" err="1"/>
              <a:t>esterified</a:t>
            </a:r>
            <a:r>
              <a:rPr lang="en-US" altLang="en-US" b="0" dirty="0"/>
              <a:t>             Retinol esters &amp; 						 LCFA</a:t>
            </a:r>
          </a:p>
          <a:p>
            <a:endParaRPr lang="en-US" altLang="en-US" b="0" dirty="0"/>
          </a:p>
          <a:p>
            <a:r>
              <a:rPr lang="en-US" altLang="en-US" b="0" dirty="0"/>
              <a:t>Retinol esters                Retinol </a:t>
            </a:r>
            <a:r>
              <a:rPr lang="en-US" altLang="en-US" b="0" dirty="0" err="1"/>
              <a:t>palmitate</a:t>
            </a:r>
            <a:endParaRPr lang="en-US" altLang="en-US" b="0" dirty="0"/>
          </a:p>
          <a:p>
            <a:pPr lvl="4">
              <a:buFont typeface="Arial" charset="0"/>
              <a:buNone/>
            </a:pPr>
            <a:r>
              <a:rPr lang="en-US" altLang="en-US" dirty="0"/>
              <a:t>		</a:t>
            </a:r>
            <a:r>
              <a:rPr lang="en-US" altLang="en-US" sz="2400" i="1" dirty="0">
                <a:solidFill>
                  <a:srgbClr val="FF0000"/>
                </a:solidFill>
              </a:rPr>
              <a:t>         (Stored in liver) </a:t>
            </a:r>
          </a:p>
          <a:p>
            <a:endParaRPr lang="en-US" altLang="en-US" b="1" dirty="0"/>
          </a:p>
          <a:p>
            <a:endParaRPr lang="en-IN" alt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1676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2667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48000" y="4114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9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52710c57-829c-4ebd-bc0d-a1d4479c76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blob:https://web.whatsapp.com/52710c57-829c-4ebd-bc0d-a1d4479c76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lob:https://web.whatsapp.com/52710c57-829c-4ebd-bc0d-a1d4479c76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dell\Desktop\52710c57-829c-4ebd-bc0d-a1d4479c7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286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1"/>
            <a:ext cx="8534400" cy="5257800"/>
          </a:xfrm>
        </p:spPr>
        <p:txBody>
          <a:bodyPr rtlCol="0">
            <a:normAutofit fontScale="92500"/>
          </a:bodyPr>
          <a:lstStyle/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600" b="0" dirty="0"/>
              <a:t>When needed, retinol is released from the liver and transported to </a:t>
            </a:r>
            <a:r>
              <a:rPr lang="en-US" sz="2600" b="0" dirty="0" err="1"/>
              <a:t>extrahepatic</a:t>
            </a:r>
            <a:r>
              <a:rPr lang="en-US" sz="2600" b="0" dirty="0"/>
              <a:t> tissues by the plasma retinol-binding protein (RBP).</a:t>
            </a:r>
          </a:p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600" b="0" dirty="0"/>
              <a:t>The retinol–RBP complex attaches to specific receptors [CELLULAR RETINOIC BINDING PROTEIN (</a:t>
            </a:r>
            <a:r>
              <a:rPr lang="en-US" sz="2600" b="0" dirty="0">
                <a:solidFill>
                  <a:srgbClr val="FF0000"/>
                </a:solidFill>
              </a:rPr>
              <a:t>CRBP</a:t>
            </a:r>
            <a:r>
              <a:rPr lang="en-US" sz="2600" b="0" dirty="0"/>
              <a:t>)]on the surface of the cells of peripheral tissues and finally to HORMONE RESPONSIVE ELEMENTS </a:t>
            </a:r>
            <a:r>
              <a:rPr lang="en-US" sz="2600" b="0" dirty="0">
                <a:solidFill>
                  <a:srgbClr val="FF0000"/>
                </a:solidFill>
              </a:rPr>
              <a:t>(HRE)</a:t>
            </a:r>
            <a:r>
              <a:rPr lang="en-US" sz="2600" b="0" dirty="0"/>
              <a:t>, thus making gene activated and permitting retinol to enter.</a:t>
            </a:r>
          </a:p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600" b="0" dirty="0"/>
              <a:t>Liver stores 90% of vitamin A in the body</a:t>
            </a:r>
          </a:p>
          <a:p>
            <a:pPr marL="514350" indent="-5143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600" b="0" dirty="0"/>
              <a:t>Reserve is adequate for several months</a:t>
            </a:r>
          </a:p>
          <a:p>
            <a:pPr marL="365760" indent="-256032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600" b="0" dirty="0"/>
          </a:p>
        </p:txBody>
      </p:sp>
      <p:sp>
        <p:nvSpPr>
          <p:cNvPr id="4" name="Rectangle 3"/>
          <p:cNvSpPr/>
          <p:nvPr/>
        </p:nvSpPr>
        <p:spPr>
          <a:xfrm>
            <a:off x="1905000" y="228600"/>
            <a:ext cx="5889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indent="-256032" algn="ctr">
              <a:buClr>
                <a:schemeClr val="accent3"/>
              </a:buClr>
              <a:defRPr/>
            </a:pPr>
            <a:r>
              <a:rPr lang="en-US" sz="2800" b="1" dirty="0">
                <a:solidFill>
                  <a:srgbClr val="FF0000"/>
                </a:solidFill>
              </a:rPr>
              <a:t>TRANSPORT  FROM  LIVER TO TISSUE:</a:t>
            </a:r>
          </a:p>
        </p:txBody>
      </p:sp>
    </p:spTree>
  </p:cSld>
  <p:clrMapOvr>
    <a:masterClrMapping/>
  </p:clrMapOvr>
  <p:transition advClick="0" advTm="12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365498" cy="553998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Vitamin Deficiency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01534" cy="3785652"/>
          </a:xfrm>
        </p:spPr>
        <p:txBody>
          <a:bodyPr/>
          <a:lstStyle/>
          <a:p>
            <a:pPr eaLnBrk="1" hangingPunct="1"/>
            <a:r>
              <a:rPr lang="en-US" altLang="en-US" b="1" dirty="0"/>
              <a:t>People prone to vitamin A deficiency:</a:t>
            </a:r>
          </a:p>
          <a:p>
            <a:pPr marL="914400" lvl="1" indent="-342900" eaLnBrk="1" hangingPunct="1"/>
            <a:endParaRPr lang="en-US" altLang="en-US" dirty="0"/>
          </a:p>
          <a:p>
            <a:pPr marL="914400" lvl="1" indent="-342900" eaLnBrk="1" hangingPunct="1">
              <a:buFont typeface="Wingdings" pitchFamily="2" charset="2"/>
              <a:buChar char="§"/>
            </a:pPr>
            <a:r>
              <a:rPr lang="en-US" altLang="en-US" sz="2800" dirty="0"/>
              <a:t>Alcoholics</a:t>
            </a:r>
          </a:p>
          <a:p>
            <a:pPr marL="914400" lvl="1" indent="-342900" eaLnBrk="1" hangingPunct="1">
              <a:buFont typeface="Wingdings" pitchFamily="2" charset="2"/>
              <a:buChar char="§"/>
            </a:pPr>
            <a:r>
              <a:rPr lang="en-US" altLang="en-US" sz="2800" dirty="0"/>
              <a:t>Poor and incapacitated elderly</a:t>
            </a:r>
          </a:p>
          <a:p>
            <a:pPr marL="914400" lvl="1" indent="-342900" eaLnBrk="1" hangingPunct="1">
              <a:buFont typeface="Wingdings" pitchFamily="2" charset="2"/>
              <a:buChar char="§"/>
            </a:pPr>
            <a:r>
              <a:rPr lang="en-US" altLang="en-US" sz="2800" dirty="0"/>
              <a:t>Clients with serious diseases that affect appetite</a:t>
            </a:r>
          </a:p>
          <a:p>
            <a:pPr marL="914400" lvl="1" indent="-342900" eaLnBrk="1" hangingPunct="1">
              <a:buFont typeface="Wingdings" pitchFamily="2" charset="2"/>
              <a:buChar char="§"/>
            </a:pPr>
            <a:r>
              <a:rPr lang="en-US" altLang="en-US" sz="2800" dirty="0"/>
              <a:t>Mentally retarded</a:t>
            </a:r>
          </a:p>
          <a:p>
            <a:pPr marL="914400" lvl="1" indent="-342900" eaLnBrk="1" hangingPunct="1">
              <a:buFont typeface="Wingdings" pitchFamily="2" charset="2"/>
              <a:buChar char="§"/>
            </a:pPr>
            <a:r>
              <a:rPr lang="en-US" altLang="en-US" sz="2800" dirty="0"/>
              <a:t>Children receiving inadequate care</a:t>
            </a:r>
          </a:p>
          <a:p>
            <a:pPr marL="914400" lvl="1" indent="-342900" eaLnBrk="1" hangingPunct="1">
              <a:buFont typeface="Wingdings" pitchFamily="2" charset="2"/>
              <a:buChar char="§"/>
            </a:pPr>
            <a:r>
              <a:rPr lang="en-US" altLang="en-US" sz="2800" dirty="0"/>
              <a:t>Individuals with </a:t>
            </a:r>
            <a:r>
              <a:rPr lang="en-US" altLang="en-US" sz="2800" dirty="0" err="1"/>
              <a:t>malabsorption</a:t>
            </a:r>
            <a:r>
              <a:rPr lang="en-US" altLang="en-US" sz="2800" dirty="0"/>
              <a:t> disease</a:t>
            </a:r>
          </a:p>
        </p:txBody>
      </p:sp>
    </p:spTree>
  </p:cSld>
  <p:clrMapOvr>
    <a:masterClrMapping/>
  </p:clrMapOvr>
  <p:transition advClick="0" advTm="94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rtlCol="0"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000" b="1" dirty="0">
                <a:solidFill>
                  <a:srgbClr val="FF0000"/>
                </a:solidFill>
              </a:rPr>
              <a:t>Causes for vitamin A deficiency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0" dirty="0">
                <a:latin typeface="+mj-lt"/>
              </a:rPr>
              <a:t>Decrease intake.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0" dirty="0">
                <a:latin typeface="+mj-lt"/>
              </a:rPr>
              <a:t>Defective absorption or transport.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0" dirty="0">
                <a:latin typeface="+mj-lt"/>
              </a:rPr>
              <a:t>Severe malnutrition.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0" dirty="0">
                <a:latin typeface="+mj-lt"/>
              </a:rPr>
              <a:t>Increase requirement.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0" dirty="0">
                <a:latin typeface="+mj-lt"/>
              </a:rPr>
              <a:t>Increase loss.</a:t>
            </a:r>
          </a:p>
        </p:txBody>
      </p:sp>
    </p:spTree>
  </p:cSld>
  <p:clrMapOvr>
    <a:masterClrMapping/>
  </p:clrMapOvr>
  <p:transition advClick="0" advTm="68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516563"/>
          </a:xfrm>
        </p:spPr>
        <p:txBody>
          <a:bodyPr rtlCol="0"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Deficiency manifestations</a:t>
            </a:r>
          </a:p>
          <a:p>
            <a:pPr marL="514350" indent="-514350"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b="1" u="sng" dirty="0"/>
              <a:t>Night blindness-</a:t>
            </a:r>
            <a:r>
              <a:rPr lang="en-US" sz="2800" b="1" dirty="0"/>
              <a:t>  </a:t>
            </a:r>
            <a:r>
              <a:rPr lang="en-US" sz="2800" b="0" dirty="0"/>
              <a:t>is one of the earliest signs of vitamin A deficiency. The visual threshold is increased, making it difficult to see in dim light.</a:t>
            </a:r>
          </a:p>
          <a:p>
            <a:pPr marL="514350" indent="-514350"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b="1" u="sng" dirty="0" err="1"/>
              <a:t>Xerophthalmia</a:t>
            </a:r>
            <a:r>
              <a:rPr lang="en-US" sz="2800" b="1" dirty="0"/>
              <a:t>- </a:t>
            </a:r>
            <a:r>
              <a:rPr lang="en-US" sz="2800" b="0" dirty="0"/>
              <a:t>a pathologic dryness of the conjunctiva and cornea.</a:t>
            </a:r>
          </a:p>
          <a:p>
            <a:pPr marL="514350" indent="-514350" algn="just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b="1" u="sng" dirty="0" err="1"/>
              <a:t>Keratomalacia</a:t>
            </a:r>
            <a:r>
              <a:rPr lang="en-US" sz="2800" b="1" dirty="0"/>
              <a:t>- </a:t>
            </a:r>
            <a:r>
              <a:rPr lang="en-US" sz="2800" b="0" dirty="0"/>
              <a:t>Untreated  </a:t>
            </a:r>
            <a:r>
              <a:rPr lang="en-US" sz="2800" b="0" dirty="0" err="1"/>
              <a:t>xerophthalmia</a:t>
            </a:r>
            <a:r>
              <a:rPr lang="en-US" sz="2800" b="0" dirty="0"/>
              <a:t> results in corneal softening which is called </a:t>
            </a:r>
            <a:r>
              <a:rPr lang="en-US" sz="2800" b="0" dirty="0" err="1"/>
              <a:t>keratomalacia</a:t>
            </a:r>
            <a:r>
              <a:rPr lang="en-US" sz="2800" b="0" dirty="0"/>
              <a:t>.</a:t>
            </a:r>
          </a:p>
        </p:txBody>
      </p:sp>
    </p:spTree>
  </p:cSld>
  <p:clrMapOvr>
    <a:masterClrMapping/>
  </p:clrMapOvr>
  <p:transition advClick="0" advTm="10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635" y="116204"/>
            <a:ext cx="4844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FF0000"/>
                </a:solidFill>
              </a:rPr>
              <a:t>NIGHT</a:t>
            </a:r>
            <a:r>
              <a:rPr spc="-12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BLINDNESS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143000"/>
            <a:ext cx="8497570" cy="4464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cs typeface="Times New Roman"/>
              </a:rPr>
              <a:t>Lack</a:t>
            </a:r>
            <a:r>
              <a:rPr sz="3200" b="1" spc="-15" dirty="0">
                <a:cs typeface="Times New Roman"/>
              </a:rPr>
              <a:t> </a:t>
            </a:r>
            <a:r>
              <a:rPr sz="3200" b="1" dirty="0">
                <a:cs typeface="Times New Roman"/>
              </a:rPr>
              <a:t>of</a:t>
            </a:r>
            <a:r>
              <a:rPr sz="3200" b="1" spc="-65" dirty="0">
                <a:cs typeface="Times New Roman"/>
              </a:rPr>
              <a:t> </a:t>
            </a:r>
            <a:r>
              <a:rPr sz="3200" b="1" spc="-30" dirty="0">
                <a:cs typeface="Times New Roman"/>
              </a:rPr>
              <a:t>Vit.</a:t>
            </a:r>
            <a:r>
              <a:rPr sz="3200" b="1" spc="-185" dirty="0">
                <a:cs typeface="Times New Roman"/>
              </a:rPr>
              <a:t> </a:t>
            </a:r>
            <a:r>
              <a:rPr sz="3200" b="1" dirty="0">
                <a:cs typeface="Times New Roman"/>
              </a:rPr>
              <a:t>A</a:t>
            </a:r>
            <a:r>
              <a:rPr sz="3200" b="1" spc="-17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FIRST</a:t>
            </a:r>
            <a:r>
              <a:rPr sz="3200" spc="-60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causes</a:t>
            </a:r>
            <a:r>
              <a:rPr sz="3200" spc="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Night</a:t>
            </a:r>
            <a:r>
              <a:rPr sz="3200" spc="-2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blindness.</a:t>
            </a:r>
            <a:endParaRPr sz="320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Times New Roman"/>
              </a:rPr>
              <a:t>It</a:t>
            </a:r>
            <a:r>
              <a:rPr sz="3200" spc="-1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is the </a:t>
            </a:r>
            <a:r>
              <a:rPr sz="3200" b="1" spc="-5" dirty="0">
                <a:cs typeface="Times New Roman"/>
              </a:rPr>
              <a:t>inability</a:t>
            </a:r>
            <a:r>
              <a:rPr sz="3200" b="1" spc="-30" dirty="0">
                <a:cs typeface="Times New Roman"/>
              </a:rPr>
              <a:t> </a:t>
            </a:r>
            <a:r>
              <a:rPr sz="3200" b="1" dirty="0">
                <a:cs typeface="Times New Roman"/>
              </a:rPr>
              <a:t>to</a:t>
            </a:r>
            <a:r>
              <a:rPr sz="3200" b="1" spc="5" dirty="0">
                <a:cs typeface="Times New Roman"/>
              </a:rPr>
              <a:t> </a:t>
            </a:r>
            <a:r>
              <a:rPr sz="3200" b="1" dirty="0">
                <a:cs typeface="Times New Roman"/>
              </a:rPr>
              <a:t>see in</a:t>
            </a:r>
            <a:r>
              <a:rPr sz="3200" b="1" spc="-10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DIM</a:t>
            </a:r>
            <a:r>
              <a:rPr sz="3200" spc="-10" dirty="0">
                <a:cs typeface="Times New Roman"/>
              </a:rPr>
              <a:t> </a:t>
            </a:r>
            <a:r>
              <a:rPr sz="3200" spc="-40" dirty="0">
                <a:cs typeface="Times New Roman"/>
              </a:rPr>
              <a:t>LIGHT.</a:t>
            </a:r>
            <a:endParaRPr sz="320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Times New Roman"/>
              </a:rPr>
              <a:t>It</a:t>
            </a:r>
            <a:r>
              <a:rPr sz="3200" spc="-1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occurs</a:t>
            </a:r>
            <a:r>
              <a:rPr sz="3200" spc="-2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due</a:t>
            </a:r>
            <a:r>
              <a:rPr sz="3200" spc="-20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to </a:t>
            </a:r>
            <a:r>
              <a:rPr sz="3200" b="1" dirty="0">
                <a:cs typeface="Times New Roman"/>
              </a:rPr>
              <a:t>impairment</a:t>
            </a:r>
            <a:r>
              <a:rPr sz="3200" b="1" spc="-35" dirty="0">
                <a:cs typeface="Times New Roman"/>
              </a:rPr>
              <a:t> </a:t>
            </a:r>
            <a:r>
              <a:rPr sz="3200" b="1" dirty="0">
                <a:cs typeface="Times New Roman"/>
              </a:rPr>
              <a:t>in</a:t>
            </a:r>
            <a:r>
              <a:rPr sz="3200" b="1" spc="-5" dirty="0">
                <a:cs typeface="Times New Roman"/>
              </a:rPr>
              <a:t> </a:t>
            </a:r>
            <a:r>
              <a:rPr sz="3200" b="1" dirty="0">
                <a:cs typeface="Times New Roman"/>
              </a:rPr>
              <a:t>dark</a:t>
            </a:r>
            <a:r>
              <a:rPr sz="3200" b="1" spc="-30" dirty="0">
                <a:cs typeface="Times New Roman"/>
              </a:rPr>
              <a:t> </a:t>
            </a:r>
            <a:r>
              <a:rPr sz="3200" b="1" dirty="0">
                <a:cs typeface="Times New Roman"/>
              </a:rPr>
              <a:t>adaptation.</a:t>
            </a:r>
            <a:endParaRPr sz="3200">
              <a:cs typeface="Times New Roman"/>
            </a:endParaRPr>
          </a:p>
          <a:p>
            <a:pPr marL="355600" marR="429259" indent="-342900">
              <a:lnSpc>
                <a:spcPct val="15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Times New Roman"/>
              </a:rPr>
              <a:t>The condition may get </a:t>
            </a:r>
            <a:r>
              <a:rPr sz="3200" b="1" dirty="0">
                <a:cs typeface="Times New Roman"/>
              </a:rPr>
              <a:t>worse </a:t>
            </a:r>
            <a:r>
              <a:rPr sz="3200" dirty="0">
                <a:cs typeface="Times New Roman"/>
              </a:rPr>
              <a:t>if </a:t>
            </a:r>
            <a:r>
              <a:rPr sz="3200" b="1" spc="-30" dirty="0">
                <a:cs typeface="Times New Roman"/>
              </a:rPr>
              <a:t>Vit. </a:t>
            </a:r>
            <a:r>
              <a:rPr sz="3200" b="1" dirty="0">
                <a:cs typeface="Times New Roman"/>
              </a:rPr>
              <a:t>A is not </a:t>
            </a:r>
            <a:r>
              <a:rPr sz="3200" b="1" spc="5" dirty="0">
                <a:cs typeface="Times New Roman"/>
              </a:rPr>
              <a:t> </a:t>
            </a:r>
            <a:r>
              <a:rPr sz="3200" b="1" dirty="0">
                <a:cs typeface="Times New Roman"/>
              </a:rPr>
              <a:t>taken</a:t>
            </a:r>
            <a:r>
              <a:rPr sz="3200" dirty="0">
                <a:cs typeface="Times New Roman"/>
              </a:rPr>
              <a:t>,</a:t>
            </a:r>
            <a:r>
              <a:rPr sz="3200" spc="-2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especially</a:t>
            </a:r>
            <a:r>
              <a:rPr sz="3200" spc="-30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if</a:t>
            </a:r>
            <a:r>
              <a:rPr sz="3200" spc="-10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they</a:t>
            </a:r>
            <a:r>
              <a:rPr sz="3200" spc="-15" dirty="0">
                <a:cs typeface="Times New Roman"/>
              </a:rPr>
              <a:t> </a:t>
            </a:r>
            <a:r>
              <a:rPr sz="3200" spc="-10" dirty="0">
                <a:cs typeface="Times New Roman"/>
              </a:rPr>
              <a:t>suffer</a:t>
            </a:r>
            <a:r>
              <a:rPr sz="3200" spc="-1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from</a:t>
            </a:r>
            <a:r>
              <a:rPr sz="3200" spc="-10" dirty="0">
                <a:cs typeface="Times New Roman"/>
              </a:rPr>
              <a:t> </a:t>
            </a:r>
            <a:r>
              <a:rPr sz="3200" b="1" dirty="0">
                <a:cs typeface="Times New Roman"/>
              </a:rPr>
              <a:t>diarrhoea </a:t>
            </a:r>
            <a:r>
              <a:rPr sz="3200" b="1" spc="-78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and</a:t>
            </a:r>
            <a:r>
              <a:rPr sz="3200" spc="-20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other</a:t>
            </a:r>
            <a:r>
              <a:rPr sz="3200" spc="-25" dirty="0">
                <a:cs typeface="Times New Roman"/>
              </a:rPr>
              <a:t> </a:t>
            </a:r>
            <a:r>
              <a:rPr sz="3200" dirty="0">
                <a:cs typeface="Times New Roman"/>
              </a:rPr>
              <a:t>infections.</a:t>
            </a:r>
            <a:endParaRPr sz="3200"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" y="829055"/>
            <a:ext cx="6934200" cy="51998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542" y="282702"/>
            <a:ext cx="657745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>
                <a:solidFill>
                  <a:srgbClr val="FF0000"/>
                </a:solidFill>
              </a:rPr>
              <a:t>CONJU</a:t>
            </a:r>
            <a:r>
              <a:rPr spc="5">
                <a:solidFill>
                  <a:srgbClr val="FF0000"/>
                </a:solidFill>
              </a:rPr>
              <a:t>N</a:t>
            </a:r>
            <a:r>
              <a:rPr spc="-5">
                <a:solidFill>
                  <a:srgbClr val="FF0000"/>
                </a:solidFill>
              </a:rPr>
              <a:t>CTI</a:t>
            </a:r>
            <a:r>
              <a:rPr spc="-465">
                <a:solidFill>
                  <a:srgbClr val="FF0000"/>
                </a:solidFill>
              </a:rPr>
              <a:t>V</a:t>
            </a:r>
            <a:r>
              <a:rPr spc="-5">
                <a:solidFill>
                  <a:srgbClr val="FF0000"/>
                </a:solidFill>
              </a:rPr>
              <a:t>AL</a:t>
            </a:r>
            <a:r>
              <a:rPr spc="-229">
                <a:solidFill>
                  <a:srgbClr val="FF0000"/>
                </a:solidFill>
              </a:rPr>
              <a:t> </a:t>
            </a:r>
            <a:r>
              <a:rPr spc="-5">
                <a:solidFill>
                  <a:srgbClr val="FF0000"/>
                </a:solidFill>
              </a:rPr>
              <a:t>XEROSIS</a:t>
            </a:r>
            <a:r>
              <a:rPr lang="en-US" spc="-5" dirty="0">
                <a:solidFill>
                  <a:srgbClr val="FF0000"/>
                </a:solidFill>
              </a:rPr>
              <a:t> (</a:t>
            </a:r>
            <a:r>
              <a:rPr lang="en-US" u="sng" dirty="0" err="1">
                <a:solidFill>
                  <a:srgbClr val="FF0000"/>
                </a:solidFill>
              </a:rPr>
              <a:t>Xerophthalmia</a:t>
            </a:r>
            <a:r>
              <a:rPr lang="en-US" spc="-5" dirty="0">
                <a:solidFill>
                  <a:srgbClr val="FF0000"/>
                </a:solidFill>
              </a:rPr>
              <a:t>)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447800"/>
            <a:ext cx="8084820" cy="2904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 the FIRST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SIGN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Vit.A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deficiency.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69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conjuctiva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becomes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dry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and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non-wettable</a:t>
            </a:r>
            <a:endParaRPr sz="3200">
              <a:latin typeface="Times New Roman"/>
              <a:cs typeface="Times New Roman"/>
            </a:endParaRPr>
          </a:p>
          <a:p>
            <a:pPr marL="355600" marR="631190" indent="-343535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appears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muddy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wrinkled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(instead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smooth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shiny)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4495799"/>
            <a:ext cx="3744467" cy="19705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623" y="3886200"/>
            <a:ext cx="2627376" cy="29717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210026"/>
            <a:ext cx="8839200" cy="626697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Hopkins -20</a:t>
            </a:r>
            <a:r>
              <a:rPr lang="en-US" altLang="en-US" sz="2400" b="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century</a:t>
            </a:r>
            <a:r>
              <a:rPr lang="en-US" altLang="en-US" sz="2400" b="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ACCESSORY FACTORS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-Natural food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Funk (1913) isolated amine from rice polishing &amp; yeast-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VIAMINE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 beriberi factor- 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belief all are </a:t>
            </a: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amines.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But latter –few are only amines- </a:t>
            </a:r>
            <a:r>
              <a:rPr lang="en-US" alt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VITAMIN </a:t>
            </a:r>
          </a:p>
          <a:p>
            <a:pPr algn="just">
              <a:lnSpc>
                <a:spcPct val="150000"/>
              </a:lnSpc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Vitamins have diverse biological function:</a:t>
            </a:r>
            <a:endParaRPr lang="en-US" altLang="en-US" sz="2400" b="0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b="0" dirty="0">
                <a:cs typeface="Times New Roman" pitchFamily="18" charset="0"/>
              </a:rPr>
              <a:t>Antioxidants Properties (A, E, C)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0" dirty="0">
                <a:cs typeface="Times New Roman" pitchFamily="18" charset="0"/>
              </a:rPr>
              <a:t>Hormone-like functions as regulators of mineral metabolism (</a:t>
            </a:r>
            <a:r>
              <a:rPr lang="en-US" altLang="en-US" sz="2400" b="0" dirty="0" err="1">
                <a:cs typeface="Times New Roman" pitchFamily="18" charset="0"/>
              </a:rPr>
              <a:t>vit</a:t>
            </a:r>
            <a:r>
              <a:rPr lang="en-US" altLang="en-US" sz="2400" b="0" dirty="0">
                <a:cs typeface="Times New Roman" pitchFamily="18" charset="0"/>
              </a:rPr>
              <a:t>. D).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0" dirty="0">
                <a:cs typeface="Times New Roman" pitchFamily="18" charset="0"/>
              </a:rPr>
              <a:t>Regulators of cell and tissue growth and differentiation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0" dirty="0">
                <a:cs typeface="Times New Roman" pitchFamily="18" charset="0"/>
              </a:rPr>
              <a:t>Enzyme cofactors (tightly bound to enzyme as a part of prosthetic group, coenzymes)</a:t>
            </a:r>
            <a:endParaRPr lang="en-US" altLang="en-US" sz="2400" b="0" dirty="0"/>
          </a:p>
          <a:p>
            <a:pPr algn="just">
              <a:lnSpc>
                <a:spcPct val="150000"/>
              </a:lnSpc>
            </a:pPr>
            <a:endParaRPr lang="en-US" altLang="en-US" sz="2400" dirty="0"/>
          </a:p>
        </p:txBody>
      </p:sp>
    </p:spTree>
  </p:cSld>
  <p:clrMapOvr>
    <a:masterClrMapping/>
  </p:clrMapOvr>
  <p:transition advClick="0" advTm="85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620000" cy="553998"/>
          </a:xfrm>
        </p:spPr>
        <p:txBody>
          <a:bodyPr/>
          <a:lstStyle/>
          <a:p>
            <a:pPr algn="ctr"/>
            <a:r>
              <a:rPr lang="en-029" altLang="en-US" sz="3600" b="1" dirty="0">
                <a:solidFill>
                  <a:srgbClr val="FF0000"/>
                </a:solidFill>
              </a:rPr>
              <a:t>XEROPTHALMIA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581400"/>
            <a:ext cx="3962400" cy="1969770"/>
          </a:xfrm>
        </p:spPr>
        <p:txBody>
          <a:bodyPr/>
          <a:lstStyle/>
          <a:p>
            <a:pPr algn="l"/>
            <a:r>
              <a:rPr lang="en-029" altLang="en-US" b="0" dirty="0">
                <a:latin typeface="+mj-lt"/>
              </a:rPr>
              <a:t>Dryness of tear glands</a:t>
            </a:r>
          </a:p>
          <a:p>
            <a:pPr algn="l"/>
            <a:r>
              <a:rPr lang="en-029" altLang="en-US" b="0" dirty="0">
                <a:latin typeface="+mj-lt"/>
              </a:rPr>
              <a:t>symptoms include night blindness and eye irritation</a:t>
            </a:r>
            <a:endParaRPr lang="en-US" altLang="en-US" b="0" dirty="0">
              <a:latin typeface="+mj-lt"/>
            </a:endParaRPr>
          </a:p>
        </p:txBody>
      </p:sp>
      <p:pic>
        <p:nvPicPr>
          <p:cNvPr id="27652" name="Picture 4" descr="download 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838200"/>
            <a:ext cx="4495800" cy="2590800"/>
          </a:xfrm>
          <a:noFill/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5105400" y="3581400"/>
            <a:ext cx="3810000" cy="2376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639445" defTabSz="914400" eaLnBrk="1" fontAlgn="auto" latinLnBrk="0" hangingPunct="1">
              <a:lnSpc>
                <a:spcPct val="12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Conjunctival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xerosis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is described as </a:t>
            </a:r>
            <a:r>
              <a:rPr kumimoji="0" lang="en-US" sz="3200" b="0" i="0" u="none" strike="noStrike" kern="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“emerging</a:t>
            </a:r>
            <a:r>
              <a:rPr kumimoji="0" lang="en-US" sz="3200" b="0" i="0" u="none" strike="noStrike" kern="0" cap="none" spc="-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like</a:t>
            </a:r>
            <a:r>
              <a:rPr kumimoji="0" lang="en-US" sz="3200" b="0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sand</a:t>
            </a:r>
            <a:r>
              <a:rPr kumimoji="0" lang="en-US" sz="3200" b="0" i="0" u="none" strike="noStrike" kern="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banks</a:t>
            </a:r>
            <a:r>
              <a:rPr kumimoji="0" lang="en-US" sz="3200" b="0" i="0" u="none" strike="noStrike" kern="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at</a:t>
            </a:r>
            <a:r>
              <a:rPr kumimoji="0" lang="en-US" sz="3200" b="0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receding</a:t>
            </a:r>
            <a:r>
              <a:rPr kumimoji="0" lang="en-US" sz="3200" b="0" i="0" u="none" strike="noStrike" kern="0" cap="none" spc="-4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tide”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914400"/>
            <a:ext cx="3744467" cy="2461260"/>
          </a:xfrm>
          <a:prstGeom prst="rect">
            <a:avLst/>
          </a:prstGeom>
        </p:spPr>
      </p:pic>
    </p:spTree>
  </p:cSld>
  <p:clrMapOvr>
    <a:masterClrMapping/>
  </p:clrMapOvr>
  <p:transition advClick="0" advTm="3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073" y="138429"/>
            <a:ext cx="568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XEROPTHALMIA</a:t>
            </a:r>
            <a:r>
              <a:rPr spc="-204" dirty="0"/>
              <a:t> </a:t>
            </a:r>
            <a:r>
              <a:rPr dirty="0"/>
              <a:t>(dry eye)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634593"/>
            <a:ext cx="8204200" cy="544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17500" indent="-342900">
              <a:lnSpc>
                <a:spcPct val="1501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refers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ALL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ocular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manifestations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90" dirty="0">
                <a:latin typeface="Times New Roman"/>
                <a:cs typeface="Times New Roman"/>
              </a:rPr>
              <a:t>V</a:t>
            </a:r>
            <a:r>
              <a:rPr sz="3200" dirty="0">
                <a:latin typeface="Times New Roman"/>
                <a:cs typeface="Times New Roman"/>
              </a:rPr>
              <a:t>it.A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ficie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c</a:t>
            </a:r>
            <a:r>
              <a:rPr sz="3200" spc="-204" dirty="0">
                <a:latin typeface="Times New Roman"/>
                <a:cs typeface="Times New Roman"/>
              </a:rPr>
              <a:t>y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marR="648335" indent="-342900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serious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nutritional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disorder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leading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to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bl</a:t>
            </a:r>
            <a:r>
              <a:rPr sz="3200" b="1" spc="-10" dirty="0">
                <a:latin typeface="Times New Roman"/>
                <a:cs typeface="Times New Roman"/>
              </a:rPr>
              <a:t>i</a:t>
            </a:r>
            <a:r>
              <a:rPr sz="3200" b="1" dirty="0">
                <a:latin typeface="Times New Roman"/>
                <a:cs typeface="Times New Roman"/>
              </a:rPr>
              <a:t>n</a:t>
            </a:r>
            <a:r>
              <a:rPr sz="3200" b="1" spc="-10" dirty="0">
                <a:latin typeface="Times New Roman"/>
                <a:cs typeface="Times New Roman"/>
              </a:rPr>
              <a:t>d</a:t>
            </a:r>
            <a:r>
              <a:rPr sz="3200" b="1" dirty="0">
                <a:latin typeface="Times New Roman"/>
                <a:cs typeface="Times New Roman"/>
              </a:rPr>
              <a:t>ness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rticul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rly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Sout</a:t>
            </a:r>
            <a:r>
              <a:rPr sz="3200" b="1" spc="-10" dirty="0">
                <a:latin typeface="Times New Roman"/>
                <a:cs typeface="Times New Roman"/>
              </a:rPr>
              <a:t>h</a:t>
            </a:r>
            <a:r>
              <a:rPr sz="3200" b="1" dirty="0">
                <a:latin typeface="Times New Roman"/>
                <a:cs typeface="Times New Roman"/>
              </a:rPr>
              <a:t>-East</a:t>
            </a:r>
            <a:r>
              <a:rPr sz="3200" b="1" spc="-20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Asi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 MOST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COMMON in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children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aged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1-3yrs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often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related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weaning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associated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PEM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4958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0"/>
            <a:ext cx="8408035" cy="531749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2211070">
              <a:lnSpc>
                <a:spcPct val="100000"/>
              </a:lnSpc>
              <a:spcBef>
                <a:spcPts val="1920"/>
              </a:spcBef>
            </a:pPr>
            <a:r>
              <a:rPr sz="3200" b="1" spc="-2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KERATOMALACIA</a:t>
            </a:r>
            <a:endParaRPr sz="3200">
              <a:latin typeface="Times New Roman"/>
              <a:cs typeface="Times New Roman"/>
            </a:endParaRPr>
          </a:p>
          <a:p>
            <a:pPr marL="355600" marR="534035" indent="-342900">
              <a:lnSpc>
                <a:spcPts val="5760"/>
              </a:lnSpc>
              <a:spcBef>
                <a:spcPts val="4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 the </a:t>
            </a:r>
            <a:r>
              <a:rPr sz="3200" b="1" dirty="0">
                <a:latin typeface="Times New Roman"/>
                <a:cs typeface="Times New Roman"/>
              </a:rPr>
              <a:t>liquefaction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 </a:t>
            </a:r>
            <a:r>
              <a:rPr sz="3200" b="1" spc="-5" dirty="0">
                <a:latin typeface="Times New Roman"/>
                <a:cs typeface="Times New Roman"/>
              </a:rPr>
              <a:t>the</a:t>
            </a:r>
            <a:r>
              <a:rPr sz="3200" b="1" dirty="0">
                <a:latin typeface="Times New Roman"/>
                <a:cs typeface="Times New Roman"/>
              </a:rPr>
              <a:t> cornea</a:t>
            </a:r>
            <a:r>
              <a:rPr sz="3200" dirty="0">
                <a:latin typeface="Times New Roman"/>
                <a:cs typeface="Times New Roman"/>
              </a:rPr>
              <a:t>.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This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MEDICAL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EMERGENCY.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cornea(a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whole)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may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become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soft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burst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open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marR="530225" indent="-342900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This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process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rapid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eye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collapses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vision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is lost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636007"/>
            <a:ext cx="3311652" cy="22219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80"/>
                </a:spcBef>
              </a:pPr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0"/>
            <a:ext cx="8563610" cy="534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8115" indent="-342900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Associated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risk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factors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include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</a:t>
            </a:r>
            <a:r>
              <a:rPr sz="3200" b="1" dirty="0">
                <a:latin typeface="Times New Roman"/>
                <a:cs typeface="Times New Roman"/>
              </a:rPr>
              <a:t>gnorance,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faulty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feeding practises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b="1" dirty="0">
                <a:latin typeface="Times New Roman"/>
                <a:cs typeface="Times New Roman"/>
              </a:rPr>
              <a:t>infections </a:t>
            </a:r>
            <a:r>
              <a:rPr sz="3200" dirty="0">
                <a:latin typeface="Times New Roman"/>
                <a:cs typeface="Times New Roman"/>
              </a:rPr>
              <a:t>(diarrhoea and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measles)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Andra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Pradesh,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60" dirty="0">
                <a:latin typeface="Times New Roman"/>
                <a:cs typeface="Times New Roman"/>
              </a:rPr>
              <a:t>Tamil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Nadu,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Karnataka,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Bihar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925"/>
              </a:spcBef>
            </a:pPr>
            <a:r>
              <a:rPr sz="3200" spc="5" dirty="0">
                <a:latin typeface="Times New Roman"/>
                <a:cs typeface="Times New Roman"/>
              </a:rPr>
              <a:t>an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b="1" spc="-180" dirty="0">
                <a:latin typeface="Times New Roman"/>
                <a:cs typeface="Times New Roman"/>
              </a:rPr>
              <a:t>W</a:t>
            </a:r>
            <a:r>
              <a:rPr sz="3200" b="1" dirty="0">
                <a:latin typeface="Times New Roman"/>
                <a:cs typeface="Times New Roman"/>
              </a:rPr>
              <a:t>est Beng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l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AD</a:t>
            </a:r>
            <a:r>
              <a:rPr sz="3200" spc="-32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Y</a:t>
            </a:r>
            <a:r>
              <a:rPr sz="3200" spc="-3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AFF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CTED.</a:t>
            </a:r>
            <a:endParaRPr sz="3200">
              <a:latin typeface="Times New Roman"/>
              <a:cs typeface="Times New Roman"/>
            </a:endParaRPr>
          </a:p>
          <a:p>
            <a:pPr marL="355600" marR="1500505" indent="-342900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rest 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b="1" dirty="0">
                <a:latin typeface="Times New Roman"/>
                <a:cs typeface="Times New Roman"/>
              </a:rPr>
              <a:t>North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Indian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states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have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LESSER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cases of xeropthalmia.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6542" y="318642"/>
            <a:ext cx="4031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/>
              <a:t> </a:t>
            </a:r>
            <a:r>
              <a:rPr spc="-10" dirty="0">
                <a:solidFill>
                  <a:srgbClr val="FF0000"/>
                </a:solidFill>
              </a:rPr>
              <a:t>BITOT’S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SPOTS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912723"/>
            <a:ext cx="8515985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42240" indent="-3429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They are </a:t>
            </a:r>
            <a:r>
              <a:rPr sz="3200" b="1" dirty="0">
                <a:latin typeface="Times New Roman"/>
                <a:cs typeface="Times New Roman"/>
              </a:rPr>
              <a:t>triangular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b="1" dirty="0">
                <a:latin typeface="Times New Roman"/>
                <a:cs typeface="Times New Roman"/>
              </a:rPr>
              <a:t>pearly white </a:t>
            </a:r>
            <a:r>
              <a:rPr sz="3200" dirty="0">
                <a:latin typeface="Times New Roman"/>
                <a:cs typeface="Times New Roman"/>
              </a:rPr>
              <a:t>or </a:t>
            </a:r>
            <a:r>
              <a:rPr sz="3200" b="1" dirty="0">
                <a:latin typeface="Times New Roman"/>
                <a:cs typeface="Times New Roman"/>
              </a:rPr>
              <a:t>yellowish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fo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my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spots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BULBAR </a:t>
            </a:r>
            <a:r>
              <a:rPr sz="3200" spc="-10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ONJ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CTI</a:t>
            </a:r>
            <a:r>
              <a:rPr sz="3200" spc="-409" dirty="0">
                <a:latin typeface="Times New Roman"/>
                <a:cs typeface="Times New Roman"/>
              </a:rPr>
              <a:t>V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  either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side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CORNEA.</a:t>
            </a:r>
            <a:endParaRPr sz="32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268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Usually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bilateral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YOUNG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children,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 indicates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Vit.A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deficiency</a:t>
            </a:r>
            <a:endParaRPr sz="3200">
              <a:latin typeface="Times New Roman"/>
              <a:cs typeface="Times New Roman"/>
            </a:endParaRPr>
          </a:p>
          <a:p>
            <a:pPr marL="355600" marR="767715" indent="-342900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OLDER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individuals,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often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inactive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sequelae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earlier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disease.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771" y="2421635"/>
            <a:ext cx="2887979" cy="18714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80"/>
                </a:spcBef>
              </a:pPr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786384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9530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altLang="en-US" sz="2400" b="1" u="sng" dirty="0">
                <a:solidFill>
                  <a:srgbClr val="FF0000"/>
                </a:solidFill>
              </a:rPr>
              <a:t>Acne and psoriasis</a:t>
            </a:r>
            <a:r>
              <a:rPr lang="en-US" altLang="en-US" sz="2400" b="1" dirty="0">
                <a:solidFill>
                  <a:srgbClr val="FF0000"/>
                </a:solidFill>
              </a:rPr>
              <a:t>: </a:t>
            </a:r>
          </a:p>
          <a:p>
            <a:pPr marL="514350" indent="-514350" algn="ctr"/>
            <a:r>
              <a:rPr lang="en-US" altLang="en-US" sz="2400" dirty="0"/>
              <a:t>Dermatologic problems such as acne and psoriasis are effectively treated with retinoic acid or its derivatives.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516563"/>
          </a:xfrm>
        </p:spPr>
        <p:txBody>
          <a:bodyPr rtlCol="0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b="1" dirty="0"/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Assessment of deficiency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dirty="0"/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0" dirty="0">
                <a:latin typeface="+mj-lt"/>
              </a:rPr>
              <a:t>Dark adaptation test.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0" dirty="0">
                <a:latin typeface="+mj-lt"/>
              </a:rPr>
              <a:t>RBP level in serum (</a:t>
            </a:r>
            <a:r>
              <a:rPr lang="en-US" sz="3600" dirty="0">
                <a:solidFill>
                  <a:srgbClr val="7030A0"/>
                </a:solidFill>
              </a:rPr>
              <a:t>3 to 6 mg/dl.</a:t>
            </a:r>
            <a:r>
              <a:rPr lang="en-US" sz="3600" b="0" dirty="0">
                <a:latin typeface="+mj-lt"/>
              </a:rPr>
              <a:t>)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0" dirty="0">
                <a:latin typeface="+mj-lt"/>
              </a:rPr>
              <a:t>Vitamin A level in serum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b="1" dirty="0"/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7030A0"/>
                </a:solidFill>
                <a:latin typeface="+mj-lt"/>
              </a:rPr>
              <a:t>Normal blood level of vitamin A is 30 to 80 µgm/dl.</a:t>
            </a:r>
          </a:p>
          <a:p>
            <a:pPr marL="514350" indent="-51435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7030A0"/>
                </a:solidFill>
                <a:latin typeface="+mj-lt"/>
              </a:rPr>
              <a:t>&gt;100 </a:t>
            </a:r>
            <a:r>
              <a:rPr lang="en-US" dirty="0">
                <a:solidFill>
                  <a:srgbClr val="7030A0"/>
                </a:solidFill>
              </a:rPr>
              <a:t>µgm/dl- toxicity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ransition advClick="0" advTm="98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2667000"/>
          </a:xfrm>
        </p:spPr>
        <p:txBody>
          <a:bodyPr/>
          <a:lstStyle/>
          <a:p>
            <a:pPr algn="just" eaLnBrk="1" hangingPunct="1"/>
            <a:r>
              <a:rPr lang="en-US" altLang="en-US" sz="2800" b="0" dirty="0">
                <a:latin typeface="+mj-lt"/>
              </a:rPr>
              <a:t>Excessive intake of vitamin A produces a toxic syndrome called </a:t>
            </a:r>
            <a:r>
              <a:rPr lang="en-US" altLang="en-US" sz="2800" b="0" dirty="0" err="1">
                <a:latin typeface="+mj-lt"/>
              </a:rPr>
              <a:t>hypervitaminosis</a:t>
            </a:r>
            <a:r>
              <a:rPr lang="en-US" altLang="en-US" sz="2800" b="0" dirty="0">
                <a:latin typeface="+mj-lt"/>
              </a:rPr>
              <a:t>.</a:t>
            </a:r>
          </a:p>
          <a:p>
            <a:pPr algn="just" eaLnBrk="1" hangingPunct="1"/>
            <a:endParaRPr lang="en-US" altLang="en-US" sz="2800" b="0" dirty="0">
              <a:latin typeface="+mj-lt"/>
            </a:endParaRPr>
          </a:p>
          <a:p>
            <a:pPr algn="just" eaLnBrk="1" hangingPunct="1"/>
            <a:r>
              <a:rPr lang="en-US" altLang="en-US" sz="2800" b="0" dirty="0">
                <a:latin typeface="+mj-lt"/>
              </a:rPr>
              <a:t>Early signs of chronic </a:t>
            </a:r>
            <a:r>
              <a:rPr lang="en-US" altLang="en-US" sz="2800" b="0" dirty="0" err="1">
                <a:latin typeface="+mj-lt"/>
              </a:rPr>
              <a:t>hypervitaminosis</a:t>
            </a:r>
            <a:r>
              <a:rPr lang="en-US" altLang="en-US" sz="2800" b="0" dirty="0">
                <a:latin typeface="+mj-lt"/>
              </a:rPr>
              <a:t> A are anorexia, irritability, headache, peeling of skin, drowsiness and </a:t>
            </a:r>
            <a:r>
              <a:rPr lang="en-US" altLang="en-US" sz="2800" b="0" dirty="0" err="1">
                <a:latin typeface="+mj-lt"/>
              </a:rPr>
              <a:t>vomitting</a:t>
            </a:r>
            <a:r>
              <a:rPr lang="en-US" altLang="en-US" sz="2800" b="0" dirty="0">
                <a:latin typeface="+mj-lt"/>
              </a:rPr>
              <a:t>. Liver becomes enlarged in children.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228600"/>
            <a:ext cx="4326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FF0000"/>
                </a:solidFill>
              </a:rPr>
              <a:t>Hypervitaminosis</a:t>
            </a:r>
            <a:r>
              <a:rPr lang="en-US" altLang="en-US" sz="4000" b="1" dirty="0">
                <a:solidFill>
                  <a:srgbClr val="FF0000"/>
                </a:solidFill>
              </a:rPr>
              <a:t> A</a:t>
            </a:r>
            <a:endParaRPr lang="en-US" sz="4000" dirty="0"/>
          </a:p>
        </p:txBody>
      </p:sp>
    </p:spTree>
  </p:cSld>
  <p:clrMapOvr>
    <a:masterClrMapping/>
  </p:clrMapOvr>
  <p:transition advClick="0" advTm="11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80"/>
                </a:spcBef>
              </a:pPr>
              <a:t>38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2101" y="138429"/>
            <a:ext cx="2940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TRE</a:t>
            </a:r>
            <a:r>
              <a:rPr spc="-265" dirty="0">
                <a:solidFill>
                  <a:srgbClr val="FF0000"/>
                </a:solidFill>
              </a:rPr>
              <a:t>A</a:t>
            </a:r>
            <a:r>
              <a:rPr spc="-5" dirty="0">
                <a:solidFill>
                  <a:srgbClr val="FF0000"/>
                </a:solidFill>
              </a:rPr>
              <a:t>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841628"/>
            <a:ext cx="8384540" cy="558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90" dirty="0">
                <a:latin typeface="Times New Roman"/>
                <a:cs typeface="Times New Roman"/>
              </a:rPr>
              <a:t>V</a:t>
            </a:r>
            <a:r>
              <a:rPr sz="3200" dirty="0">
                <a:latin typeface="Times New Roman"/>
                <a:cs typeface="Times New Roman"/>
              </a:rPr>
              <a:t>i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.</a:t>
            </a:r>
            <a:r>
              <a:rPr sz="3200" spc="-1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ficie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cy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sh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uld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</a:t>
            </a:r>
            <a:r>
              <a:rPr sz="3200" b="1" spc="-50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e</a:t>
            </a:r>
            <a:r>
              <a:rPr sz="3200" b="1" spc="10" dirty="0">
                <a:latin typeface="Times New Roman"/>
                <a:cs typeface="Times New Roman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t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d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ur</a:t>
            </a:r>
            <a:r>
              <a:rPr sz="3200" b="1" spc="5" dirty="0">
                <a:latin typeface="Times New Roman"/>
                <a:cs typeface="Times New Roman"/>
              </a:rPr>
              <a:t>g</a:t>
            </a:r>
            <a:r>
              <a:rPr sz="3200" b="1" dirty="0">
                <a:latin typeface="Times New Roman"/>
                <a:cs typeface="Times New Roman"/>
              </a:rPr>
              <a:t>ently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4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Nearly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ALL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early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stages of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Xeropthalmia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can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REVERSED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by:</a:t>
            </a:r>
            <a:endParaRPr sz="3200">
              <a:latin typeface="Times New Roman"/>
              <a:cs typeface="Times New Roman"/>
            </a:endParaRPr>
          </a:p>
          <a:p>
            <a:pPr marL="355600" marR="785495" indent="40640">
              <a:lnSpc>
                <a:spcPct val="140000"/>
              </a:lnSpc>
              <a:spcBef>
                <a:spcPts val="765"/>
              </a:spcBef>
            </a:pPr>
            <a:r>
              <a:rPr sz="3200" dirty="0">
                <a:latin typeface="Times New Roman"/>
                <a:cs typeface="Times New Roman"/>
              </a:rPr>
              <a:t>Administration of MASSIVE DOSE of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200,000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IU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(or</a:t>
            </a:r>
            <a:r>
              <a:rPr sz="3200" spc="-20" dirty="0">
                <a:latin typeface="Times New Roman"/>
                <a:cs typeface="Times New Roman"/>
              </a:rPr>
              <a:t> 110mg)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retinol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palmitate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ORALLY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 </a:t>
            </a:r>
            <a:r>
              <a:rPr sz="3200" b="1" dirty="0">
                <a:latin typeface="Times New Roman"/>
                <a:cs typeface="Times New Roman"/>
              </a:rPr>
              <a:t>2 successive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days.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ALL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children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with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corneal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ulcers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given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535"/>
              </a:spcBef>
            </a:pPr>
            <a:r>
              <a:rPr sz="3200" b="1" spc="-30" dirty="0">
                <a:latin typeface="Times New Roman"/>
                <a:cs typeface="Times New Roman"/>
              </a:rPr>
              <a:t>Vit.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</a:t>
            </a:r>
            <a:r>
              <a:rPr sz="3200" b="1" spc="-1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whether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deficiency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suspected,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0401"/>
            <a:ext cx="731928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PREVENTION</a:t>
            </a:r>
            <a:r>
              <a:rPr sz="4400" spc="-75" dirty="0">
                <a:solidFill>
                  <a:srgbClr val="FF0000"/>
                </a:solidFill>
              </a:rPr>
              <a:t> </a:t>
            </a:r>
            <a:r>
              <a:rPr sz="4400" spc="5" dirty="0">
                <a:solidFill>
                  <a:srgbClr val="FF0000"/>
                </a:solidFill>
              </a:rPr>
              <a:t>&amp;</a:t>
            </a:r>
            <a:r>
              <a:rPr sz="4400" spc="-2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CONTROL</a:t>
            </a:r>
            <a:endParaRPr sz="4400">
              <a:solidFill>
                <a:srgbClr val="FF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29876" y="876236"/>
            <a:ext cx="5648325" cy="1567180"/>
            <a:chOff x="3329876" y="876236"/>
            <a:chExt cx="5648325" cy="1567180"/>
          </a:xfrm>
        </p:grpSpPr>
        <p:sp>
          <p:nvSpPr>
            <p:cNvPr id="4" name="object 4"/>
            <p:cNvSpPr/>
            <p:nvPr/>
          </p:nvSpPr>
          <p:spPr>
            <a:xfrm>
              <a:off x="3342894" y="889254"/>
              <a:ext cx="5622290" cy="1541145"/>
            </a:xfrm>
            <a:custGeom>
              <a:avLst/>
              <a:gdLst/>
              <a:ahLst/>
              <a:cxnLst/>
              <a:rect l="l" t="t" r="r" b="b"/>
              <a:pathLst>
                <a:path w="5622290" h="1541145">
                  <a:moveTo>
                    <a:pt x="5365241" y="0"/>
                  </a:moveTo>
                  <a:lnTo>
                    <a:pt x="0" y="0"/>
                  </a:lnTo>
                  <a:lnTo>
                    <a:pt x="0" y="1540764"/>
                  </a:lnTo>
                  <a:lnTo>
                    <a:pt x="5365241" y="1540764"/>
                  </a:lnTo>
                  <a:lnTo>
                    <a:pt x="5411410" y="1536627"/>
                  </a:lnTo>
                  <a:lnTo>
                    <a:pt x="5454860" y="1524702"/>
                  </a:lnTo>
                  <a:lnTo>
                    <a:pt x="5494866" y="1505712"/>
                  </a:lnTo>
                  <a:lnTo>
                    <a:pt x="5530705" y="1480380"/>
                  </a:lnTo>
                  <a:lnTo>
                    <a:pt x="5561652" y="1449433"/>
                  </a:lnTo>
                  <a:lnTo>
                    <a:pt x="5586984" y="1413594"/>
                  </a:lnTo>
                  <a:lnTo>
                    <a:pt x="5605974" y="1373588"/>
                  </a:lnTo>
                  <a:lnTo>
                    <a:pt x="5617899" y="1330138"/>
                  </a:lnTo>
                  <a:lnTo>
                    <a:pt x="5622035" y="1283970"/>
                  </a:lnTo>
                  <a:lnTo>
                    <a:pt x="5622035" y="256794"/>
                  </a:lnTo>
                  <a:lnTo>
                    <a:pt x="5617899" y="210625"/>
                  </a:lnTo>
                  <a:lnTo>
                    <a:pt x="5605974" y="167175"/>
                  </a:lnTo>
                  <a:lnTo>
                    <a:pt x="5586983" y="127169"/>
                  </a:lnTo>
                  <a:lnTo>
                    <a:pt x="5561652" y="91330"/>
                  </a:lnTo>
                  <a:lnTo>
                    <a:pt x="5530705" y="60383"/>
                  </a:lnTo>
                  <a:lnTo>
                    <a:pt x="5494866" y="35052"/>
                  </a:lnTo>
                  <a:lnTo>
                    <a:pt x="5454860" y="16061"/>
                  </a:lnTo>
                  <a:lnTo>
                    <a:pt x="5411410" y="4136"/>
                  </a:lnTo>
                  <a:lnTo>
                    <a:pt x="5365241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2894" y="889254"/>
              <a:ext cx="5622290" cy="1541145"/>
            </a:xfrm>
            <a:custGeom>
              <a:avLst/>
              <a:gdLst/>
              <a:ahLst/>
              <a:cxnLst/>
              <a:rect l="l" t="t" r="r" b="b"/>
              <a:pathLst>
                <a:path w="5622290" h="1541145">
                  <a:moveTo>
                    <a:pt x="5622035" y="256794"/>
                  </a:moveTo>
                  <a:lnTo>
                    <a:pt x="5622035" y="1283970"/>
                  </a:lnTo>
                  <a:lnTo>
                    <a:pt x="5617899" y="1330138"/>
                  </a:lnTo>
                  <a:lnTo>
                    <a:pt x="5605974" y="1373588"/>
                  </a:lnTo>
                  <a:lnTo>
                    <a:pt x="5586984" y="1413594"/>
                  </a:lnTo>
                  <a:lnTo>
                    <a:pt x="5561652" y="1449433"/>
                  </a:lnTo>
                  <a:lnTo>
                    <a:pt x="5530705" y="1480380"/>
                  </a:lnTo>
                  <a:lnTo>
                    <a:pt x="5494866" y="1505712"/>
                  </a:lnTo>
                  <a:lnTo>
                    <a:pt x="5454860" y="1524702"/>
                  </a:lnTo>
                  <a:lnTo>
                    <a:pt x="5411410" y="1536627"/>
                  </a:lnTo>
                  <a:lnTo>
                    <a:pt x="5365241" y="1540764"/>
                  </a:lnTo>
                  <a:lnTo>
                    <a:pt x="0" y="1540764"/>
                  </a:lnTo>
                  <a:lnTo>
                    <a:pt x="0" y="0"/>
                  </a:lnTo>
                  <a:lnTo>
                    <a:pt x="5365241" y="0"/>
                  </a:lnTo>
                  <a:lnTo>
                    <a:pt x="5411410" y="4136"/>
                  </a:lnTo>
                  <a:lnTo>
                    <a:pt x="5454860" y="16061"/>
                  </a:lnTo>
                  <a:lnTo>
                    <a:pt x="5494866" y="35052"/>
                  </a:lnTo>
                  <a:lnTo>
                    <a:pt x="5530705" y="60383"/>
                  </a:lnTo>
                  <a:lnTo>
                    <a:pt x="5561652" y="91330"/>
                  </a:lnTo>
                  <a:lnTo>
                    <a:pt x="5586983" y="127169"/>
                  </a:lnTo>
                  <a:lnTo>
                    <a:pt x="5605974" y="167175"/>
                  </a:lnTo>
                  <a:lnTo>
                    <a:pt x="5617899" y="210625"/>
                  </a:lnTo>
                  <a:lnTo>
                    <a:pt x="5622035" y="256794"/>
                  </a:lnTo>
                  <a:close/>
                </a:path>
              </a:pathLst>
            </a:custGeom>
            <a:ln w="25908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77590" y="1151001"/>
            <a:ext cx="4120515" cy="93471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99085" marR="5080" indent="-287020">
              <a:lnSpc>
                <a:spcPts val="3310"/>
              </a:lnSpc>
              <a:spcBef>
                <a:spcPts val="65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Administration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large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doses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Vit.A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7639" y="682751"/>
            <a:ext cx="3188335" cy="1952625"/>
            <a:chOff x="167639" y="682751"/>
            <a:chExt cx="3188335" cy="1952625"/>
          </a:xfrm>
        </p:grpSpPr>
        <p:sp>
          <p:nvSpPr>
            <p:cNvPr id="8" name="object 8"/>
            <p:cNvSpPr/>
            <p:nvPr/>
          </p:nvSpPr>
          <p:spPr>
            <a:xfrm>
              <a:off x="180593" y="695705"/>
              <a:ext cx="3162300" cy="1926589"/>
            </a:xfrm>
            <a:custGeom>
              <a:avLst/>
              <a:gdLst/>
              <a:ahLst/>
              <a:cxnLst/>
              <a:rect l="l" t="t" r="r" b="b"/>
              <a:pathLst>
                <a:path w="3162300" h="1926589">
                  <a:moveTo>
                    <a:pt x="2841244" y="0"/>
                  </a:moveTo>
                  <a:lnTo>
                    <a:pt x="321056" y="0"/>
                  </a:lnTo>
                  <a:lnTo>
                    <a:pt x="273612" y="3481"/>
                  </a:lnTo>
                  <a:lnTo>
                    <a:pt x="228329" y="13595"/>
                  </a:lnTo>
                  <a:lnTo>
                    <a:pt x="185705" y="29843"/>
                  </a:lnTo>
                  <a:lnTo>
                    <a:pt x="146236" y="51729"/>
                  </a:lnTo>
                  <a:lnTo>
                    <a:pt x="110418" y="78757"/>
                  </a:lnTo>
                  <a:lnTo>
                    <a:pt x="78748" y="110428"/>
                  </a:lnTo>
                  <a:lnTo>
                    <a:pt x="51723" y="146247"/>
                  </a:lnTo>
                  <a:lnTo>
                    <a:pt x="29839" y="185716"/>
                  </a:lnTo>
                  <a:lnTo>
                    <a:pt x="13592" y="228338"/>
                  </a:lnTo>
                  <a:lnTo>
                    <a:pt x="3481" y="273617"/>
                  </a:lnTo>
                  <a:lnTo>
                    <a:pt x="0" y="321056"/>
                  </a:lnTo>
                  <a:lnTo>
                    <a:pt x="0" y="1605280"/>
                  </a:lnTo>
                  <a:lnTo>
                    <a:pt x="3481" y="1652718"/>
                  </a:lnTo>
                  <a:lnTo>
                    <a:pt x="13592" y="1697997"/>
                  </a:lnTo>
                  <a:lnTo>
                    <a:pt x="29839" y="1740619"/>
                  </a:lnTo>
                  <a:lnTo>
                    <a:pt x="51723" y="1780088"/>
                  </a:lnTo>
                  <a:lnTo>
                    <a:pt x="78748" y="1815907"/>
                  </a:lnTo>
                  <a:lnTo>
                    <a:pt x="110418" y="1847578"/>
                  </a:lnTo>
                  <a:lnTo>
                    <a:pt x="146236" y="1874606"/>
                  </a:lnTo>
                  <a:lnTo>
                    <a:pt x="185705" y="1896492"/>
                  </a:lnTo>
                  <a:lnTo>
                    <a:pt x="228329" y="1912740"/>
                  </a:lnTo>
                  <a:lnTo>
                    <a:pt x="273612" y="1922854"/>
                  </a:lnTo>
                  <a:lnTo>
                    <a:pt x="321056" y="1926336"/>
                  </a:lnTo>
                  <a:lnTo>
                    <a:pt x="2841244" y="1926336"/>
                  </a:lnTo>
                  <a:lnTo>
                    <a:pt x="2888682" y="1922854"/>
                  </a:lnTo>
                  <a:lnTo>
                    <a:pt x="2933961" y="1912740"/>
                  </a:lnTo>
                  <a:lnTo>
                    <a:pt x="2976583" y="1896492"/>
                  </a:lnTo>
                  <a:lnTo>
                    <a:pt x="3016052" y="1874606"/>
                  </a:lnTo>
                  <a:lnTo>
                    <a:pt x="3051871" y="1847578"/>
                  </a:lnTo>
                  <a:lnTo>
                    <a:pt x="3083542" y="1815907"/>
                  </a:lnTo>
                  <a:lnTo>
                    <a:pt x="3110570" y="1780088"/>
                  </a:lnTo>
                  <a:lnTo>
                    <a:pt x="3132456" y="1740619"/>
                  </a:lnTo>
                  <a:lnTo>
                    <a:pt x="3148704" y="1697997"/>
                  </a:lnTo>
                  <a:lnTo>
                    <a:pt x="3158818" y="1652718"/>
                  </a:lnTo>
                  <a:lnTo>
                    <a:pt x="3162300" y="1605280"/>
                  </a:lnTo>
                  <a:lnTo>
                    <a:pt x="3162300" y="321056"/>
                  </a:lnTo>
                  <a:lnTo>
                    <a:pt x="3158818" y="273617"/>
                  </a:lnTo>
                  <a:lnTo>
                    <a:pt x="3148704" y="228338"/>
                  </a:lnTo>
                  <a:lnTo>
                    <a:pt x="3132456" y="185716"/>
                  </a:lnTo>
                  <a:lnTo>
                    <a:pt x="3110570" y="146247"/>
                  </a:lnTo>
                  <a:lnTo>
                    <a:pt x="3083542" y="110428"/>
                  </a:lnTo>
                  <a:lnTo>
                    <a:pt x="3051871" y="78757"/>
                  </a:lnTo>
                  <a:lnTo>
                    <a:pt x="3016052" y="51729"/>
                  </a:lnTo>
                  <a:lnTo>
                    <a:pt x="2976583" y="29843"/>
                  </a:lnTo>
                  <a:lnTo>
                    <a:pt x="2933961" y="13595"/>
                  </a:lnTo>
                  <a:lnTo>
                    <a:pt x="2888682" y="3481"/>
                  </a:lnTo>
                  <a:lnTo>
                    <a:pt x="28412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0593" y="695705"/>
              <a:ext cx="3162300" cy="1926589"/>
            </a:xfrm>
            <a:custGeom>
              <a:avLst/>
              <a:gdLst/>
              <a:ahLst/>
              <a:cxnLst/>
              <a:rect l="l" t="t" r="r" b="b"/>
              <a:pathLst>
                <a:path w="3162300" h="1926589">
                  <a:moveTo>
                    <a:pt x="0" y="321056"/>
                  </a:moveTo>
                  <a:lnTo>
                    <a:pt x="3481" y="273617"/>
                  </a:lnTo>
                  <a:lnTo>
                    <a:pt x="13592" y="228338"/>
                  </a:lnTo>
                  <a:lnTo>
                    <a:pt x="29839" y="185716"/>
                  </a:lnTo>
                  <a:lnTo>
                    <a:pt x="51723" y="146247"/>
                  </a:lnTo>
                  <a:lnTo>
                    <a:pt x="78748" y="110428"/>
                  </a:lnTo>
                  <a:lnTo>
                    <a:pt x="110418" y="78757"/>
                  </a:lnTo>
                  <a:lnTo>
                    <a:pt x="146236" y="51729"/>
                  </a:lnTo>
                  <a:lnTo>
                    <a:pt x="185705" y="29843"/>
                  </a:lnTo>
                  <a:lnTo>
                    <a:pt x="228329" y="13595"/>
                  </a:lnTo>
                  <a:lnTo>
                    <a:pt x="273612" y="3481"/>
                  </a:lnTo>
                  <a:lnTo>
                    <a:pt x="321056" y="0"/>
                  </a:lnTo>
                  <a:lnTo>
                    <a:pt x="2841244" y="0"/>
                  </a:lnTo>
                  <a:lnTo>
                    <a:pt x="2888682" y="3481"/>
                  </a:lnTo>
                  <a:lnTo>
                    <a:pt x="2933961" y="13595"/>
                  </a:lnTo>
                  <a:lnTo>
                    <a:pt x="2976583" y="29843"/>
                  </a:lnTo>
                  <a:lnTo>
                    <a:pt x="3016052" y="51729"/>
                  </a:lnTo>
                  <a:lnTo>
                    <a:pt x="3051871" y="78757"/>
                  </a:lnTo>
                  <a:lnTo>
                    <a:pt x="3083542" y="110428"/>
                  </a:lnTo>
                  <a:lnTo>
                    <a:pt x="3110570" y="146247"/>
                  </a:lnTo>
                  <a:lnTo>
                    <a:pt x="3132456" y="185716"/>
                  </a:lnTo>
                  <a:lnTo>
                    <a:pt x="3148704" y="228338"/>
                  </a:lnTo>
                  <a:lnTo>
                    <a:pt x="3158818" y="273617"/>
                  </a:lnTo>
                  <a:lnTo>
                    <a:pt x="3162300" y="321056"/>
                  </a:lnTo>
                  <a:lnTo>
                    <a:pt x="3162300" y="1605280"/>
                  </a:lnTo>
                  <a:lnTo>
                    <a:pt x="3158818" y="1652718"/>
                  </a:lnTo>
                  <a:lnTo>
                    <a:pt x="3148704" y="1697997"/>
                  </a:lnTo>
                  <a:lnTo>
                    <a:pt x="3132456" y="1740619"/>
                  </a:lnTo>
                  <a:lnTo>
                    <a:pt x="3110570" y="1780088"/>
                  </a:lnTo>
                  <a:lnTo>
                    <a:pt x="3083542" y="1815907"/>
                  </a:lnTo>
                  <a:lnTo>
                    <a:pt x="3051871" y="1847578"/>
                  </a:lnTo>
                  <a:lnTo>
                    <a:pt x="3016052" y="1874606"/>
                  </a:lnTo>
                  <a:lnTo>
                    <a:pt x="2976583" y="1896492"/>
                  </a:lnTo>
                  <a:lnTo>
                    <a:pt x="2933961" y="1912740"/>
                  </a:lnTo>
                  <a:lnTo>
                    <a:pt x="2888682" y="1922854"/>
                  </a:lnTo>
                  <a:lnTo>
                    <a:pt x="2841244" y="1926336"/>
                  </a:lnTo>
                  <a:lnTo>
                    <a:pt x="321056" y="1926336"/>
                  </a:lnTo>
                  <a:lnTo>
                    <a:pt x="273612" y="1922854"/>
                  </a:lnTo>
                  <a:lnTo>
                    <a:pt x="228329" y="1912740"/>
                  </a:lnTo>
                  <a:lnTo>
                    <a:pt x="185705" y="1896492"/>
                  </a:lnTo>
                  <a:lnTo>
                    <a:pt x="146236" y="1874606"/>
                  </a:lnTo>
                  <a:lnTo>
                    <a:pt x="110418" y="1847578"/>
                  </a:lnTo>
                  <a:lnTo>
                    <a:pt x="78748" y="1815907"/>
                  </a:lnTo>
                  <a:lnTo>
                    <a:pt x="51723" y="1780088"/>
                  </a:lnTo>
                  <a:lnTo>
                    <a:pt x="29839" y="1740619"/>
                  </a:lnTo>
                  <a:lnTo>
                    <a:pt x="13592" y="1697997"/>
                  </a:lnTo>
                  <a:lnTo>
                    <a:pt x="3481" y="1652718"/>
                  </a:lnTo>
                  <a:lnTo>
                    <a:pt x="0" y="1605280"/>
                  </a:lnTo>
                  <a:lnTo>
                    <a:pt x="0" y="321056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0550" y="1361313"/>
            <a:ext cx="2741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SHO</a:t>
            </a:r>
            <a:r>
              <a:rPr sz="32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TERM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29876" y="2898584"/>
            <a:ext cx="5648325" cy="1567180"/>
            <a:chOff x="3329876" y="2898584"/>
            <a:chExt cx="5648325" cy="1567180"/>
          </a:xfrm>
        </p:grpSpPr>
        <p:sp>
          <p:nvSpPr>
            <p:cNvPr id="12" name="object 12"/>
            <p:cNvSpPr/>
            <p:nvPr/>
          </p:nvSpPr>
          <p:spPr>
            <a:xfrm>
              <a:off x="3342894" y="2911602"/>
              <a:ext cx="5622290" cy="1541145"/>
            </a:xfrm>
            <a:custGeom>
              <a:avLst/>
              <a:gdLst/>
              <a:ahLst/>
              <a:cxnLst/>
              <a:rect l="l" t="t" r="r" b="b"/>
              <a:pathLst>
                <a:path w="5622290" h="1541145">
                  <a:moveTo>
                    <a:pt x="5365241" y="0"/>
                  </a:moveTo>
                  <a:lnTo>
                    <a:pt x="0" y="0"/>
                  </a:lnTo>
                  <a:lnTo>
                    <a:pt x="0" y="1540764"/>
                  </a:lnTo>
                  <a:lnTo>
                    <a:pt x="5365241" y="1540764"/>
                  </a:lnTo>
                  <a:lnTo>
                    <a:pt x="5411410" y="1536627"/>
                  </a:lnTo>
                  <a:lnTo>
                    <a:pt x="5454860" y="1524702"/>
                  </a:lnTo>
                  <a:lnTo>
                    <a:pt x="5494866" y="1505712"/>
                  </a:lnTo>
                  <a:lnTo>
                    <a:pt x="5530705" y="1480380"/>
                  </a:lnTo>
                  <a:lnTo>
                    <a:pt x="5561652" y="1449433"/>
                  </a:lnTo>
                  <a:lnTo>
                    <a:pt x="5586984" y="1413594"/>
                  </a:lnTo>
                  <a:lnTo>
                    <a:pt x="5605974" y="1373588"/>
                  </a:lnTo>
                  <a:lnTo>
                    <a:pt x="5617899" y="1330138"/>
                  </a:lnTo>
                  <a:lnTo>
                    <a:pt x="5622035" y="1283970"/>
                  </a:lnTo>
                  <a:lnTo>
                    <a:pt x="5622035" y="256794"/>
                  </a:lnTo>
                  <a:lnTo>
                    <a:pt x="5617899" y="210625"/>
                  </a:lnTo>
                  <a:lnTo>
                    <a:pt x="5605974" y="167175"/>
                  </a:lnTo>
                  <a:lnTo>
                    <a:pt x="5586983" y="127169"/>
                  </a:lnTo>
                  <a:lnTo>
                    <a:pt x="5561652" y="91330"/>
                  </a:lnTo>
                  <a:lnTo>
                    <a:pt x="5530705" y="60383"/>
                  </a:lnTo>
                  <a:lnTo>
                    <a:pt x="5494866" y="35052"/>
                  </a:lnTo>
                  <a:lnTo>
                    <a:pt x="5454860" y="16061"/>
                  </a:lnTo>
                  <a:lnTo>
                    <a:pt x="5411410" y="4136"/>
                  </a:lnTo>
                  <a:lnTo>
                    <a:pt x="5365241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42894" y="2911602"/>
              <a:ext cx="5622290" cy="1541145"/>
            </a:xfrm>
            <a:custGeom>
              <a:avLst/>
              <a:gdLst/>
              <a:ahLst/>
              <a:cxnLst/>
              <a:rect l="l" t="t" r="r" b="b"/>
              <a:pathLst>
                <a:path w="5622290" h="1541145">
                  <a:moveTo>
                    <a:pt x="5622035" y="256794"/>
                  </a:moveTo>
                  <a:lnTo>
                    <a:pt x="5622035" y="1283970"/>
                  </a:lnTo>
                  <a:lnTo>
                    <a:pt x="5617899" y="1330138"/>
                  </a:lnTo>
                  <a:lnTo>
                    <a:pt x="5605974" y="1373588"/>
                  </a:lnTo>
                  <a:lnTo>
                    <a:pt x="5586984" y="1413594"/>
                  </a:lnTo>
                  <a:lnTo>
                    <a:pt x="5561652" y="1449433"/>
                  </a:lnTo>
                  <a:lnTo>
                    <a:pt x="5530705" y="1480380"/>
                  </a:lnTo>
                  <a:lnTo>
                    <a:pt x="5494866" y="1505712"/>
                  </a:lnTo>
                  <a:lnTo>
                    <a:pt x="5454860" y="1524702"/>
                  </a:lnTo>
                  <a:lnTo>
                    <a:pt x="5411410" y="1536627"/>
                  </a:lnTo>
                  <a:lnTo>
                    <a:pt x="5365241" y="1540764"/>
                  </a:lnTo>
                  <a:lnTo>
                    <a:pt x="0" y="1540764"/>
                  </a:lnTo>
                  <a:lnTo>
                    <a:pt x="0" y="0"/>
                  </a:lnTo>
                  <a:lnTo>
                    <a:pt x="5365241" y="0"/>
                  </a:lnTo>
                  <a:lnTo>
                    <a:pt x="5411410" y="4136"/>
                  </a:lnTo>
                  <a:lnTo>
                    <a:pt x="5454860" y="16061"/>
                  </a:lnTo>
                  <a:lnTo>
                    <a:pt x="5494866" y="35052"/>
                  </a:lnTo>
                  <a:lnTo>
                    <a:pt x="5530705" y="60383"/>
                  </a:lnTo>
                  <a:lnTo>
                    <a:pt x="5561652" y="91330"/>
                  </a:lnTo>
                  <a:lnTo>
                    <a:pt x="5586983" y="127169"/>
                  </a:lnTo>
                  <a:lnTo>
                    <a:pt x="5605974" y="167175"/>
                  </a:lnTo>
                  <a:lnTo>
                    <a:pt x="5617899" y="210625"/>
                  </a:lnTo>
                  <a:lnTo>
                    <a:pt x="5622035" y="256794"/>
                  </a:lnTo>
                  <a:close/>
                </a:path>
              </a:pathLst>
            </a:custGeom>
            <a:ln w="25908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77590" y="3383737"/>
            <a:ext cx="37915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299720" algn="l"/>
              </a:tabLst>
            </a:pPr>
            <a:r>
              <a:rPr sz="3200" b="1" dirty="0">
                <a:latin typeface="Times New Roman"/>
                <a:cs typeface="Times New Roman"/>
              </a:rPr>
              <a:t>Fortification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food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7639" y="2705100"/>
            <a:ext cx="3188335" cy="1952625"/>
            <a:chOff x="167639" y="2705100"/>
            <a:chExt cx="3188335" cy="1952625"/>
          </a:xfrm>
        </p:grpSpPr>
        <p:sp>
          <p:nvSpPr>
            <p:cNvPr id="16" name="object 16"/>
            <p:cNvSpPr/>
            <p:nvPr/>
          </p:nvSpPr>
          <p:spPr>
            <a:xfrm>
              <a:off x="180593" y="2718053"/>
              <a:ext cx="3162300" cy="1926589"/>
            </a:xfrm>
            <a:custGeom>
              <a:avLst/>
              <a:gdLst/>
              <a:ahLst/>
              <a:cxnLst/>
              <a:rect l="l" t="t" r="r" b="b"/>
              <a:pathLst>
                <a:path w="3162300" h="1926589">
                  <a:moveTo>
                    <a:pt x="2841244" y="0"/>
                  </a:moveTo>
                  <a:lnTo>
                    <a:pt x="321056" y="0"/>
                  </a:lnTo>
                  <a:lnTo>
                    <a:pt x="273612" y="3481"/>
                  </a:lnTo>
                  <a:lnTo>
                    <a:pt x="228329" y="13595"/>
                  </a:lnTo>
                  <a:lnTo>
                    <a:pt x="185705" y="29843"/>
                  </a:lnTo>
                  <a:lnTo>
                    <a:pt x="146236" y="51729"/>
                  </a:lnTo>
                  <a:lnTo>
                    <a:pt x="110418" y="78757"/>
                  </a:lnTo>
                  <a:lnTo>
                    <a:pt x="78748" y="110428"/>
                  </a:lnTo>
                  <a:lnTo>
                    <a:pt x="51723" y="146247"/>
                  </a:lnTo>
                  <a:lnTo>
                    <a:pt x="29839" y="185716"/>
                  </a:lnTo>
                  <a:lnTo>
                    <a:pt x="13592" y="228338"/>
                  </a:lnTo>
                  <a:lnTo>
                    <a:pt x="3481" y="273617"/>
                  </a:lnTo>
                  <a:lnTo>
                    <a:pt x="0" y="321056"/>
                  </a:lnTo>
                  <a:lnTo>
                    <a:pt x="0" y="1605280"/>
                  </a:lnTo>
                  <a:lnTo>
                    <a:pt x="3481" y="1652718"/>
                  </a:lnTo>
                  <a:lnTo>
                    <a:pt x="13592" y="1697997"/>
                  </a:lnTo>
                  <a:lnTo>
                    <a:pt x="29839" y="1740619"/>
                  </a:lnTo>
                  <a:lnTo>
                    <a:pt x="51723" y="1780088"/>
                  </a:lnTo>
                  <a:lnTo>
                    <a:pt x="78748" y="1815907"/>
                  </a:lnTo>
                  <a:lnTo>
                    <a:pt x="110418" y="1847578"/>
                  </a:lnTo>
                  <a:lnTo>
                    <a:pt x="146236" y="1874606"/>
                  </a:lnTo>
                  <a:lnTo>
                    <a:pt x="185705" y="1896492"/>
                  </a:lnTo>
                  <a:lnTo>
                    <a:pt x="228329" y="1912740"/>
                  </a:lnTo>
                  <a:lnTo>
                    <a:pt x="273612" y="1922854"/>
                  </a:lnTo>
                  <a:lnTo>
                    <a:pt x="321056" y="1926336"/>
                  </a:lnTo>
                  <a:lnTo>
                    <a:pt x="2841244" y="1926336"/>
                  </a:lnTo>
                  <a:lnTo>
                    <a:pt x="2888682" y="1922854"/>
                  </a:lnTo>
                  <a:lnTo>
                    <a:pt x="2933961" y="1912740"/>
                  </a:lnTo>
                  <a:lnTo>
                    <a:pt x="2976583" y="1896492"/>
                  </a:lnTo>
                  <a:lnTo>
                    <a:pt x="3016052" y="1874606"/>
                  </a:lnTo>
                  <a:lnTo>
                    <a:pt x="3051871" y="1847578"/>
                  </a:lnTo>
                  <a:lnTo>
                    <a:pt x="3083542" y="1815907"/>
                  </a:lnTo>
                  <a:lnTo>
                    <a:pt x="3110570" y="1780088"/>
                  </a:lnTo>
                  <a:lnTo>
                    <a:pt x="3132456" y="1740619"/>
                  </a:lnTo>
                  <a:lnTo>
                    <a:pt x="3148704" y="1697997"/>
                  </a:lnTo>
                  <a:lnTo>
                    <a:pt x="3158818" y="1652718"/>
                  </a:lnTo>
                  <a:lnTo>
                    <a:pt x="3162300" y="1605280"/>
                  </a:lnTo>
                  <a:lnTo>
                    <a:pt x="3162300" y="321056"/>
                  </a:lnTo>
                  <a:lnTo>
                    <a:pt x="3158818" y="273617"/>
                  </a:lnTo>
                  <a:lnTo>
                    <a:pt x="3148704" y="228338"/>
                  </a:lnTo>
                  <a:lnTo>
                    <a:pt x="3132456" y="185716"/>
                  </a:lnTo>
                  <a:lnTo>
                    <a:pt x="3110570" y="146247"/>
                  </a:lnTo>
                  <a:lnTo>
                    <a:pt x="3083542" y="110428"/>
                  </a:lnTo>
                  <a:lnTo>
                    <a:pt x="3051871" y="78757"/>
                  </a:lnTo>
                  <a:lnTo>
                    <a:pt x="3016052" y="51729"/>
                  </a:lnTo>
                  <a:lnTo>
                    <a:pt x="2976583" y="29843"/>
                  </a:lnTo>
                  <a:lnTo>
                    <a:pt x="2933961" y="13595"/>
                  </a:lnTo>
                  <a:lnTo>
                    <a:pt x="2888682" y="3481"/>
                  </a:lnTo>
                  <a:lnTo>
                    <a:pt x="28412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0593" y="2718053"/>
              <a:ext cx="3162300" cy="1926589"/>
            </a:xfrm>
            <a:custGeom>
              <a:avLst/>
              <a:gdLst/>
              <a:ahLst/>
              <a:cxnLst/>
              <a:rect l="l" t="t" r="r" b="b"/>
              <a:pathLst>
                <a:path w="3162300" h="1926589">
                  <a:moveTo>
                    <a:pt x="0" y="321056"/>
                  </a:moveTo>
                  <a:lnTo>
                    <a:pt x="3481" y="273617"/>
                  </a:lnTo>
                  <a:lnTo>
                    <a:pt x="13592" y="228338"/>
                  </a:lnTo>
                  <a:lnTo>
                    <a:pt x="29839" y="185716"/>
                  </a:lnTo>
                  <a:lnTo>
                    <a:pt x="51723" y="146247"/>
                  </a:lnTo>
                  <a:lnTo>
                    <a:pt x="78748" y="110428"/>
                  </a:lnTo>
                  <a:lnTo>
                    <a:pt x="110418" y="78757"/>
                  </a:lnTo>
                  <a:lnTo>
                    <a:pt x="146236" y="51729"/>
                  </a:lnTo>
                  <a:lnTo>
                    <a:pt x="185705" y="29843"/>
                  </a:lnTo>
                  <a:lnTo>
                    <a:pt x="228329" y="13595"/>
                  </a:lnTo>
                  <a:lnTo>
                    <a:pt x="273612" y="3481"/>
                  </a:lnTo>
                  <a:lnTo>
                    <a:pt x="321056" y="0"/>
                  </a:lnTo>
                  <a:lnTo>
                    <a:pt x="2841244" y="0"/>
                  </a:lnTo>
                  <a:lnTo>
                    <a:pt x="2888682" y="3481"/>
                  </a:lnTo>
                  <a:lnTo>
                    <a:pt x="2933961" y="13595"/>
                  </a:lnTo>
                  <a:lnTo>
                    <a:pt x="2976583" y="29843"/>
                  </a:lnTo>
                  <a:lnTo>
                    <a:pt x="3016052" y="51729"/>
                  </a:lnTo>
                  <a:lnTo>
                    <a:pt x="3051871" y="78757"/>
                  </a:lnTo>
                  <a:lnTo>
                    <a:pt x="3083542" y="110428"/>
                  </a:lnTo>
                  <a:lnTo>
                    <a:pt x="3110570" y="146247"/>
                  </a:lnTo>
                  <a:lnTo>
                    <a:pt x="3132456" y="185716"/>
                  </a:lnTo>
                  <a:lnTo>
                    <a:pt x="3148704" y="228338"/>
                  </a:lnTo>
                  <a:lnTo>
                    <a:pt x="3158818" y="273617"/>
                  </a:lnTo>
                  <a:lnTo>
                    <a:pt x="3162300" y="321056"/>
                  </a:lnTo>
                  <a:lnTo>
                    <a:pt x="3162300" y="1605280"/>
                  </a:lnTo>
                  <a:lnTo>
                    <a:pt x="3158818" y="1652718"/>
                  </a:lnTo>
                  <a:lnTo>
                    <a:pt x="3148704" y="1697997"/>
                  </a:lnTo>
                  <a:lnTo>
                    <a:pt x="3132456" y="1740619"/>
                  </a:lnTo>
                  <a:lnTo>
                    <a:pt x="3110570" y="1780088"/>
                  </a:lnTo>
                  <a:lnTo>
                    <a:pt x="3083542" y="1815907"/>
                  </a:lnTo>
                  <a:lnTo>
                    <a:pt x="3051871" y="1847578"/>
                  </a:lnTo>
                  <a:lnTo>
                    <a:pt x="3016052" y="1874606"/>
                  </a:lnTo>
                  <a:lnTo>
                    <a:pt x="2976583" y="1896492"/>
                  </a:lnTo>
                  <a:lnTo>
                    <a:pt x="2933961" y="1912740"/>
                  </a:lnTo>
                  <a:lnTo>
                    <a:pt x="2888682" y="1922854"/>
                  </a:lnTo>
                  <a:lnTo>
                    <a:pt x="2841244" y="1926336"/>
                  </a:lnTo>
                  <a:lnTo>
                    <a:pt x="321056" y="1926336"/>
                  </a:lnTo>
                  <a:lnTo>
                    <a:pt x="273612" y="1922854"/>
                  </a:lnTo>
                  <a:lnTo>
                    <a:pt x="228329" y="1912740"/>
                  </a:lnTo>
                  <a:lnTo>
                    <a:pt x="185705" y="1896492"/>
                  </a:lnTo>
                  <a:lnTo>
                    <a:pt x="146236" y="1874606"/>
                  </a:lnTo>
                  <a:lnTo>
                    <a:pt x="110418" y="1847578"/>
                  </a:lnTo>
                  <a:lnTo>
                    <a:pt x="78748" y="1815907"/>
                  </a:lnTo>
                  <a:lnTo>
                    <a:pt x="51723" y="1780088"/>
                  </a:lnTo>
                  <a:lnTo>
                    <a:pt x="29839" y="1740619"/>
                  </a:lnTo>
                  <a:lnTo>
                    <a:pt x="13592" y="1697997"/>
                  </a:lnTo>
                  <a:lnTo>
                    <a:pt x="3481" y="1652718"/>
                  </a:lnTo>
                  <a:lnTo>
                    <a:pt x="0" y="1605280"/>
                  </a:lnTo>
                  <a:lnTo>
                    <a:pt x="0" y="321056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55370" y="3173425"/>
            <a:ext cx="1812925" cy="9353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94640" marR="5080" indent="-281940">
              <a:lnSpc>
                <a:spcPts val="3310"/>
              </a:lnSpc>
              <a:spcBef>
                <a:spcPts val="655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MEDIUM  TERM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29876" y="4920932"/>
            <a:ext cx="5648325" cy="1567180"/>
            <a:chOff x="3329876" y="4920932"/>
            <a:chExt cx="5648325" cy="1567180"/>
          </a:xfrm>
        </p:grpSpPr>
        <p:sp>
          <p:nvSpPr>
            <p:cNvPr id="20" name="object 20"/>
            <p:cNvSpPr/>
            <p:nvPr/>
          </p:nvSpPr>
          <p:spPr>
            <a:xfrm>
              <a:off x="3342894" y="4933950"/>
              <a:ext cx="5622290" cy="1541145"/>
            </a:xfrm>
            <a:custGeom>
              <a:avLst/>
              <a:gdLst/>
              <a:ahLst/>
              <a:cxnLst/>
              <a:rect l="l" t="t" r="r" b="b"/>
              <a:pathLst>
                <a:path w="5622290" h="1541145">
                  <a:moveTo>
                    <a:pt x="5365241" y="0"/>
                  </a:moveTo>
                  <a:lnTo>
                    <a:pt x="0" y="0"/>
                  </a:lnTo>
                  <a:lnTo>
                    <a:pt x="0" y="1540764"/>
                  </a:lnTo>
                  <a:lnTo>
                    <a:pt x="5365241" y="1540764"/>
                  </a:lnTo>
                  <a:lnTo>
                    <a:pt x="5411410" y="1536626"/>
                  </a:lnTo>
                  <a:lnTo>
                    <a:pt x="5454860" y="1524698"/>
                  </a:lnTo>
                  <a:lnTo>
                    <a:pt x="5494866" y="1505703"/>
                  </a:lnTo>
                  <a:lnTo>
                    <a:pt x="5530705" y="1480368"/>
                  </a:lnTo>
                  <a:lnTo>
                    <a:pt x="5561652" y="1449418"/>
                  </a:lnTo>
                  <a:lnTo>
                    <a:pt x="5586984" y="1413577"/>
                  </a:lnTo>
                  <a:lnTo>
                    <a:pt x="5605974" y="1373572"/>
                  </a:lnTo>
                  <a:lnTo>
                    <a:pt x="5617899" y="1330128"/>
                  </a:lnTo>
                  <a:lnTo>
                    <a:pt x="5622035" y="1283970"/>
                  </a:lnTo>
                  <a:lnTo>
                    <a:pt x="5622035" y="256794"/>
                  </a:lnTo>
                  <a:lnTo>
                    <a:pt x="5617899" y="210625"/>
                  </a:lnTo>
                  <a:lnTo>
                    <a:pt x="5605974" y="167175"/>
                  </a:lnTo>
                  <a:lnTo>
                    <a:pt x="5586983" y="127169"/>
                  </a:lnTo>
                  <a:lnTo>
                    <a:pt x="5561652" y="91330"/>
                  </a:lnTo>
                  <a:lnTo>
                    <a:pt x="5530705" y="60383"/>
                  </a:lnTo>
                  <a:lnTo>
                    <a:pt x="5494866" y="35051"/>
                  </a:lnTo>
                  <a:lnTo>
                    <a:pt x="5454860" y="16061"/>
                  </a:lnTo>
                  <a:lnTo>
                    <a:pt x="5411410" y="4136"/>
                  </a:lnTo>
                  <a:lnTo>
                    <a:pt x="5365241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42894" y="4933950"/>
              <a:ext cx="5622290" cy="1541145"/>
            </a:xfrm>
            <a:custGeom>
              <a:avLst/>
              <a:gdLst/>
              <a:ahLst/>
              <a:cxnLst/>
              <a:rect l="l" t="t" r="r" b="b"/>
              <a:pathLst>
                <a:path w="5622290" h="1541145">
                  <a:moveTo>
                    <a:pt x="5622035" y="256794"/>
                  </a:moveTo>
                  <a:lnTo>
                    <a:pt x="5622035" y="1283970"/>
                  </a:lnTo>
                  <a:lnTo>
                    <a:pt x="5617899" y="1330128"/>
                  </a:lnTo>
                  <a:lnTo>
                    <a:pt x="5605974" y="1373572"/>
                  </a:lnTo>
                  <a:lnTo>
                    <a:pt x="5586984" y="1413577"/>
                  </a:lnTo>
                  <a:lnTo>
                    <a:pt x="5561652" y="1449418"/>
                  </a:lnTo>
                  <a:lnTo>
                    <a:pt x="5530705" y="1480368"/>
                  </a:lnTo>
                  <a:lnTo>
                    <a:pt x="5494866" y="1505703"/>
                  </a:lnTo>
                  <a:lnTo>
                    <a:pt x="5454860" y="1524698"/>
                  </a:lnTo>
                  <a:lnTo>
                    <a:pt x="5411410" y="1536626"/>
                  </a:lnTo>
                  <a:lnTo>
                    <a:pt x="5365241" y="1540764"/>
                  </a:lnTo>
                  <a:lnTo>
                    <a:pt x="0" y="1540764"/>
                  </a:lnTo>
                  <a:lnTo>
                    <a:pt x="0" y="0"/>
                  </a:lnTo>
                  <a:lnTo>
                    <a:pt x="5365241" y="0"/>
                  </a:lnTo>
                  <a:lnTo>
                    <a:pt x="5411410" y="4136"/>
                  </a:lnTo>
                  <a:lnTo>
                    <a:pt x="5454860" y="16061"/>
                  </a:lnTo>
                  <a:lnTo>
                    <a:pt x="5494866" y="35051"/>
                  </a:lnTo>
                  <a:lnTo>
                    <a:pt x="5530705" y="60383"/>
                  </a:lnTo>
                  <a:lnTo>
                    <a:pt x="5561652" y="91330"/>
                  </a:lnTo>
                  <a:lnTo>
                    <a:pt x="5586983" y="127169"/>
                  </a:lnTo>
                  <a:lnTo>
                    <a:pt x="5605974" y="167175"/>
                  </a:lnTo>
                  <a:lnTo>
                    <a:pt x="5617899" y="210625"/>
                  </a:lnTo>
                  <a:lnTo>
                    <a:pt x="5622035" y="256794"/>
                  </a:lnTo>
                  <a:close/>
                </a:path>
              </a:pathLst>
            </a:custGeom>
            <a:ln w="25908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77590" y="4986273"/>
            <a:ext cx="5045075" cy="135509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99085" marR="5080" indent="-287020">
              <a:lnSpc>
                <a:spcPts val="3310"/>
              </a:lnSpc>
              <a:spcBef>
                <a:spcPts val="655"/>
              </a:spcBef>
              <a:buFont typeface="Times New Roman"/>
              <a:buChar char="•"/>
              <a:tabLst>
                <a:tab pos="299720" algn="l"/>
              </a:tabLst>
            </a:pPr>
            <a:r>
              <a:rPr sz="3200" b="1" dirty="0">
                <a:latin typeface="Times New Roman"/>
                <a:cs typeface="Times New Roman"/>
              </a:rPr>
              <a:t>Reduction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elimination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factors</a:t>
            </a:r>
            <a:r>
              <a:rPr sz="3200" b="1" spc="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contributing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ocular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disease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7639" y="4727447"/>
            <a:ext cx="3188335" cy="1952625"/>
            <a:chOff x="167639" y="4727447"/>
            <a:chExt cx="3188335" cy="1952625"/>
          </a:xfrm>
        </p:grpSpPr>
        <p:sp>
          <p:nvSpPr>
            <p:cNvPr id="24" name="object 24"/>
            <p:cNvSpPr/>
            <p:nvPr/>
          </p:nvSpPr>
          <p:spPr>
            <a:xfrm>
              <a:off x="180593" y="4740401"/>
              <a:ext cx="3162300" cy="1926589"/>
            </a:xfrm>
            <a:custGeom>
              <a:avLst/>
              <a:gdLst/>
              <a:ahLst/>
              <a:cxnLst/>
              <a:rect l="l" t="t" r="r" b="b"/>
              <a:pathLst>
                <a:path w="3162300" h="1926590">
                  <a:moveTo>
                    <a:pt x="2841244" y="0"/>
                  </a:moveTo>
                  <a:lnTo>
                    <a:pt x="321056" y="0"/>
                  </a:lnTo>
                  <a:lnTo>
                    <a:pt x="273612" y="3481"/>
                  </a:lnTo>
                  <a:lnTo>
                    <a:pt x="228329" y="13595"/>
                  </a:lnTo>
                  <a:lnTo>
                    <a:pt x="185705" y="29843"/>
                  </a:lnTo>
                  <a:lnTo>
                    <a:pt x="146236" y="51729"/>
                  </a:lnTo>
                  <a:lnTo>
                    <a:pt x="110418" y="78757"/>
                  </a:lnTo>
                  <a:lnTo>
                    <a:pt x="78748" y="110428"/>
                  </a:lnTo>
                  <a:lnTo>
                    <a:pt x="51723" y="146247"/>
                  </a:lnTo>
                  <a:lnTo>
                    <a:pt x="29839" y="185716"/>
                  </a:lnTo>
                  <a:lnTo>
                    <a:pt x="13592" y="228338"/>
                  </a:lnTo>
                  <a:lnTo>
                    <a:pt x="3481" y="273617"/>
                  </a:lnTo>
                  <a:lnTo>
                    <a:pt x="0" y="321056"/>
                  </a:lnTo>
                  <a:lnTo>
                    <a:pt x="0" y="1605280"/>
                  </a:lnTo>
                  <a:lnTo>
                    <a:pt x="3481" y="1652723"/>
                  </a:lnTo>
                  <a:lnTo>
                    <a:pt x="13592" y="1698006"/>
                  </a:lnTo>
                  <a:lnTo>
                    <a:pt x="29839" y="1740630"/>
                  </a:lnTo>
                  <a:lnTo>
                    <a:pt x="51723" y="1780099"/>
                  </a:lnTo>
                  <a:lnTo>
                    <a:pt x="78748" y="1815917"/>
                  </a:lnTo>
                  <a:lnTo>
                    <a:pt x="110418" y="1847587"/>
                  </a:lnTo>
                  <a:lnTo>
                    <a:pt x="146236" y="1874612"/>
                  </a:lnTo>
                  <a:lnTo>
                    <a:pt x="185705" y="1896496"/>
                  </a:lnTo>
                  <a:lnTo>
                    <a:pt x="228329" y="1912743"/>
                  </a:lnTo>
                  <a:lnTo>
                    <a:pt x="273612" y="1922854"/>
                  </a:lnTo>
                  <a:lnTo>
                    <a:pt x="321056" y="1926336"/>
                  </a:lnTo>
                  <a:lnTo>
                    <a:pt x="2841244" y="1926336"/>
                  </a:lnTo>
                  <a:lnTo>
                    <a:pt x="2888682" y="1922854"/>
                  </a:lnTo>
                  <a:lnTo>
                    <a:pt x="2933961" y="1912743"/>
                  </a:lnTo>
                  <a:lnTo>
                    <a:pt x="2976583" y="1896496"/>
                  </a:lnTo>
                  <a:lnTo>
                    <a:pt x="3016052" y="1874612"/>
                  </a:lnTo>
                  <a:lnTo>
                    <a:pt x="3051871" y="1847587"/>
                  </a:lnTo>
                  <a:lnTo>
                    <a:pt x="3083542" y="1815917"/>
                  </a:lnTo>
                  <a:lnTo>
                    <a:pt x="3110570" y="1780099"/>
                  </a:lnTo>
                  <a:lnTo>
                    <a:pt x="3132456" y="1740630"/>
                  </a:lnTo>
                  <a:lnTo>
                    <a:pt x="3148704" y="1698006"/>
                  </a:lnTo>
                  <a:lnTo>
                    <a:pt x="3158818" y="1652723"/>
                  </a:lnTo>
                  <a:lnTo>
                    <a:pt x="3162300" y="1605280"/>
                  </a:lnTo>
                  <a:lnTo>
                    <a:pt x="3162300" y="321056"/>
                  </a:lnTo>
                  <a:lnTo>
                    <a:pt x="3158818" y="273617"/>
                  </a:lnTo>
                  <a:lnTo>
                    <a:pt x="3148704" y="228338"/>
                  </a:lnTo>
                  <a:lnTo>
                    <a:pt x="3132456" y="185716"/>
                  </a:lnTo>
                  <a:lnTo>
                    <a:pt x="3110570" y="146247"/>
                  </a:lnTo>
                  <a:lnTo>
                    <a:pt x="3083542" y="110428"/>
                  </a:lnTo>
                  <a:lnTo>
                    <a:pt x="3051871" y="78757"/>
                  </a:lnTo>
                  <a:lnTo>
                    <a:pt x="3016052" y="51729"/>
                  </a:lnTo>
                  <a:lnTo>
                    <a:pt x="2976583" y="29843"/>
                  </a:lnTo>
                  <a:lnTo>
                    <a:pt x="2933961" y="13595"/>
                  </a:lnTo>
                  <a:lnTo>
                    <a:pt x="2888682" y="3481"/>
                  </a:lnTo>
                  <a:lnTo>
                    <a:pt x="28412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0593" y="4740401"/>
              <a:ext cx="3162300" cy="1926589"/>
            </a:xfrm>
            <a:custGeom>
              <a:avLst/>
              <a:gdLst/>
              <a:ahLst/>
              <a:cxnLst/>
              <a:rect l="l" t="t" r="r" b="b"/>
              <a:pathLst>
                <a:path w="3162300" h="1926590">
                  <a:moveTo>
                    <a:pt x="0" y="321056"/>
                  </a:moveTo>
                  <a:lnTo>
                    <a:pt x="3481" y="273617"/>
                  </a:lnTo>
                  <a:lnTo>
                    <a:pt x="13592" y="228338"/>
                  </a:lnTo>
                  <a:lnTo>
                    <a:pt x="29839" y="185716"/>
                  </a:lnTo>
                  <a:lnTo>
                    <a:pt x="51723" y="146247"/>
                  </a:lnTo>
                  <a:lnTo>
                    <a:pt x="78748" y="110428"/>
                  </a:lnTo>
                  <a:lnTo>
                    <a:pt x="110418" y="78757"/>
                  </a:lnTo>
                  <a:lnTo>
                    <a:pt x="146236" y="51729"/>
                  </a:lnTo>
                  <a:lnTo>
                    <a:pt x="185705" y="29843"/>
                  </a:lnTo>
                  <a:lnTo>
                    <a:pt x="228329" y="13595"/>
                  </a:lnTo>
                  <a:lnTo>
                    <a:pt x="273612" y="3481"/>
                  </a:lnTo>
                  <a:lnTo>
                    <a:pt x="321056" y="0"/>
                  </a:lnTo>
                  <a:lnTo>
                    <a:pt x="2841244" y="0"/>
                  </a:lnTo>
                  <a:lnTo>
                    <a:pt x="2888682" y="3481"/>
                  </a:lnTo>
                  <a:lnTo>
                    <a:pt x="2933961" y="13595"/>
                  </a:lnTo>
                  <a:lnTo>
                    <a:pt x="2976583" y="29843"/>
                  </a:lnTo>
                  <a:lnTo>
                    <a:pt x="3016052" y="51729"/>
                  </a:lnTo>
                  <a:lnTo>
                    <a:pt x="3051871" y="78757"/>
                  </a:lnTo>
                  <a:lnTo>
                    <a:pt x="3083542" y="110428"/>
                  </a:lnTo>
                  <a:lnTo>
                    <a:pt x="3110570" y="146247"/>
                  </a:lnTo>
                  <a:lnTo>
                    <a:pt x="3132456" y="185716"/>
                  </a:lnTo>
                  <a:lnTo>
                    <a:pt x="3148704" y="228338"/>
                  </a:lnTo>
                  <a:lnTo>
                    <a:pt x="3158818" y="273617"/>
                  </a:lnTo>
                  <a:lnTo>
                    <a:pt x="3162300" y="321056"/>
                  </a:lnTo>
                  <a:lnTo>
                    <a:pt x="3162300" y="1605280"/>
                  </a:lnTo>
                  <a:lnTo>
                    <a:pt x="3158818" y="1652723"/>
                  </a:lnTo>
                  <a:lnTo>
                    <a:pt x="3148704" y="1698006"/>
                  </a:lnTo>
                  <a:lnTo>
                    <a:pt x="3132456" y="1740630"/>
                  </a:lnTo>
                  <a:lnTo>
                    <a:pt x="3110570" y="1780099"/>
                  </a:lnTo>
                  <a:lnTo>
                    <a:pt x="3083542" y="1815917"/>
                  </a:lnTo>
                  <a:lnTo>
                    <a:pt x="3051871" y="1847587"/>
                  </a:lnTo>
                  <a:lnTo>
                    <a:pt x="3016052" y="1874612"/>
                  </a:lnTo>
                  <a:lnTo>
                    <a:pt x="2976583" y="1896496"/>
                  </a:lnTo>
                  <a:lnTo>
                    <a:pt x="2933961" y="1912743"/>
                  </a:lnTo>
                  <a:lnTo>
                    <a:pt x="2888682" y="1922854"/>
                  </a:lnTo>
                  <a:lnTo>
                    <a:pt x="2841244" y="1926336"/>
                  </a:lnTo>
                  <a:lnTo>
                    <a:pt x="321056" y="1926336"/>
                  </a:lnTo>
                  <a:lnTo>
                    <a:pt x="273612" y="1922854"/>
                  </a:lnTo>
                  <a:lnTo>
                    <a:pt x="228329" y="1912743"/>
                  </a:lnTo>
                  <a:lnTo>
                    <a:pt x="185705" y="1896496"/>
                  </a:lnTo>
                  <a:lnTo>
                    <a:pt x="146236" y="1874612"/>
                  </a:lnTo>
                  <a:lnTo>
                    <a:pt x="110418" y="1847587"/>
                  </a:lnTo>
                  <a:lnTo>
                    <a:pt x="78748" y="1815917"/>
                  </a:lnTo>
                  <a:lnTo>
                    <a:pt x="51723" y="1780099"/>
                  </a:lnTo>
                  <a:lnTo>
                    <a:pt x="29839" y="1740630"/>
                  </a:lnTo>
                  <a:lnTo>
                    <a:pt x="13592" y="1698006"/>
                  </a:lnTo>
                  <a:lnTo>
                    <a:pt x="3481" y="1652723"/>
                  </a:lnTo>
                  <a:lnTo>
                    <a:pt x="0" y="1605280"/>
                  </a:lnTo>
                  <a:lnTo>
                    <a:pt x="0" y="321056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2658" y="5406948"/>
            <a:ext cx="2536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sz="32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TERM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80"/>
                </a:spcBef>
              </a:pPr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72" y="28955"/>
            <a:ext cx="3955303" cy="33913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30879" y="2560320"/>
            <a:ext cx="4142740" cy="1744980"/>
            <a:chOff x="3230879" y="2560320"/>
            <a:chExt cx="4142740" cy="17449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79" y="3584448"/>
              <a:ext cx="4142232" cy="7208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0063" y="2560320"/>
              <a:ext cx="3485388" cy="11475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4" y="2718892"/>
            <a:ext cx="2582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VI</a:t>
            </a:r>
            <a:r>
              <a:rPr sz="4000" spc="-310" dirty="0">
                <a:solidFill>
                  <a:srgbClr val="FFFFFF"/>
                </a:solidFill>
              </a:rPr>
              <a:t>T</a:t>
            </a:r>
            <a:r>
              <a:rPr sz="4000" spc="-5" dirty="0">
                <a:solidFill>
                  <a:srgbClr val="FFFFFF"/>
                </a:solidFill>
              </a:rPr>
              <a:t>AMINS</a:t>
            </a:r>
            <a:endParaRPr sz="40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0639" y="4280915"/>
            <a:ext cx="3973067" cy="25770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75561" y="4555997"/>
            <a:ext cx="3343910" cy="19405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62585" marR="356235" algn="ctr">
              <a:lnSpc>
                <a:spcPts val="3310"/>
              </a:lnSpc>
              <a:spcBef>
                <a:spcPts val="655"/>
              </a:spcBef>
            </a:pPr>
            <a:r>
              <a:rPr sz="3200" spc="-25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SOLUBLE 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VITAMINS</a:t>
            </a:r>
            <a:endParaRPr sz="3200">
              <a:latin typeface="Times New Roman"/>
              <a:cs typeface="Times New Roman"/>
            </a:endParaRPr>
          </a:p>
          <a:p>
            <a:pPr marL="12700" marR="5080" algn="ctr">
              <a:lnSpc>
                <a:spcPts val="3310"/>
              </a:lnSpc>
              <a:spcBef>
                <a:spcPts val="1300"/>
              </a:spcBef>
            </a:pP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itamin</a:t>
            </a:r>
            <a:r>
              <a:rPr sz="32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A, D, 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  K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36108" y="4267199"/>
            <a:ext cx="3707891" cy="25907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702553" y="4365497"/>
            <a:ext cx="3311525" cy="23596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algn="ctr">
              <a:lnSpc>
                <a:spcPts val="3310"/>
              </a:lnSpc>
              <a:spcBef>
                <a:spcPts val="655"/>
              </a:spcBef>
            </a:pPr>
            <a:r>
              <a:rPr sz="3200" spc="-36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TER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SOLUBLE 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VITAMINS</a:t>
            </a:r>
            <a:endParaRPr sz="3200">
              <a:latin typeface="Times New Roman"/>
              <a:cs typeface="Times New Roman"/>
            </a:endParaRPr>
          </a:p>
          <a:p>
            <a:pPr marL="134620" marR="128270" indent="1270" algn="ctr">
              <a:lnSpc>
                <a:spcPct val="86100"/>
              </a:lnSpc>
              <a:spcBef>
                <a:spcPts val="1285"/>
              </a:spcBef>
            </a:pP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Vitamins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B-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group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Vitamin </a:t>
            </a:r>
            <a:r>
              <a:rPr sz="3200" spc="-7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762000"/>
            <a:ext cx="4550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McCollum (1915)- A, B and 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19" name="Picture 3" descr="take_Vitamins_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8" y="3175"/>
            <a:ext cx="9144000" cy="7085013"/>
          </a:xfrm>
          <a:noFill/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343400" y="5791200"/>
            <a:ext cx="4419600" cy="1108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</a:rPr>
              <a:t>NO WITHOUT DOCTORS PRESCRIPTION</a:t>
            </a:r>
          </a:p>
          <a:p>
            <a:endParaRPr lang="en-US" altLang="en-US"/>
          </a:p>
        </p:txBody>
      </p:sp>
    </p:spTree>
  </p:cSld>
  <p:clrMapOvr>
    <a:masterClrMapping/>
  </p:clrMapOvr>
  <p:transition advClick="0" advTm="44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0511" y="3046983"/>
            <a:ext cx="7384415" cy="1354455"/>
            <a:chOff x="890511" y="3046983"/>
            <a:chExt cx="7384415" cy="1354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35" y="3868280"/>
              <a:ext cx="7153642" cy="5326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083" y="3051555"/>
              <a:ext cx="7374902" cy="8430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5083" y="3051555"/>
              <a:ext cx="7375525" cy="843280"/>
            </a:xfrm>
            <a:custGeom>
              <a:avLst/>
              <a:gdLst/>
              <a:ahLst/>
              <a:cxnLst/>
              <a:rect l="l" t="t" r="r" b="b"/>
              <a:pathLst>
                <a:path w="7375525" h="843279">
                  <a:moveTo>
                    <a:pt x="2084336" y="272161"/>
                  </a:moveTo>
                  <a:lnTo>
                    <a:pt x="1960511" y="550164"/>
                  </a:lnTo>
                  <a:lnTo>
                    <a:pt x="2204605" y="550164"/>
                  </a:lnTo>
                  <a:lnTo>
                    <a:pt x="2084336" y="272161"/>
                  </a:lnTo>
                  <a:close/>
                </a:path>
                <a:path w="7375525" h="843279">
                  <a:moveTo>
                    <a:pt x="6045339" y="43561"/>
                  </a:moveTo>
                  <a:lnTo>
                    <a:pt x="5993307" y="50631"/>
                  </a:lnTo>
                  <a:lnTo>
                    <a:pt x="5947883" y="71834"/>
                  </a:lnTo>
                  <a:lnTo>
                    <a:pt x="5909054" y="107158"/>
                  </a:lnTo>
                  <a:lnTo>
                    <a:pt x="5876810" y="156591"/>
                  </a:lnTo>
                  <a:lnTo>
                    <a:pt x="5859926" y="197007"/>
                  </a:lnTo>
                  <a:lnTo>
                    <a:pt x="5846773" y="243885"/>
                  </a:lnTo>
                  <a:lnTo>
                    <a:pt x="5837363" y="297225"/>
                  </a:lnTo>
                  <a:lnTo>
                    <a:pt x="5831708" y="357027"/>
                  </a:lnTo>
                  <a:lnTo>
                    <a:pt x="5829820" y="423291"/>
                  </a:lnTo>
                  <a:lnTo>
                    <a:pt x="5831841" y="489184"/>
                  </a:lnTo>
                  <a:lnTo>
                    <a:pt x="5837901" y="549072"/>
                  </a:lnTo>
                  <a:lnTo>
                    <a:pt x="5847997" y="602964"/>
                  </a:lnTo>
                  <a:lnTo>
                    <a:pt x="5862125" y="650865"/>
                  </a:lnTo>
                  <a:lnTo>
                    <a:pt x="5880282" y="692783"/>
                  </a:lnTo>
                  <a:lnTo>
                    <a:pt x="5902464" y="728726"/>
                  </a:lnTo>
                  <a:lnTo>
                    <a:pt x="5930325" y="758916"/>
                  </a:lnTo>
                  <a:lnTo>
                    <a:pt x="5963234" y="780510"/>
                  </a:lnTo>
                  <a:lnTo>
                    <a:pt x="6001191" y="793484"/>
                  </a:lnTo>
                  <a:lnTo>
                    <a:pt x="6044196" y="797814"/>
                  </a:lnTo>
                  <a:lnTo>
                    <a:pt x="6073585" y="795954"/>
                  </a:lnTo>
                  <a:lnTo>
                    <a:pt x="6124742" y="781044"/>
                  </a:lnTo>
                  <a:lnTo>
                    <a:pt x="6171299" y="746083"/>
                  </a:lnTo>
                  <a:lnTo>
                    <a:pt x="6212066" y="685262"/>
                  </a:lnTo>
                  <a:lnTo>
                    <a:pt x="6228092" y="646303"/>
                  </a:lnTo>
                  <a:lnTo>
                    <a:pt x="6240854" y="601299"/>
                  </a:lnTo>
                  <a:lnTo>
                    <a:pt x="6249984" y="549925"/>
                  </a:lnTo>
                  <a:lnTo>
                    <a:pt x="6255471" y="492194"/>
                  </a:lnTo>
                  <a:lnTo>
                    <a:pt x="6257302" y="428117"/>
                  </a:lnTo>
                  <a:lnTo>
                    <a:pt x="6256112" y="367263"/>
                  </a:lnTo>
                  <a:lnTo>
                    <a:pt x="6252539" y="312872"/>
                  </a:lnTo>
                  <a:lnTo>
                    <a:pt x="6246576" y="264942"/>
                  </a:lnTo>
                  <a:lnTo>
                    <a:pt x="6238218" y="223474"/>
                  </a:lnTo>
                  <a:lnTo>
                    <a:pt x="6211574" y="151655"/>
                  </a:lnTo>
                  <a:lnTo>
                    <a:pt x="6173665" y="95509"/>
                  </a:lnTo>
                  <a:lnTo>
                    <a:pt x="6127707" y="61938"/>
                  </a:lnTo>
                  <a:lnTo>
                    <a:pt x="6074557" y="45606"/>
                  </a:lnTo>
                  <a:lnTo>
                    <a:pt x="6045339" y="43561"/>
                  </a:lnTo>
                  <a:close/>
                </a:path>
                <a:path w="7375525" h="843279">
                  <a:moveTo>
                    <a:pt x="6543814" y="16764"/>
                  </a:moveTo>
                  <a:lnTo>
                    <a:pt x="6960501" y="16764"/>
                  </a:lnTo>
                  <a:lnTo>
                    <a:pt x="6960501" y="38735"/>
                  </a:lnTo>
                  <a:lnTo>
                    <a:pt x="6939673" y="38735"/>
                  </a:lnTo>
                  <a:lnTo>
                    <a:pt x="6918002" y="39354"/>
                  </a:lnTo>
                  <a:lnTo>
                    <a:pt x="6875157" y="48641"/>
                  </a:lnTo>
                  <a:lnTo>
                    <a:pt x="6846878" y="87522"/>
                  </a:lnTo>
                  <a:lnTo>
                    <a:pt x="6843119" y="130663"/>
                  </a:lnTo>
                  <a:lnTo>
                    <a:pt x="6842645" y="161925"/>
                  </a:lnTo>
                  <a:lnTo>
                    <a:pt x="6842645" y="557276"/>
                  </a:lnTo>
                  <a:lnTo>
                    <a:pt x="6843669" y="606881"/>
                  </a:lnTo>
                  <a:lnTo>
                    <a:pt x="6846741" y="647319"/>
                  </a:lnTo>
                  <a:lnTo>
                    <a:pt x="6859028" y="700786"/>
                  </a:lnTo>
                  <a:lnTo>
                    <a:pt x="6880666" y="732885"/>
                  </a:lnTo>
                  <a:lnTo>
                    <a:pt x="6912876" y="759079"/>
                  </a:lnTo>
                  <a:lnTo>
                    <a:pt x="6955342" y="776509"/>
                  </a:lnTo>
                  <a:lnTo>
                    <a:pt x="7007618" y="782320"/>
                  </a:lnTo>
                  <a:lnTo>
                    <a:pt x="7039096" y="780484"/>
                  </a:lnTo>
                  <a:lnTo>
                    <a:pt x="7094861" y="765764"/>
                  </a:lnTo>
                  <a:lnTo>
                    <a:pt x="7140796" y="736709"/>
                  </a:lnTo>
                  <a:lnTo>
                    <a:pt x="7175328" y="696081"/>
                  </a:lnTo>
                  <a:lnTo>
                    <a:pt x="7198287" y="640879"/>
                  </a:lnTo>
                  <a:lnTo>
                    <a:pt x="7205468" y="600598"/>
                  </a:lnTo>
                  <a:lnTo>
                    <a:pt x="7209768" y="550721"/>
                  </a:lnTo>
                  <a:lnTo>
                    <a:pt x="7211199" y="491236"/>
                  </a:lnTo>
                  <a:lnTo>
                    <a:pt x="7211199" y="161925"/>
                  </a:lnTo>
                  <a:lnTo>
                    <a:pt x="7208358" y="115538"/>
                  </a:lnTo>
                  <a:lnTo>
                    <a:pt x="7193824" y="73864"/>
                  </a:lnTo>
                  <a:lnTo>
                    <a:pt x="7156530" y="46450"/>
                  </a:lnTo>
                  <a:lnTo>
                    <a:pt x="7118707" y="39592"/>
                  </a:lnTo>
                  <a:lnTo>
                    <a:pt x="7095629" y="38735"/>
                  </a:lnTo>
                  <a:lnTo>
                    <a:pt x="7095629" y="16764"/>
                  </a:lnTo>
                  <a:lnTo>
                    <a:pt x="7374902" y="16764"/>
                  </a:lnTo>
                  <a:lnTo>
                    <a:pt x="7374902" y="38735"/>
                  </a:lnTo>
                  <a:lnTo>
                    <a:pt x="7358138" y="38735"/>
                  </a:lnTo>
                  <a:lnTo>
                    <a:pt x="7341896" y="39592"/>
                  </a:lnTo>
                  <a:lnTo>
                    <a:pt x="7301623" y="52451"/>
                  </a:lnTo>
                  <a:lnTo>
                    <a:pt x="7274691" y="80686"/>
                  </a:lnTo>
                  <a:lnTo>
                    <a:pt x="7263079" y="120126"/>
                  </a:lnTo>
                  <a:lnTo>
                    <a:pt x="7261110" y="161925"/>
                  </a:lnTo>
                  <a:lnTo>
                    <a:pt x="7261110" y="468630"/>
                  </a:lnTo>
                  <a:lnTo>
                    <a:pt x="7259943" y="534757"/>
                  </a:lnTo>
                  <a:lnTo>
                    <a:pt x="7256443" y="591026"/>
                  </a:lnTo>
                  <a:lnTo>
                    <a:pt x="7250609" y="637436"/>
                  </a:lnTo>
                  <a:lnTo>
                    <a:pt x="7229654" y="704895"/>
                  </a:lnTo>
                  <a:lnTo>
                    <a:pt x="7183934" y="762946"/>
                  </a:lnTo>
                  <a:lnTo>
                    <a:pt x="7151001" y="790067"/>
                  </a:lnTo>
                  <a:lnTo>
                    <a:pt x="7111399" y="813236"/>
                  </a:lnTo>
                  <a:lnTo>
                    <a:pt x="7065165" y="829786"/>
                  </a:lnTo>
                  <a:lnTo>
                    <a:pt x="7012287" y="839716"/>
                  </a:lnTo>
                  <a:lnTo>
                    <a:pt x="6952754" y="843026"/>
                  </a:lnTo>
                  <a:lnTo>
                    <a:pt x="6903343" y="841285"/>
                  </a:lnTo>
                  <a:lnTo>
                    <a:pt x="6859885" y="836056"/>
                  </a:lnTo>
                  <a:lnTo>
                    <a:pt x="6822381" y="827327"/>
                  </a:lnTo>
                  <a:lnTo>
                    <a:pt x="6754729" y="794682"/>
                  </a:lnTo>
                  <a:lnTo>
                    <a:pt x="6724345" y="771588"/>
                  </a:lnTo>
                  <a:lnTo>
                    <a:pt x="6680720" y="717423"/>
                  </a:lnTo>
                  <a:lnTo>
                    <a:pt x="6656606" y="647588"/>
                  </a:lnTo>
                  <a:lnTo>
                    <a:pt x="6650591" y="604998"/>
                  </a:lnTo>
                  <a:lnTo>
                    <a:pt x="6648589" y="557276"/>
                  </a:lnTo>
                  <a:lnTo>
                    <a:pt x="6648589" y="161925"/>
                  </a:lnTo>
                  <a:lnTo>
                    <a:pt x="6648111" y="130442"/>
                  </a:lnTo>
                  <a:lnTo>
                    <a:pt x="6644249" y="87147"/>
                  </a:lnTo>
                  <a:lnTo>
                    <a:pt x="6622858" y="53736"/>
                  </a:lnTo>
                  <a:lnTo>
                    <a:pt x="6586978" y="40830"/>
                  </a:lnTo>
                  <a:lnTo>
                    <a:pt x="6543814" y="38735"/>
                  </a:lnTo>
                  <a:lnTo>
                    <a:pt x="6543814" y="16764"/>
                  </a:lnTo>
                  <a:close/>
                </a:path>
                <a:path w="7375525" h="843279">
                  <a:moveTo>
                    <a:pt x="4697107" y="16764"/>
                  </a:moveTo>
                  <a:lnTo>
                    <a:pt x="5084076" y="16764"/>
                  </a:lnTo>
                  <a:lnTo>
                    <a:pt x="5084076" y="38735"/>
                  </a:lnTo>
                  <a:lnTo>
                    <a:pt x="5066804" y="38735"/>
                  </a:lnTo>
                  <a:lnTo>
                    <a:pt x="5050590" y="39375"/>
                  </a:lnTo>
                  <a:lnTo>
                    <a:pt x="5011615" y="54016"/>
                  </a:lnTo>
                  <a:lnTo>
                    <a:pt x="5003685" y="70358"/>
                  </a:lnTo>
                  <a:lnTo>
                    <a:pt x="5006662" y="85095"/>
                  </a:lnTo>
                  <a:lnTo>
                    <a:pt x="5015591" y="107965"/>
                  </a:lnTo>
                  <a:lnTo>
                    <a:pt x="5030474" y="138955"/>
                  </a:lnTo>
                  <a:lnTo>
                    <a:pt x="5051310" y="178054"/>
                  </a:lnTo>
                  <a:lnTo>
                    <a:pt x="5197233" y="445389"/>
                  </a:lnTo>
                  <a:lnTo>
                    <a:pt x="5342521" y="201930"/>
                  </a:lnTo>
                  <a:lnTo>
                    <a:pt x="5366191" y="161020"/>
                  </a:lnTo>
                  <a:lnTo>
                    <a:pt x="5383098" y="127635"/>
                  </a:lnTo>
                  <a:lnTo>
                    <a:pt x="5393242" y="101774"/>
                  </a:lnTo>
                  <a:lnTo>
                    <a:pt x="5396623" y="83439"/>
                  </a:lnTo>
                  <a:lnTo>
                    <a:pt x="5395667" y="75697"/>
                  </a:lnTo>
                  <a:lnTo>
                    <a:pt x="5352443" y="44735"/>
                  </a:lnTo>
                  <a:lnTo>
                    <a:pt x="5306707" y="38735"/>
                  </a:lnTo>
                  <a:lnTo>
                    <a:pt x="5306707" y="16764"/>
                  </a:lnTo>
                  <a:lnTo>
                    <a:pt x="5553214" y="16764"/>
                  </a:lnTo>
                  <a:lnTo>
                    <a:pt x="5553214" y="38735"/>
                  </a:lnTo>
                  <a:lnTo>
                    <a:pt x="5534450" y="42187"/>
                  </a:lnTo>
                  <a:lnTo>
                    <a:pt x="5517972" y="47212"/>
                  </a:lnTo>
                  <a:lnTo>
                    <a:pt x="5474849" y="79857"/>
                  </a:lnTo>
                  <a:lnTo>
                    <a:pt x="5427847" y="148004"/>
                  </a:lnTo>
                  <a:lnTo>
                    <a:pt x="5397893" y="198247"/>
                  </a:lnTo>
                  <a:lnTo>
                    <a:pt x="5222760" y="490601"/>
                  </a:lnTo>
                  <a:lnTo>
                    <a:pt x="5222760" y="685800"/>
                  </a:lnTo>
                  <a:lnTo>
                    <a:pt x="5223185" y="714160"/>
                  </a:lnTo>
                  <a:lnTo>
                    <a:pt x="5226511" y="753022"/>
                  </a:lnTo>
                  <a:lnTo>
                    <a:pt x="5255272" y="790321"/>
                  </a:lnTo>
                  <a:lnTo>
                    <a:pt x="5306707" y="802005"/>
                  </a:lnTo>
                  <a:lnTo>
                    <a:pt x="5352046" y="802005"/>
                  </a:lnTo>
                  <a:lnTo>
                    <a:pt x="5352046" y="823976"/>
                  </a:lnTo>
                  <a:lnTo>
                    <a:pt x="4898910" y="823976"/>
                  </a:lnTo>
                  <a:lnTo>
                    <a:pt x="4898910" y="802005"/>
                  </a:lnTo>
                  <a:lnTo>
                    <a:pt x="4941201" y="802005"/>
                  </a:lnTo>
                  <a:lnTo>
                    <a:pt x="4958160" y="801219"/>
                  </a:lnTo>
                  <a:lnTo>
                    <a:pt x="4997843" y="789432"/>
                  </a:lnTo>
                  <a:lnTo>
                    <a:pt x="5025061" y="750808"/>
                  </a:lnTo>
                  <a:lnTo>
                    <a:pt x="5028704" y="685800"/>
                  </a:lnTo>
                  <a:lnTo>
                    <a:pt x="5028704" y="523875"/>
                  </a:lnTo>
                  <a:lnTo>
                    <a:pt x="4838839" y="178054"/>
                  </a:lnTo>
                  <a:lnTo>
                    <a:pt x="4812643" y="132147"/>
                  </a:lnTo>
                  <a:lnTo>
                    <a:pt x="4790627" y="96742"/>
                  </a:lnTo>
                  <a:lnTo>
                    <a:pt x="4759083" y="57531"/>
                  </a:lnTo>
                  <a:lnTo>
                    <a:pt x="4715488" y="40135"/>
                  </a:lnTo>
                  <a:lnTo>
                    <a:pt x="4697107" y="38735"/>
                  </a:lnTo>
                  <a:lnTo>
                    <a:pt x="4697107" y="16764"/>
                  </a:lnTo>
                  <a:close/>
                </a:path>
                <a:path w="7375525" h="843279">
                  <a:moveTo>
                    <a:pt x="3506863" y="16764"/>
                  </a:moveTo>
                  <a:lnTo>
                    <a:pt x="3908691" y="16764"/>
                  </a:lnTo>
                  <a:lnTo>
                    <a:pt x="3908691" y="38735"/>
                  </a:lnTo>
                  <a:lnTo>
                    <a:pt x="3889353" y="39475"/>
                  </a:lnTo>
                  <a:lnTo>
                    <a:pt x="3872480" y="41703"/>
                  </a:lnTo>
                  <a:lnTo>
                    <a:pt x="3832269" y="61833"/>
                  </a:lnTo>
                  <a:lnTo>
                    <a:pt x="3816378" y="105092"/>
                  </a:lnTo>
                  <a:lnTo>
                    <a:pt x="3814584" y="154813"/>
                  </a:lnTo>
                  <a:lnTo>
                    <a:pt x="3814584" y="406019"/>
                  </a:lnTo>
                  <a:lnTo>
                    <a:pt x="4114050" y="163830"/>
                  </a:lnTo>
                  <a:lnTo>
                    <a:pt x="4160913" y="118221"/>
                  </a:lnTo>
                  <a:lnTo>
                    <a:pt x="4176534" y="82804"/>
                  </a:lnTo>
                  <a:lnTo>
                    <a:pt x="4174937" y="72084"/>
                  </a:lnTo>
                  <a:lnTo>
                    <a:pt x="4141956" y="44110"/>
                  </a:lnTo>
                  <a:lnTo>
                    <a:pt x="4086110" y="38735"/>
                  </a:lnTo>
                  <a:lnTo>
                    <a:pt x="4086110" y="16764"/>
                  </a:lnTo>
                  <a:lnTo>
                    <a:pt x="4400943" y="16764"/>
                  </a:lnTo>
                  <a:lnTo>
                    <a:pt x="4400943" y="38735"/>
                  </a:lnTo>
                  <a:lnTo>
                    <a:pt x="4380941" y="40830"/>
                  </a:lnTo>
                  <a:lnTo>
                    <a:pt x="4363224" y="44069"/>
                  </a:lnTo>
                  <a:lnTo>
                    <a:pt x="4318643" y="63692"/>
                  </a:lnTo>
                  <a:lnTo>
                    <a:pt x="4263105" y="104892"/>
                  </a:lnTo>
                  <a:lnTo>
                    <a:pt x="4223524" y="136398"/>
                  </a:lnTo>
                  <a:lnTo>
                    <a:pt x="3987177" y="325755"/>
                  </a:lnTo>
                  <a:lnTo>
                    <a:pt x="4271149" y="681101"/>
                  </a:lnTo>
                  <a:lnTo>
                    <a:pt x="4300200" y="715607"/>
                  </a:lnTo>
                  <a:lnTo>
                    <a:pt x="4327156" y="744077"/>
                  </a:lnTo>
                  <a:lnTo>
                    <a:pt x="4374781" y="782955"/>
                  </a:lnTo>
                  <a:lnTo>
                    <a:pt x="4424145" y="800814"/>
                  </a:lnTo>
                  <a:lnTo>
                    <a:pt x="4441456" y="802005"/>
                  </a:lnTo>
                  <a:lnTo>
                    <a:pt x="4441456" y="823976"/>
                  </a:lnTo>
                  <a:lnTo>
                    <a:pt x="4021213" y="823976"/>
                  </a:lnTo>
                  <a:lnTo>
                    <a:pt x="4021213" y="802005"/>
                  </a:lnTo>
                  <a:lnTo>
                    <a:pt x="4039358" y="799861"/>
                  </a:lnTo>
                  <a:lnTo>
                    <a:pt x="4053979" y="797052"/>
                  </a:lnTo>
                  <a:lnTo>
                    <a:pt x="4065076" y="793575"/>
                  </a:lnTo>
                  <a:lnTo>
                    <a:pt x="4072648" y="789432"/>
                  </a:lnTo>
                  <a:lnTo>
                    <a:pt x="4080395" y="783463"/>
                  </a:lnTo>
                  <a:lnTo>
                    <a:pt x="4084205" y="776097"/>
                  </a:lnTo>
                  <a:lnTo>
                    <a:pt x="4084205" y="767461"/>
                  </a:lnTo>
                  <a:lnTo>
                    <a:pt x="4070553" y="731408"/>
                  </a:lnTo>
                  <a:lnTo>
                    <a:pt x="4029468" y="673354"/>
                  </a:lnTo>
                  <a:lnTo>
                    <a:pt x="3844302" y="440563"/>
                  </a:lnTo>
                  <a:lnTo>
                    <a:pt x="3814584" y="465582"/>
                  </a:lnTo>
                  <a:lnTo>
                    <a:pt x="3814584" y="685800"/>
                  </a:lnTo>
                  <a:lnTo>
                    <a:pt x="3815035" y="714424"/>
                  </a:lnTo>
                  <a:lnTo>
                    <a:pt x="3818603" y="753719"/>
                  </a:lnTo>
                  <a:lnTo>
                    <a:pt x="3849128" y="790956"/>
                  </a:lnTo>
                  <a:lnTo>
                    <a:pt x="3893187" y="801314"/>
                  </a:lnTo>
                  <a:lnTo>
                    <a:pt x="3914025" y="802005"/>
                  </a:lnTo>
                  <a:lnTo>
                    <a:pt x="3914025" y="823976"/>
                  </a:lnTo>
                  <a:lnTo>
                    <a:pt x="3506863" y="823976"/>
                  </a:lnTo>
                  <a:lnTo>
                    <a:pt x="3506863" y="802005"/>
                  </a:lnTo>
                  <a:lnTo>
                    <a:pt x="3533660" y="802005"/>
                  </a:lnTo>
                  <a:lnTo>
                    <a:pt x="3550331" y="801219"/>
                  </a:lnTo>
                  <a:lnTo>
                    <a:pt x="3590175" y="789432"/>
                  </a:lnTo>
                  <a:lnTo>
                    <a:pt x="3616831" y="750808"/>
                  </a:lnTo>
                  <a:lnTo>
                    <a:pt x="3620528" y="685800"/>
                  </a:lnTo>
                  <a:lnTo>
                    <a:pt x="3620528" y="154813"/>
                  </a:lnTo>
                  <a:lnTo>
                    <a:pt x="3618893" y="104521"/>
                  </a:lnTo>
                  <a:lnTo>
                    <a:pt x="3604050" y="62992"/>
                  </a:lnTo>
                  <a:lnTo>
                    <a:pt x="3564061" y="41671"/>
                  </a:lnTo>
                  <a:lnTo>
                    <a:pt x="3533660" y="38735"/>
                  </a:lnTo>
                  <a:lnTo>
                    <a:pt x="3506863" y="38735"/>
                  </a:lnTo>
                  <a:lnTo>
                    <a:pt x="3506863" y="16764"/>
                  </a:lnTo>
                  <a:close/>
                </a:path>
                <a:path w="7375525" h="843279">
                  <a:moveTo>
                    <a:pt x="2615831" y="16764"/>
                  </a:moveTo>
                  <a:lnTo>
                    <a:pt x="2902216" y="16764"/>
                  </a:lnTo>
                  <a:lnTo>
                    <a:pt x="3300488" y="517398"/>
                  </a:lnTo>
                  <a:lnTo>
                    <a:pt x="3300488" y="170307"/>
                  </a:lnTo>
                  <a:lnTo>
                    <a:pt x="3295249" y="109458"/>
                  </a:lnTo>
                  <a:lnTo>
                    <a:pt x="3279533" y="72136"/>
                  </a:lnTo>
                  <a:lnTo>
                    <a:pt x="3241322" y="46482"/>
                  </a:lnTo>
                  <a:lnTo>
                    <a:pt x="3183775" y="38735"/>
                  </a:lnTo>
                  <a:lnTo>
                    <a:pt x="3183775" y="16764"/>
                  </a:lnTo>
                  <a:lnTo>
                    <a:pt x="3450475" y="16764"/>
                  </a:lnTo>
                  <a:lnTo>
                    <a:pt x="3450475" y="38735"/>
                  </a:lnTo>
                  <a:lnTo>
                    <a:pt x="3426968" y="42287"/>
                  </a:lnTo>
                  <a:lnTo>
                    <a:pt x="3407676" y="46291"/>
                  </a:lnTo>
                  <a:lnTo>
                    <a:pt x="3366036" y="69421"/>
                  </a:lnTo>
                  <a:lnTo>
                    <a:pt x="3346907" y="121554"/>
                  </a:lnTo>
                  <a:lnTo>
                    <a:pt x="3344430" y="170307"/>
                  </a:lnTo>
                  <a:lnTo>
                    <a:pt x="3344430" y="842391"/>
                  </a:lnTo>
                  <a:lnTo>
                    <a:pt x="3324237" y="842391"/>
                  </a:lnTo>
                  <a:lnTo>
                    <a:pt x="2778391" y="170307"/>
                  </a:lnTo>
                  <a:lnTo>
                    <a:pt x="2778391" y="683514"/>
                  </a:lnTo>
                  <a:lnTo>
                    <a:pt x="2786313" y="741791"/>
                  </a:lnTo>
                  <a:lnTo>
                    <a:pt x="2810141" y="777494"/>
                  </a:lnTo>
                  <a:lnTo>
                    <a:pt x="2844368" y="795845"/>
                  </a:lnTo>
                  <a:lnTo>
                    <a:pt x="2883166" y="802005"/>
                  </a:lnTo>
                  <a:lnTo>
                    <a:pt x="2902216" y="802005"/>
                  </a:lnTo>
                  <a:lnTo>
                    <a:pt x="2902216" y="823976"/>
                  </a:lnTo>
                  <a:lnTo>
                    <a:pt x="2615831" y="823976"/>
                  </a:lnTo>
                  <a:lnTo>
                    <a:pt x="2615831" y="802005"/>
                  </a:lnTo>
                  <a:lnTo>
                    <a:pt x="2646643" y="800022"/>
                  </a:lnTo>
                  <a:lnTo>
                    <a:pt x="2672394" y="794813"/>
                  </a:lnTo>
                  <a:lnTo>
                    <a:pt x="2708668" y="774573"/>
                  </a:lnTo>
                  <a:lnTo>
                    <a:pt x="2728321" y="738378"/>
                  </a:lnTo>
                  <a:lnTo>
                    <a:pt x="2734830" y="683514"/>
                  </a:lnTo>
                  <a:lnTo>
                    <a:pt x="2734830" y="113792"/>
                  </a:lnTo>
                  <a:lnTo>
                    <a:pt x="2705154" y="77612"/>
                  </a:lnTo>
                  <a:lnTo>
                    <a:pt x="2672346" y="50038"/>
                  </a:lnTo>
                  <a:lnTo>
                    <a:pt x="2633216" y="39876"/>
                  </a:lnTo>
                  <a:lnTo>
                    <a:pt x="2615831" y="38735"/>
                  </a:lnTo>
                  <a:lnTo>
                    <a:pt x="2615831" y="16764"/>
                  </a:lnTo>
                  <a:close/>
                </a:path>
                <a:path w="7375525" h="843279">
                  <a:moveTo>
                    <a:pt x="795413" y="16764"/>
                  </a:moveTo>
                  <a:lnTo>
                    <a:pt x="1217434" y="16764"/>
                  </a:lnTo>
                  <a:lnTo>
                    <a:pt x="1217434" y="38735"/>
                  </a:lnTo>
                  <a:lnTo>
                    <a:pt x="1190637" y="38735"/>
                  </a:lnTo>
                  <a:lnTo>
                    <a:pt x="1173949" y="39520"/>
                  </a:lnTo>
                  <a:lnTo>
                    <a:pt x="1134122" y="51308"/>
                  </a:lnTo>
                  <a:lnTo>
                    <a:pt x="1106831" y="89912"/>
                  </a:lnTo>
                  <a:lnTo>
                    <a:pt x="1103134" y="154813"/>
                  </a:lnTo>
                  <a:lnTo>
                    <a:pt x="1103134" y="383413"/>
                  </a:lnTo>
                  <a:lnTo>
                    <a:pt x="1388249" y="383413"/>
                  </a:lnTo>
                  <a:lnTo>
                    <a:pt x="1388249" y="154813"/>
                  </a:lnTo>
                  <a:lnTo>
                    <a:pt x="1386630" y="104521"/>
                  </a:lnTo>
                  <a:lnTo>
                    <a:pt x="1371755" y="62992"/>
                  </a:lnTo>
                  <a:lnTo>
                    <a:pt x="1331290" y="41671"/>
                  </a:lnTo>
                  <a:lnTo>
                    <a:pt x="1300746" y="38735"/>
                  </a:lnTo>
                  <a:lnTo>
                    <a:pt x="1274584" y="38735"/>
                  </a:lnTo>
                  <a:lnTo>
                    <a:pt x="1274584" y="16764"/>
                  </a:lnTo>
                  <a:lnTo>
                    <a:pt x="1696097" y="16764"/>
                  </a:lnTo>
                  <a:lnTo>
                    <a:pt x="1696097" y="38735"/>
                  </a:lnTo>
                  <a:lnTo>
                    <a:pt x="1669808" y="38735"/>
                  </a:lnTo>
                  <a:lnTo>
                    <a:pt x="1652923" y="39520"/>
                  </a:lnTo>
                  <a:lnTo>
                    <a:pt x="1613293" y="51308"/>
                  </a:lnTo>
                  <a:lnTo>
                    <a:pt x="1586056" y="89912"/>
                  </a:lnTo>
                  <a:lnTo>
                    <a:pt x="1582305" y="154813"/>
                  </a:lnTo>
                  <a:lnTo>
                    <a:pt x="1582305" y="685800"/>
                  </a:lnTo>
                  <a:lnTo>
                    <a:pt x="1583988" y="736155"/>
                  </a:lnTo>
                  <a:lnTo>
                    <a:pt x="1598879" y="777748"/>
                  </a:lnTo>
                  <a:lnTo>
                    <a:pt x="1639328" y="799068"/>
                  </a:lnTo>
                  <a:lnTo>
                    <a:pt x="1669808" y="802005"/>
                  </a:lnTo>
                  <a:lnTo>
                    <a:pt x="1696097" y="802005"/>
                  </a:lnTo>
                  <a:lnTo>
                    <a:pt x="1696097" y="823976"/>
                  </a:lnTo>
                  <a:lnTo>
                    <a:pt x="1274584" y="823976"/>
                  </a:lnTo>
                  <a:lnTo>
                    <a:pt x="1274584" y="802005"/>
                  </a:lnTo>
                  <a:lnTo>
                    <a:pt x="1300746" y="802005"/>
                  </a:lnTo>
                  <a:lnTo>
                    <a:pt x="1317705" y="801219"/>
                  </a:lnTo>
                  <a:lnTo>
                    <a:pt x="1357388" y="789432"/>
                  </a:lnTo>
                  <a:lnTo>
                    <a:pt x="1384606" y="750808"/>
                  </a:lnTo>
                  <a:lnTo>
                    <a:pt x="1388249" y="685800"/>
                  </a:lnTo>
                  <a:lnTo>
                    <a:pt x="1388249" y="435864"/>
                  </a:lnTo>
                  <a:lnTo>
                    <a:pt x="1103134" y="435864"/>
                  </a:lnTo>
                  <a:lnTo>
                    <a:pt x="1103134" y="685800"/>
                  </a:lnTo>
                  <a:lnTo>
                    <a:pt x="1104849" y="736155"/>
                  </a:lnTo>
                  <a:lnTo>
                    <a:pt x="1120105" y="777748"/>
                  </a:lnTo>
                  <a:lnTo>
                    <a:pt x="1160237" y="799068"/>
                  </a:lnTo>
                  <a:lnTo>
                    <a:pt x="1190637" y="802005"/>
                  </a:lnTo>
                  <a:lnTo>
                    <a:pt x="1217434" y="802005"/>
                  </a:lnTo>
                  <a:lnTo>
                    <a:pt x="1217434" y="823976"/>
                  </a:lnTo>
                  <a:lnTo>
                    <a:pt x="795413" y="823976"/>
                  </a:lnTo>
                  <a:lnTo>
                    <a:pt x="795413" y="802005"/>
                  </a:lnTo>
                  <a:lnTo>
                    <a:pt x="822083" y="802005"/>
                  </a:lnTo>
                  <a:lnTo>
                    <a:pt x="838827" y="801219"/>
                  </a:lnTo>
                  <a:lnTo>
                    <a:pt x="878725" y="789432"/>
                  </a:lnTo>
                  <a:lnTo>
                    <a:pt x="905381" y="750808"/>
                  </a:lnTo>
                  <a:lnTo>
                    <a:pt x="909078" y="685800"/>
                  </a:lnTo>
                  <a:lnTo>
                    <a:pt x="909078" y="154813"/>
                  </a:lnTo>
                  <a:lnTo>
                    <a:pt x="907443" y="104521"/>
                  </a:lnTo>
                  <a:lnTo>
                    <a:pt x="892600" y="62992"/>
                  </a:lnTo>
                  <a:lnTo>
                    <a:pt x="852595" y="41671"/>
                  </a:lnTo>
                  <a:lnTo>
                    <a:pt x="822083" y="38735"/>
                  </a:lnTo>
                  <a:lnTo>
                    <a:pt x="795413" y="38735"/>
                  </a:lnTo>
                  <a:lnTo>
                    <a:pt x="795413" y="16764"/>
                  </a:lnTo>
                  <a:close/>
                </a:path>
                <a:path w="7375525" h="843279">
                  <a:moveTo>
                    <a:pt x="0" y="16764"/>
                  </a:moveTo>
                  <a:lnTo>
                    <a:pt x="725055" y="16764"/>
                  </a:lnTo>
                  <a:lnTo>
                    <a:pt x="725055" y="235204"/>
                  </a:lnTo>
                  <a:lnTo>
                    <a:pt x="703592" y="235204"/>
                  </a:lnTo>
                  <a:lnTo>
                    <a:pt x="693825" y="200056"/>
                  </a:lnTo>
                  <a:lnTo>
                    <a:pt x="683558" y="170243"/>
                  </a:lnTo>
                  <a:lnTo>
                    <a:pt x="661428" y="126619"/>
                  </a:lnTo>
                  <a:lnTo>
                    <a:pt x="633885" y="96885"/>
                  </a:lnTo>
                  <a:lnTo>
                    <a:pt x="597674" y="73914"/>
                  </a:lnTo>
                  <a:lnTo>
                    <a:pt x="544703" y="63787"/>
                  </a:lnTo>
                  <a:lnTo>
                    <a:pt x="518553" y="63119"/>
                  </a:lnTo>
                  <a:lnTo>
                    <a:pt x="458355" y="63119"/>
                  </a:lnTo>
                  <a:lnTo>
                    <a:pt x="458355" y="685800"/>
                  </a:lnTo>
                  <a:lnTo>
                    <a:pt x="458784" y="713870"/>
                  </a:lnTo>
                  <a:lnTo>
                    <a:pt x="462213" y="752629"/>
                  </a:lnTo>
                  <a:lnTo>
                    <a:pt x="492010" y="790321"/>
                  </a:lnTo>
                  <a:lnTo>
                    <a:pt x="530158" y="801268"/>
                  </a:lnTo>
                  <a:lnTo>
                    <a:pt x="546493" y="802005"/>
                  </a:lnTo>
                  <a:lnTo>
                    <a:pt x="573290" y="802005"/>
                  </a:lnTo>
                  <a:lnTo>
                    <a:pt x="573290" y="823976"/>
                  </a:lnTo>
                  <a:lnTo>
                    <a:pt x="150609" y="823976"/>
                  </a:lnTo>
                  <a:lnTo>
                    <a:pt x="150609" y="802005"/>
                  </a:lnTo>
                  <a:lnTo>
                    <a:pt x="177393" y="802005"/>
                  </a:lnTo>
                  <a:lnTo>
                    <a:pt x="194102" y="801219"/>
                  </a:lnTo>
                  <a:lnTo>
                    <a:pt x="233959" y="789432"/>
                  </a:lnTo>
                  <a:lnTo>
                    <a:pt x="261223" y="750808"/>
                  </a:lnTo>
                  <a:lnTo>
                    <a:pt x="264909" y="685800"/>
                  </a:lnTo>
                  <a:lnTo>
                    <a:pt x="264909" y="63119"/>
                  </a:lnTo>
                  <a:lnTo>
                    <a:pt x="206565" y="63119"/>
                  </a:lnTo>
                  <a:lnTo>
                    <a:pt x="168579" y="65283"/>
                  </a:lnTo>
                  <a:lnTo>
                    <a:pt x="109347" y="82567"/>
                  </a:lnTo>
                  <a:lnTo>
                    <a:pt x="64584" y="124333"/>
                  </a:lnTo>
                  <a:lnTo>
                    <a:pt x="31846" y="193103"/>
                  </a:lnTo>
                  <a:lnTo>
                    <a:pt x="22618" y="235204"/>
                  </a:lnTo>
                  <a:lnTo>
                    <a:pt x="0" y="235204"/>
                  </a:lnTo>
                  <a:lnTo>
                    <a:pt x="0" y="16764"/>
                  </a:lnTo>
                  <a:close/>
                </a:path>
                <a:path w="7375525" h="843279">
                  <a:moveTo>
                    <a:pt x="6061976" y="5080"/>
                  </a:moveTo>
                  <a:lnTo>
                    <a:pt x="6119083" y="8380"/>
                  </a:lnTo>
                  <a:lnTo>
                    <a:pt x="6172668" y="17897"/>
                  </a:lnTo>
                  <a:lnTo>
                    <a:pt x="6222726" y="33623"/>
                  </a:lnTo>
                  <a:lnTo>
                    <a:pt x="6269250" y="55550"/>
                  </a:lnTo>
                  <a:lnTo>
                    <a:pt x="6312231" y="83673"/>
                  </a:lnTo>
                  <a:lnTo>
                    <a:pt x="6351663" y="117983"/>
                  </a:lnTo>
                  <a:lnTo>
                    <a:pt x="6383652" y="153392"/>
                  </a:lnTo>
                  <a:lnTo>
                    <a:pt x="6410713" y="191256"/>
                  </a:lnTo>
                  <a:lnTo>
                    <a:pt x="6432850" y="231573"/>
                  </a:lnTo>
                  <a:lnTo>
                    <a:pt x="6450063" y="274340"/>
                  </a:lnTo>
                  <a:lnTo>
                    <a:pt x="6462355" y="319555"/>
                  </a:lnTo>
                  <a:lnTo>
                    <a:pt x="6469729" y="367216"/>
                  </a:lnTo>
                  <a:lnTo>
                    <a:pt x="6472186" y="417322"/>
                  </a:lnTo>
                  <a:lnTo>
                    <a:pt x="6469689" y="467530"/>
                  </a:lnTo>
                  <a:lnTo>
                    <a:pt x="6462196" y="515671"/>
                  </a:lnTo>
                  <a:lnTo>
                    <a:pt x="6449707" y="561752"/>
                  </a:lnTo>
                  <a:lnTo>
                    <a:pt x="6432224" y="605780"/>
                  </a:lnTo>
                  <a:lnTo>
                    <a:pt x="6409745" y="647762"/>
                  </a:lnTo>
                  <a:lnTo>
                    <a:pt x="6382270" y="687705"/>
                  </a:lnTo>
                  <a:lnTo>
                    <a:pt x="6350969" y="723959"/>
                  </a:lnTo>
                  <a:lnTo>
                    <a:pt x="6316597" y="755380"/>
                  </a:lnTo>
                  <a:lnTo>
                    <a:pt x="6279157" y="781966"/>
                  </a:lnTo>
                  <a:lnTo>
                    <a:pt x="6238649" y="803719"/>
                  </a:lnTo>
                  <a:lnTo>
                    <a:pt x="6195075" y="820638"/>
                  </a:lnTo>
                  <a:lnTo>
                    <a:pt x="6148437" y="832723"/>
                  </a:lnTo>
                  <a:lnTo>
                    <a:pt x="6098736" y="839974"/>
                  </a:lnTo>
                  <a:lnTo>
                    <a:pt x="6045974" y="842391"/>
                  </a:lnTo>
                  <a:lnTo>
                    <a:pt x="5993039" y="840086"/>
                  </a:lnTo>
                  <a:lnTo>
                    <a:pt x="5943197" y="833173"/>
                  </a:lnTo>
                  <a:lnTo>
                    <a:pt x="5896449" y="821649"/>
                  </a:lnTo>
                  <a:lnTo>
                    <a:pt x="5852791" y="805513"/>
                  </a:lnTo>
                  <a:lnTo>
                    <a:pt x="5812224" y="784763"/>
                  </a:lnTo>
                  <a:lnTo>
                    <a:pt x="5774744" y="759398"/>
                  </a:lnTo>
                  <a:lnTo>
                    <a:pt x="5740351" y="729416"/>
                  </a:lnTo>
                  <a:lnTo>
                    <a:pt x="5709043" y="694817"/>
                  </a:lnTo>
                  <a:lnTo>
                    <a:pt x="5680288" y="654694"/>
                  </a:lnTo>
                  <a:lnTo>
                    <a:pt x="5656762" y="612172"/>
                  </a:lnTo>
                  <a:lnTo>
                    <a:pt x="5638463" y="567245"/>
                  </a:lnTo>
                  <a:lnTo>
                    <a:pt x="5625393" y="519905"/>
                  </a:lnTo>
                  <a:lnTo>
                    <a:pt x="5617550" y="470144"/>
                  </a:lnTo>
                  <a:lnTo>
                    <a:pt x="5614936" y="417957"/>
                  </a:lnTo>
                  <a:lnTo>
                    <a:pt x="5617432" y="367804"/>
                  </a:lnTo>
                  <a:lnTo>
                    <a:pt x="5624920" y="320104"/>
                  </a:lnTo>
                  <a:lnTo>
                    <a:pt x="5637400" y="274852"/>
                  </a:lnTo>
                  <a:lnTo>
                    <a:pt x="5654871" y="232043"/>
                  </a:lnTo>
                  <a:lnTo>
                    <a:pt x="5677335" y="191674"/>
                  </a:lnTo>
                  <a:lnTo>
                    <a:pt x="5704790" y="153740"/>
                  </a:lnTo>
                  <a:lnTo>
                    <a:pt x="5737237" y="118237"/>
                  </a:lnTo>
                  <a:lnTo>
                    <a:pt x="5773331" y="86544"/>
                  </a:lnTo>
                  <a:lnTo>
                    <a:pt x="5811727" y="60045"/>
                  </a:lnTo>
                  <a:lnTo>
                    <a:pt x="5852424" y="38740"/>
                  </a:lnTo>
                  <a:lnTo>
                    <a:pt x="5895422" y="22629"/>
                  </a:lnTo>
                  <a:lnTo>
                    <a:pt x="5940722" y="11712"/>
                  </a:lnTo>
                  <a:lnTo>
                    <a:pt x="5988324" y="5989"/>
                  </a:lnTo>
                  <a:lnTo>
                    <a:pt x="6038227" y="5461"/>
                  </a:lnTo>
                  <a:lnTo>
                    <a:pt x="6046228" y="5080"/>
                  </a:lnTo>
                  <a:lnTo>
                    <a:pt x="6054229" y="4953"/>
                  </a:lnTo>
                  <a:lnTo>
                    <a:pt x="6061976" y="5080"/>
                  </a:lnTo>
                  <a:close/>
                </a:path>
                <a:path w="7375525" h="843279">
                  <a:moveTo>
                    <a:pt x="2156472" y="0"/>
                  </a:moveTo>
                  <a:lnTo>
                    <a:pt x="2167775" y="0"/>
                  </a:lnTo>
                  <a:lnTo>
                    <a:pt x="2458859" y="662051"/>
                  </a:lnTo>
                  <a:lnTo>
                    <a:pt x="2478770" y="704746"/>
                  </a:lnTo>
                  <a:lnTo>
                    <a:pt x="2496800" y="738727"/>
                  </a:lnTo>
                  <a:lnTo>
                    <a:pt x="2527312" y="780542"/>
                  </a:lnTo>
                  <a:lnTo>
                    <a:pt x="2567031" y="799526"/>
                  </a:lnTo>
                  <a:lnTo>
                    <a:pt x="2584462" y="802005"/>
                  </a:lnTo>
                  <a:lnTo>
                    <a:pt x="2584462" y="823976"/>
                  </a:lnTo>
                  <a:lnTo>
                    <a:pt x="2193937" y="823976"/>
                  </a:lnTo>
                  <a:lnTo>
                    <a:pt x="2193937" y="802005"/>
                  </a:lnTo>
                  <a:lnTo>
                    <a:pt x="2210066" y="802005"/>
                  </a:lnTo>
                  <a:lnTo>
                    <a:pt x="2231779" y="801173"/>
                  </a:lnTo>
                  <a:lnTo>
                    <a:pt x="2276106" y="788797"/>
                  </a:lnTo>
                  <a:lnTo>
                    <a:pt x="2289187" y="761492"/>
                  </a:lnTo>
                  <a:lnTo>
                    <a:pt x="2289187" y="754380"/>
                  </a:lnTo>
                  <a:lnTo>
                    <a:pt x="2275130" y="712319"/>
                  </a:lnTo>
                  <a:lnTo>
                    <a:pt x="2224925" y="594233"/>
                  </a:lnTo>
                  <a:lnTo>
                    <a:pt x="1939683" y="594233"/>
                  </a:lnTo>
                  <a:lnTo>
                    <a:pt x="1905774" y="672719"/>
                  </a:lnTo>
                  <a:lnTo>
                    <a:pt x="1890183" y="723993"/>
                  </a:lnTo>
                  <a:lnTo>
                    <a:pt x="1889137" y="737616"/>
                  </a:lnTo>
                  <a:lnTo>
                    <a:pt x="1890852" y="753471"/>
                  </a:lnTo>
                  <a:lnTo>
                    <a:pt x="1916569" y="787654"/>
                  </a:lnTo>
                  <a:lnTo>
                    <a:pt x="1967093" y="799316"/>
                  </a:lnTo>
                  <a:lnTo>
                    <a:pt x="1995690" y="802005"/>
                  </a:lnTo>
                  <a:lnTo>
                    <a:pt x="1995690" y="823976"/>
                  </a:lnTo>
                  <a:lnTo>
                    <a:pt x="1727212" y="823976"/>
                  </a:lnTo>
                  <a:lnTo>
                    <a:pt x="1727212" y="802005"/>
                  </a:lnTo>
                  <a:lnTo>
                    <a:pt x="1747973" y="797262"/>
                  </a:lnTo>
                  <a:lnTo>
                    <a:pt x="1766804" y="789686"/>
                  </a:lnTo>
                  <a:lnTo>
                    <a:pt x="1798586" y="765937"/>
                  </a:lnTo>
                  <a:lnTo>
                    <a:pt x="1829892" y="720756"/>
                  </a:lnTo>
                  <a:lnTo>
                    <a:pt x="1847985" y="686391"/>
                  </a:lnTo>
                  <a:lnTo>
                    <a:pt x="1867674" y="644144"/>
                  </a:lnTo>
                  <a:lnTo>
                    <a:pt x="215647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chemeClr val="bg1"/>
                </a:solidFill>
                <a:ea typeface="宋体" charset="-122"/>
              </a:rPr>
              <a:t>CLASSIFICATION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791200"/>
          </a:xfrm>
          <a:solidFill>
            <a:srgbClr val="FFFF00"/>
          </a:solidFill>
          <a:ln>
            <a:solidFill>
              <a:srgbClr val="480048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zh-CN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Arial Black" pitchFamily="34" charset="0"/>
              </a:rPr>
              <a:t>VITAMINS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 Black" pitchFamily="34" charset="0"/>
              </a:rPr>
              <a:t>		Water Soluble	</a:t>
            </a:r>
            <a:r>
              <a:rPr lang="en-US" altLang="zh-CN" sz="2000" dirty="0">
                <a:solidFill>
                  <a:srgbClr val="FF0000"/>
                </a:solidFill>
                <a:latin typeface="Arial Black" pitchFamily="34" charset="0"/>
              </a:rPr>
              <a:t>        </a:t>
            </a:r>
            <a:r>
              <a:rPr lang="en-US" altLang="zh-CN" sz="2000" b="1" dirty="0">
                <a:solidFill>
                  <a:srgbClr val="FF0000"/>
                </a:solidFill>
                <a:latin typeface="Arial Black" pitchFamily="34" charset="0"/>
              </a:rPr>
              <a:t>  Fat Soluble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US" altLang="zh-CN" sz="1800" b="1" dirty="0">
                <a:latin typeface="Arial Black" pitchFamily="34" charset="0"/>
              </a:rPr>
            </a:br>
            <a:r>
              <a:rPr lang="en-US" altLang="zh-CN" sz="1800" b="1" dirty="0">
                <a:latin typeface="Arial Black" pitchFamily="34" charset="0"/>
              </a:rPr>
              <a:t>																							            </a:t>
            </a:r>
            <a:r>
              <a:rPr lang="en-US" altLang="zh-CN" sz="1800" b="1" dirty="0" err="1">
                <a:latin typeface="Arial Black" pitchFamily="34" charset="0"/>
              </a:rPr>
              <a:t>Vit</a:t>
            </a:r>
            <a:r>
              <a:rPr lang="en-US" altLang="zh-CN" sz="1800" b="1" dirty="0">
                <a:latin typeface="Arial Black" pitchFamily="34" charset="0"/>
              </a:rPr>
              <a:t> A, D, E, K 			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b="1" dirty="0">
                <a:latin typeface="Arial Black" pitchFamily="34" charset="0"/>
              </a:rPr>
              <a:t> Non B-complex	</a:t>
            </a:r>
            <a:r>
              <a:rPr lang="en-US" altLang="zh-CN" sz="1800" b="1" dirty="0" err="1">
                <a:latin typeface="Arial Black" pitchFamily="34" charset="0"/>
              </a:rPr>
              <a:t>B-complex</a:t>
            </a:r>
            <a:endParaRPr lang="en-US" altLang="zh-CN" sz="1800" b="1" dirty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b="1" dirty="0">
                <a:latin typeface="Arial Black" pitchFamily="34" charset="0"/>
              </a:rPr>
              <a:t> e.g. Vitamin C	</a:t>
            </a:r>
            <a:r>
              <a:rPr lang="en-US" altLang="zh-CN" sz="1800" b="1" dirty="0">
                <a:solidFill>
                  <a:schemeClr val="bg2"/>
                </a:solidFill>
                <a:latin typeface="Arial Black" pitchFamily="34" charset="0"/>
              </a:rPr>
              <a:t>	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b="1" dirty="0">
                <a:solidFill>
                  <a:schemeClr val="bg2"/>
                </a:solidFill>
                <a:latin typeface="Arial Black" pitchFamily="34" charset="0"/>
              </a:rPr>
              <a:t>					</a:t>
            </a:r>
            <a:r>
              <a:rPr lang="en-US" altLang="zh-CN" sz="1800" b="1" dirty="0">
                <a:solidFill>
                  <a:srgbClr val="CC0000"/>
                </a:solidFill>
                <a:latin typeface="Arial Black" pitchFamily="34" charset="0"/>
              </a:rPr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US" altLang="zh-CN" sz="1800" b="1" dirty="0">
                <a:solidFill>
                  <a:srgbClr val="CC0000"/>
                </a:solidFill>
                <a:latin typeface="Arial Black" pitchFamily="34" charset="0"/>
              </a:rPr>
            </a:br>
            <a:endParaRPr lang="en-US" altLang="zh-CN" sz="1800" b="1" dirty="0">
              <a:solidFill>
                <a:srgbClr val="CC0000"/>
              </a:solidFill>
              <a:latin typeface="Arial Black" pitchFamily="34" charset="0"/>
            </a:endParaRP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/>
        </p:nvGraphicFramePr>
        <p:xfrm>
          <a:off x="611188" y="4184650"/>
          <a:ext cx="7921625" cy="2455863"/>
        </p:xfrm>
        <a:graphic>
          <a:graphicData uri="http://schemas.openxmlformats.org/drawingml/2006/table">
            <a:tbl>
              <a:tblPr/>
              <a:tblGrid>
                <a:gridCol w="298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Energy-releasing</a:t>
                      </a:r>
                    </a:p>
                  </a:txBody>
                  <a:tcPr marL="91449" marR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Hematopoietic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Others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B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   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(Thiamine),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B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   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(Riboflavin),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B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   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(Niacin),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B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   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</a:t>
                      </a:r>
                      <a:r>
                        <a:rPr kumimoji="0" lang="en-US" altLang="zh-CN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Pantothenic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acid)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B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  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(Biotin)</a:t>
                      </a:r>
                    </a:p>
                  </a:txBody>
                  <a:tcPr marL="91449" marR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B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(Folic acid),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12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(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Cyanocobalamin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)</a:t>
                      </a: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Vit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B 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  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Pyridoxine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Pyridoxal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Pyridoxamine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1449" marR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B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Down Arrow 12"/>
          <p:cNvSpPr/>
          <p:nvPr/>
        </p:nvSpPr>
        <p:spPr>
          <a:xfrm>
            <a:off x="3505200" y="33528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9424178">
            <a:off x="3387485" y="1935099"/>
            <a:ext cx="311632" cy="1249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2140188">
            <a:off x="1961842" y="1941277"/>
            <a:ext cx="276173" cy="1283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477000" y="2057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352800" y="1447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57800" y="1371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458200" cy="544681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02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Water soluble vitamins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Fat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 soluble vitamins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85">
                <a:tc>
                  <a:txBody>
                    <a:bodyPr/>
                    <a:lstStyle/>
                    <a:p>
                      <a:r>
                        <a:rPr lang="en-US" sz="2400" b="1" dirty="0"/>
                        <a:t>Solubility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Water soluble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Fat soluble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485">
                <a:tc>
                  <a:txBody>
                    <a:bodyPr/>
                    <a:lstStyle/>
                    <a:p>
                      <a:r>
                        <a:rPr lang="en-US" sz="2400" b="1" dirty="0"/>
                        <a:t>Absorption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Simple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Along with lipids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85">
                <a:tc>
                  <a:txBody>
                    <a:bodyPr/>
                    <a:lstStyle/>
                    <a:p>
                      <a:r>
                        <a:rPr lang="en-US" sz="2400" b="1" dirty="0"/>
                        <a:t>Storage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*No storage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Stored in liver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485">
                <a:tc>
                  <a:txBody>
                    <a:bodyPr/>
                    <a:lstStyle/>
                    <a:p>
                      <a:r>
                        <a:rPr lang="en-US" sz="2400" b="1" dirty="0"/>
                        <a:t>Excretion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Excreted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Not excreted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485">
                <a:tc>
                  <a:txBody>
                    <a:bodyPr/>
                    <a:lstStyle/>
                    <a:p>
                      <a:r>
                        <a:rPr lang="en-US" sz="2400" b="1" dirty="0"/>
                        <a:t>Excess intake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Nontoxic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Toxic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485">
                <a:tc>
                  <a:txBody>
                    <a:bodyPr/>
                    <a:lstStyle/>
                    <a:p>
                      <a:r>
                        <a:rPr lang="en-US" sz="2400" b="1" dirty="0"/>
                        <a:t>Deficiency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Manifests rapidly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Manifests slowly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02">
                <a:tc>
                  <a:txBody>
                    <a:bodyPr/>
                    <a:lstStyle/>
                    <a:p>
                      <a:r>
                        <a:rPr lang="en-US" sz="2400" b="1" dirty="0"/>
                        <a:t>Treatment 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Regular dietary</a:t>
                      </a:r>
                      <a:r>
                        <a:rPr lang="en-US" sz="2400" b="1" baseline="0" dirty="0"/>
                        <a:t> supply</a:t>
                      </a:r>
                      <a:endParaRPr lang="en-US" sz="2400" b="1" dirty="0"/>
                    </a:p>
                    <a:p>
                      <a:endParaRPr lang="en-US" sz="2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Single large dose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0"/>
          <a:ext cx="8305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15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2960"/>
          </a:xfrm>
        </p:spPr>
        <p:txBody>
          <a:bodyPr/>
          <a:lstStyle/>
          <a:p>
            <a:pPr algn="ctr"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Vitamin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56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healthyfood.jpg"/>
          <p:cNvPicPr>
            <a:picLocks noChangeAspect="1"/>
          </p:cNvPicPr>
          <p:nvPr/>
        </p:nvPicPr>
        <p:blipFill>
          <a:blip r:embed="rId2"/>
          <a:srcRect b="7468"/>
          <a:stretch>
            <a:fillRect/>
          </a:stretch>
        </p:blipFill>
        <p:spPr bwMode="auto">
          <a:xfrm>
            <a:off x="0" y="2216150"/>
            <a:ext cx="70104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1"/>
            <a:ext cx="6096000" cy="129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C00000"/>
                </a:solidFill>
                <a:effectLst>
                  <a:reflection stA="50000" endPos="75000" dist="12700" dir="5400000" sy="-100000" algn="bl" rotWithShape="0"/>
                </a:effectLst>
                <a:ea typeface="ＭＳ Ｐゴシック" charset="-128"/>
              </a:rPr>
              <a:t>VITAMIN A </a:t>
            </a:r>
            <a:r>
              <a:rPr lang="en-US" sz="6000" dirty="0">
                <a:solidFill>
                  <a:srgbClr val="002060"/>
                </a:solidFill>
                <a:effectLst>
                  <a:reflection stA="50000" endPos="75000" dist="12700" dir="5400000" sy="-100000" algn="bl" rotWithShape="0"/>
                </a:effectLst>
                <a:ea typeface="ＭＳ Ｐゴシック" charset="-128"/>
              </a:rPr>
              <a:t>(Retinoid)</a:t>
            </a:r>
          </a:p>
        </p:txBody>
      </p:sp>
      <p:pic>
        <p:nvPicPr>
          <p:cNvPr id="4100" name="Picture 6" descr="vitamins-300x300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362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104657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/>
              <a:t>ACTIVE FORMS OF VITAMIN A (Chemistry)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763000" cy="4800600"/>
          </a:xfrm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b="1" dirty="0"/>
              <a:t>β-Carotene: </a:t>
            </a:r>
            <a:r>
              <a:rPr lang="en-US" b="0" dirty="0"/>
              <a:t>present in Plant foods, cleaved in </a:t>
            </a:r>
            <a:r>
              <a:rPr lang="en-US" b="0" dirty="0" err="1"/>
              <a:t>intesine</a:t>
            </a:r>
            <a:r>
              <a:rPr lang="en-US" b="0" dirty="0"/>
              <a:t> gives 2 moles of retinol.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b="1" dirty="0"/>
              <a:t>Retinol: </a:t>
            </a:r>
            <a:r>
              <a:rPr lang="en-US" b="0" dirty="0"/>
              <a:t>A primary alcohol containing a </a:t>
            </a:r>
            <a:r>
              <a:rPr lang="en-US" b="0" dirty="0">
                <a:solidFill>
                  <a:srgbClr val="FF0000"/>
                </a:solidFill>
              </a:rPr>
              <a:t>β-ionone ring</a:t>
            </a:r>
            <a:r>
              <a:rPr lang="en-US" b="0" dirty="0"/>
              <a:t> with an unsaturated side chain, retinol is present in animal tissues- as </a:t>
            </a:r>
            <a:r>
              <a:rPr lang="en-US" i="1" dirty="0" err="1">
                <a:solidFill>
                  <a:srgbClr val="002060"/>
                </a:solidFill>
              </a:rPr>
              <a:t>retinyl</a:t>
            </a:r>
            <a:r>
              <a:rPr lang="en-US" i="1" dirty="0">
                <a:solidFill>
                  <a:srgbClr val="002060"/>
                </a:solidFill>
              </a:rPr>
              <a:t> ester with LCFA</a:t>
            </a:r>
            <a:r>
              <a:rPr lang="en-US" b="0" dirty="0"/>
              <a:t>.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AutoNum type="arabicPeriod" startAt="3"/>
              <a:defRPr/>
            </a:pPr>
            <a:r>
              <a:rPr lang="en-US" b="1" dirty="0"/>
              <a:t>Retinal: </a:t>
            </a:r>
            <a:r>
              <a:rPr lang="en-US" b="0" dirty="0" err="1"/>
              <a:t>Aldehyde</a:t>
            </a:r>
            <a:r>
              <a:rPr lang="en-US" b="0" dirty="0"/>
              <a:t> form by the oxidation of retinol. </a:t>
            </a:r>
            <a:r>
              <a:rPr lang="en-US" dirty="0"/>
              <a:t>(</a:t>
            </a:r>
            <a:r>
              <a:rPr lang="en-US" i="1" dirty="0">
                <a:solidFill>
                  <a:srgbClr val="00B050"/>
                </a:solidFill>
              </a:rPr>
              <a:t>both are </a:t>
            </a:r>
            <a:r>
              <a:rPr lang="en-US" i="1" dirty="0" err="1">
                <a:solidFill>
                  <a:srgbClr val="00B050"/>
                </a:solidFill>
              </a:rPr>
              <a:t>interconvertible</a:t>
            </a:r>
            <a:r>
              <a:rPr lang="en-US" dirty="0"/>
              <a:t>)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AutoNum type="arabicPeriod" startAt="4"/>
              <a:defRPr/>
            </a:pPr>
            <a:r>
              <a:rPr lang="en-US" b="1" dirty="0"/>
              <a:t>Retinoic acid: </a:t>
            </a:r>
            <a:r>
              <a:rPr lang="en-US" b="0" dirty="0"/>
              <a:t>By the oxidation of retinal </a:t>
            </a:r>
            <a:r>
              <a:rPr lang="en-US" i="1" dirty="0">
                <a:solidFill>
                  <a:srgbClr val="00B050"/>
                </a:solidFill>
              </a:rPr>
              <a:t>(Not </a:t>
            </a:r>
            <a:r>
              <a:rPr lang="en-US" i="1" dirty="0" err="1">
                <a:solidFill>
                  <a:srgbClr val="00B050"/>
                </a:solidFill>
              </a:rPr>
              <a:t>interconvertible</a:t>
            </a:r>
            <a:r>
              <a:rPr lang="en-US" i="1" dirty="0">
                <a:solidFill>
                  <a:srgbClr val="00B050"/>
                </a:solidFill>
              </a:rPr>
              <a:t>).</a:t>
            </a:r>
          </a:p>
        </p:txBody>
      </p:sp>
    </p:spTree>
  </p:cSld>
  <p:clrMapOvr>
    <a:masterClrMapping/>
  </p:clrMapOvr>
  <p:transition advClick="0" advTm="104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1689</Words>
  <Application>Microsoft Office PowerPoint</Application>
  <PresentationFormat>On-screen Show (4:3)</PresentationFormat>
  <Paragraphs>237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Algerian</vt:lpstr>
      <vt:lpstr>Arial</vt:lpstr>
      <vt:lpstr>Arial Black</vt:lpstr>
      <vt:lpstr>Arial MT</vt:lpstr>
      <vt:lpstr>Calibri</vt:lpstr>
      <vt:lpstr>Georgia</vt:lpstr>
      <vt:lpstr>Times New Roman</vt:lpstr>
      <vt:lpstr>Wingdings</vt:lpstr>
      <vt:lpstr>Office Theme</vt:lpstr>
      <vt:lpstr>PowerPoint Presentation</vt:lpstr>
      <vt:lpstr>VITAMINS</vt:lpstr>
      <vt:lpstr>PowerPoint Presentation</vt:lpstr>
      <vt:lpstr>VITAMINS</vt:lpstr>
      <vt:lpstr>CLASSIFICATION</vt:lpstr>
      <vt:lpstr>PowerPoint Presentation</vt:lpstr>
      <vt:lpstr>Vitamin</vt:lpstr>
      <vt:lpstr>VITAMIN A (Retinoid)</vt:lpstr>
      <vt:lpstr>ACTIVE FORMS OF VITAMIN A (Chemistry) </vt:lpstr>
      <vt:lpstr>PowerPoint Presentation</vt:lpstr>
      <vt:lpstr>Recommended Daily Allowance (RDA)</vt:lpstr>
      <vt:lpstr>PowerPoint Presentation</vt:lpstr>
      <vt:lpstr>SOURCES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Metabolism </vt:lpstr>
      <vt:lpstr>Transport to liver </vt:lpstr>
      <vt:lpstr>PowerPoint Presentation</vt:lpstr>
      <vt:lpstr>PowerPoint Presentation</vt:lpstr>
      <vt:lpstr>Vitamin Deficiency</vt:lpstr>
      <vt:lpstr>PowerPoint Presentation</vt:lpstr>
      <vt:lpstr>PowerPoint Presentation</vt:lpstr>
      <vt:lpstr>NIGHT BLINDNESS</vt:lpstr>
      <vt:lpstr>PowerPoint Presentation</vt:lpstr>
      <vt:lpstr>CONJUNCTIVAL XEROSIS (Xerophthalmia)</vt:lpstr>
      <vt:lpstr>XEROPTHALMIA</vt:lpstr>
      <vt:lpstr>XEROPTHALMIA (dry eye)</vt:lpstr>
      <vt:lpstr>PowerPoint Presentation</vt:lpstr>
      <vt:lpstr>PowerPoint Presentation</vt:lpstr>
      <vt:lpstr> BITOT’S SPOTS</vt:lpstr>
      <vt:lpstr>PowerPoint Presentation</vt:lpstr>
      <vt:lpstr>PowerPoint Presentation</vt:lpstr>
      <vt:lpstr>PowerPoint Presentation</vt:lpstr>
      <vt:lpstr>TREATMENT</vt:lpstr>
      <vt:lpstr>PREVENTION &amp; CONTROL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Mritunjay Kumar</cp:lastModifiedBy>
  <cp:revision>79</cp:revision>
  <dcterms:created xsi:type="dcterms:W3CDTF">2021-05-14T08:26:07Z</dcterms:created>
  <dcterms:modified xsi:type="dcterms:W3CDTF">2021-09-11T06:58:13Z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2021-05-14T00:00:00Z</vt:filetime>
  </property>
</Properties>
</file>