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01" r:id="rId2"/>
    <p:sldId id="502" r:id="rId3"/>
    <p:sldId id="503" r:id="rId4"/>
    <p:sldId id="259" r:id="rId5"/>
    <p:sldId id="572" r:id="rId6"/>
    <p:sldId id="504" r:id="rId7"/>
    <p:sldId id="505" r:id="rId8"/>
    <p:sldId id="573" r:id="rId9"/>
    <p:sldId id="574" r:id="rId10"/>
    <p:sldId id="575" r:id="rId11"/>
    <p:sldId id="506" r:id="rId12"/>
    <p:sldId id="507" r:id="rId13"/>
    <p:sldId id="508" r:id="rId14"/>
    <p:sldId id="510" r:id="rId15"/>
    <p:sldId id="286" r:id="rId16"/>
    <p:sldId id="511" r:id="rId17"/>
    <p:sldId id="512" r:id="rId18"/>
    <p:sldId id="513" r:id="rId19"/>
    <p:sldId id="514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71C3C-57B5-4AC2-985F-8A05CF55E3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2D915A-8D55-4257-BF45-AD08F91251DA}">
      <dgm:prSet phldrT="[Text]" custT="1"/>
      <dgm:spPr/>
      <dgm:t>
        <a:bodyPr/>
        <a:lstStyle/>
        <a:p>
          <a:r>
            <a:rPr lang="en-US" sz="2400" b="1" dirty="0"/>
            <a:t>Vit D def.</a:t>
          </a:r>
        </a:p>
        <a:p>
          <a:endParaRPr lang="en-US" sz="1600" dirty="0"/>
        </a:p>
      </dgm:t>
    </dgm:pt>
    <dgm:pt modelId="{A963355F-6958-49F0-9CB0-3163E9B53628}" type="parTrans" cxnId="{E9172D20-D1B8-4575-950F-052D0EB7A092}">
      <dgm:prSet/>
      <dgm:spPr/>
      <dgm:t>
        <a:bodyPr/>
        <a:lstStyle/>
        <a:p>
          <a:endParaRPr lang="en-US" sz="1600"/>
        </a:p>
      </dgm:t>
    </dgm:pt>
    <dgm:pt modelId="{739577D7-B13B-4899-B913-6B6E7C8C2B58}" type="sibTrans" cxnId="{E9172D20-D1B8-4575-950F-052D0EB7A092}">
      <dgm:prSet/>
      <dgm:spPr/>
      <dgm:t>
        <a:bodyPr/>
        <a:lstStyle/>
        <a:p>
          <a:endParaRPr lang="en-US" sz="1600"/>
        </a:p>
      </dgm:t>
    </dgm:pt>
    <dgm:pt modelId="{98000C63-63D6-4637-B00F-0480744FD624}">
      <dgm:prSet phldrT="[Text]" custT="1"/>
      <dgm:spPr/>
      <dgm:t>
        <a:bodyPr/>
        <a:lstStyle/>
        <a:p>
          <a:r>
            <a:rPr lang="en-US" sz="2400" b="1" dirty="0"/>
            <a:t>PTH</a:t>
          </a:r>
        </a:p>
      </dgm:t>
    </dgm:pt>
    <dgm:pt modelId="{11F0A905-E7AB-410F-B28E-F83EBDDBAAEA}" type="parTrans" cxnId="{35F3B279-FFC9-4714-B08A-1685DC7CDF6E}">
      <dgm:prSet/>
      <dgm:spPr/>
      <dgm:t>
        <a:bodyPr/>
        <a:lstStyle/>
        <a:p>
          <a:endParaRPr lang="en-US" sz="1600"/>
        </a:p>
      </dgm:t>
    </dgm:pt>
    <dgm:pt modelId="{5A14E3FD-CC40-4EE2-91FC-3808045074C5}" type="sibTrans" cxnId="{35F3B279-FFC9-4714-B08A-1685DC7CDF6E}">
      <dgm:prSet/>
      <dgm:spPr/>
      <dgm:t>
        <a:bodyPr/>
        <a:lstStyle/>
        <a:p>
          <a:endParaRPr lang="en-US" sz="1600"/>
        </a:p>
      </dgm:t>
    </dgm:pt>
    <dgm:pt modelId="{C7613EC9-38D3-4CD4-B7E8-2F4C8F7B8CFD}">
      <dgm:prSet phldrT="[Text]" custT="1"/>
      <dgm:spPr/>
      <dgm:t>
        <a:bodyPr/>
        <a:lstStyle/>
        <a:p>
          <a:r>
            <a:rPr lang="en-US" sz="1800" dirty="0"/>
            <a:t>PTH mobilizes calcium &amp; phosphorous from bones.</a:t>
          </a:r>
        </a:p>
      </dgm:t>
    </dgm:pt>
    <dgm:pt modelId="{57A78CF9-0BBF-4F8C-AA3B-BA27DBADE916}" type="parTrans" cxnId="{5CB117B2-7F13-4D9C-A334-AFAA5085BC42}">
      <dgm:prSet/>
      <dgm:spPr/>
      <dgm:t>
        <a:bodyPr/>
        <a:lstStyle/>
        <a:p>
          <a:endParaRPr lang="en-US" sz="1600"/>
        </a:p>
      </dgm:t>
    </dgm:pt>
    <dgm:pt modelId="{5C0F3B9E-3C8D-4BE6-9502-E6FF5C8EABDA}" type="sibTrans" cxnId="{5CB117B2-7F13-4D9C-A334-AFAA5085BC42}">
      <dgm:prSet/>
      <dgm:spPr/>
      <dgm:t>
        <a:bodyPr/>
        <a:lstStyle/>
        <a:p>
          <a:endParaRPr lang="en-US" sz="1600"/>
        </a:p>
      </dgm:t>
    </dgm:pt>
    <dgm:pt modelId="{257D9DA9-9071-4FBE-A7B2-A9D87A32B534}">
      <dgm:prSet phldrT="[Text]" custT="1"/>
      <dgm:spPr/>
      <dgm:t>
        <a:bodyPr/>
        <a:lstStyle/>
        <a:p>
          <a:r>
            <a:rPr lang="en-US" sz="2400" b="1" dirty="0"/>
            <a:t>RICKETS</a:t>
          </a:r>
        </a:p>
      </dgm:t>
    </dgm:pt>
    <dgm:pt modelId="{BF05CAE0-CABD-4715-8FAB-F5CA54BBEEEA}" type="parTrans" cxnId="{6BDFBE4F-0230-4C64-9D0F-E83F4C9FBF4D}">
      <dgm:prSet/>
      <dgm:spPr/>
      <dgm:t>
        <a:bodyPr/>
        <a:lstStyle/>
        <a:p>
          <a:endParaRPr lang="en-US" sz="1600"/>
        </a:p>
      </dgm:t>
    </dgm:pt>
    <dgm:pt modelId="{0B2AD793-8E8C-4DAD-9690-1BA92D3754FB}" type="sibTrans" cxnId="{6BDFBE4F-0230-4C64-9D0F-E83F4C9FBF4D}">
      <dgm:prSet/>
      <dgm:spPr/>
      <dgm:t>
        <a:bodyPr/>
        <a:lstStyle/>
        <a:p>
          <a:endParaRPr lang="en-US" sz="1600"/>
        </a:p>
      </dgm:t>
    </dgm:pt>
    <dgm:pt modelId="{15A731C3-3DAB-49F2-A693-917908DD8C32}">
      <dgm:prSet phldrT="[Text]" custT="1"/>
      <dgm:spPr/>
      <dgm:t>
        <a:bodyPr/>
        <a:lstStyle/>
        <a:p>
          <a:r>
            <a:rPr lang="en-US" sz="1800" dirty="0"/>
            <a:t>Pliable bones bend especially in weight bearing areas.</a:t>
          </a:r>
        </a:p>
      </dgm:t>
    </dgm:pt>
    <dgm:pt modelId="{51F5209A-9243-40BE-8344-7DFD152D39B4}" type="parTrans" cxnId="{3470E671-DF07-42B5-B805-B44770C0B60D}">
      <dgm:prSet/>
      <dgm:spPr/>
      <dgm:t>
        <a:bodyPr/>
        <a:lstStyle/>
        <a:p>
          <a:endParaRPr lang="en-US" sz="1600"/>
        </a:p>
      </dgm:t>
    </dgm:pt>
    <dgm:pt modelId="{479D3247-1087-4A81-AF96-57BF8C560D88}" type="sibTrans" cxnId="{3470E671-DF07-42B5-B805-B44770C0B60D}">
      <dgm:prSet/>
      <dgm:spPr/>
      <dgm:t>
        <a:bodyPr/>
        <a:lstStyle/>
        <a:p>
          <a:endParaRPr lang="en-US" sz="1600"/>
        </a:p>
      </dgm:t>
    </dgm:pt>
    <dgm:pt modelId="{CEA73092-FACF-48A2-9CAF-1F7233B2749E}">
      <dgm:prSet phldrT="[Text]" custT="1"/>
      <dgm:spPr/>
      <dgm:t>
        <a:bodyPr/>
        <a:lstStyle/>
        <a:p>
          <a:r>
            <a:rPr lang="en-US" sz="1800" dirty="0"/>
            <a:t>Bones lose their mineral content</a:t>
          </a:r>
        </a:p>
      </dgm:t>
    </dgm:pt>
    <dgm:pt modelId="{3C5E273D-EF13-40F7-A9F1-E906970899DD}" type="parTrans" cxnId="{3A551FBB-BCC7-4AD8-9969-F436840044C2}">
      <dgm:prSet/>
      <dgm:spPr/>
      <dgm:t>
        <a:bodyPr/>
        <a:lstStyle/>
        <a:p>
          <a:endParaRPr lang="en-US"/>
        </a:p>
      </dgm:t>
    </dgm:pt>
    <dgm:pt modelId="{1F593F0F-CC52-4104-8BCC-DCC70AF5F585}" type="sibTrans" cxnId="{3A551FBB-BCC7-4AD8-9969-F436840044C2}">
      <dgm:prSet/>
      <dgm:spPr/>
      <dgm:t>
        <a:bodyPr/>
        <a:lstStyle/>
        <a:p>
          <a:endParaRPr lang="en-US"/>
        </a:p>
      </dgm:t>
    </dgm:pt>
    <dgm:pt modelId="{56A2FD33-008B-4E66-BD13-93FE5BEAC057}">
      <dgm:prSet phldrT="[Text]" custT="1"/>
      <dgm:spPr/>
      <dgm:t>
        <a:bodyPr/>
        <a:lstStyle/>
        <a:p>
          <a:r>
            <a:rPr lang="en-US" sz="1800" dirty="0"/>
            <a:t>As a result, bones become soft,poorly mineralized and pliable</a:t>
          </a:r>
        </a:p>
      </dgm:t>
    </dgm:pt>
    <dgm:pt modelId="{4A3B5944-9A97-4BE7-9AA7-18F14B2B35A5}" type="parTrans" cxnId="{1F01E174-2692-4BBD-8041-34BFAAD124B4}">
      <dgm:prSet/>
      <dgm:spPr/>
      <dgm:t>
        <a:bodyPr/>
        <a:lstStyle/>
        <a:p>
          <a:endParaRPr lang="en-US"/>
        </a:p>
      </dgm:t>
    </dgm:pt>
    <dgm:pt modelId="{4FD798B4-9C01-44AF-A673-F48424E02281}" type="sibTrans" cxnId="{1F01E174-2692-4BBD-8041-34BFAAD124B4}">
      <dgm:prSet/>
      <dgm:spPr/>
      <dgm:t>
        <a:bodyPr/>
        <a:lstStyle/>
        <a:p>
          <a:endParaRPr lang="en-US"/>
        </a:p>
      </dgm:t>
    </dgm:pt>
    <dgm:pt modelId="{EF58768C-D5BE-4B46-8C97-A2D9E2F17190}">
      <dgm:prSet phldrT="[Text]" custT="1"/>
      <dgm:spPr/>
      <dgm:t>
        <a:bodyPr/>
        <a:lstStyle/>
        <a:p>
          <a:r>
            <a:rPr lang="en-US" sz="1800" dirty="0"/>
            <a:t>Decrease of plasma calcium concentration.</a:t>
          </a:r>
        </a:p>
      </dgm:t>
    </dgm:pt>
    <dgm:pt modelId="{FAB3CADA-A628-4762-B4BE-539DFD05C9D4}" type="parTrans" cxnId="{28C1CA9C-6A19-4754-BB6A-1A7DD964F6EB}">
      <dgm:prSet/>
      <dgm:spPr/>
      <dgm:t>
        <a:bodyPr/>
        <a:lstStyle/>
        <a:p>
          <a:endParaRPr lang="en-US"/>
        </a:p>
      </dgm:t>
    </dgm:pt>
    <dgm:pt modelId="{8ED3D932-C017-4744-B74A-C0AD9AC4F106}" type="sibTrans" cxnId="{28C1CA9C-6A19-4754-BB6A-1A7DD964F6EB}">
      <dgm:prSet/>
      <dgm:spPr/>
      <dgm:t>
        <a:bodyPr/>
        <a:lstStyle/>
        <a:p>
          <a:endParaRPr lang="en-US"/>
        </a:p>
      </dgm:t>
    </dgm:pt>
    <dgm:pt modelId="{BBF5CADA-F83E-4BDC-B42F-94F587EAB9C2}">
      <dgm:prSet phldrT="[Text]" custT="1"/>
      <dgm:spPr/>
      <dgm:t>
        <a:bodyPr/>
        <a:lstStyle/>
        <a:p>
          <a:endParaRPr lang="en-US" sz="1600" dirty="0"/>
        </a:p>
      </dgm:t>
    </dgm:pt>
    <dgm:pt modelId="{1205C1C1-8B72-4DFC-B118-5161B6C5621E}" type="parTrans" cxnId="{CB5C954E-5631-4205-964A-592EA7B22999}">
      <dgm:prSet/>
      <dgm:spPr/>
      <dgm:t>
        <a:bodyPr/>
        <a:lstStyle/>
        <a:p>
          <a:endParaRPr lang="en-US"/>
        </a:p>
      </dgm:t>
    </dgm:pt>
    <dgm:pt modelId="{5F5A7D6B-02CF-4697-813E-577DD2B0C20A}" type="sibTrans" cxnId="{CB5C954E-5631-4205-964A-592EA7B22999}">
      <dgm:prSet/>
      <dgm:spPr/>
      <dgm:t>
        <a:bodyPr/>
        <a:lstStyle/>
        <a:p>
          <a:endParaRPr lang="en-US"/>
        </a:p>
      </dgm:t>
    </dgm:pt>
    <dgm:pt modelId="{E43CE52E-DC7E-42F8-90E2-099D33F50681}">
      <dgm:prSet phldrT="[Text]" custT="1"/>
      <dgm:spPr/>
      <dgm:t>
        <a:bodyPr/>
        <a:lstStyle/>
        <a:p>
          <a:r>
            <a:rPr lang="en-US" sz="1800" dirty="0"/>
            <a:t>Decrease  intestinal absorption &amp; renal tubular reabsorption</a:t>
          </a:r>
        </a:p>
      </dgm:t>
    </dgm:pt>
    <dgm:pt modelId="{3C1FB778-3C74-4F4F-91B5-DAD77AC2B1E2}" type="parTrans" cxnId="{F3B7A920-6864-46C4-ADAC-E67EEDDCBE04}">
      <dgm:prSet/>
      <dgm:spPr/>
      <dgm:t>
        <a:bodyPr/>
        <a:lstStyle/>
        <a:p>
          <a:endParaRPr lang="en-US"/>
        </a:p>
      </dgm:t>
    </dgm:pt>
    <dgm:pt modelId="{55D9D5AB-AE87-4B2D-B8D6-14C43D47A174}" type="sibTrans" cxnId="{F3B7A920-6864-46C4-ADAC-E67EEDDCBE04}">
      <dgm:prSet/>
      <dgm:spPr/>
      <dgm:t>
        <a:bodyPr/>
        <a:lstStyle/>
        <a:p>
          <a:endParaRPr lang="en-US"/>
        </a:p>
      </dgm:t>
    </dgm:pt>
    <dgm:pt modelId="{7B949970-859B-4C8E-B60B-E5DF69D7795F}">
      <dgm:prSet phldrT="[Text]" custT="1"/>
      <dgm:spPr/>
      <dgm:t>
        <a:bodyPr/>
        <a:lstStyle/>
        <a:p>
          <a:r>
            <a:rPr lang="en-US" sz="1800" dirty="0"/>
            <a:t>Bone deformities : Bow legs,Knock-knee,Harrison’s sulcus,Rickety rosary,Bossing of frontal bones &amp; Pigeon chest</a:t>
          </a:r>
        </a:p>
      </dgm:t>
    </dgm:pt>
    <dgm:pt modelId="{ED9B4878-9F46-4526-8C85-473FC4F071DA}" type="parTrans" cxnId="{BDFE4AC7-77FE-45C7-8511-11962ABDC2E6}">
      <dgm:prSet/>
      <dgm:spPr/>
      <dgm:t>
        <a:bodyPr/>
        <a:lstStyle/>
        <a:p>
          <a:endParaRPr lang="en-US"/>
        </a:p>
      </dgm:t>
    </dgm:pt>
    <dgm:pt modelId="{27E57A10-849F-49AF-AC79-FFBAD3B0B9C6}" type="sibTrans" cxnId="{BDFE4AC7-77FE-45C7-8511-11962ABDC2E6}">
      <dgm:prSet/>
      <dgm:spPr/>
      <dgm:t>
        <a:bodyPr/>
        <a:lstStyle/>
        <a:p>
          <a:endParaRPr lang="en-US"/>
        </a:p>
      </dgm:t>
    </dgm:pt>
    <dgm:pt modelId="{8E46DDFE-EFAB-4E93-8F91-5A5571416483}" type="pres">
      <dgm:prSet presAssocID="{66B71C3C-57B5-4AC2-985F-8A05CF55E3B3}" presName="linearFlow" presStyleCnt="0">
        <dgm:presLayoutVars>
          <dgm:dir/>
          <dgm:animLvl val="lvl"/>
          <dgm:resizeHandles val="exact"/>
        </dgm:presLayoutVars>
      </dgm:prSet>
      <dgm:spPr/>
    </dgm:pt>
    <dgm:pt modelId="{1249FCBB-AD6F-45D6-9518-D5D0A97B8556}" type="pres">
      <dgm:prSet presAssocID="{2E2D915A-8D55-4257-BF45-AD08F91251DA}" presName="composite" presStyleCnt="0"/>
      <dgm:spPr/>
    </dgm:pt>
    <dgm:pt modelId="{BE625679-4BE6-4B96-98A8-ACB1278DEE34}" type="pres">
      <dgm:prSet presAssocID="{2E2D915A-8D55-4257-BF45-AD08F91251D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BC7551C-EBED-4756-BEBF-D7CE0094493A}" type="pres">
      <dgm:prSet presAssocID="{2E2D915A-8D55-4257-BF45-AD08F91251DA}" presName="descendantText" presStyleLbl="alignAcc1" presStyleIdx="0" presStyleCnt="3" custLinFactNeighborX="256" custLinFactNeighborY="-257">
        <dgm:presLayoutVars>
          <dgm:bulletEnabled val="1"/>
        </dgm:presLayoutVars>
      </dgm:prSet>
      <dgm:spPr/>
    </dgm:pt>
    <dgm:pt modelId="{3743B847-8EFC-45BF-B69C-74C918D592E8}" type="pres">
      <dgm:prSet presAssocID="{739577D7-B13B-4899-B913-6B6E7C8C2B58}" presName="sp" presStyleCnt="0"/>
      <dgm:spPr/>
    </dgm:pt>
    <dgm:pt modelId="{85DF1B10-7A8C-44D1-B0FE-0E8E0987B376}" type="pres">
      <dgm:prSet presAssocID="{98000C63-63D6-4637-B00F-0480744FD624}" presName="composite" presStyleCnt="0"/>
      <dgm:spPr/>
    </dgm:pt>
    <dgm:pt modelId="{9A385347-2DF5-492F-9E24-CC70147B4BBB}" type="pres">
      <dgm:prSet presAssocID="{98000C63-63D6-4637-B00F-0480744FD62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5A0A295-23C8-4961-8D41-13BAA27297D5}" type="pres">
      <dgm:prSet presAssocID="{98000C63-63D6-4637-B00F-0480744FD624}" presName="descendantText" presStyleLbl="alignAcc1" presStyleIdx="1" presStyleCnt="3" custLinFactNeighborX="231" custLinFactNeighborY="870">
        <dgm:presLayoutVars>
          <dgm:bulletEnabled val="1"/>
        </dgm:presLayoutVars>
      </dgm:prSet>
      <dgm:spPr/>
    </dgm:pt>
    <dgm:pt modelId="{517F868D-FA1E-403D-AC9C-C8E420B6A2C6}" type="pres">
      <dgm:prSet presAssocID="{5A14E3FD-CC40-4EE2-91FC-3808045074C5}" presName="sp" presStyleCnt="0"/>
      <dgm:spPr/>
    </dgm:pt>
    <dgm:pt modelId="{2CEC5805-B1A0-4C28-B0B1-23356AA9FB6C}" type="pres">
      <dgm:prSet presAssocID="{257D9DA9-9071-4FBE-A7B2-A9D87A32B534}" presName="composite" presStyleCnt="0"/>
      <dgm:spPr/>
    </dgm:pt>
    <dgm:pt modelId="{8D4F4784-6648-44D6-8A30-D4D84CA1DEE5}" type="pres">
      <dgm:prSet presAssocID="{257D9DA9-9071-4FBE-A7B2-A9D87A32B53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540809F-91BC-44E7-B5A4-300231F55296}" type="pres">
      <dgm:prSet presAssocID="{257D9DA9-9071-4FBE-A7B2-A9D87A32B53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BBEAF1B-B66A-4134-B271-70824F213C21}" type="presOf" srcId="{66B71C3C-57B5-4AC2-985F-8A05CF55E3B3}" destId="{8E46DDFE-EFAB-4E93-8F91-5A5571416483}" srcOrd="0" destOrd="0" presId="urn:microsoft.com/office/officeart/2005/8/layout/chevron2"/>
    <dgm:cxn modelId="{E9172D20-D1B8-4575-950F-052D0EB7A092}" srcId="{66B71C3C-57B5-4AC2-985F-8A05CF55E3B3}" destId="{2E2D915A-8D55-4257-BF45-AD08F91251DA}" srcOrd="0" destOrd="0" parTransId="{A963355F-6958-49F0-9CB0-3163E9B53628}" sibTransId="{739577D7-B13B-4899-B913-6B6E7C8C2B58}"/>
    <dgm:cxn modelId="{F3B7A920-6864-46C4-ADAC-E67EEDDCBE04}" srcId="{2E2D915A-8D55-4257-BF45-AD08F91251DA}" destId="{E43CE52E-DC7E-42F8-90E2-099D33F50681}" srcOrd="0" destOrd="0" parTransId="{3C1FB778-3C74-4F4F-91B5-DAD77AC2B1E2}" sibTransId="{55D9D5AB-AE87-4B2D-B8D6-14C43D47A174}"/>
    <dgm:cxn modelId="{59367023-BA1B-4D2E-A065-1E5638260C14}" type="presOf" srcId="{CEA73092-FACF-48A2-9CAF-1F7233B2749E}" destId="{35A0A295-23C8-4961-8D41-13BAA27297D5}" srcOrd="0" destOrd="1" presId="urn:microsoft.com/office/officeart/2005/8/layout/chevron2"/>
    <dgm:cxn modelId="{3E28C62C-1D03-4604-B29C-69F64C3D08E8}" type="presOf" srcId="{E43CE52E-DC7E-42F8-90E2-099D33F50681}" destId="{9BC7551C-EBED-4756-BEBF-D7CE0094493A}" srcOrd="0" destOrd="0" presId="urn:microsoft.com/office/officeart/2005/8/layout/chevron2"/>
    <dgm:cxn modelId="{648BB337-E272-408B-B92D-7D85006E1007}" type="presOf" srcId="{56A2FD33-008B-4E66-BD13-93FE5BEAC057}" destId="{35A0A295-23C8-4961-8D41-13BAA27297D5}" srcOrd="0" destOrd="2" presId="urn:microsoft.com/office/officeart/2005/8/layout/chevron2"/>
    <dgm:cxn modelId="{EBCB8B42-D1C4-40F5-B68F-B8F401315084}" type="presOf" srcId="{98000C63-63D6-4637-B00F-0480744FD624}" destId="{9A385347-2DF5-492F-9E24-CC70147B4BBB}" srcOrd="0" destOrd="0" presId="urn:microsoft.com/office/officeart/2005/8/layout/chevron2"/>
    <dgm:cxn modelId="{CB5C954E-5631-4205-964A-592EA7B22999}" srcId="{2E2D915A-8D55-4257-BF45-AD08F91251DA}" destId="{BBF5CADA-F83E-4BDC-B42F-94F587EAB9C2}" srcOrd="2" destOrd="0" parTransId="{1205C1C1-8B72-4DFC-B118-5161B6C5621E}" sibTransId="{5F5A7D6B-02CF-4697-813E-577DD2B0C20A}"/>
    <dgm:cxn modelId="{6BDFBE4F-0230-4C64-9D0F-E83F4C9FBF4D}" srcId="{66B71C3C-57B5-4AC2-985F-8A05CF55E3B3}" destId="{257D9DA9-9071-4FBE-A7B2-A9D87A32B534}" srcOrd="2" destOrd="0" parTransId="{BF05CAE0-CABD-4715-8FAB-F5CA54BBEEEA}" sibTransId="{0B2AD793-8E8C-4DAD-9690-1BA92D3754FB}"/>
    <dgm:cxn modelId="{3470E671-DF07-42B5-B805-B44770C0B60D}" srcId="{257D9DA9-9071-4FBE-A7B2-A9D87A32B534}" destId="{15A731C3-3DAB-49F2-A693-917908DD8C32}" srcOrd="0" destOrd="0" parTransId="{51F5209A-9243-40BE-8344-7DFD152D39B4}" sibTransId="{479D3247-1087-4A81-AF96-57BF8C560D88}"/>
    <dgm:cxn modelId="{1F01E174-2692-4BBD-8041-34BFAAD124B4}" srcId="{98000C63-63D6-4637-B00F-0480744FD624}" destId="{56A2FD33-008B-4E66-BD13-93FE5BEAC057}" srcOrd="2" destOrd="0" parTransId="{4A3B5944-9A97-4BE7-9AA7-18F14B2B35A5}" sibTransId="{4FD798B4-9C01-44AF-A673-F48424E02281}"/>
    <dgm:cxn modelId="{497BD156-6DD1-40E5-87FE-6B019B345B8A}" type="presOf" srcId="{7B949970-859B-4C8E-B60B-E5DF69D7795F}" destId="{D540809F-91BC-44E7-B5A4-300231F55296}" srcOrd="0" destOrd="1" presId="urn:microsoft.com/office/officeart/2005/8/layout/chevron2"/>
    <dgm:cxn modelId="{35F3B279-FFC9-4714-B08A-1685DC7CDF6E}" srcId="{66B71C3C-57B5-4AC2-985F-8A05CF55E3B3}" destId="{98000C63-63D6-4637-B00F-0480744FD624}" srcOrd="1" destOrd="0" parTransId="{11F0A905-E7AB-410F-B28E-F83EBDDBAAEA}" sibTransId="{5A14E3FD-CC40-4EE2-91FC-3808045074C5}"/>
    <dgm:cxn modelId="{4DD8AA8C-EDF2-4A3C-8679-A7C1FD56CFC9}" type="presOf" srcId="{15A731C3-3DAB-49F2-A693-917908DD8C32}" destId="{D540809F-91BC-44E7-B5A4-300231F55296}" srcOrd="0" destOrd="0" presId="urn:microsoft.com/office/officeart/2005/8/layout/chevron2"/>
    <dgm:cxn modelId="{28C1CA9C-6A19-4754-BB6A-1A7DD964F6EB}" srcId="{2E2D915A-8D55-4257-BF45-AD08F91251DA}" destId="{EF58768C-D5BE-4B46-8C97-A2D9E2F17190}" srcOrd="1" destOrd="0" parTransId="{FAB3CADA-A628-4762-B4BE-539DFD05C9D4}" sibTransId="{8ED3D932-C017-4744-B74A-C0AD9AC4F106}"/>
    <dgm:cxn modelId="{0273259E-50B9-45F1-BE7C-564D0BE5509C}" type="presOf" srcId="{257D9DA9-9071-4FBE-A7B2-A9D87A32B534}" destId="{8D4F4784-6648-44D6-8A30-D4D84CA1DEE5}" srcOrd="0" destOrd="0" presId="urn:microsoft.com/office/officeart/2005/8/layout/chevron2"/>
    <dgm:cxn modelId="{6B46C8A2-577B-4B82-A97A-D0DCC1C461CF}" type="presOf" srcId="{EF58768C-D5BE-4B46-8C97-A2D9E2F17190}" destId="{9BC7551C-EBED-4756-BEBF-D7CE0094493A}" srcOrd="0" destOrd="1" presId="urn:microsoft.com/office/officeart/2005/8/layout/chevron2"/>
    <dgm:cxn modelId="{129FA7A9-5A87-403F-B2E9-666FC03CB95F}" type="presOf" srcId="{2E2D915A-8D55-4257-BF45-AD08F91251DA}" destId="{BE625679-4BE6-4B96-98A8-ACB1278DEE34}" srcOrd="0" destOrd="0" presId="urn:microsoft.com/office/officeart/2005/8/layout/chevron2"/>
    <dgm:cxn modelId="{5CB117B2-7F13-4D9C-A334-AFAA5085BC42}" srcId="{98000C63-63D6-4637-B00F-0480744FD624}" destId="{C7613EC9-38D3-4CD4-B7E8-2F4C8F7B8CFD}" srcOrd="0" destOrd="0" parTransId="{57A78CF9-0BBF-4F8C-AA3B-BA27DBADE916}" sibTransId="{5C0F3B9E-3C8D-4BE6-9502-E6FF5C8EABDA}"/>
    <dgm:cxn modelId="{3A551FBB-BCC7-4AD8-9969-F436840044C2}" srcId="{98000C63-63D6-4637-B00F-0480744FD624}" destId="{CEA73092-FACF-48A2-9CAF-1F7233B2749E}" srcOrd="1" destOrd="0" parTransId="{3C5E273D-EF13-40F7-A9F1-E906970899DD}" sibTransId="{1F593F0F-CC52-4104-8BCC-DCC70AF5F585}"/>
    <dgm:cxn modelId="{BDFE4AC7-77FE-45C7-8511-11962ABDC2E6}" srcId="{257D9DA9-9071-4FBE-A7B2-A9D87A32B534}" destId="{7B949970-859B-4C8E-B60B-E5DF69D7795F}" srcOrd="1" destOrd="0" parTransId="{ED9B4878-9F46-4526-8C85-473FC4F071DA}" sibTransId="{27E57A10-849F-49AF-AC79-FFBAD3B0B9C6}"/>
    <dgm:cxn modelId="{6329A3D9-7922-4938-A33F-4DBA9FF9801B}" type="presOf" srcId="{BBF5CADA-F83E-4BDC-B42F-94F587EAB9C2}" destId="{9BC7551C-EBED-4756-BEBF-D7CE0094493A}" srcOrd="0" destOrd="2" presId="urn:microsoft.com/office/officeart/2005/8/layout/chevron2"/>
    <dgm:cxn modelId="{F605A0F5-4B6D-4B3B-AD2F-E59F806BF1D6}" type="presOf" srcId="{C7613EC9-38D3-4CD4-B7E8-2F4C8F7B8CFD}" destId="{35A0A295-23C8-4961-8D41-13BAA27297D5}" srcOrd="0" destOrd="0" presId="urn:microsoft.com/office/officeart/2005/8/layout/chevron2"/>
    <dgm:cxn modelId="{0B6815E0-E003-4AE9-BC0F-5352339C6F15}" type="presParOf" srcId="{8E46DDFE-EFAB-4E93-8F91-5A5571416483}" destId="{1249FCBB-AD6F-45D6-9518-D5D0A97B8556}" srcOrd="0" destOrd="0" presId="urn:microsoft.com/office/officeart/2005/8/layout/chevron2"/>
    <dgm:cxn modelId="{0B196C97-0177-4947-BD4D-AD64D2992903}" type="presParOf" srcId="{1249FCBB-AD6F-45D6-9518-D5D0A97B8556}" destId="{BE625679-4BE6-4B96-98A8-ACB1278DEE34}" srcOrd="0" destOrd="0" presId="urn:microsoft.com/office/officeart/2005/8/layout/chevron2"/>
    <dgm:cxn modelId="{12C09CE8-E8C2-4D30-8D69-0F77D8D5F14B}" type="presParOf" srcId="{1249FCBB-AD6F-45D6-9518-D5D0A97B8556}" destId="{9BC7551C-EBED-4756-BEBF-D7CE0094493A}" srcOrd="1" destOrd="0" presId="urn:microsoft.com/office/officeart/2005/8/layout/chevron2"/>
    <dgm:cxn modelId="{D1B39D03-B226-481D-8017-A2D0E5507EC8}" type="presParOf" srcId="{8E46DDFE-EFAB-4E93-8F91-5A5571416483}" destId="{3743B847-8EFC-45BF-B69C-74C918D592E8}" srcOrd="1" destOrd="0" presId="urn:microsoft.com/office/officeart/2005/8/layout/chevron2"/>
    <dgm:cxn modelId="{AEAF3A53-CB0B-4610-8A7B-1CE502B13865}" type="presParOf" srcId="{8E46DDFE-EFAB-4E93-8F91-5A5571416483}" destId="{85DF1B10-7A8C-44D1-B0FE-0E8E0987B376}" srcOrd="2" destOrd="0" presId="urn:microsoft.com/office/officeart/2005/8/layout/chevron2"/>
    <dgm:cxn modelId="{53DFCBB0-2B78-40C8-8690-8F1D3B229E4C}" type="presParOf" srcId="{85DF1B10-7A8C-44D1-B0FE-0E8E0987B376}" destId="{9A385347-2DF5-492F-9E24-CC70147B4BBB}" srcOrd="0" destOrd="0" presId="urn:microsoft.com/office/officeart/2005/8/layout/chevron2"/>
    <dgm:cxn modelId="{2329C26F-47CD-46AE-95A8-358FEF6114E9}" type="presParOf" srcId="{85DF1B10-7A8C-44D1-B0FE-0E8E0987B376}" destId="{35A0A295-23C8-4961-8D41-13BAA27297D5}" srcOrd="1" destOrd="0" presId="urn:microsoft.com/office/officeart/2005/8/layout/chevron2"/>
    <dgm:cxn modelId="{0FED5FAB-C07B-4493-93B6-B2B8B8FD15C9}" type="presParOf" srcId="{8E46DDFE-EFAB-4E93-8F91-5A5571416483}" destId="{517F868D-FA1E-403D-AC9C-C8E420B6A2C6}" srcOrd="3" destOrd="0" presId="urn:microsoft.com/office/officeart/2005/8/layout/chevron2"/>
    <dgm:cxn modelId="{866DB3B9-F1E0-4CD3-8D22-E9756A0DB82F}" type="presParOf" srcId="{8E46DDFE-EFAB-4E93-8F91-5A5571416483}" destId="{2CEC5805-B1A0-4C28-B0B1-23356AA9FB6C}" srcOrd="4" destOrd="0" presId="urn:microsoft.com/office/officeart/2005/8/layout/chevron2"/>
    <dgm:cxn modelId="{D10A4C8B-E63A-4AD8-AA28-2854253857FE}" type="presParOf" srcId="{2CEC5805-B1A0-4C28-B0B1-23356AA9FB6C}" destId="{8D4F4784-6648-44D6-8A30-D4D84CA1DEE5}" srcOrd="0" destOrd="0" presId="urn:microsoft.com/office/officeart/2005/8/layout/chevron2"/>
    <dgm:cxn modelId="{8DE2EA29-87D6-45D0-AF00-7C12B7F2EA2D}" type="presParOf" srcId="{2CEC5805-B1A0-4C28-B0B1-23356AA9FB6C}" destId="{D540809F-91BC-44E7-B5A4-300231F552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25679-4BE6-4B96-98A8-ACB1278DEE34}">
      <dsp:nvSpPr>
        <dsp:cNvPr id="0" name=""/>
        <dsp:cNvSpPr/>
      </dsp:nvSpPr>
      <dsp:spPr>
        <a:xfrm rot="5400000">
          <a:off x="-319342" y="325262"/>
          <a:ext cx="2128951" cy="14902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Vit D def.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751052"/>
        <a:ext cx="1490266" cy="638685"/>
      </dsp:txXfrm>
    </dsp:sp>
    <dsp:sp modelId="{9BC7551C-EBED-4756-BEBF-D7CE0094493A}">
      <dsp:nvSpPr>
        <dsp:cNvPr id="0" name=""/>
        <dsp:cNvSpPr/>
      </dsp:nvSpPr>
      <dsp:spPr>
        <a:xfrm rot="5400000">
          <a:off x="3710459" y="-2217831"/>
          <a:ext cx="1384546" cy="5824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Decrease  intestinal absorption &amp; renal tubular reabsorption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Decrease of plasma calcium concentration.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-5400000">
        <a:off x="1490266" y="69950"/>
        <a:ext cx="5757345" cy="1249370"/>
      </dsp:txXfrm>
    </dsp:sp>
    <dsp:sp modelId="{9A385347-2DF5-492F-9E24-CC70147B4BBB}">
      <dsp:nvSpPr>
        <dsp:cNvPr id="0" name=""/>
        <dsp:cNvSpPr/>
      </dsp:nvSpPr>
      <dsp:spPr>
        <a:xfrm rot="5400000">
          <a:off x="-319342" y="2264766"/>
          <a:ext cx="2128951" cy="14902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PTH</a:t>
          </a:r>
        </a:p>
      </dsp:txBody>
      <dsp:txXfrm rot="-5400000">
        <a:off x="1" y="2690556"/>
        <a:ext cx="1490266" cy="638685"/>
      </dsp:txXfrm>
    </dsp:sp>
    <dsp:sp modelId="{35A0A295-23C8-4961-8D41-13BAA27297D5}">
      <dsp:nvSpPr>
        <dsp:cNvPr id="0" name=""/>
        <dsp:cNvSpPr/>
      </dsp:nvSpPr>
      <dsp:spPr>
        <a:xfrm rot="5400000">
          <a:off x="3710823" y="-263094"/>
          <a:ext cx="1383818" cy="5824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PTH mobilizes calcium &amp; phosphorous from bones.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Bones lose their mineral content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 a result, bones become soft,poorly mineralized and pliable</a:t>
          </a:r>
        </a:p>
      </dsp:txBody>
      <dsp:txXfrm rot="-5400000">
        <a:off x="1490266" y="2025015"/>
        <a:ext cx="5757381" cy="1248714"/>
      </dsp:txXfrm>
    </dsp:sp>
    <dsp:sp modelId="{8D4F4784-6648-44D6-8A30-D4D84CA1DEE5}">
      <dsp:nvSpPr>
        <dsp:cNvPr id="0" name=""/>
        <dsp:cNvSpPr/>
      </dsp:nvSpPr>
      <dsp:spPr>
        <a:xfrm rot="5400000">
          <a:off x="-319342" y="4204270"/>
          <a:ext cx="2128951" cy="14902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RICKETS</a:t>
          </a:r>
        </a:p>
      </dsp:txBody>
      <dsp:txXfrm rot="-5400000">
        <a:off x="1" y="4630060"/>
        <a:ext cx="1490266" cy="638685"/>
      </dsp:txXfrm>
    </dsp:sp>
    <dsp:sp modelId="{D540809F-91BC-44E7-B5A4-300231F55296}">
      <dsp:nvSpPr>
        <dsp:cNvPr id="0" name=""/>
        <dsp:cNvSpPr/>
      </dsp:nvSpPr>
      <dsp:spPr>
        <a:xfrm rot="5400000">
          <a:off x="3710823" y="1664370"/>
          <a:ext cx="1383818" cy="5824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Pliable bones bend especially in weight bearing areas.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Bone deformities : Bow legs,Knock-knee,Harrison’s sulcus,Rickety rosary,Bossing of frontal bones &amp; Pigeon chest</a:t>
          </a:r>
        </a:p>
      </dsp:txBody>
      <dsp:txXfrm rot="-5400000">
        <a:off x="1490266" y="3952479"/>
        <a:ext cx="5757381" cy="1248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67C1B-3393-4033-AB9A-CA772CC4A4B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B1C6B-03B3-4264-A492-76CF41B4D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1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E982-E76D-48FE-A385-96534067BC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2A1E-1F4A-4E4B-8FFF-E8F5693D4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0CBD5-2224-4EC9-8B48-DFF51FA8E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FDE51-995A-467A-9FC8-082E9BC8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B99A7-8AAC-4BB0-B289-AECE4725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C9F97-E528-456F-9E03-5870993D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09FD-3F2A-4458-B198-E4CC1585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079B5-1B4A-4469-B813-5554F3984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8F47-84DF-49D0-BEAC-FA2210AA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A2C10-C7F7-464E-A451-24B0A1E2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A8E3B-98FF-46A3-AA77-30A1FACA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4719A-5CAC-4621-B205-C1B040849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9F368-5815-4DF0-A3D5-656C83F65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732DF-DA34-4402-99AC-77523A93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9DC93-0B48-4E31-869E-E39AB2C5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B4AD3-29E1-46DC-B70A-44B1EC02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097E-642C-4C74-B741-086091D1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64BA-0AA0-4BAA-B898-30CB092A8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03A18-45FD-465F-956B-3B6E6A16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CECE4-3232-4876-AE8B-E398C27C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2218E-A954-4B95-B890-FBFE6674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5DDF-845E-45D3-A8CD-72850482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3831C-BF16-468A-ACC2-C18DA99DF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635CD-A7E5-4AD1-B489-794F2A66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F2224-23B6-4245-8801-67FDBB3C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84BBD-21CC-473F-B56E-C3775FE3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6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6538-15E1-4D62-B01B-DAC4352F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43091-9533-45F5-AFF1-179C92E6C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7A726-EB3D-43C2-8222-EDA1B2B3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12FF6-5B99-43FD-8DDC-60731121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D9C39-09F5-4B3C-BFF7-258E7E0D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AAA90-9398-4131-AABC-7BCD6580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5279-6732-460A-B0FF-57F63E4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7E565-E9A8-4654-9E8E-C6435C141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5CF1B-30C0-4853-B841-425190914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BDD2F-0135-41D0-81C7-B8CE4443A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6DB8A-16D6-473F-B1BE-5CA934BF1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D4878-4BE2-452A-B2A4-542BDFCB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C47796-E48E-476F-A1A3-42A1DCE5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24468-FE88-447E-8EBE-564CB7CD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4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C100-FBD3-4652-BDC5-37402976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971A7-A2D7-44E6-89AE-91D4601F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7E15F-4794-4B3E-9010-2A2B89E2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F67A4-07B3-4CC1-BEEC-F19A017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3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7718F-17B8-4CE6-9ADA-970A6FF8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8D871-5EF1-4D12-BC61-F21D6383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1DD0-9B4A-4FDA-AE07-92E85600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3B58-AF7E-4E87-B650-FAC820D4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550D7-6896-47C0-B62C-932E526A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FC24-DA75-4F78-912C-BAE388F97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1E11D-D511-45F2-8E7D-9AEE5455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75B8A-361C-4174-97B0-75CC88F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5C20E-413D-4A61-B348-F788202C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8C6C-B08A-4995-9D7A-E82D3E5D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114A6-D3E4-4D1D-9649-43363CA5B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0F959-6CE0-4A20-868B-2AA3FF746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C5228-9718-422F-8D6D-4A5CFD6D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CC563-6254-4760-859D-4E55ADF9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C956E-DF55-45D1-B1A2-F1C3F7D9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9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B1F17-FD4C-4111-BBF1-82D4AC99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3520C-4966-4DC0-AD9E-A432A9281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D5F1-9847-4DB3-9A48-26B91BAFC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5B48-9D22-4E06-873D-B5575CBC4B3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48062-AD65-4B9F-AD81-1EA64A771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CAB93-1C62-4F9E-91CA-2B4A9301C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9180-94FD-4FA2-9A1A-52D8F9DD1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2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ua/imgres?imgurl=http://www.germes-online.com/direct/dbimage/50178394/Frozen_Pork_Liver.jpg&amp;imgrefurl=http://www.germes-online.com/catalog/48/179/325230/sell_frozen_pork_liver.html&amp;usg=__8rJ_hm4Ei2TX87Qe9zeLAfFvyLE=&amp;h=360&amp;w=360&amp;sz=19&amp;hl=uk&amp;start=16&amp;sig2=MIWKv5NhyC_fgvF4WNuTSw&amp;tbnid=TGJ2Lk4r2OGthM:&amp;tbnh=121&amp;tbnw=121&amp;ei=uw-jSarGDpiY0AWInY2fDQ&amp;prev=/images%3Fq%3Dliver%26gbv%3D2%26hl%3Duk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" descr="shutterstock_Vitamin-D.jpg">
            <a:extLst>
              <a:ext uri="{FF2B5EF4-FFF2-40B4-BE49-F238E27FC236}">
                <a16:creationId xmlns:a16="http://schemas.microsoft.com/office/drawing/2014/main" id="{38020AB1-250D-41FF-A2BD-32F805118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>
            <a:extLst>
              <a:ext uri="{FF2B5EF4-FFF2-40B4-BE49-F238E27FC236}">
                <a16:creationId xmlns:a16="http://schemas.microsoft.com/office/drawing/2014/main" id="{6177F924-A9C4-46A1-BFE2-0D354AB6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15889"/>
            <a:ext cx="7772400" cy="922337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rgbClr val="C00000"/>
                </a:solidFill>
              </a:rPr>
              <a:t>METABOLISM OF VITAMIN D</a:t>
            </a:r>
            <a:endParaRPr lang="en-IN" altLang="en-US">
              <a:solidFill>
                <a:srgbClr val="C00000"/>
              </a:solidFill>
            </a:endParaRPr>
          </a:p>
        </p:txBody>
      </p:sp>
      <p:sp>
        <p:nvSpPr>
          <p:cNvPr id="160771" name="Content Placeholder 2">
            <a:extLst>
              <a:ext uri="{FF2B5EF4-FFF2-40B4-BE49-F238E27FC236}">
                <a16:creationId xmlns:a16="http://schemas.microsoft.com/office/drawing/2014/main" id="{D6CA86C1-ED3C-48A5-A347-3DFBC3CCF3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4825" y="1052513"/>
            <a:ext cx="8713788" cy="4339650"/>
          </a:xfrm>
        </p:spPr>
        <p:txBody>
          <a:bodyPr/>
          <a:lstStyle/>
          <a:p>
            <a:pPr algn="just">
              <a:lnSpc>
                <a:spcPct val="200000"/>
              </a:lnSpc>
              <a:spcBef>
                <a:spcPts val="575"/>
              </a:spcBef>
            </a:pPr>
            <a:r>
              <a:rPr lang="en-US" altLang="en-US" sz="2000" b="1" dirty="0">
                <a:latin typeface="+mj-lt"/>
              </a:rPr>
              <a:t>formation of 1,25-dioh-d</a:t>
            </a:r>
            <a:r>
              <a:rPr lang="en-US" altLang="en-US" sz="2000" b="1" baseline="-25000" dirty="0">
                <a:latin typeface="+mj-lt"/>
              </a:rPr>
              <a:t>3</a:t>
            </a:r>
            <a:r>
              <a:rPr lang="en-US" altLang="en-US" sz="2000" b="1" dirty="0">
                <a:latin typeface="+mj-lt"/>
              </a:rPr>
              <a:t>: vitamins d</a:t>
            </a:r>
            <a:r>
              <a:rPr lang="en-US" altLang="en-US" sz="2000" b="1" baseline="-25000" dirty="0">
                <a:latin typeface="+mj-lt"/>
              </a:rPr>
              <a:t>2</a:t>
            </a:r>
            <a:r>
              <a:rPr lang="en-US" altLang="en-US" sz="2000" b="1" dirty="0">
                <a:latin typeface="+mj-lt"/>
              </a:rPr>
              <a:t> and d</a:t>
            </a:r>
            <a:r>
              <a:rPr lang="en-US" altLang="en-US" sz="2000" b="1" baseline="-25000" dirty="0">
                <a:latin typeface="+mj-lt"/>
              </a:rPr>
              <a:t>3</a:t>
            </a:r>
            <a:r>
              <a:rPr lang="en-US" altLang="en-US" sz="2000" b="1" dirty="0">
                <a:latin typeface="+mj-lt"/>
              </a:rPr>
              <a:t> are converted in vivo to the active form of the vitamin d by two sequential hydroxylation reactions. </a:t>
            </a:r>
          </a:p>
          <a:p>
            <a:pPr algn="just">
              <a:lnSpc>
                <a:spcPct val="200000"/>
              </a:lnSpc>
              <a:spcBef>
                <a:spcPts val="575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+mj-lt"/>
              </a:rPr>
              <a:t>in liver: </a:t>
            </a:r>
            <a:r>
              <a:rPr lang="en-US" altLang="en-US" sz="2000" b="1" dirty="0">
                <a:latin typeface="+mj-lt"/>
              </a:rPr>
              <a:t>the first hydroxylation occurs at the 25-position, and is catalyzed by a specific hydroxylase in the liver. the product of the reaction, 25-hydroxycholecalciferol  (25-oh- d</a:t>
            </a:r>
            <a:r>
              <a:rPr lang="en-US" altLang="en-US" sz="2000" b="1" baseline="-25000" dirty="0">
                <a:latin typeface="+mj-lt"/>
              </a:rPr>
              <a:t>3</a:t>
            </a:r>
            <a:r>
              <a:rPr lang="en-US" altLang="en-US" sz="2000" b="1" dirty="0">
                <a:latin typeface="+mj-lt"/>
              </a:rPr>
              <a:t>) or </a:t>
            </a:r>
            <a:r>
              <a:rPr lang="en-US" altLang="en-US" sz="2000" b="1" dirty="0" err="1">
                <a:latin typeface="+mj-lt"/>
              </a:rPr>
              <a:t>calcidiol</a:t>
            </a:r>
            <a:r>
              <a:rPr lang="en-US" altLang="en-US" sz="2000" b="1" dirty="0">
                <a:latin typeface="+mj-lt"/>
              </a:rPr>
              <a:t>, is the predominant form of vitamin d in the plasma and is the major storage form of the vitamin</a:t>
            </a:r>
          </a:p>
          <a:p>
            <a:pPr>
              <a:spcBef>
                <a:spcPts val="575"/>
              </a:spcBef>
            </a:pPr>
            <a:endParaRPr lang="en-IN" altLang="en-US" sz="3200" b="1" dirty="0"/>
          </a:p>
        </p:txBody>
      </p:sp>
    </p:spTree>
  </p:cSld>
  <p:clrMapOvr>
    <a:masterClrMapping/>
  </p:clrMapOvr>
  <p:transition advClick="0" advTm="11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D854870-B1F9-4819-9957-7666E6F4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88914"/>
            <a:ext cx="8229600" cy="7826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rgbClr val="C00000"/>
                </a:solidFill>
                <a:latin typeface="+mn-lt"/>
              </a:rPr>
              <a:t>METABOLISM OF VITAMIN D</a:t>
            </a:r>
            <a:endParaRPr lang="en-IN" alt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F5DDE-4C57-446D-AE58-23455C9E32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47851" y="1052513"/>
            <a:ext cx="8329613" cy="5124450"/>
          </a:xfrm>
        </p:spPr>
        <p:txBody>
          <a:bodyPr>
            <a:normAutofit lnSpcReduction="10000"/>
          </a:bodyPr>
          <a:lstStyle/>
          <a:p>
            <a:pPr marL="274320" indent="-274320" algn="just">
              <a:lnSpc>
                <a:spcPct val="20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FF0000"/>
                </a:solidFill>
              </a:rPr>
              <a:t>In KIDNEY:</a:t>
            </a:r>
            <a:r>
              <a:rPr lang="en-US" sz="2400" dirty="0"/>
              <a:t> 25-OH-D</a:t>
            </a:r>
            <a:r>
              <a:rPr lang="en-US" sz="2400" baseline="-25000" dirty="0"/>
              <a:t>3</a:t>
            </a:r>
            <a:r>
              <a:rPr lang="en-US" sz="2400" dirty="0"/>
              <a:t> is further </a:t>
            </a:r>
            <a:r>
              <a:rPr lang="en-US" sz="2400" dirty="0" err="1"/>
              <a:t>hydroxylated</a:t>
            </a:r>
            <a:r>
              <a:rPr lang="en-US" sz="2400" dirty="0"/>
              <a:t> at the 1</a:t>
            </a:r>
            <a:r>
              <a:rPr lang="en-US" sz="2400" baseline="30000" dirty="0"/>
              <a:t>st</a:t>
            </a:r>
            <a:r>
              <a:rPr lang="en-US" sz="2400" dirty="0"/>
              <a:t> position by a specific 1-</a:t>
            </a:r>
            <a:r>
              <a:rPr lang="el-GR" sz="2400" dirty="0"/>
              <a:t>α</a:t>
            </a:r>
            <a:r>
              <a:rPr lang="en-US" sz="2400" dirty="0"/>
              <a:t> </a:t>
            </a:r>
            <a:r>
              <a:rPr lang="en-US" sz="2400" dirty="0" err="1"/>
              <a:t>hydroxylase</a:t>
            </a:r>
            <a:r>
              <a:rPr lang="en-US" sz="2400" dirty="0"/>
              <a:t> found primarily in the kidney, resulting in the formation of 1,25-diOH-D</a:t>
            </a:r>
            <a:r>
              <a:rPr lang="en-US" sz="2400" baseline="-25000" dirty="0"/>
              <a:t>3</a:t>
            </a:r>
            <a:r>
              <a:rPr lang="en-US" sz="2400" dirty="0"/>
              <a:t>, also called as </a:t>
            </a:r>
            <a:r>
              <a:rPr lang="en-US" sz="2400" dirty="0">
                <a:solidFill>
                  <a:srgbClr val="FF0000"/>
                </a:solidFill>
              </a:rPr>
              <a:t>CALCITRIOL.</a:t>
            </a:r>
          </a:p>
          <a:p>
            <a:pPr marL="274320" indent="-274320" algn="just">
              <a:lnSpc>
                <a:spcPct val="20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/>
              <a:t>Vitamin D is a non-essential nutrient that acts like a hormone in the body. </a:t>
            </a:r>
          </a:p>
          <a:p>
            <a:pPr marL="274320" indent="-274320" algn="just">
              <a:lnSpc>
                <a:spcPct val="20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/>
              <a:t>It is the </a:t>
            </a:r>
            <a:r>
              <a:rPr lang="en-US" sz="2400" dirty="0">
                <a:solidFill>
                  <a:srgbClr val="FF0000"/>
                </a:solidFill>
              </a:rPr>
              <a:t>ACTIVE FORM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/>
              <a:t>of vitamin and </a:t>
            </a:r>
            <a:r>
              <a:rPr lang="en-US" sz="2400" dirty="0">
                <a:solidFill>
                  <a:srgbClr val="FF0000"/>
                </a:solidFill>
              </a:rPr>
              <a:t>ACT AS 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HORMONE.</a:t>
            </a:r>
          </a:p>
        </p:txBody>
      </p:sp>
    </p:spTree>
  </p:cSld>
  <p:clrMapOvr>
    <a:masterClrMapping/>
  </p:clrMapOvr>
  <p:transition advClick="0" advTm="9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>
            <a:extLst>
              <a:ext uri="{FF2B5EF4-FFF2-40B4-BE49-F238E27FC236}">
                <a16:creationId xmlns:a16="http://schemas.microsoft.com/office/drawing/2014/main" id="{9FD77A2E-3A62-411C-B492-7CEFDC16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4639"/>
            <a:ext cx="7772400" cy="725487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tx1"/>
                </a:solidFill>
              </a:rPr>
              <a:t>Metabolism Of Vitamin D</a:t>
            </a:r>
            <a:endParaRPr lang="en-IN" altLang="en-US" b="1">
              <a:solidFill>
                <a:schemeClr val="tx1"/>
              </a:solidFill>
            </a:endParaRPr>
          </a:p>
        </p:txBody>
      </p:sp>
      <p:pic>
        <p:nvPicPr>
          <p:cNvPr id="162819" name="Picture 2">
            <a:extLst>
              <a:ext uri="{FF2B5EF4-FFF2-40B4-BE49-F238E27FC236}">
                <a16:creationId xmlns:a16="http://schemas.microsoft.com/office/drawing/2014/main" id="{2B81483D-24D7-480D-AE32-07EB1478C10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1" y="1071564"/>
            <a:ext cx="8429625" cy="5500687"/>
          </a:xfrm>
        </p:spPr>
      </p:pic>
    </p:spTree>
  </p:cSld>
  <p:clrMapOvr>
    <a:masterClrMapping/>
  </p:clrMapOvr>
  <p:transition advClick="0" advTm="6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D85F3D9B-EBB8-49BF-9AFA-9B57142B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15889"/>
            <a:ext cx="8329612" cy="738187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rgbClr val="C00000"/>
                </a:solidFill>
              </a:rPr>
              <a:t>REGULATION</a:t>
            </a:r>
            <a:endParaRPr lang="en-IN" altLang="en-US" b="1">
              <a:solidFill>
                <a:srgbClr val="C00000"/>
              </a:solidFill>
            </a:endParaRPr>
          </a:p>
        </p:txBody>
      </p:sp>
      <p:sp>
        <p:nvSpPr>
          <p:cNvPr id="164867" name="Content Placeholder 2">
            <a:extLst>
              <a:ext uri="{FF2B5EF4-FFF2-40B4-BE49-F238E27FC236}">
                <a16:creationId xmlns:a16="http://schemas.microsoft.com/office/drawing/2014/main" id="{83DAA79F-B772-477C-8355-8EE8DD1064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31951" y="1125539"/>
            <a:ext cx="8856663" cy="491013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/>
              <a:t>Calcitriol is the most potent form of vitamin D.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/>
              <a:t>Its formation is tightly regulated by the level of plasma </a:t>
            </a:r>
            <a:r>
              <a:rPr lang="en-US" altLang="en-US" sz="2400" b="1" i="1" dirty="0">
                <a:solidFill>
                  <a:srgbClr val="0070C0"/>
                </a:solidFill>
              </a:rPr>
              <a:t>phosphate</a:t>
            </a:r>
            <a:r>
              <a:rPr lang="en-US" altLang="en-US" sz="2400" b="1" dirty="0"/>
              <a:t>  and </a:t>
            </a:r>
            <a:r>
              <a:rPr lang="en-US" altLang="en-US" sz="2400" b="1" i="1" dirty="0">
                <a:solidFill>
                  <a:srgbClr val="0070C0"/>
                </a:solidFill>
              </a:rPr>
              <a:t>calcium </a:t>
            </a:r>
            <a:r>
              <a:rPr lang="en-US" altLang="en-US" sz="2400" b="1" dirty="0"/>
              <a:t>ions.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1-</a:t>
            </a:r>
            <a:r>
              <a:rPr lang="el-GR" altLang="en-US" sz="2400" b="1" dirty="0">
                <a:solidFill>
                  <a:srgbClr val="FF0000"/>
                </a:solidFill>
              </a:rPr>
              <a:t>α</a:t>
            </a:r>
            <a:r>
              <a:rPr lang="en-US" altLang="en-US" sz="2400" b="1" dirty="0">
                <a:solidFill>
                  <a:srgbClr val="FF0000"/>
                </a:solidFill>
              </a:rPr>
              <a:t> Hydroxylase</a:t>
            </a:r>
            <a:r>
              <a:rPr lang="en-US" altLang="en-US" sz="2400" b="1" dirty="0"/>
              <a:t> activity is </a:t>
            </a:r>
            <a:r>
              <a:rPr lang="en-US" altLang="en-US" sz="2400" b="1" dirty="0">
                <a:solidFill>
                  <a:srgbClr val="FF0000"/>
                </a:solidFill>
              </a:rPr>
              <a:t>increased</a:t>
            </a:r>
            <a:r>
              <a:rPr lang="en-US" altLang="en-US" sz="2400" b="1" dirty="0"/>
              <a:t> directly by </a:t>
            </a:r>
            <a:r>
              <a:rPr lang="en-US" altLang="en-US" sz="2400" b="1" i="1" dirty="0">
                <a:solidFill>
                  <a:srgbClr val="0070C0"/>
                </a:solidFill>
              </a:rPr>
              <a:t>hypophosphatemia </a:t>
            </a:r>
            <a:r>
              <a:rPr lang="en-US" altLang="en-US" sz="2400" b="1" dirty="0"/>
              <a:t> or  indirectly </a:t>
            </a:r>
            <a:r>
              <a:rPr lang="en-US" altLang="en-US" sz="2400" b="1" i="1" dirty="0">
                <a:solidFill>
                  <a:srgbClr val="0070C0"/>
                </a:solidFill>
              </a:rPr>
              <a:t>hypocalcemia</a:t>
            </a:r>
            <a:r>
              <a:rPr lang="en-US" altLang="en-US" sz="2400" b="1" dirty="0"/>
              <a:t>, which triggers the release of </a:t>
            </a:r>
            <a:r>
              <a:rPr lang="en-US" altLang="en-US" sz="2400" b="1" i="1" dirty="0">
                <a:solidFill>
                  <a:srgbClr val="0070C0"/>
                </a:solidFill>
              </a:rPr>
              <a:t>parathyroid hormone (PTH).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1-</a:t>
            </a:r>
            <a:r>
              <a:rPr lang="el-GR" altLang="en-US" sz="2400" b="1" dirty="0">
                <a:solidFill>
                  <a:srgbClr val="FF0000"/>
                </a:solidFill>
              </a:rPr>
              <a:t>α</a:t>
            </a:r>
            <a:r>
              <a:rPr lang="en-US" altLang="en-US" sz="2400" b="1" dirty="0">
                <a:solidFill>
                  <a:srgbClr val="FF0000"/>
                </a:solidFill>
              </a:rPr>
              <a:t> Hydroxylase</a:t>
            </a:r>
            <a:r>
              <a:rPr lang="en-US" altLang="en-US" sz="2400" b="1" dirty="0"/>
              <a:t> activity is also </a:t>
            </a:r>
            <a:r>
              <a:rPr lang="en-US" altLang="en-US" sz="2400" b="1" dirty="0">
                <a:solidFill>
                  <a:srgbClr val="FF0000"/>
                </a:solidFill>
              </a:rPr>
              <a:t>decreased </a:t>
            </a:r>
            <a:r>
              <a:rPr lang="en-US" altLang="en-US" sz="2400" b="1" dirty="0"/>
              <a:t>by </a:t>
            </a:r>
            <a:r>
              <a:rPr lang="en-US" altLang="en-US" sz="2400" b="1" i="1" dirty="0">
                <a:solidFill>
                  <a:srgbClr val="0070C0"/>
                </a:solidFill>
              </a:rPr>
              <a:t>excess Calcitriol</a:t>
            </a:r>
            <a:r>
              <a:rPr lang="en-US" altLang="en-US" sz="2400" b="1" dirty="0"/>
              <a:t>, the product of the reaction.</a:t>
            </a:r>
          </a:p>
          <a:p>
            <a:pPr algn="just" eaLnBrk="1" hangingPunct="1"/>
            <a:endParaRPr lang="en-IN" altLang="en-US" sz="3200" b="1" dirty="0"/>
          </a:p>
        </p:txBody>
      </p:sp>
    </p:spTree>
  </p:cSld>
  <p:clrMapOvr>
    <a:masterClrMapping/>
  </p:clrMapOvr>
  <p:transition advClick="0" advTm="64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152400"/>
          <a:ext cx="7315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holecalciferol-3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9600" y="5038578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625679-4BE6-4B96-98A8-ACB1278DE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E625679-4BE6-4B96-98A8-ACB1278DE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E625679-4BE6-4B96-98A8-ACB1278DE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graphicEl>
                                              <a:dgm id="{BE625679-4BE6-4B96-98A8-ACB1278DE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625679-4BE6-4B96-98A8-ACB1278DE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C7551C-EBED-4756-BEBF-D7CE00944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BC7551C-EBED-4756-BEBF-D7CE00944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BC7551C-EBED-4756-BEBF-D7CE00944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graphicEl>
                                              <a:dgm id="{9BC7551C-EBED-4756-BEBF-D7CE00944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C7551C-EBED-4756-BEBF-D7CE00944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385347-2DF5-492F-9E24-CC70147B4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9A385347-2DF5-492F-9E24-CC70147B4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9A385347-2DF5-492F-9E24-CC70147B4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graphicEl>
                                              <a:dgm id="{9A385347-2DF5-492F-9E24-CC70147B4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385347-2DF5-492F-9E24-CC70147B4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0A295-23C8-4961-8D41-13BAA2729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35A0A295-23C8-4961-8D41-13BAA2729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35A0A295-23C8-4961-8D41-13BAA2729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graphicEl>
                                              <a:dgm id="{35A0A295-23C8-4961-8D41-13BAA2729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0A295-23C8-4961-8D41-13BAA2729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F4784-6648-44D6-8A30-D4D84CA1D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8D4F4784-6648-44D6-8A30-D4D84CA1D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8D4F4784-6648-44D6-8A30-D4D84CA1D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>
                                            <p:graphicEl>
                                              <a:dgm id="{8D4F4784-6648-44D6-8A30-D4D84CA1D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F4784-6648-44D6-8A30-D4D84CA1D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0809F-91BC-44E7-B5A4-300231F55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D540809F-91BC-44E7-B5A4-300231F55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D540809F-91BC-44E7-B5A4-300231F55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D540809F-91BC-44E7-B5A4-300231F55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0809F-91BC-44E7-B5A4-300231F55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>
                <a16:creationId xmlns:a16="http://schemas.microsoft.com/office/drawing/2014/main" id="{8D01FB55-27CE-4761-AF0A-8F3406DB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6" y="1"/>
            <a:ext cx="8785225" cy="10382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>
                <a:solidFill>
                  <a:srgbClr val="C00000"/>
                </a:solidFill>
              </a:rPr>
              <a:t>Absorption, Distribution, Metabolism and Excretion</a:t>
            </a:r>
            <a:endParaRPr lang="en-IN" altLang="en-US" sz="3600" b="1">
              <a:solidFill>
                <a:srgbClr val="C00000"/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2C9F4DD-F1C6-4B91-BB2D-23313A1D3E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4825" y="981075"/>
            <a:ext cx="8785225" cy="57610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Absorption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pitchFamily="34" charset="0"/>
              </a:rPr>
              <a:t>Vitamin D is absorbed from the small intestine as bile salt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Distribution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pitchFamily="34" charset="0"/>
              </a:rPr>
              <a:t>Stored in adipose tissue and liver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Metabolism</a:t>
            </a:r>
          </a:p>
          <a:p>
            <a:pPr marL="547687" lvl="2" indent="-273050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sz="2800" dirty="0">
                <a:latin typeface="Calibri" pitchFamily="34" charset="0"/>
              </a:rPr>
              <a:t>Transported to the liver, then kidneys, where it is activated</a:t>
            </a:r>
          </a:p>
          <a:p>
            <a:pPr marL="273050" lvl="1" indent="-273050">
              <a:spcBef>
                <a:spcPts val="575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Excretion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pitchFamily="34" charset="0"/>
              </a:rPr>
              <a:t>Excreted in bile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pitchFamily="34" charset="0"/>
              </a:rPr>
              <a:t>Metabolized to water soluble metabolites and then excreted in urine as well</a:t>
            </a:r>
          </a:p>
          <a:p>
            <a:pPr lvl="1" eaLnBrk="1" hangingPunct="1">
              <a:buFont typeface="Wingdings 2" panose="05020102010507070707" pitchFamily="18" charset="2"/>
              <a:buNone/>
              <a:defRPr/>
            </a:pPr>
            <a:endParaRPr lang="en-US" sz="2800" b="1" dirty="0"/>
          </a:p>
        </p:txBody>
      </p:sp>
    </p:spTree>
  </p:cSld>
  <p:clrMapOvr>
    <a:masterClrMapping/>
  </p:clrMapOvr>
  <p:transition advClick="0" advTm="89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>
            <a:extLst>
              <a:ext uri="{FF2B5EF4-FFF2-40B4-BE49-F238E27FC236}">
                <a16:creationId xmlns:a16="http://schemas.microsoft.com/office/drawing/2014/main" id="{EBE70EBB-27ED-4C84-A1B0-80A2FD02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3" y="115889"/>
            <a:ext cx="7772400" cy="777875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rgbClr val="C00000"/>
                </a:solidFill>
              </a:rPr>
              <a:t>FUNCTIONS OF VITAMIN D</a:t>
            </a:r>
            <a:endParaRPr lang="en-IN" altLang="en-US" b="1">
              <a:solidFill>
                <a:srgbClr val="C00000"/>
              </a:solidFill>
            </a:endParaRPr>
          </a:p>
        </p:txBody>
      </p:sp>
      <p:sp>
        <p:nvSpPr>
          <p:cNvPr id="166915" name="Content Placeholder 2">
            <a:extLst>
              <a:ext uri="{FF2B5EF4-FFF2-40B4-BE49-F238E27FC236}">
                <a16:creationId xmlns:a16="http://schemas.microsoft.com/office/drawing/2014/main" id="{F266C2BC-E044-4CA7-B85D-2FEE377BA9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9288" y="836613"/>
            <a:ext cx="8496300" cy="59499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/>
              <a:t>Roles in the Body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/>
              <a:t>Vitamin D in Bone Growth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2400"/>
              <a:t>Helps to maintain blood levels of calcium and phosphorus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2400"/>
              <a:t>Works in combination with other nutrients and hormones</a:t>
            </a:r>
          </a:p>
          <a:p>
            <a:pPr lvl="3" algn="just" eaLnBrk="1" hangingPunct="1">
              <a:lnSpc>
                <a:spcPct val="150000"/>
              </a:lnSpc>
            </a:pPr>
            <a:r>
              <a:rPr lang="en-US" altLang="en-US" sz="2400"/>
              <a:t>Vitamin A, vitamin C, vitamin K</a:t>
            </a:r>
          </a:p>
          <a:p>
            <a:pPr lvl="3" algn="just" eaLnBrk="1" hangingPunct="1">
              <a:lnSpc>
                <a:spcPct val="150000"/>
              </a:lnSpc>
            </a:pPr>
            <a:r>
              <a:rPr lang="en-US" altLang="en-US" sz="2400"/>
              <a:t>Parathyroid hormone and calcitonin</a:t>
            </a:r>
          </a:p>
          <a:p>
            <a:pPr lvl="3" algn="just" eaLnBrk="1" hangingPunct="1">
              <a:lnSpc>
                <a:spcPct val="150000"/>
              </a:lnSpc>
            </a:pPr>
            <a:r>
              <a:rPr lang="en-US" altLang="en-US" sz="2400"/>
              <a:t>Collagen</a:t>
            </a:r>
          </a:p>
          <a:p>
            <a:pPr lvl="3" algn="just" eaLnBrk="1" hangingPunct="1">
              <a:lnSpc>
                <a:spcPct val="150000"/>
              </a:lnSpc>
            </a:pPr>
            <a:r>
              <a:rPr lang="en-US" altLang="en-US" sz="2400"/>
              <a:t>Calcium, phosphorus and few others</a:t>
            </a:r>
          </a:p>
          <a:p>
            <a:pPr algn="just" eaLnBrk="1" hangingPunct="1"/>
            <a:endParaRPr lang="en-IN" altLang="en-US" sz="3200" b="1"/>
          </a:p>
        </p:txBody>
      </p:sp>
    </p:spTree>
  </p:cSld>
  <p:clrMapOvr>
    <a:masterClrMapping/>
  </p:clrMapOvr>
  <p:transition advClick="0" advTm="84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5741A221-150A-487A-9571-B91F7901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188913"/>
            <a:ext cx="7772400" cy="7239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rgbClr val="C00000"/>
                </a:solidFill>
              </a:rPr>
              <a:t>FUNCTIONS OF VITAMIN D</a:t>
            </a:r>
            <a:endParaRPr lang="en-IN" altLang="en-US" b="1">
              <a:solidFill>
                <a:srgbClr val="C00000"/>
              </a:solidFill>
            </a:endParaRP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9217E840-6B9A-4261-BDDF-6D0809AAF2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92313" y="1052514"/>
            <a:ext cx="8496300" cy="4185761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n-US" altLang="en-US" sz="2400" dirty="0"/>
              <a:t>Roles in the Body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n-US" altLang="en-US" sz="2000" dirty="0"/>
              <a:t>Vitamin D in Other Roles</a:t>
            </a:r>
          </a:p>
          <a:p>
            <a:pPr lvl="2" algn="just" eaLnBrk="1" hangingPunct="1">
              <a:lnSpc>
                <a:spcPct val="200000"/>
              </a:lnSpc>
            </a:pPr>
            <a:r>
              <a:rPr lang="en-US" altLang="en-US" sz="2400" dirty="0"/>
              <a:t>Immune system</a:t>
            </a:r>
          </a:p>
          <a:p>
            <a:pPr lvl="2" algn="just" eaLnBrk="1" hangingPunct="1">
              <a:lnSpc>
                <a:spcPct val="200000"/>
              </a:lnSpc>
            </a:pPr>
            <a:r>
              <a:rPr lang="en-US" altLang="en-US" sz="2400" dirty="0"/>
              <a:t>Brain and nervous system</a:t>
            </a:r>
          </a:p>
          <a:p>
            <a:pPr lvl="2" algn="just" eaLnBrk="1" hangingPunct="1">
              <a:lnSpc>
                <a:spcPct val="200000"/>
              </a:lnSpc>
            </a:pPr>
            <a:r>
              <a:rPr lang="en-US" altLang="en-US" sz="2400" dirty="0"/>
              <a:t>Pancreas, skin, muscles, cartilage and reproductive organs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IN" altLang="en-US" sz="4000" b="1" dirty="0"/>
          </a:p>
        </p:txBody>
      </p:sp>
    </p:spTree>
  </p:cSld>
  <p:clrMapOvr>
    <a:masterClrMapping/>
  </p:clrMapOvr>
  <p:transition advClick="0" advTm="6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>
            <a:extLst>
              <a:ext uri="{FF2B5EF4-FFF2-40B4-BE49-F238E27FC236}">
                <a16:creationId xmlns:a16="http://schemas.microsoft.com/office/drawing/2014/main" id="{CA4CA622-7F16-40B1-BBB8-247B330E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476251"/>
            <a:ext cx="4779963" cy="6264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+mj-lt"/>
              </a:rPr>
              <a:t>FUNCTIONS OF VITAMIN D</a:t>
            </a:r>
          </a:p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Regulates the Ca and P levels in the blood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en-US" sz="2600" b="1" dirty="0">
                <a:latin typeface="+mn-lt"/>
              </a:rPr>
              <a:t>Promotes absorption of Ca and P in the intestine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en-US" sz="2600" b="1" dirty="0">
                <a:latin typeface="+mn-lt"/>
              </a:rPr>
              <a:t>Promotes reabsorption of Ca in the kidneys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en-US" sz="2600" b="1" dirty="0">
                <a:latin typeface="+mn-lt"/>
              </a:rPr>
              <a:t>High levels of serum Ca and P increase the rate of bone mineralization  </a:t>
            </a:r>
          </a:p>
        </p:txBody>
      </p:sp>
      <p:pic>
        <p:nvPicPr>
          <p:cNvPr id="168963" name="Picture 2" descr="http://www.calciumeveryday.com/gfx/web/without-with-vitd_20080305151810.jpg">
            <a:extLst>
              <a:ext uri="{FF2B5EF4-FFF2-40B4-BE49-F238E27FC236}">
                <a16:creationId xmlns:a16="http://schemas.microsoft.com/office/drawing/2014/main" id="{B4332B6B-C357-4BFE-BC1A-42DBC5D7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34" y="120992"/>
            <a:ext cx="4103687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A5B77FF-88EE-4C3F-9650-8E80C5C9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</a:t>
            </a:r>
            <a:endParaRPr lang="en-I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1" name="Content Placeholder 2">
            <a:extLst>
              <a:ext uri="{FF2B5EF4-FFF2-40B4-BE49-F238E27FC236}">
                <a16:creationId xmlns:a16="http://schemas.microsoft.com/office/drawing/2014/main" id="{0FA490BD-1889-448C-AEFB-51A4FFA098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47851" y="1066801"/>
            <a:ext cx="8569325" cy="5257800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en-US" altLang="en-US" dirty="0"/>
              <a:t>It is a </a:t>
            </a:r>
            <a:r>
              <a:rPr lang="en-US" altLang="en-US" dirty="0">
                <a:solidFill>
                  <a:srgbClr val="0070C0"/>
                </a:solidFill>
              </a:rPr>
              <a:t>fat soluble </a:t>
            </a:r>
            <a:r>
              <a:rPr lang="en-US" altLang="en-US" dirty="0"/>
              <a:t>vitamin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altLang="en-US" dirty="0"/>
              <a:t>Synthesized by the body after exposure to UV rays or obtained from food sources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altLang="en-US" dirty="0"/>
              <a:t>It is biologically inactive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pc="-10" dirty="0">
                <a:solidFill>
                  <a:srgbClr val="0000FF"/>
                </a:solidFill>
                <a:latin typeface="Arial MT"/>
                <a:cs typeface="Arial MT"/>
              </a:rPr>
              <a:t>Vitamin</a:t>
            </a:r>
            <a:r>
              <a:rPr lang="en-US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 MT"/>
                <a:cs typeface="Arial MT"/>
              </a:rPr>
              <a:t>–</a:t>
            </a:r>
            <a:r>
              <a:rPr lang="en-US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srgbClr val="0000FF"/>
                </a:solidFill>
                <a:latin typeface="Arial MT"/>
                <a:cs typeface="Arial MT"/>
              </a:rPr>
              <a:t>D</a:t>
            </a:r>
            <a:r>
              <a:rPr lang="en-US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srgbClr val="0000FF"/>
                </a:solidFill>
                <a:latin typeface="Arial MT"/>
                <a:cs typeface="Arial MT"/>
              </a:rPr>
              <a:t>is</a:t>
            </a:r>
            <a:r>
              <a:rPr lang="en-US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lang="en-US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 MT"/>
                <a:cs typeface="Arial MT"/>
              </a:rPr>
              <a:t>sterol,</a:t>
            </a:r>
            <a:r>
              <a:rPr lang="en-US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srgbClr val="0000FF"/>
                </a:solidFill>
                <a:latin typeface="Arial MT"/>
                <a:cs typeface="Arial MT"/>
              </a:rPr>
              <a:t>it</a:t>
            </a:r>
            <a:r>
              <a:rPr lang="en-US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srgbClr val="0000FF"/>
                </a:solidFill>
                <a:latin typeface="Arial MT"/>
                <a:cs typeface="Arial MT"/>
              </a:rPr>
              <a:t>contains</a:t>
            </a:r>
            <a:r>
              <a:rPr lang="en-US" spc="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srgbClr val="0000FF"/>
                </a:solidFill>
                <a:latin typeface="Arial MT"/>
                <a:cs typeface="Arial MT"/>
              </a:rPr>
              <a:t>steroid</a:t>
            </a:r>
            <a:r>
              <a:rPr lang="en-US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srgbClr val="0000FF"/>
                </a:solidFill>
                <a:latin typeface="Arial MT"/>
                <a:cs typeface="Arial MT"/>
              </a:rPr>
              <a:t>nucleus</a:t>
            </a:r>
            <a:r>
              <a:rPr lang="en-US" dirty="0"/>
              <a:t> </a:t>
            </a:r>
            <a:r>
              <a:rPr lang="en-US" spc="-5" dirty="0">
                <a:solidFill>
                  <a:srgbClr val="0000FF"/>
                </a:solidFill>
                <a:latin typeface="Arial MT"/>
                <a:cs typeface="Arial MT"/>
              </a:rPr>
              <a:t>(Cyclopentanoperhydrophenanthrene</a:t>
            </a:r>
            <a:r>
              <a:rPr lang="en-US" spc="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srgbClr val="0000FF"/>
                </a:solidFill>
                <a:latin typeface="Arial MT"/>
                <a:cs typeface="Arial MT"/>
              </a:rPr>
              <a:t>ring)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pc="-10" dirty="0">
                <a:solidFill>
                  <a:srgbClr val="0000FF"/>
                </a:solidFill>
                <a:latin typeface="Arial MT"/>
                <a:cs typeface="Arial MT"/>
              </a:rPr>
              <a:t>Vitamin</a:t>
            </a:r>
            <a:r>
              <a:rPr lang="en-US" dirty="0">
                <a:solidFill>
                  <a:srgbClr val="0000FF"/>
                </a:solidFill>
                <a:latin typeface="Arial MT"/>
                <a:cs typeface="Arial MT"/>
              </a:rPr>
              <a:t> –</a:t>
            </a:r>
            <a:r>
              <a:rPr lang="en-US" spc="-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 MT"/>
                <a:cs typeface="Arial MT"/>
              </a:rPr>
              <a:t>D</a:t>
            </a:r>
            <a:r>
              <a:rPr lang="en-US" spc="-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 MT"/>
                <a:cs typeface="Arial MT"/>
              </a:rPr>
              <a:t>function</a:t>
            </a:r>
            <a:r>
              <a:rPr lang="en-US" spc="-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srgbClr val="0000FF"/>
                </a:solidFill>
                <a:latin typeface="Arial MT"/>
                <a:cs typeface="Arial MT"/>
              </a:rPr>
              <a:t>like</a:t>
            </a:r>
            <a:r>
              <a:rPr lang="en-US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 MT"/>
                <a:cs typeface="Arial MT"/>
              </a:rPr>
              <a:t>a</a:t>
            </a:r>
            <a:r>
              <a:rPr lang="en-US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i="1" spc="-5" dirty="0">
                <a:solidFill>
                  <a:srgbClr val="FF0000"/>
                </a:solidFill>
                <a:latin typeface="Arial"/>
                <a:cs typeface="Arial"/>
              </a:rPr>
              <a:t>hormone</a:t>
            </a:r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IN" altLang="en-US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Click="0" advTm="5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>
            <a:extLst>
              <a:ext uri="{FF2B5EF4-FFF2-40B4-BE49-F238E27FC236}">
                <a16:creationId xmlns:a16="http://schemas.microsoft.com/office/drawing/2014/main" id="{76EA14FE-8092-435C-821F-4A2FB8F1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1023105"/>
            <a:ext cx="6019801" cy="67710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prevents tumor genesis</a:t>
            </a:r>
            <a:endParaRPr lang="en-IN" altLang="en-US" dirty="0">
              <a:solidFill>
                <a:srgbClr val="FF0000"/>
              </a:solidFill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0CC9BFDD-34E3-46FD-8016-76926C19E1F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631950" y="1714501"/>
            <a:ext cx="4679950" cy="3349625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cs typeface="Arial" panose="020B0604020202020204" pitchFamily="34" charset="0"/>
              </a:rPr>
              <a:t>Inhibits proliferation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cs typeface="Arial" panose="020B0604020202020204" pitchFamily="34" charset="0"/>
              </a:rPr>
              <a:t>Inhibits angiogenesis</a:t>
            </a:r>
          </a:p>
          <a:p>
            <a:pPr marL="273050" lvl="1" indent="-273050">
              <a:lnSpc>
                <a:spcPct val="150000"/>
              </a:lnSpc>
              <a:spcBef>
                <a:spcPts val="575"/>
              </a:spcBef>
            </a:pPr>
            <a:r>
              <a:rPr lang="en-US" altLang="en-US" i="1" u="sng" dirty="0">
                <a:solidFill>
                  <a:srgbClr val="005024"/>
                </a:solidFill>
              </a:rPr>
              <a:t>Vitamin D is not currently recommended for reducing cancer risk</a:t>
            </a:r>
          </a:p>
        </p:txBody>
      </p:sp>
      <p:pic>
        <p:nvPicPr>
          <p:cNvPr id="171012" name="Picture 2" descr="http://www.wpclipart.com/medical/pills/Vitamin_D_Smashes_Cancer.png">
            <a:extLst>
              <a:ext uri="{FF2B5EF4-FFF2-40B4-BE49-F238E27FC236}">
                <a16:creationId xmlns:a16="http://schemas.microsoft.com/office/drawing/2014/main" id="{D250C3BA-4018-4906-B839-BF091293930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1" y="1700214"/>
            <a:ext cx="3636963" cy="4465637"/>
          </a:xfrm>
          <a:noFill/>
        </p:spPr>
      </p:pic>
    </p:spTree>
  </p:cSld>
  <p:clrMapOvr>
    <a:masterClrMapping/>
  </p:clrMapOvr>
  <p:transition advClick="0" advTm="6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Content Placeholder 2">
            <a:extLst>
              <a:ext uri="{FF2B5EF4-FFF2-40B4-BE49-F238E27FC236}">
                <a16:creationId xmlns:a16="http://schemas.microsoft.com/office/drawing/2014/main" id="{99C0775E-3AA9-49E3-A692-1DBDFC2557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9289" y="1052514"/>
            <a:ext cx="8569325" cy="509587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US" altLang="en-US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3600" dirty="0">
                <a:cs typeface="Arial" panose="020B0604020202020204" pitchFamily="34" charset="0"/>
              </a:rPr>
              <a:t>Activates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reabsorption of amino acids</a:t>
            </a:r>
            <a:r>
              <a:rPr lang="en-US" altLang="en-US" sz="3600" dirty="0">
                <a:cs typeface="Arial" panose="020B0604020202020204" pitchFamily="34" charset="0"/>
              </a:rPr>
              <a:t>, especially proline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3600" dirty="0"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3600" dirty="0">
                <a:cs typeface="Arial" panose="020B0604020202020204" pitchFamily="34" charset="0"/>
              </a:rPr>
              <a:t>Activates 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monosaccharides phosphorylation</a:t>
            </a:r>
            <a:r>
              <a:rPr lang="en-US" altLang="en-US" sz="3600" dirty="0">
                <a:solidFill>
                  <a:srgbClr val="1B06BA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>
                <a:cs typeface="Arial" panose="020B0604020202020204" pitchFamily="34" charset="0"/>
              </a:rPr>
              <a:t>(glycogen synthesis)</a:t>
            </a:r>
          </a:p>
          <a:p>
            <a:pPr algn="just">
              <a:buFont typeface="Wingdings 2" panose="05020102010507070707" pitchFamily="18" charset="2"/>
              <a:buNone/>
            </a:pPr>
            <a:endParaRPr lang="en-US" altLang="en-US" sz="3600" dirty="0"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3600" dirty="0">
                <a:cs typeface="Arial" panose="020B0604020202020204" pitchFamily="34" charset="0"/>
              </a:rPr>
              <a:t>Promotes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ATP formation</a:t>
            </a:r>
          </a:p>
          <a:p>
            <a:pPr algn="just"/>
            <a:endParaRPr lang="en-IN" altLang="en-US" sz="3600" dirty="0"/>
          </a:p>
        </p:txBody>
      </p:sp>
    </p:spTree>
  </p:cSld>
  <p:clrMapOvr>
    <a:masterClrMapping/>
  </p:clrMapOvr>
  <p:transition advClick="0" advTm="57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A46F59C-9A5C-4407-8FFE-546FCF8C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60350"/>
            <a:ext cx="7772400" cy="846138"/>
          </a:xfrm>
        </p:spPr>
        <p:txBody>
          <a:bodyPr/>
          <a:lstStyle/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+mn-lt"/>
              </a:rPr>
              <a:t>VITAMIN D DEFICIENCY</a:t>
            </a:r>
            <a:endParaRPr lang="en-IN" alt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3059" name="Content Placeholder 2">
            <a:extLst>
              <a:ext uri="{FF2B5EF4-FFF2-40B4-BE49-F238E27FC236}">
                <a16:creationId xmlns:a16="http://schemas.microsoft.com/office/drawing/2014/main" id="{59A2EA6A-209D-4D30-8616-C4C5D535BB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47850" y="1341439"/>
            <a:ext cx="8496300" cy="4738687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en-US" altLang="en-US" sz="3200"/>
              <a:t>Factors that contribute to deficiency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z="3200"/>
              <a:t>Dark skin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z="3200"/>
              <a:t>Breastfeeding without supplementation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z="3200"/>
              <a:t>Lack of sunlight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z="3200"/>
              <a:t>Use of nonfortified milk</a:t>
            </a:r>
          </a:p>
          <a:p>
            <a:endParaRPr lang="en-IN" altLang="en-US" sz="4000" b="1"/>
          </a:p>
        </p:txBody>
      </p:sp>
    </p:spTree>
  </p:cSld>
  <p:clrMapOvr>
    <a:masterClrMapping/>
  </p:clrMapOvr>
  <p:transition advClick="0" advTm="9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>
            <a:extLst>
              <a:ext uri="{FF2B5EF4-FFF2-40B4-BE49-F238E27FC236}">
                <a16:creationId xmlns:a16="http://schemas.microsoft.com/office/drawing/2014/main" id="{BD33CBBD-A32E-405B-993B-B0F16D18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188914"/>
            <a:ext cx="7772400" cy="701675"/>
          </a:xfrm>
        </p:spPr>
        <p:txBody>
          <a:bodyPr/>
          <a:lstStyle/>
          <a:p>
            <a:pPr algn="ctr"/>
            <a:r>
              <a:rPr lang="en-US" altLang="en-US" b="1">
                <a:solidFill>
                  <a:srgbClr val="C00000"/>
                </a:solidFill>
              </a:rPr>
              <a:t>VITAMIN D DEFICIENCY</a:t>
            </a:r>
            <a:endParaRPr lang="en-IN" altLang="en-US" b="1">
              <a:solidFill>
                <a:srgbClr val="C00000"/>
              </a:solidFill>
            </a:endParaRPr>
          </a:p>
        </p:txBody>
      </p:sp>
      <p:sp>
        <p:nvSpPr>
          <p:cNvPr id="174083" name="Content Placeholder 2">
            <a:extLst>
              <a:ext uri="{FF2B5EF4-FFF2-40B4-BE49-F238E27FC236}">
                <a16:creationId xmlns:a16="http://schemas.microsoft.com/office/drawing/2014/main" id="{AE130CC7-11BB-44E9-A0B4-536A604D7F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4825" y="836613"/>
            <a:ext cx="8713788" cy="5016758"/>
          </a:xfrm>
        </p:spPr>
        <p:txBody>
          <a:bodyPr/>
          <a:lstStyle/>
          <a:p>
            <a:pPr lvl="1"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Rickets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2400" dirty="0"/>
              <a:t>Affects mainly children worldwide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2400" dirty="0"/>
              <a:t>Deficiency symptoms</a:t>
            </a:r>
          </a:p>
          <a:p>
            <a:pPr marL="1714500" lvl="3" indent="-342900" algn="just">
              <a:lnSpc>
                <a:spcPct val="150000"/>
              </a:lnSpc>
            </a:pPr>
            <a:r>
              <a:rPr lang="en-US" altLang="en-US" sz="2400" dirty="0"/>
              <a:t>Inadequate calcification of bones</a:t>
            </a:r>
          </a:p>
          <a:p>
            <a:pPr marL="1714500" lvl="3" indent="-342900" algn="just">
              <a:lnSpc>
                <a:spcPct val="150000"/>
              </a:lnSpc>
            </a:pPr>
            <a:r>
              <a:rPr lang="en-US" altLang="en-US" sz="2400" dirty="0"/>
              <a:t>Growth retardation </a:t>
            </a:r>
          </a:p>
          <a:p>
            <a:pPr marL="1714500" lvl="3" indent="-342900" algn="just">
              <a:lnSpc>
                <a:spcPct val="150000"/>
              </a:lnSpc>
            </a:pPr>
            <a:r>
              <a:rPr lang="en-US" altLang="en-US" sz="2400" dirty="0"/>
              <a:t>Misshapen bones including bowing of the legs</a:t>
            </a:r>
          </a:p>
          <a:p>
            <a:pPr marL="1714500" lvl="3" indent="-342900" algn="just">
              <a:lnSpc>
                <a:spcPct val="150000"/>
              </a:lnSpc>
            </a:pPr>
            <a:r>
              <a:rPr lang="en-US" altLang="en-US" sz="2400" dirty="0"/>
              <a:t>Enlargement of the ends of long bones</a:t>
            </a:r>
          </a:p>
          <a:p>
            <a:pPr marL="1714500" lvl="3" indent="-342900" algn="just">
              <a:lnSpc>
                <a:spcPct val="150000"/>
              </a:lnSpc>
            </a:pPr>
            <a:r>
              <a:rPr lang="en-US" altLang="en-US" sz="2400" dirty="0"/>
              <a:t>Deformities of ribs, rachitic rosary of rickets</a:t>
            </a:r>
          </a:p>
          <a:p>
            <a:endParaRPr lang="en-IN" altLang="en-US" b="1" dirty="0"/>
          </a:p>
        </p:txBody>
      </p:sp>
    </p:spTree>
  </p:cSld>
  <p:clrMapOvr>
    <a:masterClrMapping/>
  </p:clrMapOvr>
  <p:transition advClick="0" advTm="112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>
            <a:extLst>
              <a:ext uri="{FF2B5EF4-FFF2-40B4-BE49-F238E27FC236}">
                <a16:creationId xmlns:a16="http://schemas.microsoft.com/office/drawing/2014/main" id="{7CE90AFB-8948-4EA5-A4D0-AB0D33E1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8" y="188914"/>
            <a:ext cx="8229600" cy="6508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>
                <a:solidFill>
                  <a:srgbClr val="C00000"/>
                </a:solidFill>
              </a:rPr>
              <a:t>VITAMIN D DEFICINECY</a:t>
            </a:r>
            <a:endParaRPr lang="en-IN" altLang="en-US" b="1">
              <a:solidFill>
                <a:srgbClr val="C00000"/>
              </a:solidFill>
            </a:endParaRPr>
          </a:p>
        </p:txBody>
      </p:sp>
      <p:sp>
        <p:nvSpPr>
          <p:cNvPr id="175107" name="Content Placeholder 2">
            <a:extLst>
              <a:ext uri="{FF2B5EF4-FFF2-40B4-BE49-F238E27FC236}">
                <a16:creationId xmlns:a16="http://schemas.microsoft.com/office/drawing/2014/main" id="{2FE72030-DF88-40FE-9DF1-52ED6F9707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50244" y="1371600"/>
            <a:ext cx="8291512" cy="3785652"/>
          </a:xfrm>
        </p:spPr>
        <p:txBody>
          <a:bodyPr>
            <a:normAutofit fontScale="92500"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The Elderly Deficiency is 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800" dirty="0"/>
              <a:t>Due to inadequate production and activation of vitamin D, a decreased consumption of milk, and having little time in the sun.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800" dirty="0"/>
              <a:t>There is an increased risk for bone loss and fractures.</a:t>
            </a:r>
          </a:p>
          <a:p>
            <a:pPr>
              <a:buFont typeface="Wingdings 2" panose="05020102010507070707" pitchFamily="18" charset="2"/>
              <a:buNone/>
            </a:pPr>
            <a:endParaRPr lang="en-IN" altLang="en-US" sz="3600" b="1" dirty="0"/>
          </a:p>
        </p:txBody>
      </p:sp>
    </p:spTree>
  </p:cSld>
  <p:clrMapOvr>
    <a:masterClrMapping/>
  </p:clrMapOvr>
  <p:transition advClick="0" advTm="8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>
            <a:extLst>
              <a:ext uri="{FF2B5EF4-FFF2-40B4-BE49-F238E27FC236}">
                <a16:creationId xmlns:a16="http://schemas.microsoft.com/office/drawing/2014/main" id="{AB7210FC-FE00-49A1-AAA6-D4A558CF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60351"/>
            <a:ext cx="8229600" cy="866775"/>
          </a:xfrm>
        </p:spPr>
        <p:txBody>
          <a:bodyPr/>
          <a:lstStyle/>
          <a:p>
            <a:pPr algn="ctr"/>
            <a:r>
              <a:rPr lang="en-US" altLang="en-US" b="1">
                <a:solidFill>
                  <a:srgbClr val="C00000"/>
                </a:solidFill>
              </a:rPr>
              <a:t>VITAMIN D DEFICIENCY</a:t>
            </a:r>
            <a:endParaRPr lang="en-IN" altLang="en-US" b="1">
              <a:solidFill>
                <a:srgbClr val="C00000"/>
              </a:solidFill>
            </a:endParaRPr>
          </a:p>
        </p:txBody>
      </p:sp>
      <p:sp>
        <p:nvSpPr>
          <p:cNvPr id="176131" name="Content Placeholder 2">
            <a:extLst>
              <a:ext uri="{FF2B5EF4-FFF2-40B4-BE49-F238E27FC236}">
                <a16:creationId xmlns:a16="http://schemas.microsoft.com/office/drawing/2014/main" id="{BB29441C-A0FC-4CCA-B7FA-B3A779E590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92313" y="1125538"/>
            <a:ext cx="8280400" cy="5543550"/>
          </a:xfrm>
        </p:spPr>
        <p:txBody>
          <a:bodyPr/>
          <a:lstStyle/>
          <a:p>
            <a:pPr lvl="1" algn="just" eaLnBrk="1" hangingPunct="1">
              <a:lnSpc>
                <a:spcPct val="150000"/>
              </a:lnSpc>
            </a:pPr>
            <a:r>
              <a:rPr lang="en-US" altLang="en-US" dirty="0" err="1">
                <a:solidFill>
                  <a:srgbClr val="FF0000"/>
                </a:solidFill>
              </a:rPr>
              <a:t>Osteomalacia</a:t>
            </a:r>
            <a:endParaRPr lang="en-US" altLang="en-US" dirty="0">
              <a:solidFill>
                <a:srgbClr val="FF0000"/>
              </a:solidFill>
            </a:endParaRP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2400" dirty="0"/>
              <a:t>Affects adults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2400" dirty="0"/>
              <a:t>Soft, flexible, brittle and deformed bones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2400" dirty="0"/>
              <a:t>Progressive weakness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2400" dirty="0"/>
              <a:t>Pain in pelvis, lower back and legs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Osteoporosis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2400" dirty="0"/>
              <a:t>Loss of calcium from the bones due to inadequate synthesis of vitamin D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sz="2400" dirty="0"/>
              <a:t>Results in a reduced bone density</a:t>
            </a:r>
          </a:p>
          <a:p>
            <a:pPr algn="just">
              <a:lnSpc>
                <a:spcPct val="150000"/>
              </a:lnSpc>
            </a:pPr>
            <a:endParaRPr lang="en-IN" altLang="en-US" sz="2400" dirty="0"/>
          </a:p>
        </p:txBody>
      </p:sp>
    </p:spTree>
  </p:cSld>
  <p:clrMapOvr>
    <a:masterClrMapping/>
  </p:clrMapOvr>
  <p:transition advClick="0" advTm="89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>
            <a:extLst>
              <a:ext uri="{FF2B5EF4-FFF2-40B4-BE49-F238E27FC236}">
                <a16:creationId xmlns:a16="http://schemas.microsoft.com/office/drawing/2014/main" id="{C205DDCE-8AD0-4208-AE7F-7DC8C559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549276"/>
            <a:ext cx="8229600" cy="709613"/>
          </a:xfrm>
        </p:spPr>
        <p:txBody>
          <a:bodyPr/>
          <a:lstStyle/>
          <a:p>
            <a:pPr algn="ctr"/>
            <a:r>
              <a:rPr lang="en-US" altLang="en-US" b="1">
                <a:solidFill>
                  <a:srgbClr val="C00000"/>
                </a:solidFill>
              </a:rPr>
              <a:t>VITAMIN D DEFICIENCY IN ELDERLY</a:t>
            </a:r>
            <a:endParaRPr lang="en-IN" altLang="en-US" b="1">
              <a:solidFill>
                <a:srgbClr val="C00000"/>
              </a:solidFill>
            </a:endParaRPr>
          </a:p>
        </p:txBody>
      </p:sp>
      <p:pic>
        <p:nvPicPr>
          <p:cNvPr id="177155" name="Picture 2">
            <a:extLst>
              <a:ext uri="{FF2B5EF4-FFF2-40B4-BE49-F238E27FC236}">
                <a16:creationId xmlns:a16="http://schemas.microsoft.com/office/drawing/2014/main" id="{E736F1C3-0AB5-4D09-BB1E-8CA7C33C4CC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1438" y="1928813"/>
            <a:ext cx="4572000" cy="4152900"/>
          </a:xfrm>
        </p:spPr>
      </p:pic>
    </p:spTree>
  </p:cSld>
  <p:clrMapOvr>
    <a:masterClrMapping/>
  </p:clrMapOvr>
  <p:transition advClick="0" advTm="3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>
            <a:extLst>
              <a:ext uri="{FF2B5EF4-FFF2-40B4-BE49-F238E27FC236}">
                <a16:creationId xmlns:a16="http://schemas.microsoft.com/office/drawing/2014/main" id="{A07B2FC0-D307-4ADB-890B-B3AFF4C5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333375"/>
            <a:ext cx="8229600" cy="782638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HYPERVITAMINOSIS/ TOXICITY</a:t>
            </a:r>
            <a:endParaRPr lang="en-IN" altLang="en-US" sz="4800" b="1" dirty="0">
              <a:solidFill>
                <a:srgbClr val="C00000"/>
              </a:solidFill>
            </a:endParaRPr>
          </a:p>
        </p:txBody>
      </p:sp>
      <p:sp>
        <p:nvSpPr>
          <p:cNvPr id="178179" name="Content Placeholder 2">
            <a:extLst>
              <a:ext uri="{FF2B5EF4-FFF2-40B4-BE49-F238E27FC236}">
                <a16:creationId xmlns:a16="http://schemas.microsoft.com/office/drawing/2014/main" id="{7F98F72D-07E0-41AB-B8FA-BC90325357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58170" y="1981200"/>
            <a:ext cx="8497887" cy="4616648"/>
          </a:xfrm>
        </p:spPr>
        <p:txBody>
          <a:bodyPr>
            <a:normAutofit fontScale="92500"/>
          </a:bodyPr>
          <a:lstStyle/>
          <a:p>
            <a:pPr lvl="1" algn="just" eaLnBrk="1" hangingPunct="1">
              <a:lnSpc>
                <a:spcPct val="150000"/>
              </a:lnSpc>
            </a:pPr>
            <a:r>
              <a:rPr lang="en-US" altLang="en-US" dirty="0">
                <a:solidFill>
                  <a:srgbClr val="00B050"/>
                </a:solidFill>
              </a:rPr>
              <a:t>Vitamin D from sunlight and food is not likely to cause toxicity.</a:t>
            </a:r>
            <a:endParaRPr lang="en-US" altLang="en-US" sz="2000" dirty="0">
              <a:solidFill>
                <a:srgbClr val="00B05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000" dirty="0"/>
              <a:t>High-dose supplements may cause toxicity.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000" dirty="0"/>
              <a:t>Toxicity symptoms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dirty="0"/>
              <a:t>Elevated blood calcium and phosphorus 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dirty="0"/>
              <a:t>Calcification of soft tissues (blood vessels, kidneys, heart, lungs and tissues around joints)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dirty="0">
                <a:cs typeface="Arial" panose="020B0604020202020204" pitchFamily="34" charset="0"/>
              </a:rPr>
              <a:t>Demineralization of bones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Renal stones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US" altLang="en-US" dirty="0"/>
              <a:t>Frequent urination</a:t>
            </a: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IN" altLang="en-US" sz="2400" b="1" dirty="0"/>
          </a:p>
        </p:txBody>
      </p:sp>
    </p:spTree>
  </p:cSld>
  <p:clrMapOvr>
    <a:masterClrMapping/>
  </p:clrMapOvr>
  <p:transition advClick="0" advTm="108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Content Placeholder 3" descr="vitaminD.jpg">
            <a:extLst>
              <a:ext uri="{FF2B5EF4-FFF2-40B4-BE49-F238E27FC236}">
                <a16:creationId xmlns:a16="http://schemas.microsoft.com/office/drawing/2014/main" id="{A2A470BB-0FA0-42DD-830E-EA123C438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TextBox 2">
            <a:extLst>
              <a:ext uri="{FF2B5EF4-FFF2-40B4-BE49-F238E27FC236}">
                <a16:creationId xmlns:a16="http://schemas.microsoft.com/office/drawing/2014/main" id="{FA5F7D81-3F5B-4E7D-AE0A-20698777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6211888"/>
            <a:ext cx="4284662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 advTm="119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4512" y="3046984"/>
            <a:ext cx="7384415" cy="1354455"/>
            <a:chOff x="890511" y="3046983"/>
            <a:chExt cx="7384415" cy="1354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35" y="3868280"/>
              <a:ext cx="7153642" cy="5326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083" y="3051555"/>
              <a:ext cx="7374902" cy="8430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5083" y="3051555"/>
              <a:ext cx="7375525" cy="843280"/>
            </a:xfrm>
            <a:custGeom>
              <a:avLst/>
              <a:gdLst/>
              <a:ahLst/>
              <a:cxnLst/>
              <a:rect l="l" t="t" r="r" b="b"/>
              <a:pathLst>
                <a:path w="7375525" h="843279">
                  <a:moveTo>
                    <a:pt x="2084336" y="272161"/>
                  </a:moveTo>
                  <a:lnTo>
                    <a:pt x="1960511" y="550164"/>
                  </a:lnTo>
                  <a:lnTo>
                    <a:pt x="2204605" y="550164"/>
                  </a:lnTo>
                  <a:lnTo>
                    <a:pt x="2084336" y="272161"/>
                  </a:lnTo>
                  <a:close/>
                </a:path>
                <a:path w="7375525" h="843279">
                  <a:moveTo>
                    <a:pt x="6045339" y="43561"/>
                  </a:moveTo>
                  <a:lnTo>
                    <a:pt x="5993307" y="50631"/>
                  </a:lnTo>
                  <a:lnTo>
                    <a:pt x="5947883" y="71834"/>
                  </a:lnTo>
                  <a:lnTo>
                    <a:pt x="5909054" y="107158"/>
                  </a:lnTo>
                  <a:lnTo>
                    <a:pt x="5876810" y="156591"/>
                  </a:lnTo>
                  <a:lnTo>
                    <a:pt x="5859926" y="197007"/>
                  </a:lnTo>
                  <a:lnTo>
                    <a:pt x="5846773" y="243885"/>
                  </a:lnTo>
                  <a:lnTo>
                    <a:pt x="5837363" y="297225"/>
                  </a:lnTo>
                  <a:lnTo>
                    <a:pt x="5831708" y="357027"/>
                  </a:lnTo>
                  <a:lnTo>
                    <a:pt x="5829820" y="423291"/>
                  </a:lnTo>
                  <a:lnTo>
                    <a:pt x="5831841" y="489184"/>
                  </a:lnTo>
                  <a:lnTo>
                    <a:pt x="5837901" y="549072"/>
                  </a:lnTo>
                  <a:lnTo>
                    <a:pt x="5847997" y="602964"/>
                  </a:lnTo>
                  <a:lnTo>
                    <a:pt x="5862125" y="650865"/>
                  </a:lnTo>
                  <a:lnTo>
                    <a:pt x="5880282" y="692783"/>
                  </a:lnTo>
                  <a:lnTo>
                    <a:pt x="5902464" y="728726"/>
                  </a:lnTo>
                  <a:lnTo>
                    <a:pt x="5930325" y="758916"/>
                  </a:lnTo>
                  <a:lnTo>
                    <a:pt x="5963234" y="780510"/>
                  </a:lnTo>
                  <a:lnTo>
                    <a:pt x="6001191" y="793484"/>
                  </a:lnTo>
                  <a:lnTo>
                    <a:pt x="6044196" y="797814"/>
                  </a:lnTo>
                  <a:lnTo>
                    <a:pt x="6073585" y="795954"/>
                  </a:lnTo>
                  <a:lnTo>
                    <a:pt x="6124742" y="781044"/>
                  </a:lnTo>
                  <a:lnTo>
                    <a:pt x="6171299" y="746083"/>
                  </a:lnTo>
                  <a:lnTo>
                    <a:pt x="6212066" y="685262"/>
                  </a:lnTo>
                  <a:lnTo>
                    <a:pt x="6228092" y="646303"/>
                  </a:lnTo>
                  <a:lnTo>
                    <a:pt x="6240854" y="601299"/>
                  </a:lnTo>
                  <a:lnTo>
                    <a:pt x="6249984" y="549925"/>
                  </a:lnTo>
                  <a:lnTo>
                    <a:pt x="6255471" y="492194"/>
                  </a:lnTo>
                  <a:lnTo>
                    <a:pt x="6257302" y="428117"/>
                  </a:lnTo>
                  <a:lnTo>
                    <a:pt x="6256112" y="367263"/>
                  </a:lnTo>
                  <a:lnTo>
                    <a:pt x="6252539" y="312872"/>
                  </a:lnTo>
                  <a:lnTo>
                    <a:pt x="6246576" y="264942"/>
                  </a:lnTo>
                  <a:lnTo>
                    <a:pt x="6238218" y="223474"/>
                  </a:lnTo>
                  <a:lnTo>
                    <a:pt x="6211574" y="151655"/>
                  </a:lnTo>
                  <a:lnTo>
                    <a:pt x="6173665" y="95509"/>
                  </a:lnTo>
                  <a:lnTo>
                    <a:pt x="6127707" y="61938"/>
                  </a:lnTo>
                  <a:lnTo>
                    <a:pt x="6074557" y="45606"/>
                  </a:lnTo>
                  <a:lnTo>
                    <a:pt x="6045339" y="43561"/>
                  </a:lnTo>
                  <a:close/>
                </a:path>
                <a:path w="7375525" h="843279">
                  <a:moveTo>
                    <a:pt x="6543814" y="16764"/>
                  </a:moveTo>
                  <a:lnTo>
                    <a:pt x="6960501" y="16764"/>
                  </a:lnTo>
                  <a:lnTo>
                    <a:pt x="6960501" y="38735"/>
                  </a:lnTo>
                  <a:lnTo>
                    <a:pt x="6939673" y="38735"/>
                  </a:lnTo>
                  <a:lnTo>
                    <a:pt x="6918002" y="39354"/>
                  </a:lnTo>
                  <a:lnTo>
                    <a:pt x="6875157" y="48641"/>
                  </a:lnTo>
                  <a:lnTo>
                    <a:pt x="6846878" y="87522"/>
                  </a:lnTo>
                  <a:lnTo>
                    <a:pt x="6843119" y="130663"/>
                  </a:lnTo>
                  <a:lnTo>
                    <a:pt x="6842645" y="161925"/>
                  </a:lnTo>
                  <a:lnTo>
                    <a:pt x="6842645" y="557276"/>
                  </a:lnTo>
                  <a:lnTo>
                    <a:pt x="6843669" y="606881"/>
                  </a:lnTo>
                  <a:lnTo>
                    <a:pt x="6846741" y="647319"/>
                  </a:lnTo>
                  <a:lnTo>
                    <a:pt x="6859028" y="700786"/>
                  </a:lnTo>
                  <a:lnTo>
                    <a:pt x="6880666" y="732885"/>
                  </a:lnTo>
                  <a:lnTo>
                    <a:pt x="6912876" y="759079"/>
                  </a:lnTo>
                  <a:lnTo>
                    <a:pt x="6955342" y="776509"/>
                  </a:lnTo>
                  <a:lnTo>
                    <a:pt x="7007618" y="782320"/>
                  </a:lnTo>
                  <a:lnTo>
                    <a:pt x="7039096" y="780484"/>
                  </a:lnTo>
                  <a:lnTo>
                    <a:pt x="7094861" y="765764"/>
                  </a:lnTo>
                  <a:lnTo>
                    <a:pt x="7140796" y="736709"/>
                  </a:lnTo>
                  <a:lnTo>
                    <a:pt x="7175328" y="696081"/>
                  </a:lnTo>
                  <a:lnTo>
                    <a:pt x="7198287" y="640879"/>
                  </a:lnTo>
                  <a:lnTo>
                    <a:pt x="7205468" y="600598"/>
                  </a:lnTo>
                  <a:lnTo>
                    <a:pt x="7209768" y="550721"/>
                  </a:lnTo>
                  <a:lnTo>
                    <a:pt x="7211199" y="491236"/>
                  </a:lnTo>
                  <a:lnTo>
                    <a:pt x="7211199" y="161925"/>
                  </a:lnTo>
                  <a:lnTo>
                    <a:pt x="7208358" y="115538"/>
                  </a:lnTo>
                  <a:lnTo>
                    <a:pt x="7193824" y="73864"/>
                  </a:lnTo>
                  <a:lnTo>
                    <a:pt x="7156530" y="46450"/>
                  </a:lnTo>
                  <a:lnTo>
                    <a:pt x="7118707" y="39592"/>
                  </a:lnTo>
                  <a:lnTo>
                    <a:pt x="7095629" y="38735"/>
                  </a:lnTo>
                  <a:lnTo>
                    <a:pt x="7095629" y="16764"/>
                  </a:lnTo>
                  <a:lnTo>
                    <a:pt x="7374902" y="16764"/>
                  </a:lnTo>
                  <a:lnTo>
                    <a:pt x="7374902" y="38735"/>
                  </a:lnTo>
                  <a:lnTo>
                    <a:pt x="7358138" y="38735"/>
                  </a:lnTo>
                  <a:lnTo>
                    <a:pt x="7341896" y="39592"/>
                  </a:lnTo>
                  <a:lnTo>
                    <a:pt x="7301623" y="52451"/>
                  </a:lnTo>
                  <a:lnTo>
                    <a:pt x="7274691" y="80686"/>
                  </a:lnTo>
                  <a:lnTo>
                    <a:pt x="7263079" y="120126"/>
                  </a:lnTo>
                  <a:lnTo>
                    <a:pt x="7261110" y="161925"/>
                  </a:lnTo>
                  <a:lnTo>
                    <a:pt x="7261110" y="468630"/>
                  </a:lnTo>
                  <a:lnTo>
                    <a:pt x="7259943" y="534757"/>
                  </a:lnTo>
                  <a:lnTo>
                    <a:pt x="7256443" y="591026"/>
                  </a:lnTo>
                  <a:lnTo>
                    <a:pt x="7250609" y="637436"/>
                  </a:lnTo>
                  <a:lnTo>
                    <a:pt x="7229654" y="704895"/>
                  </a:lnTo>
                  <a:lnTo>
                    <a:pt x="7183934" y="762946"/>
                  </a:lnTo>
                  <a:lnTo>
                    <a:pt x="7151001" y="790067"/>
                  </a:lnTo>
                  <a:lnTo>
                    <a:pt x="7111399" y="813236"/>
                  </a:lnTo>
                  <a:lnTo>
                    <a:pt x="7065165" y="829786"/>
                  </a:lnTo>
                  <a:lnTo>
                    <a:pt x="7012287" y="839716"/>
                  </a:lnTo>
                  <a:lnTo>
                    <a:pt x="6952754" y="843026"/>
                  </a:lnTo>
                  <a:lnTo>
                    <a:pt x="6903343" y="841285"/>
                  </a:lnTo>
                  <a:lnTo>
                    <a:pt x="6859885" y="836056"/>
                  </a:lnTo>
                  <a:lnTo>
                    <a:pt x="6822381" y="827327"/>
                  </a:lnTo>
                  <a:lnTo>
                    <a:pt x="6754729" y="794682"/>
                  </a:lnTo>
                  <a:lnTo>
                    <a:pt x="6724345" y="771588"/>
                  </a:lnTo>
                  <a:lnTo>
                    <a:pt x="6680720" y="717423"/>
                  </a:lnTo>
                  <a:lnTo>
                    <a:pt x="6656606" y="647588"/>
                  </a:lnTo>
                  <a:lnTo>
                    <a:pt x="6650591" y="604998"/>
                  </a:lnTo>
                  <a:lnTo>
                    <a:pt x="6648589" y="557276"/>
                  </a:lnTo>
                  <a:lnTo>
                    <a:pt x="6648589" y="161925"/>
                  </a:lnTo>
                  <a:lnTo>
                    <a:pt x="6648111" y="130442"/>
                  </a:lnTo>
                  <a:lnTo>
                    <a:pt x="6644249" y="87147"/>
                  </a:lnTo>
                  <a:lnTo>
                    <a:pt x="6622858" y="53736"/>
                  </a:lnTo>
                  <a:lnTo>
                    <a:pt x="6586978" y="40830"/>
                  </a:lnTo>
                  <a:lnTo>
                    <a:pt x="6543814" y="38735"/>
                  </a:lnTo>
                  <a:lnTo>
                    <a:pt x="6543814" y="16764"/>
                  </a:lnTo>
                  <a:close/>
                </a:path>
                <a:path w="7375525" h="843279">
                  <a:moveTo>
                    <a:pt x="4697107" y="16764"/>
                  </a:moveTo>
                  <a:lnTo>
                    <a:pt x="5084076" y="16764"/>
                  </a:lnTo>
                  <a:lnTo>
                    <a:pt x="5084076" y="38735"/>
                  </a:lnTo>
                  <a:lnTo>
                    <a:pt x="5066804" y="38735"/>
                  </a:lnTo>
                  <a:lnTo>
                    <a:pt x="5050590" y="39375"/>
                  </a:lnTo>
                  <a:lnTo>
                    <a:pt x="5011615" y="54016"/>
                  </a:lnTo>
                  <a:lnTo>
                    <a:pt x="5003685" y="70358"/>
                  </a:lnTo>
                  <a:lnTo>
                    <a:pt x="5006662" y="85095"/>
                  </a:lnTo>
                  <a:lnTo>
                    <a:pt x="5015591" y="107965"/>
                  </a:lnTo>
                  <a:lnTo>
                    <a:pt x="5030474" y="138955"/>
                  </a:lnTo>
                  <a:lnTo>
                    <a:pt x="5051310" y="178054"/>
                  </a:lnTo>
                  <a:lnTo>
                    <a:pt x="5197233" y="445389"/>
                  </a:lnTo>
                  <a:lnTo>
                    <a:pt x="5342521" y="201930"/>
                  </a:lnTo>
                  <a:lnTo>
                    <a:pt x="5366191" y="161020"/>
                  </a:lnTo>
                  <a:lnTo>
                    <a:pt x="5383098" y="127635"/>
                  </a:lnTo>
                  <a:lnTo>
                    <a:pt x="5393242" y="101774"/>
                  </a:lnTo>
                  <a:lnTo>
                    <a:pt x="5396623" y="83439"/>
                  </a:lnTo>
                  <a:lnTo>
                    <a:pt x="5395667" y="75697"/>
                  </a:lnTo>
                  <a:lnTo>
                    <a:pt x="5352443" y="44735"/>
                  </a:lnTo>
                  <a:lnTo>
                    <a:pt x="5306707" y="38735"/>
                  </a:lnTo>
                  <a:lnTo>
                    <a:pt x="5306707" y="16764"/>
                  </a:lnTo>
                  <a:lnTo>
                    <a:pt x="5553214" y="16764"/>
                  </a:lnTo>
                  <a:lnTo>
                    <a:pt x="5553214" y="38735"/>
                  </a:lnTo>
                  <a:lnTo>
                    <a:pt x="5534450" y="42187"/>
                  </a:lnTo>
                  <a:lnTo>
                    <a:pt x="5517972" y="47212"/>
                  </a:lnTo>
                  <a:lnTo>
                    <a:pt x="5474849" y="79857"/>
                  </a:lnTo>
                  <a:lnTo>
                    <a:pt x="5427847" y="148004"/>
                  </a:lnTo>
                  <a:lnTo>
                    <a:pt x="5397893" y="198247"/>
                  </a:lnTo>
                  <a:lnTo>
                    <a:pt x="5222760" y="490601"/>
                  </a:lnTo>
                  <a:lnTo>
                    <a:pt x="5222760" y="685800"/>
                  </a:lnTo>
                  <a:lnTo>
                    <a:pt x="5223185" y="714160"/>
                  </a:lnTo>
                  <a:lnTo>
                    <a:pt x="5226511" y="753022"/>
                  </a:lnTo>
                  <a:lnTo>
                    <a:pt x="5255272" y="790321"/>
                  </a:lnTo>
                  <a:lnTo>
                    <a:pt x="5306707" y="802005"/>
                  </a:lnTo>
                  <a:lnTo>
                    <a:pt x="5352046" y="802005"/>
                  </a:lnTo>
                  <a:lnTo>
                    <a:pt x="5352046" y="823976"/>
                  </a:lnTo>
                  <a:lnTo>
                    <a:pt x="4898910" y="823976"/>
                  </a:lnTo>
                  <a:lnTo>
                    <a:pt x="4898910" y="802005"/>
                  </a:lnTo>
                  <a:lnTo>
                    <a:pt x="4941201" y="802005"/>
                  </a:lnTo>
                  <a:lnTo>
                    <a:pt x="4958160" y="801219"/>
                  </a:lnTo>
                  <a:lnTo>
                    <a:pt x="4997843" y="789432"/>
                  </a:lnTo>
                  <a:lnTo>
                    <a:pt x="5025061" y="750808"/>
                  </a:lnTo>
                  <a:lnTo>
                    <a:pt x="5028704" y="685800"/>
                  </a:lnTo>
                  <a:lnTo>
                    <a:pt x="5028704" y="523875"/>
                  </a:lnTo>
                  <a:lnTo>
                    <a:pt x="4838839" y="178054"/>
                  </a:lnTo>
                  <a:lnTo>
                    <a:pt x="4812643" y="132147"/>
                  </a:lnTo>
                  <a:lnTo>
                    <a:pt x="4790627" y="96742"/>
                  </a:lnTo>
                  <a:lnTo>
                    <a:pt x="4759083" y="57531"/>
                  </a:lnTo>
                  <a:lnTo>
                    <a:pt x="4715488" y="40135"/>
                  </a:lnTo>
                  <a:lnTo>
                    <a:pt x="4697107" y="38735"/>
                  </a:lnTo>
                  <a:lnTo>
                    <a:pt x="4697107" y="16764"/>
                  </a:lnTo>
                  <a:close/>
                </a:path>
                <a:path w="7375525" h="843279">
                  <a:moveTo>
                    <a:pt x="3506863" y="16764"/>
                  </a:moveTo>
                  <a:lnTo>
                    <a:pt x="3908691" y="16764"/>
                  </a:lnTo>
                  <a:lnTo>
                    <a:pt x="3908691" y="38735"/>
                  </a:lnTo>
                  <a:lnTo>
                    <a:pt x="3889353" y="39475"/>
                  </a:lnTo>
                  <a:lnTo>
                    <a:pt x="3872480" y="41703"/>
                  </a:lnTo>
                  <a:lnTo>
                    <a:pt x="3832269" y="61833"/>
                  </a:lnTo>
                  <a:lnTo>
                    <a:pt x="3816378" y="105092"/>
                  </a:lnTo>
                  <a:lnTo>
                    <a:pt x="3814584" y="154813"/>
                  </a:lnTo>
                  <a:lnTo>
                    <a:pt x="3814584" y="406019"/>
                  </a:lnTo>
                  <a:lnTo>
                    <a:pt x="4114050" y="163830"/>
                  </a:lnTo>
                  <a:lnTo>
                    <a:pt x="4160913" y="118221"/>
                  </a:lnTo>
                  <a:lnTo>
                    <a:pt x="4176534" y="82804"/>
                  </a:lnTo>
                  <a:lnTo>
                    <a:pt x="4174937" y="72084"/>
                  </a:lnTo>
                  <a:lnTo>
                    <a:pt x="4141956" y="44110"/>
                  </a:lnTo>
                  <a:lnTo>
                    <a:pt x="4086110" y="38735"/>
                  </a:lnTo>
                  <a:lnTo>
                    <a:pt x="4086110" y="16764"/>
                  </a:lnTo>
                  <a:lnTo>
                    <a:pt x="4400943" y="16764"/>
                  </a:lnTo>
                  <a:lnTo>
                    <a:pt x="4400943" y="38735"/>
                  </a:lnTo>
                  <a:lnTo>
                    <a:pt x="4380941" y="40830"/>
                  </a:lnTo>
                  <a:lnTo>
                    <a:pt x="4363224" y="44069"/>
                  </a:lnTo>
                  <a:lnTo>
                    <a:pt x="4318643" y="63692"/>
                  </a:lnTo>
                  <a:lnTo>
                    <a:pt x="4263105" y="104892"/>
                  </a:lnTo>
                  <a:lnTo>
                    <a:pt x="4223524" y="136398"/>
                  </a:lnTo>
                  <a:lnTo>
                    <a:pt x="3987177" y="325755"/>
                  </a:lnTo>
                  <a:lnTo>
                    <a:pt x="4271149" y="681101"/>
                  </a:lnTo>
                  <a:lnTo>
                    <a:pt x="4300200" y="715607"/>
                  </a:lnTo>
                  <a:lnTo>
                    <a:pt x="4327156" y="744077"/>
                  </a:lnTo>
                  <a:lnTo>
                    <a:pt x="4374781" y="782955"/>
                  </a:lnTo>
                  <a:lnTo>
                    <a:pt x="4424145" y="800814"/>
                  </a:lnTo>
                  <a:lnTo>
                    <a:pt x="4441456" y="802005"/>
                  </a:lnTo>
                  <a:lnTo>
                    <a:pt x="4441456" y="823976"/>
                  </a:lnTo>
                  <a:lnTo>
                    <a:pt x="4021213" y="823976"/>
                  </a:lnTo>
                  <a:lnTo>
                    <a:pt x="4021213" y="802005"/>
                  </a:lnTo>
                  <a:lnTo>
                    <a:pt x="4039358" y="799861"/>
                  </a:lnTo>
                  <a:lnTo>
                    <a:pt x="4053979" y="797052"/>
                  </a:lnTo>
                  <a:lnTo>
                    <a:pt x="4065076" y="793575"/>
                  </a:lnTo>
                  <a:lnTo>
                    <a:pt x="4072648" y="789432"/>
                  </a:lnTo>
                  <a:lnTo>
                    <a:pt x="4080395" y="783463"/>
                  </a:lnTo>
                  <a:lnTo>
                    <a:pt x="4084205" y="776097"/>
                  </a:lnTo>
                  <a:lnTo>
                    <a:pt x="4084205" y="767461"/>
                  </a:lnTo>
                  <a:lnTo>
                    <a:pt x="4070553" y="731408"/>
                  </a:lnTo>
                  <a:lnTo>
                    <a:pt x="4029468" y="673354"/>
                  </a:lnTo>
                  <a:lnTo>
                    <a:pt x="3844302" y="440563"/>
                  </a:lnTo>
                  <a:lnTo>
                    <a:pt x="3814584" y="465582"/>
                  </a:lnTo>
                  <a:lnTo>
                    <a:pt x="3814584" y="685800"/>
                  </a:lnTo>
                  <a:lnTo>
                    <a:pt x="3815035" y="714424"/>
                  </a:lnTo>
                  <a:lnTo>
                    <a:pt x="3818603" y="753719"/>
                  </a:lnTo>
                  <a:lnTo>
                    <a:pt x="3849128" y="790956"/>
                  </a:lnTo>
                  <a:lnTo>
                    <a:pt x="3893187" y="801314"/>
                  </a:lnTo>
                  <a:lnTo>
                    <a:pt x="3914025" y="802005"/>
                  </a:lnTo>
                  <a:lnTo>
                    <a:pt x="3914025" y="823976"/>
                  </a:lnTo>
                  <a:lnTo>
                    <a:pt x="3506863" y="823976"/>
                  </a:lnTo>
                  <a:lnTo>
                    <a:pt x="3506863" y="802005"/>
                  </a:lnTo>
                  <a:lnTo>
                    <a:pt x="3533660" y="802005"/>
                  </a:lnTo>
                  <a:lnTo>
                    <a:pt x="3550331" y="801219"/>
                  </a:lnTo>
                  <a:lnTo>
                    <a:pt x="3590175" y="789432"/>
                  </a:lnTo>
                  <a:lnTo>
                    <a:pt x="3616831" y="750808"/>
                  </a:lnTo>
                  <a:lnTo>
                    <a:pt x="3620528" y="685800"/>
                  </a:lnTo>
                  <a:lnTo>
                    <a:pt x="3620528" y="154813"/>
                  </a:lnTo>
                  <a:lnTo>
                    <a:pt x="3618893" y="104521"/>
                  </a:lnTo>
                  <a:lnTo>
                    <a:pt x="3604050" y="62992"/>
                  </a:lnTo>
                  <a:lnTo>
                    <a:pt x="3564061" y="41671"/>
                  </a:lnTo>
                  <a:lnTo>
                    <a:pt x="3533660" y="38735"/>
                  </a:lnTo>
                  <a:lnTo>
                    <a:pt x="3506863" y="38735"/>
                  </a:lnTo>
                  <a:lnTo>
                    <a:pt x="3506863" y="16764"/>
                  </a:lnTo>
                  <a:close/>
                </a:path>
                <a:path w="7375525" h="843279">
                  <a:moveTo>
                    <a:pt x="2615831" y="16764"/>
                  </a:moveTo>
                  <a:lnTo>
                    <a:pt x="2902216" y="16764"/>
                  </a:lnTo>
                  <a:lnTo>
                    <a:pt x="3300488" y="517398"/>
                  </a:lnTo>
                  <a:lnTo>
                    <a:pt x="3300488" y="170307"/>
                  </a:lnTo>
                  <a:lnTo>
                    <a:pt x="3295249" y="109458"/>
                  </a:lnTo>
                  <a:lnTo>
                    <a:pt x="3279533" y="72136"/>
                  </a:lnTo>
                  <a:lnTo>
                    <a:pt x="3241322" y="46482"/>
                  </a:lnTo>
                  <a:lnTo>
                    <a:pt x="3183775" y="38735"/>
                  </a:lnTo>
                  <a:lnTo>
                    <a:pt x="3183775" y="16764"/>
                  </a:lnTo>
                  <a:lnTo>
                    <a:pt x="3450475" y="16764"/>
                  </a:lnTo>
                  <a:lnTo>
                    <a:pt x="3450475" y="38735"/>
                  </a:lnTo>
                  <a:lnTo>
                    <a:pt x="3426968" y="42287"/>
                  </a:lnTo>
                  <a:lnTo>
                    <a:pt x="3407676" y="46291"/>
                  </a:lnTo>
                  <a:lnTo>
                    <a:pt x="3366036" y="69421"/>
                  </a:lnTo>
                  <a:lnTo>
                    <a:pt x="3346907" y="121554"/>
                  </a:lnTo>
                  <a:lnTo>
                    <a:pt x="3344430" y="170307"/>
                  </a:lnTo>
                  <a:lnTo>
                    <a:pt x="3344430" y="842391"/>
                  </a:lnTo>
                  <a:lnTo>
                    <a:pt x="3324237" y="842391"/>
                  </a:lnTo>
                  <a:lnTo>
                    <a:pt x="2778391" y="170307"/>
                  </a:lnTo>
                  <a:lnTo>
                    <a:pt x="2778391" y="683514"/>
                  </a:lnTo>
                  <a:lnTo>
                    <a:pt x="2786313" y="741791"/>
                  </a:lnTo>
                  <a:lnTo>
                    <a:pt x="2810141" y="777494"/>
                  </a:lnTo>
                  <a:lnTo>
                    <a:pt x="2844368" y="795845"/>
                  </a:lnTo>
                  <a:lnTo>
                    <a:pt x="2883166" y="802005"/>
                  </a:lnTo>
                  <a:lnTo>
                    <a:pt x="2902216" y="802005"/>
                  </a:lnTo>
                  <a:lnTo>
                    <a:pt x="2902216" y="823976"/>
                  </a:lnTo>
                  <a:lnTo>
                    <a:pt x="2615831" y="823976"/>
                  </a:lnTo>
                  <a:lnTo>
                    <a:pt x="2615831" y="802005"/>
                  </a:lnTo>
                  <a:lnTo>
                    <a:pt x="2646643" y="800022"/>
                  </a:lnTo>
                  <a:lnTo>
                    <a:pt x="2672394" y="794813"/>
                  </a:lnTo>
                  <a:lnTo>
                    <a:pt x="2708668" y="774573"/>
                  </a:lnTo>
                  <a:lnTo>
                    <a:pt x="2728321" y="738378"/>
                  </a:lnTo>
                  <a:lnTo>
                    <a:pt x="2734830" y="683514"/>
                  </a:lnTo>
                  <a:lnTo>
                    <a:pt x="2734830" y="113792"/>
                  </a:lnTo>
                  <a:lnTo>
                    <a:pt x="2705154" y="77612"/>
                  </a:lnTo>
                  <a:lnTo>
                    <a:pt x="2672346" y="50038"/>
                  </a:lnTo>
                  <a:lnTo>
                    <a:pt x="2633216" y="39876"/>
                  </a:lnTo>
                  <a:lnTo>
                    <a:pt x="2615831" y="38735"/>
                  </a:lnTo>
                  <a:lnTo>
                    <a:pt x="2615831" y="16764"/>
                  </a:lnTo>
                  <a:close/>
                </a:path>
                <a:path w="7375525" h="843279">
                  <a:moveTo>
                    <a:pt x="795413" y="16764"/>
                  </a:moveTo>
                  <a:lnTo>
                    <a:pt x="1217434" y="16764"/>
                  </a:lnTo>
                  <a:lnTo>
                    <a:pt x="1217434" y="38735"/>
                  </a:lnTo>
                  <a:lnTo>
                    <a:pt x="1190637" y="38735"/>
                  </a:lnTo>
                  <a:lnTo>
                    <a:pt x="1173949" y="39520"/>
                  </a:lnTo>
                  <a:lnTo>
                    <a:pt x="1134122" y="51308"/>
                  </a:lnTo>
                  <a:lnTo>
                    <a:pt x="1106831" y="89912"/>
                  </a:lnTo>
                  <a:lnTo>
                    <a:pt x="1103134" y="154813"/>
                  </a:lnTo>
                  <a:lnTo>
                    <a:pt x="1103134" y="383413"/>
                  </a:lnTo>
                  <a:lnTo>
                    <a:pt x="1388249" y="383413"/>
                  </a:lnTo>
                  <a:lnTo>
                    <a:pt x="1388249" y="154813"/>
                  </a:lnTo>
                  <a:lnTo>
                    <a:pt x="1386630" y="104521"/>
                  </a:lnTo>
                  <a:lnTo>
                    <a:pt x="1371755" y="62992"/>
                  </a:lnTo>
                  <a:lnTo>
                    <a:pt x="1331290" y="41671"/>
                  </a:lnTo>
                  <a:lnTo>
                    <a:pt x="1300746" y="38735"/>
                  </a:lnTo>
                  <a:lnTo>
                    <a:pt x="1274584" y="38735"/>
                  </a:lnTo>
                  <a:lnTo>
                    <a:pt x="1274584" y="16764"/>
                  </a:lnTo>
                  <a:lnTo>
                    <a:pt x="1696097" y="16764"/>
                  </a:lnTo>
                  <a:lnTo>
                    <a:pt x="1696097" y="38735"/>
                  </a:lnTo>
                  <a:lnTo>
                    <a:pt x="1669808" y="38735"/>
                  </a:lnTo>
                  <a:lnTo>
                    <a:pt x="1652923" y="39520"/>
                  </a:lnTo>
                  <a:lnTo>
                    <a:pt x="1613293" y="51308"/>
                  </a:lnTo>
                  <a:lnTo>
                    <a:pt x="1586056" y="89912"/>
                  </a:lnTo>
                  <a:lnTo>
                    <a:pt x="1582305" y="154813"/>
                  </a:lnTo>
                  <a:lnTo>
                    <a:pt x="1582305" y="685800"/>
                  </a:lnTo>
                  <a:lnTo>
                    <a:pt x="1583988" y="736155"/>
                  </a:lnTo>
                  <a:lnTo>
                    <a:pt x="1598879" y="777748"/>
                  </a:lnTo>
                  <a:lnTo>
                    <a:pt x="1639328" y="799068"/>
                  </a:lnTo>
                  <a:lnTo>
                    <a:pt x="1669808" y="802005"/>
                  </a:lnTo>
                  <a:lnTo>
                    <a:pt x="1696097" y="802005"/>
                  </a:lnTo>
                  <a:lnTo>
                    <a:pt x="1696097" y="823976"/>
                  </a:lnTo>
                  <a:lnTo>
                    <a:pt x="1274584" y="823976"/>
                  </a:lnTo>
                  <a:lnTo>
                    <a:pt x="1274584" y="802005"/>
                  </a:lnTo>
                  <a:lnTo>
                    <a:pt x="1300746" y="802005"/>
                  </a:lnTo>
                  <a:lnTo>
                    <a:pt x="1317705" y="801219"/>
                  </a:lnTo>
                  <a:lnTo>
                    <a:pt x="1357388" y="789432"/>
                  </a:lnTo>
                  <a:lnTo>
                    <a:pt x="1384606" y="750808"/>
                  </a:lnTo>
                  <a:lnTo>
                    <a:pt x="1388249" y="685800"/>
                  </a:lnTo>
                  <a:lnTo>
                    <a:pt x="1388249" y="435864"/>
                  </a:lnTo>
                  <a:lnTo>
                    <a:pt x="1103134" y="435864"/>
                  </a:lnTo>
                  <a:lnTo>
                    <a:pt x="1103134" y="685800"/>
                  </a:lnTo>
                  <a:lnTo>
                    <a:pt x="1104849" y="736155"/>
                  </a:lnTo>
                  <a:lnTo>
                    <a:pt x="1120105" y="777748"/>
                  </a:lnTo>
                  <a:lnTo>
                    <a:pt x="1160237" y="799068"/>
                  </a:lnTo>
                  <a:lnTo>
                    <a:pt x="1190637" y="802005"/>
                  </a:lnTo>
                  <a:lnTo>
                    <a:pt x="1217434" y="802005"/>
                  </a:lnTo>
                  <a:lnTo>
                    <a:pt x="1217434" y="823976"/>
                  </a:lnTo>
                  <a:lnTo>
                    <a:pt x="795413" y="823976"/>
                  </a:lnTo>
                  <a:lnTo>
                    <a:pt x="795413" y="802005"/>
                  </a:lnTo>
                  <a:lnTo>
                    <a:pt x="822083" y="802005"/>
                  </a:lnTo>
                  <a:lnTo>
                    <a:pt x="838827" y="801219"/>
                  </a:lnTo>
                  <a:lnTo>
                    <a:pt x="878725" y="789432"/>
                  </a:lnTo>
                  <a:lnTo>
                    <a:pt x="905381" y="750808"/>
                  </a:lnTo>
                  <a:lnTo>
                    <a:pt x="909078" y="685800"/>
                  </a:lnTo>
                  <a:lnTo>
                    <a:pt x="909078" y="154813"/>
                  </a:lnTo>
                  <a:lnTo>
                    <a:pt x="907443" y="104521"/>
                  </a:lnTo>
                  <a:lnTo>
                    <a:pt x="892600" y="62992"/>
                  </a:lnTo>
                  <a:lnTo>
                    <a:pt x="852595" y="41671"/>
                  </a:lnTo>
                  <a:lnTo>
                    <a:pt x="822083" y="38735"/>
                  </a:lnTo>
                  <a:lnTo>
                    <a:pt x="795413" y="38735"/>
                  </a:lnTo>
                  <a:lnTo>
                    <a:pt x="795413" y="16764"/>
                  </a:lnTo>
                  <a:close/>
                </a:path>
                <a:path w="7375525" h="843279">
                  <a:moveTo>
                    <a:pt x="0" y="16764"/>
                  </a:moveTo>
                  <a:lnTo>
                    <a:pt x="725055" y="16764"/>
                  </a:lnTo>
                  <a:lnTo>
                    <a:pt x="725055" y="235204"/>
                  </a:lnTo>
                  <a:lnTo>
                    <a:pt x="703592" y="235204"/>
                  </a:lnTo>
                  <a:lnTo>
                    <a:pt x="693825" y="200056"/>
                  </a:lnTo>
                  <a:lnTo>
                    <a:pt x="683558" y="170243"/>
                  </a:lnTo>
                  <a:lnTo>
                    <a:pt x="661428" y="126619"/>
                  </a:lnTo>
                  <a:lnTo>
                    <a:pt x="633885" y="96885"/>
                  </a:lnTo>
                  <a:lnTo>
                    <a:pt x="597674" y="73914"/>
                  </a:lnTo>
                  <a:lnTo>
                    <a:pt x="544703" y="63787"/>
                  </a:lnTo>
                  <a:lnTo>
                    <a:pt x="518553" y="63119"/>
                  </a:lnTo>
                  <a:lnTo>
                    <a:pt x="458355" y="63119"/>
                  </a:lnTo>
                  <a:lnTo>
                    <a:pt x="458355" y="685800"/>
                  </a:lnTo>
                  <a:lnTo>
                    <a:pt x="458784" y="713870"/>
                  </a:lnTo>
                  <a:lnTo>
                    <a:pt x="462213" y="752629"/>
                  </a:lnTo>
                  <a:lnTo>
                    <a:pt x="492010" y="790321"/>
                  </a:lnTo>
                  <a:lnTo>
                    <a:pt x="530158" y="801268"/>
                  </a:lnTo>
                  <a:lnTo>
                    <a:pt x="546493" y="802005"/>
                  </a:lnTo>
                  <a:lnTo>
                    <a:pt x="573290" y="802005"/>
                  </a:lnTo>
                  <a:lnTo>
                    <a:pt x="573290" y="823976"/>
                  </a:lnTo>
                  <a:lnTo>
                    <a:pt x="150609" y="823976"/>
                  </a:lnTo>
                  <a:lnTo>
                    <a:pt x="150609" y="802005"/>
                  </a:lnTo>
                  <a:lnTo>
                    <a:pt x="177393" y="802005"/>
                  </a:lnTo>
                  <a:lnTo>
                    <a:pt x="194102" y="801219"/>
                  </a:lnTo>
                  <a:lnTo>
                    <a:pt x="233959" y="789432"/>
                  </a:lnTo>
                  <a:lnTo>
                    <a:pt x="261223" y="750808"/>
                  </a:lnTo>
                  <a:lnTo>
                    <a:pt x="264909" y="685800"/>
                  </a:lnTo>
                  <a:lnTo>
                    <a:pt x="264909" y="63119"/>
                  </a:lnTo>
                  <a:lnTo>
                    <a:pt x="206565" y="63119"/>
                  </a:lnTo>
                  <a:lnTo>
                    <a:pt x="168579" y="65283"/>
                  </a:lnTo>
                  <a:lnTo>
                    <a:pt x="109347" y="82567"/>
                  </a:lnTo>
                  <a:lnTo>
                    <a:pt x="64584" y="124333"/>
                  </a:lnTo>
                  <a:lnTo>
                    <a:pt x="31846" y="193103"/>
                  </a:lnTo>
                  <a:lnTo>
                    <a:pt x="22618" y="235204"/>
                  </a:lnTo>
                  <a:lnTo>
                    <a:pt x="0" y="235204"/>
                  </a:lnTo>
                  <a:lnTo>
                    <a:pt x="0" y="16764"/>
                  </a:lnTo>
                  <a:close/>
                </a:path>
                <a:path w="7375525" h="843279">
                  <a:moveTo>
                    <a:pt x="6061976" y="5080"/>
                  </a:moveTo>
                  <a:lnTo>
                    <a:pt x="6119083" y="8380"/>
                  </a:lnTo>
                  <a:lnTo>
                    <a:pt x="6172668" y="17897"/>
                  </a:lnTo>
                  <a:lnTo>
                    <a:pt x="6222726" y="33623"/>
                  </a:lnTo>
                  <a:lnTo>
                    <a:pt x="6269250" y="55550"/>
                  </a:lnTo>
                  <a:lnTo>
                    <a:pt x="6312231" y="83673"/>
                  </a:lnTo>
                  <a:lnTo>
                    <a:pt x="6351663" y="117983"/>
                  </a:lnTo>
                  <a:lnTo>
                    <a:pt x="6383652" y="153392"/>
                  </a:lnTo>
                  <a:lnTo>
                    <a:pt x="6410713" y="191256"/>
                  </a:lnTo>
                  <a:lnTo>
                    <a:pt x="6432850" y="231573"/>
                  </a:lnTo>
                  <a:lnTo>
                    <a:pt x="6450063" y="274340"/>
                  </a:lnTo>
                  <a:lnTo>
                    <a:pt x="6462355" y="319555"/>
                  </a:lnTo>
                  <a:lnTo>
                    <a:pt x="6469729" y="367216"/>
                  </a:lnTo>
                  <a:lnTo>
                    <a:pt x="6472186" y="417322"/>
                  </a:lnTo>
                  <a:lnTo>
                    <a:pt x="6469689" y="467530"/>
                  </a:lnTo>
                  <a:lnTo>
                    <a:pt x="6462196" y="515671"/>
                  </a:lnTo>
                  <a:lnTo>
                    <a:pt x="6449707" y="561752"/>
                  </a:lnTo>
                  <a:lnTo>
                    <a:pt x="6432224" y="605780"/>
                  </a:lnTo>
                  <a:lnTo>
                    <a:pt x="6409745" y="647762"/>
                  </a:lnTo>
                  <a:lnTo>
                    <a:pt x="6382270" y="687705"/>
                  </a:lnTo>
                  <a:lnTo>
                    <a:pt x="6350969" y="723959"/>
                  </a:lnTo>
                  <a:lnTo>
                    <a:pt x="6316597" y="755380"/>
                  </a:lnTo>
                  <a:lnTo>
                    <a:pt x="6279157" y="781966"/>
                  </a:lnTo>
                  <a:lnTo>
                    <a:pt x="6238649" y="803719"/>
                  </a:lnTo>
                  <a:lnTo>
                    <a:pt x="6195075" y="820638"/>
                  </a:lnTo>
                  <a:lnTo>
                    <a:pt x="6148437" y="832723"/>
                  </a:lnTo>
                  <a:lnTo>
                    <a:pt x="6098736" y="839974"/>
                  </a:lnTo>
                  <a:lnTo>
                    <a:pt x="6045974" y="842391"/>
                  </a:lnTo>
                  <a:lnTo>
                    <a:pt x="5993039" y="840086"/>
                  </a:lnTo>
                  <a:lnTo>
                    <a:pt x="5943197" y="833173"/>
                  </a:lnTo>
                  <a:lnTo>
                    <a:pt x="5896449" y="821649"/>
                  </a:lnTo>
                  <a:lnTo>
                    <a:pt x="5852791" y="805513"/>
                  </a:lnTo>
                  <a:lnTo>
                    <a:pt x="5812224" y="784763"/>
                  </a:lnTo>
                  <a:lnTo>
                    <a:pt x="5774744" y="759398"/>
                  </a:lnTo>
                  <a:lnTo>
                    <a:pt x="5740351" y="729416"/>
                  </a:lnTo>
                  <a:lnTo>
                    <a:pt x="5709043" y="694817"/>
                  </a:lnTo>
                  <a:lnTo>
                    <a:pt x="5680288" y="654694"/>
                  </a:lnTo>
                  <a:lnTo>
                    <a:pt x="5656762" y="612172"/>
                  </a:lnTo>
                  <a:lnTo>
                    <a:pt x="5638463" y="567245"/>
                  </a:lnTo>
                  <a:lnTo>
                    <a:pt x="5625393" y="519905"/>
                  </a:lnTo>
                  <a:lnTo>
                    <a:pt x="5617550" y="470144"/>
                  </a:lnTo>
                  <a:lnTo>
                    <a:pt x="5614936" y="417957"/>
                  </a:lnTo>
                  <a:lnTo>
                    <a:pt x="5617432" y="367804"/>
                  </a:lnTo>
                  <a:lnTo>
                    <a:pt x="5624920" y="320104"/>
                  </a:lnTo>
                  <a:lnTo>
                    <a:pt x="5637400" y="274852"/>
                  </a:lnTo>
                  <a:lnTo>
                    <a:pt x="5654871" y="232043"/>
                  </a:lnTo>
                  <a:lnTo>
                    <a:pt x="5677335" y="191674"/>
                  </a:lnTo>
                  <a:lnTo>
                    <a:pt x="5704790" y="153740"/>
                  </a:lnTo>
                  <a:lnTo>
                    <a:pt x="5737237" y="118237"/>
                  </a:lnTo>
                  <a:lnTo>
                    <a:pt x="5773331" y="86544"/>
                  </a:lnTo>
                  <a:lnTo>
                    <a:pt x="5811727" y="60045"/>
                  </a:lnTo>
                  <a:lnTo>
                    <a:pt x="5852424" y="38740"/>
                  </a:lnTo>
                  <a:lnTo>
                    <a:pt x="5895422" y="22629"/>
                  </a:lnTo>
                  <a:lnTo>
                    <a:pt x="5940722" y="11712"/>
                  </a:lnTo>
                  <a:lnTo>
                    <a:pt x="5988324" y="5989"/>
                  </a:lnTo>
                  <a:lnTo>
                    <a:pt x="6038227" y="5461"/>
                  </a:lnTo>
                  <a:lnTo>
                    <a:pt x="6046228" y="5080"/>
                  </a:lnTo>
                  <a:lnTo>
                    <a:pt x="6054229" y="4953"/>
                  </a:lnTo>
                  <a:lnTo>
                    <a:pt x="6061976" y="5080"/>
                  </a:lnTo>
                  <a:close/>
                </a:path>
                <a:path w="7375525" h="843279">
                  <a:moveTo>
                    <a:pt x="2156472" y="0"/>
                  </a:moveTo>
                  <a:lnTo>
                    <a:pt x="2167775" y="0"/>
                  </a:lnTo>
                  <a:lnTo>
                    <a:pt x="2458859" y="662051"/>
                  </a:lnTo>
                  <a:lnTo>
                    <a:pt x="2478770" y="704746"/>
                  </a:lnTo>
                  <a:lnTo>
                    <a:pt x="2496800" y="738727"/>
                  </a:lnTo>
                  <a:lnTo>
                    <a:pt x="2527312" y="780542"/>
                  </a:lnTo>
                  <a:lnTo>
                    <a:pt x="2567031" y="799526"/>
                  </a:lnTo>
                  <a:lnTo>
                    <a:pt x="2584462" y="802005"/>
                  </a:lnTo>
                  <a:lnTo>
                    <a:pt x="2584462" y="823976"/>
                  </a:lnTo>
                  <a:lnTo>
                    <a:pt x="2193937" y="823976"/>
                  </a:lnTo>
                  <a:lnTo>
                    <a:pt x="2193937" y="802005"/>
                  </a:lnTo>
                  <a:lnTo>
                    <a:pt x="2210066" y="802005"/>
                  </a:lnTo>
                  <a:lnTo>
                    <a:pt x="2231779" y="801173"/>
                  </a:lnTo>
                  <a:lnTo>
                    <a:pt x="2276106" y="788797"/>
                  </a:lnTo>
                  <a:lnTo>
                    <a:pt x="2289187" y="761492"/>
                  </a:lnTo>
                  <a:lnTo>
                    <a:pt x="2289187" y="754380"/>
                  </a:lnTo>
                  <a:lnTo>
                    <a:pt x="2275130" y="712319"/>
                  </a:lnTo>
                  <a:lnTo>
                    <a:pt x="2224925" y="594233"/>
                  </a:lnTo>
                  <a:lnTo>
                    <a:pt x="1939683" y="594233"/>
                  </a:lnTo>
                  <a:lnTo>
                    <a:pt x="1905774" y="672719"/>
                  </a:lnTo>
                  <a:lnTo>
                    <a:pt x="1890183" y="723993"/>
                  </a:lnTo>
                  <a:lnTo>
                    <a:pt x="1889137" y="737616"/>
                  </a:lnTo>
                  <a:lnTo>
                    <a:pt x="1890852" y="753471"/>
                  </a:lnTo>
                  <a:lnTo>
                    <a:pt x="1916569" y="787654"/>
                  </a:lnTo>
                  <a:lnTo>
                    <a:pt x="1967093" y="799316"/>
                  </a:lnTo>
                  <a:lnTo>
                    <a:pt x="1995690" y="802005"/>
                  </a:lnTo>
                  <a:lnTo>
                    <a:pt x="1995690" y="823976"/>
                  </a:lnTo>
                  <a:lnTo>
                    <a:pt x="1727212" y="823976"/>
                  </a:lnTo>
                  <a:lnTo>
                    <a:pt x="1727212" y="802005"/>
                  </a:lnTo>
                  <a:lnTo>
                    <a:pt x="1747973" y="797262"/>
                  </a:lnTo>
                  <a:lnTo>
                    <a:pt x="1766804" y="789686"/>
                  </a:lnTo>
                  <a:lnTo>
                    <a:pt x="1798586" y="765937"/>
                  </a:lnTo>
                  <a:lnTo>
                    <a:pt x="1829892" y="720756"/>
                  </a:lnTo>
                  <a:lnTo>
                    <a:pt x="1847985" y="686391"/>
                  </a:lnTo>
                  <a:lnTo>
                    <a:pt x="1867674" y="644144"/>
                  </a:lnTo>
                  <a:lnTo>
                    <a:pt x="215647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>
            <a:extLst>
              <a:ext uri="{FF2B5EF4-FFF2-40B4-BE49-F238E27FC236}">
                <a16:creationId xmlns:a16="http://schemas.microsoft.com/office/drawing/2014/main" id="{B3D87C73-5416-4B2C-8AA7-BFEB562A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304800"/>
            <a:ext cx="8229600" cy="553998"/>
          </a:xfrm>
        </p:spPr>
        <p:txBody>
          <a:bodyPr>
            <a:normAutofit fontScale="90000"/>
          </a:bodyPr>
          <a:lstStyle/>
          <a:p>
            <a:pPr marL="12700" algn="ctr">
              <a:lnSpc>
                <a:spcPct val="100000"/>
              </a:lnSpc>
              <a:spcBef>
                <a:spcPts val="1600"/>
              </a:spcBef>
              <a:buClr>
                <a:srgbClr val="F3A346"/>
              </a:buClr>
              <a:buSzPct val="84375"/>
              <a:tabLst>
                <a:tab pos="287020" algn="l"/>
              </a:tabLst>
            </a:pPr>
            <a:r>
              <a:rPr lang="en-US" sz="3600" i="1" dirty="0">
                <a:solidFill>
                  <a:srgbClr val="6F2F9F"/>
                </a:solidFill>
                <a:latin typeface="Arial"/>
                <a:cs typeface="Arial"/>
              </a:rPr>
              <a:t>Forms</a:t>
            </a:r>
            <a:r>
              <a:rPr lang="en-US" sz="3600" i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lang="en-US" sz="3600" i="1" dirty="0">
                <a:solidFill>
                  <a:srgbClr val="6F2F9F"/>
                </a:solidFill>
                <a:latin typeface="Arial"/>
                <a:cs typeface="Arial"/>
              </a:rPr>
              <a:t>of</a:t>
            </a:r>
            <a:r>
              <a:rPr lang="en-US" sz="3600" i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lang="en-US" sz="3600" i="1" dirty="0">
                <a:solidFill>
                  <a:srgbClr val="6F2F9F"/>
                </a:solidFill>
                <a:latin typeface="Arial"/>
                <a:cs typeface="Arial"/>
              </a:rPr>
              <a:t>vitamin</a:t>
            </a:r>
            <a:r>
              <a:rPr lang="en-US" sz="3600" i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lang="en-US" sz="3600" i="1" dirty="0">
                <a:solidFill>
                  <a:srgbClr val="6F2F9F"/>
                </a:solidFill>
                <a:latin typeface="Arial"/>
                <a:cs typeface="Arial"/>
              </a:rPr>
              <a:t>D: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56675" name="Content Placeholder 2">
            <a:extLst>
              <a:ext uri="{FF2B5EF4-FFF2-40B4-BE49-F238E27FC236}">
                <a16:creationId xmlns:a16="http://schemas.microsoft.com/office/drawing/2014/main" id="{1DBFAB21-50BF-44E6-A97D-BA96C5AB67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9289" y="1268414"/>
            <a:ext cx="8497887" cy="3484031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620"/>
              </a:spcBef>
              <a:buClr>
                <a:srgbClr val="F3A346"/>
              </a:buClr>
              <a:buSzPct val="85416"/>
              <a:tabLst>
                <a:tab pos="286385" algn="l"/>
                <a:tab pos="287020" algn="l"/>
              </a:tabLst>
            </a:pPr>
            <a:r>
              <a:rPr lang="en-US" sz="2400" spc="-10" dirty="0">
                <a:solidFill>
                  <a:srgbClr val="0000FF"/>
                </a:solidFill>
                <a:latin typeface="Arial MT"/>
                <a:cs typeface="Arial MT"/>
              </a:rPr>
              <a:t>Vitamin</a:t>
            </a:r>
            <a:r>
              <a:rPr lang="en-US" sz="2400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Arial MT"/>
                <a:cs typeface="Arial MT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Arial MT"/>
                <a:cs typeface="Arial MT"/>
              </a:rPr>
              <a:t>in</a:t>
            </a:r>
            <a:r>
              <a:rPr lang="en-US" sz="24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 MT"/>
                <a:cs typeface="Arial MT"/>
              </a:rPr>
              <a:t>the </a:t>
            </a:r>
            <a:r>
              <a:rPr lang="en-US" sz="2400" spc="-10" dirty="0">
                <a:solidFill>
                  <a:srgbClr val="0000FF"/>
                </a:solidFill>
                <a:latin typeface="Arial MT"/>
                <a:cs typeface="Arial MT"/>
              </a:rPr>
              <a:t>diet</a:t>
            </a:r>
            <a:r>
              <a:rPr lang="en-US" sz="24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Arial MT"/>
                <a:cs typeface="Arial MT"/>
              </a:rPr>
              <a:t>occurs</a:t>
            </a:r>
            <a:r>
              <a:rPr lang="en-US" sz="24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Arial MT"/>
                <a:cs typeface="Arial MT"/>
              </a:rPr>
              <a:t>in</a:t>
            </a:r>
            <a:r>
              <a:rPr lang="en-US" sz="24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Arial MT"/>
                <a:cs typeface="Arial MT"/>
              </a:rPr>
              <a:t>two</a:t>
            </a:r>
            <a:r>
              <a:rPr lang="en-US" sz="2400" spc="-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 MT"/>
                <a:cs typeface="Arial MT"/>
              </a:rPr>
              <a:t>forms</a:t>
            </a:r>
            <a:endParaRPr lang="en-US" altLang="en-US" sz="2400" dirty="0"/>
          </a:p>
          <a:p>
            <a:pPr marL="457200" indent="-457200" algn="just">
              <a:lnSpc>
                <a:spcPct val="2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2400" dirty="0"/>
              <a:t>Vitamin D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B050"/>
                </a:solidFill>
              </a:rPr>
              <a:t>ergocalciferol</a:t>
            </a:r>
            <a:r>
              <a:rPr lang="en-US" altLang="en-US" sz="2400" dirty="0"/>
              <a:t> </a:t>
            </a:r>
          </a:p>
          <a:p>
            <a:pPr marL="457200" indent="-457200" algn="just">
              <a:lnSpc>
                <a:spcPct val="2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2400" dirty="0"/>
              <a:t>Vitamin D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B050"/>
                </a:solidFill>
              </a:rPr>
              <a:t>cholecalciferol</a:t>
            </a:r>
            <a:r>
              <a:rPr lang="en-US" altLang="en-US" sz="2400" dirty="0"/>
              <a:t> </a:t>
            </a:r>
          </a:p>
          <a:p>
            <a:pPr algn="just">
              <a:lnSpc>
                <a:spcPct val="220000"/>
              </a:lnSpc>
              <a:spcBef>
                <a:spcPts val="575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Both ergo-calciferol and chole-calciferol are metabolized in liver</a:t>
            </a:r>
            <a:endParaRPr lang="uk-UA" altLang="en-US" sz="2400" dirty="0">
              <a:cs typeface="Arial" panose="020B0604020202020204" pitchFamily="34" charset="0"/>
            </a:endParaRPr>
          </a:p>
          <a:p>
            <a:pPr>
              <a:spcBef>
                <a:spcPts val="575"/>
              </a:spcBef>
            </a:pPr>
            <a:endParaRPr lang="en-IN" altLang="en-US" sz="2400" b="1" dirty="0"/>
          </a:p>
        </p:txBody>
      </p:sp>
    </p:spTree>
  </p:cSld>
  <p:clrMapOvr>
    <a:masterClrMapping/>
  </p:clrMapOvr>
  <p:transition advClick="0" advTm="6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1076960"/>
            <a:ext cx="68465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spcBef>
                <a:spcPts val="95"/>
              </a:spcBef>
              <a:buClr>
                <a:srgbClr val="F3A34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Ergocalciferol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(vitamin</a:t>
            </a:r>
            <a:r>
              <a:rPr sz="2800" spc="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D2)</a:t>
            </a:r>
            <a:r>
              <a:rPr sz="2800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is</a:t>
            </a:r>
            <a:r>
              <a:rPr sz="28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formed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 from </a:t>
            </a:r>
            <a:r>
              <a:rPr sz="2800" spc="-76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ergosterol</a:t>
            </a:r>
            <a:r>
              <a:rPr sz="2800" spc="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and</a:t>
            </a:r>
            <a:r>
              <a:rPr sz="2800" spc="-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is present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in</a:t>
            </a:r>
            <a:r>
              <a:rPr sz="2800" spc="-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plants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28544" y="487680"/>
            <a:ext cx="1988820" cy="483234"/>
            <a:chOff x="1304544" y="487680"/>
            <a:chExt cx="1988820" cy="4832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4544" y="487680"/>
              <a:ext cx="1988820" cy="4831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4323" y="496951"/>
              <a:ext cx="1936114" cy="43218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912617" y="2183766"/>
            <a:ext cx="6438900" cy="4186554"/>
            <a:chOff x="1487424" y="2671572"/>
            <a:chExt cx="6438900" cy="418655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424" y="2671572"/>
              <a:ext cx="6438900" cy="41864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1640" y="2875788"/>
              <a:ext cx="5832348" cy="37459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81400" y="3429000"/>
              <a:ext cx="914400" cy="457200"/>
            </a:xfrm>
            <a:custGeom>
              <a:avLst/>
              <a:gdLst/>
              <a:ahLst/>
              <a:cxnLst/>
              <a:rect l="l" t="t" r="r" b="b"/>
              <a:pathLst>
                <a:path w="914400" h="457200">
                  <a:moveTo>
                    <a:pt x="457200" y="0"/>
                  </a:moveTo>
                  <a:lnTo>
                    <a:pt x="395166" y="2087"/>
                  </a:lnTo>
                  <a:lnTo>
                    <a:pt x="335668" y="8166"/>
                  </a:lnTo>
                  <a:lnTo>
                    <a:pt x="279249" y="17966"/>
                  </a:lnTo>
                  <a:lnTo>
                    <a:pt x="226455" y="31213"/>
                  </a:lnTo>
                  <a:lnTo>
                    <a:pt x="177830" y="47636"/>
                  </a:lnTo>
                  <a:lnTo>
                    <a:pt x="133921" y="66960"/>
                  </a:lnTo>
                  <a:lnTo>
                    <a:pt x="95272" y="88915"/>
                  </a:lnTo>
                  <a:lnTo>
                    <a:pt x="62427" y="113227"/>
                  </a:lnTo>
                  <a:lnTo>
                    <a:pt x="16333" y="167834"/>
                  </a:lnTo>
                  <a:lnTo>
                    <a:pt x="0" y="228600"/>
                  </a:lnTo>
                  <a:lnTo>
                    <a:pt x="4174" y="259616"/>
                  </a:lnTo>
                  <a:lnTo>
                    <a:pt x="35933" y="317575"/>
                  </a:lnTo>
                  <a:lnTo>
                    <a:pt x="95272" y="368284"/>
                  </a:lnTo>
                  <a:lnTo>
                    <a:pt x="133921" y="390239"/>
                  </a:lnTo>
                  <a:lnTo>
                    <a:pt x="177830" y="409563"/>
                  </a:lnTo>
                  <a:lnTo>
                    <a:pt x="226455" y="425986"/>
                  </a:lnTo>
                  <a:lnTo>
                    <a:pt x="279249" y="439233"/>
                  </a:lnTo>
                  <a:lnTo>
                    <a:pt x="335668" y="449033"/>
                  </a:lnTo>
                  <a:lnTo>
                    <a:pt x="395166" y="455112"/>
                  </a:lnTo>
                  <a:lnTo>
                    <a:pt x="457200" y="457200"/>
                  </a:lnTo>
                  <a:lnTo>
                    <a:pt x="519233" y="455112"/>
                  </a:lnTo>
                  <a:lnTo>
                    <a:pt x="578731" y="449033"/>
                  </a:lnTo>
                  <a:lnTo>
                    <a:pt x="635150" y="439233"/>
                  </a:lnTo>
                  <a:lnTo>
                    <a:pt x="687944" y="425986"/>
                  </a:lnTo>
                  <a:lnTo>
                    <a:pt x="736569" y="409563"/>
                  </a:lnTo>
                  <a:lnTo>
                    <a:pt x="780478" y="390239"/>
                  </a:lnTo>
                  <a:lnTo>
                    <a:pt x="819127" y="368284"/>
                  </a:lnTo>
                  <a:lnTo>
                    <a:pt x="851972" y="343972"/>
                  </a:lnTo>
                  <a:lnTo>
                    <a:pt x="898066" y="289365"/>
                  </a:lnTo>
                  <a:lnTo>
                    <a:pt x="914400" y="228600"/>
                  </a:lnTo>
                  <a:lnTo>
                    <a:pt x="910225" y="197583"/>
                  </a:lnTo>
                  <a:lnTo>
                    <a:pt x="878466" y="139624"/>
                  </a:lnTo>
                  <a:lnTo>
                    <a:pt x="819127" y="88915"/>
                  </a:lnTo>
                  <a:lnTo>
                    <a:pt x="780478" y="66960"/>
                  </a:lnTo>
                  <a:lnTo>
                    <a:pt x="736569" y="47636"/>
                  </a:lnTo>
                  <a:lnTo>
                    <a:pt x="687944" y="31213"/>
                  </a:lnTo>
                  <a:lnTo>
                    <a:pt x="635150" y="17966"/>
                  </a:lnTo>
                  <a:lnTo>
                    <a:pt x="578731" y="8166"/>
                  </a:lnTo>
                  <a:lnTo>
                    <a:pt x="519233" y="208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12007" y="2399284"/>
            <a:ext cx="5842000" cy="931024"/>
          </a:xfrm>
          <a:prstGeom prst="rect">
            <a:avLst/>
          </a:prstGeom>
          <a:ln w="9144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2250">
              <a:latin typeface="Times New Roman"/>
              <a:cs typeface="Times New Roman"/>
            </a:endParaRPr>
          </a:p>
          <a:p>
            <a:pPr marR="1131570" algn="ctr">
              <a:spcBef>
                <a:spcPts val="5"/>
              </a:spcBef>
            </a:pPr>
            <a:r>
              <a:rPr sz="1600" spc="-5" dirty="0">
                <a:latin typeface="Arial Black"/>
                <a:cs typeface="Arial Black"/>
              </a:rPr>
              <a:t>CH3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EB55DC-95BF-4662-9745-07732CDC298A}"/>
              </a:ext>
            </a:extLst>
          </p:cNvPr>
          <p:cNvSpPr txBox="1"/>
          <p:nvPr/>
        </p:nvSpPr>
        <p:spPr>
          <a:xfrm>
            <a:off x="1981200" y="762001"/>
            <a:ext cx="8229600" cy="405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020" indent="-274320" algn="just">
              <a:lnSpc>
                <a:spcPct val="150000"/>
              </a:lnSpc>
              <a:spcBef>
                <a:spcPts val="1705"/>
              </a:spcBef>
              <a:buClr>
                <a:srgbClr val="F3A34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lang="en-US" sz="2800" dirty="0">
                <a:solidFill>
                  <a:srgbClr val="0000FF"/>
                </a:solidFill>
                <a:cs typeface="Arial MT"/>
              </a:rPr>
              <a:t>Cholecalciferol</a:t>
            </a:r>
            <a:r>
              <a:rPr lang="en-US" sz="2800" spc="15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(vitamin</a:t>
            </a:r>
            <a:r>
              <a:rPr lang="en-US" sz="2800" spc="5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D3)</a:t>
            </a:r>
            <a:r>
              <a:rPr lang="en-US" sz="2800" spc="2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is found</a:t>
            </a:r>
            <a:r>
              <a:rPr lang="en-US" sz="2800" spc="5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in</a:t>
            </a:r>
            <a:r>
              <a:rPr lang="en-US" sz="2800" spc="1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animals</a:t>
            </a:r>
            <a:endParaRPr lang="en-US" sz="2800" dirty="0">
              <a:cs typeface="Arial MT"/>
            </a:endParaRPr>
          </a:p>
          <a:p>
            <a:pPr marL="287020" marR="5080" indent="-274320" algn="just">
              <a:lnSpc>
                <a:spcPct val="150000"/>
              </a:lnSpc>
              <a:spcBef>
                <a:spcPts val="600"/>
              </a:spcBef>
              <a:buClr>
                <a:srgbClr val="F3A34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lang="en-US" sz="2800" spc="-5" dirty="0">
                <a:solidFill>
                  <a:srgbClr val="0000FF"/>
                </a:solidFill>
                <a:cs typeface="Arial MT"/>
              </a:rPr>
              <a:t>Both</a:t>
            </a:r>
            <a:r>
              <a:rPr lang="en-US" sz="280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the sterols</a:t>
            </a:r>
            <a:r>
              <a:rPr lang="en-US" sz="2800" spc="5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Arial MT"/>
              </a:rPr>
              <a:t>are</a:t>
            </a:r>
            <a:r>
              <a:rPr lang="en-US" sz="2800" spc="-1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Arial MT"/>
              </a:rPr>
              <a:t>similar</a:t>
            </a:r>
            <a:r>
              <a:rPr lang="en-US" sz="2800" spc="5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in</a:t>
            </a:r>
            <a:r>
              <a:rPr lang="en-US" sz="2800" spc="5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Arial MT"/>
              </a:rPr>
              <a:t>structure</a:t>
            </a:r>
            <a:r>
              <a:rPr lang="en-US" sz="2800" spc="-1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Arial MT"/>
              </a:rPr>
              <a:t>except </a:t>
            </a:r>
            <a:r>
              <a:rPr lang="en-US" sz="2800" spc="5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Arial MT"/>
              </a:rPr>
              <a:t>that</a:t>
            </a:r>
            <a:r>
              <a:rPr lang="en-US" sz="2800" spc="-2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dirty="0">
                <a:solidFill>
                  <a:srgbClr val="C00000"/>
                </a:solidFill>
                <a:cs typeface="Arial MT"/>
              </a:rPr>
              <a:t>ergocalciferol</a:t>
            </a:r>
            <a:r>
              <a:rPr lang="en-US" sz="2800" spc="25" dirty="0">
                <a:solidFill>
                  <a:srgbClr val="C00000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C00000"/>
                </a:solidFill>
                <a:cs typeface="Arial MT"/>
              </a:rPr>
              <a:t>has</a:t>
            </a:r>
            <a:r>
              <a:rPr lang="en-US" sz="2800" spc="5" dirty="0">
                <a:solidFill>
                  <a:srgbClr val="C00000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C00000"/>
                </a:solidFill>
                <a:cs typeface="Arial MT"/>
              </a:rPr>
              <a:t>an</a:t>
            </a:r>
            <a:r>
              <a:rPr lang="en-US" sz="2800" dirty="0">
                <a:solidFill>
                  <a:srgbClr val="C00000"/>
                </a:solidFill>
                <a:cs typeface="Arial MT"/>
              </a:rPr>
              <a:t> additional</a:t>
            </a:r>
            <a:r>
              <a:rPr lang="en-US" sz="2800" spc="10" dirty="0">
                <a:solidFill>
                  <a:srgbClr val="C00000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C00000"/>
                </a:solidFill>
                <a:cs typeface="Arial MT"/>
              </a:rPr>
              <a:t>methyl </a:t>
            </a:r>
            <a:r>
              <a:rPr lang="en-US" sz="2800" dirty="0">
                <a:solidFill>
                  <a:srgbClr val="C00000"/>
                </a:solidFill>
                <a:cs typeface="Arial MT"/>
              </a:rPr>
              <a:t>group </a:t>
            </a:r>
            <a:r>
              <a:rPr lang="en-US" sz="2800" spc="-765" dirty="0">
                <a:solidFill>
                  <a:srgbClr val="C00000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C00000"/>
                </a:solidFill>
                <a:cs typeface="Arial MT"/>
              </a:rPr>
              <a:t>and</a:t>
            </a:r>
            <a:r>
              <a:rPr lang="en-US" sz="2800" spc="-10" dirty="0">
                <a:solidFill>
                  <a:srgbClr val="C00000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C00000"/>
                </a:solidFill>
                <a:cs typeface="Arial MT"/>
              </a:rPr>
              <a:t>a</a:t>
            </a:r>
            <a:r>
              <a:rPr lang="en-US" sz="2800" spc="10" dirty="0">
                <a:solidFill>
                  <a:srgbClr val="C00000"/>
                </a:solidFill>
                <a:cs typeface="Arial MT"/>
              </a:rPr>
              <a:t> </a:t>
            </a:r>
            <a:r>
              <a:rPr lang="en-US" sz="2800" dirty="0">
                <a:solidFill>
                  <a:srgbClr val="C00000"/>
                </a:solidFill>
                <a:cs typeface="Arial MT"/>
              </a:rPr>
              <a:t>double</a:t>
            </a:r>
            <a:r>
              <a:rPr lang="en-US" sz="2800" spc="15" dirty="0">
                <a:solidFill>
                  <a:srgbClr val="C00000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C00000"/>
                </a:solidFill>
                <a:cs typeface="Arial MT"/>
              </a:rPr>
              <a:t>bond</a:t>
            </a:r>
            <a:endParaRPr lang="en-US" sz="2800" dirty="0">
              <a:cs typeface="Arial MT"/>
            </a:endParaRPr>
          </a:p>
          <a:p>
            <a:pPr marL="287020" marR="9525" indent="-274320" algn="just">
              <a:lnSpc>
                <a:spcPct val="150000"/>
              </a:lnSpc>
              <a:spcBef>
                <a:spcPts val="600"/>
              </a:spcBef>
              <a:buClr>
                <a:srgbClr val="F3A34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lang="en-US" sz="2800" spc="-5" dirty="0">
                <a:solidFill>
                  <a:srgbClr val="0000FF"/>
                </a:solidFill>
                <a:cs typeface="Arial MT"/>
              </a:rPr>
              <a:t>Ergocalciferol and</a:t>
            </a:r>
            <a:r>
              <a:rPr lang="en-US" sz="2800" spc="5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Arial MT"/>
              </a:rPr>
              <a:t>Cholecalciferol</a:t>
            </a:r>
            <a:r>
              <a:rPr lang="en-US" sz="2800" spc="1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are</a:t>
            </a:r>
            <a:r>
              <a:rPr lang="en-US" sz="2800" spc="15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Arial MT"/>
              </a:rPr>
              <a:t>sources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 for </a:t>
            </a:r>
            <a:r>
              <a:rPr lang="en-US" sz="2800" spc="-76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vitamin</a:t>
            </a:r>
            <a:r>
              <a:rPr lang="en-US" sz="280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D</a:t>
            </a:r>
            <a:r>
              <a:rPr lang="en-US" sz="2800" spc="2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activity</a:t>
            </a:r>
            <a:r>
              <a:rPr lang="en-US" sz="2800" spc="-1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0000FF"/>
                </a:solidFill>
                <a:cs typeface="Arial MT"/>
              </a:rPr>
              <a:t>and</a:t>
            </a:r>
            <a:r>
              <a:rPr lang="en-US" sz="2800" spc="5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Arial MT"/>
              </a:rPr>
              <a:t>are</a:t>
            </a:r>
            <a:r>
              <a:rPr lang="en-US" sz="2800" spc="10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dirty="0">
                <a:solidFill>
                  <a:srgbClr val="0000FF"/>
                </a:solidFill>
                <a:cs typeface="Arial MT"/>
              </a:rPr>
              <a:t>referred as</a:t>
            </a:r>
            <a:r>
              <a:rPr lang="en-US" sz="2800" spc="55" dirty="0">
                <a:solidFill>
                  <a:srgbClr val="0000FF"/>
                </a:solidFill>
                <a:cs typeface="Arial MT"/>
              </a:rPr>
              <a:t> </a:t>
            </a:r>
            <a:r>
              <a:rPr lang="en-US" sz="2800" spc="-5" dirty="0">
                <a:solidFill>
                  <a:srgbClr val="C00000"/>
                </a:solidFill>
                <a:cs typeface="Arial MT"/>
              </a:rPr>
              <a:t>provitamins</a:t>
            </a:r>
            <a:endParaRPr lang="en-US" sz="28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20977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>
            <a:extLst>
              <a:ext uri="{FF2B5EF4-FFF2-40B4-BE49-F238E27FC236}">
                <a16:creationId xmlns:a16="http://schemas.microsoft.com/office/drawing/2014/main" id="{9E3A8094-2A58-498F-9EAE-EB83AFB5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88913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en-US" b="1"/>
              <a:t>	</a:t>
            </a:r>
            <a:r>
              <a:rPr lang="en-US" altLang="en-US" b="1">
                <a:solidFill>
                  <a:srgbClr val="C00000"/>
                </a:solidFill>
              </a:rPr>
              <a:t>SOURCES OF VITAMIN D</a:t>
            </a:r>
            <a:endParaRPr lang="en-IN" altLang="en-US" b="1">
              <a:solidFill>
                <a:srgbClr val="C00000"/>
              </a:solidFill>
            </a:endParaRPr>
          </a:p>
        </p:txBody>
      </p:sp>
      <p:sp>
        <p:nvSpPr>
          <p:cNvPr id="157699" name="Content Placeholder 2">
            <a:extLst>
              <a:ext uri="{FF2B5EF4-FFF2-40B4-BE49-F238E27FC236}">
                <a16:creationId xmlns:a16="http://schemas.microsoft.com/office/drawing/2014/main" id="{CEE17C71-A5CB-4CD8-83BA-C876472680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58963" y="1052513"/>
            <a:ext cx="8496300" cy="5111750"/>
          </a:xfrm>
        </p:spPr>
        <p:txBody>
          <a:bodyPr/>
          <a:lstStyle/>
          <a:p>
            <a:pPr marL="342900" lvl="1" indent="-342900" algn="just">
              <a:lnSpc>
                <a:spcPct val="200000"/>
              </a:lnSpc>
            </a:pPr>
            <a:r>
              <a:rPr lang="en-US" altLang="en-US" sz="2800" dirty="0"/>
              <a:t>Vitamin D from the Sun</a:t>
            </a:r>
          </a:p>
          <a:p>
            <a:pPr marL="342900" lvl="1" indent="-342900" algn="just">
              <a:lnSpc>
                <a:spcPct val="200000"/>
              </a:lnSpc>
            </a:pPr>
            <a:r>
              <a:rPr lang="en-US" altLang="en-US" sz="2800" dirty="0"/>
              <a:t>Vitamin D in Foods</a:t>
            </a:r>
          </a:p>
          <a:p>
            <a:pPr lvl="2" algn="just" eaLnBrk="1" hangingPunct="1">
              <a:lnSpc>
                <a:spcPct val="200000"/>
              </a:lnSpc>
            </a:pPr>
            <a:r>
              <a:rPr lang="en-US" altLang="en-US" sz="2800" dirty="0"/>
              <a:t>Fortified milk, butter and cheese, chocolate </a:t>
            </a:r>
          </a:p>
          <a:p>
            <a:pPr lvl="2" algn="just" eaLnBrk="1" hangingPunct="1">
              <a:lnSpc>
                <a:spcPct val="200000"/>
              </a:lnSpc>
            </a:pPr>
            <a:r>
              <a:rPr lang="en-US" altLang="en-US" sz="2800" dirty="0"/>
              <a:t>Cereals</a:t>
            </a:r>
          </a:p>
          <a:p>
            <a:pPr lvl="2" algn="just" eaLnBrk="1" hangingPunct="1">
              <a:lnSpc>
                <a:spcPct val="200000"/>
              </a:lnSpc>
            </a:pPr>
            <a:r>
              <a:rPr lang="en-US" altLang="en-US" sz="2800" dirty="0"/>
              <a:t>Beef, egg yolks, liver, fish and their oils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IN" altLang="en-US" b="1" dirty="0"/>
          </a:p>
        </p:txBody>
      </p:sp>
    </p:spTree>
  </p:cSld>
  <p:clrMapOvr>
    <a:masterClrMapping/>
  </p:clrMapOvr>
  <p:transition advClick="0" advTm="8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>
            <a:extLst>
              <a:ext uri="{FF2B5EF4-FFF2-40B4-BE49-F238E27FC236}">
                <a16:creationId xmlns:a16="http://schemas.microsoft.com/office/drawing/2014/main" id="{FA60E4FC-C2E7-4661-A8D0-CCDC09BD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altLang="en-US"/>
          </a:p>
        </p:txBody>
      </p:sp>
      <p:pic>
        <p:nvPicPr>
          <p:cNvPr id="158723" name="Picture 2" descr="http://rds.yahoo.com/_ylt=A0WTefSlDapHOJkA4RKjzbkF/SIG=12gbgls7h/EXP=1202413349/**http%3A/medicalimages.allrefer.com/large/vitamin-d-source.jpg">
            <a:extLst>
              <a:ext uri="{FF2B5EF4-FFF2-40B4-BE49-F238E27FC236}">
                <a16:creationId xmlns:a16="http://schemas.microsoft.com/office/drawing/2014/main" id="{7AD14470-C4B6-41B4-82DF-75CF65C986C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8"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pic>
        <p:nvPicPr>
          <p:cNvPr id="158724" name="Picture 7" descr="http://tbn2.google.com/images?q=tbn:TGJ2Lk4r2OGthM:http://www.germes-online.com/direct/dbimage/50178394/Frozen_Pork_Liver.jpg">
            <a:hlinkClick r:id="rId3"/>
            <a:extLst>
              <a:ext uri="{FF2B5EF4-FFF2-40B4-BE49-F238E27FC236}">
                <a16:creationId xmlns:a16="http://schemas.microsoft.com/office/drawing/2014/main" id="{26905DE0-12BC-414F-9355-AA7B5486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18898" r="5455" b="18071"/>
          <a:stretch>
            <a:fillRect/>
          </a:stretch>
        </p:blipFill>
        <p:spPr bwMode="auto">
          <a:xfrm>
            <a:off x="6096000" y="25003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5" name="Picture 5" descr="http://media.rd.com/rd/images/rdc/books/magic-foods/eggs-af.jpg">
            <a:extLst>
              <a:ext uri="{FF2B5EF4-FFF2-40B4-BE49-F238E27FC236}">
                <a16:creationId xmlns:a16="http://schemas.microsoft.com/office/drawing/2014/main" id="{A4CD0605-27B3-4453-A583-BFAA20B5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4" y="2428876"/>
            <a:ext cx="11779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6" name="Rectangle 6">
            <a:extLst>
              <a:ext uri="{FF2B5EF4-FFF2-40B4-BE49-F238E27FC236}">
                <a16:creationId xmlns:a16="http://schemas.microsoft.com/office/drawing/2014/main" id="{0A56D178-B0F6-4112-BDB0-ADC153D09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981076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omic Sans MS" panose="030F0702030302020204" pitchFamily="66" charset="0"/>
              </a:rPr>
              <a:t>Daily requirement: 12-25 micrograms</a:t>
            </a:r>
          </a:p>
        </p:txBody>
      </p:sp>
    </p:spTree>
  </p:cSld>
  <p:clrMapOvr>
    <a:masterClrMapping/>
  </p:clrMapOvr>
  <p:transition advClick="0" advTm="49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1499896"/>
            <a:ext cx="8065770" cy="4611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64465" indent="-274320" algn="just">
              <a:lnSpc>
                <a:spcPct val="150000"/>
              </a:lnSpc>
              <a:spcBef>
                <a:spcPts val="100"/>
              </a:spcBef>
              <a:buClr>
                <a:srgbClr val="F3A346"/>
              </a:buClr>
              <a:buSzPct val="83928"/>
              <a:buFont typeface="Segoe UI Symbol"/>
              <a:buChar char="⚫"/>
              <a:tabLst>
                <a:tab pos="287020" algn="l"/>
                <a:tab pos="5510530" algn="l"/>
              </a:tabLst>
            </a:pPr>
            <a:r>
              <a:rPr sz="2800" spc="-5" dirty="0">
                <a:latin typeface="Arial MT"/>
                <a:cs typeface="Arial MT"/>
              </a:rPr>
              <a:t>During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course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cholesterol	biosynthesis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25" dirty="0">
                <a:latin typeface="Arial MT"/>
                <a:cs typeface="Arial MT"/>
              </a:rPr>
              <a:t>7-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dehydrocholesterol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formed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-5" dirty="0">
                <a:latin typeface="Arial MT"/>
                <a:cs typeface="Arial MT"/>
              </a:rPr>
              <a:t> 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intermediate</a:t>
            </a:r>
          </a:p>
          <a:p>
            <a:pPr marL="286385" marR="123825" indent="-274320" algn="just">
              <a:lnSpc>
                <a:spcPct val="150000"/>
              </a:lnSpc>
              <a:spcBef>
                <a:spcPts val="600"/>
              </a:spcBef>
              <a:buClr>
                <a:srgbClr val="F3A34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Arial MT"/>
                <a:cs typeface="Arial MT"/>
              </a:rPr>
              <a:t>On </a:t>
            </a:r>
            <a:r>
              <a:rPr sz="2800" dirty="0">
                <a:latin typeface="Arial MT"/>
                <a:cs typeface="Arial MT"/>
              </a:rPr>
              <a:t>exposure to sunlight, 7-dehydrocholesterol is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converted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dirty="0">
                <a:latin typeface="Arial MT"/>
                <a:cs typeface="Arial MT"/>
              </a:rPr>
              <a:t> cholecalciferol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skin </a:t>
            </a:r>
            <a:r>
              <a:rPr sz="2800" spc="-5" dirty="0">
                <a:latin typeface="Arial MT"/>
                <a:cs typeface="Arial MT"/>
              </a:rPr>
              <a:t>(dermis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epidermis)</a:t>
            </a:r>
          </a:p>
          <a:p>
            <a:pPr marL="286385" marR="5080" indent="-274320" algn="just">
              <a:lnSpc>
                <a:spcPct val="150000"/>
              </a:lnSpc>
              <a:spcBef>
                <a:spcPts val="600"/>
              </a:spcBef>
              <a:buClr>
                <a:srgbClr val="F3A34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Arial MT"/>
                <a:cs typeface="Arial MT"/>
              </a:rPr>
              <a:t>Dark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skin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pigment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melanin</a:t>
            </a:r>
            <a:r>
              <a:rPr sz="2800" spc="-5" dirty="0">
                <a:latin typeface="Arial MT"/>
                <a:cs typeface="Arial MT"/>
              </a:rPr>
              <a:t>)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adversely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influences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synthesis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</a:t>
            </a:r>
            <a:r>
              <a:rPr sz="2800" dirty="0">
                <a:latin typeface="Arial MT"/>
                <a:cs typeface="Arial MT"/>
              </a:rPr>
              <a:t>cholecalciferol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55036" y="441959"/>
            <a:ext cx="5530850" cy="868680"/>
            <a:chOff x="1431036" y="441959"/>
            <a:chExt cx="5530850" cy="868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1036" y="865631"/>
              <a:ext cx="4139184" cy="4450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7132" y="441959"/>
              <a:ext cx="4126992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0609" y="576579"/>
              <a:ext cx="3859656" cy="3014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77236" y="649604"/>
              <a:ext cx="2118995" cy="108585"/>
            </a:xfrm>
            <a:custGeom>
              <a:avLst/>
              <a:gdLst/>
              <a:ahLst/>
              <a:cxnLst/>
              <a:rect l="l" t="t" r="r" b="b"/>
              <a:pathLst>
                <a:path w="2118995" h="108584">
                  <a:moveTo>
                    <a:pt x="2078482" y="0"/>
                  </a:moveTo>
                  <a:lnTo>
                    <a:pt x="2039112" y="108077"/>
                  </a:lnTo>
                  <a:lnTo>
                    <a:pt x="2118614" y="108077"/>
                  </a:lnTo>
                  <a:lnTo>
                    <a:pt x="2078482" y="0"/>
                  </a:lnTo>
                  <a:close/>
                </a:path>
                <a:path w="2118995" h="108584">
                  <a:moveTo>
                    <a:pt x="39369" y="0"/>
                  </a:moveTo>
                  <a:lnTo>
                    <a:pt x="0" y="108077"/>
                  </a:lnTo>
                  <a:lnTo>
                    <a:pt x="79501" y="108077"/>
                  </a:lnTo>
                  <a:lnTo>
                    <a:pt x="39369" y="0"/>
                  </a:lnTo>
                  <a:close/>
                </a:path>
              </a:pathLst>
            </a:custGeom>
            <a:ln w="9144">
              <a:solidFill>
                <a:srgbClr val="9D64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7028" y="626363"/>
              <a:ext cx="133731" cy="20205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70609" y="576579"/>
              <a:ext cx="3860165" cy="301625"/>
            </a:xfrm>
            <a:custGeom>
              <a:avLst/>
              <a:gdLst/>
              <a:ahLst/>
              <a:cxnLst/>
              <a:rect l="l" t="t" r="r" b="b"/>
              <a:pathLst>
                <a:path w="3860165" h="301625">
                  <a:moveTo>
                    <a:pt x="3628516" y="5080"/>
                  </a:moveTo>
                  <a:lnTo>
                    <a:pt x="3685793" y="5080"/>
                  </a:lnTo>
                  <a:lnTo>
                    <a:pt x="3804919" y="199517"/>
                  </a:lnTo>
                  <a:lnTo>
                    <a:pt x="3804919" y="5080"/>
                  </a:lnTo>
                  <a:lnTo>
                    <a:pt x="3859656" y="5080"/>
                  </a:lnTo>
                  <a:lnTo>
                    <a:pt x="3859656" y="296291"/>
                  </a:lnTo>
                  <a:lnTo>
                    <a:pt x="3800602" y="296291"/>
                  </a:lnTo>
                  <a:lnTo>
                    <a:pt x="3683127" y="106299"/>
                  </a:lnTo>
                  <a:lnTo>
                    <a:pt x="3683127" y="296291"/>
                  </a:lnTo>
                  <a:lnTo>
                    <a:pt x="3628516" y="296291"/>
                  </a:lnTo>
                  <a:lnTo>
                    <a:pt x="3628516" y="5080"/>
                  </a:lnTo>
                  <a:close/>
                </a:path>
                <a:path w="3860165" h="301625">
                  <a:moveTo>
                    <a:pt x="3333368" y="5080"/>
                  </a:moveTo>
                  <a:lnTo>
                    <a:pt x="3392169" y="5080"/>
                  </a:lnTo>
                  <a:lnTo>
                    <a:pt x="3392169" y="162814"/>
                  </a:lnTo>
                  <a:lnTo>
                    <a:pt x="3392312" y="179933"/>
                  </a:lnTo>
                  <a:lnTo>
                    <a:pt x="3396950" y="219958"/>
                  </a:lnTo>
                  <a:lnTo>
                    <a:pt x="3429222" y="248269"/>
                  </a:lnTo>
                  <a:lnTo>
                    <a:pt x="3451225" y="250952"/>
                  </a:lnTo>
                  <a:lnTo>
                    <a:pt x="3462940" y="250311"/>
                  </a:lnTo>
                  <a:lnTo>
                    <a:pt x="3499151" y="229362"/>
                  </a:lnTo>
                  <a:lnTo>
                    <a:pt x="3506686" y="182213"/>
                  </a:lnTo>
                  <a:lnTo>
                    <a:pt x="3506851" y="166116"/>
                  </a:lnTo>
                  <a:lnTo>
                    <a:pt x="3506851" y="5080"/>
                  </a:lnTo>
                  <a:lnTo>
                    <a:pt x="3565652" y="5080"/>
                  </a:lnTo>
                  <a:lnTo>
                    <a:pt x="3565652" y="157987"/>
                  </a:lnTo>
                  <a:lnTo>
                    <a:pt x="3565364" y="182328"/>
                  </a:lnTo>
                  <a:lnTo>
                    <a:pt x="3560953" y="232156"/>
                  </a:lnTo>
                  <a:lnTo>
                    <a:pt x="3543300" y="268732"/>
                  </a:lnTo>
                  <a:lnTo>
                    <a:pt x="3509010" y="292481"/>
                  </a:lnTo>
                  <a:lnTo>
                    <a:pt x="3469505" y="300696"/>
                  </a:lnTo>
                  <a:lnTo>
                    <a:pt x="3453003" y="301244"/>
                  </a:lnTo>
                  <a:lnTo>
                    <a:pt x="3433405" y="300646"/>
                  </a:lnTo>
                  <a:lnTo>
                    <a:pt x="3389756" y="291592"/>
                  </a:lnTo>
                  <a:lnTo>
                    <a:pt x="3355720" y="266573"/>
                  </a:lnTo>
                  <a:lnTo>
                    <a:pt x="3336637" y="220337"/>
                  </a:lnTo>
                  <a:lnTo>
                    <a:pt x="3333368" y="160400"/>
                  </a:lnTo>
                  <a:lnTo>
                    <a:pt x="3333368" y="5080"/>
                  </a:lnTo>
                  <a:close/>
                </a:path>
                <a:path w="3860165" h="301625">
                  <a:moveTo>
                    <a:pt x="2754756" y="5080"/>
                  </a:moveTo>
                  <a:lnTo>
                    <a:pt x="2816860" y="5080"/>
                  </a:lnTo>
                  <a:lnTo>
                    <a:pt x="2933573" y="296291"/>
                  </a:lnTo>
                  <a:lnTo>
                    <a:pt x="2869565" y="296291"/>
                  </a:lnTo>
                  <a:lnTo>
                    <a:pt x="2844165" y="230124"/>
                  </a:lnTo>
                  <a:lnTo>
                    <a:pt x="2727705" y="230124"/>
                  </a:lnTo>
                  <a:lnTo>
                    <a:pt x="2703703" y="296291"/>
                  </a:lnTo>
                  <a:lnTo>
                    <a:pt x="2641218" y="296291"/>
                  </a:lnTo>
                  <a:lnTo>
                    <a:pt x="2754756" y="5080"/>
                  </a:lnTo>
                  <a:close/>
                </a:path>
                <a:path w="3860165" h="301625">
                  <a:moveTo>
                    <a:pt x="2187448" y="5080"/>
                  </a:moveTo>
                  <a:lnTo>
                    <a:pt x="2246249" y="5080"/>
                  </a:lnTo>
                  <a:lnTo>
                    <a:pt x="2246249" y="296291"/>
                  </a:lnTo>
                  <a:lnTo>
                    <a:pt x="2187448" y="296291"/>
                  </a:lnTo>
                  <a:lnTo>
                    <a:pt x="2187448" y="5080"/>
                  </a:lnTo>
                  <a:close/>
                </a:path>
                <a:path w="3860165" h="301625">
                  <a:moveTo>
                    <a:pt x="1782190" y="5080"/>
                  </a:moveTo>
                  <a:lnTo>
                    <a:pt x="1889632" y="5080"/>
                  </a:lnTo>
                  <a:lnTo>
                    <a:pt x="1906752" y="5415"/>
                  </a:lnTo>
                  <a:lnTo>
                    <a:pt x="1945131" y="10541"/>
                  </a:lnTo>
                  <a:lnTo>
                    <a:pt x="1979350" y="28507"/>
                  </a:lnTo>
                  <a:lnTo>
                    <a:pt x="2005044" y="58880"/>
                  </a:lnTo>
                  <a:lnTo>
                    <a:pt x="2021000" y="99373"/>
                  </a:lnTo>
                  <a:lnTo>
                    <a:pt x="2026412" y="153416"/>
                  </a:lnTo>
                  <a:lnTo>
                    <a:pt x="2025842" y="170797"/>
                  </a:lnTo>
                  <a:lnTo>
                    <a:pt x="2017394" y="215392"/>
                  </a:lnTo>
                  <a:lnTo>
                    <a:pt x="1995803" y="256307"/>
                  </a:lnTo>
                  <a:lnTo>
                    <a:pt x="1957240" y="285599"/>
                  </a:lnTo>
                  <a:lnTo>
                    <a:pt x="1908284" y="295910"/>
                  </a:lnTo>
                  <a:lnTo>
                    <a:pt x="1892807" y="296291"/>
                  </a:lnTo>
                  <a:lnTo>
                    <a:pt x="1782190" y="296291"/>
                  </a:lnTo>
                  <a:lnTo>
                    <a:pt x="1782190" y="5080"/>
                  </a:lnTo>
                  <a:close/>
                </a:path>
                <a:path w="3860165" h="301625">
                  <a:moveTo>
                    <a:pt x="1377568" y="5080"/>
                  </a:moveTo>
                  <a:lnTo>
                    <a:pt x="1434846" y="5080"/>
                  </a:lnTo>
                  <a:lnTo>
                    <a:pt x="1553972" y="199517"/>
                  </a:lnTo>
                  <a:lnTo>
                    <a:pt x="1553972" y="5080"/>
                  </a:lnTo>
                  <a:lnTo>
                    <a:pt x="1608709" y="5080"/>
                  </a:lnTo>
                  <a:lnTo>
                    <a:pt x="1608709" y="296291"/>
                  </a:lnTo>
                  <a:lnTo>
                    <a:pt x="1549654" y="296291"/>
                  </a:lnTo>
                  <a:lnTo>
                    <a:pt x="1432179" y="106299"/>
                  </a:lnTo>
                  <a:lnTo>
                    <a:pt x="1432179" y="296291"/>
                  </a:lnTo>
                  <a:lnTo>
                    <a:pt x="1377568" y="296291"/>
                  </a:lnTo>
                  <a:lnTo>
                    <a:pt x="1377568" y="5080"/>
                  </a:lnTo>
                  <a:close/>
                </a:path>
                <a:path w="3860165" h="301625">
                  <a:moveTo>
                    <a:pt x="1262380" y="5080"/>
                  </a:moveTo>
                  <a:lnTo>
                    <a:pt x="1321180" y="5080"/>
                  </a:lnTo>
                  <a:lnTo>
                    <a:pt x="1321180" y="296291"/>
                  </a:lnTo>
                  <a:lnTo>
                    <a:pt x="1262380" y="296291"/>
                  </a:lnTo>
                  <a:lnTo>
                    <a:pt x="1262380" y="5080"/>
                  </a:lnTo>
                  <a:close/>
                </a:path>
                <a:path w="3860165" h="301625">
                  <a:moveTo>
                    <a:pt x="925067" y="5080"/>
                  </a:moveTo>
                  <a:lnTo>
                    <a:pt x="1013079" y="5080"/>
                  </a:lnTo>
                  <a:lnTo>
                    <a:pt x="1065911" y="203708"/>
                  </a:lnTo>
                  <a:lnTo>
                    <a:pt x="1118235" y="5080"/>
                  </a:lnTo>
                  <a:lnTo>
                    <a:pt x="1206373" y="5080"/>
                  </a:lnTo>
                  <a:lnTo>
                    <a:pt x="1206373" y="296291"/>
                  </a:lnTo>
                  <a:lnTo>
                    <a:pt x="1151763" y="296291"/>
                  </a:lnTo>
                  <a:lnTo>
                    <a:pt x="1151763" y="67056"/>
                  </a:lnTo>
                  <a:lnTo>
                    <a:pt x="1093978" y="296291"/>
                  </a:lnTo>
                  <a:lnTo>
                    <a:pt x="1037335" y="296291"/>
                  </a:lnTo>
                  <a:lnTo>
                    <a:pt x="979678" y="67056"/>
                  </a:lnTo>
                  <a:lnTo>
                    <a:pt x="979678" y="296291"/>
                  </a:lnTo>
                  <a:lnTo>
                    <a:pt x="925067" y="296291"/>
                  </a:lnTo>
                  <a:lnTo>
                    <a:pt x="925067" y="5080"/>
                  </a:lnTo>
                  <a:close/>
                </a:path>
                <a:path w="3860165" h="301625">
                  <a:moveTo>
                    <a:pt x="715645" y="5080"/>
                  </a:moveTo>
                  <a:lnTo>
                    <a:pt x="777747" y="5080"/>
                  </a:lnTo>
                  <a:lnTo>
                    <a:pt x="894460" y="296291"/>
                  </a:lnTo>
                  <a:lnTo>
                    <a:pt x="830453" y="296291"/>
                  </a:lnTo>
                  <a:lnTo>
                    <a:pt x="805053" y="230124"/>
                  </a:lnTo>
                  <a:lnTo>
                    <a:pt x="688593" y="230124"/>
                  </a:lnTo>
                  <a:lnTo>
                    <a:pt x="664591" y="296291"/>
                  </a:lnTo>
                  <a:lnTo>
                    <a:pt x="602107" y="296291"/>
                  </a:lnTo>
                  <a:lnTo>
                    <a:pt x="715645" y="5080"/>
                  </a:lnTo>
                  <a:close/>
                </a:path>
                <a:path w="3860165" h="301625">
                  <a:moveTo>
                    <a:pt x="392938" y="5080"/>
                  </a:moveTo>
                  <a:lnTo>
                    <a:pt x="624459" y="5080"/>
                  </a:lnTo>
                  <a:lnTo>
                    <a:pt x="624459" y="54356"/>
                  </a:lnTo>
                  <a:lnTo>
                    <a:pt x="538226" y="54356"/>
                  </a:lnTo>
                  <a:lnTo>
                    <a:pt x="538226" y="296291"/>
                  </a:lnTo>
                  <a:lnTo>
                    <a:pt x="479424" y="296291"/>
                  </a:lnTo>
                  <a:lnTo>
                    <a:pt x="479424" y="54356"/>
                  </a:lnTo>
                  <a:lnTo>
                    <a:pt x="392938" y="54356"/>
                  </a:lnTo>
                  <a:lnTo>
                    <a:pt x="392938" y="5080"/>
                  </a:lnTo>
                  <a:close/>
                </a:path>
                <a:path w="3860165" h="301625">
                  <a:moveTo>
                    <a:pt x="299211" y="5080"/>
                  </a:moveTo>
                  <a:lnTo>
                    <a:pt x="358013" y="5080"/>
                  </a:lnTo>
                  <a:lnTo>
                    <a:pt x="358013" y="296291"/>
                  </a:lnTo>
                  <a:lnTo>
                    <a:pt x="299211" y="296291"/>
                  </a:lnTo>
                  <a:lnTo>
                    <a:pt x="299211" y="5080"/>
                  </a:lnTo>
                  <a:close/>
                </a:path>
                <a:path w="3860165" h="301625">
                  <a:moveTo>
                    <a:pt x="0" y="5080"/>
                  </a:moveTo>
                  <a:lnTo>
                    <a:pt x="63753" y="5080"/>
                  </a:lnTo>
                  <a:lnTo>
                    <a:pt x="137414" y="220599"/>
                  </a:lnTo>
                  <a:lnTo>
                    <a:pt x="208788" y="5080"/>
                  </a:lnTo>
                  <a:lnTo>
                    <a:pt x="271145" y="5080"/>
                  </a:lnTo>
                  <a:lnTo>
                    <a:pt x="166878" y="296291"/>
                  </a:lnTo>
                  <a:lnTo>
                    <a:pt x="104140" y="296291"/>
                  </a:lnTo>
                  <a:lnTo>
                    <a:pt x="0" y="5080"/>
                  </a:lnTo>
                  <a:close/>
                </a:path>
                <a:path w="3860165" h="301625">
                  <a:moveTo>
                    <a:pt x="3164458" y="0"/>
                  </a:moveTo>
                  <a:lnTo>
                    <a:pt x="3212544" y="6064"/>
                  </a:lnTo>
                  <a:lnTo>
                    <a:pt x="3247008" y="24130"/>
                  </a:lnTo>
                  <a:lnTo>
                    <a:pt x="3273762" y="69189"/>
                  </a:lnTo>
                  <a:lnTo>
                    <a:pt x="3276091" y="88265"/>
                  </a:lnTo>
                  <a:lnTo>
                    <a:pt x="3217291" y="90805"/>
                  </a:lnTo>
                  <a:lnTo>
                    <a:pt x="3214860" y="80424"/>
                  </a:lnTo>
                  <a:lnTo>
                    <a:pt x="3211369" y="71580"/>
                  </a:lnTo>
                  <a:lnTo>
                    <a:pt x="3175498" y="49385"/>
                  </a:lnTo>
                  <a:lnTo>
                    <a:pt x="3163824" y="48768"/>
                  </a:lnTo>
                  <a:lnTo>
                    <a:pt x="3151731" y="49414"/>
                  </a:lnTo>
                  <a:lnTo>
                    <a:pt x="3114420" y="69850"/>
                  </a:lnTo>
                  <a:lnTo>
                    <a:pt x="3114420" y="77343"/>
                  </a:lnTo>
                  <a:lnTo>
                    <a:pt x="3114420" y="84200"/>
                  </a:lnTo>
                  <a:lnTo>
                    <a:pt x="3157706" y="109479"/>
                  </a:lnTo>
                  <a:lnTo>
                    <a:pt x="3197207" y="119649"/>
                  </a:lnTo>
                  <a:lnTo>
                    <a:pt x="3214481" y="124841"/>
                  </a:lnTo>
                  <a:lnTo>
                    <a:pt x="3250376" y="141364"/>
                  </a:lnTo>
                  <a:lnTo>
                    <a:pt x="3277883" y="175004"/>
                  </a:lnTo>
                  <a:lnTo>
                    <a:pt x="3284474" y="211455"/>
                  </a:lnTo>
                  <a:lnTo>
                    <a:pt x="3283594" y="223760"/>
                  </a:lnTo>
                  <a:lnTo>
                    <a:pt x="3262836" y="268559"/>
                  </a:lnTo>
                  <a:lnTo>
                    <a:pt x="3231261" y="290830"/>
                  </a:lnTo>
                  <a:lnTo>
                    <a:pt x="3186058" y="300831"/>
                  </a:lnTo>
                  <a:lnTo>
                    <a:pt x="3167888" y="301498"/>
                  </a:lnTo>
                  <a:lnTo>
                    <a:pt x="3141862" y="299902"/>
                  </a:lnTo>
                  <a:lnTo>
                    <a:pt x="3099433" y="287139"/>
                  </a:lnTo>
                  <a:lnTo>
                    <a:pt x="3069693" y="261735"/>
                  </a:lnTo>
                  <a:lnTo>
                    <a:pt x="3051976" y="224500"/>
                  </a:lnTo>
                  <a:lnTo>
                    <a:pt x="3047618" y="201549"/>
                  </a:lnTo>
                  <a:lnTo>
                    <a:pt x="3104895" y="195961"/>
                  </a:lnTo>
                  <a:lnTo>
                    <a:pt x="3108134" y="209391"/>
                  </a:lnTo>
                  <a:lnTo>
                    <a:pt x="3112706" y="220916"/>
                  </a:lnTo>
                  <a:lnTo>
                    <a:pt x="3144361" y="248427"/>
                  </a:lnTo>
                  <a:lnTo>
                    <a:pt x="3168395" y="251841"/>
                  </a:lnTo>
                  <a:lnTo>
                    <a:pt x="3181727" y="251080"/>
                  </a:lnTo>
                  <a:lnTo>
                    <a:pt x="3217529" y="233515"/>
                  </a:lnTo>
                  <a:lnTo>
                    <a:pt x="3225673" y="211709"/>
                  </a:lnTo>
                  <a:lnTo>
                    <a:pt x="3225673" y="204724"/>
                  </a:lnTo>
                  <a:lnTo>
                    <a:pt x="3223641" y="198882"/>
                  </a:lnTo>
                  <a:lnTo>
                    <a:pt x="3219577" y="194056"/>
                  </a:lnTo>
                  <a:lnTo>
                    <a:pt x="3215513" y="189230"/>
                  </a:lnTo>
                  <a:lnTo>
                    <a:pt x="3168096" y="172999"/>
                  </a:lnTo>
                  <a:lnTo>
                    <a:pt x="3151378" y="168783"/>
                  </a:lnTo>
                  <a:lnTo>
                    <a:pt x="3129444" y="162563"/>
                  </a:lnTo>
                  <a:lnTo>
                    <a:pt x="3084956" y="139954"/>
                  </a:lnTo>
                  <a:lnTo>
                    <a:pt x="3059828" y="97948"/>
                  </a:lnTo>
                  <a:lnTo>
                    <a:pt x="3058160" y="81280"/>
                  </a:lnTo>
                  <a:lnTo>
                    <a:pt x="3058945" y="70326"/>
                  </a:lnTo>
                  <a:lnTo>
                    <a:pt x="3077785" y="30608"/>
                  </a:lnTo>
                  <a:lnTo>
                    <a:pt x="3119631" y="5732"/>
                  </a:lnTo>
                  <a:lnTo>
                    <a:pt x="3148294" y="640"/>
                  </a:lnTo>
                  <a:lnTo>
                    <a:pt x="3164458" y="0"/>
                  </a:lnTo>
                  <a:close/>
                </a:path>
                <a:path w="3860165" h="301625">
                  <a:moveTo>
                    <a:pt x="2403982" y="0"/>
                  </a:moveTo>
                  <a:lnTo>
                    <a:pt x="2452068" y="6064"/>
                  </a:lnTo>
                  <a:lnTo>
                    <a:pt x="2486532" y="24130"/>
                  </a:lnTo>
                  <a:lnTo>
                    <a:pt x="2513304" y="69189"/>
                  </a:lnTo>
                  <a:lnTo>
                    <a:pt x="2515616" y="88265"/>
                  </a:lnTo>
                  <a:lnTo>
                    <a:pt x="2456815" y="90805"/>
                  </a:lnTo>
                  <a:lnTo>
                    <a:pt x="2454384" y="80424"/>
                  </a:lnTo>
                  <a:lnTo>
                    <a:pt x="2450893" y="71580"/>
                  </a:lnTo>
                  <a:lnTo>
                    <a:pt x="2415022" y="49385"/>
                  </a:lnTo>
                  <a:lnTo>
                    <a:pt x="2403348" y="48768"/>
                  </a:lnTo>
                  <a:lnTo>
                    <a:pt x="2391255" y="49414"/>
                  </a:lnTo>
                  <a:lnTo>
                    <a:pt x="2353944" y="69850"/>
                  </a:lnTo>
                  <a:lnTo>
                    <a:pt x="2353944" y="77343"/>
                  </a:lnTo>
                  <a:lnTo>
                    <a:pt x="2353944" y="84200"/>
                  </a:lnTo>
                  <a:lnTo>
                    <a:pt x="2397230" y="109479"/>
                  </a:lnTo>
                  <a:lnTo>
                    <a:pt x="2436731" y="119649"/>
                  </a:lnTo>
                  <a:lnTo>
                    <a:pt x="2454005" y="124841"/>
                  </a:lnTo>
                  <a:lnTo>
                    <a:pt x="2489900" y="141364"/>
                  </a:lnTo>
                  <a:lnTo>
                    <a:pt x="2517407" y="175004"/>
                  </a:lnTo>
                  <a:lnTo>
                    <a:pt x="2523998" y="211455"/>
                  </a:lnTo>
                  <a:lnTo>
                    <a:pt x="2523118" y="223760"/>
                  </a:lnTo>
                  <a:lnTo>
                    <a:pt x="2502360" y="268559"/>
                  </a:lnTo>
                  <a:lnTo>
                    <a:pt x="2470785" y="290830"/>
                  </a:lnTo>
                  <a:lnTo>
                    <a:pt x="2425582" y="300831"/>
                  </a:lnTo>
                  <a:lnTo>
                    <a:pt x="2407412" y="301498"/>
                  </a:lnTo>
                  <a:lnTo>
                    <a:pt x="2381386" y="299902"/>
                  </a:lnTo>
                  <a:lnTo>
                    <a:pt x="2338957" y="287139"/>
                  </a:lnTo>
                  <a:lnTo>
                    <a:pt x="2309217" y="261735"/>
                  </a:lnTo>
                  <a:lnTo>
                    <a:pt x="2291500" y="224500"/>
                  </a:lnTo>
                  <a:lnTo>
                    <a:pt x="2287142" y="201549"/>
                  </a:lnTo>
                  <a:lnTo>
                    <a:pt x="2344419" y="195961"/>
                  </a:lnTo>
                  <a:lnTo>
                    <a:pt x="2347658" y="209391"/>
                  </a:lnTo>
                  <a:lnTo>
                    <a:pt x="2352230" y="220916"/>
                  </a:lnTo>
                  <a:lnTo>
                    <a:pt x="2383885" y="248427"/>
                  </a:lnTo>
                  <a:lnTo>
                    <a:pt x="2407919" y="251841"/>
                  </a:lnTo>
                  <a:lnTo>
                    <a:pt x="2421251" y="251080"/>
                  </a:lnTo>
                  <a:lnTo>
                    <a:pt x="2457053" y="233515"/>
                  </a:lnTo>
                  <a:lnTo>
                    <a:pt x="2465196" y="211709"/>
                  </a:lnTo>
                  <a:lnTo>
                    <a:pt x="2465196" y="204724"/>
                  </a:lnTo>
                  <a:lnTo>
                    <a:pt x="2463165" y="198882"/>
                  </a:lnTo>
                  <a:lnTo>
                    <a:pt x="2459101" y="194056"/>
                  </a:lnTo>
                  <a:lnTo>
                    <a:pt x="2455037" y="189230"/>
                  </a:lnTo>
                  <a:lnTo>
                    <a:pt x="2407620" y="172999"/>
                  </a:lnTo>
                  <a:lnTo>
                    <a:pt x="2390902" y="168783"/>
                  </a:lnTo>
                  <a:lnTo>
                    <a:pt x="2368968" y="162563"/>
                  </a:lnTo>
                  <a:lnTo>
                    <a:pt x="2324480" y="139954"/>
                  </a:lnTo>
                  <a:lnTo>
                    <a:pt x="2299352" y="97948"/>
                  </a:lnTo>
                  <a:lnTo>
                    <a:pt x="2297683" y="81280"/>
                  </a:lnTo>
                  <a:lnTo>
                    <a:pt x="2298469" y="70326"/>
                  </a:lnTo>
                  <a:lnTo>
                    <a:pt x="2317309" y="30608"/>
                  </a:lnTo>
                  <a:lnTo>
                    <a:pt x="2359155" y="5732"/>
                  </a:lnTo>
                  <a:lnTo>
                    <a:pt x="2387818" y="640"/>
                  </a:lnTo>
                  <a:lnTo>
                    <a:pt x="2403982" y="0"/>
                  </a:lnTo>
                  <a:close/>
                </a:path>
              </a:pathLst>
            </a:custGeom>
            <a:ln w="9144">
              <a:solidFill>
                <a:srgbClr val="9D64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6191" y="865631"/>
              <a:ext cx="390143" cy="2834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2288" y="605027"/>
              <a:ext cx="377951" cy="3246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5891" y="739316"/>
              <a:ext cx="109673" cy="558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85891" y="739316"/>
              <a:ext cx="109855" cy="55880"/>
            </a:xfrm>
            <a:custGeom>
              <a:avLst/>
              <a:gdLst/>
              <a:ahLst/>
              <a:cxnLst/>
              <a:rect l="l" t="t" r="r" b="b"/>
              <a:pathLst>
                <a:path w="109854" h="55879">
                  <a:moveTo>
                    <a:pt x="0" y="55830"/>
                  </a:moveTo>
                  <a:lnTo>
                    <a:pt x="109673" y="55830"/>
                  </a:lnTo>
                  <a:lnTo>
                    <a:pt x="109673" y="0"/>
                  </a:lnTo>
                  <a:lnTo>
                    <a:pt x="0" y="0"/>
                  </a:lnTo>
                  <a:lnTo>
                    <a:pt x="0" y="55830"/>
                  </a:lnTo>
                  <a:close/>
                </a:path>
              </a:pathLst>
            </a:custGeom>
            <a:ln w="9144">
              <a:solidFill>
                <a:srgbClr val="9D64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72683" y="865631"/>
              <a:ext cx="1488947" cy="445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78780" y="441959"/>
              <a:ext cx="1476755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3400" y="576579"/>
              <a:ext cx="1208785" cy="3014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613400" y="576579"/>
              <a:ext cx="1209040" cy="301625"/>
            </a:xfrm>
            <a:custGeom>
              <a:avLst/>
              <a:gdLst/>
              <a:ahLst/>
              <a:cxnLst/>
              <a:rect l="l" t="t" r="r" b="b"/>
              <a:pathLst>
                <a:path w="1209040" h="301625">
                  <a:moveTo>
                    <a:pt x="987171" y="5080"/>
                  </a:moveTo>
                  <a:lnTo>
                    <a:pt x="1203198" y="5080"/>
                  </a:lnTo>
                  <a:lnTo>
                    <a:pt x="1203198" y="54356"/>
                  </a:lnTo>
                  <a:lnTo>
                    <a:pt x="1045972" y="54356"/>
                  </a:lnTo>
                  <a:lnTo>
                    <a:pt x="1045972" y="118872"/>
                  </a:lnTo>
                  <a:lnTo>
                    <a:pt x="1192276" y="118872"/>
                  </a:lnTo>
                  <a:lnTo>
                    <a:pt x="1192276" y="167894"/>
                  </a:lnTo>
                  <a:lnTo>
                    <a:pt x="1045972" y="167894"/>
                  </a:lnTo>
                  <a:lnTo>
                    <a:pt x="1045972" y="247269"/>
                  </a:lnTo>
                  <a:lnTo>
                    <a:pt x="1208785" y="247269"/>
                  </a:lnTo>
                  <a:lnTo>
                    <a:pt x="1208785" y="296291"/>
                  </a:lnTo>
                  <a:lnTo>
                    <a:pt x="987171" y="296291"/>
                  </a:lnTo>
                  <a:lnTo>
                    <a:pt x="987171" y="5080"/>
                  </a:lnTo>
                  <a:close/>
                </a:path>
                <a:path w="1209040" h="301625">
                  <a:moveTo>
                    <a:pt x="693674" y="5080"/>
                  </a:moveTo>
                  <a:lnTo>
                    <a:pt x="750951" y="5080"/>
                  </a:lnTo>
                  <a:lnTo>
                    <a:pt x="870076" y="199517"/>
                  </a:lnTo>
                  <a:lnTo>
                    <a:pt x="870076" y="5080"/>
                  </a:lnTo>
                  <a:lnTo>
                    <a:pt x="924814" y="5080"/>
                  </a:lnTo>
                  <a:lnTo>
                    <a:pt x="924814" y="296291"/>
                  </a:lnTo>
                  <a:lnTo>
                    <a:pt x="865759" y="296291"/>
                  </a:lnTo>
                  <a:lnTo>
                    <a:pt x="748284" y="106299"/>
                  </a:lnTo>
                  <a:lnTo>
                    <a:pt x="748284" y="296291"/>
                  </a:lnTo>
                  <a:lnTo>
                    <a:pt x="693674" y="296291"/>
                  </a:lnTo>
                  <a:lnTo>
                    <a:pt x="693674" y="5080"/>
                  </a:lnTo>
                  <a:close/>
                </a:path>
                <a:path w="1209040" h="301625">
                  <a:moveTo>
                    <a:pt x="578485" y="5080"/>
                  </a:moveTo>
                  <a:lnTo>
                    <a:pt x="637286" y="5080"/>
                  </a:lnTo>
                  <a:lnTo>
                    <a:pt x="637286" y="296291"/>
                  </a:lnTo>
                  <a:lnTo>
                    <a:pt x="578485" y="296291"/>
                  </a:lnTo>
                  <a:lnTo>
                    <a:pt x="578485" y="5080"/>
                  </a:lnTo>
                  <a:close/>
                </a:path>
                <a:path w="1209040" h="301625">
                  <a:moveTo>
                    <a:pt x="286385" y="5080"/>
                  </a:moveTo>
                  <a:lnTo>
                    <a:pt x="345186" y="5080"/>
                  </a:lnTo>
                  <a:lnTo>
                    <a:pt x="345186" y="119634"/>
                  </a:lnTo>
                  <a:lnTo>
                    <a:pt x="460375" y="119634"/>
                  </a:lnTo>
                  <a:lnTo>
                    <a:pt x="460375" y="5080"/>
                  </a:lnTo>
                  <a:lnTo>
                    <a:pt x="519302" y="5080"/>
                  </a:lnTo>
                  <a:lnTo>
                    <a:pt x="519302" y="296291"/>
                  </a:lnTo>
                  <a:lnTo>
                    <a:pt x="460375" y="296291"/>
                  </a:lnTo>
                  <a:lnTo>
                    <a:pt x="460375" y="168910"/>
                  </a:lnTo>
                  <a:lnTo>
                    <a:pt x="345186" y="168910"/>
                  </a:lnTo>
                  <a:lnTo>
                    <a:pt x="345186" y="296291"/>
                  </a:lnTo>
                  <a:lnTo>
                    <a:pt x="286385" y="296291"/>
                  </a:lnTo>
                  <a:lnTo>
                    <a:pt x="286385" y="5080"/>
                  </a:lnTo>
                  <a:close/>
                </a:path>
                <a:path w="1209040" h="301625">
                  <a:moveTo>
                    <a:pt x="116839" y="0"/>
                  </a:moveTo>
                  <a:lnTo>
                    <a:pt x="164925" y="6064"/>
                  </a:lnTo>
                  <a:lnTo>
                    <a:pt x="199389" y="24130"/>
                  </a:lnTo>
                  <a:lnTo>
                    <a:pt x="226143" y="69189"/>
                  </a:lnTo>
                  <a:lnTo>
                    <a:pt x="228473" y="88265"/>
                  </a:lnTo>
                  <a:lnTo>
                    <a:pt x="169672" y="90805"/>
                  </a:lnTo>
                  <a:lnTo>
                    <a:pt x="167241" y="80424"/>
                  </a:lnTo>
                  <a:lnTo>
                    <a:pt x="163750" y="71580"/>
                  </a:lnTo>
                  <a:lnTo>
                    <a:pt x="127879" y="49385"/>
                  </a:lnTo>
                  <a:lnTo>
                    <a:pt x="116204" y="48768"/>
                  </a:lnTo>
                  <a:lnTo>
                    <a:pt x="104112" y="49414"/>
                  </a:lnTo>
                  <a:lnTo>
                    <a:pt x="66801" y="69850"/>
                  </a:lnTo>
                  <a:lnTo>
                    <a:pt x="66801" y="77343"/>
                  </a:lnTo>
                  <a:lnTo>
                    <a:pt x="66801" y="84200"/>
                  </a:lnTo>
                  <a:lnTo>
                    <a:pt x="110087" y="109479"/>
                  </a:lnTo>
                  <a:lnTo>
                    <a:pt x="149588" y="119649"/>
                  </a:lnTo>
                  <a:lnTo>
                    <a:pt x="166862" y="124841"/>
                  </a:lnTo>
                  <a:lnTo>
                    <a:pt x="202757" y="141364"/>
                  </a:lnTo>
                  <a:lnTo>
                    <a:pt x="230264" y="175004"/>
                  </a:lnTo>
                  <a:lnTo>
                    <a:pt x="236854" y="211455"/>
                  </a:lnTo>
                  <a:lnTo>
                    <a:pt x="235975" y="223760"/>
                  </a:lnTo>
                  <a:lnTo>
                    <a:pt x="215217" y="268559"/>
                  </a:lnTo>
                  <a:lnTo>
                    <a:pt x="183641" y="290830"/>
                  </a:lnTo>
                  <a:lnTo>
                    <a:pt x="138439" y="300831"/>
                  </a:lnTo>
                  <a:lnTo>
                    <a:pt x="120269" y="301498"/>
                  </a:lnTo>
                  <a:lnTo>
                    <a:pt x="94243" y="299902"/>
                  </a:lnTo>
                  <a:lnTo>
                    <a:pt x="51814" y="287139"/>
                  </a:lnTo>
                  <a:lnTo>
                    <a:pt x="22074" y="261735"/>
                  </a:lnTo>
                  <a:lnTo>
                    <a:pt x="4357" y="224500"/>
                  </a:lnTo>
                  <a:lnTo>
                    <a:pt x="0" y="201549"/>
                  </a:lnTo>
                  <a:lnTo>
                    <a:pt x="57276" y="195961"/>
                  </a:lnTo>
                  <a:lnTo>
                    <a:pt x="60515" y="209391"/>
                  </a:lnTo>
                  <a:lnTo>
                    <a:pt x="65087" y="220916"/>
                  </a:lnTo>
                  <a:lnTo>
                    <a:pt x="96742" y="248427"/>
                  </a:lnTo>
                  <a:lnTo>
                    <a:pt x="120776" y="251841"/>
                  </a:lnTo>
                  <a:lnTo>
                    <a:pt x="134108" y="251080"/>
                  </a:lnTo>
                  <a:lnTo>
                    <a:pt x="169910" y="233515"/>
                  </a:lnTo>
                  <a:lnTo>
                    <a:pt x="178053" y="211709"/>
                  </a:lnTo>
                  <a:lnTo>
                    <a:pt x="178053" y="204724"/>
                  </a:lnTo>
                  <a:lnTo>
                    <a:pt x="176022" y="198882"/>
                  </a:lnTo>
                  <a:lnTo>
                    <a:pt x="171958" y="194056"/>
                  </a:lnTo>
                  <a:lnTo>
                    <a:pt x="167894" y="189230"/>
                  </a:lnTo>
                  <a:lnTo>
                    <a:pt x="120477" y="172999"/>
                  </a:lnTo>
                  <a:lnTo>
                    <a:pt x="103759" y="168783"/>
                  </a:lnTo>
                  <a:lnTo>
                    <a:pt x="81825" y="162563"/>
                  </a:lnTo>
                  <a:lnTo>
                    <a:pt x="37337" y="139954"/>
                  </a:lnTo>
                  <a:lnTo>
                    <a:pt x="12209" y="97948"/>
                  </a:lnTo>
                  <a:lnTo>
                    <a:pt x="10540" y="81280"/>
                  </a:lnTo>
                  <a:lnTo>
                    <a:pt x="11326" y="70326"/>
                  </a:lnTo>
                  <a:lnTo>
                    <a:pt x="30166" y="30608"/>
                  </a:lnTo>
                  <a:lnTo>
                    <a:pt x="72012" y="5732"/>
                  </a:lnTo>
                  <a:lnTo>
                    <a:pt x="100675" y="640"/>
                  </a:lnTo>
                  <a:lnTo>
                    <a:pt x="116839" y="0"/>
                  </a:lnTo>
                  <a:close/>
                </a:path>
              </a:pathLst>
            </a:custGeom>
            <a:ln w="9144">
              <a:solidFill>
                <a:srgbClr val="9D64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2470" y="762000"/>
            <a:ext cx="8227060" cy="4817024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287020" indent="-274320" algn="just">
              <a:lnSpc>
                <a:spcPct val="150000"/>
              </a:lnSpc>
              <a:spcBef>
                <a:spcPts val="1705"/>
              </a:spcBef>
              <a:buClr>
                <a:srgbClr val="F3A34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Skin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is the</a:t>
            </a:r>
            <a:r>
              <a:rPr sz="28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largest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 organ</a:t>
            </a:r>
            <a:r>
              <a:rPr sz="2800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in</a:t>
            </a:r>
            <a:r>
              <a:rPr sz="28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the</a:t>
            </a:r>
            <a:r>
              <a:rPr sz="2800" spc="-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body</a:t>
            </a:r>
            <a:endParaRPr sz="2800" dirty="0">
              <a:latin typeface="Arial MT"/>
              <a:cs typeface="Arial MT"/>
            </a:endParaRPr>
          </a:p>
          <a:p>
            <a:pPr marL="286385" marR="60325" indent="-274320" algn="just">
              <a:lnSpc>
                <a:spcPct val="150000"/>
              </a:lnSpc>
              <a:spcBef>
                <a:spcPts val="600"/>
              </a:spcBef>
              <a:buClr>
                <a:srgbClr val="F3A34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The</a:t>
            </a:r>
            <a:r>
              <a:rPr sz="2800" spc="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production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 of</a:t>
            </a:r>
            <a:r>
              <a:rPr sz="28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vitamin</a:t>
            </a:r>
            <a:r>
              <a:rPr sz="2800" spc="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D</a:t>
            </a:r>
            <a:r>
              <a:rPr sz="28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in</a:t>
            </a:r>
            <a:r>
              <a:rPr sz="2800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the</a:t>
            </a:r>
            <a:r>
              <a:rPr sz="28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skin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 is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directly </a:t>
            </a:r>
            <a:r>
              <a:rPr sz="2800" spc="-7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proportional</a:t>
            </a:r>
            <a:r>
              <a:rPr sz="28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to the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 exposure</a:t>
            </a:r>
            <a:r>
              <a:rPr sz="28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to sunlight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and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 inversely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proportional</a:t>
            </a:r>
            <a:r>
              <a:rPr sz="2800" spc="4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to</a:t>
            </a:r>
            <a:r>
              <a:rPr sz="28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the</a:t>
            </a:r>
            <a:r>
              <a:rPr sz="2800" spc="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pigmentation</a:t>
            </a:r>
            <a:r>
              <a:rPr sz="2800" spc="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of</a:t>
            </a:r>
            <a:r>
              <a:rPr sz="28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skin</a:t>
            </a:r>
            <a:endParaRPr sz="2800" dirty="0">
              <a:latin typeface="Arial MT"/>
              <a:cs typeface="Arial MT"/>
            </a:endParaRPr>
          </a:p>
          <a:p>
            <a:pPr marL="286385" marR="5080" indent="-274320" algn="just">
              <a:lnSpc>
                <a:spcPct val="150000"/>
              </a:lnSpc>
              <a:spcBef>
                <a:spcPts val="600"/>
              </a:spcBef>
              <a:buClr>
                <a:srgbClr val="F3A346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Excessive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exposure to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sunlight</a:t>
            </a:r>
            <a:r>
              <a:rPr sz="2800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does</a:t>
            </a:r>
            <a:r>
              <a:rPr sz="2800" spc="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not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result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 in </a:t>
            </a:r>
            <a:r>
              <a:rPr sz="2800" spc="-76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vitamin</a:t>
            </a:r>
            <a:r>
              <a:rPr sz="2800" spc="1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D</a:t>
            </a:r>
            <a:r>
              <a:rPr sz="2800" spc="1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toxicity</a:t>
            </a:r>
            <a:r>
              <a:rPr sz="2800" spc="10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since</a:t>
            </a:r>
            <a:r>
              <a:rPr sz="2800" spc="10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excess</a:t>
            </a:r>
            <a:r>
              <a:rPr sz="2800" spc="1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provitamin</a:t>
            </a:r>
            <a:r>
              <a:rPr sz="2800" spc="14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D3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are</a:t>
            </a:r>
            <a:r>
              <a:rPr sz="2800" spc="-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destroyed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by</a:t>
            </a:r>
            <a:r>
              <a:rPr sz="2800" spc="-5" dirty="0">
                <a:solidFill>
                  <a:srgbClr val="0000FF"/>
                </a:solidFill>
                <a:latin typeface="Arial MT"/>
                <a:cs typeface="Arial MT"/>
              </a:rPr>
              <a:t> sunlight</a:t>
            </a:r>
            <a:r>
              <a:rPr sz="2800" spc="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00FF"/>
                </a:solidFill>
                <a:latin typeface="Arial MT"/>
                <a:cs typeface="Arial MT"/>
              </a:rPr>
              <a:t>itself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Widescreen</PresentationFormat>
  <Paragraphs>133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Arial MT</vt:lpstr>
      <vt:lpstr>Calibri</vt:lpstr>
      <vt:lpstr>Calibri Light</vt:lpstr>
      <vt:lpstr>Comic Sans MS</vt:lpstr>
      <vt:lpstr>Segoe UI Symbol</vt:lpstr>
      <vt:lpstr>Times New Roman</vt:lpstr>
      <vt:lpstr>Wingdings 2</vt:lpstr>
      <vt:lpstr>Office Theme</vt:lpstr>
      <vt:lpstr>PowerPoint Presentation</vt:lpstr>
      <vt:lpstr>VITAMIN D</vt:lpstr>
      <vt:lpstr>Forms of vitamin D:</vt:lpstr>
      <vt:lpstr>PowerPoint Presentation</vt:lpstr>
      <vt:lpstr>PowerPoint Presentation</vt:lpstr>
      <vt:lpstr> SOURCES OF VITAMIN D</vt:lpstr>
      <vt:lpstr>PowerPoint Presentation</vt:lpstr>
      <vt:lpstr>PowerPoint Presentation</vt:lpstr>
      <vt:lpstr>PowerPoint Presentation</vt:lpstr>
      <vt:lpstr>PowerPoint Presentation</vt:lpstr>
      <vt:lpstr> METABOLISM OF VITAMIN D</vt:lpstr>
      <vt:lpstr>METABOLISM OF VITAMIN D</vt:lpstr>
      <vt:lpstr>Metabolism Of Vitamin D</vt:lpstr>
      <vt:lpstr>REGULATION</vt:lpstr>
      <vt:lpstr>PowerPoint Presentation</vt:lpstr>
      <vt:lpstr>Absorption, Distribution, Metabolism and Excretion</vt:lpstr>
      <vt:lpstr>FUNCTIONS OF VITAMIN D</vt:lpstr>
      <vt:lpstr>FUNCTIONS OF VITAMIN D</vt:lpstr>
      <vt:lpstr>PowerPoint Presentation</vt:lpstr>
      <vt:lpstr>prevents tumor genesis</vt:lpstr>
      <vt:lpstr>PowerPoint Presentation</vt:lpstr>
      <vt:lpstr>VITAMIN D DEFICIENCY</vt:lpstr>
      <vt:lpstr>VITAMIN D DEFICIENCY</vt:lpstr>
      <vt:lpstr>VITAMIN D DEFICINECY</vt:lpstr>
      <vt:lpstr>VITAMIN D DEFICIENCY</vt:lpstr>
      <vt:lpstr>VITAMIN D DEFICIENCY IN ELDERLY</vt:lpstr>
      <vt:lpstr>HYPERVITAMINOSIS/ TOXICITY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Mritunjay Kumar</dc:creator>
  <cp:lastModifiedBy>Mritunjay Kumar</cp:lastModifiedBy>
  <cp:revision>1</cp:revision>
  <dcterms:created xsi:type="dcterms:W3CDTF">2021-09-11T06:57:54Z</dcterms:created>
  <dcterms:modified xsi:type="dcterms:W3CDTF">2021-09-11T06:58:23Z</dcterms:modified>
</cp:coreProperties>
</file>