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402" r:id="rId3"/>
    <p:sldId id="386" r:id="rId4"/>
    <p:sldId id="259" r:id="rId5"/>
    <p:sldId id="349" r:id="rId6"/>
    <p:sldId id="388" r:id="rId7"/>
    <p:sldId id="389" r:id="rId8"/>
    <p:sldId id="393" r:id="rId9"/>
    <p:sldId id="395" r:id="rId10"/>
    <p:sldId id="353" r:id="rId11"/>
    <p:sldId id="404" r:id="rId12"/>
    <p:sldId id="351" r:id="rId13"/>
    <p:sldId id="394" r:id="rId14"/>
    <p:sldId id="396" r:id="rId15"/>
    <p:sldId id="361" r:id="rId16"/>
    <p:sldId id="391" r:id="rId17"/>
    <p:sldId id="310" r:id="rId18"/>
    <p:sldId id="365" r:id="rId19"/>
    <p:sldId id="398" r:id="rId20"/>
    <p:sldId id="374" r:id="rId21"/>
    <p:sldId id="399" r:id="rId22"/>
    <p:sldId id="400" r:id="rId23"/>
    <p:sldId id="372" r:id="rId24"/>
    <p:sldId id="408" r:id="rId25"/>
    <p:sldId id="407" r:id="rId26"/>
    <p:sldId id="373" r:id="rId27"/>
    <p:sldId id="378" r:id="rId28"/>
    <p:sldId id="377" r:id="rId29"/>
    <p:sldId id="401" r:id="rId30"/>
    <p:sldId id="384" r:id="rId31"/>
    <p:sldId id="382" r:id="rId32"/>
    <p:sldId id="29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A0E"/>
    <a:srgbClr val="DF41B6"/>
    <a:srgbClr val="86AE72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71B68C-ED11-4BEB-980F-EAD185C8AA34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07C4E-DEB3-4CEC-BF88-5D6F1480E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8C83-E120-4668-8E4F-DC519C3B5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8195-263C-476A-8C52-F0BE9D089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3375E-6E10-48EA-ACCE-3E5D9B563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5B093-0FD8-47CA-8688-88574D55D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9A9A6-B0B7-4049-8FC2-EABABE644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2DC2-2F89-4CC9-893B-43BFCE0C7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B39F1-BFFB-4B1B-A154-1E717AA7F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4C048-3733-434E-9B10-0C6764E65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0DB8-C0D1-4AF6-8B0F-8C21CF6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9F6D1-D724-4EDB-9AD1-42048239E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FDE7-9DD1-43C1-BDF2-3671EAAF3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5613B2-96E8-44F5-9F5F-937C0D4BA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76600"/>
            <a:ext cx="77724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DF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US" b="1" i="1" dirty="0">
                <a:solidFill>
                  <a:srgbClr val="86A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(Metabolism of foreign compounds)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B7678-509A-444C-913D-B310295EAC86}"/>
              </a:ext>
            </a:extLst>
          </p:cNvPr>
          <p:cNvSpPr txBox="1"/>
          <p:nvPr/>
        </p:nvSpPr>
        <p:spPr>
          <a:xfrm>
            <a:off x="1219200" y="455675"/>
            <a:ext cx="7315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BIOTRANSFORMATION</a:t>
            </a:r>
          </a:p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(Chemical alteration)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DETOXIFICATION </a:t>
            </a:r>
            <a:endParaRPr lang="en-US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PHASE  I  REACTIONS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1816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Methanol                  Formic Acid</a:t>
            </a:r>
          </a:p>
          <a:p>
            <a:pPr marL="514350" indent="-514350">
              <a:buFontTx/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Ethanol                     Acetic Acid</a:t>
            </a:r>
          </a:p>
          <a:p>
            <a:pPr marL="514350" indent="-514350">
              <a:buFontTx/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Benzoyl Alcohol                Benzoic Acid</a:t>
            </a:r>
          </a:p>
          <a:p>
            <a:pPr marL="514350" indent="-514350">
              <a:buFontTx/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Benzaldehyde              Benzoic Acid</a:t>
            </a:r>
          </a:p>
          <a:p>
            <a:pPr marL="514350" indent="-514350">
              <a:buFontTx/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Aliphatic amines             Aliphatic acids +Urea</a:t>
            </a:r>
          </a:p>
          <a:p>
            <a:pPr marL="514350" indent="-514350">
              <a:buFontTx/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Benzine                Phenol</a:t>
            </a:r>
          </a:p>
          <a:p>
            <a:pPr marL="514350" indent="-514350">
              <a:buFontTx/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Sulphur                      Sulphuric acid</a:t>
            </a:r>
          </a:p>
          <a:p>
            <a:pPr marL="514350" indent="-514350">
              <a:buFontTx/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Meprobamate                 Hydroxy meprobamate</a:t>
            </a:r>
          </a:p>
          <a:p>
            <a:pPr marL="514350" indent="-514350">
              <a:buFontTx/>
              <a:buNone/>
            </a:pPr>
            <a:endParaRPr lang="en-US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None/>
            </a:pPr>
            <a:endParaRPr lang="en-US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None/>
            </a:pPr>
            <a:endParaRPr lang="en-US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6D5ED9-0844-4A30-8282-F7243311DA72}"/>
              </a:ext>
            </a:extLst>
          </p:cNvPr>
          <p:cNvCxnSpPr>
            <a:cxnSpLocks/>
          </p:cNvCxnSpPr>
          <p:nvPr/>
        </p:nvCxnSpPr>
        <p:spPr bwMode="auto">
          <a:xfrm>
            <a:off x="27432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E40201-BEEF-4A43-B64B-F95DEA670EFC}"/>
              </a:ext>
            </a:extLst>
          </p:cNvPr>
          <p:cNvCxnSpPr>
            <a:cxnSpLocks/>
          </p:cNvCxnSpPr>
          <p:nvPr/>
        </p:nvCxnSpPr>
        <p:spPr bwMode="auto">
          <a:xfrm>
            <a:off x="3733800" y="25908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336DE6-694F-4D61-8418-49141CFEE4F3}"/>
              </a:ext>
            </a:extLst>
          </p:cNvPr>
          <p:cNvCxnSpPr>
            <a:cxnSpLocks/>
          </p:cNvCxnSpPr>
          <p:nvPr/>
        </p:nvCxnSpPr>
        <p:spPr bwMode="auto">
          <a:xfrm>
            <a:off x="2743200" y="19812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81C80C-A6FB-48A2-8160-C5F7034955A5}"/>
              </a:ext>
            </a:extLst>
          </p:cNvPr>
          <p:cNvCxnSpPr>
            <a:cxnSpLocks/>
          </p:cNvCxnSpPr>
          <p:nvPr/>
        </p:nvCxnSpPr>
        <p:spPr bwMode="auto">
          <a:xfrm>
            <a:off x="3086100" y="31242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C1F857-0BFB-48F1-AEF9-FE497DB7B493}"/>
              </a:ext>
            </a:extLst>
          </p:cNvPr>
          <p:cNvCxnSpPr>
            <a:cxnSpLocks/>
          </p:cNvCxnSpPr>
          <p:nvPr/>
        </p:nvCxnSpPr>
        <p:spPr bwMode="auto">
          <a:xfrm>
            <a:off x="3147934" y="54864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576A9A-A50A-4CD5-B57D-CEBFBEC1CE69}"/>
              </a:ext>
            </a:extLst>
          </p:cNvPr>
          <p:cNvCxnSpPr>
            <a:cxnSpLocks/>
          </p:cNvCxnSpPr>
          <p:nvPr/>
        </p:nvCxnSpPr>
        <p:spPr bwMode="auto">
          <a:xfrm>
            <a:off x="2286000" y="43434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9F3A9D-177E-48C9-AF58-9492696A2C82}"/>
              </a:ext>
            </a:extLst>
          </p:cNvPr>
          <p:cNvCxnSpPr>
            <a:cxnSpLocks/>
          </p:cNvCxnSpPr>
          <p:nvPr/>
        </p:nvCxnSpPr>
        <p:spPr bwMode="auto">
          <a:xfrm>
            <a:off x="3581400" y="3733800"/>
            <a:ext cx="121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C50553-4BBC-4F92-8B74-E02DF25A3849}"/>
              </a:ext>
            </a:extLst>
          </p:cNvPr>
          <p:cNvCxnSpPr>
            <a:cxnSpLocks/>
          </p:cNvCxnSpPr>
          <p:nvPr/>
        </p:nvCxnSpPr>
        <p:spPr bwMode="auto">
          <a:xfrm>
            <a:off x="2344086" y="48768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42772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94DB-E30E-465F-BD2C-AD11116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Cytochrome P-450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3C1C8-D332-4223-8099-E560377BF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Mixed function oxidase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Monooxygenase  (one molecule of oxygen is incorporated into substrate and another reduced to form a water)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NADPH (as a coenzyme)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Phosphatidyl choline (for its action)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20-200 forms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Located in microsomes of liver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Name 450 given because it has maximum absorbance at 450 nm when exposed to CO</a:t>
            </a:r>
          </a:p>
        </p:txBody>
      </p:sp>
    </p:spTree>
    <p:extLst>
      <p:ext uri="{BB962C8B-B14F-4D97-AF65-F5344CB8AC3E}">
        <p14:creationId xmlns:p14="http://schemas.microsoft.com/office/powerpoint/2010/main" val="303510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066800"/>
          </a:xfrm>
        </p:spPr>
        <p:txBody>
          <a:bodyPr/>
          <a:lstStyle/>
          <a:p>
            <a:r>
              <a:rPr lang="en-US" sz="3600" b="1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Cytochrome P450- key enzymes of Biotransformation Reactions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57401-46B3-4FDA-983D-148164B6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28900" y="190500"/>
            <a:ext cx="40386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9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16C0-FD82-43CB-B1F9-0544D588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6172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Hydroxylation reaction involved in oxidative metabolism of foreign compounds, catalyzed by </a:t>
            </a:r>
            <a:r>
              <a:rPr lang="en-US" sz="28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monoxygenase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cytochorme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P450 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(Mixed function oxidase)</a:t>
            </a: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Microsomal cytochrome P450 enzymes hydroxylate 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xenobiotics such as drugs, carcinogens and environmental agents (pollutants)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rugs that are ingested in humans are metabolized by microsomal cytochrome P450 enzyme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8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561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ED46-901D-4936-B147-D789200E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DFA97-4D61-44D9-B251-12C19B3D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131"/>
            <a:ext cx="8229600" cy="305486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Reduction is less common than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oxidation.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major group of compounds which are reduced and detoxified by the liver </a:t>
            </a:r>
            <a:r>
              <a:rPr lang="en-US" sz="2800" b="1" spc="38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azo compounds and nitro compounds. </a:t>
            </a:r>
            <a:r>
              <a:rPr lang="en-US" sz="2800" b="1" spc="38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(PNC)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u="sng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Picric acid                  Picramic Acid</a:t>
            </a:r>
          </a:p>
          <a:p>
            <a:pPr marL="514350" indent="-514350">
              <a:buFontTx/>
              <a:buNone/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Nitrophenol                 Aminophenol</a:t>
            </a:r>
          </a:p>
          <a:p>
            <a:pPr marL="514350" indent="-514350">
              <a:buFontTx/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Chloral               Trichloro ethanol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606D7A-AC2E-4D06-978E-99BC62EAC52F}"/>
              </a:ext>
            </a:extLst>
          </p:cNvPr>
          <p:cNvCxnSpPr>
            <a:cxnSpLocks/>
          </p:cNvCxnSpPr>
          <p:nvPr/>
        </p:nvCxnSpPr>
        <p:spPr bwMode="auto">
          <a:xfrm>
            <a:off x="2590800" y="46482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04523C-695A-439E-B5AC-5E83E1A4AB52}"/>
              </a:ext>
            </a:extLst>
          </p:cNvPr>
          <p:cNvCxnSpPr>
            <a:cxnSpLocks/>
          </p:cNvCxnSpPr>
          <p:nvPr/>
        </p:nvCxnSpPr>
        <p:spPr bwMode="auto">
          <a:xfrm>
            <a:off x="2819400" y="52578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5C1395-0AA1-49C8-80B0-F88E256E9824}"/>
              </a:ext>
            </a:extLst>
          </p:cNvPr>
          <p:cNvCxnSpPr>
            <a:cxnSpLocks/>
          </p:cNvCxnSpPr>
          <p:nvPr/>
        </p:nvCxnSpPr>
        <p:spPr bwMode="auto">
          <a:xfrm>
            <a:off x="1943100" y="58674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5123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266700" y="967436"/>
            <a:ext cx="8610600" cy="52959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With addition of water, toxicants are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splitted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into two fragments or smaller molecules.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Targets are esters, amines,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hydrazines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amides, glycosidic bonds and carbamates.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Aspirin                    Salicylate + Acidic acid</a:t>
            </a:r>
            <a:b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Atropine                        tropine + tropic acid</a:t>
            </a:r>
            <a:b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isopropyl fluorophosphate (DFP-Nerve gas)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B4487-80C7-48D9-9609-A221B06DDB67}"/>
              </a:ext>
            </a:extLst>
          </p:cNvPr>
          <p:cNvSpPr txBox="1"/>
          <p:nvPr/>
        </p:nvSpPr>
        <p:spPr>
          <a:xfrm>
            <a:off x="2133600" y="197995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Hydrolysis </a:t>
            </a:r>
            <a:endParaRPr lang="en-US" sz="4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2D2967-BDDD-4E09-AF37-E8CFBD859813}"/>
              </a:ext>
            </a:extLst>
          </p:cNvPr>
          <p:cNvCxnSpPr>
            <a:cxnSpLocks/>
          </p:cNvCxnSpPr>
          <p:nvPr/>
        </p:nvCxnSpPr>
        <p:spPr bwMode="auto">
          <a:xfrm>
            <a:off x="1905000" y="46482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86A85-6A85-4051-8E0C-2821E9885AA6}"/>
              </a:ext>
            </a:extLst>
          </p:cNvPr>
          <p:cNvCxnSpPr>
            <a:cxnSpLocks/>
          </p:cNvCxnSpPr>
          <p:nvPr/>
        </p:nvCxnSpPr>
        <p:spPr bwMode="auto">
          <a:xfrm>
            <a:off x="2133600" y="51816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918620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DC17-32AF-46CC-A2C2-7C3ED709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2" y="228600"/>
            <a:ext cx="8229600" cy="838200"/>
          </a:xfrm>
        </p:spPr>
        <p:txBody>
          <a:bodyPr/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Phase II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4D4B-F3EF-4D2A-9B26-91F71259F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phase II,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the hydroxylated or other compounds produced in phase I are converted by specific enzymes to various polar (water soluble) metabolites by conjugation reactions.</a:t>
            </a:r>
          </a:p>
          <a:p>
            <a:pPr algn="just">
              <a:lnSpc>
                <a:spcPct val="150000"/>
              </a:lnSpc>
            </a:pPr>
            <a:r>
              <a:rPr lang="en-US" sz="2400" cap="none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Conjugation means chemical combination of one compound with some other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The effect of conjugation is to make the compound more polar (water soluble) and therefore, more easily excreted in the urine or bile. </a:t>
            </a:r>
          </a:p>
        </p:txBody>
      </p:sp>
    </p:spTree>
    <p:extLst>
      <p:ext uri="{BB962C8B-B14F-4D97-AF65-F5344CB8AC3E}">
        <p14:creationId xmlns:p14="http://schemas.microsoft.com/office/powerpoint/2010/main" val="84875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Phase II reactions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1250"/>
            <a:ext cx="8382000" cy="52321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Glycoside conjugation – Glucuronidation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Glycine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Glutathione (GSH)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Glutamine                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Sulfate – sulfation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Acylation                                                               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Acetylation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Amino acid conjugation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Deacetylation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Methylation                                                                 </a:t>
            </a:r>
          </a:p>
        </p:txBody>
      </p:sp>
      <p:sp>
        <p:nvSpPr>
          <p:cNvPr id="2" name="Right Bracket 1">
            <a:extLst>
              <a:ext uri="{FF2B5EF4-FFF2-40B4-BE49-F238E27FC236}">
                <a16:creationId xmlns:a16="http://schemas.microsoft.com/office/drawing/2014/main" id="{092CAACA-8B75-484B-B698-EDDBDDCAFD1D}"/>
              </a:ext>
            </a:extLst>
          </p:cNvPr>
          <p:cNvSpPr/>
          <p:nvPr/>
        </p:nvSpPr>
        <p:spPr bwMode="auto">
          <a:xfrm>
            <a:off x="6781800" y="1417638"/>
            <a:ext cx="152400" cy="1554162"/>
          </a:xfrm>
          <a:prstGeom prst="rightBracke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8EB9C-E8EF-4C9A-A801-21574ACDA6A9}"/>
              </a:ext>
            </a:extLst>
          </p:cNvPr>
          <p:cNvSpPr txBox="1"/>
          <p:nvPr/>
        </p:nvSpPr>
        <p:spPr>
          <a:xfrm>
            <a:off x="7239000" y="2136035"/>
            <a:ext cx="814647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G</a:t>
            </a:r>
          </a:p>
          <a:p>
            <a:pPr algn="ctr"/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ctr"/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l"/>
            <a:r>
              <a:rPr lang="en-US" sz="36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Conjugating agents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534400" cy="6096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Agents                                   Active forms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Glucuronic acid                    UDP-glucuronic acid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Sulfate                                  PAPS (3’-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phospho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adenosine 5’-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phospho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sulfate)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Cysteine                               Glutathione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Acetic acid                            Acetyl CoA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Methyl                                   S- Adenosyl Methionine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Glycine 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Glutamine 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ACDD-09AA-40BE-93EA-06CBBE8F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7696200" cy="584775"/>
          </a:xfrm>
        </p:spPr>
        <p:txBody>
          <a:bodyPr/>
          <a:lstStyle/>
          <a:p>
            <a:pPr algn="l"/>
            <a:r>
              <a:rPr lang="en-US" sz="4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Conjugation with Glucuronic acid: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DC69E-BF26-42A4-B96C-DFC6F864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20518" y="914400"/>
            <a:ext cx="3505200" cy="746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A1C73-FA94-461F-91B3-CCE5DF17C7AF}"/>
              </a:ext>
            </a:extLst>
          </p:cNvPr>
          <p:cNvSpPr txBox="1"/>
          <p:nvPr/>
        </p:nvSpPr>
        <p:spPr>
          <a:xfrm>
            <a:off x="609600" y="1373550"/>
            <a:ext cx="7924800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Glucuronic acid (Bilirubin, Steroids Phenol)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UDP-glucuronic acid</a:t>
            </a:r>
          </a:p>
        </p:txBody>
      </p:sp>
    </p:spTree>
    <p:extLst>
      <p:ext uri="{BB962C8B-B14F-4D97-AF65-F5344CB8AC3E}">
        <p14:creationId xmlns:p14="http://schemas.microsoft.com/office/powerpoint/2010/main" val="35737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EF2D-3FEC-443B-9441-92AA403C4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4582451"/>
            <a:ext cx="82296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Chemical –I                  Chemical –II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</a:rPr>
              <a:t>(Toxic compounds)                                 (Non-Toxic, Less toxic)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4E226D-EF13-430B-8511-B32C5CA77FD7}"/>
              </a:ext>
            </a:extLst>
          </p:cNvPr>
          <p:cNvCxnSpPr>
            <a:cxnSpLocks/>
          </p:cNvCxnSpPr>
          <p:nvPr/>
        </p:nvCxnSpPr>
        <p:spPr bwMode="auto">
          <a:xfrm>
            <a:off x="4088014" y="48768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F62CD-E81F-47EE-94BF-FF2B09CA18D8}"/>
              </a:ext>
            </a:extLst>
          </p:cNvPr>
          <p:cNvSpPr/>
          <p:nvPr/>
        </p:nvSpPr>
        <p:spPr bwMode="auto">
          <a:xfrm>
            <a:off x="3200400" y="533399"/>
            <a:ext cx="3276600" cy="690349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Biotransformation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F156D5-D762-4864-8563-0E5F0642F8CB}"/>
              </a:ext>
            </a:extLst>
          </p:cNvPr>
          <p:cNvSpPr/>
          <p:nvPr/>
        </p:nvSpPr>
        <p:spPr bwMode="auto">
          <a:xfrm>
            <a:off x="1323103" y="2057400"/>
            <a:ext cx="2245402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Detoxification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(Toxic into non toxic or less toxic (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excretable form)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69BDF1-1DC0-4D26-B261-69B995E29A79}"/>
              </a:ext>
            </a:extLst>
          </p:cNvPr>
          <p:cNvSpPr/>
          <p:nvPr/>
        </p:nvSpPr>
        <p:spPr bwMode="auto">
          <a:xfrm>
            <a:off x="5105400" y="2294830"/>
            <a:ext cx="3581400" cy="116994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Entoxication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conversion into more toxic one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(Methanol into formic acid)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4B5E411-C817-4ED7-8482-1456BF4341A9}"/>
              </a:ext>
            </a:extLst>
          </p:cNvPr>
          <p:cNvSpPr/>
          <p:nvPr/>
        </p:nvSpPr>
        <p:spPr bwMode="auto">
          <a:xfrm rot="3187196">
            <a:off x="3873768" y="946432"/>
            <a:ext cx="428492" cy="16166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049A42F-24C8-41FA-9BE1-C49E2146E850}"/>
              </a:ext>
            </a:extLst>
          </p:cNvPr>
          <p:cNvSpPr/>
          <p:nvPr/>
        </p:nvSpPr>
        <p:spPr bwMode="auto">
          <a:xfrm rot="19517070">
            <a:off x="4731469" y="1141218"/>
            <a:ext cx="405405" cy="135419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03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5165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Conjugation with glycine: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Benzoic acid conjugated with glycine to form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hippuric acid.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Bile acids also conjugate with glycine/ taurine.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Glycine + Benzoic acid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Hippuric acid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Cholic acid                        </a:t>
            </a:r>
            <a:r>
              <a:rPr lang="en-US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Glycocholic</a:t>
            </a: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431839-4B7B-4CCB-9603-82036B108A9D}"/>
              </a:ext>
            </a:extLst>
          </p:cNvPr>
          <p:cNvCxnSpPr>
            <a:cxnSpLocks/>
          </p:cNvCxnSpPr>
          <p:nvPr/>
        </p:nvCxnSpPr>
        <p:spPr bwMode="auto">
          <a:xfrm>
            <a:off x="4572000" y="4876800"/>
            <a:ext cx="121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AB201D-C8AA-4F1D-B5AC-73931692A429}"/>
              </a:ext>
            </a:extLst>
          </p:cNvPr>
          <p:cNvCxnSpPr>
            <a:cxnSpLocks/>
          </p:cNvCxnSpPr>
          <p:nvPr/>
        </p:nvCxnSpPr>
        <p:spPr bwMode="auto">
          <a:xfrm>
            <a:off x="2743200" y="5715000"/>
            <a:ext cx="1828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413AB5-2311-435E-B523-2C420B228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7200" y="1810063"/>
            <a:ext cx="8382000" cy="40848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CFE785-4622-4F91-A0C2-4D9B685F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8287"/>
            <a:ext cx="7162800" cy="6096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Conjugation with Glycine:</a:t>
            </a:r>
          </a:p>
        </p:txBody>
      </p:sp>
    </p:spTree>
    <p:extLst>
      <p:ext uri="{BB962C8B-B14F-4D97-AF65-F5344CB8AC3E}">
        <p14:creationId xmlns:p14="http://schemas.microsoft.com/office/powerpoint/2010/main" val="1318607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7820-DC6F-46D5-A43E-BE8BFF45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/>
          <a:lstStyle/>
          <a:p>
            <a:pPr algn="l"/>
            <a:r>
              <a:rPr lang="en-US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Conjugation with Glutathione: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Metabolism II">
            <a:extLst>
              <a:ext uri="{FF2B5EF4-FFF2-40B4-BE49-F238E27FC236}">
                <a16:creationId xmlns:a16="http://schemas.microsoft.com/office/drawing/2014/main" id="{5BC0CC16-4C2B-4C21-8CB1-66C3B2D64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8" r="2351" b="45049"/>
          <a:stretch/>
        </p:blipFill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23A637-728A-4E5D-9AA0-F62E408E496D}"/>
              </a:ext>
            </a:extLst>
          </p:cNvPr>
          <p:cNvSpPr txBox="1"/>
          <p:nvPr/>
        </p:nvSpPr>
        <p:spPr>
          <a:xfrm>
            <a:off x="762000" y="4116315"/>
            <a:ext cx="769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R-X + Glutathione                    GS-R + X-H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D6A286-B439-4877-8357-7A91A9623195}"/>
              </a:ext>
            </a:extLst>
          </p:cNvPr>
          <p:cNvCxnSpPr>
            <a:cxnSpLocks/>
          </p:cNvCxnSpPr>
          <p:nvPr/>
        </p:nvCxnSpPr>
        <p:spPr bwMode="auto">
          <a:xfrm>
            <a:off x="4191000" y="4419600"/>
            <a:ext cx="15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05183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498" y="0"/>
            <a:ext cx="91440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R-X + Glutathione                    GS-R + X-H</a:t>
            </a:r>
          </a:p>
          <a:p>
            <a:pPr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GS-R + Acceptor                     cysteinyl glycine-R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                 +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-glutamine acceptor</a:t>
            </a:r>
          </a:p>
          <a:p>
            <a:pPr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cysteinyl glycine-R                    R-cysteine + Glycine</a:t>
            </a:r>
          </a:p>
          <a:p>
            <a:pPr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R-cysteine                                  Mercapturic acid +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Acetyl CoA                 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747" name="Straight Arrow Connector 6"/>
          <p:cNvCxnSpPr>
            <a:cxnSpLocks noChangeShapeType="1"/>
          </p:cNvCxnSpPr>
          <p:nvPr/>
        </p:nvCxnSpPr>
        <p:spPr bwMode="auto">
          <a:xfrm>
            <a:off x="3124200" y="685800"/>
            <a:ext cx="19812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3200400" y="381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   </a:t>
            </a: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GSH</a:t>
            </a:r>
          </a:p>
          <a:p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transferase</a:t>
            </a:r>
          </a:p>
        </p:txBody>
      </p:sp>
      <p:cxnSp>
        <p:nvCxnSpPr>
          <p:cNvPr id="31749" name="Straight Arrow Connector 9"/>
          <p:cNvCxnSpPr>
            <a:cxnSpLocks noChangeShapeType="1"/>
          </p:cNvCxnSpPr>
          <p:nvPr/>
        </p:nvCxnSpPr>
        <p:spPr bwMode="auto">
          <a:xfrm>
            <a:off x="3048000" y="1981200"/>
            <a:ext cx="20574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9942" name="TextBox 10"/>
          <p:cNvSpPr txBox="1">
            <a:spLocks noChangeArrowheads="1"/>
          </p:cNvSpPr>
          <p:nvPr/>
        </p:nvSpPr>
        <p:spPr bwMode="auto">
          <a:xfrm>
            <a:off x="3200400" y="1600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GGT</a:t>
            </a:r>
          </a:p>
        </p:txBody>
      </p:sp>
      <p:cxnSp>
        <p:nvCxnSpPr>
          <p:cNvPr id="31751" name="Straight Arrow Connector 12"/>
          <p:cNvCxnSpPr>
            <a:cxnSpLocks noChangeShapeType="1"/>
          </p:cNvCxnSpPr>
          <p:nvPr/>
        </p:nvCxnSpPr>
        <p:spPr bwMode="auto">
          <a:xfrm>
            <a:off x="3276600" y="3581400"/>
            <a:ext cx="19050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9944" name="TextBox 13"/>
          <p:cNvSpPr txBox="1">
            <a:spLocks noChangeArrowheads="1"/>
          </p:cNvSpPr>
          <p:nvPr/>
        </p:nvSpPr>
        <p:spPr bwMode="auto">
          <a:xfrm>
            <a:off x="3505200" y="3200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Peptidase</a:t>
            </a:r>
          </a:p>
        </p:txBody>
      </p:sp>
      <p:cxnSp>
        <p:nvCxnSpPr>
          <p:cNvPr id="31753" name="Straight Arrow Connector 15"/>
          <p:cNvCxnSpPr>
            <a:cxnSpLocks noChangeShapeType="1"/>
          </p:cNvCxnSpPr>
          <p:nvPr/>
        </p:nvCxnSpPr>
        <p:spPr bwMode="auto">
          <a:xfrm>
            <a:off x="2209800" y="4876800"/>
            <a:ext cx="32004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9946" name="TextBox 16"/>
          <p:cNvSpPr txBox="1">
            <a:spLocks noChangeArrowheads="1"/>
          </p:cNvSpPr>
          <p:nvPr/>
        </p:nvSpPr>
        <p:spPr bwMode="auto">
          <a:xfrm>
            <a:off x="2286000" y="4495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N- acetyl transferase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2" grpId="0"/>
      <p:bldP spid="39944" grpId="0"/>
      <p:bldP spid="399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7820-DC6F-46D5-A43E-BE8BFF45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/>
          <a:lstStyle/>
          <a:p>
            <a:pPr algn="l"/>
            <a:r>
              <a:rPr lang="en-US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Conjugation with Glutamine: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3A637-728A-4E5D-9AA0-F62E408E496D}"/>
              </a:ext>
            </a:extLst>
          </p:cNvPr>
          <p:cNvSpPr txBox="1"/>
          <p:nvPr/>
        </p:nvSpPr>
        <p:spPr>
          <a:xfrm>
            <a:off x="304800" y="2383012"/>
            <a:ext cx="853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Glutamine + Phenylacetate               Phenylacetyl</a:t>
            </a:r>
          </a:p>
          <a:p>
            <a:pPr algn="ctr">
              <a:buFontTx/>
              <a:buNone/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+</a:t>
            </a:r>
          </a:p>
          <a:p>
            <a:pPr algn="r">
              <a:buFontTx/>
              <a:buNone/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glutamate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D6A286-B439-4877-8357-7A91A9623195}"/>
              </a:ext>
            </a:extLst>
          </p:cNvPr>
          <p:cNvCxnSpPr>
            <a:cxnSpLocks/>
          </p:cNvCxnSpPr>
          <p:nvPr/>
        </p:nvCxnSpPr>
        <p:spPr bwMode="auto">
          <a:xfrm>
            <a:off x="5105400" y="27432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86269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8393-6E21-491A-A3F8-CF68BC81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7656"/>
            <a:ext cx="8229600" cy="868362"/>
          </a:xfrm>
        </p:spPr>
        <p:txBody>
          <a:bodyPr/>
          <a:lstStyle/>
          <a:p>
            <a:r>
              <a:rPr lang="en-US" sz="4000" b="1" i="1" dirty="0">
                <a:solidFill>
                  <a:srgbClr val="C00000"/>
                </a:solidFill>
              </a:rPr>
              <a:t>Conjugation with Sulfate: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8649-B249-4DF9-AC57-149B895D9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Active Sulphate doner: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Phospho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adenosine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phospho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sulphate (PAPS)</a:t>
            </a:r>
          </a:p>
          <a:p>
            <a:endParaRPr lang="en-US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Benzine                Phenol + Sulphate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Phenyl Sulphate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654012-0FD4-4E7C-ACA9-34A3E963A3A5}"/>
              </a:ext>
            </a:extLst>
          </p:cNvPr>
          <p:cNvCxnSpPr>
            <a:cxnSpLocks/>
          </p:cNvCxnSpPr>
          <p:nvPr/>
        </p:nvCxnSpPr>
        <p:spPr bwMode="auto">
          <a:xfrm>
            <a:off x="2438400" y="4267200"/>
            <a:ext cx="1143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2EAD29-8BEE-48DA-A3D7-DA942E1E557A}"/>
              </a:ext>
            </a:extLst>
          </p:cNvPr>
          <p:cNvCxnSpPr>
            <a:cxnSpLocks/>
          </p:cNvCxnSpPr>
          <p:nvPr/>
        </p:nvCxnSpPr>
        <p:spPr bwMode="auto">
          <a:xfrm>
            <a:off x="5791200" y="4495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7132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28599" y="457200"/>
            <a:ext cx="8763001" cy="51816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Acetylation: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Conjugation with acetic acid is taking place with drugs like sulfanilamide, isoniazid and PAS (para amino salicylic acid)</a:t>
            </a:r>
          </a:p>
          <a:p>
            <a:pPr algn="just" eaLnBrk="1" hangingPunct="1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 acetyl transferases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(NAT)</a:t>
            </a:r>
          </a:p>
          <a:p>
            <a:pPr algn="just"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Target:  Aromatic amines, sulfonamides</a:t>
            </a:r>
          </a:p>
          <a:p>
            <a:pPr algn="just"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Conjugating moiety: 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Acetyl group</a:t>
            </a:r>
          </a:p>
          <a:p>
            <a:pPr algn="just"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Co-factor:  Acetyl-CoA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" y="5372100"/>
            <a:ext cx="8372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Conjugation with Methylation: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Co-factor: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 adenosyl methionine (SAM)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– active donor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Methyltransferases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Target: 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Hydroxyl groups, amines, thiols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Substrates mainly endogenous: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Catechols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noradrenalin, histamine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Epinephrin               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Metanephrine</a:t>
            </a:r>
            <a:endParaRPr lang="en-US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endParaRPr lang="en-US" sz="2800" b="1" i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BE0649D-51C7-421D-B496-4B2D1A6B9FA9}"/>
              </a:ext>
            </a:extLst>
          </p:cNvPr>
          <p:cNvCxnSpPr>
            <a:cxnSpLocks/>
          </p:cNvCxnSpPr>
          <p:nvPr/>
        </p:nvCxnSpPr>
        <p:spPr bwMode="auto">
          <a:xfrm>
            <a:off x="3505200" y="5943600"/>
            <a:ext cx="1066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792162"/>
          </a:xfrm>
        </p:spPr>
        <p:txBody>
          <a:bodyPr/>
          <a:lstStyle/>
          <a:p>
            <a:pPr algn="l" eaLnBrk="1" hangingPunct="1"/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Conjugation with other amino acids: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830763"/>
          </a:xfrm>
        </p:spPr>
        <p:txBody>
          <a:bodyPr/>
          <a:lstStyle/>
          <a:p>
            <a:pPr algn="just"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Amino acid transferases</a:t>
            </a:r>
          </a:p>
          <a:p>
            <a:pPr algn="just"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Targets:  carboxylic acids</a:t>
            </a:r>
          </a:p>
          <a:p>
            <a:pPr algn="just"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Conjugating moieties: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glutamine, alanine, taurine, histidine, ornithine</a:t>
            </a:r>
          </a:p>
          <a:p>
            <a:pPr algn="just"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Co-factor:  Acetyl CoA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CoASH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and ATP</a:t>
            </a:r>
          </a:p>
          <a:p>
            <a:pPr algn="just"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cytosol</a:t>
            </a:r>
          </a:p>
          <a:p>
            <a:pPr algn="just"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Phenyl acetic acid is conjugated with glutamine to form phenyl acetyl glutamine.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DC17-32AF-46CC-A2C2-7C3ED709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2" y="228600"/>
            <a:ext cx="8229600" cy="838200"/>
          </a:xfrm>
        </p:spPr>
        <p:txBody>
          <a:bodyPr/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Phase III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4D4B-F3EF-4D2A-9B26-91F71259F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Phase III occurs post phase II,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where substances undergo further metabolism and excretion.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ATP binding Cassette</a:t>
            </a:r>
          </a:p>
          <a:p>
            <a:pPr algn="just">
              <a:lnSpc>
                <a:spcPct val="150000"/>
              </a:lnSpc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Solute carrier (SLC) transporter (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play a role in epithelial permeability and barrier function in the intestine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163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70545-ECAC-45E4-8C8C-CE259327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12" y="1371600"/>
            <a:ext cx="8746588" cy="4876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Series of biochemical reaction occurring in our body to convert the foreign or toxic compound to non toxic compound or more easily excretable form</a:t>
            </a:r>
          </a:p>
          <a:p>
            <a:pPr algn="just">
              <a:lnSpc>
                <a:spcPct val="150000"/>
              </a:lnSpc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Substances that enter the body are changed from hydrophobic to hydrophilic molecules to facilitates elimination.</a:t>
            </a:r>
            <a:endParaRPr lang="en-US" sz="2400" b="1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Xenobiotics can produce a variety of </a:t>
            </a:r>
            <a:r>
              <a:rPr lang="en-US" sz="24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 effects, including pharmacologic responses, toxicity, immunologic reactions, and cancer.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259ABE-2DCD-4712-AE35-EF94E334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" y="306346"/>
            <a:ext cx="8653975" cy="7538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xenobiotics</a:t>
            </a:r>
          </a:p>
        </p:txBody>
      </p:sp>
    </p:spTree>
    <p:extLst>
      <p:ext uri="{BB962C8B-B14F-4D97-AF65-F5344CB8AC3E}">
        <p14:creationId xmlns:p14="http://schemas.microsoft.com/office/powerpoint/2010/main" val="4242234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D77CB-7F0F-41EF-BA69-C8F463972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562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D5B6C7-494F-4605-B566-E8FAE3D2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j-ea"/>
                <a:cs typeface="+mj-cs"/>
              </a:rPr>
              <a:t>Fate OF XENOBIOTICS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69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/>
            <a:r>
              <a:rPr lang="cs-CZ" sz="3200" b="1">
                <a:solidFill>
                  <a:srgbClr val="0000CC"/>
                </a:solidFill>
                <a:latin typeface="Comic Sans MS" pitchFamily="66" charset="0"/>
              </a:rPr>
              <a:t>Metabolism of xenobiotics can lead to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7056437" cy="5516562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AutoNum type="alphaLcParenR"/>
            </a:pPr>
            <a:r>
              <a:rPr lang="cs-CZ" sz="2800" b="1" dirty="0">
                <a:latin typeface="Comic Sans MS" pitchFamily="66" charset="0"/>
              </a:rPr>
              <a:t>	lowering their toxicity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lphaLcParenR"/>
            </a:pPr>
            <a:r>
              <a:rPr lang="cs-CZ" sz="2800" b="1" dirty="0">
                <a:latin typeface="Comic Sans MS" pitchFamily="66" charset="0"/>
              </a:rPr>
              <a:t>	increasing their toxicity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lphaLcParenR"/>
            </a:pPr>
            <a:r>
              <a:rPr lang="cs-CZ" sz="2800" b="1" dirty="0">
                <a:latin typeface="Comic Sans MS" pitchFamily="66" charset="0"/>
              </a:rPr>
              <a:t>	their bioactivation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lphaLcParenR"/>
            </a:pPr>
            <a:r>
              <a:rPr lang="cs-CZ" sz="2800" b="1" dirty="0">
                <a:latin typeface="Comic Sans MS" pitchFamily="66" charset="0"/>
              </a:rPr>
              <a:t>	increasing their water solubility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cs-CZ" sz="2800" b="1" dirty="0">
              <a:latin typeface="Comic Sans MS" pitchFamily="66" charset="0"/>
            </a:endParaRP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THE GOAL: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cs-CZ" sz="2800" b="1" dirty="0">
                <a:solidFill>
                  <a:srgbClr val="0000CC"/>
                </a:solidFill>
                <a:latin typeface="Comic Sans MS" pitchFamily="66" charset="0"/>
              </a:rPr>
              <a:t>inactivation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cs-CZ" sz="2800" b="1" dirty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 </a:t>
            </a:r>
            <a:r>
              <a:rPr lang="cs-CZ" sz="2800" b="1" dirty="0">
                <a:solidFill>
                  <a:srgbClr val="0000CC"/>
                </a:solidFill>
                <a:latin typeface="Comic Sans MS" pitchFamily="66" charset="0"/>
              </a:rPr>
              <a:t>water solubility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cs-CZ" sz="2800" b="1" dirty="0">
                <a:solidFill>
                  <a:srgbClr val="0000CC"/>
                </a:solidFill>
                <a:latin typeface="Comic Sans MS" pitchFamily="66" charset="0"/>
              </a:rPr>
              <a:t>excretion from the body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740650" y="1341438"/>
            <a:ext cx="108108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FF0000"/>
                </a:solidFill>
                <a:latin typeface="Comic Sans MS" pitchFamily="66" charset="0"/>
              </a:rPr>
              <a:t>YES</a:t>
            </a:r>
          </a:p>
          <a:p>
            <a:pPr>
              <a:spcBef>
                <a:spcPct val="50000"/>
              </a:spcBef>
            </a:pPr>
            <a:r>
              <a:rPr lang="cs-CZ" sz="2800">
                <a:solidFill>
                  <a:srgbClr val="FF0000"/>
                </a:solidFill>
                <a:latin typeface="Comic Sans MS" pitchFamily="66" charset="0"/>
              </a:rPr>
              <a:t>YES</a:t>
            </a:r>
          </a:p>
          <a:p>
            <a:pPr>
              <a:spcBef>
                <a:spcPct val="50000"/>
              </a:spcBef>
            </a:pPr>
            <a:r>
              <a:rPr lang="cs-CZ" sz="2800">
                <a:solidFill>
                  <a:srgbClr val="FF0000"/>
                </a:solidFill>
                <a:latin typeface="Comic Sans MS" pitchFamily="66" charset="0"/>
              </a:rPr>
              <a:t>YES</a:t>
            </a:r>
          </a:p>
          <a:p>
            <a:pPr>
              <a:spcBef>
                <a:spcPct val="50000"/>
              </a:spcBef>
            </a:pPr>
            <a:r>
              <a:rPr lang="cs-CZ" sz="2800">
                <a:solidFill>
                  <a:srgbClr val="FF0000"/>
                </a:solidFill>
                <a:latin typeface="Comic Sans MS" pitchFamily="66" charset="0"/>
              </a:rPr>
              <a:t>YES</a:t>
            </a:r>
            <a:endParaRPr lang="cs-CZ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0511" y="3046983"/>
            <a:ext cx="7384415" cy="1354455"/>
            <a:chOff x="890511" y="3046983"/>
            <a:chExt cx="7384415" cy="1354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35" y="3868280"/>
              <a:ext cx="7153642" cy="5326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083" y="3051555"/>
              <a:ext cx="7374902" cy="8430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5083" y="3051555"/>
              <a:ext cx="7375525" cy="843280"/>
            </a:xfrm>
            <a:custGeom>
              <a:avLst/>
              <a:gdLst/>
              <a:ahLst/>
              <a:cxnLst/>
              <a:rect l="l" t="t" r="r" b="b"/>
              <a:pathLst>
                <a:path w="7375525" h="843279">
                  <a:moveTo>
                    <a:pt x="2084336" y="272161"/>
                  </a:moveTo>
                  <a:lnTo>
                    <a:pt x="1960511" y="550164"/>
                  </a:lnTo>
                  <a:lnTo>
                    <a:pt x="2204605" y="550164"/>
                  </a:lnTo>
                  <a:lnTo>
                    <a:pt x="2084336" y="272161"/>
                  </a:lnTo>
                  <a:close/>
                </a:path>
                <a:path w="7375525" h="843279">
                  <a:moveTo>
                    <a:pt x="6045339" y="43561"/>
                  </a:moveTo>
                  <a:lnTo>
                    <a:pt x="5993307" y="50631"/>
                  </a:lnTo>
                  <a:lnTo>
                    <a:pt x="5947883" y="71834"/>
                  </a:lnTo>
                  <a:lnTo>
                    <a:pt x="5909054" y="107158"/>
                  </a:lnTo>
                  <a:lnTo>
                    <a:pt x="5876810" y="156591"/>
                  </a:lnTo>
                  <a:lnTo>
                    <a:pt x="5859926" y="197007"/>
                  </a:lnTo>
                  <a:lnTo>
                    <a:pt x="5846773" y="243885"/>
                  </a:lnTo>
                  <a:lnTo>
                    <a:pt x="5837363" y="297225"/>
                  </a:lnTo>
                  <a:lnTo>
                    <a:pt x="5831708" y="357027"/>
                  </a:lnTo>
                  <a:lnTo>
                    <a:pt x="5829820" y="423291"/>
                  </a:lnTo>
                  <a:lnTo>
                    <a:pt x="5831841" y="489184"/>
                  </a:lnTo>
                  <a:lnTo>
                    <a:pt x="5837901" y="549072"/>
                  </a:lnTo>
                  <a:lnTo>
                    <a:pt x="5847997" y="602964"/>
                  </a:lnTo>
                  <a:lnTo>
                    <a:pt x="5862125" y="650865"/>
                  </a:lnTo>
                  <a:lnTo>
                    <a:pt x="5880282" y="692783"/>
                  </a:lnTo>
                  <a:lnTo>
                    <a:pt x="5902464" y="728726"/>
                  </a:lnTo>
                  <a:lnTo>
                    <a:pt x="5930325" y="758916"/>
                  </a:lnTo>
                  <a:lnTo>
                    <a:pt x="5963234" y="780510"/>
                  </a:lnTo>
                  <a:lnTo>
                    <a:pt x="6001191" y="793484"/>
                  </a:lnTo>
                  <a:lnTo>
                    <a:pt x="6044196" y="797814"/>
                  </a:lnTo>
                  <a:lnTo>
                    <a:pt x="6073585" y="795954"/>
                  </a:lnTo>
                  <a:lnTo>
                    <a:pt x="6124742" y="781044"/>
                  </a:lnTo>
                  <a:lnTo>
                    <a:pt x="6171299" y="746083"/>
                  </a:lnTo>
                  <a:lnTo>
                    <a:pt x="6212066" y="685262"/>
                  </a:lnTo>
                  <a:lnTo>
                    <a:pt x="6228092" y="646303"/>
                  </a:lnTo>
                  <a:lnTo>
                    <a:pt x="6240854" y="601299"/>
                  </a:lnTo>
                  <a:lnTo>
                    <a:pt x="6249984" y="549925"/>
                  </a:lnTo>
                  <a:lnTo>
                    <a:pt x="6255471" y="492194"/>
                  </a:lnTo>
                  <a:lnTo>
                    <a:pt x="6257302" y="428117"/>
                  </a:lnTo>
                  <a:lnTo>
                    <a:pt x="6256112" y="367263"/>
                  </a:lnTo>
                  <a:lnTo>
                    <a:pt x="6252539" y="312872"/>
                  </a:lnTo>
                  <a:lnTo>
                    <a:pt x="6246576" y="264942"/>
                  </a:lnTo>
                  <a:lnTo>
                    <a:pt x="6238218" y="223474"/>
                  </a:lnTo>
                  <a:lnTo>
                    <a:pt x="6211574" y="151655"/>
                  </a:lnTo>
                  <a:lnTo>
                    <a:pt x="6173665" y="95509"/>
                  </a:lnTo>
                  <a:lnTo>
                    <a:pt x="6127707" y="61938"/>
                  </a:lnTo>
                  <a:lnTo>
                    <a:pt x="6074557" y="45606"/>
                  </a:lnTo>
                  <a:lnTo>
                    <a:pt x="6045339" y="43561"/>
                  </a:lnTo>
                  <a:close/>
                </a:path>
                <a:path w="7375525" h="843279">
                  <a:moveTo>
                    <a:pt x="6543814" y="16764"/>
                  </a:moveTo>
                  <a:lnTo>
                    <a:pt x="6960501" y="16764"/>
                  </a:lnTo>
                  <a:lnTo>
                    <a:pt x="6960501" y="38735"/>
                  </a:lnTo>
                  <a:lnTo>
                    <a:pt x="6939673" y="38735"/>
                  </a:lnTo>
                  <a:lnTo>
                    <a:pt x="6918002" y="39354"/>
                  </a:lnTo>
                  <a:lnTo>
                    <a:pt x="6875157" y="48641"/>
                  </a:lnTo>
                  <a:lnTo>
                    <a:pt x="6846878" y="87522"/>
                  </a:lnTo>
                  <a:lnTo>
                    <a:pt x="6843119" y="130663"/>
                  </a:lnTo>
                  <a:lnTo>
                    <a:pt x="6842645" y="161925"/>
                  </a:lnTo>
                  <a:lnTo>
                    <a:pt x="6842645" y="557276"/>
                  </a:lnTo>
                  <a:lnTo>
                    <a:pt x="6843669" y="606881"/>
                  </a:lnTo>
                  <a:lnTo>
                    <a:pt x="6846741" y="647319"/>
                  </a:lnTo>
                  <a:lnTo>
                    <a:pt x="6859028" y="700786"/>
                  </a:lnTo>
                  <a:lnTo>
                    <a:pt x="6880666" y="732885"/>
                  </a:lnTo>
                  <a:lnTo>
                    <a:pt x="6912876" y="759079"/>
                  </a:lnTo>
                  <a:lnTo>
                    <a:pt x="6955342" y="776509"/>
                  </a:lnTo>
                  <a:lnTo>
                    <a:pt x="7007618" y="782320"/>
                  </a:lnTo>
                  <a:lnTo>
                    <a:pt x="7039096" y="780484"/>
                  </a:lnTo>
                  <a:lnTo>
                    <a:pt x="7094861" y="765764"/>
                  </a:lnTo>
                  <a:lnTo>
                    <a:pt x="7140796" y="736709"/>
                  </a:lnTo>
                  <a:lnTo>
                    <a:pt x="7175328" y="696081"/>
                  </a:lnTo>
                  <a:lnTo>
                    <a:pt x="7198287" y="640879"/>
                  </a:lnTo>
                  <a:lnTo>
                    <a:pt x="7205468" y="600598"/>
                  </a:lnTo>
                  <a:lnTo>
                    <a:pt x="7209768" y="550721"/>
                  </a:lnTo>
                  <a:lnTo>
                    <a:pt x="7211199" y="491236"/>
                  </a:lnTo>
                  <a:lnTo>
                    <a:pt x="7211199" y="161925"/>
                  </a:lnTo>
                  <a:lnTo>
                    <a:pt x="7208358" y="115538"/>
                  </a:lnTo>
                  <a:lnTo>
                    <a:pt x="7193824" y="73864"/>
                  </a:lnTo>
                  <a:lnTo>
                    <a:pt x="7156530" y="46450"/>
                  </a:lnTo>
                  <a:lnTo>
                    <a:pt x="7118707" y="39592"/>
                  </a:lnTo>
                  <a:lnTo>
                    <a:pt x="7095629" y="38735"/>
                  </a:lnTo>
                  <a:lnTo>
                    <a:pt x="7095629" y="16764"/>
                  </a:lnTo>
                  <a:lnTo>
                    <a:pt x="7374902" y="16764"/>
                  </a:lnTo>
                  <a:lnTo>
                    <a:pt x="7374902" y="38735"/>
                  </a:lnTo>
                  <a:lnTo>
                    <a:pt x="7358138" y="38735"/>
                  </a:lnTo>
                  <a:lnTo>
                    <a:pt x="7341896" y="39592"/>
                  </a:lnTo>
                  <a:lnTo>
                    <a:pt x="7301623" y="52451"/>
                  </a:lnTo>
                  <a:lnTo>
                    <a:pt x="7274691" y="80686"/>
                  </a:lnTo>
                  <a:lnTo>
                    <a:pt x="7263079" y="120126"/>
                  </a:lnTo>
                  <a:lnTo>
                    <a:pt x="7261110" y="161925"/>
                  </a:lnTo>
                  <a:lnTo>
                    <a:pt x="7261110" y="468630"/>
                  </a:lnTo>
                  <a:lnTo>
                    <a:pt x="7259943" y="534757"/>
                  </a:lnTo>
                  <a:lnTo>
                    <a:pt x="7256443" y="591026"/>
                  </a:lnTo>
                  <a:lnTo>
                    <a:pt x="7250609" y="637436"/>
                  </a:lnTo>
                  <a:lnTo>
                    <a:pt x="7229654" y="704895"/>
                  </a:lnTo>
                  <a:lnTo>
                    <a:pt x="7183934" y="762946"/>
                  </a:lnTo>
                  <a:lnTo>
                    <a:pt x="7151001" y="790067"/>
                  </a:lnTo>
                  <a:lnTo>
                    <a:pt x="7111399" y="813236"/>
                  </a:lnTo>
                  <a:lnTo>
                    <a:pt x="7065165" y="829786"/>
                  </a:lnTo>
                  <a:lnTo>
                    <a:pt x="7012287" y="839716"/>
                  </a:lnTo>
                  <a:lnTo>
                    <a:pt x="6952754" y="843026"/>
                  </a:lnTo>
                  <a:lnTo>
                    <a:pt x="6903343" y="841285"/>
                  </a:lnTo>
                  <a:lnTo>
                    <a:pt x="6859885" y="836056"/>
                  </a:lnTo>
                  <a:lnTo>
                    <a:pt x="6822381" y="827327"/>
                  </a:lnTo>
                  <a:lnTo>
                    <a:pt x="6754729" y="794682"/>
                  </a:lnTo>
                  <a:lnTo>
                    <a:pt x="6724345" y="771588"/>
                  </a:lnTo>
                  <a:lnTo>
                    <a:pt x="6680720" y="717423"/>
                  </a:lnTo>
                  <a:lnTo>
                    <a:pt x="6656606" y="647588"/>
                  </a:lnTo>
                  <a:lnTo>
                    <a:pt x="6650591" y="604998"/>
                  </a:lnTo>
                  <a:lnTo>
                    <a:pt x="6648589" y="557276"/>
                  </a:lnTo>
                  <a:lnTo>
                    <a:pt x="6648589" y="161925"/>
                  </a:lnTo>
                  <a:lnTo>
                    <a:pt x="6648111" y="130442"/>
                  </a:lnTo>
                  <a:lnTo>
                    <a:pt x="6644249" y="87147"/>
                  </a:lnTo>
                  <a:lnTo>
                    <a:pt x="6622858" y="53736"/>
                  </a:lnTo>
                  <a:lnTo>
                    <a:pt x="6586978" y="40830"/>
                  </a:lnTo>
                  <a:lnTo>
                    <a:pt x="6543814" y="38735"/>
                  </a:lnTo>
                  <a:lnTo>
                    <a:pt x="6543814" y="16764"/>
                  </a:lnTo>
                  <a:close/>
                </a:path>
                <a:path w="7375525" h="843279">
                  <a:moveTo>
                    <a:pt x="4697107" y="16764"/>
                  </a:moveTo>
                  <a:lnTo>
                    <a:pt x="5084076" y="16764"/>
                  </a:lnTo>
                  <a:lnTo>
                    <a:pt x="5084076" y="38735"/>
                  </a:lnTo>
                  <a:lnTo>
                    <a:pt x="5066804" y="38735"/>
                  </a:lnTo>
                  <a:lnTo>
                    <a:pt x="5050590" y="39375"/>
                  </a:lnTo>
                  <a:lnTo>
                    <a:pt x="5011615" y="54016"/>
                  </a:lnTo>
                  <a:lnTo>
                    <a:pt x="5003685" y="70358"/>
                  </a:lnTo>
                  <a:lnTo>
                    <a:pt x="5006662" y="85095"/>
                  </a:lnTo>
                  <a:lnTo>
                    <a:pt x="5015591" y="107965"/>
                  </a:lnTo>
                  <a:lnTo>
                    <a:pt x="5030474" y="138955"/>
                  </a:lnTo>
                  <a:lnTo>
                    <a:pt x="5051310" y="178054"/>
                  </a:lnTo>
                  <a:lnTo>
                    <a:pt x="5197233" y="445389"/>
                  </a:lnTo>
                  <a:lnTo>
                    <a:pt x="5342521" y="201930"/>
                  </a:lnTo>
                  <a:lnTo>
                    <a:pt x="5366191" y="161020"/>
                  </a:lnTo>
                  <a:lnTo>
                    <a:pt x="5383098" y="127635"/>
                  </a:lnTo>
                  <a:lnTo>
                    <a:pt x="5393242" y="101774"/>
                  </a:lnTo>
                  <a:lnTo>
                    <a:pt x="5396623" y="83439"/>
                  </a:lnTo>
                  <a:lnTo>
                    <a:pt x="5395667" y="75697"/>
                  </a:lnTo>
                  <a:lnTo>
                    <a:pt x="5352443" y="44735"/>
                  </a:lnTo>
                  <a:lnTo>
                    <a:pt x="5306707" y="38735"/>
                  </a:lnTo>
                  <a:lnTo>
                    <a:pt x="5306707" y="16764"/>
                  </a:lnTo>
                  <a:lnTo>
                    <a:pt x="5553214" y="16764"/>
                  </a:lnTo>
                  <a:lnTo>
                    <a:pt x="5553214" y="38735"/>
                  </a:lnTo>
                  <a:lnTo>
                    <a:pt x="5534450" y="42187"/>
                  </a:lnTo>
                  <a:lnTo>
                    <a:pt x="5517972" y="47212"/>
                  </a:lnTo>
                  <a:lnTo>
                    <a:pt x="5474849" y="79857"/>
                  </a:lnTo>
                  <a:lnTo>
                    <a:pt x="5427847" y="148004"/>
                  </a:lnTo>
                  <a:lnTo>
                    <a:pt x="5397893" y="198247"/>
                  </a:lnTo>
                  <a:lnTo>
                    <a:pt x="5222760" y="490601"/>
                  </a:lnTo>
                  <a:lnTo>
                    <a:pt x="5222760" y="685800"/>
                  </a:lnTo>
                  <a:lnTo>
                    <a:pt x="5223185" y="714160"/>
                  </a:lnTo>
                  <a:lnTo>
                    <a:pt x="5226511" y="753022"/>
                  </a:lnTo>
                  <a:lnTo>
                    <a:pt x="5255272" y="790321"/>
                  </a:lnTo>
                  <a:lnTo>
                    <a:pt x="5306707" y="802005"/>
                  </a:lnTo>
                  <a:lnTo>
                    <a:pt x="5352046" y="802005"/>
                  </a:lnTo>
                  <a:lnTo>
                    <a:pt x="5352046" y="823976"/>
                  </a:lnTo>
                  <a:lnTo>
                    <a:pt x="4898910" y="823976"/>
                  </a:lnTo>
                  <a:lnTo>
                    <a:pt x="4898910" y="802005"/>
                  </a:lnTo>
                  <a:lnTo>
                    <a:pt x="4941201" y="802005"/>
                  </a:lnTo>
                  <a:lnTo>
                    <a:pt x="4958160" y="801219"/>
                  </a:lnTo>
                  <a:lnTo>
                    <a:pt x="4997843" y="789432"/>
                  </a:lnTo>
                  <a:lnTo>
                    <a:pt x="5025061" y="750808"/>
                  </a:lnTo>
                  <a:lnTo>
                    <a:pt x="5028704" y="685800"/>
                  </a:lnTo>
                  <a:lnTo>
                    <a:pt x="5028704" y="523875"/>
                  </a:lnTo>
                  <a:lnTo>
                    <a:pt x="4838839" y="178054"/>
                  </a:lnTo>
                  <a:lnTo>
                    <a:pt x="4812643" y="132147"/>
                  </a:lnTo>
                  <a:lnTo>
                    <a:pt x="4790627" y="96742"/>
                  </a:lnTo>
                  <a:lnTo>
                    <a:pt x="4759083" y="57531"/>
                  </a:lnTo>
                  <a:lnTo>
                    <a:pt x="4715488" y="40135"/>
                  </a:lnTo>
                  <a:lnTo>
                    <a:pt x="4697107" y="38735"/>
                  </a:lnTo>
                  <a:lnTo>
                    <a:pt x="4697107" y="16764"/>
                  </a:lnTo>
                  <a:close/>
                </a:path>
                <a:path w="7375525" h="843279">
                  <a:moveTo>
                    <a:pt x="3506863" y="16764"/>
                  </a:moveTo>
                  <a:lnTo>
                    <a:pt x="3908691" y="16764"/>
                  </a:lnTo>
                  <a:lnTo>
                    <a:pt x="3908691" y="38735"/>
                  </a:lnTo>
                  <a:lnTo>
                    <a:pt x="3889353" y="39475"/>
                  </a:lnTo>
                  <a:lnTo>
                    <a:pt x="3872480" y="41703"/>
                  </a:lnTo>
                  <a:lnTo>
                    <a:pt x="3832269" y="61833"/>
                  </a:lnTo>
                  <a:lnTo>
                    <a:pt x="3816378" y="105092"/>
                  </a:lnTo>
                  <a:lnTo>
                    <a:pt x="3814584" y="154813"/>
                  </a:lnTo>
                  <a:lnTo>
                    <a:pt x="3814584" y="406019"/>
                  </a:lnTo>
                  <a:lnTo>
                    <a:pt x="4114050" y="163830"/>
                  </a:lnTo>
                  <a:lnTo>
                    <a:pt x="4160913" y="118221"/>
                  </a:lnTo>
                  <a:lnTo>
                    <a:pt x="4176534" y="82804"/>
                  </a:lnTo>
                  <a:lnTo>
                    <a:pt x="4174937" y="72084"/>
                  </a:lnTo>
                  <a:lnTo>
                    <a:pt x="4141956" y="44110"/>
                  </a:lnTo>
                  <a:lnTo>
                    <a:pt x="4086110" y="38735"/>
                  </a:lnTo>
                  <a:lnTo>
                    <a:pt x="4086110" y="16764"/>
                  </a:lnTo>
                  <a:lnTo>
                    <a:pt x="4400943" y="16764"/>
                  </a:lnTo>
                  <a:lnTo>
                    <a:pt x="4400943" y="38735"/>
                  </a:lnTo>
                  <a:lnTo>
                    <a:pt x="4380941" y="40830"/>
                  </a:lnTo>
                  <a:lnTo>
                    <a:pt x="4363224" y="44069"/>
                  </a:lnTo>
                  <a:lnTo>
                    <a:pt x="4318643" y="63692"/>
                  </a:lnTo>
                  <a:lnTo>
                    <a:pt x="4263105" y="104892"/>
                  </a:lnTo>
                  <a:lnTo>
                    <a:pt x="4223524" y="136398"/>
                  </a:lnTo>
                  <a:lnTo>
                    <a:pt x="3987177" y="325755"/>
                  </a:lnTo>
                  <a:lnTo>
                    <a:pt x="4271149" y="681101"/>
                  </a:lnTo>
                  <a:lnTo>
                    <a:pt x="4300200" y="715607"/>
                  </a:lnTo>
                  <a:lnTo>
                    <a:pt x="4327156" y="744077"/>
                  </a:lnTo>
                  <a:lnTo>
                    <a:pt x="4374781" y="782955"/>
                  </a:lnTo>
                  <a:lnTo>
                    <a:pt x="4424145" y="800814"/>
                  </a:lnTo>
                  <a:lnTo>
                    <a:pt x="4441456" y="802005"/>
                  </a:lnTo>
                  <a:lnTo>
                    <a:pt x="4441456" y="823976"/>
                  </a:lnTo>
                  <a:lnTo>
                    <a:pt x="4021213" y="823976"/>
                  </a:lnTo>
                  <a:lnTo>
                    <a:pt x="4021213" y="802005"/>
                  </a:lnTo>
                  <a:lnTo>
                    <a:pt x="4039358" y="799861"/>
                  </a:lnTo>
                  <a:lnTo>
                    <a:pt x="4053979" y="797052"/>
                  </a:lnTo>
                  <a:lnTo>
                    <a:pt x="4065076" y="793575"/>
                  </a:lnTo>
                  <a:lnTo>
                    <a:pt x="4072648" y="789432"/>
                  </a:lnTo>
                  <a:lnTo>
                    <a:pt x="4080395" y="783463"/>
                  </a:lnTo>
                  <a:lnTo>
                    <a:pt x="4084205" y="776097"/>
                  </a:lnTo>
                  <a:lnTo>
                    <a:pt x="4084205" y="767461"/>
                  </a:lnTo>
                  <a:lnTo>
                    <a:pt x="4070553" y="731408"/>
                  </a:lnTo>
                  <a:lnTo>
                    <a:pt x="4029468" y="673354"/>
                  </a:lnTo>
                  <a:lnTo>
                    <a:pt x="3844302" y="440563"/>
                  </a:lnTo>
                  <a:lnTo>
                    <a:pt x="3814584" y="465582"/>
                  </a:lnTo>
                  <a:lnTo>
                    <a:pt x="3814584" y="685800"/>
                  </a:lnTo>
                  <a:lnTo>
                    <a:pt x="3815035" y="714424"/>
                  </a:lnTo>
                  <a:lnTo>
                    <a:pt x="3818603" y="753719"/>
                  </a:lnTo>
                  <a:lnTo>
                    <a:pt x="3849128" y="790956"/>
                  </a:lnTo>
                  <a:lnTo>
                    <a:pt x="3893187" y="801314"/>
                  </a:lnTo>
                  <a:lnTo>
                    <a:pt x="3914025" y="802005"/>
                  </a:lnTo>
                  <a:lnTo>
                    <a:pt x="3914025" y="823976"/>
                  </a:lnTo>
                  <a:lnTo>
                    <a:pt x="3506863" y="823976"/>
                  </a:lnTo>
                  <a:lnTo>
                    <a:pt x="3506863" y="802005"/>
                  </a:lnTo>
                  <a:lnTo>
                    <a:pt x="3533660" y="802005"/>
                  </a:lnTo>
                  <a:lnTo>
                    <a:pt x="3550331" y="801219"/>
                  </a:lnTo>
                  <a:lnTo>
                    <a:pt x="3590175" y="789432"/>
                  </a:lnTo>
                  <a:lnTo>
                    <a:pt x="3616831" y="750808"/>
                  </a:lnTo>
                  <a:lnTo>
                    <a:pt x="3620528" y="685800"/>
                  </a:lnTo>
                  <a:lnTo>
                    <a:pt x="3620528" y="154813"/>
                  </a:lnTo>
                  <a:lnTo>
                    <a:pt x="3618893" y="104521"/>
                  </a:lnTo>
                  <a:lnTo>
                    <a:pt x="3604050" y="62992"/>
                  </a:lnTo>
                  <a:lnTo>
                    <a:pt x="3564061" y="41671"/>
                  </a:lnTo>
                  <a:lnTo>
                    <a:pt x="3533660" y="38735"/>
                  </a:lnTo>
                  <a:lnTo>
                    <a:pt x="3506863" y="38735"/>
                  </a:lnTo>
                  <a:lnTo>
                    <a:pt x="3506863" y="16764"/>
                  </a:lnTo>
                  <a:close/>
                </a:path>
                <a:path w="7375525" h="843279">
                  <a:moveTo>
                    <a:pt x="2615831" y="16764"/>
                  </a:moveTo>
                  <a:lnTo>
                    <a:pt x="2902216" y="16764"/>
                  </a:lnTo>
                  <a:lnTo>
                    <a:pt x="3300488" y="517398"/>
                  </a:lnTo>
                  <a:lnTo>
                    <a:pt x="3300488" y="170307"/>
                  </a:lnTo>
                  <a:lnTo>
                    <a:pt x="3295249" y="109458"/>
                  </a:lnTo>
                  <a:lnTo>
                    <a:pt x="3279533" y="72136"/>
                  </a:lnTo>
                  <a:lnTo>
                    <a:pt x="3241322" y="46482"/>
                  </a:lnTo>
                  <a:lnTo>
                    <a:pt x="3183775" y="38735"/>
                  </a:lnTo>
                  <a:lnTo>
                    <a:pt x="3183775" y="16764"/>
                  </a:lnTo>
                  <a:lnTo>
                    <a:pt x="3450475" y="16764"/>
                  </a:lnTo>
                  <a:lnTo>
                    <a:pt x="3450475" y="38735"/>
                  </a:lnTo>
                  <a:lnTo>
                    <a:pt x="3426968" y="42287"/>
                  </a:lnTo>
                  <a:lnTo>
                    <a:pt x="3407676" y="46291"/>
                  </a:lnTo>
                  <a:lnTo>
                    <a:pt x="3366036" y="69421"/>
                  </a:lnTo>
                  <a:lnTo>
                    <a:pt x="3346907" y="121554"/>
                  </a:lnTo>
                  <a:lnTo>
                    <a:pt x="3344430" y="170307"/>
                  </a:lnTo>
                  <a:lnTo>
                    <a:pt x="3344430" y="842391"/>
                  </a:lnTo>
                  <a:lnTo>
                    <a:pt x="3324237" y="842391"/>
                  </a:lnTo>
                  <a:lnTo>
                    <a:pt x="2778391" y="170307"/>
                  </a:lnTo>
                  <a:lnTo>
                    <a:pt x="2778391" y="683514"/>
                  </a:lnTo>
                  <a:lnTo>
                    <a:pt x="2786313" y="741791"/>
                  </a:lnTo>
                  <a:lnTo>
                    <a:pt x="2810141" y="777494"/>
                  </a:lnTo>
                  <a:lnTo>
                    <a:pt x="2844368" y="795845"/>
                  </a:lnTo>
                  <a:lnTo>
                    <a:pt x="2883166" y="802005"/>
                  </a:lnTo>
                  <a:lnTo>
                    <a:pt x="2902216" y="802005"/>
                  </a:lnTo>
                  <a:lnTo>
                    <a:pt x="2902216" y="823976"/>
                  </a:lnTo>
                  <a:lnTo>
                    <a:pt x="2615831" y="823976"/>
                  </a:lnTo>
                  <a:lnTo>
                    <a:pt x="2615831" y="802005"/>
                  </a:lnTo>
                  <a:lnTo>
                    <a:pt x="2646643" y="800022"/>
                  </a:lnTo>
                  <a:lnTo>
                    <a:pt x="2672394" y="794813"/>
                  </a:lnTo>
                  <a:lnTo>
                    <a:pt x="2708668" y="774573"/>
                  </a:lnTo>
                  <a:lnTo>
                    <a:pt x="2728321" y="738378"/>
                  </a:lnTo>
                  <a:lnTo>
                    <a:pt x="2734830" y="683514"/>
                  </a:lnTo>
                  <a:lnTo>
                    <a:pt x="2734830" y="113792"/>
                  </a:lnTo>
                  <a:lnTo>
                    <a:pt x="2705154" y="77612"/>
                  </a:lnTo>
                  <a:lnTo>
                    <a:pt x="2672346" y="50038"/>
                  </a:lnTo>
                  <a:lnTo>
                    <a:pt x="2633216" y="39876"/>
                  </a:lnTo>
                  <a:lnTo>
                    <a:pt x="2615831" y="38735"/>
                  </a:lnTo>
                  <a:lnTo>
                    <a:pt x="2615831" y="16764"/>
                  </a:lnTo>
                  <a:close/>
                </a:path>
                <a:path w="7375525" h="843279">
                  <a:moveTo>
                    <a:pt x="795413" y="16764"/>
                  </a:moveTo>
                  <a:lnTo>
                    <a:pt x="1217434" y="16764"/>
                  </a:lnTo>
                  <a:lnTo>
                    <a:pt x="1217434" y="38735"/>
                  </a:lnTo>
                  <a:lnTo>
                    <a:pt x="1190637" y="38735"/>
                  </a:lnTo>
                  <a:lnTo>
                    <a:pt x="1173949" y="39520"/>
                  </a:lnTo>
                  <a:lnTo>
                    <a:pt x="1134122" y="51308"/>
                  </a:lnTo>
                  <a:lnTo>
                    <a:pt x="1106831" y="89912"/>
                  </a:lnTo>
                  <a:lnTo>
                    <a:pt x="1103134" y="154813"/>
                  </a:lnTo>
                  <a:lnTo>
                    <a:pt x="1103134" y="383413"/>
                  </a:lnTo>
                  <a:lnTo>
                    <a:pt x="1388249" y="383413"/>
                  </a:lnTo>
                  <a:lnTo>
                    <a:pt x="1388249" y="154813"/>
                  </a:lnTo>
                  <a:lnTo>
                    <a:pt x="1386630" y="104521"/>
                  </a:lnTo>
                  <a:lnTo>
                    <a:pt x="1371755" y="62992"/>
                  </a:lnTo>
                  <a:lnTo>
                    <a:pt x="1331290" y="41671"/>
                  </a:lnTo>
                  <a:lnTo>
                    <a:pt x="1300746" y="38735"/>
                  </a:lnTo>
                  <a:lnTo>
                    <a:pt x="1274584" y="38735"/>
                  </a:lnTo>
                  <a:lnTo>
                    <a:pt x="1274584" y="16764"/>
                  </a:lnTo>
                  <a:lnTo>
                    <a:pt x="1696097" y="16764"/>
                  </a:lnTo>
                  <a:lnTo>
                    <a:pt x="1696097" y="38735"/>
                  </a:lnTo>
                  <a:lnTo>
                    <a:pt x="1669808" y="38735"/>
                  </a:lnTo>
                  <a:lnTo>
                    <a:pt x="1652923" y="39520"/>
                  </a:lnTo>
                  <a:lnTo>
                    <a:pt x="1613293" y="51308"/>
                  </a:lnTo>
                  <a:lnTo>
                    <a:pt x="1586056" y="89912"/>
                  </a:lnTo>
                  <a:lnTo>
                    <a:pt x="1582305" y="154813"/>
                  </a:lnTo>
                  <a:lnTo>
                    <a:pt x="1582305" y="685800"/>
                  </a:lnTo>
                  <a:lnTo>
                    <a:pt x="1583988" y="736155"/>
                  </a:lnTo>
                  <a:lnTo>
                    <a:pt x="1598879" y="777748"/>
                  </a:lnTo>
                  <a:lnTo>
                    <a:pt x="1639328" y="799068"/>
                  </a:lnTo>
                  <a:lnTo>
                    <a:pt x="1669808" y="802005"/>
                  </a:lnTo>
                  <a:lnTo>
                    <a:pt x="1696097" y="802005"/>
                  </a:lnTo>
                  <a:lnTo>
                    <a:pt x="1696097" y="823976"/>
                  </a:lnTo>
                  <a:lnTo>
                    <a:pt x="1274584" y="823976"/>
                  </a:lnTo>
                  <a:lnTo>
                    <a:pt x="1274584" y="802005"/>
                  </a:lnTo>
                  <a:lnTo>
                    <a:pt x="1300746" y="802005"/>
                  </a:lnTo>
                  <a:lnTo>
                    <a:pt x="1317705" y="801219"/>
                  </a:lnTo>
                  <a:lnTo>
                    <a:pt x="1357388" y="789432"/>
                  </a:lnTo>
                  <a:lnTo>
                    <a:pt x="1384606" y="750808"/>
                  </a:lnTo>
                  <a:lnTo>
                    <a:pt x="1388249" y="685800"/>
                  </a:lnTo>
                  <a:lnTo>
                    <a:pt x="1388249" y="435864"/>
                  </a:lnTo>
                  <a:lnTo>
                    <a:pt x="1103134" y="435864"/>
                  </a:lnTo>
                  <a:lnTo>
                    <a:pt x="1103134" y="685800"/>
                  </a:lnTo>
                  <a:lnTo>
                    <a:pt x="1104849" y="736155"/>
                  </a:lnTo>
                  <a:lnTo>
                    <a:pt x="1120105" y="777748"/>
                  </a:lnTo>
                  <a:lnTo>
                    <a:pt x="1160237" y="799068"/>
                  </a:lnTo>
                  <a:lnTo>
                    <a:pt x="1190637" y="802005"/>
                  </a:lnTo>
                  <a:lnTo>
                    <a:pt x="1217434" y="802005"/>
                  </a:lnTo>
                  <a:lnTo>
                    <a:pt x="1217434" y="823976"/>
                  </a:lnTo>
                  <a:lnTo>
                    <a:pt x="795413" y="823976"/>
                  </a:lnTo>
                  <a:lnTo>
                    <a:pt x="795413" y="802005"/>
                  </a:lnTo>
                  <a:lnTo>
                    <a:pt x="822083" y="802005"/>
                  </a:lnTo>
                  <a:lnTo>
                    <a:pt x="838827" y="801219"/>
                  </a:lnTo>
                  <a:lnTo>
                    <a:pt x="878725" y="789432"/>
                  </a:lnTo>
                  <a:lnTo>
                    <a:pt x="905381" y="750808"/>
                  </a:lnTo>
                  <a:lnTo>
                    <a:pt x="909078" y="685800"/>
                  </a:lnTo>
                  <a:lnTo>
                    <a:pt x="909078" y="154813"/>
                  </a:lnTo>
                  <a:lnTo>
                    <a:pt x="907443" y="104521"/>
                  </a:lnTo>
                  <a:lnTo>
                    <a:pt x="892600" y="62992"/>
                  </a:lnTo>
                  <a:lnTo>
                    <a:pt x="852595" y="41671"/>
                  </a:lnTo>
                  <a:lnTo>
                    <a:pt x="822083" y="38735"/>
                  </a:lnTo>
                  <a:lnTo>
                    <a:pt x="795413" y="38735"/>
                  </a:lnTo>
                  <a:lnTo>
                    <a:pt x="795413" y="16764"/>
                  </a:lnTo>
                  <a:close/>
                </a:path>
                <a:path w="7375525" h="843279">
                  <a:moveTo>
                    <a:pt x="0" y="16764"/>
                  </a:moveTo>
                  <a:lnTo>
                    <a:pt x="725055" y="16764"/>
                  </a:lnTo>
                  <a:lnTo>
                    <a:pt x="725055" y="235204"/>
                  </a:lnTo>
                  <a:lnTo>
                    <a:pt x="703592" y="235204"/>
                  </a:lnTo>
                  <a:lnTo>
                    <a:pt x="693825" y="200056"/>
                  </a:lnTo>
                  <a:lnTo>
                    <a:pt x="683558" y="170243"/>
                  </a:lnTo>
                  <a:lnTo>
                    <a:pt x="661428" y="126619"/>
                  </a:lnTo>
                  <a:lnTo>
                    <a:pt x="633885" y="96885"/>
                  </a:lnTo>
                  <a:lnTo>
                    <a:pt x="597674" y="73914"/>
                  </a:lnTo>
                  <a:lnTo>
                    <a:pt x="544703" y="63787"/>
                  </a:lnTo>
                  <a:lnTo>
                    <a:pt x="518553" y="63119"/>
                  </a:lnTo>
                  <a:lnTo>
                    <a:pt x="458355" y="63119"/>
                  </a:lnTo>
                  <a:lnTo>
                    <a:pt x="458355" y="685800"/>
                  </a:lnTo>
                  <a:lnTo>
                    <a:pt x="458784" y="713870"/>
                  </a:lnTo>
                  <a:lnTo>
                    <a:pt x="462213" y="752629"/>
                  </a:lnTo>
                  <a:lnTo>
                    <a:pt x="492010" y="790321"/>
                  </a:lnTo>
                  <a:lnTo>
                    <a:pt x="530158" y="801268"/>
                  </a:lnTo>
                  <a:lnTo>
                    <a:pt x="546493" y="802005"/>
                  </a:lnTo>
                  <a:lnTo>
                    <a:pt x="573290" y="802005"/>
                  </a:lnTo>
                  <a:lnTo>
                    <a:pt x="573290" y="823976"/>
                  </a:lnTo>
                  <a:lnTo>
                    <a:pt x="150609" y="823976"/>
                  </a:lnTo>
                  <a:lnTo>
                    <a:pt x="150609" y="802005"/>
                  </a:lnTo>
                  <a:lnTo>
                    <a:pt x="177393" y="802005"/>
                  </a:lnTo>
                  <a:lnTo>
                    <a:pt x="194102" y="801219"/>
                  </a:lnTo>
                  <a:lnTo>
                    <a:pt x="233959" y="789432"/>
                  </a:lnTo>
                  <a:lnTo>
                    <a:pt x="261223" y="750808"/>
                  </a:lnTo>
                  <a:lnTo>
                    <a:pt x="264909" y="685800"/>
                  </a:lnTo>
                  <a:lnTo>
                    <a:pt x="264909" y="63119"/>
                  </a:lnTo>
                  <a:lnTo>
                    <a:pt x="206565" y="63119"/>
                  </a:lnTo>
                  <a:lnTo>
                    <a:pt x="168579" y="65283"/>
                  </a:lnTo>
                  <a:lnTo>
                    <a:pt x="109347" y="82567"/>
                  </a:lnTo>
                  <a:lnTo>
                    <a:pt x="64584" y="124333"/>
                  </a:lnTo>
                  <a:lnTo>
                    <a:pt x="31846" y="193103"/>
                  </a:lnTo>
                  <a:lnTo>
                    <a:pt x="22618" y="235204"/>
                  </a:lnTo>
                  <a:lnTo>
                    <a:pt x="0" y="235204"/>
                  </a:lnTo>
                  <a:lnTo>
                    <a:pt x="0" y="16764"/>
                  </a:lnTo>
                  <a:close/>
                </a:path>
                <a:path w="7375525" h="843279">
                  <a:moveTo>
                    <a:pt x="6061976" y="5080"/>
                  </a:moveTo>
                  <a:lnTo>
                    <a:pt x="6119083" y="8380"/>
                  </a:lnTo>
                  <a:lnTo>
                    <a:pt x="6172668" y="17897"/>
                  </a:lnTo>
                  <a:lnTo>
                    <a:pt x="6222726" y="33623"/>
                  </a:lnTo>
                  <a:lnTo>
                    <a:pt x="6269250" y="55550"/>
                  </a:lnTo>
                  <a:lnTo>
                    <a:pt x="6312231" y="83673"/>
                  </a:lnTo>
                  <a:lnTo>
                    <a:pt x="6351663" y="117983"/>
                  </a:lnTo>
                  <a:lnTo>
                    <a:pt x="6383652" y="153392"/>
                  </a:lnTo>
                  <a:lnTo>
                    <a:pt x="6410713" y="191256"/>
                  </a:lnTo>
                  <a:lnTo>
                    <a:pt x="6432850" y="231573"/>
                  </a:lnTo>
                  <a:lnTo>
                    <a:pt x="6450063" y="274340"/>
                  </a:lnTo>
                  <a:lnTo>
                    <a:pt x="6462355" y="319555"/>
                  </a:lnTo>
                  <a:lnTo>
                    <a:pt x="6469729" y="367216"/>
                  </a:lnTo>
                  <a:lnTo>
                    <a:pt x="6472186" y="417322"/>
                  </a:lnTo>
                  <a:lnTo>
                    <a:pt x="6469689" y="467530"/>
                  </a:lnTo>
                  <a:lnTo>
                    <a:pt x="6462196" y="515671"/>
                  </a:lnTo>
                  <a:lnTo>
                    <a:pt x="6449707" y="561752"/>
                  </a:lnTo>
                  <a:lnTo>
                    <a:pt x="6432224" y="605780"/>
                  </a:lnTo>
                  <a:lnTo>
                    <a:pt x="6409745" y="647762"/>
                  </a:lnTo>
                  <a:lnTo>
                    <a:pt x="6382270" y="687705"/>
                  </a:lnTo>
                  <a:lnTo>
                    <a:pt x="6350969" y="723959"/>
                  </a:lnTo>
                  <a:lnTo>
                    <a:pt x="6316597" y="755380"/>
                  </a:lnTo>
                  <a:lnTo>
                    <a:pt x="6279157" y="781966"/>
                  </a:lnTo>
                  <a:lnTo>
                    <a:pt x="6238649" y="803719"/>
                  </a:lnTo>
                  <a:lnTo>
                    <a:pt x="6195075" y="820638"/>
                  </a:lnTo>
                  <a:lnTo>
                    <a:pt x="6148437" y="832723"/>
                  </a:lnTo>
                  <a:lnTo>
                    <a:pt x="6098736" y="839974"/>
                  </a:lnTo>
                  <a:lnTo>
                    <a:pt x="6045974" y="842391"/>
                  </a:lnTo>
                  <a:lnTo>
                    <a:pt x="5993039" y="840086"/>
                  </a:lnTo>
                  <a:lnTo>
                    <a:pt x="5943197" y="833173"/>
                  </a:lnTo>
                  <a:lnTo>
                    <a:pt x="5896449" y="821649"/>
                  </a:lnTo>
                  <a:lnTo>
                    <a:pt x="5852791" y="805513"/>
                  </a:lnTo>
                  <a:lnTo>
                    <a:pt x="5812224" y="784763"/>
                  </a:lnTo>
                  <a:lnTo>
                    <a:pt x="5774744" y="759398"/>
                  </a:lnTo>
                  <a:lnTo>
                    <a:pt x="5740351" y="729416"/>
                  </a:lnTo>
                  <a:lnTo>
                    <a:pt x="5709043" y="694817"/>
                  </a:lnTo>
                  <a:lnTo>
                    <a:pt x="5680288" y="654694"/>
                  </a:lnTo>
                  <a:lnTo>
                    <a:pt x="5656762" y="612172"/>
                  </a:lnTo>
                  <a:lnTo>
                    <a:pt x="5638463" y="567245"/>
                  </a:lnTo>
                  <a:lnTo>
                    <a:pt x="5625393" y="519905"/>
                  </a:lnTo>
                  <a:lnTo>
                    <a:pt x="5617550" y="470144"/>
                  </a:lnTo>
                  <a:lnTo>
                    <a:pt x="5614936" y="417957"/>
                  </a:lnTo>
                  <a:lnTo>
                    <a:pt x="5617432" y="367804"/>
                  </a:lnTo>
                  <a:lnTo>
                    <a:pt x="5624920" y="320104"/>
                  </a:lnTo>
                  <a:lnTo>
                    <a:pt x="5637400" y="274852"/>
                  </a:lnTo>
                  <a:lnTo>
                    <a:pt x="5654871" y="232043"/>
                  </a:lnTo>
                  <a:lnTo>
                    <a:pt x="5677335" y="191674"/>
                  </a:lnTo>
                  <a:lnTo>
                    <a:pt x="5704790" y="153740"/>
                  </a:lnTo>
                  <a:lnTo>
                    <a:pt x="5737237" y="118237"/>
                  </a:lnTo>
                  <a:lnTo>
                    <a:pt x="5773331" y="86544"/>
                  </a:lnTo>
                  <a:lnTo>
                    <a:pt x="5811727" y="60045"/>
                  </a:lnTo>
                  <a:lnTo>
                    <a:pt x="5852424" y="38740"/>
                  </a:lnTo>
                  <a:lnTo>
                    <a:pt x="5895422" y="22629"/>
                  </a:lnTo>
                  <a:lnTo>
                    <a:pt x="5940722" y="11712"/>
                  </a:lnTo>
                  <a:lnTo>
                    <a:pt x="5988324" y="5989"/>
                  </a:lnTo>
                  <a:lnTo>
                    <a:pt x="6038227" y="5461"/>
                  </a:lnTo>
                  <a:lnTo>
                    <a:pt x="6046228" y="5080"/>
                  </a:lnTo>
                  <a:lnTo>
                    <a:pt x="6054229" y="4953"/>
                  </a:lnTo>
                  <a:lnTo>
                    <a:pt x="6061976" y="5080"/>
                  </a:lnTo>
                  <a:close/>
                </a:path>
                <a:path w="7375525" h="843279">
                  <a:moveTo>
                    <a:pt x="2156472" y="0"/>
                  </a:moveTo>
                  <a:lnTo>
                    <a:pt x="2167775" y="0"/>
                  </a:lnTo>
                  <a:lnTo>
                    <a:pt x="2458859" y="662051"/>
                  </a:lnTo>
                  <a:lnTo>
                    <a:pt x="2478770" y="704746"/>
                  </a:lnTo>
                  <a:lnTo>
                    <a:pt x="2496800" y="738727"/>
                  </a:lnTo>
                  <a:lnTo>
                    <a:pt x="2527312" y="780542"/>
                  </a:lnTo>
                  <a:lnTo>
                    <a:pt x="2567031" y="799526"/>
                  </a:lnTo>
                  <a:lnTo>
                    <a:pt x="2584462" y="802005"/>
                  </a:lnTo>
                  <a:lnTo>
                    <a:pt x="2584462" y="823976"/>
                  </a:lnTo>
                  <a:lnTo>
                    <a:pt x="2193937" y="823976"/>
                  </a:lnTo>
                  <a:lnTo>
                    <a:pt x="2193937" y="802005"/>
                  </a:lnTo>
                  <a:lnTo>
                    <a:pt x="2210066" y="802005"/>
                  </a:lnTo>
                  <a:lnTo>
                    <a:pt x="2231779" y="801173"/>
                  </a:lnTo>
                  <a:lnTo>
                    <a:pt x="2276106" y="788797"/>
                  </a:lnTo>
                  <a:lnTo>
                    <a:pt x="2289187" y="761492"/>
                  </a:lnTo>
                  <a:lnTo>
                    <a:pt x="2289187" y="754380"/>
                  </a:lnTo>
                  <a:lnTo>
                    <a:pt x="2275130" y="712319"/>
                  </a:lnTo>
                  <a:lnTo>
                    <a:pt x="2224925" y="594233"/>
                  </a:lnTo>
                  <a:lnTo>
                    <a:pt x="1939683" y="594233"/>
                  </a:lnTo>
                  <a:lnTo>
                    <a:pt x="1905774" y="672719"/>
                  </a:lnTo>
                  <a:lnTo>
                    <a:pt x="1890183" y="723993"/>
                  </a:lnTo>
                  <a:lnTo>
                    <a:pt x="1889137" y="737616"/>
                  </a:lnTo>
                  <a:lnTo>
                    <a:pt x="1890852" y="753471"/>
                  </a:lnTo>
                  <a:lnTo>
                    <a:pt x="1916569" y="787654"/>
                  </a:lnTo>
                  <a:lnTo>
                    <a:pt x="1967093" y="799316"/>
                  </a:lnTo>
                  <a:lnTo>
                    <a:pt x="1995690" y="802005"/>
                  </a:lnTo>
                  <a:lnTo>
                    <a:pt x="1995690" y="823976"/>
                  </a:lnTo>
                  <a:lnTo>
                    <a:pt x="1727212" y="823976"/>
                  </a:lnTo>
                  <a:lnTo>
                    <a:pt x="1727212" y="802005"/>
                  </a:lnTo>
                  <a:lnTo>
                    <a:pt x="1747973" y="797262"/>
                  </a:lnTo>
                  <a:lnTo>
                    <a:pt x="1766804" y="789686"/>
                  </a:lnTo>
                  <a:lnTo>
                    <a:pt x="1798586" y="765937"/>
                  </a:lnTo>
                  <a:lnTo>
                    <a:pt x="1829892" y="720756"/>
                  </a:lnTo>
                  <a:lnTo>
                    <a:pt x="1847985" y="686391"/>
                  </a:lnTo>
                  <a:lnTo>
                    <a:pt x="1867674" y="644144"/>
                  </a:lnTo>
                  <a:lnTo>
                    <a:pt x="215647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686925"/>
          </a:xfrm>
        </p:spPr>
        <p:txBody>
          <a:bodyPr/>
          <a:lstStyle/>
          <a:p>
            <a:pPr marL="514350" indent="-514350" algn="just">
              <a:buFontTx/>
              <a:buAutoNum type="alphaLcPeriod"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Compounds accidentally ingested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preservatives, food additives, Adulterants, Pollutants and insecticides.</a:t>
            </a:r>
          </a:p>
          <a:p>
            <a:pPr marL="514350" indent="-514350" algn="just">
              <a:buFontTx/>
              <a:buAutoNum type="alphaLcPeriod"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</a:p>
          <a:p>
            <a:pPr marL="514350" indent="-514350" algn="just">
              <a:buFontTx/>
              <a:buAutoNum type="alphaLcPeriod"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Compounds produced in the body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bilirubin, Bile acids and steroids</a:t>
            </a:r>
          </a:p>
          <a:p>
            <a:pPr marL="514350" indent="-514350" algn="just">
              <a:buFontTx/>
              <a:buAutoNum type="alphaLcPeriod"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Compounds produced by bacterial metabolism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(Histamine, Putrescine, Cadaverine, Tyramine, Tryptamine)</a:t>
            </a:r>
          </a:p>
          <a:p>
            <a:pPr marL="514350" indent="-514350">
              <a:buFontTx/>
              <a:buAutoNum type="alphaLcPeriod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04A90-BFEC-4D6D-A16C-AFFDF1BE64C4}"/>
              </a:ext>
            </a:extLst>
          </p:cNvPr>
          <p:cNvSpPr txBox="1"/>
          <p:nvPr/>
        </p:nvSpPr>
        <p:spPr>
          <a:xfrm>
            <a:off x="2209800" y="304800"/>
            <a:ext cx="4984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 of Xenobiotics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1" descr="C:\劉銀樟\PCH3-2.T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-92000" contrast="100000"/>
          </a:blip>
          <a:srcRect l="20000" t="15018" r="4166" b="15526"/>
          <a:stretch/>
        </p:blipFill>
        <p:spPr>
          <a:xfrm>
            <a:off x="304800" y="3200400"/>
            <a:ext cx="6934200" cy="2819400"/>
          </a:xfr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604AB-A007-48C9-94C9-52B81781A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23" t="35696" r="2579" b="11964"/>
          <a:stretch/>
        </p:blipFill>
        <p:spPr>
          <a:xfrm>
            <a:off x="6324600" y="4059203"/>
            <a:ext cx="2819400" cy="266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EDF1F1-6AD3-4C3C-B20B-6839DC628D3F}"/>
              </a:ext>
            </a:extLst>
          </p:cNvPr>
          <p:cNvSpPr txBox="1"/>
          <p:nvPr/>
        </p:nvSpPr>
        <p:spPr>
          <a:xfrm>
            <a:off x="914400" y="1766160"/>
            <a:ext cx="7127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70% of the biotransformation reaction handles  by liver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Equipped with enzymatic Machinery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5F3D2-44E1-4907-9CF6-CC27245D28EC}"/>
              </a:ext>
            </a:extLst>
          </p:cNvPr>
          <p:cNvSpPr txBox="1"/>
          <p:nvPr/>
        </p:nvSpPr>
        <p:spPr>
          <a:xfrm>
            <a:off x="653106" y="606053"/>
            <a:ext cx="7837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looks after Biotransformation?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D81B-A8F5-4792-8EFF-47A9AD07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j-ea"/>
                <a:cs typeface="+mj-cs"/>
              </a:rPr>
              <a:t>MECHANISM OF biotransformation OF XENOBIOTICS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2660A-0F1B-4543-8D5A-46D4E2FE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845062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1F5794-E08D-4420-A762-82B8A16F1765}"/>
              </a:ext>
            </a:extLst>
          </p:cNvPr>
          <p:cNvSpPr txBox="1"/>
          <p:nvPr/>
        </p:nvSpPr>
        <p:spPr>
          <a:xfrm>
            <a:off x="457200" y="2133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pathway for hepatic detoxication include either:</a:t>
            </a:r>
          </a:p>
        </p:txBody>
      </p:sp>
    </p:spTree>
    <p:extLst>
      <p:ext uri="{BB962C8B-B14F-4D97-AF65-F5344CB8AC3E}">
        <p14:creationId xmlns:p14="http://schemas.microsoft.com/office/powerpoint/2010/main" val="418100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F8B7-45A5-47B8-A470-24018EC5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Phase I reactions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(group added)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8BB1A-2357-4050-ACB3-064372A1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76400"/>
            <a:ext cx="8763000" cy="46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FD3A-2A9D-4174-B1C3-D1BAE3D7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7921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OXIDATION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32EA5-0C14-4EE4-AA54-E5394C7FD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38" y="1600200"/>
            <a:ext cx="8610600" cy="3962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Most common reaction in the biochemical disposal of foreign substances</a:t>
            </a:r>
          </a:p>
          <a:p>
            <a:pPr algn="just">
              <a:lnSpc>
                <a:spcPct val="150000"/>
              </a:lnSpc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A large number of foreign </a:t>
            </a: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substances which include aldehydes, amines, aromatic hydrocarbons, alcohols and certain drugs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are destroyed in the body by oxidation. </a:t>
            </a:r>
          </a:p>
          <a:p>
            <a:pPr algn="just">
              <a:lnSpc>
                <a:spcPct val="150000"/>
              </a:lnSpc>
            </a:pPr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4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D853-5BEC-4D2F-97C4-9D954F6C7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4876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 of Phase-1 oxidation include: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Hydroxylation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(Main reaction)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Oxidation of aldehyde and alcohol to acids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Oxidation aromatic hydrocarbons to phenol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Oxidative deamination of amines to acids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Oxidative dealkylation of hydrocarbons to acids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779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1002</Words>
  <Application>Microsoft Office PowerPoint</Application>
  <PresentationFormat>On-screen Show (4:3)</PresentationFormat>
  <Paragraphs>180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Comic Sans MS</vt:lpstr>
      <vt:lpstr>Times New Roman</vt:lpstr>
      <vt:lpstr>Tw Cen MT</vt:lpstr>
      <vt:lpstr>Wingdings</vt:lpstr>
      <vt:lpstr>Office Theme</vt:lpstr>
      <vt:lpstr>XENOBIOTICS  (Metabolism of foreign compounds) </vt:lpstr>
      <vt:lpstr>PowerPoint Presentation</vt:lpstr>
      <vt:lpstr>xenobiotics</vt:lpstr>
      <vt:lpstr>PowerPoint Presentation</vt:lpstr>
      <vt:lpstr>PowerPoint Presentation</vt:lpstr>
      <vt:lpstr>MECHANISM OF biotransformation OF XENOBIOTICS</vt:lpstr>
      <vt:lpstr>Phase I reactions (group added)</vt:lpstr>
      <vt:lpstr>OXIDATION</vt:lpstr>
      <vt:lpstr>PowerPoint Presentation</vt:lpstr>
      <vt:lpstr>PHASE  I  REACTIONS</vt:lpstr>
      <vt:lpstr>Cytochrome P-450</vt:lpstr>
      <vt:lpstr>Cytochrome P450- key enzymes of Biotransformation Reactions</vt:lpstr>
      <vt:lpstr>PowerPoint Presentation</vt:lpstr>
      <vt:lpstr>REDUCTION</vt:lpstr>
      <vt:lpstr>With addition of water, toxicants are splitted into two fragments or smaller molecules. Targets are esters, amines, hydrazines, amides, glycosidic bonds and carbamates. Aspirin                    Salicylate + Acidic acid Atropine                        tropine + tropic acid Di isopropyl fluorophosphate (DFP-Nerve gas)</vt:lpstr>
      <vt:lpstr>Phase II reactions</vt:lpstr>
      <vt:lpstr>Phase II reactions</vt:lpstr>
      <vt:lpstr>Conjugating agents</vt:lpstr>
      <vt:lpstr>Conjugation with Glucuronic acid: </vt:lpstr>
      <vt:lpstr>PowerPoint Presentation</vt:lpstr>
      <vt:lpstr>Conjugation with Glycine:</vt:lpstr>
      <vt:lpstr>Conjugation with Glutathione:</vt:lpstr>
      <vt:lpstr>PowerPoint Presentation</vt:lpstr>
      <vt:lpstr>Conjugation with Glutamine:</vt:lpstr>
      <vt:lpstr>Conjugation with Sulfate:</vt:lpstr>
      <vt:lpstr>PowerPoint Presentation</vt:lpstr>
      <vt:lpstr>PowerPoint Presentation</vt:lpstr>
      <vt:lpstr>Conjugation with other amino acids:</vt:lpstr>
      <vt:lpstr>Phase III reactions</vt:lpstr>
      <vt:lpstr>Fate OF XENOBIOTICS</vt:lpstr>
      <vt:lpstr>Metabolism of xenobiotics can lead 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Deepika</dc:creator>
  <cp:lastModifiedBy>Mritunjay Kumar</cp:lastModifiedBy>
  <cp:revision>167</cp:revision>
  <cp:lastPrinted>1601-01-01T00:00:00Z</cp:lastPrinted>
  <dcterms:created xsi:type="dcterms:W3CDTF">1601-01-01T00:00:00Z</dcterms:created>
  <dcterms:modified xsi:type="dcterms:W3CDTF">2021-09-11T06:56:29Z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