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6" r:id="rId3"/>
    <p:sldId id="297" r:id="rId4"/>
    <p:sldId id="257" r:id="rId5"/>
    <p:sldId id="259" r:id="rId6"/>
    <p:sldId id="258" r:id="rId7"/>
    <p:sldId id="260" r:id="rId8"/>
    <p:sldId id="262" r:id="rId9"/>
    <p:sldId id="261" r:id="rId10"/>
    <p:sldId id="263" r:id="rId11"/>
    <p:sldId id="265" r:id="rId12"/>
    <p:sldId id="264" r:id="rId13"/>
    <p:sldId id="266" r:id="rId14"/>
    <p:sldId id="267" r:id="rId15"/>
    <p:sldId id="268" r:id="rId16"/>
    <p:sldId id="270" r:id="rId17"/>
    <p:sldId id="269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2" r:id="rId26"/>
    <p:sldId id="280" r:id="rId27"/>
    <p:sldId id="281" r:id="rId28"/>
    <p:sldId id="288" r:id="rId29"/>
    <p:sldId id="289" r:id="rId30"/>
    <p:sldId id="285" r:id="rId31"/>
    <p:sldId id="286" r:id="rId32"/>
    <p:sldId id="283" r:id="rId33"/>
    <p:sldId id="287" r:id="rId34"/>
    <p:sldId id="295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BBDA8-7B6E-414E-9CF4-A56AC57B8244}" type="datetimeFigureOut">
              <a:rPr lang="en-IN" smtClean="0"/>
              <a:pPr/>
              <a:t>04-03-2021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9E161-63DD-4B1F-9F98-304E9EFE512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39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E161-63DD-4B1F-9F98-304E9EFE5121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405_Modes_of_Secretion_by_Glands_Merocine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405_Modes_of_Secretion_by_Glands_Apocrine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405_Modes_of_Secretion_by_Glands_Holocrine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144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Glandular epithelium</a:t>
            </a:r>
            <a:endParaRPr lang="en-IN" sz="6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105400"/>
            <a:ext cx="4114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Dr. Hetal Vaishnani</a:t>
            </a:r>
          </a:p>
          <a:p>
            <a:r>
              <a:rPr lang="en-US" sz="2800" dirty="0" smtClean="0"/>
              <a:t>Professor</a:t>
            </a:r>
          </a:p>
          <a:p>
            <a:r>
              <a:rPr lang="en-US" sz="2800" dirty="0" smtClean="0"/>
              <a:t>Dept. of Anatomy</a:t>
            </a:r>
          </a:p>
          <a:p>
            <a:r>
              <a:rPr lang="en-US" sz="2800" dirty="0" smtClean="0"/>
              <a:t>SBKSMI &amp; RC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715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B. Based on the site of secretion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848600" cy="52547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3600" dirty="0" smtClean="0"/>
              <a:t>2. Endocrine gland – secrets its product into the </a:t>
            </a:r>
            <a:r>
              <a:rPr lang="en-US" sz="3600" dirty="0" err="1" smtClean="0"/>
              <a:t>bloodsteam</a:t>
            </a:r>
            <a:endParaRPr lang="en-US" sz="3600" dirty="0" smtClean="0"/>
          </a:p>
          <a:p>
            <a:pPr marL="457200" indent="-457200">
              <a:buNone/>
            </a:pPr>
            <a:r>
              <a:rPr lang="en-US" sz="3600" dirty="0" smtClean="0"/>
              <a:t>	e.g.- thyroid glands </a:t>
            </a:r>
            <a:endParaRPr lang="en-IN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662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715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B. Based on the site of secretion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848600" cy="52547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3600" dirty="0" smtClean="0"/>
              <a:t>3. </a:t>
            </a:r>
            <a:r>
              <a:rPr lang="en-US" sz="3600" dirty="0" err="1" smtClean="0"/>
              <a:t>Paracrine</a:t>
            </a:r>
            <a:r>
              <a:rPr lang="en-US" sz="3600" dirty="0" smtClean="0"/>
              <a:t> gland – secrets its product into the local extracellular space affecting the surrounding cells</a:t>
            </a:r>
          </a:p>
          <a:p>
            <a:pPr marL="457200" indent="-457200">
              <a:buNone/>
            </a:pPr>
            <a:r>
              <a:rPr lang="en-US" sz="3600" dirty="0" smtClean="0"/>
              <a:t>	e.g.- </a:t>
            </a:r>
            <a:r>
              <a:rPr lang="en-US" sz="3600" dirty="0" err="1" smtClean="0"/>
              <a:t>enteroendocrine</a:t>
            </a:r>
            <a:r>
              <a:rPr lang="en-US" sz="3600" dirty="0" smtClean="0"/>
              <a:t> cells of GIT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C. Based on the mode of secretion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01000" cy="4873752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Merocrine</a:t>
            </a:r>
            <a:r>
              <a:rPr lang="en-US" sz="3200" dirty="0" smtClean="0"/>
              <a:t> - Only</a:t>
            </a:r>
            <a:r>
              <a:rPr lang="en-US" sz="3200" b="1" dirty="0" smtClean="0"/>
              <a:t> </a:t>
            </a:r>
            <a:r>
              <a:rPr lang="en-US" sz="3200" dirty="0" smtClean="0"/>
              <a:t>cell</a:t>
            </a:r>
            <a:r>
              <a:rPr lang="en-US" sz="3200" b="1" dirty="0" smtClean="0"/>
              <a:t> </a:t>
            </a:r>
            <a:r>
              <a:rPr lang="en-US" sz="3200" dirty="0" smtClean="0"/>
              <a:t>products are discharged by </a:t>
            </a:r>
            <a:r>
              <a:rPr lang="en-US" sz="3200" dirty="0" err="1" smtClean="0"/>
              <a:t>exocytosis</a:t>
            </a:r>
            <a:endParaRPr lang="en-US" sz="3200" dirty="0" smtClean="0"/>
          </a:p>
          <a:p>
            <a:pPr>
              <a:buFont typeface="Arial" charset="0"/>
              <a:buNone/>
            </a:pPr>
            <a:r>
              <a:rPr lang="en-US" sz="3200" dirty="0" smtClean="0"/>
              <a:t>    e.g.- sweat gland, salivary gland, pancreas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https://upload.wikimedia.org/wikipedia/commons/thumb/f/f0/405_Modes_of_Secretion_by_Glands_Merocine.png/400px-405_Modes_of_Secretion_by_Glands_Merocin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769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C. </a:t>
            </a:r>
            <a:r>
              <a:rPr lang="en-US" sz="3600" b="1" dirty="0" smtClean="0"/>
              <a:t>Based on the mode of secretion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001000" cy="4873752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Apocrine</a:t>
            </a:r>
            <a:r>
              <a:rPr lang="en-US" sz="3200" dirty="0" smtClean="0"/>
              <a:t> -  Products accumulate at the apical part of the cell the discharges its apical cytoplasm</a:t>
            </a:r>
          </a:p>
          <a:p>
            <a:pPr>
              <a:buFont typeface="Arial" charset="0"/>
              <a:buNone/>
            </a:pPr>
            <a:r>
              <a:rPr lang="en-US" sz="3200" dirty="0" smtClean="0"/>
              <a:t>   e.g.- </a:t>
            </a:r>
            <a:r>
              <a:rPr lang="en-US" sz="3200" dirty="0" smtClean="0"/>
              <a:t>cells of mammary </a:t>
            </a:r>
            <a:r>
              <a:rPr lang="en-US" sz="3200" dirty="0" smtClean="0"/>
              <a:t>gland, </a:t>
            </a:r>
            <a:r>
              <a:rPr lang="en-US" sz="3200" dirty="0" err="1" smtClean="0"/>
              <a:t>axilla</a:t>
            </a:r>
            <a:r>
              <a:rPr lang="en-US" sz="3200" dirty="0" smtClean="0"/>
              <a:t>, </a:t>
            </a:r>
            <a:r>
              <a:rPr lang="en-US" sz="3200" dirty="0" smtClean="0"/>
              <a:t>ear canal, eye lid, parts of the external genitalia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Content Placeholder 3" descr="https://upload.wikimedia.org/wikipedia/commons/thumb/f/f9/405_Modes_of_Secretion_by_Glands_Apocrine.png/400px-405_Modes_of_Secretion_by_Glands_Apocrine.png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708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C. </a:t>
            </a:r>
            <a:r>
              <a:rPr lang="en-US" sz="3600" b="1" dirty="0" smtClean="0"/>
              <a:t>Based on the mode of secretion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01000" cy="4873752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3. </a:t>
            </a:r>
            <a:r>
              <a:rPr lang="en-US" sz="3200" dirty="0" err="1" smtClean="0"/>
              <a:t>Holocrine</a:t>
            </a:r>
            <a:r>
              <a:rPr lang="en-US" sz="3200" dirty="0" smtClean="0"/>
              <a:t> - whole cell dies, the discharges go together with the cellular contents </a:t>
            </a:r>
          </a:p>
          <a:p>
            <a:pPr>
              <a:buFont typeface="Arial" charset="0"/>
              <a:buNone/>
            </a:pPr>
            <a:r>
              <a:rPr lang="en-US" sz="3200" dirty="0" smtClean="0"/>
              <a:t>   e.g.- sebaceous and tarsal gland cells.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https://upload.wikimedia.org/wikipedia/commons/thumb/6/6c/405_Modes_of_Secretion_by_Glands_Holocrine.png/400px-405_Modes_of_Secretion_by_Glands_Holocrin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762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C. </a:t>
            </a:r>
            <a:r>
              <a:rPr lang="en-US" sz="3600" b="1" dirty="0" smtClean="0"/>
              <a:t>Based on the mode of secretion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4. </a:t>
            </a:r>
            <a:r>
              <a:rPr lang="en-US" sz="3200" b="1" dirty="0" err="1" smtClean="0"/>
              <a:t>Cytogenous</a:t>
            </a:r>
            <a:r>
              <a:rPr lang="en-US" sz="3200" b="1" dirty="0" smtClean="0"/>
              <a:t>. </a:t>
            </a:r>
            <a:r>
              <a:rPr lang="en-US" sz="3200" dirty="0" smtClean="0"/>
              <a:t>A product is a complete living cell. </a:t>
            </a:r>
          </a:p>
          <a:p>
            <a:pPr>
              <a:buNone/>
            </a:pPr>
            <a:r>
              <a:rPr lang="en-US" sz="3200" dirty="0" smtClean="0"/>
              <a:t>	e.g.-  gonads (testes and ovaries)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228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b="1" dirty="0" smtClean="0"/>
              <a:t>D. Based on the number of ducts and shape of secretory end piece</a:t>
            </a:r>
            <a:endParaRPr lang="en-US" sz="32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8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1066800"/>
            <a:ext cx="2133600" cy="533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EXOCRINE GLANDS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057400"/>
            <a:ext cx="2057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2057400"/>
            <a:ext cx="236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COMPOUND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200400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TUBULAR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3200400"/>
            <a:ext cx="2209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SACCULAR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ALVEOLAR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BRANCHED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UNBRANCHED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31242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TUBULAR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4200" y="3124200"/>
            <a:ext cx="1828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SACCULAR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ALVEOLAR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4648200"/>
            <a:ext cx="1981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TUBULO-ALVEORAL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5638800"/>
            <a:ext cx="1600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TUBULAR COILED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5562600"/>
            <a:ext cx="1447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TUBULAR</a:t>
            </a:r>
            <a:r>
              <a:rPr lang="en-US" dirty="0"/>
              <a:t>  </a:t>
            </a:r>
            <a:r>
              <a:rPr lang="en-US" dirty="0" smtClean="0">
                <a:solidFill>
                  <a:schemeClr val="tx1"/>
                </a:solidFill>
              </a:rPr>
              <a:t>STRAIGHT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4" idx="2"/>
          </p:cNvCxnSpPr>
          <p:nvPr/>
        </p:nvCxnSpPr>
        <p:spPr>
          <a:xfrm rot="5400000">
            <a:off x="4191001" y="1905000"/>
            <a:ext cx="609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3"/>
          </p:cNvCxnSpPr>
          <p:nvPr/>
        </p:nvCxnSpPr>
        <p:spPr>
          <a:xfrm flipV="1">
            <a:off x="3276600" y="2209800"/>
            <a:ext cx="22098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95400" y="28194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943601" y="2895600"/>
            <a:ext cx="9144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57800" y="2819400"/>
            <a:ext cx="175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753101" y="4000500"/>
            <a:ext cx="12954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2"/>
          </p:cNvCxnSpPr>
          <p:nvPr/>
        </p:nvCxnSpPr>
        <p:spPr>
          <a:xfrm>
            <a:off x="1295400" y="3657600"/>
            <a:ext cx="0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95400" y="5105400"/>
            <a:ext cx="32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95800" y="5105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10400" y="28194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850188" y="2970212"/>
            <a:ext cx="3032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105401" y="2971800"/>
            <a:ext cx="304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" idx="2"/>
          </p:cNvCxnSpPr>
          <p:nvPr/>
        </p:nvCxnSpPr>
        <p:spPr>
          <a:xfrm rot="16200000" flipH="1">
            <a:off x="2076450" y="2609850"/>
            <a:ext cx="3810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8" idx="0"/>
          </p:cNvCxnSpPr>
          <p:nvPr/>
        </p:nvCxnSpPr>
        <p:spPr>
          <a:xfrm rot="5400000">
            <a:off x="3371850" y="2990850"/>
            <a:ext cx="3810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7" idx="0"/>
          </p:cNvCxnSpPr>
          <p:nvPr/>
        </p:nvCxnSpPr>
        <p:spPr>
          <a:xfrm>
            <a:off x="1295400" y="2819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61" idx="0"/>
          </p:cNvCxnSpPr>
          <p:nvPr/>
        </p:nvCxnSpPr>
        <p:spPr>
          <a:xfrm rot="16200000" flipH="1">
            <a:off x="2495550" y="5353050"/>
            <a:ext cx="5334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981200" y="5638800"/>
            <a:ext cx="16002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TUBULAR BRANCHED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D. Based on the number of ducts and shape of secretory end piece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Simple tubular straight:</a:t>
            </a:r>
          </a:p>
          <a:p>
            <a:pPr marL="514350" indent="-514350">
              <a:buNone/>
            </a:pPr>
            <a:r>
              <a:rPr lang="en-US" sz="3200" dirty="0" smtClean="0"/>
              <a:t>	e.g.- crypt of </a:t>
            </a:r>
            <a:r>
              <a:rPr lang="en-US" sz="3200" dirty="0" err="1" smtClean="0"/>
              <a:t>Lieberkuhn</a:t>
            </a:r>
            <a:endParaRPr lang="en-IN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21111" r="76667" b="41111"/>
          <a:stretch>
            <a:fillRect/>
          </a:stretch>
        </p:blipFill>
        <p:spPr bwMode="auto">
          <a:xfrm>
            <a:off x="2362200" y="28956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D. Based on the number of ducts and shape of secretory end piece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dirty="0" smtClean="0"/>
              <a:t>2. Simple coiled tubular :</a:t>
            </a:r>
          </a:p>
          <a:p>
            <a:pPr marL="514350" indent="-514350">
              <a:buNone/>
            </a:pPr>
            <a:r>
              <a:rPr lang="en-US" sz="3200" dirty="0" smtClean="0"/>
              <a:t>	e.g.- sweat gland</a:t>
            </a:r>
            <a:endParaRPr lang="en-IN" sz="3200" dirty="0"/>
          </a:p>
        </p:txBody>
      </p:sp>
      <p:pic>
        <p:nvPicPr>
          <p:cNvPr id="5123" name="Picture 3" descr="C:\Users\asus\Desktop\others\papers\slide_5.jpg"/>
          <p:cNvPicPr>
            <a:picLocks noChangeAspect="1" noChangeArrowheads="1"/>
          </p:cNvPicPr>
          <p:nvPr/>
        </p:nvPicPr>
        <p:blipFill>
          <a:blip r:embed="rId3" cstate="print"/>
          <a:srcRect l="41667" t="18889" r="37500" b="40000"/>
          <a:stretch>
            <a:fillRect/>
          </a:stretch>
        </p:blipFill>
        <p:spPr bwMode="auto">
          <a:xfrm>
            <a:off x="2667000" y="2743200"/>
            <a:ext cx="3886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D. Based on the number of ducts and shape of secretory end piece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dirty="0" smtClean="0"/>
              <a:t>3. Simple branched tubular :</a:t>
            </a:r>
          </a:p>
          <a:p>
            <a:pPr marL="514350" indent="-514350">
              <a:buNone/>
            </a:pPr>
            <a:r>
              <a:rPr lang="en-US" sz="3200" dirty="0" smtClean="0"/>
              <a:t>	e.g.- </a:t>
            </a:r>
            <a:r>
              <a:rPr lang="en-US" sz="3200" dirty="0" err="1" smtClean="0"/>
              <a:t>fundic</a:t>
            </a:r>
            <a:r>
              <a:rPr lang="en-US" sz="3200" dirty="0" smtClean="0"/>
              <a:t> gland of stomach</a:t>
            </a:r>
            <a:endParaRPr lang="en-I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2500" t="20000" r="55833" b="40000"/>
          <a:stretch>
            <a:fillRect/>
          </a:stretch>
        </p:blipFill>
        <p:spPr bwMode="auto">
          <a:xfrm>
            <a:off x="2590800" y="28194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3600" dirty="0" smtClean="0"/>
              <a:t>AN70.1 - Exocrine gland, serous, mucous and mixed </a:t>
            </a:r>
            <a:r>
              <a:rPr lang="en-IN" sz="3600" dirty="0" err="1" smtClean="0"/>
              <a:t>acini</a:t>
            </a: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D. Based on the number of ducts and shape of secretory end piece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dirty="0" smtClean="0"/>
              <a:t>4. Simple alveolar :</a:t>
            </a:r>
          </a:p>
          <a:p>
            <a:pPr marL="514350" indent="-514350">
              <a:buNone/>
            </a:pPr>
            <a:r>
              <a:rPr lang="en-US" sz="3600" dirty="0" smtClean="0"/>
              <a:t>	e.g.- mucous gland of urethra</a:t>
            </a:r>
            <a:endParaRPr lang="en-IN" sz="3600" dirty="0"/>
          </a:p>
        </p:txBody>
      </p:sp>
      <p:pic>
        <p:nvPicPr>
          <p:cNvPr id="6146" name="Picture 2" descr="C:\Users\asus\Desktop\others\papers\slide_5.jpg"/>
          <p:cNvPicPr>
            <a:picLocks noChangeAspect="1" noChangeArrowheads="1"/>
          </p:cNvPicPr>
          <p:nvPr/>
        </p:nvPicPr>
        <p:blipFill>
          <a:blip r:embed="rId3" cstate="print"/>
          <a:srcRect l="59167" t="20000" r="23333" b="40000"/>
          <a:stretch>
            <a:fillRect/>
          </a:stretch>
        </p:blipFill>
        <p:spPr bwMode="auto">
          <a:xfrm>
            <a:off x="2514600" y="2895600"/>
            <a:ext cx="4038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D. Based on the number of ducts and shape of secretory end piece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dirty="0" smtClean="0"/>
              <a:t>5. Simple branched alveolar :</a:t>
            </a:r>
          </a:p>
          <a:p>
            <a:pPr marL="514350" indent="-514350">
              <a:buNone/>
            </a:pPr>
            <a:r>
              <a:rPr lang="en-US" sz="3200" dirty="0" smtClean="0"/>
              <a:t>	e.g.- sebaceous gland and tarsal gland</a:t>
            </a:r>
            <a:endParaRPr lang="en-IN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76667" t="21111" b="41111"/>
          <a:stretch>
            <a:fillRect/>
          </a:stretch>
        </p:blipFill>
        <p:spPr bwMode="auto">
          <a:xfrm>
            <a:off x="2590800" y="3200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D. Based on the number of ducts and shape of secretory end piece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dirty="0" smtClean="0"/>
              <a:t>6. Compound tubular :</a:t>
            </a:r>
          </a:p>
          <a:p>
            <a:pPr marL="514350" indent="-514350">
              <a:buNone/>
            </a:pPr>
            <a:r>
              <a:rPr lang="en-US" sz="3200" dirty="0" smtClean="0"/>
              <a:t>	e.g.-Brunner’s gland of duodenum</a:t>
            </a:r>
            <a:endParaRPr lang="en-IN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9167" t="57778" r="63333"/>
          <a:stretch>
            <a:fillRect/>
          </a:stretch>
        </p:blipFill>
        <p:spPr bwMode="auto">
          <a:xfrm>
            <a:off x="1981200" y="2819400"/>
            <a:ext cx="525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D. Based on the number of ducts and shape of secretory end piece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dirty="0" smtClean="0"/>
              <a:t>7. Compound alveolar (</a:t>
            </a:r>
            <a:r>
              <a:rPr lang="en-US" sz="3200" dirty="0" err="1" smtClean="0"/>
              <a:t>acinar</a:t>
            </a:r>
            <a:r>
              <a:rPr lang="en-US" sz="3200" dirty="0" smtClean="0"/>
              <a:t>) :</a:t>
            </a:r>
          </a:p>
          <a:p>
            <a:pPr marL="514350" indent="-514350">
              <a:buNone/>
            </a:pPr>
            <a:r>
              <a:rPr lang="en-US" sz="3200" dirty="0" smtClean="0"/>
              <a:t>	e.g.- mammary gland</a:t>
            </a:r>
            <a:endParaRPr lang="en-IN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35000" t="57778" r="35000" b="5556"/>
          <a:stretch>
            <a:fillRect/>
          </a:stretch>
        </p:blipFill>
        <p:spPr bwMode="auto">
          <a:xfrm>
            <a:off x="2438400" y="28956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D. Based on the number of ducts and shape of secretory end piece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dirty="0" smtClean="0"/>
              <a:t>8. Compound </a:t>
            </a:r>
            <a:r>
              <a:rPr lang="en-US" sz="3200" dirty="0" err="1" smtClean="0"/>
              <a:t>tubulo</a:t>
            </a:r>
            <a:r>
              <a:rPr lang="en-US" sz="3200" dirty="0" smtClean="0"/>
              <a:t>-alveolar:</a:t>
            </a:r>
          </a:p>
          <a:p>
            <a:pPr marL="514350" indent="-514350">
              <a:buNone/>
            </a:pPr>
            <a:r>
              <a:rPr lang="en-US" sz="3200" dirty="0" smtClean="0"/>
              <a:t>	e.g.- sub-</a:t>
            </a:r>
            <a:r>
              <a:rPr lang="en-US" sz="3200" dirty="0" err="1" smtClean="0"/>
              <a:t>mandibular</a:t>
            </a:r>
            <a:r>
              <a:rPr lang="en-US" sz="3200" dirty="0" smtClean="0"/>
              <a:t> gland</a:t>
            </a:r>
            <a:endParaRPr lang="en-IN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66667" t="57778" r="5000"/>
          <a:stretch>
            <a:fillRect/>
          </a:stretch>
        </p:blipFill>
        <p:spPr bwMode="auto">
          <a:xfrm>
            <a:off x="1981200" y="2819400"/>
            <a:ext cx="480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639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E. Based on the nature of secretion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Serous gland- secretes thin watery material rich in enzymes</a:t>
            </a:r>
          </a:p>
          <a:p>
            <a:pPr marL="457200" indent="-457200">
              <a:buNone/>
            </a:pPr>
            <a:r>
              <a:rPr lang="en-US" sz="3200" dirty="0" smtClean="0"/>
              <a:t>	e.g.- parotid gland </a:t>
            </a:r>
            <a:endParaRPr lang="en-IN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50000" t="25556" r="4167"/>
          <a:stretch>
            <a:fillRect/>
          </a:stretch>
        </p:blipFill>
        <p:spPr bwMode="auto">
          <a:xfrm>
            <a:off x="1752600" y="3048000"/>
            <a:ext cx="5410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E. Based on the nature of secretion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3200" dirty="0" smtClean="0"/>
              <a:t>2. Mucous gland- secretes thick viscous material for protection and </a:t>
            </a:r>
            <a:r>
              <a:rPr lang="en-US" sz="3200" dirty="0" err="1" smtClean="0"/>
              <a:t>lubracation</a:t>
            </a:r>
            <a:endParaRPr lang="en-US" sz="3200" dirty="0" smtClean="0"/>
          </a:p>
          <a:p>
            <a:pPr marL="457200" indent="-457200">
              <a:buNone/>
            </a:pPr>
            <a:r>
              <a:rPr lang="en-US" sz="3200" dirty="0" smtClean="0"/>
              <a:t>	e.g.- sublingual gland </a:t>
            </a:r>
            <a:endParaRPr lang="en-I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8333" t="23333" r="5000" b="4444"/>
          <a:stretch>
            <a:fillRect/>
          </a:stretch>
        </p:blipFill>
        <p:spPr bwMode="auto">
          <a:xfrm>
            <a:off x="1981200" y="3352800"/>
            <a:ext cx="533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E. Based on the nature of secretion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3200" dirty="0" smtClean="0"/>
              <a:t>3. Mixed gland- secretes watery and viscous material from both serous and mucous </a:t>
            </a:r>
            <a:r>
              <a:rPr lang="en-US" sz="3200" dirty="0" err="1" smtClean="0"/>
              <a:t>acini</a:t>
            </a:r>
            <a:endParaRPr lang="en-US" sz="3200" dirty="0" smtClean="0"/>
          </a:p>
          <a:p>
            <a:pPr marL="457200" indent="-457200">
              <a:buNone/>
            </a:pPr>
            <a:r>
              <a:rPr lang="en-US" sz="3200" dirty="0" smtClean="0"/>
              <a:t>	e.g.- </a:t>
            </a:r>
            <a:r>
              <a:rPr lang="en-US" sz="3200" dirty="0" err="1" smtClean="0"/>
              <a:t>submandibular</a:t>
            </a:r>
            <a:r>
              <a:rPr lang="en-US" sz="3200" dirty="0" smtClean="0"/>
              <a:t> gland </a:t>
            </a:r>
            <a:endParaRPr lang="en-IN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49167" t="18889" b="3333"/>
          <a:stretch>
            <a:fillRect/>
          </a:stretch>
        </p:blipFill>
        <p:spPr bwMode="auto">
          <a:xfrm>
            <a:off x="1600200" y="3352800"/>
            <a:ext cx="609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Difference between serous, mucous and mixed </a:t>
            </a:r>
            <a:r>
              <a:rPr lang="en-US" sz="3200" b="1" dirty="0" err="1" smtClean="0"/>
              <a:t>acini</a:t>
            </a:r>
            <a:endParaRPr lang="en-IN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2930" b="16667"/>
          <a:stretch>
            <a:fillRect/>
          </a:stretch>
        </p:blipFill>
        <p:spPr bwMode="auto">
          <a:xfrm>
            <a:off x="304800" y="1676399"/>
            <a:ext cx="4953000" cy="346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64347"/>
          <a:stretch>
            <a:fillRect/>
          </a:stretch>
        </p:blipFill>
        <p:spPr bwMode="auto">
          <a:xfrm>
            <a:off x="5029200" y="1600201"/>
            <a:ext cx="368544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Specific learning objectives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01000" cy="5178552"/>
          </a:xfrm>
        </p:spPr>
        <p:txBody>
          <a:bodyPr>
            <a:noAutofit/>
          </a:bodyPr>
          <a:lstStyle/>
          <a:p>
            <a:r>
              <a:rPr lang="en-IN" sz="2800" dirty="0" smtClean="0"/>
              <a:t>Identify microscopic structure of  exocrine gland and ducts  in prepared slide of salivary gland (with H &amp; E stain) under compound light  microscope correctly.</a:t>
            </a:r>
          </a:p>
          <a:p>
            <a:r>
              <a:rPr lang="en-IN" sz="2800" dirty="0" smtClean="0"/>
              <a:t>Distinguish between serous and  mucous </a:t>
            </a:r>
            <a:r>
              <a:rPr lang="en-IN" sz="2800" dirty="0" err="1" smtClean="0"/>
              <a:t>acini</a:t>
            </a:r>
            <a:r>
              <a:rPr lang="en-IN" sz="2800" dirty="0" smtClean="0"/>
              <a:t>  in prepared slide of salivary gland (with H &amp; E stain) under compound light  microscope correctly.</a:t>
            </a:r>
          </a:p>
          <a:p>
            <a:r>
              <a:rPr lang="en-IN" sz="2800" dirty="0" smtClean="0"/>
              <a:t>Describe microscopic structure of exocrine gland with  diagram and examples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Endocrine glands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i="1" dirty="0" smtClean="0"/>
              <a:t> Unicellular</a:t>
            </a:r>
            <a:r>
              <a:rPr lang="en-US" sz="4000" dirty="0" smtClean="0"/>
              <a:t> –  </a:t>
            </a:r>
          </a:p>
          <a:p>
            <a:pPr>
              <a:buNone/>
              <a:defRPr/>
            </a:pPr>
            <a:r>
              <a:rPr lang="en-US" sz="4000" dirty="0" smtClean="0"/>
              <a:t>	e.g.- </a:t>
            </a:r>
            <a:r>
              <a:rPr lang="en-US" sz="4000" dirty="0" err="1" smtClean="0"/>
              <a:t>enteroendocrine</a:t>
            </a:r>
            <a:r>
              <a:rPr lang="en-US" sz="4000" dirty="0" smtClean="0"/>
              <a:t> cells</a:t>
            </a:r>
          </a:p>
          <a:p>
            <a:pPr>
              <a:defRPr/>
            </a:pPr>
            <a:r>
              <a:rPr lang="en-US" sz="4000" i="1" dirty="0" smtClean="0"/>
              <a:t> Multicellula</a:t>
            </a:r>
            <a:r>
              <a:rPr lang="en-US" sz="4000" dirty="0" smtClean="0"/>
              <a:t>r with the cells surrounded by the connective tissue capsule sending inward </a:t>
            </a:r>
            <a:r>
              <a:rPr lang="en-US" sz="4000" dirty="0" smtClean="0"/>
              <a:t>septa </a:t>
            </a:r>
            <a:r>
              <a:rPr lang="en-US" sz="4000" dirty="0" smtClean="0"/>
              <a:t>into unit structures.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Endocrine glands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229600" cy="5178552"/>
          </a:xfrm>
        </p:spPr>
        <p:txBody>
          <a:bodyPr>
            <a:normAutofit fontScale="32500" lnSpcReduction="20000"/>
          </a:bodyPr>
          <a:lstStyle/>
          <a:p>
            <a:pPr marL="1371600" indent="-1371600">
              <a:buNone/>
              <a:defRPr/>
            </a:pPr>
            <a:r>
              <a:rPr lang="en-US" sz="9600" dirty="0" smtClean="0"/>
              <a:t>A. According to the cell arrangement:</a:t>
            </a:r>
          </a:p>
          <a:p>
            <a:pPr marL="1371600" indent="-1371600">
              <a:buNone/>
              <a:defRPr/>
            </a:pPr>
            <a:endParaRPr lang="en-US" sz="9600" dirty="0" smtClean="0"/>
          </a:p>
          <a:p>
            <a:pPr>
              <a:buNone/>
              <a:defRPr/>
            </a:pPr>
            <a:r>
              <a:rPr lang="en-US" sz="9600" dirty="0" smtClean="0"/>
              <a:t>   </a:t>
            </a:r>
            <a:r>
              <a:rPr lang="en-US" sz="9600" dirty="0" err="1" smtClean="0"/>
              <a:t>i</a:t>
            </a:r>
            <a:r>
              <a:rPr lang="en-US" sz="9600" dirty="0" smtClean="0"/>
              <a:t>. </a:t>
            </a:r>
            <a:r>
              <a:rPr lang="en-US" sz="9600" b="1" dirty="0" smtClean="0"/>
              <a:t>cord and clump </a:t>
            </a:r>
            <a:r>
              <a:rPr lang="en-US" sz="9600" dirty="0" smtClean="0"/>
              <a:t>gland – cells are arranged like a bunch of grapes.</a:t>
            </a:r>
          </a:p>
          <a:p>
            <a:pPr>
              <a:buNone/>
              <a:defRPr/>
            </a:pPr>
            <a:endParaRPr lang="en-US" sz="9600" dirty="0" smtClean="0"/>
          </a:p>
          <a:p>
            <a:pPr>
              <a:buNone/>
              <a:defRPr/>
            </a:pPr>
            <a:r>
              <a:rPr lang="en-US" sz="9600" b="1" dirty="0" smtClean="0"/>
              <a:t>  ii. Follicle </a:t>
            </a:r>
            <a:r>
              <a:rPr lang="en-US" sz="9600" dirty="0" smtClean="0"/>
              <a:t>gland -  cells are  circularly arranged with a central lumen.</a:t>
            </a:r>
          </a:p>
          <a:p>
            <a:pPr>
              <a:buNone/>
              <a:defRPr/>
            </a:pPr>
            <a:endParaRPr lang="en-US" sz="9600" dirty="0" smtClean="0"/>
          </a:p>
          <a:p>
            <a:pPr>
              <a:buNone/>
              <a:defRPr/>
            </a:pPr>
            <a:r>
              <a:rPr lang="en-US" sz="9600" b="1" dirty="0" smtClean="0"/>
              <a:t> iii. Scattered masses – </a:t>
            </a:r>
            <a:r>
              <a:rPr lang="en-US" sz="9600" dirty="0" smtClean="0"/>
              <a:t>aggregated  cells </a:t>
            </a:r>
            <a:r>
              <a:rPr lang="en-US" sz="9600" dirty="0" smtClean="0"/>
              <a:t>housed in </a:t>
            </a:r>
            <a:r>
              <a:rPr lang="en-US" sz="9600" dirty="0" smtClean="0"/>
              <a:t>an organ</a:t>
            </a:r>
            <a:r>
              <a:rPr lang="en-US" sz="9600" b="1" dirty="0" smtClean="0"/>
              <a:t> . </a:t>
            </a:r>
          </a:p>
          <a:p>
            <a:pPr>
              <a:buNone/>
              <a:defRPr/>
            </a:pPr>
            <a:endParaRPr lang="en-US" sz="1800" b="1" dirty="0" smtClean="0"/>
          </a:p>
          <a:p>
            <a:pPr>
              <a:buNone/>
              <a:defRPr/>
            </a:pPr>
            <a:r>
              <a:rPr lang="en-US" sz="1800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4111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Endocrine glands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483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B. According to secretion storage site: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. Intracellular –</a:t>
            </a:r>
            <a:r>
              <a:rPr lang="en-US" sz="3200" dirty="0" smtClean="0"/>
              <a:t> secretions are stored inside the cell prior discharge.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b="1" dirty="0" smtClean="0"/>
              <a:t> ii. Extracellular –</a:t>
            </a:r>
            <a:r>
              <a:rPr lang="en-US" sz="3200" dirty="0" smtClean="0"/>
              <a:t> secretions are stored outside the cell prior discharge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Function :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None/>
              <a:defRPr/>
            </a:pPr>
            <a:endParaRPr lang="en-US" sz="9600" dirty="0" smtClean="0"/>
          </a:p>
          <a:p>
            <a:pPr marL="1371600" indent="-1371600">
              <a:buNone/>
              <a:defRPr/>
            </a:pPr>
            <a:r>
              <a:rPr lang="en-US" sz="11100" dirty="0" smtClean="0"/>
              <a:t>1. Secretion. </a:t>
            </a:r>
          </a:p>
          <a:p>
            <a:pPr marL="1371600" indent="-1371600">
              <a:buNone/>
              <a:defRPr/>
            </a:pPr>
            <a:r>
              <a:rPr lang="en-US" sz="11100" dirty="0" smtClean="0"/>
              <a:t>Exocrine glands secret watery and enzyme components.</a:t>
            </a:r>
          </a:p>
          <a:p>
            <a:pPr marL="514350" indent="-514350">
              <a:buNone/>
              <a:defRPr/>
            </a:pPr>
            <a:r>
              <a:rPr lang="en-US" sz="11100" dirty="0" smtClean="0"/>
              <a:t>Endocrine glands secret hormones.</a:t>
            </a:r>
          </a:p>
          <a:p>
            <a:pPr marL="514350" indent="-514350">
              <a:buNone/>
              <a:defRPr/>
            </a:pPr>
            <a:r>
              <a:rPr lang="en-US" sz="11100" dirty="0" smtClean="0"/>
              <a:t>2.    Storage of secretory materials.</a:t>
            </a:r>
          </a:p>
          <a:p>
            <a:pPr marL="514350" indent="-514350">
              <a:buNone/>
              <a:defRPr/>
            </a:pPr>
            <a:r>
              <a:rPr lang="en-US" sz="11100" dirty="0" smtClean="0"/>
              <a:t>3.    Protection.</a:t>
            </a:r>
          </a:p>
          <a:p>
            <a:pPr marL="514350" indent="-514350">
              <a:buNone/>
              <a:defRPr/>
            </a:pPr>
            <a:r>
              <a:rPr lang="en-US" sz="11100" dirty="0" smtClean="0"/>
              <a:t>4.    Absorption.</a:t>
            </a:r>
          </a:p>
          <a:p>
            <a:pPr>
              <a:buNone/>
            </a:pPr>
            <a:endParaRPr lang="en-IN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For practical in the next week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772400" cy="56388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Draw a diagram-  goblet cell and Based on the number of ducts and shape of secretory end piece(8)</a:t>
            </a:r>
          </a:p>
          <a:p>
            <a:pPr>
              <a:buNone/>
            </a:pPr>
            <a:endParaRPr lang="en-US" sz="3600" b="1" dirty="0" smtClean="0"/>
          </a:p>
          <a:p>
            <a:r>
              <a:rPr lang="en-US" sz="3600" b="1" dirty="0" smtClean="0"/>
              <a:t>Draw a all 3 </a:t>
            </a:r>
            <a:r>
              <a:rPr lang="en-US" sz="3600" b="1" dirty="0" err="1" smtClean="0"/>
              <a:t>acini</a:t>
            </a:r>
            <a:r>
              <a:rPr lang="en-US" sz="3600" b="1" dirty="0" smtClean="0"/>
              <a:t> (serous, mucous and mixed) 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On the backside of page no. 13 and 14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In which type of a gland product secrets into the </a:t>
            </a:r>
            <a:r>
              <a:rPr lang="en-US" sz="3600" dirty="0" err="1" smtClean="0">
                <a:solidFill>
                  <a:srgbClr val="FF0000"/>
                </a:solidFill>
              </a:rPr>
              <a:t>bloodsteam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Exocrine gland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Endocrine gland</a:t>
            </a:r>
          </a:p>
          <a:p>
            <a:pPr marL="457200" indent="-457200">
              <a:buAutoNum type="alphaUcPeriod"/>
            </a:pPr>
            <a:r>
              <a:rPr lang="en-US" sz="3600" dirty="0" err="1" smtClean="0"/>
              <a:t>Paracrine</a:t>
            </a:r>
            <a:r>
              <a:rPr lang="en-US" sz="3600" dirty="0" smtClean="0"/>
              <a:t> gland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None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2. Goblet cell is example of which type of gland?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Unicellular 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Multicellular 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Both A) and B)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None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3. In which type of gland whole cell shed of with it’s secretion?</a:t>
            </a:r>
          </a:p>
          <a:p>
            <a:pPr marL="457200" indent="-457200">
              <a:buAutoNum type="alphaUcPeriod"/>
            </a:pPr>
            <a:r>
              <a:rPr lang="en-US" sz="3600" dirty="0" err="1" smtClean="0"/>
              <a:t>Merocrine</a:t>
            </a:r>
            <a:endParaRPr lang="en-US" sz="3600" dirty="0" smtClean="0"/>
          </a:p>
          <a:p>
            <a:pPr marL="457200" indent="-457200">
              <a:buAutoNum type="alphaUcPeriod"/>
            </a:pPr>
            <a:r>
              <a:rPr lang="en-US" sz="3600" dirty="0" err="1" smtClean="0"/>
              <a:t>Apocrine</a:t>
            </a:r>
            <a:endParaRPr lang="en-US" sz="3600" dirty="0" smtClean="0"/>
          </a:p>
          <a:p>
            <a:pPr marL="457200" indent="-457200">
              <a:buAutoNum type="alphaUcPeriod"/>
            </a:pPr>
            <a:r>
              <a:rPr lang="en-US" sz="3600" dirty="0" err="1" smtClean="0"/>
              <a:t>Holocrine</a:t>
            </a:r>
            <a:endParaRPr lang="en-US" sz="3600" dirty="0" smtClean="0"/>
          </a:p>
          <a:p>
            <a:pPr marL="457200" indent="-457200">
              <a:buAutoNum type="alphaUcPeriod"/>
            </a:pPr>
            <a:r>
              <a:rPr lang="en-US" sz="3600" dirty="0" err="1" smtClean="0"/>
              <a:t>Cytocrine</a:t>
            </a:r>
            <a:r>
              <a:rPr lang="en-US" sz="3600" dirty="0" smtClean="0"/>
              <a:t>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4. </a:t>
            </a:r>
            <a:r>
              <a:rPr lang="en-US" sz="3600" smtClean="0">
                <a:solidFill>
                  <a:srgbClr val="FF0000"/>
                </a:solidFill>
              </a:rPr>
              <a:t>What is an </a:t>
            </a:r>
            <a:r>
              <a:rPr lang="en-US" sz="3600" dirty="0" smtClean="0">
                <a:solidFill>
                  <a:srgbClr val="FF0000"/>
                </a:solidFill>
              </a:rPr>
              <a:t>example of serous gland?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Parotid gland</a:t>
            </a:r>
          </a:p>
          <a:p>
            <a:pPr marL="457200" indent="-457200">
              <a:buAutoNum type="alphaUcPeriod"/>
            </a:pPr>
            <a:r>
              <a:rPr lang="en-US" sz="3600" dirty="0" err="1" smtClean="0"/>
              <a:t>Submandibular</a:t>
            </a:r>
            <a:r>
              <a:rPr lang="en-US" sz="3600" dirty="0" smtClean="0"/>
              <a:t> gland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Sublingual gland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None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5. What is an example of simple coiled tubular gland?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Sebaceous gland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Sublingual gland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Parotid gland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Sweat gland 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gland is an organ that consist of specialized secretory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General features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924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Glands can be present as discrete organs or in the layers of viscera</a:t>
            </a:r>
          </a:p>
          <a:p>
            <a:r>
              <a:rPr lang="en-US" sz="3600" dirty="0" smtClean="0"/>
              <a:t>It is epithelial in origin</a:t>
            </a:r>
          </a:p>
          <a:p>
            <a:r>
              <a:rPr lang="en-US" sz="3600" dirty="0" smtClean="0"/>
              <a:t>The material secreted by the gland is usually a liquid</a:t>
            </a:r>
          </a:p>
          <a:p>
            <a:r>
              <a:rPr lang="en-US" sz="3600" dirty="0" smtClean="0"/>
              <a:t>Rate of secretion is modulated by nervous and hormonal influences</a:t>
            </a:r>
          </a:p>
          <a:p>
            <a:r>
              <a:rPr lang="en-US" sz="3600" dirty="0" smtClean="0"/>
              <a:t>Star shaped contractile(</a:t>
            </a:r>
            <a:r>
              <a:rPr lang="en-US" sz="3600" dirty="0" err="1" smtClean="0"/>
              <a:t>myoepithelial</a:t>
            </a:r>
            <a:r>
              <a:rPr lang="en-US" sz="3600" dirty="0" smtClean="0"/>
              <a:t>  cells) cells that lies between the secretory cells and the basement membrane</a:t>
            </a:r>
          </a:p>
          <a:p>
            <a:endParaRPr lang="en-US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Classification of glands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600" dirty="0" smtClean="0"/>
              <a:t>Based on the number of cells</a:t>
            </a:r>
          </a:p>
          <a:p>
            <a:pPr marL="514350" indent="-514350">
              <a:buNone/>
            </a:pP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/>
              <a:t>Unicellular 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Multicellular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A. Based on the number of cells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Unicellular gland- composed of a single cells</a:t>
            </a:r>
          </a:p>
          <a:p>
            <a:pPr marL="457200" indent="-457200">
              <a:buNone/>
            </a:pPr>
            <a:r>
              <a:rPr lang="en-US" sz="3200" dirty="0" smtClean="0"/>
              <a:t>	e.g. goblet cells in the respiratory and intestinal tract</a:t>
            </a:r>
            <a:endParaRPr lang="en-IN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769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A. Based on the number of cells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3600" dirty="0" smtClean="0"/>
              <a:t>2. </a:t>
            </a:r>
            <a:r>
              <a:rPr lang="en-US" sz="3600" dirty="0" err="1" smtClean="0"/>
              <a:t>Multicellular</a:t>
            </a:r>
            <a:r>
              <a:rPr lang="en-US" sz="3600" dirty="0" smtClean="0"/>
              <a:t> gland- composed of many cells</a:t>
            </a:r>
          </a:p>
          <a:p>
            <a:pPr marL="457200" indent="-457200">
              <a:buNone/>
            </a:pPr>
            <a:r>
              <a:rPr lang="en-US" sz="3600" dirty="0" smtClean="0"/>
              <a:t>	e.g. all glands other than goblet cells</a:t>
            </a:r>
          </a:p>
          <a:p>
            <a:pPr marL="457200" indent="-457200"/>
            <a:r>
              <a:rPr lang="en-US" sz="3600" dirty="0" err="1" smtClean="0"/>
              <a:t>Multicellular</a:t>
            </a:r>
            <a:r>
              <a:rPr lang="en-US" sz="3600" dirty="0" smtClean="0"/>
              <a:t> glands can be classified as follows: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715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B. Based on the site of secretion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848600" cy="525475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600" dirty="0" smtClean="0"/>
              <a:t>Exocrine gland – secrets its product onto a surface through ducts</a:t>
            </a:r>
          </a:p>
          <a:p>
            <a:pPr marL="457200" indent="-457200">
              <a:buNone/>
            </a:pPr>
            <a:r>
              <a:rPr lang="en-US" sz="3600" dirty="0" smtClean="0"/>
              <a:t>	e.g.- salivary duct </a:t>
            </a:r>
            <a:endParaRPr lang="en-IN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8711"/>
            <a:ext cx="8458200" cy="567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711</TotalTime>
  <Words>956</Words>
  <Application>Microsoft Office PowerPoint</Application>
  <PresentationFormat>On-screen Show (4:3)</PresentationFormat>
  <Paragraphs>190</Paragraphs>
  <Slides>39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Glandular epithelium</vt:lpstr>
      <vt:lpstr>Slide 2</vt:lpstr>
      <vt:lpstr>Specific learning objectives </vt:lpstr>
      <vt:lpstr>Introduction </vt:lpstr>
      <vt:lpstr>General features</vt:lpstr>
      <vt:lpstr>Classification of glands</vt:lpstr>
      <vt:lpstr>A. Based on the number of cells </vt:lpstr>
      <vt:lpstr>A. Based on the number of cells </vt:lpstr>
      <vt:lpstr>B. Based on the site of secretion </vt:lpstr>
      <vt:lpstr>B. Based on the site of secretion </vt:lpstr>
      <vt:lpstr>B. Based on the site of secretion </vt:lpstr>
      <vt:lpstr>C. Based on the mode of secretion</vt:lpstr>
      <vt:lpstr>C. Based on the mode of secretion</vt:lpstr>
      <vt:lpstr>C. Based on the mode of secretion</vt:lpstr>
      <vt:lpstr>C. Based on the mode of secretion</vt:lpstr>
      <vt:lpstr>D. Based on the number of ducts and shape of secretory end piece</vt:lpstr>
      <vt:lpstr>D. Based on the number of ducts and shape of secretory end piece</vt:lpstr>
      <vt:lpstr>D. Based on the number of ducts and shape of secretory end piece</vt:lpstr>
      <vt:lpstr>D. Based on the number of ducts and shape of secretory end piece</vt:lpstr>
      <vt:lpstr>D. Based on the number of ducts and shape of secretory end piece</vt:lpstr>
      <vt:lpstr>D. Based on the number of ducts and shape of secretory end piece</vt:lpstr>
      <vt:lpstr>D. Based on the number of ducts and shape of secretory end piece</vt:lpstr>
      <vt:lpstr>D. Based on the number of ducts and shape of secretory end piece</vt:lpstr>
      <vt:lpstr>D. Based on the number of ducts and shape of secretory end piece</vt:lpstr>
      <vt:lpstr>E. Based on the nature of secretion</vt:lpstr>
      <vt:lpstr>E. Based on the nature of secretion</vt:lpstr>
      <vt:lpstr>E. Based on the nature of secretion</vt:lpstr>
      <vt:lpstr>Slide 28</vt:lpstr>
      <vt:lpstr>Difference between serous, mucous and mixed acini</vt:lpstr>
      <vt:lpstr>Endocrine glands</vt:lpstr>
      <vt:lpstr>Endocrine glands</vt:lpstr>
      <vt:lpstr>Endocrine glands</vt:lpstr>
      <vt:lpstr>Function :</vt:lpstr>
      <vt:lpstr>For practical in the next week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Glandular epithelium</dc:title>
  <dc:creator>DR. HETAL</dc:creator>
  <cp:lastModifiedBy>Admin</cp:lastModifiedBy>
  <cp:revision>52</cp:revision>
  <dcterms:created xsi:type="dcterms:W3CDTF">2006-08-16T00:00:00Z</dcterms:created>
  <dcterms:modified xsi:type="dcterms:W3CDTF">2021-03-04T11:02:31Z</dcterms:modified>
</cp:coreProperties>
</file>