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324" r:id="rId3"/>
    <p:sldId id="323" r:id="rId4"/>
    <p:sldId id="258" r:id="rId5"/>
    <p:sldId id="259" r:id="rId6"/>
    <p:sldId id="260" r:id="rId7"/>
    <p:sldId id="326" r:id="rId8"/>
    <p:sldId id="325" r:id="rId9"/>
    <p:sldId id="261" r:id="rId10"/>
    <p:sldId id="262" r:id="rId11"/>
    <p:sldId id="263" r:id="rId12"/>
    <p:sldId id="264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22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5292A-EF3D-4C5B-A51B-C933D4D9CCD2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7321F-D044-418F-BFF4-6BF7C2526A1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7321F-D044-418F-BFF4-6BF7C2526A12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7321F-D044-418F-BFF4-6BF7C2526A12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4E37-9B0F-4F8B-B317-6FD9D665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C3DB68-86A5-4CA7-95E3-851236E394EF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20C7A4-F2A0-44DF-A9A0-B0EAC020F94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143000"/>
            <a:ext cx="7239000" cy="1447800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C00000"/>
                </a:solidFill>
              </a:rPr>
              <a:t>Respiratory system</a:t>
            </a:r>
            <a:endParaRPr lang="en-IN" sz="5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181600"/>
            <a:ext cx="41148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Dr. Hetal Vaishnani</a:t>
            </a:r>
          </a:p>
          <a:p>
            <a:r>
              <a:rPr lang="en-US" sz="2800" dirty="0"/>
              <a:t>Professor</a:t>
            </a:r>
          </a:p>
          <a:p>
            <a:r>
              <a:rPr lang="en-US" sz="2800" dirty="0"/>
              <a:t>Dept. of Anatomy</a:t>
            </a:r>
          </a:p>
          <a:p>
            <a:r>
              <a:rPr lang="en-US" sz="2800" dirty="0"/>
              <a:t>SBKSMI &amp; RC</a:t>
            </a:r>
            <a:endParaRPr lang="en-IN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Times New Roman" pitchFamily="18" charset="0"/>
              </a:rPr>
              <a:t>Trachea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733800" cy="4983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Mucosa</a:t>
            </a:r>
          </a:p>
          <a:p>
            <a:pPr eaLnBrk="1" hangingPunct="1">
              <a:buFontTx/>
              <a:buNone/>
            </a:pPr>
            <a:r>
              <a:rPr lang="en-US" sz="3200" dirty="0">
                <a:latin typeface="Times New Roman" pitchFamily="18" charset="0"/>
              </a:rPr>
              <a:t> -</a:t>
            </a:r>
            <a:r>
              <a:rPr lang="en-US" sz="3200" b="1" i="1" dirty="0">
                <a:latin typeface="Times New Roman" pitchFamily="18" charset="0"/>
              </a:rPr>
              <a:t>Epithelium</a:t>
            </a:r>
          </a:p>
          <a:p>
            <a:pPr eaLnBrk="1" hangingPunct="1">
              <a:buFontTx/>
              <a:buNone/>
            </a:pPr>
            <a:r>
              <a:rPr lang="en-US" sz="3200" b="1" i="1" dirty="0">
                <a:latin typeface="Times New Roman" pitchFamily="18" charset="0"/>
              </a:rPr>
              <a:t> -Lamina </a:t>
            </a:r>
            <a:r>
              <a:rPr lang="en-US" sz="3200" b="1" i="1" dirty="0" err="1">
                <a:latin typeface="Times New Roman" pitchFamily="18" charset="0"/>
              </a:rPr>
              <a:t>propria</a:t>
            </a:r>
            <a:endParaRPr lang="en-US" sz="3200" b="1" i="1" dirty="0">
              <a:latin typeface="Times New Roman" pitchFamily="18" charset="0"/>
            </a:endParaRPr>
          </a:p>
          <a:p>
            <a:pPr eaLnBrk="1" hangingPunct="1"/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Sub mucosa</a:t>
            </a:r>
          </a:p>
          <a:p>
            <a:pPr eaLnBrk="1" hangingPunct="1"/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Cartilage &amp; muscle layer</a:t>
            </a:r>
          </a:p>
          <a:p>
            <a:pPr eaLnBrk="1" hangingPunct="1"/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Adventitia</a:t>
            </a:r>
          </a:p>
          <a:p>
            <a:pPr eaLnBrk="1" hangingPunct="1"/>
            <a:endParaRPr lang="en-US" sz="2800" b="1" dirty="0"/>
          </a:p>
          <a:p>
            <a:pPr eaLnBrk="1" hangingPunct="1">
              <a:buFontTx/>
              <a:buNone/>
            </a:pPr>
            <a:r>
              <a:rPr lang="en-US" sz="2800" dirty="0"/>
              <a:t>             </a:t>
            </a:r>
          </a:p>
        </p:txBody>
      </p:sp>
      <p:pic>
        <p:nvPicPr>
          <p:cNvPr id="717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8955"/>
          <a:stretch>
            <a:fillRect/>
          </a:stretch>
        </p:blipFill>
        <p:spPr>
          <a:xfrm>
            <a:off x="3886200" y="1447800"/>
            <a:ext cx="5257800" cy="4876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</a:rPr>
              <a:t>Trachea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419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accent2"/>
                </a:solidFill>
              </a:rPr>
              <a:t>                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</a:rPr>
              <a:t>Mucosa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Epithelium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</a:rPr>
              <a:t>    -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Pseudo stratified ciliated columnar/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Respiratory epithelium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</a:rPr>
              <a:t>    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Cells</a:t>
            </a:r>
            <a:r>
              <a:rPr lang="en-US" sz="2400" b="1" dirty="0">
                <a:latin typeface="Times New Roman" pitchFamily="18" charset="0"/>
              </a:rPr>
              <a:t>-Ciliated columnar cells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              - Goblet cells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               -Brush cells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              - Basal cells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              -Granule (</a:t>
            </a:r>
            <a:r>
              <a:rPr lang="en-US" sz="2400" b="1" dirty="0" err="1">
                <a:latin typeface="Times New Roman" pitchFamily="18" charset="0"/>
              </a:rPr>
              <a:t>kulchitsky</a:t>
            </a:r>
            <a:r>
              <a:rPr lang="en-US" sz="2400" b="1" dirty="0">
                <a:latin typeface="Times New Roman" pitchFamily="18" charset="0"/>
              </a:rPr>
              <a:t>) cells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            -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Clara cells( bronchiolar cells) surfactant secretion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A50021"/>
                </a:solidFill>
                <a:latin typeface="Times New Roman" pitchFamily="18" charset="0"/>
              </a:rPr>
              <a:t>Lamina </a:t>
            </a:r>
            <a:r>
              <a:rPr lang="en-US" sz="2400" b="1" dirty="0" err="1">
                <a:solidFill>
                  <a:srgbClr val="A50021"/>
                </a:solidFill>
                <a:latin typeface="Times New Roman" pitchFamily="18" charset="0"/>
              </a:rPr>
              <a:t>propria</a:t>
            </a:r>
            <a:r>
              <a:rPr lang="en-US" sz="2400" b="1" dirty="0">
                <a:latin typeface="Times New Roman" pitchFamily="18" charset="0"/>
              </a:rPr>
              <a:t> -    Elastic fibers, Lymphocyte, Mast cells, Blood vessels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819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990600"/>
            <a:ext cx="4419600" cy="5638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piratory Hist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8585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Trachea( T.S. High Power)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334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>
                <a:latin typeface="Times New Roman" pitchFamily="18" charset="0"/>
              </a:rPr>
              <a:t>Trachea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6482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Sub mucosa-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</a:rPr>
              <a:t>Loose connective tissue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</a:rPr>
              <a:t>Tracheal glands-Mixed (serous &amp;mucus) glands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</a:rPr>
              <a:t>Blood vessels and ducts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Cartilage &amp; smooth muscle layer-</a:t>
            </a:r>
          </a:p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</a:rPr>
              <a:t>”C” Shaped hyaline cartilage having </a:t>
            </a:r>
            <a:r>
              <a:rPr lang="en-US" sz="2400" b="1" dirty="0" err="1">
                <a:latin typeface="Times New Roman" pitchFamily="18" charset="0"/>
              </a:rPr>
              <a:t>perichondrium</a:t>
            </a:r>
            <a:r>
              <a:rPr lang="en-US" sz="2400" b="1" dirty="0">
                <a:latin typeface="Times New Roman" pitchFamily="18" charset="0"/>
              </a:rPr>
              <a:t> and </a:t>
            </a:r>
            <a:r>
              <a:rPr lang="en-US" sz="2400" b="1" dirty="0" err="1">
                <a:latin typeface="Times New Roman" pitchFamily="18" charset="0"/>
              </a:rPr>
              <a:t>chondrocytes</a:t>
            </a:r>
            <a:endParaRPr lang="en-US" sz="2400" b="1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</a:rPr>
              <a:t>Ends of cartilage connected by smooth muscles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Adventitia</a:t>
            </a:r>
            <a:r>
              <a:rPr lang="en-US" sz="2400" b="1" dirty="0">
                <a:latin typeface="Times New Roman" pitchFamily="18" charset="0"/>
              </a:rPr>
              <a:t>-fibro elastic tissue</a:t>
            </a:r>
          </a:p>
        </p:txBody>
      </p:sp>
      <p:pic>
        <p:nvPicPr>
          <p:cNvPr id="1229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990600"/>
            <a:ext cx="4495800" cy="5562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>
                <a:latin typeface="Times New Roman" pitchFamily="18" charset="0"/>
              </a:rPr>
              <a:t>Bronchus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2672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Principal bronchus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</a:rPr>
              <a:t>     -same as trachea</a:t>
            </a:r>
          </a:p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Secondary /Lobar </a:t>
            </a:r>
          </a:p>
          <a:p>
            <a:pPr eaLnBrk="1" hangingPunct="1"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   bronchus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</a:rPr>
              <a:t>   -Irregular hyaline cartilage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</a:rPr>
              <a:t>   -Pseudo stratified ciliated columnar</a:t>
            </a:r>
          </a:p>
          <a:p>
            <a:pPr eaLnBrk="1" hangingPunct="1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Tertiary /Segmental bronchus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</a:rPr>
              <a:t>     -Columnar epithelium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</a:rPr>
              <a:t>     -Patches of cartilage</a:t>
            </a:r>
          </a:p>
        </p:txBody>
      </p:sp>
      <p:pic>
        <p:nvPicPr>
          <p:cNvPr id="1741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990600"/>
            <a:ext cx="4724400" cy="5867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Changes as bronchi become smaller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867400"/>
          </a:xfrm>
        </p:spPr>
        <p:txBody>
          <a:bodyPr>
            <a:normAutofit/>
          </a:bodyPr>
          <a:lstStyle/>
          <a:p>
            <a:r>
              <a:rPr lang="en-US" sz="2800" b="1" dirty="0"/>
              <a:t>Cartilage</a:t>
            </a:r>
            <a:r>
              <a:rPr lang="en-US" sz="2800" dirty="0"/>
              <a:t>-irregular and smaller. Absent in bronchioles.</a:t>
            </a:r>
          </a:p>
          <a:p>
            <a:r>
              <a:rPr lang="en-US" sz="2800" b="1" dirty="0"/>
              <a:t>Muscle</a:t>
            </a:r>
            <a:r>
              <a:rPr lang="en-US" sz="2800" dirty="0"/>
              <a:t>- increases as bronchi becomes  smaller.(Spasm of these muscles bring difficulty in breathing in allergic conditions)</a:t>
            </a:r>
          </a:p>
          <a:p>
            <a:r>
              <a:rPr lang="en-US" sz="2800" b="1" dirty="0"/>
              <a:t>Sub epithelial Lymphoid Tissue</a:t>
            </a:r>
            <a:r>
              <a:rPr lang="en-US" sz="2800" dirty="0"/>
              <a:t>-increases with decrease in the diameter of bronchi.</a:t>
            </a:r>
          </a:p>
          <a:p>
            <a:r>
              <a:rPr lang="en-US" sz="2800" b="1" dirty="0"/>
              <a:t>Glands</a:t>
            </a:r>
            <a:r>
              <a:rPr lang="en-US" sz="2800" dirty="0"/>
              <a:t>-few. Absent in the walls of capillaries.</a:t>
            </a:r>
          </a:p>
          <a:p>
            <a:r>
              <a:rPr lang="en-US" sz="2800" b="1" dirty="0"/>
              <a:t>Epithelium</a:t>
            </a:r>
            <a:r>
              <a:rPr lang="en-US" sz="2800" dirty="0"/>
              <a:t>- </a:t>
            </a:r>
            <a:r>
              <a:rPr lang="en-US" sz="2800" dirty="0" err="1"/>
              <a:t>pseudostratified</a:t>
            </a:r>
            <a:r>
              <a:rPr lang="en-US" sz="2800" dirty="0"/>
              <a:t> ciliated columnar epithelium in principal bronchi later simple ciliated columnar, non-ciliated columnar and later </a:t>
            </a:r>
            <a:r>
              <a:rPr lang="en-US" sz="2800" dirty="0" err="1"/>
              <a:t>cuboidal</a:t>
            </a:r>
            <a:r>
              <a:rPr lang="en-US" sz="2800" dirty="0"/>
              <a:t> in respiratory bronchioles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b="1">
                <a:latin typeface="Times New Roman" pitchFamily="18" charset="0"/>
              </a:rPr>
              <a:t>Bronchiole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114800" cy="50593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Terminal bronchiole</a:t>
            </a:r>
          </a:p>
          <a:p>
            <a:pPr eaLnBrk="1" hangingPunct="1">
              <a:buFontTx/>
              <a:buNone/>
            </a:pPr>
            <a:r>
              <a:rPr lang="en-US" sz="3200" b="1" dirty="0">
                <a:latin typeface="Times New Roman" pitchFamily="18" charset="0"/>
              </a:rPr>
              <a:t>    -Columnar epithelium</a:t>
            </a:r>
          </a:p>
          <a:p>
            <a:pPr eaLnBrk="1" hangingPunct="1">
              <a:buFontTx/>
              <a:buNone/>
            </a:pPr>
            <a:r>
              <a:rPr lang="en-US" sz="3200" b="1" dirty="0">
                <a:latin typeface="Times New Roman" pitchFamily="18" charset="0"/>
              </a:rPr>
              <a:t>    -No cartilage</a:t>
            </a:r>
          </a:p>
          <a:p>
            <a:pPr eaLnBrk="1" hangingPunct="1">
              <a:buFontTx/>
              <a:buNone/>
            </a:pPr>
            <a:r>
              <a:rPr lang="en-US" sz="3200" b="1" dirty="0">
                <a:latin typeface="Times New Roman" pitchFamily="18" charset="0"/>
              </a:rPr>
              <a:t>	- smooth muscle +</a:t>
            </a:r>
          </a:p>
          <a:p>
            <a:pPr eaLnBrk="1" hangingPunct="1">
              <a:buFontTx/>
              <a:buNone/>
            </a:pPr>
            <a:r>
              <a:rPr lang="en-US" sz="3200" b="1" dirty="0">
                <a:latin typeface="Times New Roman" pitchFamily="18" charset="0"/>
              </a:rPr>
              <a:t>    -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</a:rPr>
              <a:t>Clara cells present</a:t>
            </a:r>
          </a:p>
          <a:p>
            <a:pPr eaLnBrk="1" hangingPunct="1"/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Respiratory bronchiole</a:t>
            </a:r>
          </a:p>
          <a:p>
            <a:pPr eaLnBrk="1" hangingPunct="1">
              <a:buFontTx/>
              <a:buNone/>
            </a:pPr>
            <a:r>
              <a:rPr lang="en-US" sz="3200" b="1" dirty="0">
                <a:latin typeface="Times New Roman" pitchFamily="18" charset="0"/>
              </a:rPr>
              <a:t>    -</a:t>
            </a:r>
            <a:r>
              <a:rPr lang="en-US" sz="3200" b="1" dirty="0" err="1">
                <a:latin typeface="Times New Roman" pitchFamily="18" charset="0"/>
              </a:rPr>
              <a:t>Cuboidal</a:t>
            </a:r>
            <a:r>
              <a:rPr lang="en-US" sz="3200" b="1" dirty="0">
                <a:latin typeface="Times New Roman" pitchFamily="18" charset="0"/>
              </a:rPr>
              <a:t> epithelium</a:t>
            </a:r>
          </a:p>
          <a:p>
            <a:pPr eaLnBrk="1" hangingPunct="1">
              <a:buFontTx/>
              <a:buNone/>
            </a:pPr>
            <a:r>
              <a:rPr lang="en-US" sz="3200" b="1" dirty="0">
                <a:latin typeface="Times New Roman" pitchFamily="18" charset="0"/>
              </a:rPr>
              <a:t>    -No mucous gland</a:t>
            </a:r>
          </a:p>
          <a:p>
            <a:pPr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pic>
        <p:nvPicPr>
          <p:cNvPr id="1946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066800"/>
            <a:ext cx="4495800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000" b="1" dirty="0"/>
              <a:t>Bronchiole</a:t>
            </a:r>
          </a:p>
        </p:txBody>
      </p:sp>
      <p:pic>
        <p:nvPicPr>
          <p:cNvPr id="20483" name="Picture 2" descr="http://www.siumed.edu/~dking2/crr/images/CR0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E9E7-696E-420C-8EA5-FE94C707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7F45-57D1-4A71-89F3-21E5A1B2EB2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25.1- </a:t>
            </a:r>
            <a:r>
              <a:rPr lang="en-I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Identify, draw and label a slide of trachea and lung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2423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.quizlet.com/i/EKBG_XGvvdmiPZlwTVW4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136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Bronchus and Bronchiole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2531" name="Picture 2" descr="http://i27.photobucket.com/albums/c190/lovesthesunset/anatomy%20and%20physiology/LRbronchuscartlabe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55713"/>
            <a:ext cx="79248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/>
              <a:t>Bronchiole</a:t>
            </a:r>
          </a:p>
        </p:txBody>
      </p:sp>
      <p:pic>
        <p:nvPicPr>
          <p:cNvPr id="23555" name="Picture 2" descr="http://www.brown.edu/Courses/Digital_Path/systemic_path/pulmonary/L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7524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Differences between Bronchi and Bronchioles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/>
              <a:t>Bronchi </a:t>
            </a:r>
          </a:p>
          <a:p>
            <a:r>
              <a:rPr lang="en-US" sz="3200" dirty="0"/>
              <a:t>Few glands</a:t>
            </a:r>
          </a:p>
          <a:p>
            <a:r>
              <a:rPr lang="en-US" sz="3200" dirty="0"/>
              <a:t>Cartilage present</a:t>
            </a:r>
          </a:p>
          <a:p>
            <a:r>
              <a:rPr lang="en-US" sz="3200" dirty="0"/>
              <a:t>Goblet cells- present</a:t>
            </a:r>
          </a:p>
          <a:p>
            <a:r>
              <a:rPr lang="en-US" sz="3200" dirty="0"/>
              <a:t>Thin muscle layer</a:t>
            </a:r>
          </a:p>
          <a:p>
            <a:r>
              <a:rPr lang="en-US" sz="3200" dirty="0"/>
              <a:t>Few </a:t>
            </a:r>
            <a:r>
              <a:rPr lang="en-US" sz="3200" dirty="0" err="1"/>
              <a:t>clara</a:t>
            </a:r>
            <a:r>
              <a:rPr lang="en-US" sz="3200" dirty="0"/>
              <a:t> cells</a:t>
            </a:r>
          </a:p>
          <a:p>
            <a:r>
              <a:rPr lang="en-US" sz="3200" dirty="0"/>
              <a:t>Elastic fibers present</a:t>
            </a:r>
          </a:p>
          <a:p>
            <a:endParaRPr lang="en-US" sz="3200" b="1" dirty="0"/>
          </a:p>
        </p:txBody>
      </p:sp>
      <p:sp>
        <p:nvSpPr>
          <p:cNvPr id="24580" name="Content Placeholder 4"/>
          <p:cNvSpPr>
            <a:spLocks noGrp="1"/>
          </p:cNvSpPr>
          <p:nvPr>
            <p:ph sz="half" idx="2"/>
          </p:nvPr>
        </p:nvSpPr>
        <p:spPr>
          <a:xfrm>
            <a:off x="4270248" y="1600200"/>
            <a:ext cx="4340352" cy="4953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3200" b="1" dirty="0"/>
              <a:t>	Bronchioles</a:t>
            </a:r>
          </a:p>
          <a:p>
            <a:r>
              <a:rPr lang="en-US" sz="3500" dirty="0"/>
              <a:t>No glands</a:t>
            </a:r>
          </a:p>
          <a:p>
            <a:r>
              <a:rPr lang="en-US" sz="3500" dirty="0"/>
              <a:t>No cartilage</a:t>
            </a:r>
          </a:p>
          <a:p>
            <a:r>
              <a:rPr lang="en-US" sz="3500" dirty="0"/>
              <a:t>No goblet cells</a:t>
            </a:r>
          </a:p>
          <a:p>
            <a:r>
              <a:rPr lang="en-US" sz="3500" dirty="0"/>
              <a:t>Thick smooth muscle layer</a:t>
            </a:r>
          </a:p>
          <a:p>
            <a:r>
              <a:rPr lang="en-US" sz="3500" dirty="0"/>
              <a:t>Presence of Clara cells</a:t>
            </a:r>
          </a:p>
          <a:p>
            <a:r>
              <a:rPr lang="en-US" sz="3500" dirty="0"/>
              <a:t>Many elastic fibers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/>
              <a:t>Terminal Bronchiole</a:t>
            </a:r>
          </a:p>
        </p:txBody>
      </p:sp>
      <p:pic>
        <p:nvPicPr>
          <p:cNvPr id="25603" name="Picture 2" descr="http://o.quizlet.com/i/-roPMJTmItjtV6QiS0PS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22325"/>
            <a:ext cx="8382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 Bronchiole</a:t>
            </a:r>
          </a:p>
        </p:txBody>
      </p:sp>
      <p:pic>
        <p:nvPicPr>
          <p:cNvPr id="26627" name="Picture 2" descr="http://o.quizlet.com/i/iGqjl8bsOnFch5386L7h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</a:blip>
          <a:srcRect t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2" descr="http://courses.washington.edu/conj/resp/bronchi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4681538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000" b="1" dirty="0"/>
              <a:t>Respiratory Bronchiole</a:t>
            </a:r>
          </a:p>
        </p:txBody>
      </p:sp>
      <p:pic>
        <p:nvPicPr>
          <p:cNvPr id="29699" name="Picture 2" descr="http://o.quizlet.com/i/9Z3lYx1G37XxG_0W7WJ6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70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Group 2"/>
          <p:cNvGraphicFramePr>
            <a:graphicFrameLocks noGrp="1"/>
          </p:cNvGraphicFramePr>
          <p:nvPr/>
        </p:nvGraphicFramePr>
        <p:xfrm>
          <a:off x="46038" y="1219200"/>
          <a:ext cx="9053512" cy="383286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Trachea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Bronchus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Tertiary bronchus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Bronchiole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Respiratory bronchiole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Epithelium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Pseudostratified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itchFamily="2" charset="2"/>
                          <a:cs typeface="Times New Roman" pitchFamily="18" charset="0"/>
                        </a:rPr>
                        <a:t>è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Columnar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itchFamily="2" charset="2"/>
                          <a:cs typeface="Times New Roman" pitchFamily="18" charset="0"/>
                        </a:rPr>
                        <a:t>è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Cuboidal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Goblet cells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Clara cells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Muscularis mucosae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Mucous glands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Cartilage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Alveoli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FC18-8AB2-44E1-A2E0-80C6C1C9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E52C1-7BC0-4132-90DC-D78D2D2B2E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microscopic structure of trachea  in prepared slide of histology (with H &amp; E stain) under compound light  microscope correctly.</a:t>
            </a:r>
          </a:p>
          <a:p>
            <a:r>
              <a:rPr lang="en-I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intrapulmonary  bronchi ,bronchiole and alveoli  in prepared slide of lung (with H &amp; E stain) under compound light  microscope correctly</a:t>
            </a:r>
          </a:p>
          <a:p>
            <a:r>
              <a:rPr lang="en-I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microscopic anatomy of trachea and lung with diagram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501955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Cells seen in the respiratory passages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5532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Goblet cells</a:t>
            </a:r>
          </a:p>
          <a:p>
            <a:r>
              <a:rPr lang="en-US" sz="3200" dirty="0"/>
              <a:t>Non-ciliated serous cells</a:t>
            </a:r>
          </a:p>
          <a:p>
            <a:r>
              <a:rPr lang="en-US" sz="3200" dirty="0"/>
              <a:t>Basal cells</a:t>
            </a:r>
          </a:p>
          <a:p>
            <a:r>
              <a:rPr lang="en-US" sz="3200" dirty="0"/>
              <a:t>Cells of Clara</a:t>
            </a:r>
          </a:p>
          <a:p>
            <a:r>
              <a:rPr lang="en-US" sz="3200" dirty="0"/>
              <a:t>Brush cells </a:t>
            </a:r>
          </a:p>
          <a:p>
            <a:r>
              <a:rPr lang="en-US" sz="3200" dirty="0" err="1"/>
              <a:t>Argyrophil</a:t>
            </a:r>
            <a:r>
              <a:rPr lang="en-US" sz="3200" dirty="0"/>
              <a:t> Cells similar to diffuse endocrine cells of gut</a:t>
            </a:r>
          </a:p>
          <a:p>
            <a:r>
              <a:rPr lang="en-US" sz="3200" dirty="0"/>
              <a:t>Lymphocytes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endParaRPr lang="en-US"/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>
          <a:xfrm>
            <a:off x="228600" y="914400"/>
            <a:ext cx="8382000" cy="5211763"/>
          </a:xfrm>
        </p:spPr>
        <p:txBody>
          <a:bodyPr>
            <a:noAutofit/>
          </a:bodyPr>
          <a:lstStyle/>
          <a:p>
            <a:r>
              <a:rPr lang="en-US" sz="3000" b="1" dirty="0"/>
              <a:t>Goblet cells</a:t>
            </a:r>
            <a:r>
              <a:rPr lang="en-US" sz="3000" dirty="0"/>
              <a:t>: numerous and secrete mucous. Mucous traps the dust particles and is moved by </a:t>
            </a:r>
            <a:r>
              <a:rPr lang="en-US" sz="3000" dirty="0" err="1"/>
              <a:t>cilliary</a:t>
            </a:r>
            <a:r>
              <a:rPr lang="en-US" sz="3000" dirty="0"/>
              <a:t> action towards pharynx.</a:t>
            </a:r>
          </a:p>
          <a:p>
            <a:r>
              <a:rPr lang="en-US" sz="3000" b="1" dirty="0"/>
              <a:t>Non-ciliated serous cells</a:t>
            </a:r>
            <a:r>
              <a:rPr lang="en-US" sz="3000" dirty="0"/>
              <a:t>: secretes watery fluid that keeps the epithelium moist</a:t>
            </a:r>
          </a:p>
          <a:p>
            <a:r>
              <a:rPr lang="en-US" sz="3000" b="1" dirty="0"/>
              <a:t>Cells of Clara</a:t>
            </a:r>
            <a:r>
              <a:rPr lang="en-US" sz="3000" dirty="0"/>
              <a:t>: are non-ciliated cells predominantly seen in terminal bronchioles. Secrete a fluid that spreads over the alveolar surface forming a film that reduces surface tension. May function as stem cells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3200" b="1" dirty="0"/>
              <a:t>Basal cells</a:t>
            </a:r>
            <a:r>
              <a:rPr lang="en-US" sz="3200" dirty="0"/>
              <a:t>:  Multiply  and transform into other cell types replace the lost cells.</a:t>
            </a:r>
          </a:p>
          <a:p>
            <a:r>
              <a:rPr lang="en-US" sz="3200" b="1" dirty="0" err="1"/>
              <a:t>Argyrophil</a:t>
            </a:r>
            <a:r>
              <a:rPr lang="en-US" sz="3200" b="1" dirty="0"/>
              <a:t> cells</a:t>
            </a:r>
            <a:r>
              <a:rPr lang="en-US" sz="3200" dirty="0"/>
              <a:t>: cells similar to diffuse endocrine cells of the gut containing granules, secrete hormones and active peptides including serotonin and </a:t>
            </a:r>
            <a:r>
              <a:rPr lang="en-US" sz="3200" dirty="0" err="1"/>
              <a:t>bombesin</a:t>
            </a:r>
            <a:r>
              <a:rPr lang="en-US" sz="3200" dirty="0"/>
              <a:t>.</a:t>
            </a:r>
          </a:p>
          <a:p>
            <a:r>
              <a:rPr lang="en-US" sz="3200" b="1" dirty="0"/>
              <a:t>Lymphocytes </a:t>
            </a:r>
            <a:r>
              <a:rPr lang="en-US" sz="3200" dirty="0"/>
              <a:t>and other leucocytes may be present in the epithelium.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54000"/>
          </a:blip>
          <a:srcRect/>
          <a:stretch>
            <a:fillRect/>
          </a:stretch>
        </p:blipFill>
        <p:spPr bwMode="auto">
          <a:xfrm>
            <a:off x="16002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Alveolar Ducts and Alveolar Sacs</a:t>
            </a:r>
          </a:p>
        </p:txBody>
      </p:sp>
      <p:pic>
        <p:nvPicPr>
          <p:cNvPr id="35843" name="Picture 2" descr="http://o.quizlet.com/i/zTuzaOJbud7fJr2zQOY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34877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Alveolar Sac</a:t>
            </a:r>
          </a:p>
        </p:txBody>
      </p:sp>
      <p:pic>
        <p:nvPicPr>
          <p:cNvPr id="36867" name="Picture 2" descr="http://o.quizlet.com/i/yhUodxcQjtt0lzu3MCSO3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08075"/>
            <a:ext cx="73914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Alveoli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200 million in a normal lung</a:t>
            </a:r>
          </a:p>
          <a:p>
            <a:r>
              <a:rPr lang="en-US" sz="3200" dirty="0"/>
              <a:t>Total area-75 square meters</a:t>
            </a:r>
          </a:p>
          <a:p>
            <a:r>
              <a:rPr lang="en-US" sz="3200" dirty="0"/>
              <a:t>Total capillary surface area available for exchange-125square meters</a:t>
            </a:r>
          </a:p>
          <a:p>
            <a:r>
              <a:rPr lang="en-US" sz="3200" dirty="0"/>
              <a:t>Are spongy and form the parenchyma of lung.</a:t>
            </a:r>
          </a:p>
          <a:p>
            <a:r>
              <a:rPr lang="en-US" sz="3200" dirty="0"/>
              <a:t>Sac like evaginations present at the terminal end of the bronchial tree.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r>
              <a:rPr lang="en-US" sz="2800" dirty="0"/>
              <a:t>In section, they resemble a honeycomb</a:t>
            </a:r>
          </a:p>
          <a:p>
            <a:r>
              <a:rPr lang="en-US" sz="2800" dirty="0"/>
              <a:t>Alveoli are separated by </a:t>
            </a:r>
            <a:r>
              <a:rPr lang="en-US" sz="2800" dirty="0" err="1"/>
              <a:t>interalveolar</a:t>
            </a:r>
            <a:r>
              <a:rPr lang="en-US" sz="2800" dirty="0"/>
              <a:t> septum lying between thin epithelial lining of two neighboring alveoli</a:t>
            </a:r>
          </a:p>
          <a:p>
            <a:r>
              <a:rPr lang="en-US" sz="2800" dirty="0" err="1"/>
              <a:t>Interalveolar</a:t>
            </a:r>
            <a:r>
              <a:rPr lang="en-US" sz="2800" dirty="0"/>
              <a:t> septum contains a network of capillaries supported by reticular and elastic fibers, occasionally fibroblasts, macrophages and mast cells.</a:t>
            </a:r>
          </a:p>
          <a:p>
            <a:r>
              <a:rPr lang="en-US" sz="2800" dirty="0"/>
              <a:t>Septum contains pores(ALVEOLAR PORES OF KOHN) help in passage of air from one alveolus to another, thus equalizing Pressure in the alveoli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001000" cy="4983163"/>
          </a:xfrm>
        </p:spPr>
        <p:txBody>
          <a:bodyPr/>
          <a:lstStyle/>
          <a:p>
            <a:r>
              <a:rPr lang="en-US" sz="3200" dirty="0"/>
              <a:t>Elastic fibers-enable the alveoli to expand during inspiration and passively contract during expiration.</a:t>
            </a:r>
          </a:p>
          <a:p>
            <a:r>
              <a:rPr lang="en-US" sz="3200" dirty="0"/>
              <a:t>Reticular fibers support and prevent over distention of the alveoli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Cells in the Alveoli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67600" cy="4645152"/>
          </a:xfrm>
        </p:spPr>
        <p:txBody>
          <a:bodyPr/>
          <a:lstStyle/>
          <a:p>
            <a:r>
              <a:rPr lang="en-US" sz="3600" dirty="0"/>
              <a:t>Type I </a:t>
            </a:r>
            <a:r>
              <a:rPr lang="en-US" sz="3600" dirty="0" err="1"/>
              <a:t>Pneumocytes</a:t>
            </a:r>
            <a:endParaRPr lang="en-US" sz="3600" dirty="0"/>
          </a:p>
          <a:p>
            <a:r>
              <a:rPr lang="en-US" sz="3600" dirty="0"/>
              <a:t>Type II </a:t>
            </a:r>
            <a:r>
              <a:rPr lang="en-US" sz="3600" dirty="0" err="1"/>
              <a:t>Pneumocytes</a:t>
            </a:r>
            <a:endParaRPr lang="en-US" sz="3600" dirty="0"/>
          </a:p>
          <a:p>
            <a:r>
              <a:rPr lang="en-US" sz="3600" dirty="0"/>
              <a:t>Macrophages or Dust cells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Functionally the Respiratory System consist of 2 parts: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001000" cy="5257800"/>
          </a:xfrm>
        </p:spPr>
        <p:txBody>
          <a:bodyPr>
            <a:noAutofit/>
          </a:bodyPr>
          <a:lstStyle/>
          <a:p>
            <a:r>
              <a:rPr lang="en-US" sz="2800" b="1" i="1" dirty="0"/>
              <a:t>Conducting Part</a:t>
            </a:r>
            <a:r>
              <a:rPr lang="en-US" sz="2800" b="1" dirty="0">
                <a:solidFill>
                  <a:srgbClr val="7030A0"/>
                </a:solidFill>
              </a:rPr>
              <a:t>-responsible for passage of air, filters, warmth and moistens conditioning of the inspired air. </a:t>
            </a:r>
          </a:p>
          <a:p>
            <a:pPr>
              <a:buNone/>
            </a:pPr>
            <a:r>
              <a:rPr lang="en-US" sz="2800" b="1" dirty="0">
                <a:solidFill>
                  <a:srgbClr val="7030A0"/>
                </a:solidFill>
              </a:rPr>
              <a:t>   consists of </a:t>
            </a:r>
            <a:r>
              <a:rPr lang="en-US" sz="2800" dirty="0"/>
              <a:t>nasal cavities, pharynx, larynx, trachea, bronchi, bronchioles and terminal bronchioles.</a:t>
            </a:r>
          </a:p>
          <a:p>
            <a:r>
              <a:rPr lang="en-US" sz="2800" b="1" i="1" dirty="0"/>
              <a:t>Respiratory</a:t>
            </a:r>
            <a:r>
              <a:rPr lang="en-US" sz="2800" dirty="0"/>
              <a:t> </a:t>
            </a:r>
            <a:r>
              <a:rPr lang="en-US" sz="2800" b="1" i="1" dirty="0"/>
              <a:t>Part</a:t>
            </a:r>
            <a:r>
              <a:rPr lang="en-US" sz="2800" b="1" dirty="0">
                <a:solidFill>
                  <a:srgbClr val="7030A0"/>
                </a:solidFill>
              </a:rPr>
              <a:t>-involved with the exchange of oxygen and CO2 between blood and inspires air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</a:t>
            </a:r>
            <a:r>
              <a:rPr lang="en-US" sz="2800" b="1" dirty="0">
                <a:solidFill>
                  <a:srgbClr val="7030A0"/>
                </a:solidFill>
              </a:rPr>
              <a:t>consists of </a:t>
            </a:r>
            <a:r>
              <a:rPr lang="en-US" sz="2800" dirty="0"/>
              <a:t>respiratory bronchioles, alveolar ducts, alveolar sacs and alveoli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Pneumocytes</a:t>
            </a:r>
            <a:endParaRPr lang="en-US" sz="4000" b="1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4873752"/>
          </a:xfrm>
        </p:spPr>
        <p:txBody>
          <a:bodyPr>
            <a:noAutofit/>
          </a:bodyPr>
          <a:lstStyle/>
          <a:p>
            <a:r>
              <a:rPr lang="en-US" sz="3200" dirty="0"/>
              <a:t>Type I Alveolar or Type I </a:t>
            </a:r>
            <a:r>
              <a:rPr lang="en-US" sz="3200" dirty="0" err="1"/>
              <a:t>Pneumocytes</a:t>
            </a:r>
            <a:r>
              <a:rPr lang="en-US" sz="3200" dirty="0"/>
              <a:t> or </a:t>
            </a:r>
            <a:r>
              <a:rPr lang="en-US" sz="3200" dirty="0" err="1"/>
              <a:t>Squamous</a:t>
            </a:r>
            <a:r>
              <a:rPr lang="en-US" sz="3200" dirty="0"/>
              <a:t> Epithelial cells- Form the lining of 90% of the alveolar surface, numerous, </a:t>
            </a:r>
            <a:r>
              <a:rPr lang="en-US" sz="3200" dirty="0" err="1"/>
              <a:t>squamous</a:t>
            </a:r>
            <a:r>
              <a:rPr lang="en-US" sz="3200" dirty="0"/>
              <a:t>, thinness reduced to 0.05 to 0.2µm, edges of the 2 cells overlap and are uniting by tight junctions- preventing leakage of blood from capillaries to the alveolar lumen</a:t>
            </a:r>
          </a:p>
          <a:p>
            <a:r>
              <a:rPr lang="en-US" sz="3200" dirty="0"/>
              <a:t>Form Blood Air barrier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Type I </a:t>
            </a:r>
            <a:r>
              <a:rPr lang="en-US" sz="4000" b="1" dirty="0" err="1"/>
              <a:t>Pneumocytes</a:t>
            </a:r>
            <a:endParaRPr lang="en-US" sz="4000" b="1" dirty="0"/>
          </a:p>
        </p:txBody>
      </p:sp>
      <p:pic>
        <p:nvPicPr>
          <p:cNvPr id="43011" name="Picture 2" descr="http://o.quizlet.com/i/REJHlJZNQ8caDqPdsa6v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1"/>
            <a:ext cx="5905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Type II Alveolar or Type II </a:t>
            </a:r>
            <a:r>
              <a:rPr lang="en-US" sz="3600" b="1" dirty="0" err="1"/>
              <a:t>pneumocytes</a:t>
            </a:r>
            <a:endParaRPr lang="en-US" sz="3600" b="1" dirty="0"/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257800"/>
          </a:xfrm>
        </p:spPr>
        <p:txBody>
          <a:bodyPr>
            <a:normAutofit/>
          </a:bodyPr>
          <a:lstStyle/>
          <a:p>
            <a:r>
              <a:rPr lang="en-US" sz="2300" dirty="0"/>
              <a:t>Also known as </a:t>
            </a:r>
            <a:r>
              <a:rPr lang="en-US" sz="2300" dirty="0" err="1"/>
              <a:t>Septal</a:t>
            </a:r>
            <a:r>
              <a:rPr lang="en-US" sz="2300" dirty="0"/>
              <a:t> cells</a:t>
            </a:r>
          </a:p>
          <a:p>
            <a:r>
              <a:rPr lang="en-US" sz="2300" dirty="0"/>
              <a:t>Rounded or </a:t>
            </a:r>
            <a:r>
              <a:rPr lang="en-US" sz="2300" dirty="0" err="1"/>
              <a:t>cuboidal</a:t>
            </a:r>
            <a:r>
              <a:rPr lang="en-US" sz="2300" dirty="0"/>
              <a:t> secretory cells with </a:t>
            </a:r>
            <a:r>
              <a:rPr lang="en-US" sz="2300" dirty="0" err="1"/>
              <a:t>microvilli</a:t>
            </a:r>
            <a:endParaRPr lang="en-US" sz="2300" dirty="0"/>
          </a:p>
          <a:p>
            <a:r>
              <a:rPr lang="en-US" sz="2300" dirty="0"/>
              <a:t>Secretory granules are made of several layers- </a:t>
            </a:r>
            <a:r>
              <a:rPr lang="en-US" sz="2300" dirty="0" err="1"/>
              <a:t>Multilamellar</a:t>
            </a:r>
            <a:r>
              <a:rPr lang="en-US" sz="2300" dirty="0"/>
              <a:t> bodies.</a:t>
            </a:r>
          </a:p>
          <a:p>
            <a:r>
              <a:rPr lang="en-US" sz="2300" dirty="0"/>
              <a:t>These lamellar bodies are </a:t>
            </a:r>
            <a:r>
              <a:rPr lang="en-US" sz="2300" dirty="0" err="1"/>
              <a:t>cytoplasmic</a:t>
            </a:r>
            <a:r>
              <a:rPr lang="en-US" sz="2300" dirty="0"/>
              <a:t> inclusions made up of </a:t>
            </a:r>
            <a:r>
              <a:rPr lang="en-US" sz="2300" dirty="0" err="1"/>
              <a:t>phospholipid</a:t>
            </a:r>
            <a:r>
              <a:rPr lang="en-US" sz="2300" dirty="0"/>
              <a:t> which combines with other chemicals to form surfactant &amp; then ooze out of the cell by </a:t>
            </a:r>
            <a:r>
              <a:rPr lang="en-US" sz="2300" dirty="0" err="1"/>
              <a:t>exocytosis</a:t>
            </a:r>
            <a:r>
              <a:rPr lang="en-US" sz="2300" dirty="0"/>
              <a:t>.</a:t>
            </a:r>
          </a:p>
        </p:txBody>
      </p:sp>
      <p:sp>
        <p:nvSpPr>
          <p:cNvPr id="44036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191000" cy="5105400"/>
          </a:xfrm>
        </p:spPr>
        <p:txBody>
          <a:bodyPr>
            <a:normAutofit/>
          </a:bodyPr>
          <a:lstStyle/>
          <a:p>
            <a:r>
              <a:rPr lang="en-US" sz="2300" dirty="0"/>
              <a:t>Pulmonary Surfactant – is the fluid secreted that spreads over the alveolar surface</a:t>
            </a:r>
          </a:p>
          <a:p>
            <a:r>
              <a:rPr lang="en-US" sz="2300" dirty="0"/>
              <a:t>These cells can multiply to replace damaged cells.</a:t>
            </a:r>
          </a:p>
          <a:p>
            <a:r>
              <a:rPr lang="en-US" sz="2300" dirty="0"/>
              <a:t>Surfactant also has </a:t>
            </a:r>
            <a:r>
              <a:rPr lang="en-US" sz="2400" dirty="0"/>
              <a:t>bactericidal properties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2" descr="http://3.bp.blogspot.com/-6oU5aftaMNk/TcLq8fuW2_I/AAAAAAAAAE8/rtxIihD24tQ/s1600/microscopy+l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755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Type I and II </a:t>
            </a:r>
            <a:r>
              <a:rPr lang="en-US" sz="3200" b="1" dirty="0" err="1"/>
              <a:t>Pneumocytes</a:t>
            </a:r>
            <a:r>
              <a:rPr lang="en-US" sz="3200" b="1" dirty="0"/>
              <a:t>, capillaries and Dust cells</a:t>
            </a:r>
          </a:p>
        </p:txBody>
      </p:sp>
      <p:pic>
        <p:nvPicPr>
          <p:cNvPr id="46083" name="Picture 2" descr="http://o.quizlet.com/i/PO0kvENKGX1DIydVRE2t2Q.jpg"/>
          <p:cNvPicPr>
            <a:picLocks noChangeAspect="1" noChangeArrowheads="1"/>
          </p:cNvPicPr>
          <p:nvPr/>
        </p:nvPicPr>
        <p:blipFill>
          <a:blip r:embed="rId2" cstate="print"/>
          <a:srcRect l="9525" t="3439" r="10477" b="6615"/>
          <a:stretch>
            <a:fillRect/>
          </a:stretch>
        </p:blipFill>
        <p:spPr bwMode="auto">
          <a:xfrm>
            <a:off x="1295400" y="1219200"/>
            <a:ext cx="6400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000" b="1" dirty="0"/>
              <a:t>Pulmonary Surfactant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Surfactant contains phospholipids, proteins and </a:t>
            </a:r>
            <a:r>
              <a:rPr lang="en-US" sz="3800" dirty="0" err="1"/>
              <a:t>glycosaminoglycans</a:t>
            </a:r>
            <a:r>
              <a:rPr lang="en-US" sz="3800" dirty="0"/>
              <a:t>, reduces the surface tension and prevents collapse of the alveolus during expiration.</a:t>
            </a:r>
          </a:p>
          <a:p>
            <a:r>
              <a:rPr lang="en-US" sz="3800" dirty="0"/>
              <a:t>Is constantly renewed.</a:t>
            </a:r>
          </a:p>
          <a:p>
            <a:r>
              <a:rPr lang="en-US" sz="3800" dirty="0"/>
              <a:t>Removed from the surface by Type I </a:t>
            </a:r>
            <a:r>
              <a:rPr lang="en-US" sz="3800" dirty="0" err="1"/>
              <a:t>pneumocytes</a:t>
            </a:r>
            <a:r>
              <a:rPr lang="en-US" sz="3800" dirty="0"/>
              <a:t> and macrophages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7108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419600" cy="5715000"/>
          </a:xfrm>
        </p:spPr>
        <p:txBody>
          <a:bodyPr>
            <a:noAutofit/>
          </a:bodyPr>
          <a:lstStyle/>
          <a:p>
            <a:r>
              <a:rPr lang="en-US" sz="2800" dirty="0"/>
              <a:t>The reduced surface tension in the alveoli decreases the force that is needed to inflate alveoli during inspiration.</a:t>
            </a:r>
          </a:p>
          <a:p>
            <a:r>
              <a:rPr lang="en-US" sz="2800" dirty="0"/>
              <a:t>Therefore, surfactant stabilizes the alveolar diameters, facilitates their expansion and prevents their collapse by minimizing the collapsing forces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Blood Air Barrier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Consist of a thin layer of surfactant</a:t>
            </a:r>
          </a:p>
          <a:p>
            <a:r>
              <a:rPr lang="en-US" sz="2800" dirty="0"/>
              <a:t>Cytoplasm of Type I </a:t>
            </a:r>
            <a:r>
              <a:rPr lang="en-US" sz="2800" dirty="0" err="1"/>
              <a:t>Pneumocytes</a:t>
            </a:r>
            <a:endParaRPr lang="en-US" sz="2800" dirty="0"/>
          </a:p>
          <a:p>
            <a:r>
              <a:rPr lang="en-US" sz="2800" dirty="0"/>
              <a:t>Basement membrane of </a:t>
            </a:r>
            <a:r>
              <a:rPr lang="en-US" sz="2800" dirty="0" err="1"/>
              <a:t>Pneumocytes</a:t>
            </a:r>
            <a:endParaRPr lang="en-US" sz="2800" dirty="0"/>
          </a:p>
          <a:p>
            <a:r>
              <a:rPr lang="en-US" sz="2800" dirty="0"/>
              <a:t>Intervening Connective Tissue</a:t>
            </a:r>
          </a:p>
          <a:p>
            <a:r>
              <a:rPr lang="en-US" sz="2800" dirty="0"/>
              <a:t>Basement membrane of capillary endothelial cell</a:t>
            </a:r>
          </a:p>
          <a:p>
            <a:r>
              <a:rPr lang="en-US" sz="2800" dirty="0"/>
              <a:t>Cytoplasm of capillary Endothelial cells</a:t>
            </a:r>
          </a:p>
          <a:p>
            <a:r>
              <a:rPr lang="en-US" sz="2800" dirty="0"/>
              <a:t>Endothelial cells of alveolar capillaries are extremely thin, have numerous projections increasing the surface area of the cell membrane exposed to  blood for gaseous exchange. At places the 2 basement membranes are so fused reducing the thickness of Barrier.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9155" name="Picture 2" descr="http://site.motifolio.com/images/Histogenesis-of-the-lungs-and-formation-of-the-blood-air-barrier-10111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endParaRPr lang="en-US"/>
          </a:p>
        </p:txBody>
      </p:sp>
      <p:pic>
        <p:nvPicPr>
          <p:cNvPr id="50179" name="Picture 2" descr="http://site.motifolio.com/images/Histogenesis-of-the-lungs-and-formation-of-the-blood-air-barrier-10111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5819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2" descr="http://rowdy.msudenver.edu/~raoa/rao/docs/ALveol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323850"/>
            <a:ext cx="89027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esp2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868362"/>
          </a:xfrm>
        </p:spPr>
        <p:txBody>
          <a:bodyPr>
            <a:noAutofit/>
          </a:bodyPr>
          <a:lstStyle/>
          <a:p>
            <a:r>
              <a:rPr lang="en-US" sz="3600" b="1" dirty="0"/>
              <a:t>Alveolar Macrophages or Dust cells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953000" cy="4754563"/>
          </a:xfrm>
        </p:spPr>
        <p:txBody>
          <a:bodyPr>
            <a:noAutofit/>
          </a:bodyPr>
          <a:lstStyle/>
          <a:p>
            <a:r>
              <a:rPr lang="en-US" sz="2800" dirty="0"/>
              <a:t>Derived from </a:t>
            </a:r>
            <a:r>
              <a:rPr lang="en-US" sz="2800" dirty="0" err="1"/>
              <a:t>Monocytes</a:t>
            </a:r>
            <a:r>
              <a:rPr lang="en-US" sz="2800" dirty="0"/>
              <a:t> and are part mononuclear </a:t>
            </a:r>
            <a:r>
              <a:rPr lang="en-US" sz="2800" dirty="0" err="1"/>
              <a:t>phagocytic</a:t>
            </a:r>
            <a:r>
              <a:rPr lang="en-US" sz="2800" dirty="0"/>
              <a:t> system.</a:t>
            </a:r>
          </a:p>
          <a:p>
            <a:r>
              <a:rPr lang="en-US" sz="2800" dirty="0"/>
              <a:t>Either seen in the septa or alveoli</a:t>
            </a:r>
          </a:p>
          <a:p>
            <a:r>
              <a:rPr lang="en-US" sz="2800" dirty="0"/>
              <a:t>Cytoplasm contains </a:t>
            </a:r>
            <a:r>
              <a:rPr lang="en-US" sz="2800" dirty="0" err="1"/>
              <a:t>phagocytosed</a:t>
            </a:r>
            <a:r>
              <a:rPr lang="en-US" sz="2800" dirty="0"/>
              <a:t> inhaled carbon and dust particles</a:t>
            </a:r>
          </a:p>
          <a:p>
            <a:r>
              <a:rPr lang="en-US" sz="2800" dirty="0"/>
              <a:t>Inhaled carbon and dust particles are passed on to them from </a:t>
            </a:r>
            <a:r>
              <a:rPr lang="en-US" sz="2800" dirty="0" err="1"/>
              <a:t>pneumocyte</a:t>
            </a:r>
            <a:r>
              <a:rPr lang="en-US" sz="2800" dirty="0"/>
              <a:t> I through </a:t>
            </a:r>
            <a:r>
              <a:rPr lang="en-US" sz="2800" dirty="0" err="1"/>
              <a:t>pinocytic</a:t>
            </a:r>
            <a:r>
              <a:rPr lang="en-US" sz="2800" dirty="0"/>
              <a:t> vesicles</a:t>
            </a:r>
          </a:p>
        </p:txBody>
      </p:sp>
      <p:pic>
        <p:nvPicPr>
          <p:cNvPr id="52228" name="Picture 2" descr="http://www.histology.leeds.ac.uk/respiratory/images/alveolar_diag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447800"/>
            <a:ext cx="3276600" cy="3429000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73162"/>
          </a:xfrm>
        </p:spPr>
        <p:txBody>
          <a:bodyPr>
            <a:noAutofit/>
          </a:bodyPr>
          <a:lstStyle/>
          <a:p>
            <a:r>
              <a:rPr lang="en-US" sz="3600" b="1" dirty="0"/>
              <a:t>Alveolar Macrophages or Dust cells</a:t>
            </a:r>
          </a:p>
        </p:txBody>
      </p:sp>
      <p:sp>
        <p:nvSpPr>
          <p:cNvPr id="53251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648200" cy="4876800"/>
          </a:xfrm>
        </p:spPr>
        <p:txBody>
          <a:bodyPr>
            <a:noAutofit/>
          </a:bodyPr>
          <a:lstStyle/>
          <a:p>
            <a:r>
              <a:rPr lang="en-US" sz="3000" dirty="0"/>
              <a:t>Migrate from septum to alveolar surface and are carried to the pharynx through sputum</a:t>
            </a:r>
          </a:p>
          <a:p>
            <a:r>
              <a:rPr lang="en-US" sz="3000" dirty="0"/>
              <a:t>Main function is to clean the alveoli of invading microorganisms and inhaled particulate matter by </a:t>
            </a:r>
            <a:r>
              <a:rPr lang="en-US" sz="3000" dirty="0" err="1"/>
              <a:t>phagocytosis</a:t>
            </a:r>
            <a:endParaRPr lang="en-US" sz="3000" dirty="0"/>
          </a:p>
        </p:txBody>
      </p:sp>
      <p:pic>
        <p:nvPicPr>
          <p:cNvPr id="53252" name="Picture 2" descr="https://classconnection.s3.amazonaws.com/67582/flashcards/670169/png/alveolus-(alveoli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0638" y="1600200"/>
            <a:ext cx="3133725" cy="4525963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Heart failure cells</a:t>
            </a:r>
          </a:p>
        </p:txBody>
      </p:sp>
      <p:sp>
        <p:nvSpPr>
          <p:cNvPr id="542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congestive heart failure where pulmonary capillaries are overloaded with blood, the alveolar macrophages </a:t>
            </a:r>
            <a:r>
              <a:rPr lang="en-US" sz="3200" dirty="0" err="1"/>
              <a:t>phagocytose</a:t>
            </a:r>
            <a:r>
              <a:rPr lang="en-US" sz="3200" dirty="0"/>
              <a:t> erythrocytes that escape from capillaries</a:t>
            </a:r>
          </a:p>
          <a:p>
            <a:r>
              <a:rPr lang="en-US" sz="3200" dirty="0"/>
              <a:t>These cells become red brick in color because of pigment </a:t>
            </a:r>
            <a:r>
              <a:rPr lang="en-US" sz="3200" dirty="0" err="1"/>
              <a:t>Haemosiderin</a:t>
            </a:r>
            <a:r>
              <a:rPr lang="en-US" sz="3200" dirty="0"/>
              <a:t> and are known as heart failure cells.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Respiratory Histology"/>
          <p:cNvPicPr>
            <a:picLocks noChangeAspect="1" noChangeArrowheads="1"/>
          </p:cNvPicPr>
          <p:nvPr/>
        </p:nvPicPr>
        <p:blipFill>
          <a:blip r:embed="rId2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3300"/>
                </a:solidFill>
                <a:latin typeface="Times New Roman" pitchFamily="18" charset="0"/>
              </a:rPr>
              <a:t>Lung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648200" cy="5943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1-Bronchus and bronchioles are 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2-Alveolar duct and alveoli-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   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Simple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squamous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epithelium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</a:rPr>
              <a:t>Type 1 </a:t>
            </a:r>
            <a:r>
              <a:rPr lang="en-US" sz="2800" b="1" dirty="0" err="1">
                <a:solidFill>
                  <a:srgbClr val="A50021"/>
                </a:solidFill>
                <a:latin typeface="Times New Roman" pitchFamily="18" charset="0"/>
              </a:rPr>
              <a:t>Pneumocytes</a:t>
            </a:r>
            <a:endParaRPr lang="en-US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</a:rPr>
              <a:t>         -</a:t>
            </a:r>
            <a:r>
              <a:rPr lang="en-US" b="1" i="1" dirty="0">
                <a:solidFill>
                  <a:srgbClr val="008000"/>
                </a:solidFill>
                <a:latin typeface="Times New Roman" pitchFamily="18" charset="0"/>
              </a:rPr>
              <a:t>Blood Air barrier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</a:rPr>
              <a:t>  Type2 </a:t>
            </a:r>
            <a:r>
              <a:rPr lang="en-US" sz="2800" b="1" dirty="0" err="1">
                <a:solidFill>
                  <a:srgbClr val="A50021"/>
                </a:solidFill>
                <a:latin typeface="Times New Roman" pitchFamily="18" charset="0"/>
              </a:rPr>
              <a:t>Pneumocytes</a:t>
            </a:r>
            <a:endParaRPr lang="en-US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</a:rPr>
              <a:t>      - </a:t>
            </a:r>
            <a:r>
              <a:rPr lang="en-US" b="1" i="1" dirty="0">
                <a:solidFill>
                  <a:srgbClr val="A50021"/>
                </a:solidFill>
                <a:latin typeface="Times New Roman" pitchFamily="18" charset="0"/>
              </a:rPr>
              <a:t>pulmonary surfactant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 dirty="0">
                <a:solidFill>
                  <a:srgbClr val="A50021"/>
                </a:solidFill>
                <a:latin typeface="Times New Roman" pitchFamily="18" charset="0"/>
              </a:rPr>
              <a:t>       - lamellar bodies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</a:rPr>
              <a:t> Type3Pneumocytes (brush cells)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     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Basement membrane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-Dust cells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(Heart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failure cells),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3-Inter alveolar septa &amp; Supportive tissue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5837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371600"/>
            <a:ext cx="3829050" cy="41910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AutoShape 2" descr="https://beyondthedish.files.wordpress.com/2011/11/alveol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AutoShape 4" descr="https://beyondthedish.files.wordpress.com/2011/11/alveoli.jpg?w=300&amp;h=2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AutoShape 6" descr="https://beyondthedish.files.wordpress.com/2011/11/gas-barrier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AutoShape 8" descr="https://beyondthedish.files.wordpress.com/2011/11/gas-barrier-small.jpg?w=300&amp;h=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AutoShape 10" descr="https://beyondthedish.files.wordpress.com/2011/11/gas-barrier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0424" name="Picture 12" descr="http://legacy.owensboro.kctcs.edu/gcaplan/anat2/histology/Image1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461010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rgbClr val="800000"/>
                </a:solidFill>
                <a:latin typeface="Times New Roman" pitchFamily="18" charset="0"/>
              </a:rPr>
              <a:t>RESPIRATORY SYSTEM HISTOLOGY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Epiglottis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Trachea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Bronchus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Times New Roman" pitchFamily="18" charset="0"/>
              </a:rPr>
              <a:t>   -</a:t>
            </a:r>
            <a:r>
              <a:rPr lang="en-US" sz="3600" b="1" i="1" dirty="0">
                <a:solidFill>
                  <a:srgbClr val="003300"/>
                </a:solidFill>
                <a:latin typeface="Times New Roman" pitchFamily="18" charset="0"/>
              </a:rPr>
              <a:t>Primary bronchus </a:t>
            </a:r>
          </a:p>
          <a:p>
            <a:pPr eaLnBrk="1" hangingPunct="1">
              <a:buFontTx/>
              <a:buNone/>
            </a:pPr>
            <a:r>
              <a:rPr lang="en-US" sz="3600" b="1" i="1" dirty="0">
                <a:solidFill>
                  <a:srgbClr val="003300"/>
                </a:solidFill>
                <a:latin typeface="Times New Roman" pitchFamily="18" charset="0"/>
              </a:rPr>
              <a:t>   -Secondary bronchus</a:t>
            </a:r>
          </a:p>
          <a:p>
            <a:pPr eaLnBrk="1" hangingPunct="1">
              <a:buFontTx/>
              <a:buNone/>
            </a:pPr>
            <a:r>
              <a:rPr lang="en-US" sz="3600" b="1" i="1" dirty="0">
                <a:solidFill>
                  <a:srgbClr val="003300"/>
                </a:solidFill>
                <a:latin typeface="Times New Roman" pitchFamily="18" charset="0"/>
              </a:rPr>
              <a:t>   -Tertiary bronchus</a:t>
            </a: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Bronchiole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</a:p>
          <a:p>
            <a:pPr eaLnBrk="1" hangingPunct="1"/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Lung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4000" b="1" dirty="0"/>
              <a:t>Clinical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err="1"/>
              <a:t>Bronchiectasis</a:t>
            </a:r>
            <a:r>
              <a:rPr lang="en-US" sz="3000" b="1" dirty="0"/>
              <a:t>:</a:t>
            </a:r>
            <a:r>
              <a:rPr lang="en-US" sz="3000" dirty="0"/>
              <a:t> Permanent dilatation of bronchi and bronchioles full of mucous. This is caused by tissue destruction secondary to infection.</a:t>
            </a:r>
          </a:p>
          <a:p>
            <a:r>
              <a:rPr lang="en-US" sz="3000" b="1" dirty="0"/>
              <a:t>Respiratory distress syndrome or Hyaline membrane disease:</a:t>
            </a:r>
            <a:r>
              <a:rPr lang="en-US" sz="3000" dirty="0"/>
              <a:t> in premature new born babies there is deficiency of surfactant as it is produced in the last week of  gestation. They have difficulty in expanding the already collapsed lungs. A fibrin rich </a:t>
            </a:r>
            <a:r>
              <a:rPr lang="en-US" sz="3000" dirty="0" err="1"/>
              <a:t>eosinophilic</a:t>
            </a:r>
            <a:r>
              <a:rPr lang="en-US" sz="3000" dirty="0"/>
              <a:t> material called hyaline membrane lines the respiratory bronchioles and alveolar ducts of babies. Synthesis of surfactant is induced by administration of corticosteroids.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FOR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WEEK </a:t>
            </a:r>
            <a:endParaRPr lang="en-I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4721352"/>
          </a:xfrm>
        </p:spPr>
        <p:txBody>
          <a:bodyPr/>
          <a:lstStyle/>
          <a:p>
            <a:r>
              <a:rPr lang="en-US" sz="3600" dirty="0"/>
              <a:t>Draw the diagram of trachea in front of page no. 54</a:t>
            </a:r>
          </a:p>
          <a:p>
            <a:endParaRPr lang="en-US" sz="3600" dirty="0"/>
          </a:p>
          <a:p>
            <a:r>
              <a:rPr lang="en-US" sz="3600" dirty="0"/>
              <a:t>Draw the diagram of lung in front of page no. 55</a:t>
            </a:r>
            <a:endParaRPr lang="en-IN" sz="36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b="1" dirty="0"/>
              <a:t>1. Heart failure cells are </a:t>
            </a:r>
          </a:p>
          <a:p>
            <a:pPr marL="742950" indent="-742950">
              <a:buAutoNum type="alphaUcPeriod"/>
            </a:pPr>
            <a:r>
              <a:rPr lang="en-US" sz="4000" dirty="0"/>
              <a:t>Type I </a:t>
            </a:r>
            <a:r>
              <a:rPr lang="en-US" sz="4000" dirty="0" err="1"/>
              <a:t>Pneumocytes</a:t>
            </a:r>
            <a:endParaRPr lang="en-US" sz="4000" dirty="0"/>
          </a:p>
          <a:p>
            <a:pPr marL="742950" indent="-742950">
              <a:buAutoNum type="alphaUcPeriod"/>
            </a:pPr>
            <a:r>
              <a:rPr lang="en-US" sz="4000" dirty="0"/>
              <a:t>Type II </a:t>
            </a:r>
            <a:r>
              <a:rPr lang="en-US" sz="4000" dirty="0" err="1"/>
              <a:t>Pneumocytes</a:t>
            </a:r>
            <a:endParaRPr lang="en-US" sz="4000" dirty="0"/>
          </a:p>
          <a:p>
            <a:pPr marL="742950" indent="-742950">
              <a:buAutoNum type="alphaUcPeriod"/>
            </a:pPr>
            <a:r>
              <a:rPr lang="en-US" sz="4000" dirty="0"/>
              <a:t>Macrophages</a:t>
            </a:r>
          </a:p>
          <a:p>
            <a:pPr marL="742950" indent="-742950">
              <a:buAutoNum type="alphaUcPeriod"/>
            </a:pPr>
            <a:r>
              <a:rPr lang="en-US" sz="4000" dirty="0"/>
              <a:t>Cells of Clara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/>
              <a:t>2. All of the following are true for Pulmonary Surfactant EXCEPT</a:t>
            </a:r>
          </a:p>
          <a:p>
            <a:pPr marL="742950" indent="-742950">
              <a:buAutoNum type="alphaUcPeriod"/>
            </a:pPr>
            <a:r>
              <a:rPr lang="en-US" sz="3600" dirty="0"/>
              <a:t>Lines the alveolar surface</a:t>
            </a:r>
          </a:p>
          <a:p>
            <a:pPr marL="742950" indent="-742950">
              <a:buAutoNum type="alphaUcPeriod"/>
            </a:pPr>
            <a:r>
              <a:rPr lang="en-US" sz="3600" dirty="0"/>
              <a:t>Forms blood brain barrier</a:t>
            </a:r>
          </a:p>
          <a:p>
            <a:pPr marL="742950" indent="-742950">
              <a:buAutoNum type="alphaUcPeriod"/>
            </a:pPr>
            <a:r>
              <a:rPr lang="en-US" sz="3600" dirty="0"/>
              <a:t>Secreted by Type II alveolar cells</a:t>
            </a:r>
          </a:p>
          <a:p>
            <a:pPr marL="742950" indent="-742950">
              <a:buAutoNum type="alphaUcPeriod"/>
            </a:pPr>
            <a:r>
              <a:rPr lang="en-US" sz="3600" dirty="0"/>
              <a:t>Prevents collapse of lungs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b="1" dirty="0"/>
              <a:t>3. Cartilage is seen in</a:t>
            </a:r>
          </a:p>
          <a:p>
            <a:pPr marL="742950" indent="-742950">
              <a:buAutoNum type="alphaUcPeriod"/>
            </a:pPr>
            <a:r>
              <a:rPr lang="en-US" sz="4000" dirty="0"/>
              <a:t>Bronchus</a:t>
            </a:r>
          </a:p>
          <a:p>
            <a:pPr marL="742950" indent="-742950">
              <a:buAutoNum type="alphaUcPeriod"/>
            </a:pPr>
            <a:r>
              <a:rPr lang="en-US" sz="4000" dirty="0"/>
              <a:t>Terminal bronchiole</a:t>
            </a:r>
          </a:p>
          <a:p>
            <a:pPr marL="742950" indent="-742950">
              <a:buAutoNum type="alphaUcPeriod"/>
            </a:pPr>
            <a:r>
              <a:rPr lang="en-US" sz="4000" dirty="0"/>
              <a:t>Respiratory bronchiole</a:t>
            </a:r>
          </a:p>
          <a:p>
            <a:pPr marL="742950" indent="-742950">
              <a:buAutoNum type="alphaUcPeriod"/>
            </a:pPr>
            <a:r>
              <a:rPr lang="en-US" sz="4000" dirty="0"/>
              <a:t>Alveolar duct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/>
              <a:t>4. Cells of Clara are predominantly seen in</a:t>
            </a:r>
          </a:p>
          <a:p>
            <a:pPr marL="742950" indent="-742950">
              <a:buFontTx/>
              <a:buAutoNum type="alphaUcPeriod"/>
            </a:pPr>
            <a:r>
              <a:rPr lang="en-US" sz="3600" dirty="0"/>
              <a:t>Trachea</a:t>
            </a:r>
          </a:p>
          <a:p>
            <a:pPr marL="742950" indent="-742950">
              <a:buFontTx/>
              <a:buAutoNum type="alphaUcPeriod"/>
            </a:pPr>
            <a:r>
              <a:rPr lang="en-US" sz="3600" dirty="0"/>
              <a:t>Primary Bronchus</a:t>
            </a:r>
          </a:p>
          <a:p>
            <a:pPr marL="742950" indent="-742950">
              <a:buFontTx/>
              <a:buAutoNum type="alphaUcPeriod"/>
            </a:pPr>
            <a:r>
              <a:rPr lang="en-US" sz="3600" dirty="0"/>
              <a:t>Secondary Bronchus</a:t>
            </a:r>
          </a:p>
          <a:p>
            <a:pPr marL="742950" indent="-742950">
              <a:buFontTx/>
              <a:buAutoNum type="alphaUcPeriod"/>
            </a:pPr>
            <a:r>
              <a:rPr lang="en-US" sz="3600" dirty="0"/>
              <a:t>Terminal Bronchioles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87375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/>
              <a:t>5. Which of the following does not take part in the formation of Blood Air Barrier?</a:t>
            </a:r>
          </a:p>
          <a:p>
            <a:pPr marL="742950" indent="-742950">
              <a:buAutoNum type="alphaUcPeriod"/>
            </a:pPr>
            <a:r>
              <a:rPr lang="en-US" sz="3600" dirty="0"/>
              <a:t>Type I </a:t>
            </a:r>
            <a:r>
              <a:rPr lang="en-US" sz="3600" dirty="0" err="1"/>
              <a:t>Pneumocytes</a:t>
            </a:r>
            <a:endParaRPr lang="en-US" sz="3600" dirty="0"/>
          </a:p>
          <a:p>
            <a:pPr marL="742950" indent="-742950">
              <a:buAutoNum type="alphaUcPeriod"/>
            </a:pPr>
            <a:r>
              <a:rPr lang="en-US" sz="3600" dirty="0"/>
              <a:t>Type II </a:t>
            </a:r>
            <a:r>
              <a:rPr lang="en-US" sz="3600" dirty="0" err="1"/>
              <a:t>Pneumocytes</a:t>
            </a:r>
            <a:endParaRPr lang="en-US" sz="3600" dirty="0"/>
          </a:p>
          <a:p>
            <a:pPr marL="742950" indent="-742950">
              <a:buAutoNum type="alphaUcPeriod"/>
            </a:pPr>
            <a:r>
              <a:rPr lang="en-US" sz="3600" dirty="0"/>
              <a:t>Capillary endothelium</a:t>
            </a:r>
          </a:p>
          <a:p>
            <a:pPr marL="742950" indent="-742950">
              <a:buAutoNum type="alphaUcPeriod"/>
            </a:pPr>
            <a:r>
              <a:rPr lang="en-US" sz="3600" dirty="0"/>
              <a:t>Basement membrane of Capillary Endothelium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66B7-ECA8-411E-925D-3F04BDFC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Epiglottis </a:t>
            </a:r>
            <a:endParaRPr lang="en-IN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E1394B5-582F-46DD-B68B-BFAD3B941F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1803400"/>
            <a:ext cx="6276975" cy="4467225"/>
          </a:xfrm>
        </p:spPr>
      </p:pic>
    </p:spTree>
    <p:extLst>
      <p:ext uri="{BB962C8B-B14F-4D97-AF65-F5344CB8AC3E}">
        <p14:creationId xmlns:p14="http://schemas.microsoft.com/office/powerpoint/2010/main" val="143214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66B7-ECA8-411E-925D-3F04BDFC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Epiglottis </a:t>
            </a:r>
            <a:endParaRPr lang="en-IN" dirty="0"/>
          </a:p>
        </p:txBody>
      </p:sp>
      <p:pic>
        <p:nvPicPr>
          <p:cNvPr id="5" name="Content Placeholder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F9C5C2-E360-4240-B677-7D94C2110F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39" y="1676401"/>
            <a:ext cx="6435361" cy="5184488"/>
          </a:xfrm>
        </p:spPr>
      </p:pic>
    </p:spTree>
    <p:extLst>
      <p:ext uri="{BB962C8B-B14F-4D97-AF65-F5344CB8AC3E}">
        <p14:creationId xmlns:p14="http://schemas.microsoft.com/office/powerpoint/2010/main" val="153614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 t="4597" b="6897"/>
          <a:stretch>
            <a:fillRect/>
          </a:stretch>
        </p:blipFill>
        <p:spPr bwMode="auto">
          <a:xfrm>
            <a:off x="0" y="1076325"/>
            <a:ext cx="9009062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Trachea (T.S. Low Power)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365</TotalTime>
  <Words>1591</Words>
  <Application>Microsoft Office PowerPoint</Application>
  <PresentationFormat>On-screen Show (4:3)</PresentationFormat>
  <Paragraphs>271</Paragraphs>
  <Slides>66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Respiratory system</vt:lpstr>
      <vt:lpstr>COMPETENCY </vt:lpstr>
      <vt:lpstr>SLO</vt:lpstr>
      <vt:lpstr>Functionally the Respiratory System consist of 2 parts:</vt:lpstr>
      <vt:lpstr>PowerPoint Presentation</vt:lpstr>
      <vt:lpstr>RESPIRATORY SYSTEM HISTOLOGY</vt:lpstr>
      <vt:lpstr>Epiglottis </vt:lpstr>
      <vt:lpstr>Epiglottis </vt:lpstr>
      <vt:lpstr>Trachea (T.S. Low Power)</vt:lpstr>
      <vt:lpstr>Trachea</vt:lpstr>
      <vt:lpstr>Trachea</vt:lpstr>
      <vt:lpstr>PowerPoint Presentation</vt:lpstr>
      <vt:lpstr>Trachea( T.S. High Power)</vt:lpstr>
      <vt:lpstr>Trachea</vt:lpstr>
      <vt:lpstr>PowerPoint Presentation</vt:lpstr>
      <vt:lpstr>Bronchus</vt:lpstr>
      <vt:lpstr>Changes as bronchi become smaller</vt:lpstr>
      <vt:lpstr>Bronchiole</vt:lpstr>
      <vt:lpstr>Bronchiole</vt:lpstr>
      <vt:lpstr>Bronchus and Bronchiole</vt:lpstr>
      <vt:lpstr>PowerPoint Presentation</vt:lpstr>
      <vt:lpstr>Bronchiole</vt:lpstr>
      <vt:lpstr>Differences between Bronchi and Bronchioles</vt:lpstr>
      <vt:lpstr>Terminal Bronchiole</vt:lpstr>
      <vt:lpstr>Terminal Bronchiole</vt:lpstr>
      <vt:lpstr>PowerPoint Presentation</vt:lpstr>
      <vt:lpstr>PowerPoint Presentation</vt:lpstr>
      <vt:lpstr>Respiratory Bronchiole</vt:lpstr>
      <vt:lpstr>PowerPoint Presentation</vt:lpstr>
      <vt:lpstr>Cells seen in the respiratory passages</vt:lpstr>
      <vt:lpstr>PowerPoint Presentation</vt:lpstr>
      <vt:lpstr>PowerPoint Presentation</vt:lpstr>
      <vt:lpstr>PowerPoint Presentation</vt:lpstr>
      <vt:lpstr>Alveolar Ducts and Alveolar Sacs</vt:lpstr>
      <vt:lpstr>Alveolar Sac</vt:lpstr>
      <vt:lpstr>Alveoli</vt:lpstr>
      <vt:lpstr>PowerPoint Presentation</vt:lpstr>
      <vt:lpstr>PowerPoint Presentation</vt:lpstr>
      <vt:lpstr>Cells in the Alveoli</vt:lpstr>
      <vt:lpstr>Pneumocytes</vt:lpstr>
      <vt:lpstr>Type I Pneumocytes</vt:lpstr>
      <vt:lpstr>Type II Alveolar or Type II pneumocytes</vt:lpstr>
      <vt:lpstr>PowerPoint Presentation</vt:lpstr>
      <vt:lpstr>Type I and II Pneumocytes, capillaries and Dust cells</vt:lpstr>
      <vt:lpstr>Pulmonary Surfactant</vt:lpstr>
      <vt:lpstr>Blood Air Barrier</vt:lpstr>
      <vt:lpstr>PowerPoint Presentation</vt:lpstr>
      <vt:lpstr>PowerPoint Presentation</vt:lpstr>
      <vt:lpstr>PowerPoint Presentation</vt:lpstr>
      <vt:lpstr>Alveolar Macrophages or Dust cells</vt:lpstr>
      <vt:lpstr>Alveolar Macrophages or Dust cells</vt:lpstr>
      <vt:lpstr>Heart failure cells</vt:lpstr>
      <vt:lpstr>PowerPoint Presentation</vt:lpstr>
      <vt:lpstr>PowerPoint Presentation</vt:lpstr>
      <vt:lpstr>PowerPoint Presentation</vt:lpstr>
      <vt:lpstr>Lung</vt:lpstr>
      <vt:lpstr>PowerPoint Presentation</vt:lpstr>
      <vt:lpstr>PowerPoint Presentation</vt:lpstr>
      <vt:lpstr>PowerPoint Presentation</vt:lpstr>
      <vt:lpstr>Clinical</vt:lpstr>
      <vt:lpstr>PRACTICAL FOR THIS WEEK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Danube industries</cp:lastModifiedBy>
  <cp:revision>36</cp:revision>
  <dcterms:created xsi:type="dcterms:W3CDTF">2018-04-04T04:22:35Z</dcterms:created>
  <dcterms:modified xsi:type="dcterms:W3CDTF">2021-05-31T04:38:35Z</dcterms:modified>
</cp:coreProperties>
</file>