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7" r:id="rId5"/>
    <p:sldId id="268" r:id="rId6"/>
    <p:sldId id="269" r:id="rId7"/>
    <p:sldId id="259" r:id="rId8"/>
    <p:sldId id="270" r:id="rId9"/>
    <p:sldId id="260" r:id="rId10"/>
    <p:sldId id="272" r:id="rId11"/>
    <p:sldId id="273" r:id="rId12"/>
    <p:sldId id="274" r:id="rId13"/>
    <p:sldId id="275" r:id="rId14"/>
    <p:sldId id="284" r:id="rId15"/>
    <p:sldId id="277" r:id="rId16"/>
    <p:sldId id="295" r:id="rId17"/>
    <p:sldId id="303" r:id="rId18"/>
    <p:sldId id="278" r:id="rId19"/>
    <p:sldId id="294" r:id="rId20"/>
    <p:sldId id="286" r:id="rId21"/>
    <p:sldId id="288" r:id="rId22"/>
    <p:sldId id="296" r:id="rId23"/>
    <p:sldId id="298" r:id="rId24"/>
    <p:sldId id="297" r:id="rId25"/>
    <p:sldId id="299" r:id="rId26"/>
    <p:sldId id="280" r:id="rId27"/>
    <p:sldId id="292" r:id="rId28"/>
    <p:sldId id="264" r:id="rId29"/>
    <p:sldId id="300" r:id="rId30"/>
    <p:sldId id="302" r:id="rId31"/>
    <p:sldId id="265" r:id="rId32"/>
    <p:sldId id="301" r:id="rId33"/>
    <p:sldId id="304" r:id="rId34"/>
    <p:sldId id="308" r:id="rId35"/>
    <p:sldId id="307" r:id="rId36"/>
    <p:sldId id="306" r:id="rId37"/>
    <p:sldId id="30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464"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C9A9C-0D0D-4849-B7DF-D55FEE57CAE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380EB-E303-4B78-B83D-A7CE4F207F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C9A9C-0D0D-4849-B7DF-D55FEE57CAE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380EB-E303-4B78-B83D-A7CE4F207F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C9A9C-0D0D-4849-B7DF-D55FEE57CAE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380EB-E303-4B78-B83D-A7CE4F207F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C9A9C-0D0D-4849-B7DF-D55FEE57CAE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380EB-E303-4B78-B83D-A7CE4F207F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C9A9C-0D0D-4849-B7DF-D55FEE57CAE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380EB-E303-4B78-B83D-A7CE4F207F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CC9A9C-0D0D-4849-B7DF-D55FEE57CAE9}"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380EB-E303-4B78-B83D-A7CE4F207F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C9A9C-0D0D-4849-B7DF-D55FEE57CAE9}" type="datetimeFigureOut">
              <a:rPr lang="en-US" smtClean="0"/>
              <a:pPr/>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380EB-E303-4B78-B83D-A7CE4F207F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C9A9C-0D0D-4849-B7DF-D55FEE57CAE9}" type="datetimeFigureOut">
              <a:rPr lang="en-US" smtClean="0"/>
              <a:pPr/>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380EB-E303-4B78-B83D-A7CE4F207F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C9A9C-0D0D-4849-B7DF-D55FEE57CAE9}" type="datetimeFigureOut">
              <a:rPr lang="en-US" smtClean="0"/>
              <a:pPr/>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380EB-E303-4B78-B83D-A7CE4F207F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C9A9C-0D0D-4849-B7DF-D55FEE57CAE9}"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380EB-E303-4B78-B83D-A7CE4F207F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C9A9C-0D0D-4849-B7DF-D55FEE57CAE9}"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380EB-E303-4B78-B83D-A7CE4F207F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C9A9C-0D0D-4849-B7DF-D55FEE57CAE9}" type="datetimeFigureOut">
              <a:rPr lang="en-US" smtClean="0"/>
              <a:pPr/>
              <a:t>4/16/2018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380EB-E303-4B78-B83D-A7CE4F207F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EMBRYOLOGY</a:t>
            </a:r>
            <a:endParaRPr lang="en-US" sz="5400" b="1" dirty="0"/>
          </a:p>
        </p:txBody>
      </p:sp>
      <p:sp>
        <p:nvSpPr>
          <p:cNvPr id="3" name="Subtitle 2"/>
          <p:cNvSpPr>
            <a:spLocks noGrp="1"/>
          </p:cNvSpPr>
          <p:nvPr>
            <p:ph type="subTitle" idx="1"/>
          </p:nvPr>
        </p:nvSpPr>
        <p:spPr/>
        <p:txBody>
          <a:bodyPr>
            <a:normAutofit/>
          </a:bodyPr>
          <a:lstStyle/>
          <a:p>
            <a:r>
              <a:rPr lang="en-US" sz="4400" b="1" dirty="0" smtClean="0">
                <a:solidFill>
                  <a:srgbClr val="002060"/>
                </a:solidFill>
              </a:rPr>
              <a:t>CARDIOVASCULAR SYSTEM</a:t>
            </a:r>
            <a:endParaRPr lang="en-US" sz="44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DEVELOPMENT OF CVS</a:t>
            </a:r>
            <a:endParaRPr lang="en-US" b="1" dirty="0"/>
          </a:p>
        </p:txBody>
      </p:sp>
      <p:sp>
        <p:nvSpPr>
          <p:cNvPr id="3" name="Content Placeholder 2"/>
          <p:cNvSpPr>
            <a:spLocks noGrp="1"/>
          </p:cNvSpPr>
          <p:nvPr>
            <p:ph idx="1"/>
          </p:nvPr>
        </p:nvSpPr>
        <p:spPr/>
        <p:txBody>
          <a:bodyPr/>
          <a:lstStyle/>
          <a:p>
            <a:pPr>
              <a:buNone/>
            </a:pPr>
            <a:r>
              <a:rPr lang="en-US" b="1" u="sng" dirty="0" smtClean="0"/>
              <a:t>Reason:</a:t>
            </a:r>
          </a:p>
          <a:p>
            <a:r>
              <a:rPr lang="en-US" dirty="0" smtClean="0"/>
              <a:t>Absence of significant amount of yolk in the </a:t>
            </a:r>
            <a:r>
              <a:rPr lang="en-US" dirty="0" err="1" smtClean="0"/>
              <a:t>oocyte</a:t>
            </a:r>
            <a:r>
              <a:rPr lang="en-US" dirty="0" smtClean="0"/>
              <a:t> and yolk sac</a:t>
            </a:r>
          </a:p>
          <a:p>
            <a:r>
              <a:rPr lang="en-US" dirty="0" smtClean="0"/>
              <a:t>Urgent need of oxygen and nutrition</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CVS</a:t>
            </a:r>
            <a:endParaRPr lang="en-US" b="1" dirty="0"/>
          </a:p>
        </p:txBody>
      </p:sp>
      <p:sp>
        <p:nvSpPr>
          <p:cNvPr id="3" name="Content Placeholder 2"/>
          <p:cNvSpPr>
            <a:spLocks noGrp="1"/>
          </p:cNvSpPr>
          <p:nvPr>
            <p:ph idx="1"/>
          </p:nvPr>
        </p:nvSpPr>
        <p:spPr/>
        <p:txBody>
          <a:bodyPr/>
          <a:lstStyle/>
          <a:p>
            <a:pPr marL="744538" lvl="2" indent="-519113"/>
            <a:endParaRPr lang="en-US" sz="3200" dirty="0" smtClean="0"/>
          </a:p>
          <a:p>
            <a:pPr marL="744538" lvl="2" indent="-519113"/>
            <a:r>
              <a:rPr lang="en-US" sz="3200" dirty="0" smtClean="0"/>
              <a:t>By the end of 2</a:t>
            </a:r>
            <a:r>
              <a:rPr lang="en-US" sz="3200" baseline="30000" dirty="0" smtClean="0"/>
              <a:t>nd</a:t>
            </a:r>
            <a:r>
              <a:rPr lang="en-US" sz="3200" dirty="0" smtClean="0"/>
              <a:t> week </a:t>
            </a:r>
            <a:r>
              <a:rPr lang="en-US" sz="3200" u="sng" dirty="0" smtClean="0"/>
              <a:t>embryonic nutrition</a:t>
            </a:r>
            <a:r>
              <a:rPr lang="en-US" sz="3200" dirty="0" smtClean="0"/>
              <a:t> is obtained from </a:t>
            </a:r>
            <a:r>
              <a:rPr lang="en-US" sz="3200" u="sng" dirty="0" smtClean="0"/>
              <a:t>maternal blood</a:t>
            </a:r>
            <a:r>
              <a:rPr lang="en-US" sz="3200" dirty="0" smtClean="0"/>
              <a:t> by </a:t>
            </a:r>
            <a:r>
              <a:rPr lang="en-US" sz="3200" u="sng" dirty="0" smtClean="0"/>
              <a:t>diffusion</a:t>
            </a:r>
            <a:r>
              <a:rPr lang="en-US" sz="3200" dirty="0" smtClean="0"/>
              <a:t> through EEC and yolk sac</a:t>
            </a:r>
          </a:p>
          <a:p>
            <a:pPr marL="744538" lvl="2" indent="-519113"/>
            <a:r>
              <a:rPr lang="en-US" sz="3200" dirty="0" smtClean="0"/>
              <a:t>During 3</a:t>
            </a:r>
            <a:r>
              <a:rPr lang="en-US" sz="3200" baseline="30000" dirty="0" smtClean="0"/>
              <a:t>rd</a:t>
            </a:r>
            <a:r>
              <a:rPr lang="en-US" sz="3200" dirty="0" smtClean="0"/>
              <a:t> week </a:t>
            </a:r>
            <a:r>
              <a:rPr lang="en-US" sz="3200" u="sng" dirty="0" smtClean="0"/>
              <a:t>primordial uteroplacental circulation develops</a:t>
            </a:r>
            <a:endParaRPr lang="en-US" sz="32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Development of</a:t>
            </a:r>
            <a:br>
              <a:rPr lang="en-US" b="1" dirty="0" smtClean="0"/>
            </a:br>
            <a:r>
              <a:rPr lang="en-US" b="1" dirty="0" smtClean="0"/>
              <a:t>Embryonic Vascular System</a:t>
            </a:r>
            <a:endParaRPr lang="en-US" dirty="0"/>
          </a:p>
        </p:txBody>
      </p:sp>
      <p:sp>
        <p:nvSpPr>
          <p:cNvPr id="3" name="Content Placeholder 2"/>
          <p:cNvSpPr>
            <a:spLocks noGrp="1"/>
          </p:cNvSpPr>
          <p:nvPr>
            <p:ph idx="1"/>
          </p:nvPr>
        </p:nvSpPr>
        <p:spPr/>
        <p:txBody>
          <a:bodyPr/>
          <a:lstStyle/>
          <a:p>
            <a:endParaRPr lang="en-US" dirty="0" smtClean="0"/>
          </a:p>
          <a:p>
            <a:pPr>
              <a:buNone/>
            </a:pPr>
            <a:r>
              <a:rPr lang="en-US" smtClean="0"/>
              <a:t>		It </a:t>
            </a:r>
            <a:r>
              <a:rPr lang="en-US" dirty="0" smtClean="0"/>
              <a:t>occurs by two processes :</a:t>
            </a:r>
          </a:p>
          <a:p>
            <a:pPr>
              <a:buNone/>
            </a:pPr>
            <a:r>
              <a:rPr lang="en-US" dirty="0" smtClean="0"/>
              <a:t>			a) Vasculogenesis</a:t>
            </a:r>
          </a:p>
          <a:p>
            <a:pPr>
              <a:buNone/>
            </a:pPr>
            <a:r>
              <a:rPr lang="en-US" dirty="0" smtClean="0"/>
              <a:t>			b) Angiogenesis</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VASCULOGENESIS</a:t>
            </a:r>
            <a:endParaRPr lang="en-US" b="1" dirty="0"/>
          </a:p>
        </p:txBody>
      </p:sp>
      <p:sp>
        <p:nvSpPr>
          <p:cNvPr id="3" name="Content Placeholder 2"/>
          <p:cNvSpPr>
            <a:spLocks noGrp="1"/>
          </p:cNvSpPr>
          <p:nvPr>
            <p:ph idx="1"/>
          </p:nvPr>
        </p:nvSpPr>
        <p:spPr/>
        <p:txBody>
          <a:bodyPr/>
          <a:lstStyle/>
          <a:p>
            <a:pPr marL="576263" lvl="2" indent="-576263"/>
            <a:r>
              <a:rPr lang="en-US" sz="2800" dirty="0" smtClean="0"/>
              <a:t>Mesenchymal cells over YS, CS &amp; body of embryo differentiate into </a:t>
            </a:r>
            <a:r>
              <a:rPr lang="en-US" sz="2800" u="sng" dirty="0" err="1" smtClean="0"/>
              <a:t>haemangioblasts</a:t>
            </a:r>
            <a:endParaRPr lang="en-US" sz="2800" u="sng" dirty="0" smtClean="0"/>
          </a:p>
          <a:p>
            <a:pPr marL="576263" lvl="2" indent="-576263"/>
            <a:r>
              <a:rPr lang="en-US" sz="2800" dirty="0" smtClean="0"/>
              <a:t>These cells from small clusters called </a:t>
            </a:r>
            <a:r>
              <a:rPr lang="en-US" sz="2800" u="sng" dirty="0" smtClean="0"/>
              <a:t>blood</a:t>
            </a:r>
            <a:r>
              <a:rPr lang="en-US" sz="2800" dirty="0" smtClean="0"/>
              <a:t> </a:t>
            </a:r>
            <a:r>
              <a:rPr lang="en-US" sz="2800" u="sng" dirty="0" smtClean="0"/>
              <a:t>islands</a:t>
            </a:r>
            <a:endParaRPr lang="en-US" sz="2800" dirty="0" smtClean="0"/>
          </a:p>
          <a:p>
            <a:pPr marL="576263" lvl="2" indent="-576263"/>
            <a:r>
              <a:rPr lang="en-US" sz="2800" dirty="0" smtClean="0"/>
              <a:t>Small </a:t>
            </a:r>
            <a:r>
              <a:rPr lang="en-US" sz="2800" u="sng" dirty="0" smtClean="0"/>
              <a:t>cavities</a:t>
            </a:r>
            <a:r>
              <a:rPr lang="en-US" sz="2800" dirty="0" smtClean="0"/>
              <a:t> appear in blood islands</a:t>
            </a:r>
          </a:p>
          <a:p>
            <a:pPr marL="576263" lvl="2" indent="-576263"/>
            <a:r>
              <a:rPr lang="en-US" sz="2800" dirty="0" smtClean="0"/>
              <a:t>Angioblasts lining the cavities become flattened to form </a:t>
            </a:r>
            <a:r>
              <a:rPr lang="en-US" sz="2800" u="sng" dirty="0" smtClean="0"/>
              <a:t>endothelium</a:t>
            </a:r>
            <a:endParaRPr lang="en-US" sz="2800" dirty="0" smtClean="0"/>
          </a:p>
          <a:p>
            <a:pPr marL="576263" lvl="2" indent="-576263"/>
            <a:r>
              <a:rPr lang="en-US" sz="2800" dirty="0" smtClean="0"/>
              <a:t> These endothelium lined cavities fuse to form a </a:t>
            </a:r>
            <a:r>
              <a:rPr lang="en-US" sz="2800" u="sng" dirty="0" smtClean="0"/>
              <a:t>network of</a:t>
            </a:r>
            <a:r>
              <a:rPr lang="en-US" sz="2800" dirty="0" smtClean="0"/>
              <a:t> </a:t>
            </a:r>
            <a:r>
              <a:rPr lang="en-US" sz="2800" u="sng" dirty="0" smtClean="0"/>
              <a:t>channels</a:t>
            </a:r>
            <a:endParaRPr lang="en-US" sz="2800" dirty="0" smtClean="0"/>
          </a:p>
          <a:p>
            <a:pPr marL="576263" lvl="2" indent="-576263"/>
            <a:r>
              <a:rPr lang="en-US" sz="2800" dirty="0" smtClean="0"/>
              <a:t>This process is called </a:t>
            </a:r>
            <a:r>
              <a:rPr lang="en-US" sz="2800" u="sng" dirty="0" smtClean="0"/>
              <a:t>vasculogenesis</a:t>
            </a:r>
            <a:endParaRPr lang="en-US" sz="2800" dirty="0" smtClean="0"/>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Admin\Desktop\chapter21_1.jpg"/>
          <p:cNvPicPr>
            <a:picLocks noGrp="1" noChangeAspect="1" noChangeArrowheads="1"/>
          </p:cNvPicPr>
          <p:nvPr>
            <p:ph idx="1"/>
          </p:nvPr>
        </p:nvPicPr>
        <p:blipFill>
          <a:blip r:embed="rId2"/>
          <a:srcRect l="54579" t="26222" b="35444"/>
          <a:stretch>
            <a:fillRect/>
          </a:stretch>
        </p:blipFill>
        <p:spPr bwMode="auto">
          <a:xfrm>
            <a:off x="1295400" y="585296"/>
            <a:ext cx="4954973" cy="62727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ANGIOGENESIS</a:t>
            </a:r>
            <a:endParaRPr lang="en-US" b="1" dirty="0"/>
          </a:p>
        </p:txBody>
      </p:sp>
      <p:sp>
        <p:nvSpPr>
          <p:cNvPr id="3" name="Content Placeholder 2"/>
          <p:cNvSpPr>
            <a:spLocks noGrp="1"/>
          </p:cNvSpPr>
          <p:nvPr>
            <p:ph idx="1"/>
          </p:nvPr>
        </p:nvSpPr>
        <p:spPr/>
        <p:txBody>
          <a:bodyPr>
            <a:noAutofit/>
          </a:bodyPr>
          <a:lstStyle/>
          <a:p>
            <a:pPr marL="519113" lvl="2" indent="-519113"/>
            <a:r>
              <a:rPr lang="en-US" sz="2800" u="sng" dirty="0" smtClean="0"/>
              <a:t>Endothelial</a:t>
            </a:r>
            <a:r>
              <a:rPr lang="en-US" sz="2800" dirty="0" smtClean="0"/>
              <a:t> </a:t>
            </a:r>
            <a:r>
              <a:rPr lang="en-US" sz="2800" u="sng" dirty="0" smtClean="0"/>
              <a:t>budding</a:t>
            </a:r>
            <a:r>
              <a:rPr lang="en-US" sz="2800" dirty="0" smtClean="0"/>
              <a:t> occurs from these networks of channels</a:t>
            </a:r>
          </a:p>
          <a:p>
            <a:pPr marL="519113" lvl="2" indent="-519113"/>
            <a:r>
              <a:rPr lang="en-US" sz="2800" dirty="0" smtClean="0"/>
              <a:t>These endothelial buds </a:t>
            </a:r>
            <a:r>
              <a:rPr lang="en-US" sz="2800" u="sng" dirty="0" smtClean="0"/>
              <a:t>form vessels</a:t>
            </a:r>
            <a:r>
              <a:rPr lang="en-US" sz="2800" dirty="0" smtClean="0"/>
              <a:t> in adjacent areas and fuse with other vessels</a:t>
            </a:r>
          </a:p>
          <a:p>
            <a:pPr marL="519113" lvl="2" indent="-519113"/>
            <a:r>
              <a:rPr lang="en-US" sz="2800" dirty="0" smtClean="0"/>
              <a:t>This process is called </a:t>
            </a:r>
            <a:r>
              <a:rPr lang="en-US" sz="2800" u="sng" dirty="0" smtClean="0"/>
              <a:t>angiogenesis</a:t>
            </a:r>
          </a:p>
          <a:p>
            <a:pPr marL="519113" lvl="2" indent="-519113"/>
            <a:r>
              <a:rPr lang="en-US" sz="2800" u="sng" dirty="0" smtClean="0"/>
              <a:t>Blood cells</a:t>
            </a:r>
            <a:r>
              <a:rPr lang="en-US" sz="2800" dirty="0" smtClean="0"/>
              <a:t> – They develop from endothelial cells of blood vessels called </a:t>
            </a:r>
            <a:r>
              <a:rPr lang="en-US" sz="2800" u="sng" dirty="0" smtClean="0"/>
              <a:t>hemangioblasts</a:t>
            </a:r>
            <a:endParaRPr lang="en-US" sz="2800" dirty="0" smtClean="0"/>
          </a:p>
          <a:p>
            <a:pPr marL="519113" lvl="2" indent="-519113"/>
            <a:r>
              <a:rPr lang="en-US" sz="2800" dirty="0" smtClean="0"/>
              <a:t>They develop in </a:t>
            </a:r>
            <a:r>
              <a:rPr lang="en-US" sz="2800" u="sng" dirty="0" smtClean="0"/>
              <a:t>yolk sac</a:t>
            </a:r>
            <a:r>
              <a:rPr lang="en-US" sz="2800" dirty="0" smtClean="0"/>
              <a:t> and </a:t>
            </a:r>
            <a:r>
              <a:rPr lang="en-US" sz="2800" u="sng" dirty="0" smtClean="0"/>
              <a:t>allantois</a:t>
            </a:r>
            <a:r>
              <a:rPr lang="en-US" sz="2800" dirty="0" smtClean="0"/>
              <a:t> at the end of 3</a:t>
            </a:r>
            <a:r>
              <a:rPr lang="en-US" sz="2800" baseline="30000" dirty="0" smtClean="0"/>
              <a:t>rd</a:t>
            </a:r>
            <a:r>
              <a:rPr lang="en-US" sz="2800" dirty="0" smtClean="0"/>
              <a:t> week</a:t>
            </a:r>
          </a:p>
          <a:p>
            <a:pPr marL="0" indent="0">
              <a:buNone/>
            </a:pPr>
            <a:r>
              <a:rPr lang="en-US" sz="2800" dirty="0" smtClean="0"/>
              <a:t>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dmin\Desktop\fig6.jpg"/>
          <p:cNvPicPr>
            <a:picLocks noGrp="1" noChangeAspect="1" noChangeArrowheads="1"/>
          </p:cNvPicPr>
          <p:nvPr>
            <p:ph idx="1"/>
          </p:nvPr>
        </p:nvPicPr>
        <p:blipFill>
          <a:blip r:embed="rId2"/>
          <a:srcRect/>
          <a:stretch>
            <a:fillRect/>
          </a:stretch>
        </p:blipFill>
        <p:spPr bwMode="auto">
          <a:xfrm>
            <a:off x="228600" y="0"/>
            <a:ext cx="8674248" cy="6248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Desktop\Blood+and+blood+vessels+develop+from+extraembryonic+and+lateral+plate+mesoderm.jpg"/>
          <p:cNvPicPr>
            <a:picLocks noGrp="1" noChangeAspect="1" noChangeArrowheads="1"/>
          </p:cNvPicPr>
          <p:nvPr>
            <p:ph idx="1"/>
          </p:nvPr>
        </p:nvPicPr>
        <p:blipFill>
          <a:blip r:embed="rId2"/>
          <a:srcRect t="18520" r="43686" b="666"/>
          <a:stretch>
            <a:fillRect/>
          </a:stretch>
        </p:blipFill>
        <p:spPr bwMode="auto">
          <a:xfrm>
            <a:off x="1554691" y="306034"/>
            <a:ext cx="5912909" cy="636406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PRIMORDIAL CARDIOVASCULAR SYSTEM</a:t>
            </a:r>
            <a:endParaRPr lang="en-US" dirty="0"/>
          </a:p>
        </p:txBody>
      </p:sp>
      <p:sp>
        <p:nvSpPr>
          <p:cNvPr id="3" name="Content Placeholder 2"/>
          <p:cNvSpPr>
            <a:spLocks noGrp="1"/>
          </p:cNvSpPr>
          <p:nvPr>
            <p:ph idx="1"/>
          </p:nvPr>
        </p:nvSpPr>
        <p:spPr/>
        <p:txBody>
          <a:bodyPr>
            <a:normAutofit/>
          </a:bodyPr>
          <a:lstStyle/>
          <a:p>
            <a:pPr marL="466725" lvl="2" indent="-409575"/>
            <a:r>
              <a:rPr lang="en-US" sz="3200" dirty="0" smtClean="0"/>
              <a:t>Initial blood vessels are formed from endothelium (Angiogenesis)</a:t>
            </a:r>
          </a:p>
          <a:p>
            <a:pPr marL="466725" lvl="2" indent="-409575"/>
            <a:r>
              <a:rPr lang="en-US" sz="3200" dirty="0" smtClean="0"/>
              <a:t>These rapidly proliferate &amp; interconnected to form  a vascular system (</a:t>
            </a:r>
            <a:r>
              <a:rPr lang="en-US" sz="3200" dirty="0" err="1" smtClean="0"/>
              <a:t>Vasculogenesis</a:t>
            </a:r>
            <a:r>
              <a:rPr lang="en-US" sz="3200" dirty="0" smtClean="0"/>
              <a:t>)</a:t>
            </a:r>
          </a:p>
          <a:p>
            <a:pPr marL="466725" lvl="2" indent="-409575"/>
            <a:r>
              <a:rPr lang="en-US" sz="3200" dirty="0" smtClean="0"/>
              <a:t>Primitive heart begins to pump blood </a:t>
            </a:r>
            <a:r>
              <a:rPr lang="en-US" sz="3200" dirty="0" err="1" smtClean="0"/>
              <a:t>thr</a:t>
            </a:r>
            <a:r>
              <a:rPr lang="en-US" sz="3200" dirty="0" smtClean="0"/>
              <a:t> this network of vessels</a:t>
            </a:r>
          </a:p>
          <a:p>
            <a:pPr marL="466725" lvl="2" indent="-409575"/>
            <a:r>
              <a:rPr lang="en-US" sz="3200" dirty="0" smtClean="0"/>
              <a:t>Thus, nutrients from placenta &amp; YS reaches embryo</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srcRect l="12907" t="12821" r="47830" b="14102"/>
          <a:stretch>
            <a:fillRect/>
          </a:stretch>
        </p:blipFill>
        <p:spPr bwMode="auto">
          <a:xfrm>
            <a:off x="990600" y="176919"/>
            <a:ext cx="7162800" cy="639450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26" name="Picture 2" descr="C:\Users\Admin\Desktop\anatomy-of-the-heart-in-the-cardiovascular-system-cardiovascular-system-diagram-human-heart-circulatory-system-1.jpg"/>
          <p:cNvPicPr>
            <a:picLocks noGrp="1" noChangeAspect="1" noChangeArrowheads="1"/>
          </p:cNvPicPr>
          <p:nvPr>
            <p:ph sz="half" idx="1"/>
          </p:nvPr>
        </p:nvPicPr>
        <p:blipFill>
          <a:blip r:embed="rId2"/>
          <a:stretch>
            <a:fillRect/>
          </a:stretch>
        </p:blipFill>
        <p:spPr bwMode="auto">
          <a:xfrm>
            <a:off x="520882" y="316418"/>
            <a:ext cx="5270318" cy="6541582"/>
          </a:xfrm>
          <a:prstGeom prst="rect">
            <a:avLst/>
          </a:prstGeom>
          <a:noFill/>
        </p:spPr>
      </p:pic>
      <p:sp>
        <p:nvSpPr>
          <p:cNvPr id="6" name="Content Placeholder 5"/>
          <p:cNvSpPr>
            <a:spLocks noGrp="1"/>
          </p:cNvSpPr>
          <p:nvPr>
            <p:ph sz="half" idx="2"/>
          </p:nvPr>
        </p:nvSpPr>
        <p:spPr>
          <a:xfrm>
            <a:off x="6019800" y="1600200"/>
            <a:ext cx="2667000" cy="4525963"/>
          </a:xfrm>
        </p:spPr>
        <p:txBody>
          <a:bodyPr/>
          <a:lstStyle/>
          <a:p>
            <a:pPr>
              <a:buNone/>
            </a:pPr>
            <a:r>
              <a:rPr lang="en-US" b="1" dirty="0" smtClean="0"/>
              <a:t>CARDIOVASCULAR SYSTEM :</a:t>
            </a:r>
          </a:p>
          <a:p>
            <a:pPr>
              <a:buNone/>
            </a:pPr>
            <a:r>
              <a:rPr lang="en-US" dirty="0" smtClean="0"/>
              <a:t>	</a:t>
            </a:r>
          </a:p>
          <a:p>
            <a:pPr>
              <a:buNone/>
            </a:pPr>
            <a:r>
              <a:rPr lang="en-US" dirty="0" smtClean="0"/>
              <a:t>Heart + blood vessels</a:t>
            </a:r>
          </a:p>
          <a:p>
            <a:pPr>
              <a:buNone/>
            </a:pPr>
            <a:endParaRPr lang="en-US" b="1" dirty="0" smtClean="0"/>
          </a:p>
          <a:p>
            <a:pPr>
              <a:buNone/>
            </a:pP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PRIMORDIAL CARDIOVASCULAR SYSTEM</a:t>
            </a:r>
            <a:endParaRPr lang="en-US" dirty="0"/>
          </a:p>
        </p:txBody>
      </p:sp>
      <p:sp>
        <p:nvSpPr>
          <p:cNvPr id="3" name="Content Placeholder 2"/>
          <p:cNvSpPr>
            <a:spLocks noGrp="1"/>
          </p:cNvSpPr>
          <p:nvPr>
            <p:ph idx="1"/>
          </p:nvPr>
        </p:nvSpPr>
        <p:spPr/>
        <p:txBody>
          <a:bodyPr>
            <a:normAutofit/>
          </a:bodyPr>
          <a:lstStyle/>
          <a:p>
            <a:pPr marL="342900" lvl="2" indent="-342900"/>
            <a:r>
              <a:rPr lang="en-US" sz="3200" b="1" dirty="0" err="1" smtClean="0">
                <a:solidFill>
                  <a:srgbClr val="002060"/>
                </a:solidFill>
              </a:rPr>
              <a:t>Pericarial</a:t>
            </a:r>
            <a:r>
              <a:rPr lang="en-US" sz="3200" b="1" dirty="0" smtClean="0">
                <a:solidFill>
                  <a:srgbClr val="002060"/>
                </a:solidFill>
              </a:rPr>
              <a:t> </a:t>
            </a:r>
            <a:r>
              <a:rPr lang="en-US" sz="3200" b="1" dirty="0" err="1" smtClean="0">
                <a:solidFill>
                  <a:srgbClr val="002060"/>
                </a:solidFill>
              </a:rPr>
              <a:t>coelom</a:t>
            </a:r>
            <a:r>
              <a:rPr lang="en-US" sz="3200" b="1" dirty="0" smtClean="0">
                <a:solidFill>
                  <a:srgbClr val="002060"/>
                </a:solidFill>
              </a:rPr>
              <a:t> </a:t>
            </a:r>
            <a:r>
              <a:rPr lang="en-US" sz="3200" dirty="0" smtClean="0"/>
              <a:t>→Intra-embryonic </a:t>
            </a:r>
            <a:r>
              <a:rPr lang="en-US" sz="3200" dirty="0" err="1" smtClean="0"/>
              <a:t>coelom</a:t>
            </a:r>
            <a:r>
              <a:rPr lang="en-US" sz="3200" dirty="0" smtClean="0"/>
              <a:t> cranial to </a:t>
            </a:r>
            <a:r>
              <a:rPr lang="en-US" sz="3200" dirty="0" err="1" smtClean="0"/>
              <a:t>oro</a:t>
            </a:r>
            <a:r>
              <a:rPr lang="en-US" sz="3200" dirty="0" smtClean="0"/>
              <a:t>-pharyngeal membrane</a:t>
            </a:r>
          </a:p>
          <a:p>
            <a:pPr marL="342900" lvl="2" indent="-342900"/>
            <a:r>
              <a:rPr lang="en-US" sz="3200" b="1" dirty="0" err="1" smtClean="0">
                <a:solidFill>
                  <a:srgbClr val="002060"/>
                </a:solidFill>
              </a:rPr>
              <a:t>Cardiogenic</a:t>
            </a:r>
            <a:r>
              <a:rPr lang="en-US" sz="3200" b="1" dirty="0" smtClean="0">
                <a:solidFill>
                  <a:srgbClr val="002060"/>
                </a:solidFill>
              </a:rPr>
              <a:t> area: </a:t>
            </a:r>
            <a:r>
              <a:rPr lang="en-US" sz="3200" dirty="0" err="1" smtClean="0"/>
              <a:t>Splanchnic</a:t>
            </a:r>
            <a:r>
              <a:rPr lang="en-US" sz="3200" dirty="0" smtClean="0"/>
              <a:t> mesoderm in the floor of pericardial </a:t>
            </a:r>
            <a:r>
              <a:rPr lang="en-US" sz="3200" dirty="0" err="1" smtClean="0"/>
              <a:t>coelom</a:t>
            </a:r>
            <a:r>
              <a:rPr lang="en-US" sz="3200" dirty="0" smtClean="0"/>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dmin\Desktop\slide_13.jpg"/>
          <p:cNvPicPr>
            <a:picLocks noGrp="1" noChangeAspect="1" noChangeArrowheads="1"/>
          </p:cNvPicPr>
          <p:nvPr>
            <p:ph idx="1"/>
          </p:nvPr>
        </p:nvPicPr>
        <p:blipFill>
          <a:blip r:embed="rId2"/>
          <a:srcRect/>
          <a:stretch>
            <a:fillRect/>
          </a:stretch>
        </p:blipFill>
        <p:spPr bwMode="auto">
          <a:xfrm>
            <a:off x="866775" y="228600"/>
            <a:ext cx="8026400" cy="6019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PRIMORDIAL CARDIOVASCULAR SYSTEM</a:t>
            </a:r>
            <a:endParaRPr lang="en-US" dirty="0"/>
          </a:p>
        </p:txBody>
      </p:sp>
      <p:sp>
        <p:nvSpPr>
          <p:cNvPr id="3" name="Content Placeholder 2"/>
          <p:cNvSpPr>
            <a:spLocks noGrp="1"/>
          </p:cNvSpPr>
          <p:nvPr>
            <p:ph idx="1"/>
          </p:nvPr>
        </p:nvSpPr>
        <p:spPr/>
        <p:txBody>
          <a:bodyPr/>
          <a:lstStyle/>
          <a:p>
            <a:pPr marL="342900" lvl="2" indent="-342900"/>
            <a:r>
              <a:rPr lang="en-US" sz="3200" dirty="0" smtClean="0"/>
              <a:t>Heart and great vessels arise from </a:t>
            </a:r>
            <a:r>
              <a:rPr lang="en-US" sz="3200" dirty="0" err="1" smtClean="0"/>
              <a:t>mesenchymal</a:t>
            </a:r>
            <a:r>
              <a:rPr lang="en-US" sz="3200" dirty="0" smtClean="0"/>
              <a:t> cells in the </a:t>
            </a:r>
            <a:r>
              <a:rPr lang="en-US" sz="3200" dirty="0" err="1" smtClean="0"/>
              <a:t>cardiogenic</a:t>
            </a:r>
            <a:r>
              <a:rPr lang="en-US" sz="3200" dirty="0" smtClean="0"/>
              <a:t> area </a:t>
            </a:r>
            <a:r>
              <a:rPr lang="en-US" sz="3200" b="1" u="sng" dirty="0" smtClean="0"/>
              <a:t>during 3</a:t>
            </a:r>
            <a:r>
              <a:rPr lang="en-US" sz="3200" b="1" u="sng" baseline="30000" dirty="0" smtClean="0"/>
              <a:t>rd</a:t>
            </a:r>
            <a:r>
              <a:rPr lang="en-US" sz="3200" b="1" u="sng" dirty="0" smtClean="0"/>
              <a:t> week </a:t>
            </a:r>
            <a:endParaRPr lang="en-US" b="1" u="sng" dirty="0" smtClean="0"/>
          </a:p>
          <a:p>
            <a:r>
              <a:rPr lang="en-US" u="sng" dirty="0" smtClean="0"/>
              <a:t>Two longitudinal endothelial</a:t>
            </a:r>
            <a:r>
              <a:rPr lang="en-US" dirty="0" smtClean="0"/>
              <a:t> lined channels appear in the </a:t>
            </a:r>
            <a:r>
              <a:rPr lang="en-US" dirty="0" err="1" smtClean="0"/>
              <a:t>cardiogenic</a:t>
            </a:r>
            <a:r>
              <a:rPr lang="en-US" dirty="0" smtClean="0"/>
              <a:t> area called </a:t>
            </a:r>
            <a:r>
              <a:rPr lang="en-US" b="1" u="sng" dirty="0" err="1" smtClean="0">
                <a:solidFill>
                  <a:srgbClr val="002060"/>
                </a:solidFill>
              </a:rPr>
              <a:t>endocardial</a:t>
            </a:r>
            <a:r>
              <a:rPr lang="en-US" b="1" u="sng" dirty="0" smtClean="0">
                <a:solidFill>
                  <a:srgbClr val="002060"/>
                </a:solidFill>
              </a:rPr>
              <a:t> heart tubes</a:t>
            </a:r>
          </a:p>
          <a:p>
            <a:pPr marL="342900" lvl="2" indent="-342900"/>
            <a:r>
              <a:rPr lang="en-US" sz="3200" dirty="0" smtClean="0"/>
              <a:t>These two heart </a:t>
            </a:r>
            <a:r>
              <a:rPr lang="en-US" sz="3200" b="1" u="sng" dirty="0" smtClean="0">
                <a:solidFill>
                  <a:srgbClr val="002060"/>
                </a:solidFill>
              </a:rPr>
              <a:t>tubes fuse</a:t>
            </a:r>
            <a:r>
              <a:rPr lang="en-US" sz="3200" dirty="0" smtClean="0"/>
              <a:t> to form </a:t>
            </a:r>
            <a:r>
              <a:rPr lang="en-US" sz="3200" b="1" u="sng" dirty="0" smtClean="0">
                <a:solidFill>
                  <a:srgbClr val="002060"/>
                </a:solidFill>
              </a:rPr>
              <a:t>primordial heart tube</a:t>
            </a:r>
            <a:endParaRPr lang="en-US" b="1"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Admin\Desktop\slide_13.jpg"/>
          <p:cNvPicPr>
            <a:picLocks noGrp="1" noChangeAspect="1" noChangeArrowheads="1"/>
          </p:cNvPicPr>
          <p:nvPr>
            <p:ph idx="1"/>
          </p:nvPr>
        </p:nvPicPr>
        <p:blipFill>
          <a:blip r:embed="rId2"/>
          <a:srcRect r="52525" b="56226"/>
          <a:stretch>
            <a:fillRect/>
          </a:stretch>
        </p:blipFill>
        <p:spPr bwMode="auto">
          <a:xfrm>
            <a:off x="304800" y="304800"/>
            <a:ext cx="8488363" cy="587004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Desktop\slide_11.jpg"/>
          <p:cNvPicPr>
            <a:picLocks noGrp="1" noChangeAspect="1" noChangeArrowheads="1"/>
          </p:cNvPicPr>
          <p:nvPr>
            <p:ph idx="1"/>
          </p:nvPr>
        </p:nvPicPr>
        <p:blipFill>
          <a:blip r:embed="rId2"/>
          <a:srcRect l="20176" t="-2381" r="17324" b="34524"/>
          <a:stretch>
            <a:fillRect/>
          </a:stretch>
        </p:blipFill>
        <p:spPr bwMode="auto">
          <a:xfrm>
            <a:off x="569494" y="0"/>
            <a:ext cx="8422106"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PRIMORDIAL CARDIOVASCULAR SYSTEM</a:t>
            </a:r>
            <a:endParaRPr lang="en-US" dirty="0"/>
          </a:p>
        </p:txBody>
      </p:sp>
      <p:sp>
        <p:nvSpPr>
          <p:cNvPr id="3" name="Content Placeholder 2"/>
          <p:cNvSpPr>
            <a:spLocks noGrp="1"/>
          </p:cNvSpPr>
          <p:nvPr>
            <p:ph idx="1"/>
          </p:nvPr>
        </p:nvSpPr>
        <p:spPr/>
        <p:txBody>
          <a:bodyPr/>
          <a:lstStyle/>
          <a:p>
            <a:r>
              <a:rPr lang="en-US" dirty="0" smtClean="0"/>
              <a:t>Initially Heart tubes are ventral to pericardial </a:t>
            </a:r>
            <a:r>
              <a:rPr lang="en-US" dirty="0" err="1" smtClean="0"/>
              <a:t>coelom</a:t>
            </a:r>
            <a:endParaRPr lang="en-US" dirty="0" smtClean="0"/>
          </a:p>
          <a:p>
            <a:r>
              <a:rPr lang="en-US" dirty="0" smtClean="0"/>
              <a:t>After head fold, heart tube becomes dorsal to pericardial </a:t>
            </a:r>
            <a:r>
              <a:rPr lang="en-US" dirty="0" err="1" smtClean="0"/>
              <a:t>coelom</a:t>
            </a:r>
            <a:r>
              <a:rPr lang="en-US" dirty="0" smtClean="0"/>
              <a:t> and ventral to foregut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CVS</a:t>
            </a:r>
            <a:endParaRPr lang="en-US" b="1" dirty="0"/>
          </a:p>
        </p:txBody>
      </p:sp>
      <p:sp>
        <p:nvSpPr>
          <p:cNvPr id="3" name="Content Placeholder 2"/>
          <p:cNvSpPr>
            <a:spLocks noGrp="1"/>
          </p:cNvSpPr>
          <p:nvPr>
            <p:ph idx="1"/>
          </p:nvPr>
        </p:nvSpPr>
        <p:spPr/>
        <p:txBody>
          <a:bodyPr>
            <a:normAutofit/>
          </a:bodyPr>
          <a:lstStyle/>
          <a:p>
            <a:pPr marL="463550" lvl="2" indent="-293688"/>
            <a:r>
              <a:rPr lang="en-US" sz="3200" dirty="0" smtClean="0"/>
              <a:t>The primordial heart tube joins with blood vessels in the </a:t>
            </a:r>
            <a:r>
              <a:rPr lang="en-US" sz="3200" u="sng" dirty="0" smtClean="0"/>
              <a:t>embryo</a:t>
            </a:r>
            <a:r>
              <a:rPr lang="en-US" sz="3200" dirty="0" smtClean="0"/>
              <a:t>, </a:t>
            </a:r>
            <a:r>
              <a:rPr lang="en-US" sz="3200" u="sng" dirty="0" smtClean="0"/>
              <a:t>connecting</a:t>
            </a:r>
            <a:r>
              <a:rPr lang="en-US" sz="3200" dirty="0" smtClean="0"/>
              <a:t> </a:t>
            </a:r>
            <a:r>
              <a:rPr lang="en-US" sz="3200" u="sng" dirty="0" smtClean="0"/>
              <a:t>stalk</a:t>
            </a:r>
            <a:r>
              <a:rPr lang="en-US" sz="3200" dirty="0" smtClean="0"/>
              <a:t>, </a:t>
            </a:r>
            <a:r>
              <a:rPr lang="en-US" sz="3200" u="sng" dirty="0" smtClean="0"/>
              <a:t>chorion</a:t>
            </a:r>
            <a:r>
              <a:rPr lang="en-US" sz="3200" dirty="0" smtClean="0"/>
              <a:t> and </a:t>
            </a:r>
            <a:r>
              <a:rPr lang="en-US" sz="3200" u="sng" dirty="0" smtClean="0"/>
              <a:t>yolk sac</a:t>
            </a:r>
            <a:r>
              <a:rPr lang="en-US" sz="3200" dirty="0" smtClean="0"/>
              <a:t> to form </a:t>
            </a:r>
            <a:r>
              <a:rPr lang="en-US" sz="3200" u="sng" dirty="0" smtClean="0"/>
              <a:t>primordial</a:t>
            </a:r>
            <a:r>
              <a:rPr lang="en-US" sz="3200" dirty="0" smtClean="0"/>
              <a:t> </a:t>
            </a:r>
            <a:r>
              <a:rPr lang="en-US" sz="3200" u="sng" dirty="0" smtClean="0"/>
              <a:t>cardiovascular</a:t>
            </a:r>
            <a:r>
              <a:rPr lang="en-US" sz="3200" dirty="0" smtClean="0"/>
              <a:t> </a:t>
            </a:r>
            <a:r>
              <a:rPr lang="en-US" sz="3200" u="sng" dirty="0" smtClean="0"/>
              <a:t>system</a:t>
            </a:r>
            <a:endParaRPr lang="en-US" sz="3200" dirty="0" smtClean="0"/>
          </a:p>
          <a:p>
            <a:pPr marL="463550" lvl="2" indent="-293688"/>
            <a:r>
              <a:rPr lang="en-US" sz="3200" dirty="0" smtClean="0"/>
              <a:t> By the end of 3</a:t>
            </a:r>
            <a:r>
              <a:rPr lang="en-US" sz="3200" baseline="30000" dirty="0" smtClean="0"/>
              <a:t>rd</a:t>
            </a:r>
            <a:r>
              <a:rPr lang="en-US" sz="3200" dirty="0" smtClean="0"/>
              <a:t> week </a:t>
            </a:r>
            <a:r>
              <a:rPr lang="en-US" sz="3200" u="sng" dirty="0" smtClean="0"/>
              <a:t>blood is circulating</a:t>
            </a:r>
            <a:r>
              <a:rPr lang="en-US" sz="3200" dirty="0" smtClean="0"/>
              <a:t> and </a:t>
            </a:r>
            <a:r>
              <a:rPr lang="en-US" sz="3200" u="sng" dirty="0" smtClean="0"/>
              <a:t>heart begins to beat</a:t>
            </a:r>
            <a:r>
              <a:rPr lang="en-US" sz="3200" dirty="0" smtClean="0"/>
              <a:t> on </a:t>
            </a:r>
            <a:r>
              <a:rPr lang="en-US" sz="3200" u="sng" dirty="0" smtClean="0"/>
              <a:t>21</a:t>
            </a:r>
            <a:r>
              <a:rPr lang="en-US" sz="3200" u="sng" baseline="30000" dirty="0" smtClean="0"/>
              <a:t>st</a:t>
            </a:r>
            <a:r>
              <a:rPr lang="en-US" sz="3200" u="sng" dirty="0" smtClean="0"/>
              <a:t> or 22</a:t>
            </a:r>
            <a:r>
              <a:rPr lang="en-US" sz="3200" u="sng" baseline="30000" dirty="0" smtClean="0"/>
              <a:t>nd</a:t>
            </a:r>
            <a:r>
              <a:rPr lang="en-US" sz="3200" u="sng" dirty="0" smtClean="0"/>
              <a:t> day</a:t>
            </a:r>
            <a:endParaRPr lang="en-US" sz="3200" dirty="0" smtClean="0"/>
          </a:p>
          <a:p>
            <a:pPr marL="463550" lvl="2" indent="-293688"/>
            <a:r>
              <a:rPr lang="en-US" sz="3200" dirty="0" smtClean="0"/>
              <a:t>The </a:t>
            </a:r>
            <a:r>
              <a:rPr lang="en-US" sz="3200" b="1" u="sng" dirty="0" smtClean="0"/>
              <a:t>cardiovascular system</a:t>
            </a:r>
            <a:r>
              <a:rPr lang="en-US" sz="3200" dirty="0" smtClean="0"/>
              <a:t> is the </a:t>
            </a:r>
            <a:r>
              <a:rPr lang="en-US" sz="3200" b="1" u="sng" dirty="0" smtClean="0"/>
              <a:t>first organ system</a:t>
            </a:r>
            <a:r>
              <a:rPr lang="en-US" sz="3200" dirty="0" smtClean="0"/>
              <a:t> to reach </a:t>
            </a:r>
            <a:r>
              <a:rPr lang="en-US" sz="3200" b="1" u="sng" dirty="0" smtClean="0"/>
              <a:t>functional state</a:t>
            </a:r>
            <a:r>
              <a:rPr lang="en-US" sz="3200" dirty="0" smtClean="0"/>
              <a:t>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l="4753" t="11785" r="12119" b="22554"/>
          <a:stretch>
            <a:fillRect/>
          </a:stretch>
        </p:blipFill>
        <p:spPr bwMode="auto">
          <a:xfrm>
            <a:off x="191477" y="762000"/>
            <a:ext cx="8952523" cy="48768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Development of pericardial cavity</a:t>
            </a:r>
            <a:endParaRPr lang="en-US" b="1" dirty="0"/>
          </a:p>
        </p:txBody>
      </p:sp>
      <p:sp>
        <p:nvSpPr>
          <p:cNvPr id="3" name="Content Placeholder 2"/>
          <p:cNvSpPr>
            <a:spLocks noGrp="1"/>
          </p:cNvSpPr>
          <p:nvPr>
            <p:ph idx="1"/>
          </p:nvPr>
        </p:nvSpPr>
        <p:spPr/>
        <p:txBody>
          <a:bodyPr/>
          <a:lstStyle/>
          <a:p>
            <a:r>
              <a:rPr lang="en-US" dirty="0" smtClean="0"/>
              <a:t>Heart tube </a:t>
            </a:r>
            <a:r>
              <a:rPr lang="en-US" dirty="0" err="1" smtClean="0"/>
              <a:t>invaginates</a:t>
            </a:r>
            <a:r>
              <a:rPr lang="en-US" dirty="0" smtClean="0"/>
              <a:t> pericardial </a:t>
            </a:r>
            <a:r>
              <a:rPr lang="en-US" dirty="0" err="1" smtClean="0"/>
              <a:t>coelom</a:t>
            </a:r>
            <a:r>
              <a:rPr lang="en-US" dirty="0" smtClean="0"/>
              <a:t> from dorsal side</a:t>
            </a:r>
          </a:p>
          <a:p>
            <a:r>
              <a:rPr lang="en-US" b="1" dirty="0" err="1" smtClean="0"/>
              <a:t>Splanchnopleuric</a:t>
            </a:r>
            <a:r>
              <a:rPr lang="en-US" b="1" dirty="0" smtClean="0"/>
              <a:t> mesoderm </a:t>
            </a:r>
            <a:r>
              <a:rPr lang="en-US" dirty="0" smtClean="0"/>
              <a:t>lining dorsal side of pericardial cavity proliferates to form thick layer – </a:t>
            </a:r>
            <a:r>
              <a:rPr lang="en-US" b="1" u="sng" dirty="0" err="1" smtClean="0">
                <a:solidFill>
                  <a:srgbClr val="002060"/>
                </a:solidFill>
              </a:rPr>
              <a:t>Myoepicardial</a:t>
            </a:r>
            <a:r>
              <a:rPr lang="en-US" b="1" u="sng" dirty="0" smtClean="0">
                <a:solidFill>
                  <a:srgbClr val="002060"/>
                </a:solidFill>
              </a:rPr>
              <a:t> mantle</a:t>
            </a:r>
            <a:endParaRPr lang="en-US" b="1" u="sng" dirty="0">
              <a:solidFill>
                <a:srgbClr val="00206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Development of pericardial cavity</a:t>
            </a:r>
            <a:endParaRPr lang="en-US" dirty="0"/>
          </a:p>
        </p:txBody>
      </p:sp>
      <p:sp>
        <p:nvSpPr>
          <p:cNvPr id="3" name="Content Placeholder 2"/>
          <p:cNvSpPr>
            <a:spLocks noGrp="1"/>
          </p:cNvSpPr>
          <p:nvPr>
            <p:ph idx="1"/>
          </p:nvPr>
        </p:nvSpPr>
        <p:spPr/>
        <p:txBody>
          <a:bodyPr/>
          <a:lstStyle/>
          <a:p>
            <a:r>
              <a:rPr lang="en-US" b="1" dirty="0" smtClean="0"/>
              <a:t>Myocardial mantle </a:t>
            </a:r>
            <a:r>
              <a:rPr lang="en-US" dirty="0" smtClean="0"/>
              <a:t>(</a:t>
            </a:r>
            <a:r>
              <a:rPr lang="en-US" dirty="0" err="1" smtClean="0"/>
              <a:t>splanchnic</a:t>
            </a:r>
            <a:r>
              <a:rPr lang="en-US" dirty="0" smtClean="0"/>
              <a:t> mesoderm) give rise to – </a:t>
            </a:r>
            <a:r>
              <a:rPr lang="en-US" b="1" dirty="0" smtClean="0"/>
              <a:t>myocardium &amp; visceral layer of serous pericardium</a:t>
            </a:r>
          </a:p>
          <a:p>
            <a:r>
              <a:rPr lang="en-US" b="1" dirty="0" smtClean="0"/>
              <a:t>Parietal layer of serous pericardium &amp; fibrous pericardium </a:t>
            </a:r>
            <a:r>
              <a:rPr lang="en-US" dirty="0" smtClean="0"/>
              <a:t>develops from </a:t>
            </a:r>
            <a:r>
              <a:rPr lang="en-US" b="1" dirty="0" smtClean="0"/>
              <a:t>somatic mesoderm</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CARDIOVASCULAR SYSTEM</a:t>
            </a:r>
            <a:endParaRPr lang="en-US" dirty="0"/>
          </a:p>
        </p:txBody>
      </p:sp>
      <p:sp>
        <p:nvSpPr>
          <p:cNvPr id="3" name="Content Placeholder 2"/>
          <p:cNvSpPr>
            <a:spLocks noGrp="1"/>
          </p:cNvSpPr>
          <p:nvPr>
            <p:ph idx="1"/>
          </p:nvPr>
        </p:nvSpPr>
        <p:spPr/>
        <p:txBody>
          <a:bodyPr/>
          <a:lstStyle/>
          <a:p>
            <a:pPr>
              <a:buNone/>
            </a:pPr>
            <a:r>
              <a:rPr lang="en-US" b="1" u="sng" dirty="0" smtClean="0"/>
              <a:t>Heart:</a:t>
            </a:r>
          </a:p>
          <a:p>
            <a:r>
              <a:rPr lang="en-US" dirty="0" smtClean="0"/>
              <a:t>Inside pericardial sac: Fibrous + Serous</a:t>
            </a:r>
          </a:p>
          <a:p>
            <a:r>
              <a:rPr lang="en-US" dirty="0" smtClean="0"/>
              <a:t>4 Chambers: 2 Atria + 2 Ventricles</a:t>
            </a:r>
          </a:p>
          <a:p>
            <a:r>
              <a:rPr lang="en-US" dirty="0" smtClean="0"/>
              <a:t>Arterial End: Aorta &amp; </a:t>
            </a:r>
            <a:r>
              <a:rPr lang="en-US" dirty="0" err="1" smtClean="0"/>
              <a:t>Pulm</a:t>
            </a:r>
            <a:r>
              <a:rPr lang="en-US" dirty="0" smtClean="0"/>
              <a:t> Artery</a:t>
            </a:r>
          </a:p>
          <a:p>
            <a:r>
              <a:rPr lang="en-US" dirty="0" smtClean="0"/>
              <a:t>Venous End: SVC, IVC &amp; 4 </a:t>
            </a:r>
            <a:r>
              <a:rPr lang="en-US" dirty="0" err="1" smtClean="0"/>
              <a:t>Pulm</a:t>
            </a:r>
            <a:r>
              <a:rPr lang="en-US" dirty="0" smtClean="0"/>
              <a:t> Vein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Desktop\Wall+of+primitive+heart+tube.jpg"/>
          <p:cNvPicPr>
            <a:picLocks noGrp="1" noChangeAspect="1" noChangeArrowheads="1"/>
          </p:cNvPicPr>
          <p:nvPr>
            <p:ph idx="1"/>
          </p:nvPr>
        </p:nvPicPr>
        <p:blipFill>
          <a:blip r:embed="rId2"/>
          <a:srcRect l="3212" r="1252" b="14285"/>
          <a:stretch>
            <a:fillRect/>
          </a:stretch>
        </p:blipFill>
        <p:spPr bwMode="auto">
          <a:xfrm>
            <a:off x="0" y="457198"/>
            <a:ext cx="8839200" cy="594787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Mesocardium</a:t>
            </a:r>
            <a:endParaRPr lang="en-US" b="1" dirty="0"/>
          </a:p>
        </p:txBody>
      </p:sp>
      <p:sp>
        <p:nvSpPr>
          <p:cNvPr id="3" name="Content Placeholder 2"/>
          <p:cNvSpPr>
            <a:spLocks noGrp="1"/>
          </p:cNvSpPr>
          <p:nvPr>
            <p:ph idx="1"/>
          </p:nvPr>
        </p:nvSpPr>
        <p:spPr/>
        <p:txBody>
          <a:bodyPr/>
          <a:lstStyle/>
          <a:p>
            <a:r>
              <a:rPr lang="en-US" dirty="0" smtClean="0"/>
              <a:t>Initially heart tube is  suspended from dorsal wall of pericardial cavity by two layers of pericardium – </a:t>
            </a:r>
            <a:r>
              <a:rPr lang="en-US" b="1" dirty="0" smtClean="0">
                <a:solidFill>
                  <a:srgbClr val="002060"/>
                </a:solidFill>
              </a:rPr>
              <a:t>Dorsal </a:t>
            </a:r>
            <a:r>
              <a:rPr lang="en-US" b="1" dirty="0" err="1" smtClean="0">
                <a:solidFill>
                  <a:srgbClr val="002060"/>
                </a:solidFill>
              </a:rPr>
              <a:t>mesocardium</a:t>
            </a:r>
            <a:endParaRPr lang="en-US" b="1" dirty="0" smtClean="0">
              <a:solidFill>
                <a:srgbClr val="002060"/>
              </a:solidFill>
            </a:endParaRPr>
          </a:p>
          <a:p>
            <a:r>
              <a:rPr lang="en-US" dirty="0" smtClean="0"/>
              <a:t>Later it disappears – heart tube lies free in pericardial cavity, suspended by its two ends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Q1 Cardiovascular system develops from which germ layers?</a:t>
            </a:r>
          </a:p>
          <a:p>
            <a:pPr marL="514350" indent="-514350">
              <a:buFont typeface="+mj-lt"/>
              <a:buAutoNum type="alphaUcPeriod"/>
            </a:pPr>
            <a:r>
              <a:rPr lang="en-US" dirty="0" smtClean="0"/>
              <a:t>Ectoderm + Endoderm</a:t>
            </a:r>
          </a:p>
          <a:p>
            <a:pPr marL="514350" indent="-514350">
              <a:buFont typeface="+mj-lt"/>
              <a:buAutoNum type="alphaUcPeriod"/>
            </a:pPr>
            <a:r>
              <a:rPr lang="en-US" dirty="0" smtClean="0"/>
              <a:t>Endoderm</a:t>
            </a:r>
          </a:p>
          <a:p>
            <a:pPr marL="514350" indent="-514350">
              <a:buFont typeface="+mj-lt"/>
              <a:buAutoNum type="alphaUcPeriod"/>
            </a:pPr>
            <a:r>
              <a:rPr lang="en-US" dirty="0" smtClean="0"/>
              <a:t>Endoderm + Mesoderm</a:t>
            </a:r>
          </a:p>
          <a:p>
            <a:pPr marL="514350" indent="-514350">
              <a:buFont typeface="+mj-lt"/>
              <a:buAutoNum type="alphaUcPeriod"/>
            </a:pPr>
            <a:r>
              <a:rPr lang="en-US" dirty="0" smtClean="0"/>
              <a:t>Mesoderm</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Q 2 Heart tubes develops from</a:t>
            </a:r>
          </a:p>
          <a:p>
            <a:pPr marL="514350" indent="-514350">
              <a:buFont typeface="+mj-lt"/>
              <a:buAutoNum type="alphaUcPeriod"/>
            </a:pPr>
            <a:r>
              <a:rPr lang="en-US" dirty="0" err="1" smtClean="0"/>
              <a:t>Splanchnic</a:t>
            </a:r>
            <a:r>
              <a:rPr lang="en-US" dirty="0" smtClean="0"/>
              <a:t> mesoderm of </a:t>
            </a:r>
            <a:r>
              <a:rPr lang="en-US" dirty="0" err="1" smtClean="0"/>
              <a:t>cardiogenic</a:t>
            </a:r>
            <a:r>
              <a:rPr lang="en-US" dirty="0" smtClean="0"/>
              <a:t> area</a:t>
            </a:r>
          </a:p>
          <a:p>
            <a:pPr marL="514350" indent="-514350">
              <a:buFont typeface="+mj-lt"/>
              <a:buAutoNum type="alphaUcPeriod"/>
            </a:pPr>
            <a:r>
              <a:rPr lang="en-US" dirty="0" smtClean="0"/>
              <a:t>Somatic Mesoderm of </a:t>
            </a:r>
            <a:r>
              <a:rPr lang="en-US" dirty="0" err="1" smtClean="0"/>
              <a:t>cardiogenic</a:t>
            </a:r>
            <a:r>
              <a:rPr lang="en-US" dirty="0" smtClean="0"/>
              <a:t> area</a:t>
            </a:r>
          </a:p>
          <a:p>
            <a:pPr marL="514350" indent="-514350">
              <a:buFont typeface="+mj-lt"/>
              <a:buAutoNum type="alphaUcPeriod"/>
            </a:pPr>
            <a:r>
              <a:rPr lang="en-US" dirty="0" smtClean="0"/>
              <a:t>Septum </a:t>
            </a:r>
            <a:r>
              <a:rPr lang="en-US" dirty="0" err="1" smtClean="0"/>
              <a:t>transversum</a:t>
            </a:r>
            <a:endParaRPr lang="en-US" dirty="0" smtClean="0"/>
          </a:p>
          <a:p>
            <a:pPr marL="514350" indent="-514350">
              <a:buFont typeface="+mj-lt"/>
              <a:buAutoNum type="alphaUcPeriod"/>
            </a:pPr>
            <a:r>
              <a:rPr lang="en-US" dirty="0" smtClean="0"/>
              <a:t>All of the above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Q 3 After Head folding </a:t>
            </a:r>
          </a:p>
          <a:p>
            <a:pPr marL="514350" indent="-514350">
              <a:buFont typeface="+mj-lt"/>
              <a:buAutoNum type="alphaUcPeriod"/>
            </a:pPr>
            <a:r>
              <a:rPr lang="en-US" dirty="0" smtClean="0"/>
              <a:t>Heart tube become ventral to pericardial </a:t>
            </a:r>
            <a:r>
              <a:rPr lang="en-US" dirty="0" err="1" smtClean="0"/>
              <a:t>coelom</a:t>
            </a:r>
            <a:endParaRPr lang="en-US" dirty="0" smtClean="0"/>
          </a:p>
          <a:p>
            <a:pPr marL="514350" indent="-514350">
              <a:buFont typeface="+mj-lt"/>
              <a:buAutoNum type="alphaUcPeriod"/>
            </a:pPr>
            <a:r>
              <a:rPr lang="en-US" dirty="0" smtClean="0"/>
              <a:t>Heart tube become dorsal to foregut</a:t>
            </a:r>
          </a:p>
          <a:p>
            <a:pPr marL="514350" indent="-514350">
              <a:buFont typeface="+mj-lt"/>
              <a:buAutoNum type="alphaUcPeriod"/>
            </a:pPr>
            <a:r>
              <a:rPr lang="en-US" dirty="0" smtClean="0"/>
              <a:t>Pericardial </a:t>
            </a:r>
            <a:r>
              <a:rPr lang="en-US" dirty="0" err="1" smtClean="0"/>
              <a:t>coelom</a:t>
            </a:r>
            <a:r>
              <a:rPr lang="en-US" dirty="0" smtClean="0"/>
              <a:t> becomes ventral to heart tube</a:t>
            </a:r>
          </a:p>
          <a:p>
            <a:pPr marL="514350" indent="-514350">
              <a:buFont typeface="+mj-lt"/>
              <a:buAutoNum type="alphaUcPeriod"/>
            </a:pPr>
            <a:r>
              <a:rPr lang="en-US" dirty="0" smtClean="0"/>
              <a:t>Septum </a:t>
            </a:r>
            <a:r>
              <a:rPr lang="en-US" dirty="0" err="1" smtClean="0"/>
              <a:t>transversum</a:t>
            </a:r>
            <a:r>
              <a:rPr lang="en-US" dirty="0" smtClean="0"/>
              <a:t> comes cranial to </a:t>
            </a:r>
            <a:r>
              <a:rPr lang="en-US" dirty="0" err="1" smtClean="0"/>
              <a:t>cardiogenic</a:t>
            </a:r>
            <a:r>
              <a:rPr lang="en-US" dirty="0" smtClean="0"/>
              <a:t> area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Q 4 Visceral pericardium develops from</a:t>
            </a:r>
          </a:p>
          <a:p>
            <a:pPr marL="514350" indent="-514350">
              <a:buFont typeface="+mj-lt"/>
              <a:buAutoNum type="alphaUcPeriod"/>
            </a:pPr>
            <a:r>
              <a:rPr lang="en-US" dirty="0" err="1" smtClean="0"/>
              <a:t>Myoepicardial</a:t>
            </a:r>
            <a:r>
              <a:rPr lang="en-US" dirty="0" smtClean="0"/>
              <a:t> mantle</a:t>
            </a:r>
          </a:p>
          <a:p>
            <a:pPr marL="514350" indent="-514350">
              <a:buFont typeface="+mj-lt"/>
              <a:buAutoNum type="alphaUcPeriod"/>
            </a:pPr>
            <a:r>
              <a:rPr lang="en-US" dirty="0" smtClean="0"/>
              <a:t>Somatic Mesoderm of </a:t>
            </a:r>
            <a:r>
              <a:rPr lang="en-US" dirty="0" err="1" smtClean="0"/>
              <a:t>cardiogenic</a:t>
            </a:r>
            <a:r>
              <a:rPr lang="en-US" dirty="0" smtClean="0"/>
              <a:t> area</a:t>
            </a:r>
          </a:p>
          <a:p>
            <a:pPr marL="514350" indent="-514350">
              <a:buFont typeface="+mj-lt"/>
              <a:buAutoNum type="alphaUcPeriod"/>
            </a:pPr>
            <a:r>
              <a:rPr lang="en-US" dirty="0" smtClean="0"/>
              <a:t>Septum </a:t>
            </a:r>
            <a:r>
              <a:rPr lang="en-US" dirty="0" err="1" smtClean="0"/>
              <a:t>transversum</a:t>
            </a:r>
            <a:endParaRPr lang="en-US" dirty="0" smtClean="0"/>
          </a:p>
          <a:p>
            <a:pPr marL="514350" indent="-514350">
              <a:buFont typeface="+mj-lt"/>
              <a:buAutoNum type="alphaUcPeriod"/>
            </a:pPr>
            <a:r>
              <a:rPr lang="en-US" dirty="0" err="1" smtClean="0"/>
              <a:t>Splanchnic</a:t>
            </a:r>
            <a:r>
              <a:rPr lang="en-US" dirty="0" smtClean="0"/>
              <a:t> Extra embryonic mesoderm</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Q 5 Fibrous pericardium develops from</a:t>
            </a:r>
          </a:p>
          <a:p>
            <a:pPr marL="514350" indent="-514350">
              <a:buFont typeface="+mj-lt"/>
              <a:buAutoNum type="alphaUcPeriod"/>
            </a:pPr>
            <a:r>
              <a:rPr lang="en-US" dirty="0" err="1" smtClean="0"/>
              <a:t>Splanchnic</a:t>
            </a:r>
            <a:r>
              <a:rPr lang="en-US" dirty="0" smtClean="0"/>
              <a:t> mesoderm of </a:t>
            </a:r>
            <a:r>
              <a:rPr lang="en-US" dirty="0" err="1" smtClean="0"/>
              <a:t>cardiogenic</a:t>
            </a:r>
            <a:r>
              <a:rPr lang="en-US" dirty="0" smtClean="0"/>
              <a:t> area</a:t>
            </a:r>
          </a:p>
          <a:p>
            <a:pPr marL="514350" indent="-514350">
              <a:buFont typeface="+mj-lt"/>
              <a:buAutoNum type="alphaUcPeriod"/>
            </a:pPr>
            <a:r>
              <a:rPr lang="en-US" dirty="0" smtClean="0"/>
              <a:t>Somatic Mesoderm of </a:t>
            </a:r>
            <a:r>
              <a:rPr lang="en-US" dirty="0" err="1" smtClean="0"/>
              <a:t>cardiogenic</a:t>
            </a:r>
            <a:r>
              <a:rPr lang="en-US" dirty="0" smtClean="0"/>
              <a:t> area</a:t>
            </a:r>
          </a:p>
          <a:p>
            <a:pPr marL="514350" indent="-514350">
              <a:buFont typeface="+mj-lt"/>
              <a:buAutoNum type="alphaUcPeriod"/>
            </a:pPr>
            <a:r>
              <a:rPr lang="en-US" dirty="0" smtClean="0"/>
              <a:t>Septum </a:t>
            </a:r>
            <a:r>
              <a:rPr lang="en-US" dirty="0" err="1" smtClean="0"/>
              <a:t>transversum</a:t>
            </a:r>
            <a:endParaRPr lang="en-US" dirty="0" smtClean="0"/>
          </a:p>
          <a:p>
            <a:pPr marL="514350" indent="-514350">
              <a:buFont typeface="+mj-lt"/>
              <a:buAutoNum type="alphaUcPeriod"/>
            </a:pPr>
            <a:r>
              <a:rPr lang="en-US" dirty="0" smtClean="0"/>
              <a:t>All of the above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0"/>
          <a:ext cx="9144000" cy="6930842"/>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627322">
                <a:tc>
                  <a:txBody>
                    <a:bodyPr/>
                    <a:lstStyle/>
                    <a:p>
                      <a:pPr algn="ctr"/>
                      <a:r>
                        <a:rPr lang="en-US" dirty="0" smtClean="0"/>
                        <a:t>Title</a:t>
                      </a:r>
                      <a:endParaRPr lang="en-US" dirty="0"/>
                    </a:p>
                  </a:txBody>
                  <a:tcPr/>
                </a:tc>
                <a:tc>
                  <a:txBody>
                    <a:bodyPr/>
                    <a:lstStyle/>
                    <a:p>
                      <a:pPr algn="ctr"/>
                      <a:r>
                        <a:rPr lang="en-US" dirty="0" smtClean="0"/>
                        <a:t>Author /</a:t>
                      </a:r>
                    </a:p>
                    <a:p>
                      <a:pPr algn="ctr"/>
                      <a:r>
                        <a:rPr lang="en-US" dirty="0" smtClean="0"/>
                        <a:t>Journal</a:t>
                      </a:r>
                      <a:endParaRPr lang="en-US" dirty="0"/>
                    </a:p>
                  </a:txBody>
                  <a:tcPr/>
                </a:tc>
                <a:tc>
                  <a:txBody>
                    <a:bodyPr/>
                    <a:lstStyle/>
                    <a:p>
                      <a:pPr algn="ctr"/>
                      <a:r>
                        <a:rPr lang="en-US" dirty="0" smtClean="0"/>
                        <a:t>Material</a:t>
                      </a:r>
                      <a:endParaRPr lang="en-US" dirty="0"/>
                    </a:p>
                  </a:txBody>
                  <a:tcPr/>
                </a:tc>
                <a:tc>
                  <a:txBody>
                    <a:bodyPr/>
                    <a:lstStyle/>
                    <a:p>
                      <a:pPr algn="ctr"/>
                      <a:r>
                        <a:rPr lang="en-US" dirty="0" err="1" smtClean="0"/>
                        <a:t>Resuly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Conclusions</a:t>
                      </a:r>
                    </a:p>
                    <a:p>
                      <a:pPr algn="ctr"/>
                      <a:endParaRPr lang="en-US" dirty="0"/>
                    </a:p>
                  </a:txBody>
                  <a:tcPr/>
                </a:tc>
              </a:tr>
              <a:tr h="5230678">
                <a:tc>
                  <a:txBody>
                    <a:bodyPr/>
                    <a:lstStyle/>
                    <a:p>
                      <a:pPr fontAlgn="base"/>
                      <a:r>
                        <a:rPr lang="en-US" sz="1800" b="0" i="0" kern="1200" dirty="0" smtClean="0">
                          <a:solidFill>
                            <a:schemeClr val="dk1"/>
                          </a:solidFill>
                          <a:latin typeface="+mn-lt"/>
                          <a:ea typeface="+mn-ea"/>
                          <a:cs typeface="+mn-cs"/>
                        </a:rPr>
                        <a:t>Defective angiogenesis, endothelial migration, proliferation, and MAPK signaling in Rap1b-deficient mice</a:t>
                      </a:r>
                    </a:p>
                    <a:p>
                      <a:endParaRPr lang="en-US" dirty="0"/>
                    </a:p>
                  </a:txBody>
                  <a:tcPr/>
                </a:tc>
                <a:tc>
                  <a:txBody>
                    <a:bodyPr/>
                    <a:lstStyle/>
                    <a:p>
                      <a:pPr fontAlgn="base"/>
                      <a:r>
                        <a:rPr lang="en-US" sz="1800" b="0" i="0" kern="1200" dirty="0" smtClean="0">
                          <a:solidFill>
                            <a:schemeClr val="dk1"/>
                          </a:solidFill>
                          <a:latin typeface="+mn-lt"/>
                          <a:ea typeface="+mn-ea"/>
                          <a:cs typeface="+mn-cs"/>
                        </a:rPr>
                        <a:t>Magdalena </a:t>
                      </a:r>
                      <a:r>
                        <a:rPr lang="en-US" sz="1800" b="0" i="0" kern="1200" dirty="0" err="1" smtClean="0">
                          <a:solidFill>
                            <a:schemeClr val="dk1"/>
                          </a:solidFill>
                          <a:latin typeface="+mn-lt"/>
                          <a:ea typeface="+mn-ea"/>
                          <a:cs typeface="+mn-cs"/>
                        </a:rPr>
                        <a:t>Chrzanowska-Wodnicka</a:t>
                      </a:r>
                      <a:r>
                        <a:rPr lang="en-US" sz="1800" b="0" i="0" kern="1200" dirty="0" smtClean="0">
                          <a:solidFill>
                            <a:schemeClr val="dk1"/>
                          </a:solidFill>
                          <a:latin typeface="+mn-lt"/>
                          <a:ea typeface="+mn-ea"/>
                          <a:cs typeface="+mn-cs"/>
                        </a:rPr>
                        <a:t>, Anna E. Kraus, Daniel Gale, Gilbert C. White II and Jillian </a:t>
                      </a:r>
                      <a:r>
                        <a:rPr lang="en-US" sz="1800" b="0" i="0" kern="1200" dirty="0" err="1" smtClean="0">
                          <a:solidFill>
                            <a:schemeClr val="dk1"/>
                          </a:solidFill>
                          <a:latin typeface="+mn-lt"/>
                          <a:ea typeface="+mn-ea"/>
                          <a:cs typeface="+mn-cs"/>
                        </a:rPr>
                        <a:t>VanSluys</a:t>
                      </a:r>
                      <a:endParaRPr lang="en-US" sz="1800" b="0" i="0" kern="1200" dirty="0" smtClean="0">
                        <a:solidFill>
                          <a:schemeClr val="dk1"/>
                        </a:solidFill>
                        <a:latin typeface="+mn-lt"/>
                        <a:ea typeface="+mn-ea"/>
                        <a:cs typeface="+mn-cs"/>
                      </a:endParaRPr>
                    </a:p>
                    <a:p>
                      <a:pPr fontAlgn="base"/>
                      <a:r>
                        <a:rPr lang="en-US" sz="1800" b="0" i="0" kern="1200" dirty="0" smtClean="0">
                          <a:solidFill>
                            <a:schemeClr val="dk1"/>
                          </a:solidFill>
                          <a:latin typeface="+mn-lt"/>
                          <a:ea typeface="+mn-ea"/>
                          <a:cs typeface="+mn-cs"/>
                        </a:rPr>
                        <a:t>Blood 2008 111:2647-2656; </a:t>
                      </a:r>
                      <a:r>
                        <a:rPr lang="en-US" sz="1800" b="0" i="0" kern="1200" dirty="0" err="1" smtClean="0">
                          <a:solidFill>
                            <a:schemeClr val="dk1"/>
                          </a:solidFill>
                          <a:latin typeface="+mn-lt"/>
                          <a:ea typeface="+mn-ea"/>
                          <a:cs typeface="+mn-cs"/>
                        </a:rPr>
                        <a:t>doi</a:t>
                      </a:r>
                      <a:r>
                        <a:rPr lang="en-US" sz="1800" b="0" i="0" kern="1200" dirty="0" smtClean="0">
                          <a:solidFill>
                            <a:schemeClr val="dk1"/>
                          </a:solidFill>
                          <a:latin typeface="+mn-lt"/>
                          <a:ea typeface="+mn-ea"/>
                          <a:cs typeface="+mn-cs"/>
                        </a:rPr>
                        <a:t>: https://doi.org/10.1182/blood-2007-08-109710</a:t>
                      </a:r>
                    </a:p>
                    <a:p>
                      <a:endParaRPr lang="en-US" dirty="0"/>
                    </a:p>
                  </a:txBody>
                  <a:tcPr/>
                </a:tc>
                <a:tc>
                  <a:txBody>
                    <a:bodyPr/>
                    <a:lstStyle/>
                    <a:p>
                      <a:r>
                        <a:rPr lang="en-US" sz="1800" b="0" i="0" kern="1200" dirty="0" smtClean="0">
                          <a:solidFill>
                            <a:schemeClr val="dk1"/>
                          </a:solidFill>
                          <a:latin typeface="+mn-lt"/>
                          <a:ea typeface="+mn-ea"/>
                          <a:cs typeface="+mn-cs"/>
                        </a:rPr>
                        <a:t>Perturbations of angiogenesis occur in cancer, diabetes, ischemia, and inflammation. While much progress has been made in identifying factors that control angiogenesis, the understanding of the precise molecular mechanisms involved is incomplete</a:t>
                      </a:r>
                      <a:endParaRPr lang="en-US" dirty="0"/>
                    </a:p>
                  </a:txBody>
                  <a:tcPr/>
                </a:tc>
                <a:tc>
                  <a:txBody>
                    <a:bodyPr/>
                    <a:lstStyle/>
                    <a:p>
                      <a:r>
                        <a:rPr lang="en-US" sz="1800" b="0" i="0" kern="1200" dirty="0" smtClean="0">
                          <a:solidFill>
                            <a:schemeClr val="dk1"/>
                          </a:solidFill>
                          <a:latin typeface="+mn-lt"/>
                          <a:ea typeface="+mn-ea"/>
                          <a:cs typeface="+mn-cs"/>
                        </a:rPr>
                        <a:t>At the molecular level, activation of 2 MAP </a:t>
                      </a:r>
                      <a:r>
                        <a:rPr lang="en-US" sz="1800" b="0" i="0" kern="1200" dirty="0" err="1" smtClean="0">
                          <a:solidFill>
                            <a:schemeClr val="dk1"/>
                          </a:solidFill>
                          <a:latin typeface="+mn-lt"/>
                          <a:ea typeface="+mn-ea"/>
                          <a:cs typeface="+mn-cs"/>
                        </a:rPr>
                        <a:t>kinases</a:t>
                      </a:r>
                      <a:r>
                        <a:rPr lang="en-US" sz="1800" b="0" i="0" kern="1200" smtClean="0">
                          <a:solidFill>
                            <a:schemeClr val="dk1"/>
                          </a:solidFill>
                          <a:latin typeface="+mn-lt"/>
                          <a:ea typeface="+mn-ea"/>
                          <a:cs typeface="+mn-cs"/>
                        </a:rPr>
                        <a:t>, p38 MAPK and p42/44 ERK, important regulators of endothelial migration and proliferation, was decreased in Rap1b-deficient endothelial cells in response to VEGF stimulation. </a:t>
                      </a:r>
                      <a:endParaRPr lang="en-US" dirty="0"/>
                    </a:p>
                  </a:txBody>
                  <a:tcPr/>
                </a:tc>
                <a:tc>
                  <a:txBody>
                    <a:bodyPr/>
                    <a:lstStyle/>
                    <a:p>
                      <a:r>
                        <a:rPr lang="en-US" sz="1800" b="0" i="0" kern="1200" dirty="0" smtClean="0">
                          <a:solidFill>
                            <a:schemeClr val="dk1"/>
                          </a:solidFill>
                          <a:latin typeface="+mn-lt"/>
                          <a:ea typeface="+mn-ea"/>
                          <a:cs typeface="+mn-cs"/>
                        </a:rPr>
                        <a:t>These studies provide evidence that Rap1b is required for normal angiogenesis and reveal a novel role of Rap1 in regulation of </a:t>
                      </a:r>
                      <a:r>
                        <a:rPr lang="en-US" sz="1800" b="0" i="0" kern="1200" dirty="0" err="1" smtClean="0">
                          <a:solidFill>
                            <a:schemeClr val="dk1"/>
                          </a:solidFill>
                          <a:latin typeface="+mn-lt"/>
                          <a:ea typeface="+mn-ea"/>
                          <a:cs typeface="+mn-cs"/>
                        </a:rPr>
                        <a:t>proangiogenic</a:t>
                      </a:r>
                      <a:r>
                        <a:rPr lang="en-US" sz="1800" b="0" i="0" kern="1200" dirty="0" smtClean="0">
                          <a:solidFill>
                            <a:schemeClr val="dk1"/>
                          </a:solidFill>
                          <a:latin typeface="+mn-lt"/>
                          <a:ea typeface="+mn-ea"/>
                          <a:cs typeface="+mn-cs"/>
                        </a:rPr>
                        <a:t> signaling in endothelial cells.</a:t>
                      </a:r>
                      <a:endParaRPr lang="en-US"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Desktop\heart_pericardial_sac.jpg"/>
          <p:cNvPicPr>
            <a:picLocks noGrp="1" noChangeAspect="1" noChangeArrowheads="1"/>
          </p:cNvPicPr>
          <p:nvPr>
            <p:ph idx="1"/>
          </p:nvPr>
        </p:nvPicPr>
        <p:blipFill>
          <a:blip r:embed="rId2"/>
          <a:srcRect/>
          <a:stretch>
            <a:fillRect/>
          </a:stretch>
        </p:blipFill>
        <p:spPr bwMode="auto">
          <a:xfrm>
            <a:off x="1447800" y="0"/>
            <a:ext cx="5749698" cy="670798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27951" t="10102" r="29101" b="14135"/>
          <a:stretch>
            <a:fillRect/>
          </a:stretch>
        </p:blipFill>
        <p:spPr bwMode="auto">
          <a:xfrm>
            <a:off x="1600200" y="0"/>
            <a:ext cx="5715000" cy="6553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dmin\Desktop\slide_6.jpg"/>
          <p:cNvPicPr>
            <a:picLocks noGrp="1" noChangeAspect="1" noChangeArrowheads="1"/>
          </p:cNvPicPr>
          <p:nvPr>
            <p:ph idx="1"/>
          </p:nvPr>
        </p:nvPicPr>
        <p:blipFill>
          <a:blip r:embed="rId2"/>
          <a:srcRect/>
          <a:stretch>
            <a:fillRect/>
          </a:stretch>
        </p:blipFill>
        <p:spPr bwMode="auto">
          <a:xfrm>
            <a:off x="0" y="42068"/>
            <a:ext cx="9087909" cy="68159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VASCULAR SYSTEM</a:t>
            </a:r>
            <a:endParaRPr lang="en-US" b="1" dirty="0"/>
          </a:p>
        </p:txBody>
      </p:sp>
      <p:sp>
        <p:nvSpPr>
          <p:cNvPr id="3" name="Content Placeholder 2"/>
          <p:cNvSpPr>
            <a:spLocks noGrp="1"/>
          </p:cNvSpPr>
          <p:nvPr>
            <p:ph idx="1"/>
          </p:nvPr>
        </p:nvSpPr>
        <p:spPr/>
        <p:txBody>
          <a:bodyPr/>
          <a:lstStyle/>
          <a:p>
            <a:r>
              <a:rPr lang="en-US" dirty="0" smtClean="0"/>
              <a:t>Vessels: Artery, Veins, Capillaries</a:t>
            </a:r>
          </a:p>
          <a:p>
            <a:pPr>
              <a:buNone/>
            </a:pPr>
            <a:r>
              <a:rPr lang="en-US" b="1" u="sng" dirty="0" smtClean="0"/>
              <a:t>Structure of Vessels:</a:t>
            </a:r>
          </a:p>
          <a:p>
            <a:r>
              <a:rPr lang="en-US" dirty="0" smtClean="0"/>
              <a:t>Tunica </a:t>
            </a:r>
            <a:r>
              <a:rPr lang="en-US" dirty="0" err="1" smtClean="0"/>
              <a:t>intima</a:t>
            </a:r>
            <a:r>
              <a:rPr lang="en-US" dirty="0" smtClean="0"/>
              <a:t>– endothelium</a:t>
            </a:r>
          </a:p>
          <a:p>
            <a:r>
              <a:rPr lang="en-US" dirty="0" smtClean="0"/>
              <a:t>Tunica media – smooth muscles &amp; elastic fibers</a:t>
            </a:r>
          </a:p>
          <a:p>
            <a:r>
              <a:rPr lang="en-US" dirty="0" smtClean="0"/>
              <a:t>Tunica Adventitia- connective tissue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dmin\Desktop\•+Subendothelial+layer+•+Internal+elastic+membrane+Tunica+media.jpg"/>
          <p:cNvPicPr>
            <a:picLocks noGrp="1" noChangeAspect="1" noChangeArrowheads="1"/>
          </p:cNvPicPr>
          <p:nvPr>
            <p:ph idx="1"/>
          </p:nvPr>
        </p:nvPicPr>
        <p:blipFill>
          <a:blip r:embed="rId2"/>
          <a:srcRect/>
          <a:stretch>
            <a:fillRect/>
          </a:stretch>
        </p:blipFill>
        <p:spPr bwMode="auto">
          <a:xfrm>
            <a:off x="0" y="68264"/>
            <a:ext cx="8900582" cy="667543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Development of CVS</a:t>
            </a:r>
            <a:endParaRPr lang="en-US" b="1" dirty="0"/>
          </a:p>
        </p:txBody>
      </p:sp>
      <p:sp>
        <p:nvSpPr>
          <p:cNvPr id="3" name="Content Placeholder 2"/>
          <p:cNvSpPr>
            <a:spLocks noGrp="1"/>
          </p:cNvSpPr>
          <p:nvPr>
            <p:ph idx="1"/>
          </p:nvPr>
        </p:nvSpPr>
        <p:spPr/>
        <p:txBody>
          <a:bodyPr/>
          <a:lstStyle/>
          <a:p>
            <a:r>
              <a:rPr lang="en-US" b="1" u="sng" dirty="0" smtClean="0">
                <a:solidFill>
                  <a:srgbClr val="002060"/>
                </a:solidFill>
              </a:rPr>
              <a:t>All components </a:t>
            </a:r>
            <a:r>
              <a:rPr lang="en-US" dirty="0" smtClean="0"/>
              <a:t>of Heart &amp; Blood vessels (endothelium, surrounding muscles &amp; connective tissue) are </a:t>
            </a:r>
            <a:r>
              <a:rPr lang="en-US" b="1" u="sng" dirty="0" err="1" smtClean="0">
                <a:solidFill>
                  <a:srgbClr val="002060"/>
                </a:solidFill>
              </a:rPr>
              <a:t>mesodermal</a:t>
            </a:r>
            <a:r>
              <a:rPr lang="en-US" b="1" u="sng" dirty="0" smtClean="0">
                <a:solidFill>
                  <a:srgbClr val="002060"/>
                </a:solidFill>
              </a:rPr>
              <a:t> in origin</a:t>
            </a:r>
          </a:p>
          <a:p>
            <a:endParaRPr lang="en-US" dirty="0" smtClean="0"/>
          </a:p>
          <a:p>
            <a:pPr>
              <a:buNone/>
            </a:pPr>
            <a:endParaRPr lang="en-US" dirty="0" smtClean="0"/>
          </a:p>
          <a:p>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782</Words>
  <Application>Microsoft Office PowerPoint</Application>
  <PresentationFormat>On-screen Show (4:3)</PresentationFormat>
  <Paragraphs>112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EMBRYOLOGY</vt:lpstr>
      <vt:lpstr>Slide 2</vt:lpstr>
      <vt:lpstr>CARDIOVASCULAR SYSTEM</vt:lpstr>
      <vt:lpstr>Slide 4</vt:lpstr>
      <vt:lpstr>Slide 5</vt:lpstr>
      <vt:lpstr>Slide 6</vt:lpstr>
      <vt:lpstr>VASCULAR SYSTEM</vt:lpstr>
      <vt:lpstr>Slide 8</vt:lpstr>
      <vt:lpstr>Development of CVS</vt:lpstr>
      <vt:lpstr>EARLY DEVELOPMENT OF CVS</vt:lpstr>
      <vt:lpstr>CVS</vt:lpstr>
      <vt:lpstr>Development of Embryonic Vascular System</vt:lpstr>
      <vt:lpstr>VASCULOGENESIS</vt:lpstr>
      <vt:lpstr>Slide 14</vt:lpstr>
      <vt:lpstr>ANGIOGENESIS</vt:lpstr>
      <vt:lpstr>Slide 16</vt:lpstr>
      <vt:lpstr>Slide 17</vt:lpstr>
      <vt:lpstr>PRIMORDIAL CARDIOVASCULAR SYSTEM</vt:lpstr>
      <vt:lpstr>Slide 19</vt:lpstr>
      <vt:lpstr>PRIMORDIAL CARDIOVASCULAR SYSTEM</vt:lpstr>
      <vt:lpstr>Slide 21</vt:lpstr>
      <vt:lpstr>PRIMORDIAL CARDIOVASCULAR SYSTEM</vt:lpstr>
      <vt:lpstr>Slide 23</vt:lpstr>
      <vt:lpstr>Slide 24</vt:lpstr>
      <vt:lpstr>PRIMORDIAL CARDIOVASCULAR SYSTEM</vt:lpstr>
      <vt:lpstr>CVS</vt:lpstr>
      <vt:lpstr>Slide 27</vt:lpstr>
      <vt:lpstr>Development of pericardial cavity</vt:lpstr>
      <vt:lpstr>Development of pericardial cavity</vt:lpstr>
      <vt:lpstr>Slide 30</vt:lpstr>
      <vt:lpstr>Mesocardium</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User</cp:lastModifiedBy>
  <cp:revision>24</cp:revision>
  <dcterms:created xsi:type="dcterms:W3CDTF">2018-01-10T07:21:02Z</dcterms:created>
  <dcterms:modified xsi:type="dcterms:W3CDTF">2018-04-16T06:26:31Z</dcterms:modified>
</cp:coreProperties>
</file>