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80" r:id="rId6"/>
    <p:sldId id="281" r:id="rId7"/>
    <p:sldId id="282" r:id="rId8"/>
    <p:sldId id="262" r:id="rId9"/>
    <p:sldId id="276" r:id="rId10"/>
    <p:sldId id="275" r:id="rId11"/>
    <p:sldId id="298" r:id="rId12"/>
    <p:sldId id="278" r:id="rId13"/>
    <p:sldId id="266" r:id="rId14"/>
    <p:sldId id="263" r:id="rId15"/>
    <p:sldId id="279" r:id="rId16"/>
    <p:sldId id="265" r:id="rId17"/>
    <p:sldId id="277" r:id="rId18"/>
    <p:sldId id="264" r:id="rId19"/>
    <p:sldId id="268" r:id="rId20"/>
    <p:sldId id="285" r:id="rId21"/>
    <p:sldId id="270" r:id="rId22"/>
    <p:sldId id="294" r:id="rId23"/>
    <p:sldId id="287" r:id="rId24"/>
    <p:sldId id="269" r:id="rId25"/>
    <p:sldId id="271" r:id="rId26"/>
    <p:sldId id="297" r:id="rId27"/>
    <p:sldId id="274" r:id="rId28"/>
    <p:sldId id="288" r:id="rId29"/>
    <p:sldId id="289" r:id="rId30"/>
    <p:sldId id="292" r:id="rId31"/>
    <p:sldId id="293" r:id="rId32"/>
    <p:sldId id="273" r:id="rId33"/>
    <p:sldId id="300" r:id="rId34"/>
    <p:sldId id="301" r:id="rId35"/>
    <p:sldId id="302" r:id="rId36"/>
    <p:sldId id="303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90B3-8549-4988-9C03-83996846041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F893-AA9F-4AEF-AC15-1E07B6B0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Development of CVS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Transverse sinus of pericardium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Bending of heart tube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2037_Embryonic_Development_of_He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250" t="2218" r="1299" b="65994"/>
          <a:stretch>
            <a:fillRect/>
          </a:stretch>
        </p:blipFill>
        <p:spPr bwMode="auto">
          <a:xfrm>
            <a:off x="318931" y="1371600"/>
            <a:ext cx="8520269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primitive-heart-tube-bionalogy-1-1024x49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393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image01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691" y="914400"/>
            <a:ext cx="6588889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ends of Heart tube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heart tube has an </a:t>
            </a:r>
            <a:r>
              <a:rPr lang="en-US" u="sng" dirty="0" smtClean="0">
                <a:solidFill>
                  <a:srgbClr val="002060"/>
                </a:solidFill>
              </a:rPr>
              <a:t>arterial end and a venous end</a:t>
            </a:r>
          </a:p>
          <a:p>
            <a:r>
              <a:rPr lang="en-US" u="sng" dirty="0" err="1" smtClean="0">
                <a:solidFill>
                  <a:srgbClr val="002060"/>
                </a:solidFill>
              </a:rPr>
              <a:t>Truncus</a:t>
            </a:r>
            <a:r>
              <a:rPr lang="en-US" u="sng" dirty="0" smtClean="0">
                <a:solidFill>
                  <a:srgbClr val="002060"/>
                </a:solidFill>
              </a:rPr>
              <a:t> </a:t>
            </a:r>
            <a:r>
              <a:rPr lang="en-US" u="sng" dirty="0" err="1" smtClean="0">
                <a:solidFill>
                  <a:srgbClr val="002060"/>
                </a:solidFill>
              </a:rPr>
              <a:t>arteriosus</a:t>
            </a:r>
            <a:r>
              <a:rPr lang="en-US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constitutes </a:t>
            </a:r>
            <a:r>
              <a:rPr lang="en-US" u="sng" dirty="0" smtClean="0">
                <a:solidFill>
                  <a:srgbClr val="002060"/>
                </a:solidFill>
              </a:rPr>
              <a:t>Arterial end</a:t>
            </a:r>
          </a:p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rgbClr val="002060"/>
                </a:solidFill>
              </a:rPr>
              <a:t>venous end </a:t>
            </a:r>
            <a:r>
              <a:rPr lang="en-US" dirty="0" smtClean="0"/>
              <a:t>is formed by primitive atrium into which </a:t>
            </a:r>
            <a:r>
              <a:rPr lang="en-US" u="sng" dirty="0" smtClean="0">
                <a:solidFill>
                  <a:srgbClr val="002060"/>
                </a:solidFill>
              </a:rPr>
              <a:t>sinus </a:t>
            </a:r>
            <a:r>
              <a:rPr lang="en-US" u="sng" dirty="0" err="1" smtClean="0">
                <a:solidFill>
                  <a:srgbClr val="002060"/>
                </a:solidFill>
              </a:rPr>
              <a:t>venosus</a:t>
            </a:r>
            <a:r>
              <a:rPr lang="en-US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opens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Arterial 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is continuous cranially with aortic Sac from which</a:t>
            </a:r>
          </a:p>
          <a:p>
            <a:pPr marL="342900" lvl="1" indent="-342900">
              <a:buNone/>
            </a:pPr>
            <a:r>
              <a:rPr lang="en-US" dirty="0" smtClean="0"/>
              <a:t>			↓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Aortic arch arteries (Pharyngeal arch arteries ) arise      </a:t>
            </a:r>
          </a:p>
          <a:p>
            <a:pPr marL="342900" lvl="1" indent="-342900">
              <a:buNone/>
            </a:pPr>
            <a:r>
              <a:rPr lang="en-US" dirty="0" smtClean="0"/>
              <a:t>			↓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which continues with RT &amp; LF dorsal </a:t>
            </a:r>
            <a:r>
              <a:rPr lang="en-US" dirty="0" err="1" smtClean="0"/>
              <a:t>aortae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338" b="20189"/>
          <a:stretch>
            <a:fillRect/>
          </a:stretch>
        </p:blipFill>
        <p:spPr bwMode="auto">
          <a:xfrm>
            <a:off x="614891" y="1143000"/>
            <a:ext cx="852910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Venous 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Sinus </a:t>
            </a:r>
            <a:r>
              <a:rPr lang="en-US" dirty="0" err="1" smtClean="0"/>
              <a:t>venosus</a:t>
            </a:r>
            <a:r>
              <a:rPr lang="en-US" dirty="0" smtClean="0"/>
              <a:t> has </a:t>
            </a:r>
            <a:r>
              <a:rPr lang="en-US" b="1" u="sng" dirty="0" smtClean="0">
                <a:solidFill>
                  <a:srgbClr val="002060"/>
                </a:solidFill>
              </a:rPr>
              <a:t>two horns</a:t>
            </a:r>
            <a:r>
              <a:rPr lang="en-US" dirty="0" smtClean="0"/>
              <a:t>: Right and left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These are </a:t>
            </a:r>
            <a:r>
              <a:rPr lang="en-US" b="1" u="sng" dirty="0" smtClean="0">
                <a:solidFill>
                  <a:srgbClr val="002060"/>
                </a:solidFill>
              </a:rPr>
              <a:t>embedded in septum </a:t>
            </a:r>
            <a:r>
              <a:rPr lang="en-US" b="1" u="sng" dirty="0" err="1" smtClean="0">
                <a:solidFill>
                  <a:srgbClr val="002060"/>
                </a:solidFill>
              </a:rPr>
              <a:t>transversum</a:t>
            </a:r>
            <a:endParaRPr lang="en-US" b="1" u="sng" dirty="0" smtClean="0">
              <a:solidFill>
                <a:srgbClr val="00206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sinus </a:t>
            </a:r>
            <a:r>
              <a:rPr lang="en-US" dirty="0" err="1" smtClean="0"/>
              <a:t>venosus</a:t>
            </a:r>
            <a:r>
              <a:rPr lang="en-US" dirty="0" smtClean="0"/>
              <a:t> receives following veins –</a:t>
            </a:r>
          </a:p>
          <a:p>
            <a:pPr marL="1033463" lvl="1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002060"/>
                </a:solidFill>
              </a:rPr>
              <a:t>Common cardinal veins – receive blood from embryo</a:t>
            </a:r>
          </a:p>
          <a:p>
            <a:pPr marL="1033463" lvl="1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002060"/>
                </a:solidFill>
              </a:rPr>
              <a:t>Umbilical veins – receive blood from </a:t>
            </a:r>
            <a:r>
              <a:rPr lang="en-US" u="sng" dirty="0" err="1" smtClean="0">
                <a:solidFill>
                  <a:srgbClr val="002060"/>
                </a:solidFill>
              </a:rPr>
              <a:t>chorion</a:t>
            </a:r>
            <a:endParaRPr lang="en-US" u="sng" dirty="0" smtClean="0">
              <a:solidFill>
                <a:srgbClr val="002060"/>
              </a:solidFill>
            </a:endParaRPr>
          </a:p>
          <a:p>
            <a:pPr marL="1033463" lvl="1" indent="-514350">
              <a:buFont typeface="+mj-lt"/>
              <a:buAutoNum type="arabicPeriod"/>
            </a:pPr>
            <a:r>
              <a:rPr lang="en-US" u="sng" dirty="0" err="1" smtClean="0">
                <a:solidFill>
                  <a:srgbClr val="002060"/>
                </a:solidFill>
              </a:rPr>
              <a:t>Vitelline</a:t>
            </a:r>
            <a:r>
              <a:rPr lang="en-US" u="sng" dirty="0" smtClean="0">
                <a:solidFill>
                  <a:srgbClr val="002060"/>
                </a:solidFill>
              </a:rPr>
              <a:t> veins – receive blood from yolk sac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932847" cy="6002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ends : Fixed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002060"/>
                </a:solidFill>
              </a:rPr>
              <a:t>cranial end </a:t>
            </a:r>
            <a:r>
              <a:rPr lang="en-US" dirty="0" smtClean="0"/>
              <a:t>of the heart is </a:t>
            </a:r>
            <a:r>
              <a:rPr lang="en-US" b="1" u="sng" dirty="0" smtClean="0">
                <a:solidFill>
                  <a:srgbClr val="002060"/>
                </a:solidFill>
              </a:rPr>
              <a:t>fixed by pharyngeal arches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002060"/>
                </a:solidFill>
              </a:rPr>
              <a:t>atrium and sinus </a:t>
            </a:r>
            <a:r>
              <a:rPr lang="en-US" b="1" u="sng" dirty="0" err="1" smtClean="0">
                <a:solidFill>
                  <a:srgbClr val="002060"/>
                </a:solidFill>
              </a:rPr>
              <a:t>venosus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are embedded in </a:t>
            </a:r>
            <a:r>
              <a:rPr lang="en-US" b="1" u="sng" dirty="0" smtClean="0">
                <a:solidFill>
                  <a:srgbClr val="002060"/>
                </a:solidFill>
              </a:rPr>
              <a:t>septum </a:t>
            </a:r>
            <a:r>
              <a:rPr lang="en-US" b="1" u="sng" dirty="0" err="1" smtClean="0">
                <a:solidFill>
                  <a:srgbClr val="002060"/>
                </a:solidFill>
              </a:rPr>
              <a:t>transversum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hence fixed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Changes in the heart tube</a:t>
            </a:r>
            <a:br>
              <a:rPr lang="en-US" b="1" dirty="0" smtClean="0"/>
            </a:br>
            <a:r>
              <a:rPr lang="en-US" i="1" dirty="0" smtClean="0">
                <a:solidFill>
                  <a:srgbClr val="0070C0"/>
                </a:solidFill>
              </a:rPr>
              <a:t>(Tube Bends)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At this stage:  </a:t>
            </a:r>
            <a:r>
              <a:rPr lang="en-US" b="1" u="sng" dirty="0" err="1" smtClean="0">
                <a:solidFill>
                  <a:srgbClr val="002060"/>
                </a:solidFill>
              </a:rPr>
              <a:t>bulbus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cordis</a:t>
            </a:r>
            <a:r>
              <a:rPr lang="en-US" b="1" u="sng" dirty="0" smtClean="0">
                <a:solidFill>
                  <a:srgbClr val="002060"/>
                </a:solidFill>
              </a:rPr>
              <a:t> and ventricle </a:t>
            </a:r>
            <a:r>
              <a:rPr lang="en-US" dirty="0" smtClean="0"/>
              <a:t>lie </a:t>
            </a:r>
            <a:r>
              <a:rPr lang="en-US" b="1" u="sng" dirty="0" smtClean="0">
                <a:solidFill>
                  <a:srgbClr val="002060"/>
                </a:solidFill>
              </a:rPr>
              <a:t>within pericardial cavity 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	↓</a:t>
            </a:r>
          </a:p>
          <a:p>
            <a:r>
              <a:rPr lang="en-US" u="sng" dirty="0" err="1" smtClean="0"/>
              <a:t>Bulbus</a:t>
            </a:r>
            <a:r>
              <a:rPr lang="en-US" u="sng" dirty="0" smtClean="0"/>
              <a:t> </a:t>
            </a:r>
            <a:r>
              <a:rPr lang="en-US" u="sng" dirty="0" err="1" smtClean="0"/>
              <a:t>cordis</a:t>
            </a:r>
            <a:r>
              <a:rPr lang="en-US" u="sng" dirty="0" smtClean="0"/>
              <a:t> grow faster in a ventral direction </a:t>
            </a:r>
            <a:r>
              <a:rPr lang="en-US" dirty="0" smtClean="0"/>
              <a:t>than other regions</a:t>
            </a:r>
          </a:p>
          <a:p>
            <a:pPr>
              <a:buNone/>
            </a:pPr>
            <a:r>
              <a:rPr lang="en-US" dirty="0" smtClean="0"/>
              <a:t>			↓</a:t>
            </a:r>
          </a:p>
          <a:p>
            <a:r>
              <a:rPr lang="en-US" dirty="0" smtClean="0"/>
              <a:t>Therefore heart bends upon itself to form a U shaped </a:t>
            </a:r>
            <a:r>
              <a:rPr lang="en-US" b="1" u="sng" dirty="0" err="1" smtClean="0">
                <a:solidFill>
                  <a:srgbClr val="002060"/>
                </a:solidFill>
              </a:rPr>
              <a:t>bulboventricular</a:t>
            </a:r>
            <a:r>
              <a:rPr lang="en-US" b="1" u="sng" dirty="0" smtClean="0">
                <a:solidFill>
                  <a:srgbClr val="002060"/>
                </a:solidFill>
              </a:rPr>
              <a:t> loop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Formation of </a:t>
            </a:r>
            <a:r>
              <a:rPr lang="en-US" b="1" u="sng" dirty="0" smtClean="0">
                <a:solidFill>
                  <a:srgbClr val="002060"/>
                </a:solidFill>
              </a:rPr>
              <a:t>blood vessels</a:t>
            </a:r>
            <a:r>
              <a:rPr lang="en-US" dirty="0" smtClean="0"/>
              <a:t>: from </a:t>
            </a:r>
            <a:r>
              <a:rPr lang="en-US" b="1" u="sng" dirty="0" err="1" smtClean="0">
                <a:solidFill>
                  <a:srgbClr val="002060"/>
                </a:solidFill>
              </a:rPr>
              <a:t>mesenchyme</a:t>
            </a:r>
            <a:r>
              <a:rPr lang="en-US" dirty="0" smtClean="0"/>
              <a:t> covering YS, CS &amp; body of embryo </a:t>
            </a:r>
            <a:r>
              <a:rPr lang="en-US" b="1" u="sng" dirty="0" smtClean="0">
                <a:solidFill>
                  <a:srgbClr val="002060"/>
                </a:solidFill>
              </a:rPr>
              <a:t>during 3</a:t>
            </a:r>
            <a:r>
              <a:rPr lang="en-US" b="1" u="sng" baseline="30000" dirty="0" smtClean="0">
                <a:solidFill>
                  <a:srgbClr val="002060"/>
                </a:solidFill>
              </a:rPr>
              <a:t>rd</a:t>
            </a:r>
            <a:r>
              <a:rPr lang="en-US" b="1" u="sng" dirty="0" smtClean="0">
                <a:solidFill>
                  <a:srgbClr val="002060"/>
                </a:solidFill>
              </a:rPr>
              <a:t> week </a:t>
            </a:r>
            <a:r>
              <a:rPr lang="en-US" dirty="0" smtClean="0"/>
              <a:t>-  </a:t>
            </a:r>
            <a:r>
              <a:rPr lang="en-US" b="1" u="sng" dirty="0" err="1" smtClean="0">
                <a:solidFill>
                  <a:srgbClr val="002060"/>
                </a:solidFill>
              </a:rPr>
              <a:t>Vasculogenesis</a:t>
            </a:r>
            <a:r>
              <a:rPr lang="en-US" b="1" u="sng" dirty="0" smtClean="0">
                <a:solidFill>
                  <a:srgbClr val="002060"/>
                </a:solidFill>
              </a:rPr>
              <a:t> &amp; Angiogenesis</a:t>
            </a:r>
          </a:p>
          <a:p>
            <a:r>
              <a:rPr lang="en-US" dirty="0" smtClean="0"/>
              <a:t>Formation of </a:t>
            </a:r>
            <a:r>
              <a:rPr lang="en-US" b="1" u="sng" dirty="0" smtClean="0">
                <a:solidFill>
                  <a:srgbClr val="002060"/>
                </a:solidFill>
              </a:rPr>
              <a:t>two endothelial lined tubes</a:t>
            </a:r>
            <a:r>
              <a:rPr lang="en-US" dirty="0" smtClean="0"/>
              <a:t>, one on either side, in </a:t>
            </a:r>
            <a:r>
              <a:rPr lang="en-US" dirty="0" err="1" smtClean="0"/>
              <a:t>splanchnic</a:t>
            </a:r>
            <a:r>
              <a:rPr lang="en-US" dirty="0" smtClean="0"/>
              <a:t> mesoderm of </a:t>
            </a:r>
            <a:r>
              <a:rPr lang="en-US" b="1" u="sng" dirty="0" err="1" smtClean="0">
                <a:solidFill>
                  <a:srgbClr val="002060"/>
                </a:solidFill>
              </a:rPr>
              <a:t>cardiogenic</a:t>
            </a:r>
            <a:r>
              <a:rPr lang="en-US" b="1" u="sng" dirty="0" smtClean="0">
                <a:solidFill>
                  <a:srgbClr val="002060"/>
                </a:solidFill>
              </a:rPr>
              <a:t> area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Later the two tubes </a:t>
            </a:r>
            <a:r>
              <a:rPr lang="en-US" b="1" u="sng" dirty="0" smtClean="0">
                <a:solidFill>
                  <a:srgbClr val="002060"/>
                </a:solidFill>
              </a:rPr>
              <a:t>fuse</a:t>
            </a:r>
            <a:r>
              <a:rPr lang="en-US" dirty="0" smtClean="0"/>
              <a:t> to form </a:t>
            </a:r>
            <a:r>
              <a:rPr lang="en-US" b="1" u="sng" dirty="0" smtClean="0">
                <a:solidFill>
                  <a:srgbClr val="002060"/>
                </a:solidFill>
              </a:rPr>
              <a:t>one heart tube</a:t>
            </a:r>
          </a:p>
          <a:p>
            <a:r>
              <a:rPr lang="en-US" b="1" i="1" dirty="0" smtClean="0"/>
              <a:t>CVS first system to start functioning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14075_heart_doc_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6302" cy="5048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in the heart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Bulboventricular</a:t>
            </a:r>
            <a:r>
              <a:rPr lang="en-US" dirty="0" smtClean="0"/>
              <a:t> loop formation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↓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atrium and sinus </a:t>
            </a:r>
            <a:r>
              <a:rPr lang="en-US" b="1" u="sng" dirty="0" err="1" smtClean="0">
                <a:solidFill>
                  <a:srgbClr val="002060"/>
                </a:solidFill>
              </a:rPr>
              <a:t>venosus</a:t>
            </a:r>
            <a:r>
              <a:rPr lang="en-US" b="1" u="sng" dirty="0" smtClean="0">
                <a:solidFill>
                  <a:srgbClr val="002060"/>
                </a:solidFill>
              </a:rPr>
              <a:t> are freed  from septum </a:t>
            </a:r>
            <a:r>
              <a:rPr lang="en-US" b="1" u="sng" dirty="0" err="1" smtClean="0">
                <a:solidFill>
                  <a:srgbClr val="002060"/>
                </a:solidFill>
              </a:rPr>
              <a:t>transversum</a:t>
            </a:r>
            <a:endParaRPr lang="en-US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			↓</a:t>
            </a:r>
          </a:p>
          <a:p>
            <a:r>
              <a:rPr lang="en-US" dirty="0" smtClean="0"/>
              <a:t>come to lie </a:t>
            </a:r>
            <a:r>
              <a:rPr lang="en-US" b="1" dirty="0" smtClean="0">
                <a:solidFill>
                  <a:srgbClr val="002060"/>
                </a:solidFill>
              </a:rPr>
              <a:t>behind </a:t>
            </a:r>
            <a:r>
              <a:rPr lang="en-US" b="1" dirty="0" err="1" smtClean="0">
                <a:solidFill>
                  <a:srgbClr val="002060"/>
                </a:solidFill>
              </a:rPr>
              <a:t>truncus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arteriosus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bulbus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cordis</a:t>
            </a:r>
            <a:r>
              <a:rPr lang="en-US" b="1" dirty="0" smtClean="0">
                <a:solidFill>
                  <a:srgbClr val="002060"/>
                </a:solidFill>
              </a:rPr>
              <a:t> and ventricle </a:t>
            </a:r>
          </a:p>
          <a:p>
            <a:pPr>
              <a:buNone/>
            </a:pPr>
            <a:r>
              <a:rPr lang="en-US" dirty="0" smtClean="0"/>
              <a:t>			↓</a:t>
            </a:r>
          </a:p>
          <a:p>
            <a:r>
              <a:rPr lang="en-US" dirty="0" smtClean="0"/>
              <a:t>Thus the </a:t>
            </a:r>
            <a:r>
              <a:rPr lang="en-US" b="1" dirty="0" smtClean="0">
                <a:solidFill>
                  <a:srgbClr val="002060"/>
                </a:solidFill>
              </a:rPr>
              <a:t>heart tube is now S shaped </a:t>
            </a:r>
            <a:r>
              <a:rPr lang="en-US" dirty="0" smtClean="0"/>
              <a:t>	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heart-tube-bending-with-pericardial-sac-langman-1024x42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18" t="10322" r="12635" b="12282"/>
          <a:stretch>
            <a:fillRect/>
          </a:stretch>
        </p:blipFill>
        <p:spPr bwMode="auto">
          <a:xfrm>
            <a:off x="-56147" y="1828800"/>
            <a:ext cx="9039726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9" t="1684" r="11066" b="7401"/>
          <a:stretch>
            <a:fillRect/>
          </a:stretch>
        </p:blipFill>
        <p:spPr bwMode="auto">
          <a:xfrm>
            <a:off x="457200" y="457200"/>
            <a:ext cx="8273344" cy="61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in the heart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Formation of </a:t>
            </a:r>
            <a:r>
              <a:rPr lang="en-US" dirty="0" err="1" smtClean="0"/>
              <a:t>bulboventricular</a:t>
            </a:r>
            <a:r>
              <a:rPr lang="en-US" dirty="0" smtClean="0"/>
              <a:t> loop </a:t>
            </a:r>
          </a:p>
          <a:p>
            <a:pPr>
              <a:buNone/>
            </a:pPr>
            <a:r>
              <a:rPr lang="en-US" dirty="0" smtClean="0"/>
              <a:t>			↓ </a:t>
            </a:r>
          </a:p>
          <a:p>
            <a:r>
              <a:rPr lang="en-US" dirty="0" err="1" smtClean="0"/>
              <a:t>bulbus</a:t>
            </a:r>
            <a:r>
              <a:rPr lang="en-US" dirty="0" smtClean="0"/>
              <a:t> </a:t>
            </a:r>
            <a:r>
              <a:rPr lang="en-US" dirty="0" err="1" smtClean="0"/>
              <a:t>cordis</a:t>
            </a:r>
            <a:r>
              <a:rPr lang="en-US" dirty="0" smtClean="0"/>
              <a:t> and ventricle are separated by a </a:t>
            </a:r>
            <a:r>
              <a:rPr lang="en-US" b="1" dirty="0" err="1" smtClean="0">
                <a:solidFill>
                  <a:srgbClr val="002060"/>
                </a:solidFill>
              </a:rPr>
              <a:t>bulboventricular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sulcus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			↓ 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sulcus</a:t>
            </a:r>
            <a:r>
              <a:rPr lang="en-US" b="1" dirty="0" smtClean="0">
                <a:solidFill>
                  <a:srgbClr val="002060"/>
                </a:solidFill>
              </a:rPr>
              <a:t> becomes shallow and disappears </a:t>
            </a:r>
          </a:p>
          <a:p>
            <a:pPr>
              <a:buNone/>
            </a:pPr>
            <a:r>
              <a:rPr lang="en-US" dirty="0" smtClean="0"/>
              <a:t>			↓ </a:t>
            </a:r>
          </a:p>
          <a:p>
            <a:r>
              <a:rPr lang="en-US" b="1" u="sng" dirty="0" err="1" smtClean="0">
                <a:solidFill>
                  <a:srgbClr val="002060"/>
                </a:solidFill>
              </a:rPr>
              <a:t>bulbus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cordis</a:t>
            </a:r>
            <a:r>
              <a:rPr lang="en-US" b="1" u="sng" dirty="0" smtClean="0">
                <a:solidFill>
                  <a:srgbClr val="002060"/>
                </a:solidFill>
              </a:rPr>
              <a:t> is absorbed into ventricle to form a single chamber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in the heart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ventricle communicates </a:t>
            </a:r>
            <a:r>
              <a:rPr lang="en-US" dirty="0" smtClean="0"/>
              <a:t>:</a:t>
            </a:r>
          </a:p>
          <a:p>
            <a:pPr marL="847725">
              <a:buFont typeface="Wingdings" pitchFamily="2" charset="2"/>
              <a:buChar char="Ø"/>
            </a:pPr>
            <a:r>
              <a:rPr lang="en-US" dirty="0" smtClean="0"/>
              <a:t>cranially with </a:t>
            </a:r>
            <a:r>
              <a:rPr lang="en-US" b="1" dirty="0" err="1" smtClean="0"/>
              <a:t>truncus</a:t>
            </a:r>
            <a:r>
              <a:rPr lang="en-US" b="1" dirty="0" smtClean="0"/>
              <a:t> </a:t>
            </a:r>
            <a:r>
              <a:rPr lang="en-US" b="1" dirty="0" err="1" smtClean="0"/>
              <a:t>arteriosus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</a:p>
          <a:p>
            <a:pPr marL="847725">
              <a:buFont typeface="Wingdings" pitchFamily="2" charset="2"/>
              <a:buChar char="Ø"/>
            </a:pPr>
            <a:r>
              <a:rPr lang="en-US" dirty="0" smtClean="0"/>
              <a:t>dorsally with </a:t>
            </a:r>
            <a:r>
              <a:rPr lang="en-US" b="1" dirty="0" smtClean="0"/>
              <a:t>atrium </a:t>
            </a:r>
            <a:r>
              <a:rPr lang="en-US" dirty="0" smtClean="0"/>
              <a:t>through </a:t>
            </a:r>
            <a:r>
              <a:rPr lang="en-US" b="1" dirty="0" err="1" smtClean="0">
                <a:solidFill>
                  <a:srgbClr val="002060"/>
                </a:solidFill>
              </a:rPr>
              <a:t>atrio</a:t>
            </a:r>
            <a:r>
              <a:rPr lang="en-US" b="1" dirty="0" smtClean="0">
                <a:solidFill>
                  <a:srgbClr val="002060"/>
                </a:solidFill>
              </a:rPr>
              <a:t>-ventricular canal 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atrial</a:t>
            </a:r>
            <a:r>
              <a:rPr lang="en-US" b="1" dirty="0" smtClean="0"/>
              <a:t> chambers </a:t>
            </a:r>
            <a:r>
              <a:rPr lang="en-US" dirty="0" smtClean="0"/>
              <a:t>which lie behind the ventricle </a:t>
            </a:r>
            <a:r>
              <a:rPr lang="en-US" b="1" dirty="0" smtClean="0"/>
              <a:t>expand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2060"/>
                </a:solidFill>
              </a:rPr>
              <a:t>project on either side of </a:t>
            </a:r>
            <a:r>
              <a:rPr lang="en-US" b="1" dirty="0" err="1" smtClean="0">
                <a:solidFill>
                  <a:srgbClr val="002060"/>
                </a:solidFill>
              </a:rPr>
              <a:t>truncus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arteriosus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i="1" u="sng" dirty="0" smtClean="0">
                <a:solidFill>
                  <a:srgbClr val="0070C0"/>
                </a:solidFill>
              </a:rPr>
              <a:t>As a result, the exterior of developing heart assumes its definitive shape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heart-tube-bending-2-langman-1024x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71" y="1295400"/>
            <a:ext cx="8659509" cy="413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2037_Embryonic_Development_of_He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56" t="2417" r="1077" b="39577"/>
          <a:stretch>
            <a:fillRect/>
          </a:stretch>
        </p:blipFill>
        <p:spPr bwMode="auto">
          <a:xfrm>
            <a:off x="465137" y="205854"/>
            <a:ext cx="8221663" cy="5890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At this point in development:</a:t>
            </a:r>
          </a:p>
          <a:p>
            <a:r>
              <a:rPr lang="en-US" dirty="0" smtClean="0"/>
              <a:t>The single straight heart tube has been modified so that the original caudal, </a:t>
            </a:r>
            <a:r>
              <a:rPr lang="en-US" b="1" dirty="0" smtClean="0"/>
              <a:t>venous end </a:t>
            </a:r>
            <a:r>
              <a:rPr lang="en-US" dirty="0" smtClean="0"/>
              <a:t>(the atrium) has </a:t>
            </a:r>
            <a:r>
              <a:rPr lang="en-US" b="1" i="1" dirty="0" smtClean="0"/>
              <a:t>moved cranially and posterior to the ventricle</a:t>
            </a:r>
            <a:r>
              <a:rPr lang="en-US" dirty="0" smtClean="0"/>
              <a:t>. 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atrium and the ventricle </a:t>
            </a:r>
            <a:r>
              <a:rPr lang="en-US" dirty="0" smtClean="0"/>
              <a:t>are still </a:t>
            </a:r>
            <a:r>
              <a:rPr lang="en-US" b="1" dirty="0" smtClean="0"/>
              <a:t>common chambers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Septation</a:t>
            </a:r>
            <a:r>
              <a:rPr lang="en-US" b="1" dirty="0" smtClean="0"/>
              <a:t> of </a:t>
            </a:r>
            <a:r>
              <a:rPr lang="en-US" b="1" dirty="0" err="1" smtClean="0"/>
              <a:t>Atrioventricular</a:t>
            </a:r>
            <a:r>
              <a:rPr lang="en-US" b="1" dirty="0" smtClean="0"/>
              <a:t> Canal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AV canal connect common atrium and ventricle</a:t>
            </a:r>
          </a:p>
          <a:p>
            <a:pPr>
              <a:buNone/>
            </a:pPr>
            <a:r>
              <a:rPr lang="en-US" dirty="0" smtClean="0"/>
              <a:t>			↓</a:t>
            </a:r>
          </a:p>
          <a:p>
            <a:r>
              <a:rPr lang="en-US" dirty="0" smtClean="0"/>
              <a:t>masses of tissue </a:t>
            </a:r>
            <a:r>
              <a:rPr lang="en-US" b="1" dirty="0" smtClean="0"/>
              <a:t>(</a:t>
            </a:r>
            <a:r>
              <a:rPr lang="en-US" b="1" u="sng" dirty="0" err="1" smtClean="0"/>
              <a:t>endocardial</a:t>
            </a:r>
            <a:r>
              <a:rPr lang="en-US" b="1" u="sng" dirty="0" smtClean="0"/>
              <a:t> cushions)</a:t>
            </a:r>
            <a:r>
              <a:rPr lang="en-US" dirty="0" smtClean="0"/>
              <a:t> from dorsal &amp; ventral wall of AV canal grow towards each other &amp; fuse</a:t>
            </a:r>
          </a:p>
          <a:p>
            <a:pPr>
              <a:buNone/>
            </a:pPr>
            <a:r>
              <a:rPr lang="en-US" dirty="0" smtClean="0"/>
              <a:t>			↓ </a:t>
            </a:r>
            <a:endParaRPr lang="en-US" b="1" u="sng" dirty="0" smtClean="0"/>
          </a:p>
          <a:p>
            <a:r>
              <a:rPr lang="en-US" dirty="0" smtClean="0"/>
              <a:t>AV canal is divided into two canals, a </a:t>
            </a:r>
            <a:r>
              <a:rPr lang="en-US" b="1" dirty="0" err="1" smtClean="0"/>
              <a:t>Rt</a:t>
            </a:r>
            <a:r>
              <a:rPr lang="en-US" b="1" dirty="0" smtClean="0"/>
              <a:t> and LF </a:t>
            </a:r>
            <a:r>
              <a:rPr lang="en-US" b="1" dirty="0" err="1" smtClean="0"/>
              <a:t>atrioventricular</a:t>
            </a:r>
            <a:r>
              <a:rPr lang="en-US" b="1" dirty="0" smtClean="0"/>
              <a:t> canal</a:t>
            </a:r>
          </a:p>
          <a:p>
            <a:pPr>
              <a:buNone/>
            </a:pPr>
            <a:r>
              <a:rPr lang="en-US" dirty="0" smtClean="0"/>
              <a:t>			↓</a:t>
            </a:r>
            <a:endParaRPr lang="en-US" b="1" dirty="0" smtClean="0"/>
          </a:p>
          <a:p>
            <a:r>
              <a:rPr lang="en-US" dirty="0" smtClean="0"/>
              <a:t>Fused </a:t>
            </a:r>
            <a:r>
              <a:rPr lang="en-US" dirty="0" err="1" smtClean="0"/>
              <a:t>endocardial</a:t>
            </a:r>
            <a:r>
              <a:rPr lang="en-US" dirty="0" smtClean="0"/>
              <a:t> cushions forms - </a:t>
            </a:r>
            <a:r>
              <a:rPr lang="en-US" b="1" dirty="0" smtClean="0"/>
              <a:t>Septum </a:t>
            </a:r>
            <a:r>
              <a:rPr lang="en-US" b="1" dirty="0" err="1" smtClean="0"/>
              <a:t>Intermedium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heart tube has an </a:t>
            </a:r>
            <a:r>
              <a:rPr lang="en-US" b="1" dirty="0" smtClean="0">
                <a:solidFill>
                  <a:srgbClr val="002060"/>
                </a:solidFill>
              </a:rPr>
              <a:t>arterial end and a venous end</a:t>
            </a:r>
          </a:p>
          <a:p>
            <a:pPr lvl="0"/>
            <a:r>
              <a:rPr lang="en-US" dirty="0" smtClean="0"/>
              <a:t>Heart starts </a:t>
            </a:r>
            <a:r>
              <a:rPr lang="en-US" b="1" dirty="0" smtClean="0">
                <a:solidFill>
                  <a:srgbClr val="002060"/>
                </a:solidFill>
              </a:rPr>
              <a:t>beating on 22-23rd day </a:t>
            </a:r>
          </a:p>
          <a:p>
            <a:pPr lvl="0"/>
            <a:r>
              <a:rPr lang="en-US" dirty="0" smtClean="0"/>
              <a:t>Blood flow starts in 4th week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s://wisc.pb.unizin.org/embryology2/wp-content/uploads/sites/58/2017/01/AV-canal-septation-3-langman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Endocardial</a:t>
            </a:r>
            <a:r>
              <a:rPr lang="en-US" b="1" dirty="0" smtClean="0"/>
              <a:t> Cushions</a:t>
            </a:r>
            <a:endParaRPr lang="en-US" b="1" dirty="0"/>
          </a:p>
        </p:txBody>
      </p:sp>
      <p:pic>
        <p:nvPicPr>
          <p:cNvPr id="1026" name="Picture 2" descr="C:\Users\Admin\Desktop\AV-canal-septation-langman-1024x22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61" y="2819400"/>
            <a:ext cx="8731642" cy="1952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 1 Arterial end of heart is formed by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Ventricle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Atrium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Truncus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Bulbus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Q 2 Central part of Dorsal </a:t>
            </a:r>
            <a:r>
              <a:rPr lang="en-US" b="1" dirty="0" err="1" smtClean="0"/>
              <a:t>mesocardium</a:t>
            </a:r>
            <a:r>
              <a:rPr lang="en-US" b="1" dirty="0" smtClean="0"/>
              <a:t> disappears to form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Atrioventricular</a:t>
            </a:r>
            <a:r>
              <a:rPr lang="en-US" dirty="0" smtClean="0"/>
              <a:t> canal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Transverse sinus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Septum </a:t>
            </a:r>
            <a:r>
              <a:rPr lang="en-US" dirty="0" err="1" smtClean="0"/>
              <a:t>intermedium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Fibrous pericardium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Q 3 </a:t>
            </a:r>
            <a:r>
              <a:rPr lang="en-US" b="1" dirty="0" err="1" smtClean="0"/>
              <a:t>Vitelline</a:t>
            </a:r>
            <a:r>
              <a:rPr lang="en-US" b="1" dirty="0" smtClean="0"/>
              <a:t> vein which opens into sinus venous, brings blood from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Yolk sac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Placenta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Body of embryo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Amniotic cavity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 4 Which part of heart tube gets absorbed into ventricle to form a common chamber?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Atrium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Truncus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Bulbus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Sinus </a:t>
            </a:r>
            <a:r>
              <a:rPr lang="en-US" dirty="0" err="1" smtClean="0"/>
              <a:t>venosus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 5 Septum </a:t>
            </a:r>
            <a:r>
              <a:rPr lang="en-US" b="1" dirty="0" err="1" smtClean="0"/>
              <a:t>intermedium</a:t>
            </a:r>
            <a:r>
              <a:rPr lang="en-US" b="1" dirty="0" smtClean="0"/>
              <a:t> separates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Rt</a:t>
            </a:r>
            <a:r>
              <a:rPr lang="en-US" dirty="0" smtClean="0"/>
              <a:t> &amp; LF Ventricle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Atrio</a:t>
            </a:r>
            <a:r>
              <a:rPr lang="en-US" dirty="0" smtClean="0"/>
              <a:t> ventricular canals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Horns of sinus </a:t>
            </a:r>
            <a:r>
              <a:rPr lang="en-US" dirty="0" err="1" smtClean="0"/>
              <a:t>venosus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Rt</a:t>
            </a:r>
            <a:r>
              <a:rPr lang="en-US" dirty="0" smtClean="0"/>
              <a:t> &amp; LF Atrium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627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 / </a:t>
                      </a:r>
                    </a:p>
                    <a:p>
                      <a:pPr algn="ctr"/>
                      <a:r>
                        <a:rPr lang="en-US" dirty="0" smtClean="0"/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5230678"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novel role for VEGF in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endocardial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cushion formation and its potential contribution to congenital heart defects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T.D.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Camenisch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A.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Itin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G.I. Fishman, J.A. McDonald, P.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Carmeliet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E.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Keshet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 2001 128: 1531-1538;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However, cardiac expression of VEGF is also robustly augmented during hypoxic insults, potentially mediating the well-established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teratogenic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effects of hypoxia on heart development.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report that during normal heart morphogenesis VEGF is specifically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upregulated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atrioventricular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(AV) field of the heart tube soon after the onset of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endocardial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cushion formation (i.e. the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endocardium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-derived structures that build the heart septa and valves).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Together, these results suggest a novel developmental role for VEGF as a negative regulator of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endocardial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-to-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mesenchymal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transformation that underlies the formation of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endocardial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cushions. Moreover, ischemia-induced VEGF may be the molecular link between hypoxia and congenital defects in heart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septation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of </a:t>
            </a:r>
            <a:r>
              <a:rPr lang="en-US" b="1" dirty="0" smtClean="0"/>
              <a:t>pericardial cavity from IEC</a:t>
            </a:r>
          </a:p>
          <a:p>
            <a:r>
              <a:rPr lang="en-US" dirty="0" smtClean="0"/>
              <a:t>Formation of </a:t>
            </a:r>
            <a:r>
              <a:rPr lang="en-US" b="1" u="sng" dirty="0" smtClean="0">
                <a:solidFill>
                  <a:srgbClr val="002060"/>
                </a:solidFill>
              </a:rPr>
              <a:t>myocardium &amp; visceral pericardium </a:t>
            </a:r>
            <a:r>
              <a:rPr lang="en-US" dirty="0" smtClean="0"/>
              <a:t>from </a:t>
            </a:r>
            <a:r>
              <a:rPr lang="en-US" b="1" dirty="0" err="1" smtClean="0">
                <a:solidFill>
                  <a:srgbClr val="002060"/>
                </a:solidFill>
              </a:rPr>
              <a:t>splanchnic</a:t>
            </a:r>
            <a:r>
              <a:rPr lang="en-US" b="1" dirty="0" smtClean="0">
                <a:solidFill>
                  <a:srgbClr val="002060"/>
                </a:solidFill>
              </a:rPr>
              <a:t> mesoderm</a:t>
            </a:r>
          </a:p>
          <a:p>
            <a:r>
              <a:rPr lang="en-US" dirty="0" smtClean="0"/>
              <a:t>Formation of </a:t>
            </a:r>
            <a:r>
              <a:rPr lang="en-US" b="1" dirty="0" smtClean="0">
                <a:solidFill>
                  <a:srgbClr val="002060"/>
                </a:solidFill>
              </a:rPr>
              <a:t>parietal pericardium &amp; fibrous </a:t>
            </a:r>
            <a:r>
              <a:rPr lang="en-US" b="1" dirty="0" err="1" smtClean="0">
                <a:solidFill>
                  <a:srgbClr val="002060"/>
                </a:solidFill>
              </a:rPr>
              <a:t>percardium</a:t>
            </a:r>
            <a:r>
              <a:rPr lang="en-US" dirty="0" smtClean="0"/>
              <a:t> from </a:t>
            </a:r>
            <a:r>
              <a:rPr lang="en-US" b="1" dirty="0" smtClean="0">
                <a:solidFill>
                  <a:srgbClr val="002060"/>
                </a:solidFill>
              </a:rPr>
              <a:t>Somatic mesoderm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Dorsal </a:t>
            </a:r>
            <a:r>
              <a:rPr lang="en-US" b="1" dirty="0" err="1" smtClean="0"/>
              <a:t>mesocardium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&amp; Transverse sinus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u="sng" dirty="0" smtClean="0"/>
              <a:t>heart</a:t>
            </a:r>
            <a:r>
              <a:rPr lang="en-US" dirty="0" smtClean="0"/>
              <a:t> elongates and </a:t>
            </a:r>
            <a:r>
              <a:rPr lang="en-US" dirty="0" err="1" smtClean="0"/>
              <a:t>invaginates</a:t>
            </a:r>
            <a:r>
              <a:rPr lang="en-US" dirty="0" smtClean="0"/>
              <a:t> pericardial cavity and becomes </a:t>
            </a:r>
            <a:r>
              <a:rPr lang="en-US" b="1" u="sng" dirty="0" smtClean="0">
                <a:solidFill>
                  <a:srgbClr val="002060"/>
                </a:solidFill>
              </a:rPr>
              <a:t>suspended by dorsal </a:t>
            </a:r>
            <a:r>
              <a:rPr lang="en-US" b="1" u="sng" dirty="0" err="1" smtClean="0">
                <a:solidFill>
                  <a:srgbClr val="002060"/>
                </a:solidFill>
              </a:rPr>
              <a:t>mesocardium</a:t>
            </a:r>
            <a:endParaRPr lang="en-US" b="1" u="sng" dirty="0" smtClean="0">
              <a:solidFill>
                <a:srgbClr val="00206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u="sng" dirty="0" smtClean="0"/>
              <a:t>central part of mesentery degenerates </a:t>
            </a:r>
            <a:r>
              <a:rPr lang="en-US" dirty="0" smtClean="0"/>
              <a:t>forming a communication between right and left sides of pericardial cavity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This communication is called </a:t>
            </a:r>
            <a:r>
              <a:rPr lang="en-US" b="1" u="sng" dirty="0" smtClean="0">
                <a:solidFill>
                  <a:srgbClr val="002060"/>
                </a:solidFill>
              </a:rPr>
              <a:t>transverse sinus of heart</a:t>
            </a:r>
            <a:endParaRPr lang="en-US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C3FF44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5207" y="152400"/>
            <a:ext cx="6063793" cy="6624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image02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5190"/>
            <a:ext cx="5791200" cy="6637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heart tube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rgbClr val="002060"/>
                </a:solidFill>
              </a:rPr>
              <a:t>tubular heart elongates </a:t>
            </a:r>
            <a:r>
              <a:rPr lang="en-US" dirty="0" smtClean="0"/>
              <a:t>and forms alternate </a:t>
            </a:r>
            <a:r>
              <a:rPr lang="en-US" u="sng" dirty="0" smtClean="0">
                <a:solidFill>
                  <a:srgbClr val="002060"/>
                </a:solidFill>
              </a:rPr>
              <a:t>dilations and constrictions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cranio</a:t>
            </a:r>
            <a:r>
              <a:rPr lang="en-US" dirty="0" smtClean="0"/>
              <a:t>-caudal sequence these dilations are:</a:t>
            </a:r>
          </a:p>
          <a:p>
            <a:pPr marL="911225" indent="-514350">
              <a:buFont typeface="+mj-lt"/>
              <a:buAutoNum type="arabicPeriod"/>
            </a:pPr>
            <a:r>
              <a:rPr lang="en-US" b="1" dirty="0" err="1" smtClean="0"/>
              <a:t>Bulbus</a:t>
            </a:r>
            <a:r>
              <a:rPr lang="en-US" b="1" dirty="0" smtClean="0"/>
              <a:t> </a:t>
            </a:r>
            <a:r>
              <a:rPr lang="en-US" b="1" dirty="0" err="1" smtClean="0"/>
              <a:t>cordis</a:t>
            </a:r>
            <a:r>
              <a:rPr lang="en-US" b="1" dirty="0" smtClean="0"/>
              <a:t>         </a:t>
            </a:r>
          </a:p>
          <a:p>
            <a:pPr marL="911225" indent="-514350">
              <a:buFont typeface="+mj-lt"/>
              <a:buAutoNum type="arabicPeriod"/>
            </a:pPr>
            <a:r>
              <a:rPr lang="en-US" b="1" dirty="0" smtClean="0"/>
              <a:t>Ventricle</a:t>
            </a:r>
          </a:p>
          <a:p>
            <a:pPr marL="911225" indent="-514350">
              <a:buFont typeface="+mj-lt"/>
              <a:buAutoNum type="arabicPeriod"/>
            </a:pPr>
            <a:r>
              <a:rPr lang="en-US" b="1" dirty="0" smtClean="0"/>
              <a:t>Atrium</a:t>
            </a:r>
          </a:p>
          <a:p>
            <a:pPr marL="911225" indent="-514350">
              <a:buFont typeface="+mj-lt"/>
              <a:buAutoNum type="arabicPeriod"/>
            </a:pPr>
            <a:r>
              <a:rPr lang="en-US" b="1" dirty="0" smtClean="0"/>
              <a:t>Sinus </a:t>
            </a:r>
            <a:r>
              <a:rPr lang="en-US" b="1" dirty="0" err="1" smtClean="0"/>
              <a:t>venosus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err="1" smtClean="0"/>
              <a:t>Bulbus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cordis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Proximal 1/3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Middle 1/3</a:t>
            </a:r>
            <a:r>
              <a:rPr lang="en-US" baseline="30000" dirty="0" smtClean="0"/>
              <a:t>rd</a:t>
            </a:r>
            <a:r>
              <a:rPr lang="en-US" dirty="0" smtClean="0"/>
              <a:t> : </a:t>
            </a:r>
            <a:r>
              <a:rPr lang="en-US" b="1" dirty="0" err="1" smtClean="0"/>
              <a:t>Conus</a:t>
            </a:r>
            <a:endParaRPr lang="en-US" b="1" dirty="0" smtClean="0"/>
          </a:p>
          <a:p>
            <a:r>
              <a:rPr lang="en-US" dirty="0" smtClean="0"/>
              <a:t>Distal 1/3</a:t>
            </a:r>
            <a:r>
              <a:rPr lang="en-US" baseline="30000" dirty="0" smtClean="0"/>
              <a:t>rd</a:t>
            </a:r>
            <a:r>
              <a:rPr lang="en-US" dirty="0" smtClean="0"/>
              <a:t> : </a:t>
            </a:r>
            <a:r>
              <a:rPr lang="en-US" b="1" dirty="0" err="1" smtClean="0"/>
              <a:t>Truncus</a:t>
            </a:r>
            <a:r>
              <a:rPr lang="en-US" b="1" dirty="0" smtClean="0"/>
              <a:t> </a:t>
            </a:r>
            <a:r>
              <a:rPr lang="en-US" b="1" dirty="0" err="1" smtClean="0"/>
              <a:t>arteriosus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675</Words>
  <Application>Microsoft Office PowerPoint</Application>
  <PresentationFormat>On-screen Show (4:3)</PresentationFormat>
  <Paragraphs>125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Development of CVS</vt:lpstr>
      <vt:lpstr>Slide 2</vt:lpstr>
      <vt:lpstr>Slide 3</vt:lpstr>
      <vt:lpstr>Slide 4</vt:lpstr>
      <vt:lpstr>Dorsal mesocardium  &amp; Transverse sinus</vt:lpstr>
      <vt:lpstr>Slide 6</vt:lpstr>
      <vt:lpstr>Slide 7</vt:lpstr>
      <vt:lpstr>Parts of heart tube</vt:lpstr>
      <vt:lpstr>Slide 9</vt:lpstr>
      <vt:lpstr>Slide 10</vt:lpstr>
      <vt:lpstr>Slide 11</vt:lpstr>
      <vt:lpstr>Slide 12</vt:lpstr>
      <vt:lpstr>Two ends of Heart tube</vt:lpstr>
      <vt:lpstr>Arterial End</vt:lpstr>
      <vt:lpstr>Slide 15</vt:lpstr>
      <vt:lpstr>Venous End</vt:lpstr>
      <vt:lpstr>Slide 17</vt:lpstr>
      <vt:lpstr>Two ends : Fixed</vt:lpstr>
      <vt:lpstr>Changes in the heart tube (Tube Bends)</vt:lpstr>
      <vt:lpstr>Slide 20</vt:lpstr>
      <vt:lpstr>Changes in the heart tube</vt:lpstr>
      <vt:lpstr>Slide 22</vt:lpstr>
      <vt:lpstr>Slide 23</vt:lpstr>
      <vt:lpstr>Changes in the heart tube</vt:lpstr>
      <vt:lpstr>Changes in the heart tube</vt:lpstr>
      <vt:lpstr>Slide 26</vt:lpstr>
      <vt:lpstr>Slide 27</vt:lpstr>
      <vt:lpstr>Slide 28</vt:lpstr>
      <vt:lpstr>Septation of Atrioventricular Canal</vt:lpstr>
      <vt:lpstr>Slide 30</vt:lpstr>
      <vt:lpstr>Endocardial Cushions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23</cp:revision>
  <dcterms:created xsi:type="dcterms:W3CDTF">2018-01-15T04:53:53Z</dcterms:created>
  <dcterms:modified xsi:type="dcterms:W3CDTF">2018-04-16T06:33:39Z</dcterms:modified>
</cp:coreProperties>
</file>