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1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Dr K M Parmar</a:t>
            </a:r>
          </a:p>
          <a:p>
            <a:pPr algn="ctr">
              <a:buNone/>
            </a:pPr>
            <a:r>
              <a:rPr lang="en-US" dirty="0" smtClean="0"/>
              <a:t>Anatomy </a:t>
            </a:r>
            <a:r>
              <a:rPr lang="en-US" dirty="0" smtClean="0"/>
              <a:t>of Stomach </a:t>
            </a:r>
          </a:p>
          <a:p>
            <a:pPr algn="ctr">
              <a:buNone/>
            </a:pPr>
            <a:r>
              <a:rPr lang="en-US" dirty="0" smtClean="0"/>
              <a:t>Different type of vagotomy </a:t>
            </a:r>
          </a:p>
          <a:p>
            <a:pPr algn="ctr">
              <a:buNone/>
            </a:pPr>
            <a:r>
              <a:rPr lang="en-US" dirty="0" smtClean="0"/>
              <a:t>Lymphatic spread in carcinoma of stomach</a:t>
            </a:r>
          </a:p>
          <a:p>
            <a:pPr algn="ctr">
              <a:buNone/>
            </a:pPr>
            <a:r>
              <a:rPr lang="en-US" dirty="0" smtClean="0"/>
              <a:t>Date 26/04/21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Cardiac and pyloric orifices of the stomach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685800"/>
          <a:ext cx="9144000" cy="6244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543050">
                <a:tc>
                  <a:txBody>
                    <a:bodyPr/>
                    <a:lstStyle/>
                    <a:p>
                      <a:r>
                        <a:rPr lang="en-US" sz="3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Cardiac orifice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Pyloric orifice</a:t>
                      </a:r>
                      <a:endParaRPr lang="en-US" sz="4000" dirty="0"/>
                    </a:p>
                  </a:txBody>
                  <a:tcPr/>
                </a:tc>
              </a:tr>
              <a:tr h="1543050">
                <a:tc>
                  <a:txBody>
                    <a:bodyPr/>
                    <a:lstStyle/>
                    <a:p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is at the junction between the lower end of the esophagus and stomach, and marks the</a:t>
                      </a:r>
                    </a:p>
                    <a:p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level at which curvatures begin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is at the junction between the pyloric end of the stomach and first part of the duodenum</a:t>
                      </a:r>
                      <a:endParaRPr lang="en-US" sz="2000" dirty="0"/>
                    </a:p>
                  </a:txBody>
                  <a:tcPr/>
                </a:tc>
              </a:tr>
              <a:tr h="1543050">
                <a:tc>
                  <a:txBody>
                    <a:bodyPr/>
                    <a:lstStyle/>
                    <a:p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is situated to the left of the median plane behind the left 7th costal cartilage, 2.5 cm</a:t>
                      </a:r>
                    </a:p>
                    <a:p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 its junction with the sternum at the level of lower border of T11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is about 1.5 cm to the right of median plane at the lower border of L1 (i.e., </a:t>
                      </a:r>
                      <a:r>
                        <a:rPr lang="en-US" sz="2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transpyloric</a:t>
                      </a:r>
                      <a:endParaRPr lang="en-US" sz="2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plane)</a:t>
                      </a:r>
                      <a:endParaRPr lang="en-US" sz="2000" dirty="0"/>
                    </a:p>
                  </a:txBody>
                  <a:tcPr/>
                </a:tc>
              </a:tr>
              <a:tr h="1543050">
                <a:tc>
                  <a:txBody>
                    <a:bodyPr/>
                    <a:lstStyle/>
                    <a:p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does not have an anatomical sphincter but is guarded by the physiological sphincter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has anatomical </a:t>
                      </a:r>
                      <a:r>
                        <a:rPr lang="en-US" sz="20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pyloric sphincter formed by the 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thickening of a circular coat of muscle assisted by a deep set of longitudinal fibres of the stomach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N.B.</a:t>
            </a:r>
          </a:p>
          <a:p>
            <a:pPr>
              <a:buNone/>
            </a:pPr>
            <a:r>
              <a:rPr lang="en-US" dirty="0" smtClean="0"/>
              <a:t>  • The </a:t>
            </a:r>
            <a:r>
              <a:rPr lang="en-US" i="1" dirty="0" smtClean="0"/>
              <a:t>cardiac end of the stomach is less mobile and less </a:t>
            </a:r>
            <a:r>
              <a:rPr lang="en-US" dirty="0" smtClean="0"/>
              <a:t>likely to vary in position whereas the </a:t>
            </a:r>
            <a:r>
              <a:rPr lang="en-US" i="1" dirty="0" smtClean="0"/>
              <a:t>pyloric end of the stomach is more mobile and more likely to vary in </a:t>
            </a:r>
            <a:r>
              <a:rPr lang="en-US" dirty="0" smtClean="0"/>
              <a:t>position.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Curvatures</a:t>
            </a:r>
          </a:p>
          <a:p>
            <a:pPr>
              <a:buNone/>
            </a:pPr>
            <a:r>
              <a:rPr lang="en-US" dirty="0" smtClean="0"/>
              <a:t>  The stomach presents two curvatures—lesser and greater.</a:t>
            </a:r>
          </a:p>
          <a:p>
            <a:pPr>
              <a:buNone/>
            </a:pPr>
            <a:r>
              <a:rPr lang="en-US" b="1" dirty="0" smtClean="0"/>
              <a:t>  Lesser Curvature</a:t>
            </a:r>
          </a:p>
          <a:p>
            <a:pPr>
              <a:buNone/>
            </a:pPr>
            <a:r>
              <a:rPr lang="en-US" dirty="0" smtClean="0"/>
              <a:t>  It is concave and forms the shorter right border of the stomach. </a:t>
            </a:r>
          </a:p>
          <a:p>
            <a:pPr>
              <a:buNone/>
            </a:pPr>
            <a:r>
              <a:rPr lang="en-US" dirty="0" smtClean="0"/>
              <a:t>  The most dependent part of this curvature—the </a:t>
            </a:r>
            <a:r>
              <a:rPr lang="en-US" i="1" dirty="0" smtClean="0"/>
              <a:t>angular notch/</a:t>
            </a:r>
            <a:r>
              <a:rPr lang="en-US" i="1" dirty="0" err="1" smtClean="0"/>
              <a:t>incisura</a:t>
            </a:r>
            <a:r>
              <a:rPr lang="en-US" i="1" dirty="0" smtClean="0"/>
              <a:t> </a:t>
            </a:r>
            <a:r>
              <a:rPr lang="en-US" i="1" dirty="0" err="1" smtClean="0"/>
              <a:t>angularis</a:t>
            </a:r>
            <a:r>
              <a:rPr lang="en-US" i="1" dirty="0" smtClean="0"/>
              <a:t>, indicates the junction of the </a:t>
            </a:r>
            <a:r>
              <a:rPr lang="en-US" dirty="0" smtClean="0"/>
              <a:t>body and pyloric part. </a:t>
            </a:r>
          </a:p>
          <a:p>
            <a:pPr>
              <a:buNone/>
            </a:pPr>
            <a:r>
              <a:rPr lang="en-US" dirty="0" smtClean="0"/>
              <a:t>  The lesser curvature provides attachment to the lesser </a:t>
            </a:r>
            <a:r>
              <a:rPr lang="en-US" dirty="0" err="1" smtClean="0"/>
              <a:t>omentum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  Greater Curvature</a:t>
            </a:r>
          </a:p>
          <a:p>
            <a:pPr>
              <a:buNone/>
            </a:pPr>
            <a:r>
              <a:rPr lang="en-US" dirty="0" smtClean="0"/>
              <a:t>  It is convex and forms the longer left border of the stomach.</a:t>
            </a:r>
          </a:p>
          <a:p>
            <a:pPr>
              <a:buNone/>
            </a:pPr>
            <a:r>
              <a:rPr lang="en-US" dirty="0" smtClean="0"/>
              <a:t>  At its upper end this curvature presents a </a:t>
            </a:r>
            <a:r>
              <a:rPr lang="en-US" i="1" dirty="0" smtClean="0"/>
              <a:t>cardiac notch which </a:t>
            </a:r>
            <a:r>
              <a:rPr lang="en-US" dirty="0" smtClean="0"/>
              <a:t>separates it from the left aspect of the esophagus. </a:t>
            </a:r>
          </a:p>
          <a:p>
            <a:pPr>
              <a:buNone/>
            </a:pPr>
            <a:r>
              <a:rPr lang="en-US" dirty="0" smtClean="0"/>
              <a:t>  The greater curvature provides attachment to the greater </a:t>
            </a:r>
            <a:r>
              <a:rPr lang="en-US" dirty="0" err="1" smtClean="0"/>
              <a:t>omentum</a:t>
            </a:r>
            <a:r>
              <a:rPr lang="en-US" dirty="0" smtClean="0"/>
              <a:t>, </a:t>
            </a:r>
            <a:r>
              <a:rPr lang="en-US" dirty="0" err="1" smtClean="0"/>
              <a:t>gastrosplenic</a:t>
            </a:r>
            <a:r>
              <a:rPr lang="en-US" dirty="0" smtClean="0"/>
              <a:t>, and </a:t>
            </a:r>
            <a:r>
              <a:rPr lang="en-US" dirty="0" err="1" smtClean="0"/>
              <a:t>gastrophrenic</a:t>
            </a:r>
            <a:r>
              <a:rPr lang="en-US" dirty="0" smtClean="0"/>
              <a:t> ligaments.</a:t>
            </a:r>
          </a:p>
          <a:p>
            <a:pPr>
              <a:buNone/>
            </a:pPr>
            <a:r>
              <a:rPr lang="en-US" b="1" dirty="0" smtClean="0"/>
              <a:t>  Surfaces</a:t>
            </a:r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Anterosuperior</a:t>
            </a:r>
            <a:r>
              <a:rPr lang="en-US" b="1" dirty="0" smtClean="0"/>
              <a:t> (Anterior) Surface</a:t>
            </a:r>
          </a:p>
          <a:p>
            <a:pPr>
              <a:buNone/>
            </a:pPr>
            <a:r>
              <a:rPr lang="en-US" dirty="0" smtClean="0"/>
              <a:t>  It faces forward and upward.</a:t>
            </a:r>
          </a:p>
          <a:p>
            <a:pPr>
              <a:buNone/>
            </a:pPr>
            <a:r>
              <a:rPr lang="en-US" b="1" dirty="0" smtClean="0"/>
              <a:t>  Posteroinferior (Posterior) Surface</a:t>
            </a:r>
          </a:p>
          <a:p>
            <a:pPr>
              <a:buNone/>
            </a:pPr>
            <a:r>
              <a:rPr lang="en-US" dirty="0" smtClean="0"/>
              <a:t>  It faces backward and downward.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  PARTS</a:t>
            </a:r>
          </a:p>
          <a:p>
            <a:pPr>
              <a:buNone/>
            </a:pPr>
            <a:r>
              <a:rPr lang="en-US" dirty="0" smtClean="0"/>
              <a:t>  The stomach has four parts :</a:t>
            </a:r>
          </a:p>
          <a:p>
            <a:pPr>
              <a:buNone/>
            </a:pPr>
            <a:r>
              <a:rPr lang="en-US" dirty="0" smtClean="0"/>
              <a:t>  1. Cardiac part (or </a:t>
            </a:r>
            <a:r>
              <a:rPr lang="en-US" dirty="0" err="1" smtClean="0"/>
              <a:t>cardia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  2. </a:t>
            </a:r>
            <a:r>
              <a:rPr lang="en-US" dirty="0" err="1" smtClean="0"/>
              <a:t>Fundus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3. Body.</a:t>
            </a:r>
          </a:p>
          <a:p>
            <a:pPr>
              <a:buNone/>
            </a:pPr>
            <a:r>
              <a:rPr lang="en-US" dirty="0" smtClean="0"/>
              <a:t>  4. Pyloric part.</a:t>
            </a:r>
          </a:p>
          <a:p>
            <a:pPr>
              <a:buNone/>
            </a:pPr>
            <a:r>
              <a:rPr lang="en-US" b="1" dirty="0" smtClean="0"/>
              <a:t>  Cardiac Part</a:t>
            </a:r>
          </a:p>
          <a:p>
            <a:pPr>
              <a:buNone/>
            </a:pPr>
            <a:r>
              <a:rPr lang="en-US" dirty="0" smtClean="0"/>
              <a:t>  It is the part around the cardiac orifice.</a:t>
            </a:r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b="1" dirty="0" err="1" smtClean="0"/>
              <a:t>Fundus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 The </a:t>
            </a:r>
            <a:r>
              <a:rPr lang="en-US" dirty="0" err="1" smtClean="0"/>
              <a:t>fundus</a:t>
            </a:r>
            <a:r>
              <a:rPr lang="en-US" dirty="0" smtClean="0"/>
              <a:t> is the upper dome-shaped part of the stomach</a:t>
            </a:r>
          </a:p>
          <a:p>
            <a:pPr>
              <a:buNone/>
            </a:pPr>
            <a:r>
              <a:rPr lang="en-US" dirty="0" smtClean="0"/>
              <a:t>    situated above the horizontal plane drawn at the level of cardiac notch. </a:t>
            </a:r>
          </a:p>
          <a:p>
            <a:pPr>
              <a:buNone/>
            </a:pPr>
            <a:r>
              <a:rPr lang="en-US" dirty="0" smtClean="0"/>
              <a:t>    Superiorly, the </a:t>
            </a:r>
            <a:r>
              <a:rPr lang="en-US" dirty="0" err="1" smtClean="0"/>
              <a:t>fundus</a:t>
            </a:r>
            <a:r>
              <a:rPr lang="en-US" dirty="0" smtClean="0"/>
              <a:t> </a:t>
            </a:r>
            <a:r>
              <a:rPr lang="en-US" i="1" dirty="0" smtClean="0"/>
              <a:t>usually reaches the level of the </a:t>
            </a:r>
            <a:r>
              <a:rPr lang="en-US" dirty="0" smtClean="0"/>
              <a:t>left 5th </a:t>
            </a:r>
            <a:r>
              <a:rPr lang="en-US" dirty="0" err="1" smtClean="0"/>
              <a:t>intercostal</a:t>
            </a:r>
            <a:r>
              <a:rPr lang="en-US" dirty="0" smtClean="0"/>
              <a:t> space just below the nipple, hence gastric pain sometimes imitates the pain of angina pectoris. </a:t>
            </a:r>
          </a:p>
          <a:p>
            <a:pPr>
              <a:buNone/>
            </a:pPr>
            <a:r>
              <a:rPr lang="en-US" dirty="0" smtClean="0"/>
              <a:t>     The cardiac notch lies between the </a:t>
            </a:r>
            <a:r>
              <a:rPr lang="en-US" dirty="0" err="1" smtClean="0"/>
              <a:t>fundus</a:t>
            </a:r>
            <a:r>
              <a:rPr lang="en-US" dirty="0" smtClean="0"/>
              <a:t> and the esophagus.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8323"/>
            <a:ext cx="6172200" cy="5619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57200" y="6019800"/>
            <a:ext cx="769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                   Parts of the stomach.</a:t>
            </a:r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N.B.</a:t>
            </a:r>
          </a:p>
          <a:p>
            <a:pPr>
              <a:buNone/>
            </a:pPr>
            <a:r>
              <a:rPr lang="en-US" dirty="0" smtClean="0"/>
              <a:t>•  The </a:t>
            </a:r>
            <a:r>
              <a:rPr lang="en-US" dirty="0" err="1" smtClean="0"/>
              <a:t>fundus</a:t>
            </a:r>
            <a:r>
              <a:rPr lang="en-US" dirty="0" smtClean="0"/>
              <a:t> is generally distended with gas/air, which is</a:t>
            </a:r>
          </a:p>
          <a:p>
            <a:pPr>
              <a:buNone/>
            </a:pPr>
            <a:r>
              <a:rPr lang="en-US" dirty="0" smtClean="0"/>
              <a:t>  clearly seen as a radiolucent shadow under the left dome of the diaphragm in a </a:t>
            </a:r>
            <a:r>
              <a:rPr lang="en-US" dirty="0" err="1" smtClean="0"/>
              <a:t>skiagram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Traube</a:t>
            </a:r>
            <a:r>
              <a:rPr lang="en-US" dirty="0" smtClean="0"/>
              <a:t> space: It is a topographic area overlying the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fundus</a:t>
            </a:r>
            <a:r>
              <a:rPr lang="en-US" dirty="0" smtClean="0"/>
              <a:t> of the stomach which is tympanic on percussion.</a:t>
            </a:r>
          </a:p>
          <a:p>
            <a:pPr>
              <a:buNone/>
            </a:pPr>
            <a:r>
              <a:rPr lang="en-US" dirty="0" smtClean="0"/>
              <a:t>  It is bounded </a:t>
            </a:r>
            <a:r>
              <a:rPr lang="en-US" i="1" dirty="0" smtClean="0"/>
              <a:t>superiorly by the lower border of the left</a:t>
            </a:r>
          </a:p>
          <a:p>
            <a:pPr>
              <a:buNone/>
            </a:pPr>
            <a:r>
              <a:rPr lang="en-US" dirty="0" smtClean="0"/>
              <a:t>  lung, </a:t>
            </a:r>
            <a:r>
              <a:rPr lang="en-US" i="1" dirty="0" smtClean="0"/>
              <a:t>inferiorly by the left costal margin, on the left side</a:t>
            </a:r>
          </a:p>
          <a:p>
            <a:pPr>
              <a:buNone/>
            </a:pPr>
            <a:r>
              <a:rPr lang="en-US" dirty="0" smtClean="0"/>
              <a:t>  by the lateral end of the spleen, and </a:t>
            </a:r>
            <a:r>
              <a:rPr lang="en-US" i="1" dirty="0" smtClean="0"/>
              <a:t>on the right side by</a:t>
            </a:r>
          </a:p>
          <a:p>
            <a:pPr>
              <a:buNone/>
            </a:pPr>
            <a:r>
              <a:rPr lang="en-US" dirty="0" smtClean="0"/>
              <a:t>  the lower border of the left lobe of the liver.</a:t>
            </a:r>
          </a:p>
          <a:p>
            <a:pPr>
              <a:buNone/>
            </a:pPr>
            <a:r>
              <a:rPr lang="en-US" b="1" dirty="0" smtClean="0"/>
              <a:t>  Body</a:t>
            </a:r>
          </a:p>
          <a:p>
            <a:pPr>
              <a:buNone/>
            </a:pPr>
            <a:r>
              <a:rPr lang="en-US" dirty="0" smtClean="0"/>
              <a:t> The body is the major part of the stomach between the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fundus</a:t>
            </a:r>
            <a:r>
              <a:rPr lang="en-US" dirty="0" smtClean="0"/>
              <a:t> and the pyloric </a:t>
            </a:r>
            <a:r>
              <a:rPr lang="en-US" dirty="0" err="1" smtClean="0"/>
              <a:t>antrum</a:t>
            </a:r>
            <a:r>
              <a:rPr lang="en-US" dirty="0" smtClean="0"/>
              <a:t>. It can be distended</a:t>
            </a:r>
          </a:p>
          <a:p>
            <a:pPr>
              <a:buNone/>
            </a:pPr>
            <a:r>
              <a:rPr lang="en-US" dirty="0" smtClean="0"/>
              <a:t> enormously along the greater curvature.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Pyloric Part</a:t>
            </a:r>
          </a:p>
          <a:p>
            <a:pPr>
              <a:buNone/>
            </a:pPr>
            <a:r>
              <a:rPr lang="en-US" dirty="0" smtClean="0"/>
              <a:t>  The pyloric part is the funnel-shaped outflow region of the stomach. </a:t>
            </a:r>
          </a:p>
          <a:p>
            <a:pPr>
              <a:buNone/>
            </a:pPr>
            <a:r>
              <a:rPr lang="en-US" dirty="0" smtClean="0"/>
              <a:t>   A line drawn downward and to the left from an angular notch to the greater curvature separates it from the body. </a:t>
            </a:r>
          </a:p>
          <a:p>
            <a:pPr>
              <a:buNone/>
            </a:pPr>
            <a:r>
              <a:rPr lang="en-US" dirty="0" smtClean="0"/>
              <a:t>   It extends from the angular notch to the </a:t>
            </a:r>
            <a:r>
              <a:rPr lang="en-US" dirty="0" err="1" smtClean="0"/>
              <a:t>gastroduodenal</a:t>
            </a:r>
            <a:r>
              <a:rPr lang="en-US" dirty="0" smtClean="0"/>
              <a:t> junction.</a:t>
            </a:r>
          </a:p>
          <a:p>
            <a:pPr>
              <a:buNone/>
            </a:pPr>
            <a:r>
              <a:rPr lang="en-US" dirty="0" smtClean="0"/>
              <a:t>   It is divided into three parts: </a:t>
            </a:r>
            <a:r>
              <a:rPr lang="en-US" b="1" dirty="0" smtClean="0"/>
              <a:t>pyloric </a:t>
            </a:r>
            <a:r>
              <a:rPr lang="en-US" b="1" dirty="0" err="1" smtClean="0"/>
              <a:t>antrum</a:t>
            </a:r>
            <a:r>
              <a:rPr lang="en-US" b="1" dirty="0" smtClean="0"/>
              <a:t>, pyloric canal, and pylorus.</a:t>
            </a:r>
          </a:p>
          <a:p>
            <a:pPr>
              <a:buNone/>
            </a:pPr>
            <a:r>
              <a:rPr lang="en-US" dirty="0" smtClean="0"/>
              <a:t>  1. </a:t>
            </a:r>
            <a:r>
              <a:rPr lang="en-US" b="1" dirty="0" smtClean="0"/>
              <a:t>Pyloric </a:t>
            </a:r>
            <a:r>
              <a:rPr lang="en-US" b="1" dirty="0" err="1" smtClean="0"/>
              <a:t>antrum</a:t>
            </a:r>
            <a:r>
              <a:rPr lang="en-US" b="1" dirty="0" smtClean="0"/>
              <a:t> is the proximal wide part which is </a:t>
            </a:r>
            <a:r>
              <a:rPr lang="en-US" dirty="0" smtClean="0"/>
              <a:t>separated from the pyloric canal by an inconstant sulcus, sulcus </a:t>
            </a:r>
            <a:r>
              <a:rPr lang="en-US" dirty="0" err="1" smtClean="0"/>
              <a:t>intermedius</a:t>
            </a:r>
            <a:r>
              <a:rPr lang="en-US" dirty="0" smtClean="0"/>
              <a:t> present on the greater curvature.</a:t>
            </a:r>
          </a:p>
          <a:p>
            <a:pPr>
              <a:buNone/>
            </a:pPr>
            <a:r>
              <a:rPr lang="en-US" dirty="0" smtClean="0"/>
              <a:t>   It is about 3 inches (7.5 cm) long and leads into the pyloric canal.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2. </a:t>
            </a:r>
            <a:r>
              <a:rPr lang="en-US" b="1" dirty="0" smtClean="0"/>
              <a:t>Pyloric canal is a distal narrow and tubular part             measuring</a:t>
            </a:r>
          </a:p>
          <a:p>
            <a:pPr>
              <a:buNone/>
            </a:pPr>
            <a:r>
              <a:rPr lang="en-US" dirty="0" smtClean="0"/>
              <a:t>  1 inch (2.5 cm) in length. </a:t>
            </a:r>
          </a:p>
          <a:p>
            <a:pPr>
              <a:buNone/>
            </a:pPr>
            <a:r>
              <a:rPr lang="en-US" dirty="0" smtClean="0"/>
              <a:t>     It lies on the head and neck of the pancreas.</a:t>
            </a:r>
          </a:p>
          <a:p>
            <a:pPr>
              <a:buNone/>
            </a:pPr>
            <a:r>
              <a:rPr lang="en-US" dirty="0" smtClean="0"/>
              <a:t>  3. </a:t>
            </a:r>
            <a:r>
              <a:rPr lang="en-US" b="1" dirty="0" smtClean="0"/>
              <a:t>Pylorus (Greek </a:t>
            </a:r>
            <a:r>
              <a:rPr lang="en-US" b="1" i="1" dirty="0" smtClean="0"/>
              <a:t>gatekeeper) is the distal most and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sphincteric</a:t>
            </a:r>
            <a:r>
              <a:rPr lang="en-US" dirty="0" smtClean="0"/>
              <a:t> region of the pyloric canal. </a:t>
            </a:r>
          </a:p>
          <a:p>
            <a:pPr>
              <a:buNone/>
            </a:pPr>
            <a:r>
              <a:rPr lang="en-US" dirty="0" smtClean="0"/>
              <a:t>    The circular muscle fibres are markedly thickened    in this region, which control the discharge of stomach contents through the pyloric orifice into the duodenum.</a:t>
            </a:r>
          </a:p>
          <a:p>
            <a:pPr>
              <a:buNone/>
            </a:pPr>
            <a:r>
              <a:rPr lang="en-US" b="1" dirty="0" smtClean="0"/>
              <a:t>  N.B.</a:t>
            </a:r>
          </a:p>
          <a:p>
            <a:pPr>
              <a:buNone/>
            </a:pPr>
            <a:r>
              <a:rPr lang="en-US" dirty="0" smtClean="0"/>
              <a:t>  • The position of the pyloric orifice is indicated on the surface by (a) a circular sulcus—</a:t>
            </a:r>
            <a:r>
              <a:rPr lang="en-US" i="1" dirty="0" smtClean="0"/>
              <a:t>pyloric constriction produced by the underlying pyloric sphincter or pylorus; </a:t>
            </a:r>
            <a:r>
              <a:rPr lang="en-US" dirty="0" smtClean="0"/>
              <a:t>and (b) the </a:t>
            </a:r>
            <a:r>
              <a:rPr lang="en-US" dirty="0" err="1" smtClean="0"/>
              <a:t>prepyloric</a:t>
            </a:r>
            <a:r>
              <a:rPr lang="en-US" dirty="0" smtClean="0"/>
              <a:t> vein of Mayo on the anterior surface of the pylorus.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RELATIONS</a:t>
            </a:r>
          </a:p>
          <a:p>
            <a:pPr>
              <a:buNone/>
            </a:pPr>
            <a:r>
              <a:rPr lang="en-US" b="1" dirty="0" smtClean="0"/>
              <a:t>  Peritoneal Relations</a:t>
            </a:r>
          </a:p>
          <a:p>
            <a:pPr>
              <a:buNone/>
            </a:pPr>
            <a:r>
              <a:rPr lang="en-US" dirty="0" smtClean="0"/>
              <a:t>   The stomach is covered by the peritoneum except where blood vessels run along its curvatures and a small area (called </a:t>
            </a:r>
            <a:r>
              <a:rPr lang="en-US" b="1" dirty="0" smtClean="0"/>
              <a:t>bare area of the stomach) posteriorly near the cardiac orifice.</a:t>
            </a:r>
          </a:p>
          <a:p>
            <a:pPr>
              <a:buNone/>
            </a:pPr>
            <a:r>
              <a:rPr lang="en-US" dirty="0" smtClean="0"/>
              <a:t>   The </a:t>
            </a:r>
            <a:r>
              <a:rPr lang="en-US" b="1" dirty="0" smtClean="0"/>
              <a:t>bare area of the stomach is directly related to the left </a:t>
            </a:r>
            <a:r>
              <a:rPr lang="en-US" dirty="0" err="1" smtClean="0"/>
              <a:t>crus</a:t>
            </a:r>
            <a:r>
              <a:rPr lang="en-US" dirty="0" smtClean="0"/>
              <a:t> of the diaphragm.</a:t>
            </a:r>
          </a:p>
          <a:p>
            <a:pPr>
              <a:buNone/>
            </a:pPr>
            <a:r>
              <a:rPr lang="en-US" dirty="0" smtClean="0"/>
              <a:t>   The peritoneal folds extending from the lesser and greater curvatures of the stomach to other structures are as follows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  STOMACH</a:t>
            </a:r>
          </a:p>
          <a:p>
            <a:pPr>
              <a:buNone/>
            </a:pPr>
            <a:r>
              <a:rPr lang="en-US" dirty="0" smtClean="0"/>
              <a:t>  Synonyms: </a:t>
            </a:r>
            <a:r>
              <a:rPr lang="en-US" i="1" dirty="0" err="1" smtClean="0"/>
              <a:t>Gaster</a:t>
            </a:r>
            <a:r>
              <a:rPr lang="en-US" i="1" dirty="0" smtClean="0"/>
              <a:t> (in Greek); </a:t>
            </a:r>
            <a:r>
              <a:rPr lang="en-US" i="1" dirty="0" err="1" smtClean="0"/>
              <a:t>venter</a:t>
            </a:r>
            <a:r>
              <a:rPr lang="en-US" i="1" dirty="0" smtClean="0"/>
              <a:t> (in Latin).</a:t>
            </a:r>
          </a:p>
          <a:p>
            <a:pPr>
              <a:buNone/>
            </a:pPr>
            <a:r>
              <a:rPr lang="en-US" dirty="0" smtClean="0"/>
              <a:t>  The stomach is the widest and most distensible part of the</a:t>
            </a:r>
          </a:p>
          <a:p>
            <a:pPr>
              <a:buNone/>
            </a:pPr>
            <a:r>
              <a:rPr lang="en-US" dirty="0" smtClean="0"/>
              <a:t>  alimentary canal between the esophagus and the duodenum.</a:t>
            </a:r>
          </a:p>
          <a:p>
            <a:pPr>
              <a:buNone/>
            </a:pPr>
            <a:r>
              <a:rPr lang="en-US" dirty="0" smtClean="0"/>
              <a:t>  The main functions of stomach are:</a:t>
            </a:r>
          </a:p>
          <a:p>
            <a:pPr>
              <a:buNone/>
            </a:pPr>
            <a:r>
              <a:rPr lang="en-US" dirty="0" smtClean="0"/>
              <a:t> 1. Forms a reservoir of food.</a:t>
            </a:r>
          </a:p>
          <a:p>
            <a:pPr>
              <a:buNone/>
            </a:pPr>
            <a:r>
              <a:rPr lang="en-US" dirty="0" smtClean="0"/>
              <a:t> 2. Mixes food with gastric secretions to form a semi fluid substance called </a:t>
            </a:r>
            <a:r>
              <a:rPr lang="en-US" b="1" dirty="0" err="1" smtClean="0"/>
              <a:t>chyme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dirty="0" smtClean="0"/>
              <a:t> 3. Controls the rate of delivery of </a:t>
            </a:r>
            <a:r>
              <a:rPr lang="en-US" dirty="0" err="1" smtClean="0"/>
              <a:t>chyme</a:t>
            </a:r>
            <a:r>
              <a:rPr lang="en-US" dirty="0" smtClean="0"/>
              <a:t> into the small intestine to allow proper digestion and absorption in the</a:t>
            </a:r>
          </a:p>
          <a:p>
            <a:pPr>
              <a:buNone/>
            </a:pPr>
            <a:r>
              <a:rPr lang="en-US" dirty="0" smtClean="0"/>
              <a:t>    small intestine.</a:t>
            </a:r>
          </a:p>
          <a:p>
            <a:pPr>
              <a:buNone/>
            </a:pPr>
            <a:r>
              <a:rPr lang="en-US" dirty="0" smtClean="0"/>
              <a:t> 4. Hydrochloric acid secreted by the gastric glands destroys</a:t>
            </a:r>
          </a:p>
          <a:p>
            <a:pPr>
              <a:buNone/>
            </a:pPr>
            <a:r>
              <a:rPr lang="en-US" dirty="0" smtClean="0"/>
              <a:t>     bacteria present in the food and drink.</a:t>
            </a:r>
          </a:p>
          <a:p>
            <a:pPr>
              <a:buNone/>
            </a:pPr>
            <a:r>
              <a:rPr lang="en-US" dirty="0" smtClean="0"/>
              <a:t> 5. Castle’s intrinsic factor present in the gastric juice helps in the absorption of vitamin B12 in the small intestine.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1. </a:t>
            </a:r>
            <a:r>
              <a:rPr lang="en-US" i="1" dirty="0" smtClean="0"/>
              <a:t>Lesser </a:t>
            </a:r>
            <a:r>
              <a:rPr lang="en-US" i="1" dirty="0" err="1" smtClean="0"/>
              <a:t>omentum</a:t>
            </a:r>
            <a:r>
              <a:rPr lang="en-US" i="1" dirty="0" smtClean="0"/>
              <a:t>, extends from the lesser curvature of the </a:t>
            </a:r>
            <a:r>
              <a:rPr lang="en-US" dirty="0" smtClean="0"/>
              <a:t>stomach to the liver.</a:t>
            </a:r>
          </a:p>
          <a:p>
            <a:pPr>
              <a:buNone/>
            </a:pPr>
            <a:r>
              <a:rPr lang="en-US" dirty="0" smtClean="0"/>
              <a:t>  2. </a:t>
            </a:r>
            <a:r>
              <a:rPr lang="en-US" i="1" dirty="0" smtClean="0"/>
              <a:t>Greater </a:t>
            </a:r>
            <a:r>
              <a:rPr lang="en-US" i="1" dirty="0" err="1" smtClean="0"/>
              <a:t>omentum</a:t>
            </a:r>
            <a:r>
              <a:rPr lang="en-US" i="1" dirty="0" smtClean="0"/>
              <a:t>, extends from the lower two-third of </a:t>
            </a:r>
            <a:r>
              <a:rPr lang="en-US" dirty="0" smtClean="0"/>
              <a:t>the greater curvature to the transverse colon.</a:t>
            </a:r>
          </a:p>
          <a:p>
            <a:pPr>
              <a:buNone/>
            </a:pPr>
            <a:r>
              <a:rPr lang="en-US" dirty="0" smtClean="0"/>
              <a:t>  3. </a:t>
            </a:r>
            <a:r>
              <a:rPr lang="en-US" i="1" dirty="0" err="1" smtClean="0"/>
              <a:t>Gastrosplenic</a:t>
            </a:r>
            <a:r>
              <a:rPr lang="en-US" i="1" dirty="0" smtClean="0"/>
              <a:t> ligament, extends from the upper </a:t>
            </a:r>
            <a:r>
              <a:rPr lang="en-US" i="1" dirty="0" err="1" smtClean="0"/>
              <a:t>onethird</a:t>
            </a:r>
            <a:r>
              <a:rPr lang="en-US" i="1" dirty="0" smtClean="0"/>
              <a:t> </a:t>
            </a:r>
            <a:r>
              <a:rPr lang="en-US" dirty="0" smtClean="0"/>
              <a:t>of the greater curvature (i.e., </a:t>
            </a:r>
            <a:r>
              <a:rPr lang="en-US" dirty="0" err="1" smtClean="0"/>
              <a:t>fundus</a:t>
            </a:r>
            <a:r>
              <a:rPr lang="en-US" dirty="0" smtClean="0"/>
              <a:t>) to the spleen (near the </a:t>
            </a:r>
            <a:r>
              <a:rPr lang="en-US" dirty="0" err="1" smtClean="0"/>
              <a:t>hilum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  4. </a:t>
            </a:r>
            <a:r>
              <a:rPr lang="en-US" i="1" dirty="0" err="1" smtClean="0"/>
              <a:t>Gastrophrenic</a:t>
            </a:r>
            <a:r>
              <a:rPr lang="en-US" i="1" dirty="0" smtClean="0"/>
              <a:t> ligament, extends from the uppermost </a:t>
            </a:r>
            <a:r>
              <a:rPr lang="en-US" dirty="0" smtClean="0"/>
              <a:t>part of the </a:t>
            </a:r>
            <a:r>
              <a:rPr lang="en-US" dirty="0" err="1" smtClean="0"/>
              <a:t>fundus</a:t>
            </a:r>
            <a:r>
              <a:rPr lang="en-US" dirty="0" smtClean="0"/>
              <a:t> to the diaphragm.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3727" y="152400"/>
            <a:ext cx="8786993" cy="5784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0" y="6248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     Peritoneal relations of the stomach.</a:t>
            </a:r>
            <a:endParaRPr lang="en-US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Visceral Relations</a:t>
            </a:r>
          </a:p>
          <a:p>
            <a:pPr>
              <a:buNone/>
            </a:pPr>
            <a:r>
              <a:rPr lang="en-US" dirty="0" smtClean="0"/>
              <a:t>  1. </a:t>
            </a:r>
            <a:r>
              <a:rPr lang="en-US" b="1" dirty="0" smtClean="0"/>
              <a:t>Relations of the anterior (</a:t>
            </a:r>
            <a:r>
              <a:rPr lang="en-US" b="1" dirty="0" err="1" smtClean="0"/>
              <a:t>anterosuperior</a:t>
            </a:r>
            <a:r>
              <a:rPr lang="en-US" b="1" dirty="0" smtClean="0"/>
              <a:t>) surface</a:t>
            </a:r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dirty="0" smtClean="0"/>
              <a:t>(a) On the right side this surface is related to the gastric</a:t>
            </a:r>
          </a:p>
          <a:p>
            <a:pPr>
              <a:buNone/>
            </a:pPr>
            <a:r>
              <a:rPr lang="en-US" dirty="0" smtClean="0"/>
              <a:t>  impression of the left lobe of the liver and near the</a:t>
            </a:r>
          </a:p>
          <a:p>
            <a:pPr>
              <a:buNone/>
            </a:pPr>
            <a:r>
              <a:rPr lang="en-US" dirty="0" smtClean="0"/>
              <a:t>  pylorus to the quadrate lobe of the liver.</a:t>
            </a:r>
          </a:p>
          <a:p>
            <a:pPr>
              <a:buNone/>
            </a:pPr>
            <a:r>
              <a:rPr lang="en-US" dirty="0" smtClean="0"/>
              <a:t>  (b) The left half of this surface is related to the diaphragm and rib cage.</a:t>
            </a:r>
          </a:p>
          <a:p>
            <a:pPr>
              <a:buNone/>
            </a:pPr>
            <a:r>
              <a:rPr lang="en-US" dirty="0" smtClean="0"/>
              <a:t>  (c) The lower part of this surface is related to the</a:t>
            </a:r>
          </a:p>
          <a:p>
            <a:pPr>
              <a:buNone/>
            </a:pPr>
            <a:r>
              <a:rPr lang="en-US" dirty="0" smtClean="0"/>
              <a:t>  anterior abdominal wall.</a:t>
            </a:r>
          </a:p>
          <a:p>
            <a:pPr>
              <a:buNone/>
            </a:pPr>
            <a:r>
              <a:rPr lang="en-US" b="1" dirty="0" smtClean="0"/>
              <a:t>  N.B. </a:t>
            </a:r>
            <a:r>
              <a:rPr lang="en-US" b="1" i="1" dirty="0" smtClean="0"/>
              <a:t>Gastric triangle: It is a triangular area of the stomach </a:t>
            </a:r>
            <a:r>
              <a:rPr lang="en-US" dirty="0" smtClean="0"/>
              <a:t>in contact with the anterior abdominal wall.</a:t>
            </a:r>
          </a:p>
          <a:p>
            <a:pPr>
              <a:buNone/>
            </a:pPr>
            <a:r>
              <a:rPr lang="en-US" dirty="0" smtClean="0"/>
              <a:t>   It is bounded on the left side by the left costal margin, on the right side by the lower border of the liver, and inferiorly by the transverse colon. </a:t>
            </a:r>
          </a:p>
          <a:p>
            <a:pPr>
              <a:buNone/>
            </a:pPr>
            <a:r>
              <a:rPr lang="en-US" dirty="0" smtClean="0"/>
              <a:t>   In complete esophageal obstruction, </a:t>
            </a:r>
            <a:r>
              <a:rPr lang="en-US" dirty="0" err="1" smtClean="0"/>
              <a:t>gastrostomy</a:t>
            </a:r>
            <a:r>
              <a:rPr lang="en-US" dirty="0" smtClean="0"/>
              <a:t> is performed in this area to feed the patient.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Anterior relations of the stomach.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0289" y="838200"/>
            <a:ext cx="743960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2. </a:t>
            </a:r>
            <a:r>
              <a:rPr lang="en-US" b="1" dirty="0" smtClean="0"/>
              <a:t>Relations of the posterior (posteroinferior) surface:</a:t>
            </a:r>
          </a:p>
          <a:p>
            <a:pPr>
              <a:buNone/>
            </a:pPr>
            <a:r>
              <a:rPr lang="en-US" dirty="0" smtClean="0"/>
              <a:t>  This surface is related to a number of structures on the</a:t>
            </a:r>
          </a:p>
          <a:p>
            <a:pPr>
              <a:buNone/>
            </a:pPr>
            <a:r>
              <a:rPr lang="en-US" dirty="0" smtClean="0"/>
              <a:t>  posterior abdominal wall, which collectively form the</a:t>
            </a:r>
          </a:p>
          <a:p>
            <a:pPr>
              <a:buNone/>
            </a:pPr>
            <a:r>
              <a:rPr lang="en-US" b="1" dirty="0" smtClean="0"/>
              <a:t>  stomach bed . These structures are:</a:t>
            </a:r>
          </a:p>
          <a:p>
            <a:pPr>
              <a:buNone/>
            </a:pPr>
            <a:r>
              <a:rPr lang="en-US" dirty="0" smtClean="0"/>
              <a:t>  (a) Diaphragm.</a:t>
            </a:r>
          </a:p>
          <a:p>
            <a:pPr>
              <a:buNone/>
            </a:pPr>
            <a:r>
              <a:rPr lang="en-US" dirty="0" smtClean="0"/>
              <a:t>  (b) Left kidney.</a:t>
            </a:r>
          </a:p>
          <a:p>
            <a:pPr>
              <a:buNone/>
            </a:pPr>
            <a:r>
              <a:rPr lang="en-US" dirty="0" smtClean="0"/>
              <a:t>  (c) Left suprarenal gland.</a:t>
            </a:r>
          </a:p>
          <a:p>
            <a:pPr>
              <a:buNone/>
            </a:pPr>
            <a:r>
              <a:rPr lang="en-US" dirty="0" smtClean="0"/>
              <a:t>  (d) Pancreas.</a:t>
            </a:r>
          </a:p>
          <a:p>
            <a:pPr>
              <a:buNone/>
            </a:pPr>
            <a:r>
              <a:rPr lang="en-US" dirty="0" smtClean="0"/>
              <a:t>  (e) Transverse </a:t>
            </a:r>
            <a:r>
              <a:rPr lang="en-US" dirty="0" err="1" smtClean="0"/>
              <a:t>mesocolon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(f) Left colic flexure (</a:t>
            </a:r>
            <a:r>
              <a:rPr lang="en-US" dirty="0" err="1" smtClean="0"/>
              <a:t>splenic</a:t>
            </a:r>
            <a:r>
              <a:rPr lang="en-US" dirty="0" smtClean="0"/>
              <a:t> flexure of colon).</a:t>
            </a:r>
          </a:p>
          <a:p>
            <a:pPr>
              <a:buNone/>
            </a:pPr>
            <a:r>
              <a:rPr lang="en-US" dirty="0" smtClean="0"/>
              <a:t>  (g) </a:t>
            </a:r>
            <a:r>
              <a:rPr lang="en-US" dirty="0" err="1" smtClean="0"/>
              <a:t>Splenic</a:t>
            </a:r>
            <a:r>
              <a:rPr lang="en-US" dirty="0" smtClean="0"/>
              <a:t> artery.</a:t>
            </a:r>
          </a:p>
          <a:p>
            <a:pPr>
              <a:buNone/>
            </a:pPr>
            <a:r>
              <a:rPr lang="en-US" dirty="0" smtClean="0"/>
              <a:t>  (h) Spleen.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 Mnemonic: “Dr S3 Kills Patients Mercilessly”</a:t>
            </a:r>
          </a:p>
          <a:p>
            <a:pPr>
              <a:buNone/>
            </a:pPr>
            <a:r>
              <a:rPr lang="en-US" dirty="0" smtClean="0"/>
              <a:t> D = diaphragm, S3 = </a:t>
            </a:r>
            <a:r>
              <a:rPr lang="en-US" dirty="0" err="1" smtClean="0"/>
              <a:t>splenic</a:t>
            </a:r>
            <a:r>
              <a:rPr lang="en-US" dirty="0" smtClean="0"/>
              <a:t> artery, suprarenal gland (left), and </a:t>
            </a:r>
            <a:r>
              <a:rPr lang="en-US" dirty="0" err="1" smtClean="0"/>
              <a:t>splenic</a:t>
            </a:r>
            <a:r>
              <a:rPr lang="en-US" dirty="0" smtClean="0"/>
              <a:t> flexure, K = kidney (left), P = pancreas, M = </a:t>
            </a:r>
            <a:r>
              <a:rPr lang="en-US" dirty="0" err="1" smtClean="0"/>
              <a:t>mesocolon</a:t>
            </a:r>
            <a:r>
              <a:rPr lang="en-US" dirty="0" smtClean="0"/>
              <a:t> (transverse).</a:t>
            </a:r>
          </a:p>
          <a:p>
            <a:pPr>
              <a:buNone/>
            </a:pPr>
            <a:r>
              <a:rPr lang="en-US" b="1" dirty="0" smtClean="0"/>
              <a:t> N.B. All the structures forming the stomach bed are</a:t>
            </a:r>
          </a:p>
          <a:p>
            <a:pPr>
              <a:buNone/>
            </a:pPr>
            <a:r>
              <a:rPr lang="en-US" dirty="0" smtClean="0"/>
              <a:t>  separated from the stomach by the lesser sac except spleen, which is separated from the stomach by the greater </a:t>
            </a:r>
            <a:r>
              <a:rPr lang="en-US" smtClean="0"/>
              <a:t>sac of </a:t>
            </a:r>
            <a:r>
              <a:rPr lang="en-US" b="1" smtClean="0"/>
              <a:t>peritoneum</a:t>
            </a:r>
            <a:r>
              <a:rPr lang="en-US" b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0"/>
            <a:ext cx="7924800" cy="534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0" y="54864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N.B. All the structures forming the stomach bed are  </a:t>
            </a:r>
            <a:r>
              <a:rPr lang="en-US" sz="2400" dirty="0" smtClean="0"/>
              <a:t>separated from the stomach by the lesser sac except spleen, which is separated from the stomach by the greater sac of </a:t>
            </a:r>
            <a:r>
              <a:rPr lang="en-US" sz="2400" b="1" dirty="0" smtClean="0"/>
              <a:t>peritoneum.</a:t>
            </a: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INTERIOR OF THE STOMACH</a:t>
            </a:r>
          </a:p>
          <a:p>
            <a:pPr>
              <a:buNone/>
            </a:pPr>
            <a:r>
              <a:rPr lang="en-US" dirty="0" smtClean="0"/>
              <a:t>  When the stomach is cut open, the interior of the stomach presents the following features:</a:t>
            </a:r>
          </a:p>
          <a:p>
            <a:pPr>
              <a:buNone/>
            </a:pPr>
            <a:r>
              <a:rPr lang="en-US" dirty="0" smtClean="0"/>
              <a:t> 1. </a:t>
            </a:r>
            <a:r>
              <a:rPr lang="en-US" b="1" dirty="0" smtClean="0"/>
              <a:t>Gastric folds/gastric </a:t>
            </a:r>
            <a:r>
              <a:rPr lang="en-US" b="1" dirty="0" err="1" smtClean="0"/>
              <a:t>rugae</a:t>
            </a:r>
            <a:r>
              <a:rPr lang="en-US" b="1" dirty="0" smtClean="0"/>
              <a:t>: The mucosa of an empty </a:t>
            </a:r>
            <a:r>
              <a:rPr lang="en-US" dirty="0" smtClean="0"/>
              <a:t>stomach is thrown into numerous folds called </a:t>
            </a:r>
            <a:r>
              <a:rPr lang="en-US" i="1" dirty="0" smtClean="0"/>
              <a:t>gastric </a:t>
            </a:r>
            <a:r>
              <a:rPr lang="en-US" i="1" dirty="0" err="1" smtClean="0"/>
              <a:t>rugae</a:t>
            </a:r>
            <a:r>
              <a:rPr lang="en-US" i="1" dirty="0" smtClean="0"/>
              <a:t>. </a:t>
            </a:r>
          </a:p>
          <a:p>
            <a:pPr>
              <a:buNone/>
            </a:pPr>
            <a:r>
              <a:rPr lang="en-US" i="1" dirty="0" smtClean="0"/>
              <a:t>  They are longitudinal along the lesser curvature</a:t>
            </a:r>
          </a:p>
          <a:p>
            <a:pPr>
              <a:buNone/>
            </a:pPr>
            <a:r>
              <a:rPr lang="en-US" i="1" dirty="0" smtClean="0"/>
              <a:t>  </a:t>
            </a:r>
            <a:r>
              <a:rPr lang="en-US" dirty="0" smtClean="0"/>
              <a:t>and irregular in the remaining part. </a:t>
            </a:r>
          </a:p>
          <a:p>
            <a:pPr>
              <a:buNone/>
            </a:pPr>
            <a:r>
              <a:rPr lang="en-US" dirty="0" smtClean="0"/>
              <a:t>  The </a:t>
            </a:r>
            <a:r>
              <a:rPr lang="en-US" dirty="0" err="1" smtClean="0"/>
              <a:t>rugae</a:t>
            </a:r>
            <a:r>
              <a:rPr lang="en-US" dirty="0" smtClean="0"/>
              <a:t> are flattened when the stomach is distended.</a:t>
            </a:r>
          </a:p>
          <a:p>
            <a:pPr>
              <a:buNone/>
            </a:pPr>
            <a:r>
              <a:rPr lang="en-US" dirty="0" smtClean="0"/>
              <a:t>  2. </a:t>
            </a:r>
            <a:r>
              <a:rPr lang="en-US" b="1" dirty="0" smtClean="0"/>
              <a:t>Gastric pits: These are small depressions on the mucosal </a:t>
            </a:r>
            <a:r>
              <a:rPr lang="en-US" dirty="0" smtClean="0"/>
              <a:t>surface in which open the gastric glands.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-37241"/>
            <a:ext cx="7010400" cy="6035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28600" y="6019800"/>
            <a:ext cx="891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Interior of the stomach showing folds in mucous lining.</a:t>
            </a:r>
            <a:endParaRPr lang="en-US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2. </a:t>
            </a:r>
            <a:r>
              <a:rPr lang="en-US" b="1" dirty="0" smtClean="0"/>
              <a:t>Gastric pits: These are small depressions on the mucosal </a:t>
            </a:r>
            <a:r>
              <a:rPr lang="en-US" dirty="0" smtClean="0"/>
              <a:t>surface in which open the gastric glands.</a:t>
            </a:r>
          </a:p>
          <a:p>
            <a:pPr>
              <a:buNone/>
            </a:pPr>
            <a:r>
              <a:rPr lang="en-US" dirty="0" smtClean="0"/>
              <a:t> 3. </a:t>
            </a:r>
            <a:r>
              <a:rPr lang="en-US" b="1" dirty="0" smtClean="0"/>
              <a:t>Gastric canal (or </a:t>
            </a:r>
            <a:r>
              <a:rPr lang="en-US" b="1" dirty="0" err="1" smtClean="0"/>
              <a:t>Magenstrasse</a:t>
            </a:r>
            <a:r>
              <a:rPr lang="en-US" b="1" dirty="0" smtClean="0"/>
              <a:t>): A longitudinal </a:t>
            </a:r>
            <a:r>
              <a:rPr lang="en-US" dirty="0" smtClean="0"/>
              <a:t>furrow that forms temporarily during swallowing between the longitudinal folds of the mucosa along the lesser curvature. </a:t>
            </a:r>
          </a:p>
          <a:p>
            <a:pPr>
              <a:buNone/>
            </a:pPr>
            <a:r>
              <a:rPr lang="en-US" dirty="0" smtClean="0"/>
              <a:t> The gastric canal forms due to firm attachment of the gastric mucosa to the underlying muscular layer, which does not have an oblique layer at this site. </a:t>
            </a:r>
          </a:p>
          <a:p>
            <a:pPr>
              <a:buNone/>
            </a:pPr>
            <a:r>
              <a:rPr lang="en-US" dirty="0" smtClean="0"/>
              <a:t> This canal allows a rapid passage of swallowed liquids along the lesser curvature to the lower part before it spreads to the other parts of the stomach.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LOCATION</a:t>
            </a:r>
          </a:p>
          <a:p>
            <a:pPr>
              <a:buNone/>
            </a:pPr>
            <a:r>
              <a:rPr lang="en-US" dirty="0" smtClean="0"/>
              <a:t>   The stomach is situated in the upper left part of the abdomen occupying left hypochondriac, umbilical, and epigastric regions. </a:t>
            </a:r>
          </a:p>
          <a:p>
            <a:pPr>
              <a:buNone/>
            </a:pPr>
            <a:r>
              <a:rPr lang="en-US" dirty="0" smtClean="0"/>
              <a:t>    It extends obliquely from the left hypochondriac region into the epigastric region.</a:t>
            </a:r>
          </a:p>
          <a:p>
            <a:pPr>
              <a:buNone/>
            </a:pPr>
            <a:r>
              <a:rPr lang="en-US" dirty="0" smtClean="0"/>
              <a:t>    Most of the stomach lies under cover of the left costal</a:t>
            </a:r>
          </a:p>
          <a:p>
            <a:pPr>
              <a:buNone/>
            </a:pPr>
            <a:r>
              <a:rPr lang="en-US" dirty="0" smtClean="0"/>
              <a:t>    margin and lower ribs.</a:t>
            </a:r>
          </a:p>
          <a:p>
            <a:pPr>
              <a:buNone/>
            </a:pPr>
            <a:r>
              <a:rPr lang="en-US" b="1" dirty="0" smtClean="0"/>
              <a:t>  Shape</a:t>
            </a:r>
          </a:p>
          <a:p>
            <a:pPr>
              <a:buNone/>
            </a:pPr>
            <a:r>
              <a:rPr lang="en-US" dirty="0" smtClean="0"/>
              <a:t>   The stomach is mostly “J” shaped. Its long axis passes</a:t>
            </a:r>
          </a:p>
          <a:p>
            <a:pPr>
              <a:buNone/>
            </a:pPr>
            <a:r>
              <a:rPr lang="en-US" dirty="0" smtClean="0"/>
              <a:t>   downward, forward, and to the right and finally backward and slightly upward. </a:t>
            </a:r>
          </a:p>
          <a:p>
            <a:pPr>
              <a:buNone/>
            </a:pPr>
            <a:r>
              <a:rPr lang="en-US" dirty="0" smtClean="0"/>
              <a:t>   It tapers from the </a:t>
            </a:r>
            <a:r>
              <a:rPr lang="en-US" dirty="0" err="1" smtClean="0"/>
              <a:t>fundus</a:t>
            </a:r>
            <a:r>
              <a:rPr lang="en-US" dirty="0" smtClean="0"/>
              <a:t> on the left of the median plane to the narrow pylorus slightly to the right of the median plane.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Thus, the lesser curvature is subject to maximum insult of the swallowed spicy food and irritable liquids (e.g., alcohol), which makes it vulnerable to the gastric ulceration.</a:t>
            </a:r>
          </a:p>
          <a:p>
            <a:pPr>
              <a:buNone/>
            </a:pPr>
            <a:r>
              <a:rPr lang="en-US" dirty="0" smtClean="0"/>
              <a:t>  The interior of the stomach can be directly examined</a:t>
            </a:r>
          </a:p>
          <a:p>
            <a:pPr>
              <a:buNone/>
            </a:pPr>
            <a:r>
              <a:rPr lang="en-US" dirty="0" smtClean="0"/>
              <a:t>  in the living person by an endoscope. </a:t>
            </a:r>
          </a:p>
          <a:p>
            <a:pPr>
              <a:buNone/>
            </a:pPr>
            <a:r>
              <a:rPr lang="en-US" dirty="0" smtClean="0"/>
              <a:t>  The gastric mucosa is reddish brown during life except in the pyloric part, where it is pink.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                    ARTERIAL SUPPLY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342" y="838200"/>
            <a:ext cx="895531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0" y="62484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      Arteries of the stomach (CT = </a:t>
            </a:r>
            <a:r>
              <a:rPr lang="en-US" sz="3200" dirty="0" err="1" smtClean="0"/>
              <a:t>coeliac</a:t>
            </a:r>
            <a:r>
              <a:rPr lang="en-US" sz="3200" dirty="0" smtClean="0"/>
              <a:t> trunk).</a:t>
            </a:r>
            <a:endParaRPr lang="en-US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The stomach has rich arterial supply derived from the </a:t>
            </a:r>
            <a:r>
              <a:rPr lang="en-US" dirty="0" err="1" smtClean="0"/>
              <a:t>coeliac</a:t>
            </a:r>
            <a:r>
              <a:rPr lang="en-US" dirty="0" smtClean="0"/>
              <a:t> trunk and its branches. </a:t>
            </a:r>
          </a:p>
          <a:p>
            <a:pPr>
              <a:buNone/>
            </a:pPr>
            <a:r>
              <a:rPr lang="en-US" dirty="0" smtClean="0"/>
              <a:t>  The arteries supplying the stomach are:</a:t>
            </a:r>
          </a:p>
          <a:p>
            <a:pPr>
              <a:buNone/>
            </a:pPr>
            <a:r>
              <a:rPr lang="en-US" dirty="0" smtClean="0"/>
              <a:t>  1. </a:t>
            </a:r>
            <a:r>
              <a:rPr lang="en-US" i="1" dirty="0" smtClean="0"/>
              <a:t>Left gastric artery, a direct branch from the </a:t>
            </a:r>
            <a:r>
              <a:rPr lang="en-US" i="1" dirty="0" err="1" smtClean="0"/>
              <a:t>coeliac</a:t>
            </a:r>
            <a:r>
              <a:rPr lang="en-US" i="1" dirty="0" smtClean="0"/>
              <a:t>      trunk.</a:t>
            </a:r>
          </a:p>
          <a:p>
            <a:pPr>
              <a:buNone/>
            </a:pPr>
            <a:r>
              <a:rPr lang="en-US" dirty="0" smtClean="0"/>
              <a:t>  2. </a:t>
            </a:r>
            <a:r>
              <a:rPr lang="en-US" i="1" dirty="0" smtClean="0"/>
              <a:t>Right gastric artery, a branch of the common hepatic</a:t>
            </a:r>
          </a:p>
          <a:p>
            <a:pPr>
              <a:buNone/>
            </a:pPr>
            <a:r>
              <a:rPr lang="en-US" dirty="0" smtClean="0"/>
              <a:t>       artery.</a:t>
            </a:r>
          </a:p>
          <a:p>
            <a:pPr>
              <a:buNone/>
            </a:pPr>
            <a:r>
              <a:rPr lang="en-US" dirty="0" smtClean="0"/>
              <a:t>  3. </a:t>
            </a:r>
            <a:r>
              <a:rPr lang="en-US" i="1" dirty="0" smtClean="0"/>
              <a:t>Left </a:t>
            </a:r>
            <a:r>
              <a:rPr lang="en-US" i="1" dirty="0" err="1" smtClean="0"/>
              <a:t>gastroepiploic</a:t>
            </a:r>
            <a:r>
              <a:rPr lang="en-US" i="1" dirty="0" smtClean="0"/>
              <a:t> artery, a branch of the </a:t>
            </a:r>
            <a:r>
              <a:rPr lang="en-US" i="1" dirty="0" err="1" smtClean="0"/>
              <a:t>splenic</a:t>
            </a:r>
            <a:r>
              <a:rPr lang="en-US" i="1" dirty="0" smtClean="0"/>
              <a:t>   artery.</a:t>
            </a:r>
          </a:p>
          <a:p>
            <a:pPr>
              <a:buNone/>
            </a:pPr>
            <a:r>
              <a:rPr lang="en-US" dirty="0" smtClean="0"/>
              <a:t>  4. </a:t>
            </a:r>
            <a:r>
              <a:rPr lang="en-US" i="1" dirty="0" smtClean="0"/>
              <a:t>Right </a:t>
            </a:r>
            <a:r>
              <a:rPr lang="en-US" i="1" dirty="0" err="1" smtClean="0"/>
              <a:t>gastroepiploic</a:t>
            </a:r>
            <a:r>
              <a:rPr lang="en-US" i="1" dirty="0" smtClean="0"/>
              <a:t> artery, a branch of the </a:t>
            </a:r>
            <a:r>
              <a:rPr lang="en-US" i="1" dirty="0" err="1" smtClean="0"/>
              <a:t>gastroduodenal</a:t>
            </a:r>
            <a:r>
              <a:rPr lang="en-US" i="1" dirty="0" smtClean="0"/>
              <a:t> </a:t>
            </a:r>
            <a:r>
              <a:rPr lang="en-US" dirty="0" smtClean="0"/>
              <a:t>artery.</a:t>
            </a:r>
          </a:p>
          <a:p>
            <a:pPr>
              <a:buNone/>
            </a:pPr>
            <a:r>
              <a:rPr lang="en-US" dirty="0" smtClean="0"/>
              <a:t>  5. </a:t>
            </a:r>
            <a:r>
              <a:rPr lang="en-US" i="1" dirty="0" smtClean="0"/>
              <a:t>Short gastric arteries (five to seven in number), branches </a:t>
            </a:r>
            <a:r>
              <a:rPr lang="en-US" dirty="0" smtClean="0"/>
              <a:t>of the </a:t>
            </a:r>
            <a:r>
              <a:rPr lang="en-US" dirty="0" err="1" smtClean="0"/>
              <a:t>splenic</a:t>
            </a:r>
            <a:r>
              <a:rPr lang="en-US" dirty="0" smtClean="0"/>
              <a:t> artery.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                      VENOUS DRAINAGE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8744" y="685800"/>
            <a:ext cx="852045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5562600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            Venous drainage of the stomach.</a:t>
            </a:r>
            <a:endParaRPr lang="en-US" sz="3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The veins of the stomach correspond to the arteries and</a:t>
            </a:r>
          </a:p>
          <a:p>
            <a:pPr>
              <a:buNone/>
            </a:pPr>
            <a:r>
              <a:rPr lang="en-US" dirty="0" smtClean="0"/>
              <a:t> drain directly or indirectly into the portal vein.</a:t>
            </a:r>
          </a:p>
          <a:p>
            <a:pPr>
              <a:buNone/>
            </a:pPr>
            <a:r>
              <a:rPr lang="en-US" dirty="0" smtClean="0"/>
              <a:t> The veins of the stomach are :</a:t>
            </a:r>
          </a:p>
          <a:p>
            <a:pPr>
              <a:buNone/>
            </a:pPr>
            <a:r>
              <a:rPr lang="en-US" dirty="0" smtClean="0"/>
              <a:t>  1. Left gastric vein.</a:t>
            </a:r>
          </a:p>
          <a:p>
            <a:pPr>
              <a:buNone/>
            </a:pPr>
            <a:r>
              <a:rPr lang="en-US" dirty="0" smtClean="0"/>
              <a:t>  2. Right gastric vein.</a:t>
            </a:r>
          </a:p>
          <a:p>
            <a:pPr>
              <a:buNone/>
            </a:pPr>
            <a:r>
              <a:rPr lang="en-US" dirty="0" smtClean="0"/>
              <a:t>  3. Left </a:t>
            </a:r>
            <a:r>
              <a:rPr lang="en-US" dirty="0" err="1" smtClean="0"/>
              <a:t>gastroepiploic</a:t>
            </a:r>
            <a:r>
              <a:rPr lang="en-US" dirty="0" smtClean="0"/>
              <a:t> vein.</a:t>
            </a:r>
          </a:p>
          <a:p>
            <a:pPr>
              <a:buNone/>
            </a:pPr>
            <a:r>
              <a:rPr lang="en-US" dirty="0" smtClean="0"/>
              <a:t>  4. Right </a:t>
            </a:r>
            <a:r>
              <a:rPr lang="en-US" dirty="0" err="1" smtClean="0"/>
              <a:t>gastroepiploic</a:t>
            </a:r>
            <a:r>
              <a:rPr lang="en-US" dirty="0" smtClean="0"/>
              <a:t> vein.</a:t>
            </a:r>
          </a:p>
          <a:p>
            <a:pPr>
              <a:buNone/>
            </a:pPr>
            <a:r>
              <a:rPr lang="en-US" dirty="0" smtClean="0"/>
              <a:t>  5. Short gastric veins.</a:t>
            </a:r>
          </a:p>
          <a:p>
            <a:pPr>
              <a:buNone/>
            </a:pPr>
            <a:r>
              <a:rPr lang="en-US" dirty="0" smtClean="0"/>
              <a:t>  The left and right gastric veins drain directly into the portal vein. </a:t>
            </a:r>
          </a:p>
          <a:p>
            <a:pPr>
              <a:buNone/>
            </a:pPr>
            <a:r>
              <a:rPr lang="en-US" dirty="0" smtClean="0"/>
              <a:t>  The left </a:t>
            </a:r>
            <a:r>
              <a:rPr lang="en-US" dirty="0" err="1" smtClean="0"/>
              <a:t>gastroepiploic</a:t>
            </a:r>
            <a:r>
              <a:rPr lang="en-US" dirty="0" smtClean="0"/>
              <a:t> and short gastric veins drain into the </a:t>
            </a:r>
            <a:r>
              <a:rPr lang="en-US" dirty="0" err="1" smtClean="0"/>
              <a:t>splenic</a:t>
            </a:r>
            <a:r>
              <a:rPr lang="en-US" dirty="0" smtClean="0"/>
              <a:t> vein. </a:t>
            </a:r>
          </a:p>
          <a:p>
            <a:pPr>
              <a:buNone/>
            </a:pPr>
            <a:r>
              <a:rPr lang="en-US" dirty="0" smtClean="0"/>
              <a:t>  The right </a:t>
            </a:r>
            <a:r>
              <a:rPr lang="en-US" dirty="0" err="1" smtClean="0"/>
              <a:t>gastroepiploic</a:t>
            </a:r>
            <a:r>
              <a:rPr lang="en-US" dirty="0" smtClean="0"/>
              <a:t> vein drains into the superior mesenteric vein.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                      LYMPHATIC DRAINAGE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77900"/>
            <a:ext cx="9144000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53340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Lymphatic drainage of the stomach: A, lymphatic territories; B, lymph      node groups draining the lymphatic territories of the stomach.</a:t>
            </a:r>
            <a:endParaRPr lang="en-US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The knowledge of lymphatic drainage of the stomach is clinically very important because gastric cancer (carcinoma of stomach) spreads through the lymph vessels.</a:t>
            </a:r>
          </a:p>
          <a:p>
            <a:pPr>
              <a:buNone/>
            </a:pPr>
            <a:r>
              <a:rPr lang="en-US" dirty="0" smtClean="0"/>
              <a:t>   For descriptive purposes, the stomach is divided into four lymphatic territories as follows:</a:t>
            </a:r>
          </a:p>
          <a:p>
            <a:pPr>
              <a:buNone/>
            </a:pPr>
            <a:r>
              <a:rPr lang="en-US" dirty="0" smtClean="0"/>
              <a:t>   First, divide the stomach into right two-third and left one-third by a line along its long axis. </a:t>
            </a:r>
          </a:p>
          <a:p>
            <a:pPr>
              <a:buNone/>
            </a:pPr>
            <a:r>
              <a:rPr lang="en-US" dirty="0" smtClean="0"/>
              <a:t>   Now divide the right two-third into upper two-third (area 1) and lower one-third (area 4), and left one-third into upper one-third (area 3) and lower two-third (area 2). </a:t>
            </a:r>
          </a:p>
          <a:p>
            <a:pPr>
              <a:buNone/>
            </a:pPr>
            <a:r>
              <a:rPr lang="en-US" dirty="0" smtClean="0"/>
              <a:t>    In this way, four lymphatic territories are marked out and numbered 1 to 4.</a:t>
            </a:r>
          </a:p>
          <a:p>
            <a:pPr>
              <a:buNone/>
            </a:pPr>
            <a:r>
              <a:rPr lang="en-US" dirty="0" smtClean="0"/>
              <a:t>   Mode of lymphatic drainage from four lymphatic territories into different groups of lymph nodes is as follows :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1. </a:t>
            </a:r>
            <a:r>
              <a:rPr lang="en-US" b="1" i="1" dirty="0" smtClean="0"/>
              <a:t>Area 1 is the largest area along the lesser curvature. The </a:t>
            </a:r>
            <a:r>
              <a:rPr lang="en-US" dirty="0" smtClean="0"/>
              <a:t>lymph from this area is drained into </a:t>
            </a:r>
            <a:r>
              <a:rPr lang="en-US" b="1" dirty="0" smtClean="0"/>
              <a:t>left gastric lymph nodes along the left gastric artery. These lymph nodes </a:t>
            </a:r>
            <a:r>
              <a:rPr lang="en-US" dirty="0" smtClean="0"/>
              <a:t>also drain the abdominal part of the esophagus.</a:t>
            </a:r>
          </a:p>
          <a:p>
            <a:pPr>
              <a:buNone/>
            </a:pPr>
            <a:r>
              <a:rPr lang="en-US" dirty="0" smtClean="0"/>
              <a:t>  2. </a:t>
            </a:r>
            <a:r>
              <a:rPr lang="en-US" b="1" i="1" dirty="0" smtClean="0"/>
              <a:t>Area 2 includes the pyloric </a:t>
            </a:r>
            <a:r>
              <a:rPr lang="en-US" b="1" i="1" dirty="0" err="1" smtClean="0"/>
              <a:t>antrum</a:t>
            </a:r>
            <a:r>
              <a:rPr lang="en-US" b="1" i="1" dirty="0" smtClean="0"/>
              <a:t> and pyloric canal</a:t>
            </a:r>
          </a:p>
          <a:p>
            <a:pPr>
              <a:buNone/>
            </a:pPr>
            <a:r>
              <a:rPr lang="en-US" dirty="0" smtClean="0"/>
              <a:t>  along the greater curvature of the stomach. </a:t>
            </a:r>
          </a:p>
          <a:p>
            <a:pPr>
              <a:buNone/>
            </a:pPr>
            <a:r>
              <a:rPr lang="en-US" dirty="0" smtClean="0"/>
              <a:t>   (The carcinoma of the stomach most frequently occurs in this area.) </a:t>
            </a:r>
          </a:p>
          <a:p>
            <a:pPr>
              <a:buNone/>
            </a:pPr>
            <a:r>
              <a:rPr lang="en-US" dirty="0" smtClean="0"/>
              <a:t>    The lymph from this area is drained into </a:t>
            </a:r>
            <a:r>
              <a:rPr lang="en-US" b="1" dirty="0" smtClean="0"/>
              <a:t>right </a:t>
            </a:r>
            <a:r>
              <a:rPr lang="en-US" b="1" dirty="0" err="1" smtClean="0"/>
              <a:t>gastroepiploic</a:t>
            </a:r>
            <a:r>
              <a:rPr lang="en-US" b="1" dirty="0" smtClean="0"/>
              <a:t> lymph nodes along the right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gastroepiploic</a:t>
            </a:r>
            <a:r>
              <a:rPr lang="en-US" dirty="0" smtClean="0"/>
              <a:t> artery and </a:t>
            </a:r>
            <a:r>
              <a:rPr lang="en-US" b="1" dirty="0" smtClean="0"/>
              <a:t>pyloric nodes, which lie in the </a:t>
            </a:r>
            <a:r>
              <a:rPr lang="en-US" dirty="0" smtClean="0"/>
              <a:t>angle between the first and second parts of the duodenum.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3. </a:t>
            </a:r>
            <a:r>
              <a:rPr lang="en-US" b="1" i="1" dirty="0" smtClean="0"/>
              <a:t>Area 3 (also called </a:t>
            </a:r>
            <a:r>
              <a:rPr lang="en-US" b="1" i="1" dirty="0" err="1" smtClean="0"/>
              <a:t>pancreaticosplenic</a:t>
            </a:r>
            <a:r>
              <a:rPr lang="en-US" b="1" i="1" dirty="0" smtClean="0"/>
              <a:t> area) drains into </a:t>
            </a:r>
            <a:r>
              <a:rPr lang="en-US" dirty="0" err="1" smtClean="0"/>
              <a:t>pancreaticosplenic</a:t>
            </a:r>
            <a:r>
              <a:rPr lang="en-US" dirty="0" smtClean="0"/>
              <a:t> (</a:t>
            </a:r>
            <a:r>
              <a:rPr lang="en-US" dirty="0" err="1" smtClean="0"/>
              <a:t>pancreaticolienal</a:t>
            </a:r>
            <a:r>
              <a:rPr lang="en-US" dirty="0" smtClean="0"/>
              <a:t>) nodes along the </a:t>
            </a:r>
            <a:r>
              <a:rPr lang="en-US" dirty="0" err="1" smtClean="0"/>
              <a:t>splenic</a:t>
            </a:r>
            <a:r>
              <a:rPr lang="en-US" dirty="0" smtClean="0"/>
              <a:t> artery.</a:t>
            </a:r>
          </a:p>
          <a:p>
            <a:pPr>
              <a:buNone/>
            </a:pPr>
            <a:r>
              <a:rPr lang="en-US" dirty="0" smtClean="0"/>
              <a:t>  4. </a:t>
            </a:r>
            <a:r>
              <a:rPr lang="en-US" b="1" i="1" dirty="0" smtClean="0"/>
              <a:t>Area 4 includes the pyloric </a:t>
            </a:r>
            <a:r>
              <a:rPr lang="en-US" b="1" i="1" dirty="0" err="1" smtClean="0"/>
              <a:t>antrum</a:t>
            </a:r>
            <a:r>
              <a:rPr lang="en-US" b="1" i="1" dirty="0" smtClean="0"/>
              <a:t> and pyloric canal </a:t>
            </a:r>
            <a:r>
              <a:rPr lang="en-US" dirty="0" smtClean="0"/>
              <a:t>along the lesser curvature of the stomach. </a:t>
            </a:r>
          </a:p>
          <a:p>
            <a:pPr>
              <a:buNone/>
            </a:pPr>
            <a:r>
              <a:rPr lang="en-US" dirty="0" smtClean="0"/>
              <a:t>  The lymph from this area is drained into </a:t>
            </a:r>
            <a:r>
              <a:rPr lang="en-US" b="1" dirty="0" smtClean="0"/>
              <a:t>right gastric nodes along </a:t>
            </a:r>
            <a:r>
              <a:rPr lang="en-US" dirty="0" smtClean="0"/>
              <a:t>the right gastric artery and </a:t>
            </a:r>
            <a:r>
              <a:rPr lang="en-US" b="1" dirty="0" smtClean="0"/>
              <a:t>hepatic nodes along the </a:t>
            </a:r>
            <a:r>
              <a:rPr lang="en-US" dirty="0" smtClean="0"/>
              <a:t>hepatic artery.</a:t>
            </a:r>
          </a:p>
          <a:p>
            <a:pPr>
              <a:buNone/>
            </a:pPr>
            <a:r>
              <a:rPr lang="en-US" dirty="0" smtClean="0"/>
              <a:t>  The </a:t>
            </a:r>
            <a:r>
              <a:rPr lang="en-US" dirty="0" err="1" smtClean="0"/>
              <a:t>efferents</a:t>
            </a:r>
            <a:r>
              <a:rPr lang="en-US" dirty="0" smtClean="0"/>
              <a:t> from all these lymph node groups pass to the </a:t>
            </a:r>
            <a:r>
              <a:rPr lang="en-US" b="1" i="1" dirty="0" err="1" smtClean="0"/>
              <a:t>coeliac</a:t>
            </a:r>
            <a:r>
              <a:rPr lang="en-US" b="1" i="1" dirty="0" smtClean="0"/>
              <a:t> nodes. </a:t>
            </a:r>
          </a:p>
          <a:p>
            <a:pPr>
              <a:buNone/>
            </a:pPr>
            <a:r>
              <a:rPr lang="en-US" b="1" i="1" dirty="0" smtClean="0"/>
              <a:t>  </a:t>
            </a:r>
            <a:r>
              <a:rPr lang="en-US" b="1" i="1" dirty="0" err="1" smtClean="0"/>
              <a:t>Efferents</a:t>
            </a:r>
            <a:r>
              <a:rPr lang="en-US" b="1" i="1" dirty="0" smtClean="0"/>
              <a:t> from </a:t>
            </a:r>
            <a:r>
              <a:rPr lang="en-US" b="1" i="1" dirty="0" err="1" smtClean="0"/>
              <a:t>coeliac</a:t>
            </a:r>
            <a:r>
              <a:rPr lang="en-US" b="1" i="1" dirty="0" smtClean="0"/>
              <a:t> nodes enter the </a:t>
            </a:r>
            <a:r>
              <a:rPr lang="en-US" i="1" dirty="0" err="1" smtClean="0"/>
              <a:t>cysterna</a:t>
            </a:r>
            <a:r>
              <a:rPr lang="en-US" i="1" dirty="0" smtClean="0"/>
              <a:t> </a:t>
            </a:r>
            <a:r>
              <a:rPr lang="en-US" i="1" dirty="0" err="1" smtClean="0"/>
              <a:t>chyli</a:t>
            </a:r>
            <a:r>
              <a:rPr lang="en-US" i="1" dirty="0" smtClean="0"/>
              <a:t> through intestinal lymph trunk.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 Clinical correlation</a:t>
            </a:r>
          </a:p>
          <a:p>
            <a:pPr>
              <a:buNone/>
            </a:pPr>
            <a:r>
              <a:rPr lang="en-US" b="1" dirty="0" smtClean="0"/>
              <a:t>  Gastric carcinoma (gastric cancer): It commonly occurs</a:t>
            </a:r>
            <a:r>
              <a:rPr lang="en-US" dirty="0" smtClean="0"/>
              <a:t> in the region of pyloric </a:t>
            </a:r>
            <a:r>
              <a:rPr lang="en-US" dirty="0" err="1" smtClean="0"/>
              <a:t>antrum</a:t>
            </a:r>
            <a:r>
              <a:rPr lang="en-US" dirty="0" smtClean="0"/>
              <a:t> along the greater curvature of the stomach. </a:t>
            </a:r>
          </a:p>
          <a:p>
            <a:pPr>
              <a:buNone/>
            </a:pPr>
            <a:r>
              <a:rPr lang="en-US" dirty="0" smtClean="0"/>
              <a:t>  The gastric cancer spreads by lymph vessels to the left </a:t>
            </a:r>
            <a:r>
              <a:rPr lang="en-US" dirty="0" err="1" smtClean="0"/>
              <a:t>supraclavicular</a:t>
            </a:r>
            <a:r>
              <a:rPr lang="en-US" dirty="0" smtClean="0"/>
              <a:t> lymph nodes. </a:t>
            </a:r>
          </a:p>
          <a:p>
            <a:pPr>
              <a:buNone/>
            </a:pPr>
            <a:r>
              <a:rPr lang="en-US" dirty="0" smtClean="0"/>
              <a:t> The enlarged and palpable left </a:t>
            </a:r>
            <a:r>
              <a:rPr lang="en-US" dirty="0" err="1" smtClean="0"/>
              <a:t>supraclavicular</a:t>
            </a:r>
            <a:r>
              <a:rPr lang="en-US" dirty="0" smtClean="0"/>
              <a:t> node (</a:t>
            </a:r>
            <a:r>
              <a:rPr lang="en-US" b="1" dirty="0" smtClean="0"/>
              <a:t>Virchow’s node) may be </a:t>
            </a:r>
            <a:r>
              <a:rPr lang="en-US" dirty="0" smtClean="0"/>
              <a:t>the first sign of gastric cancer (</a:t>
            </a:r>
            <a:r>
              <a:rPr lang="en-US" b="1" dirty="0" err="1" smtClean="0"/>
              <a:t>Troisier’s</a:t>
            </a:r>
            <a:r>
              <a:rPr lang="en-US" b="1" dirty="0" smtClean="0"/>
              <a:t> sign). </a:t>
            </a:r>
          </a:p>
          <a:p>
            <a:pPr>
              <a:buNone/>
            </a:pPr>
            <a:r>
              <a:rPr lang="en-US" b="1" dirty="0" smtClean="0"/>
              <a:t>  The cancer </a:t>
            </a:r>
            <a:r>
              <a:rPr lang="en-US" dirty="0" smtClean="0"/>
              <a:t>cells reach the left </a:t>
            </a:r>
            <a:r>
              <a:rPr lang="en-US" dirty="0" err="1" smtClean="0"/>
              <a:t>supraclavicular</a:t>
            </a:r>
            <a:r>
              <a:rPr lang="en-US" dirty="0" smtClean="0"/>
              <a:t> lymph node through the thoracic duct.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52401"/>
            <a:ext cx="5562599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52400" y="6019801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Location of the stomach (demarcated by red line).</a:t>
            </a:r>
            <a:endParaRPr lang="en-US" sz="32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                              NERVE SUPPLY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021" y="914400"/>
            <a:ext cx="8987913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52400" y="49530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Parasympathetic </a:t>
            </a:r>
            <a:r>
              <a:rPr lang="en-US" sz="3200" dirty="0" err="1" smtClean="0"/>
              <a:t>innervation</a:t>
            </a:r>
            <a:r>
              <a:rPr lang="en-US" sz="3200" dirty="0" smtClean="0"/>
              <a:t> of the stomach:          A, distribution of the anterior </a:t>
            </a:r>
            <a:r>
              <a:rPr lang="en-US" sz="3200" dirty="0" err="1" smtClean="0"/>
              <a:t>vagal</a:t>
            </a:r>
            <a:r>
              <a:rPr lang="en-US" sz="3200" dirty="0" smtClean="0"/>
              <a:t> trunk;                      B, distribution of the posterior </a:t>
            </a:r>
            <a:r>
              <a:rPr lang="en-US" sz="3200" dirty="0" err="1" smtClean="0"/>
              <a:t>vagal</a:t>
            </a:r>
            <a:r>
              <a:rPr lang="en-US" sz="3200" dirty="0" smtClean="0"/>
              <a:t> trunk</a:t>
            </a:r>
            <a:endParaRPr lang="en-US" sz="32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  NERVE SUPPLY</a:t>
            </a:r>
          </a:p>
          <a:p>
            <a:pPr>
              <a:buNone/>
            </a:pPr>
            <a:r>
              <a:rPr lang="en-US" dirty="0" smtClean="0"/>
              <a:t>  The stomach has both sympathetic and parasympathetic </a:t>
            </a:r>
            <a:r>
              <a:rPr lang="en-US" dirty="0" err="1" smtClean="0"/>
              <a:t>innervation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  Sympathetic </a:t>
            </a:r>
            <a:r>
              <a:rPr lang="en-US" b="1" dirty="0" err="1" smtClean="0"/>
              <a:t>Innervation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The sympathetic fibres are derived from T6 to T10 spinal</a:t>
            </a:r>
          </a:p>
          <a:p>
            <a:pPr>
              <a:buNone/>
            </a:pPr>
            <a:r>
              <a:rPr lang="en-US" dirty="0" smtClean="0"/>
              <a:t>  segments via greater </a:t>
            </a:r>
            <a:r>
              <a:rPr lang="en-US" dirty="0" err="1" smtClean="0"/>
              <a:t>splanchnic</a:t>
            </a:r>
            <a:r>
              <a:rPr lang="en-US" dirty="0" smtClean="0"/>
              <a:t> nerves, and </a:t>
            </a:r>
            <a:r>
              <a:rPr lang="en-US" dirty="0" err="1" smtClean="0"/>
              <a:t>coeliac</a:t>
            </a:r>
            <a:r>
              <a:rPr lang="en-US" dirty="0" smtClean="0"/>
              <a:t> and</a:t>
            </a:r>
          </a:p>
          <a:p>
            <a:pPr>
              <a:buNone/>
            </a:pPr>
            <a:r>
              <a:rPr lang="en-US" dirty="0" smtClean="0"/>
              <a:t>  hepatic plexuses. </a:t>
            </a:r>
          </a:p>
          <a:p>
            <a:pPr>
              <a:buNone/>
            </a:pPr>
            <a:r>
              <a:rPr lang="en-US" dirty="0" smtClean="0"/>
              <a:t>  They reach the stomach by running along its arteries.</a:t>
            </a:r>
          </a:p>
          <a:p>
            <a:pPr>
              <a:buNone/>
            </a:pPr>
            <a:r>
              <a:rPr lang="en-US" dirty="0" smtClean="0"/>
              <a:t>  The sympathetic supply to the stomach is (a) vasomotor,</a:t>
            </a:r>
          </a:p>
          <a:p>
            <a:pPr>
              <a:buNone/>
            </a:pPr>
            <a:r>
              <a:rPr lang="en-US" dirty="0" smtClean="0"/>
              <a:t>  (b) motor to pyloric sphincter, and inhibitory to the</a:t>
            </a:r>
          </a:p>
          <a:p>
            <a:pPr>
              <a:buNone/>
            </a:pPr>
            <a:r>
              <a:rPr lang="en-US" dirty="0" smtClean="0"/>
              <a:t>    remaining gastric musculature, and (c) serves as the chief pathway for pain sensations from the stomach.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Parasympathetic </a:t>
            </a:r>
            <a:r>
              <a:rPr lang="en-US" b="1" dirty="0" err="1" smtClean="0"/>
              <a:t>Innervation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The parasympathetic fibres are derived directly from the </a:t>
            </a:r>
            <a:r>
              <a:rPr lang="en-US" dirty="0" err="1" smtClean="0"/>
              <a:t>vagus</a:t>
            </a:r>
            <a:r>
              <a:rPr lang="en-US" dirty="0" smtClean="0"/>
              <a:t> nerves.</a:t>
            </a:r>
          </a:p>
          <a:p>
            <a:pPr>
              <a:buNone/>
            </a:pPr>
            <a:r>
              <a:rPr lang="en-US" dirty="0" smtClean="0"/>
              <a:t> The anterior </a:t>
            </a:r>
            <a:r>
              <a:rPr lang="en-US" dirty="0" err="1" smtClean="0"/>
              <a:t>vagal</a:t>
            </a:r>
            <a:r>
              <a:rPr lang="en-US" dirty="0" smtClean="0"/>
              <a:t> trunk derived largely from the left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vagus</a:t>
            </a:r>
            <a:r>
              <a:rPr lang="en-US" dirty="0" smtClean="0"/>
              <a:t> nerve and partly from the right </a:t>
            </a:r>
            <a:r>
              <a:rPr lang="en-US" dirty="0" err="1" smtClean="0"/>
              <a:t>vagus</a:t>
            </a:r>
            <a:r>
              <a:rPr lang="en-US" dirty="0" smtClean="0"/>
              <a:t> nerve enters the abdomen on the anterior surface of the esophagus. </a:t>
            </a:r>
          </a:p>
          <a:p>
            <a:pPr>
              <a:buNone/>
            </a:pPr>
            <a:r>
              <a:rPr lang="en-US" dirty="0" smtClean="0"/>
              <a:t> Soon after entering the abdomen it gives off three branches in the vicinity of the lesser curvature.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1. </a:t>
            </a:r>
            <a:r>
              <a:rPr lang="en-US" i="1" dirty="0" smtClean="0"/>
              <a:t>Hepatic branch (or branches), which runs in the upper</a:t>
            </a:r>
          </a:p>
          <a:p>
            <a:pPr>
              <a:buNone/>
            </a:pPr>
            <a:r>
              <a:rPr lang="en-US" dirty="0" smtClean="0"/>
              <a:t>    part of the lesser </a:t>
            </a:r>
            <a:r>
              <a:rPr lang="en-US" dirty="0" err="1" smtClean="0"/>
              <a:t>omentum</a:t>
            </a:r>
            <a:r>
              <a:rPr lang="en-US" dirty="0" smtClean="0"/>
              <a:t> to the </a:t>
            </a:r>
            <a:r>
              <a:rPr lang="en-US" dirty="0" err="1" smtClean="0"/>
              <a:t>porta</a:t>
            </a:r>
            <a:r>
              <a:rPr lang="en-US" dirty="0" smtClean="0"/>
              <a:t> </a:t>
            </a:r>
            <a:r>
              <a:rPr lang="en-US" dirty="0" err="1" smtClean="0"/>
              <a:t>hepatis</a:t>
            </a:r>
            <a:r>
              <a:rPr lang="en-US" dirty="0" smtClean="0"/>
              <a:t> to    supply the liver and gallbladder. It also gives a branch to the pyloric </a:t>
            </a:r>
            <a:r>
              <a:rPr lang="en-US" dirty="0" err="1" smtClean="0"/>
              <a:t>antrum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2. </a:t>
            </a:r>
            <a:r>
              <a:rPr lang="en-US" i="1" dirty="0" err="1" smtClean="0"/>
              <a:t>Coeliac</a:t>
            </a:r>
            <a:r>
              <a:rPr lang="en-US" i="1" dirty="0" smtClean="0"/>
              <a:t> branch, which follows the left gastric artery to</a:t>
            </a:r>
          </a:p>
          <a:p>
            <a:pPr>
              <a:buNone/>
            </a:pPr>
            <a:r>
              <a:rPr lang="en-US" dirty="0" smtClean="0"/>
              <a:t>    the celiac plexus.</a:t>
            </a:r>
          </a:p>
          <a:p>
            <a:pPr>
              <a:buNone/>
            </a:pPr>
            <a:r>
              <a:rPr lang="en-US" dirty="0" smtClean="0"/>
              <a:t> 3. </a:t>
            </a:r>
            <a:r>
              <a:rPr lang="en-US" i="1" dirty="0" smtClean="0"/>
              <a:t>Gastric branch/nerve of </a:t>
            </a:r>
            <a:r>
              <a:rPr lang="en-US" i="1" dirty="0" err="1" smtClean="0"/>
              <a:t>Latarjet</a:t>
            </a:r>
            <a:r>
              <a:rPr lang="en-US" i="1" dirty="0" smtClean="0"/>
              <a:t> (largest of the three</a:t>
            </a:r>
          </a:p>
          <a:p>
            <a:pPr>
              <a:buNone/>
            </a:pPr>
            <a:r>
              <a:rPr lang="en-US" dirty="0" smtClean="0"/>
              <a:t>    branches), which follows the lesser curvature and</a:t>
            </a:r>
          </a:p>
          <a:p>
            <a:pPr>
              <a:buNone/>
            </a:pPr>
            <a:r>
              <a:rPr lang="en-US" dirty="0" smtClean="0"/>
              <a:t>   distributes anterior gastric branches to the stomach as</a:t>
            </a:r>
          </a:p>
          <a:p>
            <a:pPr>
              <a:buNone/>
            </a:pPr>
            <a:r>
              <a:rPr lang="en-US" dirty="0" smtClean="0"/>
              <a:t>   far as the pylorus.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  The </a:t>
            </a:r>
            <a:r>
              <a:rPr lang="en-US" b="1" dirty="0" smtClean="0"/>
              <a:t>posterior </a:t>
            </a:r>
            <a:r>
              <a:rPr lang="en-US" b="1" dirty="0" err="1" smtClean="0"/>
              <a:t>vagal</a:t>
            </a:r>
            <a:r>
              <a:rPr lang="en-US" b="1" dirty="0" smtClean="0"/>
              <a:t> trunk derived largely from the right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vagus</a:t>
            </a:r>
            <a:r>
              <a:rPr lang="en-US" dirty="0" smtClean="0"/>
              <a:t> nerve and partly from the left </a:t>
            </a:r>
            <a:r>
              <a:rPr lang="en-US" dirty="0" err="1" smtClean="0"/>
              <a:t>vagus</a:t>
            </a:r>
            <a:r>
              <a:rPr lang="en-US" dirty="0" smtClean="0"/>
              <a:t> nerve enters the</a:t>
            </a:r>
          </a:p>
          <a:p>
            <a:pPr>
              <a:buNone/>
            </a:pPr>
            <a:r>
              <a:rPr lang="en-US" dirty="0" smtClean="0"/>
              <a:t>  abdomen on the posterior surface of the esophagus; soon</a:t>
            </a:r>
          </a:p>
          <a:p>
            <a:pPr>
              <a:buNone/>
            </a:pPr>
            <a:r>
              <a:rPr lang="en-US" dirty="0" smtClean="0"/>
              <a:t>  after entering the abdomen it also gives rise to three types of</a:t>
            </a:r>
          </a:p>
          <a:p>
            <a:pPr>
              <a:buNone/>
            </a:pPr>
            <a:r>
              <a:rPr lang="en-US" dirty="0" smtClean="0"/>
              <a:t>  branches.</a:t>
            </a:r>
          </a:p>
          <a:p>
            <a:pPr>
              <a:buNone/>
            </a:pPr>
            <a:r>
              <a:rPr lang="en-US" dirty="0" smtClean="0"/>
              <a:t>  1. </a:t>
            </a:r>
            <a:r>
              <a:rPr lang="en-US" i="1" dirty="0" err="1" smtClean="0"/>
              <a:t>Coeliac</a:t>
            </a:r>
            <a:r>
              <a:rPr lang="en-US" i="1" dirty="0" smtClean="0"/>
              <a:t> branch to the </a:t>
            </a:r>
            <a:r>
              <a:rPr lang="en-US" i="1" dirty="0" err="1" smtClean="0"/>
              <a:t>coeliac</a:t>
            </a:r>
            <a:r>
              <a:rPr lang="en-US" i="1" dirty="0" smtClean="0"/>
              <a:t> ganglion.</a:t>
            </a:r>
          </a:p>
          <a:p>
            <a:pPr>
              <a:buNone/>
            </a:pPr>
            <a:r>
              <a:rPr lang="en-US" dirty="0" smtClean="0"/>
              <a:t>  2. </a:t>
            </a:r>
            <a:r>
              <a:rPr lang="en-US" i="1" dirty="0" smtClean="0"/>
              <a:t>Nerve of </a:t>
            </a:r>
            <a:r>
              <a:rPr lang="en-US" i="1" dirty="0" err="1" smtClean="0"/>
              <a:t>Grassi</a:t>
            </a:r>
            <a:r>
              <a:rPr lang="en-US" i="1" dirty="0" smtClean="0"/>
              <a:t> is the name given to one or more </a:t>
            </a:r>
            <a:r>
              <a:rPr lang="en-US" dirty="0" smtClean="0"/>
              <a:t>branches of the posterior </a:t>
            </a:r>
            <a:r>
              <a:rPr lang="en-US" dirty="0" err="1" smtClean="0"/>
              <a:t>vagal</a:t>
            </a:r>
            <a:r>
              <a:rPr lang="en-US" dirty="0" smtClean="0"/>
              <a:t> trunk which arises at the level of the </a:t>
            </a:r>
            <a:r>
              <a:rPr lang="en-US" dirty="0" err="1" smtClean="0"/>
              <a:t>gastroesophageal</a:t>
            </a:r>
            <a:r>
              <a:rPr lang="en-US" dirty="0" smtClean="0"/>
              <a:t> junction and supplies the gastric </a:t>
            </a:r>
            <a:r>
              <a:rPr lang="en-US" dirty="0" err="1" smtClean="0"/>
              <a:t>fundus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3. </a:t>
            </a:r>
            <a:r>
              <a:rPr lang="en-US" i="1" dirty="0" smtClean="0"/>
              <a:t>Gastric branch (nerve of </a:t>
            </a:r>
            <a:r>
              <a:rPr lang="en-US" i="1" dirty="0" err="1" smtClean="0"/>
              <a:t>Latarjet</a:t>
            </a:r>
            <a:r>
              <a:rPr lang="en-US" i="1" dirty="0" smtClean="0"/>
              <a:t>) which runs along the</a:t>
            </a:r>
          </a:p>
          <a:p>
            <a:pPr>
              <a:buNone/>
            </a:pPr>
            <a:r>
              <a:rPr lang="en-US" dirty="0" smtClean="0"/>
              <a:t>   lesser curvature and gives branches to the posterior surface of the stomach.</a:t>
            </a:r>
          </a:p>
          <a:p>
            <a:pPr>
              <a:buNone/>
            </a:pPr>
            <a:r>
              <a:rPr lang="en-US" b="1" dirty="0" smtClean="0"/>
              <a:t>  N.B. The nerves of </a:t>
            </a:r>
            <a:r>
              <a:rPr lang="en-US" b="1" dirty="0" err="1" smtClean="0"/>
              <a:t>Latarjet</a:t>
            </a:r>
            <a:r>
              <a:rPr lang="en-US" b="1" dirty="0" smtClean="0"/>
              <a:t> supply the acid and pepsin </a:t>
            </a:r>
            <a:r>
              <a:rPr lang="en-US" dirty="0" smtClean="0"/>
              <a:t>secreting areas of the stomach.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    Clinical correlation</a:t>
            </a:r>
          </a:p>
          <a:p>
            <a:pPr>
              <a:buNone/>
            </a:pPr>
            <a:r>
              <a:rPr lang="en-US" dirty="0" smtClean="0"/>
              <a:t>  • </a:t>
            </a:r>
            <a:r>
              <a:rPr lang="en-US" b="1" dirty="0" smtClean="0"/>
              <a:t>Vagotomy (a surgical procedure of cutting the </a:t>
            </a:r>
            <a:r>
              <a:rPr lang="en-US" b="1" dirty="0" err="1" smtClean="0"/>
              <a:t>vagus</a:t>
            </a:r>
            <a:r>
              <a:rPr lang="en-US" b="1" dirty="0" smtClean="0"/>
              <a:t> nerves): It is done to cure the chronic duodenal ulcers.</a:t>
            </a:r>
          </a:p>
          <a:p>
            <a:pPr>
              <a:buNone/>
            </a:pPr>
            <a:r>
              <a:rPr lang="en-US" dirty="0" smtClean="0"/>
              <a:t>  There are three different types of </a:t>
            </a:r>
            <a:r>
              <a:rPr lang="en-US" dirty="0" err="1" smtClean="0"/>
              <a:t>vagotomies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(a) </a:t>
            </a:r>
            <a:r>
              <a:rPr lang="en-US" i="1" dirty="0" err="1" smtClean="0"/>
              <a:t>Truncal</a:t>
            </a:r>
            <a:r>
              <a:rPr lang="en-US" i="1" dirty="0" smtClean="0"/>
              <a:t> vagotomy: In this procedure the trunks of    both </a:t>
            </a:r>
            <a:r>
              <a:rPr lang="en-US" dirty="0" smtClean="0"/>
              <a:t>gastric nerves are divided at the lower end of</a:t>
            </a:r>
          </a:p>
          <a:p>
            <a:pPr>
              <a:buNone/>
            </a:pPr>
            <a:r>
              <a:rPr lang="en-US" dirty="0" smtClean="0"/>
              <a:t>    esophagus.</a:t>
            </a:r>
          </a:p>
          <a:p>
            <a:pPr>
              <a:buNone/>
            </a:pPr>
            <a:r>
              <a:rPr lang="en-US" dirty="0" smtClean="0"/>
              <a:t>   (b) </a:t>
            </a:r>
            <a:r>
              <a:rPr lang="en-US" i="1" dirty="0" smtClean="0"/>
              <a:t>Selective vagotomy: In this procedure the hepatic</a:t>
            </a:r>
          </a:p>
          <a:p>
            <a:pPr>
              <a:buNone/>
            </a:pPr>
            <a:r>
              <a:rPr lang="en-US" dirty="0" smtClean="0"/>
              <a:t>    and </a:t>
            </a:r>
            <a:r>
              <a:rPr lang="en-US" dirty="0" err="1" smtClean="0"/>
              <a:t>coeliac</a:t>
            </a:r>
            <a:r>
              <a:rPr lang="en-US" dirty="0" smtClean="0"/>
              <a:t> branches are preserved but the main</a:t>
            </a:r>
          </a:p>
          <a:p>
            <a:pPr>
              <a:buNone/>
            </a:pPr>
            <a:r>
              <a:rPr lang="en-US" dirty="0" smtClean="0"/>
              <a:t>    trunks of gastric nerves along with nerve of </a:t>
            </a:r>
            <a:r>
              <a:rPr lang="en-US" dirty="0" err="1" smtClean="0"/>
              <a:t>Laterjet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are cut.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N.B. The above two procedures cause </a:t>
            </a:r>
            <a:r>
              <a:rPr lang="en-US" b="1" dirty="0" err="1" smtClean="0"/>
              <a:t>denervation</a:t>
            </a:r>
            <a:r>
              <a:rPr lang="en-US" b="1" dirty="0" smtClean="0"/>
              <a:t> of </a:t>
            </a:r>
            <a:r>
              <a:rPr lang="en-US" dirty="0" smtClean="0"/>
              <a:t>pyloric </a:t>
            </a:r>
            <a:r>
              <a:rPr lang="en-US" dirty="0" err="1" smtClean="0"/>
              <a:t>antrum</a:t>
            </a:r>
            <a:r>
              <a:rPr lang="en-US" dirty="0" smtClean="0"/>
              <a:t> with subsequent defect in gastric emptying.</a:t>
            </a:r>
          </a:p>
          <a:p>
            <a:pPr>
              <a:buNone/>
            </a:pPr>
            <a:r>
              <a:rPr lang="en-US" dirty="0" smtClean="0"/>
              <a:t>   (c) </a:t>
            </a:r>
            <a:r>
              <a:rPr lang="en-US" i="1" dirty="0" smtClean="0"/>
              <a:t>Highly selective vagotomy: In this procedure only</a:t>
            </a:r>
          </a:p>
          <a:p>
            <a:pPr>
              <a:buNone/>
            </a:pPr>
            <a:r>
              <a:rPr lang="en-US" dirty="0" smtClean="0"/>
              <a:t>   parietal cells of the stomach are </a:t>
            </a:r>
            <a:r>
              <a:rPr lang="en-US" dirty="0" err="1" smtClean="0"/>
              <a:t>denervated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The nerve of </a:t>
            </a:r>
            <a:r>
              <a:rPr lang="en-US" dirty="0" err="1" smtClean="0"/>
              <a:t>Laterjet</a:t>
            </a:r>
            <a:r>
              <a:rPr lang="en-US" dirty="0" smtClean="0"/>
              <a:t> is dissected out and cut. </a:t>
            </a:r>
          </a:p>
          <a:p>
            <a:pPr>
              <a:buNone/>
            </a:pPr>
            <a:r>
              <a:rPr lang="en-US" dirty="0" smtClean="0"/>
              <a:t> In this procedure gastric emptying is not affected, hence it is regarded by many as the procedure of choice in surgical treatment of duodenal ulcer.</a:t>
            </a:r>
          </a:p>
          <a:p>
            <a:pPr>
              <a:buNone/>
            </a:pPr>
            <a:r>
              <a:rPr lang="en-US" dirty="0" smtClean="0"/>
              <a:t> • </a:t>
            </a:r>
            <a:r>
              <a:rPr lang="en-US" b="1" dirty="0" smtClean="0"/>
              <a:t>Gastric pain: It is usually referred to the epigastric region </a:t>
            </a:r>
            <a:r>
              <a:rPr lang="en-US" dirty="0" smtClean="0"/>
              <a:t>because the stomach is supplied by T6–T10 spinal segments.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                                 Vagotomy</a:t>
            </a:r>
          </a:p>
          <a:p>
            <a:pPr>
              <a:buNone/>
            </a:pPr>
            <a:r>
              <a:rPr lang="en-US" dirty="0" smtClean="0"/>
              <a:t> The </a:t>
            </a:r>
            <a:r>
              <a:rPr lang="en-US" dirty="0" err="1" smtClean="0"/>
              <a:t>vagus</a:t>
            </a:r>
            <a:r>
              <a:rPr lang="en-US" dirty="0" smtClean="0"/>
              <a:t> nerves largely control the secretion of acid by the parietal cells of the stomach. </a:t>
            </a:r>
          </a:p>
          <a:p>
            <a:pPr>
              <a:buNone/>
            </a:pPr>
            <a:r>
              <a:rPr lang="en-US" dirty="0" smtClean="0"/>
              <a:t>  Since excess acid secretion is the main cause of peptic ulcers, the section of </a:t>
            </a:r>
            <a:r>
              <a:rPr lang="en-US" dirty="0" err="1" smtClean="0"/>
              <a:t>vagal</a:t>
            </a:r>
            <a:r>
              <a:rPr lang="en-US" dirty="0" smtClean="0"/>
              <a:t> trunks (vagotomy) as they enter the abdomen is carried out to reduce the production of acid.</a:t>
            </a:r>
          </a:p>
          <a:p>
            <a:pPr>
              <a:buNone/>
            </a:pPr>
            <a:r>
              <a:rPr lang="en-US" dirty="0" smtClean="0"/>
              <a:t>  Vagotomy is of three types: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1. </a:t>
            </a:r>
            <a:r>
              <a:rPr lang="en-US" b="1" dirty="0" err="1" smtClean="0"/>
              <a:t>Truncal</a:t>
            </a:r>
            <a:r>
              <a:rPr lang="en-US" b="1" dirty="0" smtClean="0"/>
              <a:t> vagotomy: In this both the </a:t>
            </a:r>
            <a:r>
              <a:rPr lang="en-US" b="1" dirty="0" err="1" smtClean="0"/>
              <a:t>vagal</a:t>
            </a:r>
            <a:r>
              <a:rPr lang="en-US" b="1" dirty="0" smtClean="0"/>
              <a:t> trunks</a:t>
            </a:r>
          </a:p>
          <a:p>
            <a:pPr>
              <a:buNone/>
            </a:pPr>
            <a:r>
              <a:rPr lang="en-US" dirty="0" smtClean="0"/>
              <a:t>    (anterior and posterior) are sectioned at the lower end   of the esophagus.</a:t>
            </a:r>
          </a:p>
          <a:p>
            <a:pPr>
              <a:buNone/>
            </a:pPr>
            <a:r>
              <a:rPr lang="en-US" dirty="0" smtClean="0"/>
              <a:t> 2. </a:t>
            </a:r>
            <a:r>
              <a:rPr lang="en-US" b="1" dirty="0" smtClean="0"/>
              <a:t>Selective vagotomy: In this, the nerves of </a:t>
            </a:r>
            <a:r>
              <a:rPr lang="en-US" b="1" dirty="0" err="1" smtClean="0"/>
              <a:t>Latarjet</a:t>
            </a:r>
            <a:r>
              <a:rPr lang="en-US" b="1" dirty="0" smtClean="0"/>
              <a:t> are</a:t>
            </a:r>
          </a:p>
          <a:p>
            <a:pPr>
              <a:buNone/>
            </a:pPr>
            <a:r>
              <a:rPr lang="en-US" dirty="0" smtClean="0"/>
              <a:t>    selectively cut to </a:t>
            </a:r>
            <a:r>
              <a:rPr lang="en-US" dirty="0" err="1" smtClean="0"/>
              <a:t>denervate</a:t>
            </a:r>
            <a:r>
              <a:rPr lang="en-US" dirty="0" smtClean="0"/>
              <a:t> the acid and pepsin secreting area of the stomach.</a:t>
            </a:r>
          </a:p>
          <a:p>
            <a:pPr>
              <a:buNone/>
            </a:pPr>
            <a:r>
              <a:rPr lang="en-US" dirty="0" smtClean="0"/>
              <a:t>  The disadvantage of both </a:t>
            </a:r>
            <a:r>
              <a:rPr lang="en-US" dirty="0" err="1" smtClean="0"/>
              <a:t>truncal</a:t>
            </a:r>
            <a:r>
              <a:rPr lang="en-US" dirty="0" smtClean="0"/>
              <a:t> and selective vagotomy is that pyloric </a:t>
            </a:r>
            <a:r>
              <a:rPr lang="en-US" dirty="0" err="1" smtClean="0"/>
              <a:t>antrum</a:t>
            </a:r>
            <a:r>
              <a:rPr lang="en-US" dirty="0" smtClean="0"/>
              <a:t> is </a:t>
            </a:r>
            <a:r>
              <a:rPr lang="en-US" dirty="0" err="1" smtClean="0"/>
              <a:t>denervated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Consequently the gastric emptying is affected.</a:t>
            </a:r>
          </a:p>
          <a:p>
            <a:pPr>
              <a:buNone/>
            </a:pPr>
            <a:r>
              <a:rPr lang="en-US" dirty="0" smtClean="0"/>
              <a:t>  3. </a:t>
            </a:r>
            <a:r>
              <a:rPr lang="en-US" b="1" dirty="0" smtClean="0"/>
              <a:t>Highly selective vagotomy: In this only parietal cells of </a:t>
            </a:r>
            <a:r>
              <a:rPr lang="en-US" dirty="0" smtClean="0"/>
              <a:t>the stomach are </a:t>
            </a:r>
            <a:r>
              <a:rPr lang="en-US" dirty="0" err="1" smtClean="0"/>
              <a:t>denervated</a:t>
            </a:r>
            <a:r>
              <a:rPr lang="en-US" dirty="0" smtClean="0"/>
              <a:t> by cutting the anterior and posterior gastric branches, particularly the nerve of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Grassi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The advantage of high selective vagotomy is that nerves of </a:t>
            </a:r>
            <a:r>
              <a:rPr lang="en-US" dirty="0" err="1" smtClean="0"/>
              <a:t>Latarjet</a:t>
            </a:r>
            <a:r>
              <a:rPr lang="en-US" dirty="0" smtClean="0"/>
              <a:t> and their </a:t>
            </a:r>
            <a:r>
              <a:rPr lang="en-US" dirty="0" err="1" smtClean="0"/>
              <a:t>antral</a:t>
            </a:r>
            <a:r>
              <a:rPr lang="en-US" dirty="0" smtClean="0"/>
              <a:t> branches are preserved.</a:t>
            </a:r>
          </a:p>
          <a:p>
            <a:pPr>
              <a:buNone/>
            </a:pPr>
            <a:r>
              <a:rPr lang="en-US" dirty="0" smtClean="0"/>
              <a:t>    As a result, the gastric emptying remains normal.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Q. 1 Widest parts of G I T  is ….</a:t>
            </a:r>
          </a:p>
          <a:p>
            <a:pPr>
              <a:buNone/>
            </a:pPr>
            <a:r>
              <a:rPr lang="en-US" dirty="0" smtClean="0"/>
              <a:t>  a) Esophagus    b) Stomach   </a:t>
            </a:r>
          </a:p>
          <a:p>
            <a:pPr>
              <a:buNone/>
            </a:pPr>
            <a:r>
              <a:rPr lang="en-US" dirty="0" smtClean="0"/>
              <a:t>  c) Duodenum   d)  </a:t>
            </a:r>
            <a:r>
              <a:rPr lang="en-US" dirty="0" err="1" smtClean="0"/>
              <a:t>Jeunum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Q. 2 All following structures forms stomach bed except …</a:t>
            </a:r>
          </a:p>
          <a:p>
            <a:pPr>
              <a:buNone/>
            </a:pPr>
            <a:r>
              <a:rPr lang="en-US" dirty="0" smtClean="0"/>
              <a:t>  (a) Diaphragm  (b) Left kidney </a:t>
            </a:r>
          </a:p>
          <a:p>
            <a:pPr>
              <a:buNone/>
            </a:pPr>
            <a:r>
              <a:rPr lang="en-US" dirty="0" smtClean="0"/>
              <a:t>  (c) Left suprarenal gland   (e) Transverse colon</a:t>
            </a:r>
          </a:p>
          <a:p>
            <a:pPr>
              <a:buNone/>
            </a:pPr>
            <a:r>
              <a:rPr lang="en-US" dirty="0" smtClean="0"/>
              <a:t> Q. 3 Which following artery direct branch of </a:t>
            </a:r>
            <a:r>
              <a:rPr lang="en-US" dirty="0" err="1" smtClean="0"/>
              <a:t>coeliac</a:t>
            </a:r>
            <a:r>
              <a:rPr lang="en-US" dirty="0" smtClean="0"/>
              <a:t> trunk supply blood to stomach.</a:t>
            </a:r>
          </a:p>
          <a:p>
            <a:pPr>
              <a:lnSpc>
                <a:spcPct val="110000"/>
              </a:lnSpc>
              <a:buNone/>
            </a:pPr>
            <a:r>
              <a:rPr lang="en-US" dirty="0" smtClean="0"/>
              <a:t>    a) </a:t>
            </a:r>
            <a:r>
              <a:rPr lang="en-US" i="1" dirty="0" smtClean="0"/>
              <a:t>Left gastric artery      </a:t>
            </a:r>
            <a:r>
              <a:rPr lang="en-US" dirty="0" smtClean="0"/>
              <a:t>                                                  b) </a:t>
            </a:r>
            <a:r>
              <a:rPr lang="en-US" i="1" dirty="0" smtClean="0"/>
              <a:t>Right gastric artery</a:t>
            </a:r>
            <a:endParaRPr lang="en-US" dirty="0" smtClean="0"/>
          </a:p>
          <a:p>
            <a:pPr>
              <a:lnSpc>
                <a:spcPct val="110000"/>
              </a:lnSpc>
              <a:buNone/>
            </a:pPr>
            <a:r>
              <a:rPr lang="en-US" dirty="0" smtClean="0"/>
              <a:t>    c) </a:t>
            </a:r>
            <a:r>
              <a:rPr lang="en-US" i="1" dirty="0" smtClean="0"/>
              <a:t>Left </a:t>
            </a:r>
            <a:r>
              <a:rPr lang="en-US" i="1" dirty="0" err="1" smtClean="0"/>
              <a:t>gastroepiploic</a:t>
            </a:r>
            <a:r>
              <a:rPr lang="en-US" i="1" dirty="0" smtClean="0"/>
              <a:t> artery                                           </a:t>
            </a:r>
            <a:r>
              <a:rPr lang="en-US" dirty="0" smtClean="0"/>
              <a:t>d) </a:t>
            </a:r>
            <a:r>
              <a:rPr lang="en-US" i="1" dirty="0" smtClean="0"/>
              <a:t>Right </a:t>
            </a:r>
            <a:r>
              <a:rPr lang="en-US" i="1" dirty="0" err="1" smtClean="0"/>
              <a:t>gastroepiploic</a:t>
            </a:r>
            <a:r>
              <a:rPr lang="en-US" i="1" dirty="0" smtClean="0"/>
              <a:t> artery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"/>
            <a:ext cx="7162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0" y="5867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“</a:t>
            </a:r>
            <a:r>
              <a:rPr lang="en-US" sz="2000" dirty="0" smtClean="0"/>
              <a:t>Types” of shape of the stomach as seen in barium meal X-ray of abdomen: A, reversed L-shaped; B, J-shaped; C, </a:t>
            </a:r>
            <a:r>
              <a:rPr lang="en-US" sz="2000" dirty="0" err="1" smtClean="0"/>
              <a:t>semilunar</a:t>
            </a:r>
            <a:r>
              <a:rPr lang="en-US" sz="2000" dirty="0" smtClean="0"/>
              <a:t> shaped; D, steer-horn shaped.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Q. 4 All following structures are interior of stomach except ….</a:t>
            </a:r>
          </a:p>
          <a:p>
            <a:pPr>
              <a:buNone/>
            </a:pPr>
            <a:r>
              <a:rPr lang="en-US" dirty="0" smtClean="0"/>
              <a:t> a) Gastric </a:t>
            </a:r>
            <a:r>
              <a:rPr lang="en-US" dirty="0" err="1" smtClean="0"/>
              <a:t>rugae</a:t>
            </a:r>
            <a:r>
              <a:rPr lang="en-US" dirty="0" smtClean="0"/>
              <a:t>  b) Gastric pits  c) Gastric canal  </a:t>
            </a:r>
          </a:p>
          <a:p>
            <a:pPr>
              <a:buNone/>
            </a:pPr>
            <a:r>
              <a:rPr lang="en-US" dirty="0" smtClean="0"/>
              <a:t> d) Angular notch</a:t>
            </a:r>
          </a:p>
          <a:p>
            <a:pPr>
              <a:buNone/>
            </a:pPr>
            <a:r>
              <a:rPr lang="en-US" dirty="0" smtClean="0"/>
              <a:t> Q. 5 Venous blood from stomach drain in to … </a:t>
            </a:r>
          </a:p>
          <a:p>
            <a:pPr>
              <a:buNone/>
            </a:pPr>
            <a:r>
              <a:rPr lang="en-US" dirty="0" smtClean="0"/>
              <a:t>  a) </a:t>
            </a:r>
            <a:r>
              <a:rPr lang="en-US" dirty="0" err="1" smtClean="0"/>
              <a:t>Splenic</a:t>
            </a:r>
            <a:r>
              <a:rPr lang="en-US" dirty="0" smtClean="0"/>
              <a:t> vein   b) Portal vein  c) Inferior mesenteric vein  d) Superior mesenteric vein.</a:t>
            </a:r>
          </a:p>
          <a:p>
            <a:pPr>
              <a:buNone/>
            </a:pPr>
            <a:r>
              <a:rPr lang="en-US" dirty="0" smtClean="0"/>
              <a:t>N B. </a:t>
            </a:r>
          </a:p>
          <a:p>
            <a:pPr>
              <a:buNone/>
            </a:pPr>
            <a:r>
              <a:rPr lang="en-US" dirty="0" smtClean="0"/>
              <a:t>For your presence please write correct answer and send M C Q to </a:t>
            </a:r>
          </a:p>
          <a:p>
            <a:pPr>
              <a:buNone/>
            </a:pPr>
            <a:r>
              <a:rPr lang="en-US" dirty="0" smtClean="0"/>
              <a:t>                 kmparmar58@gmail.com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  N.B.</a:t>
            </a:r>
          </a:p>
          <a:p>
            <a:pPr>
              <a:buNone/>
            </a:pPr>
            <a:r>
              <a:rPr lang="en-US" dirty="0" smtClean="0"/>
              <a:t>  • Both the shape and position of the stomach vary greatly</a:t>
            </a:r>
          </a:p>
          <a:p>
            <a:pPr>
              <a:buNone/>
            </a:pPr>
            <a:r>
              <a:rPr lang="en-US" dirty="0" smtClean="0"/>
              <a:t>     according to the build of an individual. It is:</a:t>
            </a:r>
          </a:p>
          <a:p>
            <a:pPr>
              <a:buNone/>
            </a:pPr>
            <a:r>
              <a:rPr lang="en-US" dirty="0" smtClean="0"/>
              <a:t>  1. High and transverse (steer-horn type) in short obese persons.</a:t>
            </a:r>
          </a:p>
          <a:p>
            <a:pPr>
              <a:buNone/>
            </a:pPr>
            <a:r>
              <a:rPr lang="en-US" dirty="0" smtClean="0"/>
              <a:t>  2. Low and elongated in tall and weak persons.</a:t>
            </a:r>
          </a:p>
          <a:p>
            <a:pPr>
              <a:buNone/>
            </a:pPr>
            <a:r>
              <a:rPr lang="en-US" dirty="0" smtClean="0"/>
              <a:t>  • Even in the same individual the shape of the stomach depends upon the:</a:t>
            </a:r>
          </a:p>
          <a:p>
            <a:pPr>
              <a:buNone/>
            </a:pPr>
            <a:r>
              <a:rPr lang="en-US" dirty="0" smtClean="0"/>
              <a:t>  1. Volume of fluid or food it contains.</a:t>
            </a:r>
          </a:p>
          <a:p>
            <a:pPr>
              <a:buNone/>
            </a:pPr>
            <a:r>
              <a:rPr lang="en-US" dirty="0" smtClean="0"/>
              <a:t>  2. Position of body (erect or supine position).</a:t>
            </a:r>
          </a:p>
          <a:p>
            <a:pPr>
              <a:buNone/>
            </a:pPr>
            <a:r>
              <a:rPr lang="en-US" dirty="0" smtClean="0"/>
              <a:t>  3. Phase of respiration.</a:t>
            </a:r>
          </a:p>
          <a:p>
            <a:pPr>
              <a:buNone/>
            </a:pPr>
            <a:r>
              <a:rPr lang="en-US" dirty="0" smtClean="0"/>
              <a:t> • The shape of the stomach is studied by radiographic examination using barium meal. Generally, four types of shape of the stomach are seen in barium meal X-ray</a:t>
            </a:r>
          </a:p>
          <a:p>
            <a:pPr>
              <a:buNone/>
            </a:pPr>
            <a:r>
              <a:rPr lang="en-US" dirty="0" smtClean="0"/>
              <a:t>  (A) reversed “L” shaped, (B) “J” shaped, (C) </a:t>
            </a:r>
            <a:r>
              <a:rPr lang="en-US" dirty="0" err="1" smtClean="0"/>
              <a:t>semilunar</a:t>
            </a:r>
            <a:r>
              <a:rPr lang="en-US" dirty="0" smtClean="0"/>
              <a:t> shaped, and (D) steer-horn shaped.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Size and Capacity</a:t>
            </a:r>
          </a:p>
          <a:p>
            <a:pPr>
              <a:buNone/>
            </a:pPr>
            <a:r>
              <a:rPr lang="en-US" i="1" dirty="0" smtClean="0"/>
              <a:t>  Length: 10 inches.</a:t>
            </a:r>
          </a:p>
          <a:p>
            <a:pPr>
              <a:buNone/>
            </a:pPr>
            <a:r>
              <a:rPr lang="en-US" i="1" dirty="0" smtClean="0"/>
              <a:t>  Capacity: The capacity of the stomach is variable as the </a:t>
            </a:r>
            <a:r>
              <a:rPr lang="en-US" dirty="0" smtClean="0"/>
              <a:t>stomach is highly distensible:</a:t>
            </a:r>
          </a:p>
          <a:p>
            <a:pPr>
              <a:buNone/>
            </a:pPr>
            <a:r>
              <a:rPr lang="en-US" dirty="0" smtClean="0"/>
              <a:t>  1. At birth the capacity is only 30 ml (1 ounce).</a:t>
            </a:r>
          </a:p>
          <a:p>
            <a:pPr>
              <a:buNone/>
            </a:pPr>
            <a:r>
              <a:rPr lang="en-US" dirty="0" smtClean="0"/>
              <a:t>  2. At puberty the capacity is 1000 ml (1 L).</a:t>
            </a:r>
          </a:p>
          <a:p>
            <a:pPr>
              <a:buNone/>
            </a:pPr>
            <a:r>
              <a:rPr lang="en-US" dirty="0" smtClean="0"/>
              <a:t>  3. In adults the capacity is 1500 to 2000 ml.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  EXTERNAL FEATURES</a:t>
            </a:r>
          </a:p>
          <a:p>
            <a:pPr>
              <a:buNone/>
            </a:pPr>
            <a:r>
              <a:rPr lang="en-US" dirty="0" smtClean="0"/>
              <a:t>  The stomach presents the following external features (Fig. 7.3):</a:t>
            </a:r>
          </a:p>
          <a:p>
            <a:pPr>
              <a:buNone/>
            </a:pPr>
            <a:r>
              <a:rPr lang="en-US" dirty="0" smtClean="0"/>
              <a:t>  1. </a:t>
            </a:r>
            <a:r>
              <a:rPr lang="en-US" b="1" dirty="0" smtClean="0"/>
              <a:t>Two ends: Cardiac and pyloric.</a:t>
            </a:r>
          </a:p>
          <a:p>
            <a:pPr>
              <a:buNone/>
            </a:pPr>
            <a:r>
              <a:rPr lang="en-US" dirty="0" smtClean="0"/>
              <a:t>  2. </a:t>
            </a:r>
            <a:r>
              <a:rPr lang="en-US" b="1" dirty="0" smtClean="0"/>
              <a:t>Two curvatures: Greater and lesser.</a:t>
            </a:r>
          </a:p>
          <a:p>
            <a:pPr>
              <a:buNone/>
            </a:pPr>
            <a:r>
              <a:rPr lang="en-US" dirty="0" smtClean="0"/>
              <a:t>  3. </a:t>
            </a:r>
            <a:r>
              <a:rPr lang="en-US" b="1" dirty="0" smtClean="0"/>
              <a:t>Two surfaces: Anterior (</a:t>
            </a:r>
            <a:r>
              <a:rPr lang="en-US" b="1" dirty="0" err="1" smtClean="0"/>
              <a:t>anterosuperior</a:t>
            </a:r>
            <a:r>
              <a:rPr lang="en-US" b="1" dirty="0" smtClean="0"/>
              <a:t>) and posterior</a:t>
            </a:r>
          </a:p>
          <a:p>
            <a:pPr>
              <a:buNone/>
            </a:pPr>
            <a:r>
              <a:rPr lang="en-US" dirty="0" smtClean="0"/>
              <a:t>      (posteroinferior).</a:t>
            </a:r>
          </a:p>
          <a:p>
            <a:pPr>
              <a:buNone/>
            </a:pPr>
            <a:r>
              <a:rPr lang="en-US" b="1" dirty="0" smtClean="0"/>
              <a:t>  Ends</a:t>
            </a:r>
          </a:p>
          <a:p>
            <a:pPr>
              <a:buNone/>
            </a:pPr>
            <a:r>
              <a:rPr lang="en-US" b="1" dirty="0" smtClean="0"/>
              <a:t>  Cardiac End (Upper End)</a:t>
            </a:r>
          </a:p>
          <a:p>
            <a:pPr>
              <a:buNone/>
            </a:pPr>
            <a:r>
              <a:rPr lang="en-US" dirty="0" smtClean="0"/>
              <a:t>  It joins the lower end of the esophagus and presents an orifice called </a:t>
            </a:r>
            <a:r>
              <a:rPr lang="en-US" i="1" dirty="0" smtClean="0"/>
              <a:t>cardiac orifice.</a:t>
            </a:r>
          </a:p>
          <a:p>
            <a:pPr>
              <a:buNone/>
            </a:pPr>
            <a:r>
              <a:rPr lang="en-US" b="1" dirty="0" smtClean="0"/>
              <a:t>  Pyloric End (Lower End)</a:t>
            </a:r>
          </a:p>
          <a:p>
            <a:pPr>
              <a:buNone/>
            </a:pPr>
            <a:r>
              <a:rPr lang="en-US" dirty="0" smtClean="0"/>
              <a:t>  It joins the proximal end of the duodenum and presents an</a:t>
            </a:r>
          </a:p>
          <a:p>
            <a:pPr>
              <a:buNone/>
            </a:pPr>
            <a:r>
              <a:rPr lang="en-US" dirty="0" smtClean="0"/>
              <a:t>  orifice called </a:t>
            </a:r>
            <a:r>
              <a:rPr lang="en-US" i="1" dirty="0" smtClean="0"/>
              <a:t>pyloric orifice.</a:t>
            </a:r>
          </a:p>
          <a:p>
            <a:pPr>
              <a:buNone/>
            </a:pPr>
            <a:r>
              <a:rPr lang="en-US" dirty="0" smtClean="0"/>
              <a:t>  The stomach is relatively fixed at upper and lower ends but mobile in between.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7054" y="533400"/>
            <a:ext cx="7347746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04800" y="58674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            External features of the stomach.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4058</Words>
  <Application>Microsoft Office PowerPoint</Application>
  <PresentationFormat>On-screen Show (4:3)</PresentationFormat>
  <Paragraphs>313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stavya</cp:lastModifiedBy>
  <cp:revision>75</cp:revision>
  <dcterms:created xsi:type="dcterms:W3CDTF">2006-08-16T00:00:00Z</dcterms:created>
  <dcterms:modified xsi:type="dcterms:W3CDTF">2021-09-14T06:32:37Z</dcterms:modified>
</cp:coreProperties>
</file>