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257" r:id="rId3"/>
    <p:sldId id="360" r:id="rId4"/>
    <p:sldId id="258" r:id="rId5"/>
    <p:sldId id="259" r:id="rId6"/>
    <p:sldId id="361" r:id="rId7"/>
    <p:sldId id="260" r:id="rId8"/>
    <p:sldId id="261" r:id="rId9"/>
    <p:sldId id="362" r:id="rId10"/>
    <p:sldId id="262" r:id="rId11"/>
    <p:sldId id="263" r:id="rId12"/>
    <p:sldId id="363" r:id="rId13"/>
    <p:sldId id="264" r:id="rId14"/>
    <p:sldId id="265" r:id="rId15"/>
    <p:sldId id="364" r:id="rId16"/>
    <p:sldId id="266" r:id="rId17"/>
    <p:sldId id="267" r:id="rId18"/>
    <p:sldId id="268" r:id="rId19"/>
    <p:sldId id="269" r:id="rId20"/>
    <p:sldId id="270" r:id="rId21"/>
    <p:sldId id="271" r:id="rId22"/>
    <p:sldId id="272"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lnSpc>
                <a:spcPct val="150000"/>
              </a:lnSpc>
              <a:buNone/>
            </a:pPr>
            <a:r>
              <a:rPr lang="en-GB" sz="3600" dirty="0" smtClean="0"/>
              <a:t>          </a:t>
            </a:r>
            <a:r>
              <a:rPr lang="en-GB" sz="3600" dirty="0" smtClean="0"/>
              <a:t>Dr K M Parmar</a:t>
            </a:r>
          </a:p>
          <a:p>
            <a:pPr>
              <a:lnSpc>
                <a:spcPct val="150000"/>
              </a:lnSpc>
              <a:buNone/>
            </a:pPr>
            <a:r>
              <a:rPr lang="en-GB" sz="3600" dirty="0" smtClean="0">
                <a:latin typeface="Algerian" pitchFamily="82" charset="0"/>
              </a:rPr>
              <a:t> </a:t>
            </a:r>
            <a:r>
              <a:rPr lang="en-GB" sz="3600" dirty="0" smtClean="0">
                <a:latin typeface="Algerian" pitchFamily="82" charset="0"/>
              </a:rPr>
              <a:t>       </a:t>
            </a:r>
            <a:r>
              <a:rPr lang="en-GB" sz="3600" dirty="0" smtClean="0">
                <a:latin typeface="Algerian" pitchFamily="82" charset="0"/>
              </a:rPr>
              <a:t>Date  </a:t>
            </a:r>
            <a:r>
              <a:rPr lang="en-GB" sz="3600" dirty="0" smtClean="0">
                <a:latin typeface="Algerian" pitchFamily="82" charset="0"/>
              </a:rPr>
              <a:t>- 28/07/21</a:t>
            </a:r>
          </a:p>
          <a:p>
            <a:pPr>
              <a:lnSpc>
                <a:spcPct val="150000"/>
              </a:lnSpc>
              <a:buNone/>
            </a:pPr>
            <a:r>
              <a:rPr lang="en-GB" sz="3600" dirty="0" smtClean="0"/>
              <a:t>           </a:t>
            </a:r>
            <a:r>
              <a:rPr lang="en-GB" sz="3600" dirty="0" smtClean="0">
                <a:latin typeface="Algerian" pitchFamily="82" charset="0"/>
              </a:rPr>
              <a:t>SUBTALAR JOINT                 	  	(Talocalcanean)</a:t>
            </a:r>
          </a:p>
          <a:p>
            <a:pPr>
              <a:lnSpc>
                <a:spcPct val="150000"/>
              </a:lnSpc>
              <a:buNone/>
            </a:pPr>
            <a:r>
              <a:rPr lang="en-GB" sz="3600" dirty="0" smtClean="0">
                <a:latin typeface="Algerian" pitchFamily="82" charset="0"/>
              </a:rPr>
              <a:t>         TRANSVERSE TARSAL JOINTS, </a:t>
            </a:r>
          </a:p>
          <a:p>
            <a:pPr>
              <a:lnSpc>
                <a:spcPct val="150000"/>
              </a:lnSpc>
              <a:buNone/>
            </a:pPr>
            <a:r>
              <a:rPr lang="en-GB" sz="3600" dirty="0" smtClean="0">
                <a:latin typeface="Algerian" pitchFamily="82" charset="0"/>
              </a:rPr>
              <a:t>         INVERSION AND EVERSION, </a:t>
            </a:r>
          </a:p>
          <a:p>
            <a:pPr>
              <a:lnSpc>
                <a:spcPct val="150000"/>
              </a:lnSpc>
              <a:buNone/>
            </a:pPr>
            <a:r>
              <a:rPr lang="en-GB" sz="3600" dirty="0" smtClean="0">
                <a:latin typeface="Algerian" pitchFamily="82" charset="0"/>
              </a:rPr>
              <a:t>         LIGAMENTS OF FOOT WITH ITS        </a:t>
            </a:r>
          </a:p>
          <a:p>
            <a:pPr>
              <a:lnSpc>
                <a:spcPct val="150000"/>
              </a:lnSpc>
              <a:buNone/>
            </a:pPr>
            <a:r>
              <a:rPr lang="en-GB" sz="3600" dirty="0" smtClean="0">
                <a:latin typeface="Algerian" pitchFamily="82" charset="0"/>
              </a:rPr>
              <a:t>         APPLIED</a:t>
            </a:r>
            <a:endParaRPr lang="en-GB"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lnSpc>
                <a:spcPct val="120000"/>
              </a:lnSpc>
              <a:buNone/>
            </a:pPr>
            <a:r>
              <a:rPr lang="en-GB" i="1" dirty="0" smtClean="0"/>
              <a:t> The long planar ligament is the longest ligament.</a:t>
            </a:r>
          </a:p>
          <a:p>
            <a:pPr>
              <a:lnSpc>
                <a:spcPct val="120000"/>
              </a:lnSpc>
              <a:buNone/>
            </a:pPr>
            <a:r>
              <a:rPr lang="en-GB" i="1" dirty="0" smtClean="0"/>
              <a:t>  It is </a:t>
            </a:r>
            <a:r>
              <a:rPr lang="en-GB" dirty="0" smtClean="0"/>
              <a:t>strong and its importance in maintaining the arches of foot</a:t>
            </a:r>
          </a:p>
          <a:p>
            <a:pPr>
              <a:lnSpc>
                <a:spcPct val="120000"/>
              </a:lnSpc>
              <a:buNone/>
            </a:pPr>
            <a:r>
              <a:rPr lang="en-GB" dirty="0" smtClean="0"/>
              <a:t> is surpassed only by the spring ligament. </a:t>
            </a:r>
          </a:p>
          <a:p>
            <a:pPr>
              <a:lnSpc>
                <a:spcPct val="120000"/>
              </a:lnSpc>
              <a:buNone/>
            </a:pPr>
            <a:r>
              <a:rPr lang="en-GB" dirty="0" smtClean="0"/>
              <a:t> It </a:t>
            </a:r>
            <a:r>
              <a:rPr lang="en-GB" i="1" dirty="0" smtClean="0"/>
              <a:t>extends from triangular plantar surface of the calcaneum to the lips of the groove on </a:t>
            </a:r>
            <a:r>
              <a:rPr lang="en-GB" i="1" dirty="0" err="1" smtClean="0"/>
              <a:t>cuboid</a:t>
            </a:r>
            <a:r>
              <a:rPr lang="en-GB" i="1" dirty="0" smtClean="0"/>
              <a:t> and beyond it to the bases of the middle three metatarsals (second to fourth).</a:t>
            </a:r>
          </a:p>
          <a:p>
            <a:pPr>
              <a:lnSpc>
                <a:spcPct val="120000"/>
              </a:lnSpc>
              <a:buNone/>
            </a:pPr>
            <a:r>
              <a:rPr lang="en-GB" i="1" dirty="0" smtClean="0"/>
              <a:t> It converts the groove on the </a:t>
            </a:r>
            <a:r>
              <a:rPr lang="en-GB" dirty="0" smtClean="0"/>
              <a:t>plantar surface of </a:t>
            </a:r>
            <a:r>
              <a:rPr lang="en-GB" dirty="0" err="1" smtClean="0"/>
              <a:t>cuboid</a:t>
            </a:r>
            <a:r>
              <a:rPr lang="en-GB" dirty="0" smtClean="0"/>
              <a:t> into a tunnel for the passage of tendon of peroneus longus. Morphologically, it represents the divorced tendon of the gastrocnemius.</a:t>
            </a:r>
          </a:p>
          <a:p>
            <a:pPr>
              <a:lnSpc>
                <a:spcPct val="120000"/>
              </a:lnSpc>
              <a:buNone/>
            </a:pPr>
            <a:r>
              <a:rPr lang="en-GB" dirty="0" smtClean="0"/>
              <a:t> The </a:t>
            </a:r>
            <a:r>
              <a:rPr lang="en-GB" i="1" dirty="0" smtClean="0"/>
              <a:t>short plantar ligament (plantar </a:t>
            </a:r>
            <a:r>
              <a:rPr lang="en-GB" i="1" dirty="0" err="1" smtClean="0"/>
              <a:t>calcaneocuboid</a:t>
            </a:r>
            <a:r>
              <a:rPr lang="en-GB" i="1" dirty="0" smtClean="0"/>
              <a:t> ligament)</a:t>
            </a:r>
          </a:p>
          <a:p>
            <a:pPr>
              <a:lnSpc>
                <a:spcPct val="120000"/>
              </a:lnSpc>
              <a:buNone/>
            </a:pPr>
            <a:r>
              <a:rPr lang="en-GB" dirty="0" smtClean="0"/>
              <a:t> lies deep to long plantar ligament. </a:t>
            </a:r>
          </a:p>
          <a:p>
            <a:pPr>
              <a:lnSpc>
                <a:spcPct val="120000"/>
              </a:lnSpc>
              <a:buNone/>
            </a:pPr>
            <a:r>
              <a:rPr lang="en-GB" dirty="0" smtClean="0"/>
              <a:t>  It is broad and extends from the anterior tubercle of calcaneum to the plantar surface of the </a:t>
            </a:r>
            <a:r>
              <a:rPr lang="en-GB" dirty="0" err="1" smtClean="0"/>
              <a:t>cuboid</a:t>
            </a:r>
            <a:r>
              <a:rPr lang="en-GB" dirty="0" smtClean="0"/>
              <a:t> behind its ridge.</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GB" b="1" dirty="0" smtClean="0"/>
              <a:t>Transverse Tarsal (Midtarsal) Joint </a:t>
            </a:r>
          </a:p>
          <a:p>
            <a:pPr>
              <a:buNone/>
            </a:pPr>
            <a:r>
              <a:rPr lang="en-GB" dirty="0" smtClean="0"/>
              <a:t> It is a compound joint consisting of </a:t>
            </a:r>
            <a:r>
              <a:rPr lang="en-GB" dirty="0" err="1" smtClean="0"/>
              <a:t>calcaneocuboid</a:t>
            </a:r>
            <a:r>
              <a:rPr lang="en-GB" dirty="0" smtClean="0"/>
              <a:t> and </a:t>
            </a:r>
            <a:r>
              <a:rPr lang="en-GB" dirty="0" err="1" smtClean="0"/>
              <a:t>talonavicular</a:t>
            </a:r>
            <a:r>
              <a:rPr lang="en-GB" dirty="0" smtClean="0"/>
              <a:t> joints. </a:t>
            </a:r>
          </a:p>
          <a:p>
            <a:pPr>
              <a:buNone/>
            </a:pPr>
            <a:r>
              <a:rPr lang="en-GB" dirty="0" smtClean="0"/>
              <a:t> </a:t>
            </a:r>
            <a:r>
              <a:rPr lang="en-GB" dirty="0" err="1" smtClean="0"/>
              <a:t>Talonavicular</a:t>
            </a:r>
            <a:r>
              <a:rPr lang="en-GB" dirty="0" smtClean="0"/>
              <a:t> is also a part of </a:t>
            </a:r>
            <a:r>
              <a:rPr lang="en-GB" dirty="0" err="1" smtClean="0"/>
              <a:t>talocalcaneonavicular</a:t>
            </a:r>
            <a:r>
              <a:rPr lang="en-GB" dirty="0" smtClean="0"/>
              <a:t> joint. </a:t>
            </a:r>
          </a:p>
          <a:p>
            <a:pPr>
              <a:buNone/>
            </a:pPr>
            <a:r>
              <a:rPr lang="en-GB" dirty="0" smtClean="0"/>
              <a:t> The </a:t>
            </a:r>
            <a:r>
              <a:rPr lang="en-GB" dirty="0" err="1" smtClean="0"/>
              <a:t>calcaneocuboid</a:t>
            </a:r>
            <a:r>
              <a:rPr lang="en-GB" dirty="0" smtClean="0"/>
              <a:t> and </a:t>
            </a:r>
            <a:r>
              <a:rPr lang="en-GB" dirty="0" err="1" smtClean="0"/>
              <a:t>talonavicular</a:t>
            </a:r>
            <a:r>
              <a:rPr lang="en-GB" dirty="0" smtClean="0"/>
              <a:t> joints are grouped together because both are placed nearly in the same transverse plane.</a:t>
            </a:r>
          </a:p>
          <a:p>
            <a:pPr>
              <a:buNone/>
            </a:pPr>
            <a:r>
              <a:rPr lang="en-GB" dirty="0" smtClean="0"/>
              <a:t> However, the two joints have different axes of movements. </a:t>
            </a:r>
          </a:p>
          <a:p>
            <a:pPr>
              <a:buNone/>
            </a:pPr>
            <a:r>
              <a:rPr lang="en-GB" dirty="0" smtClean="0"/>
              <a:t> The movements of midtarsal joint help in inversion and eversion of the foot.</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35845" y="533400"/>
            <a:ext cx="8583789" cy="58674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GB" b="1" dirty="0" smtClean="0"/>
              <a:t>INVERSION AND EVERSION OF THE FOOT</a:t>
            </a:r>
          </a:p>
          <a:p>
            <a:pPr>
              <a:buNone/>
            </a:pPr>
            <a:r>
              <a:rPr lang="en-GB" dirty="0" smtClean="0"/>
              <a:t> The inversion and eversion and rotational movements of the foot on the talus.</a:t>
            </a:r>
          </a:p>
          <a:p>
            <a:pPr>
              <a:buNone/>
            </a:pPr>
            <a:r>
              <a:rPr lang="en-GB" dirty="0" smtClean="0"/>
              <a:t> The </a:t>
            </a:r>
            <a:r>
              <a:rPr lang="en-GB" b="1" dirty="0" smtClean="0"/>
              <a:t>inversion is a movement in which the medial border </a:t>
            </a:r>
            <a:r>
              <a:rPr lang="en-GB" dirty="0" smtClean="0"/>
              <a:t>of the foot is raised so that the sole faces medially.</a:t>
            </a:r>
          </a:p>
          <a:p>
            <a:pPr>
              <a:buNone/>
            </a:pPr>
            <a:r>
              <a:rPr lang="en-GB" dirty="0" smtClean="0"/>
              <a:t> The </a:t>
            </a:r>
            <a:r>
              <a:rPr lang="en-GB" b="1" dirty="0" smtClean="0"/>
              <a:t>eversion is a movement in which the lateral border of </a:t>
            </a:r>
            <a:r>
              <a:rPr lang="en-GB" dirty="0" smtClean="0"/>
              <a:t>the foot is raised so that the sole faces laterally.</a:t>
            </a:r>
          </a:p>
          <a:p>
            <a:pPr>
              <a:buNone/>
            </a:pPr>
            <a:r>
              <a:rPr lang="en-GB" b="1" dirty="0" smtClean="0"/>
              <a:t>N.B. There is difference in the relational movements</a:t>
            </a:r>
          </a:p>
          <a:p>
            <a:pPr>
              <a:buNone/>
            </a:pPr>
            <a:r>
              <a:rPr lang="en-GB" dirty="0" smtClean="0"/>
              <a:t>    associated with inversion and eversion when the     foot is off the ground and on the ground as given in Table 32.5.</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GB" b="1" dirty="0" smtClean="0"/>
              <a:t>Joints Taking Part</a:t>
            </a:r>
          </a:p>
          <a:p>
            <a:pPr>
              <a:buNone/>
            </a:pPr>
            <a:r>
              <a:rPr lang="en-GB" dirty="0" smtClean="0"/>
              <a:t>1. Subtalar joint.</a:t>
            </a:r>
          </a:p>
          <a:p>
            <a:pPr>
              <a:buNone/>
            </a:pPr>
            <a:r>
              <a:rPr lang="en-GB" dirty="0" smtClean="0"/>
              <a:t>2. Talocalcaneonavicular joint } Main joints.</a:t>
            </a:r>
          </a:p>
          <a:p>
            <a:pPr>
              <a:buNone/>
            </a:pPr>
            <a:r>
              <a:rPr lang="en-GB" dirty="0" smtClean="0"/>
              <a:t>3. Transverse tarsal/midtarsal joint—Accessory joint.</a:t>
            </a:r>
          </a:p>
          <a:p>
            <a:pPr>
              <a:buNone/>
            </a:pPr>
            <a:r>
              <a:rPr lang="en-GB" b="1" dirty="0" smtClean="0"/>
              <a:t>  Axis of Movements </a:t>
            </a:r>
          </a:p>
          <a:p>
            <a:pPr>
              <a:buNone/>
            </a:pPr>
            <a:r>
              <a:rPr lang="en-GB" dirty="0" smtClean="0"/>
              <a:t>  The movements of </a:t>
            </a:r>
            <a:r>
              <a:rPr lang="en-GB" i="1" dirty="0" smtClean="0"/>
              <a:t>inversion and eversion take place around  </a:t>
            </a:r>
            <a:r>
              <a:rPr lang="en-GB" dirty="0" smtClean="0"/>
              <a:t>an </a:t>
            </a:r>
            <a:r>
              <a:rPr lang="en-GB" b="1" dirty="0" smtClean="0"/>
              <a:t>oblique axis which runs forward, upward, and medially </a:t>
            </a:r>
            <a:r>
              <a:rPr lang="en-GB" dirty="0" smtClean="0"/>
              <a:t>passing from the back of calcaneum through the sinus tarsi to emerge at the superomedial aspect of the neck of talus.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0" y="66124"/>
            <a:ext cx="9144000" cy="6725752"/>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GB" b="1" dirty="0" smtClean="0"/>
              <a:t>Range of Movements (ROM)</a:t>
            </a:r>
          </a:p>
          <a:p>
            <a:pPr>
              <a:buNone/>
            </a:pPr>
            <a:r>
              <a:rPr lang="en-GB" dirty="0" smtClean="0"/>
              <a:t> 1. The range of movement of inversion is much more</a:t>
            </a:r>
          </a:p>
          <a:p>
            <a:pPr>
              <a:buNone/>
            </a:pPr>
            <a:r>
              <a:rPr lang="en-GB" dirty="0" smtClean="0"/>
              <a:t>     than that of eversion (inversion  30°, eversion  20°).</a:t>
            </a:r>
          </a:p>
          <a:p>
            <a:pPr>
              <a:buNone/>
            </a:pPr>
            <a:r>
              <a:rPr lang="en-GB" dirty="0" smtClean="0"/>
              <a:t> 2. The range of these movements is appreciably increased in plantar flexion of the foot because in this position, the narrow posterior part of the trochlear surface of talus occupies the tibiofibular socket (mortise), which permits some degree of side to side movement of the talus.</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8303" y="990600"/>
            <a:ext cx="9107393" cy="37337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545" y="762000"/>
            <a:ext cx="8954035"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GB" b="1" dirty="0" smtClean="0"/>
              <a:t> Muscles Producing Movements</a:t>
            </a:r>
          </a:p>
          <a:p>
            <a:pPr>
              <a:buNone/>
            </a:pPr>
            <a:r>
              <a:rPr lang="en-GB" dirty="0" smtClean="0"/>
              <a:t> The movements of inversion and eversion and muscles producing them are given in Table 32.6.</a:t>
            </a:r>
          </a:p>
          <a:p>
            <a:pPr>
              <a:buNone/>
            </a:pPr>
            <a:r>
              <a:rPr lang="en-GB" b="1" dirty="0" smtClean="0"/>
              <a:t> Functional Significance</a:t>
            </a:r>
          </a:p>
          <a:p>
            <a:pPr>
              <a:buNone/>
            </a:pPr>
            <a:r>
              <a:rPr lang="en-GB" dirty="0" smtClean="0"/>
              <a:t> The movements of inversion and eversion are necessary for walking on uneven and sloping grounds. </a:t>
            </a:r>
          </a:p>
          <a:p>
            <a:pPr>
              <a:buNone/>
            </a:pPr>
            <a:r>
              <a:rPr lang="en-GB" dirty="0" smtClean="0"/>
              <a:t> They greatly help the foot in adjusting it to such grounds. </a:t>
            </a:r>
          </a:p>
          <a:p>
            <a:pPr>
              <a:buNone/>
            </a:pPr>
            <a:r>
              <a:rPr lang="en-GB" dirty="0" smtClean="0"/>
              <a:t>  When feet are supporting the body weight, these movements occur in a modified form called supination and pronation.</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GB" b="1" dirty="0" smtClean="0"/>
              <a:t>Subtalar (Talocalcanean) Joints </a:t>
            </a:r>
          </a:p>
          <a:p>
            <a:pPr>
              <a:buNone/>
            </a:pPr>
            <a:r>
              <a:rPr lang="en-GB" dirty="0" smtClean="0"/>
              <a:t> There are two joints between the talus and </a:t>
            </a:r>
            <a:r>
              <a:rPr lang="en-GB" dirty="0" err="1" smtClean="0"/>
              <a:t>calcanean</a:t>
            </a:r>
            <a:r>
              <a:rPr lang="en-GB" dirty="0" smtClean="0"/>
              <a:t>: a) posterior </a:t>
            </a:r>
            <a:r>
              <a:rPr lang="en-GB" dirty="0" err="1" smtClean="0"/>
              <a:t>talocalcanean</a:t>
            </a:r>
            <a:r>
              <a:rPr lang="en-GB" dirty="0" smtClean="0"/>
              <a:t> joint and               		    b) anterior </a:t>
            </a:r>
            <a:r>
              <a:rPr lang="en-GB" dirty="0" err="1" smtClean="0"/>
              <a:t>talocalcaneonavicular</a:t>
            </a:r>
            <a:r>
              <a:rPr lang="en-GB" dirty="0" smtClean="0"/>
              <a:t> joint. </a:t>
            </a:r>
          </a:p>
          <a:p>
            <a:pPr>
              <a:buNone/>
            </a:pPr>
            <a:r>
              <a:rPr lang="en-GB" dirty="0" smtClean="0"/>
              <a:t>   The posterior </a:t>
            </a:r>
            <a:r>
              <a:rPr lang="en-GB" dirty="0" err="1" smtClean="0"/>
              <a:t>talocalcanean</a:t>
            </a:r>
            <a:r>
              <a:rPr lang="en-GB" dirty="0" smtClean="0"/>
              <a:t> joint is often designated as </a:t>
            </a:r>
            <a:r>
              <a:rPr lang="en-GB" b="1" dirty="0" smtClean="0"/>
              <a:t>subtalar joint. </a:t>
            </a:r>
          </a:p>
          <a:p>
            <a:pPr>
              <a:buNone/>
            </a:pPr>
            <a:r>
              <a:rPr lang="en-GB" b="1" dirty="0" smtClean="0"/>
              <a:t>   It is a plane type of synovial </a:t>
            </a:r>
            <a:r>
              <a:rPr lang="en-GB" dirty="0" smtClean="0"/>
              <a:t>joint. It is formed between the concave facet on the inferior surface of the body of talus and convex facet on the middle one-third of the superior surface of the calcaneum.</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b="1" dirty="0" smtClean="0"/>
              <a:t>  TARSOMETATARSAL JOINTS</a:t>
            </a:r>
          </a:p>
          <a:p>
            <a:pPr>
              <a:buNone/>
            </a:pPr>
            <a:r>
              <a:rPr lang="en-GB" dirty="0" smtClean="0"/>
              <a:t>  These are </a:t>
            </a:r>
            <a:r>
              <a:rPr lang="en-GB" b="1" dirty="0" smtClean="0"/>
              <a:t>plane type of synovial joints. </a:t>
            </a:r>
          </a:p>
          <a:p>
            <a:pPr>
              <a:buNone/>
            </a:pPr>
            <a:r>
              <a:rPr lang="en-GB" b="1" dirty="0" smtClean="0"/>
              <a:t>  They are connected by </a:t>
            </a:r>
            <a:r>
              <a:rPr lang="en-GB" dirty="0" smtClean="0"/>
              <a:t>dorsal, plantar, and interosseous </a:t>
            </a:r>
            <a:r>
              <a:rPr lang="en-GB" dirty="0" err="1" smtClean="0"/>
              <a:t>tarsometatarsal</a:t>
            </a:r>
            <a:r>
              <a:rPr lang="en-GB" dirty="0" smtClean="0"/>
              <a:t> ligaments.</a:t>
            </a:r>
          </a:p>
          <a:p>
            <a:pPr>
              <a:buNone/>
            </a:pPr>
            <a:r>
              <a:rPr lang="en-GB" dirty="0" smtClean="0"/>
              <a:t>  They are five in number. </a:t>
            </a:r>
          </a:p>
          <a:p>
            <a:pPr>
              <a:buNone/>
            </a:pPr>
            <a:r>
              <a:rPr lang="en-GB" dirty="0" smtClean="0"/>
              <a:t> The first joint possesses a separate cavity, the second and third together have one cavity.</a:t>
            </a:r>
          </a:p>
          <a:p>
            <a:pPr>
              <a:buNone/>
            </a:pPr>
            <a:r>
              <a:rPr lang="en-GB" dirty="0" smtClean="0"/>
              <a:t> These joints permit only limited gliding movements.</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GB" b="1" dirty="0" smtClean="0"/>
              <a:t> METATARSOPHALANGEAL JOINTS</a:t>
            </a:r>
          </a:p>
          <a:p>
            <a:pPr>
              <a:buNone/>
            </a:pPr>
            <a:r>
              <a:rPr lang="en-GB" dirty="0" smtClean="0"/>
              <a:t> These are </a:t>
            </a:r>
            <a:r>
              <a:rPr lang="en-GB" b="1" dirty="0" smtClean="0"/>
              <a:t>ellipsoidal type of the synovial joints. </a:t>
            </a:r>
          </a:p>
          <a:p>
            <a:pPr>
              <a:buNone/>
            </a:pPr>
            <a:r>
              <a:rPr lang="en-GB" b="1" dirty="0" smtClean="0"/>
              <a:t>  They are </a:t>
            </a:r>
            <a:r>
              <a:rPr lang="en-GB" dirty="0" smtClean="0"/>
              <a:t>connected by the capsular, collateral, plantar, and deep transverse metatarsal ligaments. Two collateral ligaments strengthen the sides of each joint. </a:t>
            </a:r>
          </a:p>
          <a:p>
            <a:pPr>
              <a:buNone/>
            </a:pPr>
            <a:r>
              <a:rPr lang="en-GB" dirty="0" smtClean="0"/>
              <a:t>   These joints permit the slight gliding movements. The deep transverse ligaments (four in number) connect the plantar ligaments of adjacent</a:t>
            </a:r>
          </a:p>
          <a:p>
            <a:pPr>
              <a:buNone/>
            </a:pPr>
            <a:r>
              <a:rPr lang="en-GB" dirty="0" smtClean="0"/>
              <a:t>     </a:t>
            </a:r>
            <a:r>
              <a:rPr lang="en-GB" dirty="0" err="1" smtClean="0"/>
              <a:t>metatarsophalangeal</a:t>
            </a:r>
            <a:r>
              <a:rPr lang="en-GB" dirty="0" smtClean="0"/>
              <a:t> joints.</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GB" b="1" dirty="0" smtClean="0"/>
              <a:t>  Movements</a:t>
            </a:r>
          </a:p>
          <a:p>
            <a:pPr>
              <a:buNone/>
            </a:pPr>
            <a:r>
              <a:rPr lang="en-GB" dirty="0" smtClean="0"/>
              <a:t>  These joints permit </a:t>
            </a:r>
            <a:r>
              <a:rPr lang="en-GB" dirty="0" err="1" smtClean="0"/>
              <a:t>dorsiflexion</a:t>
            </a:r>
            <a:r>
              <a:rPr lang="en-GB" dirty="0" smtClean="0"/>
              <a:t>, plantar flexion, adduction, and abduction.</a:t>
            </a:r>
          </a:p>
          <a:p>
            <a:pPr>
              <a:buNone/>
            </a:pPr>
            <a:r>
              <a:rPr lang="en-GB" dirty="0" smtClean="0"/>
              <a:t> The range of </a:t>
            </a:r>
            <a:r>
              <a:rPr lang="en-GB" dirty="0" err="1" smtClean="0"/>
              <a:t>dorsiflexion</a:t>
            </a:r>
            <a:r>
              <a:rPr lang="en-GB" dirty="0" smtClean="0"/>
              <a:t> is more (50–60°) than that of plantar flexion (30–40°).</a:t>
            </a:r>
          </a:p>
          <a:p>
            <a:pPr>
              <a:buNone/>
            </a:pPr>
            <a:r>
              <a:rPr lang="en-GB" dirty="0" smtClean="0"/>
              <a:t> The </a:t>
            </a:r>
            <a:r>
              <a:rPr lang="en-GB" i="1" dirty="0" smtClean="0"/>
              <a:t>axis of adduction and abduction of the toes passes through the least mobile second metatarsal bone. </a:t>
            </a:r>
          </a:p>
          <a:p>
            <a:pPr>
              <a:buNone/>
            </a:pPr>
            <a:r>
              <a:rPr lang="en-GB" i="1" dirty="0" smtClean="0"/>
              <a:t> The </a:t>
            </a:r>
            <a:r>
              <a:rPr lang="en-GB" dirty="0" smtClean="0"/>
              <a:t>axis of adduction and abduction of fingers passes through the third metacarpal bone.)</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b="1" dirty="0" smtClean="0"/>
              <a:t> INTERPHALANGEAL JOINTS</a:t>
            </a:r>
          </a:p>
          <a:p>
            <a:pPr>
              <a:buNone/>
            </a:pPr>
            <a:r>
              <a:rPr lang="en-GB" dirty="0" smtClean="0"/>
              <a:t> These are typical </a:t>
            </a:r>
            <a:r>
              <a:rPr lang="en-GB" b="1" dirty="0" smtClean="0"/>
              <a:t>hinge joints. </a:t>
            </a:r>
          </a:p>
          <a:p>
            <a:pPr>
              <a:buNone/>
            </a:pPr>
            <a:r>
              <a:rPr lang="en-GB" b="1" dirty="0" smtClean="0"/>
              <a:t> They are connected by the </a:t>
            </a:r>
            <a:r>
              <a:rPr lang="en-GB" dirty="0" smtClean="0"/>
              <a:t>capsular and collateral ligaments.</a:t>
            </a:r>
          </a:p>
          <a:p>
            <a:pPr>
              <a:buNone/>
            </a:pPr>
            <a:r>
              <a:rPr lang="en-GB" b="1" dirty="0" smtClean="0"/>
              <a:t> Movements</a:t>
            </a:r>
          </a:p>
          <a:p>
            <a:pPr>
              <a:buNone/>
            </a:pPr>
            <a:r>
              <a:rPr lang="en-GB" dirty="0" smtClean="0"/>
              <a:t> These joints permit </a:t>
            </a:r>
            <a:r>
              <a:rPr lang="en-GB" dirty="0" err="1" smtClean="0"/>
              <a:t>dorsiflexion</a:t>
            </a:r>
            <a:r>
              <a:rPr lang="en-GB" dirty="0" smtClean="0"/>
              <a:t> and plantar flexion of distal phalanges.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35841" y="990600"/>
            <a:ext cx="8807822" cy="495299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buNone/>
            </a:pPr>
            <a:r>
              <a:rPr lang="en-GB" b="1" dirty="0" smtClean="0"/>
              <a:t>  Ligaments</a:t>
            </a:r>
          </a:p>
          <a:p>
            <a:pPr>
              <a:buNone/>
            </a:pPr>
            <a:r>
              <a:rPr lang="en-GB" dirty="0" smtClean="0"/>
              <a:t>  These are: (a) fibrous capsule, (b) lateral and medial</a:t>
            </a:r>
          </a:p>
          <a:p>
            <a:pPr>
              <a:buNone/>
            </a:pPr>
            <a:r>
              <a:rPr lang="en-GB" dirty="0" smtClean="0"/>
              <a:t>  </a:t>
            </a:r>
            <a:r>
              <a:rPr lang="en-GB" dirty="0" err="1" smtClean="0"/>
              <a:t>talocalcanean</a:t>
            </a:r>
            <a:r>
              <a:rPr lang="en-GB" dirty="0" smtClean="0"/>
              <a:t> ligaments, (c) interosseous </a:t>
            </a:r>
            <a:r>
              <a:rPr lang="en-GB" dirty="0" err="1" smtClean="0"/>
              <a:t>talocalcanean</a:t>
            </a:r>
            <a:endParaRPr lang="en-GB" dirty="0" smtClean="0"/>
          </a:p>
          <a:p>
            <a:pPr>
              <a:buNone/>
            </a:pPr>
            <a:r>
              <a:rPr lang="en-GB" dirty="0" smtClean="0"/>
              <a:t>  ligament, and (d) cervical ligament.</a:t>
            </a:r>
          </a:p>
          <a:p>
            <a:pPr>
              <a:buNone/>
            </a:pPr>
            <a:r>
              <a:rPr lang="en-GB" dirty="0" smtClean="0"/>
              <a:t>  The </a:t>
            </a:r>
            <a:r>
              <a:rPr lang="en-GB" i="1" dirty="0" smtClean="0"/>
              <a:t>interosseous </a:t>
            </a:r>
            <a:r>
              <a:rPr lang="en-GB" i="1" dirty="0" err="1" smtClean="0"/>
              <a:t>talocalcanean</a:t>
            </a:r>
            <a:r>
              <a:rPr lang="en-GB" i="1" dirty="0" smtClean="0"/>
              <a:t> ligament is thick and very</a:t>
            </a:r>
          </a:p>
          <a:p>
            <a:pPr>
              <a:buNone/>
            </a:pPr>
            <a:r>
              <a:rPr lang="en-GB" dirty="0" smtClean="0"/>
              <a:t>  strong. </a:t>
            </a:r>
          </a:p>
          <a:p>
            <a:pPr>
              <a:buNone/>
            </a:pPr>
            <a:r>
              <a:rPr lang="en-GB" dirty="0" smtClean="0"/>
              <a:t>  It forms the chief bond of union between the talus and calcaneum. </a:t>
            </a:r>
          </a:p>
          <a:p>
            <a:pPr>
              <a:buNone/>
            </a:pPr>
            <a:r>
              <a:rPr lang="en-GB" dirty="0" smtClean="0"/>
              <a:t>  It occupies sinus tarsi and separates the</a:t>
            </a:r>
          </a:p>
          <a:p>
            <a:pPr>
              <a:buNone/>
            </a:pPr>
            <a:r>
              <a:rPr lang="en-GB" i="1" dirty="0" smtClean="0"/>
              <a:t>  </a:t>
            </a:r>
            <a:r>
              <a:rPr lang="en-GB" i="1" dirty="0" err="1" smtClean="0"/>
              <a:t>talocalcanean</a:t>
            </a:r>
            <a:r>
              <a:rPr lang="en-GB" i="1" dirty="0" smtClean="0"/>
              <a:t> joint from the </a:t>
            </a:r>
            <a:r>
              <a:rPr lang="en-GB" i="1" dirty="0" err="1" smtClean="0"/>
              <a:t>talocalcaneonavicular</a:t>
            </a:r>
            <a:r>
              <a:rPr lang="en-GB" i="1" dirty="0" smtClean="0"/>
              <a:t> joint. </a:t>
            </a:r>
          </a:p>
          <a:p>
            <a:pPr>
              <a:buNone/>
            </a:pPr>
            <a:r>
              <a:rPr lang="en-GB" i="1" dirty="0" smtClean="0"/>
              <a:t> It </a:t>
            </a:r>
            <a:r>
              <a:rPr lang="en-GB" dirty="0" smtClean="0"/>
              <a:t>extends obliquely from the sulcus </a:t>
            </a:r>
            <a:r>
              <a:rPr lang="en-GB" dirty="0" err="1" smtClean="0"/>
              <a:t>tali</a:t>
            </a:r>
            <a:r>
              <a:rPr lang="en-GB" dirty="0" smtClean="0"/>
              <a:t> to the sulcus </a:t>
            </a:r>
            <a:r>
              <a:rPr lang="en-GB" dirty="0" err="1" smtClean="0"/>
              <a:t>calcanei</a:t>
            </a:r>
            <a:r>
              <a:rPr lang="en-GB" dirty="0" smtClean="0"/>
              <a:t>.</a:t>
            </a:r>
          </a:p>
          <a:p>
            <a:pPr>
              <a:buNone/>
            </a:pPr>
            <a:r>
              <a:rPr lang="en-GB" i="1" dirty="0" smtClean="0"/>
              <a:t>  It becomes taut in eversion. </a:t>
            </a:r>
          </a:p>
          <a:p>
            <a:pPr>
              <a:buNone/>
            </a:pPr>
            <a:r>
              <a:rPr lang="en-GB" i="1" dirty="0" smtClean="0"/>
              <a:t> The cervical ligament is lateral to </a:t>
            </a:r>
            <a:r>
              <a:rPr lang="en-GB" dirty="0" smtClean="0"/>
              <a:t>sinus tarsi. </a:t>
            </a:r>
          </a:p>
          <a:p>
            <a:pPr>
              <a:buNone/>
            </a:pPr>
            <a:r>
              <a:rPr lang="en-GB" dirty="0" smtClean="0"/>
              <a:t>  It extends upward and medially from upper surface of the calcaneum to the tubercle on the </a:t>
            </a:r>
            <a:r>
              <a:rPr lang="en-GB" dirty="0" err="1" smtClean="0"/>
              <a:t>inferolateral</a:t>
            </a:r>
            <a:r>
              <a:rPr lang="en-GB" dirty="0" smtClean="0"/>
              <a:t> aspect of the neck of talus. </a:t>
            </a:r>
          </a:p>
          <a:p>
            <a:pPr>
              <a:buNone/>
            </a:pPr>
            <a:r>
              <a:rPr lang="en-GB" dirty="0" smtClean="0"/>
              <a:t>  It becomes taut in inversion.</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GB" b="1" dirty="0" smtClean="0"/>
              <a:t>  Talocalcaneonavicular Joint </a:t>
            </a:r>
          </a:p>
          <a:p>
            <a:pPr>
              <a:buNone/>
            </a:pPr>
            <a:r>
              <a:rPr lang="en-GB" dirty="0" smtClean="0"/>
              <a:t>   It is a compound articulation consisting of anterior</a:t>
            </a:r>
          </a:p>
          <a:p>
            <a:pPr>
              <a:buNone/>
            </a:pPr>
            <a:r>
              <a:rPr lang="en-GB" dirty="0" smtClean="0"/>
              <a:t>    </a:t>
            </a:r>
            <a:r>
              <a:rPr lang="en-GB" dirty="0" err="1" smtClean="0"/>
              <a:t>talocalcanean</a:t>
            </a:r>
            <a:r>
              <a:rPr lang="en-GB" dirty="0" smtClean="0"/>
              <a:t> and </a:t>
            </a:r>
            <a:r>
              <a:rPr lang="en-GB" dirty="0" err="1" smtClean="0"/>
              <a:t>talonavicular</a:t>
            </a:r>
            <a:r>
              <a:rPr lang="en-GB" dirty="0" smtClean="0"/>
              <a:t> joints.</a:t>
            </a:r>
          </a:p>
          <a:p>
            <a:pPr>
              <a:buNone/>
            </a:pPr>
            <a:r>
              <a:rPr lang="en-GB" dirty="0" smtClean="0"/>
              <a:t>    </a:t>
            </a:r>
            <a:r>
              <a:rPr lang="en-GB" i="1" dirty="0" smtClean="0"/>
              <a:t>It is roughly a ball and socket type of synovial joint. The articular surface on the </a:t>
            </a:r>
            <a:r>
              <a:rPr lang="en-GB" dirty="0" smtClean="0"/>
              <a:t>rounded head of the talus fits into the socket formed by the calcaneum, </a:t>
            </a:r>
            <a:r>
              <a:rPr lang="en-GB" dirty="0" err="1" smtClean="0"/>
              <a:t>navicular</a:t>
            </a:r>
            <a:r>
              <a:rPr lang="en-GB" dirty="0" smtClean="0"/>
              <a:t>, and spring ligament.</a:t>
            </a:r>
          </a:p>
          <a:p>
            <a:pPr>
              <a:buNone/>
            </a:pPr>
            <a:r>
              <a:rPr lang="en-GB" b="1" dirty="0" smtClean="0"/>
              <a:t>  Ligaments</a:t>
            </a:r>
          </a:p>
          <a:p>
            <a:pPr>
              <a:buNone/>
            </a:pPr>
            <a:r>
              <a:rPr lang="en-GB" dirty="0" smtClean="0"/>
              <a:t> These are: (a) fibrous capsule,</a:t>
            </a:r>
          </a:p>
          <a:p>
            <a:pPr>
              <a:buNone/>
            </a:pPr>
            <a:r>
              <a:rPr lang="en-GB" dirty="0" smtClean="0"/>
              <a:t>                     (b) spring ligament, and</a:t>
            </a:r>
          </a:p>
          <a:p>
            <a:pPr>
              <a:buNone/>
            </a:pPr>
            <a:r>
              <a:rPr lang="en-GB" dirty="0" smtClean="0"/>
              <a:t>                     (c) medial limb (</a:t>
            </a:r>
            <a:r>
              <a:rPr lang="en-GB" dirty="0" err="1" smtClean="0"/>
              <a:t>calcaneonavicular</a:t>
            </a:r>
            <a:r>
              <a:rPr lang="en-GB" dirty="0" smtClean="0"/>
              <a:t> part) of    		     </a:t>
            </a:r>
            <a:r>
              <a:rPr lang="en-GB" i="1" dirty="0" smtClean="0"/>
              <a:t>bifurcate ligament.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35841" y="990600"/>
            <a:ext cx="8908160" cy="50292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buNone/>
            </a:pPr>
            <a:r>
              <a:rPr lang="en-GB" dirty="0" smtClean="0"/>
              <a:t> The </a:t>
            </a:r>
            <a:r>
              <a:rPr lang="en-GB" i="1" dirty="0" smtClean="0"/>
              <a:t>spring ligament (plantar </a:t>
            </a:r>
            <a:r>
              <a:rPr lang="en-GB" i="1" dirty="0" err="1" smtClean="0"/>
              <a:t>calcaneonavicular</a:t>
            </a:r>
            <a:r>
              <a:rPr lang="en-GB" i="1" dirty="0" smtClean="0"/>
              <a:t> ligament)</a:t>
            </a:r>
          </a:p>
          <a:p>
            <a:pPr>
              <a:buNone/>
            </a:pPr>
            <a:r>
              <a:rPr lang="en-GB" dirty="0" smtClean="0"/>
              <a:t>    is a powerful </a:t>
            </a:r>
            <a:r>
              <a:rPr lang="en-GB" dirty="0" err="1" smtClean="0"/>
              <a:t>fibrocartilaginous</a:t>
            </a:r>
            <a:r>
              <a:rPr lang="en-GB" dirty="0" smtClean="0"/>
              <a:t> band, which extends from the anterior margin of the </a:t>
            </a:r>
            <a:r>
              <a:rPr lang="en-GB" dirty="0" err="1" smtClean="0"/>
              <a:t>sustentaculum</a:t>
            </a:r>
            <a:r>
              <a:rPr lang="en-GB" dirty="0" smtClean="0"/>
              <a:t> </a:t>
            </a:r>
            <a:r>
              <a:rPr lang="en-GB" dirty="0" err="1" smtClean="0"/>
              <a:t>tali</a:t>
            </a:r>
            <a:r>
              <a:rPr lang="en-GB" dirty="0" smtClean="0"/>
              <a:t> to the plantar surface of </a:t>
            </a:r>
            <a:r>
              <a:rPr lang="en-GB" dirty="0" err="1" smtClean="0"/>
              <a:t>navicular</a:t>
            </a:r>
            <a:r>
              <a:rPr lang="en-GB" dirty="0" smtClean="0"/>
              <a:t> bone between its tuberosity and articular</a:t>
            </a:r>
          </a:p>
          <a:p>
            <a:pPr>
              <a:buNone/>
            </a:pPr>
            <a:r>
              <a:rPr lang="en-GB" dirty="0" smtClean="0"/>
              <a:t>     margin.</a:t>
            </a:r>
          </a:p>
          <a:p>
            <a:pPr>
              <a:buNone/>
            </a:pPr>
            <a:r>
              <a:rPr lang="en-GB" dirty="0" smtClean="0"/>
              <a:t>   It takes part in forming the socket for the head of the talus. </a:t>
            </a:r>
          </a:p>
          <a:p>
            <a:pPr>
              <a:buNone/>
            </a:pPr>
            <a:r>
              <a:rPr lang="en-GB" dirty="0" smtClean="0"/>
              <a:t>  It is the most important ligament to maintain the medial longitudinal arch.</a:t>
            </a:r>
          </a:p>
          <a:p>
            <a:pPr>
              <a:buNone/>
            </a:pPr>
            <a:r>
              <a:rPr lang="en-GB" dirty="0" smtClean="0"/>
              <a:t>  Its upper surface has a triangular </a:t>
            </a:r>
            <a:r>
              <a:rPr lang="en-GB" dirty="0" err="1" smtClean="0"/>
              <a:t>fibrocartilagenous</a:t>
            </a:r>
            <a:r>
              <a:rPr lang="en-GB" dirty="0" smtClean="0"/>
              <a:t> facet for the head of the talus. </a:t>
            </a:r>
          </a:p>
          <a:p>
            <a:pPr>
              <a:buNone/>
            </a:pPr>
            <a:r>
              <a:rPr lang="en-GB" dirty="0" smtClean="0"/>
              <a:t> Its plantar surface is supported by the tendon of tibialis posterior medially, and by the tendons of flexor hallucis longus and flexor digitorum longus laterally.</a:t>
            </a:r>
          </a:p>
          <a:p>
            <a:pPr>
              <a:buNone/>
            </a:pPr>
            <a:r>
              <a:rPr lang="en-GB" dirty="0" smtClean="0"/>
              <a:t>The </a:t>
            </a:r>
            <a:r>
              <a:rPr lang="en-GB" dirty="0" err="1" smtClean="0"/>
              <a:t>talocalcaneonavicular</a:t>
            </a:r>
            <a:r>
              <a:rPr lang="en-GB" dirty="0" smtClean="0"/>
              <a:t> joint permits the movements of inversion and eversion.</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buNone/>
            </a:pPr>
            <a:r>
              <a:rPr lang="en-GB" b="1" dirty="0" smtClean="0"/>
              <a:t>  </a:t>
            </a:r>
            <a:r>
              <a:rPr lang="en-GB" b="1" dirty="0" err="1" smtClean="0"/>
              <a:t>Calcaneocuboid</a:t>
            </a:r>
            <a:r>
              <a:rPr lang="en-GB" b="1" dirty="0" smtClean="0"/>
              <a:t> Joint </a:t>
            </a:r>
          </a:p>
          <a:p>
            <a:pPr>
              <a:buNone/>
            </a:pPr>
            <a:r>
              <a:rPr lang="en-GB" dirty="0" smtClean="0"/>
              <a:t>  It is a saddle type of synovial joint. </a:t>
            </a:r>
          </a:p>
          <a:p>
            <a:pPr>
              <a:buNone/>
            </a:pPr>
            <a:r>
              <a:rPr lang="en-GB" dirty="0" smtClean="0"/>
              <a:t> The opposed articular surfaces of the calcaneum and </a:t>
            </a:r>
            <a:r>
              <a:rPr lang="en-GB" dirty="0" err="1" smtClean="0"/>
              <a:t>cuboid</a:t>
            </a:r>
            <a:r>
              <a:rPr lang="en-GB" dirty="0" smtClean="0"/>
              <a:t> are reciprocally </a:t>
            </a:r>
            <a:r>
              <a:rPr lang="en-GB" dirty="0" err="1" smtClean="0"/>
              <a:t>concavoconvex</a:t>
            </a:r>
            <a:r>
              <a:rPr lang="en-GB" dirty="0" smtClean="0"/>
              <a:t>.</a:t>
            </a:r>
          </a:p>
          <a:p>
            <a:pPr>
              <a:buNone/>
            </a:pPr>
            <a:r>
              <a:rPr lang="en-GB" b="1" dirty="0" smtClean="0"/>
              <a:t>  Ligaments</a:t>
            </a:r>
          </a:p>
          <a:p>
            <a:pPr>
              <a:buNone/>
            </a:pPr>
            <a:r>
              <a:rPr lang="en-GB" dirty="0" smtClean="0"/>
              <a:t>  The ligaments of the joint are: (a) fibrous capsule, (b) lateral limb (</a:t>
            </a:r>
            <a:r>
              <a:rPr lang="en-GB" dirty="0" err="1" smtClean="0"/>
              <a:t>calcaneocuboid</a:t>
            </a:r>
            <a:r>
              <a:rPr lang="en-GB" dirty="0" smtClean="0"/>
              <a:t> part) of bifurcate ligament, (c) long plantar ligament, and (d) short plantar ligament.</a:t>
            </a:r>
          </a:p>
          <a:p>
            <a:pPr>
              <a:buNone/>
            </a:pPr>
            <a:r>
              <a:rPr lang="en-GB" dirty="0" smtClean="0"/>
              <a:t> The </a:t>
            </a:r>
            <a:r>
              <a:rPr lang="en-GB" i="1" dirty="0" smtClean="0"/>
              <a:t>bifurcate ligament is Y-shaped.  </a:t>
            </a:r>
          </a:p>
          <a:p>
            <a:pPr>
              <a:buNone/>
            </a:pPr>
            <a:r>
              <a:rPr lang="en-GB" i="1" dirty="0" smtClean="0"/>
              <a:t> Its stem is attached to </a:t>
            </a:r>
            <a:r>
              <a:rPr lang="en-GB" dirty="0" smtClean="0"/>
              <a:t>the anterolateral part of the sulcus </a:t>
            </a:r>
            <a:r>
              <a:rPr lang="en-GB" dirty="0" err="1" smtClean="0"/>
              <a:t>calcanei</a:t>
            </a:r>
            <a:r>
              <a:rPr lang="en-GB" dirty="0" smtClean="0"/>
              <a:t>.</a:t>
            </a:r>
          </a:p>
          <a:p>
            <a:pPr>
              <a:buNone/>
            </a:pPr>
            <a:r>
              <a:rPr lang="en-GB" dirty="0" smtClean="0"/>
              <a:t> Its medial limb (</a:t>
            </a:r>
            <a:r>
              <a:rPr lang="en-GB" dirty="0" err="1" smtClean="0"/>
              <a:t>calcaneonavicular</a:t>
            </a:r>
            <a:r>
              <a:rPr lang="en-GB" dirty="0" smtClean="0"/>
              <a:t> part) is attached to the </a:t>
            </a:r>
            <a:r>
              <a:rPr lang="en-GB" dirty="0" err="1" smtClean="0"/>
              <a:t>dorsolateral</a:t>
            </a:r>
            <a:r>
              <a:rPr lang="en-GB" dirty="0" smtClean="0"/>
              <a:t> surface of the </a:t>
            </a:r>
            <a:r>
              <a:rPr lang="en-GB" dirty="0" err="1" smtClean="0"/>
              <a:t>navicular</a:t>
            </a:r>
            <a:r>
              <a:rPr lang="en-GB" dirty="0" smtClean="0"/>
              <a:t> bone and its lateral limb  (</a:t>
            </a:r>
            <a:r>
              <a:rPr lang="en-GB" dirty="0" err="1" smtClean="0"/>
              <a:t>calcaneocuboid</a:t>
            </a:r>
            <a:r>
              <a:rPr lang="en-GB" dirty="0" smtClean="0"/>
              <a:t> part) to the </a:t>
            </a:r>
            <a:r>
              <a:rPr lang="en-GB" dirty="0" err="1" smtClean="0"/>
              <a:t>dorsomedial</a:t>
            </a:r>
            <a:r>
              <a:rPr lang="en-GB" dirty="0" smtClean="0"/>
              <a:t> surface of the </a:t>
            </a:r>
            <a:r>
              <a:rPr lang="en-GB" dirty="0" err="1" smtClean="0"/>
              <a:t>cuboid</a:t>
            </a:r>
            <a:r>
              <a:rPr lang="en-GB" dirty="0" smtClean="0"/>
              <a:t> bone. </a:t>
            </a:r>
          </a:p>
          <a:p>
            <a:pPr>
              <a:buNone/>
            </a:pPr>
            <a:r>
              <a:rPr lang="en-GB" dirty="0" smtClean="0"/>
              <a:t>   The two limbs provide support to the joints.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12891" y="381000"/>
            <a:ext cx="9031110" cy="6173164"/>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1300</Words>
  <Application>Microsoft Office PowerPoint</Application>
  <PresentationFormat>On-screen Show (4:3)</PresentationFormat>
  <Paragraphs>107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stavya</dc:creator>
  <cp:lastModifiedBy>stavya</cp:lastModifiedBy>
  <cp:revision>18</cp:revision>
  <dcterms:created xsi:type="dcterms:W3CDTF">2006-08-16T00:00:00Z</dcterms:created>
  <dcterms:modified xsi:type="dcterms:W3CDTF">2021-09-14T06:34:25Z</dcterms:modified>
</cp:coreProperties>
</file>