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9" r:id="rId6"/>
    <p:sldId id="283" r:id="rId7"/>
    <p:sldId id="261" r:id="rId8"/>
    <p:sldId id="284" r:id="rId9"/>
    <p:sldId id="266" r:id="rId10"/>
    <p:sldId id="286" r:id="rId11"/>
    <p:sldId id="267" r:id="rId12"/>
    <p:sldId id="262" r:id="rId13"/>
    <p:sldId id="263" r:id="rId14"/>
    <p:sldId id="285" r:id="rId15"/>
    <p:sldId id="280" r:id="rId16"/>
    <p:sldId id="281" r:id="rId17"/>
    <p:sldId id="282" r:id="rId18"/>
    <p:sldId id="264" r:id="rId19"/>
    <p:sldId id="268" r:id="rId20"/>
    <p:sldId id="271" r:id="rId21"/>
    <p:sldId id="294" r:id="rId22"/>
    <p:sldId id="287" r:id="rId23"/>
    <p:sldId id="269" r:id="rId24"/>
    <p:sldId id="295" r:id="rId25"/>
    <p:sldId id="288" r:id="rId26"/>
    <p:sldId id="270" r:id="rId27"/>
    <p:sldId id="296" r:id="rId28"/>
    <p:sldId id="265" r:id="rId29"/>
    <p:sldId id="272" r:id="rId30"/>
    <p:sldId id="273" r:id="rId31"/>
    <p:sldId id="289" r:id="rId32"/>
    <p:sldId id="275" r:id="rId33"/>
    <p:sldId id="278" r:id="rId34"/>
    <p:sldId id="274" r:id="rId35"/>
    <p:sldId id="276" r:id="rId36"/>
    <p:sldId id="290" r:id="rId37"/>
    <p:sldId id="291" r:id="rId38"/>
    <p:sldId id="292" r:id="rId39"/>
    <p:sldId id="293"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ROTATOR CUFF,AXILALRY NERVE,WINGING OF SCAPULA</a:t>
            </a:r>
            <a:endParaRPr lang="en-IN" dirty="0"/>
          </a:p>
        </p:txBody>
      </p:sp>
      <p:sp>
        <p:nvSpPr>
          <p:cNvPr id="3" name="Subtitle 2"/>
          <p:cNvSpPr>
            <a:spLocks noGrp="1"/>
          </p:cNvSpPr>
          <p:nvPr>
            <p:ph type="subTitle" idx="1"/>
          </p:nvPr>
        </p:nvSpPr>
        <p:spPr/>
        <p:txBody>
          <a:bodyPr/>
          <a:lstStyle/>
          <a:p>
            <a:r>
              <a:rPr lang="en-IN" dirty="0" err="1" smtClean="0"/>
              <a:t>Dr.kinjal</a:t>
            </a:r>
            <a:r>
              <a:rPr lang="en-IN" dirty="0" smtClean="0"/>
              <a:t> </a:t>
            </a:r>
            <a:r>
              <a:rPr lang="en-IN" dirty="0" err="1" smtClean="0"/>
              <a:t>Jethva</a:t>
            </a:r>
            <a:r>
              <a:rPr lang="en-IN" dirty="0" smtClean="0"/>
              <a:t> </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F:\NEW CURRICULLUM  2019-2020\PHOTOGRAPHS OF PPT\subacromial-bursa.png"/>
          <p:cNvPicPr>
            <a:picLocks noGrp="1" noChangeAspect="1" noChangeArrowheads="1"/>
          </p:cNvPicPr>
          <p:nvPr>
            <p:ph idx="1"/>
          </p:nvPr>
        </p:nvPicPr>
        <p:blipFill>
          <a:blip r:embed="rId2"/>
          <a:srcRect/>
          <a:stretch>
            <a:fillRect/>
          </a:stretch>
        </p:blipFill>
        <p:spPr bwMode="auto">
          <a:xfrm>
            <a:off x="381000" y="228600"/>
            <a:ext cx="6781800" cy="6237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2875" y="6110288"/>
            <a:ext cx="8715375" cy="461962"/>
          </a:xfrm>
          <a:prstGeom prst="rect">
            <a:avLst/>
          </a:prstGeom>
          <a:noFill/>
          <a:ln w="9525">
            <a:noFill/>
            <a:miter lim="800000"/>
            <a:headEnd/>
            <a:tailEnd/>
          </a:ln>
        </p:spPr>
        <p:txBody>
          <a:bodyPr>
            <a:spAutoFit/>
          </a:bodyPr>
          <a:lstStyle/>
          <a:p>
            <a:pPr algn="ctr"/>
            <a:r>
              <a:rPr lang="en-US" sz="2400">
                <a:latin typeface="Helvetica Narrow" pitchFamily="34" charset="0"/>
              </a:rPr>
              <a:t>The subacromial bursa as seen in coronal section</a:t>
            </a:r>
          </a:p>
        </p:txBody>
      </p:sp>
      <p:pic>
        <p:nvPicPr>
          <p:cNvPr id="15363" name="Picture 2" descr="D:\VIKRANT SHARMA\Krishna Garg Mam\BDC Presentation\BDC Presentation\Tiff\Vol 1 Jpg\6-8.jpg"/>
          <p:cNvPicPr>
            <a:picLocks noChangeAspect="1" noChangeArrowheads="1"/>
          </p:cNvPicPr>
          <p:nvPr/>
        </p:nvPicPr>
        <p:blipFill>
          <a:blip r:embed="rId2"/>
          <a:srcRect/>
          <a:stretch>
            <a:fillRect/>
          </a:stretch>
        </p:blipFill>
        <p:spPr bwMode="auto">
          <a:xfrm>
            <a:off x="1500188" y="44450"/>
            <a:ext cx="6148387" cy="57229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Subacromial</a:t>
            </a:r>
            <a:r>
              <a:rPr lang="en-IN" dirty="0" smtClean="0"/>
              <a:t> bursa</a:t>
            </a:r>
            <a:endParaRPr lang="en-IN" dirty="0"/>
          </a:p>
        </p:txBody>
      </p:sp>
      <p:sp>
        <p:nvSpPr>
          <p:cNvPr id="3" name="Content Placeholder 2"/>
          <p:cNvSpPr>
            <a:spLocks noGrp="1"/>
          </p:cNvSpPr>
          <p:nvPr>
            <p:ph idx="1"/>
          </p:nvPr>
        </p:nvSpPr>
        <p:spPr/>
        <p:txBody>
          <a:bodyPr/>
          <a:lstStyle/>
          <a:p>
            <a:r>
              <a:rPr lang="en-IN" dirty="0" smtClean="0"/>
              <a:t>This is the largest bursa of the body situated below the </a:t>
            </a:r>
            <a:r>
              <a:rPr lang="en-IN" dirty="0" err="1" smtClean="0"/>
              <a:t>coracoacromial</a:t>
            </a:r>
            <a:r>
              <a:rPr lang="en-IN" dirty="0" smtClean="0"/>
              <a:t> arch &amp; deltoid muscle.</a:t>
            </a:r>
          </a:p>
          <a:p>
            <a:r>
              <a:rPr lang="en-IN" dirty="0" smtClean="0"/>
              <a:t>Below the bursa there are tendon of the </a:t>
            </a:r>
            <a:r>
              <a:rPr lang="en-IN" dirty="0" err="1" smtClean="0"/>
              <a:t>supraspinatous</a:t>
            </a:r>
            <a:r>
              <a:rPr lang="en-IN" dirty="0" smtClean="0"/>
              <a:t> &amp; greater tubercle of the </a:t>
            </a:r>
            <a:r>
              <a:rPr lang="en-IN" dirty="0" err="1" smtClean="0"/>
              <a:t>humerus</a:t>
            </a:r>
            <a:r>
              <a:rPr lang="en-IN" dirty="0" smtClean="0"/>
              <a: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During abduction it has great value</a:t>
            </a:r>
          </a:p>
          <a:p>
            <a:r>
              <a:rPr lang="en-IN" dirty="0" smtClean="0"/>
              <a:t> </a:t>
            </a:r>
            <a:r>
              <a:rPr lang="en-IN" dirty="0" smtClean="0"/>
              <a:t>It protects </a:t>
            </a:r>
            <a:r>
              <a:rPr lang="en-IN" dirty="0" smtClean="0"/>
              <a:t>tendon of </a:t>
            </a:r>
            <a:r>
              <a:rPr lang="en-IN" dirty="0" err="1" smtClean="0"/>
              <a:t>supraspinatous</a:t>
            </a:r>
            <a:r>
              <a:rPr lang="en-IN" dirty="0" smtClean="0"/>
              <a:t> against friction with </a:t>
            </a:r>
            <a:r>
              <a:rPr lang="en-IN" dirty="0" err="1" smtClean="0"/>
              <a:t>acromion</a:t>
            </a:r>
            <a:r>
              <a:rPr lang="en-IN" dirty="0" smtClean="0"/>
              <a:t>.</a:t>
            </a:r>
          </a:p>
          <a:p>
            <a:r>
              <a:rPr lang="en-IN" dirty="0" smtClean="0"/>
              <a:t>During over head </a:t>
            </a:r>
            <a:r>
              <a:rPr lang="en-IN" dirty="0" err="1" smtClean="0"/>
              <a:t>abdduction</a:t>
            </a:r>
            <a:r>
              <a:rPr lang="en-IN" dirty="0" smtClean="0"/>
              <a:t> greater tubercle passes under </a:t>
            </a:r>
            <a:r>
              <a:rPr lang="en-IN" dirty="0" err="1" smtClean="0"/>
              <a:t>acromion</a:t>
            </a:r>
            <a:r>
              <a:rPr lang="en-IN" dirty="0" smtClean="0"/>
              <a:t> which facilitated by  presence of bursa</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2875" y="6110288"/>
            <a:ext cx="8715375" cy="461962"/>
          </a:xfrm>
          <a:prstGeom prst="rect">
            <a:avLst/>
          </a:prstGeom>
          <a:noFill/>
          <a:ln w="9525">
            <a:noFill/>
            <a:miter lim="800000"/>
            <a:headEnd/>
            <a:tailEnd/>
          </a:ln>
        </p:spPr>
        <p:txBody>
          <a:bodyPr>
            <a:spAutoFit/>
          </a:bodyPr>
          <a:lstStyle/>
          <a:p>
            <a:pPr algn="ctr"/>
            <a:r>
              <a:rPr lang="en-US" sz="2400">
                <a:latin typeface="Helvetica Narrow" pitchFamily="34" charset="0"/>
              </a:rPr>
              <a:t>The subacromial bursa as seen in coronal section</a:t>
            </a:r>
          </a:p>
        </p:txBody>
      </p:sp>
      <p:pic>
        <p:nvPicPr>
          <p:cNvPr id="15363" name="Picture 2" descr="D:\VIKRANT SHARMA\Krishna Garg Mam\BDC Presentation\BDC Presentation\Tiff\Vol 1 Jpg\6-8.jpg"/>
          <p:cNvPicPr>
            <a:picLocks noChangeAspect="1" noChangeArrowheads="1"/>
          </p:cNvPicPr>
          <p:nvPr/>
        </p:nvPicPr>
        <p:blipFill>
          <a:blip r:embed="rId2"/>
          <a:srcRect/>
          <a:stretch>
            <a:fillRect/>
          </a:stretch>
        </p:blipFill>
        <p:spPr bwMode="auto">
          <a:xfrm>
            <a:off x="1500188" y="44450"/>
            <a:ext cx="6148387" cy="57229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F:\NEW CURRICULLUM  2019-2020\PHOTOGRAPHS OF PPT\subacromial-bursa.png"/>
          <p:cNvPicPr>
            <a:picLocks noGrp="1" noChangeAspect="1" noChangeArrowheads="1"/>
          </p:cNvPicPr>
          <p:nvPr>
            <p:ph idx="1"/>
          </p:nvPr>
        </p:nvPicPr>
        <p:blipFill>
          <a:blip r:embed="rId2"/>
          <a:srcRect/>
          <a:stretch>
            <a:fillRect/>
          </a:stretch>
        </p:blipFill>
        <p:spPr bwMode="auto">
          <a:xfrm>
            <a:off x="381000" y="228600"/>
            <a:ext cx="6781800" cy="6237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F:\NEW CURRICULLUM  2019-2020\PHOTOGRAPHS OF PPT\54513.jpg"/>
          <p:cNvPicPr>
            <a:picLocks noGrp="1" noChangeAspect="1" noChangeArrowheads="1"/>
          </p:cNvPicPr>
          <p:nvPr>
            <p:ph idx="1"/>
          </p:nvPr>
        </p:nvPicPr>
        <p:blipFill>
          <a:blip r:embed="rId2"/>
          <a:srcRect/>
          <a:stretch>
            <a:fillRect/>
          </a:stretch>
        </p:blipFill>
        <p:spPr bwMode="auto">
          <a:xfrm>
            <a:off x="304800" y="838200"/>
            <a:ext cx="8268718"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F:\NEW CURRICULLUM  2019-2020\PHOTOGRAPHS OF PPT\Shoulder-Impingement-Syndrome.png"/>
          <p:cNvPicPr>
            <a:picLocks noGrp="1" noChangeAspect="1" noChangeArrowheads="1"/>
          </p:cNvPicPr>
          <p:nvPr>
            <p:ph idx="1"/>
          </p:nvPr>
        </p:nvPicPr>
        <p:blipFill>
          <a:blip r:embed="rId2"/>
          <a:srcRect/>
          <a:stretch>
            <a:fillRect/>
          </a:stretch>
        </p:blipFill>
        <p:spPr bwMode="auto">
          <a:xfrm>
            <a:off x="609600" y="762000"/>
            <a:ext cx="6990735" cy="51355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Intermuscular</a:t>
            </a:r>
            <a:r>
              <a:rPr lang="en-IN" dirty="0" smtClean="0"/>
              <a:t> spaces</a:t>
            </a:r>
            <a:endParaRPr lang="en-IN" dirty="0"/>
          </a:p>
        </p:txBody>
      </p:sp>
      <p:sp>
        <p:nvSpPr>
          <p:cNvPr id="3" name="Content Placeholder 2"/>
          <p:cNvSpPr>
            <a:spLocks noGrp="1"/>
          </p:cNvSpPr>
          <p:nvPr>
            <p:ph idx="1"/>
          </p:nvPr>
        </p:nvSpPr>
        <p:spPr/>
        <p:txBody>
          <a:bodyPr/>
          <a:lstStyle/>
          <a:p>
            <a:r>
              <a:rPr lang="en-IN" dirty="0" smtClean="0"/>
              <a:t>Potential space formed between triceps muscle, </a:t>
            </a:r>
            <a:r>
              <a:rPr lang="en-IN" dirty="0" err="1" smtClean="0"/>
              <a:t>teres</a:t>
            </a:r>
            <a:r>
              <a:rPr lang="en-IN" dirty="0" smtClean="0"/>
              <a:t> major &amp; minor ,scapula, </a:t>
            </a:r>
            <a:r>
              <a:rPr lang="en-IN" dirty="0" err="1" smtClean="0"/>
              <a:t>humerus</a:t>
            </a:r>
            <a:r>
              <a:rPr lang="en-IN" dirty="0" smtClean="0"/>
              <a:t> for passage of blood vessels &amp; nerves from anterior to posterior aspect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78475"/>
            <a:ext cx="9144000" cy="831850"/>
          </a:xfrm>
          <a:prstGeom prst="rect">
            <a:avLst/>
          </a:prstGeom>
          <a:noFill/>
          <a:ln w="9525">
            <a:noFill/>
            <a:miter lim="800000"/>
            <a:headEnd/>
            <a:tailEnd/>
          </a:ln>
        </p:spPr>
        <p:txBody>
          <a:bodyPr>
            <a:spAutoFit/>
          </a:bodyPr>
          <a:lstStyle/>
          <a:p>
            <a:pPr algn="just"/>
            <a:r>
              <a:rPr lang="en-US" sz="2400">
                <a:latin typeface="Helvetica Narrow" pitchFamily="34" charset="0"/>
              </a:rPr>
              <a:t>The intermuscular spaces in the scapular region, including the quadrangular, upper triangular and lower triangular spaces</a:t>
            </a:r>
          </a:p>
        </p:txBody>
      </p:sp>
      <p:pic>
        <p:nvPicPr>
          <p:cNvPr id="23555" name="Picture 2" descr="D:\VIKRANT SHARMA\Krishna Garg Mam\BDC Presentation\BDC Presentation\Tiff\Vol 1 Jpg\6-11.jpg"/>
          <p:cNvPicPr>
            <a:picLocks noChangeAspect="1" noChangeArrowheads="1"/>
          </p:cNvPicPr>
          <p:nvPr/>
        </p:nvPicPr>
        <p:blipFill>
          <a:blip r:embed="rId2"/>
          <a:srcRect/>
          <a:stretch>
            <a:fillRect/>
          </a:stretch>
        </p:blipFill>
        <p:spPr bwMode="auto">
          <a:xfrm>
            <a:off x="-14288" y="0"/>
            <a:ext cx="9158288" cy="5286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IN" smtClean="0"/>
              <a:t>Scapular region muscles</a:t>
            </a:r>
          </a:p>
        </p:txBody>
      </p:sp>
      <p:pic>
        <p:nvPicPr>
          <p:cNvPr id="23555" name="Picture 2" descr="C:\Users\dell-pc\Downloads\New Doc 7_2.jpg"/>
          <p:cNvPicPr>
            <a:picLocks noGrp="1" noChangeAspect="1" noChangeArrowheads="1"/>
          </p:cNvPicPr>
          <p:nvPr>
            <p:ph idx="1"/>
          </p:nvPr>
        </p:nvPicPr>
        <p:blipFill>
          <a:blip r:embed="rId2"/>
          <a:srcRect/>
          <a:stretch>
            <a:fillRect/>
          </a:stretch>
        </p:blipFill>
        <p:spPr>
          <a:xfrm>
            <a:off x="1143000" y="1143000"/>
            <a:ext cx="6261100" cy="5486400"/>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43937" cy="6032421"/>
          </a:xfrm>
          <a:prstGeom prst="rect">
            <a:avLst/>
          </a:prstGeom>
        </p:spPr>
        <p:txBody>
          <a:bodyPr>
            <a:spAutoFit/>
          </a:bodyPr>
          <a:lstStyle/>
          <a:p>
            <a:pPr fontAlgn="auto">
              <a:spcBef>
                <a:spcPts val="0"/>
              </a:spcBef>
              <a:spcAft>
                <a:spcPts val="600"/>
              </a:spcAft>
              <a:defRPr/>
            </a:pPr>
            <a:r>
              <a:rPr lang="en-US" sz="2800" b="1" dirty="0">
                <a:solidFill>
                  <a:srgbClr val="C00000"/>
                </a:solidFill>
                <a:latin typeface="Helvetica Narrow" pitchFamily="34" charset="0"/>
              </a:rPr>
              <a:t>Quadrangular Space</a:t>
            </a:r>
          </a:p>
          <a:p>
            <a:pPr fontAlgn="auto">
              <a:spcBef>
                <a:spcPts val="0"/>
              </a:spcBef>
              <a:spcAft>
                <a:spcPts val="600"/>
              </a:spcAft>
              <a:defRPr/>
            </a:pPr>
            <a:r>
              <a:rPr lang="en-US" sz="2800" b="1" i="1" dirty="0">
                <a:solidFill>
                  <a:schemeClr val="accent6">
                    <a:lumMod val="75000"/>
                  </a:schemeClr>
                </a:solidFill>
                <a:latin typeface="Helvetica Narrow" pitchFamily="34" charset="0"/>
              </a:rPr>
              <a:t>Boundaries</a:t>
            </a:r>
          </a:p>
          <a:p>
            <a:pPr fontAlgn="auto">
              <a:spcBef>
                <a:spcPts val="0"/>
              </a:spcBef>
              <a:spcAft>
                <a:spcPts val="600"/>
              </a:spcAft>
              <a:defRPr/>
            </a:pPr>
            <a:r>
              <a:rPr lang="en-US" sz="2800" b="1" i="1" dirty="0">
                <a:solidFill>
                  <a:srgbClr val="FF0000"/>
                </a:solidFill>
                <a:latin typeface="Helvetica Narrow" pitchFamily="34" charset="0"/>
              </a:rPr>
              <a:t>Superior</a:t>
            </a:r>
          </a:p>
          <a:p>
            <a:pPr marL="514350" indent="-514350" fontAlgn="auto">
              <a:spcBef>
                <a:spcPts val="0"/>
              </a:spcBef>
              <a:spcAft>
                <a:spcPts val="600"/>
              </a:spcAft>
              <a:defRPr/>
            </a:pPr>
            <a:r>
              <a:rPr lang="en-US" sz="2800" dirty="0">
                <a:latin typeface="Helvetica Narrow" pitchFamily="34" charset="0"/>
              </a:rPr>
              <a:t> </a:t>
            </a:r>
            <a:r>
              <a:rPr lang="en-US" sz="2800" dirty="0" err="1">
                <a:latin typeface="Helvetica Narrow" pitchFamily="34" charset="0"/>
              </a:rPr>
              <a:t>i</a:t>
            </a:r>
            <a:r>
              <a:rPr lang="en-US" sz="2800" dirty="0">
                <a:latin typeface="Helvetica Narrow" pitchFamily="34" charset="0"/>
              </a:rPr>
              <a:t>.  </a:t>
            </a:r>
            <a:r>
              <a:rPr lang="en-US" sz="2800" dirty="0" err="1">
                <a:latin typeface="Helvetica Narrow" pitchFamily="34" charset="0"/>
              </a:rPr>
              <a:t>Subscapularis</a:t>
            </a:r>
            <a:r>
              <a:rPr lang="en-US" sz="2800" dirty="0">
                <a:latin typeface="Helvetica Narrow" pitchFamily="34" charset="0"/>
              </a:rPr>
              <a:t> in front.</a:t>
            </a:r>
          </a:p>
          <a:p>
            <a:pPr marL="514350" indent="-514350" fontAlgn="auto">
              <a:spcBef>
                <a:spcPts val="0"/>
              </a:spcBef>
              <a:spcAft>
                <a:spcPts val="600"/>
              </a:spcAft>
              <a:defRPr/>
            </a:pPr>
            <a:r>
              <a:rPr lang="en-US" sz="2800" dirty="0">
                <a:latin typeface="Helvetica Narrow" pitchFamily="34" charset="0"/>
              </a:rPr>
              <a:t>ii.  Capsule of the shoulder joint.</a:t>
            </a:r>
          </a:p>
          <a:p>
            <a:pPr fontAlgn="auto">
              <a:spcBef>
                <a:spcPts val="0"/>
              </a:spcBef>
              <a:spcAft>
                <a:spcPts val="600"/>
              </a:spcAft>
              <a:defRPr/>
            </a:pPr>
            <a:r>
              <a:rPr lang="en-US" sz="2800" b="1" i="1" dirty="0">
                <a:solidFill>
                  <a:srgbClr val="FF0000"/>
                </a:solidFill>
                <a:latin typeface="Helvetica Narrow" pitchFamily="34" charset="0"/>
              </a:rPr>
              <a:t>Inferior</a:t>
            </a:r>
            <a:r>
              <a:rPr lang="en-US" sz="2800" i="1" dirty="0">
                <a:latin typeface="Helvetica Narrow" pitchFamily="34" charset="0"/>
              </a:rPr>
              <a:t>: </a:t>
            </a:r>
            <a:r>
              <a:rPr lang="en-US" sz="2800" dirty="0">
                <a:latin typeface="Helvetica Narrow" pitchFamily="34" charset="0"/>
              </a:rPr>
              <a:t>Superior border of </a:t>
            </a:r>
            <a:r>
              <a:rPr lang="en-US" sz="2800" dirty="0" err="1">
                <a:latin typeface="Helvetica Narrow" pitchFamily="34" charset="0"/>
              </a:rPr>
              <a:t>teres</a:t>
            </a:r>
            <a:r>
              <a:rPr lang="en-US" sz="2800" dirty="0">
                <a:latin typeface="Helvetica Narrow" pitchFamily="34" charset="0"/>
              </a:rPr>
              <a:t> major.</a:t>
            </a:r>
          </a:p>
          <a:p>
            <a:pPr fontAlgn="auto">
              <a:spcBef>
                <a:spcPts val="0"/>
              </a:spcBef>
              <a:spcAft>
                <a:spcPts val="600"/>
              </a:spcAft>
              <a:defRPr/>
            </a:pPr>
            <a:r>
              <a:rPr lang="en-US" sz="2800" b="1" i="1" dirty="0">
                <a:solidFill>
                  <a:srgbClr val="FF0000"/>
                </a:solidFill>
                <a:latin typeface="Helvetica Narrow" pitchFamily="34" charset="0"/>
              </a:rPr>
              <a:t>Medial</a:t>
            </a:r>
            <a:r>
              <a:rPr lang="en-US" sz="2800" i="1" dirty="0">
                <a:latin typeface="Helvetica Narrow" pitchFamily="34" charset="0"/>
              </a:rPr>
              <a:t>:</a:t>
            </a:r>
            <a:r>
              <a:rPr lang="en-US" sz="2800" b="1" i="1" dirty="0">
                <a:latin typeface="Helvetica Narrow" pitchFamily="34" charset="0"/>
              </a:rPr>
              <a:t> </a:t>
            </a:r>
            <a:r>
              <a:rPr lang="en-US" sz="2800" dirty="0">
                <a:latin typeface="Helvetica Narrow" pitchFamily="34" charset="0"/>
              </a:rPr>
              <a:t>Lateral border of long head of the triceps </a:t>
            </a:r>
            <a:r>
              <a:rPr lang="en-US" sz="2800" dirty="0" err="1">
                <a:latin typeface="Helvetica Narrow" pitchFamily="34" charset="0"/>
              </a:rPr>
              <a:t>brachii</a:t>
            </a:r>
            <a:r>
              <a:rPr lang="en-US" sz="2800" dirty="0">
                <a:latin typeface="Helvetica Narrow" pitchFamily="34" charset="0"/>
              </a:rPr>
              <a:t>.</a:t>
            </a:r>
          </a:p>
          <a:p>
            <a:pPr fontAlgn="auto">
              <a:spcBef>
                <a:spcPts val="0"/>
              </a:spcBef>
              <a:spcAft>
                <a:spcPts val="600"/>
              </a:spcAft>
              <a:defRPr/>
            </a:pPr>
            <a:r>
              <a:rPr lang="en-US" sz="2800" b="1" i="1" dirty="0">
                <a:solidFill>
                  <a:srgbClr val="FF0000"/>
                </a:solidFill>
                <a:latin typeface="Helvetica Narrow" pitchFamily="34" charset="0"/>
              </a:rPr>
              <a:t>Lateral:</a:t>
            </a:r>
            <a:r>
              <a:rPr lang="en-US" sz="2800" i="1" dirty="0">
                <a:latin typeface="Helvetica Narrow" pitchFamily="34" charset="0"/>
              </a:rPr>
              <a:t> </a:t>
            </a:r>
            <a:r>
              <a:rPr lang="en-US" sz="2800" dirty="0">
                <a:latin typeface="Helvetica Narrow" pitchFamily="34" charset="0"/>
              </a:rPr>
              <a:t>Surgical neck of the </a:t>
            </a:r>
            <a:r>
              <a:rPr lang="en-US" sz="2800" dirty="0" err="1">
                <a:latin typeface="Helvetica Narrow" pitchFamily="34" charset="0"/>
              </a:rPr>
              <a:t>humerus</a:t>
            </a:r>
            <a:r>
              <a:rPr lang="en-US" sz="2800" dirty="0">
                <a:latin typeface="Helvetica Narrow" pitchFamily="34" charset="0"/>
              </a:rPr>
              <a:t>.</a:t>
            </a:r>
          </a:p>
          <a:p>
            <a:pPr fontAlgn="auto">
              <a:spcBef>
                <a:spcPts val="0"/>
              </a:spcBef>
              <a:spcAft>
                <a:spcPts val="600"/>
              </a:spcAft>
              <a:defRPr/>
            </a:pPr>
            <a:r>
              <a:rPr lang="en-US" sz="2800" i="1" dirty="0">
                <a:latin typeface="Helvetica Narrow" pitchFamily="34" charset="0"/>
              </a:rPr>
              <a:t>Contents</a:t>
            </a:r>
          </a:p>
          <a:p>
            <a:pPr fontAlgn="auto">
              <a:spcBef>
                <a:spcPts val="0"/>
              </a:spcBef>
              <a:spcAft>
                <a:spcPts val="600"/>
              </a:spcAft>
              <a:defRPr/>
            </a:pPr>
            <a:r>
              <a:rPr lang="en-US" sz="2800" dirty="0">
                <a:latin typeface="Helvetica Narrow" pitchFamily="34" charset="0"/>
              </a:rPr>
              <a:t>  </a:t>
            </a:r>
            <a:r>
              <a:rPr lang="en-US" sz="2800" dirty="0" err="1">
                <a:latin typeface="Helvetica Narrow" pitchFamily="34" charset="0"/>
              </a:rPr>
              <a:t>i</a:t>
            </a:r>
            <a:r>
              <a:rPr lang="en-US" sz="2800" dirty="0">
                <a:latin typeface="Helvetica Narrow" pitchFamily="34" charset="0"/>
              </a:rPr>
              <a:t>.  </a:t>
            </a:r>
            <a:r>
              <a:rPr lang="en-US" sz="2800" dirty="0" err="1">
                <a:latin typeface="Helvetica Narrow" pitchFamily="34" charset="0"/>
              </a:rPr>
              <a:t>Axillary</a:t>
            </a:r>
            <a:r>
              <a:rPr lang="en-US" sz="2800" dirty="0">
                <a:latin typeface="Helvetica Narrow" pitchFamily="34" charset="0"/>
              </a:rPr>
              <a:t> nerve</a:t>
            </a:r>
          </a:p>
          <a:p>
            <a:pPr fontAlgn="auto">
              <a:spcBef>
                <a:spcPts val="0"/>
              </a:spcBef>
              <a:spcAft>
                <a:spcPts val="600"/>
              </a:spcAft>
              <a:defRPr/>
            </a:pPr>
            <a:r>
              <a:rPr lang="en-US" sz="2800" dirty="0">
                <a:latin typeface="Helvetica Narrow" pitchFamily="34" charset="0"/>
              </a:rPr>
              <a:t> ii.  Posterior circumflex humeral vessels.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78475"/>
            <a:ext cx="9144000" cy="831850"/>
          </a:xfrm>
          <a:prstGeom prst="rect">
            <a:avLst/>
          </a:prstGeom>
          <a:noFill/>
          <a:ln w="9525">
            <a:noFill/>
            <a:miter lim="800000"/>
            <a:headEnd/>
            <a:tailEnd/>
          </a:ln>
        </p:spPr>
        <p:txBody>
          <a:bodyPr>
            <a:spAutoFit/>
          </a:bodyPr>
          <a:lstStyle/>
          <a:p>
            <a:pPr algn="just"/>
            <a:r>
              <a:rPr lang="en-US" sz="2400">
                <a:latin typeface="Helvetica Narrow" pitchFamily="34" charset="0"/>
              </a:rPr>
              <a:t>The intermuscular spaces in the scapular region, including the quadrangular, upper triangular and lower triangular spaces</a:t>
            </a:r>
          </a:p>
        </p:txBody>
      </p:sp>
      <p:pic>
        <p:nvPicPr>
          <p:cNvPr id="23555" name="Picture 2" descr="D:\VIKRANT SHARMA\Krishna Garg Mam\BDC Presentation\BDC Presentation\Tiff\Vol 1 Jpg\6-11.jpg"/>
          <p:cNvPicPr>
            <a:picLocks noChangeAspect="1" noChangeArrowheads="1"/>
          </p:cNvPicPr>
          <p:nvPr/>
        </p:nvPicPr>
        <p:blipFill>
          <a:blip r:embed="rId2"/>
          <a:srcRect/>
          <a:stretch>
            <a:fillRect/>
          </a:stretch>
        </p:blipFill>
        <p:spPr bwMode="auto">
          <a:xfrm>
            <a:off x="-14288" y="0"/>
            <a:ext cx="9158288" cy="5286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a:bodyPr>
          <a:lstStyle/>
          <a:p>
            <a:pPr eaLnBrk="1" hangingPunct="1"/>
            <a:endParaRPr lang="en-US" sz="2800" b="1" i="1" dirty="0" smtClean="0"/>
          </a:p>
        </p:txBody>
      </p:sp>
      <p:pic>
        <p:nvPicPr>
          <p:cNvPr id="10243" name="Picture 2"/>
          <p:cNvPicPr>
            <a:picLocks noGrp="1" noChangeAspect="1" noChangeArrowheads="1"/>
          </p:cNvPicPr>
          <p:nvPr>
            <p:ph idx="1"/>
          </p:nvPr>
        </p:nvPicPr>
        <p:blipFill>
          <a:blip r:embed="rId2"/>
          <a:srcRect l="41479" t="18520" r="14024" b="9085"/>
          <a:stretch>
            <a:fillRect/>
          </a:stretch>
        </p:blipFill>
        <p:spPr>
          <a:xfrm>
            <a:off x="-304800" y="0"/>
            <a:ext cx="9144000" cy="7250642"/>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500063"/>
            <a:ext cx="8572500" cy="3786187"/>
          </a:xfrm>
          <a:prstGeom prst="rect">
            <a:avLst/>
          </a:prstGeom>
        </p:spPr>
        <p:txBody>
          <a:bodyPr>
            <a:spAutoFit/>
          </a:bodyPr>
          <a:lstStyle/>
          <a:p>
            <a:pPr fontAlgn="auto">
              <a:spcBef>
                <a:spcPts val="0"/>
              </a:spcBef>
              <a:spcAft>
                <a:spcPts val="600"/>
              </a:spcAft>
              <a:defRPr/>
            </a:pPr>
            <a:r>
              <a:rPr lang="en-US" sz="2800" b="1" dirty="0">
                <a:solidFill>
                  <a:srgbClr val="C00000"/>
                </a:solidFill>
                <a:latin typeface="Helvetica Narrow" pitchFamily="34" charset="0"/>
              </a:rPr>
              <a:t>Upper Triangular Space</a:t>
            </a:r>
          </a:p>
          <a:p>
            <a:pPr fontAlgn="auto">
              <a:spcBef>
                <a:spcPts val="0"/>
              </a:spcBef>
              <a:spcAft>
                <a:spcPts val="600"/>
              </a:spcAft>
              <a:defRPr/>
            </a:pPr>
            <a:r>
              <a:rPr lang="en-US" sz="2800" b="1" i="1" dirty="0">
                <a:solidFill>
                  <a:schemeClr val="accent6">
                    <a:lumMod val="75000"/>
                  </a:schemeClr>
                </a:solidFill>
                <a:latin typeface="Helvetica Narrow" pitchFamily="34" charset="0"/>
              </a:rPr>
              <a:t>Boundaries</a:t>
            </a:r>
          </a:p>
          <a:p>
            <a:pPr fontAlgn="auto">
              <a:spcBef>
                <a:spcPts val="0"/>
              </a:spcBef>
              <a:spcAft>
                <a:spcPts val="600"/>
              </a:spcAft>
              <a:defRPr/>
            </a:pPr>
            <a:r>
              <a:rPr lang="en-US" sz="2800" i="1" dirty="0">
                <a:latin typeface="Helvetica Narrow" pitchFamily="34" charset="0"/>
              </a:rPr>
              <a:t>Superior: </a:t>
            </a:r>
            <a:r>
              <a:rPr lang="en-US" sz="2800" dirty="0">
                <a:latin typeface="Helvetica Narrow" pitchFamily="34" charset="0"/>
              </a:rPr>
              <a:t>Inferior border of </a:t>
            </a:r>
            <a:r>
              <a:rPr lang="en-US" sz="2800" dirty="0" err="1">
                <a:latin typeface="Helvetica Narrow" pitchFamily="34" charset="0"/>
              </a:rPr>
              <a:t>teres</a:t>
            </a:r>
            <a:r>
              <a:rPr lang="en-US" sz="2800" dirty="0">
                <a:latin typeface="Helvetica Narrow" pitchFamily="34" charset="0"/>
              </a:rPr>
              <a:t> minor.</a:t>
            </a:r>
          </a:p>
          <a:p>
            <a:pPr fontAlgn="auto">
              <a:spcBef>
                <a:spcPts val="0"/>
              </a:spcBef>
              <a:spcAft>
                <a:spcPts val="600"/>
              </a:spcAft>
              <a:defRPr/>
            </a:pPr>
            <a:r>
              <a:rPr lang="en-US" sz="2800" i="1" dirty="0">
                <a:latin typeface="Helvetica Narrow" pitchFamily="34" charset="0"/>
              </a:rPr>
              <a:t>Lateral: </a:t>
            </a:r>
            <a:r>
              <a:rPr lang="en-US" sz="2800" dirty="0">
                <a:latin typeface="Helvetica Narrow" pitchFamily="34" charset="0"/>
              </a:rPr>
              <a:t>Medial border of long head of the triceps </a:t>
            </a:r>
            <a:r>
              <a:rPr lang="en-US" sz="2800" dirty="0" err="1">
                <a:latin typeface="Helvetica Narrow" pitchFamily="34" charset="0"/>
              </a:rPr>
              <a:t>brachii</a:t>
            </a:r>
            <a:r>
              <a:rPr lang="en-US" sz="2800" dirty="0">
                <a:latin typeface="Helvetica Narrow" pitchFamily="34" charset="0"/>
              </a:rPr>
              <a:t>.</a:t>
            </a:r>
          </a:p>
          <a:p>
            <a:pPr fontAlgn="auto">
              <a:spcBef>
                <a:spcPts val="0"/>
              </a:spcBef>
              <a:spcAft>
                <a:spcPts val="600"/>
              </a:spcAft>
              <a:defRPr/>
            </a:pPr>
            <a:r>
              <a:rPr lang="en-US" sz="2800" i="1" dirty="0">
                <a:latin typeface="Helvetica Narrow" pitchFamily="34" charset="0"/>
              </a:rPr>
              <a:t>Inferior: </a:t>
            </a:r>
            <a:r>
              <a:rPr lang="en-US" sz="2800" dirty="0">
                <a:latin typeface="Helvetica Narrow" pitchFamily="34" charset="0"/>
              </a:rPr>
              <a:t>Superior border of </a:t>
            </a:r>
            <a:r>
              <a:rPr lang="en-US" sz="2800" dirty="0" err="1">
                <a:latin typeface="Helvetica Narrow" pitchFamily="34" charset="0"/>
              </a:rPr>
              <a:t>teres</a:t>
            </a:r>
            <a:r>
              <a:rPr lang="en-US" sz="2800" dirty="0">
                <a:latin typeface="Helvetica Narrow" pitchFamily="34" charset="0"/>
              </a:rPr>
              <a:t> major.</a:t>
            </a:r>
          </a:p>
          <a:p>
            <a:pPr fontAlgn="auto">
              <a:lnSpc>
                <a:spcPct val="150000"/>
              </a:lnSpc>
              <a:spcBef>
                <a:spcPts val="0"/>
              </a:spcBef>
              <a:spcAft>
                <a:spcPts val="600"/>
              </a:spcAft>
              <a:defRPr/>
            </a:pPr>
            <a:r>
              <a:rPr lang="en-US" sz="2800" b="1" i="1" dirty="0">
                <a:solidFill>
                  <a:schemeClr val="accent6">
                    <a:lumMod val="75000"/>
                  </a:schemeClr>
                </a:solidFill>
                <a:latin typeface="Helvetica Narrow" pitchFamily="34" charset="0"/>
              </a:rPr>
              <a:t>Contents</a:t>
            </a:r>
          </a:p>
          <a:p>
            <a:pPr fontAlgn="auto">
              <a:spcBef>
                <a:spcPts val="0"/>
              </a:spcBef>
              <a:spcAft>
                <a:spcPts val="600"/>
              </a:spcAft>
              <a:defRPr/>
            </a:pPr>
            <a:r>
              <a:rPr lang="en-US" sz="2800" dirty="0">
                <a:latin typeface="Helvetica Narrow" pitchFamily="34" charset="0"/>
              </a:rPr>
              <a:t>Circumflex scapular artery.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78475"/>
            <a:ext cx="9144000" cy="831850"/>
          </a:xfrm>
          <a:prstGeom prst="rect">
            <a:avLst/>
          </a:prstGeom>
          <a:noFill/>
          <a:ln w="9525">
            <a:noFill/>
            <a:miter lim="800000"/>
            <a:headEnd/>
            <a:tailEnd/>
          </a:ln>
        </p:spPr>
        <p:txBody>
          <a:bodyPr>
            <a:spAutoFit/>
          </a:bodyPr>
          <a:lstStyle/>
          <a:p>
            <a:pPr algn="just"/>
            <a:r>
              <a:rPr lang="en-US" sz="2400">
                <a:latin typeface="Helvetica Narrow" pitchFamily="34" charset="0"/>
              </a:rPr>
              <a:t>The intermuscular spaces in the scapular region, including the quadrangular, upper triangular and lower triangular spaces</a:t>
            </a:r>
          </a:p>
        </p:txBody>
      </p:sp>
      <p:pic>
        <p:nvPicPr>
          <p:cNvPr id="23555" name="Picture 2" descr="D:\VIKRANT SHARMA\Krishna Garg Mam\BDC Presentation\BDC Presentation\Tiff\Vol 1 Jpg\6-11.jpg"/>
          <p:cNvPicPr>
            <a:picLocks noChangeAspect="1" noChangeArrowheads="1"/>
          </p:cNvPicPr>
          <p:nvPr/>
        </p:nvPicPr>
        <p:blipFill>
          <a:blip r:embed="rId2"/>
          <a:srcRect/>
          <a:stretch>
            <a:fillRect/>
          </a:stretch>
        </p:blipFill>
        <p:spPr bwMode="auto">
          <a:xfrm>
            <a:off x="-14288" y="0"/>
            <a:ext cx="9158288" cy="5286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a:bodyPr>
          <a:lstStyle/>
          <a:p>
            <a:pPr eaLnBrk="1" hangingPunct="1"/>
            <a:endParaRPr lang="en-US" sz="2800" b="1" i="1" dirty="0" smtClean="0"/>
          </a:p>
        </p:txBody>
      </p:sp>
      <p:pic>
        <p:nvPicPr>
          <p:cNvPr id="10243" name="Picture 2"/>
          <p:cNvPicPr>
            <a:picLocks noGrp="1" noChangeAspect="1" noChangeArrowheads="1"/>
          </p:cNvPicPr>
          <p:nvPr>
            <p:ph idx="1"/>
          </p:nvPr>
        </p:nvPicPr>
        <p:blipFill>
          <a:blip r:embed="rId2"/>
          <a:srcRect l="41479" t="18520" r="14024" b="9085"/>
          <a:stretch>
            <a:fillRect/>
          </a:stretch>
        </p:blipFill>
        <p:spPr>
          <a:xfrm>
            <a:off x="-304800" y="0"/>
            <a:ext cx="9144000" cy="725064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500063"/>
            <a:ext cx="8572500" cy="4508500"/>
          </a:xfrm>
          <a:prstGeom prst="rect">
            <a:avLst/>
          </a:prstGeom>
        </p:spPr>
        <p:txBody>
          <a:bodyPr>
            <a:spAutoFit/>
          </a:bodyPr>
          <a:lstStyle/>
          <a:p>
            <a:pPr fontAlgn="auto">
              <a:lnSpc>
                <a:spcPct val="150000"/>
              </a:lnSpc>
              <a:spcBef>
                <a:spcPts val="0"/>
              </a:spcBef>
              <a:spcAft>
                <a:spcPts val="600"/>
              </a:spcAft>
              <a:defRPr/>
            </a:pPr>
            <a:r>
              <a:rPr lang="en-US" sz="2800" b="1" dirty="0">
                <a:solidFill>
                  <a:srgbClr val="C00000"/>
                </a:solidFill>
                <a:latin typeface="Helvetica Narrow" pitchFamily="34" charset="0"/>
              </a:rPr>
              <a:t>Lower Triangular Space</a:t>
            </a:r>
          </a:p>
          <a:p>
            <a:pPr fontAlgn="auto">
              <a:spcBef>
                <a:spcPts val="0"/>
              </a:spcBef>
              <a:spcAft>
                <a:spcPts val="600"/>
              </a:spcAft>
              <a:defRPr/>
            </a:pPr>
            <a:r>
              <a:rPr lang="en-US" sz="2800" b="1" i="1" dirty="0">
                <a:solidFill>
                  <a:schemeClr val="accent6">
                    <a:lumMod val="75000"/>
                  </a:schemeClr>
                </a:solidFill>
                <a:latin typeface="Helvetica Narrow" pitchFamily="34" charset="0"/>
              </a:rPr>
              <a:t>Boundaries</a:t>
            </a:r>
          </a:p>
          <a:p>
            <a:pPr fontAlgn="auto">
              <a:spcBef>
                <a:spcPts val="0"/>
              </a:spcBef>
              <a:spcAft>
                <a:spcPts val="600"/>
              </a:spcAft>
              <a:defRPr/>
            </a:pPr>
            <a:r>
              <a:rPr lang="en-US" sz="2800" i="1" dirty="0">
                <a:latin typeface="Helvetica Narrow" pitchFamily="34" charset="0"/>
              </a:rPr>
              <a:t>Medial: </a:t>
            </a:r>
            <a:r>
              <a:rPr lang="en-US" sz="2800" dirty="0">
                <a:latin typeface="Helvetica Narrow" pitchFamily="34" charset="0"/>
              </a:rPr>
              <a:t>Lateral border of long head of the triceps </a:t>
            </a:r>
            <a:r>
              <a:rPr lang="en-US" sz="2800" dirty="0" err="1">
                <a:latin typeface="Helvetica Narrow" pitchFamily="34" charset="0"/>
              </a:rPr>
              <a:t>brachii</a:t>
            </a:r>
            <a:endParaRPr lang="en-US" sz="2800" dirty="0">
              <a:latin typeface="Helvetica Narrow" pitchFamily="34" charset="0"/>
            </a:endParaRPr>
          </a:p>
          <a:p>
            <a:pPr fontAlgn="auto">
              <a:spcBef>
                <a:spcPts val="0"/>
              </a:spcBef>
              <a:spcAft>
                <a:spcPts val="600"/>
              </a:spcAft>
              <a:defRPr/>
            </a:pPr>
            <a:r>
              <a:rPr lang="en-US" sz="2800" i="1" dirty="0">
                <a:latin typeface="Helvetica Narrow" pitchFamily="34" charset="0"/>
              </a:rPr>
              <a:t>Lateral: </a:t>
            </a:r>
            <a:r>
              <a:rPr lang="en-US" sz="2800" dirty="0">
                <a:latin typeface="Helvetica Narrow" pitchFamily="34" charset="0"/>
              </a:rPr>
              <a:t>Medial border of </a:t>
            </a:r>
            <a:r>
              <a:rPr lang="en-US" sz="2800" dirty="0" err="1">
                <a:latin typeface="Helvetica Narrow" pitchFamily="34" charset="0"/>
              </a:rPr>
              <a:t>humerus</a:t>
            </a:r>
            <a:endParaRPr lang="en-US" sz="2800" dirty="0">
              <a:latin typeface="Helvetica Narrow" pitchFamily="34" charset="0"/>
            </a:endParaRPr>
          </a:p>
          <a:p>
            <a:pPr fontAlgn="auto">
              <a:spcBef>
                <a:spcPts val="0"/>
              </a:spcBef>
              <a:spcAft>
                <a:spcPts val="600"/>
              </a:spcAft>
              <a:defRPr/>
            </a:pPr>
            <a:r>
              <a:rPr lang="en-US" sz="2800" i="1" dirty="0">
                <a:latin typeface="Helvetica Narrow" pitchFamily="34" charset="0"/>
              </a:rPr>
              <a:t>Superior: </a:t>
            </a:r>
            <a:r>
              <a:rPr lang="en-US" sz="2800" dirty="0">
                <a:latin typeface="Helvetica Narrow" pitchFamily="34" charset="0"/>
              </a:rPr>
              <a:t>Lower border of </a:t>
            </a:r>
            <a:r>
              <a:rPr lang="en-US" sz="2800" dirty="0" err="1">
                <a:latin typeface="Helvetica Narrow" pitchFamily="34" charset="0"/>
              </a:rPr>
              <a:t>teres</a:t>
            </a:r>
            <a:r>
              <a:rPr lang="en-US" sz="2800" dirty="0">
                <a:latin typeface="Helvetica Narrow" pitchFamily="34" charset="0"/>
              </a:rPr>
              <a:t> major</a:t>
            </a:r>
          </a:p>
          <a:p>
            <a:pPr fontAlgn="auto">
              <a:lnSpc>
                <a:spcPct val="150000"/>
              </a:lnSpc>
              <a:spcBef>
                <a:spcPts val="0"/>
              </a:spcBef>
              <a:spcAft>
                <a:spcPts val="600"/>
              </a:spcAft>
              <a:defRPr/>
            </a:pPr>
            <a:r>
              <a:rPr lang="en-US" sz="2800" b="1" i="1" dirty="0">
                <a:solidFill>
                  <a:schemeClr val="accent6">
                    <a:lumMod val="75000"/>
                  </a:schemeClr>
                </a:solidFill>
                <a:latin typeface="Helvetica Narrow" pitchFamily="34" charset="0"/>
              </a:rPr>
              <a:t>Contents</a:t>
            </a:r>
          </a:p>
          <a:p>
            <a:pPr fontAlgn="auto">
              <a:spcBef>
                <a:spcPts val="0"/>
              </a:spcBef>
              <a:spcAft>
                <a:spcPts val="600"/>
              </a:spcAft>
              <a:defRPr/>
            </a:pPr>
            <a:r>
              <a:rPr lang="en-US" sz="2800" dirty="0">
                <a:latin typeface="Helvetica Narrow" pitchFamily="34" charset="0"/>
              </a:rPr>
              <a:t>   </a:t>
            </a:r>
            <a:r>
              <a:rPr lang="en-US" sz="2800" dirty="0" err="1">
                <a:latin typeface="Helvetica Narrow" pitchFamily="34" charset="0"/>
              </a:rPr>
              <a:t>i</a:t>
            </a:r>
            <a:r>
              <a:rPr lang="en-US" sz="2800" dirty="0">
                <a:latin typeface="Helvetica Narrow" pitchFamily="34" charset="0"/>
              </a:rPr>
              <a:t>.  Radial nerve</a:t>
            </a:r>
          </a:p>
          <a:p>
            <a:pPr fontAlgn="auto">
              <a:spcBef>
                <a:spcPts val="0"/>
              </a:spcBef>
              <a:spcAft>
                <a:spcPts val="600"/>
              </a:spcAft>
              <a:defRPr/>
            </a:pPr>
            <a:r>
              <a:rPr lang="en-US" sz="2800" dirty="0">
                <a:latin typeface="Helvetica Narrow" pitchFamily="34" charset="0"/>
              </a:rPr>
              <a:t>  ii.  </a:t>
            </a:r>
            <a:r>
              <a:rPr lang="en-US" sz="2800" dirty="0" err="1">
                <a:latin typeface="Helvetica Narrow" pitchFamily="34" charset="0"/>
              </a:rPr>
              <a:t>Profunda</a:t>
            </a:r>
            <a:r>
              <a:rPr lang="en-US" sz="2800" dirty="0">
                <a:latin typeface="Helvetica Narrow" pitchFamily="34" charset="0"/>
              </a:rPr>
              <a:t> </a:t>
            </a:r>
            <a:r>
              <a:rPr lang="en-US" sz="2800" dirty="0" err="1">
                <a:latin typeface="Helvetica Narrow" pitchFamily="34" charset="0"/>
              </a:rPr>
              <a:t>brachii</a:t>
            </a:r>
            <a:r>
              <a:rPr lang="en-US" sz="2800" dirty="0">
                <a:latin typeface="Helvetica Narrow" pitchFamily="34" charset="0"/>
              </a:rPr>
              <a:t> vessels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5578475"/>
            <a:ext cx="9144000" cy="831850"/>
          </a:xfrm>
          <a:prstGeom prst="rect">
            <a:avLst/>
          </a:prstGeom>
          <a:noFill/>
          <a:ln w="9525">
            <a:noFill/>
            <a:miter lim="800000"/>
            <a:headEnd/>
            <a:tailEnd/>
          </a:ln>
        </p:spPr>
        <p:txBody>
          <a:bodyPr>
            <a:spAutoFit/>
          </a:bodyPr>
          <a:lstStyle/>
          <a:p>
            <a:pPr algn="just"/>
            <a:r>
              <a:rPr lang="en-US" sz="2400">
                <a:latin typeface="Helvetica Narrow" pitchFamily="34" charset="0"/>
              </a:rPr>
              <a:t>The intermuscular spaces in the scapular region, including the quadrangular, upper triangular and lower triangular spaces</a:t>
            </a:r>
          </a:p>
        </p:txBody>
      </p:sp>
      <p:pic>
        <p:nvPicPr>
          <p:cNvPr id="23555" name="Picture 2" descr="D:\VIKRANT SHARMA\Krishna Garg Mam\BDC Presentation\BDC Presentation\Tiff\Vol 1 Jpg\6-11.jpg"/>
          <p:cNvPicPr>
            <a:picLocks noChangeAspect="1" noChangeArrowheads="1"/>
          </p:cNvPicPr>
          <p:nvPr/>
        </p:nvPicPr>
        <p:blipFill>
          <a:blip r:embed="rId2"/>
          <a:srcRect/>
          <a:stretch>
            <a:fillRect/>
          </a:stretch>
        </p:blipFill>
        <p:spPr bwMode="auto">
          <a:xfrm>
            <a:off x="-14288" y="0"/>
            <a:ext cx="9158288" cy="5286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a:bodyPr>
          <a:lstStyle/>
          <a:p>
            <a:pPr eaLnBrk="1" hangingPunct="1"/>
            <a:endParaRPr lang="en-US" sz="2800" b="1" i="1" dirty="0" smtClean="0"/>
          </a:p>
        </p:txBody>
      </p:sp>
      <p:pic>
        <p:nvPicPr>
          <p:cNvPr id="10243" name="Picture 2"/>
          <p:cNvPicPr>
            <a:picLocks noGrp="1" noChangeAspect="1" noChangeArrowheads="1"/>
          </p:cNvPicPr>
          <p:nvPr>
            <p:ph idx="1"/>
          </p:nvPr>
        </p:nvPicPr>
        <p:blipFill>
          <a:blip r:embed="rId2"/>
          <a:srcRect l="41479" t="18520" r="14024" b="9085"/>
          <a:stretch>
            <a:fillRect/>
          </a:stretch>
        </p:blipFill>
        <p:spPr>
          <a:xfrm>
            <a:off x="-304800" y="0"/>
            <a:ext cx="9144000" cy="7250642"/>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492125"/>
            <a:ext cx="8643937" cy="4062651"/>
          </a:xfrm>
          <a:prstGeom prst="rect">
            <a:avLst/>
          </a:prstGeom>
        </p:spPr>
        <p:txBody>
          <a:bodyPr>
            <a:spAutoFit/>
          </a:bodyPr>
          <a:lstStyle/>
          <a:p>
            <a:pPr algn="just" fontAlgn="auto">
              <a:spcBef>
                <a:spcPts val="0"/>
              </a:spcBef>
              <a:spcAft>
                <a:spcPts val="600"/>
              </a:spcAft>
              <a:defRPr/>
            </a:pPr>
            <a:r>
              <a:rPr lang="en-US" sz="2800" b="1" dirty="0">
                <a:solidFill>
                  <a:schemeClr val="accent1">
                    <a:lumMod val="75000"/>
                  </a:schemeClr>
                </a:solidFill>
                <a:latin typeface="Helvetica Narrow" pitchFamily="34" charset="0"/>
              </a:rPr>
              <a:t>AXILLARY OR CIRCUMFLEX NERVE</a:t>
            </a:r>
          </a:p>
          <a:p>
            <a:pPr algn="just" fontAlgn="auto">
              <a:spcBef>
                <a:spcPts val="0"/>
              </a:spcBef>
              <a:spcAft>
                <a:spcPts val="600"/>
              </a:spcAft>
              <a:defRPr/>
            </a:pPr>
            <a:r>
              <a:rPr lang="en-US" sz="2800" dirty="0" err="1">
                <a:latin typeface="Helvetica Narrow" pitchFamily="34" charset="0"/>
              </a:rPr>
              <a:t>Axillary</a:t>
            </a:r>
            <a:r>
              <a:rPr lang="en-US" sz="2800" dirty="0">
                <a:latin typeface="Helvetica Narrow" pitchFamily="34" charset="0"/>
              </a:rPr>
              <a:t> nerve is called </a:t>
            </a:r>
            <a:r>
              <a:rPr lang="en-US" sz="2800" dirty="0" err="1">
                <a:latin typeface="Helvetica Narrow" pitchFamily="34" charset="0"/>
              </a:rPr>
              <a:t>axillary</a:t>
            </a:r>
            <a:r>
              <a:rPr lang="en-US" sz="2800" dirty="0">
                <a:latin typeface="Helvetica Narrow" pitchFamily="34" charset="0"/>
              </a:rPr>
              <a:t> as it runs through the upper part of </a:t>
            </a:r>
            <a:r>
              <a:rPr lang="en-US" sz="2800" dirty="0" err="1">
                <a:latin typeface="Helvetica Narrow" pitchFamily="34" charset="0"/>
              </a:rPr>
              <a:t>axilla</a:t>
            </a:r>
            <a:r>
              <a:rPr lang="en-US" sz="2800" dirty="0">
                <a:latin typeface="Helvetica Narrow" pitchFamily="34" charset="0"/>
              </a:rPr>
              <a:t>. </a:t>
            </a:r>
            <a:endParaRPr lang="en-US" sz="2800" dirty="0" smtClean="0">
              <a:latin typeface="Helvetica Narrow" pitchFamily="34" charset="0"/>
            </a:endParaRPr>
          </a:p>
          <a:p>
            <a:pPr algn="just" fontAlgn="auto">
              <a:spcBef>
                <a:spcPts val="0"/>
              </a:spcBef>
              <a:spcAft>
                <a:spcPts val="600"/>
              </a:spcAft>
              <a:defRPr/>
            </a:pPr>
            <a:r>
              <a:rPr lang="en-US" sz="2800" dirty="0" smtClean="0">
                <a:latin typeface="Helvetica Narrow" pitchFamily="34" charset="0"/>
              </a:rPr>
              <a:t>It </a:t>
            </a:r>
            <a:r>
              <a:rPr lang="en-US" sz="2800" dirty="0">
                <a:latin typeface="Helvetica Narrow" pitchFamily="34" charset="0"/>
              </a:rPr>
              <a:t>is called circumflex as it courses around the surgical neck of </a:t>
            </a:r>
            <a:r>
              <a:rPr lang="en-US" sz="2800" dirty="0" err="1">
                <a:latin typeface="Helvetica Narrow" pitchFamily="34" charset="0"/>
              </a:rPr>
              <a:t>humerus</a:t>
            </a:r>
            <a:r>
              <a:rPr lang="en-US" sz="2800" dirty="0">
                <a:latin typeface="Helvetica Narrow" pitchFamily="34" charset="0"/>
              </a:rPr>
              <a:t> </a:t>
            </a:r>
            <a:r>
              <a:rPr lang="en-US" sz="2800" i="1" dirty="0">
                <a:latin typeface="Helvetica Narrow" pitchFamily="34" charset="0"/>
              </a:rPr>
              <a:t>to supply the prominent deltoid muscle.</a:t>
            </a:r>
          </a:p>
          <a:p>
            <a:pPr algn="just" fontAlgn="auto">
              <a:lnSpc>
                <a:spcPct val="150000"/>
              </a:lnSpc>
              <a:spcBef>
                <a:spcPts val="0"/>
              </a:spcBef>
              <a:spcAft>
                <a:spcPts val="600"/>
              </a:spcAft>
              <a:defRPr/>
            </a:pPr>
            <a:r>
              <a:rPr lang="en-US" sz="2800" b="1" dirty="0">
                <a:solidFill>
                  <a:srgbClr val="C00000"/>
                </a:solidFill>
                <a:latin typeface="Helvetica Narrow" pitchFamily="34" charset="0"/>
              </a:rPr>
              <a:t>Root Value</a:t>
            </a:r>
          </a:p>
          <a:p>
            <a:pPr algn="just" fontAlgn="auto">
              <a:spcBef>
                <a:spcPts val="0"/>
              </a:spcBef>
              <a:spcAft>
                <a:spcPts val="600"/>
              </a:spcAft>
              <a:defRPr/>
            </a:pPr>
            <a:r>
              <a:rPr lang="en-US" sz="2800" dirty="0">
                <a:latin typeface="Helvetica Narrow" pitchFamily="34" charset="0"/>
              </a:rPr>
              <a:t>Ventral </a:t>
            </a:r>
            <a:r>
              <a:rPr lang="en-US" sz="2800" dirty="0" err="1">
                <a:latin typeface="Helvetica Narrow" pitchFamily="34" charset="0"/>
              </a:rPr>
              <a:t>rami</a:t>
            </a:r>
            <a:r>
              <a:rPr lang="en-US" sz="2800" dirty="0">
                <a:latin typeface="Helvetica Narrow" pitchFamily="34" charset="0"/>
              </a:rPr>
              <a:t> of C5, C6 segments of spinal cord.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IN" smtClean="0"/>
          </a:p>
        </p:txBody>
      </p:sp>
      <p:pic>
        <p:nvPicPr>
          <p:cNvPr id="25603" name="Picture 2" descr="C:\Users\dell-pc\Downloads\New Doc 7_3.jpg"/>
          <p:cNvPicPr>
            <a:picLocks noGrp="1" noChangeAspect="1" noChangeArrowheads="1"/>
          </p:cNvPicPr>
          <p:nvPr>
            <p:ph idx="1"/>
          </p:nvPr>
        </p:nvPicPr>
        <p:blipFill>
          <a:blip r:embed="rId2"/>
          <a:srcRect/>
          <a:stretch>
            <a:fillRect/>
          </a:stretch>
        </p:blipFill>
        <p:spPr>
          <a:xfrm>
            <a:off x="271855" y="685800"/>
            <a:ext cx="8892784" cy="5516563"/>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492125"/>
            <a:ext cx="8643937" cy="3846513"/>
          </a:xfrm>
          <a:prstGeom prst="rect">
            <a:avLst/>
          </a:prstGeom>
        </p:spPr>
        <p:txBody>
          <a:bodyPr>
            <a:spAutoFit/>
          </a:bodyPr>
          <a:lstStyle/>
          <a:p>
            <a:pPr algn="just" fontAlgn="auto">
              <a:lnSpc>
                <a:spcPct val="150000"/>
              </a:lnSpc>
              <a:spcBef>
                <a:spcPts val="0"/>
              </a:spcBef>
              <a:spcAft>
                <a:spcPts val="600"/>
              </a:spcAft>
              <a:defRPr/>
            </a:pPr>
            <a:r>
              <a:rPr lang="en-US" sz="2800" b="1" dirty="0">
                <a:solidFill>
                  <a:srgbClr val="C00000"/>
                </a:solidFill>
                <a:latin typeface="Helvetica Narrow" pitchFamily="34" charset="0"/>
              </a:rPr>
              <a:t>Course</a:t>
            </a:r>
          </a:p>
          <a:p>
            <a:pPr algn="just" fontAlgn="auto">
              <a:spcBef>
                <a:spcPts val="0"/>
              </a:spcBef>
              <a:spcAft>
                <a:spcPts val="600"/>
              </a:spcAft>
              <a:defRPr/>
            </a:pPr>
            <a:r>
              <a:rPr lang="en-US" sz="2800" b="1" i="1" dirty="0" err="1">
                <a:solidFill>
                  <a:schemeClr val="accent6">
                    <a:lumMod val="75000"/>
                  </a:schemeClr>
                </a:solidFill>
                <a:latin typeface="Helvetica Narrow" pitchFamily="34" charset="0"/>
              </a:rPr>
              <a:t>Axilla</a:t>
            </a:r>
            <a:endParaRPr lang="en-US" sz="2800" b="1" i="1" dirty="0">
              <a:solidFill>
                <a:schemeClr val="accent6">
                  <a:lumMod val="75000"/>
                </a:schemeClr>
              </a:solidFill>
              <a:latin typeface="Helvetica Narrow" pitchFamily="34" charset="0"/>
            </a:endParaRPr>
          </a:p>
          <a:p>
            <a:pPr algn="just" fontAlgn="auto">
              <a:spcBef>
                <a:spcPts val="0"/>
              </a:spcBef>
              <a:spcAft>
                <a:spcPts val="600"/>
              </a:spcAft>
              <a:defRPr/>
            </a:pPr>
            <a:r>
              <a:rPr lang="en-US" sz="2800" dirty="0" err="1">
                <a:latin typeface="Helvetica Narrow" pitchFamily="34" charset="0"/>
              </a:rPr>
              <a:t>Axillary</a:t>
            </a:r>
            <a:r>
              <a:rPr lang="en-US" sz="2800" dirty="0">
                <a:latin typeface="Helvetica Narrow" pitchFamily="34" charset="0"/>
              </a:rPr>
              <a:t> or circumflex nerve is the smaller terminal branch of posterior cord seen in the </a:t>
            </a:r>
            <a:r>
              <a:rPr lang="en-US" sz="2800" dirty="0" err="1">
                <a:latin typeface="Helvetica Narrow" pitchFamily="34" charset="0"/>
              </a:rPr>
              <a:t>axilla</a:t>
            </a:r>
            <a:r>
              <a:rPr lang="en-US" sz="2800" i="1" dirty="0">
                <a:latin typeface="Helvetica Narrow" pitchFamily="34" charset="0"/>
              </a:rPr>
              <a:t>.</a:t>
            </a:r>
          </a:p>
          <a:p>
            <a:pPr algn="just" fontAlgn="auto">
              <a:lnSpc>
                <a:spcPct val="150000"/>
              </a:lnSpc>
              <a:spcBef>
                <a:spcPts val="0"/>
              </a:spcBef>
              <a:spcAft>
                <a:spcPts val="600"/>
              </a:spcAft>
              <a:defRPr/>
            </a:pPr>
            <a:r>
              <a:rPr lang="en-US" sz="2800" b="1" i="1" dirty="0">
                <a:solidFill>
                  <a:schemeClr val="accent6">
                    <a:lumMod val="75000"/>
                  </a:schemeClr>
                </a:solidFill>
                <a:latin typeface="Helvetica Narrow" pitchFamily="34" charset="0"/>
              </a:rPr>
              <a:t>Quadrangular Space</a:t>
            </a:r>
          </a:p>
          <a:p>
            <a:pPr algn="just" fontAlgn="auto">
              <a:spcBef>
                <a:spcPts val="0"/>
              </a:spcBef>
              <a:spcAft>
                <a:spcPts val="600"/>
              </a:spcAft>
              <a:defRPr/>
            </a:pPr>
            <a:r>
              <a:rPr lang="en-US" sz="2800" dirty="0">
                <a:latin typeface="Helvetica Narrow" pitchFamily="34" charset="0"/>
              </a:rPr>
              <a:t>The nerve passes backwards through the quadrangular space</a:t>
            </a:r>
            <a:r>
              <a:rPr lang="en-US" sz="2800" i="1" dirty="0">
                <a:latin typeface="Helvetica Narrow" pitchFamily="34" charset="0"/>
              </a:rPr>
              <a:t>. Here it lies below the capsule of the shoulder joint.</a:t>
            </a:r>
            <a:endParaRPr lang="en-US" sz="2800" dirty="0">
              <a:latin typeface="Helvetica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Chapter 007 Figure 055"/>
          <p:cNvPicPr>
            <a:picLocks noChangeAspect="1" noChangeArrowheads="1"/>
          </p:cNvPicPr>
          <p:nvPr/>
        </p:nvPicPr>
        <p:blipFill>
          <a:blip r:embed="rId2">
            <a:extLst>
              <a:ext uri="{28A0092B-C50C-407E-A947-70E740481C1C}">
                <a14:useLocalDpi xmlns="" xmlns:a14="http://schemas.microsoft.com/office/drawing/2010/main" val="0"/>
              </a:ext>
            </a:extLst>
          </a:blip>
          <a:srcRect l="15625" t="9973" r="30200" b="23468"/>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idx="4294967295"/>
          </p:nvPr>
        </p:nvSpPr>
        <p:spPr>
          <a:xfrm>
            <a:off x="0" y="0"/>
            <a:ext cx="5029200" cy="685800"/>
          </a:xfrm>
        </p:spPr>
        <p:txBody>
          <a:bodyPr/>
          <a:lstStyle/>
          <a:p>
            <a:pPr algn="l"/>
            <a:r>
              <a:rPr lang="en-GB" sz="3600" b="1" u="sng" dirty="0" err="1" smtClean="0">
                <a:solidFill>
                  <a:schemeClr val="tx1"/>
                </a:solidFill>
              </a:rPr>
              <a:t>Axillary</a:t>
            </a:r>
            <a:r>
              <a:rPr lang="en-GB" sz="3600" b="1" u="sng" dirty="0" smtClean="0">
                <a:solidFill>
                  <a:schemeClr val="tx1"/>
                </a:solidFill>
              </a:rPr>
              <a:t> Nerve (C5-C6)</a:t>
            </a:r>
          </a:p>
        </p:txBody>
      </p:sp>
      <p:sp>
        <p:nvSpPr>
          <p:cNvPr id="19460" name="Freeform 8"/>
          <p:cNvSpPr>
            <a:spLocks/>
          </p:cNvSpPr>
          <p:nvPr/>
        </p:nvSpPr>
        <p:spPr bwMode="auto">
          <a:xfrm>
            <a:off x="1828800" y="1752600"/>
            <a:ext cx="533400" cy="1143000"/>
          </a:xfrm>
          <a:custGeom>
            <a:avLst/>
            <a:gdLst>
              <a:gd name="T0" fmla="*/ 533400 w 336"/>
              <a:gd name="T1" fmla="*/ 0 h 720"/>
              <a:gd name="T2" fmla="*/ 381000 w 336"/>
              <a:gd name="T3" fmla="*/ 228600 h 720"/>
              <a:gd name="T4" fmla="*/ 228600 w 336"/>
              <a:gd name="T5" fmla="*/ 533400 h 720"/>
              <a:gd name="T6" fmla="*/ 76200 w 336"/>
              <a:gd name="T7" fmla="*/ 838200 h 720"/>
              <a:gd name="T8" fmla="*/ 0 w 336"/>
              <a:gd name="T9" fmla="*/ 1143000 h 720"/>
              <a:gd name="T10" fmla="*/ 0 60000 65536"/>
              <a:gd name="T11" fmla="*/ 0 60000 65536"/>
              <a:gd name="T12" fmla="*/ 0 60000 65536"/>
              <a:gd name="T13" fmla="*/ 0 60000 65536"/>
              <a:gd name="T14" fmla="*/ 0 60000 65536"/>
              <a:gd name="T15" fmla="*/ 0 w 336"/>
              <a:gd name="T16" fmla="*/ 0 h 720"/>
              <a:gd name="T17" fmla="*/ 336 w 336"/>
              <a:gd name="T18" fmla="*/ 720 h 720"/>
            </a:gdLst>
            <a:ahLst/>
            <a:cxnLst>
              <a:cxn ang="T10">
                <a:pos x="T0" y="T1"/>
              </a:cxn>
              <a:cxn ang="T11">
                <a:pos x="T2" y="T3"/>
              </a:cxn>
              <a:cxn ang="T12">
                <a:pos x="T4" y="T5"/>
              </a:cxn>
              <a:cxn ang="T13">
                <a:pos x="T6" y="T7"/>
              </a:cxn>
              <a:cxn ang="T14">
                <a:pos x="T8" y="T9"/>
              </a:cxn>
            </a:cxnLst>
            <a:rect l="T15" t="T16" r="T17" b="T18"/>
            <a:pathLst>
              <a:path w="336" h="720">
                <a:moveTo>
                  <a:pt x="336" y="0"/>
                </a:moveTo>
                <a:cubicBezTo>
                  <a:pt x="304" y="44"/>
                  <a:pt x="272" y="88"/>
                  <a:pt x="240" y="144"/>
                </a:cubicBezTo>
                <a:cubicBezTo>
                  <a:pt x="208" y="200"/>
                  <a:pt x="176" y="272"/>
                  <a:pt x="144" y="336"/>
                </a:cubicBezTo>
                <a:cubicBezTo>
                  <a:pt x="112" y="400"/>
                  <a:pt x="72" y="464"/>
                  <a:pt x="48" y="528"/>
                </a:cubicBezTo>
                <a:cubicBezTo>
                  <a:pt x="24" y="592"/>
                  <a:pt x="8" y="688"/>
                  <a:pt x="0" y="720"/>
                </a:cubicBezTo>
              </a:path>
            </a:pathLst>
          </a:custGeom>
          <a:noFill/>
          <a:ln w="57150" cap="rnd">
            <a:solidFill>
              <a:srgbClr val="7E1E00"/>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en-IN"/>
          </a:p>
        </p:txBody>
      </p:sp>
      <p:sp>
        <p:nvSpPr>
          <p:cNvPr id="19461" name="Freeform 9"/>
          <p:cNvSpPr>
            <a:spLocks/>
          </p:cNvSpPr>
          <p:nvPr/>
        </p:nvSpPr>
        <p:spPr bwMode="auto">
          <a:xfrm>
            <a:off x="1981200" y="1828800"/>
            <a:ext cx="533400" cy="1143000"/>
          </a:xfrm>
          <a:custGeom>
            <a:avLst/>
            <a:gdLst>
              <a:gd name="T0" fmla="*/ 533400 w 336"/>
              <a:gd name="T1" fmla="*/ 0 h 720"/>
              <a:gd name="T2" fmla="*/ 381000 w 336"/>
              <a:gd name="T3" fmla="*/ 228600 h 720"/>
              <a:gd name="T4" fmla="*/ 228600 w 336"/>
              <a:gd name="T5" fmla="*/ 533400 h 720"/>
              <a:gd name="T6" fmla="*/ 76200 w 336"/>
              <a:gd name="T7" fmla="*/ 838200 h 720"/>
              <a:gd name="T8" fmla="*/ 0 w 336"/>
              <a:gd name="T9" fmla="*/ 1143000 h 720"/>
              <a:gd name="T10" fmla="*/ 0 60000 65536"/>
              <a:gd name="T11" fmla="*/ 0 60000 65536"/>
              <a:gd name="T12" fmla="*/ 0 60000 65536"/>
              <a:gd name="T13" fmla="*/ 0 60000 65536"/>
              <a:gd name="T14" fmla="*/ 0 60000 65536"/>
              <a:gd name="T15" fmla="*/ 0 w 336"/>
              <a:gd name="T16" fmla="*/ 0 h 720"/>
              <a:gd name="T17" fmla="*/ 336 w 336"/>
              <a:gd name="T18" fmla="*/ 720 h 720"/>
            </a:gdLst>
            <a:ahLst/>
            <a:cxnLst>
              <a:cxn ang="T10">
                <a:pos x="T0" y="T1"/>
              </a:cxn>
              <a:cxn ang="T11">
                <a:pos x="T2" y="T3"/>
              </a:cxn>
              <a:cxn ang="T12">
                <a:pos x="T4" y="T5"/>
              </a:cxn>
              <a:cxn ang="T13">
                <a:pos x="T6" y="T7"/>
              </a:cxn>
              <a:cxn ang="T14">
                <a:pos x="T8" y="T9"/>
              </a:cxn>
            </a:cxnLst>
            <a:rect l="T15" t="T16" r="T17" b="T18"/>
            <a:pathLst>
              <a:path w="336" h="720">
                <a:moveTo>
                  <a:pt x="336" y="0"/>
                </a:moveTo>
                <a:cubicBezTo>
                  <a:pt x="304" y="44"/>
                  <a:pt x="272" y="88"/>
                  <a:pt x="240" y="144"/>
                </a:cubicBezTo>
                <a:cubicBezTo>
                  <a:pt x="208" y="200"/>
                  <a:pt x="176" y="272"/>
                  <a:pt x="144" y="336"/>
                </a:cubicBezTo>
                <a:cubicBezTo>
                  <a:pt x="112" y="400"/>
                  <a:pt x="72" y="464"/>
                  <a:pt x="48" y="528"/>
                </a:cubicBezTo>
                <a:cubicBezTo>
                  <a:pt x="24" y="592"/>
                  <a:pt x="8" y="688"/>
                  <a:pt x="0" y="720"/>
                </a:cubicBezTo>
              </a:path>
            </a:pathLst>
          </a:custGeom>
          <a:noFill/>
          <a:ln w="57150" cap="rnd">
            <a:solidFill>
              <a:srgbClr val="7E1E00"/>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en-IN"/>
          </a:p>
        </p:txBody>
      </p:sp>
      <p:sp>
        <p:nvSpPr>
          <p:cNvPr id="52240" name="Line 16"/>
          <p:cNvSpPr>
            <a:spLocks noChangeShapeType="1"/>
          </p:cNvSpPr>
          <p:nvPr/>
        </p:nvSpPr>
        <p:spPr bwMode="auto">
          <a:xfrm flipV="1">
            <a:off x="76200" y="2362200"/>
            <a:ext cx="1447800" cy="22860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sp>
        <p:nvSpPr>
          <p:cNvPr id="19463" name="Line 17"/>
          <p:cNvSpPr>
            <a:spLocks noChangeShapeType="1"/>
          </p:cNvSpPr>
          <p:nvPr/>
        </p:nvSpPr>
        <p:spPr bwMode="auto">
          <a:xfrm flipH="1" flipV="1">
            <a:off x="2438400" y="1828800"/>
            <a:ext cx="533400" cy="381000"/>
          </a:xfrm>
          <a:prstGeom prst="line">
            <a:avLst/>
          </a:prstGeom>
          <a:noFill/>
          <a:ln w="5715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sp>
        <p:nvSpPr>
          <p:cNvPr id="19464" name="Text Box 18"/>
          <p:cNvSpPr txBox="1">
            <a:spLocks noChangeArrowheads="1"/>
          </p:cNvSpPr>
          <p:nvPr/>
        </p:nvSpPr>
        <p:spPr bwMode="auto">
          <a:xfrm>
            <a:off x="2895600" y="2057400"/>
            <a:ext cx="1981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a:solidFill>
                  <a:schemeClr val="tx2"/>
                </a:solidFill>
              </a:rPr>
              <a:t>Post.cord</a:t>
            </a:r>
          </a:p>
        </p:txBody>
      </p:sp>
      <p:sp>
        <p:nvSpPr>
          <p:cNvPr id="19465" name="AutoShape 19"/>
          <p:cNvSpPr>
            <a:spLocks noChangeArrowheads="1"/>
          </p:cNvSpPr>
          <p:nvPr/>
        </p:nvSpPr>
        <p:spPr bwMode="auto">
          <a:xfrm rot="-8173703">
            <a:off x="1027113" y="896938"/>
            <a:ext cx="533400" cy="1447800"/>
          </a:xfrm>
          <a:custGeom>
            <a:avLst/>
            <a:gdLst>
              <a:gd name="T0" fmla="*/ 11525514 w 21600"/>
              <a:gd name="T1" fmla="*/ 48521408 h 21600"/>
              <a:gd name="T2" fmla="*/ 6586009 w 21600"/>
              <a:gd name="T3" fmla="*/ 97042815 h 21600"/>
              <a:gd name="T4" fmla="*/ 1646502 w 21600"/>
              <a:gd name="T5" fmla="*/ 48521408 h 21600"/>
              <a:gd name="T6" fmla="*/ 658600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1111"/>
              </a:gs>
              <a:gs pos="100000">
                <a:srgbClr val="760808">
                  <a:alpha val="79999"/>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IN"/>
          </a:p>
        </p:txBody>
      </p:sp>
      <p:sp>
        <p:nvSpPr>
          <p:cNvPr id="52244" name="Line 20"/>
          <p:cNvSpPr>
            <a:spLocks noChangeShapeType="1"/>
          </p:cNvSpPr>
          <p:nvPr/>
        </p:nvSpPr>
        <p:spPr bwMode="auto">
          <a:xfrm flipH="1" flipV="1">
            <a:off x="1752600" y="2667000"/>
            <a:ext cx="76200" cy="914400"/>
          </a:xfrm>
          <a:prstGeom prst="line">
            <a:avLst/>
          </a:prstGeom>
          <a:noFill/>
          <a:ln w="57150">
            <a:solidFill>
              <a:srgbClr val="005800"/>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sp>
        <p:nvSpPr>
          <p:cNvPr id="19467" name="Line 21"/>
          <p:cNvSpPr>
            <a:spLocks noChangeShapeType="1"/>
          </p:cNvSpPr>
          <p:nvPr/>
        </p:nvSpPr>
        <p:spPr bwMode="auto">
          <a:xfrm>
            <a:off x="76200" y="1676400"/>
            <a:ext cx="914400" cy="0"/>
          </a:xfrm>
          <a:prstGeom prst="line">
            <a:avLst/>
          </a:prstGeom>
          <a:noFill/>
          <a:ln w="57150">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sp>
        <p:nvSpPr>
          <p:cNvPr id="52248" name="Text Box 24"/>
          <p:cNvSpPr txBox="1">
            <a:spLocks noChangeArrowheads="1"/>
          </p:cNvSpPr>
          <p:nvPr/>
        </p:nvSpPr>
        <p:spPr bwMode="auto">
          <a:xfrm>
            <a:off x="5943600" y="3733800"/>
            <a:ext cx="304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a:solidFill>
                <a:schemeClr val="accent2"/>
              </a:solidFill>
            </a:endParaRPr>
          </a:p>
        </p:txBody>
      </p:sp>
      <p:sp>
        <p:nvSpPr>
          <p:cNvPr id="19469" name="AutoShape 29"/>
          <p:cNvSpPr>
            <a:spLocks noChangeArrowheads="1"/>
          </p:cNvSpPr>
          <p:nvPr/>
        </p:nvSpPr>
        <p:spPr bwMode="auto">
          <a:xfrm rot="-4033878">
            <a:off x="2078037" y="1966913"/>
            <a:ext cx="1978025" cy="1143000"/>
          </a:xfrm>
          <a:custGeom>
            <a:avLst/>
            <a:gdLst>
              <a:gd name="T0" fmla="*/ 90569085 w 21600"/>
              <a:gd name="T1" fmla="*/ 0 h 21600"/>
              <a:gd name="T2" fmla="*/ 20327685 w 21600"/>
              <a:gd name="T3" fmla="*/ 16073015 h 21600"/>
              <a:gd name="T4" fmla="*/ 90569085 w 21600"/>
              <a:gd name="T5" fmla="*/ 5687165 h 21600"/>
              <a:gd name="T6" fmla="*/ 160810398 w 21600"/>
              <a:gd name="T7" fmla="*/ 16073015 h 21600"/>
              <a:gd name="T8" fmla="*/ 0 60000 65536"/>
              <a:gd name="T9" fmla="*/ 0 60000 65536"/>
              <a:gd name="T10" fmla="*/ 0 60000 65536"/>
              <a:gd name="T11" fmla="*/ 0 60000 65536"/>
              <a:gd name="T12" fmla="*/ 494 w 21600"/>
              <a:gd name="T13" fmla="*/ 0 h 21600"/>
              <a:gd name="T14" fmla="*/ 21106 w 21600"/>
              <a:gd name="T15" fmla="*/ 8178 h 21600"/>
            </a:gdLst>
            <a:ahLst/>
            <a:cxnLst>
              <a:cxn ang="T8">
                <a:pos x="T0" y="T1"/>
              </a:cxn>
              <a:cxn ang="T9">
                <a:pos x="T2" y="T3"/>
              </a:cxn>
              <a:cxn ang="T10">
                <a:pos x="T4" y="T5"/>
              </a:cxn>
              <a:cxn ang="T11">
                <a:pos x="T6" y="T7"/>
              </a:cxn>
            </a:cxnLst>
            <a:rect l="T12" t="T13" r="T14" b="T15"/>
            <a:pathLst>
              <a:path w="21600" h="21600">
                <a:moveTo>
                  <a:pt x="3294" y="6266"/>
                </a:moveTo>
                <a:cubicBezTo>
                  <a:pt x="4881" y="3637"/>
                  <a:pt x="7729" y="2030"/>
                  <a:pt x="10800" y="2031"/>
                </a:cubicBezTo>
                <a:cubicBezTo>
                  <a:pt x="13870" y="2031"/>
                  <a:pt x="16718" y="3637"/>
                  <a:pt x="18305" y="6266"/>
                </a:cubicBezTo>
                <a:lnTo>
                  <a:pt x="20044" y="5215"/>
                </a:lnTo>
                <a:cubicBezTo>
                  <a:pt x="18088" y="1978"/>
                  <a:pt x="14582" y="-1"/>
                  <a:pt x="10799" y="0"/>
                </a:cubicBezTo>
                <a:cubicBezTo>
                  <a:pt x="7017" y="0"/>
                  <a:pt x="3511" y="1978"/>
                  <a:pt x="1555" y="5215"/>
                </a:cubicBezTo>
                <a:close/>
              </a:path>
            </a:pathLst>
          </a:custGeom>
          <a:solidFill>
            <a:schemeClr val="accent2"/>
          </a:solidFill>
          <a:ln w="9525">
            <a:solidFill>
              <a:schemeClr val="tx1"/>
            </a:solidFill>
            <a:miter lim="800000"/>
            <a:headEnd/>
            <a:tailEnd/>
          </a:ln>
        </p:spPr>
        <p:txBody>
          <a:bodyPr wrap="none" anchor="ctr"/>
          <a:lstStyle/>
          <a:p>
            <a:endParaRPr lang="en-IN"/>
          </a:p>
        </p:txBody>
      </p:sp>
      <p:sp>
        <p:nvSpPr>
          <p:cNvPr id="19470" name="Text Box 30"/>
          <p:cNvSpPr txBox="1">
            <a:spLocks noChangeArrowheads="1"/>
          </p:cNvSpPr>
          <p:nvPr/>
        </p:nvSpPr>
        <p:spPr bwMode="auto">
          <a:xfrm>
            <a:off x="3048000" y="1295400"/>
            <a:ext cx="53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a:solidFill>
                  <a:schemeClr val="accent2"/>
                </a:solidFill>
              </a:rPr>
              <a:t>V</a:t>
            </a:r>
          </a:p>
        </p:txBody>
      </p:sp>
      <p:sp>
        <p:nvSpPr>
          <p:cNvPr id="19471" name="Text Box 31"/>
          <p:cNvSpPr txBox="1">
            <a:spLocks noChangeArrowheads="1"/>
          </p:cNvSpPr>
          <p:nvPr/>
        </p:nvSpPr>
        <p:spPr bwMode="auto">
          <a:xfrm>
            <a:off x="3048000" y="609600"/>
            <a:ext cx="533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b="1">
                <a:solidFill>
                  <a:srgbClr val="A42700"/>
                </a:solidFill>
              </a:rPr>
              <a:t>A</a:t>
            </a:r>
          </a:p>
        </p:txBody>
      </p:sp>
      <p:pic>
        <p:nvPicPr>
          <p:cNvPr id="52258" name="Picture 4" descr="F66122-007-f037"/>
          <p:cNvPicPr>
            <a:picLocks noChangeAspect="1" noChangeArrowheads="1"/>
          </p:cNvPicPr>
          <p:nvPr/>
        </p:nvPicPr>
        <p:blipFill>
          <a:blip r:embed="rId3">
            <a:lum bright="-6000"/>
            <a:extLst>
              <a:ext uri="{28A0092B-C50C-407E-A947-70E740481C1C}">
                <a14:useLocalDpi xmlns="" xmlns:a14="http://schemas.microsoft.com/office/drawing/2010/main" val="0"/>
              </a:ext>
            </a:extLst>
          </a:blip>
          <a:srcRect l="31615" t="4218" r="40302" b="22691"/>
          <a:stretch>
            <a:fillRect/>
          </a:stretch>
        </p:blipFill>
        <p:spPr bwMode="auto">
          <a:xfrm>
            <a:off x="6553200" y="0"/>
            <a:ext cx="2286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59" name="Text Box 35"/>
          <p:cNvSpPr txBox="1">
            <a:spLocks noChangeArrowheads="1"/>
          </p:cNvSpPr>
          <p:nvPr/>
        </p:nvSpPr>
        <p:spPr bwMode="auto">
          <a:xfrm>
            <a:off x="7696200" y="3810000"/>
            <a:ext cx="304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a:solidFill>
                  <a:schemeClr val="accent2"/>
                </a:solidFill>
              </a:rPr>
              <a:t>LT</a:t>
            </a:r>
          </a:p>
        </p:txBody>
      </p:sp>
      <p:sp>
        <p:nvSpPr>
          <p:cNvPr id="18" name="Line 16"/>
          <p:cNvSpPr>
            <a:spLocks noChangeShapeType="1"/>
          </p:cNvSpPr>
          <p:nvPr/>
        </p:nvSpPr>
        <p:spPr bwMode="auto">
          <a:xfrm flipV="1">
            <a:off x="6324600" y="1981200"/>
            <a:ext cx="1447800" cy="228600"/>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IN"/>
          </a:p>
        </p:txBody>
      </p:sp>
    </p:spTree>
    <p:extLst>
      <p:ext uri="{BB962C8B-B14F-4D97-AF65-F5344CB8AC3E}">
        <p14:creationId xmlns="" xmlns:p14="http://schemas.microsoft.com/office/powerpoint/2010/main" val="17217658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2244"/>
                                        </p:tgtEl>
                                        <p:attrNameLst>
                                          <p:attrName>style.visibility</p:attrName>
                                        </p:attrNameLst>
                                      </p:cBhvr>
                                      <p:to>
                                        <p:strVal val="visible"/>
                                      </p:to>
                                    </p:set>
                                    <p:anim calcmode="lin" valueType="num">
                                      <p:cBhvr>
                                        <p:cTn id="7" dur="500" decel="50000" fill="hold">
                                          <p:stCondLst>
                                            <p:cond delay="0"/>
                                          </p:stCondLst>
                                        </p:cTn>
                                        <p:tgtEl>
                                          <p:spTgt spid="522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22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2244"/>
                                        </p:tgtEl>
                                        <p:attrNameLst>
                                          <p:attrName>ppt_w</p:attrName>
                                        </p:attrNameLst>
                                      </p:cBhvr>
                                      <p:tavLst>
                                        <p:tav tm="0">
                                          <p:val>
                                            <p:strVal val="#ppt_w*.05"/>
                                          </p:val>
                                        </p:tav>
                                        <p:tav tm="100000">
                                          <p:val>
                                            <p:strVal val="#ppt_w"/>
                                          </p:val>
                                        </p:tav>
                                      </p:tavLst>
                                    </p:anim>
                                    <p:anim calcmode="lin" valueType="num">
                                      <p:cBhvr>
                                        <p:cTn id="10" dur="1000" fill="hold"/>
                                        <p:tgtEl>
                                          <p:spTgt spid="522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22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22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22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224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2240"/>
                                        </p:tgtEl>
                                        <p:attrNameLst>
                                          <p:attrName>style.visibility</p:attrName>
                                        </p:attrNameLst>
                                      </p:cBhvr>
                                      <p:to>
                                        <p:strVal val="visible"/>
                                      </p:to>
                                    </p:set>
                                    <p:anim calcmode="lin" valueType="num">
                                      <p:cBhvr>
                                        <p:cTn id="17" dur="500" decel="50000" fill="hold">
                                          <p:stCondLst>
                                            <p:cond delay="0"/>
                                          </p:stCondLst>
                                        </p:cTn>
                                        <p:tgtEl>
                                          <p:spTgt spid="5224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224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2240"/>
                                        </p:tgtEl>
                                        <p:attrNameLst>
                                          <p:attrName>ppt_w</p:attrName>
                                        </p:attrNameLst>
                                      </p:cBhvr>
                                      <p:tavLst>
                                        <p:tav tm="0">
                                          <p:val>
                                            <p:strVal val="#ppt_w*.05"/>
                                          </p:val>
                                        </p:tav>
                                        <p:tav tm="100000">
                                          <p:val>
                                            <p:strVal val="#ppt_w"/>
                                          </p:val>
                                        </p:tav>
                                      </p:tavLst>
                                    </p:anim>
                                    <p:anim calcmode="lin" valueType="num">
                                      <p:cBhvr>
                                        <p:cTn id="20" dur="1000" fill="hold"/>
                                        <p:tgtEl>
                                          <p:spTgt spid="5224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224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224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224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2240"/>
                                        </p:tgtEl>
                                      </p:cBhvr>
                                    </p:animEffect>
                                  </p:childTnLst>
                                </p:cTn>
                              </p:par>
                              <p:par>
                                <p:cTn id="25" presetID="3" presetClass="entr" presetSubtype="10" fill="hold" grpId="0" nodeType="withEffect" nodePh="1">
                                  <p:stCondLst>
                                    <p:cond delay="0"/>
                                  </p:stCondLst>
                                  <p:endCondLst>
                                    <p:cond evt="begin" delay="0">
                                      <p:tn val="25"/>
                                    </p:cond>
                                  </p:endCondLst>
                                  <p:childTnLst>
                                    <p:set>
                                      <p:cBhvr>
                                        <p:cTn id="26" dur="1" fill="hold">
                                          <p:stCondLst>
                                            <p:cond delay="0"/>
                                          </p:stCondLst>
                                        </p:cTn>
                                        <p:tgtEl>
                                          <p:spTgt spid="52248"/>
                                        </p:tgtEl>
                                        <p:attrNameLst>
                                          <p:attrName>style.visibility</p:attrName>
                                        </p:attrNameLst>
                                      </p:cBhvr>
                                      <p:to>
                                        <p:strVal val="visible"/>
                                      </p:to>
                                    </p:set>
                                    <p:animEffect transition="in" filter="blinds(horizontal)">
                                      <p:cBhvr>
                                        <p:cTn id="27" dur="500"/>
                                        <p:tgtEl>
                                          <p:spTgt spid="52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2258"/>
                                        </p:tgtEl>
                                        <p:attrNameLst>
                                          <p:attrName>style.visibility</p:attrName>
                                        </p:attrNameLst>
                                      </p:cBhvr>
                                      <p:to>
                                        <p:strVal val="visible"/>
                                      </p:to>
                                    </p:set>
                                    <p:animEffect transition="in" filter="blinds(horizontal)">
                                      <p:cBhvr>
                                        <p:cTn id="32" dur="500"/>
                                        <p:tgtEl>
                                          <p:spTgt spid="5225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2259"/>
                                        </p:tgtEl>
                                        <p:attrNameLst>
                                          <p:attrName>style.visibility</p:attrName>
                                        </p:attrNameLst>
                                      </p:cBhvr>
                                      <p:to>
                                        <p:strVal val="visible"/>
                                      </p:to>
                                    </p:set>
                                    <p:animEffect transition="in" filter="blinds(horizontal)">
                                      <p:cBhvr>
                                        <p:cTn id="35" dur="500"/>
                                        <p:tgtEl>
                                          <p:spTgt spid="52259"/>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1" dur="1000" fill="hold"/>
                                        <p:tgtEl>
                                          <p:spTgt spid="1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nimBg="1"/>
      <p:bldP spid="52244" grpId="0" animBg="1"/>
      <p:bldP spid="52248" grpId="0"/>
      <p:bldP spid="52259" grpId="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normAutofit/>
          </a:bodyPr>
          <a:lstStyle/>
          <a:p>
            <a:pPr eaLnBrk="1" hangingPunct="1"/>
            <a:endParaRPr lang="en-US" sz="2800" b="1" i="1" dirty="0" smtClean="0"/>
          </a:p>
        </p:txBody>
      </p:sp>
      <p:pic>
        <p:nvPicPr>
          <p:cNvPr id="10243" name="Picture 2"/>
          <p:cNvPicPr>
            <a:picLocks noGrp="1" noChangeAspect="1" noChangeArrowheads="1"/>
          </p:cNvPicPr>
          <p:nvPr>
            <p:ph idx="1"/>
          </p:nvPr>
        </p:nvPicPr>
        <p:blipFill>
          <a:blip r:embed="rId2"/>
          <a:srcRect l="41479" t="18520" r="14024" b="9085"/>
          <a:stretch>
            <a:fillRect/>
          </a:stretch>
        </p:blipFill>
        <p:spPr>
          <a:xfrm>
            <a:off x="-304800" y="0"/>
            <a:ext cx="9144000" cy="7250642"/>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5864225"/>
            <a:ext cx="9144000" cy="831850"/>
          </a:xfrm>
          <a:prstGeom prst="rect">
            <a:avLst/>
          </a:prstGeom>
          <a:noFill/>
          <a:ln w="9525">
            <a:noFill/>
            <a:miter lim="800000"/>
            <a:headEnd/>
            <a:tailEnd/>
          </a:ln>
        </p:spPr>
        <p:txBody>
          <a:bodyPr>
            <a:spAutoFit/>
          </a:bodyPr>
          <a:lstStyle/>
          <a:p>
            <a:r>
              <a:rPr lang="en-US" sz="2400">
                <a:latin typeface="Helvetica Narrow" pitchFamily="34" charset="0"/>
              </a:rPr>
              <a:t>Horizontal section of the deltoid region showing the nerves and vessels around the surgical neck of humerus</a:t>
            </a:r>
          </a:p>
        </p:txBody>
      </p:sp>
      <p:pic>
        <p:nvPicPr>
          <p:cNvPr id="13315" name="Picture 2" descr="D:\VIKRANT SHARMA\Krishna Garg Mam\BDC Presentation\BDC Presentation\Tiff\Vol 1 Jpg\6-6.jpg"/>
          <p:cNvPicPr>
            <a:picLocks noChangeAspect="1" noChangeArrowheads="1"/>
          </p:cNvPicPr>
          <p:nvPr/>
        </p:nvPicPr>
        <p:blipFill>
          <a:blip r:embed="rId2"/>
          <a:srcRect/>
          <a:stretch>
            <a:fillRect/>
          </a:stretch>
        </p:blipFill>
        <p:spPr bwMode="auto">
          <a:xfrm>
            <a:off x="0" y="0"/>
            <a:ext cx="9144000" cy="5683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571500"/>
            <a:ext cx="8858250" cy="4801314"/>
          </a:xfrm>
          <a:prstGeom prst="rect">
            <a:avLst/>
          </a:prstGeom>
        </p:spPr>
        <p:txBody>
          <a:bodyPr>
            <a:spAutoFit/>
          </a:bodyPr>
          <a:lstStyle/>
          <a:p>
            <a:pPr algn="just" fontAlgn="auto">
              <a:spcBef>
                <a:spcPts val="0"/>
              </a:spcBef>
              <a:spcAft>
                <a:spcPts val="600"/>
              </a:spcAft>
              <a:defRPr/>
            </a:pPr>
            <a:r>
              <a:rPr lang="en-US" sz="2800" b="1" i="1" dirty="0">
                <a:solidFill>
                  <a:schemeClr val="accent6">
                    <a:lumMod val="75000"/>
                  </a:schemeClr>
                </a:solidFill>
                <a:latin typeface="Helvetica Narrow" pitchFamily="34" charset="0"/>
              </a:rPr>
              <a:t>Surgical Neck of </a:t>
            </a:r>
            <a:r>
              <a:rPr lang="en-US" sz="2800" b="1" i="1" dirty="0" err="1">
                <a:solidFill>
                  <a:schemeClr val="accent6">
                    <a:lumMod val="75000"/>
                  </a:schemeClr>
                </a:solidFill>
                <a:latin typeface="Helvetica Narrow" pitchFamily="34" charset="0"/>
              </a:rPr>
              <a:t>Humerus</a:t>
            </a:r>
            <a:endParaRPr lang="en-US" sz="2800" b="1" i="1" dirty="0">
              <a:solidFill>
                <a:schemeClr val="accent6">
                  <a:lumMod val="75000"/>
                </a:schemeClr>
              </a:solidFill>
              <a:latin typeface="Helvetica Narrow" pitchFamily="34" charset="0"/>
            </a:endParaRPr>
          </a:p>
          <a:p>
            <a:pPr algn="just" fontAlgn="auto">
              <a:spcBef>
                <a:spcPts val="0"/>
              </a:spcBef>
              <a:spcAft>
                <a:spcPts val="600"/>
              </a:spcAft>
              <a:defRPr/>
            </a:pPr>
            <a:r>
              <a:rPr lang="en-US" sz="2800" dirty="0">
                <a:latin typeface="Helvetica Narrow" pitchFamily="34" charset="0"/>
              </a:rPr>
              <a:t>Then it passes behind the surgical neck of </a:t>
            </a:r>
            <a:r>
              <a:rPr lang="en-US" sz="2800" dirty="0" err="1">
                <a:latin typeface="Helvetica Narrow" pitchFamily="34" charset="0"/>
              </a:rPr>
              <a:t>humerus</a:t>
            </a:r>
            <a:r>
              <a:rPr lang="en-US" sz="2800" dirty="0">
                <a:latin typeface="Helvetica Narrow" pitchFamily="34" charset="0"/>
              </a:rPr>
              <a:t> where it divides into anterior and posterior divisions</a:t>
            </a:r>
            <a:r>
              <a:rPr lang="en-US" sz="2800" dirty="0" smtClean="0">
                <a:latin typeface="Helvetica Narrow" pitchFamily="34" charset="0"/>
              </a:rPr>
              <a:t>.</a:t>
            </a:r>
          </a:p>
          <a:p>
            <a:pPr algn="just" fontAlgn="auto">
              <a:spcBef>
                <a:spcPts val="0"/>
              </a:spcBef>
              <a:spcAft>
                <a:spcPts val="600"/>
              </a:spcAft>
              <a:defRPr/>
            </a:pPr>
            <a:r>
              <a:rPr lang="en-US" sz="2800" dirty="0" smtClean="0">
                <a:latin typeface="Helvetica Narrow" pitchFamily="34" charset="0"/>
              </a:rPr>
              <a:t> </a:t>
            </a:r>
            <a:r>
              <a:rPr lang="en-US" sz="4400" b="1" u="sng" dirty="0" smtClean="0">
                <a:solidFill>
                  <a:srgbClr val="FF0000"/>
                </a:solidFill>
                <a:latin typeface="Helvetica Narrow" pitchFamily="34" charset="0"/>
              </a:rPr>
              <a:t>so it is important because it is involved in fracture of surgical neck of </a:t>
            </a:r>
            <a:r>
              <a:rPr lang="en-US" sz="4400" b="1" u="sng" dirty="0" err="1" smtClean="0">
                <a:solidFill>
                  <a:srgbClr val="FF0000"/>
                </a:solidFill>
                <a:latin typeface="Helvetica Narrow" pitchFamily="34" charset="0"/>
              </a:rPr>
              <a:t>humerus</a:t>
            </a:r>
            <a:r>
              <a:rPr lang="en-US" sz="4400" b="1" u="sng" dirty="0" smtClean="0">
                <a:solidFill>
                  <a:srgbClr val="FF0000"/>
                </a:solidFill>
                <a:latin typeface="Helvetica Narrow" pitchFamily="34" charset="0"/>
              </a:rPr>
              <a:t> </a:t>
            </a:r>
            <a:endParaRPr lang="en-US" sz="2800" b="1" u="sng" dirty="0">
              <a:solidFill>
                <a:srgbClr val="FF0000"/>
              </a:solidFill>
              <a:latin typeface="Helvetica Narrow" pitchFamily="34" charset="0"/>
            </a:endParaRPr>
          </a:p>
          <a:p>
            <a:pPr algn="just" fontAlgn="auto">
              <a:lnSpc>
                <a:spcPct val="150000"/>
              </a:lnSpc>
              <a:spcBef>
                <a:spcPts val="0"/>
              </a:spcBef>
              <a:spcAft>
                <a:spcPts val="600"/>
              </a:spcAft>
              <a:defRPr/>
            </a:pPr>
            <a:r>
              <a:rPr lang="en-US" sz="2800" b="1" dirty="0">
                <a:solidFill>
                  <a:srgbClr val="C00000"/>
                </a:solidFill>
                <a:latin typeface="Helvetica Narrow" pitchFamily="34" charset="0"/>
              </a:rPr>
              <a:t>Branches</a:t>
            </a:r>
          </a:p>
          <a:p>
            <a:pPr algn="just" fontAlgn="auto">
              <a:spcBef>
                <a:spcPts val="0"/>
              </a:spcBef>
              <a:spcAft>
                <a:spcPts val="600"/>
              </a:spcAft>
              <a:defRPr/>
            </a:pPr>
            <a:r>
              <a:rPr lang="en-US" sz="2800" dirty="0">
                <a:latin typeface="Helvetica Narrow" pitchFamily="34" charset="0"/>
              </a:rPr>
              <a:t>The branches of </a:t>
            </a:r>
            <a:r>
              <a:rPr lang="en-US" sz="2800" dirty="0" err="1">
                <a:latin typeface="Helvetica Narrow" pitchFamily="34" charset="0"/>
              </a:rPr>
              <a:t>axillary</a:t>
            </a:r>
            <a:r>
              <a:rPr lang="en-US" sz="2800" dirty="0">
                <a:latin typeface="Helvetica Narrow" pitchFamily="34" charset="0"/>
              </a:rPr>
              <a:t> nerve are presented </a:t>
            </a:r>
            <a:r>
              <a:rPr lang="en-US" sz="2800" dirty="0" smtClean="0">
                <a:latin typeface="Helvetica Narrow" pitchFamily="34" charset="0"/>
              </a:rPr>
              <a:t>in</a:t>
            </a:r>
            <a:endParaRPr lang="en-US" sz="2800" dirty="0">
              <a:latin typeface="Helvetica Narrow"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D:\VIKRANT SHARMA\Krishna Garg Mam\BDC Presentation\BDC Presentation\Table vol-1\A1.1.tif"/>
          <p:cNvPicPr>
            <a:picLocks noGrp="1" noChangeAspect="1" noChangeArrowheads="1"/>
          </p:cNvPicPr>
          <p:nvPr>
            <p:ph idx="1"/>
          </p:nvPr>
        </p:nvPicPr>
        <p:blipFill>
          <a:blip r:embed="rId2"/>
          <a:srcRect/>
          <a:stretch>
            <a:fillRect/>
          </a:stretch>
        </p:blipFill>
        <p:spPr bwMode="auto">
          <a:xfrm>
            <a:off x="0" y="838200"/>
            <a:ext cx="9448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1)RADIAL nerve is passes through </a:t>
            </a:r>
            <a:endParaRPr lang="en-IN"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LcParenR"/>
            </a:pPr>
            <a:r>
              <a:rPr lang="en-IN" dirty="0" smtClean="0"/>
              <a:t>Upper triangular space</a:t>
            </a:r>
          </a:p>
          <a:p>
            <a:pPr marL="514350" indent="-514350">
              <a:buFont typeface="+mj-lt"/>
              <a:buAutoNum type="alphaLcParenR"/>
            </a:pPr>
            <a:r>
              <a:rPr lang="en-IN" dirty="0" smtClean="0"/>
              <a:t>Lower triangular space</a:t>
            </a:r>
          </a:p>
          <a:p>
            <a:pPr marL="514350" indent="-514350">
              <a:buFont typeface="+mj-lt"/>
              <a:buAutoNum type="alphaLcParenR"/>
            </a:pPr>
            <a:r>
              <a:rPr lang="en-IN" dirty="0" smtClean="0"/>
              <a:t>Quadrangular space</a:t>
            </a:r>
          </a:p>
          <a:p>
            <a:pPr marL="514350" indent="-514350">
              <a:buFont typeface="+mj-lt"/>
              <a:buAutoNum type="alphaLcParenR"/>
            </a:pPr>
            <a:r>
              <a:rPr lang="en-IN" dirty="0" smtClean="0"/>
              <a:t>All of the above</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2)</a:t>
            </a:r>
            <a:r>
              <a:rPr lang="en-IN" b="1" dirty="0" err="1" smtClean="0">
                <a:solidFill>
                  <a:srgbClr val="FF0000"/>
                </a:solidFill>
              </a:rPr>
              <a:t>Axillary</a:t>
            </a:r>
            <a:r>
              <a:rPr lang="en-IN" b="1" dirty="0" smtClean="0">
                <a:solidFill>
                  <a:srgbClr val="FF0000"/>
                </a:solidFill>
              </a:rPr>
              <a:t>  nerve is passes through </a:t>
            </a:r>
            <a:endParaRPr lang="en-IN"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LcParenR"/>
            </a:pPr>
            <a:r>
              <a:rPr lang="en-IN" dirty="0" smtClean="0"/>
              <a:t>Upper triangular space</a:t>
            </a:r>
          </a:p>
          <a:p>
            <a:pPr marL="514350" indent="-514350">
              <a:buFont typeface="+mj-lt"/>
              <a:buAutoNum type="alphaLcParenR"/>
            </a:pPr>
            <a:r>
              <a:rPr lang="en-IN" dirty="0" smtClean="0"/>
              <a:t>Lower triangular space</a:t>
            </a:r>
          </a:p>
          <a:p>
            <a:pPr marL="514350" indent="-514350">
              <a:buFont typeface="+mj-lt"/>
              <a:buAutoNum type="alphaLcParenR"/>
            </a:pPr>
            <a:r>
              <a:rPr lang="en-IN" dirty="0" smtClean="0"/>
              <a:t>Quadrangular space</a:t>
            </a:r>
          </a:p>
          <a:p>
            <a:pPr marL="514350" indent="-514350">
              <a:buFont typeface="+mj-lt"/>
              <a:buAutoNum type="alphaLcParenR"/>
            </a:pPr>
            <a:r>
              <a:rPr lang="en-IN" dirty="0" smtClean="0"/>
              <a:t>All of the above</a:t>
            </a: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3) </a:t>
            </a:r>
            <a:r>
              <a:rPr lang="en-IN" b="1" dirty="0" err="1" smtClean="0">
                <a:solidFill>
                  <a:srgbClr val="FF0000"/>
                </a:solidFill>
              </a:rPr>
              <a:t>Teres</a:t>
            </a:r>
            <a:r>
              <a:rPr lang="en-IN" b="1" dirty="0" smtClean="0">
                <a:solidFill>
                  <a:srgbClr val="FF0000"/>
                </a:solidFill>
              </a:rPr>
              <a:t> minor is supplied by </a:t>
            </a:r>
            <a:endParaRPr lang="en-IN"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LcParenR"/>
            </a:pPr>
            <a:r>
              <a:rPr lang="en-IN" dirty="0" smtClean="0"/>
              <a:t>Upper </a:t>
            </a:r>
            <a:r>
              <a:rPr lang="en-IN" dirty="0" err="1" smtClean="0"/>
              <a:t>subscapular</a:t>
            </a:r>
            <a:endParaRPr lang="en-IN" dirty="0" smtClean="0"/>
          </a:p>
          <a:p>
            <a:pPr marL="514350" indent="-514350">
              <a:buFont typeface="+mj-lt"/>
              <a:buAutoNum type="alphaLcParenR"/>
            </a:pPr>
            <a:r>
              <a:rPr lang="en-IN" dirty="0" smtClean="0"/>
              <a:t>Lower </a:t>
            </a:r>
            <a:r>
              <a:rPr lang="en-IN" dirty="0" err="1" smtClean="0"/>
              <a:t>subscapular</a:t>
            </a:r>
            <a:endParaRPr lang="en-IN" dirty="0" smtClean="0"/>
          </a:p>
          <a:p>
            <a:pPr marL="514350" indent="-514350">
              <a:buFont typeface="+mj-lt"/>
              <a:buAutoNum type="alphaLcParenR"/>
            </a:pPr>
            <a:r>
              <a:rPr lang="en-IN" dirty="0" err="1" smtClean="0"/>
              <a:t>Axillary</a:t>
            </a:r>
            <a:r>
              <a:rPr lang="en-IN" dirty="0" smtClean="0"/>
              <a:t> </a:t>
            </a:r>
          </a:p>
          <a:p>
            <a:pPr marL="514350" indent="-514350">
              <a:buFont typeface="+mj-lt"/>
              <a:buAutoNum type="alphaLcParenR"/>
            </a:pPr>
            <a:r>
              <a:rPr lang="en-IN" dirty="0" err="1" smtClean="0"/>
              <a:t>suprascapular</a:t>
            </a:r>
            <a:r>
              <a:rPr lang="en-IN" dirty="0" smtClean="0"/>
              <a:t> </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4</a:t>
            </a:r>
            <a:r>
              <a:rPr lang="en-IN" b="1" dirty="0" smtClean="0">
                <a:solidFill>
                  <a:srgbClr val="FF0000"/>
                </a:solidFill>
              </a:rPr>
              <a:t>) Which nerve has </a:t>
            </a:r>
            <a:r>
              <a:rPr lang="en-IN" b="1" dirty="0" err="1" smtClean="0">
                <a:solidFill>
                  <a:srgbClr val="FF0000"/>
                </a:solidFill>
              </a:rPr>
              <a:t>pseudoganglion</a:t>
            </a:r>
            <a:r>
              <a:rPr lang="en-IN" b="1" dirty="0" smtClean="0">
                <a:solidFill>
                  <a:srgbClr val="FF0000"/>
                </a:solidFill>
              </a:rPr>
              <a:t>?</a:t>
            </a:r>
            <a:br>
              <a:rPr lang="en-IN" b="1" dirty="0" smtClean="0">
                <a:solidFill>
                  <a:srgbClr val="FF0000"/>
                </a:solidFill>
              </a:rPr>
            </a:br>
            <a:endParaRPr lang="en-IN"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LcParenR"/>
            </a:pPr>
            <a:r>
              <a:rPr lang="en-IN" dirty="0" smtClean="0"/>
              <a:t>Nerve to  </a:t>
            </a:r>
            <a:r>
              <a:rPr lang="en-IN" dirty="0" err="1" smtClean="0"/>
              <a:t>teres</a:t>
            </a:r>
            <a:r>
              <a:rPr lang="en-IN" dirty="0" smtClean="0"/>
              <a:t> minor</a:t>
            </a:r>
          </a:p>
          <a:p>
            <a:pPr marL="514350" indent="-514350">
              <a:buFont typeface="+mj-lt"/>
              <a:buAutoNum type="alphaLcParenR"/>
            </a:pPr>
            <a:r>
              <a:rPr lang="en-IN" dirty="0" smtClean="0"/>
              <a:t>Lower </a:t>
            </a:r>
            <a:r>
              <a:rPr lang="en-IN" dirty="0" err="1" smtClean="0"/>
              <a:t>subscapular</a:t>
            </a:r>
            <a:endParaRPr lang="en-IN" dirty="0" smtClean="0"/>
          </a:p>
          <a:p>
            <a:pPr marL="514350" indent="-514350">
              <a:buFont typeface="+mj-lt"/>
              <a:buAutoNum type="alphaLcParenR"/>
            </a:pPr>
            <a:r>
              <a:rPr lang="en-IN" dirty="0" err="1" smtClean="0"/>
              <a:t>Axillary</a:t>
            </a:r>
            <a:r>
              <a:rPr lang="en-IN" dirty="0" smtClean="0"/>
              <a:t> </a:t>
            </a:r>
          </a:p>
          <a:p>
            <a:pPr marL="514350" indent="-514350">
              <a:buFont typeface="+mj-lt"/>
              <a:buAutoNum type="alphaLcParenR"/>
            </a:pPr>
            <a:r>
              <a:rPr lang="en-IN" dirty="0" err="1" smtClean="0"/>
              <a:t>suprascapular</a:t>
            </a:r>
            <a:r>
              <a:rPr lang="en-IN" dirty="0" smtClean="0"/>
              <a:t> </a:t>
            </a:r>
          </a:p>
          <a:p>
            <a:pPr marL="514350" indent="-514350">
              <a:buFont typeface="+mj-lt"/>
              <a:buAutoNum type="alphaLcParenR"/>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ure 1B"/>
          <p:cNvPicPr>
            <a:picLocks noChangeAspect="1" noChangeArrowheads="1"/>
          </p:cNvPicPr>
          <p:nvPr/>
        </p:nvPicPr>
        <p:blipFill>
          <a:blip r:embed="rId2"/>
          <a:srcRect/>
          <a:stretch>
            <a:fillRect/>
          </a:stretch>
        </p:blipFill>
        <p:spPr bwMode="auto">
          <a:xfrm>
            <a:off x="76200" y="604838"/>
            <a:ext cx="9144000" cy="579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5)Which is not a content of </a:t>
            </a:r>
            <a:br>
              <a:rPr lang="en-IN" b="1" dirty="0" smtClean="0">
                <a:solidFill>
                  <a:srgbClr val="FF0000"/>
                </a:solidFill>
              </a:rPr>
            </a:br>
            <a:r>
              <a:rPr lang="en-IN" b="1" dirty="0" smtClean="0">
                <a:solidFill>
                  <a:srgbClr val="FF0000"/>
                </a:solidFill>
              </a:rPr>
              <a:t>quadrangular space </a:t>
            </a:r>
            <a:endParaRPr lang="en-IN"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lphaLcParenR"/>
            </a:pPr>
            <a:r>
              <a:rPr lang="en-IN" dirty="0" smtClean="0"/>
              <a:t>Posterior circumflex vein</a:t>
            </a:r>
          </a:p>
          <a:p>
            <a:pPr marL="514350" indent="-514350">
              <a:buFont typeface="+mj-lt"/>
              <a:buAutoNum type="alphaLcParenR"/>
            </a:pPr>
            <a:r>
              <a:rPr lang="en-IN" dirty="0" err="1" smtClean="0"/>
              <a:t>Profunda</a:t>
            </a:r>
            <a:r>
              <a:rPr lang="en-IN" dirty="0" smtClean="0"/>
              <a:t> </a:t>
            </a:r>
            <a:r>
              <a:rPr lang="en-IN" dirty="0" err="1" smtClean="0"/>
              <a:t>brachi</a:t>
            </a:r>
            <a:r>
              <a:rPr lang="en-IN" dirty="0" smtClean="0"/>
              <a:t> vein</a:t>
            </a:r>
          </a:p>
          <a:p>
            <a:pPr marL="514350" indent="-514350">
              <a:buFont typeface="+mj-lt"/>
              <a:buAutoNum type="alphaLcParenR"/>
            </a:pPr>
            <a:r>
              <a:rPr lang="en-IN" dirty="0" smtClean="0"/>
              <a:t>Posterior circumflex artery</a:t>
            </a:r>
          </a:p>
          <a:p>
            <a:pPr marL="514350" indent="-514350">
              <a:buFont typeface="+mj-lt"/>
              <a:buAutoNum type="alphaLcParenR"/>
            </a:pPr>
            <a:r>
              <a:rPr lang="en-IN" dirty="0" smtClean="0"/>
              <a:t>Circumflex nerve</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3.</a:t>
            </a:r>
            <a:endParaRPr lang="en-IN" dirty="0"/>
          </a:p>
        </p:txBody>
      </p:sp>
      <p:sp>
        <p:nvSpPr>
          <p:cNvPr id="3" name="Content Placeholder 2"/>
          <p:cNvSpPr>
            <a:spLocks noGrp="1"/>
          </p:cNvSpPr>
          <p:nvPr>
            <p:ph idx="1"/>
          </p:nvPr>
        </p:nvSpPr>
        <p:spPr/>
        <p:txBody>
          <a:bodyPr/>
          <a:lstStyle/>
          <a:p>
            <a:r>
              <a:rPr lang="en-US" b="1" dirty="0" smtClean="0"/>
              <a:t>A man came to hospital after a car accident. On examination his left shoulder was flattened and head of </a:t>
            </a:r>
            <a:r>
              <a:rPr lang="en-US" b="1" dirty="0" err="1" smtClean="0"/>
              <a:t>humerus</a:t>
            </a:r>
            <a:r>
              <a:rPr lang="en-US" b="1" dirty="0" smtClean="0"/>
              <a:t> was palpable on the infra </a:t>
            </a:r>
            <a:r>
              <a:rPr lang="en-US" b="1" dirty="0" err="1" smtClean="0"/>
              <a:t>clavicular</a:t>
            </a:r>
            <a:r>
              <a:rPr lang="en-US" b="1" dirty="0" smtClean="0"/>
              <a:t> fossa. X – ray confirmed the anterior dislocation shoulder. For surgical reduction incision was placed in </a:t>
            </a:r>
            <a:r>
              <a:rPr lang="en-US" b="1" dirty="0" err="1" smtClean="0"/>
              <a:t>deltopectoral</a:t>
            </a:r>
            <a:r>
              <a:rPr lang="en-US" b="1" dirty="0" smtClean="0"/>
              <a:t> groove.</a:t>
            </a:r>
            <a:endParaRPr lang="en-IN" dirty="0" smtClean="0"/>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5" name="Picture 3" descr="F:\RESEARCH ARTICLE\ANKLE LIGAMENT\Shoulder-Dislocation-backandbodyclinic.co_.uk_.jpg"/>
          <p:cNvPicPr>
            <a:picLocks noGrp="1" noChangeAspect="1" noChangeArrowheads="1"/>
          </p:cNvPicPr>
          <p:nvPr>
            <p:ph idx="1"/>
          </p:nvPr>
        </p:nvPicPr>
        <p:blipFill>
          <a:blip r:embed="rId2"/>
          <a:srcRect/>
          <a:stretch>
            <a:fillRect/>
          </a:stretch>
        </p:blipFill>
        <p:spPr bwMode="auto">
          <a:xfrm>
            <a:off x="838200" y="228600"/>
            <a:ext cx="6934200" cy="6248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457200"/>
            <a:ext cx="8229600" cy="5668963"/>
          </a:xfrm>
        </p:spPr>
        <p:txBody>
          <a:bodyPr>
            <a:normAutofit/>
          </a:bodyPr>
          <a:lstStyle/>
          <a:p>
            <a:r>
              <a:rPr lang="en-US" b="1" dirty="0" smtClean="0"/>
              <a:t>a) Which blood vessel is located in the </a:t>
            </a:r>
            <a:r>
              <a:rPr lang="en-US" b="1" dirty="0" err="1" smtClean="0"/>
              <a:t>deltopectoral</a:t>
            </a:r>
            <a:r>
              <a:rPr lang="en-US" b="1" dirty="0" smtClean="0"/>
              <a:t> groove? </a:t>
            </a:r>
            <a:endParaRPr lang="en-IN" dirty="0" smtClean="0"/>
          </a:p>
          <a:p>
            <a:r>
              <a:rPr lang="en-US" b="1" dirty="0" smtClean="0"/>
              <a:t>b) After retracting deltoid and </a:t>
            </a:r>
            <a:r>
              <a:rPr lang="en-US" b="1" dirty="0" err="1" smtClean="0"/>
              <a:t>pectoralis</a:t>
            </a:r>
            <a:r>
              <a:rPr lang="en-US" b="1" dirty="0" smtClean="0"/>
              <a:t> major muscles which bony part of scapula is exposed? </a:t>
            </a:r>
            <a:endParaRPr lang="en-IN" dirty="0" smtClean="0"/>
          </a:p>
          <a:p>
            <a:r>
              <a:rPr lang="en-US" b="1" dirty="0" smtClean="0"/>
              <a:t>c) Name two muscles attached to this process. </a:t>
            </a:r>
            <a:endParaRPr lang="en-IN" dirty="0" smtClean="0"/>
          </a:p>
          <a:p>
            <a:r>
              <a:rPr lang="en-US" b="1" dirty="0" smtClean="0"/>
              <a:t>d) Which nerve can get injured? </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4</a:t>
            </a:r>
            <a:endParaRPr lang="en-IN" dirty="0"/>
          </a:p>
        </p:txBody>
      </p:sp>
      <p:sp>
        <p:nvSpPr>
          <p:cNvPr id="3" name="Content Placeholder 2"/>
          <p:cNvSpPr>
            <a:spLocks noGrp="1"/>
          </p:cNvSpPr>
          <p:nvPr>
            <p:ph idx="1"/>
          </p:nvPr>
        </p:nvSpPr>
        <p:spPr/>
        <p:txBody>
          <a:bodyPr/>
          <a:lstStyle/>
          <a:p>
            <a:r>
              <a:rPr lang="en-US" b="1" dirty="0" smtClean="0"/>
              <a:t>A </a:t>
            </a:r>
            <a:r>
              <a:rPr lang="en-US" b="1" dirty="0" err="1" smtClean="0"/>
              <a:t>labourer</a:t>
            </a:r>
            <a:r>
              <a:rPr lang="en-US" b="1" dirty="0" smtClean="0"/>
              <a:t> experienced difficulty in raising the right arm vertically upwards. The doctor asked the man to press his hands against the wall in front. It was found that the medial border and inferior angle of his right scapula became prominent.</a:t>
            </a:r>
            <a:endParaRPr lang="en-IN" dirty="0" smtClean="0"/>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F:\RESEARCH ARTICLE\ANKLE LIGAMENT\194px-Sca_2.jpg"/>
          <p:cNvPicPr>
            <a:picLocks noGrp="1" noChangeAspect="1" noChangeArrowheads="1"/>
          </p:cNvPicPr>
          <p:nvPr>
            <p:ph idx="1"/>
          </p:nvPr>
        </p:nvPicPr>
        <p:blipFill>
          <a:blip r:embed="rId2"/>
          <a:srcRect/>
          <a:stretch>
            <a:fillRect/>
          </a:stretch>
        </p:blipFill>
        <p:spPr bwMode="auto">
          <a:xfrm>
            <a:off x="228600" y="609599"/>
            <a:ext cx="7162800" cy="557516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smtClean="0"/>
              <a:t>Questions:</a:t>
            </a:r>
            <a:endParaRPr lang="en-IN" dirty="0" smtClean="0"/>
          </a:p>
          <a:p>
            <a:r>
              <a:rPr lang="en-US" b="1" dirty="0" smtClean="0"/>
              <a:t>a) Which muscle is tested to detect injury to which nerve? </a:t>
            </a:r>
            <a:endParaRPr lang="en-IN" dirty="0" smtClean="0"/>
          </a:p>
          <a:p>
            <a:r>
              <a:rPr lang="en-US" b="1" dirty="0" smtClean="0"/>
              <a:t>b) Name the deformity of the scapula. </a:t>
            </a:r>
          </a:p>
          <a:p>
            <a:r>
              <a:rPr lang="en-US" b="1" dirty="0" smtClean="0"/>
              <a:t>c) How does this nerve enter </a:t>
            </a:r>
            <a:r>
              <a:rPr lang="en-US" b="1" dirty="0" err="1" smtClean="0"/>
              <a:t>axilla</a:t>
            </a:r>
            <a:r>
              <a:rPr lang="en-US" b="1" dirty="0" smtClean="0"/>
              <a:t>? </a:t>
            </a:r>
            <a:endParaRPr lang="en-IN" dirty="0" smtClean="0"/>
          </a:p>
          <a:p>
            <a:r>
              <a:rPr lang="en-US" b="1" dirty="0" smtClean="0"/>
              <a:t>d) What is the action of this muscle? </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hared\BDC Slides Corr\Vol 1 Tables\Table 6.2.Tiff"/>
          <p:cNvPicPr>
            <a:picLocks noChangeAspect="1" noChangeArrowheads="1"/>
          </p:cNvPicPr>
          <p:nvPr/>
        </p:nvPicPr>
        <p:blipFill>
          <a:blip r:embed="rId2"/>
          <a:srcRect/>
          <a:stretch>
            <a:fillRect/>
          </a:stretch>
        </p:blipFill>
        <p:spPr bwMode="auto">
          <a:xfrm>
            <a:off x="20638" y="571500"/>
            <a:ext cx="9102725" cy="5000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smtClean="0">
                <a:solidFill>
                  <a:srgbClr val="FF0000"/>
                </a:solidFill>
              </a:rPr>
              <a:t>Rotator cuff or </a:t>
            </a:r>
            <a:r>
              <a:rPr lang="en-IN" b="1" i="1" dirty="0" err="1" smtClean="0">
                <a:solidFill>
                  <a:srgbClr val="FF0000"/>
                </a:solidFill>
              </a:rPr>
              <a:t>Musculotendinous</a:t>
            </a:r>
            <a:r>
              <a:rPr lang="en-IN" b="1" i="1" dirty="0" smtClean="0">
                <a:solidFill>
                  <a:srgbClr val="FF0000"/>
                </a:solidFill>
              </a:rPr>
              <a:t> cuff</a:t>
            </a:r>
            <a:endParaRPr lang="en-IN" b="1" i="1" dirty="0">
              <a:solidFill>
                <a:srgbClr val="FF0000"/>
              </a:solidFill>
            </a:endParaRPr>
          </a:p>
        </p:txBody>
      </p:sp>
      <p:sp>
        <p:nvSpPr>
          <p:cNvPr id="3" name="Content Placeholder 2"/>
          <p:cNvSpPr>
            <a:spLocks noGrp="1"/>
          </p:cNvSpPr>
          <p:nvPr>
            <p:ph idx="1"/>
          </p:nvPr>
        </p:nvSpPr>
        <p:spPr/>
        <p:txBody>
          <a:bodyPr/>
          <a:lstStyle/>
          <a:p>
            <a:r>
              <a:rPr lang="en-IN" dirty="0" smtClean="0"/>
              <a:t>It is fibrous sheath formed by four flattened tendons which blends with capsule of the joint &amp; strengthen it.</a:t>
            </a:r>
          </a:p>
          <a:p>
            <a:r>
              <a:rPr lang="en-IN" dirty="0" smtClean="0"/>
              <a:t>The muscles which form the cuff is origin from scapula &amp; inserted on  lesser &amp; greater tubercle.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l="26331" t="16837" r="38638" b="22554"/>
          <a:stretch>
            <a:fillRect/>
          </a:stretch>
        </p:blipFill>
        <p:spPr>
          <a:xfrm>
            <a:off x="762000" y="1295400"/>
            <a:ext cx="5638800" cy="5486400"/>
          </a:xfrm>
        </p:spPr>
      </p:pic>
      <p:sp>
        <p:nvSpPr>
          <p:cNvPr id="28675" name="Title 1"/>
          <p:cNvSpPr>
            <a:spLocks noGrp="1"/>
          </p:cNvSpPr>
          <p:nvPr>
            <p:ph type="title"/>
          </p:nvPr>
        </p:nvSpPr>
        <p:spPr/>
        <p:txBody>
          <a:bodyPr/>
          <a:lstStyle/>
          <a:p>
            <a:pPr eaLnBrk="1" hangingPunct="1"/>
            <a:r>
              <a:rPr lang="en-US" smtClean="0"/>
              <a:t>ROTATOR CUFF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F:\NEW CURRICULLUM  2019-2020\PHOTOGRAPHS OF PPT\th (7).jpg"/>
          <p:cNvPicPr>
            <a:picLocks noGrp="1" noChangeAspect="1" noChangeArrowheads="1"/>
          </p:cNvPicPr>
          <p:nvPr>
            <p:ph idx="1"/>
          </p:nvPr>
        </p:nvPicPr>
        <p:blipFill>
          <a:blip r:embed="rId2"/>
          <a:srcRect/>
          <a:stretch>
            <a:fillRect/>
          </a:stretch>
        </p:blipFill>
        <p:spPr bwMode="auto">
          <a:xfrm>
            <a:off x="1066800" y="0"/>
            <a:ext cx="6256772" cy="70038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42875" y="6172200"/>
            <a:ext cx="8643938" cy="461963"/>
          </a:xfrm>
          <a:prstGeom prst="rect">
            <a:avLst/>
          </a:prstGeom>
          <a:noFill/>
          <a:ln w="9525">
            <a:noFill/>
            <a:miter lim="800000"/>
            <a:headEnd/>
            <a:tailEnd/>
          </a:ln>
        </p:spPr>
        <p:txBody>
          <a:bodyPr>
            <a:spAutoFit/>
          </a:bodyPr>
          <a:lstStyle/>
          <a:p>
            <a:pPr algn="ctr"/>
            <a:r>
              <a:rPr lang="en-US" sz="2400">
                <a:latin typeface="Helvetica Narrow" pitchFamily="34" charset="0"/>
              </a:rPr>
              <a:t>The musculotendinous cuff of the shoulder</a:t>
            </a:r>
          </a:p>
        </p:txBody>
      </p:sp>
      <p:pic>
        <p:nvPicPr>
          <p:cNvPr id="14339" name="Picture 2" descr="D:\VIKRANT SHARMA\Krishna Garg Mam\BDC Presentation\BDC Presentation\Tiff\Vol 1 Jpg\6-7.jpg"/>
          <p:cNvPicPr>
            <a:picLocks noChangeAspect="1" noChangeArrowheads="1"/>
          </p:cNvPicPr>
          <p:nvPr/>
        </p:nvPicPr>
        <p:blipFill>
          <a:blip r:embed="rId2"/>
          <a:srcRect/>
          <a:stretch>
            <a:fillRect/>
          </a:stretch>
        </p:blipFill>
        <p:spPr bwMode="auto">
          <a:xfrm>
            <a:off x="457200" y="533400"/>
            <a:ext cx="7600950" cy="5372100"/>
          </a:xfrm>
          <a:prstGeom prst="rect">
            <a:avLst/>
          </a:prstGeom>
          <a:noFill/>
          <a:ln w="9525">
            <a:noFill/>
            <a:miter lim="800000"/>
            <a:headEnd/>
            <a:tailEnd/>
          </a:ln>
        </p:spPr>
      </p:pic>
      <p:sp>
        <p:nvSpPr>
          <p:cNvPr id="5" name="TextBox 4"/>
          <p:cNvSpPr txBox="1"/>
          <p:nvPr/>
        </p:nvSpPr>
        <p:spPr>
          <a:xfrm>
            <a:off x="8153400" y="2590800"/>
            <a:ext cx="762000" cy="461665"/>
          </a:xfrm>
          <a:prstGeom prst="rect">
            <a:avLst/>
          </a:prstGeom>
          <a:noFill/>
        </p:spPr>
        <p:txBody>
          <a:bodyPr wrap="square" rtlCol="0">
            <a:spAutoFit/>
          </a:bodyPr>
          <a:lstStyle/>
          <a:p>
            <a:r>
              <a:rPr lang="en-IN" sz="2400" b="1" dirty="0" smtClean="0">
                <a:solidFill>
                  <a:srgbClr val="FF0000"/>
                </a:solidFill>
              </a:rPr>
              <a:t>Ant</a:t>
            </a:r>
            <a:endParaRPr lang="en-IN" sz="24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816</Words>
  <Application>Microsoft Office PowerPoint</Application>
  <PresentationFormat>On-screen Show (4:3)</PresentationFormat>
  <Paragraphs>108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ROTATOR CUFF,AXILALRY NERVE,WINGING OF SCAPULA</vt:lpstr>
      <vt:lpstr>Scapular region muscles</vt:lpstr>
      <vt:lpstr>Slide 3</vt:lpstr>
      <vt:lpstr>Slide 4</vt:lpstr>
      <vt:lpstr>Slide 5</vt:lpstr>
      <vt:lpstr>Rotator cuff or Musculotendinous cuff</vt:lpstr>
      <vt:lpstr>ROTATOR CUFF </vt:lpstr>
      <vt:lpstr>Slide 8</vt:lpstr>
      <vt:lpstr>Slide 9</vt:lpstr>
      <vt:lpstr>Slide 10</vt:lpstr>
      <vt:lpstr>Slide 11</vt:lpstr>
      <vt:lpstr>Subacromial bursa</vt:lpstr>
      <vt:lpstr>Slide 13</vt:lpstr>
      <vt:lpstr>Slide 14</vt:lpstr>
      <vt:lpstr>Slide 15</vt:lpstr>
      <vt:lpstr>Slide 16</vt:lpstr>
      <vt:lpstr>Slide 17</vt:lpstr>
      <vt:lpstr>Intermuscular spaces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Axillary Nerve (C5-C6)</vt:lpstr>
      <vt:lpstr>Slide 32</vt:lpstr>
      <vt:lpstr>Slide 33</vt:lpstr>
      <vt:lpstr>Slide 34</vt:lpstr>
      <vt:lpstr>Slide 35</vt:lpstr>
      <vt:lpstr>1)RADIAL nerve is passes through </vt:lpstr>
      <vt:lpstr>2)Axillary  nerve is passes through </vt:lpstr>
      <vt:lpstr>3) Teres minor is supplied by </vt:lpstr>
      <vt:lpstr>4) Which nerve has pseudoganglion? </vt:lpstr>
      <vt:lpstr>5)Which is not a content of  quadrangular space </vt:lpstr>
      <vt:lpstr>Case 3.</vt:lpstr>
      <vt:lpstr>Slide 42</vt:lpstr>
      <vt:lpstr>Slide 43</vt:lpstr>
      <vt:lpstr>Case 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ROTATOR CUFF,AXILALRY NERVE,WINGING OF SCAPULA</dc:title>
  <dc:creator>dell-pc</dc:creator>
  <cp:lastModifiedBy>dell-pc</cp:lastModifiedBy>
  <cp:revision>20</cp:revision>
  <dcterms:created xsi:type="dcterms:W3CDTF">2006-08-16T00:00:00Z</dcterms:created>
  <dcterms:modified xsi:type="dcterms:W3CDTF">2021-02-17T04:04:40Z</dcterms:modified>
</cp:coreProperties>
</file>