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83" r:id="rId16"/>
    <p:sldId id="280" r:id="rId17"/>
    <p:sldId id="282" r:id="rId18"/>
    <p:sldId id="284" r:id="rId19"/>
    <p:sldId id="285" r:id="rId20"/>
    <p:sldId id="286" r:id="rId21"/>
    <p:sldId id="287" r:id="rId22"/>
    <p:sldId id="288" r:id="rId23"/>
    <p:sldId id="305"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257" r:id="rId41"/>
    <p:sldId id="258" r:id="rId42"/>
    <p:sldId id="264" r:id="rId43"/>
    <p:sldId id="259" r:id="rId44"/>
    <p:sldId id="260" r:id="rId45"/>
    <p:sldId id="261" r:id="rId46"/>
    <p:sldId id="262" r:id="rId47"/>
    <p:sldId id="263" r:id="rId48"/>
    <p:sldId id="306" r:id="rId49"/>
    <p:sldId id="307"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F00B2-3BBA-4B83-8E54-0C7CB2F5EB61}" type="datetimeFigureOut">
              <a:rPr lang="en-US" smtClean="0"/>
              <a:pPr/>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67C05-585F-41F4-BDCD-35FFB9EBFA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A67C05-585F-41F4-BDCD-35FFB9EBFAEC}"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A67C05-585F-41F4-BDCD-35FFB9EBFAEC}"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VERTEBRAL COLUMN,CURVATURES,INTERVERTEBRAL JOINT,SACROILIAC JOINT,SYMPHASIS PUBIS ,LUMBAR PUNCTURE</a:t>
            </a:r>
            <a:endParaRPr lang="en-US" sz="2800" b="1" dirty="0"/>
          </a:p>
        </p:txBody>
      </p:sp>
      <p:sp>
        <p:nvSpPr>
          <p:cNvPr id="3" name="Subtitle 2"/>
          <p:cNvSpPr>
            <a:spLocks noGrp="1"/>
          </p:cNvSpPr>
          <p:nvPr>
            <p:ph type="subTitle" idx="1"/>
          </p:nvPr>
        </p:nvSpPr>
        <p:spPr/>
        <p:txBody>
          <a:bodyPr/>
          <a:lstStyle/>
          <a:p>
            <a:r>
              <a:rPr lang="en-US" dirty="0" smtClean="0"/>
              <a:t>DR.NIRALI </a:t>
            </a:r>
            <a:r>
              <a:rPr lang="en-US" dirty="0" smtClean="0"/>
              <a:t>CHAVDA</a:t>
            </a:r>
          </a:p>
          <a:p>
            <a:r>
              <a:rPr lang="en-US" smtClean="0"/>
              <a:t>11/06/21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neral vertebral anatomy&#10;SUPERIOR VERTEBRAL NOTCH&#10;INTERVERTEBRAL (IV) FORAMEN&#10;(spinal n.)&#10;INFERIOR VERTEBRAL NOTCH&#10;VERTEB..."/>
          <p:cNvPicPr>
            <a:picLocks noChangeAspect="1" noChangeArrowheads="1"/>
          </p:cNvPicPr>
          <p:nvPr/>
        </p:nvPicPr>
        <p:blipFill>
          <a:blip r:embed="rId2"/>
          <a:srcRect/>
          <a:stretch>
            <a:fillRect/>
          </a:stretch>
        </p:blipFill>
        <p:spPr bwMode="auto">
          <a:xfrm>
            <a:off x="1371600" y="762000"/>
            <a:ext cx="6076950" cy="4695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Zygapophysial (facet) joint: synovial, plane joint&#10;13&#10;• Articulation of inferior articular&#10;facet of one vertebra with the&#10;..."/>
          <p:cNvPicPr>
            <a:picLocks noChangeAspect="1" noChangeArrowheads="1"/>
          </p:cNvPicPr>
          <p:nvPr/>
        </p:nvPicPr>
        <p:blipFill>
          <a:blip r:embed="rId2"/>
          <a:srcRect/>
          <a:stretch>
            <a:fillRect/>
          </a:stretch>
        </p:blipFill>
        <p:spPr bwMode="auto">
          <a:xfrm>
            <a:off x="1447800" y="685800"/>
            <a:ext cx="6076950" cy="46958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ervical vertebrae (n = 7)&#10;C1 – atlas&#10;C2 – axis&#10;C3&#10;C4&#10;C5&#10;C6&#10;C7&#10;“vertebra prominens”&#10;TRANSVERSE&#10;FORAMEN&#10;(vertebral a.)&#10;SPIN..."/>
          <p:cNvPicPr>
            <a:picLocks noChangeAspect="1" noChangeArrowheads="1"/>
          </p:cNvPicPr>
          <p:nvPr/>
        </p:nvPicPr>
        <p:blipFill>
          <a:blip r:embed="rId2"/>
          <a:srcRect/>
          <a:stretch>
            <a:fillRect/>
          </a:stretch>
        </p:blipFill>
        <p:spPr bwMode="auto">
          <a:xfrm>
            <a:off x="1524000" y="1066800"/>
            <a:ext cx="6076950" cy="46958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ypical cervical vertebrae – C3 – C7&#10;• Small overall size; small bodies&#10;• Large vertebral foramina to accommodate&#10;cervical..."/>
          <p:cNvPicPr>
            <a:picLocks noChangeAspect="1" noChangeArrowheads="1"/>
          </p:cNvPicPr>
          <p:nvPr/>
        </p:nvPicPr>
        <p:blipFill>
          <a:blip r:embed="rId2"/>
          <a:srcRect/>
          <a:stretch>
            <a:fillRect/>
          </a:stretch>
        </p:blipFill>
        <p:spPr bwMode="auto">
          <a:xfrm>
            <a:off x="1219200" y="533400"/>
            <a:ext cx="6076950" cy="4695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nical: Proximity of spinal nerve &amp; vertebral artery to the uncinate&#10;process on cervical vertebrae&#10;• Bony outgrowths (os..."/>
          <p:cNvPicPr>
            <a:picLocks noChangeAspect="1" noChangeArrowheads="1"/>
          </p:cNvPicPr>
          <p:nvPr/>
        </p:nvPicPr>
        <p:blipFill>
          <a:blip r:embed="rId2"/>
          <a:srcRect/>
          <a:stretch>
            <a:fillRect/>
          </a:stretch>
        </p:blipFill>
        <p:spPr bwMode="auto">
          <a:xfrm>
            <a:off x="1447800" y="990600"/>
            <a:ext cx="6076950" cy="4695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oracic vertebrae (n = 12)&#10;T1&#10;T12&#10;SUPERIOR&#10;&amp; INFERIOR&#10;COSTAL&#10;FACETS&#10;TRANSVERSE&#10;COSTAL&#10;FACET&#10;23&#10;Ex: RIB #10&#10;ARTICULATES&#10; "/>
          <p:cNvPicPr>
            <a:picLocks noChangeAspect="1" noChangeArrowheads="1"/>
          </p:cNvPicPr>
          <p:nvPr/>
        </p:nvPicPr>
        <p:blipFill>
          <a:blip r:embed="rId2"/>
          <a:srcRect l="28840" t="-4868" b="43205"/>
          <a:stretch>
            <a:fillRect/>
          </a:stretch>
        </p:blipFill>
        <p:spPr bwMode="auto">
          <a:xfrm>
            <a:off x="3340267" y="533400"/>
            <a:ext cx="5803733" cy="3886200"/>
          </a:xfrm>
          <a:prstGeom prst="rect">
            <a:avLst/>
          </a:prstGeom>
          <a:noFill/>
        </p:spPr>
      </p:pic>
      <p:pic>
        <p:nvPicPr>
          <p:cNvPr id="3" name="Picture 2" descr="Thoracic vertebrae (n = 12)&#10;T1&#10;T12&#10;SUPERIOR&#10;&amp; INFERIOR&#10;COSTAL&#10;FACETS&#10;TRANSVERSE&#10;COSTAL&#10;FACET&#10;23&#10;Ex: RIB #10&#10;ARTICULATES&#10; "/>
          <p:cNvPicPr>
            <a:picLocks noChangeAspect="1" noChangeArrowheads="1"/>
          </p:cNvPicPr>
          <p:nvPr/>
        </p:nvPicPr>
        <p:blipFill>
          <a:blip r:embed="rId2"/>
          <a:srcRect t="-1623" r="68652"/>
          <a:stretch>
            <a:fillRect/>
          </a:stretch>
        </p:blipFill>
        <p:spPr bwMode="auto">
          <a:xfrm>
            <a:off x="914400" y="457200"/>
            <a:ext cx="1905000" cy="47720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oracic vertebrae (n = 12)&#10;TRANSVERSE&#10;COSTAL&#10;FACET OF&#10;VERTEBRA&#10;COSTAL&#10;TUBERCLE OF RIB&#10;HEAD OF RIB&#10;SUPERIOR&#10;COSTAL&#10;FACET O..."/>
          <p:cNvPicPr>
            <a:picLocks noChangeAspect="1" noChangeArrowheads="1"/>
          </p:cNvPicPr>
          <p:nvPr/>
        </p:nvPicPr>
        <p:blipFill>
          <a:blip r:embed="rId2"/>
          <a:srcRect/>
          <a:stretch>
            <a:fillRect/>
          </a:stretch>
        </p:blipFill>
        <p:spPr bwMode="auto">
          <a:xfrm>
            <a:off x="1524000" y="1066800"/>
            <a:ext cx="6076950" cy="4695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umbar vertebrae (n = 5)&#10;L1&#10;L2&#10;L3&#10;L4&#10;L5&#10;25&#10; "/>
          <p:cNvPicPr>
            <a:picLocks noChangeAspect="1" noChangeArrowheads="1"/>
          </p:cNvPicPr>
          <p:nvPr/>
        </p:nvPicPr>
        <p:blipFill>
          <a:blip r:embed="rId2"/>
          <a:srcRect t="4868" r="66144"/>
          <a:stretch>
            <a:fillRect/>
          </a:stretch>
        </p:blipFill>
        <p:spPr bwMode="auto">
          <a:xfrm>
            <a:off x="1295400" y="838555"/>
            <a:ext cx="2772282" cy="6019445"/>
          </a:xfrm>
          <a:prstGeom prst="rect">
            <a:avLst/>
          </a:prstGeom>
          <a:noFill/>
        </p:spPr>
      </p:pic>
      <p:pic>
        <p:nvPicPr>
          <p:cNvPr id="3" name="Picture 4" descr="Lumbar vertebrae (n = 5)&#10;L1&#10;L2&#10;L3&#10;L4&#10;L5&#10;25&#10; "/>
          <p:cNvPicPr>
            <a:picLocks noChangeAspect="1" noChangeArrowheads="1"/>
          </p:cNvPicPr>
          <p:nvPr/>
        </p:nvPicPr>
        <p:blipFill>
          <a:blip r:embed="rId2"/>
          <a:srcRect l="65204" t="3245"/>
          <a:stretch>
            <a:fillRect/>
          </a:stretch>
        </p:blipFill>
        <p:spPr bwMode="auto">
          <a:xfrm>
            <a:off x="5486400" y="609600"/>
            <a:ext cx="2814726" cy="60478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umbar vertebrae (n = 5)&#10;L1&#10;L2&#10;L3&#10;L4&#10;L5&#10;• LARGE vertebral bodies, which bear the most weight&#10;• orientation of articular fa..."/>
          <p:cNvPicPr>
            <a:picLocks noChangeAspect="1" noChangeArrowheads="1"/>
          </p:cNvPicPr>
          <p:nvPr/>
        </p:nvPicPr>
        <p:blipFill>
          <a:blip r:embed="rId2"/>
          <a:srcRect/>
          <a:stretch>
            <a:fillRect/>
          </a:stretch>
        </p:blipFill>
        <p:spPr bwMode="auto">
          <a:xfrm>
            <a:off x="1066800" y="533400"/>
            <a:ext cx="6076950" cy="4695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acrum (5 fused segments)&#10;SACRAL CANAL&#10;SUPERIOR ARTICULAR&#10;FACETSACRAL CANAL&#10;(continuation of&#10;vertebral canal)&#10;POSTERIOR SA..."/>
          <p:cNvPicPr>
            <a:picLocks noChangeAspect="1" noChangeArrowheads="1"/>
          </p:cNvPicPr>
          <p:nvPr/>
        </p:nvPicPr>
        <p:blipFill>
          <a:blip r:embed="rId2"/>
          <a:srcRect/>
          <a:stretch>
            <a:fillRect/>
          </a:stretch>
        </p:blipFill>
        <p:spPr bwMode="auto">
          <a:xfrm>
            <a:off x="1447800" y="914400"/>
            <a:ext cx="6076950" cy="4695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steology of the back overview&#10;CLAVICLE&#10;SCAPULA&#10;RIBS&#10;VERTEBRAE&#10;FUNCTIONS&#10;• Protect spinal cord &amp; nerves&#10;• Supports the tru..."/>
          <p:cNvPicPr>
            <a:picLocks noChangeAspect="1" noChangeArrowheads="1"/>
          </p:cNvPicPr>
          <p:nvPr/>
        </p:nvPicPr>
        <p:blipFill>
          <a:blip r:embed="rId2"/>
          <a:srcRect/>
          <a:stretch>
            <a:fillRect/>
          </a:stretch>
        </p:blipFill>
        <p:spPr bwMode="auto">
          <a:xfrm>
            <a:off x="636494" y="609600"/>
            <a:ext cx="7897906" cy="610292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occyx (4 fused segments)&#10;Co1&#10;Co2&#10;Co3&#10;Co4&#10;• Coccygeal vertebrae are highly variable and can range from 3-5&#10;• “tail bone”&#10;28&#10; "/>
          <p:cNvPicPr>
            <a:picLocks noChangeAspect="1" noChangeArrowheads="1"/>
          </p:cNvPicPr>
          <p:nvPr/>
        </p:nvPicPr>
        <p:blipFill>
          <a:blip r:embed="rId2"/>
          <a:srcRect/>
          <a:stretch>
            <a:fillRect/>
          </a:stretch>
        </p:blipFill>
        <p:spPr bwMode="auto">
          <a:xfrm>
            <a:off x="990600" y="457200"/>
            <a:ext cx="6076950" cy="46958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ormal vertebral curvatures&#10;CERVICAL LORDOSIS&#10;2 curvature&#10;THORACIC KYPHOSIS&#10;1 curvature&#10;LUMBAR LORDOSIS&#10;2 curvature&#10;SACRAL..."/>
          <p:cNvPicPr>
            <a:picLocks noChangeAspect="1" noChangeArrowheads="1"/>
          </p:cNvPicPr>
          <p:nvPr/>
        </p:nvPicPr>
        <p:blipFill>
          <a:blip r:embed="rId2"/>
          <a:srcRect/>
          <a:stretch>
            <a:fillRect/>
          </a:stretch>
        </p:blipFill>
        <p:spPr bwMode="auto">
          <a:xfrm>
            <a:off x="685800" y="685800"/>
            <a:ext cx="7696200" cy="59470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inical: Abnormal curvatures of the vertebral column&#10;Excessive thoracic kyphosis (A)&#10;• term shortened clinically to kypho..."/>
          <p:cNvPicPr>
            <a:picLocks noChangeAspect="1" noChangeArrowheads="1"/>
          </p:cNvPicPr>
          <p:nvPr/>
        </p:nvPicPr>
        <p:blipFill>
          <a:blip r:embed="rId2"/>
          <a:srcRect/>
          <a:stretch>
            <a:fillRect/>
          </a:stretch>
        </p:blipFill>
        <p:spPr bwMode="auto">
          <a:xfrm>
            <a:off x="457201" y="-31172"/>
            <a:ext cx="8619564" cy="66605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rmAutofit fontScale="85000" lnSpcReduction="20000"/>
          </a:bodyPr>
          <a:lstStyle/>
          <a:p>
            <a:pPr>
              <a:buNone/>
            </a:pPr>
            <a:r>
              <a:rPr lang="en-US" dirty="0" smtClean="0"/>
              <a:t> </a:t>
            </a:r>
            <a:r>
              <a:rPr lang="en-US" b="1" dirty="0" smtClean="0"/>
              <a:t>INTERVERTEBRAL JOINTS </a:t>
            </a:r>
          </a:p>
          <a:p>
            <a:pPr>
              <a:buNone/>
            </a:pPr>
            <a:r>
              <a:rPr lang="en-US" dirty="0" smtClean="0"/>
              <a:t>are formed(a) between the bodies of the vertebrae, and</a:t>
            </a:r>
          </a:p>
          <a:p>
            <a:pPr>
              <a:buNone/>
            </a:pPr>
            <a:r>
              <a:rPr lang="en-US" dirty="0" smtClean="0"/>
              <a:t>(b) between the articular processes of the vertebra.</a:t>
            </a:r>
          </a:p>
          <a:p>
            <a:pPr>
              <a:buNone/>
            </a:pPr>
            <a:r>
              <a:rPr lang="en-US" dirty="0" smtClean="0"/>
              <a:t>joints between the bodies of the vertebrae these are secondary cartilaginous joint. </a:t>
            </a:r>
          </a:p>
          <a:p>
            <a:pPr>
              <a:buNone/>
            </a:pPr>
            <a:r>
              <a:rPr lang="en-US" dirty="0" smtClean="0"/>
              <a:t>The inferior and superior surfaces of the adjacent vertebral bodies are covered by thin plates of hyaline cartilages, which in turn are united by fibrocartilaginous intervertebral disc. </a:t>
            </a:r>
          </a:p>
          <a:p>
            <a:pPr>
              <a:buNone/>
            </a:pPr>
            <a:r>
              <a:rPr lang="en-US" dirty="0" smtClean="0"/>
              <a:t>The disc consists of an outer rim by fibrocartilage—the annulus fibrosus and a central core of gelatinous substance—the nucleus pulposus. </a:t>
            </a:r>
          </a:p>
          <a:p>
            <a:pPr>
              <a:buNone/>
            </a:pPr>
            <a:r>
              <a:rPr lang="en-US" dirty="0" smtClean="0"/>
              <a:t>These joints are held together by anterior and posterior longitudinal ligaments of the vertebral column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NTERVERTEBRAL&#10;DISC (cross-section)&#10;Intervertebral (IV) discs&#10;• IV discs comprise 20% of vertebral column&#10;length&#10;• No IV d..."/>
          <p:cNvPicPr>
            <a:picLocks noChangeAspect="1" noChangeArrowheads="1"/>
          </p:cNvPicPr>
          <p:nvPr/>
        </p:nvPicPr>
        <p:blipFill>
          <a:blip r:embed="rId2"/>
          <a:srcRect/>
          <a:stretch>
            <a:fillRect/>
          </a:stretch>
        </p:blipFill>
        <p:spPr bwMode="auto">
          <a:xfrm>
            <a:off x="1066800" y="838200"/>
            <a:ext cx="6076950" cy="46958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linical: Herniation/Protrusion of intervertebral discs&#10;• Herniation occurs when the nucleus pulposus&#10;protrudes (herniates..."/>
          <p:cNvPicPr>
            <a:picLocks noChangeAspect="1" noChangeArrowheads="1"/>
          </p:cNvPicPr>
          <p:nvPr/>
        </p:nvPicPr>
        <p:blipFill>
          <a:blip r:embed="rId2"/>
          <a:srcRect/>
          <a:stretch>
            <a:fillRect/>
          </a:stretch>
        </p:blipFill>
        <p:spPr bwMode="auto">
          <a:xfrm>
            <a:off x="990599" y="533400"/>
            <a:ext cx="7888941" cy="6096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NTERVERTEBRAL&#10;DISC (cross-section)&#10;ANTERIOR&#10;LONGITUDINAL&#10;LIGAMENT&#10;• strong, broad fibrous band&#10;• runs along anterior vert..."/>
          <p:cNvPicPr>
            <a:picLocks noChangeAspect="1" noChangeArrowheads="1"/>
          </p:cNvPicPr>
          <p:nvPr/>
        </p:nvPicPr>
        <p:blipFill>
          <a:blip r:embed="rId2"/>
          <a:srcRect/>
          <a:stretch>
            <a:fillRect/>
          </a:stretch>
        </p:blipFill>
        <p:spPr bwMode="auto">
          <a:xfrm>
            <a:off x="838200" y="762000"/>
            <a:ext cx="6076950" cy="46958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NTERVERTEBRAL&#10;DISC (cross-section)&#10;ANTERIOR&#10;LONGITUDINAL&#10;LIGAMENT&#10;POSTERIOR&#10;LONGITUDINAL&#10;LIGAMENT&#10;LIGAMENTUM&#10;FLAVUM&#10;SUPRA..."/>
          <p:cNvPicPr>
            <a:picLocks noChangeAspect="1" noChangeArrowheads="1"/>
          </p:cNvPicPr>
          <p:nvPr/>
        </p:nvPicPr>
        <p:blipFill>
          <a:blip r:embed="rId2"/>
          <a:srcRect/>
          <a:stretch>
            <a:fillRect/>
          </a:stretch>
        </p:blipFill>
        <p:spPr bwMode="auto">
          <a:xfrm>
            <a:off x="1143000" y="730828"/>
            <a:ext cx="6610350" cy="510799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uchal ligament&#10;• Thick, fibroelastic, median band running&#10;from the external occipital protuberance &amp;&#10;posterior border of ..."/>
          <p:cNvPicPr>
            <a:picLocks noChangeAspect="1" noChangeArrowheads="1"/>
          </p:cNvPicPr>
          <p:nvPr/>
        </p:nvPicPr>
        <p:blipFill>
          <a:blip r:embed="rId2"/>
          <a:srcRect/>
          <a:stretch>
            <a:fillRect/>
          </a:stretch>
        </p:blipFill>
        <p:spPr bwMode="auto">
          <a:xfrm>
            <a:off x="1066800" y="762000"/>
            <a:ext cx="6076950" cy="46958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linical: Crush or compression fractures&#10;Crush/compression fractures&#10;• Sudden forceful flexion (as in motor vehicle&#10;accide..."/>
          <p:cNvPicPr>
            <a:picLocks noChangeAspect="1" noChangeArrowheads="1"/>
          </p:cNvPicPr>
          <p:nvPr/>
        </p:nvPicPr>
        <p:blipFill>
          <a:blip r:embed="rId2"/>
          <a:srcRect/>
          <a:stretch>
            <a:fillRect/>
          </a:stretch>
        </p:blipFill>
        <p:spPr bwMode="auto">
          <a:xfrm>
            <a:off x="1066799" y="457200"/>
            <a:ext cx="7297271" cy="5638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ertebral column (n = 33)&#10;CERVICAL&#10;VERTEBRAE&#10;n = 7&#10;THORACIC&#10;VERTEBRAE&#10;n = 12&#10;LUMBAR&#10;VERTEBRAE&#10;n = 5&#10;SACRUM n = 5 fused seg..."/>
          <p:cNvPicPr>
            <a:picLocks noChangeAspect="1" noChangeArrowheads="1"/>
          </p:cNvPicPr>
          <p:nvPr/>
        </p:nvPicPr>
        <p:blipFill>
          <a:blip r:embed="rId2"/>
          <a:srcRect/>
          <a:stretch>
            <a:fillRect/>
          </a:stretch>
        </p:blipFill>
        <p:spPr bwMode="auto">
          <a:xfrm>
            <a:off x="824753" y="685800"/>
            <a:ext cx="7557247" cy="583969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Organization of the spinal cord and spinal nerves 31 pairs of&#10;spinal nerves&#10;8 Cervical!!&#10;1&#10;2&#10;3&#10;4&#10;5&#10;6&#10;7&#10;8&#10;1&#10;2&#10;3&#10;4&#10;5&#10;6&#10;7&#10;8&#10;9..."/>
          <p:cNvPicPr>
            <a:picLocks noChangeAspect="1" noChangeArrowheads="1"/>
          </p:cNvPicPr>
          <p:nvPr/>
        </p:nvPicPr>
        <p:blipFill>
          <a:blip r:embed="rId2"/>
          <a:srcRect/>
          <a:stretch>
            <a:fillRect/>
          </a:stretch>
        </p:blipFill>
        <p:spPr bwMode="auto">
          <a:xfrm>
            <a:off x="990600" y="990600"/>
            <a:ext cx="6076950" cy="46958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ermination of the spinal cord&#10;CENTRA OF VERTEBRAE&#10;SPINOUS PROCESSES OF&#10;VERTEBRAE&#10;L1&#10;L2&#10;L3&#10;L4&#10;L5&#10;SACRUM&#10;SPINAL CORD&#10;(surro..."/>
          <p:cNvPicPr>
            <a:picLocks noChangeAspect="1" noChangeArrowheads="1"/>
          </p:cNvPicPr>
          <p:nvPr/>
        </p:nvPicPr>
        <p:blipFill>
          <a:blip r:embed="rId2"/>
          <a:srcRect/>
          <a:stretch>
            <a:fillRect/>
          </a:stretch>
        </p:blipFill>
        <p:spPr bwMode="auto">
          <a:xfrm>
            <a:off x="345141" y="533400"/>
            <a:ext cx="7198659" cy="5562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ermination of the spinal cord&#10;CONUS MEDULLARIS&#10;CAUDA EQUINA&#10;DURA MATER&#10;ARACHNOID MATER&#10;FILUM TERMINALE&#10;• continues from c..."/>
          <p:cNvPicPr>
            <a:picLocks noChangeAspect="1" noChangeArrowheads="1"/>
          </p:cNvPicPr>
          <p:nvPr/>
        </p:nvPicPr>
        <p:blipFill>
          <a:blip r:embed="rId2"/>
          <a:srcRect/>
          <a:stretch>
            <a:fillRect/>
          </a:stretch>
        </p:blipFill>
        <p:spPr bwMode="auto">
          <a:xfrm>
            <a:off x="990600" y="762000"/>
            <a:ext cx="6076950" cy="46958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linical: Lumbar Puncture (spinal tap)&#10;&amp; anesthesia during childbirth&#10;Lumbar Puncture – Adults only (1, 2)&#10;• enter into lu..."/>
          <p:cNvPicPr>
            <a:picLocks noChangeAspect="1" noChangeArrowheads="1"/>
          </p:cNvPicPr>
          <p:nvPr/>
        </p:nvPicPr>
        <p:blipFill>
          <a:blip r:embed="rId2"/>
          <a:srcRect/>
          <a:stretch>
            <a:fillRect/>
          </a:stretch>
        </p:blipFill>
        <p:spPr bwMode="auto">
          <a:xfrm>
            <a:off x="1066800" y="457200"/>
            <a:ext cx="7162800" cy="553489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Venous drainage of the vertebral column&#10;Spinal veins form plexuses along the vertebral column inside &amp; outside the vertebr..."/>
          <p:cNvPicPr>
            <a:picLocks noChangeAspect="1" noChangeArrowheads="1"/>
          </p:cNvPicPr>
          <p:nvPr/>
        </p:nvPicPr>
        <p:blipFill>
          <a:blip r:embed="rId2"/>
          <a:srcRect/>
          <a:stretch>
            <a:fillRect/>
          </a:stretch>
        </p:blipFill>
        <p:spPr bwMode="auto">
          <a:xfrm>
            <a:off x="609601" y="533399"/>
            <a:ext cx="7839634" cy="605789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linical: Osteoporosis&#10;• In osteoporosis, more bone material&#10;gets reabsorbed than built up,&#10;resulting in a loss of bone ma..."/>
          <p:cNvPicPr>
            <a:picLocks noChangeAspect="1" noChangeArrowheads="1"/>
          </p:cNvPicPr>
          <p:nvPr/>
        </p:nvPicPr>
        <p:blipFill>
          <a:blip r:embed="rId2"/>
          <a:srcRect/>
          <a:stretch>
            <a:fillRect/>
          </a:stretch>
        </p:blipFill>
        <p:spPr bwMode="auto">
          <a:xfrm>
            <a:off x="627529" y="762000"/>
            <a:ext cx="6668621" cy="51530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linical: Coccygeal injury&#10;Coccydynia&#10;• localized pain &amp; tenderness in tailbone region&#10;• usually caused by trauma to the c..."/>
          <p:cNvPicPr>
            <a:picLocks noChangeAspect="1" noChangeArrowheads="1"/>
          </p:cNvPicPr>
          <p:nvPr/>
        </p:nvPicPr>
        <p:blipFill>
          <a:blip r:embed="rId2"/>
          <a:srcRect/>
          <a:stretch>
            <a:fillRect/>
          </a:stretch>
        </p:blipFill>
        <p:spPr bwMode="auto">
          <a:xfrm>
            <a:off x="762001" y="332510"/>
            <a:ext cx="7754470" cy="599209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linical: Disk herniation in the lumbar spine&#10;• Posterolateral herniation (D): A posterolateral herniation may spare the n..."/>
          <p:cNvPicPr>
            <a:picLocks noChangeAspect="1" noChangeArrowheads="1"/>
          </p:cNvPicPr>
          <p:nvPr/>
        </p:nvPicPr>
        <p:blipFill>
          <a:blip r:embed="rId2"/>
          <a:srcRect/>
          <a:stretch>
            <a:fillRect/>
          </a:stretch>
        </p:blipFill>
        <p:spPr bwMode="auto">
          <a:xfrm>
            <a:off x="1447800" y="762000"/>
            <a:ext cx="6076950" cy="46958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linical: Spina bifida&#10;SPINA BIFIDA OCCULTA&#10;• Birth defect where neural arches of L5 and/or S1 fail to develop&#10;normally &amp; ..."/>
          <p:cNvPicPr>
            <a:picLocks noChangeAspect="1" noChangeArrowheads="1"/>
          </p:cNvPicPr>
          <p:nvPr/>
        </p:nvPicPr>
        <p:blipFill>
          <a:blip r:embed="rId2"/>
          <a:srcRect/>
          <a:stretch>
            <a:fillRect/>
          </a:stretch>
        </p:blipFill>
        <p:spPr bwMode="auto">
          <a:xfrm>
            <a:off x="762000" y="533400"/>
            <a:ext cx="7494494" cy="5791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linical: Lumbar stenosis&#10;• Stenosis (narrowing) of lumbar vertebral&#10;foramen in one or more lumbar vertebrae&#10;• May be here..."/>
          <p:cNvPicPr>
            <a:picLocks noChangeAspect="1" noChangeArrowheads="1"/>
          </p:cNvPicPr>
          <p:nvPr/>
        </p:nvPicPr>
        <p:blipFill>
          <a:blip r:embed="rId2"/>
          <a:srcRect/>
          <a:stretch>
            <a:fillRect/>
          </a:stretch>
        </p:blipFill>
        <p:spPr bwMode="auto">
          <a:xfrm>
            <a:off x="533400" y="536864"/>
            <a:ext cx="7467600" cy="57704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ovements of the vertebral column&#10;Flexion &amp; Extension&#10;• mostly cervical &amp; lumbar&#10;Lateral Flexion &amp; Extension&#10;(bending)&#10;• m..."/>
          <p:cNvPicPr>
            <a:picLocks noChangeAspect="1" noChangeArrowheads="1"/>
          </p:cNvPicPr>
          <p:nvPr/>
        </p:nvPicPr>
        <p:blipFill>
          <a:blip r:embed="rId2"/>
          <a:srcRect/>
          <a:stretch>
            <a:fillRect/>
          </a:stretch>
        </p:blipFill>
        <p:spPr bwMode="auto">
          <a:xfrm>
            <a:off x="762000" y="207818"/>
            <a:ext cx="8229600" cy="635923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SYMPHYSIS PUBIS</a:t>
            </a:r>
            <a:endParaRPr lang="en-US" dirty="0"/>
          </a:p>
        </p:txBody>
      </p:sp>
      <p:sp>
        <p:nvSpPr>
          <p:cNvPr id="3" name="Content Placeholder 2"/>
          <p:cNvSpPr>
            <a:spLocks noGrp="1"/>
          </p:cNvSpPr>
          <p:nvPr>
            <p:ph idx="1"/>
          </p:nvPr>
        </p:nvSpPr>
        <p:spPr/>
        <p:txBody>
          <a:bodyPr>
            <a:normAutofit lnSpcReduction="10000"/>
          </a:bodyPr>
          <a:lstStyle/>
          <a:p>
            <a:r>
              <a:rPr lang="en-US" dirty="0" smtClean="0"/>
              <a:t>is a secondary cartilaginous joint between the bodies of two pubic bones.</a:t>
            </a:r>
          </a:p>
          <a:p>
            <a:r>
              <a:rPr lang="en-US" dirty="0" smtClean="0"/>
              <a:t> The articular surfaces are covered by a plate of hyaline cartilage which are then united by a disc of fibrocartilage. </a:t>
            </a:r>
          </a:p>
          <a:p>
            <a:r>
              <a:rPr lang="en-US" dirty="0" smtClean="0"/>
              <a:t>The joint is surrounded and strengthened by the fibrous ligaments, especially above and below. The inferior pubic ligament is very strong.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SACROILIAC JOINTS</a:t>
            </a:r>
            <a:endParaRPr lang="en-US" sz="2800" b="1" dirty="0"/>
          </a:p>
        </p:txBody>
      </p:sp>
      <p:sp>
        <p:nvSpPr>
          <p:cNvPr id="3" name="Content Placeholder 2"/>
          <p:cNvSpPr>
            <a:spLocks noGrp="1"/>
          </p:cNvSpPr>
          <p:nvPr>
            <p:ph idx="1"/>
          </p:nvPr>
        </p:nvSpPr>
        <p:spPr/>
        <p:txBody>
          <a:bodyPr/>
          <a:lstStyle/>
          <a:p>
            <a:pPr>
              <a:buNone/>
            </a:pPr>
            <a:r>
              <a:rPr lang="en-US" dirty="0" smtClean="0"/>
              <a:t>as plane synovial joints formed by union of the a ilium on each side. </a:t>
            </a:r>
          </a:p>
          <a:p>
            <a:pPr>
              <a:buNone/>
            </a:pPr>
            <a:r>
              <a:rPr lang="en-US" dirty="0" smtClean="0"/>
              <a:t>The sacroiliac joint is surrounded and strengthened by the following ligaments:</a:t>
            </a:r>
          </a:p>
          <a:p>
            <a:pPr>
              <a:buNone/>
            </a:pPr>
            <a:r>
              <a:rPr lang="en-US" dirty="0" smtClean="0"/>
              <a:t>1. Interosseous sacroiliac ligament.2. Ventral sacroiliac ligament.3. Dorsal sacroiliac ligament.4. Iliolumbar ligaments auricular surfaces of the sacrum and the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61988" y="1042988"/>
            <a:ext cx="7820025" cy="47720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p:spPr>
        <p:txBody>
          <a:bodyPr>
            <a:noAutofit/>
          </a:bodyPr>
          <a:lstStyle/>
          <a:p>
            <a:r>
              <a:rPr lang="en-US" sz="2400" dirty="0" smtClean="0"/>
              <a:t>(a) An anterior plane type of synovial joint between the auricular surfaces of the ilium and sacrum.</a:t>
            </a:r>
          </a:p>
          <a:p>
            <a:r>
              <a:rPr lang="en-US" sz="2400" dirty="0" smtClean="0"/>
              <a:t>(b) A posterior syndesmosis between the tuberosities of the sacrum and ilium</a:t>
            </a:r>
          </a:p>
          <a:p>
            <a:r>
              <a:rPr lang="en-US" sz="2400" dirty="0" smtClean="0"/>
              <a:t>The interosseous sacroiliac ligament is the second strongest ligament in the body and connects the irregular bony tuberosities of the sacrum and ilium behind the auricular surfaces.</a:t>
            </a:r>
          </a:p>
          <a:p>
            <a:pPr>
              <a:buNone/>
            </a:pPr>
            <a:endParaRPr lang="en-US" sz="2400" dirty="0" smtClean="0"/>
          </a:p>
          <a:p>
            <a:r>
              <a:rPr lang="en-US" sz="2400" dirty="0" smtClean="0"/>
              <a:t>The ventral sacroiliac ligament connects the ala and pelvic surface of the sacrum with the adjacent part of the ilium.</a:t>
            </a:r>
          </a:p>
          <a:p>
            <a:r>
              <a:rPr lang="en-US" sz="2400" dirty="0" smtClean="0"/>
              <a:t>The dorsal sacroiliac ligament is made up of strong fibrous bands, which connect the posterosuperior iliac spine of ilium with the intermediate sacral crest.</a:t>
            </a:r>
          </a:p>
          <a:p>
            <a:r>
              <a:rPr lang="en-US" sz="2400" dirty="0" smtClean="0"/>
              <a:t>The iliolumbar ligament connects the transverse process of the L5 vertebra to the ilium</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normAutofit fontScale="92500" lnSpcReduction="20000"/>
          </a:bodyPr>
          <a:lstStyle/>
          <a:p>
            <a:r>
              <a:rPr lang="en-US" b="1" dirty="0" smtClean="0"/>
              <a:t> Sacrotuberous ligament: </a:t>
            </a:r>
            <a:r>
              <a:rPr lang="en-US" dirty="0" smtClean="0"/>
              <a:t>is a strong broadband of the fibrous tissue. It has broad upper medial end and narrow lower lateral end. </a:t>
            </a:r>
          </a:p>
          <a:p>
            <a:r>
              <a:rPr lang="en-US" dirty="0" smtClean="0"/>
              <a:t>The upper end is attached from above downward to the posterior superior iliac spine, posterior inferior iliac spine, lower part of the posterior surface, and lateral border of the sacrum, and adjoining upper part of the coccyx. Its lower end is attached to the medial margin of the ischial tuberosity. </a:t>
            </a:r>
          </a:p>
          <a:p>
            <a:r>
              <a:rPr lang="en-US" dirty="0" smtClean="0"/>
              <a:t>Some of the fibres from the lower end are continued on to the ramus of the ischium to form falciform process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 </a:t>
            </a:r>
            <a:r>
              <a:rPr lang="en-US" b="1" dirty="0" smtClean="0"/>
              <a:t>Sacrospinous ligament </a:t>
            </a:r>
            <a:r>
              <a:rPr lang="en-US" dirty="0" smtClean="0"/>
              <a:t>is a triangular sheet of fibrous tissue, with its apex attached laterally to the ischial spine and base attached medially to the side of sacrum and coccyx.</a:t>
            </a:r>
          </a:p>
          <a:p>
            <a:r>
              <a:rPr lang="en-US" dirty="0" smtClean="0"/>
              <a:t>The sacrotuberous and sacrospinous ligaments convert the greater and lesser sciatic notches of the hip bone into greater and lesser sciatic foramina—the two important exits from the pelvis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Stability of the Sacroiliac Region</a:t>
            </a:r>
            <a:endParaRPr lang="en-US" sz="2800" b="1" dirty="0"/>
          </a:p>
        </p:txBody>
      </p:sp>
      <p:sp>
        <p:nvSpPr>
          <p:cNvPr id="3" name="Content Placeholder 2"/>
          <p:cNvSpPr>
            <a:spLocks noGrp="1"/>
          </p:cNvSpPr>
          <p:nvPr>
            <p:ph idx="1"/>
          </p:nvPr>
        </p:nvSpPr>
        <p:spPr/>
        <p:txBody>
          <a:bodyPr>
            <a:normAutofit lnSpcReduction="10000"/>
          </a:bodyPr>
          <a:lstStyle/>
          <a:p>
            <a:r>
              <a:rPr lang="en-US" dirty="0" smtClean="0"/>
              <a:t>sacrum hangs from sacroiliac joints forming the posterior wall of the pelvis. The body weight tends to cause forward rotation of the upper end of sacrum and concomitant backward rotation of its lower end </a:t>
            </a:r>
          </a:p>
          <a:p>
            <a:r>
              <a:rPr lang="en-US" dirty="0" smtClean="0"/>
              <a:t>Ligaments resisting forward rotation of the upper end of sacrum are:1. Interosseous sacroiliac ligament.2. Posterior sacroiliac ligament.3. Iliolumbar ligament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Ligaments resisting the backward relation of the lower end of the sacrum are as follows:</a:t>
            </a:r>
          </a:p>
          <a:p>
            <a:r>
              <a:rPr lang="en-US" dirty="0" smtClean="0"/>
              <a:t>1. Sacrotuberous ligament.2. Sacrospinous ligament.3. Sacrococcygeal joint.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a:xfrm>
            <a:off x="381000" y="1219200"/>
            <a:ext cx="8305800" cy="4906963"/>
          </a:xfrm>
        </p:spPr>
        <p:txBody>
          <a:bodyPr>
            <a:normAutofit lnSpcReduction="10000"/>
          </a:bodyPr>
          <a:lstStyle/>
          <a:p>
            <a:pPr>
              <a:buNone/>
            </a:pPr>
            <a:r>
              <a:rPr lang="en-US" b="1" dirty="0" smtClean="0"/>
              <a:t>1.All structures emerge through the sacral hiatus except:</a:t>
            </a:r>
          </a:p>
          <a:p>
            <a:pPr marL="514350" indent="-514350">
              <a:buAutoNum type="alphaLcParenBoth"/>
            </a:pPr>
            <a:r>
              <a:rPr lang="en-US" dirty="0" smtClean="0"/>
              <a:t>Fifth sacral nerves(b) Coccygeal nerves(c) Filum terminale(d) Spinal meninges</a:t>
            </a:r>
          </a:p>
          <a:p>
            <a:pPr marL="514350" indent="-514350">
              <a:buNone/>
            </a:pPr>
            <a:r>
              <a:rPr lang="en-US" b="1" dirty="0" smtClean="0"/>
              <a:t>2. The major function of intervertebral discs is to __________</a:t>
            </a:r>
            <a:r>
              <a:rPr lang="en-US" dirty="0" smtClean="0"/>
              <a:t/>
            </a:r>
            <a:br>
              <a:rPr lang="en-US" dirty="0" smtClean="0"/>
            </a:br>
            <a:r>
              <a:rPr lang="en-US" dirty="0" smtClean="0"/>
              <a:t>(a) Absorb shock</a:t>
            </a:r>
            <a:br>
              <a:rPr lang="en-US" dirty="0" smtClean="0"/>
            </a:br>
            <a:r>
              <a:rPr lang="en-US" dirty="0" smtClean="0"/>
              <a:t>(b) String the vertebrae together</a:t>
            </a:r>
            <a:br>
              <a:rPr lang="en-US" dirty="0" smtClean="0"/>
            </a:br>
            <a:r>
              <a:rPr lang="en-US" dirty="0" smtClean="0"/>
              <a:t>(c) Prevent injuries</a:t>
            </a:r>
            <a:br>
              <a:rPr lang="en-US" dirty="0" smtClean="0"/>
            </a:br>
            <a:r>
              <a:rPr lang="en-US" dirty="0" smtClean="0"/>
              <a:t>(d) Prevent hypertension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normAutofit lnSpcReduction="10000"/>
          </a:bodyPr>
          <a:lstStyle/>
          <a:p>
            <a:pPr>
              <a:buNone/>
            </a:pPr>
            <a:r>
              <a:rPr lang="en-US" b="1" dirty="0" smtClean="0"/>
              <a:t>3.Which of the following joints is of synovial variety?</a:t>
            </a:r>
          </a:p>
          <a:p>
            <a:pPr>
              <a:buNone/>
            </a:pPr>
            <a:r>
              <a:rPr lang="en-US" dirty="0" smtClean="0"/>
              <a:t>(a) Lumbosacral joint(b) Sacroiliac joint(c) Pubic symphysis(d) Sacrococcygeal joint</a:t>
            </a:r>
          </a:p>
          <a:p>
            <a:pPr>
              <a:buNone/>
            </a:pPr>
            <a:r>
              <a:rPr lang="en-US" b="1" dirty="0" smtClean="0"/>
              <a:t>4. Which of the following ligaments is the strongest?</a:t>
            </a:r>
          </a:p>
          <a:p>
            <a:pPr marL="514350" indent="-514350">
              <a:buAutoNum type="alphaLcParenBoth"/>
            </a:pPr>
            <a:r>
              <a:rPr lang="en-US" dirty="0" smtClean="0"/>
              <a:t>Iliolumbar ligament</a:t>
            </a:r>
          </a:p>
          <a:p>
            <a:pPr marL="514350" indent="-514350">
              <a:buNone/>
            </a:pPr>
            <a:r>
              <a:rPr lang="en-US" dirty="0" smtClean="0"/>
              <a:t>(b) Interosseous sacroiliac ligament</a:t>
            </a:r>
          </a:p>
          <a:p>
            <a:pPr marL="514350" indent="-514350">
              <a:buNone/>
            </a:pPr>
            <a:r>
              <a:rPr lang="en-US" dirty="0" smtClean="0"/>
              <a:t>(c) Sacrospinous ligament</a:t>
            </a:r>
          </a:p>
          <a:p>
            <a:pPr marL="514350" indent="-514350">
              <a:buNone/>
            </a:pPr>
            <a:r>
              <a:rPr lang="en-US" dirty="0" smtClean="0"/>
              <a:t>(d) Sacrotuberous ligament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eneral vertebral anatomy&#10;C4 T2 L2&#10;VERTEBRAL BODY&#10;(derived from centrum)&#10;7&#10; "/>
          <p:cNvPicPr>
            <a:picLocks noChangeAspect="1" noChangeArrowheads="1"/>
          </p:cNvPicPr>
          <p:nvPr/>
        </p:nvPicPr>
        <p:blipFill>
          <a:blip r:embed="rId2"/>
          <a:srcRect/>
          <a:stretch>
            <a:fillRect/>
          </a:stretch>
        </p:blipFill>
        <p:spPr bwMode="auto">
          <a:xfrm>
            <a:off x="381001" y="685799"/>
            <a:ext cx="7862046" cy="607521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5.Which of the following is the largest segment of the movable part of the vertebral column?</a:t>
            </a:r>
            <a:r>
              <a:rPr lang="en-US" dirty="0" smtClean="0"/>
              <a:t/>
            </a:r>
            <a:br>
              <a:rPr lang="en-US" dirty="0" smtClean="0"/>
            </a:br>
            <a:r>
              <a:rPr lang="en-US" dirty="0" smtClean="0"/>
              <a:t>(a) Coccygeal</a:t>
            </a:r>
            <a:br>
              <a:rPr lang="en-US" dirty="0" smtClean="0"/>
            </a:br>
            <a:r>
              <a:rPr lang="en-US" dirty="0" smtClean="0"/>
              <a:t>(b) Cervical</a:t>
            </a:r>
            <a:br>
              <a:rPr lang="en-US" dirty="0" smtClean="0"/>
            </a:br>
            <a:r>
              <a:rPr lang="en-US" dirty="0" smtClean="0"/>
              <a:t>(c) Lumbar vertebrae</a:t>
            </a:r>
            <a:br>
              <a:rPr lang="en-US" dirty="0" smtClean="0"/>
            </a:br>
            <a:r>
              <a:rPr lang="en-US" dirty="0" smtClean="0"/>
              <a:t>(d) Thoracic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eneral vertebral anatomy&#10;C4 T2 L2&#10;8&#10;EPIPHYSEAL RIM&#10;(derived from anular epiphysis)&#10; "/>
          <p:cNvPicPr>
            <a:picLocks noChangeAspect="1" noChangeArrowheads="1"/>
          </p:cNvPicPr>
          <p:nvPr/>
        </p:nvPicPr>
        <p:blipFill>
          <a:blip r:embed="rId2"/>
          <a:srcRect/>
          <a:stretch>
            <a:fillRect/>
          </a:stretch>
        </p:blipFill>
        <p:spPr bwMode="auto">
          <a:xfrm>
            <a:off x="1143000" y="381000"/>
            <a:ext cx="6076950" cy="4695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eneral vertebral anatomy&#10;C4 T2 L2&#10;VERTEBRAL ARCH&#10;PEDICLES&#10;LAMINA&#10;9&#10; "/>
          <p:cNvPicPr>
            <a:picLocks noChangeAspect="1" noChangeArrowheads="1"/>
          </p:cNvPicPr>
          <p:nvPr/>
        </p:nvPicPr>
        <p:blipFill>
          <a:blip r:embed="rId2"/>
          <a:srcRect/>
          <a:stretch>
            <a:fillRect/>
          </a:stretch>
        </p:blipFill>
        <p:spPr bwMode="auto">
          <a:xfrm>
            <a:off x="1524000" y="762000"/>
            <a:ext cx="6076950" cy="46958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eneral vertebral anatomy&#10;C1 C4 T2 L2&#10;VERTEBRAL FORAMEN&#10;(through which spinal cord passes)&#10;VERTEBRAL CANAL&#10;(series of vert..."/>
          <p:cNvPicPr>
            <a:picLocks noChangeAspect="1" noChangeArrowheads="1"/>
          </p:cNvPicPr>
          <p:nvPr/>
        </p:nvPicPr>
        <p:blipFill>
          <a:blip r:embed="rId2"/>
          <a:srcRect/>
          <a:stretch>
            <a:fillRect/>
          </a:stretch>
        </p:blipFill>
        <p:spPr bwMode="auto">
          <a:xfrm>
            <a:off x="1295400" y="914400"/>
            <a:ext cx="6076950" cy="46958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eneral vertebral anatomy&#10;C4 T2 L2&#10;SPINOUS PROCESS&#10;TRANSVERSE PROCESS&#10;ARTICULAR PROCESS&#10;11&#10; "/>
          <p:cNvPicPr>
            <a:picLocks noChangeAspect="1" noChangeArrowheads="1"/>
          </p:cNvPicPr>
          <p:nvPr/>
        </p:nvPicPr>
        <p:blipFill>
          <a:blip r:embed="rId2"/>
          <a:srcRect/>
          <a:stretch>
            <a:fillRect/>
          </a:stretch>
        </p:blipFill>
        <p:spPr bwMode="auto">
          <a:xfrm>
            <a:off x="838200" y="990600"/>
            <a:ext cx="6076950" cy="46958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706</Words>
  <Application>Microsoft Office PowerPoint</Application>
  <PresentationFormat>On-screen Show (4:3)</PresentationFormat>
  <Paragraphs>49</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VERTEBRAL COLUMN,CURVATURES,INTERVERTEBRAL JOINT,SACROILIAC JOINT,SYMPHASIS PUBIS ,LUMBAR PUNCTURE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SYMPHYSIS PUBIS</vt:lpstr>
      <vt:lpstr>SACROILIAC JOINTS</vt:lpstr>
      <vt:lpstr>Slide 42</vt:lpstr>
      <vt:lpstr>Slide 43</vt:lpstr>
      <vt:lpstr>Slide 44</vt:lpstr>
      <vt:lpstr>Slide 45</vt:lpstr>
      <vt:lpstr>Stability of the Sacroiliac Region</vt:lpstr>
      <vt:lpstr>Slide 47</vt:lpstr>
      <vt:lpstr>MCQ</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VERTEBRAL COLUMN,CURVATURES,INTERVERTEBRAL JOINT,SACROILIAC JOINT,SYMPHASIS PUBIS ,LUMBAR PUNCTURE</dc:title>
  <dc:creator>NIRAL</dc:creator>
  <cp:lastModifiedBy>NIRAL</cp:lastModifiedBy>
  <cp:revision>8</cp:revision>
  <dcterms:created xsi:type="dcterms:W3CDTF">2006-08-16T00:00:00Z</dcterms:created>
  <dcterms:modified xsi:type="dcterms:W3CDTF">2021-09-13T07:55:21Z</dcterms:modified>
</cp:coreProperties>
</file>