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71"/>
  </p:notesMasterIdLst>
  <p:handoutMasterIdLst>
    <p:handoutMasterId r:id="rId72"/>
  </p:handoutMasterIdLst>
  <p:sldIdLst>
    <p:sldId id="482" r:id="rId3"/>
    <p:sldId id="509" r:id="rId4"/>
    <p:sldId id="510" r:id="rId5"/>
    <p:sldId id="511" r:id="rId6"/>
    <p:sldId id="512" r:id="rId7"/>
    <p:sldId id="513" r:id="rId8"/>
    <p:sldId id="514" r:id="rId9"/>
    <p:sldId id="515" r:id="rId10"/>
    <p:sldId id="516" r:id="rId11"/>
    <p:sldId id="517" r:id="rId12"/>
    <p:sldId id="518" r:id="rId13"/>
    <p:sldId id="519" r:id="rId14"/>
    <p:sldId id="520" r:id="rId15"/>
    <p:sldId id="521" r:id="rId16"/>
    <p:sldId id="522" r:id="rId17"/>
    <p:sldId id="523" r:id="rId18"/>
    <p:sldId id="528" r:id="rId19"/>
    <p:sldId id="529" r:id="rId20"/>
    <p:sldId id="530" r:id="rId21"/>
    <p:sldId id="531" r:id="rId22"/>
    <p:sldId id="533" r:id="rId23"/>
    <p:sldId id="534" r:id="rId24"/>
    <p:sldId id="536" r:id="rId25"/>
    <p:sldId id="537" r:id="rId26"/>
    <p:sldId id="538" r:id="rId27"/>
    <p:sldId id="539" r:id="rId28"/>
    <p:sldId id="540" r:id="rId29"/>
    <p:sldId id="541" r:id="rId30"/>
    <p:sldId id="545" r:id="rId31"/>
    <p:sldId id="546" r:id="rId32"/>
    <p:sldId id="548" r:id="rId33"/>
    <p:sldId id="549" r:id="rId34"/>
    <p:sldId id="556" r:id="rId35"/>
    <p:sldId id="550" r:id="rId36"/>
    <p:sldId id="551" r:id="rId37"/>
    <p:sldId id="552" r:id="rId38"/>
    <p:sldId id="553" r:id="rId39"/>
    <p:sldId id="554" r:id="rId40"/>
    <p:sldId id="378" r:id="rId41"/>
    <p:sldId id="379" r:id="rId42"/>
    <p:sldId id="380" r:id="rId43"/>
    <p:sldId id="382" r:id="rId44"/>
    <p:sldId id="383" r:id="rId45"/>
    <p:sldId id="384" r:id="rId46"/>
    <p:sldId id="385" r:id="rId47"/>
    <p:sldId id="386" r:id="rId48"/>
    <p:sldId id="393" r:id="rId49"/>
    <p:sldId id="394" r:id="rId50"/>
    <p:sldId id="395" r:id="rId51"/>
    <p:sldId id="396" r:id="rId52"/>
    <p:sldId id="397" r:id="rId53"/>
    <p:sldId id="398" r:id="rId54"/>
    <p:sldId id="399" r:id="rId55"/>
    <p:sldId id="400" r:id="rId56"/>
    <p:sldId id="401" r:id="rId57"/>
    <p:sldId id="475" r:id="rId58"/>
    <p:sldId id="476" r:id="rId59"/>
    <p:sldId id="477" r:id="rId60"/>
    <p:sldId id="481" r:id="rId61"/>
    <p:sldId id="478" r:id="rId62"/>
    <p:sldId id="479" r:id="rId63"/>
    <p:sldId id="480" r:id="rId64"/>
    <p:sldId id="557" r:id="rId65"/>
    <p:sldId id="558" r:id="rId66"/>
    <p:sldId id="559" r:id="rId67"/>
    <p:sldId id="560" r:id="rId68"/>
    <p:sldId id="561" r:id="rId69"/>
    <p:sldId id="402" r:id="rId70"/>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23"/>
    <a:srgbClr val="397B0D"/>
    <a:srgbClr val="000000"/>
    <a:srgbClr val="00499F"/>
    <a:srgbClr val="0CC1E0"/>
    <a:srgbClr val="1B00FE"/>
    <a:srgbClr val="FFFFFF"/>
    <a:srgbClr val="FFE6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9" autoAdjust="0"/>
    <p:restoredTop sz="94648" autoAdjust="0"/>
  </p:normalViewPr>
  <p:slideViewPr>
    <p:cSldViewPr>
      <p:cViewPr varScale="1">
        <p:scale>
          <a:sx n="65" d="100"/>
          <a:sy n="65" d="100"/>
        </p:scale>
        <p:origin x="-1264" y="-6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42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381642EA-3FC9-4FE6-BFBE-F90C67EAF92D}" type="slidenum">
              <a:rPr lang="ru-RU"/>
              <a:pPr/>
              <a:t>‹#›</a:t>
            </a:fld>
            <a:endParaRPr lang="ru-RU"/>
          </a:p>
        </p:txBody>
      </p:sp>
    </p:spTree>
    <p:extLst>
      <p:ext uri="{BB962C8B-B14F-4D97-AF65-F5344CB8AC3E}">
        <p14:creationId xmlns:p14="http://schemas.microsoft.com/office/powerpoint/2010/main" val="13808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71D8D-2D1E-4AE6-990B-CC991FCCC7CC}" type="slidenum">
              <a:rPr lang="en-US" altLang="zh-CN"/>
              <a:pPr/>
              <a:t>8</a:t>
            </a:fld>
            <a:endParaRPr lang="en-US" altLang="zh-CN"/>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443F34C-F51C-40E9-AB20-9D4E33FD3E0C}" type="slidenum">
              <a:rPr lang="zh-CN" altLang="en-US"/>
              <a:pPr/>
              <a:t>32</a:t>
            </a:fld>
            <a:endParaRPr lang="en-US" altLang="zh-CN"/>
          </a:p>
        </p:txBody>
      </p:sp>
      <p:sp>
        <p:nvSpPr>
          <p:cNvPr id="360450" name="Rectangle 2"/>
          <p:cNvSpPr>
            <a:spLocks noGrp="1" noRot="1" noChangeAspect="1" noChangeArrowheads="1" noTextEdit="1"/>
          </p:cNvSpPr>
          <p:nvPr>
            <p:ph type="sldImg"/>
          </p:nvPr>
        </p:nvSpPr>
        <p:spPr>
          <a:xfrm>
            <a:off x="1143000" y="685800"/>
            <a:ext cx="4573588" cy="3429000"/>
          </a:xfrm>
          <a:ln/>
        </p:spPr>
      </p:sp>
      <p:sp>
        <p:nvSpPr>
          <p:cNvPr id="360451" name="Rectangle 3"/>
          <p:cNvSpPr>
            <a:spLocks noGrp="1" noChangeArrowheads="1"/>
          </p:cNvSpPr>
          <p:nvPr>
            <p:ph type="body" idx="1"/>
          </p:nvPr>
        </p:nvSpPr>
        <p:spPr>
          <a:xfrm>
            <a:off x="914400" y="4343519"/>
            <a:ext cx="5029200" cy="4114243"/>
          </a:xfrm>
        </p:spPr>
        <p:txBody>
          <a:bodyPr/>
          <a:lstStyle/>
          <a:p>
            <a:r>
              <a:rPr lang="en-US" altLang="en-US" b="1"/>
              <a:t>Slide 7</a:t>
            </a:r>
          </a:p>
          <a:p>
            <a:r>
              <a:rPr lang="en-US" altLang="en-US" b="1"/>
              <a:t>GROSS IMAGE OF A CIRRHOTIC LIVER</a:t>
            </a:r>
          </a:p>
          <a:p>
            <a:r>
              <a:rPr lang="en-US" altLang="en-US"/>
              <a:t>Gross image of a cirrhotic liver demonstrating an irregular surface and nodules that give it a heterogeneous appearance.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1C38FC0-9B42-49FF-B7B1-541CD4588F88}" type="slidenum">
              <a:rPr lang="zh-CN" altLang="en-US"/>
              <a:pPr/>
              <a:t>34</a:t>
            </a:fld>
            <a:endParaRPr lang="en-US" altLang="zh-CN"/>
          </a:p>
        </p:txBody>
      </p:sp>
      <p:sp>
        <p:nvSpPr>
          <p:cNvPr id="1701890" name="Rectangle 2"/>
          <p:cNvSpPr>
            <a:spLocks noGrp="1" noRot="1" noChangeAspect="1" noChangeArrowheads="1" noTextEdit="1"/>
          </p:cNvSpPr>
          <p:nvPr>
            <p:ph type="sldImg"/>
          </p:nvPr>
        </p:nvSpPr>
        <p:spPr>
          <a:ln/>
        </p:spPr>
      </p:sp>
      <p:sp>
        <p:nvSpPr>
          <p:cNvPr id="1701891" name="Rectangle 3"/>
          <p:cNvSpPr>
            <a:spLocks noGrp="1" noChangeArrowheads="1"/>
          </p:cNvSpPr>
          <p:nvPr>
            <p:ph type="body" idx="1"/>
          </p:nvPr>
        </p:nvSpPr>
        <p:spPr/>
        <p:txBody>
          <a:bodyPr/>
          <a:lstStyle/>
          <a:p>
            <a:r>
              <a:rPr lang="en-US" altLang="zh-CN" b="1"/>
              <a:t>Slide 8</a:t>
            </a:r>
          </a:p>
          <a:p>
            <a:r>
              <a:rPr lang="en-US" altLang="zh-CN" b="1"/>
              <a:t>HISTOLOGICAL IMAGE OF A NORMAL AND A CIRRHOTIC LIVER</a:t>
            </a:r>
          </a:p>
          <a:p>
            <a:r>
              <a:rPr lang="en-US" altLang="zh-CN"/>
              <a:t>Histological  images of two livers.  On the left, a normal liver with conserved architecture.  On the right, a cirrhotic liver with regenerative nodules surrounded by fibrous tissue (stained blue).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E134001-7D3D-4954-8689-F6AE88ADFFEA}" type="slidenum">
              <a:rPr lang="zh-CN" altLang="en-US"/>
              <a:pPr/>
              <a:t>35</a:t>
            </a:fld>
            <a:endParaRPr lang="en-US" altLang="zh-CN"/>
          </a:p>
        </p:txBody>
      </p:sp>
      <p:sp>
        <p:nvSpPr>
          <p:cNvPr id="363522" name="Rectangle 2"/>
          <p:cNvSpPr>
            <a:spLocks noGrp="1" noRot="1" noChangeAspect="1" noChangeArrowheads="1" noTextEdit="1"/>
          </p:cNvSpPr>
          <p:nvPr>
            <p:ph type="sldImg"/>
          </p:nvPr>
        </p:nvSpPr>
        <p:spPr>
          <a:xfrm>
            <a:off x="1143000" y="685800"/>
            <a:ext cx="4573588" cy="3429000"/>
          </a:xfrm>
          <a:ln/>
        </p:spPr>
      </p:sp>
      <p:sp>
        <p:nvSpPr>
          <p:cNvPr id="363523" name="Rectangle 3"/>
          <p:cNvSpPr>
            <a:spLocks noGrp="1" noChangeArrowheads="1"/>
          </p:cNvSpPr>
          <p:nvPr>
            <p:ph type="body" idx="1"/>
          </p:nvPr>
        </p:nvSpPr>
        <p:spPr>
          <a:xfrm>
            <a:off x="914400" y="4343519"/>
            <a:ext cx="5029200" cy="4114243"/>
          </a:xfrm>
        </p:spPr>
        <p:txBody>
          <a:bodyPr/>
          <a:lstStyle/>
          <a:p>
            <a:r>
              <a:rPr lang="en-US" altLang="en-US" b="1" dirty="0"/>
              <a:t>Slide 9</a:t>
            </a:r>
          </a:p>
          <a:p>
            <a:r>
              <a:rPr lang="en-US" altLang="en-US" b="1" dirty="0"/>
              <a:t>HISTOLOGICAL IMAGE OF CIRRHOSIS</a:t>
            </a:r>
          </a:p>
          <a:p>
            <a:r>
              <a:rPr lang="en-US" altLang="en-US" dirty="0"/>
              <a:t>Histological image of a cirrhotic liver showing regenerative nodules surrounded by fibrous tissue (stained blue).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2A751-FD10-42D7-88FF-24B3675CB1B5}" type="slidenum">
              <a:rPr lang="en-US" altLang="zh-CN"/>
              <a:pPr/>
              <a:t>9</a:t>
            </a:fld>
            <a:endParaRPr lang="en-US" altLang="zh-CN"/>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88F68-31DD-441A-AE33-69414562B66F}" type="slidenum">
              <a:rPr lang="en-US" altLang="zh-CN"/>
              <a:pPr/>
              <a:t>11</a:t>
            </a:fld>
            <a:endParaRPr lang="en-US" altLang="zh-CN"/>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5F518F8-FB35-4075-8869-45DE609F9A2D}" type="slidenum">
              <a:rPr lang="zh-CN" altLang="en-US"/>
              <a:pPr/>
              <a:t>19</a:t>
            </a:fld>
            <a:endParaRPr lang="en-US" altLang="zh-CN"/>
          </a:p>
        </p:txBody>
      </p:sp>
      <p:sp>
        <p:nvSpPr>
          <p:cNvPr id="1736706" name="Rectangle 2"/>
          <p:cNvSpPr>
            <a:spLocks noGrp="1" noRot="1" noChangeAspect="1" noChangeArrowheads="1" noTextEdit="1"/>
          </p:cNvSpPr>
          <p:nvPr>
            <p:ph type="sldImg"/>
          </p:nvPr>
        </p:nvSpPr>
        <p:spPr>
          <a:ln/>
        </p:spPr>
      </p:sp>
      <p:sp>
        <p:nvSpPr>
          <p:cNvPr id="1736707" name="Rectangle 3"/>
          <p:cNvSpPr>
            <a:spLocks noGrp="1" noChangeArrowheads="1"/>
          </p:cNvSpPr>
          <p:nvPr>
            <p:ph type="body" idx="1"/>
          </p:nvPr>
        </p:nvSpPr>
        <p:spPr/>
        <p:txBody>
          <a:bodyPr/>
          <a:lstStyle/>
          <a:p>
            <a:r>
              <a:rPr lang="en-US" altLang="zh-CN" b="1" dirty="0"/>
              <a:t>Slide 47</a:t>
            </a:r>
          </a:p>
          <a:p>
            <a:r>
              <a:rPr lang="en-US" altLang="zh-CN" b="1" dirty="0"/>
              <a:t>THE NORMAL LIVER OFFERS ALMOST NO RESISTANCE TO FLOW</a:t>
            </a:r>
          </a:p>
          <a:p>
            <a:r>
              <a:rPr lang="en-US" altLang="zh-CN" dirty="0"/>
              <a:t>The normal liver can withstand significant increases in flow, without resulting in increases in portal pressure.  The normal portal venous system is a low-pressure system and vessels draining the </a:t>
            </a:r>
            <a:r>
              <a:rPr lang="en-US" altLang="zh-CN" dirty="0" err="1"/>
              <a:t>intraabdominal</a:t>
            </a:r>
            <a:r>
              <a:rPr lang="en-US" altLang="zh-CN" dirty="0"/>
              <a:t> organs, such as the coronary vein, drain into 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EF2BC55-7AAD-4E51-90DB-3C924AC86CBB}" type="slidenum">
              <a:rPr lang="zh-CN" altLang="en-US"/>
              <a:pPr/>
              <a:t>20</a:t>
            </a:fld>
            <a:endParaRPr lang="en-US" altLang="zh-CN"/>
          </a:p>
        </p:txBody>
      </p:sp>
      <p:sp>
        <p:nvSpPr>
          <p:cNvPr id="1737730" name="Rectangle 2"/>
          <p:cNvSpPr>
            <a:spLocks noGrp="1" noRot="1" noChangeAspect="1" noChangeArrowheads="1" noTextEdit="1"/>
          </p:cNvSpPr>
          <p:nvPr>
            <p:ph type="sldImg"/>
          </p:nvPr>
        </p:nvSpPr>
        <p:spPr>
          <a:ln/>
        </p:spPr>
      </p:sp>
      <p:sp>
        <p:nvSpPr>
          <p:cNvPr id="1737731" name="Rectangle 3"/>
          <p:cNvSpPr>
            <a:spLocks noGrp="1" noChangeArrowheads="1"/>
          </p:cNvSpPr>
          <p:nvPr>
            <p:ph type="body" idx="1"/>
          </p:nvPr>
        </p:nvSpPr>
        <p:spPr/>
        <p:txBody>
          <a:bodyPr/>
          <a:lstStyle/>
          <a:p>
            <a:r>
              <a:rPr lang="en-US" altLang="zh-CN" b="1" dirty="0"/>
              <a:t>Slide 48</a:t>
            </a:r>
          </a:p>
          <a:p>
            <a:r>
              <a:rPr lang="en-US" altLang="zh-CN" b="1" dirty="0"/>
              <a:t>ARCHITECTURAL LIVER DISRUPTION IS THE MAIN MECHANISM THAT LEADS TO AN INCREASED INTRAHEPATIC RESISTANCE</a:t>
            </a:r>
          </a:p>
          <a:p>
            <a:r>
              <a:rPr lang="en-US" altLang="zh-CN" dirty="0"/>
              <a:t>The deposition of fibrous tissue and the formation of nodules, disrupts the architecture of the liver, leading to an increased resistance to flow and to portal hypertension.  Vessels that normally drain into the portal system, such as the coronary vein, reverse their flow and become </a:t>
            </a:r>
            <a:r>
              <a:rPr lang="en-US" altLang="zh-CN" dirty="0" err="1"/>
              <a:t>porto</a:t>
            </a:r>
            <a:r>
              <a:rPr lang="en-US" altLang="zh-CN" dirty="0"/>
              <a:t>-systemic collaterals. Additionally, with portal hypertension, the spleen increases in size and sequesters platelets and other formed blood cells leading to </a:t>
            </a:r>
            <a:r>
              <a:rPr lang="en-US" altLang="zh-CN" dirty="0" err="1"/>
              <a:t>hypersplenism</a:t>
            </a:r>
            <a:r>
              <a:rPr lang="en-US" altLang="zh-CN" dirty="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F65FD3E-60BB-468F-890A-A1C3BE39621C}" type="slidenum">
              <a:rPr lang="zh-CN" altLang="en-US"/>
              <a:pPr/>
              <a:t>22</a:t>
            </a:fld>
            <a:endParaRPr lang="en-US" altLang="zh-CN"/>
          </a:p>
        </p:txBody>
      </p:sp>
      <p:sp>
        <p:nvSpPr>
          <p:cNvPr id="372738" name="Rectangle 2"/>
          <p:cNvSpPr>
            <a:spLocks noGrp="1" noRot="1" noChangeAspect="1" noChangeArrowheads="1" noTextEdit="1"/>
          </p:cNvSpPr>
          <p:nvPr>
            <p:ph type="sldImg"/>
          </p:nvPr>
        </p:nvSpPr>
        <p:spPr>
          <a:xfrm>
            <a:off x="1143000" y="685800"/>
            <a:ext cx="4572000" cy="3429000"/>
          </a:xfrm>
          <a:ln/>
        </p:spPr>
      </p:sp>
      <p:sp>
        <p:nvSpPr>
          <p:cNvPr id="372739" name="Rectangle 3"/>
          <p:cNvSpPr>
            <a:spLocks noGrp="1" noChangeArrowheads="1"/>
          </p:cNvSpPr>
          <p:nvPr>
            <p:ph type="body" idx="1"/>
          </p:nvPr>
        </p:nvSpPr>
        <p:spPr/>
        <p:txBody>
          <a:bodyPr/>
          <a:lstStyle/>
          <a:p>
            <a:r>
              <a:rPr lang="en-US" altLang="zh-CN" b="1" dirty="0"/>
              <a:t>Slide 17</a:t>
            </a:r>
          </a:p>
          <a:p>
            <a:r>
              <a:rPr lang="en-US" altLang="zh-CN" b="1" dirty="0"/>
              <a:t>COMPLICATIONS OF CIRRHOSIS</a:t>
            </a:r>
          </a:p>
          <a:p>
            <a:r>
              <a:rPr lang="en-US" altLang="zh-CN" dirty="0"/>
              <a:t>Cirrhosis leads to two clinical syndromes: portal hypertension and liver insufficiency. Development of </a:t>
            </a:r>
            <a:r>
              <a:rPr lang="en-US" altLang="zh-CN" dirty="0" err="1"/>
              <a:t>variceal</a:t>
            </a:r>
            <a:r>
              <a:rPr lang="en-US" altLang="zh-CN" dirty="0"/>
              <a:t> hemorrhage and ascites are the direct consequence of portal hypertension, while jaundice occurs as a result of a compromised liver function. Encephalopathy is the result of both portal hypertension (</a:t>
            </a:r>
            <a:r>
              <a:rPr lang="en-US" altLang="zh-CN" dirty="0" err="1"/>
              <a:t>portosystemic</a:t>
            </a:r>
            <a:r>
              <a:rPr lang="en-US" altLang="zh-CN" dirty="0"/>
              <a:t> shunting) and liver dysfunction (decreased ammonia metabolism).  Ascites in turn can become complicated by infection (spontaneous bacterial peritonitis) and by the development of a functional renal failure (</a:t>
            </a:r>
            <a:r>
              <a:rPr lang="en-US" altLang="zh-CN" dirty="0" err="1"/>
              <a:t>hepatorenal</a:t>
            </a:r>
            <a:r>
              <a:rPr lang="en-US" altLang="zh-CN" dirty="0"/>
              <a:t> syndrome).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A1B6C39-8897-4192-A81B-6C51B8C83555}" type="slidenum">
              <a:rPr lang="zh-CN" altLang="en-US"/>
              <a:pPr/>
              <a:t>25</a:t>
            </a:fld>
            <a:endParaRPr lang="en-US" altLang="zh-CN"/>
          </a:p>
        </p:txBody>
      </p:sp>
      <p:sp>
        <p:nvSpPr>
          <p:cNvPr id="2702338" name="Rectangle 2"/>
          <p:cNvSpPr>
            <a:spLocks noGrp="1" noRot="1" noChangeAspect="1" noChangeArrowheads="1" noTextEdit="1"/>
          </p:cNvSpPr>
          <p:nvPr>
            <p:ph type="sldImg"/>
          </p:nvPr>
        </p:nvSpPr>
        <p:spPr>
          <a:ln/>
        </p:spPr>
      </p:sp>
      <p:sp>
        <p:nvSpPr>
          <p:cNvPr id="2702339" name="Rectangle 3"/>
          <p:cNvSpPr>
            <a:spLocks noGrp="1" noChangeArrowheads="1"/>
          </p:cNvSpPr>
          <p:nvPr>
            <p:ph type="body" idx="1"/>
          </p:nvPr>
        </p:nvSpPr>
        <p:spPr/>
        <p:txBody>
          <a:bodyPr/>
          <a:lstStyle/>
          <a:p>
            <a:r>
              <a:rPr lang="en-US" altLang="zh-CN" b="1"/>
              <a:t>Slide 10</a:t>
            </a:r>
          </a:p>
          <a:p>
            <a:r>
              <a:rPr lang="en-US" altLang="zh-CN" b="1"/>
              <a:t>PATHOGENESIS OF LIVER FIBROSIS</a:t>
            </a:r>
          </a:p>
          <a:p>
            <a:r>
              <a:rPr lang="en-US" altLang="zh-CN"/>
              <a:t>The key pathogenic feature underlying liver fibrosis and cirrhosis is hepatic stellate cell activation.  Hepatic stellate cells (also known as Ito cells or perisinusoidal cells) are located in the space of Disse between hepatocytes and sinusoidal endothelial cells (that normally are fenestrated).  Normally, hepatic stellate cells are quiescent and serve as the main storage site for retinoids (vitamin A). </a:t>
            </a:r>
          </a:p>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79E9480-15CB-4CE3-8343-A7863DF8B98C}" type="slidenum">
              <a:rPr lang="zh-CN" altLang="en-US"/>
              <a:pPr/>
              <a:t>26</a:t>
            </a:fld>
            <a:endParaRPr lang="en-US" altLang="zh-CN"/>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a:lstStyle/>
          <a:p>
            <a:r>
              <a:rPr lang="en-US" altLang="zh-CN" b="1" dirty="0" smtClean="0"/>
              <a:t>PATHOGENESIS </a:t>
            </a:r>
            <a:r>
              <a:rPr lang="en-US" altLang="zh-CN" b="1" dirty="0"/>
              <a:t>OF LIVER FIBROSIS</a:t>
            </a:r>
          </a:p>
          <a:p>
            <a:r>
              <a:rPr lang="en-US" altLang="zh-CN" dirty="0"/>
              <a:t>In cirrhosis, activated stellate cells deposit collagen in the space of </a:t>
            </a:r>
            <a:r>
              <a:rPr lang="en-US" altLang="zh-CN" dirty="0" err="1"/>
              <a:t>Disse</a:t>
            </a:r>
            <a:r>
              <a:rPr lang="en-US" altLang="zh-CN" dirty="0"/>
              <a:t>, leading to defenestration of sinusoidal endothelial cells, and acquire contractile properties that lead to sinusoidal constriction, which is partially responsible for increased intrahepatic vascular resistance.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61D2C15-1714-4EFE-9036-89BB06779F70}" type="slidenum">
              <a:rPr lang="zh-CN" altLang="en-US"/>
              <a:pPr/>
              <a:t>31</a:t>
            </a:fld>
            <a:endParaRPr lang="en-US" altLang="zh-CN"/>
          </a:p>
        </p:txBody>
      </p:sp>
      <p:sp>
        <p:nvSpPr>
          <p:cNvPr id="1700866" name="Rectangle 2"/>
          <p:cNvSpPr>
            <a:spLocks noGrp="1" noRot="1" noChangeAspect="1" noChangeArrowheads="1" noTextEdit="1"/>
          </p:cNvSpPr>
          <p:nvPr>
            <p:ph type="sldImg"/>
          </p:nvPr>
        </p:nvSpPr>
        <p:spPr>
          <a:ln/>
        </p:spPr>
      </p:sp>
      <p:sp>
        <p:nvSpPr>
          <p:cNvPr id="1700867" name="Rectangle 3"/>
          <p:cNvSpPr>
            <a:spLocks noGrp="1" noChangeArrowheads="1"/>
          </p:cNvSpPr>
          <p:nvPr>
            <p:ph type="body" idx="1"/>
          </p:nvPr>
        </p:nvSpPr>
        <p:spPr/>
        <p:txBody>
          <a:bodyPr/>
          <a:lstStyle/>
          <a:p>
            <a:r>
              <a:rPr lang="en-US" altLang="zh-CN" b="1"/>
              <a:t>Slide 6</a:t>
            </a:r>
          </a:p>
          <a:p>
            <a:r>
              <a:rPr lang="en-US" altLang="zh-CN" b="1"/>
              <a:t>GROSS IMAGE OF A NORMAL AND A CIRRHOTIC LIVER</a:t>
            </a:r>
          </a:p>
          <a:p>
            <a:r>
              <a:rPr lang="en-US" altLang="zh-CN"/>
              <a:t>Gross images of two livers.  On the left a normal liver with a smooth surface and homogeneous appearance.  On the right a cirrhotic liver with an irregular surface and nodules that give it a heterogeneous appearance.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71775" y="3141663"/>
            <a:ext cx="5903913" cy="1109662"/>
          </a:xfrm>
          <a:effectLst>
            <a:outerShdw dist="17961" dir="2700000" algn="ctr" rotWithShape="0">
              <a:schemeClr val="bg2"/>
            </a:outerShdw>
          </a:effectLst>
        </p:spPr>
        <p:txBody>
          <a:bodyPr/>
          <a:lstStyle>
            <a:lvl1pPr>
              <a:defRPr sz="3200"/>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2771775" y="3813175"/>
            <a:ext cx="5903913" cy="696913"/>
          </a:xfrm>
          <a:effectLst>
            <a:outerShdw dist="17961" dir="2700000" algn="ctr" rotWithShape="0">
              <a:schemeClr val="bg2"/>
            </a:outerShdw>
          </a:effectLst>
        </p:spPr>
        <p:txBody>
          <a:bodyPr/>
          <a:lstStyle>
            <a:lvl1pPr marL="0" indent="0" algn="r">
              <a:buFontTx/>
              <a:buNone/>
              <a:defRPr sz="2400" b="1"/>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08725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1268413"/>
            <a:ext cx="1871662" cy="5472112"/>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68313" y="1268413"/>
            <a:ext cx="5464175" cy="5472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8309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73225"/>
            <a:ext cx="8077200"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3998913"/>
            <a:ext cx="807720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305550"/>
            <a:ext cx="2289175" cy="476250"/>
          </a:xfrm>
          <a:prstGeom prst="rect">
            <a:avLst/>
          </a:prstGeom>
        </p:spPr>
        <p:txBody>
          <a:bodyPr/>
          <a:lstStyle>
            <a:lvl1pPr>
              <a:defRPr/>
            </a:lvl1pPr>
          </a:lstStyle>
          <a:p>
            <a:endParaRPr lang="en-US" altLang="zh-CN"/>
          </a:p>
        </p:txBody>
      </p:sp>
      <p:sp>
        <p:nvSpPr>
          <p:cNvPr id="6" name="Footer Placeholder 5"/>
          <p:cNvSpPr>
            <a:spLocks noGrp="1"/>
          </p:cNvSpPr>
          <p:nvPr>
            <p:ph type="ftr" sz="quarter" idx="11"/>
          </p:nvPr>
        </p:nvSpPr>
        <p:spPr>
          <a:xfrm>
            <a:off x="3124200" y="6305550"/>
            <a:ext cx="2895600" cy="476250"/>
          </a:xfrm>
          <a:prstGeom prst="rect">
            <a:avLst/>
          </a:prstGeom>
        </p:spPr>
        <p:txBody>
          <a:bodyPr/>
          <a:lstStyle>
            <a:lvl1pPr>
              <a:defRPr/>
            </a:lvl1pPr>
          </a:lstStyle>
          <a:p>
            <a:endParaRPr lang="en-US" altLang="zh-CN"/>
          </a:p>
        </p:txBody>
      </p:sp>
      <p:sp>
        <p:nvSpPr>
          <p:cNvPr id="7" name="Slide Number Placeholder 6"/>
          <p:cNvSpPr>
            <a:spLocks noGrp="1"/>
          </p:cNvSpPr>
          <p:nvPr>
            <p:ph type="sldNum" sz="quarter" idx="12"/>
          </p:nvPr>
        </p:nvSpPr>
        <p:spPr>
          <a:xfrm>
            <a:off x="6553200" y="6305550"/>
            <a:ext cx="2289175" cy="476250"/>
          </a:xfrm>
          <a:prstGeom prst="rect">
            <a:avLst/>
          </a:prstGeom>
        </p:spPr>
        <p:txBody>
          <a:bodyPr/>
          <a:lstStyle>
            <a:lvl1pPr>
              <a:defRPr/>
            </a:lvl1pPr>
          </a:lstStyle>
          <a:p>
            <a:fld id="{C4F770AF-7892-4A21-B344-CDC85FB58D29}" type="slidenum">
              <a:rPr lang="en-US" altLang="zh-CN"/>
              <a:pPr/>
              <a:t>‹#›</a:t>
            </a:fld>
            <a:endParaRPr lang="en-US" altLang="zh-CN"/>
          </a:p>
        </p:txBody>
      </p:sp>
    </p:spTree>
    <p:extLst>
      <p:ext uri="{BB962C8B-B14F-4D97-AF65-F5344CB8AC3E}">
        <p14:creationId xmlns:p14="http://schemas.microsoft.com/office/powerpoint/2010/main" val="3441368002"/>
      </p:ext>
    </p:extLst>
  </p:cSld>
  <p:clrMapOvr>
    <a:masterClrMapping/>
  </p:clrMapOvr>
  <p:transition>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010DC7A-A50F-4ACB-8B04-10E529F0109A}" type="slidenum">
              <a:rPr lang="ru-RU"/>
              <a:pPr/>
              <a:t>‹#›</a:t>
            </a:fld>
            <a:endParaRPr lang="ru-RU"/>
          </a:p>
        </p:txBody>
      </p:sp>
    </p:spTree>
    <p:extLst>
      <p:ext uri="{BB962C8B-B14F-4D97-AF65-F5344CB8AC3E}">
        <p14:creationId xmlns:p14="http://schemas.microsoft.com/office/powerpoint/2010/main" val="2886387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B376E29-DA03-4B87-8BF7-F5030A036DB8}" type="slidenum">
              <a:rPr lang="ru-RU"/>
              <a:pPr/>
              <a:t>‹#›</a:t>
            </a:fld>
            <a:endParaRPr lang="ru-RU"/>
          </a:p>
        </p:txBody>
      </p:sp>
    </p:spTree>
    <p:extLst>
      <p:ext uri="{BB962C8B-B14F-4D97-AF65-F5344CB8AC3E}">
        <p14:creationId xmlns:p14="http://schemas.microsoft.com/office/powerpoint/2010/main" val="3162667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914E72EF-4CD7-43ED-BBD6-7C4C0D1B45F5}" type="slidenum">
              <a:rPr lang="ru-RU"/>
              <a:pPr/>
              <a:t>‹#›</a:t>
            </a:fld>
            <a:endParaRPr lang="ru-RU"/>
          </a:p>
        </p:txBody>
      </p:sp>
    </p:spTree>
    <p:extLst>
      <p:ext uri="{BB962C8B-B14F-4D97-AF65-F5344CB8AC3E}">
        <p14:creationId xmlns:p14="http://schemas.microsoft.com/office/powerpoint/2010/main" val="3267978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93F39DD0-9E76-4188-9343-B4D670B64807}" type="slidenum">
              <a:rPr lang="ru-RU"/>
              <a:pPr/>
              <a:t>‹#›</a:t>
            </a:fld>
            <a:endParaRPr lang="ru-RU"/>
          </a:p>
        </p:txBody>
      </p:sp>
    </p:spTree>
    <p:extLst>
      <p:ext uri="{BB962C8B-B14F-4D97-AF65-F5344CB8AC3E}">
        <p14:creationId xmlns:p14="http://schemas.microsoft.com/office/powerpoint/2010/main" val="843897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776E91B6-9E20-4AED-BBFC-7628425FEC39}" type="slidenum">
              <a:rPr lang="ru-RU"/>
              <a:pPr/>
              <a:t>‹#›</a:t>
            </a:fld>
            <a:endParaRPr lang="ru-RU"/>
          </a:p>
        </p:txBody>
      </p:sp>
    </p:spTree>
    <p:extLst>
      <p:ext uri="{BB962C8B-B14F-4D97-AF65-F5344CB8AC3E}">
        <p14:creationId xmlns:p14="http://schemas.microsoft.com/office/powerpoint/2010/main" val="361706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41639299-6619-4156-B7C6-AE766C5D3B37}" type="slidenum">
              <a:rPr lang="ru-RU"/>
              <a:pPr/>
              <a:t>‹#›</a:t>
            </a:fld>
            <a:endParaRPr lang="ru-RU"/>
          </a:p>
        </p:txBody>
      </p:sp>
    </p:spTree>
    <p:extLst>
      <p:ext uri="{BB962C8B-B14F-4D97-AF65-F5344CB8AC3E}">
        <p14:creationId xmlns:p14="http://schemas.microsoft.com/office/powerpoint/2010/main" val="4238597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E47A7446-DC46-410A-BB06-D34E013F9145}" type="slidenum">
              <a:rPr lang="ru-RU"/>
              <a:pPr/>
              <a:t>‹#›</a:t>
            </a:fld>
            <a:endParaRPr lang="ru-RU"/>
          </a:p>
        </p:txBody>
      </p:sp>
    </p:spTree>
    <p:extLst>
      <p:ext uri="{BB962C8B-B14F-4D97-AF65-F5344CB8AC3E}">
        <p14:creationId xmlns:p14="http://schemas.microsoft.com/office/powerpoint/2010/main" val="232997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2089604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CCC65A2C-97B6-448A-9E1E-49C4E667BA64}" type="slidenum">
              <a:rPr lang="ru-RU"/>
              <a:pPr/>
              <a:t>‹#›</a:t>
            </a:fld>
            <a:endParaRPr lang="ru-RU"/>
          </a:p>
        </p:txBody>
      </p:sp>
    </p:spTree>
    <p:extLst>
      <p:ext uri="{BB962C8B-B14F-4D97-AF65-F5344CB8AC3E}">
        <p14:creationId xmlns:p14="http://schemas.microsoft.com/office/powerpoint/2010/main" val="701002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C9E9D09-C465-4E49-9D8D-16E0A186FE15}" type="slidenum">
              <a:rPr lang="ru-RU"/>
              <a:pPr/>
              <a:t>‹#›</a:t>
            </a:fld>
            <a:endParaRPr lang="ru-RU"/>
          </a:p>
        </p:txBody>
      </p:sp>
    </p:spTree>
    <p:extLst>
      <p:ext uri="{BB962C8B-B14F-4D97-AF65-F5344CB8AC3E}">
        <p14:creationId xmlns:p14="http://schemas.microsoft.com/office/powerpoint/2010/main" val="1835194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AD926814-7CAE-4F89-9151-596DE12C189E}" type="slidenum">
              <a:rPr lang="ru-RU"/>
              <a:pPr/>
              <a:t>‹#›</a:t>
            </a:fld>
            <a:endParaRPr lang="ru-RU"/>
          </a:p>
        </p:txBody>
      </p:sp>
    </p:spTree>
    <p:extLst>
      <p:ext uri="{BB962C8B-B14F-4D97-AF65-F5344CB8AC3E}">
        <p14:creationId xmlns:p14="http://schemas.microsoft.com/office/powerpoint/2010/main" val="2322232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274638"/>
            <a:ext cx="1693862"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908175" y="274638"/>
            <a:ext cx="49323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896050E9-5B95-414C-911D-6FCA699CC694}" type="slidenum">
              <a:rPr lang="ru-RU"/>
              <a:pPr/>
              <a:t>‹#›</a:t>
            </a:fld>
            <a:endParaRPr lang="ru-RU"/>
          </a:p>
        </p:txBody>
      </p:sp>
    </p:spTree>
    <p:extLst>
      <p:ext uri="{BB962C8B-B14F-4D97-AF65-F5344CB8AC3E}">
        <p14:creationId xmlns:p14="http://schemas.microsoft.com/office/powerpoint/2010/main" val="301893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3345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397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3243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5532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55945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extLst>
      <p:ext uri="{BB962C8B-B14F-4D97-AF65-F5344CB8AC3E}">
        <p14:creationId xmlns:p14="http://schemas.microsoft.com/office/powerpoint/2010/main" val="8798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82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233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035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413"/>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539750" y="1844675"/>
            <a:ext cx="74168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r" rtl="0" eaLnBrk="1" fontAlgn="base" hangingPunct="1">
        <a:spcBef>
          <a:spcPct val="0"/>
        </a:spcBef>
        <a:spcAft>
          <a:spcPct val="0"/>
        </a:spcAft>
        <a:defRPr sz="3600" b="1">
          <a:solidFill>
            <a:schemeClr val="tx2"/>
          </a:solidFill>
          <a:latin typeface="+mj-lt"/>
          <a:ea typeface="+mj-ea"/>
          <a:cs typeface="+mj-cs"/>
        </a:defRPr>
      </a:lvl1pPr>
      <a:lvl2pPr algn="r" rtl="0" eaLnBrk="1" fontAlgn="base" hangingPunct="1">
        <a:spcBef>
          <a:spcPct val="0"/>
        </a:spcBef>
        <a:spcAft>
          <a:spcPct val="0"/>
        </a:spcAft>
        <a:defRPr sz="3600" b="1">
          <a:solidFill>
            <a:schemeClr val="tx2"/>
          </a:solidFill>
          <a:latin typeface="Century Gothic" pitchFamily="34" charset="0"/>
        </a:defRPr>
      </a:lvl2pPr>
      <a:lvl3pPr algn="r" rtl="0" eaLnBrk="1" fontAlgn="base" hangingPunct="1">
        <a:spcBef>
          <a:spcPct val="0"/>
        </a:spcBef>
        <a:spcAft>
          <a:spcPct val="0"/>
        </a:spcAft>
        <a:defRPr sz="3600" b="1">
          <a:solidFill>
            <a:schemeClr val="tx2"/>
          </a:solidFill>
          <a:latin typeface="Century Gothic" pitchFamily="34" charset="0"/>
        </a:defRPr>
      </a:lvl3pPr>
      <a:lvl4pPr algn="r" rtl="0" eaLnBrk="1" fontAlgn="base" hangingPunct="1">
        <a:spcBef>
          <a:spcPct val="0"/>
        </a:spcBef>
        <a:spcAft>
          <a:spcPct val="0"/>
        </a:spcAft>
        <a:defRPr sz="3600" b="1">
          <a:solidFill>
            <a:schemeClr val="tx2"/>
          </a:solidFill>
          <a:latin typeface="Century Gothic" pitchFamily="34" charset="0"/>
        </a:defRPr>
      </a:lvl4pPr>
      <a:lvl5pPr algn="r" rtl="0" eaLnBrk="1" fontAlgn="base" hangingPunct="1">
        <a:spcBef>
          <a:spcPct val="0"/>
        </a:spcBef>
        <a:spcAft>
          <a:spcPct val="0"/>
        </a:spcAft>
        <a:defRPr sz="3600" b="1">
          <a:solidFill>
            <a:schemeClr val="tx2"/>
          </a:solidFill>
          <a:latin typeface="Century Gothic" pitchFamily="34" charset="0"/>
        </a:defRPr>
      </a:lvl5pPr>
      <a:lvl6pPr marL="457200" algn="r" rtl="0" eaLnBrk="1" fontAlgn="base" hangingPunct="1">
        <a:spcBef>
          <a:spcPct val="0"/>
        </a:spcBef>
        <a:spcAft>
          <a:spcPct val="0"/>
        </a:spcAft>
        <a:defRPr sz="3600" b="1">
          <a:solidFill>
            <a:schemeClr val="tx2"/>
          </a:solidFill>
          <a:latin typeface="Century Gothic" pitchFamily="34" charset="0"/>
        </a:defRPr>
      </a:lvl6pPr>
      <a:lvl7pPr marL="914400" algn="r" rtl="0" eaLnBrk="1" fontAlgn="base" hangingPunct="1">
        <a:spcBef>
          <a:spcPct val="0"/>
        </a:spcBef>
        <a:spcAft>
          <a:spcPct val="0"/>
        </a:spcAft>
        <a:defRPr sz="3600" b="1">
          <a:solidFill>
            <a:schemeClr val="tx2"/>
          </a:solidFill>
          <a:latin typeface="Century Gothic" pitchFamily="34" charset="0"/>
        </a:defRPr>
      </a:lvl7pPr>
      <a:lvl8pPr marL="1371600" algn="r" rtl="0" eaLnBrk="1" fontAlgn="base" hangingPunct="1">
        <a:spcBef>
          <a:spcPct val="0"/>
        </a:spcBef>
        <a:spcAft>
          <a:spcPct val="0"/>
        </a:spcAft>
        <a:defRPr sz="3600" b="1">
          <a:solidFill>
            <a:schemeClr val="tx2"/>
          </a:solidFill>
          <a:latin typeface="Century Gothic" pitchFamily="34" charset="0"/>
        </a:defRPr>
      </a:lvl8pPr>
      <a:lvl9pPr marL="1828800" algn="r" rtl="0" eaLnBrk="1" fontAlgn="base" hangingPunct="1">
        <a:spcBef>
          <a:spcPct val="0"/>
        </a:spcBef>
        <a:spcAft>
          <a:spcPct val="0"/>
        </a:spcAft>
        <a:defRPr sz="3600" b="1">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79613" y="274638"/>
            <a:ext cx="6707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07EC142C-4C91-41FF-8C29-26B9A37B951A}"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entury Gothic" pitchFamily="34" charset="0"/>
        </a:defRPr>
      </a:lvl2pPr>
      <a:lvl3pPr algn="ctr" rtl="0" fontAlgn="base">
        <a:spcBef>
          <a:spcPct val="0"/>
        </a:spcBef>
        <a:spcAft>
          <a:spcPct val="0"/>
        </a:spcAft>
        <a:defRPr sz="4400">
          <a:solidFill>
            <a:schemeClr val="tx2"/>
          </a:solidFill>
          <a:latin typeface="Century Gothic" pitchFamily="34" charset="0"/>
        </a:defRPr>
      </a:lvl3pPr>
      <a:lvl4pPr algn="ctr" rtl="0" fontAlgn="base">
        <a:spcBef>
          <a:spcPct val="0"/>
        </a:spcBef>
        <a:spcAft>
          <a:spcPct val="0"/>
        </a:spcAft>
        <a:defRPr sz="4400">
          <a:solidFill>
            <a:schemeClr val="tx2"/>
          </a:solidFill>
          <a:latin typeface="Century Gothic" pitchFamily="34" charset="0"/>
        </a:defRPr>
      </a:lvl4pPr>
      <a:lvl5pPr algn="ctr" rtl="0" fontAlgn="base">
        <a:spcBef>
          <a:spcPct val="0"/>
        </a:spcBef>
        <a:spcAft>
          <a:spcPct val="0"/>
        </a:spcAft>
        <a:defRPr sz="4400">
          <a:solidFill>
            <a:schemeClr val="tx2"/>
          </a:solidFill>
          <a:latin typeface="Century Gothic" pitchFamily="34" charset="0"/>
        </a:defRPr>
      </a:lvl5pPr>
      <a:lvl6pPr marL="457200" algn="ctr" rtl="0" fontAlgn="base">
        <a:spcBef>
          <a:spcPct val="0"/>
        </a:spcBef>
        <a:spcAft>
          <a:spcPct val="0"/>
        </a:spcAft>
        <a:defRPr sz="4400">
          <a:solidFill>
            <a:schemeClr val="tx2"/>
          </a:solidFill>
          <a:latin typeface="Century Gothic" pitchFamily="34" charset="0"/>
        </a:defRPr>
      </a:lvl6pPr>
      <a:lvl7pPr marL="914400" algn="ctr" rtl="0" fontAlgn="base">
        <a:spcBef>
          <a:spcPct val="0"/>
        </a:spcBef>
        <a:spcAft>
          <a:spcPct val="0"/>
        </a:spcAft>
        <a:defRPr sz="4400">
          <a:solidFill>
            <a:schemeClr val="tx2"/>
          </a:solidFill>
          <a:latin typeface="Century Gothic" pitchFamily="34" charset="0"/>
        </a:defRPr>
      </a:lvl7pPr>
      <a:lvl8pPr marL="1371600" algn="ctr" rtl="0" fontAlgn="base">
        <a:spcBef>
          <a:spcPct val="0"/>
        </a:spcBef>
        <a:spcAft>
          <a:spcPct val="0"/>
        </a:spcAft>
        <a:defRPr sz="4400">
          <a:solidFill>
            <a:schemeClr val="tx2"/>
          </a:solidFill>
          <a:latin typeface="Century Gothic" pitchFamily="34" charset="0"/>
        </a:defRPr>
      </a:lvl8pPr>
      <a:lvl9pPr marL="1828800" algn="ctr" rtl="0" fontAlgn="base">
        <a:spcBef>
          <a:spcPct val="0"/>
        </a:spcBef>
        <a:spcAft>
          <a:spcPct val="0"/>
        </a:spcAft>
        <a:defRPr sz="4400">
          <a:solidFill>
            <a:schemeClr val="tx2"/>
          </a:solidFill>
          <a:latin typeface="Century Gothic"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file:///C:\WINDOWS\Asztal\oktat2\LIVER012.jpg"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C:\WINDOWS\Asztal\oktat2\LIVER008.jpg"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12" y="1268412"/>
            <a:ext cx="8208143" cy="4536851"/>
          </a:xfrm>
        </p:spPr>
        <p:txBody>
          <a:bodyPr/>
          <a:lstStyle/>
          <a:p>
            <a:r>
              <a:rPr lang="en-IN" sz="9600" dirty="0" smtClean="0">
                <a:solidFill>
                  <a:srgbClr val="FFC000"/>
                </a:solidFill>
                <a:latin typeface="Algerian" pitchFamily="82" charset="0"/>
              </a:rPr>
              <a:t>CIRROHOSIS</a:t>
            </a:r>
            <a:br>
              <a:rPr lang="en-IN" sz="9600" dirty="0" smtClean="0">
                <a:solidFill>
                  <a:srgbClr val="FFC000"/>
                </a:solidFill>
                <a:latin typeface="Algerian" pitchFamily="82" charset="0"/>
              </a:rPr>
            </a:br>
            <a:r>
              <a:rPr lang="en-IN" sz="9600" dirty="0" smtClean="0">
                <a:solidFill>
                  <a:schemeClr val="bg1"/>
                </a:solidFill>
                <a:latin typeface="Algerian" pitchFamily="82" charset="0"/>
              </a:rPr>
              <a:t/>
            </a:r>
            <a:br>
              <a:rPr lang="en-IN" sz="9600" dirty="0" smtClean="0">
                <a:solidFill>
                  <a:schemeClr val="bg1"/>
                </a:solidFill>
                <a:latin typeface="Algerian" pitchFamily="82" charset="0"/>
              </a:rPr>
            </a:br>
            <a:r>
              <a:rPr lang="en-IN" sz="2800" dirty="0" smtClean="0">
                <a:solidFill>
                  <a:schemeClr val="bg1"/>
                </a:solidFill>
                <a:latin typeface="Algerian" pitchFamily="82" charset="0"/>
              </a:rPr>
              <a:t>-</a:t>
            </a:r>
            <a:r>
              <a:rPr lang="en-IN" sz="2800" dirty="0" err="1" smtClean="0">
                <a:solidFill>
                  <a:schemeClr val="bg1"/>
                </a:solidFill>
                <a:latin typeface="Algerian" pitchFamily="82" charset="0"/>
              </a:rPr>
              <a:t>Dr.</a:t>
            </a:r>
            <a:r>
              <a:rPr lang="en-IN" sz="2800" dirty="0" smtClean="0">
                <a:solidFill>
                  <a:schemeClr val="bg1"/>
                </a:solidFill>
                <a:latin typeface="Algerian" pitchFamily="82" charset="0"/>
              </a:rPr>
              <a:t> </a:t>
            </a:r>
            <a:r>
              <a:rPr lang="en-IN" sz="2800" dirty="0" smtClean="0">
                <a:solidFill>
                  <a:schemeClr val="bg1"/>
                </a:solidFill>
                <a:latin typeface="Algerian" pitchFamily="82" charset="0"/>
              </a:rPr>
              <a:t>SHUBHI  SAXENA</a:t>
            </a:r>
            <a:endParaRPr lang="en-IN" sz="2800" dirty="0">
              <a:latin typeface="Algerian" pitchFamily="82" charset="0"/>
            </a:endParaRPr>
          </a:p>
        </p:txBody>
      </p:sp>
    </p:spTree>
    <p:extLst>
      <p:ext uri="{BB962C8B-B14F-4D97-AF65-F5344CB8AC3E}">
        <p14:creationId xmlns:p14="http://schemas.microsoft.com/office/powerpoint/2010/main" val="39666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C:\WINDOWS\Asztal\oktat2\LIVER012.jpg"/>
          <p:cNvPicPr>
            <a:picLocks noChangeAspect="1" noChangeArrowheads="1"/>
          </p:cNvPicPr>
          <p:nvPr/>
        </p:nvPicPr>
        <p:blipFill>
          <a:blip r:embed="rId2" r:link="rId3">
            <a:clrChange>
              <a:clrFrom>
                <a:srgbClr val="181619"/>
              </a:clrFrom>
              <a:clrTo>
                <a:srgbClr val="181619">
                  <a:alpha val="0"/>
                </a:srgbClr>
              </a:clrTo>
            </a:clrChange>
            <a:lum contrast="18000"/>
            <a:extLst>
              <a:ext uri="{28A0092B-C50C-407E-A947-70E740481C1C}">
                <a14:useLocalDpi xmlns:a14="http://schemas.microsoft.com/office/drawing/2010/main" val="0"/>
              </a:ext>
            </a:extLst>
          </a:blip>
          <a:srcRect/>
          <a:stretch>
            <a:fillRect/>
          </a:stretch>
        </p:blipFill>
        <p:spPr bwMode="auto">
          <a:xfrm>
            <a:off x="1979712" y="980728"/>
            <a:ext cx="6570663" cy="4835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5715000"/>
            <a:ext cx="5678760" cy="584775"/>
          </a:xfrm>
          <a:prstGeom prst="rect">
            <a:avLst/>
          </a:prstGeom>
          <a:noFill/>
        </p:spPr>
        <p:txBody>
          <a:bodyPr wrap="square" rtlCol="0">
            <a:spAutoFit/>
          </a:bodyPr>
          <a:lstStyle/>
          <a:p>
            <a:r>
              <a:rPr lang="en-US" sz="3200" b="1" dirty="0" err="1" smtClean="0">
                <a:solidFill>
                  <a:schemeClr val="bg1"/>
                </a:solidFill>
              </a:rPr>
              <a:t>Micronodular</a:t>
            </a:r>
            <a:r>
              <a:rPr lang="en-US" sz="3200" dirty="0">
                <a:solidFill>
                  <a:schemeClr val="bg1"/>
                </a:solidFill>
              </a:rPr>
              <a:t> </a:t>
            </a:r>
            <a:r>
              <a:rPr lang="en-US" sz="3200" b="1" dirty="0" smtClean="0">
                <a:solidFill>
                  <a:schemeClr val="bg1"/>
                </a:solidFill>
              </a:rPr>
              <a:t>Cirrhosis</a:t>
            </a:r>
            <a:endParaRPr lang="en-US" sz="3200" b="1" dirty="0">
              <a:solidFill>
                <a:schemeClr val="bg1"/>
              </a:solidFill>
            </a:endParaRPr>
          </a:p>
        </p:txBody>
      </p:sp>
    </p:spTree>
    <p:extLst>
      <p:ext uri="{BB962C8B-B14F-4D97-AF65-F5344CB8AC3E}">
        <p14:creationId xmlns:p14="http://schemas.microsoft.com/office/powerpoint/2010/main" val="1912786409"/>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rrowheads="1"/>
          </p:cNvSpPr>
          <p:nvPr>
            <p:ph type="title"/>
          </p:nvPr>
        </p:nvSpPr>
        <p:spPr/>
        <p:txBody>
          <a:bodyPr/>
          <a:lstStyle/>
          <a:p>
            <a:r>
              <a:rPr lang="en-US" altLang="zh-CN" dirty="0" err="1">
                <a:solidFill>
                  <a:srgbClr val="FF0000"/>
                </a:solidFill>
              </a:rPr>
              <a:t>Macronodular</a:t>
            </a:r>
            <a:r>
              <a:rPr lang="en-US" altLang="zh-CN" dirty="0">
                <a:solidFill>
                  <a:srgbClr val="FF0000"/>
                </a:solidFill>
              </a:rPr>
              <a:t> &amp; Mixed Cirrhosis</a:t>
            </a:r>
          </a:p>
        </p:txBody>
      </p:sp>
      <p:sp>
        <p:nvSpPr>
          <p:cNvPr id="299011" name="Rectangle 3"/>
          <p:cNvSpPr>
            <a:spLocks noGrp="1" noRot="1" noChangeArrowheads="1"/>
          </p:cNvSpPr>
          <p:nvPr>
            <p:ph type="body" idx="1"/>
          </p:nvPr>
        </p:nvSpPr>
        <p:spPr>
          <a:xfrm>
            <a:off x="107504" y="1844675"/>
            <a:ext cx="8928992" cy="4895850"/>
          </a:xfrm>
        </p:spPr>
        <p:txBody>
          <a:bodyPr/>
          <a:lstStyle/>
          <a:p>
            <a:pPr algn="just">
              <a:lnSpc>
                <a:spcPct val="150000"/>
              </a:lnSpc>
            </a:pPr>
            <a:r>
              <a:rPr lang="en-US" altLang="zh-CN" sz="2400" dirty="0">
                <a:solidFill>
                  <a:schemeClr val="bg1"/>
                </a:solidFill>
              </a:rPr>
              <a:t>Nodules are </a:t>
            </a:r>
            <a:r>
              <a:rPr lang="en-US" altLang="zh-CN" sz="2400" b="1" dirty="0" smtClean="0">
                <a:solidFill>
                  <a:srgbClr val="FFC000"/>
                </a:solidFill>
              </a:rPr>
              <a:t>&gt; 3 </a:t>
            </a:r>
            <a:r>
              <a:rPr lang="en-US" altLang="zh-CN" sz="2400" b="1" dirty="0">
                <a:solidFill>
                  <a:srgbClr val="FFC000"/>
                </a:solidFill>
              </a:rPr>
              <a:t>mm </a:t>
            </a:r>
            <a:r>
              <a:rPr lang="en-US" altLang="zh-CN" sz="2400" dirty="0">
                <a:solidFill>
                  <a:schemeClr val="bg1"/>
                </a:solidFill>
              </a:rPr>
              <a:t>in diameter and vary considerably in size</a:t>
            </a:r>
          </a:p>
          <a:p>
            <a:pPr algn="just">
              <a:lnSpc>
                <a:spcPct val="150000"/>
              </a:lnSpc>
            </a:pPr>
            <a:r>
              <a:rPr lang="en-US" altLang="zh-CN" sz="2400" dirty="0">
                <a:solidFill>
                  <a:schemeClr val="bg1"/>
                </a:solidFill>
              </a:rPr>
              <a:t>Usually contain portal tracts and efferent veins</a:t>
            </a:r>
          </a:p>
          <a:p>
            <a:pPr algn="just">
              <a:lnSpc>
                <a:spcPct val="150000"/>
              </a:lnSpc>
            </a:pPr>
            <a:r>
              <a:rPr lang="en-US" altLang="zh-CN" sz="2400" dirty="0">
                <a:solidFill>
                  <a:schemeClr val="bg1"/>
                </a:solidFill>
              </a:rPr>
              <a:t>Liver is usually normal or reduced in size</a:t>
            </a:r>
          </a:p>
          <a:p>
            <a:pPr algn="just">
              <a:lnSpc>
                <a:spcPct val="150000"/>
              </a:lnSpc>
            </a:pPr>
            <a:r>
              <a:rPr lang="en-US" altLang="zh-CN" sz="2400" dirty="0">
                <a:solidFill>
                  <a:schemeClr val="bg1"/>
                </a:solidFill>
              </a:rPr>
              <a:t>Mixed pattern if both type of nodules are present in equal proportions</a:t>
            </a:r>
          </a:p>
          <a:p>
            <a:pPr algn="just">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758474276"/>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
      <p:transition spd="slow"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C:\WINDOWS\Asztal\oktat2\LIVER008.jpg"/>
          <p:cNvPicPr>
            <a:picLocks noChangeAspect="1" noChangeArrowheads="1"/>
          </p:cNvPicPr>
          <p:nvPr/>
        </p:nvPicPr>
        <p:blipFill>
          <a:blip r:embed="rId2" r:link="rId3">
            <a:clrChange>
              <a:clrFrom>
                <a:srgbClr val="012677"/>
              </a:clrFrom>
              <a:clrTo>
                <a:srgbClr val="012677">
                  <a:alpha val="0"/>
                </a:srgbClr>
              </a:clrTo>
            </a:clrChange>
            <a:extLst>
              <a:ext uri="{28A0092B-C50C-407E-A947-70E740481C1C}">
                <a14:useLocalDpi xmlns:a14="http://schemas.microsoft.com/office/drawing/2010/main" val="0"/>
              </a:ext>
            </a:extLst>
          </a:blip>
          <a:srcRect/>
          <a:stretch>
            <a:fillRect/>
          </a:stretch>
        </p:blipFill>
        <p:spPr bwMode="auto">
          <a:xfrm>
            <a:off x="1500188" y="549275"/>
            <a:ext cx="6502400" cy="4803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200" y="5739825"/>
            <a:ext cx="5519460" cy="646331"/>
          </a:xfrm>
          <a:prstGeom prst="rect">
            <a:avLst/>
          </a:prstGeom>
          <a:noFill/>
        </p:spPr>
        <p:txBody>
          <a:bodyPr wrap="none" rtlCol="0">
            <a:spAutoFit/>
          </a:bodyPr>
          <a:lstStyle/>
          <a:p>
            <a:r>
              <a:rPr lang="en-US" sz="3600" dirty="0" err="1" smtClean="0">
                <a:solidFill>
                  <a:schemeClr val="bg1"/>
                </a:solidFill>
              </a:rPr>
              <a:t>Macronodular</a:t>
            </a:r>
            <a:r>
              <a:rPr lang="en-US" sz="3600" dirty="0" smtClean="0">
                <a:solidFill>
                  <a:schemeClr val="bg1"/>
                </a:solidFill>
              </a:rPr>
              <a:t> Cirrhosis</a:t>
            </a:r>
            <a:endParaRPr lang="en-US" sz="3600" dirty="0">
              <a:solidFill>
                <a:schemeClr val="bg1"/>
              </a:solidFill>
            </a:endParaRPr>
          </a:p>
        </p:txBody>
      </p:sp>
    </p:spTree>
    <p:extLst>
      <p:ext uri="{BB962C8B-B14F-4D97-AF65-F5344CB8AC3E}">
        <p14:creationId xmlns:p14="http://schemas.microsoft.com/office/powerpoint/2010/main" val="2963154056"/>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
      <p:transition spd="slow"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algn="ctr"/>
            <a:r>
              <a:rPr lang="en-US" dirty="0">
                <a:solidFill>
                  <a:srgbClr val="FF0000"/>
                </a:solidFill>
              </a:rPr>
              <a:t>Clinical Features</a:t>
            </a:r>
          </a:p>
        </p:txBody>
      </p:sp>
      <p:sp>
        <p:nvSpPr>
          <p:cNvPr id="34819" name="Rectangle 3"/>
          <p:cNvSpPr>
            <a:spLocks noGrp="1" noChangeArrowheads="1"/>
          </p:cNvSpPr>
          <p:nvPr>
            <p:ph type="body" idx="1"/>
          </p:nvPr>
        </p:nvSpPr>
        <p:spPr>
          <a:xfrm>
            <a:off x="182880" y="1772816"/>
            <a:ext cx="8781608" cy="4895850"/>
          </a:xfrm>
        </p:spPr>
        <p:txBody>
          <a:bodyPr/>
          <a:lstStyle/>
          <a:p>
            <a:pPr>
              <a:lnSpc>
                <a:spcPct val="150000"/>
              </a:lnSpc>
            </a:pPr>
            <a:r>
              <a:rPr lang="en-US" sz="2400" dirty="0">
                <a:solidFill>
                  <a:schemeClr val="bg1"/>
                </a:solidFill>
              </a:rPr>
              <a:t>Asymptomatic for long periods.</a:t>
            </a:r>
          </a:p>
          <a:p>
            <a:pPr>
              <a:lnSpc>
                <a:spcPct val="150000"/>
              </a:lnSpc>
            </a:pPr>
            <a:r>
              <a:rPr lang="en-US" sz="2400" dirty="0">
                <a:solidFill>
                  <a:schemeClr val="bg1"/>
                </a:solidFill>
              </a:rPr>
              <a:t>Onset of symptoms – </a:t>
            </a:r>
            <a:r>
              <a:rPr lang="en-US" sz="2400" dirty="0" smtClean="0">
                <a:solidFill>
                  <a:schemeClr val="bg1"/>
                </a:solidFill>
              </a:rPr>
              <a:t>insidious, </a:t>
            </a:r>
            <a:r>
              <a:rPr lang="en-US" sz="2400" dirty="0">
                <a:solidFill>
                  <a:schemeClr val="bg1"/>
                </a:solidFill>
              </a:rPr>
              <a:t>less often abrupt.</a:t>
            </a:r>
          </a:p>
          <a:p>
            <a:pPr>
              <a:lnSpc>
                <a:spcPct val="150000"/>
              </a:lnSpc>
            </a:pPr>
            <a:r>
              <a:rPr lang="en-US" sz="2400" dirty="0">
                <a:solidFill>
                  <a:schemeClr val="bg1"/>
                </a:solidFill>
              </a:rPr>
              <a:t>Non specific symptoms – vague right upper quadrant pain, fever, nausea, vomiting</a:t>
            </a:r>
            <a:r>
              <a:rPr lang="en-US" sz="2400" dirty="0" smtClean="0">
                <a:solidFill>
                  <a:schemeClr val="bg1"/>
                </a:solidFill>
              </a:rPr>
              <a:t>, diarrhea, anorexia &amp; malaise</a:t>
            </a:r>
            <a:r>
              <a:rPr lang="en-US" sz="2400" dirty="0">
                <a:solidFill>
                  <a:schemeClr val="bg1"/>
                </a:solidFill>
              </a:rPr>
              <a:t>.</a:t>
            </a:r>
          </a:p>
          <a:p>
            <a:pPr>
              <a:lnSpc>
                <a:spcPct val="150000"/>
              </a:lnSpc>
            </a:pPr>
            <a:r>
              <a:rPr lang="en-US" sz="2400" dirty="0">
                <a:solidFill>
                  <a:schemeClr val="bg1"/>
                </a:solidFill>
              </a:rPr>
              <a:t>Or they may present with more specific complication of CLD – ascites</a:t>
            </a:r>
            <a:r>
              <a:rPr lang="en-US" sz="2400" dirty="0" smtClean="0">
                <a:solidFill>
                  <a:schemeClr val="bg1"/>
                </a:solidFill>
              </a:rPr>
              <a:t>, upper </a:t>
            </a:r>
            <a:r>
              <a:rPr lang="en-US" sz="2400" dirty="0">
                <a:solidFill>
                  <a:schemeClr val="bg1"/>
                </a:solidFill>
              </a:rPr>
              <a:t>GI bleed etc…</a:t>
            </a:r>
          </a:p>
        </p:txBody>
      </p:sp>
    </p:spTree>
    <p:extLst>
      <p:ext uri="{BB962C8B-B14F-4D97-AF65-F5344CB8AC3E}">
        <p14:creationId xmlns:p14="http://schemas.microsoft.com/office/powerpoint/2010/main" val="6914200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algn="ctr"/>
            <a:r>
              <a:rPr lang="en-US" dirty="0">
                <a:solidFill>
                  <a:schemeClr val="bg1"/>
                </a:solidFill>
              </a:rPr>
              <a:t>Signs </a:t>
            </a:r>
          </a:p>
        </p:txBody>
      </p:sp>
      <p:sp>
        <p:nvSpPr>
          <p:cNvPr id="35843" name="Rectangle 3"/>
          <p:cNvSpPr>
            <a:spLocks noGrp="1" noChangeArrowheads="1"/>
          </p:cNvSpPr>
          <p:nvPr>
            <p:ph type="body" idx="1"/>
          </p:nvPr>
        </p:nvSpPr>
        <p:spPr>
          <a:xfrm>
            <a:off x="323528" y="1844675"/>
            <a:ext cx="8280920" cy="4895850"/>
          </a:xfrm>
        </p:spPr>
        <p:txBody>
          <a:bodyPr/>
          <a:lstStyle/>
          <a:p>
            <a:pPr>
              <a:lnSpc>
                <a:spcPct val="150000"/>
              </a:lnSpc>
            </a:pPr>
            <a:r>
              <a:rPr lang="en-US" sz="1800" dirty="0">
                <a:solidFill>
                  <a:schemeClr val="bg1"/>
                </a:solidFill>
              </a:rPr>
              <a:t>Loss of hair ( alopecia )</a:t>
            </a:r>
          </a:p>
          <a:p>
            <a:pPr>
              <a:lnSpc>
                <a:spcPct val="150000"/>
              </a:lnSpc>
            </a:pPr>
            <a:r>
              <a:rPr lang="en-US" sz="1800" dirty="0">
                <a:solidFill>
                  <a:schemeClr val="bg1"/>
                </a:solidFill>
              </a:rPr>
              <a:t>Icterus</a:t>
            </a:r>
          </a:p>
          <a:p>
            <a:pPr>
              <a:lnSpc>
                <a:spcPct val="150000"/>
              </a:lnSpc>
            </a:pPr>
            <a:r>
              <a:rPr lang="en-US" sz="1800" dirty="0">
                <a:solidFill>
                  <a:schemeClr val="bg1"/>
                </a:solidFill>
              </a:rPr>
              <a:t>Pallor </a:t>
            </a:r>
            <a:r>
              <a:rPr lang="en-US" sz="1800" dirty="0" smtClean="0">
                <a:solidFill>
                  <a:schemeClr val="bg1"/>
                </a:solidFill>
              </a:rPr>
              <a:t> </a:t>
            </a:r>
            <a:endParaRPr lang="en-US" sz="1800" dirty="0">
              <a:solidFill>
                <a:schemeClr val="bg1"/>
              </a:solidFill>
            </a:endParaRPr>
          </a:p>
          <a:p>
            <a:pPr>
              <a:lnSpc>
                <a:spcPct val="150000"/>
              </a:lnSpc>
            </a:pPr>
            <a:r>
              <a:rPr lang="en-US" sz="1800" dirty="0">
                <a:solidFill>
                  <a:schemeClr val="bg1"/>
                </a:solidFill>
              </a:rPr>
              <a:t>Parotid enlargement</a:t>
            </a:r>
          </a:p>
          <a:p>
            <a:pPr>
              <a:lnSpc>
                <a:spcPct val="150000"/>
              </a:lnSpc>
            </a:pPr>
            <a:r>
              <a:rPr lang="en-US" sz="1800" dirty="0">
                <a:solidFill>
                  <a:schemeClr val="bg1"/>
                </a:solidFill>
              </a:rPr>
              <a:t>Fetor </a:t>
            </a:r>
            <a:r>
              <a:rPr lang="en-US" sz="1800" dirty="0" err="1">
                <a:solidFill>
                  <a:schemeClr val="bg1"/>
                </a:solidFill>
              </a:rPr>
              <a:t>hepaticus</a:t>
            </a:r>
            <a:endParaRPr lang="en-US" sz="1800" dirty="0">
              <a:solidFill>
                <a:schemeClr val="bg1"/>
              </a:solidFill>
            </a:endParaRPr>
          </a:p>
          <a:p>
            <a:pPr>
              <a:lnSpc>
                <a:spcPct val="150000"/>
              </a:lnSpc>
            </a:pPr>
            <a:r>
              <a:rPr lang="en-US" sz="1800" dirty="0">
                <a:solidFill>
                  <a:schemeClr val="bg1"/>
                </a:solidFill>
              </a:rPr>
              <a:t>Loss of axillary &amp; pubic hair</a:t>
            </a:r>
          </a:p>
          <a:p>
            <a:pPr>
              <a:lnSpc>
                <a:spcPct val="150000"/>
              </a:lnSpc>
            </a:pPr>
            <a:r>
              <a:rPr lang="en-US" sz="1800" dirty="0">
                <a:solidFill>
                  <a:schemeClr val="bg1"/>
                </a:solidFill>
              </a:rPr>
              <a:t>Spider nevi</a:t>
            </a:r>
          </a:p>
          <a:p>
            <a:pPr>
              <a:lnSpc>
                <a:spcPct val="150000"/>
              </a:lnSpc>
            </a:pPr>
            <a:r>
              <a:rPr lang="en-US" sz="1800" dirty="0" err="1">
                <a:solidFill>
                  <a:schemeClr val="bg1"/>
                </a:solidFill>
              </a:rPr>
              <a:t>Gynecomastia</a:t>
            </a:r>
            <a:endParaRPr lang="en-US" sz="1800" dirty="0">
              <a:solidFill>
                <a:schemeClr val="bg1"/>
              </a:solidFill>
            </a:endParaRPr>
          </a:p>
          <a:p>
            <a:pPr>
              <a:lnSpc>
                <a:spcPct val="150000"/>
              </a:lnSpc>
            </a:pPr>
            <a:r>
              <a:rPr lang="en-US" sz="1800" dirty="0">
                <a:solidFill>
                  <a:schemeClr val="bg1"/>
                </a:solidFill>
              </a:rPr>
              <a:t>Atrophy of breasts in females</a:t>
            </a:r>
          </a:p>
          <a:p>
            <a:pPr>
              <a:lnSpc>
                <a:spcPct val="150000"/>
              </a:lnSpc>
            </a:pPr>
            <a:r>
              <a:rPr lang="en-US" sz="1800" dirty="0">
                <a:solidFill>
                  <a:schemeClr val="bg1"/>
                </a:solidFill>
              </a:rPr>
              <a:t>Wasting of muscles</a:t>
            </a:r>
          </a:p>
          <a:p>
            <a:pPr>
              <a:lnSpc>
                <a:spcPct val="150000"/>
              </a:lnSpc>
            </a:pPr>
            <a:endParaRPr lang="en-US" sz="1800" dirty="0">
              <a:solidFill>
                <a:schemeClr val="bg1"/>
              </a:solidFill>
            </a:endParaRPr>
          </a:p>
        </p:txBody>
      </p:sp>
    </p:spTree>
    <p:extLst>
      <p:ext uri="{BB962C8B-B14F-4D97-AF65-F5344CB8AC3E}">
        <p14:creationId xmlns:p14="http://schemas.microsoft.com/office/powerpoint/2010/main" val="39994288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algn="ctr"/>
            <a:r>
              <a:rPr lang="en-US" dirty="0">
                <a:solidFill>
                  <a:schemeClr val="bg1"/>
                </a:solidFill>
              </a:rPr>
              <a:t>Signs</a:t>
            </a:r>
          </a:p>
        </p:txBody>
      </p:sp>
      <p:sp>
        <p:nvSpPr>
          <p:cNvPr id="36867" name="Rectangle 3"/>
          <p:cNvSpPr>
            <a:spLocks noGrp="1" noChangeArrowheads="1"/>
          </p:cNvSpPr>
          <p:nvPr>
            <p:ph type="body" idx="1"/>
          </p:nvPr>
        </p:nvSpPr>
        <p:spPr/>
        <p:txBody>
          <a:bodyPr/>
          <a:lstStyle/>
          <a:p>
            <a:pPr>
              <a:lnSpc>
                <a:spcPct val="150000"/>
              </a:lnSpc>
            </a:pPr>
            <a:r>
              <a:rPr lang="en-US" sz="2000" dirty="0" err="1">
                <a:solidFill>
                  <a:schemeClr val="bg1"/>
                </a:solidFill>
              </a:rPr>
              <a:t>Glossitis</a:t>
            </a:r>
            <a:r>
              <a:rPr lang="en-US" sz="2000" dirty="0">
                <a:solidFill>
                  <a:schemeClr val="bg1"/>
                </a:solidFill>
              </a:rPr>
              <a:t>, </a:t>
            </a:r>
            <a:r>
              <a:rPr lang="en-US" sz="2000" dirty="0" err="1">
                <a:solidFill>
                  <a:schemeClr val="bg1"/>
                </a:solidFill>
              </a:rPr>
              <a:t>cheilitis</a:t>
            </a:r>
            <a:endParaRPr lang="en-US" sz="2000" dirty="0">
              <a:solidFill>
                <a:schemeClr val="bg1"/>
              </a:solidFill>
            </a:endParaRPr>
          </a:p>
          <a:p>
            <a:pPr>
              <a:lnSpc>
                <a:spcPct val="150000"/>
              </a:lnSpc>
            </a:pPr>
            <a:r>
              <a:rPr lang="en-US" sz="2000" dirty="0">
                <a:solidFill>
                  <a:schemeClr val="bg1"/>
                </a:solidFill>
              </a:rPr>
              <a:t>Palmar erythema</a:t>
            </a:r>
          </a:p>
          <a:p>
            <a:pPr>
              <a:lnSpc>
                <a:spcPct val="150000"/>
              </a:lnSpc>
            </a:pPr>
            <a:r>
              <a:rPr lang="en-US" sz="2000" dirty="0">
                <a:solidFill>
                  <a:schemeClr val="bg1"/>
                </a:solidFill>
              </a:rPr>
              <a:t>Clubbing </a:t>
            </a:r>
          </a:p>
          <a:p>
            <a:pPr>
              <a:lnSpc>
                <a:spcPct val="150000"/>
              </a:lnSpc>
            </a:pPr>
            <a:r>
              <a:rPr lang="en-US" sz="2000" dirty="0" err="1" smtClean="0">
                <a:solidFill>
                  <a:schemeClr val="bg1"/>
                </a:solidFill>
              </a:rPr>
              <a:t>Dupuytren’s</a:t>
            </a:r>
            <a:r>
              <a:rPr lang="en-US" sz="2000" dirty="0" smtClean="0">
                <a:solidFill>
                  <a:schemeClr val="bg1"/>
                </a:solidFill>
              </a:rPr>
              <a:t> </a:t>
            </a:r>
            <a:r>
              <a:rPr lang="en-US" sz="2000" dirty="0">
                <a:solidFill>
                  <a:schemeClr val="bg1"/>
                </a:solidFill>
              </a:rPr>
              <a:t>contracture </a:t>
            </a:r>
          </a:p>
          <a:p>
            <a:pPr>
              <a:lnSpc>
                <a:spcPct val="150000"/>
              </a:lnSpc>
            </a:pPr>
            <a:r>
              <a:rPr lang="en-US" sz="2000" dirty="0">
                <a:solidFill>
                  <a:schemeClr val="bg1"/>
                </a:solidFill>
              </a:rPr>
              <a:t>Ascites</a:t>
            </a:r>
          </a:p>
          <a:p>
            <a:pPr>
              <a:lnSpc>
                <a:spcPct val="150000"/>
              </a:lnSpc>
            </a:pPr>
            <a:r>
              <a:rPr lang="en-US" sz="2000" dirty="0">
                <a:solidFill>
                  <a:schemeClr val="bg1"/>
                </a:solidFill>
              </a:rPr>
              <a:t>In 70 % cases liver is enlarged, firm if not hard and nodular</a:t>
            </a:r>
          </a:p>
          <a:p>
            <a:pPr>
              <a:lnSpc>
                <a:spcPct val="150000"/>
              </a:lnSpc>
            </a:pPr>
            <a:r>
              <a:rPr lang="en-US" sz="2000" dirty="0">
                <a:solidFill>
                  <a:schemeClr val="bg1"/>
                </a:solidFill>
              </a:rPr>
              <a:t>Splenomegaly</a:t>
            </a:r>
          </a:p>
          <a:p>
            <a:pPr>
              <a:lnSpc>
                <a:spcPct val="150000"/>
              </a:lnSpc>
            </a:pPr>
            <a:r>
              <a:rPr lang="en-US" sz="2000" dirty="0">
                <a:solidFill>
                  <a:schemeClr val="bg1"/>
                </a:solidFill>
              </a:rPr>
              <a:t>Caput </a:t>
            </a:r>
            <a:r>
              <a:rPr lang="en-US" sz="2000" dirty="0" err="1">
                <a:solidFill>
                  <a:schemeClr val="bg1"/>
                </a:solidFill>
              </a:rPr>
              <a:t>medusae</a:t>
            </a:r>
            <a:endParaRPr lang="en-US" sz="2000" dirty="0">
              <a:solidFill>
                <a:schemeClr val="bg1"/>
              </a:solidFill>
            </a:endParaRPr>
          </a:p>
          <a:p>
            <a:pPr>
              <a:lnSpc>
                <a:spcPct val="150000"/>
              </a:lnSpc>
            </a:pPr>
            <a:endParaRPr lang="en-US" sz="1800" dirty="0">
              <a:solidFill>
                <a:schemeClr val="bg1"/>
              </a:solidFill>
            </a:endParaRPr>
          </a:p>
        </p:txBody>
      </p:sp>
    </p:spTree>
    <p:extLst>
      <p:ext uri="{BB962C8B-B14F-4D97-AF65-F5344CB8AC3E}">
        <p14:creationId xmlns:p14="http://schemas.microsoft.com/office/powerpoint/2010/main" val="16488179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algn="ctr"/>
            <a:r>
              <a:rPr lang="en-US" dirty="0" smtClean="0">
                <a:solidFill>
                  <a:schemeClr val="bg1"/>
                </a:solidFill>
              </a:rPr>
              <a:t>Signs</a:t>
            </a:r>
            <a:endParaRPr lang="en-US" dirty="0">
              <a:solidFill>
                <a:schemeClr val="bg1"/>
              </a:solidFill>
            </a:endParaRPr>
          </a:p>
        </p:txBody>
      </p:sp>
      <p:sp>
        <p:nvSpPr>
          <p:cNvPr id="37891" name="Rectangle 3"/>
          <p:cNvSpPr>
            <a:spLocks noGrp="1" noChangeArrowheads="1"/>
          </p:cNvSpPr>
          <p:nvPr>
            <p:ph type="body" idx="1"/>
          </p:nvPr>
        </p:nvSpPr>
        <p:spPr/>
        <p:txBody>
          <a:bodyPr/>
          <a:lstStyle/>
          <a:p>
            <a:pPr>
              <a:lnSpc>
                <a:spcPct val="150000"/>
              </a:lnSpc>
            </a:pPr>
            <a:r>
              <a:rPr lang="en-US" sz="2000" dirty="0">
                <a:solidFill>
                  <a:schemeClr val="bg1"/>
                </a:solidFill>
              </a:rPr>
              <a:t>Bleeding tendencies : deficiency of clotting factors – check PT /INR</a:t>
            </a:r>
          </a:p>
          <a:p>
            <a:pPr>
              <a:lnSpc>
                <a:spcPct val="150000"/>
              </a:lnSpc>
            </a:pPr>
            <a:r>
              <a:rPr lang="en-US" sz="2000" dirty="0">
                <a:solidFill>
                  <a:schemeClr val="bg1"/>
                </a:solidFill>
              </a:rPr>
              <a:t>Fever</a:t>
            </a:r>
          </a:p>
          <a:p>
            <a:pPr>
              <a:lnSpc>
                <a:spcPct val="150000"/>
              </a:lnSpc>
            </a:pPr>
            <a:r>
              <a:rPr lang="en-US" sz="2000" dirty="0" smtClean="0">
                <a:solidFill>
                  <a:schemeClr val="bg1"/>
                </a:solidFill>
              </a:rPr>
              <a:t>Hyperpigmentation</a:t>
            </a:r>
            <a:endParaRPr lang="en-US" sz="2000" dirty="0">
              <a:solidFill>
                <a:schemeClr val="bg1"/>
              </a:solidFill>
            </a:endParaRPr>
          </a:p>
          <a:p>
            <a:pPr>
              <a:lnSpc>
                <a:spcPct val="150000"/>
              </a:lnSpc>
            </a:pPr>
            <a:r>
              <a:rPr lang="en-US" sz="2000" dirty="0">
                <a:solidFill>
                  <a:schemeClr val="bg1"/>
                </a:solidFill>
              </a:rPr>
              <a:t>Edema</a:t>
            </a:r>
          </a:p>
          <a:p>
            <a:pPr>
              <a:lnSpc>
                <a:spcPct val="150000"/>
              </a:lnSpc>
            </a:pPr>
            <a:r>
              <a:rPr lang="en-US" sz="2000" dirty="0">
                <a:solidFill>
                  <a:schemeClr val="bg1"/>
                </a:solidFill>
              </a:rPr>
              <a:t>Hernia</a:t>
            </a:r>
          </a:p>
          <a:p>
            <a:pPr>
              <a:lnSpc>
                <a:spcPct val="150000"/>
              </a:lnSpc>
            </a:pPr>
            <a:r>
              <a:rPr lang="en-US" sz="2000" dirty="0">
                <a:solidFill>
                  <a:schemeClr val="bg1"/>
                </a:solidFill>
              </a:rPr>
              <a:t>Testicular atrophy</a:t>
            </a:r>
          </a:p>
          <a:p>
            <a:pPr>
              <a:lnSpc>
                <a:spcPct val="150000"/>
              </a:lnSpc>
            </a:pPr>
            <a:r>
              <a:rPr lang="en-US" sz="2000" dirty="0" smtClean="0">
                <a:solidFill>
                  <a:schemeClr val="bg1"/>
                </a:solidFill>
              </a:rPr>
              <a:t>Delirium</a:t>
            </a:r>
            <a:endParaRPr lang="en-US" sz="2000" dirty="0">
              <a:solidFill>
                <a:schemeClr val="bg1"/>
              </a:solidFill>
            </a:endParaRPr>
          </a:p>
          <a:p>
            <a:pPr>
              <a:lnSpc>
                <a:spcPct val="150000"/>
              </a:lnSpc>
            </a:pPr>
            <a:r>
              <a:rPr lang="en-US" sz="2000" dirty="0">
                <a:solidFill>
                  <a:schemeClr val="bg1"/>
                </a:solidFill>
              </a:rPr>
              <a:t>Flapping </a:t>
            </a:r>
            <a:r>
              <a:rPr lang="en-US" sz="2000" dirty="0" smtClean="0">
                <a:solidFill>
                  <a:schemeClr val="bg1"/>
                </a:solidFill>
              </a:rPr>
              <a:t>tremors</a:t>
            </a:r>
            <a:endParaRPr lang="en-US" sz="2000" dirty="0">
              <a:solidFill>
                <a:schemeClr val="bg1"/>
              </a:solidFill>
            </a:endParaRPr>
          </a:p>
        </p:txBody>
      </p:sp>
    </p:spTree>
    <p:extLst>
      <p:ext uri="{BB962C8B-B14F-4D97-AF65-F5344CB8AC3E}">
        <p14:creationId xmlns:p14="http://schemas.microsoft.com/office/powerpoint/2010/main" val="18328527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31640" y="1268760"/>
            <a:ext cx="7416800" cy="508000"/>
          </a:xfrm>
        </p:spPr>
        <p:txBody>
          <a:bodyPr>
            <a:normAutofit fontScale="90000"/>
          </a:bodyPr>
          <a:lstStyle/>
          <a:p>
            <a:pPr algn="ctr"/>
            <a:r>
              <a:rPr lang="en-US" sz="4000" dirty="0" smtClean="0">
                <a:solidFill>
                  <a:srgbClr val="FF0000"/>
                </a:solidFill>
              </a:rPr>
              <a:t>Pathogenesis </a:t>
            </a:r>
            <a:r>
              <a:rPr lang="en-US" sz="4000" dirty="0">
                <a:solidFill>
                  <a:srgbClr val="FF0000"/>
                </a:solidFill>
              </a:rPr>
              <a:t>of the features of liver cirrhosis</a:t>
            </a:r>
          </a:p>
        </p:txBody>
      </p:sp>
      <p:sp>
        <p:nvSpPr>
          <p:cNvPr id="7171" name="Rectangle 3"/>
          <p:cNvSpPr>
            <a:spLocks noGrp="1" noChangeArrowheads="1"/>
          </p:cNvSpPr>
          <p:nvPr>
            <p:ph idx="1"/>
          </p:nvPr>
        </p:nvSpPr>
        <p:spPr>
          <a:xfrm>
            <a:off x="539552" y="2332037"/>
            <a:ext cx="8229600" cy="4525963"/>
          </a:xfrm>
        </p:spPr>
        <p:txBody>
          <a:bodyPr>
            <a:normAutofit/>
          </a:bodyPr>
          <a:lstStyle/>
          <a:p>
            <a:pPr algn="l" rtl="0">
              <a:lnSpc>
                <a:spcPct val="200000"/>
              </a:lnSpc>
            </a:pPr>
            <a:r>
              <a:rPr lang="en-US" sz="2800" dirty="0">
                <a:solidFill>
                  <a:schemeClr val="bg1"/>
                </a:solidFill>
              </a:rPr>
              <a:t>Due to:</a:t>
            </a:r>
          </a:p>
          <a:p>
            <a:pPr lvl="1" algn="l" rtl="0">
              <a:lnSpc>
                <a:spcPct val="200000"/>
              </a:lnSpc>
            </a:pPr>
            <a:r>
              <a:rPr lang="en-US" sz="2400" dirty="0">
                <a:solidFill>
                  <a:schemeClr val="bg1"/>
                </a:solidFill>
              </a:rPr>
              <a:t>Portal hypertension</a:t>
            </a:r>
          </a:p>
          <a:p>
            <a:pPr lvl="1" algn="l" rtl="0">
              <a:lnSpc>
                <a:spcPct val="200000"/>
              </a:lnSpc>
            </a:pPr>
            <a:r>
              <a:rPr lang="en-US" sz="2400" dirty="0">
                <a:solidFill>
                  <a:schemeClr val="bg1"/>
                </a:solidFill>
              </a:rPr>
              <a:t>Liver cell dysfunction</a:t>
            </a:r>
          </a:p>
        </p:txBody>
      </p:sp>
    </p:spTree>
    <p:extLst>
      <p:ext uri="{BB962C8B-B14F-4D97-AF65-F5344CB8AC3E}">
        <p14:creationId xmlns:p14="http://schemas.microsoft.com/office/powerpoint/2010/main" val="38364237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274638"/>
            <a:ext cx="8229600" cy="792162"/>
          </a:xfrm>
        </p:spPr>
        <p:txBody>
          <a:bodyPr/>
          <a:lstStyle/>
          <a:p>
            <a:pPr algn="ctr"/>
            <a:r>
              <a:rPr lang="en-US" dirty="0"/>
              <a:t>Portal circulation</a:t>
            </a: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547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5662" name="Picture 30" descr="normal liv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65635" name="Rectangle 3"/>
          <p:cNvSpPr>
            <a:spLocks noChangeArrowheads="1"/>
          </p:cNvSpPr>
          <p:nvPr/>
        </p:nvSpPr>
        <p:spPr bwMode="auto">
          <a:xfrm>
            <a:off x="297745" y="311150"/>
            <a:ext cx="5276144" cy="46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60" tIns="45468" rIns="92560" bIns="45468">
            <a:spAutoFit/>
          </a:bodyPr>
          <a:lstStyle/>
          <a:p>
            <a:pPr algn="l" defTabSz="915988"/>
            <a:r>
              <a:rPr lang="en-US" altLang="zh-CN" sz="2400" dirty="0">
                <a:solidFill>
                  <a:srgbClr val="FFFF00"/>
                </a:solidFill>
                <a:ea typeface="宋体" charset="-122"/>
              </a:rPr>
              <a:t>Normal Liver </a:t>
            </a:r>
          </a:p>
        </p:txBody>
      </p:sp>
      <p:sp>
        <p:nvSpPr>
          <p:cNvPr id="965636" name="Text Box 4"/>
          <p:cNvSpPr txBox="1">
            <a:spLocks noChangeArrowheads="1"/>
          </p:cNvSpPr>
          <p:nvPr/>
        </p:nvSpPr>
        <p:spPr bwMode="auto">
          <a:xfrm>
            <a:off x="333022" y="1444625"/>
            <a:ext cx="1093612" cy="61766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r">
              <a:lnSpc>
                <a:spcPct val="85000"/>
              </a:lnSpc>
            </a:pPr>
            <a:r>
              <a:rPr lang="en-US" altLang="zh-CN" sz="2000" dirty="0">
                <a:latin typeface="+mn-lt"/>
                <a:ea typeface="宋体" charset="-122"/>
              </a:rPr>
              <a:t>Hepatic vein</a:t>
            </a:r>
          </a:p>
        </p:txBody>
      </p:sp>
      <p:sp>
        <p:nvSpPr>
          <p:cNvPr id="965637" name="Text Box 5"/>
          <p:cNvSpPr txBox="1">
            <a:spLocks noChangeArrowheads="1"/>
          </p:cNvSpPr>
          <p:nvPr/>
        </p:nvSpPr>
        <p:spPr bwMode="auto">
          <a:xfrm>
            <a:off x="50801" y="2725739"/>
            <a:ext cx="1222022" cy="35605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r">
              <a:lnSpc>
                <a:spcPct val="85000"/>
              </a:lnSpc>
            </a:pPr>
            <a:r>
              <a:rPr lang="en-US" altLang="zh-CN" sz="2000" dirty="0">
                <a:latin typeface="+mn-lt"/>
                <a:ea typeface="宋体" charset="-122"/>
              </a:rPr>
              <a:t>Sinusoid</a:t>
            </a:r>
          </a:p>
        </p:txBody>
      </p:sp>
      <p:sp>
        <p:nvSpPr>
          <p:cNvPr id="965638" name="Text Box 6"/>
          <p:cNvSpPr txBox="1">
            <a:spLocks noChangeArrowheads="1"/>
          </p:cNvSpPr>
          <p:nvPr/>
        </p:nvSpPr>
        <p:spPr bwMode="auto">
          <a:xfrm>
            <a:off x="2267656" y="4411663"/>
            <a:ext cx="1093611" cy="61766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r">
              <a:lnSpc>
                <a:spcPct val="85000"/>
              </a:lnSpc>
            </a:pPr>
            <a:r>
              <a:rPr lang="en-US" altLang="zh-CN" sz="2000" dirty="0">
                <a:latin typeface="+mn-lt"/>
                <a:ea typeface="宋体" charset="-122"/>
              </a:rPr>
              <a:t>Portal vein</a:t>
            </a:r>
          </a:p>
        </p:txBody>
      </p:sp>
      <p:sp>
        <p:nvSpPr>
          <p:cNvPr id="965640" name="Text Box 8"/>
          <p:cNvSpPr txBox="1">
            <a:spLocks noChangeArrowheads="1"/>
          </p:cNvSpPr>
          <p:nvPr/>
        </p:nvSpPr>
        <p:spPr bwMode="auto">
          <a:xfrm>
            <a:off x="4454878" y="2754314"/>
            <a:ext cx="952500" cy="35605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ctr">
              <a:lnSpc>
                <a:spcPct val="85000"/>
              </a:lnSpc>
            </a:pPr>
            <a:r>
              <a:rPr lang="en-US" altLang="zh-CN" sz="2000" dirty="0">
                <a:latin typeface="+mn-lt"/>
                <a:ea typeface="宋体" charset="-122"/>
              </a:rPr>
              <a:t>Liver</a:t>
            </a:r>
          </a:p>
        </p:txBody>
      </p:sp>
      <p:sp>
        <p:nvSpPr>
          <p:cNvPr id="965641" name="Line 9"/>
          <p:cNvSpPr>
            <a:spLocks noChangeShapeType="1"/>
          </p:cNvSpPr>
          <p:nvPr/>
        </p:nvSpPr>
        <p:spPr bwMode="auto">
          <a:xfrm>
            <a:off x="1356078" y="1749426"/>
            <a:ext cx="1586089" cy="3175"/>
          </a:xfrm>
          <a:prstGeom prst="line">
            <a:avLst/>
          </a:prstGeom>
          <a:noFill/>
          <a:ln w="28575">
            <a:solidFill>
              <a:srgbClr val="FF9933"/>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65642" name="Line 10"/>
          <p:cNvSpPr>
            <a:spLocks noChangeShapeType="1"/>
          </p:cNvSpPr>
          <p:nvPr/>
        </p:nvSpPr>
        <p:spPr bwMode="auto">
          <a:xfrm flipV="1">
            <a:off x="3359856" y="4578350"/>
            <a:ext cx="678744" cy="0"/>
          </a:xfrm>
          <a:prstGeom prst="line">
            <a:avLst/>
          </a:prstGeom>
          <a:noFill/>
          <a:ln w="28575">
            <a:solidFill>
              <a:srgbClr val="FF9933"/>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65643" name="Line 11"/>
          <p:cNvSpPr>
            <a:spLocks noChangeShapeType="1"/>
          </p:cNvSpPr>
          <p:nvPr/>
        </p:nvSpPr>
        <p:spPr bwMode="auto">
          <a:xfrm flipV="1">
            <a:off x="1229079" y="2930525"/>
            <a:ext cx="1243188" cy="0"/>
          </a:xfrm>
          <a:prstGeom prst="line">
            <a:avLst/>
          </a:prstGeom>
          <a:noFill/>
          <a:ln w="28575">
            <a:solidFill>
              <a:srgbClr val="FF9933"/>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65645" name="Text Box 13"/>
          <p:cNvSpPr txBox="1">
            <a:spLocks noChangeArrowheads="1"/>
          </p:cNvSpPr>
          <p:nvPr/>
        </p:nvSpPr>
        <p:spPr bwMode="auto">
          <a:xfrm>
            <a:off x="5921022" y="5138738"/>
            <a:ext cx="1093612" cy="61766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nSpc>
                <a:spcPct val="85000"/>
              </a:lnSpc>
            </a:pPr>
            <a:r>
              <a:rPr lang="en-US" altLang="zh-CN" sz="2000" dirty="0">
                <a:latin typeface="+mn-lt"/>
                <a:ea typeface="宋体" charset="-122"/>
              </a:rPr>
              <a:t>Splenic vein</a:t>
            </a:r>
          </a:p>
        </p:txBody>
      </p:sp>
      <p:sp>
        <p:nvSpPr>
          <p:cNvPr id="965646" name="Line 14"/>
          <p:cNvSpPr>
            <a:spLocks noChangeShapeType="1"/>
          </p:cNvSpPr>
          <p:nvPr/>
        </p:nvSpPr>
        <p:spPr bwMode="auto">
          <a:xfrm>
            <a:off x="5411612" y="4637088"/>
            <a:ext cx="527756" cy="601662"/>
          </a:xfrm>
          <a:prstGeom prst="line">
            <a:avLst/>
          </a:prstGeom>
          <a:noFill/>
          <a:ln w="28575">
            <a:solidFill>
              <a:srgbClr val="FF9933"/>
            </a:solidFill>
            <a:round/>
            <a:headEnd/>
            <a:tailEnd/>
          </a:ln>
          <a:effectLst>
            <a:outerShdw dist="28398" dir="3806097"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65651" name="Text Box 19"/>
          <p:cNvSpPr txBox="1">
            <a:spLocks noChangeArrowheads="1"/>
          </p:cNvSpPr>
          <p:nvPr/>
        </p:nvSpPr>
        <p:spPr bwMode="auto">
          <a:xfrm>
            <a:off x="6405034" y="4260850"/>
            <a:ext cx="1492956" cy="61766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nSpc>
                <a:spcPct val="85000"/>
              </a:lnSpc>
            </a:pPr>
            <a:r>
              <a:rPr lang="en-US" altLang="zh-CN" sz="2000" dirty="0">
                <a:latin typeface="+mn-lt"/>
                <a:ea typeface="宋体" charset="-122"/>
              </a:rPr>
              <a:t>Coronary vein</a:t>
            </a:r>
          </a:p>
        </p:txBody>
      </p:sp>
      <p:sp>
        <p:nvSpPr>
          <p:cNvPr id="965652" name="Line 20"/>
          <p:cNvSpPr>
            <a:spLocks noChangeShapeType="1"/>
          </p:cNvSpPr>
          <p:nvPr/>
        </p:nvSpPr>
        <p:spPr bwMode="auto">
          <a:xfrm>
            <a:off x="5547079" y="3397250"/>
            <a:ext cx="889000" cy="1023938"/>
          </a:xfrm>
          <a:prstGeom prst="line">
            <a:avLst/>
          </a:prstGeom>
          <a:noFill/>
          <a:ln w="28575">
            <a:solidFill>
              <a:srgbClr val="FF9933"/>
            </a:solidFill>
            <a:round/>
            <a:headEnd/>
            <a:tailEnd/>
          </a:ln>
          <a:effectLst>
            <a:outerShdw dist="28398" dir="3806097"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348001" y="6069651"/>
            <a:ext cx="8168813" cy="369332"/>
          </a:xfrm>
          <a:prstGeom prst="rect">
            <a:avLst/>
          </a:prstGeom>
        </p:spPr>
        <p:txBody>
          <a:bodyPr wrap="square">
            <a:spAutoFit/>
          </a:bodyPr>
          <a:lstStyle/>
          <a:p>
            <a:pPr algn="ctr"/>
            <a:r>
              <a:rPr lang="en-US" altLang="zh-CN" b="1" dirty="0"/>
              <a:t>THE NORMAL LIVER OFFERS ALMOST NO RESISTANCE TO FLOW</a:t>
            </a:r>
          </a:p>
        </p:txBody>
      </p:sp>
    </p:spTree>
    <p:extLst>
      <p:ext uri="{BB962C8B-B14F-4D97-AF65-F5344CB8AC3E}">
        <p14:creationId xmlns:p14="http://schemas.microsoft.com/office/powerpoint/2010/main" val="10404332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a:xfrm>
            <a:off x="609600" y="381000"/>
            <a:ext cx="8077200" cy="762000"/>
          </a:xfrm>
        </p:spPr>
        <p:txBody>
          <a:bodyPr/>
          <a:lstStyle/>
          <a:p>
            <a:pPr algn="ctr"/>
            <a:r>
              <a:rPr lang="en-US" altLang="zh-CN" b="1" dirty="0">
                <a:solidFill>
                  <a:schemeClr val="bg1"/>
                </a:solidFill>
                <a:effectLst>
                  <a:outerShdw blurRad="38100" dist="38100" dir="2700000" algn="tl">
                    <a:srgbClr val="000000">
                      <a:alpha val="43137"/>
                    </a:srgbClr>
                  </a:outerShdw>
                </a:effectLst>
              </a:rPr>
              <a:t>Introduction</a:t>
            </a:r>
          </a:p>
        </p:txBody>
      </p:sp>
      <p:sp>
        <p:nvSpPr>
          <p:cNvPr id="108547" name="Rectangle 3"/>
          <p:cNvSpPr>
            <a:spLocks noGrp="1" noRot="1" noChangeArrowheads="1"/>
          </p:cNvSpPr>
          <p:nvPr>
            <p:ph idx="1"/>
          </p:nvPr>
        </p:nvSpPr>
        <p:spPr>
          <a:xfrm>
            <a:off x="533400" y="1524000"/>
            <a:ext cx="8077200" cy="4498975"/>
          </a:xfrm>
        </p:spPr>
        <p:txBody>
          <a:bodyPr/>
          <a:lstStyle/>
          <a:p>
            <a:pPr algn="just">
              <a:lnSpc>
                <a:spcPct val="150000"/>
              </a:lnSpc>
              <a:buFont typeface="Wingdings" pitchFamily="2" charset="2"/>
              <a:buNone/>
            </a:pPr>
            <a:r>
              <a:rPr lang="en-US" altLang="zh-CN" b="1" dirty="0">
                <a:solidFill>
                  <a:schemeClr val="bg1"/>
                </a:solidFill>
              </a:rPr>
              <a:t>CIRRHOSIS</a:t>
            </a:r>
          </a:p>
          <a:p>
            <a:pPr algn="just">
              <a:lnSpc>
                <a:spcPct val="150000"/>
              </a:lnSpc>
            </a:pPr>
            <a:r>
              <a:rPr lang="en-US" altLang="zh-CN" sz="2400" dirty="0">
                <a:solidFill>
                  <a:schemeClr val="bg1"/>
                </a:solidFill>
              </a:rPr>
              <a:t>Term was 1st coined by Laennec in 1826</a:t>
            </a:r>
          </a:p>
          <a:p>
            <a:pPr algn="just">
              <a:lnSpc>
                <a:spcPct val="150000"/>
              </a:lnSpc>
            </a:pPr>
            <a:r>
              <a:rPr lang="en-US" altLang="zh-CN" sz="2400" dirty="0">
                <a:solidFill>
                  <a:schemeClr val="bg1"/>
                </a:solidFill>
              </a:rPr>
              <a:t>Many definitions but common theme is </a:t>
            </a:r>
            <a:r>
              <a:rPr lang="en-US" altLang="zh-CN" sz="2400" b="1" dirty="0">
                <a:solidFill>
                  <a:schemeClr val="bg2">
                    <a:lumMod val="60000"/>
                    <a:lumOff val="40000"/>
                  </a:schemeClr>
                </a:solidFill>
              </a:rPr>
              <a:t>injury, repair, regeneration and scarring</a:t>
            </a:r>
          </a:p>
          <a:p>
            <a:pPr algn="just">
              <a:lnSpc>
                <a:spcPct val="150000"/>
              </a:lnSpc>
            </a:pPr>
            <a:r>
              <a:rPr lang="en-US" altLang="zh-CN" sz="2400" dirty="0">
                <a:solidFill>
                  <a:schemeClr val="bg1"/>
                </a:solidFill>
              </a:rPr>
              <a:t>NOT a localized process; involves entire liver</a:t>
            </a:r>
          </a:p>
          <a:p>
            <a:pPr marL="0" indent="0" algn="just">
              <a:lnSpc>
                <a:spcPct val="150000"/>
              </a:lnSpc>
              <a:buNone/>
            </a:pPr>
            <a:endParaRPr lang="en-US" altLang="zh-CN" dirty="0">
              <a:solidFill>
                <a:schemeClr val="bg1"/>
              </a:solidFill>
            </a:endParaRPr>
          </a:p>
        </p:txBody>
      </p:sp>
    </p:spTree>
    <p:extLst>
      <p:ext uri="{BB962C8B-B14F-4D97-AF65-F5344CB8AC3E}">
        <p14:creationId xmlns:p14="http://schemas.microsoft.com/office/powerpoint/2010/main" val="1445005332"/>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
      <p:transition spd="slow"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8658" name="Picture 2" descr="cirrhotic liv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78659" name="Text Box 3"/>
          <p:cNvSpPr txBox="1">
            <a:spLocks noChangeArrowheads="1"/>
          </p:cNvSpPr>
          <p:nvPr/>
        </p:nvSpPr>
        <p:spPr bwMode="auto">
          <a:xfrm>
            <a:off x="5846234" y="579438"/>
            <a:ext cx="1459089" cy="8771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accent2"/>
                </a:solidFill>
                <a:miter lim="800000"/>
                <a:headEnd/>
                <a:tailEnd/>
              </a14:hiddenLine>
            </a:ext>
          </a:extLst>
        </p:spPr>
        <p:txBody>
          <a:bodyPr>
            <a:spAutoFit/>
          </a:bodyPr>
          <a:lstStyle/>
          <a:p>
            <a:pPr algn="l">
              <a:lnSpc>
                <a:spcPct val="85000"/>
              </a:lnSpc>
            </a:pPr>
            <a:r>
              <a:rPr lang="en-US" altLang="zh-CN" sz="2000" dirty="0">
                <a:ea typeface="宋体" charset="-122"/>
              </a:rPr>
              <a:t>Portal systemic collaterals</a:t>
            </a:r>
          </a:p>
        </p:txBody>
      </p:sp>
      <p:sp>
        <p:nvSpPr>
          <p:cNvPr id="1478660" name="Text Box 4"/>
          <p:cNvSpPr txBox="1">
            <a:spLocks noChangeArrowheads="1"/>
          </p:cNvSpPr>
          <p:nvPr/>
        </p:nvSpPr>
        <p:spPr bwMode="auto">
          <a:xfrm>
            <a:off x="101600" y="2797175"/>
            <a:ext cx="1545167" cy="166410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r">
              <a:lnSpc>
                <a:spcPct val="85000"/>
              </a:lnSpc>
            </a:pPr>
            <a:r>
              <a:rPr lang="en-US" altLang="zh-CN" sz="2000" dirty="0">
                <a:solidFill>
                  <a:schemeClr val="tx2"/>
                </a:solidFill>
                <a:latin typeface="+mn-lt"/>
                <a:ea typeface="宋体" charset="-122"/>
              </a:rPr>
              <a:t>Distorted sinusoidal architecture</a:t>
            </a:r>
          </a:p>
          <a:p>
            <a:pPr algn="r">
              <a:lnSpc>
                <a:spcPct val="85000"/>
              </a:lnSpc>
            </a:pPr>
            <a:r>
              <a:rPr lang="en-US" altLang="zh-CN" sz="2000" dirty="0">
                <a:solidFill>
                  <a:schemeClr val="tx2"/>
                </a:solidFill>
                <a:latin typeface="+mn-lt"/>
                <a:ea typeface="宋体" charset="-122"/>
              </a:rPr>
              <a:t>leads to increased resistance</a:t>
            </a:r>
          </a:p>
        </p:txBody>
      </p:sp>
      <p:sp>
        <p:nvSpPr>
          <p:cNvPr id="1478661" name="Text Box 5"/>
          <p:cNvSpPr txBox="1">
            <a:spLocks noChangeArrowheads="1"/>
          </p:cNvSpPr>
          <p:nvPr/>
        </p:nvSpPr>
        <p:spPr bwMode="auto">
          <a:xfrm>
            <a:off x="2458156" y="4556125"/>
            <a:ext cx="1093612" cy="61766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r">
              <a:lnSpc>
                <a:spcPct val="85000"/>
              </a:lnSpc>
            </a:pPr>
            <a:r>
              <a:rPr lang="en-US" altLang="zh-CN" sz="2000" dirty="0">
                <a:latin typeface="+mn-lt"/>
                <a:ea typeface="宋体" charset="-122"/>
              </a:rPr>
              <a:t>Portal vein</a:t>
            </a:r>
          </a:p>
        </p:txBody>
      </p:sp>
      <p:sp>
        <p:nvSpPr>
          <p:cNvPr id="1478662" name="Line 6"/>
          <p:cNvSpPr>
            <a:spLocks noChangeShapeType="1"/>
          </p:cNvSpPr>
          <p:nvPr/>
        </p:nvSpPr>
        <p:spPr bwMode="auto">
          <a:xfrm flipV="1">
            <a:off x="3550356" y="4722813"/>
            <a:ext cx="678745" cy="0"/>
          </a:xfrm>
          <a:prstGeom prst="line">
            <a:avLst/>
          </a:prstGeom>
          <a:noFill/>
          <a:ln w="28575">
            <a:solidFill>
              <a:srgbClr val="FF9933"/>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478663" name="Line 7"/>
          <p:cNvSpPr>
            <a:spLocks noChangeShapeType="1"/>
          </p:cNvSpPr>
          <p:nvPr/>
        </p:nvSpPr>
        <p:spPr bwMode="auto">
          <a:xfrm>
            <a:off x="1580445" y="2943225"/>
            <a:ext cx="826911" cy="1588"/>
          </a:xfrm>
          <a:prstGeom prst="line">
            <a:avLst/>
          </a:prstGeom>
          <a:noFill/>
          <a:ln w="28575">
            <a:solidFill>
              <a:srgbClr val="FF9933"/>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478664" name="Line 8"/>
          <p:cNvSpPr>
            <a:spLocks noChangeShapeType="1"/>
          </p:cNvSpPr>
          <p:nvPr/>
        </p:nvSpPr>
        <p:spPr bwMode="auto">
          <a:xfrm flipH="1">
            <a:off x="5583767" y="1292225"/>
            <a:ext cx="282222" cy="1588"/>
          </a:xfrm>
          <a:prstGeom prst="line">
            <a:avLst/>
          </a:prstGeom>
          <a:noFill/>
          <a:ln w="28575">
            <a:solidFill>
              <a:srgbClr val="FF9933"/>
            </a:solidFill>
            <a:round/>
            <a:headEnd/>
            <a:tailEnd/>
          </a:ln>
          <a:effectLst>
            <a:outerShdw dist="25400" dir="54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478665" name="Rectangle 9"/>
          <p:cNvSpPr>
            <a:spLocks noChangeArrowheads="1"/>
          </p:cNvSpPr>
          <p:nvPr/>
        </p:nvSpPr>
        <p:spPr bwMode="auto">
          <a:xfrm>
            <a:off x="297745" y="311150"/>
            <a:ext cx="5276144" cy="46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60" tIns="45468" rIns="92560" bIns="45468">
            <a:spAutoFit/>
          </a:bodyPr>
          <a:lstStyle/>
          <a:p>
            <a:pPr algn="l" defTabSz="915988"/>
            <a:r>
              <a:rPr lang="en-US" altLang="zh-CN" sz="2400" dirty="0">
                <a:solidFill>
                  <a:srgbClr val="FFFF00"/>
                </a:solidFill>
                <a:ea typeface="宋体" charset="-122"/>
              </a:rPr>
              <a:t>Cirrhotic Liver </a:t>
            </a:r>
          </a:p>
        </p:txBody>
      </p:sp>
      <p:sp>
        <p:nvSpPr>
          <p:cNvPr id="1478666" name="Line 10"/>
          <p:cNvSpPr>
            <a:spLocks noChangeShapeType="1"/>
          </p:cNvSpPr>
          <p:nvPr/>
        </p:nvSpPr>
        <p:spPr bwMode="auto">
          <a:xfrm>
            <a:off x="5851878" y="1287463"/>
            <a:ext cx="5644" cy="1581150"/>
          </a:xfrm>
          <a:prstGeom prst="line">
            <a:avLst/>
          </a:prstGeom>
          <a:noFill/>
          <a:ln w="28575">
            <a:solidFill>
              <a:srgbClr val="FF9933"/>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478667" name="Text Box 11"/>
          <p:cNvSpPr txBox="1">
            <a:spLocks noChangeArrowheads="1"/>
          </p:cNvSpPr>
          <p:nvPr/>
        </p:nvSpPr>
        <p:spPr bwMode="auto">
          <a:xfrm>
            <a:off x="6925734" y="5564189"/>
            <a:ext cx="1950156" cy="3508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accent2"/>
                </a:solidFill>
                <a:miter lim="800000"/>
                <a:headEnd/>
                <a:tailEnd/>
              </a14:hiddenLine>
            </a:ext>
          </a:extLst>
        </p:spPr>
        <p:txBody>
          <a:bodyPr>
            <a:spAutoFit/>
          </a:bodyPr>
          <a:lstStyle/>
          <a:p>
            <a:pPr>
              <a:lnSpc>
                <a:spcPct val="85000"/>
              </a:lnSpc>
            </a:pPr>
            <a:r>
              <a:rPr lang="en-US" altLang="zh-CN" sz="2000" dirty="0">
                <a:ea typeface="宋体" charset="-122"/>
              </a:rPr>
              <a:t>Splenomegaly</a:t>
            </a:r>
          </a:p>
        </p:txBody>
      </p:sp>
      <p:sp>
        <p:nvSpPr>
          <p:cNvPr id="1478668" name="Line 12"/>
          <p:cNvSpPr>
            <a:spLocks noChangeShapeType="1"/>
          </p:cNvSpPr>
          <p:nvPr/>
        </p:nvSpPr>
        <p:spPr bwMode="auto">
          <a:xfrm>
            <a:off x="7893755" y="5232400"/>
            <a:ext cx="1412" cy="268288"/>
          </a:xfrm>
          <a:prstGeom prst="line">
            <a:avLst/>
          </a:prstGeom>
          <a:noFill/>
          <a:ln w="28575">
            <a:solidFill>
              <a:srgbClr val="FF9933"/>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480645" y="5935361"/>
            <a:ext cx="8206155" cy="646331"/>
          </a:xfrm>
          <a:prstGeom prst="rect">
            <a:avLst/>
          </a:prstGeom>
        </p:spPr>
        <p:txBody>
          <a:bodyPr wrap="square">
            <a:spAutoFit/>
          </a:bodyPr>
          <a:lstStyle/>
          <a:p>
            <a:pPr algn="ctr"/>
            <a:r>
              <a:rPr lang="en-US" altLang="zh-CN" b="1" dirty="0"/>
              <a:t>ARCHITECTURAL LIVER DISRUPTION IS THE MAIN MECHANISM THAT LEADS TO AN INCREASED INTRAHEPATIC RESISTANCE</a:t>
            </a:r>
          </a:p>
        </p:txBody>
      </p:sp>
    </p:spTree>
    <p:extLst>
      <p:ext uri="{BB962C8B-B14F-4D97-AF65-F5344CB8AC3E}">
        <p14:creationId xmlns:p14="http://schemas.microsoft.com/office/powerpoint/2010/main" val="4838309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rrowheads="1"/>
          </p:cNvSpPr>
          <p:nvPr>
            <p:ph type="title"/>
          </p:nvPr>
        </p:nvSpPr>
        <p:spPr/>
        <p:txBody>
          <a:bodyPr/>
          <a:lstStyle/>
          <a:p>
            <a:pPr algn="ctr"/>
            <a:r>
              <a:rPr lang="en-US" altLang="zh-CN" dirty="0" smtClean="0">
                <a:solidFill>
                  <a:schemeClr val="bg1"/>
                </a:solidFill>
                <a:ea typeface="宋体" charset="-122"/>
              </a:rPr>
              <a:t>Complications</a:t>
            </a:r>
            <a:endParaRPr lang="en-US" altLang="zh-CN" i="1" dirty="0">
              <a:solidFill>
                <a:schemeClr val="bg1"/>
              </a:solidFill>
              <a:latin typeface="Times New Roman" pitchFamily="18" charset="0"/>
              <a:ea typeface="楷体_GB2312" pitchFamily="49" charset="-122"/>
            </a:endParaRPr>
          </a:p>
        </p:txBody>
      </p:sp>
      <p:sp>
        <p:nvSpPr>
          <p:cNvPr id="329731" name="Rectangle 3"/>
          <p:cNvSpPr>
            <a:spLocks noGrp="1" noRot="1" noChangeArrowheads="1"/>
          </p:cNvSpPr>
          <p:nvPr>
            <p:ph type="body" idx="1"/>
          </p:nvPr>
        </p:nvSpPr>
        <p:spPr>
          <a:xfrm>
            <a:off x="539750" y="1844675"/>
            <a:ext cx="8208714" cy="4895850"/>
          </a:xfrm>
        </p:spPr>
        <p:txBody>
          <a:bodyPr>
            <a:noAutofit/>
          </a:bodyPr>
          <a:lstStyle/>
          <a:p>
            <a:pPr>
              <a:lnSpc>
                <a:spcPct val="150000"/>
              </a:lnSpc>
            </a:pPr>
            <a:r>
              <a:rPr lang="en-US" altLang="zh-CN" sz="2400" dirty="0">
                <a:solidFill>
                  <a:schemeClr val="bg1"/>
                </a:solidFill>
              </a:rPr>
              <a:t>Upper gastrointestinal hemorrhage</a:t>
            </a:r>
          </a:p>
          <a:p>
            <a:pPr>
              <a:lnSpc>
                <a:spcPct val="150000"/>
              </a:lnSpc>
            </a:pPr>
            <a:r>
              <a:rPr lang="en-US" altLang="zh-CN" sz="2400" dirty="0">
                <a:solidFill>
                  <a:schemeClr val="bg1"/>
                </a:solidFill>
              </a:rPr>
              <a:t>Hepatic encephalopathy</a:t>
            </a:r>
          </a:p>
          <a:p>
            <a:pPr>
              <a:lnSpc>
                <a:spcPct val="150000"/>
              </a:lnSpc>
            </a:pPr>
            <a:r>
              <a:rPr lang="en-US" altLang="zh-CN" sz="2400" dirty="0">
                <a:solidFill>
                  <a:schemeClr val="bg1"/>
                </a:solidFill>
              </a:rPr>
              <a:t>Infection</a:t>
            </a:r>
          </a:p>
          <a:p>
            <a:pPr>
              <a:lnSpc>
                <a:spcPct val="150000"/>
              </a:lnSpc>
            </a:pPr>
            <a:r>
              <a:rPr lang="en-US" altLang="zh-CN" sz="2400" dirty="0" err="1" smtClean="0">
                <a:solidFill>
                  <a:schemeClr val="bg1"/>
                </a:solidFill>
              </a:rPr>
              <a:t>Hepato</a:t>
            </a:r>
            <a:r>
              <a:rPr lang="en-US" altLang="zh-CN" sz="2400" dirty="0" smtClean="0">
                <a:solidFill>
                  <a:schemeClr val="bg1"/>
                </a:solidFill>
              </a:rPr>
              <a:t>-renal </a:t>
            </a:r>
            <a:r>
              <a:rPr lang="en-US" altLang="zh-CN" sz="2400" dirty="0">
                <a:solidFill>
                  <a:schemeClr val="bg1"/>
                </a:solidFill>
              </a:rPr>
              <a:t>syndrome</a:t>
            </a:r>
          </a:p>
          <a:p>
            <a:pPr>
              <a:lnSpc>
                <a:spcPct val="150000"/>
              </a:lnSpc>
            </a:pPr>
            <a:r>
              <a:rPr lang="en-US" altLang="zh-CN" sz="2400" dirty="0" err="1" smtClean="0">
                <a:solidFill>
                  <a:schemeClr val="bg1"/>
                </a:solidFill>
              </a:rPr>
              <a:t>Hepato</a:t>
            </a:r>
            <a:r>
              <a:rPr lang="en-US" altLang="zh-CN" sz="2400" dirty="0" smtClean="0">
                <a:solidFill>
                  <a:schemeClr val="bg1"/>
                </a:solidFill>
              </a:rPr>
              <a:t>-pulmonary </a:t>
            </a:r>
            <a:r>
              <a:rPr lang="en-US" altLang="zh-CN" sz="2400" dirty="0">
                <a:solidFill>
                  <a:schemeClr val="bg1"/>
                </a:solidFill>
              </a:rPr>
              <a:t>Syndrome</a:t>
            </a:r>
          </a:p>
          <a:p>
            <a:pPr>
              <a:lnSpc>
                <a:spcPct val="150000"/>
              </a:lnSpc>
            </a:pPr>
            <a:r>
              <a:rPr lang="en-US" altLang="en-US" sz="2400" dirty="0">
                <a:solidFill>
                  <a:schemeClr val="bg1"/>
                </a:solidFill>
              </a:rPr>
              <a:t>Primary carcinoma of the liver</a:t>
            </a:r>
            <a:endParaRPr lang="en-US" altLang="zh-CN" sz="2400" dirty="0">
              <a:solidFill>
                <a:schemeClr val="bg1"/>
              </a:solidFill>
            </a:endParaRPr>
          </a:p>
          <a:p>
            <a:pPr>
              <a:lnSpc>
                <a:spcPct val="150000"/>
              </a:lnSpc>
            </a:pPr>
            <a:r>
              <a:rPr lang="en-US" altLang="zh-CN" sz="2400" dirty="0">
                <a:solidFill>
                  <a:schemeClr val="bg1"/>
                </a:solidFill>
              </a:rPr>
              <a:t>Disturbance of </a:t>
            </a:r>
            <a:r>
              <a:rPr lang="en-US" altLang="en-US" sz="2400" dirty="0">
                <a:solidFill>
                  <a:schemeClr val="bg1"/>
                </a:solidFill>
              </a:rPr>
              <a:t>electrolyte</a:t>
            </a:r>
            <a:r>
              <a:rPr lang="en-US" altLang="zh-CN" sz="2400" dirty="0">
                <a:solidFill>
                  <a:schemeClr val="bg1"/>
                </a:solidFill>
              </a:rPr>
              <a:t> and acid-base balance</a:t>
            </a:r>
          </a:p>
        </p:txBody>
      </p:sp>
    </p:spTree>
    <p:extLst>
      <p:ext uri="{BB962C8B-B14F-4D97-AF65-F5344CB8AC3E}">
        <p14:creationId xmlns:p14="http://schemas.microsoft.com/office/powerpoint/2010/main" val="1630909355"/>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
      <p:transition spd="slow" advTm="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1745" name="Group 33"/>
          <p:cNvGrpSpPr>
            <a:grpSpLocks/>
          </p:cNvGrpSpPr>
          <p:nvPr/>
        </p:nvGrpSpPr>
        <p:grpSpPr bwMode="auto">
          <a:xfrm>
            <a:off x="4718759" y="2520950"/>
            <a:ext cx="826911" cy="3240088"/>
            <a:chOff x="3344" y="1480"/>
            <a:chExt cx="750" cy="2041"/>
          </a:xfrm>
        </p:grpSpPr>
        <p:sp>
          <p:nvSpPr>
            <p:cNvPr id="371714" name="Line 2"/>
            <p:cNvSpPr>
              <a:spLocks noChangeShapeType="1"/>
            </p:cNvSpPr>
            <p:nvPr/>
          </p:nvSpPr>
          <p:spPr bwMode="auto">
            <a:xfrm flipV="1">
              <a:off x="3371" y="2899"/>
              <a:ext cx="716" cy="8"/>
            </a:xfrm>
            <a:prstGeom prst="line">
              <a:avLst/>
            </a:prstGeom>
            <a:noFill/>
            <a:ln w="57150">
              <a:solidFill>
                <a:srgbClr val="6699FF"/>
              </a:solidFill>
              <a:round/>
              <a:headEnd/>
              <a:tailEnd type="arrow" w="med" len="med"/>
            </a:ln>
            <a:effectLst>
              <a:outerShdw dist="45791" dir="3378596"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71715" name="Line 3"/>
            <p:cNvSpPr>
              <a:spLocks noChangeShapeType="1"/>
            </p:cNvSpPr>
            <p:nvPr/>
          </p:nvSpPr>
          <p:spPr bwMode="auto">
            <a:xfrm>
              <a:off x="3367" y="2913"/>
              <a:ext cx="726" cy="608"/>
            </a:xfrm>
            <a:prstGeom prst="line">
              <a:avLst/>
            </a:prstGeom>
            <a:noFill/>
            <a:ln w="57150">
              <a:solidFill>
                <a:srgbClr val="6699FF"/>
              </a:solidFill>
              <a:round/>
              <a:headEnd/>
              <a:tailEnd type="arrow" w="med" len="med"/>
            </a:ln>
            <a:effectLst>
              <a:outerShdw dist="38100" dir="54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71727" name="Line 15"/>
            <p:cNvSpPr>
              <a:spLocks noChangeShapeType="1"/>
            </p:cNvSpPr>
            <p:nvPr/>
          </p:nvSpPr>
          <p:spPr bwMode="auto">
            <a:xfrm flipV="1">
              <a:off x="3378" y="1485"/>
              <a:ext cx="716" cy="8"/>
            </a:xfrm>
            <a:prstGeom prst="line">
              <a:avLst/>
            </a:prstGeom>
            <a:noFill/>
            <a:ln w="57150">
              <a:solidFill>
                <a:srgbClr val="6699FF"/>
              </a:solidFill>
              <a:round/>
              <a:headEnd/>
              <a:tailEnd type="arrow" w="med" len="med"/>
            </a:ln>
            <a:effectLst>
              <a:outerShdw dist="45791" dir="3378596"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71728" name="Line 16"/>
            <p:cNvSpPr>
              <a:spLocks noChangeShapeType="1"/>
            </p:cNvSpPr>
            <p:nvPr/>
          </p:nvSpPr>
          <p:spPr bwMode="auto">
            <a:xfrm>
              <a:off x="3344" y="1480"/>
              <a:ext cx="726" cy="608"/>
            </a:xfrm>
            <a:prstGeom prst="line">
              <a:avLst/>
            </a:prstGeom>
            <a:noFill/>
            <a:ln w="57150">
              <a:solidFill>
                <a:srgbClr val="6699FF"/>
              </a:solidFill>
              <a:round/>
              <a:headEnd/>
              <a:tailEnd type="arrow" w="med" len="med"/>
            </a:ln>
            <a:effectLst>
              <a:outerShdw dist="38100" dir="54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71729" name="Line 17"/>
            <p:cNvSpPr>
              <a:spLocks noChangeShapeType="1"/>
            </p:cNvSpPr>
            <p:nvPr/>
          </p:nvSpPr>
          <p:spPr bwMode="auto">
            <a:xfrm>
              <a:off x="3371" y="1506"/>
              <a:ext cx="696" cy="1214"/>
            </a:xfrm>
            <a:prstGeom prst="line">
              <a:avLst/>
            </a:prstGeom>
            <a:noFill/>
            <a:ln w="57150">
              <a:solidFill>
                <a:srgbClr val="6699FF"/>
              </a:solidFill>
              <a:round/>
              <a:headEnd/>
              <a:tailEnd type="arrow" w="med" len="med"/>
            </a:ln>
            <a:effectLst>
              <a:outerShdw dist="38100" dir="54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371717" name="Rectangle 5"/>
          <p:cNvSpPr>
            <a:spLocks noChangeArrowheads="1"/>
          </p:cNvSpPr>
          <p:nvPr/>
        </p:nvSpPr>
        <p:spPr bwMode="auto">
          <a:xfrm>
            <a:off x="2452514" y="4630738"/>
            <a:ext cx="2309988" cy="1130300"/>
          </a:xfrm>
          <a:prstGeom prst="rect">
            <a:avLst/>
          </a:prstGeom>
          <a:solidFill>
            <a:srgbClr val="990099"/>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534" tIns="46767" rIns="93534" bIns="46767">
            <a:spAutoFit/>
          </a:bodyPr>
          <a:lstStyle/>
          <a:p>
            <a:endParaRPr lang="en-US"/>
          </a:p>
        </p:txBody>
      </p:sp>
      <p:sp>
        <p:nvSpPr>
          <p:cNvPr id="371718" name="Text Box 6"/>
          <p:cNvSpPr txBox="1">
            <a:spLocks noChangeArrowheads="1"/>
          </p:cNvSpPr>
          <p:nvPr/>
        </p:nvSpPr>
        <p:spPr bwMode="auto">
          <a:xfrm>
            <a:off x="2452514" y="4905376"/>
            <a:ext cx="2301523" cy="4083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ctr">
              <a:lnSpc>
                <a:spcPct val="85000"/>
              </a:lnSpc>
            </a:pPr>
            <a:r>
              <a:rPr lang="en-US" altLang="zh-CN" dirty="0">
                <a:latin typeface="+mn-lt"/>
                <a:ea typeface="宋体" charset="-122"/>
              </a:rPr>
              <a:t>Liver insufficiency</a:t>
            </a:r>
          </a:p>
        </p:txBody>
      </p:sp>
      <p:sp>
        <p:nvSpPr>
          <p:cNvPr id="371719" name="Rectangle 7"/>
          <p:cNvSpPr>
            <a:spLocks noChangeArrowheads="1"/>
          </p:cNvSpPr>
          <p:nvPr/>
        </p:nvSpPr>
        <p:spPr bwMode="auto">
          <a:xfrm>
            <a:off x="5508981" y="2322514"/>
            <a:ext cx="2853267" cy="40575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Lst>
        </p:spPr>
        <p:txBody>
          <a:bodyPr lIns="92560" tIns="45468" rIns="92560" bIns="45468">
            <a:spAutoFit/>
          </a:bodyPr>
          <a:lstStyle/>
          <a:p>
            <a:pPr algn="l" defTabSz="915988">
              <a:lnSpc>
                <a:spcPct val="85000"/>
              </a:lnSpc>
            </a:pPr>
            <a:r>
              <a:rPr lang="en-US" altLang="zh-CN" sz="2400" dirty="0">
                <a:solidFill>
                  <a:srgbClr val="FF6699"/>
                </a:solidFill>
                <a:ea typeface="宋体" charset="-122"/>
              </a:rPr>
              <a:t>Variceal hemorrhage</a:t>
            </a:r>
          </a:p>
        </p:txBody>
      </p:sp>
      <p:sp>
        <p:nvSpPr>
          <p:cNvPr id="371720" name="Rectangle 8"/>
          <p:cNvSpPr>
            <a:spLocks noChangeArrowheads="1"/>
          </p:cNvSpPr>
          <p:nvPr/>
        </p:nvSpPr>
        <p:spPr bwMode="auto">
          <a:xfrm>
            <a:off x="330200" y="431800"/>
            <a:ext cx="84328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defTabSz="915988">
              <a:lnSpc>
                <a:spcPct val="85000"/>
              </a:lnSpc>
            </a:pPr>
            <a:r>
              <a:rPr lang="en-US" altLang="zh-CN" sz="3200" dirty="0">
                <a:solidFill>
                  <a:schemeClr val="bg1"/>
                </a:solidFill>
                <a:latin typeface="+mj-lt"/>
                <a:ea typeface="宋体" charset="-122"/>
              </a:rPr>
              <a:t>Complications of Cirrhosis Result from Portal Hypertension or Liver Insufficiency</a:t>
            </a:r>
          </a:p>
        </p:txBody>
      </p:sp>
      <p:sp>
        <p:nvSpPr>
          <p:cNvPr id="371722" name="Rectangle 10"/>
          <p:cNvSpPr>
            <a:spLocks noChangeArrowheads="1"/>
          </p:cNvSpPr>
          <p:nvPr/>
        </p:nvSpPr>
        <p:spPr bwMode="auto">
          <a:xfrm>
            <a:off x="457200" y="3486149"/>
            <a:ext cx="1684870" cy="1222375"/>
          </a:xfrm>
          <a:prstGeom prst="rect">
            <a:avLst/>
          </a:prstGeom>
          <a:solidFill>
            <a:srgbClr val="990033"/>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723" name="Text Box 11"/>
          <p:cNvSpPr txBox="1">
            <a:spLocks noChangeArrowheads="1"/>
          </p:cNvSpPr>
          <p:nvPr/>
        </p:nvSpPr>
        <p:spPr bwMode="auto">
          <a:xfrm>
            <a:off x="252589" y="3863978"/>
            <a:ext cx="1855611" cy="4345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ctr">
              <a:lnSpc>
                <a:spcPct val="85000"/>
              </a:lnSpc>
            </a:pPr>
            <a:r>
              <a:rPr lang="en-US" altLang="zh-CN" sz="2600" dirty="0">
                <a:latin typeface="+mn-lt"/>
                <a:ea typeface="宋体" charset="-122"/>
              </a:rPr>
              <a:t>Cirrhosis</a:t>
            </a:r>
          </a:p>
        </p:txBody>
      </p:sp>
      <p:sp>
        <p:nvSpPr>
          <p:cNvPr id="371724" name="Rectangle 12"/>
          <p:cNvSpPr>
            <a:spLocks noChangeArrowheads="1"/>
          </p:cNvSpPr>
          <p:nvPr/>
        </p:nvSpPr>
        <p:spPr bwMode="auto">
          <a:xfrm>
            <a:off x="5508981" y="3484564"/>
            <a:ext cx="2853267" cy="4032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algn="l" defTabSz="915988">
              <a:lnSpc>
                <a:spcPct val="85000"/>
              </a:lnSpc>
            </a:pPr>
            <a:r>
              <a:rPr lang="en-US" altLang="zh-CN" sz="2400" dirty="0">
                <a:solidFill>
                  <a:schemeClr val="tx2"/>
                </a:solidFill>
                <a:ea typeface="宋体" charset="-122"/>
              </a:rPr>
              <a:t>Ascites</a:t>
            </a:r>
          </a:p>
        </p:txBody>
      </p:sp>
      <p:sp>
        <p:nvSpPr>
          <p:cNvPr id="371725" name="Rectangle 13"/>
          <p:cNvSpPr>
            <a:spLocks noChangeArrowheads="1"/>
          </p:cNvSpPr>
          <p:nvPr/>
        </p:nvSpPr>
        <p:spPr bwMode="auto">
          <a:xfrm>
            <a:off x="5508981" y="4622807"/>
            <a:ext cx="2853267" cy="4032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algn="l" defTabSz="915988">
              <a:lnSpc>
                <a:spcPct val="85000"/>
              </a:lnSpc>
            </a:pPr>
            <a:r>
              <a:rPr lang="en-US" altLang="zh-CN" sz="2400" dirty="0">
                <a:solidFill>
                  <a:srgbClr val="66FF33"/>
                </a:solidFill>
                <a:ea typeface="宋体" charset="-122"/>
              </a:rPr>
              <a:t>Encephalopathy</a:t>
            </a:r>
          </a:p>
        </p:txBody>
      </p:sp>
      <p:sp>
        <p:nvSpPr>
          <p:cNvPr id="371726" name="Rectangle 14"/>
          <p:cNvSpPr>
            <a:spLocks noChangeArrowheads="1"/>
          </p:cNvSpPr>
          <p:nvPr/>
        </p:nvSpPr>
        <p:spPr bwMode="auto">
          <a:xfrm>
            <a:off x="5508981" y="5672145"/>
            <a:ext cx="2853267" cy="4032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algn="l" defTabSz="915988">
              <a:lnSpc>
                <a:spcPct val="85000"/>
              </a:lnSpc>
            </a:pPr>
            <a:r>
              <a:rPr lang="en-US" altLang="zh-CN" sz="2400" dirty="0">
                <a:solidFill>
                  <a:srgbClr val="FF9933"/>
                </a:solidFill>
                <a:ea typeface="宋体" charset="-122"/>
              </a:rPr>
              <a:t>Jaundice</a:t>
            </a:r>
          </a:p>
        </p:txBody>
      </p:sp>
      <p:sp>
        <p:nvSpPr>
          <p:cNvPr id="371730" name="Rectangle 18"/>
          <p:cNvSpPr>
            <a:spLocks noChangeArrowheads="1"/>
          </p:cNvSpPr>
          <p:nvPr/>
        </p:nvSpPr>
        <p:spPr bwMode="auto">
          <a:xfrm>
            <a:off x="2452513" y="1905000"/>
            <a:ext cx="2308575" cy="769909"/>
          </a:xfrm>
          <a:prstGeom prst="rect">
            <a:avLst/>
          </a:prstGeom>
          <a:solidFill>
            <a:srgbClr val="990099"/>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534" tIns="46767" rIns="93534" bIns="46767">
            <a:spAutoFit/>
          </a:bodyPr>
          <a:lstStyle/>
          <a:p>
            <a:endParaRPr lang="en-US"/>
          </a:p>
        </p:txBody>
      </p:sp>
      <p:sp>
        <p:nvSpPr>
          <p:cNvPr id="371731" name="Text Box 19"/>
          <p:cNvSpPr txBox="1">
            <a:spLocks noChangeArrowheads="1"/>
          </p:cNvSpPr>
          <p:nvPr/>
        </p:nvSpPr>
        <p:spPr bwMode="auto">
          <a:xfrm>
            <a:off x="2452514" y="1981200"/>
            <a:ext cx="2266245" cy="7223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square"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ctr">
              <a:lnSpc>
                <a:spcPct val="85000"/>
              </a:lnSpc>
            </a:pPr>
            <a:r>
              <a:rPr lang="en-US" altLang="zh-CN" dirty="0">
                <a:latin typeface="+mn-lt"/>
                <a:ea typeface="宋体" charset="-122"/>
              </a:rPr>
              <a:t>Portal hypertension</a:t>
            </a:r>
          </a:p>
        </p:txBody>
      </p:sp>
      <p:sp>
        <p:nvSpPr>
          <p:cNvPr id="371732" name="Rectangle 20"/>
          <p:cNvSpPr>
            <a:spLocks noChangeArrowheads="1"/>
          </p:cNvSpPr>
          <p:nvPr/>
        </p:nvSpPr>
        <p:spPr bwMode="auto">
          <a:xfrm>
            <a:off x="7155745" y="2979738"/>
            <a:ext cx="1746956" cy="7921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algn="l" defTabSz="915988">
              <a:lnSpc>
                <a:spcPct val="85000"/>
              </a:lnSpc>
            </a:pPr>
            <a:r>
              <a:rPr lang="en-US" altLang="zh-CN" dirty="0">
                <a:solidFill>
                  <a:srgbClr val="BABA00"/>
                </a:solidFill>
                <a:ea typeface="宋体" charset="-122"/>
              </a:rPr>
              <a:t>Spontaneous bacterial peritonitis</a:t>
            </a:r>
          </a:p>
        </p:txBody>
      </p:sp>
      <p:sp>
        <p:nvSpPr>
          <p:cNvPr id="371733" name="Rectangle 21"/>
          <p:cNvSpPr>
            <a:spLocks noChangeArrowheads="1"/>
          </p:cNvSpPr>
          <p:nvPr/>
        </p:nvSpPr>
        <p:spPr bwMode="auto">
          <a:xfrm>
            <a:off x="7155745" y="3943350"/>
            <a:ext cx="1653822" cy="558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algn="l" defTabSz="915988">
              <a:lnSpc>
                <a:spcPct val="85000"/>
              </a:lnSpc>
            </a:pPr>
            <a:r>
              <a:rPr lang="en-US" altLang="zh-CN" dirty="0" err="1">
                <a:solidFill>
                  <a:srgbClr val="BABA00"/>
                </a:solidFill>
                <a:ea typeface="宋体" charset="-122"/>
              </a:rPr>
              <a:t>Hepatorenal</a:t>
            </a:r>
            <a:r>
              <a:rPr lang="en-US" altLang="zh-CN" dirty="0">
                <a:solidFill>
                  <a:srgbClr val="BABA00"/>
                </a:solidFill>
                <a:ea typeface="宋体" charset="-122"/>
              </a:rPr>
              <a:t> syndrome</a:t>
            </a:r>
          </a:p>
        </p:txBody>
      </p:sp>
      <p:sp>
        <p:nvSpPr>
          <p:cNvPr id="371736" name="Freeform 24"/>
          <p:cNvSpPr>
            <a:spLocks/>
          </p:cNvSpPr>
          <p:nvPr/>
        </p:nvSpPr>
        <p:spPr bwMode="auto">
          <a:xfrm rot="894711" flipV="1">
            <a:off x="2372519" y="2933857"/>
            <a:ext cx="676063" cy="1268409"/>
          </a:xfrm>
          <a:custGeom>
            <a:avLst/>
            <a:gdLst>
              <a:gd name="T0" fmla="*/ 0 w 524"/>
              <a:gd name="T1" fmla="*/ 0 h 429"/>
              <a:gd name="T2" fmla="*/ 410 w 524"/>
              <a:gd name="T3" fmla="*/ 289 h 429"/>
              <a:gd name="T4" fmla="*/ 361 w 524"/>
              <a:gd name="T5" fmla="*/ 300 h 429"/>
              <a:gd name="T6" fmla="*/ 510 w 524"/>
              <a:gd name="T7" fmla="*/ 429 h 429"/>
              <a:gd name="T8" fmla="*/ 500 w 524"/>
              <a:gd name="T9" fmla="*/ 214 h 429"/>
              <a:gd name="T10" fmla="*/ 473 w 524"/>
              <a:gd name="T11" fmla="*/ 246 h 429"/>
              <a:gd name="T12" fmla="*/ 0 w 524"/>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524" h="429">
                <a:moveTo>
                  <a:pt x="0" y="0"/>
                </a:moveTo>
                <a:cubicBezTo>
                  <a:pt x="198" y="57"/>
                  <a:pt x="309" y="139"/>
                  <a:pt x="410" y="289"/>
                </a:cubicBezTo>
                <a:cubicBezTo>
                  <a:pt x="410" y="291"/>
                  <a:pt x="386" y="294"/>
                  <a:pt x="361" y="300"/>
                </a:cubicBezTo>
                <a:cubicBezTo>
                  <a:pt x="380" y="311"/>
                  <a:pt x="432" y="354"/>
                  <a:pt x="510" y="429"/>
                </a:cubicBezTo>
                <a:cubicBezTo>
                  <a:pt x="524" y="354"/>
                  <a:pt x="523" y="274"/>
                  <a:pt x="500" y="214"/>
                </a:cubicBezTo>
                <a:cubicBezTo>
                  <a:pt x="485" y="234"/>
                  <a:pt x="487" y="237"/>
                  <a:pt x="473" y="246"/>
                </a:cubicBezTo>
                <a:cubicBezTo>
                  <a:pt x="333" y="51"/>
                  <a:pt x="186" y="27"/>
                  <a:pt x="0" y="0"/>
                </a:cubicBezTo>
                <a:close/>
              </a:path>
            </a:pathLst>
          </a:custGeom>
          <a:gradFill rotWithShape="0">
            <a:gsLst>
              <a:gs pos="0">
                <a:schemeClr val="bg1"/>
              </a:gs>
              <a:gs pos="100000">
                <a:srgbClr val="3399FF"/>
              </a:gs>
            </a:gsLst>
            <a:lin ang="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bg2"/>
                </a:solidFill>
                <a:prstDash val="solid"/>
                <a:round/>
                <a:headEnd/>
                <a:tailEnd/>
              </a14:hiddenLine>
            </a:ext>
          </a:extLst>
        </p:spPr>
        <p:txBody>
          <a:bodyPr/>
          <a:lstStyle/>
          <a:p>
            <a:endParaRPr lang="en-US"/>
          </a:p>
        </p:txBody>
      </p:sp>
      <p:sp>
        <p:nvSpPr>
          <p:cNvPr id="371737" name="Freeform 25"/>
          <p:cNvSpPr>
            <a:spLocks/>
          </p:cNvSpPr>
          <p:nvPr/>
        </p:nvSpPr>
        <p:spPr bwMode="auto">
          <a:xfrm rot="-894711">
            <a:off x="2225323" y="3983039"/>
            <a:ext cx="682978" cy="668337"/>
          </a:xfrm>
          <a:custGeom>
            <a:avLst/>
            <a:gdLst>
              <a:gd name="T0" fmla="*/ 0 w 524"/>
              <a:gd name="T1" fmla="*/ 0 h 429"/>
              <a:gd name="T2" fmla="*/ 410 w 524"/>
              <a:gd name="T3" fmla="*/ 289 h 429"/>
              <a:gd name="T4" fmla="*/ 361 w 524"/>
              <a:gd name="T5" fmla="*/ 300 h 429"/>
              <a:gd name="T6" fmla="*/ 510 w 524"/>
              <a:gd name="T7" fmla="*/ 429 h 429"/>
              <a:gd name="T8" fmla="*/ 500 w 524"/>
              <a:gd name="T9" fmla="*/ 214 h 429"/>
              <a:gd name="T10" fmla="*/ 473 w 524"/>
              <a:gd name="T11" fmla="*/ 246 h 429"/>
              <a:gd name="T12" fmla="*/ 0 w 524"/>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524" h="429">
                <a:moveTo>
                  <a:pt x="0" y="0"/>
                </a:moveTo>
                <a:cubicBezTo>
                  <a:pt x="198" y="57"/>
                  <a:pt x="309" y="139"/>
                  <a:pt x="410" y="289"/>
                </a:cubicBezTo>
                <a:cubicBezTo>
                  <a:pt x="410" y="291"/>
                  <a:pt x="386" y="294"/>
                  <a:pt x="361" y="300"/>
                </a:cubicBezTo>
                <a:cubicBezTo>
                  <a:pt x="380" y="311"/>
                  <a:pt x="432" y="354"/>
                  <a:pt x="510" y="429"/>
                </a:cubicBezTo>
                <a:cubicBezTo>
                  <a:pt x="524" y="354"/>
                  <a:pt x="523" y="274"/>
                  <a:pt x="500" y="214"/>
                </a:cubicBezTo>
                <a:cubicBezTo>
                  <a:pt x="485" y="234"/>
                  <a:pt x="487" y="237"/>
                  <a:pt x="473" y="246"/>
                </a:cubicBezTo>
                <a:cubicBezTo>
                  <a:pt x="333" y="51"/>
                  <a:pt x="186" y="27"/>
                  <a:pt x="0" y="0"/>
                </a:cubicBezTo>
                <a:close/>
              </a:path>
            </a:pathLst>
          </a:custGeom>
          <a:gradFill rotWithShape="0">
            <a:gsLst>
              <a:gs pos="0">
                <a:schemeClr val="bg1"/>
              </a:gs>
              <a:gs pos="100000">
                <a:srgbClr val="3399FF"/>
              </a:gs>
            </a:gsLst>
            <a:lin ang="0" scaled="1"/>
          </a:gradFill>
          <a:ln>
            <a:noFill/>
          </a:ln>
          <a:effectLst>
            <a:outerShdw dist="56796" dir="3806097" algn="ctr" rotWithShape="0">
              <a:schemeClr val="bg2"/>
            </a:outerShdw>
          </a:effectLst>
          <a:extLst>
            <a:ext uri="{91240B29-F687-4F45-9708-019B960494DF}">
              <a14:hiddenLine xmlns:a14="http://schemas.microsoft.com/office/drawing/2010/main" w="3175">
                <a:solidFill>
                  <a:schemeClr val="bg2"/>
                </a:solidFill>
                <a:prstDash val="solid"/>
                <a:round/>
                <a:headEnd/>
                <a:tailEnd/>
              </a14:hiddenLine>
            </a:ext>
          </a:extLst>
        </p:spPr>
        <p:txBody>
          <a:bodyPr/>
          <a:lstStyle/>
          <a:p>
            <a:endParaRPr lang="en-US"/>
          </a:p>
        </p:txBody>
      </p:sp>
      <p:sp>
        <p:nvSpPr>
          <p:cNvPr id="371739" name="Line 27"/>
          <p:cNvSpPr>
            <a:spLocks noChangeShapeType="1"/>
          </p:cNvSpPr>
          <p:nvPr/>
        </p:nvSpPr>
        <p:spPr bwMode="auto">
          <a:xfrm flipV="1">
            <a:off x="6594123" y="3473457"/>
            <a:ext cx="571500" cy="246063"/>
          </a:xfrm>
          <a:prstGeom prst="line">
            <a:avLst/>
          </a:prstGeom>
          <a:noFill/>
          <a:ln w="57150">
            <a:solidFill>
              <a:srgbClr val="6699FF"/>
            </a:solidFill>
            <a:round/>
            <a:headEnd/>
            <a:tailEnd type="arrow" w="med" len="med"/>
          </a:ln>
          <a:effectLst>
            <a:outerShdw dist="45791" dir="3378596"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71740" name="Line 28"/>
          <p:cNvSpPr>
            <a:spLocks noChangeShapeType="1"/>
          </p:cNvSpPr>
          <p:nvPr/>
        </p:nvSpPr>
        <p:spPr bwMode="auto">
          <a:xfrm>
            <a:off x="6594123" y="3711582"/>
            <a:ext cx="571500" cy="246063"/>
          </a:xfrm>
          <a:prstGeom prst="line">
            <a:avLst/>
          </a:prstGeom>
          <a:noFill/>
          <a:ln w="57150">
            <a:solidFill>
              <a:srgbClr val="6699FF"/>
            </a:solidFill>
            <a:round/>
            <a:headEnd/>
            <a:tailEnd type="arrow" w="med" len="med"/>
          </a:ln>
          <a:effectLst>
            <a:outerShdw dist="45791" dir="3378596"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71750" name="Rectangle 38"/>
          <p:cNvSpPr>
            <a:spLocks noGrp="1" noChangeArrowheads="1"/>
          </p:cNvSpPr>
          <p:nvPr>
            <p:ph type="title" idx="4294967295"/>
          </p:nvPr>
        </p:nvSpPr>
        <p:spPr>
          <a:xfrm>
            <a:off x="-10077" y="431800"/>
            <a:ext cx="6908800" cy="18415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endParaRPr lang="en-US" altLang="zh-CN" sz="700" dirty="0">
              <a:solidFill>
                <a:schemeClr val="bg2"/>
              </a:solidFill>
              <a:ea typeface="宋体" charset="-122"/>
            </a:endParaRPr>
          </a:p>
        </p:txBody>
      </p:sp>
    </p:spTree>
    <p:extLst>
      <p:ext uri="{BB962C8B-B14F-4D97-AF65-F5344CB8AC3E}">
        <p14:creationId xmlns:p14="http://schemas.microsoft.com/office/powerpoint/2010/main" val="15569970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algn="ctr"/>
            <a:r>
              <a:rPr lang="en-US" sz="4000" dirty="0">
                <a:solidFill>
                  <a:schemeClr val="bg1"/>
                </a:solidFill>
              </a:rPr>
              <a:t>Manifestations of liver cell dysfunction</a:t>
            </a:r>
          </a:p>
        </p:txBody>
      </p:sp>
      <p:sp>
        <p:nvSpPr>
          <p:cNvPr id="43011" name="Rectangle 3"/>
          <p:cNvSpPr>
            <a:spLocks noGrp="1" noChangeArrowheads="1"/>
          </p:cNvSpPr>
          <p:nvPr>
            <p:ph idx="1"/>
          </p:nvPr>
        </p:nvSpPr>
        <p:spPr/>
        <p:txBody>
          <a:bodyPr/>
          <a:lstStyle/>
          <a:p>
            <a:pPr algn="l" rtl="0">
              <a:lnSpc>
                <a:spcPct val="150000"/>
              </a:lnSpc>
            </a:pPr>
            <a:r>
              <a:rPr lang="en-US" sz="1800" dirty="0">
                <a:solidFill>
                  <a:schemeClr val="bg1"/>
                </a:solidFill>
              </a:rPr>
              <a:t>Fatigue</a:t>
            </a:r>
          </a:p>
          <a:p>
            <a:pPr algn="l" rtl="0">
              <a:lnSpc>
                <a:spcPct val="150000"/>
              </a:lnSpc>
            </a:pPr>
            <a:r>
              <a:rPr lang="en-US" sz="1800" dirty="0">
                <a:solidFill>
                  <a:schemeClr val="bg1"/>
                </a:solidFill>
              </a:rPr>
              <a:t>Low grade fever</a:t>
            </a:r>
          </a:p>
          <a:p>
            <a:pPr algn="l" rtl="0">
              <a:lnSpc>
                <a:spcPct val="150000"/>
              </a:lnSpc>
            </a:pPr>
            <a:r>
              <a:rPr lang="en-US" sz="1800" dirty="0">
                <a:solidFill>
                  <a:schemeClr val="bg1"/>
                </a:solidFill>
              </a:rPr>
              <a:t>Fetor </a:t>
            </a:r>
            <a:r>
              <a:rPr lang="en-US" sz="1800" dirty="0" err="1">
                <a:solidFill>
                  <a:schemeClr val="bg1"/>
                </a:solidFill>
              </a:rPr>
              <a:t>hepaticus</a:t>
            </a:r>
            <a:endParaRPr lang="en-US" sz="1800" dirty="0">
              <a:solidFill>
                <a:schemeClr val="bg1"/>
              </a:solidFill>
            </a:endParaRPr>
          </a:p>
          <a:p>
            <a:pPr algn="l" rtl="0">
              <a:lnSpc>
                <a:spcPct val="150000"/>
              </a:lnSpc>
            </a:pPr>
            <a:r>
              <a:rPr lang="en-US" sz="1800" dirty="0">
                <a:solidFill>
                  <a:schemeClr val="bg1"/>
                </a:solidFill>
              </a:rPr>
              <a:t>Loss of muscle mass and subcutaneous fat</a:t>
            </a:r>
          </a:p>
          <a:p>
            <a:pPr algn="l" rtl="0">
              <a:lnSpc>
                <a:spcPct val="150000"/>
              </a:lnSpc>
            </a:pPr>
            <a:r>
              <a:rPr lang="en-US" sz="1800" dirty="0">
                <a:solidFill>
                  <a:schemeClr val="bg1"/>
                </a:solidFill>
              </a:rPr>
              <a:t>Jaundice</a:t>
            </a:r>
          </a:p>
          <a:p>
            <a:pPr algn="l" rtl="0">
              <a:lnSpc>
                <a:spcPct val="150000"/>
              </a:lnSpc>
            </a:pPr>
            <a:r>
              <a:rPr lang="en-US" sz="1800" dirty="0">
                <a:solidFill>
                  <a:schemeClr val="bg1"/>
                </a:solidFill>
              </a:rPr>
              <a:t>Coagulopathy</a:t>
            </a:r>
          </a:p>
          <a:p>
            <a:pPr algn="l" rtl="0">
              <a:lnSpc>
                <a:spcPct val="150000"/>
              </a:lnSpc>
            </a:pPr>
            <a:r>
              <a:rPr lang="en-US" sz="1800" dirty="0">
                <a:solidFill>
                  <a:schemeClr val="bg1"/>
                </a:solidFill>
              </a:rPr>
              <a:t>Low albumin</a:t>
            </a:r>
          </a:p>
          <a:p>
            <a:pPr algn="l" rtl="0">
              <a:lnSpc>
                <a:spcPct val="150000"/>
              </a:lnSpc>
            </a:pPr>
            <a:r>
              <a:rPr lang="en-US" sz="1800" dirty="0">
                <a:solidFill>
                  <a:schemeClr val="bg1"/>
                </a:solidFill>
              </a:rPr>
              <a:t>Cardiovascular changes:</a:t>
            </a:r>
          </a:p>
          <a:p>
            <a:pPr lvl="1" algn="l" rtl="0">
              <a:lnSpc>
                <a:spcPct val="150000"/>
              </a:lnSpc>
            </a:pPr>
            <a:r>
              <a:rPr lang="en-US" sz="1800" dirty="0" err="1">
                <a:solidFill>
                  <a:schemeClr val="bg1"/>
                </a:solidFill>
              </a:rPr>
              <a:t>Hyperdynamic</a:t>
            </a:r>
            <a:r>
              <a:rPr lang="en-US" sz="1800" dirty="0">
                <a:solidFill>
                  <a:schemeClr val="bg1"/>
                </a:solidFill>
              </a:rPr>
              <a:t> state due to shunts and vasodilators</a:t>
            </a:r>
          </a:p>
          <a:p>
            <a:pPr lvl="1" algn="l" rtl="0">
              <a:lnSpc>
                <a:spcPct val="150000"/>
              </a:lnSpc>
            </a:pPr>
            <a:r>
              <a:rPr lang="en-US" sz="1800" dirty="0">
                <a:solidFill>
                  <a:schemeClr val="bg1"/>
                </a:solidFill>
              </a:rPr>
              <a:t>Cardiac dysfunction</a:t>
            </a:r>
          </a:p>
          <a:p>
            <a:pPr algn="l" rtl="0">
              <a:lnSpc>
                <a:spcPct val="150000"/>
              </a:lnSpc>
            </a:pPr>
            <a:endParaRPr lang="en-US" sz="1800" dirty="0">
              <a:solidFill>
                <a:schemeClr val="bg1"/>
              </a:solidFill>
            </a:endParaRPr>
          </a:p>
          <a:p>
            <a:pPr algn="l" rtl="0">
              <a:lnSpc>
                <a:spcPct val="150000"/>
              </a:lnSpc>
            </a:pPr>
            <a:endParaRPr lang="en-US" sz="1800" dirty="0">
              <a:solidFill>
                <a:schemeClr val="bg1"/>
              </a:solidFill>
            </a:endParaRPr>
          </a:p>
        </p:txBody>
      </p:sp>
    </p:spTree>
    <p:extLst>
      <p:ext uri="{BB962C8B-B14F-4D97-AF65-F5344CB8AC3E}">
        <p14:creationId xmlns:p14="http://schemas.microsoft.com/office/powerpoint/2010/main" val="39487094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835696" y="980728"/>
            <a:ext cx="7416800" cy="508000"/>
          </a:xfrm>
        </p:spPr>
        <p:txBody>
          <a:bodyPr>
            <a:normAutofit fontScale="90000"/>
          </a:bodyPr>
          <a:lstStyle/>
          <a:p>
            <a:pPr algn="ctr"/>
            <a:r>
              <a:rPr lang="en-US" sz="4000" dirty="0">
                <a:solidFill>
                  <a:srgbClr val="FFC000"/>
                </a:solidFill>
              </a:rPr>
              <a:t>Manifestations of liver cell dysfunction</a:t>
            </a:r>
          </a:p>
        </p:txBody>
      </p:sp>
      <p:sp>
        <p:nvSpPr>
          <p:cNvPr id="50179" name="Rectangle 3"/>
          <p:cNvSpPr>
            <a:spLocks noGrp="1" noChangeArrowheads="1"/>
          </p:cNvSpPr>
          <p:nvPr>
            <p:ph idx="1"/>
          </p:nvPr>
        </p:nvSpPr>
        <p:spPr>
          <a:xfrm>
            <a:off x="251520" y="1844675"/>
            <a:ext cx="8712968" cy="4895850"/>
          </a:xfrm>
        </p:spPr>
        <p:txBody>
          <a:bodyPr/>
          <a:lstStyle/>
          <a:p>
            <a:pPr algn="l" rtl="0">
              <a:lnSpc>
                <a:spcPct val="150000"/>
              </a:lnSpc>
            </a:pPr>
            <a:r>
              <a:rPr lang="en-US" sz="1800" dirty="0">
                <a:solidFill>
                  <a:schemeClr val="bg1"/>
                </a:solidFill>
              </a:rPr>
              <a:t>Skin changes: palmar erythema, spider </a:t>
            </a:r>
            <a:r>
              <a:rPr lang="en-US" sz="1800" dirty="0" smtClean="0">
                <a:solidFill>
                  <a:schemeClr val="bg1"/>
                </a:solidFill>
              </a:rPr>
              <a:t>nevi</a:t>
            </a:r>
            <a:endParaRPr lang="en-US" sz="1800" dirty="0">
              <a:solidFill>
                <a:schemeClr val="bg1"/>
              </a:solidFill>
            </a:endParaRPr>
          </a:p>
          <a:p>
            <a:pPr algn="l" rtl="0">
              <a:lnSpc>
                <a:spcPct val="150000"/>
              </a:lnSpc>
            </a:pPr>
            <a:r>
              <a:rPr lang="en-US" sz="1800" dirty="0">
                <a:solidFill>
                  <a:schemeClr val="bg1"/>
                </a:solidFill>
              </a:rPr>
              <a:t>Endocrine changes:</a:t>
            </a:r>
          </a:p>
          <a:p>
            <a:pPr lvl="1" algn="l" rtl="0">
              <a:lnSpc>
                <a:spcPct val="150000"/>
              </a:lnSpc>
            </a:pPr>
            <a:r>
              <a:rPr lang="en-US" sz="1800" dirty="0">
                <a:solidFill>
                  <a:schemeClr val="bg1"/>
                </a:solidFill>
              </a:rPr>
              <a:t>In males: infertility, feminization, decreased potency, testicular atrophy, decreased libido</a:t>
            </a:r>
          </a:p>
          <a:p>
            <a:pPr lvl="1" algn="l" rtl="0">
              <a:lnSpc>
                <a:spcPct val="150000"/>
              </a:lnSpc>
            </a:pPr>
            <a:r>
              <a:rPr lang="en-US" sz="1800" dirty="0">
                <a:solidFill>
                  <a:schemeClr val="bg1"/>
                </a:solidFill>
              </a:rPr>
              <a:t>In females: infertility, amenorrhea</a:t>
            </a:r>
          </a:p>
          <a:p>
            <a:pPr algn="l" rtl="0">
              <a:lnSpc>
                <a:spcPct val="150000"/>
              </a:lnSpc>
            </a:pPr>
            <a:r>
              <a:rPr lang="en-US" sz="1800" dirty="0">
                <a:solidFill>
                  <a:schemeClr val="bg1"/>
                </a:solidFill>
              </a:rPr>
              <a:t>Metabolic changes: impaired glucose tolerance, hypoglycemia</a:t>
            </a:r>
          </a:p>
          <a:p>
            <a:pPr algn="l" rtl="0">
              <a:lnSpc>
                <a:spcPct val="150000"/>
              </a:lnSpc>
            </a:pPr>
            <a:r>
              <a:rPr lang="en-US" sz="1800" dirty="0">
                <a:solidFill>
                  <a:schemeClr val="bg1"/>
                </a:solidFill>
              </a:rPr>
              <a:t>Bone changes: Osteoporosis</a:t>
            </a:r>
          </a:p>
          <a:p>
            <a:pPr algn="l" rtl="0">
              <a:lnSpc>
                <a:spcPct val="150000"/>
              </a:lnSpc>
            </a:pPr>
            <a:r>
              <a:rPr lang="en-US" sz="1800" dirty="0">
                <a:solidFill>
                  <a:schemeClr val="bg1"/>
                </a:solidFill>
              </a:rPr>
              <a:t>Pulmonary changes: infections, effusion, pulmonary hypertension</a:t>
            </a:r>
            <a:r>
              <a:rPr lang="en-US" sz="1800" dirty="0" smtClean="0">
                <a:solidFill>
                  <a:schemeClr val="bg1"/>
                </a:solidFill>
              </a:rPr>
              <a:t>, </a:t>
            </a:r>
            <a:r>
              <a:rPr lang="en-US" sz="1800" dirty="0">
                <a:solidFill>
                  <a:schemeClr val="bg1"/>
                </a:solidFill>
              </a:rPr>
              <a:t>cyanosis</a:t>
            </a:r>
          </a:p>
          <a:p>
            <a:pPr algn="l" rtl="0">
              <a:lnSpc>
                <a:spcPct val="150000"/>
              </a:lnSpc>
            </a:pPr>
            <a:r>
              <a:rPr lang="en-US" sz="1800" dirty="0">
                <a:solidFill>
                  <a:schemeClr val="bg1"/>
                </a:solidFill>
              </a:rPr>
              <a:t>Ascites</a:t>
            </a:r>
          </a:p>
          <a:p>
            <a:pPr algn="l" rtl="0">
              <a:lnSpc>
                <a:spcPct val="150000"/>
              </a:lnSpc>
            </a:pPr>
            <a:r>
              <a:rPr lang="en-US" sz="1800" dirty="0">
                <a:solidFill>
                  <a:schemeClr val="bg1"/>
                </a:solidFill>
              </a:rPr>
              <a:t>Hepatic encephalopathy</a:t>
            </a:r>
          </a:p>
        </p:txBody>
      </p:sp>
    </p:spTree>
    <p:extLst>
      <p:ext uri="{BB962C8B-B14F-4D97-AF65-F5344CB8AC3E}">
        <p14:creationId xmlns:p14="http://schemas.microsoft.com/office/powerpoint/2010/main" val="16682156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1334" name="Rectangle 22"/>
          <p:cNvSpPr>
            <a:spLocks noGrp="1" noChangeArrowheads="1"/>
          </p:cNvSpPr>
          <p:nvPr>
            <p:ph type="title" idx="4294967295"/>
          </p:nvPr>
        </p:nvSpPr>
        <p:spPr>
          <a:xfrm>
            <a:off x="2235200" y="0"/>
            <a:ext cx="6908800" cy="169863"/>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r>
              <a:rPr lang="en-US" altLang="zh-CN" sz="800" b="0">
                <a:solidFill>
                  <a:schemeClr val="bg2"/>
                </a:solidFill>
                <a:ea typeface="宋体" charset="-122"/>
              </a:rPr>
              <a:t>PATHOGENESIS OF LIVER FIBROSIS</a:t>
            </a:r>
          </a:p>
        </p:txBody>
      </p:sp>
      <p:pic>
        <p:nvPicPr>
          <p:cNvPr id="2701316" name="Picture 4" descr="endo_stellate 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 y="19051"/>
            <a:ext cx="9159523" cy="6869113"/>
          </a:xfrm>
          <a:prstGeom prst="rect">
            <a:avLst/>
          </a:prstGeom>
          <a:noFill/>
          <a:extLst>
            <a:ext uri="{909E8E84-426E-40DD-AFC4-6F175D3DCCD1}">
              <a14:hiddenFill xmlns:a14="http://schemas.microsoft.com/office/drawing/2010/main">
                <a:solidFill>
                  <a:srgbClr val="FFFFFF"/>
                </a:solidFill>
              </a14:hiddenFill>
            </a:ext>
          </a:extLst>
        </p:spPr>
      </p:pic>
      <p:sp>
        <p:nvSpPr>
          <p:cNvPr id="2701317" name="Text Box 5"/>
          <p:cNvSpPr txBox="1">
            <a:spLocks noChangeArrowheads="1"/>
          </p:cNvSpPr>
          <p:nvPr/>
        </p:nvSpPr>
        <p:spPr bwMode="auto">
          <a:xfrm>
            <a:off x="6680200" y="5862639"/>
            <a:ext cx="1490133" cy="33028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ctr">
              <a:lnSpc>
                <a:spcPct val="85000"/>
              </a:lnSpc>
            </a:pPr>
            <a:r>
              <a:rPr lang="en-US" altLang="zh-CN" sz="1800" dirty="0">
                <a:solidFill>
                  <a:srgbClr val="99CCFF"/>
                </a:solidFill>
                <a:latin typeface="+mn-lt"/>
                <a:ea typeface="宋体" charset="-122"/>
              </a:rPr>
              <a:t>Hepatocytes</a:t>
            </a:r>
          </a:p>
        </p:txBody>
      </p:sp>
      <p:sp>
        <p:nvSpPr>
          <p:cNvPr id="2701318" name="Text Box 6"/>
          <p:cNvSpPr txBox="1">
            <a:spLocks noChangeArrowheads="1"/>
          </p:cNvSpPr>
          <p:nvPr/>
        </p:nvSpPr>
        <p:spPr bwMode="auto">
          <a:xfrm>
            <a:off x="1130301" y="2994025"/>
            <a:ext cx="1979788" cy="33028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ctr">
              <a:lnSpc>
                <a:spcPct val="85000"/>
              </a:lnSpc>
            </a:pPr>
            <a:r>
              <a:rPr lang="en-US" altLang="zh-CN" sz="1800" dirty="0">
                <a:solidFill>
                  <a:srgbClr val="99CCFF"/>
                </a:solidFill>
                <a:latin typeface="+mn-lt"/>
                <a:ea typeface="宋体" charset="-122"/>
              </a:rPr>
              <a:t>Space of </a:t>
            </a:r>
            <a:r>
              <a:rPr lang="en-US" altLang="zh-CN" sz="1800" dirty="0" err="1">
                <a:solidFill>
                  <a:srgbClr val="99CCFF"/>
                </a:solidFill>
                <a:latin typeface="+mn-lt"/>
                <a:ea typeface="宋体" charset="-122"/>
              </a:rPr>
              <a:t>Disse</a:t>
            </a:r>
            <a:endParaRPr lang="en-US" altLang="zh-CN" sz="1800" dirty="0">
              <a:solidFill>
                <a:srgbClr val="99CCFF"/>
              </a:solidFill>
              <a:latin typeface="+mn-lt"/>
              <a:ea typeface="宋体" charset="-122"/>
            </a:endParaRPr>
          </a:p>
        </p:txBody>
      </p:sp>
      <p:sp>
        <p:nvSpPr>
          <p:cNvPr id="2701319" name="Text Box 7"/>
          <p:cNvSpPr txBox="1">
            <a:spLocks noChangeArrowheads="1"/>
          </p:cNvSpPr>
          <p:nvPr/>
        </p:nvSpPr>
        <p:spPr bwMode="auto">
          <a:xfrm>
            <a:off x="2480734" y="4667250"/>
            <a:ext cx="1656644" cy="5657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r">
              <a:lnSpc>
                <a:spcPct val="85000"/>
              </a:lnSpc>
            </a:pPr>
            <a:r>
              <a:rPr lang="en-US" altLang="zh-CN" sz="1800" dirty="0">
                <a:solidFill>
                  <a:srgbClr val="99CCFF"/>
                </a:solidFill>
                <a:latin typeface="+mn-lt"/>
                <a:ea typeface="宋体" charset="-122"/>
              </a:rPr>
              <a:t>Sinusoidal endothelial cell</a:t>
            </a:r>
          </a:p>
        </p:txBody>
      </p:sp>
      <p:sp>
        <p:nvSpPr>
          <p:cNvPr id="2701320" name="Text Box 8"/>
          <p:cNvSpPr txBox="1">
            <a:spLocks noChangeArrowheads="1"/>
          </p:cNvSpPr>
          <p:nvPr/>
        </p:nvSpPr>
        <p:spPr bwMode="auto">
          <a:xfrm>
            <a:off x="7117645" y="2289176"/>
            <a:ext cx="1797756" cy="7223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nSpc>
                <a:spcPct val="85000"/>
              </a:lnSpc>
            </a:pPr>
            <a:r>
              <a:rPr lang="en-US" altLang="zh-CN" dirty="0">
                <a:solidFill>
                  <a:srgbClr val="00CC99"/>
                </a:solidFill>
                <a:latin typeface="+mn-lt"/>
                <a:ea typeface="宋体" charset="-122"/>
              </a:rPr>
              <a:t>Hepatic stellate cell</a:t>
            </a:r>
          </a:p>
        </p:txBody>
      </p:sp>
      <p:sp>
        <p:nvSpPr>
          <p:cNvPr id="2701321" name="Text Box 9"/>
          <p:cNvSpPr txBox="1">
            <a:spLocks noChangeArrowheads="1"/>
          </p:cNvSpPr>
          <p:nvPr/>
        </p:nvSpPr>
        <p:spPr bwMode="auto">
          <a:xfrm>
            <a:off x="1326445" y="1893889"/>
            <a:ext cx="1656644" cy="33028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gn="r">
              <a:lnSpc>
                <a:spcPct val="85000"/>
              </a:lnSpc>
            </a:pPr>
            <a:r>
              <a:rPr lang="en-US" altLang="zh-CN" sz="1800" dirty="0">
                <a:solidFill>
                  <a:srgbClr val="99CCFF"/>
                </a:solidFill>
                <a:latin typeface="+mn-lt"/>
                <a:ea typeface="宋体" charset="-122"/>
              </a:rPr>
              <a:t>Fenestrae</a:t>
            </a:r>
            <a:endParaRPr lang="en-US" altLang="zh-CN" sz="1600" dirty="0">
              <a:solidFill>
                <a:srgbClr val="99CCFF"/>
              </a:solidFill>
              <a:latin typeface="+mn-lt"/>
              <a:ea typeface="宋体" charset="-122"/>
            </a:endParaRPr>
          </a:p>
        </p:txBody>
      </p:sp>
      <p:sp>
        <p:nvSpPr>
          <p:cNvPr id="2701322" name="Rectangle 10"/>
          <p:cNvSpPr>
            <a:spLocks noChangeArrowheads="1"/>
          </p:cNvSpPr>
          <p:nvPr/>
        </p:nvSpPr>
        <p:spPr bwMode="auto">
          <a:xfrm>
            <a:off x="372534" y="254000"/>
            <a:ext cx="5276145" cy="396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2560" tIns="45468" rIns="92560" bIns="45468">
            <a:spAutoFit/>
          </a:bodyPr>
          <a:lstStyle/>
          <a:p>
            <a:pPr algn="l" defTabSz="915988"/>
            <a:r>
              <a:rPr lang="en-US" altLang="zh-CN" sz="2000" dirty="0">
                <a:solidFill>
                  <a:srgbClr val="FFFF00"/>
                </a:solidFill>
                <a:ea typeface="宋体" charset="-122"/>
              </a:rPr>
              <a:t>Normal Hepatic </a:t>
            </a:r>
            <a:r>
              <a:rPr lang="en-US" altLang="zh-CN" sz="2000" dirty="0" err="1">
                <a:solidFill>
                  <a:srgbClr val="FFFF00"/>
                </a:solidFill>
                <a:ea typeface="宋体" charset="-122"/>
              </a:rPr>
              <a:t>SInusoid</a:t>
            </a:r>
            <a:endParaRPr lang="en-US" altLang="zh-CN" sz="2000" dirty="0">
              <a:solidFill>
                <a:srgbClr val="FFFF00"/>
              </a:solidFill>
              <a:ea typeface="宋体" charset="-122"/>
            </a:endParaRPr>
          </a:p>
        </p:txBody>
      </p:sp>
      <p:sp>
        <p:nvSpPr>
          <p:cNvPr id="2701323" name="Line 11"/>
          <p:cNvSpPr>
            <a:spLocks noChangeShapeType="1"/>
          </p:cNvSpPr>
          <p:nvPr/>
        </p:nvSpPr>
        <p:spPr bwMode="auto">
          <a:xfrm flipH="1">
            <a:off x="6324600" y="2514600"/>
            <a:ext cx="784578" cy="1588"/>
          </a:xfrm>
          <a:prstGeom prst="line">
            <a:avLst/>
          </a:prstGeom>
          <a:noFill/>
          <a:ln w="28575">
            <a:solidFill>
              <a:srgbClr val="00CC99"/>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nvGrpSpPr>
          <p:cNvPr id="2701324" name="Group 12"/>
          <p:cNvGrpSpPr>
            <a:grpSpLocks/>
          </p:cNvGrpSpPr>
          <p:nvPr/>
        </p:nvGrpSpPr>
        <p:grpSpPr bwMode="auto">
          <a:xfrm>
            <a:off x="1948745" y="3267076"/>
            <a:ext cx="330200" cy="593725"/>
            <a:chOff x="1362" y="2058"/>
            <a:chExt cx="281" cy="374"/>
          </a:xfrm>
        </p:grpSpPr>
        <p:sp>
          <p:nvSpPr>
            <p:cNvPr id="2701325" name="Freeform 13"/>
            <p:cNvSpPr>
              <a:spLocks/>
            </p:cNvSpPr>
            <p:nvPr/>
          </p:nvSpPr>
          <p:spPr bwMode="auto">
            <a:xfrm flipV="1">
              <a:off x="1362" y="2058"/>
              <a:ext cx="141" cy="371"/>
            </a:xfrm>
            <a:custGeom>
              <a:avLst/>
              <a:gdLst>
                <a:gd name="T0" fmla="*/ 303 w 303"/>
                <a:gd name="T1" fmla="*/ 544 h 544"/>
                <a:gd name="T2" fmla="*/ 303 w 303"/>
                <a:gd name="T3" fmla="*/ 96 h 544"/>
                <a:gd name="T4" fmla="*/ 289 w 303"/>
                <a:gd name="T5" fmla="*/ 24 h 544"/>
                <a:gd name="T6" fmla="*/ 221 w 303"/>
                <a:gd name="T7" fmla="*/ 4 h 544"/>
                <a:gd name="T8" fmla="*/ 0 w 303"/>
                <a:gd name="T9" fmla="*/ 3 h 544"/>
              </a:gdLst>
              <a:ahLst/>
              <a:cxnLst>
                <a:cxn ang="0">
                  <a:pos x="T0" y="T1"/>
                </a:cxn>
                <a:cxn ang="0">
                  <a:pos x="T2" y="T3"/>
                </a:cxn>
                <a:cxn ang="0">
                  <a:pos x="T4" y="T5"/>
                </a:cxn>
                <a:cxn ang="0">
                  <a:pos x="T6" y="T7"/>
                </a:cxn>
                <a:cxn ang="0">
                  <a:pos x="T8" y="T9"/>
                </a:cxn>
              </a:cxnLst>
              <a:rect l="0" t="0" r="r" b="b"/>
              <a:pathLst>
                <a:path w="303" h="544">
                  <a:moveTo>
                    <a:pt x="303" y="544"/>
                  </a:moveTo>
                  <a:cubicBezTo>
                    <a:pt x="303" y="470"/>
                    <a:pt x="303" y="186"/>
                    <a:pt x="303" y="96"/>
                  </a:cubicBezTo>
                  <a:cubicBezTo>
                    <a:pt x="301" y="9"/>
                    <a:pt x="303" y="39"/>
                    <a:pt x="289" y="24"/>
                  </a:cubicBezTo>
                  <a:cubicBezTo>
                    <a:pt x="277" y="12"/>
                    <a:pt x="269" y="8"/>
                    <a:pt x="221" y="4"/>
                  </a:cubicBezTo>
                  <a:cubicBezTo>
                    <a:pt x="173" y="0"/>
                    <a:pt x="46" y="3"/>
                    <a:pt x="0" y="3"/>
                  </a:cubicBezTo>
                </a:path>
              </a:pathLst>
            </a:custGeom>
            <a:noFill/>
            <a:ln w="28575" cap="flat" cmpd="sng">
              <a:solidFill>
                <a:srgbClr val="99CCFF"/>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gradFill rotWithShape="0">
                    <a:gsLst>
                      <a:gs pos="0">
                        <a:srgbClr val="990066"/>
                      </a:gs>
                      <a:gs pos="100000">
                        <a:srgbClr val="6E0049"/>
                      </a:gs>
                    </a:gsLst>
                    <a:lin ang="5400000" scaled="1"/>
                  </a:gradFill>
                </a14:hiddenFill>
              </a:ext>
            </a:extLst>
          </p:spPr>
          <p:txBody>
            <a:bodyPr/>
            <a:lstStyle/>
            <a:p>
              <a:endParaRPr lang="en-US"/>
            </a:p>
          </p:txBody>
        </p:sp>
        <p:sp>
          <p:nvSpPr>
            <p:cNvPr id="2701326" name="Freeform 14"/>
            <p:cNvSpPr>
              <a:spLocks/>
            </p:cNvSpPr>
            <p:nvPr/>
          </p:nvSpPr>
          <p:spPr bwMode="auto">
            <a:xfrm flipV="1">
              <a:off x="1502" y="2366"/>
              <a:ext cx="141" cy="66"/>
            </a:xfrm>
            <a:custGeom>
              <a:avLst/>
              <a:gdLst>
                <a:gd name="T0" fmla="*/ 0 w 303"/>
                <a:gd name="T1" fmla="*/ 96 h 96"/>
                <a:gd name="T2" fmla="*/ 14 w 303"/>
                <a:gd name="T3" fmla="*/ 24 h 96"/>
                <a:gd name="T4" fmla="*/ 82 w 303"/>
                <a:gd name="T5" fmla="*/ 4 h 96"/>
                <a:gd name="T6" fmla="*/ 303 w 303"/>
                <a:gd name="T7" fmla="*/ 3 h 96"/>
              </a:gdLst>
              <a:ahLst/>
              <a:cxnLst>
                <a:cxn ang="0">
                  <a:pos x="T0" y="T1"/>
                </a:cxn>
                <a:cxn ang="0">
                  <a:pos x="T2" y="T3"/>
                </a:cxn>
                <a:cxn ang="0">
                  <a:pos x="T4" y="T5"/>
                </a:cxn>
                <a:cxn ang="0">
                  <a:pos x="T6" y="T7"/>
                </a:cxn>
              </a:cxnLst>
              <a:rect l="0" t="0" r="r" b="b"/>
              <a:pathLst>
                <a:path w="303" h="96">
                  <a:moveTo>
                    <a:pt x="0" y="96"/>
                  </a:moveTo>
                  <a:cubicBezTo>
                    <a:pt x="2" y="84"/>
                    <a:pt x="0" y="39"/>
                    <a:pt x="14" y="24"/>
                  </a:cubicBezTo>
                  <a:cubicBezTo>
                    <a:pt x="26" y="12"/>
                    <a:pt x="34" y="8"/>
                    <a:pt x="82" y="4"/>
                  </a:cubicBezTo>
                  <a:cubicBezTo>
                    <a:pt x="130" y="0"/>
                    <a:pt x="257" y="3"/>
                    <a:pt x="303" y="3"/>
                  </a:cubicBezTo>
                </a:path>
              </a:pathLst>
            </a:custGeom>
            <a:noFill/>
            <a:ln w="28575" cap="flat" cmpd="sng">
              <a:solidFill>
                <a:srgbClr val="99CCFF"/>
              </a:solidFill>
              <a:prstDash val="solid"/>
              <a:round/>
              <a:headEnd type="none" w="med" len="med"/>
              <a:tailEnd type="none" w="med" len="med"/>
            </a:ln>
            <a:effectLst>
              <a:outerShdw dist="25400" dir="5400000" algn="ctr" rotWithShape="0">
                <a:schemeClr val="bg2"/>
              </a:outerShdw>
            </a:effectLst>
            <a:extLst>
              <a:ext uri="{909E8E84-426E-40DD-AFC4-6F175D3DCCD1}">
                <a14:hiddenFill xmlns:a14="http://schemas.microsoft.com/office/drawing/2010/main">
                  <a:gradFill rotWithShape="0">
                    <a:gsLst>
                      <a:gs pos="0">
                        <a:srgbClr val="990066"/>
                      </a:gs>
                      <a:gs pos="100000">
                        <a:srgbClr val="6E0049"/>
                      </a:gs>
                    </a:gsLst>
                    <a:lin ang="5400000" scaled="1"/>
                  </a:gradFill>
                </a14:hiddenFill>
              </a:ext>
            </a:extLst>
          </p:spPr>
          <p:txBody>
            <a:bodyPr/>
            <a:lstStyle/>
            <a:p>
              <a:endParaRPr lang="en-US"/>
            </a:p>
          </p:txBody>
        </p:sp>
      </p:grpSp>
      <p:grpSp>
        <p:nvGrpSpPr>
          <p:cNvPr id="2701327" name="Group 15"/>
          <p:cNvGrpSpPr>
            <a:grpSpLocks/>
          </p:cNvGrpSpPr>
          <p:nvPr/>
        </p:nvGrpSpPr>
        <p:grpSpPr bwMode="auto">
          <a:xfrm>
            <a:off x="2995790" y="1809750"/>
            <a:ext cx="560211" cy="482600"/>
            <a:chOff x="2123" y="1140"/>
            <a:chExt cx="397" cy="304"/>
          </a:xfrm>
        </p:grpSpPr>
        <p:sp>
          <p:nvSpPr>
            <p:cNvPr id="2701328" name="Line 16"/>
            <p:cNvSpPr>
              <a:spLocks noChangeShapeType="1"/>
            </p:cNvSpPr>
            <p:nvPr/>
          </p:nvSpPr>
          <p:spPr bwMode="auto">
            <a:xfrm>
              <a:off x="2123" y="1291"/>
              <a:ext cx="341" cy="1"/>
            </a:xfrm>
            <a:prstGeom prst="line">
              <a:avLst/>
            </a:prstGeom>
            <a:noFill/>
            <a:ln w="28575">
              <a:solidFill>
                <a:srgbClr val="99CCFF"/>
              </a:solidFill>
              <a:round/>
              <a:headEnd type="none" w="sm" len="sm"/>
              <a:tailEnd type="none" w="sm" len="sm"/>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701329" name="AutoShape 17"/>
            <p:cNvSpPr>
              <a:spLocks/>
            </p:cNvSpPr>
            <p:nvPr/>
          </p:nvSpPr>
          <p:spPr bwMode="auto">
            <a:xfrm>
              <a:off x="2464" y="1140"/>
              <a:ext cx="56" cy="304"/>
            </a:xfrm>
            <a:prstGeom prst="leftBrace">
              <a:avLst>
                <a:gd name="adj1" fmla="val 45238"/>
                <a:gd name="adj2" fmla="val 50000"/>
              </a:avLst>
            </a:prstGeom>
            <a:noFill/>
            <a:ln w="28575">
              <a:solidFill>
                <a:srgbClr val="99CCFF"/>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
        <p:nvSpPr>
          <p:cNvPr id="2701330" name="Line 18"/>
          <p:cNvSpPr>
            <a:spLocks noChangeShapeType="1"/>
          </p:cNvSpPr>
          <p:nvPr/>
        </p:nvSpPr>
        <p:spPr bwMode="auto">
          <a:xfrm flipV="1">
            <a:off x="4120445" y="4264025"/>
            <a:ext cx="832556" cy="674688"/>
          </a:xfrm>
          <a:prstGeom prst="line">
            <a:avLst/>
          </a:prstGeom>
          <a:noFill/>
          <a:ln w="28575">
            <a:solidFill>
              <a:srgbClr val="99CCFF"/>
            </a:solidFill>
            <a:round/>
            <a:headEnd type="none" w="sm" len="sm"/>
            <a:tailEnd type="none" w="sm" len="sm"/>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701331" name="Text Box 19"/>
          <p:cNvSpPr txBox="1">
            <a:spLocks noChangeArrowheads="1"/>
          </p:cNvSpPr>
          <p:nvPr/>
        </p:nvSpPr>
        <p:spPr bwMode="auto">
          <a:xfrm>
            <a:off x="5932312" y="1365250"/>
            <a:ext cx="1385711" cy="5657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nSpc>
                <a:spcPct val="85000"/>
              </a:lnSpc>
            </a:pPr>
            <a:r>
              <a:rPr lang="en-US" altLang="zh-CN" sz="1800" dirty="0">
                <a:solidFill>
                  <a:srgbClr val="99CCFF"/>
                </a:solidFill>
                <a:latin typeface="+mn-lt"/>
                <a:ea typeface="宋体" charset="-122"/>
              </a:rPr>
              <a:t>Retinoid droplets</a:t>
            </a:r>
          </a:p>
        </p:txBody>
      </p:sp>
      <p:sp>
        <p:nvSpPr>
          <p:cNvPr id="2701332" name="Line 20"/>
          <p:cNvSpPr>
            <a:spLocks noChangeShapeType="1"/>
          </p:cNvSpPr>
          <p:nvPr/>
        </p:nvSpPr>
        <p:spPr bwMode="auto">
          <a:xfrm flipV="1">
            <a:off x="5652911" y="1978025"/>
            <a:ext cx="108656" cy="146050"/>
          </a:xfrm>
          <a:prstGeom prst="line">
            <a:avLst/>
          </a:prstGeom>
          <a:noFill/>
          <a:ln w="28575">
            <a:solidFill>
              <a:srgbClr val="99CCFF"/>
            </a:solidFill>
            <a:round/>
            <a:headEnd type="none" w="sm" len="sm"/>
            <a:tailEnd type="none" w="sm" len="sm"/>
          </a:ln>
          <a:effectLst>
            <a:outerShdw dist="25400" dir="54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701333" name="Freeform 21"/>
          <p:cNvSpPr>
            <a:spLocks/>
          </p:cNvSpPr>
          <p:nvPr/>
        </p:nvSpPr>
        <p:spPr bwMode="auto">
          <a:xfrm>
            <a:off x="5765800" y="1514476"/>
            <a:ext cx="207434" cy="619125"/>
          </a:xfrm>
          <a:custGeom>
            <a:avLst/>
            <a:gdLst>
              <a:gd name="T0" fmla="*/ 147 w 147"/>
              <a:gd name="T1" fmla="*/ 0 h 390"/>
              <a:gd name="T2" fmla="*/ 0 w 147"/>
              <a:gd name="T3" fmla="*/ 0 h 390"/>
              <a:gd name="T4" fmla="*/ 0 w 147"/>
              <a:gd name="T5" fmla="*/ 291 h 390"/>
              <a:gd name="T6" fmla="*/ 93 w 147"/>
              <a:gd name="T7" fmla="*/ 390 h 390"/>
            </a:gdLst>
            <a:ahLst/>
            <a:cxnLst>
              <a:cxn ang="0">
                <a:pos x="T0" y="T1"/>
              </a:cxn>
              <a:cxn ang="0">
                <a:pos x="T2" y="T3"/>
              </a:cxn>
              <a:cxn ang="0">
                <a:pos x="T4" y="T5"/>
              </a:cxn>
              <a:cxn ang="0">
                <a:pos x="T6" y="T7"/>
              </a:cxn>
            </a:cxnLst>
            <a:rect l="0" t="0" r="r" b="b"/>
            <a:pathLst>
              <a:path w="147" h="390">
                <a:moveTo>
                  <a:pt x="147" y="0"/>
                </a:moveTo>
                <a:lnTo>
                  <a:pt x="0" y="0"/>
                </a:lnTo>
                <a:lnTo>
                  <a:pt x="0" y="291"/>
                </a:lnTo>
                <a:lnTo>
                  <a:pt x="93" y="390"/>
                </a:lnTo>
              </a:path>
            </a:pathLst>
          </a:custGeom>
          <a:noFill/>
          <a:ln w="28575" cap="flat" cmpd="sng">
            <a:solidFill>
              <a:srgbClr val="99CCFF"/>
            </a:solidFill>
            <a:prstDash val="solid"/>
            <a:round/>
            <a:headEnd/>
            <a:tailEnd/>
          </a:ln>
          <a:effectLst>
            <a:outerShdw dist="28398" dir="3806097" algn="ctr" rotWithShape="0">
              <a:schemeClr val="bg2"/>
            </a:outerShdw>
          </a:effectLst>
          <a:extLst>
            <a:ext uri="{909E8E84-426E-40DD-AFC4-6F175D3DCCD1}">
              <a14:hiddenFill xmlns:a14="http://schemas.microsoft.com/office/drawing/2010/main">
                <a:solidFill>
                  <a:srgbClr val="7F1F99"/>
                </a:solidFill>
              </a14:hiddenFill>
            </a:ext>
          </a:extLst>
        </p:spPr>
        <p:txBody>
          <a:bodyPr wrap="none" anchor="ctr"/>
          <a:lstStyle/>
          <a:p>
            <a:endParaRPr lang="en-US"/>
          </a:p>
        </p:txBody>
      </p:sp>
    </p:spTree>
    <p:extLst>
      <p:ext uri="{BB962C8B-B14F-4D97-AF65-F5344CB8AC3E}">
        <p14:creationId xmlns:p14="http://schemas.microsoft.com/office/powerpoint/2010/main" val="5142109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8" name="Rectangle 1034"/>
          <p:cNvSpPr>
            <a:spLocks noGrp="1" noChangeArrowheads="1"/>
          </p:cNvSpPr>
          <p:nvPr>
            <p:ph type="title" idx="4294967295"/>
          </p:nvPr>
        </p:nvSpPr>
        <p:spPr>
          <a:xfrm>
            <a:off x="0" y="0"/>
            <a:ext cx="6908800" cy="242888"/>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900" b="0">
                <a:solidFill>
                  <a:schemeClr val="bg2"/>
                </a:solidFill>
                <a:ea typeface="宋体" charset="-122"/>
              </a:rPr>
              <a:t>PATHOGENESIS OF LIVER FIBROSIS</a:t>
            </a:r>
          </a:p>
        </p:txBody>
      </p:sp>
      <p:pic>
        <p:nvPicPr>
          <p:cNvPr id="974857" name="Picture 1033" descr="endo_stellate p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 y="4764"/>
            <a:ext cx="9173634" cy="6880225"/>
          </a:xfrm>
          <a:prstGeom prst="rect">
            <a:avLst/>
          </a:prstGeom>
          <a:noFill/>
          <a:extLst>
            <a:ext uri="{909E8E84-426E-40DD-AFC4-6F175D3DCCD1}">
              <a14:hiddenFill xmlns:a14="http://schemas.microsoft.com/office/drawing/2010/main">
                <a:solidFill>
                  <a:srgbClr val="FFFFFF"/>
                </a:solidFill>
              </a14:hiddenFill>
            </a:ext>
          </a:extLst>
        </p:spPr>
      </p:pic>
      <p:sp>
        <p:nvSpPr>
          <p:cNvPr id="974852" name="Rectangle 1028"/>
          <p:cNvSpPr>
            <a:spLocks noChangeArrowheads="1"/>
          </p:cNvSpPr>
          <p:nvPr/>
        </p:nvSpPr>
        <p:spPr bwMode="auto">
          <a:xfrm>
            <a:off x="372534" y="254000"/>
            <a:ext cx="5276145" cy="396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2560" tIns="45468" rIns="92560" bIns="45468">
            <a:spAutoFit/>
          </a:bodyPr>
          <a:lstStyle/>
          <a:p>
            <a:pPr algn="l" defTabSz="915988"/>
            <a:r>
              <a:rPr lang="en-US" altLang="zh-CN" sz="2000" dirty="0">
                <a:solidFill>
                  <a:srgbClr val="FFFF00"/>
                </a:solidFill>
                <a:latin typeface="+mj-lt"/>
                <a:ea typeface="宋体" charset="-122"/>
              </a:rPr>
              <a:t>Alterations in Microvasculature in Cirrhosis</a:t>
            </a:r>
          </a:p>
        </p:txBody>
      </p:sp>
      <p:sp>
        <p:nvSpPr>
          <p:cNvPr id="974853" name="Text Box 1029"/>
          <p:cNvSpPr txBox="1">
            <a:spLocks noChangeArrowheads="1"/>
          </p:cNvSpPr>
          <p:nvPr/>
        </p:nvSpPr>
        <p:spPr bwMode="auto">
          <a:xfrm>
            <a:off x="4151489" y="5048250"/>
            <a:ext cx="4394200" cy="1510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534" tIns="46767" rIns="93534" bIns="46767">
            <a:spAutoFit/>
          </a:bodyPr>
          <a:lstStyle>
            <a:lvl1pPr marL="173038" indent="-173038" algn="l" defTabSz="935038">
              <a:defRPr sz="2400">
                <a:solidFill>
                  <a:schemeClr val="tx1"/>
                </a:solidFill>
                <a:latin typeface="Times New Roman" pitchFamily="18" charset="0"/>
              </a:defRPr>
            </a:lvl1pPr>
            <a:lvl2pPr marL="468313" algn="l" defTabSz="935038">
              <a:defRPr sz="2400">
                <a:solidFill>
                  <a:schemeClr val="tx1"/>
                </a:solidFill>
                <a:latin typeface="Times New Roman" pitchFamily="18" charset="0"/>
              </a:defRPr>
            </a:lvl2pPr>
            <a:lvl3pPr marL="935038" algn="l" defTabSz="935038">
              <a:defRPr sz="2400">
                <a:solidFill>
                  <a:schemeClr val="tx1"/>
                </a:solidFill>
                <a:latin typeface="Times New Roman" pitchFamily="18" charset="0"/>
              </a:defRPr>
            </a:lvl3pPr>
            <a:lvl4pPr marL="1403350" algn="l" defTabSz="935038">
              <a:defRPr sz="2400">
                <a:solidFill>
                  <a:schemeClr val="tx1"/>
                </a:solidFill>
                <a:latin typeface="Times New Roman" pitchFamily="18" charset="0"/>
              </a:defRPr>
            </a:lvl4pPr>
            <a:lvl5pPr marL="1870075" algn="l" defTabSz="935038">
              <a:defRPr sz="2400">
                <a:solidFill>
                  <a:schemeClr val="tx1"/>
                </a:solidFill>
                <a:latin typeface="Times New Roman" pitchFamily="18" charset="0"/>
              </a:defRPr>
            </a:lvl5pPr>
            <a:lvl6pPr marL="2327275" defTabSz="935038" eaLnBrk="0" fontAlgn="base" hangingPunct="0">
              <a:spcBef>
                <a:spcPct val="0"/>
              </a:spcBef>
              <a:spcAft>
                <a:spcPct val="0"/>
              </a:spcAft>
              <a:defRPr sz="2400">
                <a:solidFill>
                  <a:schemeClr val="tx1"/>
                </a:solidFill>
                <a:latin typeface="Times New Roman" pitchFamily="18" charset="0"/>
              </a:defRPr>
            </a:lvl6pPr>
            <a:lvl7pPr marL="2784475" defTabSz="935038" eaLnBrk="0" fontAlgn="base" hangingPunct="0">
              <a:spcBef>
                <a:spcPct val="0"/>
              </a:spcBef>
              <a:spcAft>
                <a:spcPct val="0"/>
              </a:spcAft>
              <a:defRPr sz="2400">
                <a:solidFill>
                  <a:schemeClr val="tx1"/>
                </a:solidFill>
                <a:latin typeface="Times New Roman" pitchFamily="18" charset="0"/>
              </a:defRPr>
            </a:lvl7pPr>
            <a:lvl8pPr marL="3241675" defTabSz="935038" eaLnBrk="0" fontAlgn="base" hangingPunct="0">
              <a:spcBef>
                <a:spcPct val="0"/>
              </a:spcBef>
              <a:spcAft>
                <a:spcPct val="0"/>
              </a:spcAft>
              <a:defRPr sz="2400">
                <a:solidFill>
                  <a:schemeClr val="tx1"/>
                </a:solidFill>
                <a:latin typeface="Times New Roman" pitchFamily="18" charset="0"/>
              </a:defRPr>
            </a:lvl8pPr>
            <a:lvl9pPr marL="3698875" defTabSz="935038" eaLnBrk="0" fontAlgn="base" hangingPunct="0">
              <a:spcBef>
                <a:spcPct val="0"/>
              </a:spcBef>
              <a:spcAft>
                <a:spcPct val="0"/>
              </a:spcAft>
              <a:defRPr sz="2400">
                <a:solidFill>
                  <a:schemeClr val="tx1"/>
                </a:solidFill>
                <a:latin typeface="Times New Roman" pitchFamily="18" charset="0"/>
              </a:defRPr>
            </a:lvl9pPr>
          </a:lstStyle>
          <a:p>
            <a:pPr>
              <a:lnSpc>
                <a:spcPct val="85000"/>
              </a:lnSpc>
              <a:spcBef>
                <a:spcPct val="40000"/>
              </a:spcBef>
              <a:buClr>
                <a:srgbClr val="99CCFF"/>
              </a:buClr>
              <a:buFont typeface="Symbol" pitchFamily="18" charset="2"/>
              <a:buChar char="·"/>
            </a:pPr>
            <a:r>
              <a:rPr lang="en-US" altLang="zh-CN" sz="2000" dirty="0">
                <a:latin typeface="+mn-lt"/>
                <a:ea typeface="宋体" charset="-122"/>
              </a:rPr>
              <a:t>Activation of stellate cells</a:t>
            </a:r>
          </a:p>
          <a:p>
            <a:pPr>
              <a:lnSpc>
                <a:spcPct val="85000"/>
              </a:lnSpc>
              <a:spcBef>
                <a:spcPct val="40000"/>
              </a:spcBef>
              <a:buClr>
                <a:srgbClr val="99CCFF"/>
              </a:buClr>
              <a:buFont typeface="Symbol" pitchFamily="18" charset="2"/>
              <a:buChar char="·"/>
            </a:pPr>
            <a:r>
              <a:rPr lang="en-US" altLang="zh-CN" sz="2000" dirty="0">
                <a:latin typeface="+mn-lt"/>
                <a:ea typeface="宋体" charset="-122"/>
              </a:rPr>
              <a:t>Collagen deposition in space of </a:t>
            </a:r>
            <a:r>
              <a:rPr lang="en-US" altLang="zh-CN" sz="2000" dirty="0" err="1">
                <a:latin typeface="+mn-lt"/>
                <a:ea typeface="宋体" charset="-122"/>
              </a:rPr>
              <a:t>Disse</a:t>
            </a:r>
            <a:endParaRPr lang="en-US" altLang="zh-CN" sz="2000" dirty="0">
              <a:latin typeface="+mn-lt"/>
              <a:ea typeface="宋体" charset="-122"/>
            </a:endParaRPr>
          </a:p>
          <a:p>
            <a:pPr>
              <a:lnSpc>
                <a:spcPct val="85000"/>
              </a:lnSpc>
              <a:spcBef>
                <a:spcPct val="40000"/>
              </a:spcBef>
              <a:buClr>
                <a:srgbClr val="99CCFF"/>
              </a:buClr>
              <a:buFont typeface="Symbol" pitchFamily="18" charset="2"/>
              <a:buChar char="·"/>
            </a:pPr>
            <a:r>
              <a:rPr lang="en-US" altLang="zh-CN" sz="2000" dirty="0">
                <a:latin typeface="+mn-lt"/>
                <a:ea typeface="宋体" charset="-122"/>
              </a:rPr>
              <a:t>Constriction of sinusoids</a:t>
            </a:r>
          </a:p>
          <a:p>
            <a:pPr>
              <a:lnSpc>
                <a:spcPct val="85000"/>
              </a:lnSpc>
              <a:spcBef>
                <a:spcPct val="40000"/>
              </a:spcBef>
              <a:buClr>
                <a:srgbClr val="99CCFF"/>
              </a:buClr>
              <a:buFont typeface="Symbol" pitchFamily="18" charset="2"/>
              <a:buChar char="·"/>
            </a:pPr>
            <a:r>
              <a:rPr lang="en-US" altLang="zh-CN" sz="2000" dirty="0">
                <a:latin typeface="+mn-lt"/>
                <a:ea typeface="宋体" charset="-122"/>
              </a:rPr>
              <a:t>Defenestration of sinusoids</a:t>
            </a:r>
          </a:p>
        </p:txBody>
      </p:sp>
    </p:spTree>
    <p:extLst>
      <p:ext uri="{BB962C8B-B14F-4D97-AF65-F5344CB8AC3E}">
        <p14:creationId xmlns:p14="http://schemas.microsoft.com/office/powerpoint/2010/main" val="15499332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Lab findings</a:t>
            </a:r>
          </a:p>
        </p:txBody>
      </p:sp>
      <p:sp>
        <p:nvSpPr>
          <p:cNvPr id="3" name="Content Placeholder 2"/>
          <p:cNvSpPr>
            <a:spLocks noGrp="1"/>
          </p:cNvSpPr>
          <p:nvPr>
            <p:ph idx="1"/>
          </p:nvPr>
        </p:nvSpPr>
        <p:spPr>
          <a:xfrm>
            <a:off x="179512" y="1844675"/>
            <a:ext cx="8856984" cy="4895850"/>
          </a:xfrm>
        </p:spPr>
        <p:txBody>
          <a:bodyPr>
            <a:normAutofit fontScale="62500" lnSpcReduction="20000"/>
          </a:bodyPr>
          <a:lstStyle/>
          <a:p>
            <a:pPr algn="just">
              <a:lnSpc>
                <a:spcPct val="220000"/>
              </a:lnSpc>
            </a:pPr>
            <a:r>
              <a:rPr lang="en-US" dirty="0">
                <a:solidFill>
                  <a:schemeClr val="bg1"/>
                </a:solidFill>
              </a:rPr>
              <a:t> </a:t>
            </a:r>
            <a:r>
              <a:rPr lang="en-US" b="1" dirty="0">
                <a:solidFill>
                  <a:schemeClr val="bg1"/>
                </a:solidFill>
              </a:rPr>
              <a:t>Aminotransferases</a:t>
            </a:r>
            <a:r>
              <a:rPr lang="en-US" dirty="0">
                <a:solidFill>
                  <a:schemeClr val="bg1"/>
                </a:solidFill>
              </a:rPr>
              <a:t> - AST and ALT are moderately elevated, with AST &gt; ALT. However, normal aminotransferases do not preclude cirrhosis.</a:t>
            </a:r>
          </a:p>
          <a:p>
            <a:pPr algn="just">
              <a:lnSpc>
                <a:spcPct val="220000"/>
              </a:lnSpc>
            </a:pPr>
            <a:r>
              <a:rPr lang="en-US" dirty="0">
                <a:solidFill>
                  <a:schemeClr val="bg1"/>
                </a:solidFill>
              </a:rPr>
              <a:t> </a:t>
            </a:r>
            <a:r>
              <a:rPr lang="en-US" b="1" dirty="0" smtClean="0">
                <a:solidFill>
                  <a:schemeClr val="bg1"/>
                </a:solidFill>
              </a:rPr>
              <a:t>Alkaline </a:t>
            </a:r>
            <a:r>
              <a:rPr lang="en-US" b="1" dirty="0">
                <a:solidFill>
                  <a:schemeClr val="bg1"/>
                </a:solidFill>
              </a:rPr>
              <a:t>phosphatase </a:t>
            </a:r>
            <a:r>
              <a:rPr lang="en-US" dirty="0">
                <a:solidFill>
                  <a:schemeClr val="bg1"/>
                </a:solidFill>
              </a:rPr>
              <a:t>- usually slightly elevated.</a:t>
            </a:r>
          </a:p>
          <a:p>
            <a:pPr algn="just">
              <a:lnSpc>
                <a:spcPct val="220000"/>
              </a:lnSpc>
            </a:pPr>
            <a:r>
              <a:rPr lang="en-US" dirty="0">
                <a:solidFill>
                  <a:schemeClr val="bg1"/>
                </a:solidFill>
              </a:rPr>
              <a:t> </a:t>
            </a:r>
            <a:r>
              <a:rPr lang="en-US" b="1" dirty="0" smtClean="0">
                <a:solidFill>
                  <a:schemeClr val="bg1"/>
                </a:solidFill>
              </a:rPr>
              <a:t>Gamma-</a:t>
            </a:r>
            <a:r>
              <a:rPr lang="en-US" b="1" dirty="0" err="1" smtClean="0">
                <a:solidFill>
                  <a:schemeClr val="bg1"/>
                </a:solidFill>
              </a:rPr>
              <a:t>glutamyl</a:t>
            </a:r>
            <a:r>
              <a:rPr lang="en-US" b="1" dirty="0" smtClean="0">
                <a:solidFill>
                  <a:schemeClr val="bg1"/>
                </a:solidFill>
              </a:rPr>
              <a:t> </a:t>
            </a:r>
            <a:r>
              <a:rPr lang="en-US" b="1" dirty="0" err="1">
                <a:solidFill>
                  <a:schemeClr val="bg1"/>
                </a:solidFill>
              </a:rPr>
              <a:t>transferase</a:t>
            </a:r>
            <a:r>
              <a:rPr lang="en-US" dirty="0">
                <a:solidFill>
                  <a:schemeClr val="bg1"/>
                </a:solidFill>
              </a:rPr>
              <a:t> – correlates with AP levels. Typically much higher in chronic liver disease from alcohol.</a:t>
            </a:r>
          </a:p>
          <a:p>
            <a:pPr algn="just">
              <a:lnSpc>
                <a:spcPct val="220000"/>
              </a:lnSpc>
            </a:pPr>
            <a:r>
              <a:rPr lang="en-US" dirty="0">
                <a:solidFill>
                  <a:schemeClr val="bg1"/>
                </a:solidFill>
              </a:rPr>
              <a:t> </a:t>
            </a:r>
            <a:r>
              <a:rPr lang="en-US" b="1" dirty="0" smtClean="0">
                <a:solidFill>
                  <a:schemeClr val="bg1"/>
                </a:solidFill>
              </a:rPr>
              <a:t>Bilirubin</a:t>
            </a:r>
            <a:r>
              <a:rPr lang="en-US" dirty="0" smtClean="0">
                <a:solidFill>
                  <a:schemeClr val="bg1"/>
                </a:solidFill>
              </a:rPr>
              <a:t> </a:t>
            </a:r>
            <a:r>
              <a:rPr lang="en-US" dirty="0">
                <a:solidFill>
                  <a:schemeClr val="bg1"/>
                </a:solidFill>
              </a:rPr>
              <a:t>- may elevate as cirrhosis progresses.</a:t>
            </a:r>
          </a:p>
          <a:p>
            <a:pPr algn="just">
              <a:lnSpc>
                <a:spcPct val="220000"/>
              </a:lnSpc>
            </a:pPr>
            <a:r>
              <a:rPr lang="en-US" dirty="0">
                <a:solidFill>
                  <a:schemeClr val="bg1"/>
                </a:solidFill>
              </a:rPr>
              <a:t> </a:t>
            </a:r>
            <a:r>
              <a:rPr lang="en-US" b="1" dirty="0" smtClean="0">
                <a:solidFill>
                  <a:schemeClr val="bg1"/>
                </a:solidFill>
              </a:rPr>
              <a:t>Albumin</a:t>
            </a:r>
            <a:r>
              <a:rPr lang="en-US" dirty="0" smtClean="0">
                <a:solidFill>
                  <a:schemeClr val="bg1"/>
                </a:solidFill>
              </a:rPr>
              <a:t> </a:t>
            </a:r>
            <a:r>
              <a:rPr lang="en-US" dirty="0">
                <a:solidFill>
                  <a:schemeClr val="bg1"/>
                </a:solidFill>
              </a:rPr>
              <a:t>- levels fall as the synthetic function of the liver declines with worsening cirrhosis since albumin is exclusively synthesized in the </a:t>
            </a:r>
            <a:r>
              <a:rPr lang="en-US" dirty="0" smtClean="0">
                <a:solidFill>
                  <a:schemeClr val="bg1"/>
                </a:solidFill>
              </a:rPr>
              <a:t>liver</a:t>
            </a:r>
            <a:endParaRPr lang="en-US" dirty="0">
              <a:solidFill>
                <a:schemeClr val="bg1"/>
              </a:solidFill>
            </a:endParaRPr>
          </a:p>
        </p:txBody>
      </p:sp>
    </p:spTree>
    <p:extLst>
      <p:ext uri="{BB962C8B-B14F-4D97-AF65-F5344CB8AC3E}">
        <p14:creationId xmlns:p14="http://schemas.microsoft.com/office/powerpoint/2010/main" val="27700853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Lab findings</a:t>
            </a:r>
          </a:p>
        </p:txBody>
      </p:sp>
      <p:sp>
        <p:nvSpPr>
          <p:cNvPr id="3" name="Content Placeholder 2"/>
          <p:cNvSpPr>
            <a:spLocks noGrp="1"/>
          </p:cNvSpPr>
          <p:nvPr>
            <p:ph idx="1"/>
          </p:nvPr>
        </p:nvSpPr>
        <p:spPr>
          <a:xfrm>
            <a:off x="107504" y="1844675"/>
            <a:ext cx="8928992" cy="4895850"/>
          </a:xfrm>
        </p:spPr>
        <p:txBody>
          <a:bodyPr>
            <a:noAutofit/>
          </a:bodyPr>
          <a:lstStyle/>
          <a:p>
            <a:pPr>
              <a:lnSpc>
                <a:spcPct val="170000"/>
              </a:lnSpc>
            </a:pPr>
            <a:r>
              <a:rPr lang="en-US" sz="1800" dirty="0">
                <a:solidFill>
                  <a:schemeClr val="bg1"/>
                </a:solidFill>
              </a:rPr>
              <a:t> </a:t>
            </a:r>
            <a:r>
              <a:rPr lang="en-US" sz="1800" b="1" dirty="0" err="1">
                <a:solidFill>
                  <a:schemeClr val="bg1"/>
                </a:solidFill>
              </a:rPr>
              <a:t>Prothrombin</a:t>
            </a:r>
            <a:r>
              <a:rPr lang="en-US" sz="1800" b="1" dirty="0">
                <a:solidFill>
                  <a:schemeClr val="bg1"/>
                </a:solidFill>
              </a:rPr>
              <a:t> time </a:t>
            </a:r>
            <a:r>
              <a:rPr lang="en-US" sz="1800" dirty="0">
                <a:solidFill>
                  <a:schemeClr val="bg1"/>
                </a:solidFill>
              </a:rPr>
              <a:t>- increases since the liver synthesizes clotting factors.</a:t>
            </a:r>
          </a:p>
          <a:p>
            <a:pPr>
              <a:lnSpc>
                <a:spcPct val="170000"/>
              </a:lnSpc>
            </a:pPr>
            <a:r>
              <a:rPr lang="en-US" sz="1800" dirty="0">
                <a:solidFill>
                  <a:schemeClr val="bg1"/>
                </a:solidFill>
              </a:rPr>
              <a:t> </a:t>
            </a:r>
            <a:r>
              <a:rPr lang="en-US" sz="1800" b="1" dirty="0" smtClean="0">
                <a:solidFill>
                  <a:schemeClr val="bg1"/>
                </a:solidFill>
              </a:rPr>
              <a:t>Globulins</a:t>
            </a:r>
            <a:r>
              <a:rPr lang="en-US" sz="1800" dirty="0" smtClean="0">
                <a:solidFill>
                  <a:schemeClr val="bg1"/>
                </a:solidFill>
              </a:rPr>
              <a:t> </a:t>
            </a:r>
            <a:r>
              <a:rPr lang="en-US" sz="1800" dirty="0">
                <a:solidFill>
                  <a:schemeClr val="bg1"/>
                </a:solidFill>
              </a:rPr>
              <a:t>- increased due to shunting of bacterial antigens away from the liver to lymphoid tissue.</a:t>
            </a:r>
          </a:p>
          <a:p>
            <a:pPr>
              <a:lnSpc>
                <a:spcPct val="170000"/>
              </a:lnSpc>
            </a:pPr>
            <a:r>
              <a:rPr lang="en-US" sz="1800" dirty="0">
                <a:solidFill>
                  <a:schemeClr val="bg1"/>
                </a:solidFill>
              </a:rPr>
              <a:t> </a:t>
            </a:r>
            <a:r>
              <a:rPr lang="en-US" sz="1800" b="1" dirty="0" smtClean="0">
                <a:solidFill>
                  <a:schemeClr val="bg1"/>
                </a:solidFill>
              </a:rPr>
              <a:t>Serum</a:t>
            </a:r>
            <a:r>
              <a:rPr lang="en-US" sz="1800" dirty="0" smtClean="0">
                <a:solidFill>
                  <a:schemeClr val="bg1"/>
                </a:solidFill>
              </a:rPr>
              <a:t> </a:t>
            </a:r>
            <a:r>
              <a:rPr lang="en-US" sz="1800" b="1" dirty="0">
                <a:solidFill>
                  <a:schemeClr val="bg1"/>
                </a:solidFill>
              </a:rPr>
              <a:t>sodium</a:t>
            </a:r>
            <a:r>
              <a:rPr lang="en-US" sz="1800" dirty="0">
                <a:solidFill>
                  <a:schemeClr val="bg1"/>
                </a:solidFill>
              </a:rPr>
              <a:t> - </a:t>
            </a:r>
            <a:r>
              <a:rPr lang="en-US" sz="1800" dirty="0" err="1">
                <a:solidFill>
                  <a:schemeClr val="bg1"/>
                </a:solidFill>
              </a:rPr>
              <a:t>hyponatremia</a:t>
            </a:r>
            <a:r>
              <a:rPr lang="en-US" sz="1800" dirty="0">
                <a:solidFill>
                  <a:schemeClr val="bg1"/>
                </a:solidFill>
              </a:rPr>
              <a:t> due to inability to excrete free water resulting from high levels of ADH and aldosterone.</a:t>
            </a:r>
          </a:p>
          <a:p>
            <a:pPr>
              <a:lnSpc>
                <a:spcPct val="170000"/>
              </a:lnSpc>
            </a:pPr>
            <a:r>
              <a:rPr lang="en-US" sz="1800" b="1" dirty="0" smtClean="0">
                <a:solidFill>
                  <a:schemeClr val="bg1"/>
                </a:solidFill>
              </a:rPr>
              <a:t>Thrombocytopenia</a:t>
            </a:r>
            <a:r>
              <a:rPr lang="en-US" sz="1800" dirty="0" smtClean="0">
                <a:solidFill>
                  <a:schemeClr val="bg1"/>
                </a:solidFill>
              </a:rPr>
              <a:t> </a:t>
            </a:r>
            <a:r>
              <a:rPr lang="en-US" sz="1800" dirty="0">
                <a:solidFill>
                  <a:schemeClr val="bg1"/>
                </a:solidFill>
              </a:rPr>
              <a:t>- due to both congestive splenomegaly as well as decreased </a:t>
            </a:r>
            <a:r>
              <a:rPr lang="en-US" sz="1800" dirty="0" err="1">
                <a:solidFill>
                  <a:schemeClr val="bg1"/>
                </a:solidFill>
              </a:rPr>
              <a:t>thrombopoietin</a:t>
            </a:r>
            <a:r>
              <a:rPr lang="en-US" sz="1800" dirty="0">
                <a:solidFill>
                  <a:schemeClr val="bg1"/>
                </a:solidFill>
              </a:rPr>
              <a:t> from the liver. However, this rarely results in platelet count &lt; 50,000/</a:t>
            </a:r>
            <a:r>
              <a:rPr lang="en-US" sz="1800" dirty="0" err="1">
                <a:solidFill>
                  <a:schemeClr val="bg1"/>
                </a:solidFill>
              </a:rPr>
              <a:t>mL.</a:t>
            </a:r>
            <a:endParaRPr lang="en-US" sz="1800" dirty="0">
              <a:solidFill>
                <a:schemeClr val="bg1"/>
              </a:solidFill>
            </a:endParaRPr>
          </a:p>
          <a:p>
            <a:pPr algn="just">
              <a:lnSpc>
                <a:spcPct val="170000"/>
              </a:lnSpc>
            </a:pPr>
            <a:r>
              <a:rPr lang="en-US" sz="1800" b="1" dirty="0" smtClean="0">
                <a:solidFill>
                  <a:schemeClr val="bg1"/>
                </a:solidFill>
              </a:rPr>
              <a:t>Leukopenia </a:t>
            </a:r>
            <a:r>
              <a:rPr lang="en-US" sz="1800" b="1" dirty="0">
                <a:solidFill>
                  <a:schemeClr val="bg1"/>
                </a:solidFill>
              </a:rPr>
              <a:t>and neutropenia </a:t>
            </a:r>
            <a:r>
              <a:rPr lang="en-US" sz="1800" dirty="0">
                <a:solidFill>
                  <a:schemeClr val="bg1"/>
                </a:solidFill>
              </a:rPr>
              <a:t>- due to splenomegaly with splenic </a:t>
            </a:r>
            <a:r>
              <a:rPr lang="en-US" sz="1800" dirty="0" err="1">
                <a:solidFill>
                  <a:schemeClr val="bg1"/>
                </a:solidFill>
              </a:rPr>
              <a:t>margination</a:t>
            </a:r>
            <a:r>
              <a:rPr lang="en-US" sz="1800" dirty="0">
                <a:solidFill>
                  <a:schemeClr val="bg1"/>
                </a:solidFill>
              </a:rPr>
              <a:t>.</a:t>
            </a:r>
          </a:p>
          <a:p>
            <a:pPr>
              <a:lnSpc>
                <a:spcPct val="170000"/>
              </a:lnSpc>
            </a:pPr>
            <a:r>
              <a:rPr lang="en-US" sz="1800" dirty="0">
                <a:solidFill>
                  <a:schemeClr val="bg1"/>
                </a:solidFill>
              </a:rPr>
              <a:t>    Coagulation defects - the liver produces most of the coagulation factors and thus coagulopathy correlates with worsening liver disease.</a:t>
            </a:r>
          </a:p>
        </p:txBody>
      </p:sp>
    </p:spTree>
    <p:extLst>
      <p:ext uri="{BB962C8B-B14F-4D97-AF65-F5344CB8AC3E}">
        <p14:creationId xmlns:p14="http://schemas.microsoft.com/office/powerpoint/2010/main" val="16074296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CT</a:t>
            </a:r>
            <a:endParaRPr lang="en-US" dirty="0"/>
          </a:p>
        </p:txBody>
      </p:sp>
      <p:pic>
        <p:nvPicPr>
          <p:cNvPr id="4" name="Picture 4" descr="fig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44624"/>
            <a:ext cx="9144000" cy="681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84589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92162"/>
          </a:xfrm>
        </p:spPr>
        <p:txBody>
          <a:bodyPr/>
          <a:lstStyle/>
          <a:p>
            <a:pPr algn="ctr" rtl="0"/>
            <a:r>
              <a:rPr lang="en-US" dirty="0"/>
              <a:t>Liver </a:t>
            </a:r>
            <a:r>
              <a:rPr lang="en-US" dirty="0" smtClean="0"/>
              <a:t>cirrhosis</a:t>
            </a:r>
            <a:endParaRPr lang="en-US" dirty="0"/>
          </a:p>
        </p:txBody>
      </p:sp>
      <p:sp>
        <p:nvSpPr>
          <p:cNvPr id="3075" name="Rectangle 3"/>
          <p:cNvSpPr>
            <a:spLocks noGrp="1" noChangeArrowheads="1"/>
          </p:cNvSpPr>
          <p:nvPr>
            <p:ph idx="1"/>
          </p:nvPr>
        </p:nvSpPr>
        <p:spPr>
          <a:xfrm>
            <a:off x="323528" y="1844675"/>
            <a:ext cx="8568952" cy="4895850"/>
          </a:xfrm>
        </p:spPr>
        <p:txBody>
          <a:bodyPr>
            <a:normAutofit/>
          </a:bodyPr>
          <a:lstStyle/>
          <a:p>
            <a:pPr algn="l" rtl="0">
              <a:lnSpc>
                <a:spcPct val="150000"/>
              </a:lnSpc>
            </a:pPr>
            <a:r>
              <a:rPr lang="en-US" sz="2800" dirty="0">
                <a:solidFill>
                  <a:schemeClr val="bg1"/>
                </a:solidFill>
              </a:rPr>
              <a:t>Chronic progressive liver disease leading to :</a:t>
            </a:r>
          </a:p>
          <a:p>
            <a:pPr lvl="1" algn="l" rtl="0">
              <a:lnSpc>
                <a:spcPct val="150000"/>
              </a:lnSpc>
            </a:pPr>
            <a:r>
              <a:rPr lang="en-US" sz="2400" dirty="0" err="1" smtClean="0">
                <a:solidFill>
                  <a:schemeClr val="bg1"/>
                </a:solidFill>
              </a:rPr>
              <a:t>Necro</a:t>
            </a:r>
            <a:r>
              <a:rPr lang="en-US" sz="2400" dirty="0" smtClean="0">
                <a:solidFill>
                  <a:schemeClr val="bg1"/>
                </a:solidFill>
              </a:rPr>
              <a:t> inflammatory </a:t>
            </a:r>
            <a:r>
              <a:rPr lang="en-US" sz="2400" dirty="0">
                <a:solidFill>
                  <a:schemeClr val="bg1"/>
                </a:solidFill>
              </a:rPr>
              <a:t>reaction</a:t>
            </a:r>
          </a:p>
          <a:p>
            <a:pPr lvl="1" algn="l" rtl="0">
              <a:lnSpc>
                <a:spcPct val="150000"/>
              </a:lnSpc>
            </a:pPr>
            <a:r>
              <a:rPr lang="en-US" sz="2400" dirty="0">
                <a:solidFill>
                  <a:schemeClr val="bg1"/>
                </a:solidFill>
              </a:rPr>
              <a:t>Fibrosis</a:t>
            </a:r>
          </a:p>
          <a:p>
            <a:pPr lvl="1" algn="l" rtl="0">
              <a:lnSpc>
                <a:spcPct val="150000"/>
              </a:lnSpc>
            </a:pPr>
            <a:r>
              <a:rPr lang="en-US" sz="2400" dirty="0">
                <a:solidFill>
                  <a:schemeClr val="bg1"/>
                </a:solidFill>
              </a:rPr>
              <a:t>Loss of the lobular and </a:t>
            </a:r>
            <a:r>
              <a:rPr lang="en-US" sz="2400" dirty="0" smtClean="0">
                <a:solidFill>
                  <a:schemeClr val="bg1"/>
                </a:solidFill>
              </a:rPr>
              <a:t>vascular architecture </a:t>
            </a:r>
            <a:r>
              <a:rPr lang="en-US" sz="2400" dirty="0">
                <a:solidFill>
                  <a:schemeClr val="bg1"/>
                </a:solidFill>
              </a:rPr>
              <a:t>of liver lobules</a:t>
            </a:r>
          </a:p>
          <a:p>
            <a:pPr lvl="1" algn="l" rtl="0">
              <a:lnSpc>
                <a:spcPct val="150000"/>
              </a:lnSpc>
            </a:pPr>
            <a:r>
              <a:rPr lang="en-US" sz="2400" dirty="0" smtClean="0">
                <a:solidFill>
                  <a:schemeClr val="bg1"/>
                </a:solidFill>
              </a:rPr>
              <a:t>Regenerating </a:t>
            </a:r>
            <a:r>
              <a:rPr lang="en-US" sz="2400" dirty="0">
                <a:solidFill>
                  <a:schemeClr val="bg1"/>
                </a:solidFill>
              </a:rPr>
              <a:t>nodules </a:t>
            </a:r>
            <a:endParaRPr lang="en-US" sz="2400" dirty="0" smtClean="0">
              <a:solidFill>
                <a:schemeClr val="bg1"/>
              </a:solidFill>
            </a:endParaRPr>
          </a:p>
          <a:p>
            <a:pPr>
              <a:lnSpc>
                <a:spcPct val="150000"/>
              </a:lnSpc>
            </a:pPr>
            <a:endParaRPr lang="en-US" sz="2800" dirty="0" smtClean="0">
              <a:solidFill>
                <a:schemeClr val="bg1"/>
              </a:solidFill>
            </a:endParaRPr>
          </a:p>
          <a:p>
            <a:pPr marL="0" indent="0">
              <a:lnSpc>
                <a:spcPct val="150000"/>
              </a:lnSpc>
              <a:buNone/>
            </a:pPr>
            <a:endParaRPr lang="en-US" sz="2800" dirty="0">
              <a:solidFill>
                <a:schemeClr val="bg1"/>
              </a:solidFill>
            </a:endParaRPr>
          </a:p>
        </p:txBody>
      </p:sp>
    </p:spTree>
    <p:extLst>
      <p:ext uri="{BB962C8B-B14F-4D97-AF65-F5344CB8AC3E}">
        <p14:creationId xmlns:p14="http://schemas.microsoft.com/office/powerpoint/2010/main" val="28180937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Rot="1" noChangeArrowheads="1"/>
          </p:cNvSpPr>
          <p:nvPr>
            <p:ph type="title"/>
          </p:nvPr>
        </p:nvSpPr>
        <p:spPr/>
        <p:txBody>
          <a:bodyPr/>
          <a:lstStyle/>
          <a:p>
            <a:pPr algn="ctr"/>
            <a:r>
              <a:rPr lang="en-US" altLang="zh-CN" dirty="0" smtClean="0">
                <a:ea typeface="宋体" charset="-122"/>
              </a:rPr>
              <a:t>MRI</a:t>
            </a:r>
            <a:endParaRPr lang="en-US" altLang="zh-CN" dirty="0">
              <a:ea typeface="宋体" charset="-122"/>
            </a:endParaRPr>
          </a:p>
        </p:txBody>
      </p:sp>
      <p:pic>
        <p:nvPicPr>
          <p:cNvPr id="321543" name="Picture 7" descr="mri cirrhosis"/>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35496" y="188640"/>
            <a:ext cx="9108504" cy="6624736"/>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24105592"/>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
      <p:transition spd="slow" advTm="3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3190" name="Picture 1030" descr="Normal macro 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56" y="2100264"/>
            <a:ext cx="4113389" cy="332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373191" name="Rectangle 1031"/>
          <p:cNvSpPr>
            <a:spLocks noChangeArrowheads="1"/>
          </p:cNvSpPr>
          <p:nvPr/>
        </p:nvSpPr>
        <p:spPr bwMode="auto">
          <a:xfrm>
            <a:off x="5510390" y="1570039"/>
            <a:ext cx="2309988" cy="4032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defTabSz="915988">
              <a:lnSpc>
                <a:spcPct val="85000"/>
              </a:lnSpc>
            </a:pPr>
            <a:r>
              <a:rPr lang="en-US" altLang="zh-CN" sz="2400" dirty="0">
                <a:solidFill>
                  <a:schemeClr val="bg1"/>
                </a:solidFill>
                <a:latin typeface="Arial" charset="0"/>
                <a:ea typeface="宋体" charset="-122"/>
              </a:rPr>
              <a:t>Cirrhosis</a:t>
            </a:r>
          </a:p>
        </p:txBody>
      </p:sp>
      <p:pic>
        <p:nvPicPr>
          <p:cNvPr id="1373186" name="Picture 1026" descr="gross 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556" y="2101851"/>
            <a:ext cx="4196644" cy="32861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373192" name="Rectangle 1032"/>
          <p:cNvSpPr>
            <a:spLocks noChangeArrowheads="1"/>
          </p:cNvSpPr>
          <p:nvPr/>
        </p:nvSpPr>
        <p:spPr bwMode="auto">
          <a:xfrm>
            <a:off x="1181101" y="1565276"/>
            <a:ext cx="2309988" cy="4032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defTabSz="915988">
              <a:lnSpc>
                <a:spcPct val="85000"/>
              </a:lnSpc>
            </a:pPr>
            <a:r>
              <a:rPr lang="en-US" altLang="zh-CN" sz="2400" dirty="0">
                <a:solidFill>
                  <a:schemeClr val="bg1"/>
                </a:solidFill>
                <a:latin typeface="Arial" charset="0"/>
                <a:ea typeface="宋体" charset="-122"/>
              </a:rPr>
              <a:t>Normal</a:t>
            </a:r>
          </a:p>
        </p:txBody>
      </p:sp>
      <p:sp>
        <p:nvSpPr>
          <p:cNvPr id="1373193" name="Rectangle 1033"/>
          <p:cNvSpPr>
            <a:spLocks noChangeArrowheads="1"/>
          </p:cNvSpPr>
          <p:nvPr/>
        </p:nvSpPr>
        <p:spPr bwMode="auto">
          <a:xfrm>
            <a:off x="5057423" y="5573714"/>
            <a:ext cx="1595967" cy="3508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defTabSz="915988">
              <a:lnSpc>
                <a:spcPct val="85000"/>
              </a:lnSpc>
            </a:pPr>
            <a:r>
              <a:rPr lang="en-US" altLang="zh-CN" sz="2000" dirty="0">
                <a:latin typeface="Arial" charset="0"/>
                <a:ea typeface="宋体" charset="-122"/>
              </a:rPr>
              <a:t>Nodules</a:t>
            </a:r>
          </a:p>
        </p:txBody>
      </p:sp>
      <p:sp>
        <p:nvSpPr>
          <p:cNvPr id="1373195" name="Line 1035"/>
          <p:cNvSpPr>
            <a:spLocks noChangeShapeType="1"/>
          </p:cNvSpPr>
          <p:nvPr/>
        </p:nvSpPr>
        <p:spPr bwMode="auto">
          <a:xfrm flipV="1">
            <a:off x="5980289" y="3954464"/>
            <a:ext cx="509412" cy="1487487"/>
          </a:xfrm>
          <a:prstGeom prst="line">
            <a:avLst/>
          </a:prstGeom>
          <a:noFill/>
          <a:ln w="38100">
            <a:solidFill>
              <a:srgbClr val="99CCFF"/>
            </a:solidFill>
            <a:round/>
            <a:headEnd/>
            <a:tailEnd type="triangle" w="med" len="med"/>
          </a:ln>
          <a:effectLst>
            <a:outerShdw dist="28398" dir="3806097"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373196" name="Rectangle 1036"/>
          <p:cNvSpPr>
            <a:spLocks noChangeArrowheads="1"/>
          </p:cNvSpPr>
          <p:nvPr/>
        </p:nvSpPr>
        <p:spPr bwMode="auto">
          <a:xfrm>
            <a:off x="6117167" y="2212975"/>
            <a:ext cx="2493433" cy="3508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defTabSz="915988">
              <a:lnSpc>
                <a:spcPct val="85000"/>
              </a:lnSpc>
            </a:pPr>
            <a:r>
              <a:rPr lang="en-US" altLang="zh-CN" sz="2000">
                <a:latin typeface="Arial" charset="0"/>
                <a:ea typeface="宋体" charset="-122"/>
              </a:rPr>
              <a:t>Irregular surface</a:t>
            </a:r>
          </a:p>
        </p:txBody>
      </p:sp>
      <p:sp>
        <p:nvSpPr>
          <p:cNvPr id="1373199" name="Rectangle 1039"/>
          <p:cNvSpPr>
            <a:spLocks noGrp="1" noChangeArrowheads="1"/>
          </p:cNvSpPr>
          <p:nvPr>
            <p:ph type="title" idx="4294967295"/>
          </p:nvPr>
        </p:nvSpPr>
        <p:spPr>
          <a:xfrm>
            <a:off x="2235200" y="0"/>
            <a:ext cx="6908800" cy="200025"/>
          </a:xfrm>
        </p:spPr>
        <p:txBody>
          <a:bodyPr>
            <a:normAutofit fontScale="90000"/>
          </a:bodyPr>
          <a:lstStyle/>
          <a:p>
            <a:r>
              <a:rPr lang="en-US" altLang="zh-CN" sz="800" b="0">
                <a:solidFill>
                  <a:schemeClr val="bg2"/>
                </a:solidFill>
                <a:ea typeface="宋体" charset="-122"/>
              </a:rPr>
              <a:t>GROSS IMAGE OF A NORMAL AND A CIRRHOTIC LIVER</a:t>
            </a:r>
          </a:p>
        </p:txBody>
      </p:sp>
    </p:spTree>
    <p:extLst>
      <p:ext uri="{BB962C8B-B14F-4D97-AF65-F5344CB8AC3E}">
        <p14:creationId xmlns:p14="http://schemas.microsoft.com/office/powerpoint/2010/main" val="21359751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8" name="Picture 4" descr="Ma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9429" name="Text Box 5"/>
          <p:cNvSpPr txBox="1">
            <a:spLocks noChangeArrowheads="1"/>
          </p:cNvSpPr>
          <p:nvPr/>
        </p:nvSpPr>
        <p:spPr bwMode="auto">
          <a:xfrm>
            <a:off x="2153356" y="307976"/>
            <a:ext cx="4375856" cy="5064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Lst>
        </p:spPr>
        <p:txBody>
          <a:bodyPr>
            <a:spAutoFit/>
          </a:bodyPr>
          <a:lstStyle/>
          <a:p>
            <a:pPr>
              <a:lnSpc>
                <a:spcPct val="85000"/>
              </a:lnSpc>
            </a:pPr>
            <a:r>
              <a:rPr lang="en-US" altLang="zh-CN" sz="3200">
                <a:solidFill>
                  <a:schemeClr val="tx2"/>
                </a:solidFill>
                <a:latin typeface="Arial" charset="0"/>
                <a:ea typeface="宋体" charset="-122"/>
              </a:rPr>
              <a:t>Cirrhotic liver</a:t>
            </a:r>
          </a:p>
        </p:txBody>
      </p:sp>
      <p:sp>
        <p:nvSpPr>
          <p:cNvPr id="359431" name="Rectangle 7"/>
          <p:cNvSpPr>
            <a:spLocks noChangeArrowheads="1"/>
          </p:cNvSpPr>
          <p:nvPr/>
        </p:nvSpPr>
        <p:spPr bwMode="auto">
          <a:xfrm>
            <a:off x="5651501" y="725489"/>
            <a:ext cx="3286477" cy="3508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defTabSz="915988">
              <a:lnSpc>
                <a:spcPct val="85000"/>
              </a:lnSpc>
            </a:pPr>
            <a:r>
              <a:rPr lang="en-US" altLang="zh-CN" sz="2000">
                <a:latin typeface="Arial" charset="0"/>
                <a:ea typeface="宋体" charset="-122"/>
              </a:rPr>
              <a:t>Nodular, irregular surface</a:t>
            </a:r>
          </a:p>
        </p:txBody>
      </p:sp>
      <p:sp>
        <p:nvSpPr>
          <p:cNvPr id="359433" name="Line 9"/>
          <p:cNvSpPr>
            <a:spLocks noChangeShapeType="1"/>
          </p:cNvSpPr>
          <p:nvPr/>
        </p:nvSpPr>
        <p:spPr bwMode="auto">
          <a:xfrm flipV="1">
            <a:off x="6560256" y="992189"/>
            <a:ext cx="303388" cy="892175"/>
          </a:xfrm>
          <a:prstGeom prst="line">
            <a:avLst/>
          </a:prstGeom>
          <a:noFill/>
          <a:ln w="38100">
            <a:solidFill>
              <a:srgbClr val="99CCFF"/>
            </a:solidFill>
            <a:round/>
            <a:headEnd type="triangle" w="med" len="med"/>
            <a:tailEnd/>
          </a:ln>
          <a:effectLst>
            <a:outerShdw dist="28398" dir="3806097"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59434" name="Line 10"/>
          <p:cNvSpPr>
            <a:spLocks noChangeShapeType="1"/>
          </p:cNvSpPr>
          <p:nvPr/>
        </p:nvSpPr>
        <p:spPr bwMode="auto">
          <a:xfrm>
            <a:off x="6848122" y="995363"/>
            <a:ext cx="800100" cy="766762"/>
          </a:xfrm>
          <a:prstGeom prst="line">
            <a:avLst/>
          </a:prstGeom>
          <a:noFill/>
          <a:ln w="38100">
            <a:solidFill>
              <a:srgbClr val="99CCFF"/>
            </a:solidFill>
            <a:round/>
            <a:headEnd/>
            <a:tailEnd type="triangle" w="med" len="med"/>
          </a:ln>
          <a:effectLst>
            <a:outerShdw dist="25400" dir="54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59438" name="Rectangle 14"/>
          <p:cNvSpPr>
            <a:spLocks noChangeArrowheads="1"/>
          </p:cNvSpPr>
          <p:nvPr/>
        </p:nvSpPr>
        <p:spPr bwMode="auto">
          <a:xfrm>
            <a:off x="3237089" y="3783014"/>
            <a:ext cx="1595967" cy="3508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defTabSz="915988">
              <a:lnSpc>
                <a:spcPct val="85000"/>
              </a:lnSpc>
            </a:pPr>
            <a:r>
              <a:rPr lang="en-US" altLang="zh-CN" sz="2000">
                <a:latin typeface="Arial" charset="0"/>
                <a:ea typeface="宋体" charset="-122"/>
              </a:rPr>
              <a:t>Nodules</a:t>
            </a:r>
          </a:p>
        </p:txBody>
      </p:sp>
      <p:grpSp>
        <p:nvGrpSpPr>
          <p:cNvPr id="359449" name="Group 25"/>
          <p:cNvGrpSpPr>
            <a:grpSpLocks/>
          </p:cNvGrpSpPr>
          <p:nvPr/>
        </p:nvGrpSpPr>
        <p:grpSpPr bwMode="auto">
          <a:xfrm>
            <a:off x="2997200" y="2522539"/>
            <a:ext cx="1621367" cy="1341437"/>
            <a:chOff x="2124" y="1589"/>
            <a:chExt cx="1149" cy="845"/>
          </a:xfrm>
        </p:grpSpPr>
        <p:sp>
          <p:nvSpPr>
            <p:cNvPr id="359445" name="Freeform 21"/>
            <p:cNvSpPr>
              <a:spLocks/>
            </p:cNvSpPr>
            <p:nvPr/>
          </p:nvSpPr>
          <p:spPr bwMode="auto">
            <a:xfrm>
              <a:off x="2124" y="1842"/>
              <a:ext cx="228" cy="228"/>
            </a:xfrm>
            <a:custGeom>
              <a:avLst/>
              <a:gdLst>
                <a:gd name="T0" fmla="*/ 156 w 228"/>
                <a:gd name="T1" fmla="*/ 57 h 228"/>
                <a:gd name="T2" fmla="*/ 141 w 228"/>
                <a:gd name="T3" fmla="*/ 45 h 228"/>
                <a:gd name="T4" fmla="*/ 87 w 228"/>
                <a:gd name="T5" fmla="*/ 3 h 228"/>
                <a:gd name="T6" fmla="*/ 12 w 228"/>
                <a:gd name="T7" fmla="*/ 15 h 228"/>
                <a:gd name="T8" fmla="*/ 0 w 228"/>
                <a:gd name="T9" fmla="*/ 45 h 228"/>
                <a:gd name="T10" fmla="*/ 48 w 228"/>
                <a:gd name="T11" fmla="*/ 138 h 228"/>
                <a:gd name="T12" fmla="*/ 78 w 228"/>
                <a:gd name="T13" fmla="*/ 189 h 228"/>
                <a:gd name="T14" fmla="*/ 126 w 228"/>
                <a:gd name="T15" fmla="*/ 219 h 228"/>
                <a:gd name="T16" fmla="*/ 153 w 228"/>
                <a:gd name="T17" fmla="*/ 228 h 228"/>
                <a:gd name="T18" fmla="*/ 207 w 228"/>
                <a:gd name="T19" fmla="*/ 219 h 228"/>
                <a:gd name="T20" fmla="*/ 228 w 228"/>
                <a:gd name="T21" fmla="*/ 192 h 228"/>
                <a:gd name="T22" fmla="*/ 186 w 228"/>
                <a:gd name="T23" fmla="*/ 99 h 228"/>
                <a:gd name="T24" fmla="*/ 156 w 228"/>
                <a:gd name="T25" fmla="*/ 5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228">
                  <a:moveTo>
                    <a:pt x="156" y="57"/>
                  </a:moveTo>
                  <a:cubicBezTo>
                    <a:pt x="138" y="29"/>
                    <a:pt x="163" y="63"/>
                    <a:pt x="141" y="45"/>
                  </a:cubicBezTo>
                  <a:cubicBezTo>
                    <a:pt x="123" y="30"/>
                    <a:pt x="111" y="11"/>
                    <a:pt x="87" y="3"/>
                  </a:cubicBezTo>
                  <a:cubicBezTo>
                    <a:pt x="58" y="5"/>
                    <a:pt x="35" y="0"/>
                    <a:pt x="12" y="15"/>
                  </a:cubicBezTo>
                  <a:cubicBezTo>
                    <a:pt x="5" y="25"/>
                    <a:pt x="3" y="33"/>
                    <a:pt x="0" y="45"/>
                  </a:cubicBezTo>
                  <a:cubicBezTo>
                    <a:pt x="7" y="78"/>
                    <a:pt x="19" y="119"/>
                    <a:pt x="48" y="138"/>
                  </a:cubicBezTo>
                  <a:cubicBezTo>
                    <a:pt x="52" y="156"/>
                    <a:pt x="60" y="183"/>
                    <a:pt x="78" y="189"/>
                  </a:cubicBezTo>
                  <a:cubicBezTo>
                    <a:pt x="94" y="205"/>
                    <a:pt x="106" y="212"/>
                    <a:pt x="126" y="219"/>
                  </a:cubicBezTo>
                  <a:cubicBezTo>
                    <a:pt x="135" y="222"/>
                    <a:pt x="153" y="228"/>
                    <a:pt x="153" y="228"/>
                  </a:cubicBezTo>
                  <a:cubicBezTo>
                    <a:pt x="171" y="226"/>
                    <a:pt x="189" y="223"/>
                    <a:pt x="207" y="219"/>
                  </a:cubicBezTo>
                  <a:cubicBezTo>
                    <a:pt x="219" y="210"/>
                    <a:pt x="223" y="206"/>
                    <a:pt x="228" y="192"/>
                  </a:cubicBezTo>
                  <a:cubicBezTo>
                    <a:pt x="223" y="153"/>
                    <a:pt x="210" y="130"/>
                    <a:pt x="186" y="99"/>
                  </a:cubicBezTo>
                  <a:cubicBezTo>
                    <a:pt x="175" y="85"/>
                    <a:pt x="168" y="69"/>
                    <a:pt x="156" y="57"/>
                  </a:cubicBezTo>
                  <a:close/>
                </a:path>
              </a:pathLst>
            </a:custGeom>
            <a:noFill/>
            <a:ln w="38100" cap="flat" cmpd="sng">
              <a:solidFill>
                <a:schemeClr val="tx1"/>
              </a:solidFill>
              <a:prstDash val="sysDot"/>
              <a:round/>
              <a:headEnd/>
              <a:tailEnd/>
            </a:ln>
            <a:effectLst/>
            <a:extLst>
              <a:ext uri="{909E8E84-426E-40DD-AFC4-6F175D3DCCD1}">
                <a14:hiddenFill xmlns:a14="http://schemas.microsoft.com/office/drawing/2010/main">
                  <a:solidFill>
                    <a:srgbClr val="7F1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4" name="Line 20"/>
            <p:cNvSpPr>
              <a:spLocks noChangeShapeType="1"/>
            </p:cNvSpPr>
            <p:nvPr/>
          </p:nvSpPr>
          <p:spPr bwMode="auto">
            <a:xfrm rot="6156297" flipV="1">
              <a:off x="2511" y="1946"/>
              <a:ext cx="215" cy="562"/>
            </a:xfrm>
            <a:prstGeom prst="line">
              <a:avLst/>
            </a:prstGeom>
            <a:noFill/>
            <a:ln w="38100">
              <a:solidFill>
                <a:srgbClr val="99CCFF"/>
              </a:solidFill>
              <a:round/>
              <a:headEnd type="triangle" w="med" len="med"/>
              <a:tailEnd/>
            </a:ln>
            <a:effectLst>
              <a:outerShdw dist="28398" dir="3806097"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59446" name="Freeform 22"/>
            <p:cNvSpPr>
              <a:spLocks/>
            </p:cNvSpPr>
            <p:nvPr/>
          </p:nvSpPr>
          <p:spPr bwMode="auto">
            <a:xfrm>
              <a:off x="3066" y="1980"/>
              <a:ext cx="207" cy="195"/>
            </a:xfrm>
            <a:custGeom>
              <a:avLst/>
              <a:gdLst>
                <a:gd name="T0" fmla="*/ 45 w 207"/>
                <a:gd name="T1" fmla="*/ 6 h 195"/>
                <a:gd name="T2" fmla="*/ 12 w 207"/>
                <a:gd name="T3" fmla="*/ 69 h 195"/>
                <a:gd name="T4" fmla="*/ 0 w 207"/>
                <a:gd name="T5" fmla="*/ 108 h 195"/>
                <a:gd name="T6" fmla="*/ 12 w 207"/>
                <a:gd name="T7" fmla="*/ 165 h 195"/>
                <a:gd name="T8" fmla="*/ 48 w 207"/>
                <a:gd name="T9" fmla="*/ 189 h 195"/>
                <a:gd name="T10" fmla="*/ 66 w 207"/>
                <a:gd name="T11" fmla="*/ 195 h 195"/>
                <a:gd name="T12" fmla="*/ 138 w 207"/>
                <a:gd name="T13" fmla="*/ 186 h 195"/>
                <a:gd name="T14" fmla="*/ 156 w 207"/>
                <a:gd name="T15" fmla="*/ 180 h 195"/>
                <a:gd name="T16" fmla="*/ 165 w 207"/>
                <a:gd name="T17" fmla="*/ 177 h 195"/>
                <a:gd name="T18" fmla="*/ 201 w 207"/>
                <a:gd name="T19" fmla="*/ 129 h 195"/>
                <a:gd name="T20" fmla="*/ 207 w 207"/>
                <a:gd name="T21" fmla="*/ 111 h 195"/>
                <a:gd name="T22" fmla="*/ 204 w 207"/>
                <a:gd name="T23" fmla="*/ 51 h 195"/>
                <a:gd name="T24" fmla="*/ 186 w 207"/>
                <a:gd name="T25" fmla="*/ 18 h 195"/>
                <a:gd name="T26" fmla="*/ 165 w 207"/>
                <a:gd name="T27" fmla="*/ 6 h 195"/>
                <a:gd name="T28" fmla="*/ 117 w 207"/>
                <a:gd name="T29" fmla="*/ 0 h 195"/>
                <a:gd name="T30" fmla="*/ 45 w 207"/>
                <a:gd name="T31"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95">
                  <a:moveTo>
                    <a:pt x="45" y="6"/>
                  </a:moveTo>
                  <a:cubicBezTo>
                    <a:pt x="37" y="29"/>
                    <a:pt x="27" y="50"/>
                    <a:pt x="12" y="69"/>
                  </a:cubicBezTo>
                  <a:cubicBezTo>
                    <a:pt x="8" y="82"/>
                    <a:pt x="3" y="95"/>
                    <a:pt x="0" y="108"/>
                  </a:cubicBezTo>
                  <a:cubicBezTo>
                    <a:pt x="2" y="130"/>
                    <a:pt x="5" y="145"/>
                    <a:pt x="12" y="165"/>
                  </a:cubicBezTo>
                  <a:cubicBezTo>
                    <a:pt x="14" y="170"/>
                    <a:pt x="42" y="185"/>
                    <a:pt x="48" y="189"/>
                  </a:cubicBezTo>
                  <a:cubicBezTo>
                    <a:pt x="53" y="193"/>
                    <a:pt x="66" y="195"/>
                    <a:pt x="66" y="195"/>
                  </a:cubicBezTo>
                  <a:cubicBezTo>
                    <a:pt x="90" y="190"/>
                    <a:pt x="114" y="189"/>
                    <a:pt x="138" y="186"/>
                  </a:cubicBezTo>
                  <a:cubicBezTo>
                    <a:pt x="144" y="184"/>
                    <a:pt x="150" y="182"/>
                    <a:pt x="156" y="180"/>
                  </a:cubicBezTo>
                  <a:cubicBezTo>
                    <a:pt x="159" y="179"/>
                    <a:pt x="165" y="177"/>
                    <a:pt x="165" y="177"/>
                  </a:cubicBezTo>
                  <a:cubicBezTo>
                    <a:pt x="176" y="166"/>
                    <a:pt x="196" y="143"/>
                    <a:pt x="201" y="129"/>
                  </a:cubicBezTo>
                  <a:cubicBezTo>
                    <a:pt x="203" y="123"/>
                    <a:pt x="207" y="111"/>
                    <a:pt x="207" y="111"/>
                  </a:cubicBezTo>
                  <a:cubicBezTo>
                    <a:pt x="202" y="90"/>
                    <a:pt x="201" y="73"/>
                    <a:pt x="204" y="51"/>
                  </a:cubicBezTo>
                  <a:cubicBezTo>
                    <a:pt x="201" y="33"/>
                    <a:pt x="203" y="24"/>
                    <a:pt x="186" y="18"/>
                  </a:cubicBezTo>
                  <a:cubicBezTo>
                    <a:pt x="178" y="12"/>
                    <a:pt x="175" y="8"/>
                    <a:pt x="165" y="6"/>
                  </a:cubicBezTo>
                  <a:cubicBezTo>
                    <a:pt x="149" y="3"/>
                    <a:pt x="117" y="0"/>
                    <a:pt x="117" y="0"/>
                  </a:cubicBezTo>
                  <a:cubicBezTo>
                    <a:pt x="87" y="6"/>
                    <a:pt x="84" y="6"/>
                    <a:pt x="45" y="6"/>
                  </a:cubicBezTo>
                  <a:close/>
                </a:path>
              </a:pathLst>
            </a:custGeom>
            <a:noFill/>
            <a:ln w="38100" cap="flat" cmpd="sng">
              <a:solidFill>
                <a:schemeClr val="tx1"/>
              </a:solidFill>
              <a:prstDash val="sysDot"/>
              <a:round/>
              <a:headEnd/>
              <a:tailEnd/>
            </a:ln>
            <a:effectLst/>
            <a:extLst>
              <a:ext uri="{909E8E84-426E-40DD-AFC4-6F175D3DCCD1}">
                <a14:hiddenFill xmlns:a14="http://schemas.microsoft.com/office/drawing/2010/main">
                  <a:solidFill>
                    <a:srgbClr val="7F1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7" name="Freeform 23"/>
            <p:cNvSpPr>
              <a:spLocks/>
            </p:cNvSpPr>
            <p:nvPr/>
          </p:nvSpPr>
          <p:spPr bwMode="auto">
            <a:xfrm>
              <a:off x="2556" y="1589"/>
              <a:ext cx="150" cy="115"/>
            </a:xfrm>
            <a:custGeom>
              <a:avLst/>
              <a:gdLst>
                <a:gd name="T0" fmla="*/ 75 w 150"/>
                <a:gd name="T1" fmla="*/ 4 h 115"/>
                <a:gd name="T2" fmla="*/ 39 w 150"/>
                <a:gd name="T3" fmla="*/ 7 h 115"/>
                <a:gd name="T4" fmla="*/ 21 w 150"/>
                <a:gd name="T5" fmla="*/ 13 h 115"/>
                <a:gd name="T6" fmla="*/ 0 w 150"/>
                <a:gd name="T7" fmla="*/ 49 h 115"/>
                <a:gd name="T8" fmla="*/ 42 w 150"/>
                <a:gd name="T9" fmla="*/ 115 h 115"/>
                <a:gd name="T10" fmla="*/ 72 w 150"/>
                <a:gd name="T11" fmla="*/ 109 h 115"/>
                <a:gd name="T12" fmla="*/ 90 w 150"/>
                <a:gd name="T13" fmla="*/ 106 h 115"/>
                <a:gd name="T14" fmla="*/ 120 w 150"/>
                <a:gd name="T15" fmla="*/ 100 h 115"/>
                <a:gd name="T16" fmla="*/ 144 w 150"/>
                <a:gd name="T17" fmla="*/ 79 h 115"/>
                <a:gd name="T18" fmla="*/ 150 w 150"/>
                <a:gd name="T19" fmla="*/ 61 h 115"/>
                <a:gd name="T20" fmla="*/ 81 w 150"/>
                <a:gd name="T21" fmla="*/ 13 h 115"/>
                <a:gd name="T22" fmla="*/ 75 w 150"/>
                <a:gd name="T23" fmla="*/ 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15">
                  <a:moveTo>
                    <a:pt x="75" y="4"/>
                  </a:moveTo>
                  <a:cubicBezTo>
                    <a:pt x="63" y="0"/>
                    <a:pt x="52" y="4"/>
                    <a:pt x="39" y="7"/>
                  </a:cubicBezTo>
                  <a:cubicBezTo>
                    <a:pt x="33" y="9"/>
                    <a:pt x="21" y="13"/>
                    <a:pt x="21" y="13"/>
                  </a:cubicBezTo>
                  <a:cubicBezTo>
                    <a:pt x="13" y="25"/>
                    <a:pt x="5" y="35"/>
                    <a:pt x="0" y="49"/>
                  </a:cubicBezTo>
                  <a:cubicBezTo>
                    <a:pt x="4" y="84"/>
                    <a:pt x="7" y="103"/>
                    <a:pt x="42" y="115"/>
                  </a:cubicBezTo>
                  <a:cubicBezTo>
                    <a:pt x="52" y="113"/>
                    <a:pt x="62" y="111"/>
                    <a:pt x="72" y="109"/>
                  </a:cubicBezTo>
                  <a:cubicBezTo>
                    <a:pt x="78" y="108"/>
                    <a:pt x="84" y="107"/>
                    <a:pt x="90" y="106"/>
                  </a:cubicBezTo>
                  <a:cubicBezTo>
                    <a:pt x="100" y="104"/>
                    <a:pt x="120" y="100"/>
                    <a:pt x="120" y="100"/>
                  </a:cubicBezTo>
                  <a:cubicBezTo>
                    <a:pt x="132" y="92"/>
                    <a:pt x="139" y="91"/>
                    <a:pt x="144" y="79"/>
                  </a:cubicBezTo>
                  <a:cubicBezTo>
                    <a:pt x="147" y="73"/>
                    <a:pt x="150" y="61"/>
                    <a:pt x="150" y="61"/>
                  </a:cubicBezTo>
                  <a:cubicBezTo>
                    <a:pt x="136" y="40"/>
                    <a:pt x="106" y="21"/>
                    <a:pt x="81" y="13"/>
                  </a:cubicBezTo>
                  <a:cubicBezTo>
                    <a:pt x="78" y="3"/>
                    <a:pt x="81" y="4"/>
                    <a:pt x="75" y="4"/>
                  </a:cubicBezTo>
                  <a:close/>
                </a:path>
              </a:pathLst>
            </a:custGeom>
            <a:noFill/>
            <a:ln w="38100" cap="flat" cmpd="sng">
              <a:solidFill>
                <a:schemeClr val="tx1"/>
              </a:solidFill>
              <a:prstDash val="sysDot"/>
              <a:round/>
              <a:headEnd/>
              <a:tailEnd/>
            </a:ln>
            <a:effectLst/>
            <a:extLst>
              <a:ext uri="{909E8E84-426E-40DD-AFC4-6F175D3DCCD1}">
                <a14:hiddenFill xmlns:a14="http://schemas.microsoft.com/office/drawing/2010/main">
                  <a:solidFill>
                    <a:srgbClr val="7F1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1" name="Line 17"/>
            <p:cNvSpPr>
              <a:spLocks noChangeShapeType="1"/>
            </p:cNvSpPr>
            <p:nvPr/>
          </p:nvSpPr>
          <p:spPr bwMode="auto">
            <a:xfrm rot="8509584" flipV="1">
              <a:off x="2615" y="1699"/>
              <a:ext cx="260" cy="678"/>
            </a:xfrm>
            <a:prstGeom prst="line">
              <a:avLst/>
            </a:prstGeom>
            <a:noFill/>
            <a:ln w="38100">
              <a:solidFill>
                <a:srgbClr val="99CCFF"/>
              </a:solidFill>
              <a:round/>
              <a:headEnd type="triangle" w="med" len="med"/>
              <a:tailEnd/>
            </a:ln>
            <a:effectLst>
              <a:outerShdw dist="28398" dir="3806097"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59443" name="Line 19"/>
            <p:cNvSpPr>
              <a:spLocks noChangeShapeType="1"/>
            </p:cNvSpPr>
            <p:nvPr/>
          </p:nvSpPr>
          <p:spPr bwMode="auto">
            <a:xfrm rot="12501920" flipV="1">
              <a:off x="2910" y="2074"/>
              <a:ext cx="128" cy="360"/>
            </a:xfrm>
            <a:prstGeom prst="line">
              <a:avLst/>
            </a:prstGeom>
            <a:noFill/>
            <a:ln w="38100">
              <a:solidFill>
                <a:srgbClr val="99CCFF"/>
              </a:solidFill>
              <a:round/>
              <a:headEnd type="triangle" w="med" len="med"/>
              <a:tailEnd/>
            </a:ln>
            <a:effectLst>
              <a:outerShdw dist="28398" dir="3806097"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sp>
        <p:nvSpPr>
          <p:cNvPr id="359450" name="Rectangle 26"/>
          <p:cNvSpPr>
            <a:spLocks noGrp="1" noChangeArrowheads="1"/>
          </p:cNvSpPr>
          <p:nvPr>
            <p:ph type="title" idx="4294967295"/>
          </p:nvPr>
        </p:nvSpPr>
        <p:spPr>
          <a:xfrm>
            <a:off x="0" y="0"/>
            <a:ext cx="6908800" cy="15557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r>
              <a:rPr lang="en-US" altLang="en-US" sz="800" b="0">
                <a:solidFill>
                  <a:srgbClr val="042692"/>
                </a:solidFill>
              </a:rPr>
              <a:t>GROSS IMAGE OF A CIRRHOTIC LIVER</a:t>
            </a:r>
            <a:endParaRPr lang="en-US" altLang="zh-CN" sz="800" b="0">
              <a:solidFill>
                <a:srgbClr val="042692"/>
              </a:solidFill>
              <a:ea typeface="宋体" charset="-122"/>
            </a:endParaRPr>
          </a:p>
        </p:txBody>
      </p:sp>
    </p:spTree>
    <p:extLst>
      <p:ext uri="{BB962C8B-B14F-4D97-AF65-F5344CB8AC3E}">
        <p14:creationId xmlns:p14="http://schemas.microsoft.com/office/powerpoint/2010/main" val="281053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9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07504" y="1844675"/>
            <a:ext cx="8856984" cy="4895850"/>
          </a:xfrm>
        </p:spPr>
        <p:txBody>
          <a:bodyPr/>
          <a:lstStyle/>
          <a:p>
            <a:pPr marL="0" indent="0" algn="ctr">
              <a:lnSpc>
                <a:spcPct val="250000"/>
              </a:lnSpc>
              <a:buNone/>
            </a:pPr>
            <a:r>
              <a:rPr lang="en-IN" sz="3200" b="1" dirty="0" smtClean="0">
                <a:solidFill>
                  <a:srgbClr val="FFC000"/>
                </a:solidFill>
                <a:effectLst>
                  <a:outerShdw blurRad="38100" dist="38100" dir="2700000" algn="tl">
                    <a:srgbClr val="000000">
                      <a:alpha val="43137"/>
                    </a:srgbClr>
                  </a:outerShdw>
                </a:effectLst>
              </a:rPr>
              <a:t>Gold Standard test for Liver </a:t>
            </a:r>
            <a:r>
              <a:rPr lang="en-IN" sz="3200" b="1" dirty="0" err="1" smtClean="0">
                <a:solidFill>
                  <a:srgbClr val="FFC000"/>
                </a:solidFill>
                <a:effectLst>
                  <a:outerShdw blurRad="38100" dist="38100" dir="2700000" algn="tl">
                    <a:srgbClr val="000000">
                      <a:alpha val="43137"/>
                    </a:srgbClr>
                  </a:outerShdw>
                </a:effectLst>
              </a:rPr>
              <a:t>Cirrohosis</a:t>
            </a:r>
            <a:r>
              <a:rPr lang="en-IN" sz="3200" b="1" dirty="0" smtClean="0">
                <a:solidFill>
                  <a:srgbClr val="FFC000"/>
                </a:solidFill>
                <a:effectLst>
                  <a:outerShdw blurRad="38100" dist="38100" dir="2700000" algn="tl">
                    <a:srgbClr val="000000">
                      <a:alpha val="43137"/>
                    </a:srgbClr>
                  </a:outerShdw>
                </a:effectLst>
              </a:rPr>
              <a:t> is LIVER BIOPSY</a:t>
            </a:r>
            <a:endParaRPr lang="en-IN"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7980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4215" name="Picture 4103" descr="Normal micro 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55" y="1814513"/>
            <a:ext cx="4104923" cy="3584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74212" name="Picture 4100" descr="cirrhosis histo sm"/>
          <p:cNvPicPr>
            <a:picLocks noChangeAspect="1" noChangeArrowheads="1"/>
          </p:cNvPicPr>
          <p:nvPr/>
        </p:nvPicPr>
        <p:blipFill>
          <a:blip r:embed="rId4">
            <a:extLst>
              <a:ext uri="{28A0092B-C50C-407E-A947-70E740481C1C}">
                <a14:useLocalDpi xmlns:a14="http://schemas.microsoft.com/office/drawing/2010/main" val="0"/>
              </a:ext>
            </a:extLst>
          </a:blip>
          <a:srcRect t="18684" r="23204"/>
          <a:stretch>
            <a:fillRect/>
          </a:stretch>
        </p:blipFill>
        <p:spPr bwMode="auto">
          <a:xfrm>
            <a:off x="4525434" y="1819276"/>
            <a:ext cx="4395611" cy="3597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74213" name="Rectangle 4101"/>
          <p:cNvSpPr>
            <a:spLocks noChangeArrowheads="1"/>
          </p:cNvSpPr>
          <p:nvPr/>
        </p:nvSpPr>
        <p:spPr bwMode="auto">
          <a:xfrm>
            <a:off x="5453945" y="1350964"/>
            <a:ext cx="2538588" cy="4032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defTabSz="915988">
              <a:lnSpc>
                <a:spcPct val="85000"/>
              </a:lnSpc>
            </a:pPr>
            <a:r>
              <a:rPr lang="en-US" altLang="zh-CN" sz="2400" dirty="0">
                <a:solidFill>
                  <a:srgbClr val="FFC000"/>
                </a:solidFill>
                <a:latin typeface="Arial" charset="0"/>
                <a:ea typeface="宋体" charset="-122"/>
              </a:rPr>
              <a:t>Cirrhosis</a:t>
            </a:r>
          </a:p>
        </p:txBody>
      </p:sp>
      <p:sp>
        <p:nvSpPr>
          <p:cNvPr id="1374214" name="Rectangle 4102"/>
          <p:cNvSpPr>
            <a:spLocks noChangeArrowheads="1"/>
          </p:cNvSpPr>
          <p:nvPr/>
        </p:nvSpPr>
        <p:spPr bwMode="auto">
          <a:xfrm>
            <a:off x="1044222" y="1339851"/>
            <a:ext cx="2309989" cy="4032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defTabSz="915988">
              <a:lnSpc>
                <a:spcPct val="85000"/>
              </a:lnSpc>
            </a:pPr>
            <a:r>
              <a:rPr lang="en-US" altLang="zh-CN" sz="2400" dirty="0">
                <a:solidFill>
                  <a:srgbClr val="FFC000"/>
                </a:solidFill>
                <a:latin typeface="Arial" charset="0"/>
                <a:ea typeface="宋体" charset="-122"/>
              </a:rPr>
              <a:t>Normal</a:t>
            </a:r>
          </a:p>
        </p:txBody>
      </p:sp>
      <p:sp>
        <p:nvSpPr>
          <p:cNvPr id="1374217" name="Rectangle 4105"/>
          <p:cNvSpPr>
            <a:spLocks noChangeArrowheads="1"/>
          </p:cNvSpPr>
          <p:nvPr/>
        </p:nvSpPr>
        <p:spPr bwMode="auto">
          <a:xfrm>
            <a:off x="5655734" y="5668963"/>
            <a:ext cx="2538589" cy="558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560" tIns="45468" rIns="92560" bIns="45468">
            <a:spAutoFit/>
          </a:bodyPr>
          <a:lstStyle/>
          <a:p>
            <a:pPr defTabSz="915988">
              <a:lnSpc>
                <a:spcPct val="85000"/>
              </a:lnSpc>
            </a:pPr>
            <a:r>
              <a:rPr lang="en-US" altLang="zh-CN">
                <a:solidFill>
                  <a:srgbClr val="99CCFF"/>
                </a:solidFill>
                <a:latin typeface="Arial" charset="0"/>
                <a:ea typeface="宋体" charset="-122"/>
              </a:rPr>
              <a:t>Nodules  surrounded by fibrous tissue</a:t>
            </a:r>
          </a:p>
        </p:txBody>
      </p:sp>
      <p:sp>
        <p:nvSpPr>
          <p:cNvPr id="1374219" name="Line 4107"/>
          <p:cNvSpPr>
            <a:spLocks noChangeShapeType="1"/>
          </p:cNvSpPr>
          <p:nvPr/>
        </p:nvSpPr>
        <p:spPr bwMode="auto">
          <a:xfrm flipH="1" flipV="1">
            <a:off x="6914444" y="4525964"/>
            <a:ext cx="7056" cy="1095375"/>
          </a:xfrm>
          <a:prstGeom prst="line">
            <a:avLst/>
          </a:prstGeom>
          <a:noFill/>
          <a:ln w="38100">
            <a:solidFill>
              <a:srgbClr val="99CCFF"/>
            </a:solidFill>
            <a:round/>
            <a:headEnd/>
            <a:tailEnd/>
          </a:ln>
          <a:effectLst>
            <a:outerShdw dist="28398" dir="3806097"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25820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07" name="Rectangle 11"/>
          <p:cNvSpPr>
            <a:spLocks noGrp="1" noChangeArrowheads="1"/>
          </p:cNvSpPr>
          <p:nvPr>
            <p:ph type="title" idx="4294967295"/>
          </p:nvPr>
        </p:nvSpPr>
        <p:spPr>
          <a:xfrm>
            <a:off x="0" y="0"/>
            <a:ext cx="6908800" cy="127000"/>
          </a:xfrm>
        </p:spPr>
        <p:txBody>
          <a:bodyPr>
            <a:normAutofit fontScale="90000"/>
          </a:bodyPr>
          <a:lstStyle/>
          <a:p>
            <a:r>
              <a:rPr lang="en-US" altLang="en-US" sz="800" b="0">
                <a:solidFill>
                  <a:schemeClr val="bg2"/>
                </a:solidFill>
              </a:rPr>
              <a:t>HISTOLOGICAL IMAGE OF CIRRHOSIS</a:t>
            </a:r>
            <a:endParaRPr lang="en-US" altLang="zh-CN" sz="800" b="0">
              <a:solidFill>
                <a:schemeClr val="bg2"/>
              </a:solidFill>
              <a:ea typeface="宋体" charset="-122"/>
            </a:endParaRPr>
          </a:p>
        </p:txBody>
      </p:sp>
      <p:pic>
        <p:nvPicPr>
          <p:cNvPr id="362498" name="Picture 2" descr="Mi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1" y="57150"/>
            <a:ext cx="9067800" cy="6800850"/>
          </a:xfrm>
          <a:prstGeom prst="rect">
            <a:avLst/>
          </a:prstGeom>
          <a:noFill/>
          <a:extLst>
            <a:ext uri="{909E8E84-426E-40DD-AFC4-6F175D3DCCD1}">
              <a14:hiddenFill xmlns:a14="http://schemas.microsoft.com/office/drawing/2010/main">
                <a:solidFill>
                  <a:srgbClr val="FFFFFF"/>
                </a:solidFill>
              </a14:hiddenFill>
            </a:ext>
          </a:extLst>
        </p:spPr>
      </p:pic>
      <p:sp>
        <p:nvSpPr>
          <p:cNvPr id="362500" name="Rectangle 4"/>
          <p:cNvSpPr>
            <a:spLocks noChangeArrowheads="1"/>
          </p:cNvSpPr>
          <p:nvPr/>
        </p:nvSpPr>
        <p:spPr bwMode="auto">
          <a:xfrm>
            <a:off x="7260168" y="2263776"/>
            <a:ext cx="1086213" cy="39960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560" tIns="45468" rIns="92560" bIns="45468">
            <a:spAutoFit/>
          </a:bodyPr>
          <a:lstStyle/>
          <a:p>
            <a:pPr algn="l" defTabSz="915988"/>
            <a:r>
              <a:rPr lang="en-US" altLang="zh-CN" sz="2000">
                <a:latin typeface="Arial" charset="0"/>
                <a:ea typeface="宋体" charset="-122"/>
              </a:rPr>
              <a:t>Fibrosis</a:t>
            </a:r>
          </a:p>
        </p:txBody>
      </p:sp>
      <p:sp>
        <p:nvSpPr>
          <p:cNvPr id="362502" name="Rectangle 6"/>
          <p:cNvSpPr>
            <a:spLocks noChangeArrowheads="1"/>
          </p:cNvSpPr>
          <p:nvPr/>
        </p:nvSpPr>
        <p:spPr bwMode="auto">
          <a:xfrm>
            <a:off x="2590801" y="4191000"/>
            <a:ext cx="1984130" cy="61504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2560" tIns="45468" rIns="92560" bIns="45468">
            <a:spAutoFit/>
          </a:bodyPr>
          <a:lstStyle/>
          <a:p>
            <a:pPr defTabSz="915988">
              <a:lnSpc>
                <a:spcPct val="85000"/>
              </a:lnSpc>
            </a:pPr>
            <a:r>
              <a:rPr lang="en-US" altLang="zh-CN" sz="2000" dirty="0">
                <a:latin typeface="Arial" charset="0"/>
                <a:ea typeface="宋体" charset="-122"/>
              </a:rPr>
              <a:t>Regenerative nodule</a:t>
            </a:r>
          </a:p>
        </p:txBody>
      </p:sp>
      <p:sp>
        <p:nvSpPr>
          <p:cNvPr id="362503" name="Line 7"/>
          <p:cNvSpPr>
            <a:spLocks noChangeShapeType="1"/>
          </p:cNvSpPr>
          <p:nvPr/>
        </p:nvSpPr>
        <p:spPr bwMode="auto">
          <a:xfrm flipH="1">
            <a:off x="7025923" y="2536825"/>
            <a:ext cx="283633" cy="107950"/>
          </a:xfrm>
          <a:prstGeom prst="line">
            <a:avLst/>
          </a:prstGeom>
          <a:noFill/>
          <a:ln w="38100">
            <a:solidFill>
              <a:srgbClr val="99CCFF"/>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62504" name="Line 8"/>
          <p:cNvSpPr>
            <a:spLocks noChangeShapeType="1"/>
          </p:cNvSpPr>
          <p:nvPr/>
        </p:nvSpPr>
        <p:spPr bwMode="auto">
          <a:xfrm flipH="1">
            <a:off x="7620000" y="2606676"/>
            <a:ext cx="341489" cy="593724"/>
          </a:xfrm>
          <a:prstGeom prst="line">
            <a:avLst/>
          </a:prstGeom>
          <a:noFill/>
          <a:ln w="38100">
            <a:solidFill>
              <a:srgbClr val="99CCFF"/>
            </a:solidFill>
            <a:round/>
            <a:headEnd/>
            <a:tailEnd/>
          </a:ln>
          <a:effectLst>
            <a:outerShdw dist="28398" dir="3806097"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62505" name="Line 9"/>
          <p:cNvSpPr>
            <a:spLocks noChangeShapeType="1"/>
          </p:cNvSpPr>
          <p:nvPr/>
        </p:nvSpPr>
        <p:spPr bwMode="auto">
          <a:xfrm flipH="1">
            <a:off x="7749822" y="1584325"/>
            <a:ext cx="105833" cy="676275"/>
          </a:xfrm>
          <a:prstGeom prst="line">
            <a:avLst/>
          </a:prstGeom>
          <a:noFill/>
          <a:ln w="38100">
            <a:solidFill>
              <a:srgbClr val="99CCFF"/>
            </a:solidFill>
            <a:round/>
            <a:headEnd/>
            <a:tailEnd/>
          </a:ln>
          <a:effectLst>
            <a:outerShdw dist="28398" dir="3806097"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62506" name="Line 10"/>
          <p:cNvSpPr>
            <a:spLocks noChangeShapeType="1"/>
          </p:cNvSpPr>
          <p:nvPr/>
        </p:nvSpPr>
        <p:spPr bwMode="auto">
          <a:xfrm flipH="1" flipV="1">
            <a:off x="8262056" y="2516189"/>
            <a:ext cx="451556" cy="90487"/>
          </a:xfrm>
          <a:prstGeom prst="line">
            <a:avLst/>
          </a:prstGeom>
          <a:noFill/>
          <a:ln w="38100">
            <a:solidFill>
              <a:srgbClr val="99CCFF"/>
            </a:solidFill>
            <a:round/>
            <a:headEnd/>
            <a:tailEnd/>
          </a:ln>
          <a:effectLst>
            <a:outerShdw dist="12700" dir="54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592082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rrowheads="1"/>
          </p:cNvSpPr>
          <p:nvPr>
            <p:ph type="title"/>
          </p:nvPr>
        </p:nvSpPr>
        <p:spPr>
          <a:xfrm>
            <a:off x="685800" y="76200"/>
            <a:ext cx="7772400" cy="1143000"/>
          </a:xfrm>
        </p:spPr>
        <p:txBody>
          <a:bodyPr/>
          <a:lstStyle/>
          <a:p>
            <a:pPr algn="ctr"/>
            <a:r>
              <a:rPr lang="en-US" altLang="zh-CN" dirty="0">
                <a:ea typeface="宋体" charset="-122"/>
              </a:rPr>
              <a:t>Cirrhosis</a:t>
            </a:r>
          </a:p>
        </p:txBody>
      </p:sp>
      <p:pic>
        <p:nvPicPr>
          <p:cNvPr id="413699" name="Picture 3" descr="m cirrh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700" name="Text Box 4"/>
          <p:cNvSpPr txBox="1">
            <a:spLocks noChangeArrowheads="1"/>
          </p:cNvSpPr>
          <p:nvPr/>
        </p:nvSpPr>
        <p:spPr bwMode="auto">
          <a:xfrm>
            <a:off x="2438400" y="2286000"/>
            <a:ext cx="3394075"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zh-CN" sz="2800" b="1" dirty="0">
                <a:solidFill>
                  <a:schemeClr val="bg1"/>
                </a:solidFill>
                <a:effectLst/>
                <a:latin typeface="Times New Roman" pitchFamily="18" charset="0"/>
              </a:rPr>
              <a:t>Fibrosis</a:t>
            </a:r>
          </a:p>
          <a:p>
            <a:pPr algn="l" eaLnBrk="0" hangingPunct="0"/>
            <a:endParaRPr lang="en-US" altLang="zh-CN" sz="2800" b="1" dirty="0">
              <a:solidFill>
                <a:schemeClr val="bg1"/>
              </a:solidFill>
              <a:effectLst/>
              <a:latin typeface="Times New Roman" pitchFamily="18" charset="0"/>
            </a:endParaRPr>
          </a:p>
          <a:p>
            <a:pPr algn="l" eaLnBrk="0" hangingPunct="0"/>
            <a:endParaRPr lang="en-US" altLang="zh-CN" sz="2800" b="1" dirty="0">
              <a:solidFill>
                <a:schemeClr val="bg1"/>
              </a:solidFill>
              <a:effectLst/>
              <a:latin typeface="Times New Roman" pitchFamily="18" charset="0"/>
            </a:endParaRPr>
          </a:p>
          <a:p>
            <a:pPr algn="l" eaLnBrk="0" hangingPunct="0"/>
            <a:endParaRPr lang="en-US" altLang="zh-CN" sz="2800" b="1" dirty="0">
              <a:solidFill>
                <a:schemeClr val="bg1"/>
              </a:solidFill>
              <a:effectLst/>
              <a:latin typeface="Times New Roman" pitchFamily="18" charset="0"/>
            </a:endParaRPr>
          </a:p>
          <a:p>
            <a:pPr algn="l" eaLnBrk="0" hangingPunct="0"/>
            <a:r>
              <a:rPr lang="en-US" altLang="zh-CN" sz="2800" b="1" dirty="0">
                <a:solidFill>
                  <a:schemeClr val="bg1"/>
                </a:solidFill>
                <a:effectLst/>
                <a:latin typeface="Times New Roman" pitchFamily="18" charset="0"/>
              </a:rPr>
              <a:t>Regenerating Nodule</a:t>
            </a:r>
            <a:endParaRPr lang="en-US" altLang="zh-CN" sz="2400" b="1" dirty="0">
              <a:solidFill>
                <a:schemeClr val="tx1"/>
              </a:solidFill>
              <a:effectLst/>
              <a:latin typeface="Times New Roman" pitchFamily="18" charset="0"/>
            </a:endParaRPr>
          </a:p>
        </p:txBody>
      </p:sp>
    </p:spTree>
    <p:extLst>
      <p:ext uri="{BB962C8B-B14F-4D97-AF65-F5344CB8AC3E}">
        <p14:creationId xmlns:p14="http://schemas.microsoft.com/office/powerpoint/2010/main" val="1497365185"/>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
      <p:transition spd="slow" advTm="3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Malignant Transformation</a:t>
            </a:r>
          </a:p>
        </p:txBody>
      </p:sp>
      <p:sp>
        <p:nvSpPr>
          <p:cNvPr id="3" name="Content Placeholder 2"/>
          <p:cNvSpPr>
            <a:spLocks noGrp="1"/>
          </p:cNvSpPr>
          <p:nvPr>
            <p:ph idx="1"/>
          </p:nvPr>
        </p:nvSpPr>
        <p:spPr>
          <a:xfrm>
            <a:off x="395536" y="1844675"/>
            <a:ext cx="8352928" cy="4895850"/>
          </a:xfrm>
        </p:spPr>
        <p:txBody>
          <a:bodyPr/>
          <a:lstStyle/>
          <a:p>
            <a:r>
              <a:rPr lang="en-US" dirty="0">
                <a:solidFill>
                  <a:schemeClr val="bg1"/>
                </a:solidFill>
              </a:rPr>
              <a:t>Rapid, unexplained weight loss</a:t>
            </a:r>
          </a:p>
          <a:p>
            <a:r>
              <a:rPr lang="en-US" dirty="0">
                <a:solidFill>
                  <a:schemeClr val="bg1"/>
                </a:solidFill>
              </a:rPr>
              <a:t>Unexplained fever</a:t>
            </a:r>
          </a:p>
          <a:p>
            <a:r>
              <a:rPr lang="en-US" dirty="0">
                <a:solidFill>
                  <a:schemeClr val="bg1"/>
                </a:solidFill>
              </a:rPr>
              <a:t>Pain in the right </a:t>
            </a:r>
            <a:r>
              <a:rPr lang="en-US" dirty="0" err="1">
                <a:solidFill>
                  <a:schemeClr val="bg1"/>
                </a:solidFill>
              </a:rPr>
              <a:t>Hypochondrium</a:t>
            </a:r>
            <a:endParaRPr lang="en-US" dirty="0">
              <a:solidFill>
                <a:schemeClr val="bg1"/>
              </a:solidFill>
            </a:endParaRPr>
          </a:p>
          <a:p>
            <a:r>
              <a:rPr lang="en-US" dirty="0">
                <a:solidFill>
                  <a:schemeClr val="bg1"/>
                </a:solidFill>
              </a:rPr>
              <a:t>Rapid enlargement of liver / one of the nodules</a:t>
            </a:r>
          </a:p>
          <a:p>
            <a:r>
              <a:rPr lang="en-US" dirty="0">
                <a:solidFill>
                  <a:schemeClr val="bg1"/>
                </a:solidFill>
              </a:rPr>
              <a:t>Hepatic Rub / Hepatic Bruit</a:t>
            </a:r>
          </a:p>
          <a:p>
            <a:r>
              <a:rPr lang="en-US" dirty="0">
                <a:solidFill>
                  <a:schemeClr val="bg1"/>
                </a:solidFill>
              </a:rPr>
              <a:t>Hemorrhagic </a:t>
            </a:r>
            <a:r>
              <a:rPr lang="en-US" dirty="0" err="1">
                <a:solidFill>
                  <a:schemeClr val="bg1"/>
                </a:solidFill>
              </a:rPr>
              <a:t>ascitic</a:t>
            </a:r>
            <a:r>
              <a:rPr lang="en-US" dirty="0">
                <a:solidFill>
                  <a:schemeClr val="bg1"/>
                </a:solidFill>
              </a:rPr>
              <a:t> fluid</a:t>
            </a:r>
          </a:p>
          <a:p>
            <a:r>
              <a:rPr lang="en-US" dirty="0">
                <a:solidFill>
                  <a:schemeClr val="bg1"/>
                </a:solidFill>
              </a:rPr>
              <a:t>Malignant cells in cytology of </a:t>
            </a:r>
            <a:r>
              <a:rPr lang="en-US" dirty="0" err="1">
                <a:solidFill>
                  <a:schemeClr val="bg1"/>
                </a:solidFill>
              </a:rPr>
              <a:t>Ascitic</a:t>
            </a:r>
            <a:r>
              <a:rPr lang="en-US" dirty="0">
                <a:solidFill>
                  <a:schemeClr val="bg1"/>
                </a:solidFill>
              </a:rPr>
              <a:t> fluid</a:t>
            </a:r>
          </a:p>
          <a:p>
            <a:r>
              <a:rPr lang="en-US" dirty="0">
                <a:solidFill>
                  <a:schemeClr val="bg1"/>
                </a:solidFill>
              </a:rPr>
              <a:t>Confirmation by USG / CT / AFP / Biopsy</a:t>
            </a:r>
          </a:p>
          <a:p>
            <a:endParaRPr lang="en-US" dirty="0">
              <a:solidFill>
                <a:schemeClr val="bg1"/>
              </a:solidFill>
            </a:endParaRPr>
          </a:p>
        </p:txBody>
      </p:sp>
    </p:spTree>
    <p:extLst>
      <p:ext uri="{BB962C8B-B14F-4D97-AF65-F5344CB8AC3E}">
        <p14:creationId xmlns:p14="http://schemas.microsoft.com/office/powerpoint/2010/main" val="20673143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pPr algn="ctr"/>
            <a:r>
              <a:rPr lang="en-US" dirty="0"/>
              <a:t>HCC</a:t>
            </a:r>
          </a:p>
        </p:txBody>
      </p:sp>
      <p:pic>
        <p:nvPicPr>
          <p:cNvPr id="97286" name="Picture 6" descr="8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7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071822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gn="ctr">
              <a:buNone/>
            </a:pPr>
            <a:r>
              <a:rPr lang="en-IN" sz="6600" b="1" dirty="0" smtClean="0">
                <a:solidFill>
                  <a:srgbClr val="FFC000"/>
                </a:solidFill>
                <a:effectLst>
                  <a:outerShdw blurRad="38100" dist="38100" dir="2700000" algn="tl">
                    <a:srgbClr val="000000">
                      <a:alpha val="43137"/>
                    </a:srgbClr>
                  </a:outerShdw>
                </a:effectLst>
                <a:latin typeface="Algerian" pitchFamily="82" charset="0"/>
              </a:rPr>
              <a:t>PORTAL HYPERTENSION</a:t>
            </a:r>
            <a:endParaRPr lang="en-IN" sz="6600" b="1" dirty="0">
              <a:solidFill>
                <a:srgbClr val="FFC000"/>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3768132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p:txBody>
          <a:bodyPr/>
          <a:lstStyle/>
          <a:p>
            <a:pPr algn="ctr"/>
            <a:r>
              <a:rPr lang="en-US" dirty="0">
                <a:ln w="13335" cmpd="sng">
                  <a:solidFill>
                    <a:srgbClr val="759AA5">
                      <a:lumMod val="50000"/>
                    </a:srgbClr>
                  </a:solidFill>
                  <a:prstDash val="solid"/>
                </a:ln>
                <a:solidFill>
                  <a:srgbClr val="B9AB6F">
                    <a:tint val="1000"/>
                  </a:srgbClr>
                </a:solidFill>
              </a:rPr>
              <a:t>Definition</a:t>
            </a:r>
            <a:endParaRPr lang="en-US" altLang="zh-CN" sz="4000" b="1" dirty="0">
              <a:solidFill>
                <a:srgbClr val="FF9900"/>
              </a:solidFill>
              <a:ea typeface="宋体" charset="-122"/>
            </a:endParaRPr>
          </a:p>
        </p:txBody>
      </p:sp>
      <p:sp>
        <p:nvSpPr>
          <p:cNvPr id="249859" name="Rectangle 3"/>
          <p:cNvSpPr>
            <a:spLocks noGrp="1" noRot="1" noChangeArrowheads="1"/>
          </p:cNvSpPr>
          <p:nvPr>
            <p:ph type="body" idx="1"/>
          </p:nvPr>
        </p:nvSpPr>
        <p:spPr>
          <a:xfrm>
            <a:off x="179512" y="1844675"/>
            <a:ext cx="8784976" cy="4895850"/>
          </a:xfrm>
        </p:spPr>
        <p:txBody>
          <a:bodyPr>
            <a:normAutofit/>
          </a:bodyPr>
          <a:lstStyle/>
          <a:p>
            <a:pPr marL="0" indent="0" algn="just">
              <a:lnSpc>
                <a:spcPct val="200000"/>
              </a:lnSpc>
              <a:buNone/>
            </a:pPr>
            <a:r>
              <a:rPr lang="en-US" altLang="zh-CN" sz="2800" dirty="0" smtClean="0">
                <a:solidFill>
                  <a:schemeClr val="bg1"/>
                </a:solidFill>
              </a:rPr>
              <a:t>Cirrhosis </a:t>
            </a:r>
            <a:r>
              <a:rPr lang="en-US" altLang="zh-CN" sz="2800" dirty="0">
                <a:solidFill>
                  <a:schemeClr val="bg1"/>
                </a:solidFill>
              </a:rPr>
              <a:t>is a pathological diagnosis. It is characterized by widespread fibrosis with nodular regeneration. Its presence implies previous or continuing hepatic cell damage</a:t>
            </a:r>
          </a:p>
        </p:txBody>
      </p:sp>
    </p:spTree>
    <p:extLst>
      <p:ext uri="{BB962C8B-B14F-4D97-AF65-F5344CB8AC3E}">
        <p14:creationId xmlns:p14="http://schemas.microsoft.com/office/powerpoint/2010/main" val="3643996888"/>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
      <p:transition spd="slow" advTm="3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13" y="1634490"/>
            <a:ext cx="8640960" cy="3706143"/>
          </a:xfrm>
          <a:prstGeom prst="rect">
            <a:avLst/>
          </a:prstGeom>
        </p:spPr>
        <p:txBody>
          <a:bodyPr vert="horz" wrap="square" lIns="0" tIns="12700" rIns="0" bIns="0" rtlCol="0">
            <a:spAutoFit/>
          </a:bodyPr>
          <a:lstStyle/>
          <a:p>
            <a:pPr marL="12065" marR="5080" algn="just">
              <a:lnSpc>
                <a:spcPct val="150000"/>
              </a:lnSpc>
              <a:spcBef>
                <a:spcPts val="100"/>
              </a:spcBef>
              <a:buSzPct val="96875"/>
              <a:tabLst>
                <a:tab pos="419734" algn="l"/>
              </a:tabLst>
            </a:pPr>
            <a:r>
              <a:rPr sz="3200" b="0" u="heavy" dirty="0" smtClean="0">
                <a:solidFill>
                  <a:schemeClr val="bg1"/>
                </a:solidFill>
                <a:uFill>
                  <a:solidFill>
                    <a:srgbClr val="DDF5F0"/>
                  </a:solidFill>
                </a:uFill>
                <a:latin typeface="Times New Roman" pitchFamily="18" charset="0"/>
                <a:cs typeface="Times New Roman" pitchFamily="18" charset="0"/>
              </a:rPr>
              <a:t>Definition</a:t>
            </a:r>
            <a:r>
              <a:rPr sz="3200" b="0" dirty="0" smtClean="0">
                <a:solidFill>
                  <a:schemeClr val="bg1"/>
                </a:solidFill>
                <a:latin typeface="Times New Roman" pitchFamily="18" charset="0"/>
                <a:cs typeface="Times New Roman" pitchFamily="18" charset="0"/>
              </a:rPr>
              <a:t>-</a:t>
            </a:r>
            <a:r>
              <a:rPr lang="en-IN" sz="3200" b="0" dirty="0" smtClean="0">
                <a:solidFill>
                  <a:schemeClr val="bg1"/>
                </a:solidFill>
                <a:latin typeface="Times New Roman" pitchFamily="18" charset="0"/>
                <a:cs typeface="Times New Roman" pitchFamily="18" charset="0"/>
              </a:rPr>
              <a:t> </a:t>
            </a:r>
            <a:r>
              <a:rPr sz="3200" b="0" dirty="0" smtClean="0">
                <a:solidFill>
                  <a:schemeClr val="bg1"/>
                </a:solidFill>
                <a:latin typeface="Times New Roman" pitchFamily="18" charset="0"/>
                <a:cs typeface="Times New Roman" pitchFamily="18" charset="0"/>
              </a:rPr>
              <a:t>An </a:t>
            </a:r>
            <a:r>
              <a:rPr sz="3200" b="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elevation of </a:t>
            </a:r>
            <a:r>
              <a:rPr sz="3200" b="0" spc="-5"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portal pressure</a:t>
            </a:r>
            <a:r>
              <a:rPr sz="3200" b="0" spc="-5" dirty="0">
                <a:solidFill>
                  <a:schemeClr val="bg1"/>
                </a:solidFill>
                <a:latin typeface="Times New Roman" pitchFamily="18" charset="0"/>
                <a:cs typeface="Times New Roman" pitchFamily="18" charset="0"/>
              </a:rPr>
              <a:t> </a:t>
            </a:r>
            <a:r>
              <a:rPr sz="3200" b="0" spc="-875" dirty="0">
                <a:solidFill>
                  <a:schemeClr val="bg1"/>
                </a:solidFill>
                <a:latin typeface="Times New Roman" pitchFamily="18" charset="0"/>
                <a:cs typeface="Times New Roman" pitchFamily="18" charset="0"/>
              </a:rPr>
              <a:t> </a:t>
            </a:r>
            <a:r>
              <a:rPr sz="3200" b="0" dirty="0">
                <a:solidFill>
                  <a:schemeClr val="bg1"/>
                </a:solidFill>
                <a:latin typeface="Times New Roman" pitchFamily="18" charset="0"/>
                <a:cs typeface="Times New Roman" pitchFamily="18" charset="0"/>
              </a:rPr>
              <a:t>above 10-12 </a:t>
            </a:r>
            <a:r>
              <a:rPr sz="3200" b="0" spc="10" dirty="0">
                <a:solidFill>
                  <a:schemeClr val="bg1"/>
                </a:solidFill>
                <a:latin typeface="Times New Roman" pitchFamily="18" charset="0"/>
                <a:cs typeface="Times New Roman" pitchFamily="18" charset="0"/>
              </a:rPr>
              <a:t>mm </a:t>
            </a:r>
            <a:r>
              <a:rPr sz="3200" b="0" dirty="0">
                <a:solidFill>
                  <a:schemeClr val="bg1"/>
                </a:solidFill>
                <a:latin typeface="Times New Roman" pitchFamily="18" charset="0"/>
                <a:cs typeface="Times New Roman" pitchFamily="18" charset="0"/>
              </a:rPr>
              <a:t>Hg </a:t>
            </a:r>
            <a:r>
              <a:rPr sz="3200" b="0" spc="-5" dirty="0">
                <a:solidFill>
                  <a:schemeClr val="bg1"/>
                </a:solidFill>
                <a:latin typeface="Times New Roman" pitchFamily="18" charset="0"/>
                <a:cs typeface="Times New Roman" pitchFamily="18" charset="0"/>
              </a:rPr>
              <a:t>or </a:t>
            </a:r>
            <a:r>
              <a:rPr sz="3200" b="0" dirty="0">
                <a:solidFill>
                  <a:schemeClr val="bg1"/>
                </a:solidFill>
                <a:latin typeface="Times New Roman" pitchFamily="18" charset="0"/>
                <a:cs typeface="Times New Roman" pitchFamily="18" charset="0"/>
              </a:rPr>
              <a:t>30 cm of </a:t>
            </a:r>
            <a:r>
              <a:rPr sz="3200" b="0" spc="-5" dirty="0">
                <a:solidFill>
                  <a:schemeClr val="bg1"/>
                </a:solidFill>
                <a:latin typeface="Times New Roman" pitchFamily="18" charset="0"/>
                <a:cs typeface="Times New Roman" pitchFamily="18" charset="0"/>
              </a:rPr>
              <a:t>saline </a:t>
            </a:r>
            <a:r>
              <a:rPr sz="3200" b="0" dirty="0">
                <a:solidFill>
                  <a:schemeClr val="bg1"/>
                </a:solidFill>
                <a:latin typeface="Times New Roman" pitchFamily="18" charset="0"/>
                <a:cs typeface="Times New Roman" pitchFamily="18" charset="0"/>
              </a:rPr>
              <a:t>or </a:t>
            </a:r>
            <a:r>
              <a:rPr sz="3200" b="0" spc="-875" dirty="0">
                <a:solidFill>
                  <a:schemeClr val="bg1"/>
                </a:solidFill>
                <a:latin typeface="Times New Roman" pitchFamily="18" charset="0"/>
                <a:cs typeface="Times New Roman" pitchFamily="18" charset="0"/>
              </a:rPr>
              <a:t> </a:t>
            </a:r>
            <a:r>
              <a:rPr sz="3200" b="0" spc="-5" dirty="0" err="1">
                <a:solidFill>
                  <a:schemeClr val="bg1"/>
                </a:solidFill>
                <a:latin typeface="Times New Roman" pitchFamily="18" charset="0"/>
                <a:cs typeface="Times New Roman" pitchFamily="18" charset="0"/>
              </a:rPr>
              <a:t>intrasplenic</a:t>
            </a:r>
            <a:r>
              <a:rPr sz="3200" b="0" spc="-5" dirty="0">
                <a:solidFill>
                  <a:schemeClr val="bg1"/>
                </a:solidFill>
                <a:latin typeface="Times New Roman" pitchFamily="18" charset="0"/>
                <a:cs typeface="Times New Roman" pitchFamily="18" charset="0"/>
              </a:rPr>
              <a:t> </a:t>
            </a:r>
            <a:r>
              <a:rPr sz="3200" b="0" dirty="0" smtClean="0">
                <a:solidFill>
                  <a:schemeClr val="bg1"/>
                </a:solidFill>
                <a:latin typeface="Times New Roman" pitchFamily="18" charset="0"/>
                <a:cs typeface="Times New Roman" pitchFamily="18" charset="0"/>
              </a:rPr>
              <a:t>pressure</a:t>
            </a:r>
            <a:r>
              <a:rPr lang="en-IN" sz="3200" b="0" dirty="0" smtClean="0">
                <a:solidFill>
                  <a:schemeClr val="bg1"/>
                </a:solidFill>
                <a:latin typeface="Times New Roman" pitchFamily="18" charset="0"/>
                <a:cs typeface="Times New Roman" pitchFamily="18" charset="0"/>
              </a:rPr>
              <a:t> </a:t>
            </a:r>
            <a:r>
              <a:rPr sz="3200" b="0" dirty="0" smtClean="0">
                <a:solidFill>
                  <a:schemeClr val="bg1"/>
                </a:solidFill>
                <a:latin typeface="Times New Roman" pitchFamily="18" charset="0"/>
                <a:cs typeface="Times New Roman" pitchFamily="18" charset="0"/>
              </a:rPr>
              <a:t>&gt;</a:t>
            </a:r>
            <a:r>
              <a:rPr sz="3200" b="0" dirty="0">
                <a:solidFill>
                  <a:schemeClr val="bg1"/>
                </a:solidFill>
                <a:latin typeface="Times New Roman" pitchFamily="18" charset="0"/>
                <a:cs typeface="Times New Roman" pitchFamily="18" charset="0"/>
              </a:rPr>
              <a:t>17 </a:t>
            </a:r>
            <a:r>
              <a:rPr sz="3200" b="0" spc="10" dirty="0">
                <a:solidFill>
                  <a:schemeClr val="bg1"/>
                </a:solidFill>
                <a:latin typeface="Times New Roman" pitchFamily="18" charset="0"/>
                <a:cs typeface="Times New Roman" pitchFamily="18" charset="0"/>
              </a:rPr>
              <a:t>mm </a:t>
            </a:r>
            <a:r>
              <a:rPr lang="en-IN" sz="3200" b="0" dirty="0">
                <a:solidFill>
                  <a:schemeClr val="bg1"/>
                </a:solidFill>
                <a:latin typeface="Times New Roman" pitchFamily="18" charset="0"/>
                <a:cs typeface="Times New Roman" pitchFamily="18" charset="0"/>
              </a:rPr>
              <a:t>h</a:t>
            </a:r>
            <a:r>
              <a:rPr sz="3200" b="0" dirty="0" smtClean="0">
                <a:solidFill>
                  <a:schemeClr val="bg1"/>
                </a:solidFill>
                <a:latin typeface="Times New Roman" pitchFamily="18" charset="0"/>
                <a:cs typeface="Times New Roman" pitchFamily="18" charset="0"/>
              </a:rPr>
              <a:t>g or</a:t>
            </a:r>
            <a:r>
              <a:rPr lang="en-IN" sz="3200" b="0" dirty="0" smtClean="0">
                <a:solidFill>
                  <a:schemeClr val="bg1"/>
                </a:solidFill>
                <a:latin typeface="Times New Roman" pitchFamily="18" charset="0"/>
                <a:cs typeface="Times New Roman" pitchFamily="18" charset="0"/>
              </a:rPr>
              <a:t> </a:t>
            </a:r>
            <a:r>
              <a:rPr sz="3200" b="0" spc="-5" dirty="0" smtClean="0">
                <a:solidFill>
                  <a:schemeClr val="bg1"/>
                </a:solidFill>
                <a:latin typeface="Times New Roman" pitchFamily="18" charset="0"/>
                <a:cs typeface="Times New Roman" pitchFamily="18" charset="0"/>
              </a:rPr>
              <a:t>wedged</a:t>
            </a:r>
            <a:r>
              <a:rPr sz="3200" b="0" dirty="0" smtClean="0">
                <a:solidFill>
                  <a:schemeClr val="bg1"/>
                </a:solidFill>
                <a:latin typeface="Times New Roman" pitchFamily="18" charset="0"/>
                <a:cs typeface="Times New Roman" pitchFamily="18" charset="0"/>
              </a:rPr>
              <a:t> </a:t>
            </a:r>
            <a:r>
              <a:rPr sz="3200" b="0" spc="-5" dirty="0">
                <a:solidFill>
                  <a:schemeClr val="bg1"/>
                </a:solidFill>
                <a:latin typeface="Times New Roman" pitchFamily="18" charset="0"/>
                <a:cs typeface="Times New Roman" pitchFamily="18" charset="0"/>
              </a:rPr>
              <a:t>hepatic</a:t>
            </a:r>
            <a:r>
              <a:rPr sz="3200" b="0" spc="-10" dirty="0">
                <a:solidFill>
                  <a:schemeClr val="bg1"/>
                </a:solidFill>
                <a:latin typeface="Times New Roman" pitchFamily="18" charset="0"/>
                <a:cs typeface="Times New Roman" pitchFamily="18" charset="0"/>
              </a:rPr>
              <a:t> </a:t>
            </a:r>
            <a:r>
              <a:rPr sz="3200" b="0" dirty="0">
                <a:solidFill>
                  <a:schemeClr val="bg1"/>
                </a:solidFill>
                <a:latin typeface="Times New Roman" pitchFamily="18" charset="0"/>
                <a:cs typeface="Times New Roman" pitchFamily="18" charset="0"/>
              </a:rPr>
              <a:t>venous </a:t>
            </a:r>
            <a:r>
              <a:rPr sz="3200" b="0" spc="-5" dirty="0">
                <a:solidFill>
                  <a:schemeClr val="bg1"/>
                </a:solidFill>
                <a:latin typeface="Times New Roman" pitchFamily="18" charset="0"/>
                <a:cs typeface="Times New Roman" pitchFamily="18" charset="0"/>
              </a:rPr>
              <a:t>pressure</a:t>
            </a:r>
            <a:r>
              <a:rPr sz="3200" b="0" dirty="0">
                <a:solidFill>
                  <a:schemeClr val="bg1"/>
                </a:solidFill>
                <a:latin typeface="Times New Roman" pitchFamily="18" charset="0"/>
                <a:cs typeface="Times New Roman" pitchFamily="18" charset="0"/>
              </a:rPr>
              <a:t> more </a:t>
            </a:r>
            <a:r>
              <a:rPr sz="3200" b="0" spc="5" dirty="0">
                <a:solidFill>
                  <a:schemeClr val="bg1"/>
                </a:solidFill>
                <a:latin typeface="Times New Roman" pitchFamily="18" charset="0"/>
                <a:cs typeface="Times New Roman" pitchFamily="18" charset="0"/>
              </a:rPr>
              <a:t> </a:t>
            </a:r>
            <a:r>
              <a:rPr sz="3200" b="0" dirty="0">
                <a:solidFill>
                  <a:schemeClr val="bg1"/>
                </a:solidFill>
                <a:latin typeface="Times New Roman" pitchFamily="18" charset="0"/>
                <a:cs typeface="Times New Roman" pitchFamily="18" charset="0"/>
              </a:rPr>
              <a:t>than 4 </a:t>
            </a:r>
            <a:r>
              <a:rPr sz="3200" b="0" spc="10" dirty="0">
                <a:solidFill>
                  <a:schemeClr val="bg1"/>
                </a:solidFill>
                <a:latin typeface="Times New Roman" pitchFamily="18" charset="0"/>
                <a:cs typeface="Times New Roman" pitchFamily="18" charset="0"/>
              </a:rPr>
              <a:t>mm </a:t>
            </a:r>
            <a:r>
              <a:rPr sz="3200" b="0" spc="-5" dirty="0">
                <a:solidFill>
                  <a:schemeClr val="bg1"/>
                </a:solidFill>
                <a:latin typeface="Times New Roman" pitchFamily="18" charset="0"/>
                <a:cs typeface="Times New Roman" pitchFamily="18" charset="0"/>
              </a:rPr>
              <a:t>Hg </a:t>
            </a:r>
            <a:r>
              <a:rPr sz="3200" b="0" dirty="0">
                <a:solidFill>
                  <a:schemeClr val="bg1"/>
                </a:solidFill>
                <a:latin typeface="Times New Roman" pitchFamily="18" charset="0"/>
                <a:cs typeface="Times New Roman" pitchFamily="18" charset="0"/>
              </a:rPr>
              <a:t>above </a:t>
            </a:r>
            <a:r>
              <a:rPr sz="3200" b="0" spc="-5" dirty="0">
                <a:solidFill>
                  <a:schemeClr val="bg1"/>
                </a:solidFill>
                <a:latin typeface="Times New Roman" pitchFamily="18" charset="0"/>
                <a:cs typeface="Times New Roman" pitchFamily="18" charset="0"/>
              </a:rPr>
              <a:t>inferior </a:t>
            </a:r>
            <a:r>
              <a:rPr sz="3200" b="0" dirty="0">
                <a:solidFill>
                  <a:schemeClr val="bg1"/>
                </a:solidFill>
                <a:latin typeface="Times New Roman" pitchFamily="18" charset="0"/>
                <a:cs typeface="Times New Roman" pitchFamily="18" charset="0"/>
              </a:rPr>
              <a:t>vena caval </a:t>
            </a:r>
            <a:r>
              <a:rPr sz="3200" b="0" spc="5" dirty="0">
                <a:solidFill>
                  <a:schemeClr val="bg1"/>
                </a:solidFill>
                <a:latin typeface="Times New Roman" pitchFamily="18" charset="0"/>
                <a:cs typeface="Times New Roman" pitchFamily="18" charset="0"/>
              </a:rPr>
              <a:t> </a:t>
            </a:r>
            <a:r>
              <a:rPr sz="3200" b="0" dirty="0">
                <a:solidFill>
                  <a:schemeClr val="bg1"/>
                </a:solidFill>
                <a:latin typeface="Times New Roman" pitchFamily="18" charset="0"/>
                <a:cs typeface="Times New Roman" pitchFamily="18" charset="0"/>
              </a:rPr>
              <a:t>pressure.</a:t>
            </a:r>
          </a:p>
        </p:txBody>
      </p:sp>
    </p:spTree>
    <p:extLst>
      <p:ext uri="{BB962C8B-B14F-4D97-AF65-F5344CB8AC3E}">
        <p14:creationId xmlns:p14="http://schemas.microsoft.com/office/powerpoint/2010/main" val="4139200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0129" y="497840"/>
            <a:ext cx="4520565" cy="695960"/>
          </a:xfrm>
          <a:prstGeom prst="rect">
            <a:avLst/>
          </a:prstGeom>
        </p:spPr>
        <p:txBody>
          <a:bodyPr vert="horz" wrap="square" lIns="0" tIns="12700" rIns="0" bIns="0" rtlCol="0">
            <a:spAutoFit/>
          </a:bodyPr>
          <a:lstStyle/>
          <a:p>
            <a:pPr marL="12700">
              <a:lnSpc>
                <a:spcPct val="100000"/>
              </a:lnSpc>
              <a:spcBef>
                <a:spcPts val="100"/>
              </a:spcBef>
            </a:pPr>
            <a:r>
              <a:rPr sz="4400" u="heavy" spc="-10" dirty="0">
                <a:solidFill>
                  <a:srgbClr val="DDF5F0"/>
                </a:solidFill>
                <a:uFill>
                  <a:solidFill>
                    <a:srgbClr val="DDF5F0"/>
                  </a:solidFill>
                </a:uFill>
              </a:rPr>
              <a:t>Pathophysiology</a:t>
            </a:r>
            <a:endParaRPr sz="4400"/>
          </a:p>
        </p:txBody>
      </p:sp>
      <p:sp>
        <p:nvSpPr>
          <p:cNvPr id="3" name="object 3"/>
          <p:cNvSpPr txBox="1"/>
          <p:nvPr/>
        </p:nvSpPr>
        <p:spPr>
          <a:xfrm>
            <a:off x="251520" y="1634490"/>
            <a:ext cx="8568951" cy="3877472"/>
          </a:xfrm>
          <a:prstGeom prst="rect">
            <a:avLst/>
          </a:prstGeom>
        </p:spPr>
        <p:txBody>
          <a:bodyPr vert="horz" wrap="square" lIns="0" tIns="12700" rIns="0" bIns="0" rtlCol="0">
            <a:spAutoFit/>
          </a:bodyPr>
          <a:lstStyle/>
          <a:p>
            <a:pPr marL="354965" marR="598170" indent="-342900" algn="just">
              <a:lnSpc>
                <a:spcPct val="150000"/>
              </a:lnSpc>
              <a:spcBef>
                <a:spcPts val="100"/>
              </a:spcBef>
              <a:buChar char="•"/>
              <a:tabLst>
                <a:tab pos="354965" algn="l"/>
                <a:tab pos="355600" algn="l"/>
              </a:tabLst>
            </a:pPr>
            <a:r>
              <a:rPr sz="2800" b="0" spc="-5" dirty="0">
                <a:solidFill>
                  <a:schemeClr val="bg1"/>
                </a:solidFill>
                <a:latin typeface="Times New Roman" pitchFamily="18" charset="0"/>
                <a:cs typeface="Times New Roman" pitchFamily="18" charset="0"/>
              </a:rPr>
              <a:t>portal</a:t>
            </a:r>
            <a:r>
              <a:rPr sz="2800" b="0" spc="-15" dirty="0">
                <a:solidFill>
                  <a:schemeClr val="bg1"/>
                </a:solidFill>
                <a:latin typeface="Times New Roman" pitchFamily="18" charset="0"/>
                <a:cs typeface="Times New Roman" pitchFamily="18" charset="0"/>
              </a:rPr>
              <a:t> </a:t>
            </a:r>
            <a:r>
              <a:rPr sz="2800" b="0" dirty="0">
                <a:solidFill>
                  <a:schemeClr val="bg1"/>
                </a:solidFill>
                <a:latin typeface="Times New Roman" pitchFamily="18" charset="0"/>
                <a:cs typeface="Times New Roman" pitchFamily="18" charset="0"/>
              </a:rPr>
              <a:t>system</a:t>
            </a:r>
            <a:r>
              <a:rPr sz="2800" b="0" spc="15" dirty="0">
                <a:solidFill>
                  <a:schemeClr val="bg1"/>
                </a:solidFill>
                <a:latin typeface="Times New Roman" pitchFamily="18" charset="0"/>
                <a:cs typeface="Times New Roman" pitchFamily="18" charset="0"/>
              </a:rPr>
              <a:t> </a:t>
            </a:r>
            <a:r>
              <a:rPr sz="2800" b="0" spc="-5" dirty="0">
                <a:solidFill>
                  <a:schemeClr val="bg1"/>
                </a:solidFill>
                <a:latin typeface="Times New Roman" pitchFamily="18" charset="0"/>
                <a:cs typeface="Times New Roman" pitchFamily="18" charset="0"/>
              </a:rPr>
              <a:t>includes</a:t>
            </a:r>
            <a:r>
              <a:rPr sz="2800" b="0" dirty="0">
                <a:solidFill>
                  <a:schemeClr val="bg1"/>
                </a:solidFill>
                <a:latin typeface="Times New Roman" pitchFamily="18" charset="0"/>
                <a:cs typeface="Times New Roman" pitchFamily="18" charset="0"/>
              </a:rPr>
              <a:t> </a:t>
            </a:r>
            <a:r>
              <a:rPr sz="2800" b="0" spc="-5" dirty="0">
                <a:solidFill>
                  <a:schemeClr val="bg1"/>
                </a:solidFill>
                <a:latin typeface="Times New Roman" pitchFamily="18" charset="0"/>
                <a:cs typeface="Times New Roman" pitchFamily="18" charset="0"/>
              </a:rPr>
              <a:t>all veins</a:t>
            </a:r>
            <a:r>
              <a:rPr sz="2800" b="0" spc="-5" dirty="0" smtClean="0">
                <a:solidFill>
                  <a:schemeClr val="bg1"/>
                </a:solidFill>
                <a:latin typeface="Times New Roman" pitchFamily="18" charset="0"/>
                <a:cs typeface="Times New Roman" pitchFamily="18" charset="0"/>
              </a:rPr>
              <a:t>,</a:t>
            </a:r>
            <a:r>
              <a:rPr lang="en-IN" sz="2800" b="0" spc="-5" dirty="0" smtClean="0">
                <a:solidFill>
                  <a:schemeClr val="bg1"/>
                </a:solidFill>
                <a:latin typeface="Times New Roman" pitchFamily="18" charset="0"/>
                <a:cs typeface="Times New Roman" pitchFamily="18" charset="0"/>
              </a:rPr>
              <a:t> </a:t>
            </a:r>
            <a:r>
              <a:rPr sz="2800" b="0" spc="-5" dirty="0" smtClean="0">
                <a:solidFill>
                  <a:schemeClr val="bg1"/>
                </a:solidFill>
                <a:latin typeface="Times New Roman" pitchFamily="18" charset="0"/>
                <a:cs typeface="Times New Roman" pitchFamily="18" charset="0"/>
              </a:rPr>
              <a:t>which</a:t>
            </a:r>
            <a:r>
              <a:rPr sz="2800" b="0" dirty="0" smtClean="0">
                <a:solidFill>
                  <a:schemeClr val="bg1"/>
                </a:solidFill>
                <a:latin typeface="Times New Roman" pitchFamily="18" charset="0"/>
                <a:cs typeface="Times New Roman" pitchFamily="18" charset="0"/>
              </a:rPr>
              <a:t> </a:t>
            </a:r>
            <a:r>
              <a:rPr sz="2800" b="0" spc="-5" dirty="0">
                <a:solidFill>
                  <a:schemeClr val="bg1"/>
                </a:solidFill>
                <a:latin typeface="Times New Roman" pitchFamily="18" charset="0"/>
                <a:cs typeface="Times New Roman" pitchFamily="18" charset="0"/>
              </a:rPr>
              <a:t>carry</a:t>
            </a:r>
            <a:r>
              <a:rPr sz="2800" b="0" spc="-10" dirty="0">
                <a:solidFill>
                  <a:schemeClr val="bg1"/>
                </a:solidFill>
                <a:latin typeface="Times New Roman" pitchFamily="18" charset="0"/>
                <a:cs typeface="Times New Roman" pitchFamily="18" charset="0"/>
              </a:rPr>
              <a:t> </a:t>
            </a:r>
            <a:r>
              <a:rPr sz="2800" b="0" dirty="0">
                <a:solidFill>
                  <a:schemeClr val="bg1"/>
                </a:solidFill>
                <a:latin typeface="Times New Roman" pitchFamily="18" charset="0"/>
                <a:cs typeface="Times New Roman" pitchFamily="18" charset="0"/>
              </a:rPr>
              <a:t>blood</a:t>
            </a:r>
            <a:r>
              <a:rPr sz="2800" b="0" spc="-5" dirty="0">
                <a:solidFill>
                  <a:schemeClr val="bg1"/>
                </a:solidFill>
                <a:latin typeface="Times New Roman" pitchFamily="18" charset="0"/>
                <a:cs typeface="Times New Roman" pitchFamily="18" charset="0"/>
              </a:rPr>
              <a:t> from</a:t>
            </a:r>
            <a:r>
              <a:rPr sz="2800" b="0" spc="10" dirty="0">
                <a:solidFill>
                  <a:schemeClr val="bg1"/>
                </a:solidFill>
                <a:latin typeface="Times New Roman" pitchFamily="18" charset="0"/>
                <a:cs typeface="Times New Roman" pitchFamily="18" charset="0"/>
              </a:rPr>
              <a:t> </a:t>
            </a:r>
            <a:r>
              <a:rPr sz="2800" b="0" spc="-5" dirty="0">
                <a:solidFill>
                  <a:schemeClr val="bg1"/>
                </a:solidFill>
                <a:latin typeface="Times New Roman" pitchFamily="18" charset="0"/>
                <a:cs typeface="Times New Roman" pitchFamily="18" charset="0"/>
              </a:rPr>
              <a:t>digestive</a:t>
            </a:r>
            <a:r>
              <a:rPr sz="2800" b="0" dirty="0">
                <a:solidFill>
                  <a:schemeClr val="bg1"/>
                </a:solidFill>
                <a:latin typeface="Times New Roman" pitchFamily="18" charset="0"/>
                <a:cs typeface="Times New Roman" pitchFamily="18" charset="0"/>
              </a:rPr>
              <a:t> </a:t>
            </a:r>
            <a:r>
              <a:rPr sz="2800" b="0" spc="-5" dirty="0">
                <a:solidFill>
                  <a:schemeClr val="bg1"/>
                </a:solidFill>
                <a:latin typeface="Times New Roman" pitchFamily="18" charset="0"/>
                <a:cs typeface="Times New Roman" pitchFamily="18" charset="0"/>
              </a:rPr>
              <a:t>tract</a:t>
            </a:r>
            <a:r>
              <a:rPr sz="2800" b="0" spc="-5" dirty="0" smtClean="0">
                <a:solidFill>
                  <a:schemeClr val="bg1"/>
                </a:solidFill>
                <a:latin typeface="Times New Roman" pitchFamily="18" charset="0"/>
                <a:cs typeface="Times New Roman" pitchFamily="18" charset="0"/>
              </a:rPr>
              <a:t>,</a:t>
            </a:r>
            <a:r>
              <a:rPr lang="en-IN" sz="2800" b="0" spc="-5" dirty="0" smtClean="0">
                <a:solidFill>
                  <a:schemeClr val="bg1"/>
                </a:solidFill>
                <a:latin typeface="Times New Roman" pitchFamily="18" charset="0"/>
                <a:cs typeface="Times New Roman" pitchFamily="18" charset="0"/>
              </a:rPr>
              <a:t> </a:t>
            </a:r>
            <a:r>
              <a:rPr sz="2800" b="0" spc="-5" dirty="0" smtClean="0">
                <a:solidFill>
                  <a:schemeClr val="bg1"/>
                </a:solidFill>
                <a:latin typeface="Times New Roman" pitchFamily="18" charset="0"/>
                <a:cs typeface="Times New Roman" pitchFamily="18" charset="0"/>
              </a:rPr>
              <a:t>spleen </a:t>
            </a:r>
            <a:r>
              <a:rPr sz="2800" b="0" spc="-875" dirty="0" smtClean="0">
                <a:solidFill>
                  <a:schemeClr val="bg1"/>
                </a:solidFill>
                <a:latin typeface="Times New Roman" pitchFamily="18" charset="0"/>
                <a:cs typeface="Times New Roman" pitchFamily="18" charset="0"/>
              </a:rPr>
              <a:t> </a:t>
            </a:r>
            <a:r>
              <a:rPr sz="2800" b="0" dirty="0">
                <a:solidFill>
                  <a:schemeClr val="bg1"/>
                </a:solidFill>
                <a:latin typeface="Times New Roman" pitchFamily="18" charset="0"/>
                <a:cs typeface="Times New Roman" pitchFamily="18" charset="0"/>
              </a:rPr>
              <a:t>pancreas and </a:t>
            </a:r>
            <a:r>
              <a:rPr sz="2800" b="0" spc="-5" dirty="0">
                <a:solidFill>
                  <a:schemeClr val="bg1"/>
                </a:solidFill>
                <a:latin typeface="Times New Roman" pitchFamily="18" charset="0"/>
                <a:cs typeface="Times New Roman" pitchFamily="18" charset="0"/>
              </a:rPr>
              <a:t>gall </a:t>
            </a:r>
            <a:r>
              <a:rPr sz="2800" b="0" dirty="0">
                <a:solidFill>
                  <a:schemeClr val="bg1"/>
                </a:solidFill>
                <a:latin typeface="Times New Roman" pitchFamily="18" charset="0"/>
                <a:cs typeface="Times New Roman" pitchFamily="18" charset="0"/>
              </a:rPr>
              <a:t>bladder </a:t>
            </a:r>
            <a:r>
              <a:rPr sz="2800" b="0" spc="-5" dirty="0">
                <a:solidFill>
                  <a:schemeClr val="bg1"/>
                </a:solidFill>
                <a:latin typeface="Times New Roman" pitchFamily="18" charset="0"/>
                <a:cs typeface="Times New Roman" pitchFamily="18" charset="0"/>
              </a:rPr>
              <a:t>to liver </a:t>
            </a:r>
            <a:r>
              <a:rPr sz="2800" b="0" spc="-10" dirty="0">
                <a:solidFill>
                  <a:schemeClr val="bg1"/>
                </a:solidFill>
                <a:latin typeface="Times New Roman" pitchFamily="18" charset="0"/>
                <a:cs typeface="Times New Roman" pitchFamily="18" charset="0"/>
              </a:rPr>
              <a:t>via </a:t>
            </a:r>
            <a:r>
              <a:rPr sz="2800" b="0" spc="-5" dirty="0">
                <a:solidFill>
                  <a:schemeClr val="bg1"/>
                </a:solidFill>
                <a:latin typeface="Times New Roman" pitchFamily="18" charset="0"/>
                <a:cs typeface="Times New Roman" pitchFamily="18" charset="0"/>
              </a:rPr>
              <a:t> portal</a:t>
            </a:r>
            <a:r>
              <a:rPr sz="2800" b="0" spc="-20" dirty="0">
                <a:solidFill>
                  <a:schemeClr val="bg1"/>
                </a:solidFill>
                <a:latin typeface="Times New Roman" pitchFamily="18" charset="0"/>
                <a:cs typeface="Times New Roman" pitchFamily="18" charset="0"/>
              </a:rPr>
              <a:t> </a:t>
            </a:r>
            <a:r>
              <a:rPr sz="2800" b="0" spc="-5" dirty="0">
                <a:solidFill>
                  <a:schemeClr val="bg1"/>
                </a:solidFill>
                <a:latin typeface="Times New Roman" pitchFamily="18" charset="0"/>
                <a:cs typeface="Times New Roman" pitchFamily="18" charset="0"/>
              </a:rPr>
              <a:t>vein</a:t>
            </a:r>
            <a:endParaRPr sz="2800" b="0" dirty="0">
              <a:solidFill>
                <a:schemeClr val="bg1"/>
              </a:solidFill>
              <a:latin typeface="Times New Roman" pitchFamily="18" charset="0"/>
              <a:cs typeface="Times New Roman" pitchFamily="18" charset="0"/>
            </a:endParaRPr>
          </a:p>
          <a:p>
            <a:pPr marL="354965" marR="5080" indent="-342900" algn="just">
              <a:lnSpc>
                <a:spcPct val="150000"/>
              </a:lnSpc>
              <a:spcBef>
                <a:spcPts val="500"/>
              </a:spcBef>
              <a:buChar char="•"/>
              <a:tabLst>
                <a:tab pos="354965" algn="l"/>
                <a:tab pos="355600" algn="l"/>
              </a:tabLst>
            </a:pPr>
            <a:r>
              <a:rPr sz="2800" b="0" spc="-5" dirty="0">
                <a:solidFill>
                  <a:schemeClr val="bg1"/>
                </a:solidFill>
                <a:latin typeface="Times New Roman" pitchFamily="18" charset="0"/>
                <a:cs typeface="Times New Roman" pitchFamily="18" charset="0"/>
              </a:rPr>
              <a:t>portal </a:t>
            </a:r>
            <a:r>
              <a:rPr sz="2800" b="0" dirty="0">
                <a:solidFill>
                  <a:schemeClr val="bg1"/>
                </a:solidFill>
                <a:latin typeface="Times New Roman" pitchFamily="18" charset="0"/>
                <a:cs typeface="Times New Roman" pitchFamily="18" charset="0"/>
              </a:rPr>
              <a:t>vein </a:t>
            </a:r>
            <a:r>
              <a:rPr sz="2800" b="0" spc="-5" dirty="0">
                <a:solidFill>
                  <a:schemeClr val="bg1"/>
                </a:solidFill>
                <a:latin typeface="Times New Roman" pitchFamily="18" charset="0"/>
                <a:cs typeface="Times New Roman" pitchFamily="18" charset="0"/>
              </a:rPr>
              <a:t>is </a:t>
            </a:r>
            <a:r>
              <a:rPr sz="2800" b="0" dirty="0">
                <a:solidFill>
                  <a:schemeClr val="bg1"/>
                </a:solidFill>
                <a:latin typeface="Times New Roman" pitchFamily="18" charset="0"/>
                <a:cs typeface="Times New Roman" pitchFamily="18" charset="0"/>
              </a:rPr>
              <a:t>formed by </a:t>
            </a:r>
            <a:r>
              <a:rPr sz="2800" b="0" spc="-5" dirty="0">
                <a:solidFill>
                  <a:schemeClr val="bg1"/>
                </a:solidFill>
                <a:latin typeface="Times New Roman" pitchFamily="18" charset="0"/>
                <a:cs typeface="Times New Roman" pitchFamily="18" charset="0"/>
              </a:rPr>
              <a:t>the </a:t>
            </a:r>
            <a:r>
              <a:rPr sz="2800" b="0" dirty="0">
                <a:solidFill>
                  <a:schemeClr val="bg1"/>
                </a:solidFill>
                <a:latin typeface="Times New Roman" pitchFamily="18" charset="0"/>
                <a:cs typeface="Times New Roman" pitchFamily="18" charset="0"/>
              </a:rPr>
              <a:t>union of </a:t>
            </a:r>
            <a:r>
              <a:rPr sz="2800" b="0" dirty="0" smtClean="0">
                <a:solidFill>
                  <a:schemeClr val="bg1"/>
                </a:solidFill>
                <a:latin typeface="Times New Roman" pitchFamily="18" charset="0"/>
                <a:cs typeface="Times New Roman" pitchFamily="18" charset="0"/>
              </a:rPr>
              <a:t>superior </a:t>
            </a:r>
            <a:r>
              <a:rPr sz="2800" b="0" dirty="0">
                <a:solidFill>
                  <a:schemeClr val="bg1"/>
                </a:solidFill>
                <a:latin typeface="Times New Roman" pitchFamily="18" charset="0"/>
                <a:cs typeface="Times New Roman" pitchFamily="18" charset="0"/>
              </a:rPr>
              <a:t>mesenteric </a:t>
            </a:r>
            <a:r>
              <a:rPr sz="2800" b="0" spc="-5" dirty="0">
                <a:solidFill>
                  <a:schemeClr val="bg1"/>
                </a:solidFill>
                <a:latin typeface="Times New Roman" pitchFamily="18" charset="0"/>
                <a:cs typeface="Times New Roman" pitchFamily="18" charset="0"/>
              </a:rPr>
              <a:t>vein </a:t>
            </a:r>
            <a:r>
              <a:rPr sz="2800" b="0" dirty="0">
                <a:solidFill>
                  <a:schemeClr val="bg1"/>
                </a:solidFill>
                <a:latin typeface="Times New Roman" pitchFamily="18" charset="0"/>
                <a:cs typeface="Times New Roman" pitchFamily="18" charset="0"/>
              </a:rPr>
              <a:t>and </a:t>
            </a:r>
            <a:r>
              <a:rPr sz="2800" b="0" spc="-5" dirty="0">
                <a:solidFill>
                  <a:schemeClr val="bg1"/>
                </a:solidFill>
                <a:latin typeface="Times New Roman" pitchFamily="18" charset="0"/>
                <a:cs typeface="Times New Roman" pitchFamily="18" charset="0"/>
              </a:rPr>
              <a:t>splenic </a:t>
            </a:r>
            <a:r>
              <a:rPr sz="2800" b="0" dirty="0">
                <a:solidFill>
                  <a:schemeClr val="bg1"/>
                </a:solidFill>
                <a:latin typeface="Times New Roman" pitchFamily="18" charset="0"/>
                <a:cs typeface="Times New Roman" pitchFamily="18" charset="0"/>
              </a:rPr>
              <a:t>vein </a:t>
            </a:r>
            <a:r>
              <a:rPr sz="2800" b="0" spc="-875" dirty="0">
                <a:solidFill>
                  <a:schemeClr val="bg1"/>
                </a:solidFill>
                <a:latin typeface="Times New Roman" pitchFamily="18" charset="0"/>
                <a:cs typeface="Times New Roman" pitchFamily="18" charset="0"/>
              </a:rPr>
              <a:t> </a:t>
            </a:r>
            <a:r>
              <a:rPr sz="2800" b="0" spc="-5" dirty="0">
                <a:solidFill>
                  <a:schemeClr val="bg1"/>
                </a:solidFill>
                <a:latin typeface="Times New Roman" pitchFamily="18" charset="0"/>
                <a:cs typeface="Times New Roman" pitchFamily="18" charset="0"/>
              </a:rPr>
              <a:t>just posterior to </a:t>
            </a:r>
            <a:r>
              <a:rPr sz="2800" b="0" dirty="0">
                <a:solidFill>
                  <a:schemeClr val="bg1"/>
                </a:solidFill>
                <a:latin typeface="Times New Roman" pitchFamily="18" charset="0"/>
                <a:cs typeface="Times New Roman" pitchFamily="18" charset="0"/>
              </a:rPr>
              <a:t>neck of pancreas at </a:t>
            </a:r>
            <a:r>
              <a:rPr sz="2800" b="0" spc="-5" dirty="0">
                <a:solidFill>
                  <a:schemeClr val="bg1"/>
                </a:solidFill>
                <a:latin typeface="Times New Roman" pitchFamily="18" charset="0"/>
                <a:cs typeface="Times New Roman" pitchFamily="18" charset="0"/>
              </a:rPr>
              <a:t>level </a:t>
            </a:r>
            <a:r>
              <a:rPr sz="2800" b="0" spc="-875" dirty="0">
                <a:solidFill>
                  <a:schemeClr val="bg1"/>
                </a:solidFill>
                <a:latin typeface="Times New Roman" pitchFamily="18" charset="0"/>
                <a:cs typeface="Times New Roman" pitchFamily="18" charset="0"/>
              </a:rPr>
              <a:t> </a:t>
            </a:r>
            <a:r>
              <a:rPr sz="2800" b="0" dirty="0">
                <a:solidFill>
                  <a:schemeClr val="bg1"/>
                </a:solidFill>
                <a:latin typeface="Times New Roman" pitchFamily="18" charset="0"/>
                <a:cs typeface="Times New Roman" pitchFamily="18" charset="0"/>
              </a:rPr>
              <a:t>of</a:t>
            </a:r>
            <a:r>
              <a:rPr sz="2800" b="0" spc="-20" dirty="0">
                <a:solidFill>
                  <a:schemeClr val="bg1"/>
                </a:solidFill>
                <a:latin typeface="Times New Roman" pitchFamily="18" charset="0"/>
                <a:cs typeface="Times New Roman" pitchFamily="18" charset="0"/>
              </a:rPr>
              <a:t> </a:t>
            </a:r>
            <a:r>
              <a:rPr sz="2800" b="0" dirty="0">
                <a:solidFill>
                  <a:schemeClr val="bg1"/>
                </a:solidFill>
                <a:latin typeface="Times New Roman" pitchFamily="18" charset="0"/>
                <a:cs typeface="Times New Roman" pitchFamily="18" charset="0"/>
              </a:rPr>
              <a:t>L</a:t>
            </a:r>
            <a:r>
              <a:rPr sz="2800" b="0" spc="-105" dirty="0">
                <a:solidFill>
                  <a:schemeClr val="bg1"/>
                </a:solidFill>
                <a:latin typeface="Times New Roman" pitchFamily="18" charset="0"/>
                <a:cs typeface="Times New Roman" pitchFamily="18" charset="0"/>
              </a:rPr>
              <a:t> </a:t>
            </a:r>
            <a:r>
              <a:rPr sz="2800" b="0" dirty="0">
                <a:solidFill>
                  <a:schemeClr val="bg1"/>
                </a:solidFill>
                <a:latin typeface="Times New Roman" pitchFamily="18" charset="0"/>
                <a:cs typeface="Times New Roman" pitchFamily="18" charset="0"/>
              </a:rPr>
              <a:t>2</a:t>
            </a:r>
          </a:p>
        </p:txBody>
      </p:sp>
    </p:spTree>
    <p:extLst>
      <p:ext uri="{BB962C8B-B14F-4D97-AF65-F5344CB8AC3E}">
        <p14:creationId xmlns:p14="http://schemas.microsoft.com/office/powerpoint/2010/main" val="443805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3938" y="707229"/>
            <a:ext cx="6074485" cy="689932"/>
          </a:xfrm>
          <a:prstGeom prst="rect">
            <a:avLst/>
          </a:prstGeom>
        </p:spPr>
        <p:txBody>
          <a:bodyPr vert="horz" wrap="square" lIns="0" tIns="12700" rIns="0" bIns="0" rtlCol="0">
            <a:spAutoFit/>
          </a:bodyPr>
          <a:lstStyle/>
          <a:p>
            <a:pPr marL="12700">
              <a:lnSpc>
                <a:spcPct val="100000"/>
              </a:lnSpc>
              <a:spcBef>
                <a:spcPts val="100"/>
              </a:spcBef>
            </a:pPr>
            <a:r>
              <a:rPr lang="en-IN" sz="4400" u="heavy" spc="-5" dirty="0">
                <a:solidFill>
                  <a:srgbClr val="DDF5F0"/>
                </a:solidFill>
                <a:uFill>
                  <a:solidFill>
                    <a:srgbClr val="DDF5F0"/>
                  </a:solidFill>
                </a:uFill>
              </a:rPr>
              <a:t>C</a:t>
            </a:r>
            <a:r>
              <a:rPr sz="4400" u="heavy" spc="-5" dirty="0" err="1" smtClean="0">
                <a:solidFill>
                  <a:srgbClr val="DDF5F0"/>
                </a:solidFill>
                <a:uFill>
                  <a:solidFill>
                    <a:srgbClr val="DDF5F0"/>
                  </a:solidFill>
                </a:uFill>
              </a:rPr>
              <a:t>lassification</a:t>
            </a:r>
            <a:r>
              <a:rPr sz="4400" u="heavy" spc="-65" dirty="0" smtClean="0">
                <a:solidFill>
                  <a:srgbClr val="DDF5F0"/>
                </a:solidFill>
                <a:uFill>
                  <a:solidFill>
                    <a:srgbClr val="DDF5F0"/>
                  </a:solidFill>
                </a:uFill>
              </a:rPr>
              <a:t> </a:t>
            </a:r>
            <a:r>
              <a:rPr sz="4400" u="heavy" spc="-5" dirty="0">
                <a:solidFill>
                  <a:srgbClr val="DDF5F0"/>
                </a:solidFill>
                <a:uFill>
                  <a:solidFill>
                    <a:srgbClr val="DDF5F0"/>
                  </a:solidFill>
                </a:uFill>
              </a:rPr>
              <a:t>of</a:t>
            </a:r>
            <a:r>
              <a:rPr sz="4400" u="heavy" spc="-50" dirty="0">
                <a:solidFill>
                  <a:srgbClr val="DDF5F0"/>
                </a:solidFill>
                <a:uFill>
                  <a:solidFill>
                    <a:srgbClr val="DDF5F0"/>
                  </a:solidFill>
                </a:uFill>
              </a:rPr>
              <a:t> </a:t>
            </a:r>
            <a:r>
              <a:rPr sz="4400" u="heavy" spc="-5" dirty="0">
                <a:solidFill>
                  <a:srgbClr val="DDF5F0"/>
                </a:solidFill>
                <a:uFill>
                  <a:solidFill>
                    <a:srgbClr val="DDF5F0"/>
                  </a:solidFill>
                </a:uFill>
              </a:rPr>
              <a:t>PHT</a:t>
            </a:r>
          </a:p>
        </p:txBody>
      </p:sp>
      <p:sp>
        <p:nvSpPr>
          <p:cNvPr id="3" name="object 3"/>
          <p:cNvSpPr txBox="1"/>
          <p:nvPr/>
        </p:nvSpPr>
        <p:spPr>
          <a:xfrm>
            <a:off x="534668" y="1545590"/>
            <a:ext cx="6701627" cy="3500958"/>
          </a:xfrm>
          <a:prstGeom prst="rect">
            <a:avLst/>
          </a:prstGeom>
        </p:spPr>
        <p:txBody>
          <a:bodyPr vert="horz" wrap="square" lIns="0" tIns="101600" rIns="0" bIns="0" rtlCol="0">
            <a:spAutoFit/>
          </a:bodyPr>
          <a:lstStyle/>
          <a:p>
            <a:pPr marL="12700" algn="just">
              <a:lnSpc>
                <a:spcPct val="150000"/>
              </a:lnSpc>
              <a:spcBef>
                <a:spcPts val="800"/>
              </a:spcBef>
            </a:pPr>
            <a:r>
              <a:rPr sz="2800" b="0" spc="-5" dirty="0" smtClean="0">
                <a:solidFill>
                  <a:srgbClr val="DDF5F0"/>
                </a:solidFill>
                <a:latin typeface="Times New Roman" pitchFamily="18" charset="0"/>
                <a:cs typeface="Times New Roman" pitchFamily="18" charset="0"/>
              </a:rPr>
              <a:t>1</a:t>
            </a:r>
            <a:r>
              <a:rPr lang="en-IN" sz="2800" b="0" spc="-5" dirty="0" smtClean="0">
                <a:solidFill>
                  <a:srgbClr val="DDF5F0"/>
                </a:solidFill>
                <a:latin typeface="Times New Roman" pitchFamily="18" charset="0"/>
                <a:cs typeface="Times New Roman" pitchFamily="18" charset="0"/>
              </a:rPr>
              <a:t>. </a:t>
            </a:r>
            <a:r>
              <a:rPr sz="2800" b="0" spc="-5" dirty="0" smtClean="0">
                <a:solidFill>
                  <a:srgbClr val="DDF5F0"/>
                </a:solidFill>
                <a:latin typeface="Times New Roman" pitchFamily="18" charset="0"/>
                <a:cs typeface="Times New Roman" pitchFamily="18" charset="0"/>
              </a:rPr>
              <a:t>Pre</a:t>
            </a:r>
            <a:r>
              <a:rPr sz="2800" b="0" spc="-30" dirty="0" smtClean="0">
                <a:solidFill>
                  <a:srgbClr val="DDF5F0"/>
                </a:solidFill>
                <a:latin typeface="Times New Roman" pitchFamily="18" charset="0"/>
                <a:cs typeface="Times New Roman" pitchFamily="18" charset="0"/>
              </a:rPr>
              <a:t> </a:t>
            </a:r>
            <a:r>
              <a:rPr sz="2800" b="0" spc="-5" dirty="0">
                <a:solidFill>
                  <a:srgbClr val="DDF5F0"/>
                </a:solidFill>
                <a:latin typeface="Times New Roman" pitchFamily="18" charset="0"/>
                <a:cs typeface="Times New Roman" pitchFamily="18" charset="0"/>
              </a:rPr>
              <a:t>hepatic</a:t>
            </a:r>
            <a:r>
              <a:rPr sz="2800" b="0" spc="-20" dirty="0">
                <a:solidFill>
                  <a:srgbClr val="DDF5F0"/>
                </a:solidFill>
                <a:latin typeface="Times New Roman" pitchFamily="18" charset="0"/>
                <a:cs typeface="Times New Roman" pitchFamily="18" charset="0"/>
              </a:rPr>
              <a:t> </a:t>
            </a:r>
            <a:r>
              <a:rPr sz="2800" b="0" spc="-10" dirty="0">
                <a:solidFill>
                  <a:srgbClr val="DDF5F0"/>
                </a:solidFill>
                <a:latin typeface="Times New Roman" pitchFamily="18" charset="0"/>
                <a:cs typeface="Times New Roman" pitchFamily="18" charset="0"/>
              </a:rPr>
              <a:t>PTH</a:t>
            </a:r>
            <a:endParaRPr sz="2800" b="0" dirty="0">
              <a:latin typeface="Times New Roman" pitchFamily="18" charset="0"/>
              <a:cs typeface="Times New Roman" pitchFamily="18" charset="0"/>
            </a:endParaRPr>
          </a:p>
          <a:p>
            <a:pPr marL="309245" indent="-297180" algn="just">
              <a:lnSpc>
                <a:spcPct val="150000"/>
              </a:lnSpc>
              <a:spcBef>
                <a:spcPts val="700"/>
              </a:spcBef>
              <a:buSzPct val="96428"/>
              <a:buAutoNum type="arabicPeriod" startAt="2"/>
              <a:tabLst>
                <a:tab pos="309880" algn="l"/>
                <a:tab pos="3390900" algn="l"/>
              </a:tabLst>
            </a:pPr>
            <a:r>
              <a:rPr lang="en-IN" sz="2800" b="0" spc="-5" dirty="0" smtClean="0">
                <a:solidFill>
                  <a:srgbClr val="DDF5F0"/>
                </a:solidFill>
                <a:latin typeface="Times New Roman" pitchFamily="18" charset="0"/>
                <a:cs typeface="Times New Roman" pitchFamily="18" charset="0"/>
              </a:rPr>
              <a:t> </a:t>
            </a:r>
            <a:r>
              <a:rPr sz="2800" b="0" spc="-5" dirty="0" smtClean="0">
                <a:solidFill>
                  <a:srgbClr val="DDF5F0"/>
                </a:solidFill>
                <a:latin typeface="Times New Roman" pitchFamily="18" charset="0"/>
                <a:cs typeface="Times New Roman" pitchFamily="18" charset="0"/>
              </a:rPr>
              <a:t>Intra</a:t>
            </a:r>
            <a:r>
              <a:rPr sz="2800" b="0" spc="5" dirty="0" smtClean="0">
                <a:solidFill>
                  <a:srgbClr val="DDF5F0"/>
                </a:solidFill>
                <a:latin typeface="Times New Roman" pitchFamily="18" charset="0"/>
                <a:cs typeface="Times New Roman" pitchFamily="18" charset="0"/>
              </a:rPr>
              <a:t> </a:t>
            </a:r>
            <a:r>
              <a:rPr sz="2800" b="0" spc="-5" dirty="0">
                <a:solidFill>
                  <a:srgbClr val="DDF5F0"/>
                </a:solidFill>
                <a:latin typeface="Times New Roman" pitchFamily="18" charset="0"/>
                <a:cs typeface="Times New Roman" pitchFamily="18" charset="0"/>
              </a:rPr>
              <a:t>hepatic</a:t>
            </a:r>
            <a:r>
              <a:rPr sz="2800" b="0" spc="10" dirty="0">
                <a:solidFill>
                  <a:srgbClr val="DDF5F0"/>
                </a:solidFill>
                <a:latin typeface="Times New Roman" pitchFamily="18" charset="0"/>
                <a:cs typeface="Times New Roman" pitchFamily="18" charset="0"/>
              </a:rPr>
              <a:t> </a:t>
            </a:r>
            <a:r>
              <a:rPr sz="2800" b="0" spc="-10" dirty="0">
                <a:solidFill>
                  <a:srgbClr val="DDF5F0"/>
                </a:solidFill>
                <a:latin typeface="Times New Roman" pitchFamily="18" charset="0"/>
                <a:cs typeface="Times New Roman" pitchFamily="18" charset="0"/>
              </a:rPr>
              <a:t>PTH-	</a:t>
            </a:r>
            <a:r>
              <a:rPr sz="2800" b="0" spc="-5" dirty="0">
                <a:solidFill>
                  <a:srgbClr val="DDF5F0"/>
                </a:solidFill>
                <a:latin typeface="Times New Roman" pitchFamily="18" charset="0"/>
                <a:cs typeface="Times New Roman" pitchFamily="18" charset="0"/>
              </a:rPr>
              <a:t>1.pre</a:t>
            </a:r>
            <a:r>
              <a:rPr sz="2800" b="0" spc="-35" dirty="0">
                <a:solidFill>
                  <a:srgbClr val="DDF5F0"/>
                </a:solidFill>
                <a:latin typeface="Times New Roman" pitchFamily="18" charset="0"/>
                <a:cs typeface="Times New Roman" pitchFamily="18" charset="0"/>
              </a:rPr>
              <a:t> </a:t>
            </a:r>
            <a:r>
              <a:rPr sz="2800" b="0" spc="-5" dirty="0">
                <a:solidFill>
                  <a:srgbClr val="DDF5F0"/>
                </a:solidFill>
                <a:latin typeface="Times New Roman" pitchFamily="18" charset="0"/>
                <a:cs typeface="Times New Roman" pitchFamily="18" charset="0"/>
              </a:rPr>
              <a:t>sinusoidal</a:t>
            </a:r>
            <a:endParaRPr sz="2800" b="0" dirty="0">
              <a:latin typeface="Times New Roman" pitchFamily="18" charset="0"/>
              <a:cs typeface="Times New Roman" pitchFamily="18" charset="0"/>
            </a:endParaRPr>
          </a:p>
          <a:p>
            <a:pPr marL="3380740" marR="5080" lvl="1" algn="just">
              <a:lnSpc>
                <a:spcPct val="150000"/>
              </a:lnSpc>
              <a:spcBef>
                <a:spcPts val="240"/>
              </a:spcBef>
              <a:buSzPct val="96428"/>
              <a:buAutoNum type="arabicPeriod" startAt="2"/>
              <a:tabLst>
                <a:tab pos="3677920" algn="l"/>
              </a:tabLst>
            </a:pPr>
            <a:r>
              <a:rPr sz="2800" b="0" spc="-5" dirty="0">
                <a:solidFill>
                  <a:srgbClr val="DDF5F0"/>
                </a:solidFill>
                <a:latin typeface="Times New Roman" pitchFamily="18" charset="0"/>
                <a:cs typeface="Times New Roman" pitchFamily="18" charset="0"/>
              </a:rPr>
              <a:t>sinusoidal </a:t>
            </a:r>
            <a:r>
              <a:rPr sz="2800" b="0" dirty="0">
                <a:solidFill>
                  <a:srgbClr val="DDF5F0"/>
                </a:solidFill>
                <a:latin typeface="Times New Roman" pitchFamily="18" charset="0"/>
                <a:cs typeface="Times New Roman" pitchFamily="18" charset="0"/>
              </a:rPr>
              <a:t> </a:t>
            </a:r>
            <a:endParaRPr lang="en-IN" sz="2800" b="0" dirty="0">
              <a:solidFill>
                <a:srgbClr val="DDF5F0"/>
              </a:solidFill>
              <a:latin typeface="Times New Roman" pitchFamily="18" charset="0"/>
              <a:cs typeface="Times New Roman" pitchFamily="18" charset="0"/>
            </a:endParaRPr>
          </a:p>
          <a:p>
            <a:pPr marL="3380740" marR="5080" lvl="1" algn="just">
              <a:lnSpc>
                <a:spcPct val="150000"/>
              </a:lnSpc>
              <a:spcBef>
                <a:spcPts val="240"/>
              </a:spcBef>
              <a:buSzPct val="96428"/>
              <a:tabLst>
                <a:tab pos="3677920" algn="l"/>
              </a:tabLst>
            </a:pPr>
            <a:r>
              <a:rPr sz="2800" b="0" spc="-5" dirty="0" smtClean="0">
                <a:solidFill>
                  <a:srgbClr val="DDF5F0"/>
                </a:solidFill>
                <a:latin typeface="Times New Roman" pitchFamily="18" charset="0"/>
                <a:cs typeface="Times New Roman" pitchFamily="18" charset="0"/>
              </a:rPr>
              <a:t>3.post</a:t>
            </a:r>
            <a:r>
              <a:rPr sz="2800" b="0" spc="-60" dirty="0" smtClean="0">
                <a:solidFill>
                  <a:srgbClr val="DDF5F0"/>
                </a:solidFill>
                <a:latin typeface="Times New Roman" pitchFamily="18" charset="0"/>
                <a:cs typeface="Times New Roman" pitchFamily="18" charset="0"/>
              </a:rPr>
              <a:t> </a:t>
            </a:r>
            <a:r>
              <a:rPr sz="2800" b="0" spc="-5" dirty="0">
                <a:solidFill>
                  <a:srgbClr val="DDF5F0"/>
                </a:solidFill>
                <a:latin typeface="Times New Roman" pitchFamily="18" charset="0"/>
                <a:cs typeface="Times New Roman" pitchFamily="18" charset="0"/>
              </a:rPr>
              <a:t>sinusoidal</a:t>
            </a:r>
            <a:endParaRPr sz="2800" b="0" dirty="0">
              <a:latin typeface="Times New Roman" pitchFamily="18" charset="0"/>
              <a:cs typeface="Times New Roman" pitchFamily="18" charset="0"/>
            </a:endParaRPr>
          </a:p>
          <a:p>
            <a:pPr marL="309245" lvl="1" indent="-297180" algn="just">
              <a:lnSpc>
                <a:spcPct val="150000"/>
              </a:lnSpc>
              <a:spcBef>
                <a:spcPts val="439"/>
              </a:spcBef>
              <a:buSzPct val="96428"/>
              <a:buAutoNum type="arabicPeriod" startAt="2"/>
              <a:tabLst>
                <a:tab pos="309880" algn="l"/>
              </a:tabLst>
            </a:pPr>
            <a:r>
              <a:rPr lang="en-IN" sz="2800" b="0" spc="-5" dirty="0" smtClean="0">
                <a:solidFill>
                  <a:srgbClr val="DDF5F0"/>
                </a:solidFill>
                <a:latin typeface="Times New Roman" pitchFamily="18" charset="0"/>
                <a:cs typeface="Times New Roman" pitchFamily="18" charset="0"/>
              </a:rPr>
              <a:t> </a:t>
            </a:r>
            <a:r>
              <a:rPr lang="en-IN" sz="2800" b="0" spc="-5" dirty="0">
                <a:solidFill>
                  <a:srgbClr val="DDF5F0"/>
                </a:solidFill>
                <a:latin typeface="Times New Roman" pitchFamily="18" charset="0"/>
                <a:cs typeface="Times New Roman" pitchFamily="18" charset="0"/>
              </a:rPr>
              <a:t>P</a:t>
            </a:r>
            <a:r>
              <a:rPr sz="2800" b="0" spc="-5" dirty="0" err="1" smtClean="0">
                <a:solidFill>
                  <a:srgbClr val="DDF5F0"/>
                </a:solidFill>
                <a:latin typeface="Times New Roman" pitchFamily="18" charset="0"/>
                <a:cs typeface="Times New Roman" pitchFamily="18" charset="0"/>
              </a:rPr>
              <a:t>ost</a:t>
            </a:r>
            <a:r>
              <a:rPr sz="2800" b="0" spc="-5" dirty="0" smtClean="0">
                <a:solidFill>
                  <a:srgbClr val="DDF5F0"/>
                </a:solidFill>
                <a:latin typeface="Times New Roman" pitchFamily="18" charset="0"/>
                <a:cs typeface="Times New Roman" pitchFamily="18" charset="0"/>
              </a:rPr>
              <a:t>-hepatic</a:t>
            </a:r>
            <a:r>
              <a:rPr sz="2800" b="0" spc="-30" dirty="0" smtClean="0">
                <a:solidFill>
                  <a:srgbClr val="DDF5F0"/>
                </a:solidFill>
                <a:latin typeface="Times New Roman" pitchFamily="18" charset="0"/>
                <a:cs typeface="Times New Roman" pitchFamily="18" charset="0"/>
              </a:rPr>
              <a:t> </a:t>
            </a:r>
            <a:r>
              <a:rPr sz="2800" b="0" spc="-10" dirty="0">
                <a:solidFill>
                  <a:srgbClr val="DDF5F0"/>
                </a:solidFill>
                <a:latin typeface="Times New Roman" pitchFamily="18" charset="0"/>
                <a:cs typeface="Times New Roman" pitchFamily="18" charset="0"/>
              </a:rPr>
              <a:t>PTH</a:t>
            </a:r>
            <a:endParaRP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4006373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50" y="3068320"/>
            <a:ext cx="1512570" cy="889346"/>
          </a:xfrm>
          <a:prstGeom prst="rect">
            <a:avLst/>
          </a:prstGeom>
          <a:solidFill>
            <a:srgbClr val="FFFFFF"/>
          </a:solidFill>
          <a:ln w="9344">
            <a:solidFill>
              <a:srgbClr val="000000"/>
            </a:solidFill>
          </a:ln>
        </p:spPr>
        <p:txBody>
          <a:bodyPr vert="horz" wrap="square" lIns="0" tIns="4445" rIns="0" bIns="0" rtlCol="0">
            <a:spAutoFit/>
          </a:bodyPr>
          <a:lstStyle/>
          <a:p>
            <a:pPr>
              <a:lnSpc>
                <a:spcPct val="100000"/>
              </a:lnSpc>
              <a:spcBef>
                <a:spcPts val="35"/>
              </a:spcBef>
            </a:pPr>
            <a:endParaRPr sz="2150" dirty="0">
              <a:latin typeface="Times New Roman"/>
              <a:cs typeface="Times New Roman"/>
            </a:endParaRPr>
          </a:p>
          <a:p>
            <a:pPr marL="490855" marR="135890" indent="-346710">
              <a:lnSpc>
                <a:spcPct val="100000"/>
              </a:lnSpc>
            </a:pPr>
            <a:r>
              <a:rPr sz="1800" spc="-5" dirty="0" smtClean="0">
                <a:latin typeface="Arial MT"/>
                <a:cs typeface="Arial MT"/>
              </a:rPr>
              <a:t>Pre</a:t>
            </a:r>
            <a:r>
              <a:rPr lang="en-IN" sz="1800" spc="-5" dirty="0" smtClean="0">
                <a:latin typeface="Arial MT"/>
                <a:cs typeface="Arial MT"/>
              </a:rPr>
              <a:t> </a:t>
            </a:r>
            <a:r>
              <a:rPr sz="1800" spc="-10" dirty="0" smtClean="0">
                <a:latin typeface="Arial MT"/>
                <a:cs typeface="Arial MT"/>
              </a:rPr>
              <a:t>hepatic </a:t>
            </a:r>
            <a:r>
              <a:rPr sz="1800" spc="-484" dirty="0" smtClean="0">
                <a:latin typeface="Arial MT"/>
                <a:cs typeface="Arial MT"/>
              </a:rPr>
              <a:t> </a:t>
            </a:r>
            <a:r>
              <a:rPr sz="1800" spc="-5" dirty="0">
                <a:latin typeface="Arial MT"/>
                <a:cs typeface="Arial MT"/>
              </a:rPr>
              <a:t>PHT</a:t>
            </a:r>
            <a:endParaRPr sz="1800" dirty="0">
              <a:latin typeface="Arial MT"/>
              <a:cs typeface="Arial MT"/>
            </a:endParaRPr>
          </a:p>
        </p:txBody>
      </p:sp>
      <p:sp>
        <p:nvSpPr>
          <p:cNvPr id="3" name="object 3"/>
          <p:cNvSpPr txBox="1"/>
          <p:nvPr/>
        </p:nvSpPr>
        <p:spPr>
          <a:xfrm>
            <a:off x="179512" y="1133541"/>
            <a:ext cx="2663850" cy="1186863"/>
          </a:xfrm>
          <a:prstGeom prst="rect">
            <a:avLst/>
          </a:prstGeom>
          <a:solidFill>
            <a:srgbClr val="000000"/>
          </a:solidFill>
          <a:ln w="9344">
            <a:solidFill>
              <a:srgbClr val="FFFF99"/>
            </a:solidFill>
          </a:ln>
        </p:spPr>
        <p:txBody>
          <a:bodyPr vert="horz" wrap="square" lIns="0" tIns="1905" rIns="0" bIns="0" rtlCol="0">
            <a:spAutoFit/>
          </a:bodyPr>
          <a:lstStyle/>
          <a:p>
            <a:pPr>
              <a:lnSpc>
                <a:spcPct val="100000"/>
              </a:lnSpc>
              <a:spcBef>
                <a:spcPts val="15"/>
              </a:spcBef>
            </a:pPr>
            <a:endParaRPr sz="2300" dirty="0">
              <a:latin typeface="Times New Roman"/>
              <a:cs typeface="Times New Roman"/>
            </a:endParaRPr>
          </a:p>
          <a:p>
            <a:pPr marL="90170" marR="168910">
              <a:lnSpc>
                <a:spcPct val="100000"/>
              </a:lnSpc>
            </a:pPr>
            <a:r>
              <a:rPr sz="1800" spc="-10" dirty="0">
                <a:solidFill>
                  <a:srgbClr val="DDF5F0"/>
                </a:solidFill>
                <a:latin typeface="Arial MT"/>
                <a:cs typeface="Arial MT"/>
              </a:rPr>
              <a:t>1.Upper </a:t>
            </a:r>
            <a:r>
              <a:rPr sz="1800" dirty="0" smtClean="0">
                <a:solidFill>
                  <a:srgbClr val="DDF5F0"/>
                </a:solidFill>
                <a:latin typeface="Arial MT"/>
                <a:cs typeface="Arial MT"/>
              </a:rPr>
              <a:t>GIT</a:t>
            </a:r>
            <a:r>
              <a:rPr lang="en-IN" sz="1800" dirty="0" smtClean="0">
                <a:solidFill>
                  <a:srgbClr val="DDF5F0"/>
                </a:solidFill>
                <a:latin typeface="Arial MT"/>
                <a:cs typeface="Arial MT"/>
              </a:rPr>
              <a:t> </a:t>
            </a:r>
            <a:r>
              <a:rPr sz="1800" spc="-10" dirty="0" smtClean="0">
                <a:solidFill>
                  <a:srgbClr val="DDF5F0"/>
                </a:solidFill>
                <a:latin typeface="Arial MT"/>
                <a:cs typeface="Arial MT"/>
              </a:rPr>
              <a:t>bleeding </a:t>
            </a:r>
            <a:endParaRPr lang="en-IN" spc="-490" dirty="0">
              <a:solidFill>
                <a:srgbClr val="DDF5F0"/>
              </a:solidFill>
              <a:latin typeface="Arial MT"/>
              <a:cs typeface="Arial MT"/>
            </a:endParaRPr>
          </a:p>
          <a:p>
            <a:pPr marL="90170" marR="168910">
              <a:lnSpc>
                <a:spcPct val="100000"/>
              </a:lnSpc>
            </a:pPr>
            <a:r>
              <a:rPr sz="1800" spc="-10" dirty="0" smtClean="0">
                <a:solidFill>
                  <a:srgbClr val="DDF5F0"/>
                </a:solidFill>
                <a:latin typeface="Arial MT"/>
                <a:cs typeface="Arial MT"/>
              </a:rPr>
              <a:t>2.pallor </a:t>
            </a:r>
            <a:r>
              <a:rPr sz="1800" spc="-5" dirty="0" smtClean="0">
                <a:solidFill>
                  <a:srgbClr val="DDF5F0"/>
                </a:solidFill>
                <a:latin typeface="Arial MT"/>
                <a:cs typeface="Arial MT"/>
              </a:rPr>
              <a:t> </a:t>
            </a:r>
            <a:r>
              <a:rPr sz="1800" spc="-10" dirty="0">
                <a:solidFill>
                  <a:srgbClr val="DDF5F0"/>
                </a:solidFill>
                <a:latin typeface="Arial MT"/>
                <a:cs typeface="Arial MT"/>
              </a:rPr>
              <a:t>3.splenomegaly</a:t>
            </a:r>
            <a:endParaRPr sz="1800" dirty="0">
              <a:latin typeface="Arial MT"/>
              <a:cs typeface="Arial MT"/>
            </a:endParaRPr>
          </a:p>
        </p:txBody>
      </p:sp>
      <p:sp>
        <p:nvSpPr>
          <p:cNvPr id="4" name="object 4"/>
          <p:cNvSpPr/>
          <p:nvPr/>
        </p:nvSpPr>
        <p:spPr>
          <a:xfrm>
            <a:off x="1689100" y="3284220"/>
            <a:ext cx="1946910" cy="791210"/>
          </a:xfrm>
          <a:custGeom>
            <a:avLst/>
            <a:gdLst/>
            <a:ahLst/>
            <a:cxnLst/>
            <a:rect l="l" t="t" r="r" b="b"/>
            <a:pathLst>
              <a:path w="1946910" h="791210">
                <a:moveTo>
                  <a:pt x="0" y="0"/>
                </a:moveTo>
                <a:lnTo>
                  <a:pt x="1946910" y="0"/>
                </a:lnTo>
                <a:lnTo>
                  <a:pt x="1946910" y="791209"/>
                </a:lnTo>
                <a:lnTo>
                  <a:pt x="0" y="791209"/>
                </a:lnTo>
                <a:lnTo>
                  <a:pt x="0" y="0"/>
                </a:lnTo>
                <a:close/>
              </a:path>
              <a:path w="1946910" h="791210">
                <a:moveTo>
                  <a:pt x="0" y="0"/>
                </a:moveTo>
                <a:lnTo>
                  <a:pt x="0" y="0"/>
                </a:lnTo>
              </a:path>
              <a:path w="1946910" h="791210">
                <a:moveTo>
                  <a:pt x="1946910" y="791209"/>
                </a:moveTo>
                <a:lnTo>
                  <a:pt x="1946910" y="791209"/>
                </a:lnTo>
              </a:path>
            </a:pathLst>
          </a:custGeom>
          <a:ln w="9344">
            <a:solidFill>
              <a:srgbClr val="000000"/>
            </a:solidFill>
          </a:ln>
        </p:spPr>
        <p:txBody>
          <a:bodyPr wrap="square" lIns="0" tIns="0" rIns="0" bIns="0" rtlCol="0"/>
          <a:lstStyle/>
          <a:p>
            <a:endParaRPr/>
          </a:p>
        </p:txBody>
      </p:sp>
      <p:sp>
        <p:nvSpPr>
          <p:cNvPr id="5" name="object 5"/>
          <p:cNvSpPr txBox="1"/>
          <p:nvPr/>
        </p:nvSpPr>
        <p:spPr>
          <a:xfrm>
            <a:off x="1693772" y="3288892"/>
            <a:ext cx="1938020" cy="782320"/>
          </a:xfrm>
          <a:prstGeom prst="rect">
            <a:avLst/>
          </a:prstGeom>
          <a:solidFill>
            <a:srgbClr val="FFFFFF"/>
          </a:solidFill>
        </p:spPr>
        <p:txBody>
          <a:bodyPr vert="horz" wrap="square" lIns="0" tIns="6350" rIns="0" bIns="0" rtlCol="0">
            <a:spAutoFit/>
          </a:bodyPr>
          <a:lstStyle/>
          <a:p>
            <a:pPr>
              <a:lnSpc>
                <a:spcPct val="100000"/>
              </a:lnSpc>
              <a:spcBef>
                <a:spcPts val="50"/>
              </a:spcBef>
            </a:pPr>
            <a:endParaRPr sz="1800">
              <a:latin typeface="Times New Roman"/>
              <a:cs typeface="Times New Roman"/>
            </a:endParaRPr>
          </a:p>
          <a:p>
            <a:pPr marL="137160">
              <a:lnSpc>
                <a:spcPct val="100000"/>
              </a:lnSpc>
            </a:pPr>
            <a:r>
              <a:rPr sz="1600" b="1" spc="-10" dirty="0">
                <a:latin typeface="Arial"/>
                <a:cs typeface="Arial"/>
              </a:rPr>
              <a:t>PRESINUSOIDAL</a:t>
            </a:r>
            <a:endParaRPr sz="1600">
              <a:latin typeface="Arial"/>
              <a:cs typeface="Arial"/>
            </a:endParaRPr>
          </a:p>
        </p:txBody>
      </p:sp>
      <p:sp>
        <p:nvSpPr>
          <p:cNvPr id="6" name="object 6"/>
          <p:cNvSpPr txBox="1"/>
          <p:nvPr/>
        </p:nvSpPr>
        <p:spPr>
          <a:xfrm>
            <a:off x="3637279" y="3501390"/>
            <a:ext cx="1654810" cy="501650"/>
          </a:xfrm>
          <a:prstGeom prst="rect">
            <a:avLst/>
          </a:prstGeom>
          <a:solidFill>
            <a:srgbClr val="FFFFFF"/>
          </a:solidFill>
          <a:ln w="9344">
            <a:solidFill>
              <a:srgbClr val="000000"/>
            </a:solidFill>
          </a:ln>
        </p:spPr>
        <p:txBody>
          <a:bodyPr vert="horz" wrap="square" lIns="0" tIns="114300" rIns="0" bIns="0" rtlCol="0">
            <a:spAutoFit/>
          </a:bodyPr>
          <a:lstStyle/>
          <a:p>
            <a:pPr marL="135890">
              <a:lnSpc>
                <a:spcPct val="100000"/>
              </a:lnSpc>
              <a:spcBef>
                <a:spcPts val="900"/>
              </a:spcBef>
            </a:pPr>
            <a:r>
              <a:rPr sz="1800" spc="-5" dirty="0">
                <a:latin typeface="Arial MT"/>
                <a:cs typeface="Arial MT"/>
              </a:rPr>
              <a:t>SINUSOIDAL</a:t>
            </a:r>
            <a:endParaRPr sz="1800">
              <a:latin typeface="Arial MT"/>
              <a:cs typeface="Arial MT"/>
            </a:endParaRPr>
          </a:p>
        </p:txBody>
      </p:sp>
      <p:grpSp>
        <p:nvGrpSpPr>
          <p:cNvPr id="7" name="object 7"/>
          <p:cNvGrpSpPr/>
          <p:nvPr/>
        </p:nvGrpSpPr>
        <p:grpSpPr>
          <a:xfrm>
            <a:off x="2620327" y="1191577"/>
            <a:ext cx="3108325" cy="1594485"/>
            <a:chOff x="2620327" y="1191577"/>
            <a:chExt cx="3108325" cy="1594485"/>
          </a:xfrm>
        </p:grpSpPr>
        <p:sp>
          <p:nvSpPr>
            <p:cNvPr id="8" name="object 8"/>
            <p:cNvSpPr/>
            <p:nvPr/>
          </p:nvSpPr>
          <p:spPr>
            <a:xfrm>
              <a:off x="2625089" y="1196339"/>
              <a:ext cx="3098800" cy="1584960"/>
            </a:xfrm>
            <a:custGeom>
              <a:avLst/>
              <a:gdLst/>
              <a:ahLst/>
              <a:cxnLst/>
              <a:rect l="l" t="t" r="r" b="b"/>
              <a:pathLst>
                <a:path w="3098800" h="1584960">
                  <a:moveTo>
                    <a:pt x="0" y="0"/>
                  </a:moveTo>
                  <a:lnTo>
                    <a:pt x="3098800" y="0"/>
                  </a:lnTo>
                  <a:lnTo>
                    <a:pt x="3098800" y="1584960"/>
                  </a:lnTo>
                  <a:lnTo>
                    <a:pt x="0" y="1584960"/>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2625089" y="1196339"/>
              <a:ext cx="3098800" cy="1584960"/>
            </a:xfrm>
            <a:custGeom>
              <a:avLst/>
              <a:gdLst/>
              <a:ahLst/>
              <a:cxnLst/>
              <a:rect l="l" t="t" r="r" b="b"/>
              <a:pathLst>
                <a:path w="3098800" h="1584960">
                  <a:moveTo>
                    <a:pt x="0" y="0"/>
                  </a:moveTo>
                  <a:lnTo>
                    <a:pt x="3098800" y="0"/>
                  </a:lnTo>
                  <a:lnTo>
                    <a:pt x="3098800" y="1584960"/>
                  </a:lnTo>
                  <a:lnTo>
                    <a:pt x="0" y="1584960"/>
                  </a:lnTo>
                  <a:lnTo>
                    <a:pt x="0" y="0"/>
                  </a:lnTo>
                  <a:close/>
                </a:path>
                <a:path w="3098800" h="1584960">
                  <a:moveTo>
                    <a:pt x="0" y="0"/>
                  </a:moveTo>
                  <a:lnTo>
                    <a:pt x="0" y="0"/>
                  </a:lnTo>
                </a:path>
                <a:path w="3098800" h="1584960">
                  <a:moveTo>
                    <a:pt x="3098800" y="1584960"/>
                  </a:moveTo>
                  <a:lnTo>
                    <a:pt x="3098800" y="1584960"/>
                  </a:lnTo>
                </a:path>
              </a:pathLst>
            </a:custGeom>
            <a:ln w="9344">
              <a:solidFill>
                <a:srgbClr val="000000"/>
              </a:solidFill>
            </a:ln>
          </p:spPr>
          <p:txBody>
            <a:bodyPr wrap="square" lIns="0" tIns="0" rIns="0" bIns="0" rtlCol="0"/>
            <a:lstStyle/>
            <a:p>
              <a:endParaRPr/>
            </a:p>
          </p:txBody>
        </p:sp>
      </p:grpSp>
      <p:sp>
        <p:nvSpPr>
          <p:cNvPr id="10" name="object 10"/>
          <p:cNvSpPr txBox="1"/>
          <p:nvPr/>
        </p:nvSpPr>
        <p:spPr>
          <a:xfrm>
            <a:off x="2620417" y="1153159"/>
            <a:ext cx="3096260" cy="1671320"/>
          </a:xfrm>
          <a:prstGeom prst="rect">
            <a:avLst/>
          </a:prstGeom>
        </p:spPr>
        <p:txBody>
          <a:bodyPr vert="horz" wrap="square" lIns="0" tIns="12700" rIns="0" bIns="0" rtlCol="0">
            <a:spAutoFit/>
          </a:bodyPr>
          <a:lstStyle/>
          <a:p>
            <a:pPr marL="481965" marR="461645" algn="ctr">
              <a:lnSpc>
                <a:spcPct val="100000"/>
              </a:lnSpc>
              <a:spcBef>
                <a:spcPts val="100"/>
              </a:spcBef>
            </a:pPr>
            <a:r>
              <a:rPr sz="1800" spc="-10" dirty="0">
                <a:solidFill>
                  <a:srgbClr val="DDF5F0"/>
                </a:solidFill>
                <a:latin typeface="Arial MT"/>
                <a:cs typeface="Arial MT"/>
              </a:rPr>
              <a:t>1.upper </a:t>
            </a:r>
            <a:r>
              <a:rPr sz="1800" dirty="0">
                <a:solidFill>
                  <a:srgbClr val="DDF5F0"/>
                </a:solidFill>
                <a:latin typeface="Arial MT"/>
                <a:cs typeface="Arial MT"/>
              </a:rPr>
              <a:t>GIT </a:t>
            </a:r>
            <a:r>
              <a:rPr sz="1800" spc="-10" dirty="0">
                <a:solidFill>
                  <a:srgbClr val="DDF5F0"/>
                </a:solidFill>
                <a:latin typeface="Arial MT"/>
                <a:cs typeface="Arial MT"/>
              </a:rPr>
              <a:t>bleeding </a:t>
            </a:r>
            <a:r>
              <a:rPr sz="1800" spc="-490" dirty="0">
                <a:solidFill>
                  <a:srgbClr val="DDF5F0"/>
                </a:solidFill>
                <a:latin typeface="Arial MT"/>
                <a:cs typeface="Arial MT"/>
              </a:rPr>
              <a:t> </a:t>
            </a:r>
            <a:r>
              <a:rPr sz="1800" spc="-10" dirty="0">
                <a:solidFill>
                  <a:srgbClr val="DDF5F0"/>
                </a:solidFill>
                <a:latin typeface="Arial MT"/>
                <a:cs typeface="Arial MT"/>
              </a:rPr>
              <a:t>2.splenomegaly </a:t>
            </a:r>
            <a:r>
              <a:rPr sz="1800" spc="-5" dirty="0">
                <a:solidFill>
                  <a:srgbClr val="DDF5F0"/>
                </a:solidFill>
                <a:latin typeface="Arial MT"/>
                <a:cs typeface="Arial MT"/>
              </a:rPr>
              <a:t> </a:t>
            </a:r>
            <a:r>
              <a:rPr sz="1800" spc="-10" dirty="0">
                <a:solidFill>
                  <a:srgbClr val="DDF5F0"/>
                </a:solidFill>
                <a:latin typeface="Arial MT"/>
                <a:cs typeface="Arial MT"/>
              </a:rPr>
              <a:t>3.jaundice </a:t>
            </a:r>
            <a:r>
              <a:rPr sz="1800" spc="-5" dirty="0">
                <a:solidFill>
                  <a:srgbClr val="DDF5F0"/>
                </a:solidFill>
                <a:latin typeface="Arial MT"/>
                <a:cs typeface="Arial MT"/>
              </a:rPr>
              <a:t> </a:t>
            </a:r>
            <a:r>
              <a:rPr sz="1800" spc="-10" dirty="0">
                <a:solidFill>
                  <a:srgbClr val="DDF5F0"/>
                </a:solidFill>
                <a:latin typeface="Arial MT"/>
                <a:cs typeface="Arial MT"/>
              </a:rPr>
              <a:t>4.hepatomegaly </a:t>
            </a:r>
            <a:r>
              <a:rPr sz="1800" spc="-5" dirty="0">
                <a:solidFill>
                  <a:srgbClr val="DDF5F0"/>
                </a:solidFill>
                <a:latin typeface="Arial MT"/>
                <a:cs typeface="Arial MT"/>
              </a:rPr>
              <a:t> 5.ascites</a:t>
            </a:r>
            <a:endParaRPr sz="1800">
              <a:latin typeface="Arial MT"/>
              <a:cs typeface="Arial MT"/>
            </a:endParaRPr>
          </a:p>
          <a:p>
            <a:pPr marL="15875" algn="ctr">
              <a:lnSpc>
                <a:spcPct val="100000"/>
              </a:lnSpc>
            </a:pPr>
            <a:r>
              <a:rPr sz="1800" spc="-10" dirty="0">
                <a:solidFill>
                  <a:srgbClr val="DDF5F0"/>
                </a:solidFill>
                <a:latin typeface="Arial MT"/>
                <a:cs typeface="Arial MT"/>
              </a:rPr>
              <a:t>6.hepatic</a:t>
            </a:r>
            <a:r>
              <a:rPr sz="1800" spc="-15" dirty="0">
                <a:solidFill>
                  <a:srgbClr val="DDF5F0"/>
                </a:solidFill>
                <a:latin typeface="Arial MT"/>
                <a:cs typeface="Arial MT"/>
              </a:rPr>
              <a:t> </a:t>
            </a:r>
            <a:r>
              <a:rPr sz="1800" spc="-10" dirty="0">
                <a:solidFill>
                  <a:srgbClr val="DDF5F0"/>
                </a:solidFill>
                <a:latin typeface="Arial MT"/>
                <a:cs typeface="Arial MT"/>
              </a:rPr>
              <a:t>encephalopathy</a:t>
            </a:r>
            <a:endParaRPr sz="1800">
              <a:latin typeface="Arial MT"/>
              <a:cs typeface="Arial MT"/>
            </a:endParaRPr>
          </a:p>
        </p:txBody>
      </p:sp>
      <p:grpSp>
        <p:nvGrpSpPr>
          <p:cNvPr id="11" name="object 11"/>
          <p:cNvGrpSpPr/>
          <p:nvPr/>
        </p:nvGrpSpPr>
        <p:grpSpPr>
          <a:xfrm>
            <a:off x="4288627" y="3026637"/>
            <a:ext cx="114300" cy="524510"/>
            <a:chOff x="4300220" y="2833370"/>
            <a:chExt cx="114300" cy="524510"/>
          </a:xfrm>
        </p:grpSpPr>
        <p:sp>
          <p:nvSpPr>
            <p:cNvPr id="12" name="object 12"/>
            <p:cNvSpPr/>
            <p:nvPr/>
          </p:nvSpPr>
          <p:spPr>
            <a:xfrm>
              <a:off x="4356100" y="2852420"/>
              <a:ext cx="1270" cy="398780"/>
            </a:xfrm>
            <a:custGeom>
              <a:avLst/>
              <a:gdLst/>
              <a:ahLst/>
              <a:cxnLst/>
              <a:rect l="l" t="t" r="r" b="b"/>
              <a:pathLst>
                <a:path w="1270" h="398779">
                  <a:moveTo>
                    <a:pt x="0" y="0"/>
                  </a:moveTo>
                  <a:lnTo>
                    <a:pt x="1270" y="398779"/>
                  </a:lnTo>
                </a:path>
              </a:pathLst>
            </a:custGeom>
            <a:ln w="38100">
              <a:solidFill>
                <a:srgbClr val="99CC00"/>
              </a:solidFill>
            </a:ln>
          </p:spPr>
          <p:txBody>
            <a:bodyPr wrap="square" lIns="0" tIns="0" rIns="0" bIns="0" rtlCol="0"/>
            <a:lstStyle/>
            <a:p>
              <a:endParaRPr/>
            </a:p>
          </p:txBody>
        </p:sp>
        <p:sp>
          <p:nvSpPr>
            <p:cNvPr id="13" name="object 13"/>
            <p:cNvSpPr/>
            <p:nvPr/>
          </p:nvSpPr>
          <p:spPr>
            <a:xfrm>
              <a:off x="4300220" y="3242310"/>
              <a:ext cx="114300" cy="115570"/>
            </a:xfrm>
            <a:custGeom>
              <a:avLst/>
              <a:gdLst/>
              <a:ahLst/>
              <a:cxnLst/>
              <a:rect l="l" t="t" r="r" b="b"/>
              <a:pathLst>
                <a:path w="114300" h="115570">
                  <a:moveTo>
                    <a:pt x="114300" y="0"/>
                  </a:moveTo>
                  <a:lnTo>
                    <a:pt x="0" y="1269"/>
                  </a:lnTo>
                  <a:lnTo>
                    <a:pt x="57150" y="115569"/>
                  </a:lnTo>
                  <a:lnTo>
                    <a:pt x="114300" y="0"/>
                  </a:lnTo>
                  <a:close/>
                </a:path>
              </a:pathLst>
            </a:custGeom>
            <a:solidFill>
              <a:srgbClr val="99CC00"/>
            </a:solidFill>
          </p:spPr>
          <p:txBody>
            <a:bodyPr wrap="square" lIns="0" tIns="0" rIns="0" bIns="0" rtlCol="0"/>
            <a:lstStyle/>
            <a:p>
              <a:endParaRPr/>
            </a:p>
          </p:txBody>
        </p:sp>
      </p:grpSp>
      <p:sp>
        <p:nvSpPr>
          <p:cNvPr id="14" name="object 14"/>
          <p:cNvSpPr txBox="1">
            <a:spLocks noGrp="1"/>
          </p:cNvSpPr>
          <p:nvPr>
            <p:ph type="title"/>
          </p:nvPr>
        </p:nvSpPr>
        <p:spPr>
          <a:xfrm>
            <a:off x="2698750" y="44450"/>
            <a:ext cx="3242310" cy="576580"/>
          </a:xfrm>
          <a:prstGeom prst="rect">
            <a:avLst/>
          </a:prstGeom>
          <a:solidFill>
            <a:srgbClr val="FFFFFF"/>
          </a:solidFill>
          <a:ln w="9344">
            <a:solidFill>
              <a:srgbClr val="000000"/>
            </a:solidFill>
          </a:ln>
        </p:spPr>
        <p:txBody>
          <a:bodyPr vert="horz" wrap="square" lIns="0" tIns="151130" rIns="0" bIns="0" rtlCol="0">
            <a:spAutoFit/>
          </a:bodyPr>
          <a:lstStyle/>
          <a:p>
            <a:pPr marL="229235">
              <a:lnSpc>
                <a:spcPct val="100000"/>
              </a:lnSpc>
              <a:spcBef>
                <a:spcPts val="1190"/>
              </a:spcBef>
            </a:pPr>
            <a:r>
              <a:rPr sz="1800" b="0" u="none" spc="-5" dirty="0">
                <a:solidFill>
                  <a:srgbClr val="000000"/>
                </a:solidFill>
                <a:latin typeface="Arial MT"/>
                <a:cs typeface="Arial MT"/>
              </a:rPr>
              <a:t>PORTAL</a:t>
            </a:r>
            <a:r>
              <a:rPr sz="1800" b="0" u="none" spc="-50" dirty="0">
                <a:solidFill>
                  <a:srgbClr val="000000"/>
                </a:solidFill>
                <a:latin typeface="Arial MT"/>
                <a:cs typeface="Arial MT"/>
              </a:rPr>
              <a:t> </a:t>
            </a:r>
            <a:r>
              <a:rPr sz="1800" b="0" u="none" spc="-5" dirty="0">
                <a:solidFill>
                  <a:srgbClr val="000000"/>
                </a:solidFill>
                <a:latin typeface="Arial MT"/>
                <a:cs typeface="Arial MT"/>
              </a:rPr>
              <a:t>HYPERTENSION</a:t>
            </a:r>
            <a:endParaRPr sz="1800">
              <a:latin typeface="Arial MT"/>
              <a:cs typeface="Arial MT"/>
            </a:endParaRPr>
          </a:p>
        </p:txBody>
      </p:sp>
      <p:grpSp>
        <p:nvGrpSpPr>
          <p:cNvPr id="15" name="object 15"/>
          <p:cNvGrpSpPr/>
          <p:nvPr/>
        </p:nvGrpSpPr>
        <p:grpSpPr>
          <a:xfrm>
            <a:off x="2482850" y="601980"/>
            <a:ext cx="234950" cy="349250"/>
            <a:chOff x="2482850" y="601980"/>
            <a:chExt cx="234950" cy="349250"/>
          </a:xfrm>
        </p:grpSpPr>
        <p:sp>
          <p:nvSpPr>
            <p:cNvPr id="16" name="object 16"/>
            <p:cNvSpPr/>
            <p:nvPr/>
          </p:nvSpPr>
          <p:spPr>
            <a:xfrm>
              <a:off x="2541269" y="621030"/>
              <a:ext cx="157480" cy="240029"/>
            </a:xfrm>
            <a:custGeom>
              <a:avLst/>
              <a:gdLst/>
              <a:ahLst/>
              <a:cxnLst/>
              <a:rect l="l" t="t" r="r" b="b"/>
              <a:pathLst>
                <a:path w="157480" h="240030">
                  <a:moveTo>
                    <a:pt x="157480" y="0"/>
                  </a:moveTo>
                  <a:lnTo>
                    <a:pt x="0" y="240030"/>
                  </a:lnTo>
                </a:path>
              </a:pathLst>
            </a:custGeom>
            <a:ln w="38100">
              <a:solidFill>
                <a:srgbClr val="00FFFF"/>
              </a:solidFill>
            </a:ln>
          </p:spPr>
          <p:txBody>
            <a:bodyPr wrap="square" lIns="0" tIns="0" rIns="0" bIns="0" rtlCol="0"/>
            <a:lstStyle/>
            <a:p>
              <a:endParaRPr/>
            </a:p>
          </p:txBody>
        </p:sp>
        <p:sp>
          <p:nvSpPr>
            <p:cNvPr id="17" name="object 17"/>
            <p:cNvSpPr/>
            <p:nvPr/>
          </p:nvSpPr>
          <p:spPr>
            <a:xfrm>
              <a:off x="2482850" y="824230"/>
              <a:ext cx="110489" cy="127000"/>
            </a:xfrm>
            <a:custGeom>
              <a:avLst/>
              <a:gdLst/>
              <a:ahLst/>
              <a:cxnLst/>
              <a:rect l="l" t="t" r="r" b="b"/>
              <a:pathLst>
                <a:path w="110489" h="127000">
                  <a:moveTo>
                    <a:pt x="15239" y="0"/>
                  </a:moveTo>
                  <a:lnTo>
                    <a:pt x="0" y="127000"/>
                  </a:lnTo>
                  <a:lnTo>
                    <a:pt x="110489" y="62230"/>
                  </a:lnTo>
                  <a:lnTo>
                    <a:pt x="15239" y="0"/>
                  </a:lnTo>
                  <a:close/>
                </a:path>
              </a:pathLst>
            </a:custGeom>
            <a:solidFill>
              <a:srgbClr val="00FFFF"/>
            </a:solidFill>
          </p:spPr>
          <p:txBody>
            <a:bodyPr wrap="square" lIns="0" tIns="0" rIns="0" bIns="0" rtlCol="0"/>
            <a:lstStyle/>
            <a:p>
              <a:endParaRPr/>
            </a:p>
          </p:txBody>
        </p:sp>
      </p:grpSp>
      <p:grpSp>
        <p:nvGrpSpPr>
          <p:cNvPr id="18" name="object 18"/>
          <p:cNvGrpSpPr/>
          <p:nvPr/>
        </p:nvGrpSpPr>
        <p:grpSpPr>
          <a:xfrm>
            <a:off x="5380127" y="3462427"/>
            <a:ext cx="1429385" cy="619125"/>
            <a:chOff x="5380127" y="3462427"/>
            <a:chExt cx="1429385" cy="619125"/>
          </a:xfrm>
        </p:grpSpPr>
        <p:sp>
          <p:nvSpPr>
            <p:cNvPr id="19" name="object 19"/>
            <p:cNvSpPr/>
            <p:nvPr/>
          </p:nvSpPr>
          <p:spPr>
            <a:xfrm>
              <a:off x="5384800" y="3467100"/>
              <a:ext cx="1419860" cy="609600"/>
            </a:xfrm>
            <a:custGeom>
              <a:avLst/>
              <a:gdLst/>
              <a:ahLst/>
              <a:cxnLst/>
              <a:rect l="l" t="t" r="r" b="b"/>
              <a:pathLst>
                <a:path w="1419859" h="609600">
                  <a:moveTo>
                    <a:pt x="0" y="0"/>
                  </a:moveTo>
                  <a:lnTo>
                    <a:pt x="1419859" y="0"/>
                  </a:lnTo>
                  <a:lnTo>
                    <a:pt x="1419859" y="609600"/>
                  </a:lnTo>
                  <a:lnTo>
                    <a:pt x="0" y="609600"/>
                  </a:lnTo>
                  <a:lnTo>
                    <a:pt x="0" y="0"/>
                  </a:lnTo>
                  <a:close/>
                </a:path>
              </a:pathLst>
            </a:custGeom>
            <a:solidFill>
              <a:srgbClr val="FFFFFF"/>
            </a:solidFill>
          </p:spPr>
          <p:txBody>
            <a:bodyPr wrap="square" lIns="0" tIns="0" rIns="0" bIns="0" rtlCol="0"/>
            <a:lstStyle/>
            <a:p>
              <a:endParaRPr/>
            </a:p>
          </p:txBody>
        </p:sp>
        <p:sp>
          <p:nvSpPr>
            <p:cNvPr id="20" name="object 20"/>
            <p:cNvSpPr/>
            <p:nvPr/>
          </p:nvSpPr>
          <p:spPr>
            <a:xfrm>
              <a:off x="5384800" y="3467100"/>
              <a:ext cx="1419860" cy="609600"/>
            </a:xfrm>
            <a:custGeom>
              <a:avLst/>
              <a:gdLst/>
              <a:ahLst/>
              <a:cxnLst/>
              <a:rect l="l" t="t" r="r" b="b"/>
              <a:pathLst>
                <a:path w="1419859" h="609600">
                  <a:moveTo>
                    <a:pt x="0" y="0"/>
                  </a:moveTo>
                  <a:lnTo>
                    <a:pt x="1419859" y="0"/>
                  </a:lnTo>
                  <a:lnTo>
                    <a:pt x="1419859" y="609600"/>
                  </a:lnTo>
                  <a:lnTo>
                    <a:pt x="0" y="609600"/>
                  </a:lnTo>
                  <a:lnTo>
                    <a:pt x="0" y="0"/>
                  </a:lnTo>
                  <a:close/>
                </a:path>
                <a:path w="1419859" h="609600">
                  <a:moveTo>
                    <a:pt x="0" y="0"/>
                  </a:moveTo>
                  <a:lnTo>
                    <a:pt x="0" y="0"/>
                  </a:lnTo>
                </a:path>
                <a:path w="1419859" h="609600">
                  <a:moveTo>
                    <a:pt x="1419859" y="609600"/>
                  </a:moveTo>
                  <a:lnTo>
                    <a:pt x="1419859" y="609600"/>
                  </a:lnTo>
                </a:path>
              </a:pathLst>
            </a:custGeom>
            <a:ln w="9344">
              <a:solidFill>
                <a:srgbClr val="000000"/>
              </a:solidFill>
            </a:ln>
          </p:spPr>
          <p:txBody>
            <a:bodyPr wrap="square" lIns="0" tIns="0" rIns="0" bIns="0" rtlCol="0"/>
            <a:lstStyle/>
            <a:p>
              <a:endParaRPr/>
            </a:p>
          </p:txBody>
        </p:sp>
      </p:grpSp>
      <p:sp>
        <p:nvSpPr>
          <p:cNvPr id="21" name="object 21"/>
          <p:cNvSpPr txBox="1"/>
          <p:nvPr/>
        </p:nvSpPr>
        <p:spPr>
          <a:xfrm>
            <a:off x="5496558" y="3622040"/>
            <a:ext cx="1612483" cy="228268"/>
          </a:xfrm>
          <a:prstGeom prst="rect">
            <a:avLst/>
          </a:prstGeom>
        </p:spPr>
        <p:txBody>
          <a:bodyPr vert="horz" wrap="square" lIns="0" tIns="12700" rIns="0" bIns="0" rtlCol="0">
            <a:spAutoFit/>
          </a:bodyPr>
          <a:lstStyle/>
          <a:p>
            <a:pPr marL="12700">
              <a:lnSpc>
                <a:spcPct val="100000"/>
              </a:lnSpc>
              <a:spcBef>
                <a:spcPts val="100"/>
              </a:spcBef>
            </a:pPr>
            <a:r>
              <a:rPr lang="en-IN" sz="1400" spc="-5" dirty="0" smtClean="0">
                <a:latin typeface="Arial MT"/>
                <a:cs typeface="Arial MT"/>
              </a:rPr>
              <a:t>P</a:t>
            </a:r>
            <a:r>
              <a:rPr sz="1400" spc="-5" dirty="0" err="1" smtClean="0">
                <a:latin typeface="Arial MT"/>
                <a:cs typeface="Arial MT"/>
              </a:rPr>
              <a:t>ost</a:t>
            </a:r>
            <a:r>
              <a:rPr lang="en-IN" sz="1400" spc="-45" dirty="0" smtClean="0">
                <a:latin typeface="Arial MT"/>
                <a:cs typeface="Arial MT"/>
              </a:rPr>
              <a:t> </a:t>
            </a:r>
            <a:r>
              <a:rPr sz="1400" spc="-10" dirty="0" smtClean="0">
                <a:latin typeface="Arial MT"/>
                <a:cs typeface="Arial MT"/>
              </a:rPr>
              <a:t>sinusoidal</a:t>
            </a:r>
            <a:endParaRPr sz="1400" dirty="0">
              <a:latin typeface="Arial MT"/>
              <a:cs typeface="Arial MT"/>
            </a:endParaRPr>
          </a:p>
        </p:txBody>
      </p:sp>
      <p:grpSp>
        <p:nvGrpSpPr>
          <p:cNvPr id="22" name="object 22"/>
          <p:cNvGrpSpPr/>
          <p:nvPr/>
        </p:nvGrpSpPr>
        <p:grpSpPr>
          <a:xfrm>
            <a:off x="812573" y="2332763"/>
            <a:ext cx="389255" cy="606425"/>
            <a:chOff x="812573" y="2332763"/>
            <a:chExt cx="389255" cy="606425"/>
          </a:xfrm>
        </p:grpSpPr>
        <p:sp>
          <p:nvSpPr>
            <p:cNvPr id="23" name="object 23"/>
            <p:cNvSpPr/>
            <p:nvPr/>
          </p:nvSpPr>
          <p:spPr>
            <a:xfrm>
              <a:off x="826770" y="2346959"/>
              <a:ext cx="360680" cy="577850"/>
            </a:xfrm>
            <a:custGeom>
              <a:avLst/>
              <a:gdLst/>
              <a:ahLst/>
              <a:cxnLst/>
              <a:rect l="l" t="t" r="r" b="b"/>
              <a:pathLst>
                <a:path w="360680" h="577850">
                  <a:moveTo>
                    <a:pt x="270510" y="0"/>
                  </a:moveTo>
                  <a:lnTo>
                    <a:pt x="90170" y="0"/>
                  </a:lnTo>
                  <a:lnTo>
                    <a:pt x="90170" y="433069"/>
                  </a:lnTo>
                  <a:lnTo>
                    <a:pt x="0" y="433069"/>
                  </a:lnTo>
                  <a:lnTo>
                    <a:pt x="180340" y="577850"/>
                  </a:lnTo>
                  <a:lnTo>
                    <a:pt x="360680" y="433069"/>
                  </a:lnTo>
                  <a:lnTo>
                    <a:pt x="270510" y="433069"/>
                  </a:lnTo>
                  <a:lnTo>
                    <a:pt x="270510" y="0"/>
                  </a:lnTo>
                  <a:close/>
                </a:path>
              </a:pathLst>
            </a:custGeom>
            <a:solidFill>
              <a:srgbClr val="993300"/>
            </a:solidFill>
          </p:spPr>
          <p:txBody>
            <a:bodyPr wrap="square" lIns="0" tIns="0" rIns="0" bIns="0" rtlCol="0"/>
            <a:lstStyle/>
            <a:p>
              <a:endParaRPr/>
            </a:p>
          </p:txBody>
        </p:sp>
        <p:sp>
          <p:nvSpPr>
            <p:cNvPr id="24" name="object 24"/>
            <p:cNvSpPr/>
            <p:nvPr/>
          </p:nvSpPr>
          <p:spPr>
            <a:xfrm>
              <a:off x="826770" y="2346959"/>
              <a:ext cx="360680" cy="577850"/>
            </a:xfrm>
            <a:custGeom>
              <a:avLst/>
              <a:gdLst/>
              <a:ahLst/>
              <a:cxnLst/>
              <a:rect l="l" t="t" r="r" b="b"/>
              <a:pathLst>
                <a:path w="360680" h="577850">
                  <a:moveTo>
                    <a:pt x="90170" y="0"/>
                  </a:moveTo>
                  <a:lnTo>
                    <a:pt x="90170" y="433069"/>
                  </a:lnTo>
                  <a:lnTo>
                    <a:pt x="0" y="433069"/>
                  </a:lnTo>
                  <a:lnTo>
                    <a:pt x="180340" y="577850"/>
                  </a:lnTo>
                  <a:lnTo>
                    <a:pt x="360680" y="433069"/>
                  </a:lnTo>
                  <a:lnTo>
                    <a:pt x="270510" y="433069"/>
                  </a:lnTo>
                  <a:lnTo>
                    <a:pt x="270510" y="0"/>
                  </a:lnTo>
                  <a:lnTo>
                    <a:pt x="90170" y="0"/>
                  </a:lnTo>
                  <a:close/>
                </a:path>
                <a:path w="360680" h="577850">
                  <a:moveTo>
                    <a:pt x="0" y="0"/>
                  </a:moveTo>
                  <a:lnTo>
                    <a:pt x="0" y="0"/>
                  </a:lnTo>
                </a:path>
                <a:path w="360680" h="577850">
                  <a:moveTo>
                    <a:pt x="360680" y="577850"/>
                  </a:moveTo>
                  <a:lnTo>
                    <a:pt x="360680" y="577850"/>
                  </a:lnTo>
                </a:path>
              </a:pathLst>
            </a:custGeom>
            <a:ln w="28393">
              <a:solidFill>
                <a:srgbClr val="6A8ADA"/>
              </a:solidFill>
            </a:ln>
          </p:spPr>
          <p:txBody>
            <a:bodyPr wrap="square" lIns="0" tIns="0" rIns="0" bIns="0" rtlCol="0"/>
            <a:lstStyle/>
            <a:p>
              <a:endParaRPr/>
            </a:p>
          </p:txBody>
        </p:sp>
      </p:grpSp>
      <p:grpSp>
        <p:nvGrpSpPr>
          <p:cNvPr id="25" name="object 25"/>
          <p:cNvGrpSpPr/>
          <p:nvPr/>
        </p:nvGrpSpPr>
        <p:grpSpPr>
          <a:xfrm>
            <a:off x="5496559" y="3114040"/>
            <a:ext cx="171450" cy="433070"/>
            <a:chOff x="5496559" y="2852420"/>
            <a:chExt cx="171450" cy="433070"/>
          </a:xfrm>
        </p:grpSpPr>
        <p:sp>
          <p:nvSpPr>
            <p:cNvPr id="26" name="object 26"/>
            <p:cNvSpPr/>
            <p:nvPr/>
          </p:nvSpPr>
          <p:spPr>
            <a:xfrm>
              <a:off x="5581649" y="2852420"/>
              <a:ext cx="0" cy="273050"/>
            </a:xfrm>
            <a:custGeom>
              <a:avLst/>
              <a:gdLst/>
              <a:ahLst/>
              <a:cxnLst/>
              <a:rect l="l" t="t" r="r" b="b"/>
              <a:pathLst>
                <a:path h="273050">
                  <a:moveTo>
                    <a:pt x="0" y="0"/>
                  </a:moveTo>
                  <a:lnTo>
                    <a:pt x="0" y="273050"/>
                  </a:lnTo>
                </a:path>
              </a:pathLst>
            </a:custGeom>
            <a:ln w="57150">
              <a:solidFill>
                <a:srgbClr val="00FF00"/>
              </a:solidFill>
            </a:ln>
          </p:spPr>
          <p:txBody>
            <a:bodyPr wrap="square" lIns="0" tIns="0" rIns="0" bIns="0" rtlCol="0"/>
            <a:lstStyle/>
            <a:p>
              <a:endParaRPr/>
            </a:p>
          </p:txBody>
        </p:sp>
        <p:sp>
          <p:nvSpPr>
            <p:cNvPr id="27" name="object 27"/>
            <p:cNvSpPr/>
            <p:nvPr/>
          </p:nvSpPr>
          <p:spPr>
            <a:xfrm>
              <a:off x="5496559" y="3114040"/>
              <a:ext cx="171450" cy="171450"/>
            </a:xfrm>
            <a:custGeom>
              <a:avLst/>
              <a:gdLst/>
              <a:ahLst/>
              <a:cxnLst/>
              <a:rect l="l" t="t" r="r" b="b"/>
              <a:pathLst>
                <a:path w="171450" h="171450">
                  <a:moveTo>
                    <a:pt x="171450" y="0"/>
                  </a:moveTo>
                  <a:lnTo>
                    <a:pt x="0" y="0"/>
                  </a:lnTo>
                  <a:lnTo>
                    <a:pt x="85089" y="171450"/>
                  </a:lnTo>
                  <a:lnTo>
                    <a:pt x="171450" y="0"/>
                  </a:lnTo>
                  <a:close/>
                </a:path>
              </a:pathLst>
            </a:custGeom>
            <a:solidFill>
              <a:srgbClr val="00FF00"/>
            </a:solidFill>
          </p:spPr>
          <p:txBody>
            <a:bodyPr wrap="square" lIns="0" tIns="0" rIns="0" bIns="0" rtlCol="0"/>
            <a:lstStyle/>
            <a:p>
              <a:endParaRPr/>
            </a:p>
          </p:txBody>
        </p:sp>
      </p:grpSp>
      <p:grpSp>
        <p:nvGrpSpPr>
          <p:cNvPr id="28" name="object 28"/>
          <p:cNvGrpSpPr/>
          <p:nvPr/>
        </p:nvGrpSpPr>
        <p:grpSpPr>
          <a:xfrm>
            <a:off x="7160667" y="3785007"/>
            <a:ext cx="1593215" cy="513715"/>
            <a:chOff x="7160667" y="3785007"/>
            <a:chExt cx="1593215" cy="513715"/>
          </a:xfrm>
        </p:grpSpPr>
        <p:sp>
          <p:nvSpPr>
            <p:cNvPr id="29" name="object 29"/>
            <p:cNvSpPr/>
            <p:nvPr/>
          </p:nvSpPr>
          <p:spPr>
            <a:xfrm>
              <a:off x="7165339" y="3789680"/>
              <a:ext cx="1583690" cy="504190"/>
            </a:xfrm>
            <a:custGeom>
              <a:avLst/>
              <a:gdLst/>
              <a:ahLst/>
              <a:cxnLst/>
              <a:rect l="l" t="t" r="r" b="b"/>
              <a:pathLst>
                <a:path w="1583690" h="504189">
                  <a:moveTo>
                    <a:pt x="1397000" y="0"/>
                  </a:moveTo>
                  <a:lnTo>
                    <a:pt x="186689" y="0"/>
                  </a:lnTo>
                  <a:lnTo>
                    <a:pt x="117871" y="5020"/>
                  </a:lnTo>
                  <a:lnTo>
                    <a:pt x="58102" y="18256"/>
                  </a:lnTo>
                  <a:lnTo>
                    <a:pt x="15954" y="36968"/>
                  </a:lnTo>
                  <a:lnTo>
                    <a:pt x="0" y="58420"/>
                  </a:lnTo>
                  <a:lnTo>
                    <a:pt x="0" y="445770"/>
                  </a:lnTo>
                  <a:lnTo>
                    <a:pt x="15954" y="467221"/>
                  </a:lnTo>
                  <a:lnTo>
                    <a:pt x="58102" y="485933"/>
                  </a:lnTo>
                  <a:lnTo>
                    <a:pt x="117871" y="499169"/>
                  </a:lnTo>
                  <a:lnTo>
                    <a:pt x="186689" y="504190"/>
                  </a:lnTo>
                  <a:lnTo>
                    <a:pt x="1397000" y="504190"/>
                  </a:lnTo>
                  <a:lnTo>
                    <a:pt x="1465282" y="499169"/>
                  </a:lnTo>
                  <a:lnTo>
                    <a:pt x="1525111" y="485933"/>
                  </a:lnTo>
                  <a:lnTo>
                    <a:pt x="1567557" y="467221"/>
                  </a:lnTo>
                  <a:lnTo>
                    <a:pt x="1583689" y="445770"/>
                  </a:lnTo>
                  <a:lnTo>
                    <a:pt x="1583689" y="58420"/>
                  </a:lnTo>
                  <a:lnTo>
                    <a:pt x="1567557" y="36968"/>
                  </a:lnTo>
                  <a:lnTo>
                    <a:pt x="1525111" y="18256"/>
                  </a:lnTo>
                  <a:lnTo>
                    <a:pt x="1465282" y="5020"/>
                  </a:lnTo>
                  <a:lnTo>
                    <a:pt x="1397000" y="0"/>
                  </a:lnTo>
                  <a:close/>
                </a:path>
              </a:pathLst>
            </a:custGeom>
            <a:solidFill>
              <a:srgbClr val="FF6600"/>
            </a:solidFill>
          </p:spPr>
          <p:txBody>
            <a:bodyPr wrap="square" lIns="0" tIns="0" rIns="0" bIns="0" rtlCol="0"/>
            <a:lstStyle/>
            <a:p>
              <a:endParaRPr/>
            </a:p>
          </p:txBody>
        </p:sp>
        <p:sp>
          <p:nvSpPr>
            <p:cNvPr id="30" name="object 30"/>
            <p:cNvSpPr/>
            <p:nvPr/>
          </p:nvSpPr>
          <p:spPr>
            <a:xfrm>
              <a:off x="7165339" y="3789680"/>
              <a:ext cx="1583690" cy="504190"/>
            </a:xfrm>
            <a:custGeom>
              <a:avLst/>
              <a:gdLst/>
              <a:ahLst/>
              <a:cxnLst/>
              <a:rect l="l" t="t" r="r" b="b"/>
              <a:pathLst>
                <a:path w="1583690" h="504189">
                  <a:moveTo>
                    <a:pt x="0" y="58420"/>
                  </a:moveTo>
                  <a:lnTo>
                    <a:pt x="15954" y="36968"/>
                  </a:lnTo>
                  <a:lnTo>
                    <a:pt x="58102" y="18256"/>
                  </a:lnTo>
                  <a:lnTo>
                    <a:pt x="117871" y="5020"/>
                  </a:lnTo>
                  <a:lnTo>
                    <a:pt x="186689" y="0"/>
                  </a:lnTo>
                  <a:lnTo>
                    <a:pt x="1397000" y="0"/>
                  </a:lnTo>
                  <a:lnTo>
                    <a:pt x="1465282" y="5020"/>
                  </a:lnTo>
                  <a:lnTo>
                    <a:pt x="1525111" y="18256"/>
                  </a:lnTo>
                  <a:lnTo>
                    <a:pt x="1567557" y="36968"/>
                  </a:lnTo>
                  <a:lnTo>
                    <a:pt x="1583689" y="58420"/>
                  </a:lnTo>
                  <a:lnTo>
                    <a:pt x="1583689" y="445770"/>
                  </a:lnTo>
                  <a:lnTo>
                    <a:pt x="1567557" y="467221"/>
                  </a:lnTo>
                  <a:lnTo>
                    <a:pt x="1525111" y="485933"/>
                  </a:lnTo>
                  <a:lnTo>
                    <a:pt x="1465282" y="499169"/>
                  </a:lnTo>
                  <a:lnTo>
                    <a:pt x="1397000" y="504190"/>
                  </a:lnTo>
                  <a:lnTo>
                    <a:pt x="186689" y="504190"/>
                  </a:lnTo>
                  <a:lnTo>
                    <a:pt x="117871" y="499169"/>
                  </a:lnTo>
                  <a:lnTo>
                    <a:pt x="58102" y="485933"/>
                  </a:lnTo>
                  <a:lnTo>
                    <a:pt x="15954" y="467221"/>
                  </a:lnTo>
                  <a:lnTo>
                    <a:pt x="0" y="445770"/>
                  </a:lnTo>
                  <a:lnTo>
                    <a:pt x="0" y="58420"/>
                  </a:lnTo>
                  <a:close/>
                </a:path>
                <a:path w="1583690" h="504189">
                  <a:moveTo>
                    <a:pt x="0" y="0"/>
                  </a:moveTo>
                  <a:lnTo>
                    <a:pt x="0" y="0"/>
                  </a:lnTo>
                </a:path>
                <a:path w="1583690" h="504189">
                  <a:moveTo>
                    <a:pt x="1583689" y="504190"/>
                  </a:moveTo>
                  <a:lnTo>
                    <a:pt x="1583689" y="504190"/>
                  </a:lnTo>
                </a:path>
              </a:pathLst>
            </a:custGeom>
            <a:ln w="9344">
              <a:solidFill>
                <a:srgbClr val="6A8ADA"/>
              </a:solidFill>
            </a:ln>
          </p:spPr>
          <p:txBody>
            <a:bodyPr wrap="square" lIns="0" tIns="0" rIns="0" bIns="0" rtlCol="0"/>
            <a:lstStyle/>
            <a:p>
              <a:endParaRPr/>
            </a:p>
          </p:txBody>
        </p:sp>
      </p:grpSp>
      <p:grpSp>
        <p:nvGrpSpPr>
          <p:cNvPr id="31" name="object 31"/>
          <p:cNvGrpSpPr/>
          <p:nvPr/>
        </p:nvGrpSpPr>
        <p:grpSpPr>
          <a:xfrm>
            <a:off x="6058534" y="190500"/>
            <a:ext cx="2905953" cy="1026566"/>
            <a:chOff x="6058534" y="112167"/>
            <a:chExt cx="2840355" cy="1104900"/>
          </a:xfrm>
        </p:grpSpPr>
        <p:sp>
          <p:nvSpPr>
            <p:cNvPr id="32" name="object 32"/>
            <p:cNvSpPr/>
            <p:nvPr/>
          </p:nvSpPr>
          <p:spPr>
            <a:xfrm>
              <a:off x="6087109" y="764540"/>
              <a:ext cx="998219" cy="375920"/>
            </a:xfrm>
            <a:custGeom>
              <a:avLst/>
              <a:gdLst/>
              <a:ahLst/>
              <a:cxnLst/>
              <a:rect l="l" t="t" r="r" b="b"/>
              <a:pathLst>
                <a:path w="998220" h="375919">
                  <a:moveTo>
                    <a:pt x="0" y="0"/>
                  </a:moveTo>
                  <a:lnTo>
                    <a:pt x="998219" y="375920"/>
                  </a:lnTo>
                </a:path>
              </a:pathLst>
            </a:custGeom>
            <a:ln w="57149">
              <a:solidFill>
                <a:srgbClr val="6A8ADA"/>
              </a:solidFill>
            </a:ln>
          </p:spPr>
          <p:txBody>
            <a:bodyPr wrap="square" lIns="0" tIns="0" rIns="0" bIns="0" rtlCol="0"/>
            <a:lstStyle/>
            <a:p>
              <a:endParaRPr/>
            </a:p>
          </p:txBody>
        </p:sp>
        <p:sp>
          <p:nvSpPr>
            <p:cNvPr id="33" name="object 33"/>
            <p:cNvSpPr/>
            <p:nvPr/>
          </p:nvSpPr>
          <p:spPr>
            <a:xfrm>
              <a:off x="6661150" y="116839"/>
              <a:ext cx="2232660" cy="1099820"/>
            </a:xfrm>
            <a:custGeom>
              <a:avLst/>
              <a:gdLst/>
              <a:ahLst/>
              <a:cxnLst/>
              <a:rect l="l" t="t" r="r" b="b"/>
              <a:pathLst>
                <a:path w="2232659" h="1099820">
                  <a:moveTo>
                    <a:pt x="575310" y="1080770"/>
                  </a:moveTo>
                  <a:lnTo>
                    <a:pt x="444500" y="939800"/>
                  </a:lnTo>
                  <a:lnTo>
                    <a:pt x="383540" y="1099820"/>
                  </a:lnTo>
                  <a:lnTo>
                    <a:pt x="575310" y="1080770"/>
                  </a:lnTo>
                  <a:close/>
                </a:path>
                <a:path w="2232659" h="1099820">
                  <a:moveTo>
                    <a:pt x="2232660" y="85090"/>
                  </a:moveTo>
                  <a:lnTo>
                    <a:pt x="2193569" y="44411"/>
                  </a:lnTo>
                  <a:lnTo>
                    <a:pt x="2150262" y="26835"/>
                  </a:lnTo>
                  <a:lnTo>
                    <a:pt x="2096058" y="12750"/>
                  </a:lnTo>
                  <a:lnTo>
                    <a:pt x="2034654" y="3403"/>
                  </a:lnTo>
                  <a:lnTo>
                    <a:pt x="1969770" y="0"/>
                  </a:lnTo>
                  <a:lnTo>
                    <a:pt x="262890" y="0"/>
                  </a:lnTo>
                  <a:lnTo>
                    <a:pt x="197548" y="3403"/>
                  </a:lnTo>
                  <a:lnTo>
                    <a:pt x="136029" y="12750"/>
                  </a:lnTo>
                  <a:lnTo>
                    <a:pt x="81902" y="26835"/>
                  </a:lnTo>
                  <a:lnTo>
                    <a:pt x="38798" y="44411"/>
                  </a:lnTo>
                  <a:lnTo>
                    <a:pt x="0" y="85090"/>
                  </a:lnTo>
                  <a:lnTo>
                    <a:pt x="0" y="635000"/>
                  </a:lnTo>
                  <a:lnTo>
                    <a:pt x="38798" y="676262"/>
                  </a:lnTo>
                  <a:lnTo>
                    <a:pt x="81915" y="693737"/>
                  </a:lnTo>
                  <a:lnTo>
                    <a:pt x="136029" y="707631"/>
                  </a:lnTo>
                  <a:lnTo>
                    <a:pt x="197548" y="716788"/>
                  </a:lnTo>
                  <a:lnTo>
                    <a:pt x="262890" y="720090"/>
                  </a:lnTo>
                  <a:lnTo>
                    <a:pt x="1969770" y="720090"/>
                  </a:lnTo>
                  <a:lnTo>
                    <a:pt x="2034654" y="716788"/>
                  </a:lnTo>
                  <a:lnTo>
                    <a:pt x="2096058" y="707631"/>
                  </a:lnTo>
                  <a:lnTo>
                    <a:pt x="2150262" y="693737"/>
                  </a:lnTo>
                  <a:lnTo>
                    <a:pt x="2193569" y="676262"/>
                  </a:lnTo>
                  <a:lnTo>
                    <a:pt x="2232660" y="635000"/>
                  </a:lnTo>
                  <a:lnTo>
                    <a:pt x="2232660" y="85090"/>
                  </a:lnTo>
                  <a:close/>
                </a:path>
              </a:pathLst>
            </a:custGeom>
            <a:solidFill>
              <a:srgbClr val="6A8ADA"/>
            </a:solidFill>
          </p:spPr>
          <p:txBody>
            <a:bodyPr wrap="square" lIns="0" tIns="0" rIns="0" bIns="0" rtlCol="0"/>
            <a:lstStyle/>
            <a:p>
              <a:endParaRPr/>
            </a:p>
          </p:txBody>
        </p:sp>
        <p:sp>
          <p:nvSpPr>
            <p:cNvPr id="34" name="object 34"/>
            <p:cNvSpPr/>
            <p:nvPr/>
          </p:nvSpPr>
          <p:spPr>
            <a:xfrm>
              <a:off x="6661149" y="116839"/>
              <a:ext cx="2232660" cy="720090"/>
            </a:xfrm>
            <a:custGeom>
              <a:avLst/>
              <a:gdLst/>
              <a:ahLst/>
              <a:cxnLst/>
              <a:rect l="l" t="t" r="r" b="b"/>
              <a:pathLst>
                <a:path w="2232659" h="720090">
                  <a:moveTo>
                    <a:pt x="0" y="85089"/>
                  </a:moveTo>
                  <a:lnTo>
                    <a:pt x="38805" y="44402"/>
                  </a:lnTo>
                  <a:lnTo>
                    <a:pt x="81914" y="26828"/>
                  </a:lnTo>
                  <a:lnTo>
                    <a:pt x="136031" y="12747"/>
                  </a:lnTo>
                  <a:lnTo>
                    <a:pt x="197555" y="3392"/>
                  </a:lnTo>
                  <a:lnTo>
                    <a:pt x="262890" y="0"/>
                  </a:lnTo>
                  <a:lnTo>
                    <a:pt x="1969770" y="0"/>
                  </a:lnTo>
                  <a:lnTo>
                    <a:pt x="2034663" y="3392"/>
                  </a:lnTo>
                  <a:lnTo>
                    <a:pt x="2096064" y="12747"/>
                  </a:lnTo>
                  <a:lnTo>
                    <a:pt x="2150268" y="26828"/>
                  </a:lnTo>
                  <a:lnTo>
                    <a:pt x="2193572" y="44402"/>
                  </a:lnTo>
                  <a:lnTo>
                    <a:pt x="2232659" y="85089"/>
                  </a:lnTo>
                  <a:lnTo>
                    <a:pt x="2232659" y="634999"/>
                  </a:lnTo>
                  <a:lnTo>
                    <a:pt x="2193572" y="676251"/>
                  </a:lnTo>
                  <a:lnTo>
                    <a:pt x="2150268" y="693737"/>
                  </a:lnTo>
                  <a:lnTo>
                    <a:pt x="2096064" y="707625"/>
                  </a:lnTo>
                  <a:lnTo>
                    <a:pt x="2034663" y="716785"/>
                  </a:lnTo>
                  <a:lnTo>
                    <a:pt x="1969770" y="720089"/>
                  </a:lnTo>
                  <a:lnTo>
                    <a:pt x="262890" y="720089"/>
                  </a:lnTo>
                  <a:lnTo>
                    <a:pt x="197555" y="716785"/>
                  </a:lnTo>
                  <a:lnTo>
                    <a:pt x="136031" y="707625"/>
                  </a:lnTo>
                  <a:lnTo>
                    <a:pt x="81915" y="693737"/>
                  </a:lnTo>
                  <a:lnTo>
                    <a:pt x="38805" y="676251"/>
                  </a:lnTo>
                  <a:lnTo>
                    <a:pt x="0" y="634999"/>
                  </a:lnTo>
                  <a:lnTo>
                    <a:pt x="0" y="85089"/>
                  </a:lnTo>
                  <a:close/>
                </a:path>
                <a:path w="2232659" h="720090">
                  <a:moveTo>
                    <a:pt x="0" y="0"/>
                  </a:moveTo>
                  <a:lnTo>
                    <a:pt x="0" y="0"/>
                  </a:lnTo>
                </a:path>
                <a:path w="2232659" h="720090">
                  <a:moveTo>
                    <a:pt x="2232659" y="720089"/>
                  </a:moveTo>
                  <a:lnTo>
                    <a:pt x="2232659" y="720089"/>
                  </a:lnTo>
                </a:path>
              </a:pathLst>
            </a:custGeom>
            <a:ln w="9344">
              <a:solidFill>
                <a:srgbClr val="6A8ADA"/>
              </a:solidFill>
            </a:ln>
          </p:spPr>
          <p:txBody>
            <a:bodyPr wrap="square" lIns="0" tIns="0" rIns="0" bIns="0" rtlCol="0"/>
            <a:lstStyle/>
            <a:p>
              <a:endParaRPr/>
            </a:p>
          </p:txBody>
        </p:sp>
      </p:grpSp>
      <p:sp>
        <p:nvSpPr>
          <p:cNvPr id="35" name="object 35"/>
          <p:cNvSpPr txBox="1"/>
          <p:nvPr/>
        </p:nvSpPr>
        <p:spPr>
          <a:xfrm>
            <a:off x="7329169" y="3891279"/>
            <a:ext cx="1452246" cy="289823"/>
          </a:xfrm>
          <a:prstGeom prst="rect">
            <a:avLst/>
          </a:prstGeom>
        </p:spPr>
        <p:txBody>
          <a:bodyPr vert="horz" wrap="square" lIns="0" tIns="12700" rIns="0" bIns="0" rtlCol="0">
            <a:spAutoFit/>
          </a:bodyPr>
          <a:lstStyle/>
          <a:p>
            <a:pPr marL="12700">
              <a:lnSpc>
                <a:spcPct val="100000"/>
              </a:lnSpc>
              <a:spcBef>
                <a:spcPts val="100"/>
              </a:spcBef>
            </a:pPr>
            <a:r>
              <a:rPr lang="en-IN" sz="1800" spc="-10" dirty="0" smtClean="0">
                <a:latin typeface="Arial MT"/>
                <a:cs typeface="Arial MT"/>
              </a:rPr>
              <a:t>P</a:t>
            </a:r>
            <a:r>
              <a:rPr sz="1800" spc="-10" dirty="0" err="1" smtClean="0">
                <a:latin typeface="Arial MT"/>
                <a:cs typeface="Arial MT"/>
              </a:rPr>
              <a:t>ost</a:t>
            </a:r>
            <a:r>
              <a:rPr lang="en-IN" spc="-45" dirty="0" smtClean="0">
                <a:latin typeface="Arial MT"/>
                <a:cs typeface="Arial MT"/>
              </a:rPr>
              <a:t> </a:t>
            </a:r>
            <a:r>
              <a:rPr sz="1800" spc="-10" dirty="0" smtClean="0">
                <a:latin typeface="Arial MT"/>
                <a:cs typeface="Arial MT"/>
              </a:rPr>
              <a:t>hepatic</a:t>
            </a:r>
            <a:endParaRPr sz="1800" dirty="0">
              <a:latin typeface="Arial MT"/>
              <a:cs typeface="Arial MT"/>
            </a:endParaRPr>
          </a:p>
        </p:txBody>
      </p:sp>
      <p:grpSp>
        <p:nvGrpSpPr>
          <p:cNvPr id="36" name="object 36"/>
          <p:cNvGrpSpPr/>
          <p:nvPr/>
        </p:nvGrpSpPr>
        <p:grpSpPr>
          <a:xfrm>
            <a:off x="7879488" y="3063647"/>
            <a:ext cx="299085" cy="659765"/>
            <a:chOff x="7879488" y="3063647"/>
            <a:chExt cx="299085" cy="659765"/>
          </a:xfrm>
        </p:grpSpPr>
        <p:sp>
          <p:nvSpPr>
            <p:cNvPr id="37" name="object 37"/>
            <p:cNvSpPr/>
            <p:nvPr/>
          </p:nvSpPr>
          <p:spPr>
            <a:xfrm>
              <a:off x="7884160" y="3068320"/>
              <a:ext cx="289560" cy="650240"/>
            </a:xfrm>
            <a:custGeom>
              <a:avLst/>
              <a:gdLst/>
              <a:ahLst/>
              <a:cxnLst/>
              <a:rect l="l" t="t" r="r" b="b"/>
              <a:pathLst>
                <a:path w="289559" h="650239">
                  <a:moveTo>
                    <a:pt x="217170" y="0"/>
                  </a:moveTo>
                  <a:lnTo>
                    <a:pt x="72390" y="0"/>
                  </a:lnTo>
                  <a:lnTo>
                    <a:pt x="72390" y="487679"/>
                  </a:lnTo>
                  <a:lnTo>
                    <a:pt x="0" y="487679"/>
                  </a:lnTo>
                  <a:lnTo>
                    <a:pt x="144780" y="650239"/>
                  </a:lnTo>
                  <a:lnTo>
                    <a:pt x="289560" y="487679"/>
                  </a:lnTo>
                  <a:lnTo>
                    <a:pt x="217170" y="487679"/>
                  </a:lnTo>
                  <a:lnTo>
                    <a:pt x="217170" y="0"/>
                  </a:lnTo>
                  <a:close/>
                </a:path>
              </a:pathLst>
            </a:custGeom>
            <a:solidFill>
              <a:srgbClr val="003366"/>
            </a:solidFill>
          </p:spPr>
          <p:txBody>
            <a:bodyPr wrap="square" lIns="0" tIns="0" rIns="0" bIns="0" rtlCol="0"/>
            <a:lstStyle/>
            <a:p>
              <a:endParaRPr/>
            </a:p>
          </p:txBody>
        </p:sp>
        <p:sp>
          <p:nvSpPr>
            <p:cNvPr id="38" name="object 38"/>
            <p:cNvSpPr/>
            <p:nvPr/>
          </p:nvSpPr>
          <p:spPr>
            <a:xfrm>
              <a:off x="7884160" y="3068320"/>
              <a:ext cx="289560" cy="650240"/>
            </a:xfrm>
            <a:custGeom>
              <a:avLst/>
              <a:gdLst/>
              <a:ahLst/>
              <a:cxnLst/>
              <a:rect l="l" t="t" r="r" b="b"/>
              <a:pathLst>
                <a:path w="289559" h="650239">
                  <a:moveTo>
                    <a:pt x="217170" y="0"/>
                  </a:moveTo>
                  <a:lnTo>
                    <a:pt x="217170" y="487679"/>
                  </a:lnTo>
                  <a:lnTo>
                    <a:pt x="289560" y="487679"/>
                  </a:lnTo>
                  <a:lnTo>
                    <a:pt x="144780" y="650239"/>
                  </a:lnTo>
                  <a:lnTo>
                    <a:pt x="0" y="487679"/>
                  </a:lnTo>
                  <a:lnTo>
                    <a:pt x="72390" y="487679"/>
                  </a:lnTo>
                  <a:lnTo>
                    <a:pt x="72390" y="0"/>
                  </a:lnTo>
                  <a:lnTo>
                    <a:pt x="217170" y="0"/>
                  </a:lnTo>
                  <a:close/>
                </a:path>
                <a:path w="289559" h="650239">
                  <a:moveTo>
                    <a:pt x="289560" y="0"/>
                  </a:moveTo>
                  <a:lnTo>
                    <a:pt x="289560" y="0"/>
                  </a:lnTo>
                </a:path>
                <a:path w="289559" h="650239">
                  <a:moveTo>
                    <a:pt x="0" y="650239"/>
                  </a:moveTo>
                  <a:lnTo>
                    <a:pt x="0" y="650239"/>
                  </a:lnTo>
                </a:path>
              </a:pathLst>
            </a:custGeom>
            <a:ln w="9344">
              <a:solidFill>
                <a:srgbClr val="6A8ADA"/>
              </a:solidFill>
            </a:ln>
          </p:spPr>
          <p:txBody>
            <a:bodyPr wrap="square" lIns="0" tIns="0" rIns="0" bIns="0" rtlCol="0"/>
            <a:lstStyle/>
            <a:p>
              <a:endParaRPr/>
            </a:p>
          </p:txBody>
        </p:sp>
      </p:grpSp>
      <p:grpSp>
        <p:nvGrpSpPr>
          <p:cNvPr id="39" name="object 39"/>
          <p:cNvGrpSpPr/>
          <p:nvPr/>
        </p:nvGrpSpPr>
        <p:grpSpPr>
          <a:xfrm>
            <a:off x="5719217" y="1340257"/>
            <a:ext cx="3179445" cy="1589405"/>
            <a:chOff x="5719217" y="1340257"/>
            <a:chExt cx="3179445" cy="1589405"/>
          </a:xfrm>
        </p:grpSpPr>
        <p:sp>
          <p:nvSpPr>
            <p:cNvPr id="40" name="object 40"/>
            <p:cNvSpPr/>
            <p:nvPr/>
          </p:nvSpPr>
          <p:spPr>
            <a:xfrm>
              <a:off x="5723889" y="1344929"/>
              <a:ext cx="3169920" cy="1579880"/>
            </a:xfrm>
            <a:custGeom>
              <a:avLst/>
              <a:gdLst/>
              <a:ahLst/>
              <a:cxnLst/>
              <a:rect l="l" t="t" r="r" b="b"/>
              <a:pathLst>
                <a:path w="3169920" h="1579880">
                  <a:moveTo>
                    <a:pt x="2796540" y="0"/>
                  </a:moveTo>
                  <a:lnTo>
                    <a:pt x="373380" y="0"/>
                  </a:lnTo>
                  <a:lnTo>
                    <a:pt x="317559" y="2688"/>
                  </a:lnTo>
                  <a:lnTo>
                    <a:pt x="262859" y="10383"/>
                  </a:lnTo>
                  <a:lnTo>
                    <a:pt x="210399" y="22528"/>
                  </a:lnTo>
                  <a:lnTo>
                    <a:pt x="161300" y="38567"/>
                  </a:lnTo>
                  <a:lnTo>
                    <a:pt x="116681" y="57943"/>
                  </a:lnTo>
                  <a:lnTo>
                    <a:pt x="77663" y="80101"/>
                  </a:lnTo>
                  <a:lnTo>
                    <a:pt x="45365" y="104484"/>
                  </a:lnTo>
                  <a:lnTo>
                    <a:pt x="5414" y="157699"/>
                  </a:lnTo>
                  <a:lnTo>
                    <a:pt x="0" y="185420"/>
                  </a:lnTo>
                  <a:lnTo>
                    <a:pt x="0" y="1393190"/>
                  </a:lnTo>
                  <a:lnTo>
                    <a:pt x="20909" y="1448206"/>
                  </a:lnTo>
                  <a:lnTo>
                    <a:pt x="77663" y="1498955"/>
                  </a:lnTo>
                  <a:lnTo>
                    <a:pt x="116681" y="1521301"/>
                  </a:lnTo>
                  <a:lnTo>
                    <a:pt x="161300" y="1540865"/>
                  </a:lnTo>
                  <a:lnTo>
                    <a:pt x="210399" y="1557077"/>
                  </a:lnTo>
                  <a:lnTo>
                    <a:pt x="262859" y="1569364"/>
                  </a:lnTo>
                  <a:lnTo>
                    <a:pt x="317559" y="1577155"/>
                  </a:lnTo>
                  <a:lnTo>
                    <a:pt x="373380" y="1579880"/>
                  </a:lnTo>
                  <a:lnTo>
                    <a:pt x="2796540" y="1579880"/>
                  </a:lnTo>
                  <a:lnTo>
                    <a:pt x="2852360" y="1577155"/>
                  </a:lnTo>
                  <a:lnTo>
                    <a:pt x="2907060" y="1569364"/>
                  </a:lnTo>
                  <a:lnTo>
                    <a:pt x="2959520" y="1557077"/>
                  </a:lnTo>
                  <a:lnTo>
                    <a:pt x="3008619" y="1540865"/>
                  </a:lnTo>
                  <a:lnTo>
                    <a:pt x="3053238" y="1521301"/>
                  </a:lnTo>
                  <a:lnTo>
                    <a:pt x="3092256" y="1498955"/>
                  </a:lnTo>
                  <a:lnTo>
                    <a:pt x="3124554" y="1474400"/>
                  </a:lnTo>
                  <a:lnTo>
                    <a:pt x="3164505" y="1420945"/>
                  </a:lnTo>
                  <a:lnTo>
                    <a:pt x="3169919" y="1393190"/>
                  </a:lnTo>
                  <a:lnTo>
                    <a:pt x="3169919" y="185420"/>
                  </a:lnTo>
                  <a:lnTo>
                    <a:pt x="3149010" y="130535"/>
                  </a:lnTo>
                  <a:lnTo>
                    <a:pt x="3092256" y="80101"/>
                  </a:lnTo>
                  <a:lnTo>
                    <a:pt x="3053238" y="57943"/>
                  </a:lnTo>
                  <a:lnTo>
                    <a:pt x="3008619" y="38567"/>
                  </a:lnTo>
                  <a:lnTo>
                    <a:pt x="2959520" y="22528"/>
                  </a:lnTo>
                  <a:lnTo>
                    <a:pt x="2907060" y="10383"/>
                  </a:lnTo>
                  <a:lnTo>
                    <a:pt x="2852360" y="2688"/>
                  </a:lnTo>
                  <a:lnTo>
                    <a:pt x="2796540" y="0"/>
                  </a:lnTo>
                  <a:close/>
                </a:path>
              </a:pathLst>
            </a:custGeom>
            <a:solidFill>
              <a:srgbClr val="000000"/>
            </a:solidFill>
          </p:spPr>
          <p:txBody>
            <a:bodyPr wrap="square" lIns="0" tIns="0" rIns="0" bIns="0" rtlCol="0"/>
            <a:lstStyle/>
            <a:p>
              <a:endParaRPr/>
            </a:p>
          </p:txBody>
        </p:sp>
        <p:sp>
          <p:nvSpPr>
            <p:cNvPr id="41" name="object 41"/>
            <p:cNvSpPr/>
            <p:nvPr/>
          </p:nvSpPr>
          <p:spPr>
            <a:xfrm>
              <a:off x="5723889" y="1344929"/>
              <a:ext cx="3169920" cy="1579880"/>
            </a:xfrm>
            <a:custGeom>
              <a:avLst/>
              <a:gdLst/>
              <a:ahLst/>
              <a:cxnLst/>
              <a:rect l="l" t="t" r="r" b="b"/>
              <a:pathLst>
                <a:path w="3169920" h="1579880">
                  <a:moveTo>
                    <a:pt x="0" y="185420"/>
                  </a:moveTo>
                  <a:lnTo>
                    <a:pt x="20909" y="130535"/>
                  </a:lnTo>
                  <a:lnTo>
                    <a:pt x="77663" y="80101"/>
                  </a:lnTo>
                  <a:lnTo>
                    <a:pt x="116681" y="57943"/>
                  </a:lnTo>
                  <a:lnTo>
                    <a:pt x="161300" y="38567"/>
                  </a:lnTo>
                  <a:lnTo>
                    <a:pt x="210399" y="22528"/>
                  </a:lnTo>
                  <a:lnTo>
                    <a:pt x="262859" y="10383"/>
                  </a:lnTo>
                  <a:lnTo>
                    <a:pt x="317559" y="2688"/>
                  </a:lnTo>
                  <a:lnTo>
                    <a:pt x="373380" y="0"/>
                  </a:lnTo>
                  <a:lnTo>
                    <a:pt x="2796540" y="0"/>
                  </a:lnTo>
                  <a:lnTo>
                    <a:pt x="2852360" y="2688"/>
                  </a:lnTo>
                  <a:lnTo>
                    <a:pt x="2907060" y="10383"/>
                  </a:lnTo>
                  <a:lnTo>
                    <a:pt x="2959520" y="22528"/>
                  </a:lnTo>
                  <a:lnTo>
                    <a:pt x="3008619" y="38567"/>
                  </a:lnTo>
                  <a:lnTo>
                    <a:pt x="3053238" y="57943"/>
                  </a:lnTo>
                  <a:lnTo>
                    <a:pt x="3092256" y="80101"/>
                  </a:lnTo>
                  <a:lnTo>
                    <a:pt x="3124554" y="104484"/>
                  </a:lnTo>
                  <a:lnTo>
                    <a:pt x="3164505" y="157699"/>
                  </a:lnTo>
                  <a:lnTo>
                    <a:pt x="3169919" y="185420"/>
                  </a:lnTo>
                  <a:lnTo>
                    <a:pt x="3169919" y="1393190"/>
                  </a:lnTo>
                  <a:lnTo>
                    <a:pt x="3149010" y="1448206"/>
                  </a:lnTo>
                  <a:lnTo>
                    <a:pt x="3092256" y="1498955"/>
                  </a:lnTo>
                  <a:lnTo>
                    <a:pt x="3053238" y="1521301"/>
                  </a:lnTo>
                  <a:lnTo>
                    <a:pt x="3008619" y="1540865"/>
                  </a:lnTo>
                  <a:lnTo>
                    <a:pt x="2959520" y="1557077"/>
                  </a:lnTo>
                  <a:lnTo>
                    <a:pt x="2907060" y="1569364"/>
                  </a:lnTo>
                  <a:lnTo>
                    <a:pt x="2852360" y="1577155"/>
                  </a:lnTo>
                  <a:lnTo>
                    <a:pt x="2796540" y="1579880"/>
                  </a:lnTo>
                  <a:lnTo>
                    <a:pt x="373380" y="1579880"/>
                  </a:lnTo>
                  <a:lnTo>
                    <a:pt x="317559" y="1577155"/>
                  </a:lnTo>
                  <a:lnTo>
                    <a:pt x="262859" y="1569364"/>
                  </a:lnTo>
                  <a:lnTo>
                    <a:pt x="210399" y="1557077"/>
                  </a:lnTo>
                  <a:lnTo>
                    <a:pt x="161300" y="1540865"/>
                  </a:lnTo>
                  <a:lnTo>
                    <a:pt x="116681" y="1521301"/>
                  </a:lnTo>
                  <a:lnTo>
                    <a:pt x="77663" y="1498955"/>
                  </a:lnTo>
                  <a:lnTo>
                    <a:pt x="45365" y="1474400"/>
                  </a:lnTo>
                  <a:lnTo>
                    <a:pt x="5414" y="1420945"/>
                  </a:lnTo>
                  <a:lnTo>
                    <a:pt x="0" y="1393190"/>
                  </a:lnTo>
                  <a:lnTo>
                    <a:pt x="0" y="185420"/>
                  </a:lnTo>
                  <a:close/>
                </a:path>
                <a:path w="3169920" h="1579880">
                  <a:moveTo>
                    <a:pt x="0" y="0"/>
                  </a:moveTo>
                  <a:lnTo>
                    <a:pt x="0" y="0"/>
                  </a:lnTo>
                </a:path>
                <a:path w="3169920" h="1579880">
                  <a:moveTo>
                    <a:pt x="3169919" y="1579880"/>
                  </a:moveTo>
                  <a:lnTo>
                    <a:pt x="3169919" y="1579880"/>
                  </a:lnTo>
                </a:path>
              </a:pathLst>
            </a:custGeom>
            <a:ln w="9344">
              <a:solidFill>
                <a:srgbClr val="33CCCC"/>
              </a:solidFill>
            </a:ln>
          </p:spPr>
          <p:txBody>
            <a:bodyPr wrap="square" lIns="0" tIns="0" rIns="0" bIns="0" rtlCol="0"/>
            <a:lstStyle/>
            <a:p>
              <a:endParaRPr/>
            </a:p>
          </p:txBody>
        </p:sp>
      </p:grpSp>
      <p:sp>
        <p:nvSpPr>
          <p:cNvPr id="42" name="object 42"/>
          <p:cNvSpPr txBox="1"/>
          <p:nvPr/>
        </p:nvSpPr>
        <p:spPr>
          <a:xfrm>
            <a:off x="5835650" y="1299209"/>
            <a:ext cx="2945765" cy="1397000"/>
          </a:xfrm>
          <a:prstGeom prst="rect">
            <a:avLst/>
          </a:prstGeom>
        </p:spPr>
        <p:txBody>
          <a:bodyPr vert="horz" wrap="square" lIns="0" tIns="12700" rIns="0" bIns="0" rtlCol="0">
            <a:spAutoFit/>
          </a:bodyPr>
          <a:lstStyle/>
          <a:p>
            <a:pPr marL="12700" marR="5080" algn="ctr">
              <a:lnSpc>
                <a:spcPct val="100000"/>
              </a:lnSpc>
              <a:spcBef>
                <a:spcPts val="100"/>
              </a:spcBef>
            </a:pPr>
            <a:r>
              <a:rPr sz="1800" spc="-10" dirty="0">
                <a:solidFill>
                  <a:srgbClr val="FFFFFF"/>
                </a:solidFill>
                <a:latin typeface="Arial MT"/>
                <a:cs typeface="Arial MT"/>
              </a:rPr>
              <a:t>abdominal pain </a:t>
            </a:r>
            <a:r>
              <a:rPr sz="1800" spc="-15" dirty="0">
                <a:solidFill>
                  <a:srgbClr val="FFFFFF"/>
                </a:solidFill>
                <a:latin typeface="Arial MT"/>
                <a:cs typeface="Arial MT"/>
              </a:rPr>
              <a:t>with </a:t>
            </a:r>
            <a:r>
              <a:rPr sz="1800" spc="-5" dirty="0">
                <a:solidFill>
                  <a:srgbClr val="FFFFFF"/>
                </a:solidFill>
                <a:latin typeface="Arial MT"/>
                <a:cs typeface="Arial MT"/>
              </a:rPr>
              <a:t>vomiting </a:t>
            </a:r>
            <a:r>
              <a:rPr sz="1800" spc="-490" dirty="0">
                <a:solidFill>
                  <a:srgbClr val="FFFFFF"/>
                </a:solidFill>
                <a:latin typeface="Arial MT"/>
                <a:cs typeface="Arial MT"/>
              </a:rPr>
              <a:t> </a:t>
            </a:r>
            <a:r>
              <a:rPr sz="1800" spc="-5" dirty="0">
                <a:solidFill>
                  <a:srgbClr val="FFFFFF"/>
                </a:solidFill>
                <a:latin typeface="Arial MT"/>
                <a:cs typeface="Arial MT"/>
              </a:rPr>
              <a:t>massive</a:t>
            </a:r>
            <a:r>
              <a:rPr sz="1800" spc="-10" dirty="0">
                <a:solidFill>
                  <a:srgbClr val="FFFFFF"/>
                </a:solidFill>
                <a:latin typeface="Arial MT"/>
                <a:cs typeface="Arial MT"/>
              </a:rPr>
              <a:t> </a:t>
            </a:r>
            <a:r>
              <a:rPr sz="1800" spc="-5" dirty="0">
                <a:solidFill>
                  <a:srgbClr val="FFFFFF"/>
                </a:solidFill>
                <a:latin typeface="Arial MT"/>
                <a:cs typeface="Arial MT"/>
              </a:rPr>
              <a:t>ascites</a:t>
            </a:r>
            <a:endParaRPr sz="1800">
              <a:latin typeface="Arial MT"/>
              <a:cs typeface="Arial MT"/>
            </a:endParaRPr>
          </a:p>
          <a:p>
            <a:pPr marL="403225" marR="393065" algn="ctr">
              <a:lnSpc>
                <a:spcPct val="100000"/>
              </a:lnSpc>
            </a:pPr>
            <a:r>
              <a:rPr sz="1800" spc="-10" dirty="0">
                <a:solidFill>
                  <a:srgbClr val="FFFFFF"/>
                </a:solidFill>
                <a:latin typeface="Arial MT"/>
                <a:cs typeface="Arial MT"/>
              </a:rPr>
              <a:t>tender hepatomegaly </a:t>
            </a:r>
            <a:r>
              <a:rPr sz="1800" spc="-490" dirty="0">
                <a:solidFill>
                  <a:srgbClr val="FFFFFF"/>
                </a:solidFill>
                <a:latin typeface="Arial MT"/>
                <a:cs typeface="Arial MT"/>
              </a:rPr>
              <a:t> </a:t>
            </a:r>
            <a:r>
              <a:rPr sz="1800" spc="-10" dirty="0">
                <a:solidFill>
                  <a:srgbClr val="FFFFFF"/>
                </a:solidFill>
                <a:latin typeface="Arial MT"/>
                <a:cs typeface="Arial MT"/>
              </a:rPr>
              <a:t>upper </a:t>
            </a:r>
            <a:r>
              <a:rPr sz="1800" dirty="0">
                <a:solidFill>
                  <a:srgbClr val="FFFFFF"/>
                </a:solidFill>
                <a:latin typeface="Arial MT"/>
                <a:cs typeface="Arial MT"/>
              </a:rPr>
              <a:t>GIT </a:t>
            </a:r>
            <a:r>
              <a:rPr sz="1800" spc="-10" dirty="0">
                <a:solidFill>
                  <a:srgbClr val="FFFFFF"/>
                </a:solidFill>
                <a:latin typeface="Arial MT"/>
                <a:cs typeface="Arial MT"/>
              </a:rPr>
              <a:t>bleeding </a:t>
            </a:r>
            <a:r>
              <a:rPr sz="1800" spc="-5" dirty="0">
                <a:solidFill>
                  <a:srgbClr val="FFFFFF"/>
                </a:solidFill>
                <a:latin typeface="Arial MT"/>
                <a:cs typeface="Arial MT"/>
              </a:rPr>
              <a:t> </a:t>
            </a:r>
            <a:r>
              <a:rPr sz="1800" spc="-10" dirty="0">
                <a:solidFill>
                  <a:srgbClr val="FFFFFF"/>
                </a:solidFill>
                <a:latin typeface="Arial MT"/>
                <a:cs typeface="Arial MT"/>
              </a:rPr>
              <a:t>jaundice</a:t>
            </a:r>
            <a:endParaRPr sz="1800">
              <a:latin typeface="Arial MT"/>
              <a:cs typeface="Arial MT"/>
            </a:endParaRPr>
          </a:p>
        </p:txBody>
      </p:sp>
      <p:sp>
        <p:nvSpPr>
          <p:cNvPr id="43" name="object 43"/>
          <p:cNvSpPr txBox="1"/>
          <p:nvPr/>
        </p:nvSpPr>
        <p:spPr>
          <a:xfrm>
            <a:off x="6675065" y="190500"/>
            <a:ext cx="2284223" cy="566822"/>
          </a:xfrm>
          <a:prstGeom prst="rect">
            <a:avLst/>
          </a:prstGeom>
        </p:spPr>
        <p:txBody>
          <a:bodyPr vert="horz" wrap="square" lIns="0" tIns="12700" rIns="0" bIns="0" rtlCol="0">
            <a:spAutoFit/>
          </a:bodyPr>
          <a:lstStyle/>
          <a:p>
            <a:pPr marL="12700" marR="5080" indent="220979">
              <a:lnSpc>
                <a:spcPct val="100000"/>
              </a:lnSpc>
              <a:spcBef>
                <a:spcPts val="100"/>
              </a:spcBef>
            </a:pPr>
            <a:r>
              <a:rPr sz="1800" spc="-10" dirty="0">
                <a:latin typeface="Arial MT"/>
                <a:cs typeface="Arial MT"/>
              </a:rPr>
              <a:t>splenomegaly </a:t>
            </a:r>
            <a:r>
              <a:rPr sz="1800" spc="-5" dirty="0">
                <a:latin typeface="Arial MT"/>
                <a:cs typeface="Arial MT"/>
              </a:rPr>
              <a:t> </a:t>
            </a:r>
            <a:r>
              <a:rPr sz="1800" spc="-10" dirty="0">
                <a:latin typeface="Arial MT"/>
                <a:cs typeface="Arial MT"/>
              </a:rPr>
              <a:t>upper</a:t>
            </a:r>
            <a:r>
              <a:rPr sz="1800" spc="-45" dirty="0">
                <a:latin typeface="Arial MT"/>
                <a:cs typeface="Arial MT"/>
              </a:rPr>
              <a:t> </a:t>
            </a:r>
            <a:r>
              <a:rPr sz="1800" dirty="0" smtClean="0">
                <a:latin typeface="Arial MT"/>
                <a:cs typeface="Arial MT"/>
              </a:rPr>
              <a:t>GIT</a:t>
            </a:r>
            <a:r>
              <a:rPr lang="en-IN" spc="-25" dirty="0">
                <a:latin typeface="Arial MT"/>
                <a:cs typeface="Arial MT"/>
              </a:rPr>
              <a:t> </a:t>
            </a:r>
            <a:r>
              <a:rPr sz="1800" spc="-5" dirty="0" smtClean="0">
                <a:latin typeface="Arial MT"/>
                <a:cs typeface="Arial MT"/>
              </a:rPr>
              <a:t>BLEED</a:t>
            </a:r>
            <a:endParaRPr sz="1800" dirty="0">
              <a:latin typeface="Arial MT"/>
              <a:cs typeface="Arial MT"/>
            </a:endParaRPr>
          </a:p>
        </p:txBody>
      </p:sp>
      <p:grpSp>
        <p:nvGrpSpPr>
          <p:cNvPr id="44" name="object 44"/>
          <p:cNvGrpSpPr/>
          <p:nvPr/>
        </p:nvGrpSpPr>
        <p:grpSpPr>
          <a:xfrm>
            <a:off x="1878964" y="2319654"/>
            <a:ext cx="215265" cy="605155"/>
            <a:chOff x="1878964" y="2319654"/>
            <a:chExt cx="215265" cy="605155"/>
          </a:xfrm>
        </p:grpSpPr>
        <p:sp>
          <p:nvSpPr>
            <p:cNvPr id="45" name="object 45"/>
            <p:cNvSpPr/>
            <p:nvPr/>
          </p:nvSpPr>
          <p:spPr>
            <a:xfrm>
              <a:off x="1907539" y="2348229"/>
              <a:ext cx="106680" cy="420370"/>
            </a:xfrm>
            <a:custGeom>
              <a:avLst/>
              <a:gdLst/>
              <a:ahLst/>
              <a:cxnLst/>
              <a:rect l="l" t="t" r="r" b="b"/>
              <a:pathLst>
                <a:path w="106680" h="420369">
                  <a:moveTo>
                    <a:pt x="0" y="0"/>
                  </a:moveTo>
                  <a:lnTo>
                    <a:pt x="106680" y="420370"/>
                  </a:lnTo>
                </a:path>
              </a:pathLst>
            </a:custGeom>
            <a:ln w="57150">
              <a:solidFill>
                <a:srgbClr val="FFCC00"/>
              </a:solidFill>
            </a:ln>
          </p:spPr>
          <p:txBody>
            <a:bodyPr wrap="square" lIns="0" tIns="0" rIns="0" bIns="0" rtlCol="0"/>
            <a:lstStyle/>
            <a:p>
              <a:endParaRPr/>
            </a:p>
          </p:txBody>
        </p:sp>
        <p:sp>
          <p:nvSpPr>
            <p:cNvPr id="46" name="object 46"/>
            <p:cNvSpPr/>
            <p:nvPr/>
          </p:nvSpPr>
          <p:spPr>
            <a:xfrm>
              <a:off x="1927859" y="2736849"/>
              <a:ext cx="166370" cy="187960"/>
            </a:xfrm>
            <a:custGeom>
              <a:avLst/>
              <a:gdLst/>
              <a:ahLst/>
              <a:cxnLst/>
              <a:rect l="l" t="t" r="r" b="b"/>
              <a:pathLst>
                <a:path w="166369" h="187960">
                  <a:moveTo>
                    <a:pt x="166369" y="0"/>
                  </a:moveTo>
                  <a:lnTo>
                    <a:pt x="0" y="41910"/>
                  </a:lnTo>
                  <a:lnTo>
                    <a:pt x="124459" y="187960"/>
                  </a:lnTo>
                  <a:lnTo>
                    <a:pt x="166369" y="0"/>
                  </a:lnTo>
                  <a:close/>
                </a:path>
              </a:pathLst>
            </a:custGeom>
            <a:solidFill>
              <a:srgbClr val="FFCC00"/>
            </a:solidFill>
          </p:spPr>
          <p:txBody>
            <a:bodyPr wrap="square" lIns="0" tIns="0" rIns="0" bIns="0" rtlCol="0"/>
            <a:lstStyle/>
            <a:p>
              <a:endParaRPr/>
            </a:p>
          </p:txBody>
        </p:sp>
      </p:grpSp>
      <p:grpSp>
        <p:nvGrpSpPr>
          <p:cNvPr id="47" name="object 47"/>
          <p:cNvGrpSpPr/>
          <p:nvPr/>
        </p:nvGrpSpPr>
        <p:grpSpPr>
          <a:xfrm>
            <a:off x="319177" y="4433977"/>
            <a:ext cx="8363584" cy="1161415"/>
            <a:chOff x="319177" y="4433977"/>
            <a:chExt cx="8363584" cy="1161415"/>
          </a:xfrm>
        </p:grpSpPr>
        <p:sp>
          <p:nvSpPr>
            <p:cNvPr id="48" name="object 48"/>
            <p:cNvSpPr/>
            <p:nvPr/>
          </p:nvSpPr>
          <p:spPr>
            <a:xfrm>
              <a:off x="323849" y="4438650"/>
              <a:ext cx="8354059" cy="1151890"/>
            </a:xfrm>
            <a:custGeom>
              <a:avLst/>
              <a:gdLst/>
              <a:ahLst/>
              <a:cxnLst/>
              <a:rect l="l" t="t" r="r" b="b"/>
              <a:pathLst>
                <a:path w="8354059" h="1151889">
                  <a:moveTo>
                    <a:pt x="7371080" y="0"/>
                  </a:moveTo>
                  <a:lnTo>
                    <a:pt x="981710" y="0"/>
                  </a:lnTo>
                  <a:lnTo>
                    <a:pt x="911723" y="450"/>
                  </a:lnTo>
                  <a:lnTo>
                    <a:pt x="842038" y="1773"/>
                  </a:lnTo>
                  <a:lnTo>
                    <a:pt x="772974" y="3924"/>
                  </a:lnTo>
                  <a:lnTo>
                    <a:pt x="704851" y="6861"/>
                  </a:lnTo>
                  <a:lnTo>
                    <a:pt x="637987" y="10538"/>
                  </a:lnTo>
                  <a:lnTo>
                    <a:pt x="572703" y="14914"/>
                  </a:lnTo>
                  <a:lnTo>
                    <a:pt x="509317" y="19943"/>
                  </a:lnTo>
                  <a:lnTo>
                    <a:pt x="448148" y="25583"/>
                  </a:lnTo>
                  <a:lnTo>
                    <a:pt x="389516" y="31790"/>
                  </a:lnTo>
                  <a:lnTo>
                    <a:pt x="333739" y="38521"/>
                  </a:lnTo>
                  <a:lnTo>
                    <a:pt x="281138" y="45730"/>
                  </a:lnTo>
                  <a:lnTo>
                    <a:pt x="232032" y="53377"/>
                  </a:lnTo>
                  <a:lnTo>
                    <a:pt x="186739" y="61415"/>
                  </a:lnTo>
                  <a:lnTo>
                    <a:pt x="145579" y="69802"/>
                  </a:lnTo>
                  <a:lnTo>
                    <a:pt x="76935" y="87449"/>
                  </a:lnTo>
                  <a:lnTo>
                    <a:pt x="28654" y="105969"/>
                  </a:lnTo>
                  <a:lnTo>
                    <a:pt x="0" y="134619"/>
                  </a:lnTo>
                  <a:lnTo>
                    <a:pt x="0" y="1017269"/>
                  </a:lnTo>
                  <a:lnTo>
                    <a:pt x="28654" y="1045920"/>
                  </a:lnTo>
                  <a:lnTo>
                    <a:pt x="76935" y="1064440"/>
                  </a:lnTo>
                  <a:lnTo>
                    <a:pt x="145579" y="1082087"/>
                  </a:lnTo>
                  <a:lnTo>
                    <a:pt x="186739" y="1090474"/>
                  </a:lnTo>
                  <a:lnTo>
                    <a:pt x="232032" y="1098512"/>
                  </a:lnTo>
                  <a:lnTo>
                    <a:pt x="281138" y="1106159"/>
                  </a:lnTo>
                  <a:lnTo>
                    <a:pt x="333739" y="1113368"/>
                  </a:lnTo>
                  <a:lnTo>
                    <a:pt x="389516" y="1120099"/>
                  </a:lnTo>
                  <a:lnTo>
                    <a:pt x="448148" y="1126306"/>
                  </a:lnTo>
                  <a:lnTo>
                    <a:pt x="509317" y="1131946"/>
                  </a:lnTo>
                  <a:lnTo>
                    <a:pt x="572703" y="1136975"/>
                  </a:lnTo>
                  <a:lnTo>
                    <a:pt x="637987" y="1141351"/>
                  </a:lnTo>
                  <a:lnTo>
                    <a:pt x="704851" y="1145028"/>
                  </a:lnTo>
                  <a:lnTo>
                    <a:pt x="772974" y="1147965"/>
                  </a:lnTo>
                  <a:lnTo>
                    <a:pt x="842038" y="1150116"/>
                  </a:lnTo>
                  <a:lnTo>
                    <a:pt x="911723" y="1151439"/>
                  </a:lnTo>
                  <a:lnTo>
                    <a:pt x="981710" y="1151890"/>
                  </a:lnTo>
                  <a:lnTo>
                    <a:pt x="7371080" y="1151890"/>
                  </a:lnTo>
                  <a:lnTo>
                    <a:pt x="7441239" y="1151439"/>
                  </a:lnTo>
                  <a:lnTo>
                    <a:pt x="7511081" y="1150116"/>
                  </a:lnTo>
                  <a:lnTo>
                    <a:pt x="7580285" y="1147965"/>
                  </a:lnTo>
                  <a:lnTo>
                    <a:pt x="7648534" y="1145028"/>
                  </a:lnTo>
                  <a:lnTo>
                    <a:pt x="7715510" y="1141351"/>
                  </a:lnTo>
                  <a:lnTo>
                    <a:pt x="7780893" y="1136975"/>
                  </a:lnTo>
                  <a:lnTo>
                    <a:pt x="7844366" y="1131946"/>
                  </a:lnTo>
                  <a:lnTo>
                    <a:pt x="7905610" y="1126306"/>
                  </a:lnTo>
                  <a:lnTo>
                    <a:pt x="7964306" y="1120099"/>
                  </a:lnTo>
                  <a:lnTo>
                    <a:pt x="8020137" y="1113368"/>
                  </a:lnTo>
                  <a:lnTo>
                    <a:pt x="8072784" y="1106159"/>
                  </a:lnTo>
                  <a:lnTo>
                    <a:pt x="8121927" y="1098512"/>
                  </a:lnTo>
                  <a:lnTo>
                    <a:pt x="8167250" y="1090474"/>
                  </a:lnTo>
                  <a:lnTo>
                    <a:pt x="8208433" y="1082087"/>
                  </a:lnTo>
                  <a:lnTo>
                    <a:pt x="8277107" y="1064440"/>
                  </a:lnTo>
                  <a:lnTo>
                    <a:pt x="8325401" y="1045920"/>
                  </a:lnTo>
                  <a:lnTo>
                    <a:pt x="8354059" y="1017269"/>
                  </a:lnTo>
                  <a:lnTo>
                    <a:pt x="8354059" y="134619"/>
                  </a:lnTo>
                  <a:lnTo>
                    <a:pt x="8325401" y="105969"/>
                  </a:lnTo>
                  <a:lnTo>
                    <a:pt x="8277107" y="87449"/>
                  </a:lnTo>
                  <a:lnTo>
                    <a:pt x="8208433" y="69802"/>
                  </a:lnTo>
                  <a:lnTo>
                    <a:pt x="8167250" y="61415"/>
                  </a:lnTo>
                  <a:lnTo>
                    <a:pt x="8121927" y="53377"/>
                  </a:lnTo>
                  <a:lnTo>
                    <a:pt x="8072784" y="45730"/>
                  </a:lnTo>
                  <a:lnTo>
                    <a:pt x="8020137" y="38521"/>
                  </a:lnTo>
                  <a:lnTo>
                    <a:pt x="7964306" y="31790"/>
                  </a:lnTo>
                  <a:lnTo>
                    <a:pt x="7905610" y="25583"/>
                  </a:lnTo>
                  <a:lnTo>
                    <a:pt x="7844366" y="19943"/>
                  </a:lnTo>
                  <a:lnTo>
                    <a:pt x="7780893" y="14914"/>
                  </a:lnTo>
                  <a:lnTo>
                    <a:pt x="7715510" y="10538"/>
                  </a:lnTo>
                  <a:lnTo>
                    <a:pt x="7648534" y="6861"/>
                  </a:lnTo>
                  <a:lnTo>
                    <a:pt x="7580285" y="3924"/>
                  </a:lnTo>
                  <a:lnTo>
                    <a:pt x="7511081" y="1773"/>
                  </a:lnTo>
                  <a:lnTo>
                    <a:pt x="7441239" y="450"/>
                  </a:lnTo>
                  <a:lnTo>
                    <a:pt x="7371080" y="0"/>
                  </a:lnTo>
                  <a:close/>
                </a:path>
              </a:pathLst>
            </a:custGeom>
            <a:solidFill>
              <a:srgbClr val="003366"/>
            </a:solidFill>
          </p:spPr>
          <p:txBody>
            <a:bodyPr wrap="square" lIns="0" tIns="0" rIns="0" bIns="0" rtlCol="0"/>
            <a:lstStyle/>
            <a:p>
              <a:endParaRPr/>
            </a:p>
          </p:txBody>
        </p:sp>
        <p:sp>
          <p:nvSpPr>
            <p:cNvPr id="49" name="object 49"/>
            <p:cNvSpPr/>
            <p:nvPr/>
          </p:nvSpPr>
          <p:spPr>
            <a:xfrm>
              <a:off x="323849" y="4438650"/>
              <a:ext cx="8354059" cy="1151890"/>
            </a:xfrm>
            <a:custGeom>
              <a:avLst/>
              <a:gdLst/>
              <a:ahLst/>
              <a:cxnLst/>
              <a:rect l="l" t="t" r="r" b="b"/>
              <a:pathLst>
                <a:path w="8354059" h="1151889">
                  <a:moveTo>
                    <a:pt x="0" y="134619"/>
                  </a:moveTo>
                  <a:lnTo>
                    <a:pt x="28654" y="105969"/>
                  </a:lnTo>
                  <a:lnTo>
                    <a:pt x="76935" y="87449"/>
                  </a:lnTo>
                  <a:lnTo>
                    <a:pt x="145579" y="69802"/>
                  </a:lnTo>
                  <a:lnTo>
                    <a:pt x="186739" y="61415"/>
                  </a:lnTo>
                  <a:lnTo>
                    <a:pt x="232032" y="53377"/>
                  </a:lnTo>
                  <a:lnTo>
                    <a:pt x="281138" y="45730"/>
                  </a:lnTo>
                  <a:lnTo>
                    <a:pt x="333739" y="38521"/>
                  </a:lnTo>
                  <a:lnTo>
                    <a:pt x="389516" y="31790"/>
                  </a:lnTo>
                  <a:lnTo>
                    <a:pt x="448148" y="25583"/>
                  </a:lnTo>
                  <a:lnTo>
                    <a:pt x="509317" y="19943"/>
                  </a:lnTo>
                  <a:lnTo>
                    <a:pt x="572703" y="14914"/>
                  </a:lnTo>
                  <a:lnTo>
                    <a:pt x="637987" y="10538"/>
                  </a:lnTo>
                  <a:lnTo>
                    <a:pt x="704851" y="6861"/>
                  </a:lnTo>
                  <a:lnTo>
                    <a:pt x="772974" y="3924"/>
                  </a:lnTo>
                  <a:lnTo>
                    <a:pt x="842038" y="1773"/>
                  </a:lnTo>
                  <a:lnTo>
                    <a:pt x="911723" y="450"/>
                  </a:lnTo>
                  <a:lnTo>
                    <a:pt x="981710" y="0"/>
                  </a:lnTo>
                  <a:lnTo>
                    <a:pt x="7371080" y="0"/>
                  </a:lnTo>
                  <a:lnTo>
                    <a:pt x="7441239" y="450"/>
                  </a:lnTo>
                  <a:lnTo>
                    <a:pt x="7511081" y="1773"/>
                  </a:lnTo>
                  <a:lnTo>
                    <a:pt x="7580285" y="3924"/>
                  </a:lnTo>
                  <a:lnTo>
                    <a:pt x="7648534" y="6861"/>
                  </a:lnTo>
                  <a:lnTo>
                    <a:pt x="7715510" y="10538"/>
                  </a:lnTo>
                  <a:lnTo>
                    <a:pt x="7780893" y="14914"/>
                  </a:lnTo>
                  <a:lnTo>
                    <a:pt x="7844366" y="19943"/>
                  </a:lnTo>
                  <a:lnTo>
                    <a:pt x="7905610" y="25583"/>
                  </a:lnTo>
                  <a:lnTo>
                    <a:pt x="7964306" y="31790"/>
                  </a:lnTo>
                  <a:lnTo>
                    <a:pt x="8020137" y="38521"/>
                  </a:lnTo>
                  <a:lnTo>
                    <a:pt x="8072784" y="45730"/>
                  </a:lnTo>
                  <a:lnTo>
                    <a:pt x="8121927" y="53377"/>
                  </a:lnTo>
                  <a:lnTo>
                    <a:pt x="8167250" y="61415"/>
                  </a:lnTo>
                  <a:lnTo>
                    <a:pt x="8208433" y="69802"/>
                  </a:lnTo>
                  <a:lnTo>
                    <a:pt x="8277107" y="87449"/>
                  </a:lnTo>
                  <a:lnTo>
                    <a:pt x="8325401" y="105969"/>
                  </a:lnTo>
                  <a:lnTo>
                    <a:pt x="8354059" y="134619"/>
                  </a:lnTo>
                  <a:lnTo>
                    <a:pt x="8354059" y="1017269"/>
                  </a:lnTo>
                  <a:lnTo>
                    <a:pt x="8325401" y="1045920"/>
                  </a:lnTo>
                  <a:lnTo>
                    <a:pt x="8277107" y="1064440"/>
                  </a:lnTo>
                  <a:lnTo>
                    <a:pt x="8208433" y="1082087"/>
                  </a:lnTo>
                  <a:lnTo>
                    <a:pt x="8167250" y="1090474"/>
                  </a:lnTo>
                  <a:lnTo>
                    <a:pt x="8121927" y="1098512"/>
                  </a:lnTo>
                  <a:lnTo>
                    <a:pt x="8072784" y="1106159"/>
                  </a:lnTo>
                  <a:lnTo>
                    <a:pt x="8020137" y="1113368"/>
                  </a:lnTo>
                  <a:lnTo>
                    <a:pt x="7964306" y="1120099"/>
                  </a:lnTo>
                  <a:lnTo>
                    <a:pt x="7905610" y="1126306"/>
                  </a:lnTo>
                  <a:lnTo>
                    <a:pt x="7844366" y="1131946"/>
                  </a:lnTo>
                  <a:lnTo>
                    <a:pt x="7780893" y="1136975"/>
                  </a:lnTo>
                  <a:lnTo>
                    <a:pt x="7715510" y="1141351"/>
                  </a:lnTo>
                  <a:lnTo>
                    <a:pt x="7648534" y="1145028"/>
                  </a:lnTo>
                  <a:lnTo>
                    <a:pt x="7580285" y="1147965"/>
                  </a:lnTo>
                  <a:lnTo>
                    <a:pt x="7511081" y="1150116"/>
                  </a:lnTo>
                  <a:lnTo>
                    <a:pt x="7441239" y="1151439"/>
                  </a:lnTo>
                  <a:lnTo>
                    <a:pt x="7371080" y="1151890"/>
                  </a:lnTo>
                  <a:lnTo>
                    <a:pt x="981710" y="1151890"/>
                  </a:lnTo>
                  <a:lnTo>
                    <a:pt x="911723" y="1151439"/>
                  </a:lnTo>
                  <a:lnTo>
                    <a:pt x="842038" y="1150116"/>
                  </a:lnTo>
                  <a:lnTo>
                    <a:pt x="772974" y="1147965"/>
                  </a:lnTo>
                  <a:lnTo>
                    <a:pt x="704851" y="1145028"/>
                  </a:lnTo>
                  <a:lnTo>
                    <a:pt x="637987" y="1141351"/>
                  </a:lnTo>
                  <a:lnTo>
                    <a:pt x="572703" y="1136975"/>
                  </a:lnTo>
                  <a:lnTo>
                    <a:pt x="509317" y="1131946"/>
                  </a:lnTo>
                  <a:lnTo>
                    <a:pt x="448148" y="1126306"/>
                  </a:lnTo>
                  <a:lnTo>
                    <a:pt x="389516" y="1120099"/>
                  </a:lnTo>
                  <a:lnTo>
                    <a:pt x="333739" y="1113368"/>
                  </a:lnTo>
                  <a:lnTo>
                    <a:pt x="281138" y="1106159"/>
                  </a:lnTo>
                  <a:lnTo>
                    <a:pt x="232032" y="1098512"/>
                  </a:lnTo>
                  <a:lnTo>
                    <a:pt x="186739" y="1090474"/>
                  </a:lnTo>
                  <a:lnTo>
                    <a:pt x="145579" y="1082087"/>
                  </a:lnTo>
                  <a:lnTo>
                    <a:pt x="76935" y="1064440"/>
                  </a:lnTo>
                  <a:lnTo>
                    <a:pt x="28654" y="1045920"/>
                  </a:lnTo>
                  <a:lnTo>
                    <a:pt x="0" y="1017269"/>
                  </a:lnTo>
                  <a:lnTo>
                    <a:pt x="0" y="134619"/>
                  </a:lnTo>
                  <a:close/>
                </a:path>
                <a:path w="8354059" h="1151889">
                  <a:moveTo>
                    <a:pt x="0" y="0"/>
                  </a:moveTo>
                  <a:lnTo>
                    <a:pt x="0" y="0"/>
                  </a:lnTo>
                </a:path>
                <a:path w="8354059" h="1151889">
                  <a:moveTo>
                    <a:pt x="8354059" y="1151890"/>
                  </a:moveTo>
                  <a:lnTo>
                    <a:pt x="8354059" y="1151890"/>
                  </a:lnTo>
                </a:path>
              </a:pathLst>
            </a:custGeom>
            <a:ln w="9344">
              <a:solidFill>
                <a:srgbClr val="6A8ADA"/>
              </a:solidFill>
            </a:ln>
          </p:spPr>
          <p:txBody>
            <a:bodyPr wrap="square" lIns="0" tIns="0" rIns="0" bIns="0" rtlCol="0"/>
            <a:lstStyle/>
            <a:p>
              <a:endParaRPr/>
            </a:p>
          </p:txBody>
        </p:sp>
      </p:grpSp>
      <p:sp>
        <p:nvSpPr>
          <p:cNvPr id="50" name="object 50"/>
          <p:cNvSpPr txBox="1"/>
          <p:nvPr/>
        </p:nvSpPr>
        <p:spPr>
          <a:xfrm>
            <a:off x="721359" y="4728209"/>
            <a:ext cx="75565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DDF5F0"/>
                </a:solidFill>
                <a:latin typeface="Arial MT"/>
                <a:cs typeface="Arial MT"/>
              </a:rPr>
              <a:t>the combination of </a:t>
            </a:r>
            <a:r>
              <a:rPr sz="1800" dirty="0">
                <a:solidFill>
                  <a:srgbClr val="DDF5F0"/>
                </a:solidFill>
                <a:latin typeface="Arial MT"/>
                <a:cs typeface="Arial MT"/>
              </a:rPr>
              <a:t>GIT</a:t>
            </a:r>
            <a:r>
              <a:rPr sz="1800" spc="20" dirty="0">
                <a:solidFill>
                  <a:srgbClr val="DDF5F0"/>
                </a:solidFill>
                <a:latin typeface="Arial MT"/>
                <a:cs typeface="Arial MT"/>
              </a:rPr>
              <a:t> </a:t>
            </a:r>
            <a:r>
              <a:rPr sz="1800" spc="-5" dirty="0">
                <a:solidFill>
                  <a:srgbClr val="DDF5F0"/>
                </a:solidFill>
                <a:latin typeface="Arial MT"/>
                <a:cs typeface="Arial MT"/>
              </a:rPr>
              <a:t>bleed </a:t>
            </a:r>
            <a:r>
              <a:rPr sz="1800" spc="-10" dirty="0">
                <a:solidFill>
                  <a:srgbClr val="DDF5F0"/>
                </a:solidFill>
                <a:latin typeface="Arial MT"/>
                <a:cs typeface="Arial MT"/>
              </a:rPr>
              <a:t>and</a:t>
            </a:r>
            <a:r>
              <a:rPr sz="1800" spc="-5" dirty="0">
                <a:solidFill>
                  <a:srgbClr val="DDF5F0"/>
                </a:solidFill>
                <a:latin typeface="Arial MT"/>
                <a:cs typeface="Arial MT"/>
              </a:rPr>
              <a:t> </a:t>
            </a:r>
            <a:r>
              <a:rPr sz="1800" spc="-10" dirty="0">
                <a:solidFill>
                  <a:srgbClr val="DDF5F0"/>
                </a:solidFill>
                <a:latin typeface="Arial MT"/>
                <a:cs typeface="Arial MT"/>
              </a:rPr>
              <a:t>splenomegaly</a:t>
            </a:r>
            <a:r>
              <a:rPr sz="1800" spc="-25" dirty="0">
                <a:solidFill>
                  <a:srgbClr val="DDF5F0"/>
                </a:solidFill>
                <a:latin typeface="Arial MT"/>
                <a:cs typeface="Arial MT"/>
              </a:rPr>
              <a:t> </a:t>
            </a:r>
            <a:r>
              <a:rPr sz="1800" spc="-5" dirty="0">
                <a:solidFill>
                  <a:srgbClr val="DDF5F0"/>
                </a:solidFill>
                <a:latin typeface="Arial MT"/>
                <a:cs typeface="Arial MT"/>
              </a:rPr>
              <a:t>is</a:t>
            </a:r>
            <a:r>
              <a:rPr sz="1800" dirty="0">
                <a:solidFill>
                  <a:srgbClr val="DDF5F0"/>
                </a:solidFill>
                <a:latin typeface="Arial MT"/>
                <a:cs typeface="Arial MT"/>
              </a:rPr>
              <a:t> </a:t>
            </a:r>
            <a:r>
              <a:rPr sz="1800" spc="-10" dirty="0">
                <a:solidFill>
                  <a:srgbClr val="DDF5F0"/>
                </a:solidFill>
                <a:latin typeface="Arial MT"/>
                <a:cs typeface="Arial MT"/>
              </a:rPr>
              <a:t>pathognomonic</a:t>
            </a:r>
            <a:r>
              <a:rPr sz="1800" spc="5" dirty="0">
                <a:solidFill>
                  <a:srgbClr val="DDF5F0"/>
                </a:solidFill>
                <a:latin typeface="Arial MT"/>
                <a:cs typeface="Arial MT"/>
              </a:rPr>
              <a:t> </a:t>
            </a:r>
            <a:r>
              <a:rPr sz="1800" spc="-5" dirty="0">
                <a:solidFill>
                  <a:srgbClr val="DDF5F0"/>
                </a:solidFill>
                <a:latin typeface="Arial MT"/>
                <a:cs typeface="Arial MT"/>
              </a:rPr>
              <a:t>of </a:t>
            </a:r>
            <a:r>
              <a:rPr sz="1800" dirty="0">
                <a:solidFill>
                  <a:srgbClr val="DDF5F0"/>
                </a:solidFill>
                <a:latin typeface="Arial MT"/>
                <a:cs typeface="Arial MT"/>
              </a:rPr>
              <a:t>PTH.</a:t>
            </a:r>
            <a:endParaRPr sz="1800">
              <a:latin typeface="Arial MT"/>
              <a:cs typeface="Arial MT"/>
            </a:endParaRPr>
          </a:p>
        </p:txBody>
      </p:sp>
      <p:grpSp>
        <p:nvGrpSpPr>
          <p:cNvPr id="51" name="object 51"/>
          <p:cNvGrpSpPr/>
          <p:nvPr/>
        </p:nvGrpSpPr>
        <p:grpSpPr>
          <a:xfrm>
            <a:off x="319177" y="5655717"/>
            <a:ext cx="8291195" cy="874394"/>
            <a:chOff x="319177" y="5655717"/>
            <a:chExt cx="8291195" cy="874394"/>
          </a:xfrm>
        </p:grpSpPr>
        <p:sp>
          <p:nvSpPr>
            <p:cNvPr id="52" name="object 52"/>
            <p:cNvSpPr/>
            <p:nvPr/>
          </p:nvSpPr>
          <p:spPr>
            <a:xfrm>
              <a:off x="323849" y="5660389"/>
              <a:ext cx="8281670" cy="864869"/>
            </a:xfrm>
            <a:custGeom>
              <a:avLst/>
              <a:gdLst/>
              <a:ahLst/>
              <a:cxnLst/>
              <a:rect l="l" t="t" r="r" b="b"/>
              <a:pathLst>
                <a:path w="8281670" h="864870">
                  <a:moveTo>
                    <a:pt x="7307580" y="0"/>
                  </a:moveTo>
                  <a:lnTo>
                    <a:pt x="974090" y="0"/>
                  </a:lnTo>
                  <a:lnTo>
                    <a:pt x="901008" y="374"/>
                  </a:lnTo>
                  <a:lnTo>
                    <a:pt x="828309" y="1473"/>
                  </a:lnTo>
                  <a:lnTo>
                    <a:pt x="756357" y="3257"/>
                  </a:lnTo>
                  <a:lnTo>
                    <a:pt x="685515" y="5689"/>
                  </a:lnTo>
                  <a:lnTo>
                    <a:pt x="616148" y="8731"/>
                  </a:lnTo>
                  <a:lnTo>
                    <a:pt x="548619" y="12344"/>
                  </a:lnTo>
                  <a:lnTo>
                    <a:pt x="483293" y="16490"/>
                  </a:lnTo>
                  <a:lnTo>
                    <a:pt x="420532" y="21132"/>
                  </a:lnTo>
                  <a:lnTo>
                    <a:pt x="360701" y="26231"/>
                  </a:lnTo>
                  <a:lnTo>
                    <a:pt x="304165" y="31749"/>
                  </a:lnTo>
                  <a:lnTo>
                    <a:pt x="251285" y="37649"/>
                  </a:lnTo>
                  <a:lnTo>
                    <a:pt x="202427" y="43891"/>
                  </a:lnTo>
                  <a:lnTo>
                    <a:pt x="157955" y="50438"/>
                  </a:lnTo>
                  <a:lnTo>
                    <a:pt x="118231" y="57251"/>
                  </a:lnTo>
                  <a:lnTo>
                    <a:pt x="54488" y="71526"/>
                  </a:lnTo>
                  <a:lnTo>
                    <a:pt x="14107" y="86410"/>
                  </a:lnTo>
                  <a:lnTo>
                    <a:pt x="0" y="101600"/>
                  </a:lnTo>
                  <a:lnTo>
                    <a:pt x="0" y="762000"/>
                  </a:lnTo>
                  <a:lnTo>
                    <a:pt x="31195" y="784765"/>
                  </a:lnTo>
                  <a:lnTo>
                    <a:pt x="83621" y="799504"/>
                  </a:lnTo>
                  <a:lnTo>
                    <a:pt x="157955" y="813519"/>
                  </a:lnTo>
                  <a:lnTo>
                    <a:pt x="202427" y="820155"/>
                  </a:lnTo>
                  <a:lnTo>
                    <a:pt x="251285" y="826490"/>
                  </a:lnTo>
                  <a:lnTo>
                    <a:pt x="304164" y="832485"/>
                  </a:lnTo>
                  <a:lnTo>
                    <a:pt x="360701" y="838098"/>
                  </a:lnTo>
                  <a:lnTo>
                    <a:pt x="420532" y="843290"/>
                  </a:lnTo>
                  <a:lnTo>
                    <a:pt x="483293" y="848021"/>
                  </a:lnTo>
                  <a:lnTo>
                    <a:pt x="548619" y="852251"/>
                  </a:lnTo>
                  <a:lnTo>
                    <a:pt x="616148" y="855940"/>
                  </a:lnTo>
                  <a:lnTo>
                    <a:pt x="685515" y="859048"/>
                  </a:lnTo>
                  <a:lnTo>
                    <a:pt x="756357" y="861535"/>
                  </a:lnTo>
                  <a:lnTo>
                    <a:pt x="828309" y="863361"/>
                  </a:lnTo>
                  <a:lnTo>
                    <a:pt x="901008" y="864486"/>
                  </a:lnTo>
                  <a:lnTo>
                    <a:pt x="974090" y="864870"/>
                  </a:lnTo>
                  <a:lnTo>
                    <a:pt x="7307580" y="864870"/>
                  </a:lnTo>
                  <a:lnTo>
                    <a:pt x="7380661" y="864486"/>
                  </a:lnTo>
                  <a:lnTo>
                    <a:pt x="7453360" y="863361"/>
                  </a:lnTo>
                  <a:lnTo>
                    <a:pt x="7525312" y="861535"/>
                  </a:lnTo>
                  <a:lnTo>
                    <a:pt x="7596154" y="859048"/>
                  </a:lnTo>
                  <a:lnTo>
                    <a:pt x="7665521" y="855940"/>
                  </a:lnTo>
                  <a:lnTo>
                    <a:pt x="7733050" y="852251"/>
                  </a:lnTo>
                  <a:lnTo>
                    <a:pt x="7798376" y="848021"/>
                  </a:lnTo>
                  <a:lnTo>
                    <a:pt x="7861137" y="843290"/>
                  </a:lnTo>
                  <a:lnTo>
                    <a:pt x="7920968" y="838098"/>
                  </a:lnTo>
                  <a:lnTo>
                    <a:pt x="7977505" y="832485"/>
                  </a:lnTo>
                  <a:lnTo>
                    <a:pt x="8030384" y="826490"/>
                  </a:lnTo>
                  <a:lnTo>
                    <a:pt x="8079242" y="820155"/>
                  </a:lnTo>
                  <a:lnTo>
                    <a:pt x="8123714" y="813519"/>
                  </a:lnTo>
                  <a:lnTo>
                    <a:pt x="8163438" y="806622"/>
                  </a:lnTo>
                  <a:lnTo>
                    <a:pt x="8227181" y="792205"/>
                  </a:lnTo>
                  <a:lnTo>
                    <a:pt x="8267562" y="777224"/>
                  </a:lnTo>
                  <a:lnTo>
                    <a:pt x="8281670" y="762000"/>
                  </a:lnTo>
                  <a:lnTo>
                    <a:pt x="8281670" y="101600"/>
                  </a:lnTo>
                  <a:lnTo>
                    <a:pt x="8250474" y="78911"/>
                  </a:lnTo>
                  <a:lnTo>
                    <a:pt x="8198048" y="64293"/>
                  </a:lnTo>
                  <a:lnTo>
                    <a:pt x="8123714" y="50438"/>
                  </a:lnTo>
                  <a:lnTo>
                    <a:pt x="8079242" y="43891"/>
                  </a:lnTo>
                  <a:lnTo>
                    <a:pt x="8030384" y="37649"/>
                  </a:lnTo>
                  <a:lnTo>
                    <a:pt x="7977505" y="31750"/>
                  </a:lnTo>
                  <a:lnTo>
                    <a:pt x="7920968" y="26231"/>
                  </a:lnTo>
                  <a:lnTo>
                    <a:pt x="7861137" y="21132"/>
                  </a:lnTo>
                  <a:lnTo>
                    <a:pt x="7798376" y="16490"/>
                  </a:lnTo>
                  <a:lnTo>
                    <a:pt x="7733050" y="12344"/>
                  </a:lnTo>
                  <a:lnTo>
                    <a:pt x="7665521" y="8731"/>
                  </a:lnTo>
                  <a:lnTo>
                    <a:pt x="7596154" y="5689"/>
                  </a:lnTo>
                  <a:lnTo>
                    <a:pt x="7525312" y="3257"/>
                  </a:lnTo>
                  <a:lnTo>
                    <a:pt x="7453360" y="1473"/>
                  </a:lnTo>
                  <a:lnTo>
                    <a:pt x="7380661" y="374"/>
                  </a:lnTo>
                  <a:lnTo>
                    <a:pt x="7307580" y="0"/>
                  </a:lnTo>
                  <a:close/>
                </a:path>
              </a:pathLst>
            </a:custGeom>
            <a:solidFill>
              <a:srgbClr val="6A8ADA"/>
            </a:solidFill>
          </p:spPr>
          <p:txBody>
            <a:bodyPr wrap="square" lIns="0" tIns="0" rIns="0" bIns="0" rtlCol="0"/>
            <a:lstStyle/>
            <a:p>
              <a:endParaRPr/>
            </a:p>
          </p:txBody>
        </p:sp>
        <p:sp>
          <p:nvSpPr>
            <p:cNvPr id="53" name="object 53"/>
            <p:cNvSpPr/>
            <p:nvPr/>
          </p:nvSpPr>
          <p:spPr>
            <a:xfrm>
              <a:off x="323849" y="5660389"/>
              <a:ext cx="8281670" cy="864869"/>
            </a:xfrm>
            <a:custGeom>
              <a:avLst/>
              <a:gdLst/>
              <a:ahLst/>
              <a:cxnLst/>
              <a:rect l="l" t="t" r="r" b="b"/>
              <a:pathLst>
                <a:path w="8281670" h="864870">
                  <a:moveTo>
                    <a:pt x="0" y="101600"/>
                  </a:moveTo>
                  <a:lnTo>
                    <a:pt x="31195" y="78911"/>
                  </a:lnTo>
                  <a:lnTo>
                    <a:pt x="83621" y="64293"/>
                  </a:lnTo>
                  <a:lnTo>
                    <a:pt x="157955" y="50438"/>
                  </a:lnTo>
                  <a:lnTo>
                    <a:pt x="202427" y="43891"/>
                  </a:lnTo>
                  <a:lnTo>
                    <a:pt x="251285" y="37649"/>
                  </a:lnTo>
                  <a:lnTo>
                    <a:pt x="304165" y="31749"/>
                  </a:lnTo>
                  <a:lnTo>
                    <a:pt x="360701" y="26231"/>
                  </a:lnTo>
                  <a:lnTo>
                    <a:pt x="420532" y="21132"/>
                  </a:lnTo>
                  <a:lnTo>
                    <a:pt x="483293" y="16490"/>
                  </a:lnTo>
                  <a:lnTo>
                    <a:pt x="548619" y="12344"/>
                  </a:lnTo>
                  <a:lnTo>
                    <a:pt x="616148" y="8731"/>
                  </a:lnTo>
                  <a:lnTo>
                    <a:pt x="685515" y="5689"/>
                  </a:lnTo>
                  <a:lnTo>
                    <a:pt x="756357" y="3257"/>
                  </a:lnTo>
                  <a:lnTo>
                    <a:pt x="828309" y="1473"/>
                  </a:lnTo>
                  <a:lnTo>
                    <a:pt x="901008" y="374"/>
                  </a:lnTo>
                  <a:lnTo>
                    <a:pt x="974090" y="0"/>
                  </a:lnTo>
                  <a:lnTo>
                    <a:pt x="7307580" y="0"/>
                  </a:lnTo>
                  <a:lnTo>
                    <a:pt x="7380661" y="374"/>
                  </a:lnTo>
                  <a:lnTo>
                    <a:pt x="7453360" y="1473"/>
                  </a:lnTo>
                  <a:lnTo>
                    <a:pt x="7525312" y="3257"/>
                  </a:lnTo>
                  <a:lnTo>
                    <a:pt x="7596154" y="5689"/>
                  </a:lnTo>
                  <a:lnTo>
                    <a:pt x="7665521" y="8731"/>
                  </a:lnTo>
                  <a:lnTo>
                    <a:pt x="7733050" y="12344"/>
                  </a:lnTo>
                  <a:lnTo>
                    <a:pt x="7798376" y="16490"/>
                  </a:lnTo>
                  <a:lnTo>
                    <a:pt x="7861137" y="21132"/>
                  </a:lnTo>
                  <a:lnTo>
                    <a:pt x="7920968" y="26231"/>
                  </a:lnTo>
                  <a:lnTo>
                    <a:pt x="7977505" y="31750"/>
                  </a:lnTo>
                  <a:lnTo>
                    <a:pt x="8030384" y="37649"/>
                  </a:lnTo>
                  <a:lnTo>
                    <a:pt x="8079242" y="43891"/>
                  </a:lnTo>
                  <a:lnTo>
                    <a:pt x="8123714" y="50438"/>
                  </a:lnTo>
                  <a:lnTo>
                    <a:pt x="8163438" y="57251"/>
                  </a:lnTo>
                  <a:lnTo>
                    <a:pt x="8227181" y="71526"/>
                  </a:lnTo>
                  <a:lnTo>
                    <a:pt x="8267562" y="86410"/>
                  </a:lnTo>
                  <a:lnTo>
                    <a:pt x="8281670" y="101600"/>
                  </a:lnTo>
                  <a:lnTo>
                    <a:pt x="8281670" y="762000"/>
                  </a:lnTo>
                  <a:lnTo>
                    <a:pt x="8250474" y="784765"/>
                  </a:lnTo>
                  <a:lnTo>
                    <a:pt x="8198048" y="799504"/>
                  </a:lnTo>
                  <a:lnTo>
                    <a:pt x="8123714" y="813519"/>
                  </a:lnTo>
                  <a:lnTo>
                    <a:pt x="8079242" y="820155"/>
                  </a:lnTo>
                  <a:lnTo>
                    <a:pt x="8030384" y="826490"/>
                  </a:lnTo>
                  <a:lnTo>
                    <a:pt x="7977505" y="832485"/>
                  </a:lnTo>
                  <a:lnTo>
                    <a:pt x="7920968" y="838098"/>
                  </a:lnTo>
                  <a:lnTo>
                    <a:pt x="7861137" y="843290"/>
                  </a:lnTo>
                  <a:lnTo>
                    <a:pt x="7798376" y="848021"/>
                  </a:lnTo>
                  <a:lnTo>
                    <a:pt x="7733050" y="852251"/>
                  </a:lnTo>
                  <a:lnTo>
                    <a:pt x="7665521" y="855940"/>
                  </a:lnTo>
                  <a:lnTo>
                    <a:pt x="7596154" y="859048"/>
                  </a:lnTo>
                  <a:lnTo>
                    <a:pt x="7525312" y="861535"/>
                  </a:lnTo>
                  <a:lnTo>
                    <a:pt x="7453360" y="863361"/>
                  </a:lnTo>
                  <a:lnTo>
                    <a:pt x="7380661" y="864486"/>
                  </a:lnTo>
                  <a:lnTo>
                    <a:pt x="7307580" y="864870"/>
                  </a:lnTo>
                  <a:lnTo>
                    <a:pt x="974090" y="864870"/>
                  </a:lnTo>
                  <a:lnTo>
                    <a:pt x="901008" y="864486"/>
                  </a:lnTo>
                  <a:lnTo>
                    <a:pt x="828309" y="863361"/>
                  </a:lnTo>
                  <a:lnTo>
                    <a:pt x="756357" y="861535"/>
                  </a:lnTo>
                  <a:lnTo>
                    <a:pt x="685515" y="859048"/>
                  </a:lnTo>
                  <a:lnTo>
                    <a:pt x="616148" y="855940"/>
                  </a:lnTo>
                  <a:lnTo>
                    <a:pt x="548619" y="852251"/>
                  </a:lnTo>
                  <a:lnTo>
                    <a:pt x="483293" y="848021"/>
                  </a:lnTo>
                  <a:lnTo>
                    <a:pt x="420532" y="843290"/>
                  </a:lnTo>
                  <a:lnTo>
                    <a:pt x="360701" y="838098"/>
                  </a:lnTo>
                  <a:lnTo>
                    <a:pt x="304164" y="832485"/>
                  </a:lnTo>
                  <a:lnTo>
                    <a:pt x="251285" y="826490"/>
                  </a:lnTo>
                  <a:lnTo>
                    <a:pt x="202427" y="820155"/>
                  </a:lnTo>
                  <a:lnTo>
                    <a:pt x="157955" y="813519"/>
                  </a:lnTo>
                  <a:lnTo>
                    <a:pt x="118231" y="806622"/>
                  </a:lnTo>
                  <a:lnTo>
                    <a:pt x="54488" y="792205"/>
                  </a:lnTo>
                  <a:lnTo>
                    <a:pt x="14107" y="777224"/>
                  </a:lnTo>
                  <a:lnTo>
                    <a:pt x="0" y="762000"/>
                  </a:lnTo>
                  <a:lnTo>
                    <a:pt x="0" y="101600"/>
                  </a:lnTo>
                  <a:close/>
                </a:path>
                <a:path w="8281670" h="864870">
                  <a:moveTo>
                    <a:pt x="0" y="0"/>
                  </a:moveTo>
                  <a:lnTo>
                    <a:pt x="0" y="0"/>
                  </a:lnTo>
                </a:path>
                <a:path w="8281670" h="864870">
                  <a:moveTo>
                    <a:pt x="8281670" y="864870"/>
                  </a:moveTo>
                  <a:lnTo>
                    <a:pt x="8281670" y="864870"/>
                  </a:lnTo>
                </a:path>
              </a:pathLst>
            </a:custGeom>
            <a:ln w="9344">
              <a:solidFill>
                <a:srgbClr val="6A8ADA"/>
              </a:solidFill>
            </a:ln>
          </p:spPr>
          <p:txBody>
            <a:bodyPr wrap="square" lIns="0" tIns="0" rIns="0" bIns="0" rtlCol="0"/>
            <a:lstStyle/>
            <a:p>
              <a:endParaRPr/>
            </a:p>
          </p:txBody>
        </p:sp>
      </p:grpSp>
      <p:sp>
        <p:nvSpPr>
          <p:cNvPr id="54" name="object 54"/>
          <p:cNvSpPr txBox="1"/>
          <p:nvPr/>
        </p:nvSpPr>
        <p:spPr>
          <a:xfrm>
            <a:off x="704850" y="5805170"/>
            <a:ext cx="7453630" cy="574040"/>
          </a:xfrm>
          <a:prstGeom prst="rect">
            <a:avLst/>
          </a:prstGeom>
        </p:spPr>
        <p:txBody>
          <a:bodyPr vert="horz" wrap="square" lIns="0" tIns="12700" rIns="0" bIns="0" rtlCol="0">
            <a:spAutoFit/>
          </a:bodyPr>
          <a:lstStyle/>
          <a:p>
            <a:pPr marL="2851150" marR="5080" indent="-2838450">
              <a:lnSpc>
                <a:spcPct val="100000"/>
              </a:lnSpc>
              <a:spcBef>
                <a:spcPts val="100"/>
              </a:spcBef>
            </a:pPr>
            <a:r>
              <a:rPr sz="1800" spc="-5" dirty="0">
                <a:latin typeface="Arial MT"/>
                <a:cs typeface="Arial MT"/>
              </a:rPr>
              <a:t>left </a:t>
            </a:r>
            <a:r>
              <a:rPr sz="1800" spc="-10" dirty="0">
                <a:latin typeface="Arial MT"/>
                <a:cs typeface="Arial MT"/>
              </a:rPr>
              <a:t>lobe</a:t>
            </a:r>
            <a:r>
              <a:rPr sz="1800" dirty="0">
                <a:latin typeface="Arial MT"/>
                <a:cs typeface="Arial MT"/>
              </a:rPr>
              <a:t> </a:t>
            </a:r>
            <a:r>
              <a:rPr sz="1800" spc="-5" dirty="0">
                <a:latin typeface="Arial MT"/>
                <a:cs typeface="Arial MT"/>
              </a:rPr>
              <a:t>of</a:t>
            </a:r>
            <a:r>
              <a:rPr sz="1800" spc="10" dirty="0">
                <a:latin typeface="Arial MT"/>
                <a:cs typeface="Arial MT"/>
              </a:rPr>
              <a:t> </a:t>
            </a:r>
            <a:r>
              <a:rPr sz="1800" spc="-5" dirty="0">
                <a:latin typeface="Arial MT"/>
                <a:cs typeface="Arial MT"/>
              </a:rPr>
              <a:t>liver</a:t>
            </a:r>
            <a:r>
              <a:rPr sz="1800" dirty="0">
                <a:latin typeface="Arial MT"/>
                <a:cs typeface="Arial MT"/>
              </a:rPr>
              <a:t> </a:t>
            </a:r>
            <a:r>
              <a:rPr sz="1800" spc="-10" dirty="0">
                <a:latin typeface="Arial MT"/>
                <a:cs typeface="Arial MT"/>
              </a:rPr>
              <a:t>enlarged</a:t>
            </a:r>
            <a:r>
              <a:rPr sz="1800" dirty="0">
                <a:latin typeface="Arial MT"/>
                <a:cs typeface="Arial MT"/>
              </a:rPr>
              <a:t> </a:t>
            </a:r>
            <a:r>
              <a:rPr sz="1800" spc="-5" dirty="0">
                <a:latin typeface="Arial MT"/>
                <a:cs typeface="Arial MT"/>
              </a:rPr>
              <a:t>in</a:t>
            </a:r>
            <a:r>
              <a:rPr sz="1800" dirty="0">
                <a:latin typeface="Arial MT"/>
                <a:cs typeface="Arial MT"/>
              </a:rPr>
              <a:t> </a:t>
            </a:r>
            <a:r>
              <a:rPr sz="1800" spc="-5" dirty="0" err="1" smtClean="0">
                <a:latin typeface="Arial MT"/>
                <a:cs typeface="Arial MT"/>
              </a:rPr>
              <a:t>intr</a:t>
            </a:r>
            <a:r>
              <a:rPr lang="en-IN" dirty="0">
                <a:latin typeface="Arial MT"/>
                <a:cs typeface="Arial MT"/>
              </a:rPr>
              <a:t>a</a:t>
            </a:r>
            <a:r>
              <a:rPr sz="1800" spc="-10" dirty="0" smtClean="0">
                <a:latin typeface="Arial MT"/>
                <a:cs typeface="Arial MT"/>
              </a:rPr>
              <a:t>hepatic</a:t>
            </a:r>
            <a:r>
              <a:rPr sz="1800" dirty="0" smtClean="0">
                <a:latin typeface="Arial MT"/>
                <a:cs typeface="Arial MT"/>
              </a:rPr>
              <a:t> </a:t>
            </a:r>
            <a:r>
              <a:rPr sz="1800" dirty="0">
                <a:latin typeface="Arial MT"/>
                <a:cs typeface="Arial MT"/>
              </a:rPr>
              <a:t>PTH </a:t>
            </a:r>
            <a:r>
              <a:rPr sz="1800" spc="-10" dirty="0">
                <a:latin typeface="Arial MT"/>
                <a:cs typeface="Arial MT"/>
              </a:rPr>
              <a:t>and</a:t>
            </a:r>
            <a:r>
              <a:rPr sz="1800" dirty="0">
                <a:latin typeface="Arial MT"/>
                <a:cs typeface="Arial MT"/>
              </a:rPr>
              <a:t> </a:t>
            </a:r>
            <a:r>
              <a:rPr sz="1800" spc="-5" dirty="0">
                <a:latin typeface="Arial MT"/>
                <a:cs typeface="Arial MT"/>
              </a:rPr>
              <a:t>caudate</a:t>
            </a:r>
            <a:r>
              <a:rPr sz="1800" spc="-10" dirty="0">
                <a:latin typeface="Arial MT"/>
                <a:cs typeface="Arial MT"/>
              </a:rPr>
              <a:t> lobe</a:t>
            </a:r>
            <a:r>
              <a:rPr sz="1800" dirty="0">
                <a:latin typeface="Arial MT"/>
                <a:cs typeface="Arial MT"/>
              </a:rPr>
              <a:t> </a:t>
            </a:r>
            <a:r>
              <a:rPr sz="1800" spc="-10" dirty="0">
                <a:latin typeface="Arial MT"/>
                <a:cs typeface="Arial MT"/>
              </a:rPr>
              <a:t>enlarged</a:t>
            </a:r>
            <a:r>
              <a:rPr sz="1800" dirty="0">
                <a:latin typeface="Arial MT"/>
                <a:cs typeface="Arial MT"/>
              </a:rPr>
              <a:t> </a:t>
            </a:r>
            <a:r>
              <a:rPr sz="1800" spc="-5" dirty="0">
                <a:latin typeface="Arial MT"/>
                <a:cs typeface="Arial MT"/>
              </a:rPr>
              <a:t>in </a:t>
            </a:r>
            <a:r>
              <a:rPr sz="1800" spc="-484" dirty="0">
                <a:latin typeface="Arial MT"/>
                <a:cs typeface="Arial MT"/>
              </a:rPr>
              <a:t> </a:t>
            </a:r>
            <a:r>
              <a:rPr sz="1800" spc="-10" dirty="0">
                <a:latin typeface="Arial MT"/>
                <a:cs typeface="Arial MT"/>
              </a:rPr>
              <a:t>post</a:t>
            </a:r>
            <a:r>
              <a:rPr sz="1800" dirty="0">
                <a:latin typeface="Arial MT"/>
                <a:cs typeface="Arial MT"/>
              </a:rPr>
              <a:t> </a:t>
            </a:r>
            <a:r>
              <a:rPr sz="1800" spc="-10" dirty="0">
                <a:latin typeface="Arial MT"/>
                <a:cs typeface="Arial MT"/>
              </a:rPr>
              <a:t>hepatic</a:t>
            </a:r>
            <a:r>
              <a:rPr sz="1800" spc="-5" dirty="0">
                <a:latin typeface="Arial MT"/>
                <a:cs typeface="Arial MT"/>
              </a:rPr>
              <a:t> </a:t>
            </a:r>
            <a:r>
              <a:rPr sz="1800" dirty="0">
                <a:latin typeface="Arial MT"/>
                <a:cs typeface="Arial MT"/>
              </a:rPr>
              <a:t>PTH</a:t>
            </a:r>
          </a:p>
        </p:txBody>
      </p:sp>
    </p:spTree>
    <p:extLst>
      <p:ext uri="{BB962C8B-B14F-4D97-AF65-F5344CB8AC3E}">
        <p14:creationId xmlns:p14="http://schemas.microsoft.com/office/powerpoint/2010/main" val="2503442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950" y="116632"/>
            <a:ext cx="8888730" cy="6624527"/>
          </a:xfrm>
          <a:prstGeom prst="rect">
            <a:avLst/>
          </a:prstGeom>
        </p:spPr>
      </p:pic>
    </p:spTree>
    <p:extLst>
      <p:ext uri="{BB962C8B-B14F-4D97-AF65-F5344CB8AC3E}">
        <p14:creationId xmlns:p14="http://schemas.microsoft.com/office/powerpoint/2010/main" val="4124853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6650" y="497840"/>
            <a:ext cx="4327525" cy="695960"/>
          </a:xfrm>
          <a:prstGeom prst="rect">
            <a:avLst/>
          </a:prstGeom>
        </p:spPr>
        <p:txBody>
          <a:bodyPr vert="horz" wrap="square" lIns="0" tIns="12700" rIns="0" bIns="0" rtlCol="0">
            <a:spAutoFit/>
          </a:bodyPr>
          <a:lstStyle/>
          <a:p>
            <a:pPr marL="12700">
              <a:lnSpc>
                <a:spcPct val="100000"/>
              </a:lnSpc>
              <a:spcBef>
                <a:spcPts val="100"/>
              </a:spcBef>
            </a:pPr>
            <a:r>
              <a:rPr sz="4400" spc="5" dirty="0"/>
              <a:t>I</a:t>
            </a:r>
            <a:r>
              <a:rPr sz="4400" spc="-5" dirty="0"/>
              <a:t>N</a:t>
            </a:r>
            <a:r>
              <a:rPr sz="4400" dirty="0"/>
              <a:t>VES</a:t>
            </a:r>
            <a:r>
              <a:rPr sz="4400" spc="-20" dirty="0"/>
              <a:t>T</a:t>
            </a:r>
            <a:r>
              <a:rPr sz="4400" spc="5" dirty="0"/>
              <a:t>I</a:t>
            </a:r>
            <a:r>
              <a:rPr sz="4400" spc="-15" dirty="0"/>
              <a:t>G</a:t>
            </a:r>
            <a:r>
              <a:rPr sz="4400" spc="-320" dirty="0"/>
              <a:t>A</a:t>
            </a:r>
            <a:r>
              <a:rPr sz="4400" spc="-10" dirty="0"/>
              <a:t>T</a:t>
            </a:r>
            <a:r>
              <a:rPr sz="4400" spc="-5" dirty="0"/>
              <a:t>ION</a:t>
            </a:r>
            <a:endParaRPr sz="4400"/>
          </a:p>
        </p:txBody>
      </p:sp>
      <p:sp>
        <p:nvSpPr>
          <p:cNvPr id="3" name="object 3"/>
          <p:cNvSpPr txBox="1"/>
          <p:nvPr/>
        </p:nvSpPr>
        <p:spPr>
          <a:xfrm>
            <a:off x="534669" y="1567179"/>
            <a:ext cx="106045" cy="58420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MT"/>
                <a:cs typeface="Arial MT"/>
              </a:rPr>
              <a:t>•</a:t>
            </a:r>
            <a:endParaRPr sz="1800">
              <a:latin typeface="Arial MT"/>
              <a:cs typeface="Arial MT"/>
            </a:endParaRPr>
          </a:p>
          <a:p>
            <a:pPr marL="12700">
              <a:lnSpc>
                <a:spcPct val="100000"/>
              </a:lnSpc>
              <a:spcBef>
                <a:spcPts val="80"/>
              </a:spcBef>
            </a:pPr>
            <a:r>
              <a:rPr sz="1800" dirty="0">
                <a:solidFill>
                  <a:srgbClr val="FFFFFF"/>
                </a:solidFill>
                <a:latin typeface="Arial MT"/>
                <a:cs typeface="Arial MT"/>
              </a:rPr>
              <a:t>•</a:t>
            </a:r>
            <a:endParaRPr sz="1800">
              <a:latin typeface="Arial MT"/>
              <a:cs typeface="Arial MT"/>
            </a:endParaRPr>
          </a:p>
        </p:txBody>
      </p:sp>
      <p:sp>
        <p:nvSpPr>
          <p:cNvPr id="4" name="object 4"/>
          <p:cNvSpPr txBox="1"/>
          <p:nvPr/>
        </p:nvSpPr>
        <p:spPr>
          <a:xfrm>
            <a:off x="877569" y="1578609"/>
            <a:ext cx="7061200" cy="819904"/>
          </a:xfrm>
          <a:prstGeom prst="rect">
            <a:avLst/>
          </a:prstGeom>
        </p:spPr>
        <p:txBody>
          <a:bodyPr vert="horz" wrap="square" lIns="0" tIns="12700" rIns="0" bIns="0" rtlCol="0">
            <a:spAutoFit/>
          </a:bodyPr>
          <a:lstStyle/>
          <a:p>
            <a:pPr marL="12700">
              <a:lnSpc>
                <a:spcPts val="2145"/>
              </a:lnSpc>
              <a:spcBef>
                <a:spcPts val="100"/>
              </a:spcBef>
            </a:pPr>
            <a:r>
              <a:rPr sz="1800" spc="-10" dirty="0">
                <a:solidFill>
                  <a:srgbClr val="FFFFFF"/>
                </a:solidFill>
                <a:latin typeface="Arial MT"/>
                <a:cs typeface="Arial MT"/>
              </a:rPr>
              <a:t>CBC</a:t>
            </a:r>
            <a:endParaRPr sz="1800" dirty="0">
              <a:latin typeface="Arial MT"/>
              <a:cs typeface="Arial MT"/>
            </a:endParaRPr>
          </a:p>
          <a:p>
            <a:pPr marL="12700" marR="5080">
              <a:lnSpc>
                <a:spcPct val="80500"/>
              </a:lnSpc>
              <a:spcBef>
                <a:spcPts val="450"/>
              </a:spcBef>
            </a:pPr>
            <a:r>
              <a:rPr sz="1800" spc="-10" dirty="0" smtClean="0">
                <a:solidFill>
                  <a:srgbClr val="FFFFFF"/>
                </a:solidFill>
                <a:latin typeface="Arial MT"/>
                <a:cs typeface="Arial MT"/>
              </a:rPr>
              <a:t>LFT</a:t>
            </a:r>
            <a:r>
              <a:rPr lang="en-IN" sz="1800" spc="-10" dirty="0" smtClean="0">
                <a:solidFill>
                  <a:srgbClr val="FFFFFF"/>
                </a:solidFill>
                <a:latin typeface="Arial MT"/>
                <a:cs typeface="Arial MT"/>
              </a:rPr>
              <a:t> </a:t>
            </a:r>
            <a:r>
              <a:rPr sz="1800" spc="-10" dirty="0" smtClean="0">
                <a:solidFill>
                  <a:srgbClr val="FFFFFF"/>
                </a:solidFill>
                <a:latin typeface="Arial MT"/>
                <a:cs typeface="Arial MT"/>
              </a:rPr>
              <a:t>-</a:t>
            </a:r>
            <a:r>
              <a:rPr lang="en-IN" sz="1800" spc="-10" dirty="0" smtClean="0">
                <a:solidFill>
                  <a:srgbClr val="FFFFFF"/>
                </a:solidFill>
                <a:latin typeface="Arial MT"/>
                <a:cs typeface="Arial MT"/>
              </a:rPr>
              <a:t> </a:t>
            </a:r>
            <a:r>
              <a:rPr sz="2000" spc="-10" dirty="0" err="1" smtClean="0">
                <a:solidFill>
                  <a:srgbClr val="FFFFFF"/>
                </a:solidFill>
                <a:latin typeface="Arial MT"/>
                <a:cs typeface="Arial MT"/>
              </a:rPr>
              <a:t>dearrenged</a:t>
            </a:r>
            <a:r>
              <a:rPr sz="2000" spc="-30" dirty="0" smtClean="0">
                <a:solidFill>
                  <a:srgbClr val="FFFFFF"/>
                </a:solidFill>
                <a:latin typeface="Arial MT"/>
                <a:cs typeface="Arial MT"/>
              </a:rPr>
              <a:t> </a:t>
            </a:r>
            <a:r>
              <a:rPr sz="1800" spc="-5" dirty="0">
                <a:solidFill>
                  <a:srgbClr val="FFFFFF"/>
                </a:solidFill>
                <a:latin typeface="Arial MT"/>
                <a:cs typeface="Arial MT"/>
              </a:rPr>
              <a:t>in</a:t>
            </a:r>
            <a:r>
              <a:rPr sz="1800" spc="10" dirty="0">
                <a:solidFill>
                  <a:srgbClr val="FFFFFF"/>
                </a:solidFill>
                <a:latin typeface="Arial MT"/>
                <a:cs typeface="Arial MT"/>
              </a:rPr>
              <a:t> </a:t>
            </a:r>
            <a:r>
              <a:rPr sz="1800" spc="-10" dirty="0">
                <a:solidFill>
                  <a:srgbClr val="FFFFFF"/>
                </a:solidFill>
                <a:latin typeface="Arial MT"/>
                <a:cs typeface="Arial MT"/>
              </a:rPr>
              <a:t>sinusoidal</a:t>
            </a:r>
            <a:r>
              <a:rPr sz="1800" spc="-10" dirty="0" smtClean="0">
                <a:solidFill>
                  <a:srgbClr val="FFFFFF"/>
                </a:solidFill>
                <a:latin typeface="Arial MT"/>
                <a:cs typeface="Arial MT"/>
              </a:rPr>
              <a:t>,</a:t>
            </a:r>
            <a:r>
              <a:rPr lang="en-IN" sz="1800" spc="-10" dirty="0" smtClean="0">
                <a:solidFill>
                  <a:srgbClr val="FFFFFF"/>
                </a:solidFill>
                <a:latin typeface="Arial MT"/>
                <a:cs typeface="Arial MT"/>
              </a:rPr>
              <a:t> </a:t>
            </a:r>
            <a:r>
              <a:rPr sz="1800" spc="-10" dirty="0" smtClean="0">
                <a:solidFill>
                  <a:srgbClr val="FFFFFF"/>
                </a:solidFill>
                <a:latin typeface="Arial MT"/>
                <a:cs typeface="Arial MT"/>
              </a:rPr>
              <a:t>post</a:t>
            </a:r>
            <a:r>
              <a:rPr sz="1800" spc="15" dirty="0" smtClean="0">
                <a:solidFill>
                  <a:srgbClr val="FFFFFF"/>
                </a:solidFill>
                <a:latin typeface="Arial MT"/>
                <a:cs typeface="Arial MT"/>
              </a:rPr>
              <a:t> </a:t>
            </a:r>
            <a:r>
              <a:rPr sz="1800" spc="-10" dirty="0">
                <a:solidFill>
                  <a:srgbClr val="FFFFFF"/>
                </a:solidFill>
                <a:latin typeface="Arial MT"/>
                <a:cs typeface="Arial MT"/>
              </a:rPr>
              <a:t>sinusoidal</a:t>
            </a:r>
            <a:r>
              <a:rPr sz="1800" spc="10" dirty="0">
                <a:solidFill>
                  <a:srgbClr val="FFFFFF"/>
                </a:solidFill>
                <a:latin typeface="Arial MT"/>
                <a:cs typeface="Arial MT"/>
              </a:rPr>
              <a:t> </a:t>
            </a:r>
            <a:r>
              <a:rPr sz="1800" spc="-5" dirty="0">
                <a:solidFill>
                  <a:srgbClr val="FFFFFF"/>
                </a:solidFill>
                <a:latin typeface="Arial MT"/>
                <a:cs typeface="Arial MT"/>
              </a:rPr>
              <a:t>and</a:t>
            </a:r>
            <a:r>
              <a:rPr sz="1800" spc="5" dirty="0">
                <a:solidFill>
                  <a:srgbClr val="FFFFFF"/>
                </a:solidFill>
                <a:latin typeface="Arial MT"/>
                <a:cs typeface="Arial MT"/>
              </a:rPr>
              <a:t> </a:t>
            </a:r>
            <a:r>
              <a:rPr sz="1800" spc="-10" dirty="0">
                <a:solidFill>
                  <a:srgbClr val="FFFFFF"/>
                </a:solidFill>
                <a:latin typeface="Arial MT"/>
                <a:cs typeface="Arial MT"/>
              </a:rPr>
              <a:t>post</a:t>
            </a:r>
            <a:r>
              <a:rPr sz="1800" spc="20" dirty="0">
                <a:solidFill>
                  <a:srgbClr val="FFFFFF"/>
                </a:solidFill>
                <a:latin typeface="Arial MT"/>
                <a:cs typeface="Arial MT"/>
              </a:rPr>
              <a:t> </a:t>
            </a:r>
            <a:r>
              <a:rPr sz="1800" spc="-10" dirty="0">
                <a:solidFill>
                  <a:srgbClr val="FFFFFF"/>
                </a:solidFill>
                <a:latin typeface="Arial MT"/>
                <a:cs typeface="Arial MT"/>
              </a:rPr>
              <a:t>hepatic</a:t>
            </a:r>
            <a:r>
              <a:rPr sz="1800" spc="5" dirty="0">
                <a:solidFill>
                  <a:srgbClr val="FFFFFF"/>
                </a:solidFill>
                <a:latin typeface="Arial MT"/>
                <a:cs typeface="Arial MT"/>
              </a:rPr>
              <a:t> </a:t>
            </a:r>
            <a:r>
              <a:rPr sz="1800" spc="-5" dirty="0" smtClean="0">
                <a:solidFill>
                  <a:srgbClr val="FFFFFF"/>
                </a:solidFill>
                <a:latin typeface="Arial MT"/>
                <a:cs typeface="Arial MT"/>
              </a:rPr>
              <a:t>portal </a:t>
            </a:r>
            <a:r>
              <a:rPr sz="1800" spc="-484" dirty="0" smtClean="0">
                <a:solidFill>
                  <a:srgbClr val="FFFFFF"/>
                </a:solidFill>
                <a:latin typeface="Arial MT"/>
                <a:cs typeface="Arial MT"/>
              </a:rPr>
              <a:t> </a:t>
            </a:r>
            <a:r>
              <a:rPr sz="1800" spc="-10" dirty="0" smtClean="0">
                <a:solidFill>
                  <a:srgbClr val="FFFFFF"/>
                </a:solidFill>
                <a:latin typeface="Arial MT"/>
                <a:cs typeface="Arial MT"/>
              </a:rPr>
              <a:t>hypertension.</a:t>
            </a:r>
            <a:endParaRPr sz="1800" dirty="0">
              <a:latin typeface="Arial MT"/>
              <a:cs typeface="Arial MT"/>
            </a:endParaRPr>
          </a:p>
        </p:txBody>
      </p:sp>
      <p:sp>
        <p:nvSpPr>
          <p:cNvPr id="5" name="object 5"/>
          <p:cNvSpPr txBox="1"/>
          <p:nvPr/>
        </p:nvSpPr>
        <p:spPr>
          <a:xfrm>
            <a:off x="534669" y="3093720"/>
            <a:ext cx="132715" cy="1793239"/>
          </a:xfrm>
          <a:prstGeom prst="rect">
            <a:avLst/>
          </a:prstGeom>
        </p:spPr>
        <p:txBody>
          <a:bodyPr vert="horz" wrap="square" lIns="0" tIns="88900" rIns="0" bIns="0" rtlCol="0">
            <a:spAutoFit/>
          </a:bodyPr>
          <a:lstStyle/>
          <a:p>
            <a:pPr marL="12700">
              <a:lnSpc>
                <a:spcPct val="100000"/>
              </a:lnSpc>
              <a:spcBef>
                <a:spcPts val="700"/>
              </a:spcBef>
            </a:pPr>
            <a:r>
              <a:rPr sz="2400" dirty="0">
                <a:solidFill>
                  <a:srgbClr val="FFFFFF"/>
                </a:solidFill>
                <a:latin typeface="Arial MT"/>
                <a:cs typeface="Arial MT"/>
              </a:rPr>
              <a:t>•</a:t>
            </a:r>
            <a:endParaRPr sz="2400">
              <a:latin typeface="Arial MT"/>
              <a:cs typeface="Arial MT"/>
            </a:endParaRPr>
          </a:p>
          <a:p>
            <a:pPr marL="12700">
              <a:lnSpc>
                <a:spcPct val="100000"/>
              </a:lnSpc>
              <a:spcBef>
                <a:spcPts val="600"/>
              </a:spcBef>
            </a:pPr>
            <a:r>
              <a:rPr sz="2400" dirty="0">
                <a:solidFill>
                  <a:srgbClr val="FFFFFF"/>
                </a:solidFill>
                <a:latin typeface="Arial MT"/>
                <a:cs typeface="Arial MT"/>
              </a:rPr>
              <a:t>•</a:t>
            </a:r>
            <a:endParaRPr sz="2400">
              <a:latin typeface="Arial MT"/>
              <a:cs typeface="Arial MT"/>
            </a:endParaRPr>
          </a:p>
          <a:p>
            <a:pPr marL="12700">
              <a:lnSpc>
                <a:spcPct val="100000"/>
              </a:lnSpc>
              <a:spcBef>
                <a:spcPts val="600"/>
              </a:spcBef>
            </a:pPr>
            <a:r>
              <a:rPr sz="2400" dirty="0">
                <a:solidFill>
                  <a:srgbClr val="FFFFFF"/>
                </a:solidFill>
                <a:latin typeface="Arial MT"/>
                <a:cs typeface="Arial MT"/>
              </a:rPr>
              <a:t>•</a:t>
            </a:r>
            <a:endParaRPr sz="2400">
              <a:latin typeface="Arial MT"/>
              <a:cs typeface="Arial MT"/>
            </a:endParaRPr>
          </a:p>
          <a:p>
            <a:pPr marL="12700">
              <a:lnSpc>
                <a:spcPct val="100000"/>
              </a:lnSpc>
              <a:spcBef>
                <a:spcPts val="600"/>
              </a:spcBef>
            </a:pPr>
            <a:r>
              <a:rPr sz="2400" dirty="0">
                <a:solidFill>
                  <a:srgbClr val="FFFFFF"/>
                </a:solidFill>
                <a:latin typeface="Arial MT"/>
                <a:cs typeface="Arial MT"/>
              </a:rPr>
              <a:t>•</a:t>
            </a:r>
            <a:endParaRPr sz="2400">
              <a:latin typeface="Arial MT"/>
              <a:cs typeface="Arial MT"/>
            </a:endParaRPr>
          </a:p>
        </p:txBody>
      </p:sp>
      <p:sp>
        <p:nvSpPr>
          <p:cNvPr id="6" name="object 6"/>
          <p:cNvSpPr txBox="1"/>
          <p:nvPr/>
        </p:nvSpPr>
        <p:spPr>
          <a:xfrm>
            <a:off x="877569" y="2669540"/>
            <a:ext cx="7403465" cy="2233930"/>
          </a:xfrm>
          <a:prstGeom prst="rect">
            <a:avLst/>
          </a:prstGeom>
        </p:spPr>
        <p:txBody>
          <a:bodyPr vert="horz" wrap="square" lIns="0" tIns="88900" rIns="0" bIns="0" rtlCol="0">
            <a:spAutoFit/>
          </a:bodyPr>
          <a:lstStyle/>
          <a:p>
            <a:pPr marL="2059939">
              <a:lnSpc>
                <a:spcPct val="100000"/>
              </a:lnSpc>
              <a:spcBef>
                <a:spcPts val="700"/>
              </a:spcBef>
            </a:pPr>
            <a:r>
              <a:rPr sz="2400" i="1" spc="-10" dirty="0">
                <a:solidFill>
                  <a:srgbClr val="FFFFFF"/>
                </a:solidFill>
                <a:latin typeface="Arial"/>
                <a:cs typeface="Arial"/>
              </a:rPr>
              <a:t>USG</a:t>
            </a:r>
            <a:endParaRPr sz="2400" dirty="0">
              <a:latin typeface="Arial"/>
              <a:cs typeface="Arial"/>
            </a:endParaRPr>
          </a:p>
          <a:p>
            <a:pPr marL="12700">
              <a:lnSpc>
                <a:spcPct val="100000"/>
              </a:lnSpc>
              <a:spcBef>
                <a:spcPts val="600"/>
              </a:spcBef>
            </a:pPr>
            <a:r>
              <a:rPr sz="2400" spc="-5" dirty="0">
                <a:solidFill>
                  <a:srgbClr val="FFFFFF"/>
                </a:solidFill>
                <a:latin typeface="Arial MT"/>
                <a:cs typeface="Arial MT"/>
              </a:rPr>
              <a:t>portal</a:t>
            </a:r>
            <a:r>
              <a:rPr sz="2400" spc="-15" dirty="0">
                <a:solidFill>
                  <a:srgbClr val="FFFFFF"/>
                </a:solidFill>
                <a:latin typeface="Arial MT"/>
                <a:cs typeface="Arial MT"/>
              </a:rPr>
              <a:t> </a:t>
            </a:r>
            <a:r>
              <a:rPr sz="2400" spc="-10" dirty="0">
                <a:solidFill>
                  <a:srgbClr val="FFFFFF"/>
                </a:solidFill>
                <a:latin typeface="Arial MT"/>
                <a:cs typeface="Arial MT"/>
              </a:rPr>
              <a:t>vein </a:t>
            </a:r>
            <a:r>
              <a:rPr sz="2400" spc="-5" dirty="0">
                <a:solidFill>
                  <a:srgbClr val="DDF5F0"/>
                </a:solidFill>
                <a:latin typeface="Arial MT"/>
                <a:cs typeface="Arial MT"/>
              </a:rPr>
              <a:t>diameter</a:t>
            </a:r>
            <a:r>
              <a:rPr sz="2400" spc="5" dirty="0">
                <a:solidFill>
                  <a:srgbClr val="DDF5F0"/>
                </a:solidFill>
                <a:latin typeface="Arial MT"/>
                <a:cs typeface="Arial MT"/>
              </a:rPr>
              <a:t> </a:t>
            </a:r>
            <a:r>
              <a:rPr sz="2400" dirty="0">
                <a:solidFill>
                  <a:srgbClr val="FFFFFF"/>
                </a:solidFill>
                <a:latin typeface="Arial MT"/>
                <a:cs typeface="Arial MT"/>
              </a:rPr>
              <a:t>&gt;17mm</a:t>
            </a:r>
            <a:endParaRPr sz="2400" dirty="0">
              <a:latin typeface="Arial MT"/>
              <a:cs typeface="Arial MT"/>
            </a:endParaRPr>
          </a:p>
          <a:p>
            <a:pPr marL="12700" marR="5080">
              <a:lnSpc>
                <a:spcPct val="120500"/>
              </a:lnSpc>
              <a:spcBef>
                <a:spcPts val="10"/>
              </a:spcBef>
            </a:pPr>
            <a:r>
              <a:rPr sz="2400" spc="-5" dirty="0">
                <a:solidFill>
                  <a:srgbClr val="FFFFFF"/>
                </a:solidFill>
                <a:latin typeface="Arial MT"/>
                <a:cs typeface="Arial MT"/>
              </a:rPr>
              <a:t>portal </a:t>
            </a:r>
            <a:r>
              <a:rPr sz="2400" spc="-10" dirty="0">
                <a:solidFill>
                  <a:srgbClr val="FFFFFF"/>
                </a:solidFill>
                <a:latin typeface="Arial MT"/>
                <a:cs typeface="Arial MT"/>
              </a:rPr>
              <a:t>vein</a:t>
            </a:r>
            <a:r>
              <a:rPr sz="2400" dirty="0">
                <a:solidFill>
                  <a:srgbClr val="FFFFFF"/>
                </a:solidFill>
                <a:latin typeface="Arial MT"/>
                <a:cs typeface="Arial MT"/>
              </a:rPr>
              <a:t> </a:t>
            </a:r>
            <a:r>
              <a:rPr sz="2400" spc="-5" dirty="0">
                <a:solidFill>
                  <a:srgbClr val="FFFFFF"/>
                </a:solidFill>
                <a:latin typeface="Arial MT"/>
                <a:cs typeface="Arial MT"/>
              </a:rPr>
              <a:t>not</a:t>
            </a:r>
            <a:r>
              <a:rPr sz="2400" dirty="0">
                <a:solidFill>
                  <a:srgbClr val="FFFFFF"/>
                </a:solidFill>
                <a:latin typeface="Arial MT"/>
                <a:cs typeface="Arial MT"/>
              </a:rPr>
              <a:t> </a:t>
            </a:r>
            <a:r>
              <a:rPr sz="2400" spc="-5" dirty="0">
                <a:solidFill>
                  <a:srgbClr val="FFFFFF"/>
                </a:solidFill>
                <a:latin typeface="Arial MT"/>
                <a:cs typeface="Arial MT"/>
              </a:rPr>
              <a:t>increases</a:t>
            </a:r>
            <a:r>
              <a:rPr sz="2400" spc="5" dirty="0">
                <a:solidFill>
                  <a:srgbClr val="FFFFFF"/>
                </a:solidFill>
                <a:latin typeface="Arial MT"/>
                <a:cs typeface="Arial MT"/>
              </a:rPr>
              <a:t> </a:t>
            </a:r>
            <a:r>
              <a:rPr sz="2400" spc="-5" dirty="0">
                <a:solidFill>
                  <a:srgbClr val="FFFFFF"/>
                </a:solidFill>
                <a:latin typeface="Arial MT"/>
                <a:cs typeface="Arial MT"/>
              </a:rPr>
              <a:t>in diameter</a:t>
            </a:r>
            <a:r>
              <a:rPr sz="2400" spc="15" dirty="0">
                <a:solidFill>
                  <a:srgbClr val="FFFFFF"/>
                </a:solidFill>
                <a:latin typeface="Arial MT"/>
                <a:cs typeface="Arial MT"/>
              </a:rPr>
              <a:t> </a:t>
            </a:r>
            <a:r>
              <a:rPr sz="2400" spc="-10" dirty="0">
                <a:solidFill>
                  <a:srgbClr val="FFFFFF"/>
                </a:solidFill>
                <a:latin typeface="Arial MT"/>
                <a:cs typeface="Arial MT"/>
              </a:rPr>
              <a:t>during</a:t>
            </a:r>
            <a:r>
              <a:rPr sz="2400" dirty="0">
                <a:solidFill>
                  <a:srgbClr val="FFFFFF"/>
                </a:solidFill>
                <a:latin typeface="Arial MT"/>
                <a:cs typeface="Arial MT"/>
              </a:rPr>
              <a:t> </a:t>
            </a:r>
            <a:r>
              <a:rPr sz="2400" spc="-5" dirty="0">
                <a:solidFill>
                  <a:srgbClr val="FFFFFF"/>
                </a:solidFill>
                <a:latin typeface="Arial MT"/>
                <a:cs typeface="Arial MT"/>
              </a:rPr>
              <a:t>inspiration. </a:t>
            </a:r>
            <a:r>
              <a:rPr sz="2400" spc="-650" dirty="0">
                <a:solidFill>
                  <a:srgbClr val="FFFFFF"/>
                </a:solidFill>
                <a:latin typeface="Arial MT"/>
                <a:cs typeface="Arial MT"/>
              </a:rPr>
              <a:t> </a:t>
            </a:r>
            <a:r>
              <a:rPr sz="2400" spc="-5" dirty="0">
                <a:solidFill>
                  <a:srgbClr val="FFFFFF"/>
                </a:solidFill>
                <a:latin typeface="Arial MT"/>
                <a:cs typeface="Arial MT"/>
              </a:rPr>
              <a:t>demonstration of</a:t>
            </a:r>
            <a:r>
              <a:rPr sz="2400" dirty="0">
                <a:solidFill>
                  <a:srgbClr val="FFFFFF"/>
                </a:solidFill>
                <a:latin typeface="Arial MT"/>
                <a:cs typeface="Arial MT"/>
              </a:rPr>
              <a:t> </a:t>
            </a:r>
            <a:r>
              <a:rPr sz="2400" spc="-5" dirty="0">
                <a:solidFill>
                  <a:srgbClr val="FFFFFF"/>
                </a:solidFill>
                <a:latin typeface="Arial MT"/>
                <a:cs typeface="Arial MT"/>
              </a:rPr>
              <a:t>collaterals</a:t>
            </a:r>
            <a:endParaRPr sz="2400" dirty="0">
              <a:latin typeface="Arial MT"/>
              <a:cs typeface="Arial MT"/>
            </a:endParaRPr>
          </a:p>
          <a:p>
            <a:pPr marL="12700">
              <a:lnSpc>
                <a:spcPct val="100000"/>
              </a:lnSpc>
              <a:spcBef>
                <a:spcPts val="600"/>
              </a:spcBef>
            </a:pPr>
            <a:r>
              <a:rPr sz="2400" spc="-5" dirty="0">
                <a:solidFill>
                  <a:srgbClr val="FFFFFF"/>
                </a:solidFill>
                <a:latin typeface="Arial MT"/>
                <a:cs typeface="Arial MT"/>
              </a:rPr>
              <a:t>splenomegaly</a:t>
            </a:r>
            <a:endParaRPr sz="2400" dirty="0">
              <a:latin typeface="Arial MT"/>
              <a:cs typeface="Arial MT"/>
            </a:endParaRPr>
          </a:p>
        </p:txBody>
      </p:sp>
      <p:sp>
        <p:nvSpPr>
          <p:cNvPr id="7" name="object 7"/>
          <p:cNvSpPr txBox="1"/>
          <p:nvPr/>
        </p:nvSpPr>
        <p:spPr>
          <a:xfrm>
            <a:off x="1182369" y="5358129"/>
            <a:ext cx="7027545"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FFFFFF"/>
                </a:solidFill>
                <a:uFill>
                  <a:solidFill>
                    <a:srgbClr val="FFFFFF"/>
                  </a:solidFill>
                </a:uFill>
                <a:latin typeface="Arial"/>
                <a:cs typeface="Arial"/>
              </a:rPr>
              <a:t>color</a:t>
            </a:r>
            <a:r>
              <a:rPr sz="2000" b="1" u="heavy" spc="-10" dirty="0">
                <a:solidFill>
                  <a:srgbClr val="FFFFFF"/>
                </a:solidFill>
                <a:uFill>
                  <a:solidFill>
                    <a:srgbClr val="FFFFFF"/>
                  </a:solidFill>
                </a:uFill>
                <a:latin typeface="Arial"/>
                <a:cs typeface="Arial"/>
              </a:rPr>
              <a:t> </a:t>
            </a:r>
            <a:r>
              <a:rPr sz="2000" b="1" u="heavy" dirty="0">
                <a:solidFill>
                  <a:srgbClr val="FFFFFF"/>
                </a:solidFill>
                <a:uFill>
                  <a:solidFill>
                    <a:srgbClr val="FFFFFF"/>
                  </a:solidFill>
                </a:uFill>
                <a:latin typeface="Arial"/>
                <a:cs typeface="Arial"/>
              </a:rPr>
              <a:t>Doppler</a:t>
            </a:r>
            <a:r>
              <a:rPr sz="2000" b="1" dirty="0">
                <a:solidFill>
                  <a:srgbClr val="FFFFFF"/>
                </a:solidFill>
                <a:latin typeface="Arial"/>
                <a:cs typeface="Arial"/>
              </a:rPr>
              <a:t>-assess </a:t>
            </a:r>
            <a:r>
              <a:rPr sz="2000" b="1" spc="-5" dirty="0">
                <a:solidFill>
                  <a:srgbClr val="FFFFFF"/>
                </a:solidFill>
                <a:latin typeface="Arial"/>
                <a:cs typeface="Arial"/>
              </a:rPr>
              <a:t>the blood</a:t>
            </a:r>
            <a:r>
              <a:rPr sz="2000" b="1" dirty="0">
                <a:solidFill>
                  <a:srgbClr val="FFFFFF"/>
                </a:solidFill>
                <a:latin typeface="Arial"/>
                <a:cs typeface="Arial"/>
              </a:rPr>
              <a:t> </a:t>
            </a:r>
            <a:r>
              <a:rPr sz="2000" b="1" spc="-5" dirty="0">
                <a:solidFill>
                  <a:srgbClr val="FFFFFF"/>
                </a:solidFill>
                <a:latin typeface="Arial"/>
                <a:cs typeface="Arial"/>
              </a:rPr>
              <a:t>flow</a:t>
            </a:r>
            <a:r>
              <a:rPr sz="2000" b="1" spc="50" dirty="0">
                <a:solidFill>
                  <a:srgbClr val="FFFFFF"/>
                </a:solidFill>
                <a:latin typeface="Arial"/>
                <a:cs typeface="Arial"/>
              </a:rPr>
              <a:t> </a:t>
            </a:r>
            <a:r>
              <a:rPr sz="2000" b="1" spc="5" dirty="0">
                <a:solidFill>
                  <a:srgbClr val="FFFFFF"/>
                </a:solidFill>
                <a:latin typeface="Arial"/>
                <a:cs typeface="Arial"/>
              </a:rPr>
              <a:t>within</a:t>
            </a:r>
            <a:r>
              <a:rPr sz="2000" b="1" spc="-5" dirty="0">
                <a:solidFill>
                  <a:srgbClr val="FFFFFF"/>
                </a:solidFill>
                <a:latin typeface="Arial"/>
                <a:cs typeface="Arial"/>
              </a:rPr>
              <a:t> the </a:t>
            </a:r>
            <a:r>
              <a:rPr sz="2000" b="1" dirty="0">
                <a:solidFill>
                  <a:srgbClr val="FFFFFF"/>
                </a:solidFill>
                <a:latin typeface="Arial"/>
                <a:cs typeface="Arial"/>
              </a:rPr>
              <a:t>portal</a:t>
            </a:r>
            <a:r>
              <a:rPr sz="2000" b="1" spc="-15" dirty="0">
                <a:solidFill>
                  <a:srgbClr val="FFFFFF"/>
                </a:solidFill>
                <a:latin typeface="Arial"/>
                <a:cs typeface="Arial"/>
              </a:rPr>
              <a:t> </a:t>
            </a:r>
            <a:r>
              <a:rPr sz="2000" b="1" spc="-10" dirty="0">
                <a:solidFill>
                  <a:srgbClr val="FFFFFF"/>
                </a:solidFill>
                <a:latin typeface="Arial"/>
                <a:cs typeface="Arial"/>
              </a:rPr>
              <a:t>vein</a:t>
            </a:r>
            <a:endParaRPr sz="2000">
              <a:latin typeface="Arial"/>
              <a:cs typeface="Arial"/>
            </a:endParaRPr>
          </a:p>
        </p:txBody>
      </p:sp>
    </p:spTree>
    <p:extLst>
      <p:ext uri="{BB962C8B-B14F-4D97-AF65-F5344CB8AC3E}">
        <p14:creationId xmlns:p14="http://schemas.microsoft.com/office/powerpoint/2010/main" val="4293807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07504" y="1844675"/>
            <a:ext cx="8784976" cy="4895850"/>
          </a:xfrm>
        </p:spPr>
        <p:txBody>
          <a:bodyPr/>
          <a:lstStyle/>
          <a:p>
            <a:pPr marL="0" indent="0" algn="ctr">
              <a:buNone/>
            </a:pPr>
            <a:r>
              <a:rPr lang="en-IN" sz="8000" b="1" dirty="0" smtClean="0">
                <a:solidFill>
                  <a:srgbClr val="FFC000"/>
                </a:solidFill>
                <a:effectLst>
                  <a:outerShdw blurRad="38100" dist="38100" dir="2700000" algn="tl">
                    <a:srgbClr val="000000">
                      <a:alpha val="43137"/>
                    </a:srgbClr>
                  </a:outerShdw>
                </a:effectLst>
                <a:latin typeface="Algerian" pitchFamily="82" charset="0"/>
              </a:rPr>
              <a:t>HEPATIC FAILURE</a:t>
            </a:r>
            <a:endParaRPr lang="en-IN" sz="8000" b="1" dirty="0">
              <a:solidFill>
                <a:srgbClr val="FFC000"/>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1021988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4884" y="1395983"/>
            <a:ext cx="8714232" cy="3113532"/>
          </a:xfrm>
          <a:prstGeom prst="rect">
            <a:avLst/>
          </a:prstGeom>
        </p:spPr>
      </p:pic>
      <p:pic>
        <p:nvPicPr>
          <p:cNvPr id="3" name="object 3"/>
          <p:cNvPicPr/>
          <p:nvPr/>
        </p:nvPicPr>
        <p:blipFill>
          <a:blip r:embed="rId3" cstate="print"/>
          <a:stretch>
            <a:fillRect/>
          </a:stretch>
        </p:blipFill>
        <p:spPr>
          <a:xfrm>
            <a:off x="214884" y="4715255"/>
            <a:ext cx="8714232" cy="1534668"/>
          </a:xfrm>
          <a:prstGeom prst="rect">
            <a:avLst/>
          </a:prstGeom>
        </p:spPr>
      </p:pic>
      <p:sp>
        <p:nvSpPr>
          <p:cNvPr id="4" name="object 4"/>
          <p:cNvSpPr txBox="1"/>
          <p:nvPr/>
        </p:nvSpPr>
        <p:spPr>
          <a:xfrm>
            <a:off x="214884" y="499617"/>
            <a:ext cx="8714232" cy="5791329"/>
          </a:xfrm>
          <a:prstGeom prst="rect">
            <a:avLst/>
          </a:prstGeom>
        </p:spPr>
        <p:txBody>
          <a:bodyPr vert="horz" wrap="square" lIns="0" tIns="12700" rIns="0" bIns="0" rtlCol="0">
            <a:spAutoFit/>
          </a:bodyPr>
          <a:lstStyle/>
          <a:p>
            <a:pPr marR="948055" algn="r">
              <a:lnSpc>
                <a:spcPct val="100000"/>
              </a:lnSpc>
              <a:spcBef>
                <a:spcPts val="100"/>
              </a:spcBef>
            </a:pPr>
            <a:r>
              <a:rPr sz="3600" spc="-5"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LIVER</a:t>
            </a:r>
            <a:r>
              <a:rPr sz="3600" spc="-40"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 </a:t>
            </a:r>
            <a:r>
              <a:rPr sz="3600" spc="-60"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FAILURE</a:t>
            </a:r>
            <a:endParaRPr sz="3600" dirty="0">
              <a:solidFill>
                <a:schemeClr val="bg2">
                  <a:lumMod val="60000"/>
                  <a:lumOff val="40000"/>
                </a:schemeClr>
              </a:solidFill>
              <a:effectLst>
                <a:outerShdw blurRad="38100" dist="38100" dir="2700000" algn="tl">
                  <a:srgbClr val="000000">
                    <a:alpha val="43137"/>
                  </a:srgbClr>
                </a:outerShdw>
              </a:effectLst>
              <a:latin typeface="Trebuchet MS"/>
              <a:cs typeface="Trebuchet MS"/>
            </a:endParaRPr>
          </a:p>
          <a:p>
            <a:pPr>
              <a:lnSpc>
                <a:spcPct val="100000"/>
              </a:lnSpc>
              <a:spcBef>
                <a:spcPts val="50"/>
              </a:spcBef>
            </a:pPr>
            <a:endParaRPr sz="4800" dirty="0">
              <a:latin typeface="Trebuchet MS"/>
              <a:cs typeface="Trebuchet MS"/>
            </a:endParaRPr>
          </a:p>
          <a:p>
            <a:pPr marL="89535" marR="5080" algn="just">
              <a:lnSpc>
                <a:spcPct val="150000"/>
              </a:lnSpc>
            </a:pPr>
            <a:r>
              <a:rPr sz="2800" b="0" dirty="0">
                <a:latin typeface="Georgia"/>
                <a:cs typeface="Georgia"/>
              </a:rPr>
              <a:t>Liver </a:t>
            </a:r>
            <a:r>
              <a:rPr sz="2800" b="0" spc="-5" dirty="0">
                <a:latin typeface="Georgia"/>
                <a:cs typeface="Georgia"/>
              </a:rPr>
              <a:t>failure </a:t>
            </a:r>
            <a:r>
              <a:rPr sz="2800" b="0" dirty="0">
                <a:latin typeface="Georgia"/>
                <a:cs typeface="Georgia"/>
              </a:rPr>
              <a:t>is </a:t>
            </a:r>
            <a:r>
              <a:rPr sz="2800" b="0" spc="-5" dirty="0">
                <a:latin typeface="Georgia"/>
                <a:cs typeface="Georgia"/>
              </a:rPr>
              <a:t>an uncommon condition </a:t>
            </a:r>
            <a:r>
              <a:rPr sz="2800" b="0" dirty="0">
                <a:latin typeface="Georgia"/>
                <a:cs typeface="Georgia"/>
              </a:rPr>
              <a:t> in</a:t>
            </a:r>
            <a:r>
              <a:rPr sz="2800" b="0" spc="5" dirty="0">
                <a:latin typeface="Georgia"/>
                <a:cs typeface="Georgia"/>
              </a:rPr>
              <a:t> </a:t>
            </a:r>
            <a:r>
              <a:rPr sz="2800" b="0" spc="-5" dirty="0">
                <a:latin typeface="Georgia"/>
                <a:cs typeface="Georgia"/>
              </a:rPr>
              <a:t>which</a:t>
            </a:r>
            <a:r>
              <a:rPr sz="2800" b="0" dirty="0">
                <a:latin typeface="Georgia"/>
                <a:cs typeface="Georgia"/>
              </a:rPr>
              <a:t> rapid</a:t>
            </a:r>
            <a:r>
              <a:rPr sz="2800" b="0" spc="5" dirty="0">
                <a:latin typeface="Georgia"/>
                <a:cs typeface="Georgia"/>
              </a:rPr>
              <a:t> </a:t>
            </a:r>
            <a:r>
              <a:rPr sz="2800" b="0" spc="-5" dirty="0">
                <a:latin typeface="Georgia"/>
                <a:cs typeface="Georgia"/>
              </a:rPr>
              <a:t>deterioration</a:t>
            </a:r>
            <a:r>
              <a:rPr sz="2800" b="0" dirty="0">
                <a:latin typeface="Georgia"/>
                <a:cs typeface="Georgia"/>
              </a:rPr>
              <a:t> of</a:t>
            </a:r>
            <a:r>
              <a:rPr sz="2800" b="0" spc="5" dirty="0">
                <a:latin typeface="Georgia"/>
                <a:cs typeface="Georgia"/>
              </a:rPr>
              <a:t> </a:t>
            </a:r>
            <a:r>
              <a:rPr sz="2800" b="0" dirty="0">
                <a:latin typeface="Georgia"/>
                <a:cs typeface="Georgia"/>
              </a:rPr>
              <a:t>liver </a:t>
            </a:r>
            <a:r>
              <a:rPr sz="2800" b="0" spc="5" dirty="0">
                <a:latin typeface="Georgia"/>
                <a:cs typeface="Georgia"/>
              </a:rPr>
              <a:t> </a:t>
            </a:r>
            <a:r>
              <a:rPr sz="2800" b="0" spc="-5" dirty="0">
                <a:latin typeface="Georgia"/>
                <a:cs typeface="Georgia"/>
              </a:rPr>
              <a:t>function</a:t>
            </a:r>
            <a:r>
              <a:rPr sz="2800" b="0" dirty="0">
                <a:latin typeface="Georgia"/>
                <a:cs typeface="Georgia"/>
              </a:rPr>
              <a:t> results</a:t>
            </a:r>
            <a:r>
              <a:rPr sz="2800" b="0" spc="5" dirty="0">
                <a:latin typeface="Georgia"/>
                <a:cs typeface="Georgia"/>
              </a:rPr>
              <a:t> </a:t>
            </a:r>
            <a:r>
              <a:rPr sz="2800" b="0" dirty="0">
                <a:latin typeface="Georgia"/>
                <a:cs typeface="Georgia"/>
              </a:rPr>
              <a:t>in</a:t>
            </a:r>
            <a:r>
              <a:rPr sz="2800" b="0" spc="5" dirty="0">
                <a:latin typeface="Georgia"/>
                <a:cs typeface="Georgia"/>
              </a:rPr>
              <a:t> </a:t>
            </a:r>
            <a:r>
              <a:rPr sz="2800" b="0" spc="-5" dirty="0">
                <a:latin typeface="Georgia"/>
                <a:cs typeface="Georgia"/>
              </a:rPr>
              <a:t>coagulopathy</a:t>
            </a:r>
            <a:r>
              <a:rPr sz="2800" b="0" dirty="0">
                <a:latin typeface="Georgia"/>
                <a:cs typeface="Georgia"/>
              </a:rPr>
              <a:t> </a:t>
            </a:r>
            <a:r>
              <a:rPr sz="2800" b="0" dirty="0" smtClean="0">
                <a:latin typeface="Georgia"/>
                <a:cs typeface="Georgia"/>
              </a:rPr>
              <a:t>and</a:t>
            </a:r>
            <a:r>
              <a:rPr lang="en-IN" sz="2800" b="0" spc="5" dirty="0">
                <a:latin typeface="Georgia"/>
                <a:cs typeface="Georgia"/>
              </a:rPr>
              <a:t> </a:t>
            </a:r>
            <a:r>
              <a:rPr sz="2800" b="0" dirty="0" smtClean="0">
                <a:latin typeface="Georgia"/>
                <a:cs typeface="Georgia"/>
              </a:rPr>
              <a:t>alteration</a:t>
            </a:r>
            <a:r>
              <a:rPr sz="2800" b="0" spc="5" dirty="0" smtClean="0">
                <a:latin typeface="Georgia"/>
                <a:cs typeface="Georgia"/>
              </a:rPr>
              <a:t> </a:t>
            </a:r>
            <a:r>
              <a:rPr sz="2800" b="0" dirty="0">
                <a:latin typeface="Georgia"/>
                <a:cs typeface="Georgia"/>
              </a:rPr>
              <a:t>in</a:t>
            </a:r>
            <a:r>
              <a:rPr sz="2800" b="0" spc="5" dirty="0">
                <a:latin typeface="Georgia"/>
                <a:cs typeface="Georgia"/>
              </a:rPr>
              <a:t> </a:t>
            </a:r>
            <a:r>
              <a:rPr sz="2800" b="0" spc="-5" dirty="0">
                <a:latin typeface="Georgia"/>
                <a:cs typeface="Georgia"/>
              </a:rPr>
              <a:t>the</a:t>
            </a:r>
            <a:r>
              <a:rPr sz="2800" b="0" dirty="0">
                <a:latin typeface="Georgia"/>
                <a:cs typeface="Georgia"/>
              </a:rPr>
              <a:t> mental</a:t>
            </a:r>
            <a:r>
              <a:rPr sz="2800" b="0" spc="5" dirty="0">
                <a:latin typeface="Georgia"/>
                <a:cs typeface="Georgia"/>
              </a:rPr>
              <a:t> </a:t>
            </a:r>
            <a:r>
              <a:rPr sz="2800" b="0" spc="-5" dirty="0" smtClean="0">
                <a:latin typeface="Georgia"/>
                <a:cs typeface="Georgia"/>
              </a:rPr>
              <a:t>status</a:t>
            </a:r>
            <a:r>
              <a:rPr lang="en-IN" sz="2800" b="0" spc="-5" dirty="0" smtClean="0">
                <a:latin typeface="Georgia"/>
                <a:cs typeface="Georgia"/>
              </a:rPr>
              <a:t>           </a:t>
            </a:r>
            <a:r>
              <a:rPr sz="2800" b="0" spc="-5" dirty="0" smtClean="0">
                <a:latin typeface="Georgia"/>
                <a:cs typeface="Georgia"/>
              </a:rPr>
              <a:t>(</a:t>
            </a:r>
            <a:r>
              <a:rPr sz="2800" b="0" spc="-855" dirty="0" smtClean="0">
                <a:latin typeface="Georgia"/>
                <a:cs typeface="Georgia"/>
              </a:rPr>
              <a:t> </a:t>
            </a:r>
            <a:r>
              <a:rPr sz="2800" b="0" spc="-5" dirty="0">
                <a:latin typeface="Georgia"/>
                <a:cs typeface="Georgia"/>
              </a:rPr>
              <a:t>encephalopathy</a:t>
            </a:r>
            <a:r>
              <a:rPr sz="2800" b="0" spc="15" dirty="0">
                <a:latin typeface="Georgia"/>
                <a:cs typeface="Georgia"/>
              </a:rPr>
              <a:t> </a:t>
            </a:r>
            <a:r>
              <a:rPr sz="2800" b="0" dirty="0">
                <a:latin typeface="Georgia"/>
                <a:cs typeface="Georgia"/>
              </a:rPr>
              <a:t>).</a:t>
            </a:r>
          </a:p>
          <a:p>
            <a:pPr>
              <a:lnSpc>
                <a:spcPct val="100000"/>
              </a:lnSpc>
            </a:pPr>
            <a:endParaRPr sz="4100" dirty="0">
              <a:latin typeface="Georgia"/>
              <a:cs typeface="Georgia"/>
            </a:endParaRPr>
          </a:p>
          <a:p>
            <a:pPr marL="12700" marR="1062990">
              <a:lnSpc>
                <a:spcPts val="3679"/>
              </a:lnSpc>
              <a:spcBef>
                <a:spcPts val="2400"/>
              </a:spcBef>
            </a:pPr>
            <a:r>
              <a:rPr sz="2800" b="0" dirty="0">
                <a:latin typeface="Georgia"/>
                <a:cs typeface="Georgia"/>
              </a:rPr>
              <a:t>Liver </a:t>
            </a:r>
            <a:r>
              <a:rPr sz="2800" b="0" spc="-5" dirty="0">
                <a:latin typeface="Georgia"/>
                <a:cs typeface="Georgia"/>
              </a:rPr>
              <a:t>failure indicates that liver has </a:t>
            </a:r>
            <a:r>
              <a:rPr sz="2800" b="0" spc="-855" dirty="0">
                <a:latin typeface="Georgia"/>
                <a:cs typeface="Georgia"/>
              </a:rPr>
              <a:t> </a:t>
            </a:r>
            <a:r>
              <a:rPr sz="2800" b="0" spc="-5" dirty="0" smtClean="0">
                <a:latin typeface="Georgia"/>
                <a:cs typeface="Georgia"/>
              </a:rPr>
              <a:t>sustained</a:t>
            </a:r>
            <a:r>
              <a:rPr lang="en-IN" sz="2800" b="0" spc="-30" dirty="0">
                <a:latin typeface="Georgia"/>
                <a:cs typeface="Georgia"/>
              </a:rPr>
              <a:t> </a:t>
            </a:r>
            <a:r>
              <a:rPr sz="2800" b="0" dirty="0" smtClean="0">
                <a:latin typeface="Georgia"/>
                <a:cs typeface="Georgia"/>
              </a:rPr>
              <a:t>injury</a:t>
            </a:r>
            <a:r>
              <a:rPr sz="2800" b="0" dirty="0">
                <a:latin typeface="Georgia"/>
                <a:cs typeface="Georgia"/>
              </a:rPr>
              <a:t>.</a:t>
            </a:r>
          </a:p>
        </p:txBody>
      </p:sp>
    </p:spTree>
    <p:extLst>
      <p:ext uri="{BB962C8B-B14F-4D97-AF65-F5344CB8AC3E}">
        <p14:creationId xmlns:p14="http://schemas.microsoft.com/office/powerpoint/2010/main" val="2355834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9792" y="1196752"/>
            <a:ext cx="5549265" cy="566181"/>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TYPES</a:t>
            </a:r>
            <a:r>
              <a:rPr spc="-20"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 </a:t>
            </a:r>
            <a:r>
              <a:rPr spc="-5"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OF</a:t>
            </a:r>
            <a:r>
              <a:rPr spc="-20"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 </a:t>
            </a:r>
            <a:r>
              <a:rPr spc="-5"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LIVER</a:t>
            </a:r>
            <a:r>
              <a:rPr spc="-20"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 </a:t>
            </a:r>
            <a:r>
              <a:rPr spc="-65"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FAILURE</a:t>
            </a:r>
          </a:p>
        </p:txBody>
      </p:sp>
      <p:grpSp>
        <p:nvGrpSpPr>
          <p:cNvPr id="3" name="object 3"/>
          <p:cNvGrpSpPr/>
          <p:nvPr/>
        </p:nvGrpSpPr>
        <p:grpSpPr>
          <a:xfrm>
            <a:off x="399288" y="2740151"/>
            <a:ext cx="3961129" cy="1750060"/>
            <a:chOff x="399288" y="2740151"/>
            <a:chExt cx="3961129" cy="1750060"/>
          </a:xfrm>
        </p:grpSpPr>
        <p:pic>
          <p:nvPicPr>
            <p:cNvPr id="4" name="object 4"/>
            <p:cNvPicPr/>
            <p:nvPr/>
          </p:nvPicPr>
          <p:blipFill>
            <a:blip r:embed="rId2" cstate="print"/>
            <a:stretch>
              <a:fillRect/>
            </a:stretch>
          </p:blipFill>
          <p:spPr>
            <a:xfrm>
              <a:off x="399288" y="2763011"/>
              <a:ext cx="3960876" cy="1635252"/>
            </a:xfrm>
            <a:prstGeom prst="rect">
              <a:avLst/>
            </a:prstGeom>
          </p:spPr>
        </p:pic>
        <p:pic>
          <p:nvPicPr>
            <p:cNvPr id="5" name="object 5"/>
            <p:cNvPicPr/>
            <p:nvPr/>
          </p:nvPicPr>
          <p:blipFill>
            <a:blip r:embed="rId3" cstate="print"/>
            <a:stretch>
              <a:fillRect/>
            </a:stretch>
          </p:blipFill>
          <p:spPr>
            <a:xfrm>
              <a:off x="853439" y="2740151"/>
              <a:ext cx="3147060" cy="1749552"/>
            </a:xfrm>
            <a:prstGeom prst="rect">
              <a:avLst/>
            </a:prstGeom>
          </p:spPr>
        </p:pic>
        <p:pic>
          <p:nvPicPr>
            <p:cNvPr id="6" name="object 6"/>
            <p:cNvPicPr/>
            <p:nvPr/>
          </p:nvPicPr>
          <p:blipFill>
            <a:blip r:embed="rId4" cstate="print"/>
            <a:stretch>
              <a:fillRect/>
            </a:stretch>
          </p:blipFill>
          <p:spPr>
            <a:xfrm>
              <a:off x="457200" y="2795015"/>
              <a:ext cx="3845052" cy="1519428"/>
            </a:xfrm>
            <a:prstGeom prst="rect">
              <a:avLst/>
            </a:prstGeom>
          </p:spPr>
        </p:pic>
        <p:sp>
          <p:nvSpPr>
            <p:cNvPr id="7" name="object 7"/>
            <p:cNvSpPr/>
            <p:nvPr/>
          </p:nvSpPr>
          <p:spPr>
            <a:xfrm>
              <a:off x="457200" y="2795015"/>
              <a:ext cx="3845560" cy="1519555"/>
            </a:xfrm>
            <a:custGeom>
              <a:avLst/>
              <a:gdLst/>
              <a:ahLst/>
              <a:cxnLst/>
              <a:rect l="l" t="t" r="r" b="b"/>
              <a:pathLst>
                <a:path w="3845560" h="1519554">
                  <a:moveTo>
                    <a:pt x="0" y="1519428"/>
                  </a:moveTo>
                  <a:lnTo>
                    <a:pt x="3845052" y="1519428"/>
                  </a:lnTo>
                  <a:lnTo>
                    <a:pt x="3845052" y="0"/>
                  </a:lnTo>
                  <a:lnTo>
                    <a:pt x="0" y="0"/>
                  </a:lnTo>
                  <a:lnTo>
                    <a:pt x="0" y="1519428"/>
                  </a:lnTo>
                  <a:close/>
                </a:path>
              </a:pathLst>
            </a:custGeom>
            <a:ln w="9144">
              <a:solidFill>
                <a:srgbClr val="9F4DA2"/>
              </a:solidFill>
            </a:ln>
          </p:spPr>
          <p:txBody>
            <a:bodyPr wrap="square" lIns="0" tIns="0" rIns="0" bIns="0" rtlCol="0"/>
            <a:lstStyle/>
            <a:p>
              <a:endParaRPr/>
            </a:p>
          </p:txBody>
        </p:sp>
      </p:grpSp>
      <p:sp>
        <p:nvSpPr>
          <p:cNvPr id="8" name="object 8"/>
          <p:cNvSpPr txBox="1"/>
          <p:nvPr/>
        </p:nvSpPr>
        <p:spPr>
          <a:xfrm>
            <a:off x="457200" y="2795016"/>
            <a:ext cx="3845560" cy="1401025"/>
          </a:xfrm>
          <a:prstGeom prst="rect">
            <a:avLst/>
          </a:prstGeom>
          <a:ln w="9144">
            <a:solidFill>
              <a:srgbClr val="9F4DA2"/>
            </a:solidFill>
          </a:ln>
        </p:spPr>
        <p:txBody>
          <a:bodyPr vert="horz" wrap="square" lIns="0" tIns="130175" rIns="0" bIns="0" rtlCol="0">
            <a:spAutoFit/>
          </a:bodyPr>
          <a:lstStyle/>
          <a:p>
            <a:pPr marL="1028065" marR="673735" indent="-346075">
              <a:lnSpc>
                <a:spcPts val="3279"/>
              </a:lnSpc>
              <a:spcBef>
                <a:spcPts val="1025"/>
              </a:spcBef>
            </a:pPr>
            <a:r>
              <a:rPr spc="-5" dirty="0">
                <a:latin typeface="Georgia"/>
                <a:cs typeface="Georgia"/>
              </a:rPr>
              <a:t>FULMINANT  </a:t>
            </a:r>
            <a:r>
              <a:rPr dirty="0">
                <a:latin typeface="Georgia"/>
                <a:cs typeface="Georgia"/>
              </a:rPr>
              <a:t>HEPATIC </a:t>
            </a:r>
            <a:r>
              <a:rPr spc="5" dirty="0">
                <a:latin typeface="Georgia"/>
                <a:cs typeface="Georgia"/>
              </a:rPr>
              <a:t> </a:t>
            </a:r>
            <a:r>
              <a:rPr spc="-5" dirty="0">
                <a:latin typeface="Georgia"/>
                <a:cs typeface="Georgia"/>
              </a:rPr>
              <a:t>FAILURE</a:t>
            </a:r>
            <a:endParaRPr dirty="0">
              <a:latin typeface="Georgia"/>
              <a:cs typeface="Georgia"/>
            </a:endParaRPr>
          </a:p>
        </p:txBody>
      </p:sp>
      <p:grpSp>
        <p:nvGrpSpPr>
          <p:cNvPr id="9" name="object 9"/>
          <p:cNvGrpSpPr/>
          <p:nvPr/>
        </p:nvGrpSpPr>
        <p:grpSpPr>
          <a:xfrm>
            <a:off x="452627" y="4309871"/>
            <a:ext cx="3854450" cy="1722120"/>
            <a:chOff x="452627" y="4309871"/>
            <a:chExt cx="3854450" cy="1722120"/>
          </a:xfrm>
        </p:grpSpPr>
        <p:sp>
          <p:nvSpPr>
            <p:cNvPr id="10" name="object 10"/>
            <p:cNvSpPr/>
            <p:nvPr/>
          </p:nvSpPr>
          <p:spPr>
            <a:xfrm>
              <a:off x="457199" y="4314443"/>
              <a:ext cx="3845560" cy="1713230"/>
            </a:xfrm>
            <a:custGeom>
              <a:avLst/>
              <a:gdLst/>
              <a:ahLst/>
              <a:cxnLst/>
              <a:rect l="l" t="t" r="r" b="b"/>
              <a:pathLst>
                <a:path w="3845560" h="1713229">
                  <a:moveTo>
                    <a:pt x="3845052" y="0"/>
                  </a:moveTo>
                  <a:lnTo>
                    <a:pt x="0" y="0"/>
                  </a:lnTo>
                  <a:lnTo>
                    <a:pt x="0" y="1712975"/>
                  </a:lnTo>
                  <a:lnTo>
                    <a:pt x="3845052" y="1712975"/>
                  </a:lnTo>
                  <a:lnTo>
                    <a:pt x="3845052" y="0"/>
                  </a:lnTo>
                  <a:close/>
                </a:path>
              </a:pathLst>
            </a:custGeom>
            <a:solidFill>
              <a:srgbClr val="DFD0DF">
                <a:alpha val="90194"/>
              </a:srgbClr>
            </a:solidFill>
          </p:spPr>
          <p:txBody>
            <a:bodyPr wrap="square" lIns="0" tIns="0" rIns="0" bIns="0" rtlCol="0"/>
            <a:lstStyle/>
            <a:p>
              <a:endParaRPr/>
            </a:p>
          </p:txBody>
        </p:sp>
        <p:sp>
          <p:nvSpPr>
            <p:cNvPr id="11" name="object 11"/>
            <p:cNvSpPr/>
            <p:nvPr/>
          </p:nvSpPr>
          <p:spPr>
            <a:xfrm>
              <a:off x="457199" y="4314443"/>
              <a:ext cx="3845560" cy="1713230"/>
            </a:xfrm>
            <a:custGeom>
              <a:avLst/>
              <a:gdLst/>
              <a:ahLst/>
              <a:cxnLst/>
              <a:rect l="l" t="t" r="r" b="b"/>
              <a:pathLst>
                <a:path w="3845560" h="1713229">
                  <a:moveTo>
                    <a:pt x="0" y="1712975"/>
                  </a:moveTo>
                  <a:lnTo>
                    <a:pt x="3845052" y="1712975"/>
                  </a:lnTo>
                  <a:lnTo>
                    <a:pt x="3845052" y="0"/>
                  </a:lnTo>
                  <a:lnTo>
                    <a:pt x="0" y="0"/>
                  </a:lnTo>
                  <a:lnTo>
                    <a:pt x="0" y="1712975"/>
                  </a:lnTo>
                  <a:close/>
                </a:path>
              </a:pathLst>
            </a:custGeom>
            <a:ln w="9144">
              <a:solidFill>
                <a:srgbClr val="DFD0DF"/>
              </a:solidFill>
            </a:ln>
          </p:spPr>
          <p:txBody>
            <a:bodyPr wrap="square" lIns="0" tIns="0" rIns="0" bIns="0" rtlCol="0"/>
            <a:lstStyle/>
            <a:p>
              <a:endParaRPr/>
            </a:p>
          </p:txBody>
        </p:sp>
      </p:grpSp>
      <p:sp>
        <p:nvSpPr>
          <p:cNvPr id="12" name="object 12"/>
          <p:cNvSpPr txBox="1"/>
          <p:nvPr/>
        </p:nvSpPr>
        <p:spPr>
          <a:xfrm>
            <a:off x="457200" y="4392929"/>
            <a:ext cx="3845560" cy="1193275"/>
          </a:xfrm>
          <a:prstGeom prst="rect">
            <a:avLst/>
          </a:prstGeom>
        </p:spPr>
        <p:txBody>
          <a:bodyPr vert="horz" wrap="square" lIns="0" tIns="84455" rIns="0" bIns="0" rtlCol="0">
            <a:spAutoFit/>
          </a:bodyPr>
          <a:lstStyle/>
          <a:p>
            <a:pPr marL="457200" marR="467359" indent="-287020">
              <a:lnSpc>
                <a:spcPct val="200000"/>
              </a:lnSpc>
              <a:spcBef>
                <a:spcPts val="665"/>
              </a:spcBef>
              <a:buChar char="•"/>
              <a:tabLst>
                <a:tab pos="457834" algn="l"/>
              </a:tabLst>
            </a:pPr>
            <a:r>
              <a:rPr b="0" spc="-5" dirty="0">
                <a:latin typeface="Georgia"/>
                <a:cs typeface="Georgia"/>
              </a:rPr>
              <a:t>Encephalop</a:t>
            </a:r>
            <a:r>
              <a:rPr b="0" spc="5" dirty="0">
                <a:latin typeface="Georgia"/>
                <a:cs typeface="Georgia"/>
              </a:rPr>
              <a:t>a</a:t>
            </a:r>
            <a:r>
              <a:rPr b="0" spc="-5" dirty="0">
                <a:latin typeface="Georgia"/>
                <a:cs typeface="Georgia"/>
              </a:rPr>
              <a:t>thy  starts </a:t>
            </a:r>
            <a:r>
              <a:rPr b="0" dirty="0">
                <a:latin typeface="Georgia"/>
                <a:cs typeface="Georgia"/>
              </a:rPr>
              <a:t>within 8 </a:t>
            </a:r>
            <a:r>
              <a:rPr b="0" spc="-5" dirty="0" smtClean="0">
                <a:latin typeface="Georgia"/>
                <a:cs typeface="Georgia"/>
              </a:rPr>
              <a:t>weeks</a:t>
            </a:r>
            <a:endParaRPr b="0" dirty="0">
              <a:latin typeface="Georgia"/>
              <a:cs typeface="Georgia"/>
            </a:endParaRPr>
          </a:p>
        </p:txBody>
      </p:sp>
      <p:grpSp>
        <p:nvGrpSpPr>
          <p:cNvPr id="13" name="object 13"/>
          <p:cNvGrpSpPr/>
          <p:nvPr/>
        </p:nvGrpSpPr>
        <p:grpSpPr>
          <a:xfrm>
            <a:off x="4783835" y="2763011"/>
            <a:ext cx="3961129" cy="1635760"/>
            <a:chOff x="4783835" y="2763011"/>
            <a:chExt cx="3961129" cy="1635760"/>
          </a:xfrm>
        </p:grpSpPr>
        <p:pic>
          <p:nvPicPr>
            <p:cNvPr id="14" name="object 14"/>
            <p:cNvPicPr/>
            <p:nvPr/>
          </p:nvPicPr>
          <p:blipFill>
            <a:blip r:embed="rId2" cstate="print"/>
            <a:stretch>
              <a:fillRect/>
            </a:stretch>
          </p:blipFill>
          <p:spPr>
            <a:xfrm>
              <a:off x="4783835" y="2763011"/>
              <a:ext cx="3960875" cy="1635252"/>
            </a:xfrm>
            <a:prstGeom prst="rect">
              <a:avLst/>
            </a:prstGeom>
          </p:spPr>
        </p:pic>
        <p:pic>
          <p:nvPicPr>
            <p:cNvPr id="15" name="object 15"/>
            <p:cNvPicPr/>
            <p:nvPr/>
          </p:nvPicPr>
          <p:blipFill>
            <a:blip r:embed="rId5" cstate="print"/>
            <a:stretch>
              <a:fillRect/>
            </a:stretch>
          </p:blipFill>
          <p:spPr>
            <a:xfrm>
              <a:off x="4841747" y="2795015"/>
              <a:ext cx="3845052" cy="1519428"/>
            </a:xfrm>
            <a:prstGeom prst="rect">
              <a:avLst/>
            </a:prstGeom>
          </p:spPr>
        </p:pic>
        <p:sp>
          <p:nvSpPr>
            <p:cNvPr id="16" name="object 16"/>
            <p:cNvSpPr/>
            <p:nvPr/>
          </p:nvSpPr>
          <p:spPr>
            <a:xfrm>
              <a:off x="4841747" y="2795015"/>
              <a:ext cx="3845560" cy="1519555"/>
            </a:xfrm>
            <a:custGeom>
              <a:avLst/>
              <a:gdLst/>
              <a:ahLst/>
              <a:cxnLst/>
              <a:rect l="l" t="t" r="r" b="b"/>
              <a:pathLst>
                <a:path w="3845559" h="1519554">
                  <a:moveTo>
                    <a:pt x="0" y="1519428"/>
                  </a:moveTo>
                  <a:lnTo>
                    <a:pt x="3845052" y="1519428"/>
                  </a:lnTo>
                  <a:lnTo>
                    <a:pt x="3845052" y="0"/>
                  </a:lnTo>
                  <a:lnTo>
                    <a:pt x="0" y="0"/>
                  </a:lnTo>
                  <a:lnTo>
                    <a:pt x="0" y="1519428"/>
                  </a:lnTo>
                  <a:close/>
                </a:path>
              </a:pathLst>
            </a:custGeom>
            <a:ln w="9144">
              <a:solidFill>
                <a:srgbClr val="C4642C"/>
              </a:solidFill>
            </a:ln>
          </p:spPr>
          <p:txBody>
            <a:bodyPr wrap="square" lIns="0" tIns="0" rIns="0" bIns="0" rtlCol="0"/>
            <a:lstStyle/>
            <a:p>
              <a:endParaRPr/>
            </a:p>
          </p:txBody>
        </p:sp>
      </p:grpSp>
      <p:sp>
        <p:nvSpPr>
          <p:cNvPr id="17" name="object 17"/>
          <p:cNvSpPr txBox="1"/>
          <p:nvPr/>
        </p:nvSpPr>
        <p:spPr>
          <a:xfrm>
            <a:off x="4846320" y="3046857"/>
            <a:ext cx="3836035" cy="930275"/>
          </a:xfrm>
          <a:prstGeom prst="rect">
            <a:avLst/>
          </a:prstGeom>
        </p:spPr>
        <p:txBody>
          <a:bodyPr vert="horz" wrap="square" lIns="0" tIns="86360" rIns="0" bIns="0" rtlCol="0">
            <a:spAutoFit/>
          </a:bodyPr>
          <a:lstStyle/>
          <a:p>
            <a:pPr marL="626745" marR="583565" indent="-36830">
              <a:lnSpc>
                <a:spcPts val="3279"/>
              </a:lnSpc>
              <a:spcBef>
                <a:spcPts val="680"/>
              </a:spcBef>
            </a:pPr>
            <a:r>
              <a:rPr spc="-5" dirty="0">
                <a:latin typeface="Georgia"/>
                <a:cs typeface="Georgia"/>
              </a:rPr>
              <a:t>Non</a:t>
            </a:r>
            <a:r>
              <a:rPr spc="-75" dirty="0">
                <a:latin typeface="Georgia"/>
                <a:cs typeface="Georgia"/>
              </a:rPr>
              <a:t> </a:t>
            </a:r>
            <a:r>
              <a:rPr spc="-5" dirty="0">
                <a:latin typeface="Georgia"/>
                <a:cs typeface="Georgia"/>
              </a:rPr>
              <a:t>fulminant </a:t>
            </a:r>
            <a:r>
              <a:rPr spc="-760" dirty="0">
                <a:latin typeface="Georgia"/>
                <a:cs typeface="Georgia"/>
              </a:rPr>
              <a:t> </a:t>
            </a:r>
            <a:r>
              <a:rPr spc="-5" dirty="0">
                <a:latin typeface="Georgia"/>
                <a:cs typeface="Georgia"/>
              </a:rPr>
              <a:t>hepatic</a:t>
            </a:r>
            <a:r>
              <a:rPr spc="-70" dirty="0">
                <a:latin typeface="Georgia"/>
                <a:cs typeface="Georgia"/>
              </a:rPr>
              <a:t> </a:t>
            </a:r>
            <a:r>
              <a:rPr spc="-5" dirty="0">
                <a:latin typeface="Georgia"/>
                <a:cs typeface="Georgia"/>
              </a:rPr>
              <a:t>failure</a:t>
            </a:r>
            <a:endParaRPr dirty="0">
              <a:latin typeface="Georgia"/>
              <a:cs typeface="Georgia"/>
            </a:endParaRPr>
          </a:p>
        </p:txBody>
      </p:sp>
      <p:grpSp>
        <p:nvGrpSpPr>
          <p:cNvPr id="18" name="object 18"/>
          <p:cNvGrpSpPr/>
          <p:nvPr/>
        </p:nvGrpSpPr>
        <p:grpSpPr>
          <a:xfrm>
            <a:off x="4837176" y="4287011"/>
            <a:ext cx="3854450" cy="1722120"/>
            <a:chOff x="4837176" y="4287011"/>
            <a:chExt cx="3854450" cy="1722120"/>
          </a:xfrm>
        </p:grpSpPr>
        <p:sp>
          <p:nvSpPr>
            <p:cNvPr id="19" name="object 19"/>
            <p:cNvSpPr/>
            <p:nvPr/>
          </p:nvSpPr>
          <p:spPr>
            <a:xfrm>
              <a:off x="4841748" y="4291583"/>
              <a:ext cx="3845560" cy="1713230"/>
            </a:xfrm>
            <a:custGeom>
              <a:avLst/>
              <a:gdLst/>
              <a:ahLst/>
              <a:cxnLst/>
              <a:rect l="l" t="t" r="r" b="b"/>
              <a:pathLst>
                <a:path w="3845559" h="1713229">
                  <a:moveTo>
                    <a:pt x="3845052" y="0"/>
                  </a:moveTo>
                  <a:lnTo>
                    <a:pt x="0" y="0"/>
                  </a:lnTo>
                  <a:lnTo>
                    <a:pt x="0" y="1712976"/>
                  </a:lnTo>
                  <a:lnTo>
                    <a:pt x="3845052" y="1712976"/>
                  </a:lnTo>
                  <a:lnTo>
                    <a:pt x="3845052" y="0"/>
                  </a:lnTo>
                  <a:close/>
                </a:path>
              </a:pathLst>
            </a:custGeom>
            <a:solidFill>
              <a:srgbClr val="EAD2CD">
                <a:alpha val="90194"/>
              </a:srgbClr>
            </a:solidFill>
          </p:spPr>
          <p:txBody>
            <a:bodyPr wrap="square" lIns="0" tIns="0" rIns="0" bIns="0" rtlCol="0"/>
            <a:lstStyle/>
            <a:p>
              <a:endParaRPr/>
            </a:p>
          </p:txBody>
        </p:sp>
        <p:sp>
          <p:nvSpPr>
            <p:cNvPr id="20" name="object 20"/>
            <p:cNvSpPr/>
            <p:nvPr/>
          </p:nvSpPr>
          <p:spPr>
            <a:xfrm>
              <a:off x="4841748" y="4291583"/>
              <a:ext cx="3845560" cy="1713230"/>
            </a:xfrm>
            <a:custGeom>
              <a:avLst/>
              <a:gdLst/>
              <a:ahLst/>
              <a:cxnLst/>
              <a:rect l="l" t="t" r="r" b="b"/>
              <a:pathLst>
                <a:path w="3845559" h="1713229">
                  <a:moveTo>
                    <a:pt x="0" y="1712976"/>
                  </a:moveTo>
                  <a:lnTo>
                    <a:pt x="3845052" y="1712976"/>
                  </a:lnTo>
                  <a:lnTo>
                    <a:pt x="3845052" y="0"/>
                  </a:lnTo>
                  <a:lnTo>
                    <a:pt x="0" y="0"/>
                  </a:lnTo>
                  <a:lnTo>
                    <a:pt x="0" y="1712976"/>
                  </a:lnTo>
                  <a:close/>
                </a:path>
              </a:pathLst>
            </a:custGeom>
            <a:ln w="9144">
              <a:solidFill>
                <a:srgbClr val="EAD2CD"/>
              </a:solidFill>
            </a:ln>
          </p:spPr>
          <p:txBody>
            <a:bodyPr wrap="square" lIns="0" tIns="0" rIns="0" bIns="0" rtlCol="0"/>
            <a:lstStyle/>
            <a:p>
              <a:endParaRPr/>
            </a:p>
          </p:txBody>
        </p:sp>
      </p:grpSp>
      <p:sp>
        <p:nvSpPr>
          <p:cNvPr id="21" name="object 21"/>
          <p:cNvSpPr txBox="1"/>
          <p:nvPr/>
        </p:nvSpPr>
        <p:spPr>
          <a:xfrm>
            <a:off x="4841747" y="4314444"/>
            <a:ext cx="3845560" cy="1251625"/>
          </a:xfrm>
          <a:prstGeom prst="rect">
            <a:avLst/>
          </a:prstGeom>
        </p:spPr>
        <p:txBody>
          <a:bodyPr vert="horz" wrap="square" lIns="0" tIns="142240" rIns="0" bIns="0" rtlCol="0">
            <a:spAutoFit/>
          </a:bodyPr>
          <a:lstStyle/>
          <a:p>
            <a:pPr marL="457200" marR="443230" indent="-287020" algn="just">
              <a:lnSpc>
                <a:spcPct val="200000"/>
              </a:lnSpc>
              <a:spcBef>
                <a:spcPts val="1120"/>
              </a:spcBef>
              <a:buChar char="•"/>
              <a:tabLst>
                <a:tab pos="457834" algn="l"/>
              </a:tabLst>
            </a:pPr>
            <a:r>
              <a:rPr b="0" spc="-5" dirty="0" smtClean="0">
                <a:latin typeface="Georgia"/>
                <a:cs typeface="Georgia"/>
              </a:rPr>
              <a:t>Encephalopathy</a:t>
            </a:r>
            <a:r>
              <a:rPr lang="en-IN" b="0" spc="-5" dirty="0">
                <a:latin typeface="Georgia"/>
                <a:cs typeface="Georgia"/>
              </a:rPr>
              <a:t> </a:t>
            </a:r>
            <a:r>
              <a:rPr b="0" spc="-5" dirty="0" smtClean="0">
                <a:latin typeface="Georgia"/>
                <a:cs typeface="Georgia"/>
              </a:rPr>
              <a:t>starts</a:t>
            </a:r>
            <a:r>
              <a:rPr b="0" spc="-45" dirty="0" smtClean="0">
                <a:latin typeface="Georgia"/>
                <a:cs typeface="Georgia"/>
              </a:rPr>
              <a:t> </a:t>
            </a:r>
            <a:r>
              <a:rPr b="0" spc="-5" dirty="0" smtClean="0">
                <a:latin typeface="Georgia"/>
                <a:cs typeface="Georgia"/>
              </a:rPr>
              <a:t>between</a:t>
            </a:r>
            <a:r>
              <a:rPr lang="en-IN" b="0" spc="-5" dirty="0" smtClean="0">
                <a:latin typeface="Georgia"/>
                <a:cs typeface="Georgia"/>
              </a:rPr>
              <a:t> </a:t>
            </a:r>
            <a:r>
              <a:rPr b="0" spc="-50" dirty="0" smtClean="0">
                <a:latin typeface="Georgia"/>
                <a:cs typeface="Georgia"/>
              </a:rPr>
              <a:t> </a:t>
            </a:r>
            <a:r>
              <a:rPr b="0" dirty="0">
                <a:latin typeface="Georgia"/>
                <a:cs typeface="Georgia"/>
              </a:rPr>
              <a:t>8 </a:t>
            </a:r>
            <a:r>
              <a:rPr b="0" spc="-760" dirty="0">
                <a:latin typeface="Georgia"/>
                <a:cs typeface="Georgia"/>
              </a:rPr>
              <a:t> </a:t>
            </a:r>
            <a:r>
              <a:rPr b="0" spc="-5" dirty="0">
                <a:latin typeface="Georgia"/>
                <a:cs typeface="Georgia"/>
              </a:rPr>
              <a:t>to</a:t>
            </a:r>
            <a:r>
              <a:rPr b="0" spc="-15" dirty="0">
                <a:latin typeface="Georgia"/>
                <a:cs typeface="Georgia"/>
              </a:rPr>
              <a:t> </a:t>
            </a:r>
            <a:r>
              <a:rPr b="0" dirty="0">
                <a:latin typeface="Georgia"/>
                <a:cs typeface="Georgia"/>
              </a:rPr>
              <a:t>26</a:t>
            </a:r>
            <a:r>
              <a:rPr b="0" spc="-15" dirty="0">
                <a:latin typeface="Georgia"/>
                <a:cs typeface="Georgia"/>
              </a:rPr>
              <a:t> </a:t>
            </a:r>
            <a:r>
              <a:rPr b="0" spc="-5" dirty="0">
                <a:latin typeface="Georgia"/>
                <a:cs typeface="Georgia"/>
              </a:rPr>
              <a:t>weeks</a:t>
            </a:r>
            <a:endParaRPr b="0" dirty="0">
              <a:latin typeface="Georgia"/>
              <a:cs typeface="Georgia"/>
            </a:endParaRPr>
          </a:p>
        </p:txBody>
      </p:sp>
    </p:spTree>
    <p:extLst>
      <p:ext uri="{BB962C8B-B14F-4D97-AF65-F5344CB8AC3E}">
        <p14:creationId xmlns:p14="http://schemas.microsoft.com/office/powerpoint/2010/main" val="3748800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59832" y="1268760"/>
            <a:ext cx="4904105" cy="566181"/>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ACUTE</a:t>
            </a:r>
            <a:r>
              <a:rPr spc="-25"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 </a:t>
            </a:r>
            <a:r>
              <a:rPr spc="-5"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LIVER</a:t>
            </a:r>
            <a:r>
              <a:rPr spc="-30"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 </a:t>
            </a:r>
            <a:r>
              <a:rPr spc="-65" dirty="0">
                <a:solidFill>
                  <a:schemeClr val="bg2">
                    <a:lumMod val="60000"/>
                    <a:lumOff val="40000"/>
                  </a:schemeClr>
                </a:solidFill>
                <a:effectLst>
                  <a:outerShdw blurRad="38100" dist="38100" dir="2700000" algn="tl">
                    <a:srgbClr val="000000">
                      <a:alpha val="43137"/>
                    </a:srgbClr>
                  </a:outerShdw>
                </a:effectLst>
                <a:latin typeface="Trebuchet MS"/>
                <a:cs typeface="Trebuchet MS"/>
              </a:rPr>
              <a:t>FAILURE</a:t>
            </a:r>
          </a:p>
        </p:txBody>
      </p:sp>
      <p:pic>
        <p:nvPicPr>
          <p:cNvPr id="3" name="object 3"/>
          <p:cNvPicPr/>
          <p:nvPr/>
        </p:nvPicPr>
        <p:blipFill>
          <a:blip r:embed="rId2" cstate="print"/>
          <a:stretch>
            <a:fillRect/>
          </a:stretch>
        </p:blipFill>
        <p:spPr>
          <a:xfrm>
            <a:off x="257552" y="2059304"/>
            <a:ext cx="8628894" cy="4705350"/>
          </a:xfrm>
          <a:prstGeom prst="rect">
            <a:avLst/>
          </a:prstGeom>
        </p:spPr>
      </p:pic>
      <p:sp>
        <p:nvSpPr>
          <p:cNvPr id="4" name="object 4"/>
          <p:cNvSpPr txBox="1"/>
          <p:nvPr/>
        </p:nvSpPr>
        <p:spPr>
          <a:xfrm>
            <a:off x="467544" y="3004515"/>
            <a:ext cx="7877295" cy="3077766"/>
          </a:xfrm>
          <a:prstGeom prst="rect">
            <a:avLst/>
          </a:prstGeom>
        </p:spPr>
        <p:txBody>
          <a:bodyPr vert="horz" wrap="square" lIns="0" tIns="121920" rIns="0" bIns="0" rtlCol="0">
            <a:spAutoFit/>
          </a:bodyPr>
          <a:lstStyle/>
          <a:p>
            <a:pPr marL="12700" marR="5080" indent="3175" algn="ctr">
              <a:lnSpc>
                <a:spcPct val="200000"/>
              </a:lnSpc>
              <a:spcBef>
                <a:spcPts val="960"/>
              </a:spcBef>
              <a:tabLst>
                <a:tab pos="6986270" algn="l"/>
              </a:tabLst>
            </a:pPr>
            <a:r>
              <a:rPr sz="3200" b="0" spc="-5" dirty="0">
                <a:latin typeface="Georgia"/>
                <a:cs typeface="Georgia"/>
              </a:rPr>
              <a:t>Acute</a:t>
            </a:r>
            <a:r>
              <a:rPr sz="3200" b="0" spc="5" dirty="0">
                <a:latin typeface="Georgia"/>
                <a:cs typeface="Georgia"/>
              </a:rPr>
              <a:t> </a:t>
            </a:r>
            <a:r>
              <a:rPr sz="3200" b="0" spc="-5" dirty="0">
                <a:latin typeface="Georgia"/>
                <a:cs typeface="Georgia"/>
              </a:rPr>
              <a:t>liver</a:t>
            </a:r>
            <a:r>
              <a:rPr sz="3200" b="0" spc="10" dirty="0">
                <a:latin typeface="Georgia"/>
                <a:cs typeface="Georgia"/>
              </a:rPr>
              <a:t> </a:t>
            </a:r>
            <a:r>
              <a:rPr sz="3200" b="0" spc="-5" dirty="0">
                <a:latin typeface="Georgia"/>
                <a:cs typeface="Georgia"/>
              </a:rPr>
              <a:t>failure</a:t>
            </a:r>
            <a:r>
              <a:rPr sz="3200" b="0" spc="10" dirty="0">
                <a:latin typeface="Georgia"/>
                <a:cs typeface="Georgia"/>
              </a:rPr>
              <a:t> </a:t>
            </a:r>
            <a:r>
              <a:rPr sz="3200" b="0" spc="-5" dirty="0">
                <a:latin typeface="Georgia"/>
                <a:cs typeface="Georgia"/>
              </a:rPr>
              <a:t>(</a:t>
            </a:r>
            <a:r>
              <a:rPr sz="3200" b="0" spc="-5" dirty="0" smtClean="0">
                <a:latin typeface="Georgia"/>
                <a:cs typeface="Georgia"/>
              </a:rPr>
              <a:t>ALF)</a:t>
            </a:r>
            <a:r>
              <a:rPr lang="en-IN" sz="3200" b="0" spc="-5" dirty="0" smtClean="0">
                <a:latin typeface="Georgia"/>
                <a:cs typeface="Georgia"/>
              </a:rPr>
              <a:t> </a:t>
            </a:r>
            <a:r>
              <a:rPr sz="3200" b="0" dirty="0" smtClean="0">
                <a:latin typeface="Georgia"/>
                <a:cs typeface="Georgia"/>
              </a:rPr>
              <a:t>is </a:t>
            </a:r>
            <a:r>
              <a:rPr sz="3200" b="0" spc="-1170" dirty="0" smtClean="0">
                <a:latin typeface="Georgia"/>
                <a:cs typeface="Georgia"/>
              </a:rPr>
              <a:t> </a:t>
            </a:r>
            <a:r>
              <a:rPr sz="3200" b="0" spc="-5" dirty="0">
                <a:latin typeface="Georgia"/>
                <a:cs typeface="Georgia"/>
              </a:rPr>
              <a:t>a</a:t>
            </a:r>
            <a:r>
              <a:rPr sz="3200" b="0" spc="-10" dirty="0">
                <a:latin typeface="Georgia"/>
                <a:cs typeface="Georgia"/>
              </a:rPr>
              <a:t> </a:t>
            </a:r>
            <a:r>
              <a:rPr sz="3200" b="0" spc="-5" dirty="0">
                <a:latin typeface="Georgia"/>
                <a:cs typeface="Georgia"/>
              </a:rPr>
              <a:t>rare</a:t>
            </a:r>
            <a:r>
              <a:rPr sz="3200" b="0" dirty="0">
                <a:latin typeface="Georgia"/>
                <a:cs typeface="Georgia"/>
              </a:rPr>
              <a:t> </a:t>
            </a:r>
            <a:r>
              <a:rPr sz="3200" b="0" spc="-10" dirty="0">
                <a:latin typeface="Georgia"/>
                <a:cs typeface="Georgia"/>
              </a:rPr>
              <a:t>condition </a:t>
            </a:r>
            <a:r>
              <a:rPr sz="3200" b="0" spc="-5" dirty="0">
                <a:latin typeface="Georgia"/>
                <a:cs typeface="Georgia"/>
              </a:rPr>
              <a:t> </a:t>
            </a:r>
            <a:r>
              <a:rPr sz="3200" b="0" spc="-10" dirty="0">
                <a:latin typeface="Georgia"/>
                <a:cs typeface="Georgia"/>
              </a:rPr>
              <a:t>characterized</a:t>
            </a:r>
            <a:r>
              <a:rPr sz="3200" b="0" spc="15" dirty="0">
                <a:latin typeface="Georgia"/>
                <a:cs typeface="Georgia"/>
              </a:rPr>
              <a:t> </a:t>
            </a:r>
            <a:r>
              <a:rPr sz="3200" b="0" spc="-5" dirty="0">
                <a:latin typeface="Georgia"/>
                <a:cs typeface="Georgia"/>
              </a:rPr>
              <a:t>by</a:t>
            </a:r>
            <a:r>
              <a:rPr sz="3200" b="0" spc="-10" dirty="0">
                <a:latin typeface="Georgia"/>
                <a:cs typeface="Georgia"/>
              </a:rPr>
              <a:t> </a:t>
            </a:r>
            <a:r>
              <a:rPr sz="3200" b="0" spc="-5" dirty="0">
                <a:latin typeface="Georgia"/>
                <a:cs typeface="Georgia"/>
              </a:rPr>
              <a:t>the</a:t>
            </a:r>
            <a:r>
              <a:rPr sz="3200" b="0" spc="5" dirty="0">
                <a:latin typeface="Georgia"/>
                <a:cs typeface="Georgia"/>
              </a:rPr>
              <a:t> </a:t>
            </a:r>
            <a:r>
              <a:rPr sz="3200" b="0" spc="-5" dirty="0">
                <a:latin typeface="Georgia"/>
                <a:cs typeface="Georgia"/>
              </a:rPr>
              <a:t>abrupt </a:t>
            </a:r>
            <a:r>
              <a:rPr sz="3200" b="0" spc="-1170" dirty="0">
                <a:latin typeface="Georgia"/>
                <a:cs typeface="Georgia"/>
              </a:rPr>
              <a:t> </a:t>
            </a:r>
            <a:r>
              <a:rPr sz="3200" b="0" spc="-10" dirty="0">
                <a:latin typeface="Georgia"/>
                <a:cs typeface="Georgia"/>
              </a:rPr>
              <a:t>onset</a:t>
            </a:r>
            <a:r>
              <a:rPr sz="3200" b="0" spc="5" dirty="0">
                <a:latin typeface="Georgia"/>
                <a:cs typeface="Georgia"/>
              </a:rPr>
              <a:t> </a:t>
            </a:r>
            <a:r>
              <a:rPr sz="3200" b="0" spc="-5" dirty="0">
                <a:latin typeface="Georgia"/>
                <a:cs typeface="Georgia"/>
              </a:rPr>
              <a:t>of </a:t>
            </a:r>
            <a:r>
              <a:rPr sz="3200" b="0" spc="-10" dirty="0">
                <a:latin typeface="Georgia"/>
                <a:cs typeface="Georgia"/>
              </a:rPr>
              <a:t>severe</a:t>
            </a:r>
            <a:r>
              <a:rPr sz="3200" b="0" dirty="0">
                <a:latin typeface="Georgia"/>
                <a:cs typeface="Georgia"/>
              </a:rPr>
              <a:t> </a:t>
            </a:r>
            <a:r>
              <a:rPr sz="3200" b="0" spc="-10" dirty="0">
                <a:latin typeface="Georgia"/>
                <a:cs typeface="Georgia"/>
              </a:rPr>
              <a:t>liver</a:t>
            </a:r>
            <a:r>
              <a:rPr sz="3200" b="0" spc="5" dirty="0">
                <a:latin typeface="Georgia"/>
                <a:cs typeface="Georgia"/>
              </a:rPr>
              <a:t> </a:t>
            </a:r>
            <a:r>
              <a:rPr sz="3200" b="0" spc="-5" dirty="0">
                <a:latin typeface="Georgia"/>
                <a:cs typeface="Georgia"/>
              </a:rPr>
              <a:t>injury.</a:t>
            </a:r>
            <a:endParaRPr sz="3200" b="0" dirty="0">
              <a:latin typeface="Georgia"/>
              <a:cs typeface="Georgia"/>
            </a:endParaRPr>
          </a:p>
        </p:txBody>
      </p:sp>
    </p:spTree>
    <p:extLst>
      <p:ext uri="{BB962C8B-B14F-4D97-AF65-F5344CB8AC3E}">
        <p14:creationId xmlns:p14="http://schemas.microsoft.com/office/powerpoint/2010/main" val="223811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dirty="0"/>
              <a:t>Pathophysiology</a:t>
            </a:r>
          </a:p>
        </p:txBody>
      </p:sp>
      <p:sp>
        <p:nvSpPr>
          <p:cNvPr id="12291" name="Rectangle 3"/>
          <p:cNvSpPr>
            <a:spLocks noGrp="1" noChangeArrowheads="1"/>
          </p:cNvSpPr>
          <p:nvPr>
            <p:ph type="body" idx="1"/>
          </p:nvPr>
        </p:nvSpPr>
        <p:spPr>
          <a:xfrm>
            <a:off x="179512" y="1556792"/>
            <a:ext cx="8856984" cy="5687789"/>
          </a:xfrm>
        </p:spPr>
        <p:txBody>
          <a:bodyPr/>
          <a:lstStyle/>
          <a:p>
            <a:pPr>
              <a:lnSpc>
                <a:spcPct val="150000"/>
              </a:lnSpc>
            </a:pPr>
            <a:r>
              <a:rPr lang="en-US" sz="2400" b="1" dirty="0">
                <a:solidFill>
                  <a:schemeClr val="bg1"/>
                </a:solidFill>
              </a:rPr>
              <a:t>Alcoholic cirrhosis </a:t>
            </a:r>
            <a:r>
              <a:rPr lang="en-US" sz="2400" dirty="0">
                <a:solidFill>
                  <a:schemeClr val="bg1"/>
                </a:solidFill>
              </a:rPr>
              <a:t>– accumulation of fat and scar formation in the liver cells</a:t>
            </a:r>
          </a:p>
          <a:p>
            <a:pPr>
              <a:lnSpc>
                <a:spcPct val="150000"/>
              </a:lnSpc>
            </a:pPr>
            <a:r>
              <a:rPr lang="en-US" sz="2400" b="1" dirty="0" smtClean="0">
                <a:solidFill>
                  <a:schemeClr val="bg1"/>
                </a:solidFill>
              </a:rPr>
              <a:t>Post necrotic </a:t>
            </a:r>
            <a:r>
              <a:rPr lang="en-US" sz="2400" b="1" dirty="0">
                <a:solidFill>
                  <a:schemeClr val="bg1"/>
                </a:solidFill>
              </a:rPr>
              <a:t>cirrhosis</a:t>
            </a:r>
            <a:r>
              <a:rPr lang="en-US" sz="2400" dirty="0">
                <a:solidFill>
                  <a:schemeClr val="bg1"/>
                </a:solidFill>
              </a:rPr>
              <a:t> – broad bands of scar tissue resulted from viral, toxic, or autoimmune hepatitis</a:t>
            </a:r>
          </a:p>
          <a:p>
            <a:pPr>
              <a:lnSpc>
                <a:spcPct val="150000"/>
              </a:lnSpc>
            </a:pPr>
            <a:r>
              <a:rPr lang="en-US" sz="2400" b="1" dirty="0">
                <a:solidFill>
                  <a:schemeClr val="bg1"/>
                </a:solidFill>
              </a:rPr>
              <a:t>Biliary cirrhosis </a:t>
            </a:r>
            <a:r>
              <a:rPr lang="en-US" sz="2400" dirty="0">
                <a:solidFill>
                  <a:schemeClr val="bg1"/>
                </a:solidFill>
              </a:rPr>
              <a:t>– diffuse fibrosis with jaundice </a:t>
            </a:r>
            <a:r>
              <a:rPr lang="en-US" sz="2400" dirty="0" smtClean="0">
                <a:solidFill>
                  <a:schemeClr val="bg1"/>
                </a:solidFill>
              </a:rPr>
              <a:t>from chronic </a:t>
            </a:r>
            <a:r>
              <a:rPr lang="en-US" sz="2400" dirty="0">
                <a:solidFill>
                  <a:schemeClr val="bg1"/>
                </a:solidFill>
              </a:rPr>
              <a:t>biliary obstruction</a:t>
            </a:r>
          </a:p>
          <a:p>
            <a:pPr>
              <a:lnSpc>
                <a:spcPct val="150000"/>
              </a:lnSpc>
            </a:pPr>
            <a:r>
              <a:rPr lang="en-US" sz="2400" b="1" dirty="0">
                <a:solidFill>
                  <a:schemeClr val="bg1"/>
                </a:solidFill>
              </a:rPr>
              <a:t>Cardiac cirrhosis </a:t>
            </a:r>
            <a:r>
              <a:rPr lang="en-US" sz="2400" dirty="0">
                <a:solidFill>
                  <a:schemeClr val="bg1"/>
                </a:solidFill>
              </a:rPr>
              <a:t>– from long-standing right sided heart failure</a:t>
            </a:r>
          </a:p>
        </p:txBody>
      </p:sp>
    </p:spTree>
    <p:extLst>
      <p:ext uri="{BB962C8B-B14F-4D97-AF65-F5344CB8AC3E}">
        <p14:creationId xmlns:p14="http://schemas.microsoft.com/office/powerpoint/2010/main" val="1496715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7565" y="1379542"/>
            <a:ext cx="849630" cy="566181"/>
          </a:xfrm>
          <a:prstGeom prst="rect">
            <a:avLst/>
          </a:prstGeom>
        </p:spPr>
        <p:txBody>
          <a:bodyPr vert="horz" wrap="square" lIns="0" tIns="12065" rIns="0" bIns="0" rtlCol="0">
            <a:spAutoFit/>
          </a:bodyPr>
          <a:lstStyle/>
          <a:p>
            <a:pPr marL="12700">
              <a:lnSpc>
                <a:spcPct val="100000"/>
              </a:lnSpc>
              <a:spcBef>
                <a:spcPts val="95"/>
              </a:spcBef>
            </a:pPr>
            <a:endParaRPr spc="-5" dirty="0">
              <a:solidFill>
                <a:srgbClr val="424455"/>
              </a:solidFill>
              <a:latin typeface="Trebuchet MS"/>
              <a:cs typeface="Trebuchet MS"/>
            </a:endParaRPr>
          </a:p>
        </p:txBody>
      </p:sp>
      <p:sp>
        <p:nvSpPr>
          <p:cNvPr id="3" name="object 3"/>
          <p:cNvSpPr txBox="1"/>
          <p:nvPr/>
        </p:nvSpPr>
        <p:spPr>
          <a:xfrm>
            <a:off x="251520" y="2270887"/>
            <a:ext cx="8712968" cy="3006592"/>
          </a:xfrm>
          <a:prstGeom prst="rect">
            <a:avLst/>
          </a:prstGeom>
        </p:spPr>
        <p:txBody>
          <a:bodyPr vert="horz" wrap="square" lIns="0" tIns="13335" rIns="0" bIns="0" rtlCol="0">
            <a:spAutoFit/>
          </a:bodyPr>
          <a:lstStyle/>
          <a:p>
            <a:pPr marL="268605" marR="6350" indent="-256540" algn="just">
              <a:lnSpc>
                <a:spcPct val="200000"/>
              </a:lnSpc>
              <a:spcBef>
                <a:spcPts val="105"/>
              </a:spcBef>
              <a:buClr>
                <a:srgbClr val="9F4DA2"/>
              </a:buClr>
              <a:buFont typeface="Georgia"/>
              <a:buChar char="•"/>
              <a:tabLst>
                <a:tab pos="359410" algn="l"/>
              </a:tabLst>
            </a:pPr>
            <a:r>
              <a:rPr sz="2400" b="0" dirty="0">
                <a:solidFill>
                  <a:schemeClr val="bg1"/>
                </a:solidFill>
              </a:rPr>
              <a:t>	</a:t>
            </a:r>
            <a:r>
              <a:rPr sz="2400" b="0" dirty="0">
                <a:solidFill>
                  <a:schemeClr val="bg1"/>
                </a:solidFill>
                <a:latin typeface="Arial MT"/>
                <a:cs typeface="Arial MT"/>
              </a:rPr>
              <a:t>Acute liver </a:t>
            </a:r>
            <a:r>
              <a:rPr sz="2400" b="0" spc="-5" dirty="0">
                <a:solidFill>
                  <a:schemeClr val="bg1"/>
                </a:solidFill>
                <a:latin typeface="Arial MT"/>
                <a:cs typeface="Arial MT"/>
              </a:rPr>
              <a:t>failure is loss of liver function </a:t>
            </a:r>
            <a:r>
              <a:rPr sz="2400" b="0" dirty="0">
                <a:solidFill>
                  <a:schemeClr val="bg1"/>
                </a:solidFill>
                <a:latin typeface="Arial MT"/>
                <a:cs typeface="Arial MT"/>
              </a:rPr>
              <a:t> </a:t>
            </a:r>
            <a:r>
              <a:rPr sz="2400" b="0" spc="-5" dirty="0">
                <a:solidFill>
                  <a:schemeClr val="bg1"/>
                </a:solidFill>
                <a:latin typeface="Arial MT"/>
                <a:cs typeface="Arial MT"/>
              </a:rPr>
              <a:t>that </a:t>
            </a:r>
            <a:r>
              <a:rPr sz="2400" b="0" dirty="0">
                <a:solidFill>
                  <a:schemeClr val="bg1"/>
                </a:solidFill>
                <a:latin typeface="Arial MT"/>
                <a:cs typeface="Arial MT"/>
              </a:rPr>
              <a:t>occurs </a:t>
            </a:r>
            <a:r>
              <a:rPr sz="2400" b="0" spc="-5" dirty="0">
                <a:solidFill>
                  <a:schemeClr val="bg1"/>
                </a:solidFill>
                <a:latin typeface="Arial MT"/>
                <a:cs typeface="Arial MT"/>
              </a:rPr>
              <a:t>rapidly </a:t>
            </a:r>
            <a:r>
              <a:rPr sz="2400" b="0" dirty="0">
                <a:solidFill>
                  <a:schemeClr val="bg1"/>
                </a:solidFill>
                <a:latin typeface="Arial MT"/>
                <a:cs typeface="Arial MT"/>
              </a:rPr>
              <a:t>— </a:t>
            </a:r>
            <a:r>
              <a:rPr sz="2400" b="0" spc="-5" dirty="0">
                <a:solidFill>
                  <a:schemeClr val="bg1"/>
                </a:solidFill>
                <a:latin typeface="Arial MT"/>
                <a:cs typeface="Arial MT"/>
              </a:rPr>
              <a:t>in </a:t>
            </a:r>
            <a:r>
              <a:rPr sz="2400" b="0" spc="-10" dirty="0">
                <a:solidFill>
                  <a:schemeClr val="bg1"/>
                </a:solidFill>
                <a:latin typeface="Arial MT"/>
                <a:cs typeface="Arial MT"/>
              </a:rPr>
              <a:t>days </a:t>
            </a:r>
            <a:r>
              <a:rPr sz="2400" b="0" spc="-5" dirty="0">
                <a:solidFill>
                  <a:schemeClr val="bg1"/>
                </a:solidFill>
                <a:latin typeface="Arial MT"/>
                <a:cs typeface="Arial MT"/>
              </a:rPr>
              <a:t>or weeks </a:t>
            </a:r>
            <a:r>
              <a:rPr sz="2400" b="0" dirty="0">
                <a:solidFill>
                  <a:schemeClr val="bg1"/>
                </a:solidFill>
                <a:latin typeface="Arial MT"/>
                <a:cs typeface="Arial MT"/>
              </a:rPr>
              <a:t>— </a:t>
            </a:r>
            <a:r>
              <a:rPr sz="2400" b="0" spc="5" dirty="0">
                <a:solidFill>
                  <a:schemeClr val="bg1"/>
                </a:solidFill>
                <a:latin typeface="Arial MT"/>
                <a:cs typeface="Arial MT"/>
              </a:rPr>
              <a:t> </a:t>
            </a:r>
            <a:r>
              <a:rPr sz="2400" b="0" dirty="0">
                <a:solidFill>
                  <a:schemeClr val="bg1"/>
                </a:solidFill>
                <a:latin typeface="Arial MT"/>
                <a:cs typeface="Arial MT"/>
              </a:rPr>
              <a:t>usually</a:t>
            </a:r>
            <a:r>
              <a:rPr sz="2400" b="0" spc="5" dirty="0">
                <a:solidFill>
                  <a:schemeClr val="bg1"/>
                </a:solidFill>
                <a:latin typeface="Arial MT"/>
                <a:cs typeface="Arial MT"/>
              </a:rPr>
              <a:t> </a:t>
            </a:r>
            <a:r>
              <a:rPr sz="2400" b="0" spc="-5" dirty="0">
                <a:solidFill>
                  <a:schemeClr val="bg1"/>
                </a:solidFill>
                <a:latin typeface="Arial MT"/>
                <a:cs typeface="Arial MT"/>
              </a:rPr>
              <a:t>in</a:t>
            </a:r>
            <a:r>
              <a:rPr sz="2400" b="0" dirty="0">
                <a:solidFill>
                  <a:schemeClr val="bg1"/>
                </a:solidFill>
                <a:latin typeface="Arial MT"/>
                <a:cs typeface="Arial MT"/>
              </a:rPr>
              <a:t> a</a:t>
            </a:r>
            <a:r>
              <a:rPr sz="2400" b="0" spc="5" dirty="0">
                <a:solidFill>
                  <a:schemeClr val="bg1"/>
                </a:solidFill>
                <a:latin typeface="Arial MT"/>
                <a:cs typeface="Arial MT"/>
              </a:rPr>
              <a:t> </a:t>
            </a:r>
            <a:r>
              <a:rPr sz="2400" b="0" spc="-5" dirty="0">
                <a:solidFill>
                  <a:schemeClr val="bg1"/>
                </a:solidFill>
                <a:latin typeface="Arial MT"/>
                <a:cs typeface="Arial MT"/>
              </a:rPr>
              <a:t>person</a:t>
            </a:r>
            <a:r>
              <a:rPr sz="2400" b="0" dirty="0">
                <a:solidFill>
                  <a:schemeClr val="bg1"/>
                </a:solidFill>
                <a:latin typeface="Arial MT"/>
                <a:cs typeface="Arial MT"/>
              </a:rPr>
              <a:t> who</a:t>
            </a:r>
            <a:r>
              <a:rPr sz="2400" b="0" spc="5" dirty="0">
                <a:solidFill>
                  <a:schemeClr val="bg1"/>
                </a:solidFill>
                <a:latin typeface="Arial MT"/>
                <a:cs typeface="Arial MT"/>
              </a:rPr>
              <a:t> </a:t>
            </a:r>
            <a:r>
              <a:rPr sz="2400" b="0" spc="-10" dirty="0">
                <a:solidFill>
                  <a:schemeClr val="bg1"/>
                </a:solidFill>
                <a:latin typeface="Arial MT"/>
                <a:cs typeface="Arial MT"/>
              </a:rPr>
              <a:t>has</a:t>
            </a:r>
            <a:r>
              <a:rPr sz="2400" b="0" spc="-5" dirty="0">
                <a:solidFill>
                  <a:schemeClr val="bg1"/>
                </a:solidFill>
                <a:latin typeface="Arial MT"/>
                <a:cs typeface="Arial MT"/>
              </a:rPr>
              <a:t> </a:t>
            </a:r>
            <a:r>
              <a:rPr sz="2400" b="0" dirty="0">
                <a:solidFill>
                  <a:schemeClr val="bg1"/>
                </a:solidFill>
                <a:latin typeface="Arial MT"/>
                <a:cs typeface="Arial MT"/>
              </a:rPr>
              <a:t>no</a:t>
            </a:r>
            <a:r>
              <a:rPr sz="2400" b="0" spc="5" dirty="0">
                <a:solidFill>
                  <a:schemeClr val="bg1"/>
                </a:solidFill>
                <a:latin typeface="Arial MT"/>
                <a:cs typeface="Arial MT"/>
              </a:rPr>
              <a:t> </a:t>
            </a:r>
            <a:r>
              <a:rPr sz="2400" b="0" spc="-5" dirty="0">
                <a:solidFill>
                  <a:schemeClr val="bg1"/>
                </a:solidFill>
                <a:latin typeface="Arial MT"/>
                <a:cs typeface="Arial MT"/>
              </a:rPr>
              <a:t>pre- </a:t>
            </a:r>
            <a:r>
              <a:rPr sz="2400" b="0" dirty="0">
                <a:solidFill>
                  <a:schemeClr val="bg1"/>
                </a:solidFill>
                <a:latin typeface="Arial MT"/>
                <a:cs typeface="Arial MT"/>
              </a:rPr>
              <a:t> existing</a:t>
            </a:r>
            <a:r>
              <a:rPr sz="2400" b="0" spc="-40" dirty="0">
                <a:solidFill>
                  <a:schemeClr val="bg1"/>
                </a:solidFill>
                <a:latin typeface="Arial MT"/>
                <a:cs typeface="Arial MT"/>
              </a:rPr>
              <a:t> </a:t>
            </a:r>
            <a:r>
              <a:rPr sz="2400" b="0" dirty="0">
                <a:solidFill>
                  <a:schemeClr val="bg1"/>
                </a:solidFill>
                <a:latin typeface="Arial MT"/>
                <a:cs typeface="Arial MT"/>
              </a:rPr>
              <a:t>liver</a:t>
            </a:r>
            <a:r>
              <a:rPr sz="2400" b="0" spc="-5" dirty="0">
                <a:solidFill>
                  <a:schemeClr val="bg1"/>
                </a:solidFill>
                <a:latin typeface="Arial MT"/>
                <a:cs typeface="Arial MT"/>
              </a:rPr>
              <a:t> disease</a:t>
            </a:r>
            <a:r>
              <a:rPr sz="2400" b="0" spc="-30" dirty="0">
                <a:solidFill>
                  <a:schemeClr val="bg1"/>
                </a:solidFill>
                <a:latin typeface="Arial MT"/>
                <a:cs typeface="Arial MT"/>
              </a:rPr>
              <a:t> </a:t>
            </a:r>
            <a:r>
              <a:rPr sz="2400" b="0" dirty="0">
                <a:solidFill>
                  <a:schemeClr val="bg1"/>
                </a:solidFill>
                <a:latin typeface="Arial MT"/>
                <a:cs typeface="Arial MT"/>
              </a:rPr>
              <a:t>.</a:t>
            </a:r>
          </a:p>
          <a:p>
            <a:pPr marL="268605" marR="5080" indent="-256540" algn="just">
              <a:lnSpc>
                <a:spcPct val="200000"/>
              </a:lnSpc>
              <a:spcBef>
                <a:spcPts val="300"/>
              </a:spcBef>
              <a:buClr>
                <a:srgbClr val="9F4DA2"/>
              </a:buClr>
              <a:buFont typeface="Georgia"/>
              <a:buChar char="•"/>
              <a:tabLst>
                <a:tab pos="382270" algn="l"/>
              </a:tabLst>
            </a:pPr>
            <a:r>
              <a:rPr sz="2400" b="0" dirty="0">
                <a:solidFill>
                  <a:schemeClr val="bg1"/>
                </a:solidFill>
              </a:rPr>
              <a:t>	</a:t>
            </a:r>
            <a:r>
              <a:rPr sz="2400" b="0" dirty="0">
                <a:solidFill>
                  <a:schemeClr val="bg1"/>
                </a:solidFill>
                <a:latin typeface="Arial MT"/>
                <a:cs typeface="Arial MT"/>
              </a:rPr>
              <a:t>It's</a:t>
            </a:r>
            <a:r>
              <a:rPr sz="2400" b="0" spc="5" dirty="0">
                <a:solidFill>
                  <a:schemeClr val="bg1"/>
                </a:solidFill>
                <a:latin typeface="Arial MT"/>
                <a:cs typeface="Arial MT"/>
              </a:rPr>
              <a:t> </a:t>
            </a:r>
            <a:r>
              <a:rPr sz="2400" b="0" dirty="0">
                <a:solidFill>
                  <a:schemeClr val="bg1"/>
                </a:solidFill>
                <a:latin typeface="Arial MT"/>
                <a:cs typeface="Arial MT"/>
              </a:rPr>
              <a:t>a</a:t>
            </a:r>
            <a:r>
              <a:rPr sz="2400" b="0" spc="5" dirty="0">
                <a:solidFill>
                  <a:schemeClr val="bg1"/>
                </a:solidFill>
                <a:latin typeface="Arial MT"/>
                <a:cs typeface="Arial MT"/>
              </a:rPr>
              <a:t> </a:t>
            </a:r>
            <a:r>
              <a:rPr sz="2400" b="0" dirty="0">
                <a:solidFill>
                  <a:schemeClr val="bg1"/>
                </a:solidFill>
                <a:latin typeface="Arial MT"/>
                <a:cs typeface="Arial MT"/>
              </a:rPr>
              <a:t>medical</a:t>
            </a:r>
            <a:r>
              <a:rPr sz="2400" b="0" spc="5" dirty="0">
                <a:solidFill>
                  <a:schemeClr val="bg1"/>
                </a:solidFill>
                <a:latin typeface="Arial MT"/>
                <a:cs typeface="Arial MT"/>
              </a:rPr>
              <a:t> </a:t>
            </a:r>
            <a:r>
              <a:rPr sz="2400" b="0" spc="-5" dirty="0">
                <a:solidFill>
                  <a:schemeClr val="bg1"/>
                </a:solidFill>
                <a:latin typeface="Arial MT"/>
                <a:cs typeface="Arial MT"/>
              </a:rPr>
              <a:t>emergency</a:t>
            </a:r>
            <a:r>
              <a:rPr sz="2400" b="0" dirty="0">
                <a:solidFill>
                  <a:schemeClr val="bg1"/>
                </a:solidFill>
                <a:latin typeface="Arial MT"/>
                <a:cs typeface="Arial MT"/>
              </a:rPr>
              <a:t> </a:t>
            </a:r>
            <a:r>
              <a:rPr sz="2400" b="0" spc="-5" dirty="0">
                <a:solidFill>
                  <a:schemeClr val="bg1"/>
                </a:solidFill>
                <a:latin typeface="Arial MT"/>
                <a:cs typeface="Arial MT"/>
              </a:rPr>
              <a:t>that</a:t>
            </a:r>
            <a:r>
              <a:rPr sz="2400" b="0" dirty="0">
                <a:solidFill>
                  <a:schemeClr val="bg1"/>
                </a:solidFill>
                <a:latin typeface="Arial MT"/>
                <a:cs typeface="Arial MT"/>
              </a:rPr>
              <a:t> requires </a:t>
            </a:r>
            <a:r>
              <a:rPr sz="2400" b="0" spc="5" dirty="0">
                <a:solidFill>
                  <a:schemeClr val="bg1"/>
                </a:solidFill>
                <a:latin typeface="Arial MT"/>
                <a:cs typeface="Arial MT"/>
              </a:rPr>
              <a:t> </a:t>
            </a:r>
            <a:r>
              <a:rPr sz="2400" b="0" spc="-5" dirty="0">
                <a:solidFill>
                  <a:schemeClr val="bg1"/>
                </a:solidFill>
                <a:latin typeface="Arial MT"/>
                <a:cs typeface="Arial MT"/>
              </a:rPr>
              <a:t>hospitalization</a:t>
            </a:r>
            <a:r>
              <a:rPr sz="2400" b="0" spc="-40" dirty="0">
                <a:solidFill>
                  <a:schemeClr val="bg1"/>
                </a:solidFill>
                <a:latin typeface="Arial MT"/>
                <a:cs typeface="Arial MT"/>
              </a:rPr>
              <a:t> </a:t>
            </a:r>
            <a:r>
              <a:rPr sz="2400" b="0" dirty="0">
                <a:solidFill>
                  <a:schemeClr val="bg1"/>
                </a:solidFill>
                <a:latin typeface="Arial MT"/>
                <a:cs typeface="Arial MT"/>
              </a:rPr>
              <a:t>.</a:t>
            </a:r>
          </a:p>
        </p:txBody>
      </p:sp>
    </p:spTree>
    <p:extLst>
      <p:ext uri="{BB962C8B-B14F-4D97-AF65-F5344CB8AC3E}">
        <p14:creationId xmlns:p14="http://schemas.microsoft.com/office/powerpoint/2010/main" val="3401125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3741" y="1124744"/>
            <a:ext cx="4011929" cy="566181"/>
          </a:xfrm>
          <a:prstGeom prst="rect">
            <a:avLst/>
          </a:prstGeom>
        </p:spPr>
        <p:txBody>
          <a:bodyPr vert="horz" wrap="square" lIns="0" tIns="12065" rIns="0" bIns="0" rtlCol="0">
            <a:spAutoFit/>
          </a:bodyPr>
          <a:lstStyle/>
          <a:p>
            <a:pPr marL="12700">
              <a:lnSpc>
                <a:spcPct val="100000"/>
              </a:lnSpc>
              <a:spcBef>
                <a:spcPts val="95"/>
              </a:spcBef>
            </a:pPr>
            <a:r>
              <a:rPr spc="-5" dirty="0">
                <a:solidFill>
                  <a:srgbClr val="FFC000"/>
                </a:solidFill>
                <a:latin typeface="Trebuchet MS"/>
                <a:cs typeface="Trebuchet MS"/>
              </a:rPr>
              <a:t>ETIOLOGY</a:t>
            </a:r>
            <a:r>
              <a:rPr spc="-90" dirty="0">
                <a:solidFill>
                  <a:srgbClr val="FFC000"/>
                </a:solidFill>
                <a:latin typeface="Trebuchet MS"/>
                <a:cs typeface="Trebuchet MS"/>
              </a:rPr>
              <a:t> </a:t>
            </a:r>
            <a:r>
              <a:rPr spc="-5" dirty="0">
                <a:solidFill>
                  <a:srgbClr val="FFC000"/>
                </a:solidFill>
                <a:latin typeface="Trebuchet MS"/>
                <a:cs typeface="Trebuchet MS"/>
              </a:rPr>
              <a:t>OF</a:t>
            </a:r>
            <a:r>
              <a:rPr spc="-245" dirty="0">
                <a:solidFill>
                  <a:srgbClr val="FFC000"/>
                </a:solidFill>
                <a:latin typeface="Trebuchet MS"/>
                <a:cs typeface="Trebuchet MS"/>
              </a:rPr>
              <a:t> </a:t>
            </a:r>
            <a:r>
              <a:rPr spc="-5" dirty="0">
                <a:solidFill>
                  <a:srgbClr val="FFC000"/>
                </a:solidFill>
                <a:latin typeface="Trebuchet MS"/>
                <a:cs typeface="Trebuchet MS"/>
              </a:rPr>
              <a:t>ALF</a:t>
            </a:r>
          </a:p>
        </p:txBody>
      </p:sp>
      <p:sp>
        <p:nvSpPr>
          <p:cNvPr id="3" name="object 3"/>
          <p:cNvSpPr txBox="1"/>
          <p:nvPr/>
        </p:nvSpPr>
        <p:spPr>
          <a:xfrm>
            <a:off x="658368" y="2270887"/>
            <a:ext cx="160020" cy="513715"/>
          </a:xfrm>
          <a:prstGeom prst="rect">
            <a:avLst/>
          </a:prstGeom>
        </p:spPr>
        <p:txBody>
          <a:bodyPr vert="horz" wrap="square" lIns="0" tIns="13335" rIns="0" bIns="0" rtlCol="0">
            <a:spAutoFit/>
          </a:bodyPr>
          <a:lstStyle/>
          <a:p>
            <a:pPr>
              <a:lnSpc>
                <a:spcPct val="100000"/>
              </a:lnSpc>
              <a:spcBef>
                <a:spcPts val="105"/>
              </a:spcBef>
            </a:pPr>
            <a:r>
              <a:rPr sz="3200" dirty="0">
                <a:solidFill>
                  <a:srgbClr val="9F4DA2"/>
                </a:solidFill>
                <a:latin typeface="Georgia"/>
                <a:cs typeface="Georgia"/>
              </a:rPr>
              <a:t>•</a:t>
            </a:r>
            <a:endParaRPr sz="3200">
              <a:latin typeface="Georgia"/>
              <a:cs typeface="Georgia"/>
            </a:endParaRPr>
          </a:p>
        </p:txBody>
      </p:sp>
      <p:pic>
        <p:nvPicPr>
          <p:cNvPr id="4" name="object 4"/>
          <p:cNvPicPr/>
          <p:nvPr/>
        </p:nvPicPr>
        <p:blipFill>
          <a:blip r:embed="rId2" cstate="print"/>
          <a:stretch>
            <a:fillRect/>
          </a:stretch>
        </p:blipFill>
        <p:spPr>
          <a:xfrm>
            <a:off x="0" y="2278379"/>
            <a:ext cx="2912364" cy="1825752"/>
          </a:xfrm>
          <a:prstGeom prst="rect">
            <a:avLst/>
          </a:prstGeom>
        </p:spPr>
      </p:pic>
      <p:sp>
        <p:nvSpPr>
          <p:cNvPr id="5" name="object 5"/>
          <p:cNvSpPr txBox="1"/>
          <p:nvPr/>
        </p:nvSpPr>
        <p:spPr>
          <a:xfrm>
            <a:off x="344424" y="2657094"/>
            <a:ext cx="2167890" cy="930275"/>
          </a:xfrm>
          <a:prstGeom prst="rect">
            <a:avLst/>
          </a:prstGeom>
        </p:spPr>
        <p:txBody>
          <a:bodyPr vert="horz" wrap="square" lIns="0" tIns="86360" rIns="0" bIns="0" rtlCol="0">
            <a:spAutoFit/>
          </a:bodyPr>
          <a:lstStyle/>
          <a:p>
            <a:pPr indent="467995">
              <a:lnSpc>
                <a:spcPts val="3279"/>
              </a:lnSpc>
              <a:spcBef>
                <a:spcPts val="680"/>
              </a:spcBef>
            </a:pPr>
            <a:r>
              <a:rPr sz="2400" dirty="0">
                <a:latin typeface="Georgia"/>
                <a:cs typeface="Georgia"/>
              </a:rPr>
              <a:t>VIRAL </a:t>
            </a:r>
            <a:r>
              <a:rPr sz="2400" spc="5" dirty="0">
                <a:latin typeface="Georgia"/>
                <a:cs typeface="Georgia"/>
              </a:rPr>
              <a:t> </a:t>
            </a:r>
            <a:r>
              <a:rPr sz="2400" dirty="0">
                <a:latin typeface="Georgia"/>
                <a:cs typeface="Georgia"/>
              </a:rPr>
              <a:t>HEPATITIS</a:t>
            </a:r>
          </a:p>
        </p:txBody>
      </p:sp>
      <p:pic>
        <p:nvPicPr>
          <p:cNvPr id="6" name="object 6"/>
          <p:cNvPicPr/>
          <p:nvPr/>
        </p:nvPicPr>
        <p:blipFill>
          <a:blip r:embed="rId3" cstate="print"/>
          <a:stretch>
            <a:fillRect/>
          </a:stretch>
        </p:blipFill>
        <p:spPr>
          <a:xfrm>
            <a:off x="3101255" y="2293406"/>
            <a:ext cx="2939964" cy="1797698"/>
          </a:xfrm>
          <a:prstGeom prst="rect">
            <a:avLst/>
          </a:prstGeom>
        </p:spPr>
      </p:pic>
      <p:sp>
        <p:nvSpPr>
          <p:cNvPr id="7" name="object 7"/>
          <p:cNvSpPr txBox="1"/>
          <p:nvPr/>
        </p:nvSpPr>
        <p:spPr>
          <a:xfrm>
            <a:off x="3203085" y="2578232"/>
            <a:ext cx="2736304" cy="1009251"/>
          </a:xfrm>
          <a:prstGeom prst="rect">
            <a:avLst/>
          </a:prstGeom>
        </p:spPr>
        <p:txBody>
          <a:bodyPr vert="horz" wrap="square" lIns="0" tIns="85090" rIns="0" bIns="0" rtlCol="0">
            <a:spAutoFit/>
          </a:bodyPr>
          <a:lstStyle/>
          <a:p>
            <a:pPr marL="12065" marR="5080" indent="1905" algn="ctr">
              <a:lnSpc>
                <a:spcPct val="150000"/>
              </a:lnSpc>
              <a:spcBef>
                <a:spcPts val="670"/>
              </a:spcBef>
            </a:pPr>
            <a:r>
              <a:rPr sz="2000" spc="-5" dirty="0">
                <a:latin typeface="Georgia"/>
                <a:cs typeface="Georgia"/>
              </a:rPr>
              <a:t>DRUG </a:t>
            </a:r>
            <a:r>
              <a:rPr sz="2000" dirty="0">
                <a:latin typeface="Georgia"/>
                <a:cs typeface="Georgia"/>
              </a:rPr>
              <a:t> INDUCED </a:t>
            </a:r>
            <a:r>
              <a:rPr sz="2000" spc="5" dirty="0">
                <a:latin typeface="Georgia"/>
                <a:cs typeface="Georgia"/>
              </a:rPr>
              <a:t> </a:t>
            </a:r>
            <a:r>
              <a:rPr sz="2000" dirty="0" smtClean="0">
                <a:latin typeface="Georgia"/>
                <a:cs typeface="Georgia"/>
              </a:rPr>
              <a:t>HEPATOTOX</a:t>
            </a:r>
            <a:r>
              <a:rPr sz="2000" spc="-5" dirty="0" smtClean="0">
                <a:latin typeface="Georgia"/>
                <a:cs typeface="Georgia"/>
              </a:rPr>
              <a:t>ICITY</a:t>
            </a:r>
            <a:endParaRPr sz="2000" dirty="0">
              <a:latin typeface="Georgia"/>
              <a:cs typeface="Georgia"/>
            </a:endParaRPr>
          </a:p>
        </p:txBody>
      </p:sp>
      <p:pic>
        <p:nvPicPr>
          <p:cNvPr id="8" name="object 8"/>
          <p:cNvPicPr/>
          <p:nvPr/>
        </p:nvPicPr>
        <p:blipFill>
          <a:blip r:embed="rId4" cstate="print"/>
          <a:stretch>
            <a:fillRect/>
          </a:stretch>
        </p:blipFill>
        <p:spPr>
          <a:xfrm>
            <a:off x="6245186" y="2293406"/>
            <a:ext cx="2898813" cy="1797698"/>
          </a:xfrm>
          <a:prstGeom prst="rect">
            <a:avLst/>
          </a:prstGeom>
        </p:spPr>
      </p:pic>
      <p:sp>
        <p:nvSpPr>
          <p:cNvPr id="9" name="object 9"/>
          <p:cNvSpPr txBox="1"/>
          <p:nvPr/>
        </p:nvSpPr>
        <p:spPr>
          <a:xfrm>
            <a:off x="6443853" y="2617605"/>
            <a:ext cx="2542540" cy="1009251"/>
          </a:xfrm>
          <a:prstGeom prst="rect">
            <a:avLst/>
          </a:prstGeom>
        </p:spPr>
        <p:txBody>
          <a:bodyPr vert="horz" wrap="square" lIns="0" tIns="85090" rIns="0" bIns="0" rtlCol="0">
            <a:spAutoFit/>
          </a:bodyPr>
          <a:lstStyle/>
          <a:p>
            <a:pPr marL="12065" marR="5080" indent="3175" algn="ctr">
              <a:lnSpc>
                <a:spcPct val="150000"/>
              </a:lnSpc>
              <a:spcBef>
                <a:spcPts val="670"/>
              </a:spcBef>
            </a:pPr>
            <a:r>
              <a:rPr sz="2000" dirty="0">
                <a:latin typeface="Georgia"/>
                <a:cs typeface="Georgia"/>
              </a:rPr>
              <a:t>TOXIN </a:t>
            </a:r>
            <a:r>
              <a:rPr sz="2000" spc="5" dirty="0">
                <a:latin typeface="Georgia"/>
                <a:cs typeface="Georgia"/>
              </a:rPr>
              <a:t> </a:t>
            </a:r>
            <a:r>
              <a:rPr sz="2000" dirty="0">
                <a:latin typeface="Georgia"/>
                <a:cs typeface="Georgia"/>
              </a:rPr>
              <a:t>RELATED </a:t>
            </a:r>
            <a:r>
              <a:rPr sz="2000" spc="5" dirty="0">
                <a:latin typeface="Georgia"/>
                <a:cs typeface="Georgia"/>
              </a:rPr>
              <a:t> </a:t>
            </a:r>
            <a:r>
              <a:rPr sz="2000" dirty="0" smtClean="0">
                <a:latin typeface="Georgia"/>
                <a:cs typeface="Georgia"/>
              </a:rPr>
              <a:t>HEPATOTOX</a:t>
            </a:r>
            <a:r>
              <a:rPr sz="2000" spc="-5" dirty="0" smtClean="0">
                <a:latin typeface="Georgia"/>
                <a:cs typeface="Georgia"/>
              </a:rPr>
              <a:t>ICITY</a:t>
            </a:r>
            <a:endParaRPr sz="2000" dirty="0">
              <a:latin typeface="Georgia"/>
              <a:cs typeface="Georgia"/>
            </a:endParaRPr>
          </a:p>
        </p:txBody>
      </p:sp>
      <p:pic>
        <p:nvPicPr>
          <p:cNvPr id="10" name="object 10"/>
          <p:cNvPicPr/>
          <p:nvPr/>
        </p:nvPicPr>
        <p:blipFill>
          <a:blip r:embed="rId5" cstate="print"/>
          <a:stretch>
            <a:fillRect/>
          </a:stretch>
        </p:blipFill>
        <p:spPr>
          <a:xfrm>
            <a:off x="1535400" y="4287377"/>
            <a:ext cx="2938696" cy="1806733"/>
          </a:xfrm>
          <a:prstGeom prst="rect">
            <a:avLst/>
          </a:prstGeom>
        </p:spPr>
      </p:pic>
      <p:sp>
        <p:nvSpPr>
          <p:cNvPr id="11" name="object 11"/>
          <p:cNvSpPr txBox="1"/>
          <p:nvPr/>
        </p:nvSpPr>
        <p:spPr>
          <a:xfrm>
            <a:off x="1915795" y="4657725"/>
            <a:ext cx="2172970" cy="930275"/>
          </a:xfrm>
          <a:prstGeom prst="rect">
            <a:avLst/>
          </a:prstGeom>
        </p:spPr>
        <p:txBody>
          <a:bodyPr vert="horz" wrap="square" lIns="0" tIns="86360" rIns="0" bIns="0" rtlCol="0">
            <a:spAutoFit/>
          </a:bodyPr>
          <a:lstStyle/>
          <a:p>
            <a:pPr marL="302260" marR="5080" indent="-289560">
              <a:lnSpc>
                <a:spcPts val="3279"/>
              </a:lnSpc>
              <a:spcBef>
                <a:spcPts val="680"/>
              </a:spcBef>
            </a:pPr>
            <a:r>
              <a:rPr sz="2400" dirty="0">
                <a:latin typeface="Georgia"/>
                <a:cs typeface="Georgia"/>
              </a:rPr>
              <a:t>VASCULAR  </a:t>
            </a:r>
            <a:r>
              <a:rPr sz="2400" spc="-5" dirty="0">
                <a:latin typeface="Georgia"/>
                <a:cs typeface="Georgia"/>
              </a:rPr>
              <a:t>CAUSES</a:t>
            </a:r>
            <a:endParaRPr sz="2400" dirty="0">
              <a:latin typeface="Georgia"/>
              <a:cs typeface="Georgia"/>
            </a:endParaRPr>
          </a:p>
        </p:txBody>
      </p:sp>
      <p:pic>
        <p:nvPicPr>
          <p:cNvPr id="12" name="object 12"/>
          <p:cNvPicPr/>
          <p:nvPr/>
        </p:nvPicPr>
        <p:blipFill>
          <a:blip r:embed="rId6" cstate="print"/>
          <a:stretch>
            <a:fillRect/>
          </a:stretch>
        </p:blipFill>
        <p:spPr>
          <a:xfrm>
            <a:off x="4673320" y="4287377"/>
            <a:ext cx="2939215" cy="1806733"/>
          </a:xfrm>
          <a:prstGeom prst="rect">
            <a:avLst/>
          </a:prstGeom>
        </p:spPr>
      </p:pic>
      <p:sp>
        <p:nvSpPr>
          <p:cNvPr id="13" name="object 13"/>
          <p:cNvSpPr txBox="1"/>
          <p:nvPr/>
        </p:nvSpPr>
        <p:spPr>
          <a:xfrm>
            <a:off x="4929885" y="4657725"/>
            <a:ext cx="2425700" cy="825867"/>
          </a:xfrm>
          <a:prstGeom prst="rect">
            <a:avLst/>
          </a:prstGeom>
        </p:spPr>
        <p:txBody>
          <a:bodyPr vert="horz" wrap="square" lIns="0" tIns="86360" rIns="0" bIns="0" rtlCol="0">
            <a:spAutoFit/>
          </a:bodyPr>
          <a:lstStyle/>
          <a:p>
            <a:pPr marL="431800" marR="5080" indent="-419100">
              <a:spcBef>
                <a:spcPts val="680"/>
              </a:spcBef>
            </a:pPr>
            <a:r>
              <a:rPr sz="2400" spc="-5" dirty="0">
                <a:latin typeface="Georgia"/>
                <a:cs typeface="Georgia"/>
              </a:rPr>
              <a:t>METABOLIC  CAUSES</a:t>
            </a:r>
            <a:endParaRPr sz="2400" dirty="0">
              <a:latin typeface="Georgia"/>
              <a:cs typeface="Georgia"/>
            </a:endParaRPr>
          </a:p>
        </p:txBody>
      </p:sp>
    </p:spTree>
    <p:extLst>
      <p:ext uri="{BB962C8B-B14F-4D97-AF65-F5344CB8AC3E}">
        <p14:creationId xmlns:p14="http://schemas.microsoft.com/office/powerpoint/2010/main" val="1110164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345133"/>
            <a:ext cx="2666365" cy="635000"/>
          </a:xfrm>
          <a:prstGeom prst="rect">
            <a:avLst/>
          </a:prstGeom>
        </p:spPr>
        <p:txBody>
          <a:bodyPr vert="horz" wrap="square" lIns="0" tIns="12065" rIns="0" bIns="0" rtlCol="0">
            <a:spAutoFit/>
          </a:bodyPr>
          <a:lstStyle/>
          <a:p>
            <a:pPr marL="12700">
              <a:lnSpc>
                <a:spcPct val="100000"/>
              </a:lnSpc>
              <a:spcBef>
                <a:spcPts val="95"/>
              </a:spcBef>
            </a:pPr>
            <a:r>
              <a:rPr spc="-5" dirty="0">
                <a:solidFill>
                  <a:srgbClr val="FF0000"/>
                </a:solidFill>
                <a:latin typeface="Trebuchet MS"/>
                <a:cs typeface="Trebuchet MS"/>
              </a:rPr>
              <a:t>C/M</a:t>
            </a:r>
            <a:r>
              <a:rPr spc="-50" dirty="0">
                <a:solidFill>
                  <a:srgbClr val="FF0000"/>
                </a:solidFill>
                <a:latin typeface="Trebuchet MS"/>
                <a:cs typeface="Trebuchet MS"/>
              </a:rPr>
              <a:t> </a:t>
            </a:r>
            <a:r>
              <a:rPr spc="-5" dirty="0">
                <a:solidFill>
                  <a:srgbClr val="FF0000"/>
                </a:solidFill>
                <a:latin typeface="Trebuchet MS"/>
                <a:cs typeface="Trebuchet MS"/>
              </a:rPr>
              <a:t>OF</a:t>
            </a:r>
            <a:r>
              <a:rPr spc="-254" dirty="0">
                <a:solidFill>
                  <a:srgbClr val="FF0000"/>
                </a:solidFill>
                <a:latin typeface="Trebuchet MS"/>
                <a:cs typeface="Trebuchet MS"/>
              </a:rPr>
              <a:t> </a:t>
            </a:r>
            <a:r>
              <a:rPr spc="-5" dirty="0">
                <a:solidFill>
                  <a:srgbClr val="FF0000"/>
                </a:solidFill>
                <a:latin typeface="Trebuchet MS"/>
                <a:cs typeface="Trebuchet MS"/>
              </a:rPr>
              <a:t>ALF</a:t>
            </a:r>
          </a:p>
        </p:txBody>
      </p:sp>
      <p:sp>
        <p:nvSpPr>
          <p:cNvPr id="3" name="object 3"/>
          <p:cNvSpPr txBox="1"/>
          <p:nvPr/>
        </p:nvSpPr>
        <p:spPr>
          <a:xfrm>
            <a:off x="179512" y="2273935"/>
            <a:ext cx="8784976" cy="3436197"/>
          </a:xfrm>
          <a:prstGeom prst="rect">
            <a:avLst/>
          </a:prstGeom>
        </p:spPr>
        <p:txBody>
          <a:bodyPr vert="horz" wrap="square" lIns="0" tIns="12065" rIns="0" bIns="0" rtlCol="0">
            <a:spAutoFit/>
          </a:bodyPr>
          <a:lstStyle/>
          <a:p>
            <a:pPr marL="268605" marR="7620" indent="-256540">
              <a:lnSpc>
                <a:spcPct val="150000"/>
              </a:lnSpc>
              <a:spcBef>
                <a:spcPts val="95"/>
              </a:spcBef>
              <a:buClr>
                <a:srgbClr val="9F4DA2"/>
              </a:buClr>
              <a:buFont typeface="Wingdings"/>
              <a:buChar char=""/>
              <a:tabLst>
                <a:tab pos="269240" algn="l"/>
                <a:tab pos="1858010" algn="l"/>
                <a:tab pos="4756150" algn="l"/>
                <a:tab pos="6325870" algn="l"/>
              </a:tabLst>
            </a:pPr>
            <a:r>
              <a:rPr sz="2000" b="0" spc="-5" dirty="0" smtClean="0">
                <a:solidFill>
                  <a:schemeClr val="bg1"/>
                </a:solidFill>
                <a:latin typeface="Arial MT"/>
                <a:cs typeface="Arial MT"/>
              </a:rPr>
              <a:t>He</a:t>
            </a:r>
            <a:r>
              <a:rPr sz="2000" b="0" spc="5" dirty="0" smtClean="0">
                <a:solidFill>
                  <a:schemeClr val="bg1"/>
                </a:solidFill>
                <a:latin typeface="Arial MT"/>
                <a:cs typeface="Arial MT"/>
              </a:rPr>
              <a:t>p</a:t>
            </a:r>
            <a:r>
              <a:rPr sz="2000" b="0" spc="-5" dirty="0" smtClean="0">
                <a:solidFill>
                  <a:schemeClr val="bg1"/>
                </a:solidFill>
                <a:latin typeface="Arial MT"/>
                <a:cs typeface="Arial MT"/>
              </a:rPr>
              <a:t>a</a:t>
            </a:r>
            <a:r>
              <a:rPr sz="2000" b="0" dirty="0" smtClean="0">
                <a:solidFill>
                  <a:schemeClr val="bg1"/>
                </a:solidFill>
                <a:latin typeface="Arial MT"/>
                <a:cs typeface="Arial MT"/>
              </a:rPr>
              <a:t>t</a:t>
            </a:r>
            <a:r>
              <a:rPr sz="2000" b="0" spc="-5" dirty="0" smtClean="0">
                <a:solidFill>
                  <a:schemeClr val="bg1"/>
                </a:solidFill>
                <a:latin typeface="Arial MT"/>
                <a:cs typeface="Arial MT"/>
              </a:rPr>
              <a:t>ic</a:t>
            </a:r>
            <a:r>
              <a:rPr lang="en-IN" sz="2000" b="0" dirty="0">
                <a:solidFill>
                  <a:schemeClr val="bg1"/>
                </a:solidFill>
                <a:latin typeface="Arial MT"/>
                <a:cs typeface="Arial MT"/>
              </a:rPr>
              <a:t> </a:t>
            </a:r>
            <a:r>
              <a:rPr sz="2000" b="0" dirty="0" smtClean="0">
                <a:solidFill>
                  <a:schemeClr val="bg1"/>
                </a:solidFill>
                <a:latin typeface="Arial MT"/>
                <a:cs typeface="Arial MT"/>
              </a:rPr>
              <a:t>encephalopath</a:t>
            </a:r>
            <a:r>
              <a:rPr sz="2000" b="0" spc="-5" dirty="0" smtClean="0">
                <a:solidFill>
                  <a:schemeClr val="bg1"/>
                </a:solidFill>
                <a:latin typeface="Arial MT"/>
                <a:cs typeface="Arial MT"/>
              </a:rPr>
              <a:t>y</a:t>
            </a:r>
            <a:r>
              <a:rPr lang="en-IN" sz="2000" b="0" dirty="0">
                <a:solidFill>
                  <a:schemeClr val="bg1"/>
                </a:solidFill>
                <a:latin typeface="Arial MT"/>
                <a:cs typeface="Arial MT"/>
              </a:rPr>
              <a:t> </a:t>
            </a:r>
            <a:r>
              <a:rPr sz="2000" b="0" spc="-5" dirty="0" smtClean="0">
                <a:solidFill>
                  <a:schemeClr val="bg1"/>
                </a:solidFill>
                <a:latin typeface="Arial MT"/>
                <a:cs typeface="Arial MT"/>
              </a:rPr>
              <a:t>(m</a:t>
            </a:r>
            <a:r>
              <a:rPr sz="2000" b="0" dirty="0" smtClean="0">
                <a:solidFill>
                  <a:schemeClr val="bg1"/>
                </a:solidFill>
                <a:latin typeface="Arial MT"/>
                <a:cs typeface="Arial MT"/>
              </a:rPr>
              <a:t>e</a:t>
            </a:r>
            <a:r>
              <a:rPr sz="2000" b="0" spc="-5" dirty="0" smtClean="0">
                <a:solidFill>
                  <a:schemeClr val="bg1"/>
                </a:solidFill>
                <a:latin typeface="Arial MT"/>
                <a:cs typeface="Arial MT"/>
              </a:rPr>
              <a:t>nt</a:t>
            </a:r>
            <a:r>
              <a:rPr sz="2000" b="0" spc="15" dirty="0" smtClean="0">
                <a:solidFill>
                  <a:schemeClr val="bg1"/>
                </a:solidFill>
                <a:latin typeface="Arial MT"/>
                <a:cs typeface="Arial MT"/>
              </a:rPr>
              <a:t>a</a:t>
            </a:r>
            <a:r>
              <a:rPr sz="2000" b="0" spc="-5" dirty="0" smtClean="0">
                <a:solidFill>
                  <a:schemeClr val="bg1"/>
                </a:solidFill>
                <a:latin typeface="Arial MT"/>
                <a:cs typeface="Arial MT"/>
              </a:rPr>
              <a:t>l</a:t>
            </a:r>
            <a:r>
              <a:rPr lang="en-IN" sz="2000" b="0" dirty="0">
                <a:solidFill>
                  <a:schemeClr val="bg1"/>
                </a:solidFill>
                <a:latin typeface="Arial MT"/>
                <a:cs typeface="Arial MT"/>
              </a:rPr>
              <a:t> </a:t>
            </a:r>
            <a:r>
              <a:rPr sz="2000" b="0" spc="-5" dirty="0" smtClean="0">
                <a:solidFill>
                  <a:schemeClr val="bg1"/>
                </a:solidFill>
                <a:latin typeface="Arial MT"/>
                <a:cs typeface="Arial MT"/>
              </a:rPr>
              <a:t>c</a:t>
            </a:r>
            <a:r>
              <a:rPr sz="2000" b="0" dirty="0" smtClean="0">
                <a:solidFill>
                  <a:schemeClr val="bg1"/>
                </a:solidFill>
                <a:latin typeface="Arial MT"/>
                <a:cs typeface="Arial MT"/>
              </a:rPr>
              <a:t>o</a:t>
            </a:r>
            <a:r>
              <a:rPr sz="2000" b="0" spc="-5" dirty="0" smtClean="0">
                <a:solidFill>
                  <a:schemeClr val="bg1"/>
                </a:solidFill>
                <a:latin typeface="Arial MT"/>
                <a:cs typeface="Arial MT"/>
              </a:rPr>
              <a:t>nf</a:t>
            </a:r>
            <a:r>
              <a:rPr sz="2000" b="0" spc="5" dirty="0" smtClean="0">
                <a:solidFill>
                  <a:schemeClr val="bg1"/>
                </a:solidFill>
                <a:latin typeface="Arial MT"/>
                <a:cs typeface="Arial MT"/>
              </a:rPr>
              <a:t>u</a:t>
            </a:r>
            <a:r>
              <a:rPr sz="2000" b="0" spc="-5" dirty="0" smtClean="0">
                <a:solidFill>
                  <a:schemeClr val="bg1"/>
                </a:solidFill>
                <a:latin typeface="Arial MT"/>
                <a:cs typeface="Arial MT"/>
              </a:rPr>
              <a:t>sion,</a:t>
            </a:r>
            <a:r>
              <a:rPr lang="en-IN" sz="2000" b="0" spc="-5" dirty="0" smtClean="0">
                <a:solidFill>
                  <a:schemeClr val="bg1"/>
                </a:solidFill>
                <a:latin typeface="Arial MT"/>
                <a:cs typeface="Arial MT"/>
              </a:rPr>
              <a:t> </a:t>
            </a:r>
            <a:r>
              <a:rPr sz="2000" b="0" spc="-5" dirty="0" smtClean="0">
                <a:solidFill>
                  <a:schemeClr val="bg1"/>
                </a:solidFill>
                <a:latin typeface="Arial MT"/>
                <a:cs typeface="Arial MT"/>
              </a:rPr>
              <a:t>difficulty</a:t>
            </a:r>
            <a:r>
              <a:rPr sz="2000" b="0" spc="-20" dirty="0" smtClean="0">
                <a:solidFill>
                  <a:schemeClr val="bg1"/>
                </a:solidFill>
                <a:latin typeface="Arial MT"/>
                <a:cs typeface="Arial MT"/>
              </a:rPr>
              <a:t> </a:t>
            </a:r>
            <a:r>
              <a:rPr sz="2000" b="0" dirty="0">
                <a:solidFill>
                  <a:schemeClr val="bg1"/>
                </a:solidFill>
                <a:latin typeface="Arial MT"/>
                <a:cs typeface="Arial MT"/>
              </a:rPr>
              <a:t>concentrating</a:t>
            </a:r>
            <a:r>
              <a:rPr sz="2000" b="0" spc="15" dirty="0">
                <a:solidFill>
                  <a:schemeClr val="bg1"/>
                </a:solidFill>
                <a:latin typeface="Arial MT"/>
                <a:cs typeface="Arial MT"/>
              </a:rPr>
              <a:t> </a:t>
            </a:r>
            <a:r>
              <a:rPr sz="2000" b="0" dirty="0">
                <a:solidFill>
                  <a:schemeClr val="bg1"/>
                </a:solidFill>
                <a:latin typeface="Arial MT"/>
                <a:cs typeface="Arial MT"/>
              </a:rPr>
              <a:t>and disorientation)</a:t>
            </a:r>
          </a:p>
          <a:p>
            <a:pPr marL="367665" indent="-355600">
              <a:lnSpc>
                <a:spcPct val="150000"/>
              </a:lnSpc>
              <a:spcBef>
                <a:spcPts val="300"/>
              </a:spcBef>
              <a:buClr>
                <a:srgbClr val="9F4DA2"/>
              </a:buClr>
              <a:buFont typeface="Wingdings"/>
              <a:buChar char=""/>
              <a:tabLst>
                <a:tab pos="367665" algn="l"/>
                <a:tab pos="368300" algn="l"/>
              </a:tabLst>
            </a:pPr>
            <a:r>
              <a:rPr sz="2000" b="0" spc="-5" dirty="0">
                <a:solidFill>
                  <a:schemeClr val="bg1"/>
                </a:solidFill>
                <a:latin typeface="Arial MT"/>
                <a:cs typeface="Arial MT"/>
              </a:rPr>
              <a:t>Sudden</a:t>
            </a:r>
            <a:r>
              <a:rPr sz="2000" b="0" dirty="0">
                <a:solidFill>
                  <a:schemeClr val="bg1"/>
                </a:solidFill>
                <a:latin typeface="Arial MT"/>
                <a:cs typeface="Arial MT"/>
              </a:rPr>
              <a:t> </a:t>
            </a:r>
            <a:r>
              <a:rPr sz="2000" b="0" spc="-5" dirty="0" smtClean="0">
                <a:solidFill>
                  <a:schemeClr val="bg1"/>
                </a:solidFill>
                <a:latin typeface="Arial MT"/>
                <a:cs typeface="Arial MT"/>
              </a:rPr>
              <a:t>jaundice</a:t>
            </a:r>
            <a:r>
              <a:rPr lang="en-IN" sz="2000" b="0" spc="25" dirty="0">
                <a:solidFill>
                  <a:schemeClr val="bg1"/>
                </a:solidFill>
                <a:latin typeface="Arial MT"/>
                <a:cs typeface="Arial MT"/>
              </a:rPr>
              <a:t>.</a:t>
            </a:r>
            <a:endParaRPr sz="2000" b="0" dirty="0">
              <a:solidFill>
                <a:schemeClr val="bg1"/>
              </a:solidFill>
              <a:latin typeface="Arial MT"/>
              <a:cs typeface="Arial MT"/>
            </a:endParaRPr>
          </a:p>
          <a:p>
            <a:pPr marL="268605" marR="5080" indent="-256540">
              <a:lnSpc>
                <a:spcPct val="150000"/>
              </a:lnSpc>
              <a:spcBef>
                <a:spcPts val="300"/>
              </a:spcBef>
              <a:buClr>
                <a:srgbClr val="9F4DA2"/>
              </a:buClr>
              <a:buFont typeface="Wingdings"/>
              <a:buChar char=""/>
              <a:tabLst>
                <a:tab pos="367665" algn="l"/>
                <a:tab pos="368300" algn="l"/>
                <a:tab pos="1227455" algn="l"/>
                <a:tab pos="1971039" algn="l"/>
                <a:tab pos="3883660" algn="l"/>
                <a:tab pos="4309110" algn="l"/>
                <a:tab pos="6010275" algn="l"/>
                <a:tab pos="6853555" algn="l"/>
                <a:tab pos="7654925" algn="l"/>
              </a:tabLst>
            </a:pPr>
            <a:r>
              <a:rPr sz="2000" b="0" dirty="0">
                <a:solidFill>
                  <a:schemeClr val="bg1"/>
                </a:solidFill>
              </a:rPr>
              <a:t>	</a:t>
            </a:r>
            <a:r>
              <a:rPr sz="2000" b="0" spc="-5" dirty="0" smtClean="0">
                <a:solidFill>
                  <a:schemeClr val="bg1"/>
                </a:solidFill>
                <a:latin typeface="Arial MT"/>
                <a:cs typeface="Arial MT"/>
              </a:rPr>
              <a:t>Pain</a:t>
            </a:r>
            <a:r>
              <a:rPr lang="en-IN" sz="2000" b="0" spc="-5" dirty="0" smtClean="0">
                <a:solidFill>
                  <a:schemeClr val="bg1"/>
                </a:solidFill>
                <a:latin typeface="Arial MT"/>
                <a:cs typeface="Arial MT"/>
              </a:rPr>
              <a:t> </a:t>
            </a:r>
            <a:r>
              <a:rPr sz="2000" b="0" dirty="0" smtClean="0">
                <a:solidFill>
                  <a:schemeClr val="bg1"/>
                </a:solidFill>
                <a:latin typeface="Arial MT"/>
                <a:cs typeface="Arial MT"/>
              </a:rPr>
              <a:t>an</a:t>
            </a:r>
            <a:r>
              <a:rPr sz="2000" b="0" spc="-5" dirty="0" smtClean="0">
                <a:solidFill>
                  <a:schemeClr val="bg1"/>
                </a:solidFill>
                <a:latin typeface="Arial MT"/>
                <a:cs typeface="Arial MT"/>
              </a:rPr>
              <a:t>d</a:t>
            </a:r>
            <a:r>
              <a:rPr lang="en-IN" sz="2000" b="0" dirty="0">
                <a:solidFill>
                  <a:schemeClr val="bg1"/>
                </a:solidFill>
                <a:latin typeface="Arial MT"/>
                <a:cs typeface="Arial MT"/>
              </a:rPr>
              <a:t> </a:t>
            </a:r>
            <a:r>
              <a:rPr sz="2000" b="0" spc="-5" dirty="0" smtClean="0">
                <a:solidFill>
                  <a:schemeClr val="bg1"/>
                </a:solidFill>
                <a:latin typeface="Arial MT"/>
                <a:cs typeface="Arial MT"/>
              </a:rPr>
              <a:t>te</a:t>
            </a:r>
            <a:r>
              <a:rPr sz="2000" b="0" spc="5" dirty="0" smtClean="0">
                <a:solidFill>
                  <a:schemeClr val="bg1"/>
                </a:solidFill>
                <a:latin typeface="Arial MT"/>
                <a:cs typeface="Arial MT"/>
              </a:rPr>
              <a:t>n</a:t>
            </a:r>
            <a:r>
              <a:rPr sz="2000" b="0" spc="-5" dirty="0" smtClean="0">
                <a:solidFill>
                  <a:schemeClr val="bg1"/>
                </a:solidFill>
                <a:latin typeface="Arial MT"/>
                <a:cs typeface="Arial MT"/>
              </a:rPr>
              <a:t>d</a:t>
            </a:r>
            <a:r>
              <a:rPr sz="2000" b="0" dirty="0" smtClean="0">
                <a:solidFill>
                  <a:schemeClr val="bg1"/>
                </a:solidFill>
                <a:latin typeface="Arial MT"/>
                <a:cs typeface="Arial MT"/>
              </a:rPr>
              <a:t>e</a:t>
            </a:r>
            <a:r>
              <a:rPr sz="2000" b="0" spc="-5" dirty="0" smtClean="0">
                <a:solidFill>
                  <a:schemeClr val="bg1"/>
                </a:solidFill>
                <a:latin typeface="Arial MT"/>
                <a:cs typeface="Arial MT"/>
              </a:rPr>
              <a:t>r</a:t>
            </a:r>
            <a:r>
              <a:rPr sz="2000" b="0" dirty="0" smtClean="0">
                <a:solidFill>
                  <a:schemeClr val="bg1"/>
                </a:solidFill>
                <a:latin typeface="Arial MT"/>
                <a:cs typeface="Arial MT"/>
              </a:rPr>
              <a:t>n</a:t>
            </a:r>
            <a:r>
              <a:rPr sz="2000" b="0" spc="5" dirty="0" smtClean="0">
                <a:solidFill>
                  <a:schemeClr val="bg1"/>
                </a:solidFill>
                <a:latin typeface="Arial MT"/>
                <a:cs typeface="Arial MT"/>
              </a:rPr>
              <a:t>e</a:t>
            </a:r>
            <a:r>
              <a:rPr sz="2000" b="0" spc="-5" dirty="0" smtClean="0">
                <a:solidFill>
                  <a:schemeClr val="bg1"/>
                </a:solidFill>
                <a:latin typeface="Arial MT"/>
                <a:cs typeface="Arial MT"/>
              </a:rPr>
              <a:t>ss</a:t>
            </a:r>
            <a:r>
              <a:rPr lang="en-IN" sz="2000" b="0" dirty="0">
                <a:solidFill>
                  <a:schemeClr val="bg1"/>
                </a:solidFill>
                <a:latin typeface="Arial MT"/>
                <a:cs typeface="Arial MT"/>
              </a:rPr>
              <a:t> </a:t>
            </a:r>
            <a:r>
              <a:rPr sz="2000" b="0" spc="-5" dirty="0" smtClean="0">
                <a:solidFill>
                  <a:schemeClr val="bg1"/>
                </a:solidFill>
                <a:latin typeface="Arial MT"/>
                <a:cs typeface="Arial MT"/>
              </a:rPr>
              <a:t>in</a:t>
            </a:r>
            <a:r>
              <a:rPr lang="en-IN" sz="2000" b="0" dirty="0">
                <a:solidFill>
                  <a:schemeClr val="bg1"/>
                </a:solidFill>
                <a:latin typeface="Arial MT"/>
                <a:cs typeface="Arial MT"/>
              </a:rPr>
              <a:t> </a:t>
            </a:r>
            <a:r>
              <a:rPr lang="en-IN" sz="2000" b="0" dirty="0" smtClean="0">
                <a:solidFill>
                  <a:schemeClr val="bg1"/>
                </a:solidFill>
                <a:latin typeface="Arial MT"/>
                <a:cs typeface="Arial MT"/>
              </a:rPr>
              <a:t>t</a:t>
            </a:r>
            <a:r>
              <a:rPr sz="2000" b="0" dirty="0" smtClean="0">
                <a:solidFill>
                  <a:schemeClr val="bg1"/>
                </a:solidFill>
                <a:latin typeface="Arial MT"/>
                <a:cs typeface="Arial MT"/>
              </a:rPr>
              <a:t>h</a:t>
            </a:r>
            <a:r>
              <a:rPr sz="2000" b="0" spc="-5" dirty="0" smtClean="0">
                <a:solidFill>
                  <a:schemeClr val="bg1"/>
                </a:solidFill>
                <a:latin typeface="Arial MT"/>
                <a:cs typeface="Arial MT"/>
              </a:rPr>
              <a:t>e</a:t>
            </a:r>
            <a:r>
              <a:rPr sz="2000" b="0" spc="380" dirty="0" smtClean="0">
                <a:solidFill>
                  <a:schemeClr val="bg1"/>
                </a:solidFill>
                <a:latin typeface="Arial MT"/>
                <a:cs typeface="Arial MT"/>
              </a:rPr>
              <a:t> </a:t>
            </a:r>
            <a:r>
              <a:rPr sz="2000" b="0" dirty="0">
                <a:solidFill>
                  <a:schemeClr val="bg1"/>
                </a:solidFill>
                <a:latin typeface="Arial MT"/>
                <a:cs typeface="Arial MT"/>
              </a:rPr>
              <a:t>uppe</a:t>
            </a:r>
            <a:r>
              <a:rPr sz="2000" b="0" spc="-5" dirty="0">
                <a:solidFill>
                  <a:schemeClr val="bg1"/>
                </a:solidFill>
                <a:latin typeface="Arial MT"/>
                <a:cs typeface="Arial MT"/>
              </a:rPr>
              <a:t>r</a:t>
            </a:r>
            <a:r>
              <a:rPr sz="2000" b="0" dirty="0">
                <a:solidFill>
                  <a:schemeClr val="bg1"/>
                </a:solidFill>
                <a:latin typeface="Arial MT"/>
                <a:cs typeface="Arial MT"/>
              </a:rPr>
              <a:t>	</a:t>
            </a:r>
            <a:r>
              <a:rPr sz="2000" b="0" spc="-5" dirty="0" smtClean="0">
                <a:solidFill>
                  <a:schemeClr val="bg1"/>
                </a:solidFill>
                <a:latin typeface="Arial MT"/>
                <a:cs typeface="Arial MT"/>
              </a:rPr>
              <a:t>r</a:t>
            </a:r>
            <a:r>
              <a:rPr sz="2000" b="0" spc="10" dirty="0" smtClean="0">
                <a:solidFill>
                  <a:schemeClr val="bg1"/>
                </a:solidFill>
                <a:latin typeface="Arial MT"/>
                <a:cs typeface="Arial MT"/>
              </a:rPr>
              <a:t>i</a:t>
            </a:r>
            <a:r>
              <a:rPr sz="2000" b="0" spc="-5" dirty="0" smtClean="0">
                <a:solidFill>
                  <a:schemeClr val="bg1"/>
                </a:solidFill>
                <a:latin typeface="Arial MT"/>
                <a:cs typeface="Arial MT"/>
              </a:rPr>
              <a:t>g</a:t>
            </a:r>
            <a:r>
              <a:rPr sz="2000" b="0" dirty="0" smtClean="0">
                <a:solidFill>
                  <a:schemeClr val="bg1"/>
                </a:solidFill>
                <a:latin typeface="Arial MT"/>
                <a:cs typeface="Arial MT"/>
              </a:rPr>
              <a:t>h</a:t>
            </a:r>
            <a:r>
              <a:rPr sz="2000" b="0" spc="-5" dirty="0" smtClean="0">
                <a:solidFill>
                  <a:schemeClr val="bg1"/>
                </a:solidFill>
                <a:latin typeface="Arial MT"/>
                <a:cs typeface="Arial MT"/>
              </a:rPr>
              <a:t>t</a:t>
            </a:r>
            <a:r>
              <a:rPr lang="en-IN" sz="2000" b="0" dirty="0">
                <a:solidFill>
                  <a:schemeClr val="bg1"/>
                </a:solidFill>
                <a:latin typeface="Arial MT"/>
                <a:cs typeface="Arial MT"/>
              </a:rPr>
              <a:t> </a:t>
            </a:r>
            <a:r>
              <a:rPr sz="2000" b="0" spc="-5" dirty="0" smtClean="0">
                <a:solidFill>
                  <a:schemeClr val="bg1"/>
                </a:solidFill>
                <a:latin typeface="Arial MT"/>
                <a:cs typeface="Arial MT"/>
              </a:rPr>
              <a:t>s</a:t>
            </a:r>
            <a:r>
              <a:rPr sz="2000" b="0" dirty="0" smtClean="0">
                <a:solidFill>
                  <a:schemeClr val="bg1"/>
                </a:solidFill>
                <a:latin typeface="Arial MT"/>
                <a:cs typeface="Arial MT"/>
              </a:rPr>
              <a:t>i</a:t>
            </a:r>
            <a:r>
              <a:rPr sz="2000" b="0" spc="-5" dirty="0" smtClean="0">
                <a:solidFill>
                  <a:schemeClr val="bg1"/>
                </a:solidFill>
                <a:latin typeface="Arial MT"/>
                <a:cs typeface="Arial MT"/>
              </a:rPr>
              <a:t>de</a:t>
            </a:r>
            <a:r>
              <a:rPr lang="en-IN" sz="2000" b="0" dirty="0">
                <a:solidFill>
                  <a:schemeClr val="bg1"/>
                </a:solidFill>
                <a:latin typeface="Arial MT"/>
                <a:cs typeface="Arial MT"/>
              </a:rPr>
              <a:t> </a:t>
            </a:r>
            <a:r>
              <a:rPr sz="2000" b="0" spc="-15" dirty="0" smtClean="0">
                <a:solidFill>
                  <a:schemeClr val="bg1"/>
                </a:solidFill>
                <a:latin typeface="Arial MT"/>
                <a:cs typeface="Arial MT"/>
              </a:rPr>
              <a:t>of  </a:t>
            </a:r>
            <a:r>
              <a:rPr sz="2000" b="0" spc="-5" dirty="0">
                <a:solidFill>
                  <a:schemeClr val="bg1"/>
                </a:solidFill>
                <a:latin typeface="Arial MT"/>
                <a:cs typeface="Arial MT"/>
              </a:rPr>
              <a:t>the</a:t>
            </a:r>
            <a:r>
              <a:rPr sz="2000" b="0" dirty="0">
                <a:solidFill>
                  <a:schemeClr val="bg1"/>
                </a:solidFill>
                <a:latin typeface="Arial MT"/>
                <a:cs typeface="Arial MT"/>
              </a:rPr>
              <a:t> stomach.</a:t>
            </a:r>
          </a:p>
          <a:p>
            <a:pPr marL="367665" indent="-355600">
              <a:lnSpc>
                <a:spcPct val="150000"/>
              </a:lnSpc>
              <a:spcBef>
                <a:spcPts val="300"/>
              </a:spcBef>
              <a:buClr>
                <a:srgbClr val="9F4DA2"/>
              </a:buClr>
              <a:buFont typeface="Wingdings"/>
              <a:buChar char=""/>
              <a:tabLst>
                <a:tab pos="367665" algn="l"/>
                <a:tab pos="368300" algn="l"/>
              </a:tabLst>
            </a:pPr>
            <a:r>
              <a:rPr sz="2000" b="0" dirty="0">
                <a:solidFill>
                  <a:schemeClr val="bg1"/>
                </a:solidFill>
                <a:latin typeface="Arial MT"/>
                <a:cs typeface="Arial MT"/>
              </a:rPr>
              <a:t>Nausea.</a:t>
            </a:r>
          </a:p>
          <a:p>
            <a:pPr marL="367665" indent="-355600">
              <a:lnSpc>
                <a:spcPct val="150000"/>
              </a:lnSpc>
              <a:spcBef>
                <a:spcPts val="300"/>
              </a:spcBef>
              <a:buClr>
                <a:srgbClr val="9F4DA2"/>
              </a:buClr>
              <a:buFont typeface="Wingdings"/>
              <a:buChar char=""/>
              <a:tabLst>
                <a:tab pos="367665" algn="l"/>
                <a:tab pos="368300" algn="l"/>
              </a:tabLst>
            </a:pPr>
            <a:r>
              <a:rPr sz="2000" b="0" spc="-20" dirty="0">
                <a:solidFill>
                  <a:schemeClr val="bg1"/>
                </a:solidFill>
                <a:latin typeface="Arial MT"/>
                <a:cs typeface="Arial MT"/>
              </a:rPr>
              <a:t>Vomiting.</a:t>
            </a:r>
            <a:endParaRPr sz="2000" b="0" dirty="0">
              <a:solidFill>
                <a:schemeClr val="bg1"/>
              </a:solidFill>
              <a:latin typeface="Arial MT"/>
              <a:cs typeface="Arial MT"/>
            </a:endParaRPr>
          </a:p>
          <a:p>
            <a:pPr marL="367665" indent="-355600">
              <a:lnSpc>
                <a:spcPct val="150000"/>
              </a:lnSpc>
              <a:spcBef>
                <a:spcPts val="305"/>
              </a:spcBef>
              <a:buClr>
                <a:srgbClr val="9F4DA2"/>
              </a:buClr>
              <a:buFont typeface="Wingdings"/>
              <a:buChar char=""/>
              <a:tabLst>
                <a:tab pos="367665" algn="l"/>
                <a:tab pos="368300" algn="l"/>
              </a:tabLst>
            </a:pPr>
            <a:r>
              <a:rPr sz="2000" b="0" dirty="0">
                <a:solidFill>
                  <a:schemeClr val="bg1"/>
                </a:solidFill>
                <a:latin typeface="Arial MT"/>
                <a:cs typeface="Arial MT"/>
              </a:rPr>
              <a:t>Melena.</a:t>
            </a:r>
          </a:p>
        </p:txBody>
      </p:sp>
    </p:spTree>
    <p:extLst>
      <p:ext uri="{BB962C8B-B14F-4D97-AF65-F5344CB8AC3E}">
        <p14:creationId xmlns:p14="http://schemas.microsoft.com/office/powerpoint/2010/main" val="97440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2270887"/>
            <a:ext cx="7962900" cy="2475678"/>
          </a:xfrm>
          <a:prstGeom prst="rect">
            <a:avLst/>
          </a:prstGeom>
        </p:spPr>
        <p:txBody>
          <a:bodyPr vert="horz" wrap="square" lIns="0" tIns="13335" rIns="0" bIns="0" rtlCol="0">
            <a:spAutoFit/>
          </a:bodyPr>
          <a:lstStyle/>
          <a:p>
            <a:pPr marL="268605" marR="5080" indent="-256540">
              <a:lnSpc>
                <a:spcPct val="150000"/>
              </a:lnSpc>
              <a:spcBef>
                <a:spcPts val="105"/>
              </a:spcBef>
              <a:buClr>
                <a:srgbClr val="9F4DA2"/>
              </a:buClr>
              <a:buFont typeface="Georgia"/>
              <a:buChar char="•"/>
              <a:tabLst>
                <a:tab pos="269240" algn="l"/>
                <a:tab pos="1953895" algn="l"/>
                <a:tab pos="4856480" algn="l"/>
                <a:tab pos="5571490" algn="l"/>
                <a:tab pos="6691630" algn="l"/>
                <a:tab pos="7383780" algn="l"/>
              </a:tabLst>
            </a:pPr>
            <a:r>
              <a:rPr sz="2000" b="0" dirty="0" smtClean="0">
                <a:solidFill>
                  <a:schemeClr val="bg1"/>
                </a:solidFill>
                <a:latin typeface="Arial MT"/>
                <a:cs typeface="Arial MT"/>
              </a:rPr>
              <a:t>A</a:t>
            </a:r>
            <a:r>
              <a:rPr sz="2000" b="0" spc="5" dirty="0" smtClean="0">
                <a:solidFill>
                  <a:schemeClr val="bg1"/>
                </a:solidFill>
                <a:latin typeface="Arial MT"/>
                <a:cs typeface="Arial MT"/>
              </a:rPr>
              <a:t>s</a:t>
            </a:r>
            <a:r>
              <a:rPr sz="2000" b="0" dirty="0" smtClean="0">
                <a:solidFill>
                  <a:schemeClr val="bg1"/>
                </a:solidFill>
                <a:latin typeface="Arial MT"/>
                <a:cs typeface="Arial MT"/>
              </a:rPr>
              <a:t>cit</a:t>
            </a:r>
            <a:r>
              <a:rPr sz="2000" b="0" spc="-15" dirty="0" smtClean="0">
                <a:solidFill>
                  <a:schemeClr val="bg1"/>
                </a:solidFill>
                <a:latin typeface="Arial MT"/>
                <a:cs typeface="Arial MT"/>
              </a:rPr>
              <a:t>e</a:t>
            </a:r>
            <a:r>
              <a:rPr sz="2000" b="0" dirty="0" smtClean="0">
                <a:solidFill>
                  <a:schemeClr val="bg1"/>
                </a:solidFill>
                <a:latin typeface="Arial MT"/>
                <a:cs typeface="Arial MT"/>
              </a:rPr>
              <a:t>s</a:t>
            </a:r>
            <a:r>
              <a:rPr lang="en-IN" sz="2000" b="0" dirty="0" smtClean="0">
                <a:solidFill>
                  <a:schemeClr val="bg1"/>
                </a:solidFill>
                <a:latin typeface="Arial MT"/>
                <a:cs typeface="Arial MT"/>
              </a:rPr>
              <a:t> </a:t>
            </a:r>
            <a:r>
              <a:rPr sz="2000" b="0" dirty="0" smtClean="0">
                <a:solidFill>
                  <a:schemeClr val="bg1"/>
                </a:solidFill>
                <a:latin typeface="Arial MT"/>
                <a:cs typeface="Arial MT"/>
              </a:rPr>
              <a:t>(a</a:t>
            </a:r>
            <a:r>
              <a:rPr sz="2000" b="0" spc="-10" dirty="0" smtClean="0">
                <a:solidFill>
                  <a:schemeClr val="bg1"/>
                </a:solidFill>
                <a:latin typeface="Arial MT"/>
                <a:cs typeface="Arial MT"/>
              </a:rPr>
              <a:t>c</a:t>
            </a:r>
            <a:r>
              <a:rPr sz="2000" b="0" dirty="0" smtClean="0">
                <a:solidFill>
                  <a:schemeClr val="bg1"/>
                </a:solidFill>
                <a:latin typeface="Arial MT"/>
                <a:cs typeface="Arial MT"/>
              </a:rPr>
              <a:t>c</a:t>
            </a:r>
            <a:r>
              <a:rPr sz="2000" b="0" spc="-15" dirty="0" smtClean="0">
                <a:solidFill>
                  <a:schemeClr val="bg1"/>
                </a:solidFill>
                <a:latin typeface="Arial MT"/>
                <a:cs typeface="Arial MT"/>
              </a:rPr>
              <a:t>u</a:t>
            </a:r>
            <a:r>
              <a:rPr sz="2000" b="0" dirty="0" smtClean="0">
                <a:solidFill>
                  <a:schemeClr val="bg1"/>
                </a:solidFill>
                <a:latin typeface="Arial MT"/>
                <a:cs typeface="Arial MT"/>
              </a:rPr>
              <a:t>m</a:t>
            </a:r>
            <a:r>
              <a:rPr sz="2000" b="0" spc="-10" dirty="0" smtClean="0">
                <a:solidFill>
                  <a:schemeClr val="bg1"/>
                </a:solidFill>
                <a:latin typeface="Arial MT"/>
                <a:cs typeface="Arial MT"/>
              </a:rPr>
              <a:t>u</a:t>
            </a:r>
            <a:r>
              <a:rPr sz="2000" b="0" dirty="0" smtClean="0">
                <a:solidFill>
                  <a:schemeClr val="bg1"/>
                </a:solidFill>
                <a:latin typeface="Arial MT"/>
                <a:cs typeface="Arial MT"/>
              </a:rPr>
              <a:t>la</a:t>
            </a:r>
            <a:r>
              <a:rPr sz="2000" b="0" spc="-15" dirty="0" smtClean="0">
                <a:solidFill>
                  <a:schemeClr val="bg1"/>
                </a:solidFill>
                <a:latin typeface="Arial MT"/>
                <a:cs typeface="Arial MT"/>
              </a:rPr>
              <a:t>t</a:t>
            </a:r>
            <a:r>
              <a:rPr sz="2000" b="0" dirty="0" smtClean="0">
                <a:solidFill>
                  <a:schemeClr val="bg1"/>
                </a:solidFill>
                <a:latin typeface="Arial MT"/>
                <a:cs typeface="Arial MT"/>
              </a:rPr>
              <a:t>ion</a:t>
            </a:r>
            <a:r>
              <a:rPr lang="en-IN" sz="2000" b="0" dirty="0">
                <a:solidFill>
                  <a:schemeClr val="bg1"/>
                </a:solidFill>
                <a:latin typeface="Arial MT"/>
                <a:cs typeface="Arial MT"/>
              </a:rPr>
              <a:t> </a:t>
            </a:r>
            <a:r>
              <a:rPr sz="2000" b="0" spc="-10" dirty="0" smtClean="0">
                <a:solidFill>
                  <a:schemeClr val="bg1"/>
                </a:solidFill>
                <a:latin typeface="Arial MT"/>
                <a:cs typeface="Arial MT"/>
              </a:rPr>
              <a:t>o</a:t>
            </a:r>
            <a:r>
              <a:rPr sz="2000" b="0" dirty="0" smtClean="0">
                <a:solidFill>
                  <a:schemeClr val="bg1"/>
                </a:solidFill>
                <a:latin typeface="Arial MT"/>
                <a:cs typeface="Arial MT"/>
              </a:rPr>
              <a:t>f</a:t>
            </a:r>
            <a:r>
              <a:rPr lang="en-IN" sz="2000" b="0" dirty="0">
                <a:solidFill>
                  <a:schemeClr val="bg1"/>
                </a:solidFill>
                <a:latin typeface="Arial MT"/>
                <a:cs typeface="Arial MT"/>
              </a:rPr>
              <a:t> </a:t>
            </a:r>
            <a:r>
              <a:rPr sz="2000" b="0" dirty="0" smtClean="0">
                <a:solidFill>
                  <a:schemeClr val="bg1"/>
                </a:solidFill>
                <a:latin typeface="Arial MT"/>
                <a:cs typeface="Arial MT"/>
              </a:rPr>
              <a:t>fl</a:t>
            </a:r>
            <a:r>
              <a:rPr sz="2000" b="0" spc="-15" dirty="0" smtClean="0">
                <a:solidFill>
                  <a:schemeClr val="bg1"/>
                </a:solidFill>
                <a:latin typeface="Arial MT"/>
                <a:cs typeface="Arial MT"/>
              </a:rPr>
              <a:t>u</a:t>
            </a:r>
            <a:r>
              <a:rPr sz="2000" b="0" dirty="0" smtClean="0">
                <a:solidFill>
                  <a:schemeClr val="bg1"/>
                </a:solidFill>
                <a:latin typeface="Arial MT"/>
                <a:cs typeface="Arial MT"/>
              </a:rPr>
              <a:t>id</a:t>
            </a:r>
            <a:r>
              <a:rPr lang="en-IN" sz="2000" b="0" dirty="0">
                <a:solidFill>
                  <a:schemeClr val="bg1"/>
                </a:solidFill>
                <a:latin typeface="Arial MT"/>
                <a:cs typeface="Arial MT"/>
              </a:rPr>
              <a:t> </a:t>
            </a:r>
            <a:r>
              <a:rPr sz="2000" b="0" spc="-5" dirty="0" smtClean="0">
                <a:solidFill>
                  <a:schemeClr val="bg1"/>
                </a:solidFill>
                <a:latin typeface="Arial MT"/>
                <a:cs typeface="Arial MT"/>
              </a:rPr>
              <a:t>i</a:t>
            </a:r>
            <a:r>
              <a:rPr sz="2000" b="0" dirty="0" smtClean="0">
                <a:solidFill>
                  <a:schemeClr val="bg1"/>
                </a:solidFill>
                <a:latin typeface="Arial MT"/>
                <a:cs typeface="Arial MT"/>
              </a:rPr>
              <a:t>n</a:t>
            </a:r>
            <a:r>
              <a:rPr lang="en-IN" sz="2000" b="0" dirty="0">
                <a:solidFill>
                  <a:schemeClr val="bg1"/>
                </a:solidFill>
                <a:latin typeface="Arial MT"/>
                <a:cs typeface="Arial MT"/>
              </a:rPr>
              <a:t> </a:t>
            </a:r>
            <a:r>
              <a:rPr sz="2000" b="0" dirty="0" smtClean="0">
                <a:solidFill>
                  <a:schemeClr val="bg1"/>
                </a:solidFill>
                <a:latin typeface="Arial MT"/>
                <a:cs typeface="Arial MT"/>
              </a:rPr>
              <a:t>the </a:t>
            </a:r>
            <a:r>
              <a:rPr lang="en-IN" sz="2000" b="0" dirty="0" smtClean="0">
                <a:solidFill>
                  <a:schemeClr val="bg1"/>
                </a:solidFill>
                <a:latin typeface="Arial MT"/>
                <a:cs typeface="Arial MT"/>
              </a:rPr>
              <a:t>abdomen</a:t>
            </a:r>
            <a:r>
              <a:rPr sz="2000" b="0" dirty="0" smtClean="0">
                <a:solidFill>
                  <a:schemeClr val="bg1"/>
                </a:solidFill>
                <a:latin typeface="Arial MT"/>
                <a:cs typeface="Arial MT"/>
              </a:rPr>
              <a:t>)</a:t>
            </a:r>
            <a:endParaRPr sz="2000" b="0" dirty="0">
              <a:solidFill>
                <a:schemeClr val="bg1"/>
              </a:solidFill>
              <a:latin typeface="Arial MT"/>
              <a:cs typeface="Arial MT"/>
            </a:endParaRPr>
          </a:p>
          <a:p>
            <a:pPr marL="268605" marR="5080" indent="-256540">
              <a:lnSpc>
                <a:spcPct val="150000"/>
              </a:lnSpc>
              <a:spcBef>
                <a:spcPts val="295"/>
              </a:spcBef>
              <a:buClr>
                <a:srgbClr val="9F4DA2"/>
              </a:buClr>
              <a:buFont typeface="Georgia"/>
              <a:buChar char="•"/>
              <a:tabLst>
                <a:tab pos="269240" algn="l"/>
              </a:tabLst>
            </a:pPr>
            <a:r>
              <a:rPr sz="2000" b="0" dirty="0">
                <a:solidFill>
                  <a:schemeClr val="bg1"/>
                </a:solidFill>
                <a:latin typeface="Arial MT"/>
                <a:cs typeface="Arial MT"/>
              </a:rPr>
              <a:t>Ankle</a:t>
            </a:r>
            <a:r>
              <a:rPr sz="2000" b="0" spc="260" dirty="0">
                <a:solidFill>
                  <a:schemeClr val="bg1"/>
                </a:solidFill>
                <a:latin typeface="Arial MT"/>
                <a:cs typeface="Arial MT"/>
              </a:rPr>
              <a:t> </a:t>
            </a:r>
            <a:r>
              <a:rPr sz="2000" b="0" spc="-5" dirty="0">
                <a:solidFill>
                  <a:schemeClr val="bg1"/>
                </a:solidFill>
                <a:latin typeface="Arial MT"/>
                <a:cs typeface="Arial MT"/>
              </a:rPr>
              <a:t>Edema</a:t>
            </a:r>
            <a:r>
              <a:rPr sz="2000" b="0" spc="260" dirty="0">
                <a:solidFill>
                  <a:schemeClr val="bg1"/>
                </a:solidFill>
                <a:latin typeface="Arial MT"/>
                <a:cs typeface="Arial MT"/>
              </a:rPr>
              <a:t> </a:t>
            </a:r>
            <a:r>
              <a:rPr sz="2000" b="0" spc="-5" dirty="0">
                <a:solidFill>
                  <a:schemeClr val="bg1"/>
                </a:solidFill>
                <a:latin typeface="Arial MT"/>
                <a:cs typeface="Arial MT"/>
              </a:rPr>
              <a:t>(accumulation</a:t>
            </a:r>
            <a:r>
              <a:rPr sz="2000" b="0" spc="265" dirty="0">
                <a:solidFill>
                  <a:schemeClr val="bg1"/>
                </a:solidFill>
                <a:latin typeface="Arial MT"/>
                <a:cs typeface="Arial MT"/>
              </a:rPr>
              <a:t> </a:t>
            </a:r>
            <a:r>
              <a:rPr sz="2000" b="0" spc="-5" dirty="0">
                <a:solidFill>
                  <a:schemeClr val="bg1"/>
                </a:solidFill>
                <a:latin typeface="Arial MT"/>
                <a:cs typeface="Arial MT"/>
              </a:rPr>
              <a:t>of</a:t>
            </a:r>
            <a:r>
              <a:rPr sz="2000" b="0" spc="270" dirty="0">
                <a:solidFill>
                  <a:schemeClr val="bg1"/>
                </a:solidFill>
                <a:latin typeface="Arial MT"/>
                <a:cs typeface="Arial MT"/>
              </a:rPr>
              <a:t> </a:t>
            </a:r>
            <a:r>
              <a:rPr sz="2000" b="0" dirty="0">
                <a:solidFill>
                  <a:schemeClr val="bg1"/>
                </a:solidFill>
                <a:latin typeface="Arial MT"/>
                <a:cs typeface="Arial MT"/>
              </a:rPr>
              <a:t>fluid</a:t>
            </a:r>
            <a:r>
              <a:rPr sz="2000" b="0" spc="265" dirty="0">
                <a:solidFill>
                  <a:schemeClr val="bg1"/>
                </a:solidFill>
                <a:latin typeface="Arial MT"/>
                <a:cs typeface="Arial MT"/>
              </a:rPr>
              <a:t> </a:t>
            </a:r>
            <a:r>
              <a:rPr sz="2000" b="0" spc="-5" dirty="0">
                <a:solidFill>
                  <a:schemeClr val="bg1"/>
                </a:solidFill>
                <a:latin typeface="Arial MT"/>
                <a:cs typeface="Arial MT"/>
              </a:rPr>
              <a:t>in</a:t>
            </a:r>
            <a:r>
              <a:rPr sz="2000" b="0" spc="265" dirty="0">
                <a:solidFill>
                  <a:schemeClr val="bg1"/>
                </a:solidFill>
                <a:latin typeface="Arial MT"/>
                <a:cs typeface="Arial MT"/>
              </a:rPr>
              <a:t> </a:t>
            </a:r>
            <a:r>
              <a:rPr sz="2000" b="0" dirty="0">
                <a:solidFill>
                  <a:schemeClr val="bg1"/>
                </a:solidFill>
                <a:latin typeface="Arial MT"/>
                <a:cs typeface="Arial MT"/>
              </a:rPr>
              <a:t>the </a:t>
            </a:r>
            <a:r>
              <a:rPr sz="2000" b="0" spc="-875" dirty="0">
                <a:solidFill>
                  <a:schemeClr val="bg1"/>
                </a:solidFill>
                <a:latin typeface="Arial MT"/>
                <a:cs typeface="Arial MT"/>
              </a:rPr>
              <a:t> </a:t>
            </a:r>
            <a:r>
              <a:rPr sz="2000" b="0" dirty="0">
                <a:solidFill>
                  <a:schemeClr val="bg1"/>
                </a:solidFill>
                <a:latin typeface="Arial MT"/>
                <a:cs typeface="Arial MT"/>
              </a:rPr>
              <a:t>legs,</a:t>
            </a:r>
            <a:r>
              <a:rPr sz="2000" b="0" spc="-30" dirty="0">
                <a:solidFill>
                  <a:schemeClr val="bg1"/>
                </a:solidFill>
                <a:latin typeface="Arial MT"/>
                <a:cs typeface="Arial MT"/>
              </a:rPr>
              <a:t> </a:t>
            </a:r>
            <a:r>
              <a:rPr sz="2000" b="0" spc="-5" dirty="0">
                <a:solidFill>
                  <a:schemeClr val="bg1"/>
                </a:solidFill>
                <a:latin typeface="Arial MT"/>
                <a:cs typeface="Arial MT"/>
              </a:rPr>
              <a:t>ankles</a:t>
            </a:r>
            <a:r>
              <a:rPr sz="2000" b="0" spc="-10" dirty="0">
                <a:solidFill>
                  <a:schemeClr val="bg1"/>
                </a:solidFill>
                <a:latin typeface="Arial MT"/>
                <a:cs typeface="Arial MT"/>
              </a:rPr>
              <a:t> </a:t>
            </a:r>
            <a:r>
              <a:rPr sz="2000" b="0" spc="-5" dirty="0">
                <a:solidFill>
                  <a:schemeClr val="bg1"/>
                </a:solidFill>
                <a:latin typeface="Arial MT"/>
                <a:cs typeface="Arial MT"/>
              </a:rPr>
              <a:t>and</a:t>
            </a:r>
            <a:r>
              <a:rPr sz="2000" b="0" spc="-10" dirty="0">
                <a:solidFill>
                  <a:schemeClr val="bg1"/>
                </a:solidFill>
                <a:latin typeface="Arial MT"/>
                <a:cs typeface="Arial MT"/>
              </a:rPr>
              <a:t> </a:t>
            </a:r>
            <a:r>
              <a:rPr sz="2000" b="0" spc="-5" dirty="0">
                <a:solidFill>
                  <a:schemeClr val="bg1"/>
                </a:solidFill>
                <a:latin typeface="Arial MT"/>
                <a:cs typeface="Arial MT"/>
              </a:rPr>
              <a:t>feet)</a:t>
            </a:r>
            <a:endParaRPr sz="2000" b="0" dirty="0">
              <a:solidFill>
                <a:schemeClr val="bg1"/>
              </a:solidFill>
              <a:latin typeface="Arial MT"/>
              <a:cs typeface="Arial MT"/>
            </a:endParaRPr>
          </a:p>
          <a:p>
            <a:pPr marL="268605" indent="-256540">
              <a:lnSpc>
                <a:spcPct val="150000"/>
              </a:lnSpc>
              <a:spcBef>
                <a:spcPts val="305"/>
              </a:spcBef>
              <a:buClr>
                <a:srgbClr val="9F4DA2"/>
              </a:buClr>
              <a:buFont typeface="Georgia"/>
              <a:buChar char="•"/>
              <a:tabLst>
                <a:tab pos="269240" algn="l"/>
              </a:tabLst>
            </a:pPr>
            <a:r>
              <a:rPr sz="2000" b="0" spc="-5" dirty="0">
                <a:solidFill>
                  <a:schemeClr val="bg1"/>
                </a:solidFill>
                <a:latin typeface="Arial MT"/>
                <a:cs typeface="Arial MT"/>
              </a:rPr>
              <a:t>Feeling</a:t>
            </a:r>
            <a:r>
              <a:rPr sz="2000" b="0" spc="-30" dirty="0">
                <a:solidFill>
                  <a:schemeClr val="bg1"/>
                </a:solidFill>
                <a:latin typeface="Arial MT"/>
                <a:cs typeface="Arial MT"/>
              </a:rPr>
              <a:t> </a:t>
            </a:r>
            <a:r>
              <a:rPr sz="2000" b="0" spc="-5" dirty="0">
                <a:solidFill>
                  <a:schemeClr val="bg1"/>
                </a:solidFill>
                <a:latin typeface="Arial MT"/>
                <a:cs typeface="Arial MT"/>
              </a:rPr>
              <a:t>ill</a:t>
            </a:r>
            <a:r>
              <a:rPr sz="2000" b="0" dirty="0">
                <a:solidFill>
                  <a:schemeClr val="bg1"/>
                </a:solidFill>
                <a:latin typeface="Arial MT"/>
                <a:cs typeface="Arial MT"/>
              </a:rPr>
              <a:t> </a:t>
            </a:r>
            <a:r>
              <a:rPr sz="2000" b="0" spc="-5" dirty="0">
                <a:solidFill>
                  <a:schemeClr val="bg1"/>
                </a:solidFill>
                <a:latin typeface="Arial MT"/>
                <a:cs typeface="Arial MT"/>
              </a:rPr>
              <a:t>(Malaise</a:t>
            </a:r>
            <a:r>
              <a:rPr sz="2000" b="0" spc="-5" dirty="0" smtClean="0">
                <a:solidFill>
                  <a:schemeClr val="bg1"/>
                </a:solidFill>
                <a:latin typeface="Arial MT"/>
                <a:cs typeface="Arial MT"/>
              </a:rPr>
              <a:t>)</a:t>
            </a:r>
            <a:endParaRPr sz="2000" b="0" dirty="0">
              <a:solidFill>
                <a:schemeClr val="bg1"/>
              </a:solidFill>
              <a:latin typeface="Arial MT"/>
              <a:cs typeface="Arial MT"/>
            </a:endParaRPr>
          </a:p>
          <a:p>
            <a:pPr marL="268605" indent="-256540">
              <a:lnSpc>
                <a:spcPct val="150000"/>
              </a:lnSpc>
              <a:spcBef>
                <a:spcPts val="300"/>
              </a:spcBef>
              <a:buClr>
                <a:srgbClr val="9F4DA2"/>
              </a:buClr>
              <a:buFont typeface="Georgia"/>
              <a:buChar char="•"/>
              <a:tabLst>
                <a:tab pos="269240" algn="l"/>
              </a:tabLst>
            </a:pPr>
            <a:r>
              <a:rPr sz="2000" b="0" dirty="0">
                <a:solidFill>
                  <a:schemeClr val="bg1"/>
                </a:solidFill>
                <a:latin typeface="Arial MT"/>
                <a:cs typeface="Arial MT"/>
              </a:rPr>
              <a:t>Drowsiness.</a:t>
            </a:r>
          </a:p>
          <a:p>
            <a:pPr marL="268605" indent="-256540">
              <a:lnSpc>
                <a:spcPct val="150000"/>
              </a:lnSpc>
              <a:spcBef>
                <a:spcPts val="300"/>
              </a:spcBef>
              <a:buClr>
                <a:srgbClr val="9F4DA2"/>
              </a:buClr>
              <a:buFont typeface="Georgia"/>
              <a:buChar char="•"/>
              <a:tabLst>
                <a:tab pos="269240" algn="l"/>
              </a:tabLst>
            </a:pPr>
            <a:r>
              <a:rPr sz="2000" b="0" dirty="0">
                <a:solidFill>
                  <a:schemeClr val="bg1"/>
                </a:solidFill>
                <a:latin typeface="Arial MT"/>
                <a:cs typeface="Arial MT"/>
              </a:rPr>
              <a:t>Muscle</a:t>
            </a:r>
            <a:r>
              <a:rPr sz="2000" b="0" spc="-70" dirty="0">
                <a:solidFill>
                  <a:schemeClr val="bg1"/>
                </a:solidFill>
                <a:latin typeface="Arial MT"/>
                <a:cs typeface="Arial MT"/>
              </a:rPr>
              <a:t> </a:t>
            </a:r>
            <a:r>
              <a:rPr sz="2000" b="0" dirty="0">
                <a:solidFill>
                  <a:schemeClr val="bg1"/>
                </a:solidFill>
                <a:latin typeface="Arial MT"/>
                <a:cs typeface="Arial MT"/>
              </a:rPr>
              <a:t>tremors.</a:t>
            </a:r>
          </a:p>
        </p:txBody>
      </p:sp>
    </p:spTree>
    <p:extLst>
      <p:ext uri="{BB962C8B-B14F-4D97-AF65-F5344CB8AC3E}">
        <p14:creationId xmlns:p14="http://schemas.microsoft.com/office/powerpoint/2010/main" val="2753201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2233396"/>
            <a:ext cx="3416935" cy="4160113"/>
          </a:xfrm>
          <a:prstGeom prst="rect">
            <a:avLst/>
          </a:prstGeom>
        </p:spPr>
        <p:txBody>
          <a:bodyPr vert="horz" wrap="square" lIns="0" tIns="50800" rIns="0" bIns="0" rtlCol="0">
            <a:spAutoFit/>
          </a:bodyPr>
          <a:lstStyle/>
          <a:p>
            <a:pPr marL="268605" indent="-256540">
              <a:lnSpc>
                <a:spcPct val="150000"/>
              </a:lnSpc>
              <a:spcBef>
                <a:spcPts val="400"/>
              </a:spcBef>
              <a:buClr>
                <a:srgbClr val="9F4DA2"/>
              </a:buClr>
              <a:buFont typeface="Georgia"/>
              <a:buChar char="•"/>
              <a:tabLst>
                <a:tab pos="269240" algn="l"/>
              </a:tabLst>
            </a:pPr>
            <a:r>
              <a:rPr sz="2400" b="0" dirty="0">
                <a:solidFill>
                  <a:schemeClr val="bg1"/>
                </a:solidFill>
                <a:latin typeface="Arial MT"/>
                <a:cs typeface="Arial MT"/>
              </a:rPr>
              <a:t>Bleeding</a:t>
            </a:r>
            <a:r>
              <a:rPr sz="2400" b="0" spc="-60" dirty="0">
                <a:solidFill>
                  <a:schemeClr val="bg1"/>
                </a:solidFill>
                <a:latin typeface="Arial MT"/>
                <a:cs typeface="Arial MT"/>
              </a:rPr>
              <a:t> </a:t>
            </a:r>
            <a:r>
              <a:rPr sz="2400" b="0" spc="-5" dirty="0">
                <a:solidFill>
                  <a:schemeClr val="bg1"/>
                </a:solidFill>
                <a:latin typeface="Arial MT"/>
                <a:cs typeface="Arial MT"/>
              </a:rPr>
              <a:t>easily</a:t>
            </a:r>
            <a:endParaRPr sz="2400" b="0" dirty="0">
              <a:solidFill>
                <a:schemeClr val="bg1"/>
              </a:solidFill>
              <a:latin typeface="Arial MT"/>
              <a:cs typeface="Arial MT"/>
            </a:endParaRPr>
          </a:p>
          <a:p>
            <a:pPr marL="268605" indent="-256540">
              <a:lnSpc>
                <a:spcPct val="150000"/>
              </a:lnSpc>
              <a:spcBef>
                <a:spcPts val="300"/>
              </a:spcBef>
              <a:buClr>
                <a:srgbClr val="9F4DA2"/>
              </a:buClr>
              <a:buFont typeface="Georgia"/>
              <a:buChar char="•"/>
              <a:tabLst>
                <a:tab pos="269240" algn="l"/>
              </a:tabLst>
            </a:pPr>
            <a:r>
              <a:rPr sz="2400" b="0" dirty="0">
                <a:solidFill>
                  <a:schemeClr val="bg1"/>
                </a:solidFill>
                <a:latin typeface="Arial MT"/>
                <a:cs typeface="Arial MT"/>
              </a:rPr>
              <a:t>Cerebral</a:t>
            </a:r>
            <a:r>
              <a:rPr sz="2400" b="0" spc="-105" dirty="0">
                <a:solidFill>
                  <a:schemeClr val="bg1"/>
                </a:solidFill>
                <a:latin typeface="Arial MT"/>
                <a:cs typeface="Arial MT"/>
              </a:rPr>
              <a:t> </a:t>
            </a:r>
            <a:r>
              <a:rPr sz="2400" b="0" spc="-10" dirty="0">
                <a:solidFill>
                  <a:schemeClr val="bg1"/>
                </a:solidFill>
                <a:latin typeface="Arial MT"/>
                <a:cs typeface="Arial MT"/>
              </a:rPr>
              <a:t>oedema</a:t>
            </a:r>
            <a:endParaRPr sz="2400" b="0" dirty="0">
              <a:solidFill>
                <a:schemeClr val="bg1"/>
              </a:solidFill>
              <a:latin typeface="Arial MT"/>
              <a:cs typeface="Arial MT"/>
            </a:endParaRPr>
          </a:p>
          <a:p>
            <a:pPr marL="268605" indent="-256540">
              <a:lnSpc>
                <a:spcPct val="150000"/>
              </a:lnSpc>
              <a:spcBef>
                <a:spcPts val="300"/>
              </a:spcBef>
              <a:buClr>
                <a:srgbClr val="9F4DA2"/>
              </a:buClr>
              <a:buFont typeface="Georgia"/>
              <a:buChar char="•"/>
              <a:tabLst>
                <a:tab pos="269240" algn="l"/>
              </a:tabLst>
            </a:pPr>
            <a:r>
              <a:rPr sz="2400" b="0" dirty="0">
                <a:solidFill>
                  <a:schemeClr val="bg1"/>
                </a:solidFill>
                <a:latin typeface="Arial MT"/>
                <a:cs typeface="Arial MT"/>
              </a:rPr>
              <a:t>Coma</a:t>
            </a:r>
          </a:p>
          <a:p>
            <a:pPr marL="268605" indent="-256540">
              <a:lnSpc>
                <a:spcPct val="150000"/>
              </a:lnSpc>
              <a:spcBef>
                <a:spcPts val="300"/>
              </a:spcBef>
              <a:buClr>
                <a:srgbClr val="9F4DA2"/>
              </a:buClr>
              <a:buFont typeface="Georgia"/>
              <a:buChar char="•"/>
              <a:tabLst>
                <a:tab pos="269240" algn="l"/>
              </a:tabLst>
            </a:pPr>
            <a:r>
              <a:rPr sz="2400" b="0" dirty="0">
                <a:solidFill>
                  <a:schemeClr val="bg1"/>
                </a:solidFill>
                <a:latin typeface="Arial MT"/>
                <a:cs typeface="Arial MT"/>
              </a:rPr>
              <a:t>Brain</a:t>
            </a:r>
            <a:r>
              <a:rPr sz="2400" b="0" spc="-45" dirty="0">
                <a:solidFill>
                  <a:schemeClr val="bg1"/>
                </a:solidFill>
                <a:latin typeface="Arial MT"/>
                <a:cs typeface="Arial MT"/>
              </a:rPr>
              <a:t> </a:t>
            </a:r>
            <a:r>
              <a:rPr sz="2400" b="0" spc="-5" dirty="0" smtClean="0">
                <a:solidFill>
                  <a:schemeClr val="bg1"/>
                </a:solidFill>
                <a:latin typeface="Arial MT"/>
                <a:cs typeface="Arial MT"/>
              </a:rPr>
              <a:t>herniation.</a:t>
            </a:r>
            <a:endParaRPr lang="en-IN" sz="2400" b="0" dirty="0">
              <a:solidFill>
                <a:schemeClr val="bg1"/>
              </a:solidFill>
              <a:latin typeface="Arial MT"/>
              <a:cs typeface="Arial MT"/>
            </a:endParaRPr>
          </a:p>
          <a:p>
            <a:pPr marL="268605" indent="-256540">
              <a:lnSpc>
                <a:spcPct val="150000"/>
              </a:lnSpc>
              <a:spcBef>
                <a:spcPts val="300"/>
              </a:spcBef>
              <a:buClr>
                <a:srgbClr val="9F4DA2"/>
              </a:buClr>
              <a:buFont typeface="Georgia"/>
              <a:buChar char="•"/>
              <a:tabLst>
                <a:tab pos="269240" algn="l"/>
              </a:tabLst>
            </a:pPr>
            <a:r>
              <a:rPr sz="2400" b="0" spc="-5" dirty="0" smtClean="0">
                <a:solidFill>
                  <a:schemeClr val="bg1"/>
                </a:solidFill>
                <a:latin typeface="Arial MT"/>
                <a:cs typeface="Arial MT"/>
              </a:rPr>
              <a:t>Hypotension</a:t>
            </a:r>
            <a:r>
              <a:rPr sz="2400" b="0" spc="-5" dirty="0">
                <a:solidFill>
                  <a:schemeClr val="bg1"/>
                </a:solidFill>
                <a:latin typeface="Arial MT"/>
                <a:cs typeface="Arial MT"/>
              </a:rPr>
              <a:t>.</a:t>
            </a:r>
            <a:endParaRPr sz="2400" b="0" dirty="0">
              <a:solidFill>
                <a:schemeClr val="bg1"/>
              </a:solidFill>
              <a:latin typeface="Arial MT"/>
              <a:cs typeface="Arial MT"/>
            </a:endParaRPr>
          </a:p>
          <a:p>
            <a:pPr marL="268605" indent="-256540">
              <a:lnSpc>
                <a:spcPct val="150000"/>
              </a:lnSpc>
              <a:spcBef>
                <a:spcPts val="300"/>
              </a:spcBef>
              <a:buClr>
                <a:srgbClr val="9F4DA2"/>
              </a:buClr>
              <a:buFont typeface="Georgia"/>
              <a:buChar char="•"/>
              <a:tabLst>
                <a:tab pos="269240" algn="l"/>
              </a:tabLst>
            </a:pPr>
            <a:r>
              <a:rPr sz="2400" b="0" spc="-30" dirty="0">
                <a:solidFill>
                  <a:schemeClr val="bg1"/>
                </a:solidFill>
                <a:latin typeface="Arial MT"/>
                <a:cs typeface="Arial MT"/>
              </a:rPr>
              <a:t>Tachycardia.</a:t>
            </a:r>
            <a:endParaRPr sz="2400" b="0" dirty="0">
              <a:solidFill>
                <a:schemeClr val="bg1"/>
              </a:solidFill>
              <a:latin typeface="Arial MT"/>
              <a:cs typeface="Arial MT"/>
            </a:endParaRPr>
          </a:p>
          <a:p>
            <a:pPr marL="268605" indent="-256540">
              <a:lnSpc>
                <a:spcPct val="150000"/>
              </a:lnSpc>
              <a:spcBef>
                <a:spcPts val="300"/>
              </a:spcBef>
              <a:buClr>
                <a:srgbClr val="9F4DA2"/>
              </a:buClr>
              <a:buFont typeface="Georgia"/>
              <a:buChar char="•"/>
              <a:tabLst>
                <a:tab pos="269240" algn="l"/>
              </a:tabLst>
            </a:pPr>
            <a:r>
              <a:rPr sz="2400" b="0" dirty="0">
                <a:solidFill>
                  <a:schemeClr val="bg1"/>
                </a:solidFill>
                <a:latin typeface="Arial MT"/>
                <a:cs typeface="Arial MT"/>
              </a:rPr>
              <a:t>Hematemesis.</a:t>
            </a:r>
          </a:p>
        </p:txBody>
      </p:sp>
    </p:spTree>
    <p:extLst>
      <p:ext uri="{BB962C8B-B14F-4D97-AF65-F5344CB8AC3E}">
        <p14:creationId xmlns:p14="http://schemas.microsoft.com/office/powerpoint/2010/main" val="32014051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59832" y="943129"/>
            <a:ext cx="5682615" cy="566181"/>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effectLst>
                  <a:outerShdw blurRad="38100" dist="38100" dir="2700000" algn="tl">
                    <a:srgbClr val="000000">
                      <a:alpha val="43137"/>
                    </a:srgbClr>
                  </a:outerShdw>
                </a:effectLst>
                <a:latin typeface="Trebuchet MS"/>
                <a:cs typeface="Trebuchet MS"/>
              </a:rPr>
              <a:t>DIAGNOSTIC </a:t>
            </a:r>
            <a:r>
              <a:rPr spc="-85" dirty="0">
                <a:solidFill>
                  <a:srgbClr val="FF0000"/>
                </a:solidFill>
                <a:effectLst>
                  <a:outerShdw blurRad="38100" dist="38100" dir="2700000" algn="tl">
                    <a:srgbClr val="000000">
                      <a:alpha val="43137"/>
                    </a:srgbClr>
                  </a:outerShdw>
                </a:effectLst>
                <a:latin typeface="Trebuchet MS"/>
                <a:cs typeface="Trebuchet MS"/>
              </a:rPr>
              <a:t>EVALUATION</a:t>
            </a:r>
          </a:p>
        </p:txBody>
      </p:sp>
      <p:sp>
        <p:nvSpPr>
          <p:cNvPr id="3" name="object 3"/>
          <p:cNvSpPr txBox="1"/>
          <p:nvPr/>
        </p:nvSpPr>
        <p:spPr>
          <a:xfrm>
            <a:off x="251520" y="2191639"/>
            <a:ext cx="8070028" cy="4629472"/>
          </a:xfrm>
          <a:prstGeom prst="rect">
            <a:avLst/>
          </a:prstGeom>
        </p:spPr>
        <p:txBody>
          <a:bodyPr vert="horz" wrap="square" lIns="0" tIns="12700" rIns="0" bIns="0" rtlCol="0">
            <a:spAutoFit/>
          </a:bodyPr>
          <a:lstStyle/>
          <a:p>
            <a:pPr marL="363220" indent="-351155">
              <a:lnSpc>
                <a:spcPct val="150000"/>
              </a:lnSpc>
              <a:spcBef>
                <a:spcPts val="100"/>
              </a:spcBef>
              <a:buClr>
                <a:srgbClr val="9F4DA2"/>
              </a:buClr>
              <a:buFont typeface="Georgia"/>
              <a:buChar char="•"/>
              <a:tabLst>
                <a:tab pos="363220" algn="l"/>
                <a:tab pos="363855" algn="l"/>
              </a:tabLst>
            </a:pPr>
            <a:r>
              <a:rPr sz="2000" b="0" spc="-5" dirty="0" err="1" smtClean="0">
                <a:solidFill>
                  <a:schemeClr val="bg1"/>
                </a:solidFill>
                <a:latin typeface="Arial MT"/>
                <a:cs typeface="Arial MT"/>
              </a:rPr>
              <a:t>Histor</a:t>
            </a:r>
            <a:r>
              <a:rPr lang="en-IN" sz="2000" b="0" spc="-5" dirty="0" smtClean="0">
                <a:solidFill>
                  <a:schemeClr val="bg1"/>
                </a:solidFill>
                <a:latin typeface="Arial MT"/>
                <a:cs typeface="Arial MT"/>
              </a:rPr>
              <a:t>y</a:t>
            </a:r>
            <a:endParaRPr sz="2000" b="0" dirty="0">
              <a:solidFill>
                <a:schemeClr val="bg1"/>
              </a:solidFill>
              <a:latin typeface="Arial MT"/>
              <a:cs typeface="Arial MT"/>
            </a:endParaRPr>
          </a:p>
          <a:p>
            <a:pPr marL="363220" indent="-351155">
              <a:lnSpc>
                <a:spcPct val="150000"/>
              </a:lnSpc>
              <a:buClr>
                <a:srgbClr val="9F4DA2"/>
              </a:buClr>
              <a:buFont typeface="Georgia"/>
              <a:buChar char="•"/>
              <a:tabLst>
                <a:tab pos="363220" algn="l"/>
                <a:tab pos="363855" algn="l"/>
              </a:tabLst>
            </a:pPr>
            <a:r>
              <a:rPr sz="2000" b="0" dirty="0">
                <a:solidFill>
                  <a:schemeClr val="bg1"/>
                </a:solidFill>
                <a:latin typeface="Arial MT"/>
                <a:cs typeface="Arial MT"/>
              </a:rPr>
              <a:t>Physical</a:t>
            </a:r>
            <a:r>
              <a:rPr sz="2000" b="0" spc="-35" dirty="0">
                <a:solidFill>
                  <a:schemeClr val="bg1"/>
                </a:solidFill>
                <a:latin typeface="Arial MT"/>
                <a:cs typeface="Arial MT"/>
              </a:rPr>
              <a:t> </a:t>
            </a:r>
            <a:r>
              <a:rPr sz="2000" b="0" spc="-5" dirty="0">
                <a:solidFill>
                  <a:schemeClr val="bg1"/>
                </a:solidFill>
                <a:latin typeface="Arial MT"/>
                <a:cs typeface="Arial MT"/>
              </a:rPr>
              <a:t>examination.</a:t>
            </a:r>
            <a:endParaRPr sz="2000" b="0" dirty="0">
              <a:solidFill>
                <a:schemeClr val="bg1"/>
              </a:solidFill>
              <a:latin typeface="Arial MT"/>
              <a:cs typeface="Arial MT"/>
            </a:endParaRPr>
          </a:p>
          <a:p>
            <a:pPr marL="363220" indent="-351155">
              <a:lnSpc>
                <a:spcPct val="150000"/>
              </a:lnSpc>
              <a:buClr>
                <a:srgbClr val="9F4DA2"/>
              </a:buClr>
              <a:buFont typeface="Georgia"/>
              <a:buChar char="•"/>
              <a:tabLst>
                <a:tab pos="363220" algn="l"/>
                <a:tab pos="363855" algn="l"/>
              </a:tabLst>
            </a:pPr>
            <a:r>
              <a:rPr sz="2000" b="0" spc="-5" dirty="0">
                <a:solidFill>
                  <a:schemeClr val="bg1"/>
                </a:solidFill>
                <a:latin typeface="Arial MT"/>
                <a:cs typeface="Arial MT"/>
              </a:rPr>
              <a:t>CBC.</a:t>
            </a:r>
            <a:endParaRPr sz="2000" b="0" dirty="0">
              <a:solidFill>
                <a:schemeClr val="bg1"/>
              </a:solidFill>
              <a:latin typeface="Arial MT"/>
              <a:cs typeface="Arial MT"/>
            </a:endParaRPr>
          </a:p>
          <a:p>
            <a:pPr marL="363220" indent="-351155">
              <a:lnSpc>
                <a:spcPct val="150000"/>
              </a:lnSpc>
              <a:buClr>
                <a:srgbClr val="9F4DA2"/>
              </a:buClr>
              <a:buFont typeface="Georgia"/>
              <a:buChar char="•"/>
              <a:tabLst>
                <a:tab pos="363220" algn="l"/>
                <a:tab pos="363855" algn="l"/>
              </a:tabLst>
            </a:pPr>
            <a:r>
              <a:rPr sz="2000" b="0" spc="-5" dirty="0">
                <a:solidFill>
                  <a:schemeClr val="bg1"/>
                </a:solidFill>
                <a:latin typeface="Arial MT"/>
                <a:cs typeface="Arial MT"/>
              </a:rPr>
              <a:t>Prothrombin</a:t>
            </a:r>
            <a:r>
              <a:rPr sz="2000" b="0" dirty="0">
                <a:solidFill>
                  <a:schemeClr val="bg1"/>
                </a:solidFill>
                <a:latin typeface="Arial MT"/>
                <a:cs typeface="Arial MT"/>
              </a:rPr>
              <a:t> time </a:t>
            </a:r>
            <a:r>
              <a:rPr sz="2000" b="0" spc="-5" dirty="0">
                <a:solidFill>
                  <a:schemeClr val="bg1"/>
                </a:solidFill>
                <a:latin typeface="Arial MT"/>
                <a:cs typeface="Arial MT"/>
              </a:rPr>
              <a:t>(PT)</a:t>
            </a:r>
            <a:r>
              <a:rPr sz="2000" b="0" spc="5" dirty="0">
                <a:solidFill>
                  <a:schemeClr val="bg1"/>
                </a:solidFill>
                <a:latin typeface="Arial MT"/>
                <a:cs typeface="Arial MT"/>
              </a:rPr>
              <a:t> </a:t>
            </a:r>
            <a:r>
              <a:rPr sz="2000" b="0" spc="-5" dirty="0" smtClean="0">
                <a:solidFill>
                  <a:schemeClr val="bg1"/>
                </a:solidFill>
                <a:latin typeface="Arial MT"/>
                <a:cs typeface="Arial MT"/>
              </a:rPr>
              <a:t> </a:t>
            </a:r>
            <a:r>
              <a:rPr sz="2000" b="0" spc="-5" dirty="0">
                <a:solidFill>
                  <a:schemeClr val="bg1"/>
                </a:solidFill>
                <a:latin typeface="Arial MT"/>
                <a:cs typeface="Arial MT"/>
              </a:rPr>
              <a:t>(9.5-13.5</a:t>
            </a:r>
            <a:r>
              <a:rPr sz="2000" b="0" spc="-20" dirty="0">
                <a:solidFill>
                  <a:schemeClr val="bg1"/>
                </a:solidFill>
                <a:latin typeface="Arial MT"/>
                <a:cs typeface="Arial MT"/>
              </a:rPr>
              <a:t> </a:t>
            </a:r>
            <a:r>
              <a:rPr sz="2000" b="0" dirty="0">
                <a:solidFill>
                  <a:schemeClr val="bg1"/>
                </a:solidFill>
                <a:latin typeface="Arial MT"/>
                <a:cs typeface="Arial MT"/>
              </a:rPr>
              <a:t>Seconds</a:t>
            </a:r>
            <a:r>
              <a:rPr sz="2000" b="0" spc="-10" dirty="0">
                <a:solidFill>
                  <a:schemeClr val="bg1"/>
                </a:solidFill>
                <a:latin typeface="Arial MT"/>
                <a:cs typeface="Arial MT"/>
              </a:rPr>
              <a:t> </a:t>
            </a:r>
            <a:r>
              <a:rPr sz="2000" b="0" dirty="0">
                <a:solidFill>
                  <a:schemeClr val="bg1"/>
                </a:solidFill>
                <a:latin typeface="Arial MT"/>
                <a:cs typeface="Arial MT"/>
              </a:rPr>
              <a:t>)</a:t>
            </a:r>
          </a:p>
          <a:p>
            <a:pPr marL="363220" indent="-351155">
              <a:lnSpc>
                <a:spcPct val="150000"/>
              </a:lnSpc>
              <a:buClr>
                <a:srgbClr val="9F4DA2"/>
              </a:buClr>
              <a:buFont typeface="Georgia"/>
              <a:buChar char="•"/>
              <a:tabLst>
                <a:tab pos="363220" algn="l"/>
                <a:tab pos="363855" algn="l"/>
              </a:tabLst>
            </a:pPr>
            <a:r>
              <a:rPr sz="2000" b="0" spc="-5" dirty="0">
                <a:solidFill>
                  <a:schemeClr val="bg1"/>
                </a:solidFill>
                <a:latin typeface="Arial MT"/>
                <a:cs typeface="Arial MT"/>
              </a:rPr>
              <a:t>SGOT</a:t>
            </a:r>
            <a:r>
              <a:rPr sz="2000" b="0" spc="-80" dirty="0">
                <a:solidFill>
                  <a:schemeClr val="bg1"/>
                </a:solidFill>
                <a:latin typeface="Arial MT"/>
                <a:cs typeface="Arial MT"/>
              </a:rPr>
              <a:t> </a:t>
            </a:r>
            <a:r>
              <a:rPr sz="2000" b="0" dirty="0">
                <a:solidFill>
                  <a:schemeClr val="bg1"/>
                </a:solidFill>
                <a:latin typeface="Arial MT"/>
                <a:cs typeface="Arial MT"/>
              </a:rPr>
              <a:t>,</a:t>
            </a:r>
            <a:r>
              <a:rPr sz="2000" b="0" spc="-30" dirty="0">
                <a:solidFill>
                  <a:schemeClr val="bg1"/>
                </a:solidFill>
                <a:latin typeface="Arial MT"/>
                <a:cs typeface="Arial MT"/>
              </a:rPr>
              <a:t> </a:t>
            </a:r>
            <a:r>
              <a:rPr sz="2000" b="0" spc="-65" dirty="0">
                <a:solidFill>
                  <a:schemeClr val="bg1"/>
                </a:solidFill>
                <a:latin typeface="Arial MT"/>
                <a:cs typeface="Arial MT"/>
              </a:rPr>
              <a:t>SGPT.</a:t>
            </a:r>
            <a:endParaRPr sz="2000" b="0" dirty="0">
              <a:solidFill>
                <a:schemeClr val="bg1"/>
              </a:solidFill>
              <a:latin typeface="Arial MT"/>
              <a:cs typeface="Arial MT"/>
            </a:endParaRPr>
          </a:p>
          <a:p>
            <a:pPr marL="363220" indent="-351155">
              <a:lnSpc>
                <a:spcPct val="150000"/>
              </a:lnSpc>
              <a:buClr>
                <a:srgbClr val="9F4DA2"/>
              </a:buClr>
              <a:buFont typeface="Georgia"/>
              <a:buChar char="•"/>
              <a:tabLst>
                <a:tab pos="363220" algn="l"/>
                <a:tab pos="363855" algn="l"/>
              </a:tabLst>
            </a:pPr>
            <a:r>
              <a:rPr sz="2000" b="0" spc="-5" dirty="0">
                <a:solidFill>
                  <a:schemeClr val="bg1"/>
                </a:solidFill>
                <a:latin typeface="Arial MT"/>
                <a:cs typeface="Arial MT"/>
              </a:rPr>
              <a:t>Serum</a:t>
            </a:r>
            <a:r>
              <a:rPr sz="2000" b="0" dirty="0">
                <a:solidFill>
                  <a:schemeClr val="bg1"/>
                </a:solidFill>
                <a:latin typeface="Arial MT"/>
                <a:cs typeface="Arial MT"/>
              </a:rPr>
              <a:t> </a:t>
            </a:r>
            <a:r>
              <a:rPr sz="2000" b="0" spc="-5" dirty="0">
                <a:solidFill>
                  <a:schemeClr val="bg1"/>
                </a:solidFill>
                <a:latin typeface="Arial MT"/>
                <a:cs typeface="Arial MT"/>
              </a:rPr>
              <a:t>billirubin</a:t>
            </a:r>
            <a:r>
              <a:rPr sz="2000" b="0" spc="10" dirty="0">
                <a:solidFill>
                  <a:schemeClr val="bg1"/>
                </a:solidFill>
                <a:latin typeface="Arial MT"/>
                <a:cs typeface="Arial MT"/>
              </a:rPr>
              <a:t> </a:t>
            </a:r>
            <a:r>
              <a:rPr sz="2000" b="0" spc="-5" dirty="0">
                <a:solidFill>
                  <a:schemeClr val="bg1"/>
                </a:solidFill>
                <a:latin typeface="Arial MT"/>
                <a:cs typeface="Arial MT"/>
              </a:rPr>
              <a:t>level,</a:t>
            </a:r>
            <a:r>
              <a:rPr sz="2000" b="0" spc="10" dirty="0">
                <a:solidFill>
                  <a:schemeClr val="bg1"/>
                </a:solidFill>
                <a:latin typeface="Arial MT"/>
                <a:cs typeface="Arial MT"/>
              </a:rPr>
              <a:t> </a:t>
            </a:r>
            <a:r>
              <a:rPr sz="2000" b="0" spc="-5" dirty="0">
                <a:solidFill>
                  <a:schemeClr val="bg1"/>
                </a:solidFill>
                <a:latin typeface="Arial MT"/>
                <a:cs typeface="Arial MT"/>
              </a:rPr>
              <a:t>Serum</a:t>
            </a:r>
            <a:r>
              <a:rPr sz="2000" b="0" spc="5" dirty="0">
                <a:solidFill>
                  <a:schemeClr val="bg1"/>
                </a:solidFill>
                <a:latin typeface="Arial MT"/>
                <a:cs typeface="Arial MT"/>
              </a:rPr>
              <a:t> </a:t>
            </a:r>
            <a:r>
              <a:rPr sz="2000" b="0" spc="-5" dirty="0">
                <a:solidFill>
                  <a:schemeClr val="bg1"/>
                </a:solidFill>
                <a:latin typeface="Arial MT"/>
                <a:cs typeface="Arial MT"/>
              </a:rPr>
              <a:t>ammonia</a:t>
            </a:r>
            <a:r>
              <a:rPr sz="2000" b="0" spc="10" dirty="0">
                <a:solidFill>
                  <a:schemeClr val="bg1"/>
                </a:solidFill>
                <a:latin typeface="Arial MT"/>
                <a:cs typeface="Arial MT"/>
              </a:rPr>
              <a:t> </a:t>
            </a:r>
            <a:r>
              <a:rPr sz="2000" b="0" dirty="0">
                <a:solidFill>
                  <a:schemeClr val="bg1"/>
                </a:solidFill>
                <a:latin typeface="Arial MT"/>
                <a:cs typeface="Arial MT"/>
              </a:rPr>
              <a:t>level.</a:t>
            </a:r>
          </a:p>
          <a:p>
            <a:pPr marL="344805" indent="-332740">
              <a:lnSpc>
                <a:spcPct val="150000"/>
              </a:lnSpc>
              <a:buClr>
                <a:srgbClr val="9F4DA2"/>
              </a:buClr>
              <a:buFont typeface="Georgia"/>
              <a:buChar char="•"/>
              <a:tabLst>
                <a:tab pos="344805" algn="l"/>
                <a:tab pos="345440" algn="l"/>
              </a:tabLst>
            </a:pPr>
            <a:r>
              <a:rPr sz="2000" b="0" spc="-5" dirty="0" smtClean="0">
                <a:solidFill>
                  <a:schemeClr val="bg1"/>
                </a:solidFill>
                <a:latin typeface="Arial MT"/>
                <a:cs typeface="Arial MT"/>
              </a:rPr>
              <a:t>ABG</a:t>
            </a:r>
            <a:endParaRPr sz="2000" b="0" dirty="0">
              <a:solidFill>
                <a:schemeClr val="bg1"/>
              </a:solidFill>
              <a:latin typeface="Arial MT"/>
              <a:cs typeface="Arial MT"/>
            </a:endParaRPr>
          </a:p>
          <a:p>
            <a:pPr marL="363220" indent="-351155">
              <a:lnSpc>
                <a:spcPct val="150000"/>
              </a:lnSpc>
              <a:buClr>
                <a:srgbClr val="9F4DA2"/>
              </a:buClr>
              <a:buFont typeface="Georgia"/>
              <a:buChar char="•"/>
              <a:tabLst>
                <a:tab pos="363220" algn="l"/>
                <a:tab pos="363855" algn="l"/>
              </a:tabLst>
            </a:pPr>
            <a:r>
              <a:rPr sz="2000" b="0" dirty="0">
                <a:solidFill>
                  <a:schemeClr val="bg1"/>
                </a:solidFill>
                <a:latin typeface="Arial MT"/>
                <a:cs typeface="Arial MT"/>
              </a:rPr>
              <a:t>Serum</a:t>
            </a:r>
            <a:r>
              <a:rPr sz="2000" b="0" spc="-25" dirty="0">
                <a:solidFill>
                  <a:schemeClr val="bg1"/>
                </a:solidFill>
                <a:latin typeface="Arial MT"/>
                <a:cs typeface="Arial MT"/>
              </a:rPr>
              <a:t> </a:t>
            </a:r>
            <a:r>
              <a:rPr sz="2000" b="0" spc="-5" dirty="0">
                <a:solidFill>
                  <a:schemeClr val="bg1"/>
                </a:solidFill>
                <a:latin typeface="Arial MT"/>
                <a:cs typeface="Arial MT"/>
              </a:rPr>
              <a:t>Creatinine</a:t>
            </a:r>
            <a:r>
              <a:rPr sz="2000" b="0" spc="-15" dirty="0">
                <a:solidFill>
                  <a:schemeClr val="bg1"/>
                </a:solidFill>
                <a:latin typeface="Arial MT"/>
                <a:cs typeface="Arial MT"/>
              </a:rPr>
              <a:t> </a:t>
            </a:r>
            <a:r>
              <a:rPr sz="2000" b="0" dirty="0">
                <a:solidFill>
                  <a:schemeClr val="bg1"/>
                </a:solidFill>
                <a:latin typeface="Arial MT"/>
                <a:cs typeface="Arial MT"/>
              </a:rPr>
              <a:t>level,</a:t>
            </a:r>
          </a:p>
          <a:p>
            <a:pPr marL="268605" indent="-256540">
              <a:lnSpc>
                <a:spcPct val="150000"/>
              </a:lnSpc>
              <a:buClr>
                <a:srgbClr val="9F4DA2"/>
              </a:buClr>
              <a:buFont typeface="Georgia"/>
              <a:buChar char="•"/>
              <a:tabLst>
                <a:tab pos="269240" algn="l"/>
              </a:tabLst>
            </a:pPr>
            <a:r>
              <a:rPr sz="2000" b="0" spc="-5" dirty="0">
                <a:solidFill>
                  <a:schemeClr val="bg1"/>
                </a:solidFill>
                <a:latin typeface="Arial MT"/>
                <a:cs typeface="Arial MT"/>
              </a:rPr>
              <a:t>Serum</a:t>
            </a:r>
            <a:r>
              <a:rPr sz="2000" b="0" spc="-25" dirty="0">
                <a:solidFill>
                  <a:schemeClr val="bg1"/>
                </a:solidFill>
                <a:latin typeface="Arial MT"/>
                <a:cs typeface="Arial MT"/>
              </a:rPr>
              <a:t> </a:t>
            </a:r>
            <a:r>
              <a:rPr sz="2000" b="0" dirty="0">
                <a:solidFill>
                  <a:schemeClr val="bg1"/>
                </a:solidFill>
                <a:latin typeface="Arial MT"/>
                <a:cs typeface="Arial MT"/>
              </a:rPr>
              <a:t>free</a:t>
            </a:r>
            <a:r>
              <a:rPr sz="2000" b="0" spc="-20" dirty="0">
                <a:solidFill>
                  <a:schemeClr val="bg1"/>
                </a:solidFill>
                <a:latin typeface="Arial MT"/>
                <a:cs typeface="Arial MT"/>
              </a:rPr>
              <a:t> </a:t>
            </a:r>
            <a:r>
              <a:rPr sz="2000" b="0" spc="-5" dirty="0">
                <a:solidFill>
                  <a:schemeClr val="bg1"/>
                </a:solidFill>
                <a:latin typeface="Arial MT"/>
                <a:cs typeface="Arial MT"/>
              </a:rPr>
              <a:t>copper</a:t>
            </a:r>
            <a:endParaRPr sz="2000" b="0" dirty="0">
              <a:solidFill>
                <a:schemeClr val="bg1"/>
              </a:solidFill>
              <a:latin typeface="Arial MT"/>
              <a:cs typeface="Arial MT"/>
            </a:endParaRPr>
          </a:p>
          <a:p>
            <a:pPr marL="268605" indent="-256540">
              <a:lnSpc>
                <a:spcPct val="150000"/>
              </a:lnSpc>
              <a:buClr>
                <a:srgbClr val="9F4DA2"/>
              </a:buClr>
              <a:buFont typeface="Georgia"/>
              <a:buChar char="•"/>
              <a:tabLst>
                <a:tab pos="269240" algn="l"/>
              </a:tabLst>
            </a:pPr>
            <a:r>
              <a:rPr sz="2000" b="0" dirty="0">
                <a:solidFill>
                  <a:schemeClr val="bg1"/>
                </a:solidFill>
                <a:latin typeface="Arial MT"/>
                <a:cs typeface="Arial MT"/>
              </a:rPr>
              <a:t>Ceruloplasmin</a:t>
            </a:r>
            <a:r>
              <a:rPr sz="2000" b="0" spc="-10" dirty="0">
                <a:solidFill>
                  <a:schemeClr val="bg1"/>
                </a:solidFill>
                <a:latin typeface="Arial MT"/>
                <a:cs typeface="Arial MT"/>
              </a:rPr>
              <a:t> </a:t>
            </a:r>
            <a:r>
              <a:rPr sz="2000" b="0" spc="-5" dirty="0">
                <a:solidFill>
                  <a:schemeClr val="bg1"/>
                </a:solidFill>
                <a:latin typeface="Arial MT"/>
                <a:cs typeface="Arial MT"/>
              </a:rPr>
              <a:t>level.</a:t>
            </a:r>
            <a:r>
              <a:rPr sz="2000" b="0" dirty="0">
                <a:solidFill>
                  <a:schemeClr val="bg1"/>
                </a:solidFill>
                <a:latin typeface="Arial MT"/>
                <a:cs typeface="Arial MT"/>
              </a:rPr>
              <a:t> </a:t>
            </a:r>
            <a:r>
              <a:rPr sz="2000" b="0" spc="-5" dirty="0">
                <a:solidFill>
                  <a:schemeClr val="bg1"/>
                </a:solidFill>
                <a:latin typeface="Arial MT"/>
                <a:cs typeface="Arial MT"/>
              </a:rPr>
              <a:t>(20-38mg/dl)(wilson</a:t>
            </a:r>
            <a:r>
              <a:rPr sz="2000" b="0" dirty="0">
                <a:solidFill>
                  <a:schemeClr val="bg1"/>
                </a:solidFill>
                <a:latin typeface="Arial MT"/>
                <a:cs typeface="Arial MT"/>
              </a:rPr>
              <a:t> diases)</a:t>
            </a:r>
          </a:p>
        </p:txBody>
      </p:sp>
    </p:spTree>
    <p:extLst>
      <p:ext uri="{BB962C8B-B14F-4D97-AF65-F5344CB8AC3E}">
        <p14:creationId xmlns:p14="http://schemas.microsoft.com/office/powerpoint/2010/main" val="35909826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gn="ctr">
              <a:buNone/>
            </a:pPr>
            <a:r>
              <a:rPr lang="en-IN" sz="9600" b="1" dirty="0" smtClean="0">
                <a:solidFill>
                  <a:schemeClr val="bg1"/>
                </a:solidFill>
                <a:effectLst>
                  <a:outerShdw blurRad="38100" dist="38100" dir="2700000" algn="tl">
                    <a:srgbClr val="000000">
                      <a:alpha val="43137"/>
                    </a:srgbClr>
                  </a:outerShdw>
                </a:effectLst>
                <a:latin typeface="Algerian" pitchFamily="82" charset="0"/>
              </a:rPr>
              <a:t>MCQ</a:t>
            </a:r>
            <a:endParaRPr lang="en-IN" sz="9600" b="1" dirty="0">
              <a:solidFill>
                <a:schemeClr val="bg1"/>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3015149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514350" indent="-514350">
              <a:lnSpc>
                <a:spcPct val="150000"/>
              </a:lnSpc>
              <a:buAutoNum type="arabicPeriod"/>
            </a:pPr>
            <a:r>
              <a:rPr lang="en-US" dirty="0" smtClean="0">
                <a:solidFill>
                  <a:schemeClr val="bg1"/>
                </a:solidFill>
              </a:rPr>
              <a:t>Most </a:t>
            </a:r>
            <a:r>
              <a:rPr lang="en-US" dirty="0">
                <a:solidFill>
                  <a:schemeClr val="bg1"/>
                </a:solidFill>
              </a:rPr>
              <a:t>sensitive indicator for liver cell injury are</a:t>
            </a:r>
            <a:r>
              <a:rPr lang="en-US" dirty="0" smtClean="0">
                <a:solidFill>
                  <a:schemeClr val="bg1"/>
                </a:solidFill>
              </a:rPr>
              <a:t>:</a:t>
            </a:r>
          </a:p>
          <a:p>
            <a:pPr marL="0" indent="0">
              <a:lnSpc>
                <a:spcPct val="150000"/>
              </a:lnSpc>
              <a:buNone/>
            </a:pPr>
            <a:r>
              <a:rPr lang="en-US" dirty="0">
                <a:solidFill>
                  <a:schemeClr val="bg1"/>
                </a:solidFill>
              </a:rPr>
              <a:t>	</a:t>
            </a:r>
            <a:r>
              <a:rPr lang="en-US" dirty="0" smtClean="0">
                <a:solidFill>
                  <a:schemeClr val="bg1"/>
                </a:solidFill>
              </a:rPr>
              <a:t>A. Alkaline Phosphatase</a:t>
            </a:r>
          </a:p>
          <a:p>
            <a:pPr marL="0" indent="0">
              <a:lnSpc>
                <a:spcPct val="150000"/>
              </a:lnSpc>
              <a:buNone/>
            </a:pPr>
            <a:r>
              <a:rPr lang="en-US" dirty="0">
                <a:solidFill>
                  <a:schemeClr val="bg1"/>
                </a:solidFill>
              </a:rPr>
              <a:t>	</a:t>
            </a:r>
            <a:r>
              <a:rPr lang="en-US" dirty="0" smtClean="0">
                <a:solidFill>
                  <a:schemeClr val="bg1"/>
                </a:solidFill>
              </a:rPr>
              <a:t>B. S. Bilirubin</a:t>
            </a:r>
          </a:p>
          <a:p>
            <a:pPr marL="0" indent="0">
              <a:lnSpc>
                <a:spcPct val="150000"/>
              </a:lnSpc>
              <a:buNone/>
            </a:pPr>
            <a:r>
              <a:rPr lang="en-US" dirty="0">
                <a:solidFill>
                  <a:schemeClr val="bg1"/>
                </a:solidFill>
              </a:rPr>
              <a:t>	</a:t>
            </a:r>
            <a:r>
              <a:rPr lang="en-US" dirty="0" smtClean="0">
                <a:solidFill>
                  <a:schemeClr val="bg1"/>
                </a:solidFill>
              </a:rPr>
              <a:t>C. SGOT, SGPT</a:t>
            </a:r>
          </a:p>
          <a:p>
            <a:pPr marL="0" indent="0">
              <a:lnSpc>
                <a:spcPct val="150000"/>
              </a:lnSpc>
              <a:buNone/>
            </a:pPr>
            <a:r>
              <a:rPr lang="en-US" dirty="0">
                <a:solidFill>
                  <a:schemeClr val="bg1"/>
                </a:solidFill>
              </a:rPr>
              <a:t>	</a:t>
            </a:r>
            <a:r>
              <a:rPr lang="en-US" dirty="0" smtClean="0">
                <a:solidFill>
                  <a:schemeClr val="bg1"/>
                </a:solidFill>
              </a:rPr>
              <a:t>D. LDH</a:t>
            </a:r>
            <a:endParaRPr lang="en-IN" dirty="0">
              <a:solidFill>
                <a:schemeClr val="bg1"/>
              </a:solidFill>
            </a:endParaRPr>
          </a:p>
        </p:txBody>
      </p:sp>
    </p:spTree>
    <p:extLst>
      <p:ext uri="{BB962C8B-B14F-4D97-AF65-F5344CB8AC3E}">
        <p14:creationId xmlns:p14="http://schemas.microsoft.com/office/powerpoint/2010/main" val="93166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marL="0" indent="0">
              <a:lnSpc>
                <a:spcPct val="150000"/>
              </a:lnSpc>
              <a:buNone/>
            </a:pPr>
            <a:r>
              <a:rPr lang="en-IN" dirty="0" smtClean="0">
                <a:solidFill>
                  <a:schemeClr val="bg1"/>
                </a:solidFill>
              </a:rPr>
              <a:t>2. Mallory Hyaline Bodies are most commonly seen in:</a:t>
            </a:r>
          </a:p>
          <a:p>
            <a:pPr marL="0" indent="0">
              <a:lnSpc>
                <a:spcPct val="150000"/>
              </a:lnSpc>
              <a:buNone/>
            </a:pPr>
            <a:r>
              <a:rPr lang="en-IN" dirty="0">
                <a:solidFill>
                  <a:schemeClr val="bg1"/>
                </a:solidFill>
              </a:rPr>
              <a:t>	</a:t>
            </a:r>
            <a:r>
              <a:rPr lang="en-IN" dirty="0" smtClean="0">
                <a:solidFill>
                  <a:schemeClr val="bg1"/>
                </a:solidFill>
              </a:rPr>
              <a:t>A. Alcoholic liver disease</a:t>
            </a:r>
          </a:p>
          <a:p>
            <a:pPr marL="0" indent="0">
              <a:lnSpc>
                <a:spcPct val="150000"/>
              </a:lnSpc>
              <a:buNone/>
            </a:pPr>
            <a:r>
              <a:rPr lang="en-IN" dirty="0">
                <a:solidFill>
                  <a:schemeClr val="bg1"/>
                </a:solidFill>
              </a:rPr>
              <a:t>	</a:t>
            </a:r>
            <a:r>
              <a:rPr lang="en-IN" dirty="0" smtClean="0">
                <a:solidFill>
                  <a:schemeClr val="bg1"/>
                </a:solidFill>
              </a:rPr>
              <a:t>B. </a:t>
            </a:r>
            <a:r>
              <a:rPr lang="en-IN" dirty="0" err="1" smtClean="0">
                <a:solidFill>
                  <a:schemeClr val="bg1"/>
                </a:solidFill>
              </a:rPr>
              <a:t>Cirrohosis</a:t>
            </a:r>
            <a:endParaRPr lang="en-IN" dirty="0" smtClean="0">
              <a:solidFill>
                <a:schemeClr val="bg1"/>
              </a:solidFill>
            </a:endParaRPr>
          </a:p>
          <a:p>
            <a:pPr marL="0" indent="0">
              <a:lnSpc>
                <a:spcPct val="150000"/>
              </a:lnSpc>
              <a:buNone/>
            </a:pPr>
            <a:r>
              <a:rPr lang="en-IN" dirty="0">
                <a:solidFill>
                  <a:schemeClr val="bg1"/>
                </a:solidFill>
              </a:rPr>
              <a:t>	</a:t>
            </a:r>
            <a:r>
              <a:rPr lang="en-IN" dirty="0" smtClean="0">
                <a:solidFill>
                  <a:schemeClr val="bg1"/>
                </a:solidFill>
              </a:rPr>
              <a:t>C. Hepatitis</a:t>
            </a:r>
          </a:p>
          <a:p>
            <a:pPr marL="0" indent="0">
              <a:lnSpc>
                <a:spcPct val="150000"/>
              </a:lnSpc>
              <a:buNone/>
            </a:pPr>
            <a:r>
              <a:rPr lang="en-IN" dirty="0">
                <a:solidFill>
                  <a:schemeClr val="bg1"/>
                </a:solidFill>
              </a:rPr>
              <a:t>	</a:t>
            </a:r>
            <a:r>
              <a:rPr lang="en-IN" dirty="0" smtClean="0">
                <a:solidFill>
                  <a:schemeClr val="bg1"/>
                </a:solidFill>
              </a:rPr>
              <a:t>D. HCC</a:t>
            </a:r>
            <a:endParaRPr lang="en-IN" dirty="0">
              <a:solidFill>
                <a:schemeClr val="bg1"/>
              </a:solidFill>
            </a:endParaRPr>
          </a:p>
        </p:txBody>
      </p:sp>
    </p:spTree>
    <p:extLst>
      <p:ext uri="{BB962C8B-B14F-4D97-AF65-F5344CB8AC3E}">
        <p14:creationId xmlns:p14="http://schemas.microsoft.com/office/powerpoint/2010/main" val="2477539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nSpc>
                <a:spcPct val="150000"/>
              </a:lnSpc>
              <a:buNone/>
            </a:pPr>
            <a:r>
              <a:rPr lang="en-IN" dirty="0" smtClean="0">
                <a:solidFill>
                  <a:schemeClr val="bg1"/>
                </a:solidFill>
              </a:rPr>
              <a:t>3. Gold Standard test for Liver </a:t>
            </a:r>
            <a:r>
              <a:rPr lang="en-IN" dirty="0" err="1" smtClean="0">
                <a:solidFill>
                  <a:schemeClr val="bg1"/>
                </a:solidFill>
              </a:rPr>
              <a:t>Cirrohosis</a:t>
            </a:r>
            <a:r>
              <a:rPr lang="en-IN" dirty="0" smtClean="0">
                <a:solidFill>
                  <a:schemeClr val="bg1"/>
                </a:solidFill>
              </a:rPr>
              <a:t> is:</a:t>
            </a:r>
          </a:p>
          <a:p>
            <a:pPr marL="0" indent="0">
              <a:lnSpc>
                <a:spcPct val="150000"/>
              </a:lnSpc>
              <a:buNone/>
            </a:pPr>
            <a:r>
              <a:rPr lang="en-IN" dirty="0">
                <a:solidFill>
                  <a:schemeClr val="bg1"/>
                </a:solidFill>
              </a:rPr>
              <a:t>	</a:t>
            </a:r>
            <a:r>
              <a:rPr lang="en-IN" dirty="0" smtClean="0">
                <a:solidFill>
                  <a:schemeClr val="bg1"/>
                </a:solidFill>
              </a:rPr>
              <a:t>A. </a:t>
            </a:r>
            <a:r>
              <a:rPr lang="en-IN" dirty="0" err="1" smtClean="0">
                <a:solidFill>
                  <a:schemeClr val="bg1"/>
                </a:solidFill>
              </a:rPr>
              <a:t>Aminotransferrase</a:t>
            </a:r>
            <a:endParaRPr lang="en-IN" dirty="0" smtClean="0">
              <a:solidFill>
                <a:schemeClr val="bg1"/>
              </a:solidFill>
            </a:endParaRPr>
          </a:p>
          <a:p>
            <a:pPr marL="0" indent="0">
              <a:lnSpc>
                <a:spcPct val="150000"/>
              </a:lnSpc>
              <a:buNone/>
            </a:pPr>
            <a:r>
              <a:rPr lang="en-IN" dirty="0">
                <a:solidFill>
                  <a:schemeClr val="bg1"/>
                </a:solidFill>
              </a:rPr>
              <a:t>	</a:t>
            </a:r>
            <a:r>
              <a:rPr lang="en-IN" dirty="0" smtClean="0">
                <a:solidFill>
                  <a:schemeClr val="bg1"/>
                </a:solidFill>
              </a:rPr>
              <a:t>B. S. Bilirubin</a:t>
            </a:r>
          </a:p>
          <a:p>
            <a:pPr marL="0" indent="0">
              <a:lnSpc>
                <a:spcPct val="150000"/>
              </a:lnSpc>
              <a:buNone/>
            </a:pPr>
            <a:r>
              <a:rPr lang="en-IN" dirty="0">
                <a:solidFill>
                  <a:schemeClr val="bg1"/>
                </a:solidFill>
              </a:rPr>
              <a:t>	</a:t>
            </a:r>
            <a:r>
              <a:rPr lang="en-IN" dirty="0" smtClean="0">
                <a:solidFill>
                  <a:schemeClr val="bg1"/>
                </a:solidFill>
              </a:rPr>
              <a:t>C. liver Biopsy</a:t>
            </a:r>
            <a:br>
              <a:rPr lang="en-IN" dirty="0" smtClean="0">
                <a:solidFill>
                  <a:schemeClr val="bg1"/>
                </a:solidFill>
              </a:rPr>
            </a:br>
            <a:r>
              <a:rPr lang="en-IN" dirty="0" smtClean="0">
                <a:solidFill>
                  <a:schemeClr val="bg1"/>
                </a:solidFill>
              </a:rPr>
              <a:t>	D. All of the above</a:t>
            </a:r>
            <a:endParaRPr lang="en-IN" dirty="0">
              <a:solidFill>
                <a:schemeClr val="bg1"/>
              </a:solidFill>
            </a:endParaRPr>
          </a:p>
        </p:txBody>
      </p:sp>
    </p:spTree>
    <p:extLst>
      <p:ext uri="{BB962C8B-B14F-4D97-AF65-F5344CB8AC3E}">
        <p14:creationId xmlns:p14="http://schemas.microsoft.com/office/powerpoint/2010/main" val="227829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131840" y="274638"/>
            <a:ext cx="5554960" cy="792162"/>
          </a:xfrm>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Causes </a:t>
            </a:r>
            <a:r>
              <a:rPr lang="en-US" dirty="0">
                <a:solidFill>
                  <a:schemeClr val="bg1"/>
                </a:solidFill>
                <a:effectLst>
                  <a:outerShdw blurRad="38100" dist="38100" dir="2700000" algn="tl">
                    <a:srgbClr val="000000">
                      <a:alpha val="43137"/>
                    </a:srgbClr>
                  </a:outerShdw>
                </a:effectLst>
              </a:rPr>
              <a:t>of liver cirrhosis</a:t>
            </a:r>
          </a:p>
        </p:txBody>
      </p:sp>
      <p:sp>
        <p:nvSpPr>
          <p:cNvPr id="4099" name="Rectangle 3"/>
          <p:cNvSpPr>
            <a:spLocks noGrp="1" noChangeArrowheads="1"/>
          </p:cNvSpPr>
          <p:nvPr>
            <p:ph idx="1"/>
          </p:nvPr>
        </p:nvSpPr>
        <p:spPr>
          <a:xfrm>
            <a:off x="251520" y="1556792"/>
            <a:ext cx="8640960" cy="5183733"/>
          </a:xfrm>
        </p:spPr>
        <p:txBody>
          <a:bodyPr>
            <a:normAutofit fontScale="70000" lnSpcReduction="20000"/>
          </a:bodyPr>
          <a:lstStyle/>
          <a:p>
            <a:pPr algn="l" rtl="0">
              <a:lnSpc>
                <a:spcPct val="150000"/>
              </a:lnSpc>
            </a:pPr>
            <a:r>
              <a:rPr lang="en-US" sz="2800" dirty="0">
                <a:solidFill>
                  <a:schemeClr val="bg1"/>
                </a:solidFill>
              </a:rPr>
              <a:t>Viral hepatitis: B and C</a:t>
            </a:r>
          </a:p>
          <a:p>
            <a:pPr algn="l" rtl="0">
              <a:lnSpc>
                <a:spcPct val="150000"/>
              </a:lnSpc>
            </a:pPr>
            <a:r>
              <a:rPr lang="en-US" sz="2800" dirty="0">
                <a:solidFill>
                  <a:schemeClr val="bg1"/>
                </a:solidFill>
              </a:rPr>
              <a:t>Alcohol</a:t>
            </a:r>
          </a:p>
          <a:p>
            <a:pPr algn="l" rtl="0">
              <a:lnSpc>
                <a:spcPct val="150000"/>
              </a:lnSpc>
            </a:pPr>
            <a:r>
              <a:rPr lang="en-US" sz="2800" dirty="0">
                <a:solidFill>
                  <a:schemeClr val="bg1"/>
                </a:solidFill>
              </a:rPr>
              <a:t>Biliary diseases: primary or secondary</a:t>
            </a:r>
          </a:p>
          <a:p>
            <a:pPr algn="l" rtl="0">
              <a:lnSpc>
                <a:spcPct val="150000"/>
              </a:lnSpc>
            </a:pPr>
            <a:r>
              <a:rPr lang="en-US" sz="2800" dirty="0">
                <a:solidFill>
                  <a:schemeClr val="bg1"/>
                </a:solidFill>
              </a:rPr>
              <a:t>Autoimmune hepatitis</a:t>
            </a:r>
          </a:p>
          <a:p>
            <a:pPr algn="l" rtl="0">
              <a:lnSpc>
                <a:spcPct val="150000"/>
              </a:lnSpc>
            </a:pPr>
            <a:r>
              <a:rPr lang="en-US" sz="2800" dirty="0">
                <a:solidFill>
                  <a:schemeClr val="bg1"/>
                </a:solidFill>
              </a:rPr>
              <a:t>Vascular causes: CHF, Budd-</a:t>
            </a:r>
            <a:r>
              <a:rPr lang="en-US" sz="2800" dirty="0" err="1">
                <a:solidFill>
                  <a:schemeClr val="bg1"/>
                </a:solidFill>
              </a:rPr>
              <a:t>Chiari</a:t>
            </a:r>
            <a:r>
              <a:rPr lang="en-US" sz="2800" dirty="0">
                <a:solidFill>
                  <a:schemeClr val="bg1"/>
                </a:solidFill>
              </a:rPr>
              <a:t> syndrome, </a:t>
            </a:r>
            <a:r>
              <a:rPr lang="en-US" sz="2800" dirty="0" err="1">
                <a:solidFill>
                  <a:schemeClr val="bg1"/>
                </a:solidFill>
              </a:rPr>
              <a:t>Veno</a:t>
            </a:r>
            <a:r>
              <a:rPr lang="en-US" sz="2800" dirty="0">
                <a:solidFill>
                  <a:schemeClr val="bg1"/>
                </a:solidFill>
              </a:rPr>
              <a:t>-occlusive disease</a:t>
            </a:r>
          </a:p>
          <a:p>
            <a:pPr algn="l" rtl="0">
              <a:lnSpc>
                <a:spcPct val="150000"/>
              </a:lnSpc>
            </a:pPr>
            <a:r>
              <a:rPr lang="en-US" sz="2800" dirty="0">
                <a:solidFill>
                  <a:schemeClr val="bg1"/>
                </a:solidFill>
              </a:rPr>
              <a:t>Drugs and toxins</a:t>
            </a:r>
          </a:p>
          <a:p>
            <a:pPr algn="l" rtl="0">
              <a:lnSpc>
                <a:spcPct val="150000"/>
              </a:lnSpc>
            </a:pPr>
            <a:r>
              <a:rPr lang="en-US" sz="2800" dirty="0">
                <a:solidFill>
                  <a:schemeClr val="bg1"/>
                </a:solidFill>
              </a:rPr>
              <a:t>Hereditary and metabolic: hemochromatosis, Wilson’s disease, </a:t>
            </a:r>
            <a:r>
              <a:rPr lang="el-GR" sz="2800" dirty="0">
                <a:solidFill>
                  <a:schemeClr val="bg1"/>
                </a:solidFill>
              </a:rPr>
              <a:t>α</a:t>
            </a:r>
            <a:r>
              <a:rPr lang="en-US" sz="2800" dirty="0">
                <a:solidFill>
                  <a:schemeClr val="bg1"/>
                </a:solidFill>
              </a:rPr>
              <a:t>1-antitrypsin deficiency</a:t>
            </a:r>
          </a:p>
          <a:p>
            <a:pPr algn="l" rtl="0">
              <a:lnSpc>
                <a:spcPct val="150000"/>
              </a:lnSpc>
            </a:pPr>
            <a:r>
              <a:rPr lang="en-US" sz="2800" dirty="0">
                <a:solidFill>
                  <a:schemeClr val="bg1"/>
                </a:solidFill>
              </a:rPr>
              <a:t>Non alcoholic liver disease (NASH)</a:t>
            </a:r>
          </a:p>
          <a:p>
            <a:pPr algn="l" rtl="0">
              <a:lnSpc>
                <a:spcPct val="150000"/>
              </a:lnSpc>
            </a:pPr>
            <a:r>
              <a:rPr lang="en-US" sz="2800" dirty="0">
                <a:solidFill>
                  <a:schemeClr val="bg1"/>
                </a:solidFill>
              </a:rPr>
              <a:t>Cryptogenic liver cirrhosis</a:t>
            </a:r>
          </a:p>
        </p:txBody>
      </p:sp>
    </p:spTree>
    <p:extLst>
      <p:ext uri="{BB962C8B-B14F-4D97-AF65-F5344CB8AC3E}">
        <p14:creationId xmlns:p14="http://schemas.microsoft.com/office/powerpoint/2010/main" val="2385864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nSpc>
                <a:spcPct val="150000"/>
              </a:lnSpc>
              <a:buNone/>
            </a:pPr>
            <a:r>
              <a:rPr lang="en-IN" dirty="0" smtClean="0">
                <a:solidFill>
                  <a:schemeClr val="bg1"/>
                </a:solidFill>
              </a:rPr>
              <a:t>4. Cause of liver </a:t>
            </a:r>
            <a:r>
              <a:rPr lang="en-IN" dirty="0" err="1" smtClean="0">
                <a:solidFill>
                  <a:schemeClr val="bg1"/>
                </a:solidFill>
              </a:rPr>
              <a:t>cirrohosis</a:t>
            </a:r>
            <a:r>
              <a:rPr lang="en-IN" dirty="0" smtClean="0">
                <a:solidFill>
                  <a:schemeClr val="bg1"/>
                </a:solidFill>
              </a:rPr>
              <a:t> is:</a:t>
            </a:r>
          </a:p>
          <a:p>
            <a:pPr marL="0" indent="0">
              <a:lnSpc>
                <a:spcPct val="150000"/>
              </a:lnSpc>
              <a:buNone/>
            </a:pPr>
            <a:r>
              <a:rPr lang="en-IN" dirty="0" smtClean="0">
                <a:solidFill>
                  <a:schemeClr val="bg1"/>
                </a:solidFill>
              </a:rPr>
              <a:t>	A. Portal Hypertension</a:t>
            </a:r>
          </a:p>
          <a:p>
            <a:pPr marL="0" indent="0">
              <a:lnSpc>
                <a:spcPct val="150000"/>
              </a:lnSpc>
              <a:buNone/>
            </a:pPr>
            <a:r>
              <a:rPr lang="en-IN" dirty="0">
                <a:solidFill>
                  <a:schemeClr val="bg1"/>
                </a:solidFill>
              </a:rPr>
              <a:t>	</a:t>
            </a:r>
            <a:r>
              <a:rPr lang="en-IN" dirty="0" smtClean="0">
                <a:solidFill>
                  <a:schemeClr val="bg1"/>
                </a:solidFill>
              </a:rPr>
              <a:t>B. Jaundice</a:t>
            </a:r>
          </a:p>
          <a:p>
            <a:pPr marL="0" indent="0">
              <a:lnSpc>
                <a:spcPct val="150000"/>
              </a:lnSpc>
              <a:buNone/>
            </a:pPr>
            <a:r>
              <a:rPr lang="en-IN" dirty="0">
                <a:solidFill>
                  <a:schemeClr val="bg1"/>
                </a:solidFill>
              </a:rPr>
              <a:t>	</a:t>
            </a:r>
            <a:r>
              <a:rPr lang="en-IN" dirty="0" smtClean="0">
                <a:solidFill>
                  <a:schemeClr val="bg1"/>
                </a:solidFill>
              </a:rPr>
              <a:t>C. Carcinoma</a:t>
            </a:r>
          </a:p>
          <a:p>
            <a:pPr marL="0" indent="0">
              <a:lnSpc>
                <a:spcPct val="150000"/>
              </a:lnSpc>
              <a:buNone/>
            </a:pPr>
            <a:r>
              <a:rPr lang="en-IN" dirty="0">
                <a:solidFill>
                  <a:schemeClr val="bg1"/>
                </a:solidFill>
              </a:rPr>
              <a:t>	</a:t>
            </a:r>
            <a:r>
              <a:rPr lang="en-IN" dirty="0" smtClean="0">
                <a:solidFill>
                  <a:schemeClr val="bg1"/>
                </a:solidFill>
              </a:rPr>
              <a:t>D. All of the above </a:t>
            </a:r>
            <a:endParaRPr lang="en-IN" dirty="0">
              <a:solidFill>
                <a:schemeClr val="bg1"/>
              </a:solidFill>
            </a:endParaRPr>
          </a:p>
        </p:txBody>
      </p:sp>
    </p:spTree>
    <p:extLst>
      <p:ext uri="{BB962C8B-B14F-4D97-AF65-F5344CB8AC3E}">
        <p14:creationId xmlns:p14="http://schemas.microsoft.com/office/powerpoint/2010/main" val="1326770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nSpc>
                <a:spcPct val="150000"/>
              </a:lnSpc>
              <a:buNone/>
            </a:pPr>
            <a:r>
              <a:rPr lang="en-IN" dirty="0" smtClean="0">
                <a:solidFill>
                  <a:schemeClr val="bg1"/>
                </a:solidFill>
              </a:rPr>
              <a:t>5. Accumulation of fluid in liver is c/a:</a:t>
            </a:r>
          </a:p>
          <a:p>
            <a:pPr marL="0" indent="0">
              <a:lnSpc>
                <a:spcPct val="150000"/>
              </a:lnSpc>
              <a:buNone/>
            </a:pPr>
            <a:r>
              <a:rPr lang="en-IN" dirty="0">
                <a:solidFill>
                  <a:schemeClr val="bg1"/>
                </a:solidFill>
              </a:rPr>
              <a:t>	</a:t>
            </a:r>
            <a:r>
              <a:rPr lang="en-IN" dirty="0" smtClean="0">
                <a:solidFill>
                  <a:schemeClr val="bg1"/>
                </a:solidFill>
              </a:rPr>
              <a:t>A. </a:t>
            </a:r>
            <a:r>
              <a:rPr lang="en-IN" dirty="0" err="1" smtClean="0">
                <a:solidFill>
                  <a:schemeClr val="bg1"/>
                </a:solidFill>
              </a:rPr>
              <a:t>Pleuritis</a:t>
            </a:r>
            <a:endParaRPr lang="en-IN" dirty="0" smtClean="0">
              <a:solidFill>
                <a:schemeClr val="bg1"/>
              </a:solidFill>
            </a:endParaRPr>
          </a:p>
          <a:p>
            <a:pPr marL="0" indent="0">
              <a:lnSpc>
                <a:spcPct val="150000"/>
              </a:lnSpc>
              <a:buNone/>
            </a:pPr>
            <a:r>
              <a:rPr lang="en-IN" dirty="0">
                <a:solidFill>
                  <a:schemeClr val="bg1"/>
                </a:solidFill>
              </a:rPr>
              <a:t>	</a:t>
            </a:r>
            <a:r>
              <a:rPr lang="en-IN" dirty="0" smtClean="0">
                <a:solidFill>
                  <a:schemeClr val="bg1"/>
                </a:solidFill>
              </a:rPr>
              <a:t>B. Peritonitis</a:t>
            </a:r>
          </a:p>
          <a:p>
            <a:pPr marL="0" indent="0">
              <a:lnSpc>
                <a:spcPct val="150000"/>
              </a:lnSpc>
              <a:buNone/>
            </a:pPr>
            <a:r>
              <a:rPr lang="en-IN" dirty="0">
                <a:solidFill>
                  <a:schemeClr val="bg1"/>
                </a:solidFill>
              </a:rPr>
              <a:t>	</a:t>
            </a:r>
            <a:r>
              <a:rPr lang="en-IN" dirty="0" smtClean="0">
                <a:solidFill>
                  <a:schemeClr val="bg1"/>
                </a:solidFill>
              </a:rPr>
              <a:t>C. Pericarditis</a:t>
            </a:r>
          </a:p>
          <a:p>
            <a:pPr marL="0" indent="0">
              <a:lnSpc>
                <a:spcPct val="150000"/>
              </a:lnSpc>
              <a:buNone/>
            </a:pPr>
            <a:r>
              <a:rPr lang="en-IN" dirty="0">
                <a:solidFill>
                  <a:schemeClr val="bg1"/>
                </a:solidFill>
              </a:rPr>
              <a:t>	</a:t>
            </a:r>
            <a:r>
              <a:rPr lang="en-IN" dirty="0" smtClean="0">
                <a:solidFill>
                  <a:schemeClr val="bg1"/>
                </a:solidFill>
              </a:rPr>
              <a:t>D. Ascites </a:t>
            </a:r>
            <a:endParaRPr lang="en-IN" dirty="0">
              <a:solidFill>
                <a:schemeClr val="bg1"/>
              </a:solidFill>
            </a:endParaRPr>
          </a:p>
        </p:txBody>
      </p:sp>
    </p:spTree>
    <p:extLst>
      <p:ext uri="{BB962C8B-B14F-4D97-AF65-F5344CB8AC3E}">
        <p14:creationId xmlns:p14="http://schemas.microsoft.com/office/powerpoint/2010/main" val="1380405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gn="ctr">
              <a:buNone/>
            </a:pPr>
            <a:r>
              <a:rPr lang="en-IN" sz="8000" b="1" dirty="0" smtClean="0">
                <a:solidFill>
                  <a:schemeClr val="bg1"/>
                </a:solidFill>
                <a:latin typeface="Algerian" pitchFamily="82" charset="0"/>
              </a:rPr>
              <a:t>ANSWERS</a:t>
            </a:r>
            <a:endParaRPr lang="en-IN" sz="8000" b="1" dirty="0">
              <a:solidFill>
                <a:schemeClr val="bg1"/>
              </a:solidFill>
              <a:latin typeface="Algerian" pitchFamily="82" charset="0"/>
            </a:endParaRPr>
          </a:p>
        </p:txBody>
      </p:sp>
    </p:spTree>
    <p:extLst>
      <p:ext uri="{BB962C8B-B14F-4D97-AF65-F5344CB8AC3E}">
        <p14:creationId xmlns:p14="http://schemas.microsoft.com/office/powerpoint/2010/main" val="170194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514350" indent="-514350">
              <a:lnSpc>
                <a:spcPct val="150000"/>
              </a:lnSpc>
              <a:buAutoNum type="arabicPeriod"/>
            </a:pPr>
            <a:r>
              <a:rPr lang="en-US" dirty="0" smtClean="0">
                <a:solidFill>
                  <a:schemeClr val="bg1"/>
                </a:solidFill>
              </a:rPr>
              <a:t>Most </a:t>
            </a:r>
            <a:r>
              <a:rPr lang="en-US" dirty="0">
                <a:solidFill>
                  <a:schemeClr val="bg1"/>
                </a:solidFill>
              </a:rPr>
              <a:t>sensitive indicator for liver cell injury are</a:t>
            </a:r>
            <a:r>
              <a:rPr lang="en-US" dirty="0" smtClean="0">
                <a:solidFill>
                  <a:schemeClr val="bg1"/>
                </a:solidFill>
              </a:rPr>
              <a:t>:</a:t>
            </a:r>
          </a:p>
          <a:p>
            <a:pPr marL="0" indent="0">
              <a:lnSpc>
                <a:spcPct val="150000"/>
              </a:lnSpc>
              <a:buNone/>
            </a:pPr>
            <a:r>
              <a:rPr lang="en-US" dirty="0">
                <a:solidFill>
                  <a:schemeClr val="bg1"/>
                </a:solidFill>
              </a:rPr>
              <a:t>	</a:t>
            </a:r>
            <a:r>
              <a:rPr lang="en-US" b="1" dirty="0" smtClean="0">
                <a:solidFill>
                  <a:srgbClr val="FF0000"/>
                </a:solidFill>
              </a:rPr>
              <a:t>A. Alkaline Phosphatase</a:t>
            </a:r>
          </a:p>
          <a:p>
            <a:pPr marL="0" indent="0">
              <a:lnSpc>
                <a:spcPct val="150000"/>
              </a:lnSpc>
              <a:buNone/>
            </a:pPr>
            <a:r>
              <a:rPr lang="en-US" dirty="0">
                <a:solidFill>
                  <a:schemeClr val="bg1"/>
                </a:solidFill>
              </a:rPr>
              <a:t>	</a:t>
            </a:r>
            <a:r>
              <a:rPr lang="en-US" dirty="0" smtClean="0">
                <a:solidFill>
                  <a:schemeClr val="bg1"/>
                </a:solidFill>
              </a:rPr>
              <a:t>B. S. Bilirubin</a:t>
            </a:r>
          </a:p>
          <a:p>
            <a:pPr marL="0" indent="0">
              <a:lnSpc>
                <a:spcPct val="150000"/>
              </a:lnSpc>
              <a:buNone/>
            </a:pPr>
            <a:r>
              <a:rPr lang="en-US" dirty="0">
                <a:solidFill>
                  <a:schemeClr val="bg1"/>
                </a:solidFill>
              </a:rPr>
              <a:t>	</a:t>
            </a:r>
            <a:r>
              <a:rPr lang="en-US" dirty="0" smtClean="0">
                <a:solidFill>
                  <a:schemeClr val="bg1"/>
                </a:solidFill>
              </a:rPr>
              <a:t>C. SGOT, SGPT</a:t>
            </a:r>
          </a:p>
          <a:p>
            <a:pPr marL="0" indent="0">
              <a:lnSpc>
                <a:spcPct val="150000"/>
              </a:lnSpc>
              <a:buNone/>
            </a:pPr>
            <a:r>
              <a:rPr lang="en-US" dirty="0">
                <a:solidFill>
                  <a:schemeClr val="bg1"/>
                </a:solidFill>
              </a:rPr>
              <a:t>	</a:t>
            </a:r>
            <a:r>
              <a:rPr lang="en-US" dirty="0" smtClean="0">
                <a:solidFill>
                  <a:schemeClr val="bg1"/>
                </a:solidFill>
              </a:rPr>
              <a:t>D. LDH</a:t>
            </a:r>
            <a:endParaRPr lang="en-IN" dirty="0">
              <a:solidFill>
                <a:schemeClr val="bg1"/>
              </a:solidFill>
            </a:endParaRPr>
          </a:p>
        </p:txBody>
      </p:sp>
    </p:spTree>
    <p:extLst>
      <p:ext uri="{BB962C8B-B14F-4D97-AF65-F5344CB8AC3E}">
        <p14:creationId xmlns:p14="http://schemas.microsoft.com/office/powerpoint/2010/main" val="16629640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marL="0" indent="0">
              <a:lnSpc>
                <a:spcPct val="150000"/>
              </a:lnSpc>
              <a:buNone/>
            </a:pPr>
            <a:r>
              <a:rPr lang="en-IN" dirty="0" smtClean="0">
                <a:solidFill>
                  <a:schemeClr val="bg1"/>
                </a:solidFill>
              </a:rPr>
              <a:t>2. Mallory Hyaline Bodies are most commonly seen in:</a:t>
            </a:r>
          </a:p>
          <a:p>
            <a:pPr marL="0" indent="0">
              <a:lnSpc>
                <a:spcPct val="150000"/>
              </a:lnSpc>
              <a:buNone/>
            </a:pPr>
            <a:r>
              <a:rPr lang="en-IN" dirty="0">
                <a:solidFill>
                  <a:schemeClr val="bg1"/>
                </a:solidFill>
              </a:rPr>
              <a:t>	</a:t>
            </a:r>
            <a:r>
              <a:rPr lang="en-IN" b="1" dirty="0" smtClean="0">
                <a:solidFill>
                  <a:srgbClr val="FF0000"/>
                </a:solidFill>
              </a:rPr>
              <a:t>A. Alcoholic liver disease</a:t>
            </a:r>
          </a:p>
          <a:p>
            <a:pPr marL="0" indent="0">
              <a:lnSpc>
                <a:spcPct val="150000"/>
              </a:lnSpc>
              <a:buNone/>
            </a:pPr>
            <a:r>
              <a:rPr lang="en-IN" dirty="0">
                <a:solidFill>
                  <a:schemeClr val="bg1"/>
                </a:solidFill>
              </a:rPr>
              <a:t>	</a:t>
            </a:r>
            <a:r>
              <a:rPr lang="en-IN" dirty="0" smtClean="0">
                <a:solidFill>
                  <a:schemeClr val="bg1"/>
                </a:solidFill>
              </a:rPr>
              <a:t>B. </a:t>
            </a:r>
            <a:r>
              <a:rPr lang="en-IN" dirty="0" err="1" smtClean="0">
                <a:solidFill>
                  <a:schemeClr val="bg1"/>
                </a:solidFill>
              </a:rPr>
              <a:t>Cirrohosis</a:t>
            </a:r>
            <a:endParaRPr lang="en-IN" dirty="0" smtClean="0">
              <a:solidFill>
                <a:schemeClr val="bg1"/>
              </a:solidFill>
            </a:endParaRPr>
          </a:p>
          <a:p>
            <a:pPr marL="0" indent="0">
              <a:lnSpc>
                <a:spcPct val="150000"/>
              </a:lnSpc>
              <a:buNone/>
            </a:pPr>
            <a:r>
              <a:rPr lang="en-IN" dirty="0">
                <a:solidFill>
                  <a:schemeClr val="bg1"/>
                </a:solidFill>
              </a:rPr>
              <a:t>	</a:t>
            </a:r>
            <a:r>
              <a:rPr lang="en-IN" dirty="0" smtClean="0">
                <a:solidFill>
                  <a:schemeClr val="bg1"/>
                </a:solidFill>
              </a:rPr>
              <a:t>C. Hepatitis</a:t>
            </a:r>
          </a:p>
          <a:p>
            <a:pPr marL="0" indent="0">
              <a:lnSpc>
                <a:spcPct val="150000"/>
              </a:lnSpc>
              <a:buNone/>
            </a:pPr>
            <a:r>
              <a:rPr lang="en-IN" dirty="0">
                <a:solidFill>
                  <a:schemeClr val="bg1"/>
                </a:solidFill>
              </a:rPr>
              <a:t>	</a:t>
            </a:r>
            <a:r>
              <a:rPr lang="en-IN" dirty="0" smtClean="0">
                <a:solidFill>
                  <a:schemeClr val="bg1"/>
                </a:solidFill>
              </a:rPr>
              <a:t>D. HCC</a:t>
            </a:r>
            <a:endParaRPr lang="en-IN" dirty="0">
              <a:solidFill>
                <a:schemeClr val="bg1"/>
              </a:solidFill>
            </a:endParaRPr>
          </a:p>
        </p:txBody>
      </p:sp>
    </p:spTree>
    <p:extLst>
      <p:ext uri="{BB962C8B-B14F-4D97-AF65-F5344CB8AC3E}">
        <p14:creationId xmlns:p14="http://schemas.microsoft.com/office/powerpoint/2010/main" val="4281086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nSpc>
                <a:spcPct val="150000"/>
              </a:lnSpc>
              <a:buNone/>
            </a:pPr>
            <a:r>
              <a:rPr lang="en-IN" dirty="0" smtClean="0">
                <a:solidFill>
                  <a:schemeClr val="bg1"/>
                </a:solidFill>
              </a:rPr>
              <a:t>3. Gold Standard test for Liver </a:t>
            </a:r>
            <a:r>
              <a:rPr lang="en-IN" dirty="0" err="1" smtClean="0">
                <a:solidFill>
                  <a:schemeClr val="bg1"/>
                </a:solidFill>
              </a:rPr>
              <a:t>Cirrohosis</a:t>
            </a:r>
            <a:r>
              <a:rPr lang="en-IN" dirty="0" smtClean="0">
                <a:solidFill>
                  <a:schemeClr val="bg1"/>
                </a:solidFill>
              </a:rPr>
              <a:t> is:</a:t>
            </a:r>
          </a:p>
          <a:p>
            <a:pPr marL="0" indent="0">
              <a:lnSpc>
                <a:spcPct val="150000"/>
              </a:lnSpc>
              <a:buNone/>
            </a:pPr>
            <a:r>
              <a:rPr lang="en-IN" dirty="0">
                <a:solidFill>
                  <a:schemeClr val="bg1"/>
                </a:solidFill>
              </a:rPr>
              <a:t>	</a:t>
            </a:r>
            <a:r>
              <a:rPr lang="en-IN" dirty="0" smtClean="0">
                <a:solidFill>
                  <a:schemeClr val="bg1"/>
                </a:solidFill>
              </a:rPr>
              <a:t>A. </a:t>
            </a:r>
            <a:r>
              <a:rPr lang="en-IN" dirty="0" err="1" smtClean="0">
                <a:solidFill>
                  <a:schemeClr val="bg1"/>
                </a:solidFill>
              </a:rPr>
              <a:t>Aminotransferrase</a:t>
            </a:r>
            <a:endParaRPr lang="en-IN" dirty="0" smtClean="0">
              <a:solidFill>
                <a:schemeClr val="bg1"/>
              </a:solidFill>
            </a:endParaRPr>
          </a:p>
          <a:p>
            <a:pPr marL="0" indent="0">
              <a:lnSpc>
                <a:spcPct val="150000"/>
              </a:lnSpc>
              <a:buNone/>
            </a:pPr>
            <a:r>
              <a:rPr lang="en-IN" dirty="0">
                <a:solidFill>
                  <a:schemeClr val="bg1"/>
                </a:solidFill>
              </a:rPr>
              <a:t>	</a:t>
            </a:r>
            <a:r>
              <a:rPr lang="en-IN" dirty="0" smtClean="0">
                <a:solidFill>
                  <a:schemeClr val="bg1"/>
                </a:solidFill>
              </a:rPr>
              <a:t>B. S. Bilirubin</a:t>
            </a:r>
          </a:p>
          <a:p>
            <a:pPr marL="0" indent="0">
              <a:lnSpc>
                <a:spcPct val="150000"/>
              </a:lnSpc>
              <a:buNone/>
            </a:pPr>
            <a:r>
              <a:rPr lang="en-IN" dirty="0">
                <a:solidFill>
                  <a:schemeClr val="bg1"/>
                </a:solidFill>
              </a:rPr>
              <a:t>	</a:t>
            </a:r>
            <a:r>
              <a:rPr lang="en-IN" b="1" dirty="0" smtClean="0">
                <a:solidFill>
                  <a:srgbClr val="FF0000"/>
                </a:solidFill>
              </a:rPr>
              <a:t>C. liver Biopsy</a:t>
            </a:r>
            <a:r>
              <a:rPr lang="en-IN" dirty="0" smtClean="0">
                <a:solidFill>
                  <a:schemeClr val="bg1"/>
                </a:solidFill>
              </a:rPr>
              <a:t/>
            </a:r>
            <a:br>
              <a:rPr lang="en-IN" dirty="0" smtClean="0">
                <a:solidFill>
                  <a:schemeClr val="bg1"/>
                </a:solidFill>
              </a:rPr>
            </a:br>
            <a:r>
              <a:rPr lang="en-IN" dirty="0" smtClean="0">
                <a:solidFill>
                  <a:schemeClr val="bg1"/>
                </a:solidFill>
              </a:rPr>
              <a:t>	D. All of the above</a:t>
            </a:r>
            <a:endParaRPr lang="en-IN" dirty="0">
              <a:solidFill>
                <a:schemeClr val="bg1"/>
              </a:solidFill>
            </a:endParaRPr>
          </a:p>
        </p:txBody>
      </p:sp>
    </p:spTree>
    <p:extLst>
      <p:ext uri="{BB962C8B-B14F-4D97-AF65-F5344CB8AC3E}">
        <p14:creationId xmlns:p14="http://schemas.microsoft.com/office/powerpoint/2010/main" val="779668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nSpc>
                <a:spcPct val="150000"/>
              </a:lnSpc>
              <a:buNone/>
            </a:pPr>
            <a:r>
              <a:rPr lang="en-IN" dirty="0" smtClean="0">
                <a:solidFill>
                  <a:schemeClr val="bg1"/>
                </a:solidFill>
              </a:rPr>
              <a:t>4. Cause of liver </a:t>
            </a:r>
            <a:r>
              <a:rPr lang="en-IN" dirty="0" err="1" smtClean="0">
                <a:solidFill>
                  <a:schemeClr val="bg1"/>
                </a:solidFill>
              </a:rPr>
              <a:t>cirrohosis</a:t>
            </a:r>
            <a:r>
              <a:rPr lang="en-IN" dirty="0" smtClean="0">
                <a:solidFill>
                  <a:schemeClr val="bg1"/>
                </a:solidFill>
              </a:rPr>
              <a:t> is:</a:t>
            </a:r>
          </a:p>
          <a:p>
            <a:pPr marL="0" indent="0">
              <a:lnSpc>
                <a:spcPct val="150000"/>
              </a:lnSpc>
              <a:buNone/>
            </a:pPr>
            <a:r>
              <a:rPr lang="en-IN" dirty="0" smtClean="0">
                <a:solidFill>
                  <a:schemeClr val="bg1"/>
                </a:solidFill>
              </a:rPr>
              <a:t>	</a:t>
            </a:r>
            <a:r>
              <a:rPr lang="en-IN" b="1" dirty="0" smtClean="0">
                <a:solidFill>
                  <a:srgbClr val="FF0000"/>
                </a:solidFill>
              </a:rPr>
              <a:t>A. Portal Hypertension</a:t>
            </a:r>
          </a:p>
          <a:p>
            <a:pPr marL="0" indent="0">
              <a:lnSpc>
                <a:spcPct val="150000"/>
              </a:lnSpc>
              <a:buNone/>
            </a:pPr>
            <a:r>
              <a:rPr lang="en-IN" dirty="0">
                <a:solidFill>
                  <a:schemeClr val="bg1"/>
                </a:solidFill>
              </a:rPr>
              <a:t>	</a:t>
            </a:r>
            <a:r>
              <a:rPr lang="en-IN" dirty="0" smtClean="0">
                <a:solidFill>
                  <a:schemeClr val="bg1"/>
                </a:solidFill>
              </a:rPr>
              <a:t>B. Jaundice</a:t>
            </a:r>
          </a:p>
          <a:p>
            <a:pPr marL="0" indent="0">
              <a:lnSpc>
                <a:spcPct val="150000"/>
              </a:lnSpc>
              <a:buNone/>
            </a:pPr>
            <a:r>
              <a:rPr lang="en-IN" dirty="0">
                <a:solidFill>
                  <a:schemeClr val="bg1"/>
                </a:solidFill>
              </a:rPr>
              <a:t>	</a:t>
            </a:r>
            <a:r>
              <a:rPr lang="en-IN" dirty="0" smtClean="0">
                <a:solidFill>
                  <a:schemeClr val="bg1"/>
                </a:solidFill>
              </a:rPr>
              <a:t>C. Carcinoma</a:t>
            </a:r>
          </a:p>
          <a:p>
            <a:pPr marL="0" indent="0">
              <a:lnSpc>
                <a:spcPct val="150000"/>
              </a:lnSpc>
              <a:buNone/>
            </a:pPr>
            <a:r>
              <a:rPr lang="en-IN" dirty="0">
                <a:solidFill>
                  <a:schemeClr val="bg1"/>
                </a:solidFill>
              </a:rPr>
              <a:t>	</a:t>
            </a:r>
            <a:r>
              <a:rPr lang="en-IN" dirty="0" smtClean="0">
                <a:solidFill>
                  <a:schemeClr val="bg1"/>
                </a:solidFill>
              </a:rPr>
              <a:t>D. All of the above </a:t>
            </a:r>
            <a:endParaRPr lang="en-IN" dirty="0">
              <a:solidFill>
                <a:schemeClr val="bg1"/>
              </a:solidFill>
            </a:endParaRPr>
          </a:p>
        </p:txBody>
      </p:sp>
    </p:spTree>
    <p:extLst>
      <p:ext uri="{BB962C8B-B14F-4D97-AF65-F5344CB8AC3E}">
        <p14:creationId xmlns:p14="http://schemas.microsoft.com/office/powerpoint/2010/main" val="32817999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nSpc>
                <a:spcPct val="150000"/>
              </a:lnSpc>
              <a:buNone/>
            </a:pPr>
            <a:r>
              <a:rPr lang="en-IN" dirty="0" smtClean="0">
                <a:solidFill>
                  <a:schemeClr val="bg1"/>
                </a:solidFill>
              </a:rPr>
              <a:t>5. Accumulation of fluid in liver is c/a:</a:t>
            </a:r>
          </a:p>
          <a:p>
            <a:pPr marL="0" indent="0">
              <a:lnSpc>
                <a:spcPct val="150000"/>
              </a:lnSpc>
              <a:buNone/>
            </a:pPr>
            <a:r>
              <a:rPr lang="en-IN" dirty="0">
                <a:solidFill>
                  <a:schemeClr val="bg1"/>
                </a:solidFill>
              </a:rPr>
              <a:t>	</a:t>
            </a:r>
            <a:r>
              <a:rPr lang="en-IN" dirty="0" smtClean="0">
                <a:solidFill>
                  <a:schemeClr val="bg1"/>
                </a:solidFill>
              </a:rPr>
              <a:t>A. </a:t>
            </a:r>
            <a:r>
              <a:rPr lang="en-IN" dirty="0" err="1" smtClean="0">
                <a:solidFill>
                  <a:schemeClr val="bg1"/>
                </a:solidFill>
              </a:rPr>
              <a:t>Pleuritis</a:t>
            </a:r>
            <a:endParaRPr lang="en-IN" dirty="0" smtClean="0">
              <a:solidFill>
                <a:schemeClr val="bg1"/>
              </a:solidFill>
            </a:endParaRPr>
          </a:p>
          <a:p>
            <a:pPr marL="0" indent="0">
              <a:lnSpc>
                <a:spcPct val="150000"/>
              </a:lnSpc>
              <a:buNone/>
            </a:pPr>
            <a:r>
              <a:rPr lang="en-IN" dirty="0">
                <a:solidFill>
                  <a:schemeClr val="bg1"/>
                </a:solidFill>
              </a:rPr>
              <a:t>	</a:t>
            </a:r>
            <a:r>
              <a:rPr lang="en-IN" dirty="0" smtClean="0">
                <a:solidFill>
                  <a:schemeClr val="bg1"/>
                </a:solidFill>
              </a:rPr>
              <a:t>B. Peritonitis</a:t>
            </a:r>
          </a:p>
          <a:p>
            <a:pPr marL="0" indent="0">
              <a:lnSpc>
                <a:spcPct val="150000"/>
              </a:lnSpc>
              <a:buNone/>
            </a:pPr>
            <a:r>
              <a:rPr lang="en-IN" dirty="0">
                <a:solidFill>
                  <a:schemeClr val="bg1"/>
                </a:solidFill>
              </a:rPr>
              <a:t>	</a:t>
            </a:r>
            <a:r>
              <a:rPr lang="en-IN" dirty="0" smtClean="0">
                <a:solidFill>
                  <a:schemeClr val="bg1"/>
                </a:solidFill>
              </a:rPr>
              <a:t>C. Pericarditis</a:t>
            </a:r>
          </a:p>
          <a:p>
            <a:pPr marL="0" indent="0">
              <a:lnSpc>
                <a:spcPct val="150000"/>
              </a:lnSpc>
              <a:buNone/>
            </a:pPr>
            <a:r>
              <a:rPr lang="en-IN" dirty="0">
                <a:solidFill>
                  <a:schemeClr val="bg1"/>
                </a:solidFill>
              </a:rPr>
              <a:t>	</a:t>
            </a:r>
            <a:r>
              <a:rPr lang="en-IN" b="1" dirty="0" smtClean="0">
                <a:solidFill>
                  <a:srgbClr val="FF0000"/>
                </a:solidFill>
              </a:rPr>
              <a:t>D. Ascites </a:t>
            </a:r>
            <a:endParaRPr lang="en-IN" b="1" dirty="0">
              <a:solidFill>
                <a:srgbClr val="FF0000"/>
              </a:solidFill>
            </a:endParaRPr>
          </a:p>
        </p:txBody>
      </p:sp>
    </p:spTree>
    <p:extLst>
      <p:ext uri="{BB962C8B-B14F-4D97-AF65-F5344CB8AC3E}">
        <p14:creationId xmlns:p14="http://schemas.microsoft.com/office/powerpoint/2010/main" val="784070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7416800" cy="508000"/>
          </a:xfrm>
        </p:spPr>
        <p:txBody>
          <a:bodyPr/>
          <a:lstStyle/>
          <a:p>
            <a:r>
              <a:rPr lang="en-IN" sz="8000" dirty="0" smtClean="0">
                <a:solidFill>
                  <a:srgbClr val="FFC000"/>
                </a:solidFill>
                <a:effectLst>
                  <a:outerShdw blurRad="38100" dist="38100" dir="2700000" algn="tl">
                    <a:srgbClr val="000000">
                      <a:alpha val="43137"/>
                    </a:srgbClr>
                  </a:outerShdw>
                </a:effectLst>
                <a:latin typeface="Algerian" pitchFamily="82" charset="0"/>
              </a:rPr>
              <a:t>THANK YOU</a:t>
            </a:r>
            <a:endParaRPr lang="en-IN" sz="8000" dirty="0">
              <a:solidFill>
                <a:srgbClr val="FFC000"/>
              </a:solidFill>
              <a:effectLst>
                <a:outerShdw blurRad="38100" dist="38100" dir="2700000" algn="tl">
                  <a:srgbClr val="000000">
                    <a:alpha val="43137"/>
                  </a:srgbClr>
                </a:outerShdw>
              </a:effectLst>
              <a:latin typeface="Algerian" pitchFamily="82" charset="0"/>
            </a:endParaRPr>
          </a:p>
        </p:txBody>
      </p:sp>
      <p:pic>
        <p:nvPicPr>
          <p:cNvPr id="1026" name="Picture 2" descr="C:\Users\shubhi saxena\Desktop\4db3d24f-b256-421c-bdf7-cbf7fe56a983.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8150" y="2705100"/>
            <a:ext cx="6608266" cy="413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83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9389" cy="518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410200"/>
            <a:ext cx="9144000" cy="1338828"/>
          </a:xfrm>
          <a:prstGeom prst="rect">
            <a:avLst/>
          </a:prstGeom>
        </p:spPr>
        <p:txBody>
          <a:bodyPr wrap="square">
            <a:spAutoFit/>
          </a:bodyPr>
          <a:lstStyle/>
          <a:p>
            <a:pPr>
              <a:lnSpc>
                <a:spcPct val="150000"/>
              </a:lnSpc>
            </a:pPr>
            <a:r>
              <a:rPr lang="en-US" dirty="0">
                <a:solidFill>
                  <a:schemeClr val="bg1"/>
                </a:solidFill>
              </a:rPr>
              <a:t>Alcoholic liver disease. The </a:t>
            </a:r>
            <a:r>
              <a:rPr lang="en-US" dirty="0" smtClean="0">
                <a:solidFill>
                  <a:schemeClr val="bg1"/>
                </a:solidFill>
              </a:rPr>
              <a:t>inter relationships </a:t>
            </a:r>
            <a:r>
              <a:rPr lang="en-US" dirty="0">
                <a:solidFill>
                  <a:schemeClr val="bg1"/>
                </a:solidFill>
              </a:rPr>
              <a:t>among hepatic </a:t>
            </a:r>
            <a:r>
              <a:rPr lang="en-US" dirty="0" err="1">
                <a:solidFill>
                  <a:schemeClr val="bg1"/>
                </a:solidFill>
              </a:rPr>
              <a:t>steatosis</a:t>
            </a:r>
            <a:r>
              <a:rPr lang="en-US" dirty="0">
                <a:solidFill>
                  <a:schemeClr val="bg1"/>
                </a:solidFill>
              </a:rPr>
              <a:t>, </a:t>
            </a:r>
            <a:r>
              <a:rPr lang="en-US" dirty="0" smtClean="0">
                <a:solidFill>
                  <a:schemeClr val="bg1"/>
                </a:solidFill>
              </a:rPr>
              <a:t>hepatitis </a:t>
            </a:r>
            <a:r>
              <a:rPr lang="en-US" dirty="0">
                <a:solidFill>
                  <a:schemeClr val="bg1"/>
                </a:solidFill>
              </a:rPr>
              <a:t>and cirrhosis are shown, along with a depiction of </a:t>
            </a:r>
            <a:r>
              <a:rPr lang="en-US" dirty="0" smtClean="0">
                <a:solidFill>
                  <a:schemeClr val="bg1"/>
                </a:solidFill>
              </a:rPr>
              <a:t>key morphologic </a:t>
            </a:r>
            <a:r>
              <a:rPr lang="en-US" dirty="0">
                <a:solidFill>
                  <a:schemeClr val="bg1"/>
                </a:solidFill>
              </a:rPr>
              <a:t>features at the morphologic level.</a:t>
            </a:r>
          </a:p>
        </p:txBody>
      </p:sp>
    </p:spTree>
    <p:extLst>
      <p:ext uri="{BB962C8B-B14F-4D97-AF65-F5344CB8AC3E}">
        <p14:creationId xmlns:p14="http://schemas.microsoft.com/office/powerpoint/2010/main" val="235286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p:txBody>
          <a:bodyPr/>
          <a:lstStyle/>
          <a:p>
            <a:pPr algn="ctr"/>
            <a:r>
              <a:rPr lang="en-US" altLang="zh-CN" dirty="0"/>
              <a:t>Classification of Cirrhosis</a:t>
            </a:r>
          </a:p>
        </p:txBody>
      </p:sp>
      <p:sp>
        <p:nvSpPr>
          <p:cNvPr id="294915" name="Rectangle 3"/>
          <p:cNvSpPr>
            <a:spLocks noGrp="1" noRot="1" noChangeArrowheads="1"/>
          </p:cNvSpPr>
          <p:nvPr>
            <p:ph type="body" idx="1"/>
          </p:nvPr>
        </p:nvSpPr>
        <p:spPr>
          <a:xfrm>
            <a:off x="467544" y="1052736"/>
            <a:ext cx="7416800" cy="4895850"/>
          </a:xfrm>
        </p:spPr>
        <p:txBody>
          <a:bodyPr/>
          <a:lstStyle/>
          <a:p>
            <a:pPr marL="0" indent="0">
              <a:lnSpc>
                <a:spcPct val="150000"/>
              </a:lnSpc>
              <a:buNone/>
            </a:pPr>
            <a:endParaRPr lang="en-US" altLang="zh-CN" dirty="0">
              <a:solidFill>
                <a:schemeClr val="bg1"/>
              </a:solidFill>
            </a:endParaRPr>
          </a:p>
          <a:p>
            <a:pPr marL="609600" indent="-609600">
              <a:lnSpc>
                <a:spcPct val="150000"/>
              </a:lnSpc>
            </a:pPr>
            <a:r>
              <a:rPr lang="en-US" altLang="zh-CN" dirty="0">
                <a:solidFill>
                  <a:schemeClr val="bg1"/>
                </a:solidFill>
              </a:rPr>
              <a:t>WHO divided cirrhosis into 3 categories based on morphological characteristics of the hepatic nodules</a:t>
            </a:r>
          </a:p>
          <a:p>
            <a:pPr marL="990600" lvl="1" indent="-533400">
              <a:lnSpc>
                <a:spcPct val="150000"/>
              </a:lnSpc>
              <a:buFont typeface="Arial" charset="0"/>
              <a:buAutoNum type="arabicPeriod"/>
            </a:pPr>
            <a:r>
              <a:rPr lang="en-US" altLang="zh-CN" dirty="0" err="1">
                <a:solidFill>
                  <a:schemeClr val="bg1"/>
                </a:solidFill>
              </a:rPr>
              <a:t>Micronodular</a:t>
            </a:r>
            <a:endParaRPr lang="en-US" altLang="zh-CN" dirty="0">
              <a:solidFill>
                <a:schemeClr val="bg1"/>
              </a:solidFill>
            </a:endParaRPr>
          </a:p>
          <a:p>
            <a:pPr marL="990600" lvl="1" indent="-533400">
              <a:lnSpc>
                <a:spcPct val="150000"/>
              </a:lnSpc>
              <a:buFont typeface="Arial" charset="0"/>
              <a:buAutoNum type="arabicPeriod"/>
            </a:pPr>
            <a:r>
              <a:rPr lang="en-US" altLang="zh-CN" dirty="0" err="1">
                <a:solidFill>
                  <a:schemeClr val="bg1"/>
                </a:solidFill>
              </a:rPr>
              <a:t>Macronodular</a:t>
            </a:r>
            <a:endParaRPr lang="en-US" altLang="zh-CN" dirty="0">
              <a:solidFill>
                <a:schemeClr val="bg1"/>
              </a:solidFill>
            </a:endParaRPr>
          </a:p>
          <a:p>
            <a:pPr marL="990600" lvl="1" indent="-533400">
              <a:lnSpc>
                <a:spcPct val="150000"/>
              </a:lnSpc>
              <a:buFont typeface="Arial" charset="0"/>
              <a:buAutoNum type="arabicPeriod"/>
            </a:pPr>
            <a:r>
              <a:rPr lang="en-US" altLang="zh-CN" dirty="0">
                <a:solidFill>
                  <a:schemeClr val="bg1"/>
                </a:solidFill>
              </a:rPr>
              <a:t>Mixed</a:t>
            </a:r>
          </a:p>
        </p:txBody>
      </p:sp>
    </p:spTree>
    <p:extLst>
      <p:ext uri="{BB962C8B-B14F-4D97-AF65-F5344CB8AC3E}">
        <p14:creationId xmlns:p14="http://schemas.microsoft.com/office/powerpoint/2010/main" val="3210503526"/>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
      <p:transition spd="slow"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rrowheads="1"/>
          </p:cNvSpPr>
          <p:nvPr>
            <p:ph type="title"/>
          </p:nvPr>
        </p:nvSpPr>
        <p:spPr>
          <a:xfrm>
            <a:off x="1547664" y="1196752"/>
            <a:ext cx="7416800" cy="508000"/>
          </a:xfrm>
        </p:spPr>
        <p:txBody>
          <a:bodyPr/>
          <a:lstStyle/>
          <a:p>
            <a:pPr algn="ctr"/>
            <a:r>
              <a:rPr lang="en-US" altLang="zh-CN" sz="4000" dirty="0" err="1">
                <a:solidFill>
                  <a:srgbClr val="FF0000"/>
                </a:solidFill>
              </a:rPr>
              <a:t>Micronodular</a:t>
            </a:r>
            <a:r>
              <a:rPr lang="en-US" altLang="zh-CN" sz="4000" dirty="0">
                <a:solidFill>
                  <a:srgbClr val="FF0000"/>
                </a:solidFill>
              </a:rPr>
              <a:t> Cirrhosis</a:t>
            </a:r>
          </a:p>
        </p:txBody>
      </p:sp>
      <p:sp>
        <p:nvSpPr>
          <p:cNvPr id="296963" name="Rectangle 3"/>
          <p:cNvSpPr>
            <a:spLocks noGrp="1" noRot="1" noChangeArrowheads="1"/>
          </p:cNvSpPr>
          <p:nvPr>
            <p:ph type="body" idx="1"/>
          </p:nvPr>
        </p:nvSpPr>
        <p:spPr>
          <a:xfrm>
            <a:off x="251520" y="1844675"/>
            <a:ext cx="8712968" cy="4895850"/>
          </a:xfrm>
        </p:spPr>
        <p:txBody>
          <a:bodyPr/>
          <a:lstStyle/>
          <a:p>
            <a:pPr>
              <a:lnSpc>
                <a:spcPct val="150000"/>
              </a:lnSpc>
            </a:pPr>
            <a:r>
              <a:rPr lang="en-US" altLang="zh-CN" dirty="0">
                <a:solidFill>
                  <a:schemeClr val="bg1"/>
                </a:solidFill>
              </a:rPr>
              <a:t>Nodules are </a:t>
            </a:r>
            <a:r>
              <a:rPr lang="en-US" altLang="zh-CN" b="1" dirty="0" smtClean="0">
                <a:solidFill>
                  <a:schemeClr val="bg2">
                    <a:lumMod val="60000"/>
                    <a:lumOff val="40000"/>
                  </a:schemeClr>
                </a:solidFill>
              </a:rPr>
              <a:t>&lt; 3 </a:t>
            </a:r>
            <a:r>
              <a:rPr lang="en-US" altLang="zh-CN" b="1" dirty="0">
                <a:solidFill>
                  <a:schemeClr val="bg2">
                    <a:lumMod val="60000"/>
                    <a:lumOff val="40000"/>
                  </a:schemeClr>
                </a:solidFill>
              </a:rPr>
              <a:t>mm </a:t>
            </a:r>
            <a:r>
              <a:rPr lang="en-US" altLang="zh-CN" dirty="0">
                <a:solidFill>
                  <a:schemeClr val="bg1"/>
                </a:solidFill>
              </a:rPr>
              <a:t>in diameter</a:t>
            </a:r>
          </a:p>
          <a:p>
            <a:pPr>
              <a:lnSpc>
                <a:spcPct val="150000"/>
              </a:lnSpc>
            </a:pPr>
            <a:r>
              <a:rPr lang="en-US" altLang="zh-CN" dirty="0">
                <a:solidFill>
                  <a:schemeClr val="bg1"/>
                </a:solidFill>
              </a:rPr>
              <a:t>Relatively uniform in size</a:t>
            </a:r>
          </a:p>
          <a:p>
            <a:pPr>
              <a:lnSpc>
                <a:spcPct val="150000"/>
              </a:lnSpc>
            </a:pPr>
            <a:r>
              <a:rPr lang="en-US" altLang="zh-CN" dirty="0">
                <a:solidFill>
                  <a:schemeClr val="bg1"/>
                </a:solidFill>
              </a:rPr>
              <a:t>Distributed throughout the liver</a:t>
            </a:r>
          </a:p>
          <a:p>
            <a:pPr>
              <a:lnSpc>
                <a:spcPct val="150000"/>
              </a:lnSpc>
            </a:pPr>
            <a:r>
              <a:rPr lang="en-US" altLang="zh-CN" dirty="0">
                <a:solidFill>
                  <a:schemeClr val="bg1"/>
                </a:solidFill>
              </a:rPr>
              <a:t>Rarely contain portal tracts or efferent veins</a:t>
            </a:r>
          </a:p>
          <a:p>
            <a:pPr>
              <a:lnSpc>
                <a:spcPct val="150000"/>
              </a:lnSpc>
            </a:pPr>
            <a:r>
              <a:rPr lang="en-US" altLang="zh-CN" dirty="0">
                <a:solidFill>
                  <a:schemeClr val="bg1"/>
                </a:solidFill>
              </a:rPr>
              <a:t>Liver is of uniform size or mildly enlarged</a:t>
            </a:r>
          </a:p>
          <a:p>
            <a:pPr>
              <a:lnSpc>
                <a:spcPct val="150000"/>
              </a:lnSpc>
            </a:pPr>
            <a:r>
              <a:rPr lang="en-US" altLang="zh-CN" dirty="0">
                <a:solidFill>
                  <a:schemeClr val="bg1"/>
                </a:solidFill>
              </a:rPr>
              <a:t>Reflect relatively early </a:t>
            </a:r>
            <a:r>
              <a:rPr lang="en-US" altLang="zh-CN" dirty="0" smtClean="0">
                <a:solidFill>
                  <a:schemeClr val="bg1"/>
                </a:solidFill>
              </a:rPr>
              <a:t>disease</a:t>
            </a:r>
          </a:p>
        </p:txBody>
      </p:sp>
    </p:spTree>
    <p:extLst>
      <p:ext uri="{BB962C8B-B14F-4D97-AF65-F5344CB8AC3E}">
        <p14:creationId xmlns:p14="http://schemas.microsoft.com/office/powerpoint/2010/main" val="1560979226"/>
      </p:ext>
    </p:extLst>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
      <p:transition spd="slow" advTm="3000">
        <p:fade/>
      </p:transition>
    </mc:Fallback>
  </mc:AlternateContent>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5517</TotalTime>
  <Words>2067</Words>
  <Application>Microsoft Office PowerPoint</Application>
  <PresentationFormat>On-screen Show (4:3)</PresentationFormat>
  <Paragraphs>388</Paragraphs>
  <Slides>68</Slides>
  <Notes>12</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template</vt:lpstr>
      <vt:lpstr>Custom Design</vt:lpstr>
      <vt:lpstr>CIRROHOSIS  -Dr. SHUBHI  SAXENA</vt:lpstr>
      <vt:lpstr>Introduction</vt:lpstr>
      <vt:lpstr>Liver cirrhosis</vt:lpstr>
      <vt:lpstr>Definition</vt:lpstr>
      <vt:lpstr>Pathophysiology</vt:lpstr>
      <vt:lpstr>Causes of liver cirrhosis</vt:lpstr>
      <vt:lpstr>PowerPoint Presentation</vt:lpstr>
      <vt:lpstr>Classification of Cirrhosis</vt:lpstr>
      <vt:lpstr>Micronodular Cirrhosis</vt:lpstr>
      <vt:lpstr>PowerPoint Presentation</vt:lpstr>
      <vt:lpstr>Macronodular &amp; Mixed Cirrhosis</vt:lpstr>
      <vt:lpstr>PowerPoint Presentation</vt:lpstr>
      <vt:lpstr>Clinical Features</vt:lpstr>
      <vt:lpstr>Signs </vt:lpstr>
      <vt:lpstr>Signs</vt:lpstr>
      <vt:lpstr>Signs</vt:lpstr>
      <vt:lpstr>Pathogenesis of the features of liver cirrhosis</vt:lpstr>
      <vt:lpstr>Portal circulation</vt:lpstr>
      <vt:lpstr>PowerPoint Presentation</vt:lpstr>
      <vt:lpstr>PowerPoint Presentation</vt:lpstr>
      <vt:lpstr>Complications</vt:lpstr>
      <vt:lpstr>PowerPoint Presentation</vt:lpstr>
      <vt:lpstr>Manifestations of liver cell dysfunction</vt:lpstr>
      <vt:lpstr>Manifestations of liver cell dysfunction</vt:lpstr>
      <vt:lpstr>PATHOGENESIS OF LIVER FIBROSIS</vt:lpstr>
      <vt:lpstr>PATHOGENESIS OF LIVER FIBROSIS</vt:lpstr>
      <vt:lpstr>Lab findings</vt:lpstr>
      <vt:lpstr>Lab findings</vt:lpstr>
      <vt:lpstr>CT</vt:lpstr>
      <vt:lpstr>MRI</vt:lpstr>
      <vt:lpstr>GROSS IMAGE OF A NORMAL AND A CIRRHOTIC LIVER</vt:lpstr>
      <vt:lpstr>GROSS IMAGE OF A CIRRHOTIC LIVER</vt:lpstr>
      <vt:lpstr>PowerPoint Presentation</vt:lpstr>
      <vt:lpstr>PowerPoint Presentation</vt:lpstr>
      <vt:lpstr>HISTOLOGICAL IMAGE OF CIRRHOSIS</vt:lpstr>
      <vt:lpstr>Cirrhosis</vt:lpstr>
      <vt:lpstr>Malignant Transformation</vt:lpstr>
      <vt:lpstr>HCC</vt:lpstr>
      <vt:lpstr>PowerPoint Presentation</vt:lpstr>
      <vt:lpstr>PowerPoint Presentation</vt:lpstr>
      <vt:lpstr>Pathophysiology</vt:lpstr>
      <vt:lpstr>Classification of PHT</vt:lpstr>
      <vt:lpstr>PORTAL HYPERTENSION</vt:lpstr>
      <vt:lpstr>PowerPoint Presentation</vt:lpstr>
      <vt:lpstr>INVESTIGATION</vt:lpstr>
      <vt:lpstr>PowerPoint Presentation</vt:lpstr>
      <vt:lpstr>PowerPoint Presentation</vt:lpstr>
      <vt:lpstr>TYPES OF LIVER FAILURE</vt:lpstr>
      <vt:lpstr>ACUTE LIVER FAILURE</vt:lpstr>
      <vt:lpstr>PowerPoint Presentation</vt:lpstr>
      <vt:lpstr>ETIOLOGY OF ALF</vt:lpstr>
      <vt:lpstr>C/M OF ALF</vt:lpstr>
      <vt:lpstr>PowerPoint Presentation</vt:lpstr>
      <vt:lpstr>PowerPoint Presentation</vt:lpstr>
      <vt:lpstr>DIAGNOSTIC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BILIRUBIN METABOLISM</dc:title>
  <dc:creator>shubhi saxena</dc:creator>
  <cp:lastModifiedBy>shubhi saxena</cp:lastModifiedBy>
  <cp:revision>87</cp:revision>
  <dcterms:created xsi:type="dcterms:W3CDTF">2021-05-26T05:51:40Z</dcterms:created>
  <dcterms:modified xsi:type="dcterms:W3CDTF">2021-08-16T10:44:09Z</dcterms:modified>
</cp:coreProperties>
</file>