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82" r:id="rId29"/>
    <p:sldId id="286" r:id="rId30"/>
    <p:sldId id="287" r:id="rId31"/>
    <p:sldId id="285" r:id="rId32"/>
    <p:sldId id="292" r:id="rId33"/>
    <p:sldId id="293" r:id="rId34"/>
    <p:sldId id="294" r:id="rId35"/>
    <p:sldId id="295" r:id="rId36"/>
    <p:sldId id="291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01/01/2013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</a:t>
            </a:r>
            <a:r>
              <a:rPr lang="en-US" dirty="0" smtClean="0"/>
              <a:t>JIGNA</a:t>
            </a:r>
            <a:r>
              <a:rPr lang="en-US" dirty="0" smtClean="0"/>
              <a:t> </a:t>
            </a:r>
            <a:r>
              <a:rPr lang="en-US" dirty="0" smtClean="0"/>
              <a:t>PATEL</a:t>
            </a:r>
          </a:p>
          <a:p>
            <a:r>
              <a:rPr lang="en-US" dirty="0" smtClean="0"/>
              <a:t>ASST. PROFESSOR</a:t>
            </a:r>
          </a:p>
          <a:p>
            <a:r>
              <a:rPr lang="en-US" dirty="0" smtClean="0"/>
              <a:t>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703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/>
              <a:t>It has been known since the time of </a:t>
            </a:r>
            <a:r>
              <a:rPr lang="en-US" b="1" dirty="0"/>
              <a:t>Robert</a:t>
            </a:r>
            <a:r>
              <a:rPr lang="en-US" dirty="0"/>
              <a:t> </a:t>
            </a:r>
            <a:r>
              <a:rPr lang="en-US" b="1" dirty="0"/>
              <a:t>Koch</a:t>
            </a:r>
            <a:r>
              <a:rPr lang="en-US" dirty="0"/>
              <a:t> that </a:t>
            </a:r>
            <a:r>
              <a:rPr lang="en-US" dirty="0" smtClean="0"/>
              <a:t>the tissue </a:t>
            </a:r>
            <a:r>
              <a:rPr lang="en-US" dirty="0"/>
              <a:t>reaction to tubercle bacilli is different in healthy </a:t>
            </a:r>
            <a:r>
              <a:rPr lang="en-US" dirty="0" smtClean="0"/>
              <a:t>animal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previously infected (</a:t>
            </a:r>
            <a:r>
              <a:rPr lang="en-US" b="1" dirty="0"/>
              <a:t>primary</a:t>
            </a:r>
            <a:r>
              <a:rPr lang="en-US" dirty="0"/>
              <a:t> </a:t>
            </a:r>
            <a:r>
              <a:rPr lang="en-US" b="1" dirty="0"/>
              <a:t>infection</a:t>
            </a:r>
            <a:r>
              <a:rPr lang="en-US" dirty="0"/>
              <a:t>) from an </a:t>
            </a:r>
            <a:r>
              <a:rPr lang="en-US" dirty="0" smtClean="0"/>
              <a:t>animal who </a:t>
            </a:r>
            <a:r>
              <a:rPr lang="en-US" dirty="0"/>
              <a:t>is previously infected (</a:t>
            </a:r>
            <a:r>
              <a:rPr lang="en-US" b="1" dirty="0"/>
              <a:t>secondary</a:t>
            </a:r>
            <a:r>
              <a:rPr lang="en-US" dirty="0"/>
              <a:t> </a:t>
            </a:r>
            <a:r>
              <a:rPr lang="en-US" b="1" dirty="0"/>
              <a:t>infection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64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Immunisation</a:t>
            </a:r>
            <a:r>
              <a:rPr lang="en-US" sz="3600" b="1" dirty="0"/>
              <a:t> against tuberculosis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 smtClean="0"/>
              <a:t>Protective </a:t>
            </a:r>
            <a:r>
              <a:rPr lang="en-US" dirty="0" err="1" smtClean="0"/>
              <a:t>immunisation</a:t>
            </a:r>
            <a:r>
              <a:rPr lang="en-US" dirty="0" smtClean="0"/>
              <a:t> against </a:t>
            </a:r>
            <a:r>
              <a:rPr lang="en-US" dirty="0"/>
              <a:t>tuberculosis is induced by injection of </a:t>
            </a:r>
            <a:r>
              <a:rPr lang="en-US" dirty="0" smtClean="0"/>
              <a:t>attenuated strains </a:t>
            </a:r>
            <a:r>
              <a:rPr lang="en-US" dirty="0"/>
              <a:t>of </a:t>
            </a:r>
            <a:r>
              <a:rPr lang="en-US" b="1" dirty="0"/>
              <a:t>bovine</a:t>
            </a:r>
            <a:r>
              <a:rPr lang="en-US" dirty="0"/>
              <a:t> type of tubercle bacilli, </a:t>
            </a:r>
            <a:r>
              <a:rPr lang="en-US" i="1" dirty="0" err="1"/>
              <a:t>Bacille</a:t>
            </a:r>
            <a:r>
              <a:rPr lang="en-US" i="1" dirty="0"/>
              <a:t> </a:t>
            </a:r>
            <a:r>
              <a:rPr lang="en-US" i="1" dirty="0" err="1" smtClean="0"/>
              <a:t>Calmette</a:t>
            </a:r>
            <a:r>
              <a:rPr lang="en-US" i="1" dirty="0" smtClean="0"/>
              <a:t>- </a:t>
            </a:r>
            <a:r>
              <a:rPr lang="en-US" i="1" dirty="0" err="1" smtClean="0"/>
              <a:t>Guérin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b="1" dirty="0"/>
              <a:t>BCG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89414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Tuberculin (</a:t>
            </a:r>
            <a:r>
              <a:rPr lang="en-US" sz="3600" b="1" dirty="0" err="1"/>
              <a:t>Mantoux</a:t>
            </a:r>
            <a:r>
              <a:rPr lang="en-US" sz="3600" b="1" dirty="0"/>
              <a:t>) skin test (TST)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 smtClean="0"/>
              <a:t>This </a:t>
            </a:r>
            <a:r>
              <a:rPr lang="en-US" dirty="0"/>
              <a:t>test is done </a:t>
            </a:r>
            <a:r>
              <a:rPr lang="en-US" dirty="0" smtClean="0"/>
              <a:t>by intradermal </a:t>
            </a:r>
            <a:r>
              <a:rPr lang="en-US" dirty="0"/>
              <a:t>injection of 0.1 ml of </a:t>
            </a:r>
            <a:r>
              <a:rPr lang="en-US" dirty="0" err="1"/>
              <a:t>tuberculoprotein</a:t>
            </a:r>
            <a:r>
              <a:rPr lang="en-US" dirty="0"/>
              <a:t>, </a:t>
            </a:r>
            <a:r>
              <a:rPr lang="en-US" dirty="0" smtClean="0"/>
              <a:t>purified protein </a:t>
            </a:r>
            <a:r>
              <a:rPr lang="en-US" dirty="0"/>
              <a:t>derivative (PPD). </a:t>
            </a:r>
            <a:endParaRPr lang="en-US" dirty="0" smtClean="0"/>
          </a:p>
          <a:p>
            <a:pPr marL="114300" indent="0" algn="just">
              <a:buNone/>
            </a:pPr>
            <a:r>
              <a:rPr lang="en-US" dirty="0" smtClean="0"/>
              <a:t>Delayed </a:t>
            </a:r>
            <a:r>
              <a:rPr lang="en-US" dirty="0"/>
              <a:t>type of </a:t>
            </a:r>
            <a:r>
              <a:rPr lang="en-US" dirty="0" smtClean="0"/>
              <a:t>hypersensitivity develops </a:t>
            </a:r>
            <a:r>
              <a:rPr lang="en-US" dirty="0"/>
              <a:t>in individuals who are having or have been </a:t>
            </a:r>
            <a:r>
              <a:rPr lang="en-US" dirty="0" smtClean="0"/>
              <a:t>previously infected </a:t>
            </a:r>
            <a:r>
              <a:rPr lang="en-US" dirty="0"/>
              <a:t>with tuberculous infection which is identified as </a:t>
            </a:r>
            <a:r>
              <a:rPr lang="en-US" dirty="0" smtClean="0"/>
              <a:t>an indurated </a:t>
            </a:r>
            <a:r>
              <a:rPr lang="en-US" dirty="0"/>
              <a:t>area of more than 15 mm in 72 hours; reaction </a:t>
            </a:r>
            <a:r>
              <a:rPr lang="en-US" dirty="0" smtClean="0"/>
              <a:t>larger than </a:t>
            </a:r>
            <a:r>
              <a:rPr lang="en-US" dirty="0"/>
              <a:t>15 mm is unlikely to be due to previous BCG vaccination.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56465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5181600" cy="683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121920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Schematic evolution of tubercle. In fully formed </a:t>
            </a:r>
            <a:r>
              <a:rPr lang="en-US" b="1" dirty="0" smtClean="0"/>
              <a:t>granuloma, the </a:t>
            </a:r>
            <a:r>
              <a:rPr lang="en-US" b="1" dirty="0" err="1"/>
              <a:t>centre</a:t>
            </a:r>
            <a:r>
              <a:rPr lang="en-US" b="1" dirty="0"/>
              <a:t> is composed of granular caseation necrosis, </a:t>
            </a:r>
            <a:r>
              <a:rPr lang="en-US" b="1" dirty="0" smtClean="0"/>
              <a:t>surrounded by </a:t>
            </a:r>
            <a:r>
              <a:rPr lang="en-US" b="1" dirty="0"/>
              <a:t>epithelioid cells and </a:t>
            </a:r>
            <a:r>
              <a:rPr lang="en-US" b="1" dirty="0" err="1"/>
              <a:t>Langhans</a:t>
            </a:r>
            <a:r>
              <a:rPr lang="en-US" b="1" dirty="0"/>
              <a:t>’ giant cells and peripheral rim </a:t>
            </a:r>
            <a:r>
              <a:rPr lang="en-US" b="1" dirty="0" smtClean="0"/>
              <a:t>of lymphocytes </a:t>
            </a:r>
            <a:r>
              <a:rPr lang="en-US" b="1" dirty="0"/>
              <a:t>bounded by fibroblasts.</a:t>
            </a:r>
          </a:p>
        </p:txBody>
      </p:sp>
    </p:spTree>
    <p:extLst>
      <p:ext uri="{BB962C8B-B14F-4D97-AF65-F5344CB8AC3E}">
        <p14:creationId xmlns:p14="http://schemas.microsoft.com/office/powerpoint/2010/main" xmlns="" val="182984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</a:t>
            </a: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smtClean="0"/>
              <a:t>Lung</a:t>
            </a:r>
            <a:r>
              <a:rPr lang="en-US" dirty="0" smtClean="0"/>
              <a:t> </a:t>
            </a:r>
            <a:r>
              <a:rPr lang="en-US" dirty="0"/>
              <a:t>is the main organ affected in tuberculosis while </a:t>
            </a:r>
            <a:r>
              <a:rPr lang="en-US" dirty="0" smtClean="0"/>
              <a:t>amongst the </a:t>
            </a:r>
            <a:r>
              <a:rPr lang="en-US" dirty="0"/>
              <a:t>extra-pulmonary sites</a:t>
            </a:r>
            <a:r>
              <a:rPr lang="en-US" b="1" dirty="0"/>
              <a:t>, lymph node </a:t>
            </a:r>
            <a:r>
              <a:rPr lang="en-US" dirty="0"/>
              <a:t>involvement is </a:t>
            </a:r>
            <a:r>
              <a:rPr lang="en-US" dirty="0" smtClean="0"/>
              <a:t>most common</a:t>
            </a:r>
            <a:r>
              <a:rPr lang="en-US" dirty="0"/>
              <a:t>. </a:t>
            </a:r>
            <a:endParaRPr lang="en-US" dirty="0" smtClean="0"/>
          </a:p>
          <a:p>
            <a:pPr marL="114300" indent="0" algn="just">
              <a:buNone/>
            </a:pPr>
            <a:r>
              <a:rPr lang="en-US" dirty="0" smtClean="0"/>
              <a:t>Depending </a:t>
            </a:r>
            <a:r>
              <a:rPr lang="en-US" dirty="0"/>
              <a:t>upon the type of tissue response and </a:t>
            </a:r>
            <a:r>
              <a:rPr lang="en-US" dirty="0" smtClean="0"/>
              <a:t>age, the </a:t>
            </a:r>
            <a:r>
              <a:rPr lang="en-US" dirty="0"/>
              <a:t>infection with tubercle bacilli is of </a:t>
            </a:r>
            <a:r>
              <a:rPr lang="en-US" b="1" dirty="0"/>
              <a:t>2 main types</a:t>
            </a:r>
            <a:r>
              <a:rPr lang="en-US" dirty="0"/>
              <a:t>: </a:t>
            </a:r>
            <a:r>
              <a:rPr lang="en-US" dirty="0" smtClean="0"/>
              <a:t>primary and </a:t>
            </a:r>
            <a:r>
              <a:rPr lang="en-US" dirty="0"/>
              <a:t>secondary tuberculosis</a:t>
            </a:r>
          </a:p>
        </p:txBody>
      </p:sp>
    </p:spTree>
    <p:extLst>
      <p:ext uri="{BB962C8B-B14F-4D97-AF65-F5344CB8AC3E}">
        <p14:creationId xmlns:p14="http://schemas.microsoft.com/office/powerpoint/2010/main" xmlns="" val="15118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Primary </a:t>
            </a: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infection of an individual who has not been </a:t>
            </a:r>
            <a:r>
              <a:rPr lang="en-US" dirty="0" smtClean="0"/>
              <a:t>previously infected </a:t>
            </a:r>
            <a:r>
              <a:rPr lang="en-US" dirty="0"/>
              <a:t>or </a:t>
            </a:r>
            <a:r>
              <a:rPr lang="en-US" dirty="0" err="1"/>
              <a:t>immunised</a:t>
            </a:r>
            <a:r>
              <a:rPr lang="en-US" dirty="0"/>
              <a:t> is called </a:t>
            </a:r>
            <a:r>
              <a:rPr lang="en-US" b="1" i="1" dirty="0"/>
              <a:t>primary tuberculosis </a:t>
            </a:r>
            <a:r>
              <a:rPr lang="en-US" b="1" dirty="0"/>
              <a:t>or </a:t>
            </a:r>
            <a:r>
              <a:rPr lang="en-US" b="1" i="1" dirty="0" err="1" smtClean="0"/>
              <a:t>Ghon’s</a:t>
            </a:r>
            <a:r>
              <a:rPr lang="en-US" b="1" i="1" dirty="0" smtClean="0"/>
              <a:t> complex </a:t>
            </a:r>
            <a:r>
              <a:rPr lang="en-US" b="1" dirty="0"/>
              <a:t>or </a:t>
            </a:r>
            <a:r>
              <a:rPr lang="en-US" b="1" i="1" dirty="0"/>
              <a:t>childhood tuberculosis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3947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3 components:</a:t>
            </a:r>
          </a:p>
          <a:p>
            <a:pPr marL="114300" indent="0" algn="just">
              <a:buNone/>
            </a:pPr>
            <a:r>
              <a:rPr lang="en-US" b="1" dirty="0"/>
              <a:t>1. Pulmonary component </a:t>
            </a:r>
            <a:r>
              <a:rPr lang="en-US" dirty="0"/>
              <a:t>Lesion in the lung is the primary focus or </a:t>
            </a:r>
            <a:r>
              <a:rPr lang="en-US" dirty="0" err="1"/>
              <a:t>Ghon’s</a:t>
            </a:r>
            <a:r>
              <a:rPr lang="en-US" dirty="0"/>
              <a:t> focus. It is 1-2 cm solitary area of tuberculous pneumonia located </a:t>
            </a:r>
            <a:r>
              <a:rPr lang="en-US" b="1" dirty="0"/>
              <a:t>peripherally</a:t>
            </a:r>
            <a:r>
              <a:rPr lang="en-US" dirty="0"/>
              <a:t> under a patch of pleurisy, in </a:t>
            </a:r>
            <a:r>
              <a:rPr lang="en-US" b="1" dirty="0"/>
              <a:t>any part of the lung</a:t>
            </a:r>
            <a:r>
              <a:rPr lang="en-US" dirty="0"/>
              <a:t> but more often in </a:t>
            </a:r>
            <a:r>
              <a:rPr lang="en-US" b="1" dirty="0" err="1"/>
              <a:t>subpleural</a:t>
            </a:r>
            <a:r>
              <a:rPr lang="en-US" dirty="0"/>
              <a:t> focus in the </a:t>
            </a:r>
            <a:r>
              <a:rPr lang="en-US" b="1" dirty="0"/>
              <a:t>upper part of lower lobe</a:t>
            </a:r>
            <a:r>
              <a:rPr lang="en-US" dirty="0"/>
              <a:t>.</a:t>
            </a:r>
          </a:p>
          <a:p>
            <a:pPr marL="114300" indent="0" algn="just">
              <a:buNone/>
            </a:pPr>
            <a:r>
              <a:rPr lang="en-US" b="1" dirty="0"/>
              <a:t>2. Lymphatic vessel component </a:t>
            </a:r>
            <a:r>
              <a:rPr lang="en-US" dirty="0"/>
              <a:t>The </a:t>
            </a:r>
            <a:r>
              <a:rPr lang="en-US" dirty="0" err="1"/>
              <a:t>lymphatics</a:t>
            </a:r>
            <a:r>
              <a:rPr lang="en-US" dirty="0"/>
              <a:t> draining the lung lesion contain </a:t>
            </a:r>
            <a:r>
              <a:rPr lang="en-US" b="1" dirty="0"/>
              <a:t>phagocytes containing bacilli </a:t>
            </a:r>
            <a:r>
              <a:rPr lang="en-US" dirty="0"/>
              <a:t>and may develop beaded, </a:t>
            </a:r>
            <a:r>
              <a:rPr lang="en-US" dirty="0" err="1"/>
              <a:t>miliary</a:t>
            </a:r>
            <a:r>
              <a:rPr lang="en-US" dirty="0"/>
              <a:t> tubercles along the path of </a:t>
            </a:r>
            <a:r>
              <a:rPr lang="en-US" b="1" dirty="0" err="1"/>
              <a:t>hilar</a:t>
            </a:r>
            <a:r>
              <a:rPr lang="en-US" dirty="0"/>
              <a:t> lymph nodes.</a:t>
            </a:r>
            <a:endParaRPr lang="en-US" b="1" dirty="0"/>
          </a:p>
          <a:p>
            <a:pPr marL="114300" indent="0" algn="just">
              <a:buNone/>
            </a:pPr>
            <a:r>
              <a:rPr lang="en-US" b="1" dirty="0" smtClean="0"/>
              <a:t>3</a:t>
            </a:r>
            <a:r>
              <a:rPr lang="en-US" b="1" dirty="0"/>
              <a:t>. Lymph node component </a:t>
            </a:r>
            <a:r>
              <a:rPr lang="en-US" dirty="0"/>
              <a:t>This consists of </a:t>
            </a:r>
            <a:r>
              <a:rPr lang="en-US" dirty="0" smtClean="0"/>
              <a:t>enlarged </a:t>
            </a:r>
            <a:r>
              <a:rPr lang="en-US" dirty="0" err="1" smtClean="0"/>
              <a:t>hilar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tracheo</a:t>
            </a:r>
            <a:r>
              <a:rPr lang="en-US" dirty="0"/>
              <a:t>-bronchial lymph nodes in the area </a:t>
            </a:r>
            <a:r>
              <a:rPr lang="en-US" dirty="0" smtClean="0"/>
              <a:t>drained. The </a:t>
            </a:r>
            <a:r>
              <a:rPr lang="en-US" dirty="0"/>
              <a:t>affected lymph nodes are matted and show </a:t>
            </a:r>
            <a:r>
              <a:rPr lang="en-US" dirty="0" smtClean="0"/>
              <a:t>caseation necrosis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4168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772401" cy="69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16363"/>
            <a:ext cx="1752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primary complex is composed of 3 components:</a:t>
            </a:r>
          </a:p>
          <a:p>
            <a:r>
              <a:rPr lang="en-US" dirty="0" err="1"/>
              <a:t>Ghon’s</a:t>
            </a:r>
            <a:r>
              <a:rPr lang="en-US" dirty="0"/>
              <a:t> focus, draining </a:t>
            </a:r>
            <a:r>
              <a:rPr lang="en-US" dirty="0" err="1"/>
              <a:t>lymphatics</a:t>
            </a:r>
            <a:r>
              <a:rPr lang="en-US" dirty="0"/>
              <a:t>, and </a:t>
            </a:r>
            <a:r>
              <a:rPr lang="en-US" dirty="0" err="1"/>
              <a:t>hilar</a:t>
            </a:r>
            <a:r>
              <a:rPr lang="en-US" dirty="0"/>
              <a:t> lymph nodes.</a:t>
            </a:r>
          </a:p>
        </p:txBody>
      </p:sp>
    </p:spTree>
    <p:extLst>
      <p:ext uri="{BB962C8B-B14F-4D97-AF65-F5344CB8AC3E}">
        <p14:creationId xmlns:p14="http://schemas.microsoft.com/office/powerpoint/2010/main" xmlns="" val="214097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FATE OF PRIMARY TUBERCULOSIS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1029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Secondary </a:t>
            </a: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 smtClean="0"/>
              <a:t>The infection of an individual who has been previously infected or sensitized is called </a:t>
            </a:r>
            <a:r>
              <a:rPr lang="en-US" b="1" i="1" dirty="0" smtClean="0"/>
              <a:t>secondary</a:t>
            </a:r>
            <a:r>
              <a:rPr lang="en-US" b="1" dirty="0" smtClean="0"/>
              <a:t>, or </a:t>
            </a:r>
            <a:r>
              <a:rPr lang="en-US" b="1" i="1" dirty="0" smtClean="0"/>
              <a:t>post-primary </a:t>
            </a:r>
            <a:r>
              <a:rPr lang="en-US" b="1" dirty="0" smtClean="0"/>
              <a:t>or </a:t>
            </a:r>
            <a:r>
              <a:rPr lang="en-US" b="1" i="1" dirty="0" smtClean="0"/>
              <a:t>reinfection</a:t>
            </a:r>
            <a:r>
              <a:rPr lang="en-US" b="1" dirty="0" smtClean="0"/>
              <a:t>, or </a:t>
            </a:r>
            <a:r>
              <a:rPr lang="en-US" b="1" i="1" dirty="0" smtClean="0"/>
              <a:t>chronic tuberculosis</a:t>
            </a:r>
            <a:r>
              <a:rPr lang="en-US" b="1" dirty="0" smtClean="0"/>
              <a:t>.</a:t>
            </a:r>
          </a:p>
          <a:p>
            <a:pPr algn="just"/>
            <a:r>
              <a:rPr lang="en-US" dirty="0"/>
              <a:t>The infection may occur from </a:t>
            </a:r>
            <a:r>
              <a:rPr lang="en-US" dirty="0" smtClean="0"/>
              <a:t>:</a:t>
            </a:r>
            <a:endParaRPr lang="en-US" dirty="0"/>
          </a:p>
          <a:p>
            <a:pPr marL="114300" indent="0" algn="just">
              <a:buNone/>
            </a:pPr>
            <a:r>
              <a:rPr lang="en-US" dirty="0"/>
              <a:t></a:t>
            </a:r>
            <a:r>
              <a:rPr lang="en-US" i="1" dirty="0"/>
              <a:t>. </a:t>
            </a:r>
            <a:r>
              <a:rPr lang="en-US" b="1" i="1" dirty="0"/>
              <a:t>endogenous source </a:t>
            </a:r>
            <a:r>
              <a:rPr lang="en-US" dirty="0"/>
              <a:t>such as reactivation of dormant </a:t>
            </a:r>
            <a:r>
              <a:rPr lang="en-US" dirty="0" smtClean="0"/>
              <a:t>primary complex</a:t>
            </a:r>
            <a:r>
              <a:rPr lang="en-US" dirty="0"/>
              <a:t>; or</a:t>
            </a:r>
          </a:p>
          <a:p>
            <a:pPr marL="114300" indent="0" algn="just">
              <a:buNone/>
            </a:pPr>
            <a:r>
              <a:rPr lang="en-US" dirty="0"/>
              <a:t></a:t>
            </a:r>
            <a:r>
              <a:rPr lang="en-US" i="1" dirty="0"/>
              <a:t>. </a:t>
            </a:r>
            <a:r>
              <a:rPr lang="en-US" b="1" i="1" dirty="0"/>
              <a:t>exogenous source </a:t>
            </a:r>
            <a:r>
              <a:rPr lang="en-US" dirty="0"/>
              <a:t>such as fresh dose of reinfection by </a:t>
            </a:r>
            <a:r>
              <a:rPr lang="en-US" dirty="0" smtClean="0"/>
              <a:t>the tubercle </a:t>
            </a:r>
            <a:r>
              <a:rPr lang="en-US" dirty="0"/>
              <a:t>bacilli.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2088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</a:t>
            </a:r>
            <a:r>
              <a:rPr lang="en-US" dirty="0"/>
              <a:t>response in tuberculosis represents classical example </a:t>
            </a:r>
            <a:r>
              <a:rPr lang="en-US" dirty="0" smtClean="0"/>
              <a:t>of </a:t>
            </a:r>
            <a:r>
              <a:rPr lang="en-US" b="1" dirty="0" smtClean="0"/>
              <a:t>chronic </a:t>
            </a:r>
            <a:r>
              <a:rPr lang="en-US" b="1" dirty="0"/>
              <a:t>granulomatous inflammation </a:t>
            </a:r>
            <a:r>
              <a:rPr lang="en-US" dirty="0"/>
              <a:t>in humans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29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2058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152400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Progressive secondary tuberculosis. </a:t>
            </a:r>
            <a:r>
              <a:rPr lang="en-US" b="1" dirty="0"/>
              <a:t>A,</a:t>
            </a:r>
            <a:r>
              <a:rPr lang="en-US" dirty="0"/>
              <a:t> </a:t>
            </a:r>
            <a:r>
              <a:rPr lang="en-US" b="1" dirty="0"/>
              <a:t>Endogenous</a:t>
            </a:r>
          </a:p>
          <a:p>
            <a:r>
              <a:rPr lang="en-US" dirty="0"/>
              <a:t>infection from reactivation of dormant primary complex. </a:t>
            </a:r>
            <a:r>
              <a:rPr lang="en-US" b="1" dirty="0"/>
              <a:t>B, Exogenous</a:t>
            </a:r>
          </a:p>
          <a:p>
            <a:r>
              <a:rPr lang="en-US" dirty="0"/>
              <a:t>infection from fresh dose of tubercle bacilli.</a:t>
            </a:r>
          </a:p>
        </p:txBody>
      </p:sp>
    </p:spTree>
    <p:extLst>
      <p:ext uri="{BB962C8B-B14F-4D97-AF65-F5344CB8AC3E}">
        <p14:creationId xmlns:p14="http://schemas.microsoft.com/office/powerpoint/2010/main" xmlns="" val="202428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FATE OF SECONDARY PULMONARY TUBERCULOSIS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/>
              <a:t>1. The lesions may </a:t>
            </a:r>
            <a:r>
              <a:rPr lang="en-US" b="1" i="1" dirty="0"/>
              <a:t>heal</a:t>
            </a:r>
            <a:r>
              <a:rPr lang="en-US" i="1" dirty="0"/>
              <a:t> </a:t>
            </a:r>
            <a:r>
              <a:rPr lang="en-US" dirty="0"/>
              <a:t>with fibrous scarring and calcification.</a:t>
            </a:r>
          </a:p>
          <a:p>
            <a:pPr marL="114300" indent="0" algn="just">
              <a:buNone/>
            </a:pPr>
            <a:r>
              <a:rPr lang="en-US" dirty="0"/>
              <a:t>2. The lesions may </a:t>
            </a:r>
            <a:r>
              <a:rPr lang="en-US" b="1" i="1" dirty="0"/>
              <a:t>coalesce </a:t>
            </a:r>
            <a:r>
              <a:rPr lang="en-US" b="1" dirty="0"/>
              <a:t>together </a:t>
            </a:r>
            <a:r>
              <a:rPr lang="en-US" dirty="0"/>
              <a:t>to form larger area </a:t>
            </a:r>
            <a:r>
              <a:rPr lang="en-US" dirty="0" smtClean="0"/>
              <a:t>of tuberculous </a:t>
            </a:r>
            <a:r>
              <a:rPr lang="en-US" dirty="0"/>
              <a:t>pneumonia and produce progressive </a:t>
            </a:r>
            <a:r>
              <a:rPr lang="en-US" dirty="0" smtClean="0"/>
              <a:t>secondary pulmonary tuberculosis.</a:t>
            </a:r>
          </a:p>
          <a:p>
            <a:pPr marL="114300" indent="0" algn="just">
              <a:buNone/>
            </a:pPr>
            <a:r>
              <a:rPr lang="en-US" dirty="0" smtClean="0"/>
              <a:t>3.</a:t>
            </a:r>
            <a:r>
              <a:rPr lang="en-US" dirty="0"/>
              <a:t> </a:t>
            </a:r>
            <a:r>
              <a:rPr lang="en-US" dirty="0" err="1"/>
              <a:t>extrapulmonary</a:t>
            </a:r>
            <a:r>
              <a:rPr lang="en-US" dirty="0"/>
              <a:t> involvements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r>
              <a:rPr lang="en-US" dirty="0"/>
              <a:t>	i) </a:t>
            </a:r>
            <a:r>
              <a:rPr lang="en-US" dirty="0" err="1"/>
              <a:t>Fibrocaseous</a:t>
            </a:r>
            <a:r>
              <a:rPr lang="en-US" dirty="0"/>
              <a:t> tuberculosis</a:t>
            </a:r>
          </a:p>
          <a:p>
            <a:pPr marL="114300" indent="0">
              <a:buNone/>
            </a:pPr>
            <a:r>
              <a:rPr lang="en-US" dirty="0" smtClean="0"/>
              <a:t>	ii</a:t>
            </a:r>
            <a:r>
              <a:rPr lang="en-US" dirty="0"/>
              <a:t>) Tuberculous </a:t>
            </a:r>
            <a:r>
              <a:rPr lang="en-US" dirty="0" err="1"/>
              <a:t>caseous</a:t>
            </a:r>
            <a:r>
              <a:rPr lang="en-US" dirty="0"/>
              <a:t> pneumonia</a:t>
            </a:r>
          </a:p>
          <a:p>
            <a:pPr marL="114300" indent="0">
              <a:buNone/>
            </a:pPr>
            <a:r>
              <a:rPr lang="en-US" dirty="0" smtClean="0"/>
              <a:t>	iii</a:t>
            </a:r>
            <a:r>
              <a:rPr lang="en-US" dirty="0"/>
              <a:t>) </a:t>
            </a:r>
            <a:r>
              <a:rPr lang="en-US" dirty="0" err="1"/>
              <a:t>Miliary</a:t>
            </a:r>
            <a:r>
              <a:rPr lang="en-US" dirty="0"/>
              <a:t> tuberculosis</a:t>
            </a:r>
          </a:p>
          <a:p>
            <a:pPr marL="114300" indent="0">
              <a:buNone/>
            </a:pPr>
            <a:r>
              <a:rPr lang="en-US" dirty="0" smtClean="0"/>
              <a:t>	iv</a:t>
            </a:r>
            <a:r>
              <a:rPr lang="en-US" dirty="0"/>
              <a:t>) Tuberculous empyema</a:t>
            </a:r>
          </a:p>
        </p:txBody>
      </p:sp>
    </p:spTree>
    <p:extLst>
      <p:ext uri="{BB962C8B-B14F-4D97-AF65-F5344CB8AC3E}">
        <p14:creationId xmlns:p14="http://schemas.microsoft.com/office/powerpoint/2010/main" xmlns="" val="4031879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i) </a:t>
            </a:r>
            <a:r>
              <a:rPr lang="en-US" dirty="0" err="1"/>
              <a:t>Fibrocaseous</a:t>
            </a:r>
            <a:r>
              <a:rPr lang="en-US" dirty="0"/>
              <a:t> </a:t>
            </a:r>
            <a:r>
              <a:rPr lang="en-US" dirty="0" smtClean="0"/>
              <a:t>tuberculosis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3592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Microscopic appearance of lesions of secondary </a:t>
            </a:r>
            <a:r>
              <a:rPr lang="en-US" sz="2800" dirty="0" err="1"/>
              <a:t>fibrocaseous</a:t>
            </a:r>
            <a:r>
              <a:rPr lang="en-US" sz="2800" dirty="0"/>
              <a:t> tuberculosis of the lung showing wall of the cavity.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98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ii) Bilateral </a:t>
            </a:r>
            <a:r>
              <a:rPr lang="en-US" sz="3200" dirty="0"/>
              <a:t>tuberculous </a:t>
            </a:r>
            <a:r>
              <a:rPr lang="en-US" sz="3200" dirty="0" err="1"/>
              <a:t>caseous</a:t>
            </a:r>
            <a:r>
              <a:rPr lang="en-US" sz="3200" dirty="0"/>
              <a:t> pneumonia. B, Tuberculous </a:t>
            </a:r>
            <a:r>
              <a:rPr lang="en-US" sz="3200" dirty="0" err="1"/>
              <a:t>caseous</a:t>
            </a:r>
            <a:r>
              <a:rPr lang="en-US" sz="3200" dirty="0"/>
              <a:t> pneumonia showing exudative reaction.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621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iii) </a:t>
            </a:r>
            <a:r>
              <a:rPr lang="en-US" sz="3200" dirty="0" err="1" smtClean="0"/>
              <a:t>Miliary</a:t>
            </a:r>
            <a:r>
              <a:rPr lang="en-US" sz="3200" dirty="0" smtClean="0"/>
              <a:t> </a:t>
            </a:r>
            <a:r>
              <a:rPr lang="en-US" sz="3200" dirty="0"/>
              <a:t>spread </a:t>
            </a:r>
            <a:r>
              <a:rPr lang="en-US" sz="3200" dirty="0" smtClean="0"/>
              <a:t>by </a:t>
            </a:r>
            <a:r>
              <a:rPr lang="en-US" sz="3200" dirty="0" err="1" smtClean="0"/>
              <a:t>lymphohaematogenous</a:t>
            </a:r>
            <a:r>
              <a:rPr lang="en-US" sz="3200" dirty="0" smtClean="0"/>
              <a:t> </a:t>
            </a:r>
            <a:r>
              <a:rPr lang="en-US" sz="3200" dirty="0"/>
              <a:t>route.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9205"/>
            <a:ext cx="6096000" cy="54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71600"/>
            <a:ext cx="281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is </a:t>
            </a:r>
            <a:r>
              <a:rPr lang="en-US" dirty="0" err="1" smtClean="0"/>
              <a:t>lymphohaematogenous</a:t>
            </a:r>
            <a:r>
              <a:rPr lang="en-US" dirty="0" smtClean="0"/>
              <a:t> spread </a:t>
            </a:r>
            <a:r>
              <a:rPr lang="en-US" dirty="0"/>
              <a:t>of tuberculous infection from primary focus or </a:t>
            </a:r>
            <a:r>
              <a:rPr lang="en-US" dirty="0" smtClean="0"/>
              <a:t>later stages </a:t>
            </a:r>
            <a:r>
              <a:rPr lang="en-US" dirty="0"/>
              <a:t>of tuberculosis.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spread may occur to systemic </a:t>
            </a:r>
            <a:r>
              <a:rPr lang="en-US" dirty="0" smtClean="0"/>
              <a:t>organs or </a:t>
            </a:r>
            <a:r>
              <a:rPr lang="en-US" dirty="0"/>
              <a:t>isolated organ.</a:t>
            </a:r>
          </a:p>
        </p:txBody>
      </p:sp>
    </p:spTree>
    <p:extLst>
      <p:ext uri="{BB962C8B-B14F-4D97-AF65-F5344CB8AC3E}">
        <p14:creationId xmlns:p14="http://schemas.microsoft.com/office/powerpoint/2010/main" xmlns="" val="190519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Miliary</a:t>
            </a:r>
            <a:r>
              <a:rPr lang="en-US" sz="3600" dirty="0"/>
              <a:t> tubercles in lung having minute areas of central caseation necrosis.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1"/>
            <a:ext cx="91440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4976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Miliary</a:t>
            </a:r>
            <a:r>
              <a:rPr lang="en-US" sz="2400" dirty="0"/>
              <a:t> tuberculosis lung. The sectioned surface of the lung</a:t>
            </a:r>
            <a:br>
              <a:rPr lang="en-US" sz="2400" dirty="0"/>
            </a:br>
            <a:r>
              <a:rPr lang="en-US" sz="2400" dirty="0"/>
              <a:t>parenchyma shows presence of minute millet-seed sized tubercles.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7018"/>
            <a:ext cx="67796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4815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and Diagnosis of </a:t>
            </a: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clinical manifestations in tuberculosis may be </a:t>
            </a:r>
            <a:r>
              <a:rPr lang="en-US" dirty="0" smtClean="0"/>
              <a:t>variable depending </a:t>
            </a:r>
            <a:r>
              <a:rPr lang="en-US" dirty="0"/>
              <a:t>upon the location, extent and type of lesions</a:t>
            </a:r>
            <a:r>
              <a:rPr lang="en-US" dirty="0" smtClean="0"/>
              <a:t>.</a:t>
            </a:r>
          </a:p>
          <a:p>
            <a:pPr marL="114300" indent="0" algn="just">
              <a:buNone/>
            </a:pPr>
            <a:r>
              <a:rPr lang="en-US" b="1" dirty="0"/>
              <a:t>1. Referable to lungs</a:t>
            </a:r>
            <a:r>
              <a:rPr lang="en-US" dirty="0"/>
              <a:t>—such as productive cough (may </a:t>
            </a:r>
            <a:r>
              <a:rPr lang="en-US" dirty="0" smtClean="0"/>
              <a:t>be with </a:t>
            </a:r>
            <a:r>
              <a:rPr lang="en-US" dirty="0" err="1"/>
              <a:t>haemoptysis</a:t>
            </a:r>
            <a:r>
              <a:rPr lang="en-US" dirty="0"/>
              <a:t>), pleural effusion, </a:t>
            </a:r>
            <a:r>
              <a:rPr lang="en-US" dirty="0" err="1"/>
              <a:t>dyspnoea</a:t>
            </a:r>
            <a:r>
              <a:rPr lang="en-US" dirty="0"/>
              <a:t>, </a:t>
            </a:r>
            <a:r>
              <a:rPr lang="en-US" dirty="0" err="1" smtClean="0"/>
              <a:t>orthopnoea</a:t>
            </a:r>
            <a:r>
              <a:rPr lang="en-US" dirty="0" smtClean="0"/>
              <a:t> etc</a:t>
            </a:r>
            <a:r>
              <a:rPr lang="en-US" dirty="0"/>
              <a:t>. Chest X-ray may show typical apical changes like </a:t>
            </a:r>
            <a:r>
              <a:rPr lang="en-US" dirty="0" smtClean="0"/>
              <a:t>pleural effusion</a:t>
            </a:r>
            <a:r>
              <a:rPr lang="en-US" dirty="0"/>
              <a:t>, nodularity, and </a:t>
            </a:r>
            <a:r>
              <a:rPr lang="en-US" dirty="0" err="1"/>
              <a:t>miliary</a:t>
            </a:r>
            <a:r>
              <a:rPr lang="en-US" dirty="0"/>
              <a:t> or diffuse infiltrates in </a:t>
            </a:r>
            <a:r>
              <a:rPr lang="en-US" dirty="0" smtClean="0"/>
              <a:t>the lung </a:t>
            </a:r>
            <a:r>
              <a:rPr lang="en-US" dirty="0"/>
              <a:t>parenchyma.</a:t>
            </a:r>
          </a:p>
          <a:p>
            <a:pPr marL="114300" indent="0" algn="just">
              <a:buNone/>
            </a:pPr>
            <a:r>
              <a:rPr lang="en-US" b="1" dirty="0"/>
              <a:t>2. Systemic features</a:t>
            </a:r>
            <a:r>
              <a:rPr lang="en-US" dirty="0"/>
              <a:t>—such as fever, night sweats, </a:t>
            </a:r>
            <a:r>
              <a:rPr lang="en-US" dirty="0" smtClean="0"/>
              <a:t>fatigue, loss </a:t>
            </a:r>
            <a:r>
              <a:rPr lang="en-US" dirty="0"/>
              <a:t>of weight and appetite. Long-standing and </a:t>
            </a:r>
            <a:r>
              <a:rPr lang="en-US" dirty="0" smtClean="0"/>
              <a:t>untreated cases of </a:t>
            </a:r>
            <a:r>
              <a:rPr lang="en-US" dirty="0"/>
              <a:t>tuberculosis may develop systemic </a:t>
            </a:r>
            <a:r>
              <a:rPr lang="en-US" dirty="0" smtClean="0"/>
              <a:t>secondary amyloidosis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1921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The </a:t>
            </a:r>
            <a:r>
              <a:rPr lang="en-US" b="1" i="1" dirty="0"/>
              <a:t>diagnosis </a:t>
            </a:r>
            <a:r>
              <a:rPr lang="en-US" b="1" dirty="0"/>
              <a:t>is made by the following tests</a:t>
            </a:r>
            <a:r>
              <a:rPr lang="en-US" b="1" dirty="0" smtClean="0"/>
              <a:t>: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i) </a:t>
            </a:r>
            <a:r>
              <a:rPr lang="en-US" b="1" i="1" dirty="0"/>
              <a:t>AFB microscopy </a:t>
            </a:r>
            <a:r>
              <a:rPr lang="en-US" dirty="0"/>
              <a:t>of diagnostic specimen such as </a:t>
            </a:r>
            <a:r>
              <a:rPr lang="en-US" dirty="0" smtClean="0"/>
              <a:t>sputum, aspirated </a:t>
            </a:r>
            <a:r>
              <a:rPr lang="en-US" dirty="0"/>
              <a:t>material.</a:t>
            </a:r>
          </a:p>
          <a:p>
            <a:pPr marL="114300" indent="0">
              <a:buNone/>
            </a:pPr>
            <a:r>
              <a:rPr lang="en-US" b="1" dirty="0"/>
              <a:t>ii) </a:t>
            </a:r>
            <a:r>
              <a:rPr lang="en-US" b="1" i="1" dirty="0"/>
              <a:t>Mycobacterial culture </a:t>
            </a:r>
            <a:r>
              <a:rPr lang="en-US" dirty="0"/>
              <a:t>(traditional method on LJ </a:t>
            </a:r>
            <a:r>
              <a:rPr lang="en-US" dirty="0" smtClean="0"/>
              <a:t>medium for </a:t>
            </a:r>
            <a:r>
              <a:rPr lang="en-US" dirty="0"/>
              <a:t>4-8 weeks, newer rapid method by HPLC of </a:t>
            </a:r>
            <a:r>
              <a:rPr lang="en-US" dirty="0" err="1"/>
              <a:t>mycolic</a:t>
            </a:r>
            <a:r>
              <a:rPr lang="en-US" dirty="0"/>
              <a:t> </a:t>
            </a:r>
            <a:r>
              <a:rPr lang="en-US" dirty="0" smtClean="0"/>
              <a:t>acid with </a:t>
            </a:r>
            <a:r>
              <a:rPr lang="en-US" dirty="0"/>
              <a:t>result in 2-3 weeks).</a:t>
            </a:r>
          </a:p>
          <a:p>
            <a:pPr marL="114300" indent="0">
              <a:buNone/>
            </a:pPr>
            <a:r>
              <a:rPr lang="en-US" b="1" dirty="0"/>
              <a:t>iii) </a:t>
            </a:r>
            <a:r>
              <a:rPr lang="en-US" b="1" i="1" dirty="0"/>
              <a:t>Molecular methods</a:t>
            </a:r>
            <a:r>
              <a:rPr lang="en-US" i="1" dirty="0"/>
              <a:t> </a:t>
            </a:r>
            <a:r>
              <a:rPr lang="en-US" dirty="0"/>
              <a:t>such as PCR.</a:t>
            </a:r>
          </a:p>
          <a:p>
            <a:pPr marL="114300" indent="0">
              <a:buNone/>
            </a:pPr>
            <a:r>
              <a:rPr lang="en-US" b="1" dirty="0"/>
              <a:t>iv) </a:t>
            </a:r>
            <a:r>
              <a:rPr lang="en-US" b="1" i="1" dirty="0"/>
              <a:t>Complete </a:t>
            </a:r>
            <a:r>
              <a:rPr lang="en-US" b="1" i="1" dirty="0" err="1"/>
              <a:t>haemogram</a:t>
            </a:r>
            <a:r>
              <a:rPr lang="en-US" b="1" i="1" dirty="0"/>
              <a:t> </a:t>
            </a:r>
            <a:r>
              <a:rPr lang="en-US" dirty="0"/>
              <a:t>(lymphocytosis and raised ESR).</a:t>
            </a:r>
          </a:p>
        </p:txBody>
      </p:sp>
    </p:spTree>
    <p:extLst>
      <p:ext uri="{BB962C8B-B14F-4D97-AF65-F5344CB8AC3E}">
        <p14:creationId xmlns:p14="http://schemas.microsoft.com/office/powerpoint/2010/main" xmlns="" val="73055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more </a:t>
            </a:r>
            <a:r>
              <a:rPr lang="en-US" dirty="0"/>
              <a:t>common in </a:t>
            </a:r>
            <a:r>
              <a:rPr lang="en-US" dirty="0" smtClean="0"/>
              <a:t>developing countries </a:t>
            </a:r>
            <a:r>
              <a:rPr lang="en-US" dirty="0"/>
              <a:t>of Asia, Africa and Latin America.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fact, half the </a:t>
            </a:r>
            <a:r>
              <a:rPr lang="en-US" dirty="0" smtClean="0"/>
              <a:t>total number </a:t>
            </a:r>
            <a:r>
              <a:rPr lang="en-US" dirty="0"/>
              <a:t>of cases in the world are shared by India and China.</a:t>
            </a:r>
          </a:p>
          <a:p>
            <a:pPr algn="just"/>
            <a:r>
              <a:rPr lang="en-US" dirty="0"/>
              <a:t>Other </a:t>
            </a:r>
            <a:r>
              <a:rPr lang="en-US" b="1" dirty="0"/>
              <a:t>factors contributing </a:t>
            </a:r>
            <a:r>
              <a:rPr lang="en-US" dirty="0"/>
              <a:t>to higher incidence of </a:t>
            </a:r>
            <a:r>
              <a:rPr lang="en-US" dirty="0" smtClean="0"/>
              <a:t>tuberculosis are </a:t>
            </a:r>
            <a:r>
              <a:rPr lang="en-US" dirty="0"/>
              <a:t>malnutrition, inadequate medical care, poverty, </a:t>
            </a:r>
            <a:r>
              <a:rPr lang="en-US" dirty="0" smtClean="0"/>
              <a:t>crowding, chronic </a:t>
            </a:r>
            <a:r>
              <a:rPr lang="en-US" dirty="0"/>
              <a:t>debilitating conditions like </a:t>
            </a:r>
            <a:r>
              <a:rPr lang="en-US" dirty="0" smtClean="0"/>
              <a:t>uncontrolled diabetes, alcoholism </a:t>
            </a:r>
            <a:r>
              <a:rPr lang="en-US" dirty="0"/>
              <a:t>and </a:t>
            </a:r>
            <a:r>
              <a:rPr lang="en-US" dirty="0" err="1" smtClean="0"/>
              <a:t>immunocompromised</a:t>
            </a:r>
            <a:r>
              <a:rPr lang="en-US" dirty="0" smtClean="0"/>
              <a:t> states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7327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417638"/>
          </a:xfrm>
        </p:spPr>
        <p:txBody>
          <a:bodyPr/>
          <a:lstStyle/>
          <a:p>
            <a:r>
              <a:rPr lang="en-US" sz="3600" dirty="0"/>
              <a:t>The spectrum of lesions in the lungs and pleura in all types</a:t>
            </a:r>
            <a:br>
              <a:rPr lang="en-US" sz="3600" dirty="0"/>
            </a:br>
            <a:r>
              <a:rPr lang="en-US" sz="3600" dirty="0"/>
              <a:t>of pulmonary tuberculosis.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583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5106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 </a:t>
            </a:r>
            <a:r>
              <a:rPr lang="en-US" dirty="0" smtClean="0"/>
              <a:t>THANK YOU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21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05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120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TUBERCULOSIS IS AN EXAMPLE OF….</a:t>
            </a:r>
          </a:p>
          <a:p>
            <a:endParaRPr lang="en-US" dirty="0"/>
          </a:p>
          <a:p>
            <a:pPr marL="571500" indent="-457200">
              <a:buAutoNum type="alphaUcPeriod"/>
            </a:pPr>
            <a:r>
              <a:rPr lang="en-US" dirty="0" smtClean="0"/>
              <a:t>ACUTE INFLAMMATION</a:t>
            </a:r>
          </a:p>
          <a:p>
            <a:pPr marL="571500" indent="-457200">
              <a:buAutoNum type="alphaUcPeriod"/>
            </a:pPr>
            <a:r>
              <a:rPr lang="en-US" dirty="0" smtClean="0"/>
              <a:t>CHRONIC NON-SPECIFIC INFLAMMATION</a:t>
            </a:r>
          </a:p>
          <a:p>
            <a:pPr marL="571500" indent="-457200">
              <a:buAutoNum type="alphaUcPeriod"/>
            </a:pPr>
            <a:r>
              <a:rPr lang="en-US" dirty="0" smtClean="0"/>
              <a:t>CHRONIC GRANULOMATOUS INFLAMMATION</a:t>
            </a:r>
          </a:p>
          <a:p>
            <a:pPr marL="571500" indent="-457200">
              <a:buAutoNum type="alphaUcPeriod"/>
            </a:pPr>
            <a:r>
              <a:rPr lang="en-US" dirty="0" smtClean="0"/>
              <a:t>CHRONIC SUPPURATIVE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761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TUBERCULI BACILLI CAUSE LESIONS BY THE FOLLOWING MECHANISMS:</a:t>
            </a:r>
          </a:p>
          <a:p>
            <a:endParaRPr lang="en-US" dirty="0"/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ELABORATION OF ANDOTOXIN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ELABORATION OF EXOTOXINS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TYPE VI HYPERSENSITIVITY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DIRECT CYTOTOXICITY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5894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TUBERCULOUS BACILLI IN CASEOUS LESIONS ARE BEST DEMONSTRATED IN :</a:t>
            </a:r>
          </a:p>
          <a:p>
            <a:endParaRPr lang="en-US" dirty="0"/>
          </a:p>
          <a:p>
            <a:pPr marL="571500" indent="-457200">
              <a:buAutoNum type="alphaUcPeriod"/>
            </a:pPr>
            <a:r>
              <a:rPr lang="en-US" dirty="0" smtClean="0"/>
              <a:t>CASEOUS CENTER</a:t>
            </a:r>
          </a:p>
          <a:p>
            <a:pPr marL="571500" indent="-457200">
              <a:buAutoNum type="alphaUcPeriod"/>
            </a:pPr>
            <a:r>
              <a:rPr lang="en-US" dirty="0" smtClean="0"/>
              <a:t>MARGINS OF NECROSIS WITH VIABLE TISSUE</a:t>
            </a:r>
          </a:p>
          <a:p>
            <a:pPr marL="571500" indent="-457200">
              <a:buAutoNum type="alphaUcPeriod"/>
            </a:pPr>
            <a:r>
              <a:rPr lang="en-US" dirty="0" smtClean="0"/>
              <a:t>EPITHELIOD CELLS</a:t>
            </a:r>
          </a:p>
          <a:p>
            <a:pPr marL="571500" indent="-457200">
              <a:buAutoNum type="alphaUcPeriod"/>
            </a:pPr>
            <a:r>
              <a:rPr lang="en-US" dirty="0" smtClean="0"/>
              <a:t>LANGHANS’ GIANT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1690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MANTOUX TEST IS </a:t>
            </a:r>
            <a:r>
              <a:rPr lang="en-US" b="1" dirty="0" smtClean="0"/>
              <a:t>NEGATIVE</a:t>
            </a:r>
            <a:r>
              <a:rPr lang="en-US" dirty="0" smtClean="0"/>
              <a:t> IN THE FOLLOWING CONDITIONS </a:t>
            </a:r>
            <a:r>
              <a:rPr lang="en-US" b="1" dirty="0" smtClean="0"/>
              <a:t>EXCEPT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571500" indent="-457200">
              <a:buAutoNum type="alphaUcPeriod"/>
            </a:pPr>
            <a:r>
              <a:rPr lang="en-US" dirty="0" smtClean="0"/>
              <a:t>SARCOIDOSIS</a:t>
            </a:r>
          </a:p>
          <a:p>
            <a:pPr marL="571500" indent="-457200">
              <a:buAutoNum type="alphaUcPeriod"/>
            </a:pPr>
            <a:r>
              <a:rPr lang="en-US" dirty="0" smtClean="0"/>
              <a:t>HODGKINS DISEASE</a:t>
            </a:r>
          </a:p>
          <a:p>
            <a:pPr marL="571500" indent="-457200">
              <a:buAutoNum type="alphaUcPeriod"/>
            </a:pPr>
            <a:r>
              <a:rPr lang="en-US" dirty="0" smtClean="0"/>
              <a:t>FULMINANT TB</a:t>
            </a:r>
          </a:p>
          <a:p>
            <a:pPr marL="571500" indent="-457200">
              <a:buAutoNum type="alphaUcPeriod"/>
            </a:pPr>
            <a:r>
              <a:rPr lang="en-US" dirty="0" smtClean="0"/>
              <a:t>ATYPICAL MYCOBACTERIA</a:t>
            </a:r>
          </a:p>
          <a:p>
            <a:pPr marL="571500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645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STATEMENTS ARE </a:t>
            </a:r>
            <a:r>
              <a:rPr lang="en-US" b="1" dirty="0" smtClean="0"/>
              <a:t>CORRECT</a:t>
            </a:r>
            <a:r>
              <a:rPr lang="en-US" dirty="0" smtClean="0"/>
              <a:t> FOR </a:t>
            </a:r>
            <a:r>
              <a:rPr lang="en-US" b="1" dirty="0" smtClean="0"/>
              <a:t>TUBERCLE BACILLI</a:t>
            </a:r>
            <a:r>
              <a:rPr lang="en-US" dirty="0" smtClean="0"/>
              <a:t>. </a:t>
            </a:r>
            <a:r>
              <a:rPr lang="en-US" b="1" dirty="0" smtClean="0"/>
              <a:t>EXCEPT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CAN BE CULTURED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ARE ANAEROBIC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THRIVE BEST IN THE APEX OF LUNG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CAUSES WIDE SPECTRUM OF DISEASES.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489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78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CAUSATIVE ORGANISM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Tubercle </a:t>
            </a:r>
            <a:r>
              <a:rPr lang="en-US" dirty="0"/>
              <a:t>bacillus or Koch’s </a:t>
            </a:r>
            <a:r>
              <a:rPr lang="en-US" dirty="0" smtClean="0"/>
              <a:t>bacillus (named </a:t>
            </a:r>
            <a:r>
              <a:rPr lang="en-US" dirty="0"/>
              <a:t>after discovery of the organism by Robert Koch in </a:t>
            </a:r>
            <a:r>
              <a:rPr lang="en-US" dirty="0" smtClean="0"/>
              <a:t>1882) called </a:t>
            </a:r>
            <a:r>
              <a:rPr lang="en-US" b="1" i="1" dirty="0"/>
              <a:t>Mycobacterium tuberculosis</a:t>
            </a:r>
            <a:r>
              <a:rPr lang="en-US" i="1" dirty="0"/>
              <a:t> </a:t>
            </a:r>
            <a:r>
              <a:rPr lang="en-US" dirty="0"/>
              <a:t>causes tuberculosis in </a:t>
            </a:r>
            <a:r>
              <a:rPr lang="en-US" dirty="0" smtClean="0"/>
              <a:t>the lungs </a:t>
            </a:r>
            <a:r>
              <a:rPr lang="en-US" dirty="0"/>
              <a:t>and other tissues of the human body. </a:t>
            </a:r>
            <a:endParaRPr lang="en-US" dirty="0" smtClean="0"/>
          </a:p>
          <a:p>
            <a:pPr algn="just"/>
            <a:r>
              <a:rPr lang="en-US" i="1" dirty="0" smtClean="0"/>
              <a:t>The </a:t>
            </a:r>
            <a:r>
              <a:rPr lang="en-US" i="1" dirty="0"/>
              <a:t>organism is </a:t>
            </a:r>
            <a:r>
              <a:rPr lang="en-US" i="1" dirty="0" smtClean="0"/>
              <a:t>a strict </a:t>
            </a:r>
            <a:r>
              <a:rPr lang="en-US" i="1" dirty="0"/>
              <a:t>aerobe and thrives best in tissues with high oxygen </a:t>
            </a:r>
            <a:r>
              <a:rPr lang="en-US" i="1" dirty="0" smtClean="0"/>
              <a:t>tension such </a:t>
            </a:r>
            <a:r>
              <a:rPr lang="en-US" i="1" dirty="0"/>
              <a:t>as in the apex of the lung.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7725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= C </a:t>
            </a:r>
          </a:p>
          <a:p>
            <a:r>
              <a:rPr lang="en-US" dirty="0" smtClean="0"/>
              <a:t>2. = C</a:t>
            </a:r>
          </a:p>
          <a:p>
            <a:r>
              <a:rPr lang="en-US" dirty="0" smtClean="0"/>
              <a:t>3. =B</a:t>
            </a:r>
          </a:p>
          <a:p>
            <a:r>
              <a:rPr lang="en-US" dirty="0" smtClean="0"/>
              <a:t>4. =D</a:t>
            </a:r>
          </a:p>
          <a:p>
            <a:r>
              <a:rPr lang="en-US" dirty="0" smtClean="0"/>
              <a:t>5. =B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460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M. tuberculosis </a:t>
            </a:r>
            <a:r>
              <a:rPr lang="en-US" i="1" dirty="0" err="1"/>
              <a:t>hominis</a:t>
            </a:r>
            <a:r>
              <a:rPr lang="en-US" i="1" dirty="0"/>
              <a:t> </a:t>
            </a:r>
            <a:r>
              <a:rPr lang="en-US" dirty="0"/>
              <a:t>is a slender rod-like bacillus, 0.5 </a:t>
            </a:r>
            <a:r>
              <a:rPr lang="en-US" dirty="0" err="1" smtClean="0"/>
              <a:t>μm</a:t>
            </a:r>
            <a:r>
              <a:rPr lang="en-US" dirty="0" smtClean="0"/>
              <a:t> by </a:t>
            </a:r>
            <a:r>
              <a:rPr lang="en-US" dirty="0"/>
              <a:t>3 </a:t>
            </a:r>
            <a:r>
              <a:rPr lang="en-US" dirty="0" err="1"/>
              <a:t>μm</a:t>
            </a:r>
            <a:r>
              <a:rPr lang="en-US" dirty="0"/>
              <a:t>, is neutral on Gram staining, and can be </a:t>
            </a:r>
            <a:r>
              <a:rPr lang="en-US" dirty="0" err="1" smtClean="0"/>
              <a:t>emonstrated</a:t>
            </a:r>
            <a:r>
              <a:rPr lang="en-US" dirty="0" smtClean="0"/>
              <a:t> by </a:t>
            </a:r>
            <a:r>
              <a:rPr lang="en-US" dirty="0"/>
              <a:t>the following methods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1. </a:t>
            </a:r>
            <a:r>
              <a:rPr lang="en-US" i="1" dirty="0"/>
              <a:t>Acid fast (</a:t>
            </a:r>
            <a:r>
              <a:rPr lang="en-US" i="1" dirty="0" err="1"/>
              <a:t>Ziehl-Neelsen</a:t>
            </a:r>
            <a:r>
              <a:rPr lang="en-US" i="1" dirty="0"/>
              <a:t>) staining</a:t>
            </a:r>
            <a:r>
              <a:rPr lang="en-US" i="1" dirty="0" smtClean="0"/>
              <a:t>.</a:t>
            </a:r>
          </a:p>
          <a:p>
            <a:pPr marL="114300" indent="0">
              <a:buNone/>
            </a:pPr>
            <a:r>
              <a:rPr lang="en-US" dirty="0"/>
              <a:t>2. </a:t>
            </a:r>
            <a:r>
              <a:rPr lang="en-US" i="1" dirty="0"/>
              <a:t>Fluorescent </a:t>
            </a:r>
            <a:r>
              <a:rPr lang="en-US" i="1" dirty="0" smtClean="0"/>
              <a:t>methods</a:t>
            </a:r>
          </a:p>
          <a:p>
            <a:pPr marL="114300" indent="0">
              <a:buNone/>
            </a:pPr>
            <a:r>
              <a:rPr lang="en-US" dirty="0"/>
              <a:t>3. </a:t>
            </a:r>
            <a:r>
              <a:rPr lang="en-US" i="1" dirty="0"/>
              <a:t>Culture </a:t>
            </a:r>
            <a:r>
              <a:rPr lang="en-US" dirty="0"/>
              <a:t>of the organism from sputum or from any </a:t>
            </a:r>
            <a:r>
              <a:rPr lang="en-US" dirty="0" smtClean="0"/>
              <a:t>other material </a:t>
            </a:r>
            <a:r>
              <a:rPr lang="en-US" dirty="0"/>
              <a:t>in Lowenstein-Jensen (L.J.) </a:t>
            </a:r>
            <a:r>
              <a:rPr lang="en-US" dirty="0" smtClean="0"/>
              <a:t>medium</a:t>
            </a:r>
          </a:p>
          <a:p>
            <a:pPr marL="114300" indent="0">
              <a:buNone/>
            </a:pPr>
            <a:r>
              <a:rPr lang="en-US" dirty="0"/>
              <a:t>4. </a:t>
            </a:r>
            <a:r>
              <a:rPr lang="en-US" i="1" dirty="0"/>
              <a:t>Guinea pig inoculation </a:t>
            </a:r>
            <a:r>
              <a:rPr lang="en-US" dirty="0"/>
              <a:t>method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i="1" dirty="0"/>
              <a:t>Molecular methods </a:t>
            </a:r>
            <a:r>
              <a:rPr lang="en-US" dirty="0"/>
              <a:t>such as nucleic acid amplification (e.g.</a:t>
            </a:r>
          </a:p>
          <a:p>
            <a:pPr marL="114300" indent="0">
              <a:buNone/>
            </a:pPr>
            <a:r>
              <a:rPr lang="en-US" dirty="0"/>
              <a:t>PCR)</a:t>
            </a:r>
          </a:p>
        </p:txBody>
      </p:sp>
    </p:spTree>
    <p:extLst>
      <p:ext uri="{BB962C8B-B14F-4D97-AF65-F5344CB8AC3E}">
        <p14:creationId xmlns:p14="http://schemas.microsoft.com/office/powerpoint/2010/main" xmlns="" val="354505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Tuberculosis of the lymph nodes showing presence </a:t>
            </a:r>
            <a:r>
              <a:rPr lang="en-US" sz="2400" dirty="0" smtClean="0"/>
              <a:t>of acid-fast </a:t>
            </a:r>
            <a:r>
              <a:rPr lang="en-US" sz="2400" dirty="0"/>
              <a:t>bacilli in </a:t>
            </a:r>
            <a:r>
              <a:rPr lang="en-US" sz="2400" dirty="0" err="1" smtClean="0"/>
              <a:t>Ziehl</a:t>
            </a:r>
            <a:r>
              <a:rPr lang="en-US" sz="2400" dirty="0" smtClean="0"/>
              <a:t> - </a:t>
            </a:r>
            <a:r>
              <a:rPr lang="en-US" sz="2400" dirty="0" err="1" smtClean="0"/>
              <a:t>Neelsen</a:t>
            </a:r>
            <a:r>
              <a:rPr lang="en-US" sz="2400" dirty="0" smtClean="0"/>
              <a:t> </a:t>
            </a:r>
            <a:r>
              <a:rPr lang="en-US" sz="2400" dirty="0"/>
              <a:t>staining.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871662"/>
            <a:ext cx="48577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313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 OF 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i="1" dirty="0"/>
              <a:t>Inhalation</a:t>
            </a:r>
            <a:r>
              <a:rPr lang="en-US" i="1" dirty="0"/>
              <a:t> </a:t>
            </a:r>
            <a:r>
              <a:rPr lang="en-US" dirty="0"/>
              <a:t>of organisms present in fresh cough droplets </a:t>
            </a:r>
            <a:r>
              <a:rPr lang="en-US" dirty="0" smtClean="0"/>
              <a:t>or in </a:t>
            </a:r>
            <a:r>
              <a:rPr lang="en-US" dirty="0"/>
              <a:t>dried sputum from an open case of pulmonary tuberculosis.</a:t>
            </a:r>
          </a:p>
          <a:p>
            <a:pPr marL="114300" indent="0" algn="just">
              <a:buNone/>
            </a:pPr>
            <a:r>
              <a:rPr lang="en-US" dirty="0"/>
              <a:t>2. </a:t>
            </a:r>
            <a:r>
              <a:rPr lang="en-US" b="1" i="1" dirty="0"/>
              <a:t>Ingestion</a:t>
            </a:r>
            <a:r>
              <a:rPr lang="en-US" i="1" dirty="0"/>
              <a:t> </a:t>
            </a:r>
            <a:r>
              <a:rPr lang="en-US" dirty="0"/>
              <a:t>of the organisms leads to development of </a:t>
            </a:r>
            <a:r>
              <a:rPr lang="en-US" dirty="0" err="1" smtClean="0"/>
              <a:t>tonsillar</a:t>
            </a:r>
            <a:r>
              <a:rPr lang="en-US" dirty="0" smtClean="0"/>
              <a:t> or </a:t>
            </a:r>
            <a:r>
              <a:rPr lang="en-US" dirty="0"/>
              <a:t>intestinal tuberculosis. This mode of </a:t>
            </a:r>
            <a:r>
              <a:rPr lang="en-US" dirty="0" smtClean="0"/>
              <a:t>infection of human tubercle </a:t>
            </a:r>
            <a:r>
              <a:rPr lang="en-US" dirty="0"/>
              <a:t>bacilli is from self-swallowing of infected sputum </a:t>
            </a:r>
            <a:r>
              <a:rPr lang="en-US" dirty="0" smtClean="0"/>
              <a:t>of an </a:t>
            </a:r>
            <a:r>
              <a:rPr lang="en-US" dirty="0"/>
              <a:t>open case of pulmonary </a:t>
            </a:r>
            <a:r>
              <a:rPr lang="en-US" dirty="0" smtClean="0"/>
              <a:t>tuberculosis, or </a:t>
            </a:r>
            <a:r>
              <a:rPr lang="en-US" dirty="0"/>
              <a:t>ingestion of </a:t>
            </a:r>
            <a:r>
              <a:rPr lang="en-US" dirty="0" smtClean="0"/>
              <a:t>bovine tubercle </a:t>
            </a:r>
            <a:r>
              <a:rPr lang="en-US" dirty="0"/>
              <a:t>bacilli from milk of diseased cows.</a:t>
            </a:r>
          </a:p>
          <a:p>
            <a:pPr marL="114300" indent="0" algn="just">
              <a:buNone/>
            </a:pPr>
            <a:r>
              <a:rPr lang="en-US" dirty="0"/>
              <a:t>3. </a:t>
            </a:r>
            <a:r>
              <a:rPr lang="en-US" b="1" i="1" dirty="0"/>
              <a:t>Inoculation</a:t>
            </a:r>
            <a:r>
              <a:rPr lang="en-US" i="1" dirty="0"/>
              <a:t> </a:t>
            </a:r>
            <a:r>
              <a:rPr lang="en-US" dirty="0"/>
              <a:t>of the organisms into the skin may rarely occur</a:t>
            </a:r>
          </a:p>
          <a:p>
            <a:pPr marL="114300" indent="0" algn="just">
              <a:buNone/>
            </a:pPr>
            <a:r>
              <a:rPr lang="en-US" dirty="0"/>
              <a:t>from infected postmortem tissue.</a:t>
            </a:r>
          </a:p>
          <a:p>
            <a:pPr marL="114300" indent="0" algn="just">
              <a:buNone/>
            </a:pPr>
            <a:r>
              <a:rPr lang="en-US" dirty="0"/>
              <a:t>4. </a:t>
            </a:r>
            <a:r>
              <a:rPr lang="en-US" b="1" i="1" dirty="0" err="1"/>
              <a:t>Transplacental</a:t>
            </a:r>
            <a:r>
              <a:rPr lang="en-US" b="1" i="1" dirty="0"/>
              <a:t> route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319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SPREAD OF TUBERCULOSIS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disease spreads in </a:t>
            </a:r>
            <a:r>
              <a:rPr lang="en-US" dirty="0" smtClean="0"/>
              <a:t>the body </a:t>
            </a:r>
            <a:r>
              <a:rPr lang="en-US" dirty="0"/>
              <a:t>by various routes:</a:t>
            </a:r>
          </a:p>
          <a:p>
            <a:pPr marL="114300" indent="0" algn="just">
              <a:buNone/>
            </a:pPr>
            <a:r>
              <a:rPr lang="en-US" b="1" dirty="0"/>
              <a:t>1. Local spread </a:t>
            </a:r>
            <a:r>
              <a:rPr lang="en-US" dirty="0"/>
              <a:t>This takes place by macrophages </a:t>
            </a:r>
            <a:r>
              <a:rPr lang="en-US" dirty="0" smtClean="0"/>
              <a:t>carrying the </a:t>
            </a:r>
            <a:r>
              <a:rPr lang="en-US" dirty="0"/>
              <a:t>bacilli into the surrounding tissues.</a:t>
            </a:r>
          </a:p>
          <a:p>
            <a:pPr marL="114300" indent="0" algn="just">
              <a:buNone/>
            </a:pPr>
            <a:r>
              <a:rPr lang="en-US" b="1" dirty="0"/>
              <a:t>2. Lymphatic spread </a:t>
            </a:r>
            <a:r>
              <a:rPr lang="en-US" dirty="0"/>
              <a:t>Tuberculosis is primarily an </a:t>
            </a:r>
            <a:r>
              <a:rPr lang="en-US" dirty="0" smtClean="0"/>
              <a:t>infection of </a:t>
            </a:r>
            <a:r>
              <a:rPr lang="en-US" dirty="0"/>
              <a:t>lymphoid tissues. </a:t>
            </a:r>
            <a:endParaRPr lang="en-US" dirty="0" smtClean="0"/>
          </a:p>
          <a:p>
            <a:pPr marL="114300" indent="0" algn="just">
              <a:buNone/>
            </a:pPr>
            <a:r>
              <a:rPr lang="en-US" b="1" dirty="0" smtClean="0"/>
              <a:t>3</a:t>
            </a:r>
            <a:r>
              <a:rPr lang="en-US" b="1" dirty="0"/>
              <a:t>. </a:t>
            </a:r>
            <a:r>
              <a:rPr lang="en-US" b="1" dirty="0" err="1"/>
              <a:t>Haematogenous</a:t>
            </a:r>
            <a:r>
              <a:rPr lang="en-US" b="1" dirty="0"/>
              <a:t> </a:t>
            </a:r>
            <a:r>
              <a:rPr lang="en-US" b="1" dirty="0" smtClean="0"/>
              <a:t>spread</a:t>
            </a:r>
          </a:p>
          <a:p>
            <a:pPr marL="114300" indent="0">
              <a:buNone/>
            </a:pPr>
            <a:r>
              <a:rPr lang="en-US" b="1" dirty="0"/>
              <a:t>4. By the natural passages </a:t>
            </a:r>
            <a:r>
              <a:rPr lang="en-US" dirty="0"/>
              <a:t>Infection may spread from:</a:t>
            </a:r>
          </a:p>
          <a:p>
            <a:pPr marL="114300" indent="0">
              <a:buNone/>
            </a:pPr>
            <a:r>
              <a:rPr lang="en-US" dirty="0"/>
              <a:t>i) lung lesions into pleura (tuberculous pleurisy);</a:t>
            </a:r>
          </a:p>
          <a:p>
            <a:pPr marL="114300" indent="0">
              <a:buNone/>
            </a:pPr>
            <a:r>
              <a:rPr lang="en-US" dirty="0"/>
              <a:t>ii) </a:t>
            </a:r>
            <a:r>
              <a:rPr lang="en-US" dirty="0" err="1" smtClean="0"/>
              <a:t>Transbronchial</a:t>
            </a:r>
            <a:r>
              <a:rPr lang="en-US" dirty="0" smtClean="0"/>
              <a:t> spread </a:t>
            </a:r>
            <a:r>
              <a:rPr lang="en-US" dirty="0"/>
              <a:t>into the adjacent lung segments;</a:t>
            </a:r>
          </a:p>
          <a:p>
            <a:pPr marL="114300" indent="0">
              <a:buNone/>
            </a:pPr>
            <a:r>
              <a:rPr lang="en-US" dirty="0"/>
              <a:t>iii) tuberculous </a:t>
            </a:r>
            <a:r>
              <a:rPr lang="en-US" dirty="0" err="1"/>
              <a:t>salpingitis</a:t>
            </a:r>
            <a:r>
              <a:rPr lang="en-US" dirty="0"/>
              <a:t> into peritoneal cavity (</a:t>
            </a:r>
            <a:r>
              <a:rPr lang="en-US" dirty="0" smtClean="0"/>
              <a:t>tuberculous peritonitis</a:t>
            </a:r>
            <a:r>
              <a:rPr lang="en-US" dirty="0"/>
              <a:t>);</a:t>
            </a:r>
          </a:p>
          <a:p>
            <a:pPr marL="114300" indent="0">
              <a:buNone/>
            </a:pPr>
            <a:r>
              <a:rPr lang="en-US" dirty="0"/>
              <a:t>iv) infected sputum into larynx (tuberculous laryngitis);</a:t>
            </a:r>
          </a:p>
          <a:p>
            <a:pPr marL="114300" indent="0">
              <a:buNone/>
            </a:pPr>
            <a:r>
              <a:rPr lang="en-US" dirty="0"/>
              <a:t>v) swallowing of infected sputum (</a:t>
            </a:r>
            <a:r>
              <a:rPr lang="en-US" dirty="0" err="1"/>
              <a:t>ileocaecal</a:t>
            </a:r>
            <a:r>
              <a:rPr lang="en-US" dirty="0"/>
              <a:t> tuberculosis</a:t>
            </a:r>
            <a:r>
              <a:rPr lang="en-US" dirty="0" smtClean="0"/>
              <a:t>); and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vi) renal lesions into ureter and down to </a:t>
            </a:r>
            <a:r>
              <a:rPr lang="en-US" dirty="0" err="1"/>
              <a:t>trigone</a:t>
            </a:r>
            <a:r>
              <a:rPr lang="en-US" dirty="0"/>
              <a:t> of bladder.</a:t>
            </a:r>
          </a:p>
        </p:txBody>
      </p:sp>
    </p:spTree>
    <p:extLst>
      <p:ext uri="{BB962C8B-B14F-4D97-AF65-F5344CB8AC3E}">
        <p14:creationId xmlns:p14="http://schemas.microsoft.com/office/powerpoint/2010/main" xmlns="" val="186280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PATHOGENESIS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/>
              <a:t>HYPERSENSITIVITY </a:t>
            </a:r>
            <a:r>
              <a:rPr lang="en-US" sz="3200" b="1" dirty="0" smtClean="0"/>
              <a:t>AND IMMUNITY)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 smtClean="0"/>
              <a:t>Hypersensitivity </a:t>
            </a:r>
            <a:r>
              <a:rPr lang="en-US" dirty="0"/>
              <a:t>or allergy, and </a:t>
            </a:r>
            <a:r>
              <a:rPr lang="en-US" dirty="0" smtClean="0"/>
              <a:t>immunity or </a:t>
            </a:r>
            <a:r>
              <a:rPr lang="en-US" dirty="0"/>
              <a:t>resistance, </a:t>
            </a:r>
            <a:r>
              <a:rPr lang="en-US" dirty="0" smtClean="0"/>
              <a:t>play a </a:t>
            </a:r>
            <a:r>
              <a:rPr lang="en-US" dirty="0"/>
              <a:t>major role in the development of lesions in tuberculosis</a:t>
            </a:r>
            <a:r>
              <a:rPr lang="en-US" dirty="0" smtClean="0"/>
              <a:t>.</a:t>
            </a:r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/>
              <a:t>Tubercle bacilli as such do not produce any toxins. </a:t>
            </a:r>
            <a:r>
              <a:rPr lang="en-US" dirty="0" smtClean="0"/>
              <a:t>Tissue  Changes </a:t>
            </a:r>
            <a:r>
              <a:rPr lang="en-US" dirty="0"/>
              <a:t>seen in tuberculosis are not the result of any </a:t>
            </a:r>
            <a:r>
              <a:rPr lang="en-US" dirty="0" smtClean="0"/>
              <a:t>exotoxin or </a:t>
            </a:r>
            <a:r>
              <a:rPr lang="en-US" dirty="0"/>
              <a:t>endotoxin but are instead the result of host response to </a:t>
            </a:r>
            <a:r>
              <a:rPr lang="en-US" dirty="0" smtClean="0"/>
              <a:t>the organism </a:t>
            </a:r>
            <a:r>
              <a:rPr lang="en-US" dirty="0"/>
              <a:t>which is by way of development of delayed </a:t>
            </a:r>
            <a:r>
              <a:rPr lang="en-US" dirty="0" smtClean="0"/>
              <a:t>type hypersensitivity </a:t>
            </a:r>
            <a:r>
              <a:rPr lang="en-US" dirty="0"/>
              <a:t>(or type IV </a:t>
            </a:r>
            <a:r>
              <a:rPr lang="en-US" dirty="0" smtClean="0"/>
              <a:t>hypersensitivity) and </a:t>
            </a:r>
            <a:r>
              <a:rPr lang="en-US" dirty="0"/>
              <a:t>immunity.</a:t>
            </a:r>
          </a:p>
        </p:txBody>
      </p:sp>
    </p:spTree>
    <p:extLst>
      <p:ext uri="{BB962C8B-B14F-4D97-AF65-F5344CB8AC3E}">
        <p14:creationId xmlns:p14="http://schemas.microsoft.com/office/powerpoint/2010/main" xmlns="" val="2928879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2866016</TotalTime>
  <Words>1487</Words>
  <Application>Microsoft Office PowerPoint</Application>
  <PresentationFormat>On-screen Show (4:3)</PresentationFormat>
  <Paragraphs>142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Adjacency</vt:lpstr>
      <vt:lpstr>TUBERCULOSIS</vt:lpstr>
      <vt:lpstr>Slide 2</vt:lpstr>
      <vt:lpstr>INCIDENCE</vt:lpstr>
      <vt:lpstr>CAUSATIVE ORGANISM </vt:lpstr>
      <vt:lpstr>Slide 5</vt:lpstr>
      <vt:lpstr>Tuberculosis of the lymph nodes showing presence of acid-fast bacilli in Ziehl - Neelsen staining.</vt:lpstr>
      <vt:lpstr>MODE OF TRANSMISSION </vt:lpstr>
      <vt:lpstr>SPREAD OF TUBERCULOSIS </vt:lpstr>
      <vt:lpstr>PATHOGENESIS  (HYPERSENSITIVITY AND IMMUNITY)</vt:lpstr>
      <vt:lpstr>Slide 10</vt:lpstr>
      <vt:lpstr>Immunisation against tuberculosis </vt:lpstr>
      <vt:lpstr>Tuberculin (Mantoux) skin test (TST) </vt:lpstr>
      <vt:lpstr>Slide 13</vt:lpstr>
      <vt:lpstr>TYPES OF TUBERCULOSIS</vt:lpstr>
      <vt:lpstr>A. Primary Tuberculosis</vt:lpstr>
      <vt:lpstr>Slide 16</vt:lpstr>
      <vt:lpstr>Slide 17</vt:lpstr>
      <vt:lpstr>FATE OF PRIMARY TUBERCULOSIS</vt:lpstr>
      <vt:lpstr>B. Secondary Tuberculosis</vt:lpstr>
      <vt:lpstr>Slide 20</vt:lpstr>
      <vt:lpstr>FATE OF SECONDARY PULMONARY TUBERCULOSIS</vt:lpstr>
      <vt:lpstr>i) Fibrocaseous tuberculosis</vt:lpstr>
      <vt:lpstr>Microscopic appearance of lesions of secondary fibrocaseous tuberculosis of the lung showing wall of the cavity.</vt:lpstr>
      <vt:lpstr>ii) Bilateral tuberculous caseous pneumonia. B, Tuberculous caseous pneumonia showing exudative reaction.</vt:lpstr>
      <vt:lpstr>iii) Miliary spread by lymphohaematogenous route.</vt:lpstr>
      <vt:lpstr>Miliary tubercles in lung having minute areas of central caseation necrosis.</vt:lpstr>
      <vt:lpstr>Miliary tuberculosis lung. The sectioned surface of the lung parenchyma shows presence of minute millet-seed sized tubercles.</vt:lpstr>
      <vt:lpstr>Clinical Features and Diagnosis of Tuberculosis</vt:lpstr>
      <vt:lpstr>Slide 29</vt:lpstr>
      <vt:lpstr>The spectrum of lesions in the lungs and pleura in all types of pulmonary tuberculosis.</vt:lpstr>
      <vt:lpstr> THANK YOU </vt:lpstr>
      <vt:lpstr>Slide 32</vt:lpstr>
      <vt:lpstr>MCQ</vt:lpstr>
      <vt:lpstr>1.</vt:lpstr>
      <vt:lpstr>2. </vt:lpstr>
      <vt:lpstr>3. </vt:lpstr>
      <vt:lpstr>4. </vt:lpstr>
      <vt:lpstr>5.</vt:lpstr>
      <vt:lpstr>ANSWERS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</dc:title>
  <dc:creator>Devesh</dc:creator>
  <cp:lastModifiedBy>user</cp:lastModifiedBy>
  <cp:revision>19</cp:revision>
  <dcterms:created xsi:type="dcterms:W3CDTF">2006-08-16T00:00:00Z</dcterms:created>
  <dcterms:modified xsi:type="dcterms:W3CDTF">2018-06-13T06:12:16Z</dcterms:modified>
</cp:coreProperties>
</file>