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65"/>
  </p:notesMasterIdLst>
  <p:handoutMasterIdLst>
    <p:handoutMasterId r:id="rId166"/>
  </p:handoutMasterIdLst>
  <p:sldIdLst>
    <p:sldId id="256" r:id="rId3"/>
    <p:sldId id="291" r:id="rId4"/>
    <p:sldId id="292" r:id="rId5"/>
    <p:sldId id="293" r:id="rId6"/>
    <p:sldId id="294" r:id="rId7"/>
    <p:sldId id="295" r:id="rId8"/>
    <p:sldId id="296" r:id="rId9"/>
    <p:sldId id="297" r:id="rId10"/>
    <p:sldId id="299" r:id="rId11"/>
    <p:sldId id="300" r:id="rId12"/>
    <p:sldId id="302" r:id="rId13"/>
    <p:sldId id="303" r:id="rId14"/>
    <p:sldId id="304" r:id="rId15"/>
    <p:sldId id="305" r:id="rId16"/>
    <p:sldId id="306" r:id="rId17"/>
    <p:sldId id="318" r:id="rId18"/>
    <p:sldId id="319" r:id="rId19"/>
    <p:sldId id="320" r:id="rId20"/>
    <p:sldId id="322" r:id="rId21"/>
    <p:sldId id="324" r:id="rId22"/>
    <p:sldId id="325" r:id="rId23"/>
    <p:sldId id="326" r:id="rId24"/>
    <p:sldId id="327" r:id="rId25"/>
    <p:sldId id="328" r:id="rId26"/>
    <p:sldId id="329" r:id="rId27"/>
    <p:sldId id="330" r:id="rId28"/>
    <p:sldId id="331" r:id="rId29"/>
    <p:sldId id="333" r:id="rId30"/>
    <p:sldId id="334" r:id="rId31"/>
    <p:sldId id="335" r:id="rId32"/>
    <p:sldId id="336" r:id="rId33"/>
    <p:sldId id="337" r:id="rId34"/>
    <p:sldId id="338" r:id="rId35"/>
    <p:sldId id="339" r:id="rId36"/>
    <p:sldId id="340" r:id="rId37"/>
    <p:sldId id="341" r:id="rId38"/>
    <p:sldId id="353" r:id="rId39"/>
    <p:sldId id="354" r:id="rId40"/>
    <p:sldId id="355" r:id="rId41"/>
    <p:sldId id="508" r:id="rId42"/>
    <p:sldId id="507" r:id="rId43"/>
    <p:sldId id="357" r:id="rId44"/>
    <p:sldId id="359" r:id="rId45"/>
    <p:sldId id="360" r:id="rId46"/>
    <p:sldId id="505" r:id="rId47"/>
    <p:sldId id="403" r:id="rId48"/>
    <p:sldId id="404" r:id="rId49"/>
    <p:sldId id="405" r:id="rId50"/>
    <p:sldId id="406" r:id="rId51"/>
    <p:sldId id="407" r:id="rId52"/>
    <p:sldId id="408" r:id="rId53"/>
    <p:sldId id="468" r:id="rId54"/>
    <p:sldId id="469" r:id="rId55"/>
    <p:sldId id="470" r:id="rId56"/>
    <p:sldId id="471" r:id="rId57"/>
    <p:sldId id="472" r:id="rId58"/>
    <p:sldId id="473" r:id="rId59"/>
    <p:sldId id="474" r:id="rId60"/>
    <p:sldId id="482" r:id="rId61"/>
    <p:sldId id="509" r:id="rId62"/>
    <p:sldId id="510" r:id="rId63"/>
    <p:sldId id="511" r:id="rId64"/>
    <p:sldId id="512" r:id="rId65"/>
    <p:sldId id="513" r:id="rId66"/>
    <p:sldId id="514" r:id="rId67"/>
    <p:sldId id="515" r:id="rId68"/>
    <p:sldId id="516" r:id="rId69"/>
    <p:sldId id="517" r:id="rId70"/>
    <p:sldId id="518" r:id="rId71"/>
    <p:sldId id="519" r:id="rId72"/>
    <p:sldId id="520" r:id="rId73"/>
    <p:sldId id="521" r:id="rId74"/>
    <p:sldId id="522" r:id="rId75"/>
    <p:sldId id="523" r:id="rId76"/>
    <p:sldId id="524" r:id="rId77"/>
    <p:sldId id="528" r:id="rId78"/>
    <p:sldId id="529" r:id="rId79"/>
    <p:sldId id="530" r:id="rId80"/>
    <p:sldId id="531" r:id="rId81"/>
    <p:sldId id="532" r:id="rId82"/>
    <p:sldId id="533" r:id="rId83"/>
    <p:sldId id="534" r:id="rId84"/>
    <p:sldId id="536" r:id="rId85"/>
    <p:sldId id="537" r:id="rId86"/>
    <p:sldId id="538" r:id="rId87"/>
    <p:sldId id="539" r:id="rId88"/>
    <p:sldId id="540" r:id="rId89"/>
    <p:sldId id="541" r:id="rId90"/>
    <p:sldId id="542" r:id="rId91"/>
    <p:sldId id="543" r:id="rId92"/>
    <p:sldId id="544" r:id="rId93"/>
    <p:sldId id="545" r:id="rId94"/>
    <p:sldId id="546" r:id="rId95"/>
    <p:sldId id="547" r:id="rId96"/>
    <p:sldId id="548" r:id="rId97"/>
    <p:sldId id="549" r:id="rId98"/>
    <p:sldId id="550" r:id="rId99"/>
    <p:sldId id="551" r:id="rId100"/>
    <p:sldId id="552" r:id="rId101"/>
    <p:sldId id="553" r:id="rId102"/>
    <p:sldId id="554" r:id="rId103"/>
    <p:sldId id="555" r:id="rId104"/>
    <p:sldId id="484" r:id="rId105"/>
    <p:sldId id="485" r:id="rId106"/>
    <p:sldId id="486" r:id="rId107"/>
    <p:sldId id="487" r:id="rId108"/>
    <p:sldId id="488" r:id="rId109"/>
    <p:sldId id="489" r:id="rId110"/>
    <p:sldId id="490" r:id="rId111"/>
    <p:sldId id="491" r:id="rId112"/>
    <p:sldId id="492" r:id="rId113"/>
    <p:sldId id="493" r:id="rId114"/>
    <p:sldId id="494" r:id="rId115"/>
    <p:sldId id="495" r:id="rId116"/>
    <p:sldId id="496" r:id="rId117"/>
    <p:sldId id="497" r:id="rId118"/>
    <p:sldId id="498" r:id="rId119"/>
    <p:sldId id="499" r:id="rId120"/>
    <p:sldId id="500" r:id="rId121"/>
    <p:sldId id="501" r:id="rId122"/>
    <p:sldId id="502" r:id="rId123"/>
    <p:sldId id="503" r:id="rId124"/>
    <p:sldId id="504" r:id="rId125"/>
    <p:sldId id="371" r:id="rId126"/>
    <p:sldId id="372" r:id="rId127"/>
    <p:sldId id="373" r:id="rId128"/>
    <p:sldId id="374" r:id="rId129"/>
    <p:sldId id="375" r:id="rId130"/>
    <p:sldId id="376" r:id="rId131"/>
    <p:sldId id="377" r:id="rId132"/>
    <p:sldId id="387" r:id="rId133"/>
    <p:sldId id="388" r:id="rId134"/>
    <p:sldId id="389" r:id="rId135"/>
    <p:sldId id="390" r:id="rId136"/>
    <p:sldId id="391" r:id="rId137"/>
    <p:sldId id="392" r:id="rId138"/>
    <p:sldId id="378" r:id="rId139"/>
    <p:sldId id="379" r:id="rId140"/>
    <p:sldId id="380" r:id="rId141"/>
    <p:sldId id="381" r:id="rId142"/>
    <p:sldId id="382" r:id="rId143"/>
    <p:sldId id="383" r:id="rId144"/>
    <p:sldId id="384" r:id="rId145"/>
    <p:sldId id="385" r:id="rId146"/>
    <p:sldId id="386" r:id="rId147"/>
    <p:sldId id="393" r:id="rId148"/>
    <p:sldId id="394" r:id="rId149"/>
    <p:sldId id="395" r:id="rId150"/>
    <p:sldId id="396" r:id="rId151"/>
    <p:sldId id="397" r:id="rId152"/>
    <p:sldId id="398" r:id="rId153"/>
    <p:sldId id="399" r:id="rId154"/>
    <p:sldId id="400" r:id="rId155"/>
    <p:sldId id="401" r:id="rId156"/>
    <p:sldId id="475" r:id="rId157"/>
    <p:sldId id="476" r:id="rId158"/>
    <p:sldId id="477" r:id="rId159"/>
    <p:sldId id="481" r:id="rId160"/>
    <p:sldId id="478" r:id="rId161"/>
    <p:sldId id="479" r:id="rId162"/>
    <p:sldId id="480" r:id="rId163"/>
    <p:sldId id="402" r:id="rId164"/>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223"/>
    <a:srgbClr val="397B0D"/>
    <a:srgbClr val="000000"/>
    <a:srgbClr val="00499F"/>
    <a:srgbClr val="0CC1E0"/>
    <a:srgbClr val="1B00FE"/>
    <a:srgbClr val="FFFFFF"/>
    <a:srgbClr val="FFE6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9" autoAdjust="0"/>
    <p:restoredTop sz="94648" autoAdjust="0"/>
  </p:normalViewPr>
  <p:slideViewPr>
    <p:cSldViewPr>
      <p:cViewPr varScale="1">
        <p:scale>
          <a:sx n="65" d="100"/>
          <a:sy n="65" d="100"/>
        </p:scale>
        <p:origin x="-1264" y="-6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C1045E-C9BE-421A-9596-9DFADC736317}" type="doc">
      <dgm:prSet loTypeId="urn:microsoft.com/office/officeart/2005/8/layout/orgChart1" loCatId="hierarchy" qsTypeId="urn:microsoft.com/office/officeart/2005/8/quickstyle/simple1" qsCatId="simple" csTypeId="urn:microsoft.com/office/officeart/2005/8/colors/accent1_2" csCatId="accent1"/>
      <dgm:spPr/>
    </dgm:pt>
    <dgm:pt modelId="{54B0DF29-436D-4DFB-BFB4-3D160F7DA17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Acute Hepatitis</a:t>
          </a:r>
          <a:endParaRPr kumimoji="0" lang="en-US" b="0" i="0" u="none" strike="noStrike" cap="none" normalizeH="0" baseline="0" smtClean="0">
            <a:ln>
              <a:noFill/>
            </a:ln>
            <a:solidFill>
              <a:schemeClr val="tx1"/>
            </a:solidFill>
            <a:effectLst/>
            <a:latin typeface="Times New Roman" pitchFamily="18" charset="0"/>
          </a:endParaRPr>
        </a:p>
      </dgm:t>
    </dgm:pt>
    <dgm:pt modelId="{BE2D794B-7272-4974-A2CA-BD396A33CCAA}" type="parTrans" cxnId="{9A0CE1CA-C5AF-46C2-84AE-E9497590F20C}">
      <dgm:prSet/>
      <dgm:spPr/>
      <dgm:t>
        <a:bodyPr/>
        <a:lstStyle/>
        <a:p>
          <a:endParaRPr lang="en-IN"/>
        </a:p>
      </dgm:t>
    </dgm:pt>
    <dgm:pt modelId="{640D60D1-CBD0-436A-810A-085CFC263B8C}" type="sibTrans" cxnId="{9A0CE1CA-C5AF-46C2-84AE-E9497590F20C}">
      <dgm:prSet/>
      <dgm:spPr/>
      <dgm:t>
        <a:bodyPr/>
        <a:lstStyle/>
        <a:p>
          <a:endParaRPr lang="en-IN"/>
        </a:p>
      </dgm:t>
    </dgm:pt>
    <dgm:pt modelId="{667738C3-9B07-4CB9-B08A-07AF7F42B77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Viral Hepatitis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A, B/D, C, 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EBV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CMV &amp; HSV</a:t>
          </a:r>
          <a:endParaRPr kumimoji="0" lang="en-US" b="0" i="0" u="none" strike="noStrike" cap="none" normalizeH="0" baseline="0" smtClean="0">
            <a:ln>
              <a:noFill/>
            </a:ln>
            <a:solidFill>
              <a:schemeClr val="tx1"/>
            </a:solidFill>
            <a:effectLst/>
            <a:latin typeface="Times New Roman" pitchFamily="18" charset="0"/>
          </a:endParaRPr>
        </a:p>
      </dgm:t>
    </dgm:pt>
    <dgm:pt modelId="{376A2E98-2F02-420E-94A7-E90E43064F2C}" type="parTrans" cxnId="{5571D9AC-F45A-4392-9CEF-25B562A7D785}">
      <dgm:prSet/>
      <dgm:spPr/>
      <dgm:t>
        <a:bodyPr/>
        <a:lstStyle/>
        <a:p>
          <a:endParaRPr lang="en-IN"/>
        </a:p>
      </dgm:t>
    </dgm:pt>
    <dgm:pt modelId="{2D487F12-82CA-4AE2-B880-BE0414160D4B}" type="sibTrans" cxnId="{5571D9AC-F45A-4392-9CEF-25B562A7D785}">
      <dgm:prSet/>
      <dgm:spPr/>
      <dgm:t>
        <a:bodyPr/>
        <a:lstStyle/>
        <a:p>
          <a:endParaRPr lang="en-IN"/>
        </a:p>
      </dgm:t>
    </dgm:pt>
    <dgm:pt modelId="{D58E110F-05E7-4EB6-B38D-12AD522D12F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Drugs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Ethanol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Tylenol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Halothane</a:t>
          </a:r>
          <a:endParaRPr kumimoji="0" lang="en-US" b="0" i="0" u="none" strike="noStrike" cap="none" normalizeH="0" baseline="0" smtClean="0">
            <a:ln>
              <a:noFill/>
            </a:ln>
            <a:solidFill>
              <a:schemeClr val="tx1"/>
            </a:solidFill>
            <a:effectLst/>
            <a:latin typeface="Times New Roman" pitchFamily="18" charset="0"/>
          </a:endParaRPr>
        </a:p>
      </dgm:t>
    </dgm:pt>
    <dgm:pt modelId="{84FB131B-03AB-424A-A3AF-A58642614A1E}" type="parTrans" cxnId="{A009AF3D-A874-4514-A5F8-395ED135E4D4}">
      <dgm:prSet/>
      <dgm:spPr/>
      <dgm:t>
        <a:bodyPr/>
        <a:lstStyle/>
        <a:p>
          <a:endParaRPr lang="en-IN"/>
        </a:p>
      </dgm:t>
    </dgm:pt>
    <dgm:pt modelId="{FF7174E4-9407-43BD-AA3B-4B776D24BB89}" type="sibTrans" cxnId="{A009AF3D-A874-4514-A5F8-395ED135E4D4}">
      <dgm:prSet/>
      <dgm:spPr/>
      <dgm:t>
        <a:bodyPr/>
        <a:lstStyle/>
        <a:p>
          <a:endParaRPr lang="en-IN"/>
        </a:p>
      </dgm:t>
    </dgm:pt>
    <dgm:pt modelId="{40AFA47C-9AF2-4CC0-890B-87C380E1ED8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Toxins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Jamaica Bush Tea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Mushrooms</a:t>
          </a:r>
          <a:endParaRPr kumimoji="0" lang="en-US" b="0" i="0" u="none" strike="noStrike" cap="none" normalizeH="0" baseline="0" smtClean="0">
            <a:ln>
              <a:noFill/>
            </a:ln>
            <a:solidFill>
              <a:schemeClr val="tx1"/>
            </a:solidFill>
            <a:effectLst/>
            <a:latin typeface="Times New Roman" pitchFamily="18" charset="0"/>
          </a:endParaRPr>
        </a:p>
      </dgm:t>
    </dgm:pt>
    <dgm:pt modelId="{CCC6D14B-8212-4727-A30E-9AB2A8008FC7}" type="parTrans" cxnId="{CF341197-6468-471F-82C7-4868FFDEE5DB}">
      <dgm:prSet/>
      <dgm:spPr/>
      <dgm:t>
        <a:bodyPr/>
        <a:lstStyle/>
        <a:p>
          <a:endParaRPr lang="en-IN"/>
        </a:p>
      </dgm:t>
    </dgm:pt>
    <dgm:pt modelId="{9521F07F-CD63-4272-AABF-5EB5EAB19113}" type="sibTrans" cxnId="{CF341197-6468-471F-82C7-4868FFDEE5DB}">
      <dgm:prSet/>
      <dgm:spPr/>
      <dgm:t>
        <a:bodyPr/>
        <a:lstStyle/>
        <a:p>
          <a:endParaRPr lang="en-IN"/>
        </a:p>
      </dgm:t>
    </dgm:pt>
    <dgm:pt modelId="{105EFDC1-47BD-4094-AB3A-A63D33C2731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Vascular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Hypotension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Budd-Chiari</a:t>
          </a:r>
          <a:endParaRPr kumimoji="0" lang="en-US" b="0" i="0" u="none" strike="noStrike" cap="none" normalizeH="0" baseline="0" smtClean="0">
            <a:ln>
              <a:noFill/>
            </a:ln>
            <a:solidFill>
              <a:schemeClr val="tx1"/>
            </a:solidFill>
            <a:effectLst/>
            <a:latin typeface="Times New Roman" pitchFamily="18" charset="0"/>
          </a:endParaRPr>
        </a:p>
      </dgm:t>
    </dgm:pt>
    <dgm:pt modelId="{9924435E-82BD-49E6-A110-9D0B79233961}" type="parTrans" cxnId="{EA28E682-522A-406B-97BF-E3D193C7C50C}">
      <dgm:prSet/>
      <dgm:spPr/>
      <dgm:t>
        <a:bodyPr/>
        <a:lstStyle/>
        <a:p>
          <a:endParaRPr lang="en-IN"/>
        </a:p>
      </dgm:t>
    </dgm:pt>
    <dgm:pt modelId="{1980EF15-BFC0-450B-8C7F-31F12D93F931}" type="sibTrans" cxnId="{EA28E682-522A-406B-97BF-E3D193C7C50C}">
      <dgm:prSet/>
      <dgm:spPr/>
      <dgm:t>
        <a:bodyPr/>
        <a:lstStyle/>
        <a:p>
          <a:endParaRPr lang="en-IN"/>
        </a:p>
      </dgm:t>
    </dgm:pt>
    <dgm:pt modelId="{9BEF2647-C503-4F7F-B34B-4BAF7F535A1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Autoimmune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Hepatitis</a:t>
          </a:r>
          <a:endParaRPr kumimoji="0" lang="en-US" b="0" i="0" u="none" strike="noStrike" cap="none" normalizeH="0" baseline="0" smtClean="0">
            <a:ln>
              <a:noFill/>
            </a:ln>
            <a:solidFill>
              <a:schemeClr val="tx1"/>
            </a:solidFill>
            <a:effectLst/>
            <a:latin typeface="Times New Roman" pitchFamily="18" charset="0"/>
          </a:endParaRPr>
        </a:p>
      </dgm:t>
    </dgm:pt>
    <dgm:pt modelId="{34326E64-320F-4EC0-94A9-5427351CBFC0}" type="parTrans" cxnId="{24770D3C-15E4-4CD5-B2A2-DCB92C260949}">
      <dgm:prSet/>
      <dgm:spPr/>
      <dgm:t>
        <a:bodyPr/>
        <a:lstStyle/>
        <a:p>
          <a:endParaRPr lang="en-IN"/>
        </a:p>
      </dgm:t>
    </dgm:pt>
    <dgm:pt modelId="{98E44516-52F6-42F0-8C0A-6613E57DB110}" type="sibTrans" cxnId="{24770D3C-15E4-4CD5-B2A2-DCB92C260949}">
      <dgm:prSet/>
      <dgm:spPr/>
      <dgm:t>
        <a:bodyPr/>
        <a:lstStyle/>
        <a:p>
          <a:endParaRPr lang="en-IN"/>
        </a:p>
      </dgm:t>
    </dgm:pt>
    <dgm:pt modelId="{B01FCA64-2225-4290-9884-9CA6A51ADAC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Metabolic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Wilson's Disease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A1AT</a:t>
          </a:r>
          <a:endParaRPr kumimoji="0" lang="en-US" b="0" i="0" u="none" strike="noStrike" cap="none" normalizeH="0" baseline="0" smtClean="0">
            <a:ln>
              <a:noFill/>
            </a:ln>
            <a:solidFill>
              <a:schemeClr val="tx1"/>
            </a:solidFill>
            <a:effectLst/>
            <a:latin typeface="Times New Roman" pitchFamily="18" charset="0"/>
          </a:endParaRPr>
        </a:p>
      </dgm:t>
    </dgm:pt>
    <dgm:pt modelId="{16D6867A-80FE-446E-AAAA-E4C2296B8B59}" type="parTrans" cxnId="{B88C38B6-0681-4D30-A7FD-DC9E1258EAF2}">
      <dgm:prSet/>
      <dgm:spPr/>
      <dgm:t>
        <a:bodyPr/>
        <a:lstStyle/>
        <a:p>
          <a:endParaRPr lang="en-IN"/>
        </a:p>
      </dgm:t>
    </dgm:pt>
    <dgm:pt modelId="{E2307F6D-E042-4618-BEB6-79073E99C9B9}" type="sibTrans" cxnId="{B88C38B6-0681-4D30-A7FD-DC9E1258EAF2}">
      <dgm:prSet/>
      <dgm:spPr/>
      <dgm:t>
        <a:bodyPr/>
        <a:lstStyle/>
        <a:p>
          <a:endParaRPr lang="en-IN"/>
        </a:p>
      </dgm:t>
    </dgm:pt>
    <dgm:pt modelId="{3066E6D4-7738-43FE-ABBA-BFFBCFE2E6F7}" type="pres">
      <dgm:prSet presAssocID="{DAC1045E-C9BE-421A-9596-9DFADC736317}" presName="hierChild1" presStyleCnt="0">
        <dgm:presLayoutVars>
          <dgm:orgChart val="1"/>
          <dgm:chPref val="1"/>
          <dgm:dir/>
          <dgm:animOne val="branch"/>
          <dgm:animLvl val="lvl"/>
          <dgm:resizeHandles/>
        </dgm:presLayoutVars>
      </dgm:prSet>
      <dgm:spPr/>
    </dgm:pt>
    <dgm:pt modelId="{1D748356-C86B-4424-80A7-036F65ED68DB}" type="pres">
      <dgm:prSet presAssocID="{54B0DF29-436D-4DFB-BFB4-3D160F7DA17E}" presName="hierRoot1" presStyleCnt="0">
        <dgm:presLayoutVars>
          <dgm:hierBranch/>
        </dgm:presLayoutVars>
      </dgm:prSet>
      <dgm:spPr/>
    </dgm:pt>
    <dgm:pt modelId="{DF156688-71C1-403F-BB3F-567A11DD7AFD}" type="pres">
      <dgm:prSet presAssocID="{54B0DF29-436D-4DFB-BFB4-3D160F7DA17E}" presName="rootComposite1" presStyleCnt="0"/>
      <dgm:spPr/>
    </dgm:pt>
    <dgm:pt modelId="{06AB5439-103A-4E06-8F8E-29FD6D72994D}" type="pres">
      <dgm:prSet presAssocID="{54B0DF29-436D-4DFB-BFB4-3D160F7DA17E}" presName="rootText1" presStyleLbl="node0" presStyleIdx="0" presStyleCnt="1">
        <dgm:presLayoutVars>
          <dgm:chPref val="3"/>
        </dgm:presLayoutVars>
      </dgm:prSet>
      <dgm:spPr/>
      <dgm:t>
        <a:bodyPr/>
        <a:lstStyle/>
        <a:p>
          <a:endParaRPr lang="en-IN"/>
        </a:p>
      </dgm:t>
    </dgm:pt>
    <dgm:pt modelId="{80E8806B-7B74-49D5-AF9A-7772CE321573}" type="pres">
      <dgm:prSet presAssocID="{54B0DF29-436D-4DFB-BFB4-3D160F7DA17E}" presName="rootConnector1" presStyleLbl="node1" presStyleIdx="0" presStyleCnt="0"/>
      <dgm:spPr/>
      <dgm:t>
        <a:bodyPr/>
        <a:lstStyle/>
        <a:p>
          <a:endParaRPr lang="en-IN"/>
        </a:p>
      </dgm:t>
    </dgm:pt>
    <dgm:pt modelId="{13403E4A-42FF-4979-A98A-97BBBFEA58C2}" type="pres">
      <dgm:prSet presAssocID="{54B0DF29-436D-4DFB-BFB4-3D160F7DA17E}" presName="hierChild2" presStyleCnt="0"/>
      <dgm:spPr/>
    </dgm:pt>
    <dgm:pt modelId="{79C935D2-F0CE-4476-AEE8-D648E586BCA6}" type="pres">
      <dgm:prSet presAssocID="{376A2E98-2F02-420E-94A7-E90E43064F2C}" presName="Name35" presStyleLbl="parChTrans1D2" presStyleIdx="0" presStyleCnt="6"/>
      <dgm:spPr/>
      <dgm:t>
        <a:bodyPr/>
        <a:lstStyle/>
        <a:p>
          <a:endParaRPr lang="en-IN"/>
        </a:p>
      </dgm:t>
    </dgm:pt>
    <dgm:pt modelId="{93477830-96C9-4A3D-BB2E-D4DA8A5AE3C5}" type="pres">
      <dgm:prSet presAssocID="{667738C3-9B07-4CB9-B08A-07AF7F42B77E}" presName="hierRoot2" presStyleCnt="0">
        <dgm:presLayoutVars>
          <dgm:hierBranch/>
        </dgm:presLayoutVars>
      </dgm:prSet>
      <dgm:spPr/>
    </dgm:pt>
    <dgm:pt modelId="{BDE762F8-3879-47F0-AF4C-0608E7C8D259}" type="pres">
      <dgm:prSet presAssocID="{667738C3-9B07-4CB9-B08A-07AF7F42B77E}" presName="rootComposite" presStyleCnt="0"/>
      <dgm:spPr/>
    </dgm:pt>
    <dgm:pt modelId="{1194E351-2FD4-4C0A-9A9D-FF5E1DA990A0}" type="pres">
      <dgm:prSet presAssocID="{667738C3-9B07-4CB9-B08A-07AF7F42B77E}" presName="rootText" presStyleLbl="node2" presStyleIdx="0" presStyleCnt="6">
        <dgm:presLayoutVars>
          <dgm:chPref val="3"/>
        </dgm:presLayoutVars>
      </dgm:prSet>
      <dgm:spPr/>
      <dgm:t>
        <a:bodyPr/>
        <a:lstStyle/>
        <a:p>
          <a:endParaRPr lang="en-IN"/>
        </a:p>
      </dgm:t>
    </dgm:pt>
    <dgm:pt modelId="{AE1ACDDD-0151-4A16-8F61-477215B5EFAE}" type="pres">
      <dgm:prSet presAssocID="{667738C3-9B07-4CB9-B08A-07AF7F42B77E}" presName="rootConnector" presStyleLbl="node2" presStyleIdx="0" presStyleCnt="6"/>
      <dgm:spPr/>
      <dgm:t>
        <a:bodyPr/>
        <a:lstStyle/>
        <a:p>
          <a:endParaRPr lang="en-IN"/>
        </a:p>
      </dgm:t>
    </dgm:pt>
    <dgm:pt modelId="{30E98BB6-3080-4C1B-97A4-875001176BDC}" type="pres">
      <dgm:prSet presAssocID="{667738C3-9B07-4CB9-B08A-07AF7F42B77E}" presName="hierChild4" presStyleCnt="0"/>
      <dgm:spPr/>
    </dgm:pt>
    <dgm:pt modelId="{EE228868-4201-4AD7-A3A3-E3F76312B545}" type="pres">
      <dgm:prSet presAssocID="{667738C3-9B07-4CB9-B08A-07AF7F42B77E}" presName="hierChild5" presStyleCnt="0"/>
      <dgm:spPr/>
    </dgm:pt>
    <dgm:pt modelId="{829D3072-C60A-4041-B658-7A637A607B80}" type="pres">
      <dgm:prSet presAssocID="{84FB131B-03AB-424A-A3AF-A58642614A1E}" presName="Name35" presStyleLbl="parChTrans1D2" presStyleIdx="1" presStyleCnt="6"/>
      <dgm:spPr/>
      <dgm:t>
        <a:bodyPr/>
        <a:lstStyle/>
        <a:p>
          <a:endParaRPr lang="en-IN"/>
        </a:p>
      </dgm:t>
    </dgm:pt>
    <dgm:pt modelId="{0B568763-8766-4FF2-B14F-D8C9CBF9C8E7}" type="pres">
      <dgm:prSet presAssocID="{D58E110F-05E7-4EB6-B38D-12AD522D12F2}" presName="hierRoot2" presStyleCnt="0">
        <dgm:presLayoutVars>
          <dgm:hierBranch/>
        </dgm:presLayoutVars>
      </dgm:prSet>
      <dgm:spPr/>
    </dgm:pt>
    <dgm:pt modelId="{471B649D-A498-43EA-A8A3-3D8A79013FD9}" type="pres">
      <dgm:prSet presAssocID="{D58E110F-05E7-4EB6-B38D-12AD522D12F2}" presName="rootComposite" presStyleCnt="0"/>
      <dgm:spPr/>
    </dgm:pt>
    <dgm:pt modelId="{EF9C08F2-8E1B-4117-83CE-89ED56775A4E}" type="pres">
      <dgm:prSet presAssocID="{D58E110F-05E7-4EB6-B38D-12AD522D12F2}" presName="rootText" presStyleLbl="node2" presStyleIdx="1" presStyleCnt="6">
        <dgm:presLayoutVars>
          <dgm:chPref val="3"/>
        </dgm:presLayoutVars>
      </dgm:prSet>
      <dgm:spPr/>
      <dgm:t>
        <a:bodyPr/>
        <a:lstStyle/>
        <a:p>
          <a:endParaRPr lang="en-IN"/>
        </a:p>
      </dgm:t>
    </dgm:pt>
    <dgm:pt modelId="{EFA14EC1-5BD0-4D0D-A8E1-02FCEDFEA16F}" type="pres">
      <dgm:prSet presAssocID="{D58E110F-05E7-4EB6-B38D-12AD522D12F2}" presName="rootConnector" presStyleLbl="node2" presStyleIdx="1" presStyleCnt="6"/>
      <dgm:spPr/>
      <dgm:t>
        <a:bodyPr/>
        <a:lstStyle/>
        <a:p>
          <a:endParaRPr lang="en-IN"/>
        </a:p>
      </dgm:t>
    </dgm:pt>
    <dgm:pt modelId="{FAA5E61E-987C-47BC-AF25-233D708DB307}" type="pres">
      <dgm:prSet presAssocID="{D58E110F-05E7-4EB6-B38D-12AD522D12F2}" presName="hierChild4" presStyleCnt="0"/>
      <dgm:spPr/>
    </dgm:pt>
    <dgm:pt modelId="{A1592227-43D7-46E0-8491-F2B31BAE14DB}" type="pres">
      <dgm:prSet presAssocID="{D58E110F-05E7-4EB6-B38D-12AD522D12F2}" presName="hierChild5" presStyleCnt="0"/>
      <dgm:spPr/>
    </dgm:pt>
    <dgm:pt modelId="{F24B7A85-591D-4B61-B6B7-C58C4FACD780}" type="pres">
      <dgm:prSet presAssocID="{CCC6D14B-8212-4727-A30E-9AB2A8008FC7}" presName="Name35" presStyleLbl="parChTrans1D2" presStyleIdx="2" presStyleCnt="6"/>
      <dgm:spPr/>
      <dgm:t>
        <a:bodyPr/>
        <a:lstStyle/>
        <a:p>
          <a:endParaRPr lang="en-IN"/>
        </a:p>
      </dgm:t>
    </dgm:pt>
    <dgm:pt modelId="{54B38FB5-3472-4425-AA04-300A5F20EF25}" type="pres">
      <dgm:prSet presAssocID="{40AFA47C-9AF2-4CC0-890B-87C380E1ED85}" presName="hierRoot2" presStyleCnt="0">
        <dgm:presLayoutVars>
          <dgm:hierBranch/>
        </dgm:presLayoutVars>
      </dgm:prSet>
      <dgm:spPr/>
    </dgm:pt>
    <dgm:pt modelId="{C372CF8E-CB2D-4B35-A8AE-AE43F304B9A7}" type="pres">
      <dgm:prSet presAssocID="{40AFA47C-9AF2-4CC0-890B-87C380E1ED85}" presName="rootComposite" presStyleCnt="0"/>
      <dgm:spPr/>
    </dgm:pt>
    <dgm:pt modelId="{3223B2EF-D822-469A-837A-33B3DDD7869D}" type="pres">
      <dgm:prSet presAssocID="{40AFA47C-9AF2-4CC0-890B-87C380E1ED85}" presName="rootText" presStyleLbl="node2" presStyleIdx="2" presStyleCnt="6">
        <dgm:presLayoutVars>
          <dgm:chPref val="3"/>
        </dgm:presLayoutVars>
      </dgm:prSet>
      <dgm:spPr/>
      <dgm:t>
        <a:bodyPr/>
        <a:lstStyle/>
        <a:p>
          <a:endParaRPr lang="en-IN"/>
        </a:p>
      </dgm:t>
    </dgm:pt>
    <dgm:pt modelId="{A31FCF7A-B298-4BD3-87BA-BA82E6F5F2F5}" type="pres">
      <dgm:prSet presAssocID="{40AFA47C-9AF2-4CC0-890B-87C380E1ED85}" presName="rootConnector" presStyleLbl="node2" presStyleIdx="2" presStyleCnt="6"/>
      <dgm:spPr/>
      <dgm:t>
        <a:bodyPr/>
        <a:lstStyle/>
        <a:p>
          <a:endParaRPr lang="en-IN"/>
        </a:p>
      </dgm:t>
    </dgm:pt>
    <dgm:pt modelId="{7FA6C1C6-CC28-4B13-A898-91ADBA288547}" type="pres">
      <dgm:prSet presAssocID="{40AFA47C-9AF2-4CC0-890B-87C380E1ED85}" presName="hierChild4" presStyleCnt="0"/>
      <dgm:spPr/>
    </dgm:pt>
    <dgm:pt modelId="{C38F74BC-ED3F-4707-AEC3-4D590CE7BC2C}" type="pres">
      <dgm:prSet presAssocID="{40AFA47C-9AF2-4CC0-890B-87C380E1ED85}" presName="hierChild5" presStyleCnt="0"/>
      <dgm:spPr/>
    </dgm:pt>
    <dgm:pt modelId="{89432252-EB4A-415C-9FCE-152D10FA3662}" type="pres">
      <dgm:prSet presAssocID="{9924435E-82BD-49E6-A110-9D0B79233961}" presName="Name35" presStyleLbl="parChTrans1D2" presStyleIdx="3" presStyleCnt="6"/>
      <dgm:spPr/>
      <dgm:t>
        <a:bodyPr/>
        <a:lstStyle/>
        <a:p>
          <a:endParaRPr lang="en-IN"/>
        </a:p>
      </dgm:t>
    </dgm:pt>
    <dgm:pt modelId="{E10D0EA4-23B0-4120-9D4F-61F6364093D7}" type="pres">
      <dgm:prSet presAssocID="{105EFDC1-47BD-4094-AB3A-A63D33C27317}" presName="hierRoot2" presStyleCnt="0">
        <dgm:presLayoutVars>
          <dgm:hierBranch/>
        </dgm:presLayoutVars>
      </dgm:prSet>
      <dgm:spPr/>
    </dgm:pt>
    <dgm:pt modelId="{480E75E8-5DB2-4959-B4AF-A3AC1419BDC2}" type="pres">
      <dgm:prSet presAssocID="{105EFDC1-47BD-4094-AB3A-A63D33C27317}" presName="rootComposite" presStyleCnt="0"/>
      <dgm:spPr/>
    </dgm:pt>
    <dgm:pt modelId="{2615E522-98D9-44AC-9406-AE29DFE6D538}" type="pres">
      <dgm:prSet presAssocID="{105EFDC1-47BD-4094-AB3A-A63D33C27317}" presName="rootText" presStyleLbl="node2" presStyleIdx="3" presStyleCnt="6">
        <dgm:presLayoutVars>
          <dgm:chPref val="3"/>
        </dgm:presLayoutVars>
      </dgm:prSet>
      <dgm:spPr/>
      <dgm:t>
        <a:bodyPr/>
        <a:lstStyle/>
        <a:p>
          <a:endParaRPr lang="en-IN"/>
        </a:p>
      </dgm:t>
    </dgm:pt>
    <dgm:pt modelId="{AE3C8DD0-C86A-4EE8-AC5B-EF313968DD64}" type="pres">
      <dgm:prSet presAssocID="{105EFDC1-47BD-4094-AB3A-A63D33C27317}" presName="rootConnector" presStyleLbl="node2" presStyleIdx="3" presStyleCnt="6"/>
      <dgm:spPr/>
      <dgm:t>
        <a:bodyPr/>
        <a:lstStyle/>
        <a:p>
          <a:endParaRPr lang="en-IN"/>
        </a:p>
      </dgm:t>
    </dgm:pt>
    <dgm:pt modelId="{7692F3E9-3BCB-49C1-BF1A-52202947D56B}" type="pres">
      <dgm:prSet presAssocID="{105EFDC1-47BD-4094-AB3A-A63D33C27317}" presName="hierChild4" presStyleCnt="0"/>
      <dgm:spPr/>
    </dgm:pt>
    <dgm:pt modelId="{86A4E194-39A2-4CD3-876F-D8CA13A93753}" type="pres">
      <dgm:prSet presAssocID="{105EFDC1-47BD-4094-AB3A-A63D33C27317}" presName="hierChild5" presStyleCnt="0"/>
      <dgm:spPr/>
    </dgm:pt>
    <dgm:pt modelId="{B6174422-83E9-455C-96CF-B1772E747F9A}" type="pres">
      <dgm:prSet presAssocID="{34326E64-320F-4EC0-94A9-5427351CBFC0}" presName="Name35" presStyleLbl="parChTrans1D2" presStyleIdx="4" presStyleCnt="6"/>
      <dgm:spPr/>
      <dgm:t>
        <a:bodyPr/>
        <a:lstStyle/>
        <a:p>
          <a:endParaRPr lang="en-IN"/>
        </a:p>
      </dgm:t>
    </dgm:pt>
    <dgm:pt modelId="{D058BB34-61A4-4583-BF6B-703D569D2A96}" type="pres">
      <dgm:prSet presAssocID="{9BEF2647-C503-4F7F-B34B-4BAF7F535A13}" presName="hierRoot2" presStyleCnt="0">
        <dgm:presLayoutVars>
          <dgm:hierBranch/>
        </dgm:presLayoutVars>
      </dgm:prSet>
      <dgm:spPr/>
    </dgm:pt>
    <dgm:pt modelId="{F1126B38-CD11-42D4-B71F-8EB0259A1B5A}" type="pres">
      <dgm:prSet presAssocID="{9BEF2647-C503-4F7F-B34B-4BAF7F535A13}" presName="rootComposite" presStyleCnt="0"/>
      <dgm:spPr/>
    </dgm:pt>
    <dgm:pt modelId="{FA98B947-4B5E-4938-BE97-3C17884EA892}" type="pres">
      <dgm:prSet presAssocID="{9BEF2647-C503-4F7F-B34B-4BAF7F535A13}" presName="rootText" presStyleLbl="node2" presStyleIdx="4" presStyleCnt="6">
        <dgm:presLayoutVars>
          <dgm:chPref val="3"/>
        </dgm:presLayoutVars>
      </dgm:prSet>
      <dgm:spPr/>
      <dgm:t>
        <a:bodyPr/>
        <a:lstStyle/>
        <a:p>
          <a:endParaRPr lang="en-IN"/>
        </a:p>
      </dgm:t>
    </dgm:pt>
    <dgm:pt modelId="{6490BEEB-465B-4ECB-A41B-89506BE2AF5A}" type="pres">
      <dgm:prSet presAssocID="{9BEF2647-C503-4F7F-B34B-4BAF7F535A13}" presName="rootConnector" presStyleLbl="node2" presStyleIdx="4" presStyleCnt="6"/>
      <dgm:spPr/>
      <dgm:t>
        <a:bodyPr/>
        <a:lstStyle/>
        <a:p>
          <a:endParaRPr lang="en-IN"/>
        </a:p>
      </dgm:t>
    </dgm:pt>
    <dgm:pt modelId="{DB941135-F50B-464F-B741-76BEB2ED1366}" type="pres">
      <dgm:prSet presAssocID="{9BEF2647-C503-4F7F-B34B-4BAF7F535A13}" presName="hierChild4" presStyleCnt="0"/>
      <dgm:spPr/>
    </dgm:pt>
    <dgm:pt modelId="{43D26AA0-3B5A-4DAA-9BFC-478F6A596C7A}" type="pres">
      <dgm:prSet presAssocID="{9BEF2647-C503-4F7F-B34B-4BAF7F535A13}" presName="hierChild5" presStyleCnt="0"/>
      <dgm:spPr/>
    </dgm:pt>
    <dgm:pt modelId="{08CF15A4-ED92-4A67-8697-DBCF4005F620}" type="pres">
      <dgm:prSet presAssocID="{16D6867A-80FE-446E-AAAA-E4C2296B8B59}" presName="Name35" presStyleLbl="parChTrans1D2" presStyleIdx="5" presStyleCnt="6"/>
      <dgm:spPr/>
      <dgm:t>
        <a:bodyPr/>
        <a:lstStyle/>
        <a:p>
          <a:endParaRPr lang="en-IN"/>
        </a:p>
      </dgm:t>
    </dgm:pt>
    <dgm:pt modelId="{2753E162-30F6-4E6C-8767-1000D520BEBF}" type="pres">
      <dgm:prSet presAssocID="{B01FCA64-2225-4290-9884-9CA6A51ADAC7}" presName="hierRoot2" presStyleCnt="0">
        <dgm:presLayoutVars>
          <dgm:hierBranch/>
        </dgm:presLayoutVars>
      </dgm:prSet>
      <dgm:spPr/>
    </dgm:pt>
    <dgm:pt modelId="{15D83667-2F88-41B8-82E0-CDA42DCCE86A}" type="pres">
      <dgm:prSet presAssocID="{B01FCA64-2225-4290-9884-9CA6A51ADAC7}" presName="rootComposite" presStyleCnt="0"/>
      <dgm:spPr/>
    </dgm:pt>
    <dgm:pt modelId="{35914ADE-87DF-4AAD-BB43-E402AFCBEA4C}" type="pres">
      <dgm:prSet presAssocID="{B01FCA64-2225-4290-9884-9CA6A51ADAC7}" presName="rootText" presStyleLbl="node2" presStyleIdx="5" presStyleCnt="6">
        <dgm:presLayoutVars>
          <dgm:chPref val="3"/>
        </dgm:presLayoutVars>
      </dgm:prSet>
      <dgm:spPr/>
      <dgm:t>
        <a:bodyPr/>
        <a:lstStyle/>
        <a:p>
          <a:endParaRPr lang="en-IN"/>
        </a:p>
      </dgm:t>
    </dgm:pt>
    <dgm:pt modelId="{2A092C69-06AB-48E1-B1D2-C8F739B8798B}" type="pres">
      <dgm:prSet presAssocID="{B01FCA64-2225-4290-9884-9CA6A51ADAC7}" presName="rootConnector" presStyleLbl="node2" presStyleIdx="5" presStyleCnt="6"/>
      <dgm:spPr/>
      <dgm:t>
        <a:bodyPr/>
        <a:lstStyle/>
        <a:p>
          <a:endParaRPr lang="en-IN"/>
        </a:p>
      </dgm:t>
    </dgm:pt>
    <dgm:pt modelId="{CAC8490E-4DB0-4114-A47A-100AE4F44595}" type="pres">
      <dgm:prSet presAssocID="{B01FCA64-2225-4290-9884-9CA6A51ADAC7}" presName="hierChild4" presStyleCnt="0"/>
      <dgm:spPr/>
    </dgm:pt>
    <dgm:pt modelId="{C50EB96C-67BC-4E74-A2CF-8B89AC40CD03}" type="pres">
      <dgm:prSet presAssocID="{B01FCA64-2225-4290-9884-9CA6A51ADAC7}" presName="hierChild5" presStyleCnt="0"/>
      <dgm:spPr/>
    </dgm:pt>
    <dgm:pt modelId="{19F0E4A5-DBCB-4CA6-B439-D0ABD41CC465}" type="pres">
      <dgm:prSet presAssocID="{54B0DF29-436D-4DFB-BFB4-3D160F7DA17E}" presName="hierChild3" presStyleCnt="0"/>
      <dgm:spPr/>
    </dgm:pt>
  </dgm:ptLst>
  <dgm:cxnLst>
    <dgm:cxn modelId="{AE21186A-0D18-4544-8FC7-F70C797807A6}" type="presOf" srcId="{54B0DF29-436D-4DFB-BFB4-3D160F7DA17E}" destId="{80E8806B-7B74-49D5-AF9A-7772CE321573}" srcOrd="1" destOrd="0" presId="urn:microsoft.com/office/officeart/2005/8/layout/orgChart1"/>
    <dgm:cxn modelId="{F367E43A-F8E7-4E22-B7AB-283D0A874828}" type="presOf" srcId="{9924435E-82BD-49E6-A110-9D0B79233961}" destId="{89432252-EB4A-415C-9FCE-152D10FA3662}" srcOrd="0" destOrd="0" presId="urn:microsoft.com/office/officeart/2005/8/layout/orgChart1"/>
    <dgm:cxn modelId="{EA28E682-522A-406B-97BF-E3D193C7C50C}" srcId="{54B0DF29-436D-4DFB-BFB4-3D160F7DA17E}" destId="{105EFDC1-47BD-4094-AB3A-A63D33C27317}" srcOrd="3" destOrd="0" parTransId="{9924435E-82BD-49E6-A110-9D0B79233961}" sibTransId="{1980EF15-BFC0-450B-8C7F-31F12D93F931}"/>
    <dgm:cxn modelId="{230B1E48-2006-43C9-B057-94EF078B0982}" type="presOf" srcId="{54B0DF29-436D-4DFB-BFB4-3D160F7DA17E}" destId="{06AB5439-103A-4E06-8F8E-29FD6D72994D}" srcOrd="0" destOrd="0" presId="urn:microsoft.com/office/officeart/2005/8/layout/orgChart1"/>
    <dgm:cxn modelId="{E5AF4277-3932-4920-8D36-50C2A96F4772}" type="presOf" srcId="{376A2E98-2F02-420E-94A7-E90E43064F2C}" destId="{79C935D2-F0CE-4476-AEE8-D648E586BCA6}" srcOrd="0" destOrd="0" presId="urn:microsoft.com/office/officeart/2005/8/layout/orgChart1"/>
    <dgm:cxn modelId="{52D4C2FD-1E86-4C9B-ADBB-824A9D3D6FC8}" type="presOf" srcId="{105EFDC1-47BD-4094-AB3A-A63D33C27317}" destId="{2615E522-98D9-44AC-9406-AE29DFE6D538}" srcOrd="0" destOrd="0" presId="urn:microsoft.com/office/officeart/2005/8/layout/orgChart1"/>
    <dgm:cxn modelId="{53AC3B95-64AC-49E3-A9B3-8A55ECB1AB9A}" type="presOf" srcId="{B01FCA64-2225-4290-9884-9CA6A51ADAC7}" destId="{2A092C69-06AB-48E1-B1D2-C8F739B8798B}" srcOrd="1" destOrd="0" presId="urn:microsoft.com/office/officeart/2005/8/layout/orgChart1"/>
    <dgm:cxn modelId="{24770D3C-15E4-4CD5-B2A2-DCB92C260949}" srcId="{54B0DF29-436D-4DFB-BFB4-3D160F7DA17E}" destId="{9BEF2647-C503-4F7F-B34B-4BAF7F535A13}" srcOrd="4" destOrd="0" parTransId="{34326E64-320F-4EC0-94A9-5427351CBFC0}" sibTransId="{98E44516-52F6-42F0-8C0A-6613E57DB110}"/>
    <dgm:cxn modelId="{650CA656-071B-443E-87FA-11B445200F94}" type="presOf" srcId="{DAC1045E-C9BE-421A-9596-9DFADC736317}" destId="{3066E6D4-7738-43FE-ABBA-BFFBCFE2E6F7}" srcOrd="0" destOrd="0" presId="urn:microsoft.com/office/officeart/2005/8/layout/orgChart1"/>
    <dgm:cxn modelId="{9A0CE1CA-C5AF-46C2-84AE-E9497590F20C}" srcId="{DAC1045E-C9BE-421A-9596-9DFADC736317}" destId="{54B0DF29-436D-4DFB-BFB4-3D160F7DA17E}" srcOrd="0" destOrd="0" parTransId="{BE2D794B-7272-4974-A2CA-BD396A33CCAA}" sibTransId="{640D60D1-CBD0-436A-810A-085CFC263B8C}"/>
    <dgm:cxn modelId="{B88C38B6-0681-4D30-A7FD-DC9E1258EAF2}" srcId="{54B0DF29-436D-4DFB-BFB4-3D160F7DA17E}" destId="{B01FCA64-2225-4290-9884-9CA6A51ADAC7}" srcOrd="5" destOrd="0" parTransId="{16D6867A-80FE-446E-AAAA-E4C2296B8B59}" sibTransId="{E2307F6D-E042-4618-BEB6-79073E99C9B9}"/>
    <dgm:cxn modelId="{72E76B88-3C82-4FC8-994A-49DD14002F84}" type="presOf" srcId="{105EFDC1-47BD-4094-AB3A-A63D33C27317}" destId="{AE3C8DD0-C86A-4EE8-AC5B-EF313968DD64}" srcOrd="1" destOrd="0" presId="urn:microsoft.com/office/officeart/2005/8/layout/orgChart1"/>
    <dgm:cxn modelId="{A009AF3D-A874-4514-A5F8-395ED135E4D4}" srcId="{54B0DF29-436D-4DFB-BFB4-3D160F7DA17E}" destId="{D58E110F-05E7-4EB6-B38D-12AD522D12F2}" srcOrd="1" destOrd="0" parTransId="{84FB131B-03AB-424A-A3AF-A58642614A1E}" sibTransId="{FF7174E4-9407-43BD-AA3B-4B776D24BB89}"/>
    <dgm:cxn modelId="{A4CB4AF5-CA52-430A-8888-728DD7E32BBA}" type="presOf" srcId="{16D6867A-80FE-446E-AAAA-E4C2296B8B59}" destId="{08CF15A4-ED92-4A67-8697-DBCF4005F620}" srcOrd="0" destOrd="0" presId="urn:microsoft.com/office/officeart/2005/8/layout/orgChart1"/>
    <dgm:cxn modelId="{E4479B25-33FD-4200-95D4-477C67E92C2F}" type="presOf" srcId="{84FB131B-03AB-424A-A3AF-A58642614A1E}" destId="{829D3072-C60A-4041-B658-7A637A607B80}" srcOrd="0" destOrd="0" presId="urn:microsoft.com/office/officeart/2005/8/layout/orgChart1"/>
    <dgm:cxn modelId="{51220D39-AED8-4D88-8F26-AB52FD85788F}" type="presOf" srcId="{40AFA47C-9AF2-4CC0-890B-87C380E1ED85}" destId="{3223B2EF-D822-469A-837A-33B3DDD7869D}" srcOrd="0" destOrd="0" presId="urn:microsoft.com/office/officeart/2005/8/layout/orgChart1"/>
    <dgm:cxn modelId="{CF341197-6468-471F-82C7-4868FFDEE5DB}" srcId="{54B0DF29-436D-4DFB-BFB4-3D160F7DA17E}" destId="{40AFA47C-9AF2-4CC0-890B-87C380E1ED85}" srcOrd="2" destOrd="0" parTransId="{CCC6D14B-8212-4727-A30E-9AB2A8008FC7}" sibTransId="{9521F07F-CD63-4272-AABF-5EB5EAB19113}"/>
    <dgm:cxn modelId="{5571D9AC-F45A-4392-9CEF-25B562A7D785}" srcId="{54B0DF29-436D-4DFB-BFB4-3D160F7DA17E}" destId="{667738C3-9B07-4CB9-B08A-07AF7F42B77E}" srcOrd="0" destOrd="0" parTransId="{376A2E98-2F02-420E-94A7-E90E43064F2C}" sibTransId="{2D487F12-82CA-4AE2-B880-BE0414160D4B}"/>
    <dgm:cxn modelId="{52BEB89A-F7CA-4F29-A087-FC2F4BAF8AAD}" type="presOf" srcId="{9BEF2647-C503-4F7F-B34B-4BAF7F535A13}" destId="{FA98B947-4B5E-4938-BE97-3C17884EA892}" srcOrd="0" destOrd="0" presId="urn:microsoft.com/office/officeart/2005/8/layout/orgChart1"/>
    <dgm:cxn modelId="{20351FB0-9B87-44D7-B142-63A61DD08946}" type="presOf" srcId="{D58E110F-05E7-4EB6-B38D-12AD522D12F2}" destId="{EFA14EC1-5BD0-4D0D-A8E1-02FCEDFEA16F}" srcOrd="1" destOrd="0" presId="urn:microsoft.com/office/officeart/2005/8/layout/orgChart1"/>
    <dgm:cxn modelId="{AAF79F95-7280-4420-87AA-54003A6D0C7E}" type="presOf" srcId="{B01FCA64-2225-4290-9884-9CA6A51ADAC7}" destId="{35914ADE-87DF-4AAD-BB43-E402AFCBEA4C}" srcOrd="0" destOrd="0" presId="urn:microsoft.com/office/officeart/2005/8/layout/orgChart1"/>
    <dgm:cxn modelId="{0DAE8DA1-024C-4039-8B00-30CA3E9A3B6B}" type="presOf" srcId="{667738C3-9B07-4CB9-B08A-07AF7F42B77E}" destId="{AE1ACDDD-0151-4A16-8F61-477215B5EFAE}" srcOrd="1" destOrd="0" presId="urn:microsoft.com/office/officeart/2005/8/layout/orgChart1"/>
    <dgm:cxn modelId="{56AA4409-0EED-41C5-840F-E7837F6B9FDF}" type="presOf" srcId="{D58E110F-05E7-4EB6-B38D-12AD522D12F2}" destId="{EF9C08F2-8E1B-4117-83CE-89ED56775A4E}" srcOrd="0" destOrd="0" presId="urn:microsoft.com/office/officeart/2005/8/layout/orgChart1"/>
    <dgm:cxn modelId="{52C398AD-FC6E-4A08-8C51-B307DED1F87D}" type="presOf" srcId="{667738C3-9B07-4CB9-B08A-07AF7F42B77E}" destId="{1194E351-2FD4-4C0A-9A9D-FF5E1DA990A0}" srcOrd="0" destOrd="0" presId="urn:microsoft.com/office/officeart/2005/8/layout/orgChart1"/>
    <dgm:cxn modelId="{970EAE40-ED50-4E4F-962D-136DB04FD1F6}" type="presOf" srcId="{34326E64-320F-4EC0-94A9-5427351CBFC0}" destId="{B6174422-83E9-455C-96CF-B1772E747F9A}" srcOrd="0" destOrd="0" presId="urn:microsoft.com/office/officeart/2005/8/layout/orgChart1"/>
    <dgm:cxn modelId="{8237BE06-3F0A-4CDF-9F81-320277BE510F}" type="presOf" srcId="{CCC6D14B-8212-4727-A30E-9AB2A8008FC7}" destId="{F24B7A85-591D-4B61-B6B7-C58C4FACD780}" srcOrd="0" destOrd="0" presId="urn:microsoft.com/office/officeart/2005/8/layout/orgChart1"/>
    <dgm:cxn modelId="{A2FD9129-9B4D-4785-9C42-5F4C9A0BE263}" type="presOf" srcId="{9BEF2647-C503-4F7F-B34B-4BAF7F535A13}" destId="{6490BEEB-465B-4ECB-A41B-89506BE2AF5A}" srcOrd="1" destOrd="0" presId="urn:microsoft.com/office/officeart/2005/8/layout/orgChart1"/>
    <dgm:cxn modelId="{FDA86F4A-3007-4216-B88B-5074CA1891CF}" type="presOf" srcId="{40AFA47C-9AF2-4CC0-890B-87C380E1ED85}" destId="{A31FCF7A-B298-4BD3-87BA-BA82E6F5F2F5}" srcOrd="1" destOrd="0" presId="urn:microsoft.com/office/officeart/2005/8/layout/orgChart1"/>
    <dgm:cxn modelId="{B32E60A3-B1F0-4543-814D-7DCE379F30A4}" type="presParOf" srcId="{3066E6D4-7738-43FE-ABBA-BFFBCFE2E6F7}" destId="{1D748356-C86B-4424-80A7-036F65ED68DB}" srcOrd="0" destOrd="0" presId="urn:microsoft.com/office/officeart/2005/8/layout/orgChart1"/>
    <dgm:cxn modelId="{2FD4DD23-FB6F-48A5-A192-32E82A33BFBC}" type="presParOf" srcId="{1D748356-C86B-4424-80A7-036F65ED68DB}" destId="{DF156688-71C1-403F-BB3F-567A11DD7AFD}" srcOrd="0" destOrd="0" presId="urn:microsoft.com/office/officeart/2005/8/layout/orgChart1"/>
    <dgm:cxn modelId="{DA714E0E-7429-4DE5-A855-9EE80645220C}" type="presParOf" srcId="{DF156688-71C1-403F-BB3F-567A11DD7AFD}" destId="{06AB5439-103A-4E06-8F8E-29FD6D72994D}" srcOrd="0" destOrd="0" presId="urn:microsoft.com/office/officeart/2005/8/layout/orgChart1"/>
    <dgm:cxn modelId="{4FE3B43C-463A-46ED-A99D-53DE36F08BB4}" type="presParOf" srcId="{DF156688-71C1-403F-BB3F-567A11DD7AFD}" destId="{80E8806B-7B74-49D5-AF9A-7772CE321573}" srcOrd="1" destOrd="0" presId="urn:microsoft.com/office/officeart/2005/8/layout/orgChart1"/>
    <dgm:cxn modelId="{7DCAD158-BA98-40D6-B10F-06CD4D39EEFA}" type="presParOf" srcId="{1D748356-C86B-4424-80A7-036F65ED68DB}" destId="{13403E4A-42FF-4979-A98A-97BBBFEA58C2}" srcOrd="1" destOrd="0" presId="urn:microsoft.com/office/officeart/2005/8/layout/orgChart1"/>
    <dgm:cxn modelId="{B1C34439-8489-4CE1-9D5C-681557B19D81}" type="presParOf" srcId="{13403E4A-42FF-4979-A98A-97BBBFEA58C2}" destId="{79C935D2-F0CE-4476-AEE8-D648E586BCA6}" srcOrd="0" destOrd="0" presId="urn:microsoft.com/office/officeart/2005/8/layout/orgChart1"/>
    <dgm:cxn modelId="{60149945-181D-4BC8-87A3-3EB1606C216F}" type="presParOf" srcId="{13403E4A-42FF-4979-A98A-97BBBFEA58C2}" destId="{93477830-96C9-4A3D-BB2E-D4DA8A5AE3C5}" srcOrd="1" destOrd="0" presId="urn:microsoft.com/office/officeart/2005/8/layout/orgChart1"/>
    <dgm:cxn modelId="{92A54F40-A7F1-4500-9ADB-1FBB12AD6B99}" type="presParOf" srcId="{93477830-96C9-4A3D-BB2E-D4DA8A5AE3C5}" destId="{BDE762F8-3879-47F0-AF4C-0608E7C8D259}" srcOrd="0" destOrd="0" presId="urn:microsoft.com/office/officeart/2005/8/layout/orgChart1"/>
    <dgm:cxn modelId="{24F1B519-FABC-4B36-84AC-67DF3D484789}" type="presParOf" srcId="{BDE762F8-3879-47F0-AF4C-0608E7C8D259}" destId="{1194E351-2FD4-4C0A-9A9D-FF5E1DA990A0}" srcOrd="0" destOrd="0" presId="urn:microsoft.com/office/officeart/2005/8/layout/orgChart1"/>
    <dgm:cxn modelId="{BCDD332C-3611-480A-9211-4CB0C68F1962}" type="presParOf" srcId="{BDE762F8-3879-47F0-AF4C-0608E7C8D259}" destId="{AE1ACDDD-0151-4A16-8F61-477215B5EFAE}" srcOrd="1" destOrd="0" presId="urn:microsoft.com/office/officeart/2005/8/layout/orgChart1"/>
    <dgm:cxn modelId="{7293278A-CB61-4365-BBF1-C02D0BA3499C}" type="presParOf" srcId="{93477830-96C9-4A3D-BB2E-D4DA8A5AE3C5}" destId="{30E98BB6-3080-4C1B-97A4-875001176BDC}" srcOrd="1" destOrd="0" presId="urn:microsoft.com/office/officeart/2005/8/layout/orgChart1"/>
    <dgm:cxn modelId="{55DC3E2A-0832-47A1-AAFB-5FAD5C7F85F8}" type="presParOf" srcId="{93477830-96C9-4A3D-BB2E-D4DA8A5AE3C5}" destId="{EE228868-4201-4AD7-A3A3-E3F76312B545}" srcOrd="2" destOrd="0" presId="urn:microsoft.com/office/officeart/2005/8/layout/orgChart1"/>
    <dgm:cxn modelId="{A4142990-2CFE-4B57-A8EF-6969D5F37AD9}" type="presParOf" srcId="{13403E4A-42FF-4979-A98A-97BBBFEA58C2}" destId="{829D3072-C60A-4041-B658-7A637A607B80}" srcOrd="2" destOrd="0" presId="urn:microsoft.com/office/officeart/2005/8/layout/orgChart1"/>
    <dgm:cxn modelId="{75E661C0-EA5C-406C-A2C7-88196EA6DCBD}" type="presParOf" srcId="{13403E4A-42FF-4979-A98A-97BBBFEA58C2}" destId="{0B568763-8766-4FF2-B14F-D8C9CBF9C8E7}" srcOrd="3" destOrd="0" presId="urn:microsoft.com/office/officeart/2005/8/layout/orgChart1"/>
    <dgm:cxn modelId="{C08E6509-40BD-431F-943E-0FBBC3EC2996}" type="presParOf" srcId="{0B568763-8766-4FF2-B14F-D8C9CBF9C8E7}" destId="{471B649D-A498-43EA-A8A3-3D8A79013FD9}" srcOrd="0" destOrd="0" presId="urn:microsoft.com/office/officeart/2005/8/layout/orgChart1"/>
    <dgm:cxn modelId="{AC9D1760-9349-405A-9794-AFC06EECAC35}" type="presParOf" srcId="{471B649D-A498-43EA-A8A3-3D8A79013FD9}" destId="{EF9C08F2-8E1B-4117-83CE-89ED56775A4E}" srcOrd="0" destOrd="0" presId="urn:microsoft.com/office/officeart/2005/8/layout/orgChart1"/>
    <dgm:cxn modelId="{344672B6-5BA4-4C7C-B31C-AE1919167256}" type="presParOf" srcId="{471B649D-A498-43EA-A8A3-3D8A79013FD9}" destId="{EFA14EC1-5BD0-4D0D-A8E1-02FCEDFEA16F}" srcOrd="1" destOrd="0" presId="urn:microsoft.com/office/officeart/2005/8/layout/orgChart1"/>
    <dgm:cxn modelId="{59B191E9-E5F2-421B-AB9C-0370D1ABB78D}" type="presParOf" srcId="{0B568763-8766-4FF2-B14F-D8C9CBF9C8E7}" destId="{FAA5E61E-987C-47BC-AF25-233D708DB307}" srcOrd="1" destOrd="0" presId="urn:microsoft.com/office/officeart/2005/8/layout/orgChart1"/>
    <dgm:cxn modelId="{FB9BF2D8-2948-4B91-B876-B49AC3EF9AFE}" type="presParOf" srcId="{0B568763-8766-4FF2-B14F-D8C9CBF9C8E7}" destId="{A1592227-43D7-46E0-8491-F2B31BAE14DB}" srcOrd="2" destOrd="0" presId="urn:microsoft.com/office/officeart/2005/8/layout/orgChart1"/>
    <dgm:cxn modelId="{3AFE01CC-8597-4574-8A15-AEB4CD7EE944}" type="presParOf" srcId="{13403E4A-42FF-4979-A98A-97BBBFEA58C2}" destId="{F24B7A85-591D-4B61-B6B7-C58C4FACD780}" srcOrd="4" destOrd="0" presId="urn:microsoft.com/office/officeart/2005/8/layout/orgChart1"/>
    <dgm:cxn modelId="{5E2F7915-F4B5-4E5D-9A99-CFBAF7D0F03D}" type="presParOf" srcId="{13403E4A-42FF-4979-A98A-97BBBFEA58C2}" destId="{54B38FB5-3472-4425-AA04-300A5F20EF25}" srcOrd="5" destOrd="0" presId="urn:microsoft.com/office/officeart/2005/8/layout/orgChart1"/>
    <dgm:cxn modelId="{0B6B2619-C867-43EB-90CC-27B4DBDE8C7E}" type="presParOf" srcId="{54B38FB5-3472-4425-AA04-300A5F20EF25}" destId="{C372CF8E-CB2D-4B35-A8AE-AE43F304B9A7}" srcOrd="0" destOrd="0" presId="urn:microsoft.com/office/officeart/2005/8/layout/orgChart1"/>
    <dgm:cxn modelId="{BBA5F94D-719F-43A5-8C91-722A57C003B6}" type="presParOf" srcId="{C372CF8E-CB2D-4B35-A8AE-AE43F304B9A7}" destId="{3223B2EF-D822-469A-837A-33B3DDD7869D}" srcOrd="0" destOrd="0" presId="urn:microsoft.com/office/officeart/2005/8/layout/orgChart1"/>
    <dgm:cxn modelId="{64923883-943E-4FD2-93BA-3529875C2E4B}" type="presParOf" srcId="{C372CF8E-CB2D-4B35-A8AE-AE43F304B9A7}" destId="{A31FCF7A-B298-4BD3-87BA-BA82E6F5F2F5}" srcOrd="1" destOrd="0" presId="urn:microsoft.com/office/officeart/2005/8/layout/orgChart1"/>
    <dgm:cxn modelId="{40167C31-FD33-4D60-A2BB-4B70B8F0F61D}" type="presParOf" srcId="{54B38FB5-3472-4425-AA04-300A5F20EF25}" destId="{7FA6C1C6-CC28-4B13-A898-91ADBA288547}" srcOrd="1" destOrd="0" presId="urn:microsoft.com/office/officeart/2005/8/layout/orgChart1"/>
    <dgm:cxn modelId="{8E638883-1F28-42FE-93E2-450D5D33459D}" type="presParOf" srcId="{54B38FB5-3472-4425-AA04-300A5F20EF25}" destId="{C38F74BC-ED3F-4707-AEC3-4D590CE7BC2C}" srcOrd="2" destOrd="0" presId="urn:microsoft.com/office/officeart/2005/8/layout/orgChart1"/>
    <dgm:cxn modelId="{F11F7AD6-22DE-4F13-BFBF-54F27006E562}" type="presParOf" srcId="{13403E4A-42FF-4979-A98A-97BBBFEA58C2}" destId="{89432252-EB4A-415C-9FCE-152D10FA3662}" srcOrd="6" destOrd="0" presId="urn:microsoft.com/office/officeart/2005/8/layout/orgChart1"/>
    <dgm:cxn modelId="{DBCB92B2-08CF-4281-BD33-3A28AA7180F4}" type="presParOf" srcId="{13403E4A-42FF-4979-A98A-97BBBFEA58C2}" destId="{E10D0EA4-23B0-4120-9D4F-61F6364093D7}" srcOrd="7" destOrd="0" presId="urn:microsoft.com/office/officeart/2005/8/layout/orgChart1"/>
    <dgm:cxn modelId="{18151DE3-8C95-46ED-BAC8-D3B662A83927}" type="presParOf" srcId="{E10D0EA4-23B0-4120-9D4F-61F6364093D7}" destId="{480E75E8-5DB2-4959-B4AF-A3AC1419BDC2}" srcOrd="0" destOrd="0" presId="urn:microsoft.com/office/officeart/2005/8/layout/orgChart1"/>
    <dgm:cxn modelId="{B696AFC6-8921-47EC-A78F-0CD6BEE0BFFF}" type="presParOf" srcId="{480E75E8-5DB2-4959-B4AF-A3AC1419BDC2}" destId="{2615E522-98D9-44AC-9406-AE29DFE6D538}" srcOrd="0" destOrd="0" presId="urn:microsoft.com/office/officeart/2005/8/layout/orgChart1"/>
    <dgm:cxn modelId="{0DB446F8-BD32-4779-957D-2B9417B9A589}" type="presParOf" srcId="{480E75E8-5DB2-4959-B4AF-A3AC1419BDC2}" destId="{AE3C8DD0-C86A-4EE8-AC5B-EF313968DD64}" srcOrd="1" destOrd="0" presId="urn:microsoft.com/office/officeart/2005/8/layout/orgChart1"/>
    <dgm:cxn modelId="{D3CC2876-EE7D-4C1B-A6FD-03B1748B93D5}" type="presParOf" srcId="{E10D0EA4-23B0-4120-9D4F-61F6364093D7}" destId="{7692F3E9-3BCB-49C1-BF1A-52202947D56B}" srcOrd="1" destOrd="0" presId="urn:microsoft.com/office/officeart/2005/8/layout/orgChart1"/>
    <dgm:cxn modelId="{E004757F-0071-4875-9164-9F1F23DAA51C}" type="presParOf" srcId="{E10D0EA4-23B0-4120-9D4F-61F6364093D7}" destId="{86A4E194-39A2-4CD3-876F-D8CA13A93753}" srcOrd="2" destOrd="0" presId="urn:microsoft.com/office/officeart/2005/8/layout/orgChart1"/>
    <dgm:cxn modelId="{98E94665-292D-44CD-A46B-4ADBAB8FCD88}" type="presParOf" srcId="{13403E4A-42FF-4979-A98A-97BBBFEA58C2}" destId="{B6174422-83E9-455C-96CF-B1772E747F9A}" srcOrd="8" destOrd="0" presId="urn:microsoft.com/office/officeart/2005/8/layout/orgChart1"/>
    <dgm:cxn modelId="{CDD69B4D-F882-4357-81DD-6B4D3CF0F456}" type="presParOf" srcId="{13403E4A-42FF-4979-A98A-97BBBFEA58C2}" destId="{D058BB34-61A4-4583-BF6B-703D569D2A96}" srcOrd="9" destOrd="0" presId="urn:microsoft.com/office/officeart/2005/8/layout/orgChart1"/>
    <dgm:cxn modelId="{B3B7CE48-843C-4E44-800C-507D06A37E58}" type="presParOf" srcId="{D058BB34-61A4-4583-BF6B-703D569D2A96}" destId="{F1126B38-CD11-42D4-B71F-8EB0259A1B5A}" srcOrd="0" destOrd="0" presId="urn:microsoft.com/office/officeart/2005/8/layout/orgChart1"/>
    <dgm:cxn modelId="{C3CE7F01-D80E-47D8-ABD3-E42CAB752216}" type="presParOf" srcId="{F1126B38-CD11-42D4-B71F-8EB0259A1B5A}" destId="{FA98B947-4B5E-4938-BE97-3C17884EA892}" srcOrd="0" destOrd="0" presId="urn:microsoft.com/office/officeart/2005/8/layout/orgChart1"/>
    <dgm:cxn modelId="{3634C8E6-7AE7-4AD6-A654-885691BC66A8}" type="presParOf" srcId="{F1126B38-CD11-42D4-B71F-8EB0259A1B5A}" destId="{6490BEEB-465B-4ECB-A41B-89506BE2AF5A}" srcOrd="1" destOrd="0" presId="urn:microsoft.com/office/officeart/2005/8/layout/orgChart1"/>
    <dgm:cxn modelId="{B0495BB4-B625-4392-8FBA-70F03E18C6C0}" type="presParOf" srcId="{D058BB34-61A4-4583-BF6B-703D569D2A96}" destId="{DB941135-F50B-464F-B741-76BEB2ED1366}" srcOrd="1" destOrd="0" presId="urn:microsoft.com/office/officeart/2005/8/layout/orgChart1"/>
    <dgm:cxn modelId="{A0C317A2-EAF3-49D9-90E5-540F24E026FE}" type="presParOf" srcId="{D058BB34-61A4-4583-BF6B-703D569D2A96}" destId="{43D26AA0-3B5A-4DAA-9BFC-478F6A596C7A}" srcOrd="2" destOrd="0" presId="urn:microsoft.com/office/officeart/2005/8/layout/orgChart1"/>
    <dgm:cxn modelId="{A270DB1C-330C-48EB-8540-149673B7CF0E}" type="presParOf" srcId="{13403E4A-42FF-4979-A98A-97BBBFEA58C2}" destId="{08CF15A4-ED92-4A67-8697-DBCF4005F620}" srcOrd="10" destOrd="0" presId="urn:microsoft.com/office/officeart/2005/8/layout/orgChart1"/>
    <dgm:cxn modelId="{D9920996-78F2-4DD9-AEF2-228C916762F3}" type="presParOf" srcId="{13403E4A-42FF-4979-A98A-97BBBFEA58C2}" destId="{2753E162-30F6-4E6C-8767-1000D520BEBF}" srcOrd="11" destOrd="0" presId="urn:microsoft.com/office/officeart/2005/8/layout/orgChart1"/>
    <dgm:cxn modelId="{366372B6-98E2-4D20-AA33-238A22FE7576}" type="presParOf" srcId="{2753E162-30F6-4E6C-8767-1000D520BEBF}" destId="{15D83667-2F88-41B8-82E0-CDA42DCCE86A}" srcOrd="0" destOrd="0" presId="urn:microsoft.com/office/officeart/2005/8/layout/orgChart1"/>
    <dgm:cxn modelId="{0D4C5DED-5F48-499F-94BE-5978397A1E6D}" type="presParOf" srcId="{15D83667-2F88-41B8-82E0-CDA42DCCE86A}" destId="{35914ADE-87DF-4AAD-BB43-E402AFCBEA4C}" srcOrd="0" destOrd="0" presId="urn:microsoft.com/office/officeart/2005/8/layout/orgChart1"/>
    <dgm:cxn modelId="{B0660C51-D2C6-49BB-A669-EA04D1DD1AD1}" type="presParOf" srcId="{15D83667-2F88-41B8-82E0-CDA42DCCE86A}" destId="{2A092C69-06AB-48E1-B1D2-C8F739B8798B}" srcOrd="1" destOrd="0" presId="urn:microsoft.com/office/officeart/2005/8/layout/orgChart1"/>
    <dgm:cxn modelId="{F4E1FC32-0201-443C-991E-D62F5C9034A2}" type="presParOf" srcId="{2753E162-30F6-4E6C-8767-1000D520BEBF}" destId="{CAC8490E-4DB0-4114-A47A-100AE4F44595}" srcOrd="1" destOrd="0" presId="urn:microsoft.com/office/officeart/2005/8/layout/orgChart1"/>
    <dgm:cxn modelId="{AF138E5D-7866-488C-820A-43D8BE2BEC7F}" type="presParOf" srcId="{2753E162-30F6-4E6C-8767-1000D520BEBF}" destId="{C50EB96C-67BC-4E74-A2CF-8B89AC40CD03}" srcOrd="2" destOrd="0" presId="urn:microsoft.com/office/officeart/2005/8/layout/orgChart1"/>
    <dgm:cxn modelId="{2139830F-3760-4602-AE31-A8BD5D699756}" type="presParOf" srcId="{1D748356-C86B-4424-80A7-036F65ED68DB}" destId="{19F0E4A5-DBCB-4CA6-B439-D0ABD41CC46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15B886-CDB2-4DCF-8DAA-C44E9D761075}" type="doc">
      <dgm:prSet loTypeId="urn:microsoft.com/office/officeart/2005/8/layout/orgChart1" loCatId="hierarchy" qsTypeId="urn:microsoft.com/office/officeart/2005/8/quickstyle/simple1" qsCatId="simple" csTypeId="urn:microsoft.com/office/officeart/2005/8/colors/accent1_2" csCatId="accent1"/>
      <dgm:spPr/>
    </dgm:pt>
    <dgm:pt modelId="{88743644-8FF7-4784-AC67-AA4DDD8ECE7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Chronic Hepatitis</a:t>
          </a:r>
          <a:endParaRPr kumimoji="0" lang="en-US" b="0" i="0" u="none" strike="noStrike" cap="none" normalizeH="0" baseline="0" smtClean="0">
            <a:ln>
              <a:noFill/>
            </a:ln>
            <a:solidFill>
              <a:schemeClr val="tx1"/>
            </a:solidFill>
            <a:effectLst/>
            <a:latin typeface="Times New Roman" pitchFamily="18" charset="0"/>
          </a:endParaRPr>
        </a:p>
      </dgm:t>
    </dgm:pt>
    <dgm:pt modelId="{D1E1830A-A80C-46E9-AAA7-B4FCDD568053}" type="parTrans" cxnId="{3CB8EFE6-7E36-419A-B503-B3D66EB14FB6}">
      <dgm:prSet/>
      <dgm:spPr/>
      <dgm:t>
        <a:bodyPr/>
        <a:lstStyle/>
        <a:p>
          <a:endParaRPr lang="en-IN"/>
        </a:p>
      </dgm:t>
    </dgm:pt>
    <dgm:pt modelId="{CD846858-B8E5-468D-B1EE-5CE42B6EE95B}" type="sibTrans" cxnId="{3CB8EFE6-7E36-419A-B503-B3D66EB14FB6}">
      <dgm:prSet/>
      <dgm:spPr/>
      <dgm:t>
        <a:bodyPr/>
        <a:lstStyle/>
        <a:p>
          <a:endParaRPr lang="en-IN"/>
        </a:p>
      </dgm:t>
    </dgm:pt>
    <dgm:pt modelId="{EB784374-63E8-4761-9A8A-D214BF83873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Viral Hepatitis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Hep 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Hep C</a:t>
          </a:r>
          <a:endParaRPr kumimoji="0" lang="en-US" b="0" i="0" u="none" strike="noStrike" cap="none" normalizeH="0" baseline="0" smtClean="0">
            <a:ln>
              <a:noFill/>
            </a:ln>
            <a:solidFill>
              <a:schemeClr val="tx1"/>
            </a:solidFill>
            <a:effectLst/>
            <a:latin typeface="Times New Roman" pitchFamily="18" charset="0"/>
          </a:endParaRPr>
        </a:p>
      </dgm:t>
    </dgm:pt>
    <dgm:pt modelId="{C7342827-2331-4A10-942F-9B3384808077}" type="parTrans" cxnId="{BF094FA6-96A5-4552-BD86-F11A0A47C971}">
      <dgm:prSet/>
      <dgm:spPr/>
      <dgm:t>
        <a:bodyPr/>
        <a:lstStyle/>
        <a:p>
          <a:endParaRPr lang="en-IN"/>
        </a:p>
      </dgm:t>
    </dgm:pt>
    <dgm:pt modelId="{90511A39-45C2-4FC8-99A1-AA6E9F3DB303}" type="sibTrans" cxnId="{BF094FA6-96A5-4552-BD86-F11A0A47C971}">
      <dgm:prSet/>
      <dgm:spPr/>
      <dgm:t>
        <a:bodyPr/>
        <a:lstStyle/>
        <a:p>
          <a:endParaRPr lang="en-IN"/>
        </a:p>
      </dgm:t>
    </dgm:pt>
    <dgm:pt modelId="{426C408F-0C08-46C4-A958-5851154163B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Drugs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MTX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INH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Amiodarone</a:t>
          </a:r>
          <a:endParaRPr kumimoji="0" lang="en-US" b="0" i="0" u="none" strike="noStrike" cap="none" normalizeH="0" baseline="0" smtClean="0">
            <a:ln>
              <a:noFill/>
            </a:ln>
            <a:solidFill>
              <a:schemeClr val="tx1"/>
            </a:solidFill>
            <a:effectLst/>
            <a:latin typeface="Times New Roman" pitchFamily="18" charset="0"/>
          </a:endParaRPr>
        </a:p>
      </dgm:t>
    </dgm:pt>
    <dgm:pt modelId="{6D4E6496-0602-4C26-8A01-D69C952D54AC}" type="parTrans" cxnId="{71672F31-6166-4780-BC31-E6905959F05B}">
      <dgm:prSet/>
      <dgm:spPr/>
      <dgm:t>
        <a:bodyPr/>
        <a:lstStyle/>
        <a:p>
          <a:endParaRPr lang="en-IN"/>
        </a:p>
      </dgm:t>
    </dgm:pt>
    <dgm:pt modelId="{2614DC52-2D74-4CDC-8E80-3B35559198B4}" type="sibTrans" cxnId="{71672F31-6166-4780-BC31-E6905959F05B}">
      <dgm:prSet/>
      <dgm:spPr/>
      <dgm:t>
        <a:bodyPr/>
        <a:lstStyle/>
        <a:p>
          <a:endParaRPr lang="en-IN"/>
        </a:p>
      </dgm:t>
    </dgm:pt>
    <dgm:pt modelId="{76E0642D-AF7A-46C8-BD8D-6B7BD6BFEC2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Alcohol</a:t>
          </a:r>
          <a:endParaRPr kumimoji="0" lang="en-US" b="0" i="0" u="none" strike="noStrike" cap="none" normalizeH="0" baseline="0" smtClean="0">
            <a:ln>
              <a:noFill/>
            </a:ln>
            <a:solidFill>
              <a:schemeClr val="tx1"/>
            </a:solidFill>
            <a:effectLst/>
            <a:latin typeface="Times New Roman" pitchFamily="18" charset="0"/>
          </a:endParaRPr>
        </a:p>
      </dgm:t>
    </dgm:pt>
    <dgm:pt modelId="{0C0740A4-311B-45E9-9797-B26C348778E7}" type="parTrans" cxnId="{550E00EA-CD9A-439D-903B-C7C43E00EE75}">
      <dgm:prSet/>
      <dgm:spPr/>
      <dgm:t>
        <a:bodyPr/>
        <a:lstStyle/>
        <a:p>
          <a:endParaRPr lang="en-IN"/>
        </a:p>
      </dgm:t>
    </dgm:pt>
    <dgm:pt modelId="{50B0BC41-F60A-4D86-B205-30C8A96FEB8E}" type="sibTrans" cxnId="{550E00EA-CD9A-439D-903B-C7C43E00EE75}">
      <dgm:prSet/>
      <dgm:spPr/>
      <dgm:t>
        <a:bodyPr/>
        <a:lstStyle/>
        <a:p>
          <a:endParaRPr lang="en-IN"/>
        </a:p>
      </dgm:t>
    </dgm:pt>
    <dgm:pt modelId="{21AD5442-37BD-4013-9D50-F28BF322396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NAFLD</a:t>
          </a:r>
          <a:endParaRPr kumimoji="0" lang="en-US" b="0" i="0" u="none" strike="noStrike" cap="none" normalizeH="0" baseline="0" smtClean="0">
            <a:ln>
              <a:noFill/>
            </a:ln>
            <a:solidFill>
              <a:schemeClr val="tx1"/>
            </a:solidFill>
            <a:effectLst/>
            <a:latin typeface="Times New Roman" pitchFamily="18" charset="0"/>
          </a:endParaRPr>
        </a:p>
      </dgm:t>
    </dgm:pt>
    <dgm:pt modelId="{45D027AE-C106-4C4D-B31A-0272B462B33B}" type="parTrans" cxnId="{609FFE54-49CA-4F93-B5E1-1CAE525F1C69}">
      <dgm:prSet/>
      <dgm:spPr/>
      <dgm:t>
        <a:bodyPr/>
        <a:lstStyle/>
        <a:p>
          <a:endParaRPr lang="en-IN"/>
        </a:p>
      </dgm:t>
    </dgm:pt>
    <dgm:pt modelId="{2DF404DB-A6E5-4B65-BFEB-FDF849175CF3}" type="sibTrans" cxnId="{609FFE54-49CA-4F93-B5E1-1CAE525F1C69}">
      <dgm:prSet/>
      <dgm:spPr/>
      <dgm:t>
        <a:bodyPr/>
        <a:lstStyle/>
        <a:p>
          <a:endParaRPr lang="en-IN"/>
        </a:p>
      </dgm:t>
    </dgm:pt>
    <dgm:pt modelId="{CFFAC31F-EA86-42BA-83DE-BC81C12083E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Autoimmune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AIH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PBC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PSC</a:t>
          </a:r>
          <a:endParaRPr kumimoji="0" lang="en-US" b="0" i="0" u="none" strike="noStrike" cap="none" normalizeH="0" baseline="0" smtClean="0">
            <a:ln>
              <a:noFill/>
            </a:ln>
            <a:solidFill>
              <a:schemeClr val="tx1"/>
            </a:solidFill>
            <a:effectLst/>
            <a:latin typeface="Times New Roman" pitchFamily="18" charset="0"/>
          </a:endParaRPr>
        </a:p>
      </dgm:t>
    </dgm:pt>
    <dgm:pt modelId="{F2CC08F4-829A-4EC7-9A7A-B951698D7856}" type="parTrans" cxnId="{A1FC55D3-2F02-4D11-8B64-924E4E4C655B}">
      <dgm:prSet/>
      <dgm:spPr/>
      <dgm:t>
        <a:bodyPr/>
        <a:lstStyle/>
        <a:p>
          <a:endParaRPr lang="en-IN"/>
        </a:p>
      </dgm:t>
    </dgm:pt>
    <dgm:pt modelId="{6B5CA9DB-15FC-432B-BCBF-24967480C512}" type="sibTrans" cxnId="{A1FC55D3-2F02-4D11-8B64-924E4E4C655B}">
      <dgm:prSet/>
      <dgm:spPr/>
      <dgm:t>
        <a:bodyPr/>
        <a:lstStyle/>
        <a:p>
          <a:endParaRPr lang="en-IN"/>
        </a:p>
      </dgm:t>
    </dgm:pt>
    <dgm:pt modelId="{C8099A97-E438-4452-9175-9C0F791DA99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00"/>
              </a:solidFill>
              <a:effectLst/>
              <a:latin typeface="Arial" pitchFamily="34" charset="0"/>
            </a:rPr>
            <a:t>Metabolic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A1AT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HHC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rPr>
            <a:t>Wilson's</a:t>
          </a:r>
          <a:endParaRPr kumimoji="0" lang="en-US" b="0" i="0" u="none" strike="noStrike" cap="none" normalizeH="0" baseline="0" smtClean="0">
            <a:ln>
              <a:noFill/>
            </a:ln>
            <a:solidFill>
              <a:schemeClr val="tx1"/>
            </a:solidFill>
            <a:effectLst/>
            <a:latin typeface="Times New Roman" pitchFamily="18" charset="0"/>
          </a:endParaRPr>
        </a:p>
      </dgm:t>
    </dgm:pt>
    <dgm:pt modelId="{DB4A7FB5-0FCA-4850-AE0E-1D7FF8225DDB}" type="parTrans" cxnId="{83F005DE-5AE4-4163-9AB6-BA5655B3D6B0}">
      <dgm:prSet/>
      <dgm:spPr/>
      <dgm:t>
        <a:bodyPr/>
        <a:lstStyle/>
        <a:p>
          <a:endParaRPr lang="en-IN"/>
        </a:p>
      </dgm:t>
    </dgm:pt>
    <dgm:pt modelId="{02714F95-D538-4685-87E4-50228404582B}" type="sibTrans" cxnId="{83F005DE-5AE4-4163-9AB6-BA5655B3D6B0}">
      <dgm:prSet/>
      <dgm:spPr/>
      <dgm:t>
        <a:bodyPr/>
        <a:lstStyle/>
        <a:p>
          <a:endParaRPr lang="en-IN"/>
        </a:p>
      </dgm:t>
    </dgm:pt>
    <dgm:pt modelId="{E800EBB6-BC54-486C-8B17-ED03EA3D3C07}" type="pres">
      <dgm:prSet presAssocID="{3615B886-CDB2-4DCF-8DAA-C44E9D761075}" presName="hierChild1" presStyleCnt="0">
        <dgm:presLayoutVars>
          <dgm:orgChart val="1"/>
          <dgm:chPref val="1"/>
          <dgm:dir/>
          <dgm:animOne val="branch"/>
          <dgm:animLvl val="lvl"/>
          <dgm:resizeHandles/>
        </dgm:presLayoutVars>
      </dgm:prSet>
      <dgm:spPr/>
    </dgm:pt>
    <dgm:pt modelId="{7D974926-E350-4C65-99EF-C835A54429A3}" type="pres">
      <dgm:prSet presAssocID="{88743644-8FF7-4784-AC67-AA4DDD8ECE7A}" presName="hierRoot1" presStyleCnt="0">
        <dgm:presLayoutVars>
          <dgm:hierBranch/>
        </dgm:presLayoutVars>
      </dgm:prSet>
      <dgm:spPr/>
    </dgm:pt>
    <dgm:pt modelId="{576EA17D-DA5B-4EC4-B338-B31957B35D07}" type="pres">
      <dgm:prSet presAssocID="{88743644-8FF7-4784-AC67-AA4DDD8ECE7A}" presName="rootComposite1" presStyleCnt="0"/>
      <dgm:spPr/>
    </dgm:pt>
    <dgm:pt modelId="{03BC56DB-0E80-4763-82D6-C1988AFF5FEE}" type="pres">
      <dgm:prSet presAssocID="{88743644-8FF7-4784-AC67-AA4DDD8ECE7A}" presName="rootText1" presStyleLbl="node0" presStyleIdx="0" presStyleCnt="1">
        <dgm:presLayoutVars>
          <dgm:chPref val="3"/>
        </dgm:presLayoutVars>
      </dgm:prSet>
      <dgm:spPr/>
      <dgm:t>
        <a:bodyPr/>
        <a:lstStyle/>
        <a:p>
          <a:endParaRPr lang="en-IN"/>
        </a:p>
      </dgm:t>
    </dgm:pt>
    <dgm:pt modelId="{28BFA5B1-52D6-4C31-95DC-E5C756FAFB91}" type="pres">
      <dgm:prSet presAssocID="{88743644-8FF7-4784-AC67-AA4DDD8ECE7A}" presName="rootConnector1" presStyleLbl="node1" presStyleIdx="0" presStyleCnt="0"/>
      <dgm:spPr/>
      <dgm:t>
        <a:bodyPr/>
        <a:lstStyle/>
        <a:p>
          <a:endParaRPr lang="en-IN"/>
        </a:p>
      </dgm:t>
    </dgm:pt>
    <dgm:pt modelId="{EF8CFE02-14B0-4FE2-8984-EC65C8E305AE}" type="pres">
      <dgm:prSet presAssocID="{88743644-8FF7-4784-AC67-AA4DDD8ECE7A}" presName="hierChild2" presStyleCnt="0"/>
      <dgm:spPr/>
    </dgm:pt>
    <dgm:pt modelId="{453A819C-E464-4DF6-9AB2-4DBACEFEB583}" type="pres">
      <dgm:prSet presAssocID="{C7342827-2331-4A10-942F-9B3384808077}" presName="Name35" presStyleLbl="parChTrans1D2" presStyleIdx="0" presStyleCnt="6"/>
      <dgm:spPr/>
      <dgm:t>
        <a:bodyPr/>
        <a:lstStyle/>
        <a:p>
          <a:endParaRPr lang="en-IN"/>
        </a:p>
      </dgm:t>
    </dgm:pt>
    <dgm:pt modelId="{358E82A1-B987-487F-90BB-112048F5B15F}" type="pres">
      <dgm:prSet presAssocID="{EB784374-63E8-4761-9A8A-D214BF838731}" presName="hierRoot2" presStyleCnt="0">
        <dgm:presLayoutVars>
          <dgm:hierBranch/>
        </dgm:presLayoutVars>
      </dgm:prSet>
      <dgm:spPr/>
    </dgm:pt>
    <dgm:pt modelId="{142F428B-3AA5-4DC7-B32D-31BF43E67B5A}" type="pres">
      <dgm:prSet presAssocID="{EB784374-63E8-4761-9A8A-D214BF838731}" presName="rootComposite" presStyleCnt="0"/>
      <dgm:spPr/>
    </dgm:pt>
    <dgm:pt modelId="{BE9688ED-1D32-4A5D-8870-9EDB718D46AB}" type="pres">
      <dgm:prSet presAssocID="{EB784374-63E8-4761-9A8A-D214BF838731}" presName="rootText" presStyleLbl="node2" presStyleIdx="0" presStyleCnt="6">
        <dgm:presLayoutVars>
          <dgm:chPref val="3"/>
        </dgm:presLayoutVars>
      </dgm:prSet>
      <dgm:spPr/>
      <dgm:t>
        <a:bodyPr/>
        <a:lstStyle/>
        <a:p>
          <a:endParaRPr lang="en-IN"/>
        </a:p>
      </dgm:t>
    </dgm:pt>
    <dgm:pt modelId="{4216A36D-118B-4C93-9F06-17D96B6FEA8D}" type="pres">
      <dgm:prSet presAssocID="{EB784374-63E8-4761-9A8A-D214BF838731}" presName="rootConnector" presStyleLbl="node2" presStyleIdx="0" presStyleCnt="6"/>
      <dgm:spPr/>
      <dgm:t>
        <a:bodyPr/>
        <a:lstStyle/>
        <a:p>
          <a:endParaRPr lang="en-IN"/>
        </a:p>
      </dgm:t>
    </dgm:pt>
    <dgm:pt modelId="{D5760B2B-130D-4099-8D71-311328535A2D}" type="pres">
      <dgm:prSet presAssocID="{EB784374-63E8-4761-9A8A-D214BF838731}" presName="hierChild4" presStyleCnt="0"/>
      <dgm:spPr/>
    </dgm:pt>
    <dgm:pt modelId="{C0A1262C-21E4-4A0B-94A1-A5F07FD50F64}" type="pres">
      <dgm:prSet presAssocID="{EB784374-63E8-4761-9A8A-D214BF838731}" presName="hierChild5" presStyleCnt="0"/>
      <dgm:spPr/>
    </dgm:pt>
    <dgm:pt modelId="{D02199B1-4DF9-4311-ADBD-9D84DFCB169B}" type="pres">
      <dgm:prSet presAssocID="{6D4E6496-0602-4C26-8A01-D69C952D54AC}" presName="Name35" presStyleLbl="parChTrans1D2" presStyleIdx="1" presStyleCnt="6"/>
      <dgm:spPr/>
      <dgm:t>
        <a:bodyPr/>
        <a:lstStyle/>
        <a:p>
          <a:endParaRPr lang="en-IN"/>
        </a:p>
      </dgm:t>
    </dgm:pt>
    <dgm:pt modelId="{EBAA1327-FB45-4F40-A454-A8EBA0437C77}" type="pres">
      <dgm:prSet presAssocID="{426C408F-0C08-46C4-A958-5851154163B5}" presName="hierRoot2" presStyleCnt="0">
        <dgm:presLayoutVars>
          <dgm:hierBranch/>
        </dgm:presLayoutVars>
      </dgm:prSet>
      <dgm:spPr/>
    </dgm:pt>
    <dgm:pt modelId="{9CF3AF82-8DD4-4122-807D-9D367FA2DB90}" type="pres">
      <dgm:prSet presAssocID="{426C408F-0C08-46C4-A958-5851154163B5}" presName="rootComposite" presStyleCnt="0"/>
      <dgm:spPr/>
    </dgm:pt>
    <dgm:pt modelId="{A8B82B2D-052E-4A2C-974B-BBCB6E2C5812}" type="pres">
      <dgm:prSet presAssocID="{426C408F-0C08-46C4-A958-5851154163B5}" presName="rootText" presStyleLbl="node2" presStyleIdx="1" presStyleCnt="6">
        <dgm:presLayoutVars>
          <dgm:chPref val="3"/>
        </dgm:presLayoutVars>
      </dgm:prSet>
      <dgm:spPr/>
      <dgm:t>
        <a:bodyPr/>
        <a:lstStyle/>
        <a:p>
          <a:endParaRPr lang="en-IN"/>
        </a:p>
      </dgm:t>
    </dgm:pt>
    <dgm:pt modelId="{B6C986F0-9148-4CF8-9464-6CF2891659F8}" type="pres">
      <dgm:prSet presAssocID="{426C408F-0C08-46C4-A958-5851154163B5}" presName="rootConnector" presStyleLbl="node2" presStyleIdx="1" presStyleCnt="6"/>
      <dgm:spPr/>
      <dgm:t>
        <a:bodyPr/>
        <a:lstStyle/>
        <a:p>
          <a:endParaRPr lang="en-IN"/>
        </a:p>
      </dgm:t>
    </dgm:pt>
    <dgm:pt modelId="{5D12E024-2975-4020-A38F-20FBDDECFB42}" type="pres">
      <dgm:prSet presAssocID="{426C408F-0C08-46C4-A958-5851154163B5}" presName="hierChild4" presStyleCnt="0"/>
      <dgm:spPr/>
    </dgm:pt>
    <dgm:pt modelId="{086D18AD-C4C8-472B-B56B-85C85DD51159}" type="pres">
      <dgm:prSet presAssocID="{426C408F-0C08-46C4-A958-5851154163B5}" presName="hierChild5" presStyleCnt="0"/>
      <dgm:spPr/>
    </dgm:pt>
    <dgm:pt modelId="{2E3C3B6B-730C-4ECB-BA0D-7E9AEF486C4D}" type="pres">
      <dgm:prSet presAssocID="{0C0740A4-311B-45E9-9797-B26C348778E7}" presName="Name35" presStyleLbl="parChTrans1D2" presStyleIdx="2" presStyleCnt="6"/>
      <dgm:spPr/>
      <dgm:t>
        <a:bodyPr/>
        <a:lstStyle/>
        <a:p>
          <a:endParaRPr lang="en-IN"/>
        </a:p>
      </dgm:t>
    </dgm:pt>
    <dgm:pt modelId="{5448278B-5C3B-49F6-A9C4-4686BDA9872F}" type="pres">
      <dgm:prSet presAssocID="{76E0642D-AF7A-46C8-BD8D-6B7BD6BFEC2D}" presName="hierRoot2" presStyleCnt="0">
        <dgm:presLayoutVars>
          <dgm:hierBranch/>
        </dgm:presLayoutVars>
      </dgm:prSet>
      <dgm:spPr/>
    </dgm:pt>
    <dgm:pt modelId="{81E49044-FFEC-4C58-A430-70DDD3C9FE33}" type="pres">
      <dgm:prSet presAssocID="{76E0642D-AF7A-46C8-BD8D-6B7BD6BFEC2D}" presName="rootComposite" presStyleCnt="0"/>
      <dgm:spPr/>
    </dgm:pt>
    <dgm:pt modelId="{D49A0AEF-FC01-4982-9075-B36837CBCECA}" type="pres">
      <dgm:prSet presAssocID="{76E0642D-AF7A-46C8-BD8D-6B7BD6BFEC2D}" presName="rootText" presStyleLbl="node2" presStyleIdx="2" presStyleCnt="6">
        <dgm:presLayoutVars>
          <dgm:chPref val="3"/>
        </dgm:presLayoutVars>
      </dgm:prSet>
      <dgm:spPr/>
      <dgm:t>
        <a:bodyPr/>
        <a:lstStyle/>
        <a:p>
          <a:endParaRPr lang="en-IN"/>
        </a:p>
      </dgm:t>
    </dgm:pt>
    <dgm:pt modelId="{1E4042B8-C2CD-4571-8505-3D356FEB4BFC}" type="pres">
      <dgm:prSet presAssocID="{76E0642D-AF7A-46C8-BD8D-6B7BD6BFEC2D}" presName="rootConnector" presStyleLbl="node2" presStyleIdx="2" presStyleCnt="6"/>
      <dgm:spPr/>
      <dgm:t>
        <a:bodyPr/>
        <a:lstStyle/>
        <a:p>
          <a:endParaRPr lang="en-IN"/>
        </a:p>
      </dgm:t>
    </dgm:pt>
    <dgm:pt modelId="{C86FA0AB-29A1-42D4-BAEE-E7BC337EBA5D}" type="pres">
      <dgm:prSet presAssocID="{76E0642D-AF7A-46C8-BD8D-6B7BD6BFEC2D}" presName="hierChild4" presStyleCnt="0"/>
      <dgm:spPr/>
    </dgm:pt>
    <dgm:pt modelId="{0C1D9A81-41CD-4B8B-B1BA-17892B7A2530}" type="pres">
      <dgm:prSet presAssocID="{76E0642D-AF7A-46C8-BD8D-6B7BD6BFEC2D}" presName="hierChild5" presStyleCnt="0"/>
      <dgm:spPr/>
    </dgm:pt>
    <dgm:pt modelId="{B32E7E08-28DB-45FA-A473-D294910F12AA}" type="pres">
      <dgm:prSet presAssocID="{45D027AE-C106-4C4D-B31A-0272B462B33B}" presName="Name35" presStyleLbl="parChTrans1D2" presStyleIdx="3" presStyleCnt="6"/>
      <dgm:spPr/>
      <dgm:t>
        <a:bodyPr/>
        <a:lstStyle/>
        <a:p>
          <a:endParaRPr lang="en-IN"/>
        </a:p>
      </dgm:t>
    </dgm:pt>
    <dgm:pt modelId="{8D49BF3F-5833-49A8-8398-5044C0DD34EE}" type="pres">
      <dgm:prSet presAssocID="{21AD5442-37BD-4013-9D50-F28BF3223960}" presName="hierRoot2" presStyleCnt="0">
        <dgm:presLayoutVars>
          <dgm:hierBranch/>
        </dgm:presLayoutVars>
      </dgm:prSet>
      <dgm:spPr/>
    </dgm:pt>
    <dgm:pt modelId="{2F7E4E00-3DE8-4E95-92FB-BD660CC3C015}" type="pres">
      <dgm:prSet presAssocID="{21AD5442-37BD-4013-9D50-F28BF3223960}" presName="rootComposite" presStyleCnt="0"/>
      <dgm:spPr/>
    </dgm:pt>
    <dgm:pt modelId="{B6D8E934-9423-4DCA-AFAF-D49F715F6FDA}" type="pres">
      <dgm:prSet presAssocID="{21AD5442-37BD-4013-9D50-F28BF3223960}" presName="rootText" presStyleLbl="node2" presStyleIdx="3" presStyleCnt="6">
        <dgm:presLayoutVars>
          <dgm:chPref val="3"/>
        </dgm:presLayoutVars>
      </dgm:prSet>
      <dgm:spPr/>
      <dgm:t>
        <a:bodyPr/>
        <a:lstStyle/>
        <a:p>
          <a:endParaRPr lang="en-IN"/>
        </a:p>
      </dgm:t>
    </dgm:pt>
    <dgm:pt modelId="{5DABC659-3AA9-4242-89E7-EA0978672F70}" type="pres">
      <dgm:prSet presAssocID="{21AD5442-37BD-4013-9D50-F28BF3223960}" presName="rootConnector" presStyleLbl="node2" presStyleIdx="3" presStyleCnt="6"/>
      <dgm:spPr/>
      <dgm:t>
        <a:bodyPr/>
        <a:lstStyle/>
        <a:p>
          <a:endParaRPr lang="en-IN"/>
        </a:p>
      </dgm:t>
    </dgm:pt>
    <dgm:pt modelId="{EB725EAC-EB28-4FD3-8D98-080423989846}" type="pres">
      <dgm:prSet presAssocID="{21AD5442-37BD-4013-9D50-F28BF3223960}" presName="hierChild4" presStyleCnt="0"/>
      <dgm:spPr/>
    </dgm:pt>
    <dgm:pt modelId="{47272C5D-8ABC-458C-BC9F-9C6DC6323C10}" type="pres">
      <dgm:prSet presAssocID="{21AD5442-37BD-4013-9D50-F28BF3223960}" presName="hierChild5" presStyleCnt="0"/>
      <dgm:spPr/>
    </dgm:pt>
    <dgm:pt modelId="{74B82C95-0CE0-4670-A7F2-D0B2649E370D}" type="pres">
      <dgm:prSet presAssocID="{F2CC08F4-829A-4EC7-9A7A-B951698D7856}" presName="Name35" presStyleLbl="parChTrans1D2" presStyleIdx="4" presStyleCnt="6"/>
      <dgm:spPr/>
      <dgm:t>
        <a:bodyPr/>
        <a:lstStyle/>
        <a:p>
          <a:endParaRPr lang="en-IN"/>
        </a:p>
      </dgm:t>
    </dgm:pt>
    <dgm:pt modelId="{39E73260-A1A4-43BA-94AB-914179406306}" type="pres">
      <dgm:prSet presAssocID="{CFFAC31F-EA86-42BA-83DE-BC81C12083E9}" presName="hierRoot2" presStyleCnt="0">
        <dgm:presLayoutVars>
          <dgm:hierBranch/>
        </dgm:presLayoutVars>
      </dgm:prSet>
      <dgm:spPr/>
    </dgm:pt>
    <dgm:pt modelId="{D420A367-59A6-4069-A263-90A181CF303C}" type="pres">
      <dgm:prSet presAssocID="{CFFAC31F-EA86-42BA-83DE-BC81C12083E9}" presName="rootComposite" presStyleCnt="0"/>
      <dgm:spPr/>
    </dgm:pt>
    <dgm:pt modelId="{E7CC2A31-791A-4A8C-B934-57256396D21B}" type="pres">
      <dgm:prSet presAssocID="{CFFAC31F-EA86-42BA-83DE-BC81C12083E9}" presName="rootText" presStyleLbl="node2" presStyleIdx="4" presStyleCnt="6">
        <dgm:presLayoutVars>
          <dgm:chPref val="3"/>
        </dgm:presLayoutVars>
      </dgm:prSet>
      <dgm:spPr/>
      <dgm:t>
        <a:bodyPr/>
        <a:lstStyle/>
        <a:p>
          <a:endParaRPr lang="en-IN"/>
        </a:p>
      </dgm:t>
    </dgm:pt>
    <dgm:pt modelId="{54F1CC01-C63A-46FC-932C-AD2F14FFE8B5}" type="pres">
      <dgm:prSet presAssocID="{CFFAC31F-EA86-42BA-83DE-BC81C12083E9}" presName="rootConnector" presStyleLbl="node2" presStyleIdx="4" presStyleCnt="6"/>
      <dgm:spPr/>
      <dgm:t>
        <a:bodyPr/>
        <a:lstStyle/>
        <a:p>
          <a:endParaRPr lang="en-IN"/>
        </a:p>
      </dgm:t>
    </dgm:pt>
    <dgm:pt modelId="{E6A33F9D-2D85-4560-A081-A65E67252CD5}" type="pres">
      <dgm:prSet presAssocID="{CFFAC31F-EA86-42BA-83DE-BC81C12083E9}" presName="hierChild4" presStyleCnt="0"/>
      <dgm:spPr/>
    </dgm:pt>
    <dgm:pt modelId="{6B4B1052-2631-4C27-A343-EE3B9FB5C98B}" type="pres">
      <dgm:prSet presAssocID="{CFFAC31F-EA86-42BA-83DE-BC81C12083E9}" presName="hierChild5" presStyleCnt="0"/>
      <dgm:spPr/>
    </dgm:pt>
    <dgm:pt modelId="{BC4D2CF2-CD71-400A-A33A-8AC828647B6E}" type="pres">
      <dgm:prSet presAssocID="{DB4A7FB5-0FCA-4850-AE0E-1D7FF8225DDB}" presName="Name35" presStyleLbl="parChTrans1D2" presStyleIdx="5" presStyleCnt="6"/>
      <dgm:spPr/>
      <dgm:t>
        <a:bodyPr/>
        <a:lstStyle/>
        <a:p>
          <a:endParaRPr lang="en-IN"/>
        </a:p>
      </dgm:t>
    </dgm:pt>
    <dgm:pt modelId="{FDE7CA64-E9B3-43D7-93DC-387BE2BC1C23}" type="pres">
      <dgm:prSet presAssocID="{C8099A97-E438-4452-9175-9C0F791DA993}" presName="hierRoot2" presStyleCnt="0">
        <dgm:presLayoutVars>
          <dgm:hierBranch/>
        </dgm:presLayoutVars>
      </dgm:prSet>
      <dgm:spPr/>
    </dgm:pt>
    <dgm:pt modelId="{934EABEF-6C52-467D-8E3A-038E7C2AE300}" type="pres">
      <dgm:prSet presAssocID="{C8099A97-E438-4452-9175-9C0F791DA993}" presName="rootComposite" presStyleCnt="0"/>
      <dgm:spPr/>
    </dgm:pt>
    <dgm:pt modelId="{47F09ADE-166A-4F63-99B3-CD0CC379951E}" type="pres">
      <dgm:prSet presAssocID="{C8099A97-E438-4452-9175-9C0F791DA993}" presName="rootText" presStyleLbl="node2" presStyleIdx="5" presStyleCnt="6">
        <dgm:presLayoutVars>
          <dgm:chPref val="3"/>
        </dgm:presLayoutVars>
      </dgm:prSet>
      <dgm:spPr/>
      <dgm:t>
        <a:bodyPr/>
        <a:lstStyle/>
        <a:p>
          <a:endParaRPr lang="en-IN"/>
        </a:p>
      </dgm:t>
    </dgm:pt>
    <dgm:pt modelId="{53F9FC15-5601-49A3-8A96-DF7D7F43E04A}" type="pres">
      <dgm:prSet presAssocID="{C8099A97-E438-4452-9175-9C0F791DA993}" presName="rootConnector" presStyleLbl="node2" presStyleIdx="5" presStyleCnt="6"/>
      <dgm:spPr/>
      <dgm:t>
        <a:bodyPr/>
        <a:lstStyle/>
        <a:p>
          <a:endParaRPr lang="en-IN"/>
        </a:p>
      </dgm:t>
    </dgm:pt>
    <dgm:pt modelId="{63822A80-248D-483A-A0D5-8603D8B08464}" type="pres">
      <dgm:prSet presAssocID="{C8099A97-E438-4452-9175-9C0F791DA993}" presName="hierChild4" presStyleCnt="0"/>
      <dgm:spPr/>
    </dgm:pt>
    <dgm:pt modelId="{9E7085E3-92F9-4FA1-9BFA-73DBE0361BEB}" type="pres">
      <dgm:prSet presAssocID="{C8099A97-E438-4452-9175-9C0F791DA993}" presName="hierChild5" presStyleCnt="0"/>
      <dgm:spPr/>
    </dgm:pt>
    <dgm:pt modelId="{ECBAE481-17A3-44B5-AC73-633AC3917C90}" type="pres">
      <dgm:prSet presAssocID="{88743644-8FF7-4784-AC67-AA4DDD8ECE7A}" presName="hierChild3" presStyleCnt="0"/>
      <dgm:spPr/>
    </dgm:pt>
  </dgm:ptLst>
  <dgm:cxnLst>
    <dgm:cxn modelId="{A1FC55D3-2F02-4D11-8B64-924E4E4C655B}" srcId="{88743644-8FF7-4784-AC67-AA4DDD8ECE7A}" destId="{CFFAC31F-EA86-42BA-83DE-BC81C12083E9}" srcOrd="4" destOrd="0" parTransId="{F2CC08F4-829A-4EC7-9A7A-B951698D7856}" sibTransId="{6B5CA9DB-15FC-432B-BCBF-24967480C512}"/>
    <dgm:cxn modelId="{722F4E4B-ED40-4DCB-A02C-08A3709E2F3C}" type="presOf" srcId="{6D4E6496-0602-4C26-8A01-D69C952D54AC}" destId="{D02199B1-4DF9-4311-ADBD-9D84DFCB169B}" srcOrd="0" destOrd="0" presId="urn:microsoft.com/office/officeart/2005/8/layout/orgChart1"/>
    <dgm:cxn modelId="{3CB8EFE6-7E36-419A-B503-B3D66EB14FB6}" srcId="{3615B886-CDB2-4DCF-8DAA-C44E9D761075}" destId="{88743644-8FF7-4784-AC67-AA4DDD8ECE7A}" srcOrd="0" destOrd="0" parTransId="{D1E1830A-A80C-46E9-AAA7-B4FCDD568053}" sibTransId="{CD846858-B8E5-468D-B1EE-5CE42B6EE95B}"/>
    <dgm:cxn modelId="{16F22D54-03DC-4D94-8AD1-75F5E2D736E7}" type="presOf" srcId="{DB4A7FB5-0FCA-4850-AE0E-1D7FF8225DDB}" destId="{BC4D2CF2-CD71-400A-A33A-8AC828647B6E}" srcOrd="0" destOrd="0" presId="urn:microsoft.com/office/officeart/2005/8/layout/orgChart1"/>
    <dgm:cxn modelId="{9418F172-8C1C-4DD0-8EA3-B4E7570DED81}" type="presOf" srcId="{76E0642D-AF7A-46C8-BD8D-6B7BD6BFEC2D}" destId="{1E4042B8-C2CD-4571-8505-3D356FEB4BFC}" srcOrd="1" destOrd="0" presId="urn:microsoft.com/office/officeart/2005/8/layout/orgChart1"/>
    <dgm:cxn modelId="{609FFE54-49CA-4F93-B5E1-1CAE525F1C69}" srcId="{88743644-8FF7-4784-AC67-AA4DDD8ECE7A}" destId="{21AD5442-37BD-4013-9D50-F28BF3223960}" srcOrd="3" destOrd="0" parTransId="{45D027AE-C106-4C4D-B31A-0272B462B33B}" sibTransId="{2DF404DB-A6E5-4B65-BFEB-FDF849175CF3}"/>
    <dgm:cxn modelId="{9D57B021-ACA5-4D1C-AD0C-B36DED22AB8C}" type="presOf" srcId="{426C408F-0C08-46C4-A958-5851154163B5}" destId="{B6C986F0-9148-4CF8-9464-6CF2891659F8}" srcOrd="1" destOrd="0" presId="urn:microsoft.com/office/officeart/2005/8/layout/orgChart1"/>
    <dgm:cxn modelId="{B82FDD73-4829-4FF7-8614-0433AD38364C}" type="presOf" srcId="{C8099A97-E438-4452-9175-9C0F791DA993}" destId="{53F9FC15-5601-49A3-8A96-DF7D7F43E04A}" srcOrd="1" destOrd="0" presId="urn:microsoft.com/office/officeart/2005/8/layout/orgChart1"/>
    <dgm:cxn modelId="{4F745C2A-C03B-4DF4-B995-2CC74F91BDD8}" type="presOf" srcId="{F2CC08F4-829A-4EC7-9A7A-B951698D7856}" destId="{74B82C95-0CE0-4670-A7F2-D0B2649E370D}" srcOrd="0" destOrd="0" presId="urn:microsoft.com/office/officeart/2005/8/layout/orgChart1"/>
    <dgm:cxn modelId="{71672F31-6166-4780-BC31-E6905959F05B}" srcId="{88743644-8FF7-4784-AC67-AA4DDD8ECE7A}" destId="{426C408F-0C08-46C4-A958-5851154163B5}" srcOrd="1" destOrd="0" parTransId="{6D4E6496-0602-4C26-8A01-D69C952D54AC}" sibTransId="{2614DC52-2D74-4CDC-8E80-3B35559198B4}"/>
    <dgm:cxn modelId="{3500DA73-7D5E-41D9-8048-023791B059A5}" type="presOf" srcId="{EB784374-63E8-4761-9A8A-D214BF838731}" destId="{BE9688ED-1D32-4A5D-8870-9EDB718D46AB}" srcOrd="0" destOrd="0" presId="urn:microsoft.com/office/officeart/2005/8/layout/orgChart1"/>
    <dgm:cxn modelId="{16786DF7-588E-4EE8-AF09-A3407B17CD29}" type="presOf" srcId="{76E0642D-AF7A-46C8-BD8D-6B7BD6BFEC2D}" destId="{D49A0AEF-FC01-4982-9075-B36837CBCECA}" srcOrd="0" destOrd="0" presId="urn:microsoft.com/office/officeart/2005/8/layout/orgChart1"/>
    <dgm:cxn modelId="{12D9D4FF-1ABA-446B-BA6A-22F4E9417628}" type="presOf" srcId="{88743644-8FF7-4784-AC67-AA4DDD8ECE7A}" destId="{03BC56DB-0E80-4763-82D6-C1988AFF5FEE}" srcOrd="0" destOrd="0" presId="urn:microsoft.com/office/officeart/2005/8/layout/orgChart1"/>
    <dgm:cxn modelId="{BF094FA6-96A5-4552-BD86-F11A0A47C971}" srcId="{88743644-8FF7-4784-AC67-AA4DDD8ECE7A}" destId="{EB784374-63E8-4761-9A8A-D214BF838731}" srcOrd="0" destOrd="0" parTransId="{C7342827-2331-4A10-942F-9B3384808077}" sibTransId="{90511A39-45C2-4FC8-99A1-AA6E9F3DB303}"/>
    <dgm:cxn modelId="{74FC7B6E-9D2C-470B-946C-5956300B9A07}" type="presOf" srcId="{426C408F-0C08-46C4-A958-5851154163B5}" destId="{A8B82B2D-052E-4A2C-974B-BBCB6E2C5812}" srcOrd="0" destOrd="0" presId="urn:microsoft.com/office/officeart/2005/8/layout/orgChart1"/>
    <dgm:cxn modelId="{183A0104-9D7F-4183-AA8F-57677996C371}" type="presOf" srcId="{C7342827-2331-4A10-942F-9B3384808077}" destId="{453A819C-E464-4DF6-9AB2-4DBACEFEB583}" srcOrd="0" destOrd="0" presId="urn:microsoft.com/office/officeart/2005/8/layout/orgChart1"/>
    <dgm:cxn modelId="{68C317D2-3B55-4DA7-B407-AAD2432EFB87}" type="presOf" srcId="{CFFAC31F-EA86-42BA-83DE-BC81C12083E9}" destId="{54F1CC01-C63A-46FC-932C-AD2F14FFE8B5}" srcOrd="1" destOrd="0" presId="urn:microsoft.com/office/officeart/2005/8/layout/orgChart1"/>
    <dgm:cxn modelId="{83F005DE-5AE4-4163-9AB6-BA5655B3D6B0}" srcId="{88743644-8FF7-4784-AC67-AA4DDD8ECE7A}" destId="{C8099A97-E438-4452-9175-9C0F791DA993}" srcOrd="5" destOrd="0" parTransId="{DB4A7FB5-0FCA-4850-AE0E-1D7FF8225DDB}" sibTransId="{02714F95-D538-4685-87E4-50228404582B}"/>
    <dgm:cxn modelId="{A9A752BA-5751-430B-B08C-72CC2298E8B9}" type="presOf" srcId="{3615B886-CDB2-4DCF-8DAA-C44E9D761075}" destId="{E800EBB6-BC54-486C-8B17-ED03EA3D3C07}" srcOrd="0" destOrd="0" presId="urn:microsoft.com/office/officeart/2005/8/layout/orgChart1"/>
    <dgm:cxn modelId="{58B6706A-A64A-4BB7-9062-560855A45AC0}" type="presOf" srcId="{0C0740A4-311B-45E9-9797-B26C348778E7}" destId="{2E3C3B6B-730C-4ECB-BA0D-7E9AEF486C4D}" srcOrd="0" destOrd="0" presId="urn:microsoft.com/office/officeart/2005/8/layout/orgChart1"/>
    <dgm:cxn modelId="{C5ED3259-EAD0-4EFC-A00F-1CCADA04BB6A}" type="presOf" srcId="{21AD5442-37BD-4013-9D50-F28BF3223960}" destId="{B6D8E934-9423-4DCA-AFAF-D49F715F6FDA}" srcOrd="0" destOrd="0" presId="urn:microsoft.com/office/officeart/2005/8/layout/orgChart1"/>
    <dgm:cxn modelId="{4C401A77-7CBD-4AE6-9376-3625E5AC55CE}" type="presOf" srcId="{CFFAC31F-EA86-42BA-83DE-BC81C12083E9}" destId="{E7CC2A31-791A-4A8C-B934-57256396D21B}" srcOrd="0" destOrd="0" presId="urn:microsoft.com/office/officeart/2005/8/layout/orgChart1"/>
    <dgm:cxn modelId="{1FAC1C99-D8F3-4BE9-917A-2208F7FE3CFB}" type="presOf" srcId="{C8099A97-E438-4452-9175-9C0F791DA993}" destId="{47F09ADE-166A-4F63-99B3-CD0CC379951E}" srcOrd="0" destOrd="0" presId="urn:microsoft.com/office/officeart/2005/8/layout/orgChart1"/>
    <dgm:cxn modelId="{505BB7CA-F98A-4C37-B95B-D1DB1620D2F4}" type="presOf" srcId="{88743644-8FF7-4784-AC67-AA4DDD8ECE7A}" destId="{28BFA5B1-52D6-4C31-95DC-E5C756FAFB91}" srcOrd="1" destOrd="0" presId="urn:microsoft.com/office/officeart/2005/8/layout/orgChart1"/>
    <dgm:cxn modelId="{09E39F37-B351-4667-B5F2-9EC0BFB99F22}" type="presOf" srcId="{EB784374-63E8-4761-9A8A-D214BF838731}" destId="{4216A36D-118B-4C93-9F06-17D96B6FEA8D}" srcOrd="1" destOrd="0" presId="urn:microsoft.com/office/officeart/2005/8/layout/orgChart1"/>
    <dgm:cxn modelId="{82E20A4E-FA76-40BF-AFDF-5A755FAECF24}" type="presOf" srcId="{45D027AE-C106-4C4D-B31A-0272B462B33B}" destId="{B32E7E08-28DB-45FA-A473-D294910F12AA}" srcOrd="0" destOrd="0" presId="urn:microsoft.com/office/officeart/2005/8/layout/orgChart1"/>
    <dgm:cxn modelId="{550E00EA-CD9A-439D-903B-C7C43E00EE75}" srcId="{88743644-8FF7-4784-AC67-AA4DDD8ECE7A}" destId="{76E0642D-AF7A-46C8-BD8D-6B7BD6BFEC2D}" srcOrd="2" destOrd="0" parTransId="{0C0740A4-311B-45E9-9797-B26C348778E7}" sibTransId="{50B0BC41-F60A-4D86-B205-30C8A96FEB8E}"/>
    <dgm:cxn modelId="{A1176F04-6A6E-4E90-A436-6FF1226B5535}" type="presOf" srcId="{21AD5442-37BD-4013-9D50-F28BF3223960}" destId="{5DABC659-3AA9-4242-89E7-EA0978672F70}" srcOrd="1" destOrd="0" presId="urn:microsoft.com/office/officeart/2005/8/layout/orgChart1"/>
    <dgm:cxn modelId="{44916C7C-3ACF-4D14-ACFC-CC76B6267D50}" type="presParOf" srcId="{E800EBB6-BC54-486C-8B17-ED03EA3D3C07}" destId="{7D974926-E350-4C65-99EF-C835A54429A3}" srcOrd="0" destOrd="0" presId="urn:microsoft.com/office/officeart/2005/8/layout/orgChart1"/>
    <dgm:cxn modelId="{6FEFC927-E51D-49FB-B1BE-4D7C4872F452}" type="presParOf" srcId="{7D974926-E350-4C65-99EF-C835A54429A3}" destId="{576EA17D-DA5B-4EC4-B338-B31957B35D07}" srcOrd="0" destOrd="0" presId="urn:microsoft.com/office/officeart/2005/8/layout/orgChart1"/>
    <dgm:cxn modelId="{C324EBBD-2F0C-4ED8-9CD2-CAF1D95FBC10}" type="presParOf" srcId="{576EA17D-DA5B-4EC4-B338-B31957B35D07}" destId="{03BC56DB-0E80-4763-82D6-C1988AFF5FEE}" srcOrd="0" destOrd="0" presId="urn:microsoft.com/office/officeart/2005/8/layout/orgChart1"/>
    <dgm:cxn modelId="{28ACBFD4-F2F1-4BD0-83EC-D23F4E4B42E9}" type="presParOf" srcId="{576EA17D-DA5B-4EC4-B338-B31957B35D07}" destId="{28BFA5B1-52D6-4C31-95DC-E5C756FAFB91}" srcOrd="1" destOrd="0" presId="urn:microsoft.com/office/officeart/2005/8/layout/orgChart1"/>
    <dgm:cxn modelId="{4F3F73AF-F815-4579-98AD-6640300D3583}" type="presParOf" srcId="{7D974926-E350-4C65-99EF-C835A54429A3}" destId="{EF8CFE02-14B0-4FE2-8984-EC65C8E305AE}" srcOrd="1" destOrd="0" presId="urn:microsoft.com/office/officeart/2005/8/layout/orgChart1"/>
    <dgm:cxn modelId="{135D63EF-1C3C-44A4-899E-744B5597810A}" type="presParOf" srcId="{EF8CFE02-14B0-4FE2-8984-EC65C8E305AE}" destId="{453A819C-E464-4DF6-9AB2-4DBACEFEB583}" srcOrd="0" destOrd="0" presId="urn:microsoft.com/office/officeart/2005/8/layout/orgChart1"/>
    <dgm:cxn modelId="{C96727FE-0701-428C-8D18-6296DF360434}" type="presParOf" srcId="{EF8CFE02-14B0-4FE2-8984-EC65C8E305AE}" destId="{358E82A1-B987-487F-90BB-112048F5B15F}" srcOrd="1" destOrd="0" presId="urn:microsoft.com/office/officeart/2005/8/layout/orgChart1"/>
    <dgm:cxn modelId="{C813B44A-AEC3-4F5E-BA70-AC23360D179E}" type="presParOf" srcId="{358E82A1-B987-487F-90BB-112048F5B15F}" destId="{142F428B-3AA5-4DC7-B32D-31BF43E67B5A}" srcOrd="0" destOrd="0" presId="urn:microsoft.com/office/officeart/2005/8/layout/orgChart1"/>
    <dgm:cxn modelId="{A42EA209-9BEB-42C0-A617-1D53D278FC72}" type="presParOf" srcId="{142F428B-3AA5-4DC7-B32D-31BF43E67B5A}" destId="{BE9688ED-1D32-4A5D-8870-9EDB718D46AB}" srcOrd="0" destOrd="0" presId="urn:microsoft.com/office/officeart/2005/8/layout/orgChart1"/>
    <dgm:cxn modelId="{E9407603-67B7-4CFE-BF27-236EFE8FB7EC}" type="presParOf" srcId="{142F428B-3AA5-4DC7-B32D-31BF43E67B5A}" destId="{4216A36D-118B-4C93-9F06-17D96B6FEA8D}" srcOrd="1" destOrd="0" presId="urn:microsoft.com/office/officeart/2005/8/layout/orgChart1"/>
    <dgm:cxn modelId="{13124989-5B90-4966-A277-E0352694FAFA}" type="presParOf" srcId="{358E82A1-B987-487F-90BB-112048F5B15F}" destId="{D5760B2B-130D-4099-8D71-311328535A2D}" srcOrd="1" destOrd="0" presId="urn:microsoft.com/office/officeart/2005/8/layout/orgChart1"/>
    <dgm:cxn modelId="{C85043A0-A08A-4CAD-B0F6-63BA99188292}" type="presParOf" srcId="{358E82A1-B987-487F-90BB-112048F5B15F}" destId="{C0A1262C-21E4-4A0B-94A1-A5F07FD50F64}" srcOrd="2" destOrd="0" presId="urn:microsoft.com/office/officeart/2005/8/layout/orgChart1"/>
    <dgm:cxn modelId="{BB8FA48A-2BCA-41DB-9CDF-5911BF25597E}" type="presParOf" srcId="{EF8CFE02-14B0-4FE2-8984-EC65C8E305AE}" destId="{D02199B1-4DF9-4311-ADBD-9D84DFCB169B}" srcOrd="2" destOrd="0" presId="urn:microsoft.com/office/officeart/2005/8/layout/orgChart1"/>
    <dgm:cxn modelId="{5350D080-447C-4A24-A6E9-F203AFA3C18B}" type="presParOf" srcId="{EF8CFE02-14B0-4FE2-8984-EC65C8E305AE}" destId="{EBAA1327-FB45-4F40-A454-A8EBA0437C77}" srcOrd="3" destOrd="0" presId="urn:microsoft.com/office/officeart/2005/8/layout/orgChart1"/>
    <dgm:cxn modelId="{7A0A7D14-54D2-41C4-91CE-A8C0F3066D40}" type="presParOf" srcId="{EBAA1327-FB45-4F40-A454-A8EBA0437C77}" destId="{9CF3AF82-8DD4-4122-807D-9D367FA2DB90}" srcOrd="0" destOrd="0" presId="urn:microsoft.com/office/officeart/2005/8/layout/orgChart1"/>
    <dgm:cxn modelId="{3E70B019-5E3A-4056-B311-482ED8E64EE8}" type="presParOf" srcId="{9CF3AF82-8DD4-4122-807D-9D367FA2DB90}" destId="{A8B82B2D-052E-4A2C-974B-BBCB6E2C5812}" srcOrd="0" destOrd="0" presId="urn:microsoft.com/office/officeart/2005/8/layout/orgChart1"/>
    <dgm:cxn modelId="{BB1B602F-8A14-4F41-8A9F-16F057833A5C}" type="presParOf" srcId="{9CF3AF82-8DD4-4122-807D-9D367FA2DB90}" destId="{B6C986F0-9148-4CF8-9464-6CF2891659F8}" srcOrd="1" destOrd="0" presId="urn:microsoft.com/office/officeart/2005/8/layout/orgChart1"/>
    <dgm:cxn modelId="{298B2824-C71A-407A-B4EC-CECFFFF4E8D3}" type="presParOf" srcId="{EBAA1327-FB45-4F40-A454-A8EBA0437C77}" destId="{5D12E024-2975-4020-A38F-20FBDDECFB42}" srcOrd="1" destOrd="0" presId="urn:microsoft.com/office/officeart/2005/8/layout/orgChart1"/>
    <dgm:cxn modelId="{A669EE56-62B4-4F54-A711-7AB10EE46A8F}" type="presParOf" srcId="{EBAA1327-FB45-4F40-A454-A8EBA0437C77}" destId="{086D18AD-C4C8-472B-B56B-85C85DD51159}" srcOrd="2" destOrd="0" presId="urn:microsoft.com/office/officeart/2005/8/layout/orgChart1"/>
    <dgm:cxn modelId="{396C2F8B-D2F4-4979-9CD0-A9C6E4B93D21}" type="presParOf" srcId="{EF8CFE02-14B0-4FE2-8984-EC65C8E305AE}" destId="{2E3C3B6B-730C-4ECB-BA0D-7E9AEF486C4D}" srcOrd="4" destOrd="0" presId="urn:microsoft.com/office/officeart/2005/8/layout/orgChart1"/>
    <dgm:cxn modelId="{E1583B1C-E145-4FCF-89E4-8D7EE91BF25F}" type="presParOf" srcId="{EF8CFE02-14B0-4FE2-8984-EC65C8E305AE}" destId="{5448278B-5C3B-49F6-A9C4-4686BDA9872F}" srcOrd="5" destOrd="0" presId="urn:microsoft.com/office/officeart/2005/8/layout/orgChart1"/>
    <dgm:cxn modelId="{B7FDAEF3-AE30-4518-A9A1-C39B6CB65C27}" type="presParOf" srcId="{5448278B-5C3B-49F6-A9C4-4686BDA9872F}" destId="{81E49044-FFEC-4C58-A430-70DDD3C9FE33}" srcOrd="0" destOrd="0" presId="urn:microsoft.com/office/officeart/2005/8/layout/orgChart1"/>
    <dgm:cxn modelId="{7F8B6438-DFCC-4944-81BF-7DF6C53C6F82}" type="presParOf" srcId="{81E49044-FFEC-4C58-A430-70DDD3C9FE33}" destId="{D49A0AEF-FC01-4982-9075-B36837CBCECA}" srcOrd="0" destOrd="0" presId="urn:microsoft.com/office/officeart/2005/8/layout/orgChart1"/>
    <dgm:cxn modelId="{26F94F59-EB7A-4F7E-8D80-E5F091D3A0E6}" type="presParOf" srcId="{81E49044-FFEC-4C58-A430-70DDD3C9FE33}" destId="{1E4042B8-C2CD-4571-8505-3D356FEB4BFC}" srcOrd="1" destOrd="0" presId="urn:microsoft.com/office/officeart/2005/8/layout/orgChart1"/>
    <dgm:cxn modelId="{FBF960A4-11AE-4081-A057-301FB25AA869}" type="presParOf" srcId="{5448278B-5C3B-49F6-A9C4-4686BDA9872F}" destId="{C86FA0AB-29A1-42D4-BAEE-E7BC337EBA5D}" srcOrd="1" destOrd="0" presId="urn:microsoft.com/office/officeart/2005/8/layout/orgChart1"/>
    <dgm:cxn modelId="{D6657451-84FB-4727-BCC9-2990E71A4A33}" type="presParOf" srcId="{5448278B-5C3B-49F6-A9C4-4686BDA9872F}" destId="{0C1D9A81-41CD-4B8B-B1BA-17892B7A2530}" srcOrd="2" destOrd="0" presId="urn:microsoft.com/office/officeart/2005/8/layout/orgChart1"/>
    <dgm:cxn modelId="{9C014AC0-12F8-4F46-AB12-8AE90217C2C2}" type="presParOf" srcId="{EF8CFE02-14B0-4FE2-8984-EC65C8E305AE}" destId="{B32E7E08-28DB-45FA-A473-D294910F12AA}" srcOrd="6" destOrd="0" presId="urn:microsoft.com/office/officeart/2005/8/layout/orgChart1"/>
    <dgm:cxn modelId="{83E46E69-1DB4-4F87-B0F6-F82A4F4D0B68}" type="presParOf" srcId="{EF8CFE02-14B0-4FE2-8984-EC65C8E305AE}" destId="{8D49BF3F-5833-49A8-8398-5044C0DD34EE}" srcOrd="7" destOrd="0" presId="urn:microsoft.com/office/officeart/2005/8/layout/orgChart1"/>
    <dgm:cxn modelId="{8EFEEE0B-4222-471B-8BC6-C2DDBB3A9762}" type="presParOf" srcId="{8D49BF3F-5833-49A8-8398-5044C0DD34EE}" destId="{2F7E4E00-3DE8-4E95-92FB-BD660CC3C015}" srcOrd="0" destOrd="0" presId="urn:microsoft.com/office/officeart/2005/8/layout/orgChart1"/>
    <dgm:cxn modelId="{34F814BB-13EF-450F-AB9E-0F41A7A6273B}" type="presParOf" srcId="{2F7E4E00-3DE8-4E95-92FB-BD660CC3C015}" destId="{B6D8E934-9423-4DCA-AFAF-D49F715F6FDA}" srcOrd="0" destOrd="0" presId="urn:microsoft.com/office/officeart/2005/8/layout/orgChart1"/>
    <dgm:cxn modelId="{6F97DF1B-30F8-430E-8C13-03D89E70CB23}" type="presParOf" srcId="{2F7E4E00-3DE8-4E95-92FB-BD660CC3C015}" destId="{5DABC659-3AA9-4242-89E7-EA0978672F70}" srcOrd="1" destOrd="0" presId="urn:microsoft.com/office/officeart/2005/8/layout/orgChart1"/>
    <dgm:cxn modelId="{769506B2-6128-41FD-B3FF-9285116EA20F}" type="presParOf" srcId="{8D49BF3F-5833-49A8-8398-5044C0DD34EE}" destId="{EB725EAC-EB28-4FD3-8D98-080423989846}" srcOrd="1" destOrd="0" presId="urn:microsoft.com/office/officeart/2005/8/layout/orgChart1"/>
    <dgm:cxn modelId="{34CE3D12-091B-4276-A277-DACDBC481E85}" type="presParOf" srcId="{8D49BF3F-5833-49A8-8398-5044C0DD34EE}" destId="{47272C5D-8ABC-458C-BC9F-9C6DC6323C10}" srcOrd="2" destOrd="0" presId="urn:microsoft.com/office/officeart/2005/8/layout/orgChart1"/>
    <dgm:cxn modelId="{73615701-E358-439B-BB26-A8CD92E58416}" type="presParOf" srcId="{EF8CFE02-14B0-4FE2-8984-EC65C8E305AE}" destId="{74B82C95-0CE0-4670-A7F2-D0B2649E370D}" srcOrd="8" destOrd="0" presId="urn:microsoft.com/office/officeart/2005/8/layout/orgChart1"/>
    <dgm:cxn modelId="{5DC911E6-8BEC-4A1F-8252-640A96A867EA}" type="presParOf" srcId="{EF8CFE02-14B0-4FE2-8984-EC65C8E305AE}" destId="{39E73260-A1A4-43BA-94AB-914179406306}" srcOrd="9" destOrd="0" presId="urn:microsoft.com/office/officeart/2005/8/layout/orgChart1"/>
    <dgm:cxn modelId="{F3439E1B-9BE7-41FF-82EB-2E358B399188}" type="presParOf" srcId="{39E73260-A1A4-43BA-94AB-914179406306}" destId="{D420A367-59A6-4069-A263-90A181CF303C}" srcOrd="0" destOrd="0" presId="urn:microsoft.com/office/officeart/2005/8/layout/orgChart1"/>
    <dgm:cxn modelId="{03EA03FF-414F-47F8-A194-37632EC7E1E5}" type="presParOf" srcId="{D420A367-59A6-4069-A263-90A181CF303C}" destId="{E7CC2A31-791A-4A8C-B934-57256396D21B}" srcOrd="0" destOrd="0" presId="urn:microsoft.com/office/officeart/2005/8/layout/orgChart1"/>
    <dgm:cxn modelId="{4C25A4EA-E6C0-4C6D-A2C7-592E2DD7E67C}" type="presParOf" srcId="{D420A367-59A6-4069-A263-90A181CF303C}" destId="{54F1CC01-C63A-46FC-932C-AD2F14FFE8B5}" srcOrd="1" destOrd="0" presId="urn:microsoft.com/office/officeart/2005/8/layout/orgChart1"/>
    <dgm:cxn modelId="{C77CBD07-391C-4FD8-8A00-6805FEE41E49}" type="presParOf" srcId="{39E73260-A1A4-43BA-94AB-914179406306}" destId="{E6A33F9D-2D85-4560-A081-A65E67252CD5}" srcOrd="1" destOrd="0" presId="urn:microsoft.com/office/officeart/2005/8/layout/orgChart1"/>
    <dgm:cxn modelId="{B8A1824C-C8A8-44BA-B4AE-3B9C1F8DEC85}" type="presParOf" srcId="{39E73260-A1A4-43BA-94AB-914179406306}" destId="{6B4B1052-2631-4C27-A343-EE3B9FB5C98B}" srcOrd="2" destOrd="0" presId="urn:microsoft.com/office/officeart/2005/8/layout/orgChart1"/>
    <dgm:cxn modelId="{6F1D7CEB-7A43-4010-BF26-A56F07AD61E7}" type="presParOf" srcId="{EF8CFE02-14B0-4FE2-8984-EC65C8E305AE}" destId="{BC4D2CF2-CD71-400A-A33A-8AC828647B6E}" srcOrd="10" destOrd="0" presId="urn:microsoft.com/office/officeart/2005/8/layout/orgChart1"/>
    <dgm:cxn modelId="{06EE845B-66DA-4FC0-AE66-E93D307E5897}" type="presParOf" srcId="{EF8CFE02-14B0-4FE2-8984-EC65C8E305AE}" destId="{FDE7CA64-E9B3-43D7-93DC-387BE2BC1C23}" srcOrd="11" destOrd="0" presId="urn:microsoft.com/office/officeart/2005/8/layout/orgChart1"/>
    <dgm:cxn modelId="{30DA5B41-9FAE-4EFC-AEEF-10DE07C49116}" type="presParOf" srcId="{FDE7CA64-E9B3-43D7-93DC-387BE2BC1C23}" destId="{934EABEF-6C52-467D-8E3A-038E7C2AE300}" srcOrd="0" destOrd="0" presId="urn:microsoft.com/office/officeart/2005/8/layout/orgChart1"/>
    <dgm:cxn modelId="{173C56D1-19C4-4A7A-B1BC-D4B6008923BF}" type="presParOf" srcId="{934EABEF-6C52-467D-8E3A-038E7C2AE300}" destId="{47F09ADE-166A-4F63-99B3-CD0CC379951E}" srcOrd="0" destOrd="0" presId="urn:microsoft.com/office/officeart/2005/8/layout/orgChart1"/>
    <dgm:cxn modelId="{6EE335A0-342B-44E1-8821-4A59318DE302}" type="presParOf" srcId="{934EABEF-6C52-467D-8E3A-038E7C2AE300}" destId="{53F9FC15-5601-49A3-8A96-DF7D7F43E04A}" srcOrd="1" destOrd="0" presId="urn:microsoft.com/office/officeart/2005/8/layout/orgChart1"/>
    <dgm:cxn modelId="{F682BB7E-A10C-44B5-B947-62A785FFEF7A}" type="presParOf" srcId="{FDE7CA64-E9B3-43D7-93DC-387BE2BC1C23}" destId="{63822A80-248D-483A-A0D5-8603D8B08464}" srcOrd="1" destOrd="0" presId="urn:microsoft.com/office/officeart/2005/8/layout/orgChart1"/>
    <dgm:cxn modelId="{85197489-E757-4A15-A29B-D5F8088E7A74}" type="presParOf" srcId="{FDE7CA64-E9B3-43D7-93DC-387BE2BC1C23}" destId="{9E7085E3-92F9-4FA1-9BFA-73DBE0361BEB}" srcOrd="2" destOrd="0" presId="urn:microsoft.com/office/officeart/2005/8/layout/orgChart1"/>
    <dgm:cxn modelId="{BE520BC6-20D8-4D3F-AF42-B678EA8B4FB0}" type="presParOf" srcId="{7D974926-E350-4C65-99EF-C835A54429A3}" destId="{ECBAE481-17A3-44B5-AC73-633AC3917C9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F15A4-ED92-4A67-8697-DBCF4005F620}">
      <dsp:nvSpPr>
        <dsp:cNvPr id="0" name=""/>
        <dsp:cNvSpPr/>
      </dsp:nvSpPr>
      <dsp:spPr>
        <a:xfrm>
          <a:off x="4428492" y="2496463"/>
          <a:ext cx="3797930" cy="263657"/>
        </a:xfrm>
        <a:custGeom>
          <a:avLst/>
          <a:gdLst/>
          <a:ahLst/>
          <a:cxnLst/>
          <a:rect l="0" t="0" r="0" b="0"/>
          <a:pathLst>
            <a:path>
              <a:moveTo>
                <a:pt x="0" y="0"/>
              </a:moveTo>
              <a:lnTo>
                <a:pt x="0" y="131828"/>
              </a:lnTo>
              <a:lnTo>
                <a:pt x="3797930" y="131828"/>
              </a:lnTo>
              <a:lnTo>
                <a:pt x="3797930" y="263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174422-83E9-455C-96CF-B1772E747F9A}">
      <dsp:nvSpPr>
        <dsp:cNvPr id="0" name=""/>
        <dsp:cNvSpPr/>
      </dsp:nvSpPr>
      <dsp:spPr>
        <a:xfrm>
          <a:off x="4428492" y="2496463"/>
          <a:ext cx="2278758" cy="263657"/>
        </a:xfrm>
        <a:custGeom>
          <a:avLst/>
          <a:gdLst/>
          <a:ahLst/>
          <a:cxnLst/>
          <a:rect l="0" t="0" r="0" b="0"/>
          <a:pathLst>
            <a:path>
              <a:moveTo>
                <a:pt x="0" y="0"/>
              </a:moveTo>
              <a:lnTo>
                <a:pt x="0" y="131828"/>
              </a:lnTo>
              <a:lnTo>
                <a:pt x="2278758" y="131828"/>
              </a:lnTo>
              <a:lnTo>
                <a:pt x="2278758" y="263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432252-EB4A-415C-9FCE-152D10FA3662}">
      <dsp:nvSpPr>
        <dsp:cNvPr id="0" name=""/>
        <dsp:cNvSpPr/>
      </dsp:nvSpPr>
      <dsp:spPr>
        <a:xfrm>
          <a:off x="4428492" y="2496463"/>
          <a:ext cx="759586" cy="263657"/>
        </a:xfrm>
        <a:custGeom>
          <a:avLst/>
          <a:gdLst/>
          <a:ahLst/>
          <a:cxnLst/>
          <a:rect l="0" t="0" r="0" b="0"/>
          <a:pathLst>
            <a:path>
              <a:moveTo>
                <a:pt x="0" y="0"/>
              </a:moveTo>
              <a:lnTo>
                <a:pt x="0" y="131828"/>
              </a:lnTo>
              <a:lnTo>
                <a:pt x="759586" y="131828"/>
              </a:lnTo>
              <a:lnTo>
                <a:pt x="759586" y="263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4B7A85-591D-4B61-B6B7-C58C4FACD780}">
      <dsp:nvSpPr>
        <dsp:cNvPr id="0" name=""/>
        <dsp:cNvSpPr/>
      </dsp:nvSpPr>
      <dsp:spPr>
        <a:xfrm>
          <a:off x="3668905" y="2496463"/>
          <a:ext cx="759586" cy="263657"/>
        </a:xfrm>
        <a:custGeom>
          <a:avLst/>
          <a:gdLst/>
          <a:ahLst/>
          <a:cxnLst/>
          <a:rect l="0" t="0" r="0" b="0"/>
          <a:pathLst>
            <a:path>
              <a:moveTo>
                <a:pt x="759586" y="0"/>
              </a:moveTo>
              <a:lnTo>
                <a:pt x="759586" y="131828"/>
              </a:lnTo>
              <a:lnTo>
                <a:pt x="0" y="131828"/>
              </a:lnTo>
              <a:lnTo>
                <a:pt x="0" y="263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9D3072-C60A-4041-B658-7A637A607B80}">
      <dsp:nvSpPr>
        <dsp:cNvPr id="0" name=""/>
        <dsp:cNvSpPr/>
      </dsp:nvSpPr>
      <dsp:spPr>
        <a:xfrm>
          <a:off x="2149733" y="2496463"/>
          <a:ext cx="2278758" cy="263657"/>
        </a:xfrm>
        <a:custGeom>
          <a:avLst/>
          <a:gdLst/>
          <a:ahLst/>
          <a:cxnLst/>
          <a:rect l="0" t="0" r="0" b="0"/>
          <a:pathLst>
            <a:path>
              <a:moveTo>
                <a:pt x="2278758" y="0"/>
              </a:moveTo>
              <a:lnTo>
                <a:pt x="2278758" y="131828"/>
              </a:lnTo>
              <a:lnTo>
                <a:pt x="0" y="131828"/>
              </a:lnTo>
              <a:lnTo>
                <a:pt x="0" y="263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C935D2-F0CE-4476-AEE8-D648E586BCA6}">
      <dsp:nvSpPr>
        <dsp:cNvPr id="0" name=""/>
        <dsp:cNvSpPr/>
      </dsp:nvSpPr>
      <dsp:spPr>
        <a:xfrm>
          <a:off x="630561" y="2496463"/>
          <a:ext cx="3797930" cy="263657"/>
        </a:xfrm>
        <a:custGeom>
          <a:avLst/>
          <a:gdLst/>
          <a:ahLst/>
          <a:cxnLst/>
          <a:rect l="0" t="0" r="0" b="0"/>
          <a:pathLst>
            <a:path>
              <a:moveTo>
                <a:pt x="3797930" y="0"/>
              </a:moveTo>
              <a:lnTo>
                <a:pt x="3797930" y="131828"/>
              </a:lnTo>
              <a:lnTo>
                <a:pt x="0" y="131828"/>
              </a:lnTo>
              <a:lnTo>
                <a:pt x="0" y="263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B5439-103A-4E06-8F8E-29FD6D72994D}">
      <dsp:nvSpPr>
        <dsp:cNvPr id="0" name=""/>
        <dsp:cNvSpPr/>
      </dsp:nvSpPr>
      <dsp:spPr>
        <a:xfrm>
          <a:off x="3800734" y="1868705"/>
          <a:ext cx="1255514" cy="6277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Acute Hepatitis</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3800734" y="1868705"/>
        <a:ext cx="1255514" cy="627757"/>
      </dsp:txXfrm>
    </dsp:sp>
    <dsp:sp modelId="{1194E351-2FD4-4C0A-9A9D-FF5E1DA990A0}">
      <dsp:nvSpPr>
        <dsp:cNvPr id="0" name=""/>
        <dsp:cNvSpPr/>
      </dsp:nvSpPr>
      <dsp:spPr>
        <a:xfrm>
          <a:off x="2804" y="2760120"/>
          <a:ext cx="1255514" cy="6277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Viral Hepatitis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A, B/D, C, 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EBV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CMV &amp; HSV</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2804" y="2760120"/>
        <a:ext cx="1255514" cy="627757"/>
      </dsp:txXfrm>
    </dsp:sp>
    <dsp:sp modelId="{EF9C08F2-8E1B-4117-83CE-89ED56775A4E}">
      <dsp:nvSpPr>
        <dsp:cNvPr id="0" name=""/>
        <dsp:cNvSpPr/>
      </dsp:nvSpPr>
      <dsp:spPr>
        <a:xfrm>
          <a:off x="1521976" y="2760120"/>
          <a:ext cx="1255514" cy="6277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Drugs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Ethanol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Tylenol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Halothane</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1521976" y="2760120"/>
        <a:ext cx="1255514" cy="627757"/>
      </dsp:txXfrm>
    </dsp:sp>
    <dsp:sp modelId="{3223B2EF-D822-469A-837A-33B3DDD7869D}">
      <dsp:nvSpPr>
        <dsp:cNvPr id="0" name=""/>
        <dsp:cNvSpPr/>
      </dsp:nvSpPr>
      <dsp:spPr>
        <a:xfrm>
          <a:off x="3041148" y="2760120"/>
          <a:ext cx="1255514" cy="6277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Toxins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Jamaica Bush Tea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Mushrooms</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3041148" y="2760120"/>
        <a:ext cx="1255514" cy="627757"/>
      </dsp:txXfrm>
    </dsp:sp>
    <dsp:sp modelId="{2615E522-98D9-44AC-9406-AE29DFE6D538}">
      <dsp:nvSpPr>
        <dsp:cNvPr id="0" name=""/>
        <dsp:cNvSpPr/>
      </dsp:nvSpPr>
      <dsp:spPr>
        <a:xfrm>
          <a:off x="4560320" y="2760120"/>
          <a:ext cx="1255514" cy="6277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Vascular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Hypotension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Budd-Chiari</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4560320" y="2760120"/>
        <a:ext cx="1255514" cy="627757"/>
      </dsp:txXfrm>
    </dsp:sp>
    <dsp:sp modelId="{FA98B947-4B5E-4938-BE97-3C17884EA892}">
      <dsp:nvSpPr>
        <dsp:cNvPr id="0" name=""/>
        <dsp:cNvSpPr/>
      </dsp:nvSpPr>
      <dsp:spPr>
        <a:xfrm>
          <a:off x="6079493" y="2760120"/>
          <a:ext cx="1255514" cy="6277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Autoimmune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Hepatitis</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6079493" y="2760120"/>
        <a:ext cx="1255514" cy="627757"/>
      </dsp:txXfrm>
    </dsp:sp>
    <dsp:sp modelId="{35914ADE-87DF-4AAD-BB43-E402AFCBEA4C}">
      <dsp:nvSpPr>
        <dsp:cNvPr id="0" name=""/>
        <dsp:cNvSpPr/>
      </dsp:nvSpPr>
      <dsp:spPr>
        <a:xfrm>
          <a:off x="7598665" y="2760120"/>
          <a:ext cx="1255514" cy="6277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Metabolic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Wilson's Disease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A1AT</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7598665" y="2760120"/>
        <a:ext cx="1255514" cy="627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D2CF2-CD71-400A-A33A-8AC828647B6E}">
      <dsp:nvSpPr>
        <dsp:cNvPr id="0" name=""/>
        <dsp:cNvSpPr/>
      </dsp:nvSpPr>
      <dsp:spPr>
        <a:xfrm>
          <a:off x="4464495" y="2315371"/>
          <a:ext cx="3828808" cy="265801"/>
        </a:xfrm>
        <a:custGeom>
          <a:avLst/>
          <a:gdLst/>
          <a:ahLst/>
          <a:cxnLst/>
          <a:rect l="0" t="0" r="0" b="0"/>
          <a:pathLst>
            <a:path>
              <a:moveTo>
                <a:pt x="0" y="0"/>
              </a:moveTo>
              <a:lnTo>
                <a:pt x="0" y="132900"/>
              </a:lnTo>
              <a:lnTo>
                <a:pt x="3828808" y="132900"/>
              </a:lnTo>
              <a:lnTo>
                <a:pt x="3828808" y="265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B82C95-0CE0-4670-A7F2-D0B2649E370D}">
      <dsp:nvSpPr>
        <dsp:cNvPr id="0" name=""/>
        <dsp:cNvSpPr/>
      </dsp:nvSpPr>
      <dsp:spPr>
        <a:xfrm>
          <a:off x="4464495" y="2315371"/>
          <a:ext cx="2297284" cy="265801"/>
        </a:xfrm>
        <a:custGeom>
          <a:avLst/>
          <a:gdLst/>
          <a:ahLst/>
          <a:cxnLst/>
          <a:rect l="0" t="0" r="0" b="0"/>
          <a:pathLst>
            <a:path>
              <a:moveTo>
                <a:pt x="0" y="0"/>
              </a:moveTo>
              <a:lnTo>
                <a:pt x="0" y="132900"/>
              </a:lnTo>
              <a:lnTo>
                <a:pt x="2297284" y="132900"/>
              </a:lnTo>
              <a:lnTo>
                <a:pt x="2297284" y="265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2E7E08-28DB-45FA-A473-D294910F12AA}">
      <dsp:nvSpPr>
        <dsp:cNvPr id="0" name=""/>
        <dsp:cNvSpPr/>
      </dsp:nvSpPr>
      <dsp:spPr>
        <a:xfrm>
          <a:off x="4464495" y="2315371"/>
          <a:ext cx="765761" cy="265801"/>
        </a:xfrm>
        <a:custGeom>
          <a:avLst/>
          <a:gdLst/>
          <a:ahLst/>
          <a:cxnLst/>
          <a:rect l="0" t="0" r="0" b="0"/>
          <a:pathLst>
            <a:path>
              <a:moveTo>
                <a:pt x="0" y="0"/>
              </a:moveTo>
              <a:lnTo>
                <a:pt x="0" y="132900"/>
              </a:lnTo>
              <a:lnTo>
                <a:pt x="765761" y="132900"/>
              </a:lnTo>
              <a:lnTo>
                <a:pt x="765761" y="265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3C3B6B-730C-4ECB-BA0D-7E9AEF486C4D}">
      <dsp:nvSpPr>
        <dsp:cNvPr id="0" name=""/>
        <dsp:cNvSpPr/>
      </dsp:nvSpPr>
      <dsp:spPr>
        <a:xfrm>
          <a:off x="3698734" y="2315371"/>
          <a:ext cx="765761" cy="265801"/>
        </a:xfrm>
        <a:custGeom>
          <a:avLst/>
          <a:gdLst/>
          <a:ahLst/>
          <a:cxnLst/>
          <a:rect l="0" t="0" r="0" b="0"/>
          <a:pathLst>
            <a:path>
              <a:moveTo>
                <a:pt x="765761" y="0"/>
              </a:moveTo>
              <a:lnTo>
                <a:pt x="765761" y="132900"/>
              </a:lnTo>
              <a:lnTo>
                <a:pt x="0" y="132900"/>
              </a:lnTo>
              <a:lnTo>
                <a:pt x="0" y="265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2199B1-4DF9-4311-ADBD-9D84DFCB169B}">
      <dsp:nvSpPr>
        <dsp:cNvPr id="0" name=""/>
        <dsp:cNvSpPr/>
      </dsp:nvSpPr>
      <dsp:spPr>
        <a:xfrm>
          <a:off x="2167211" y="2315371"/>
          <a:ext cx="2297284" cy="265801"/>
        </a:xfrm>
        <a:custGeom>
          <a:avLst/>
          <a:gdLst/>
          <a:ahLst/>
          <a:cxnLst/>
          <a:rect l="0" t="0" r="0" b="0"/>
          <a:pathLst>
            <a:path>
              <a:moveTo>
                <a:pt x="2297284" y="0"/>
              </a:moveTo>
              <a:lnTo>
                <a:pt x="2297284" y="132900"/>
              </a:lnTo>
              <a:lnTo>
                <a:pt x="0" y="132900"/>
              </a:lnTo>
              <a:lnTo>
                <a:pt x="0" y="265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3A819C-E464-4DF6-9AB2-4DBACEFEB583}">
      <dsp:nvSpPr>
        <dsp:cNvPr id="0" name=""/>
        <dsp:cNvSpPr/>
      </dsp:nvSpPr>
      <dsp:spPr>
        <a:xfrm>
          <a:off x="635687" y="2315371"/>
          <a:ext cx="3828808" cy="265801"/>
        </a:xfrm>
        <a:custGeom>
          <a:avLst/>
          <a:gdLst/>
          <a:ahLst/>
          <a:cxnLst/>
          <a:rect l="0" t="0" r="0" b="0"/>
          <a:pathLst>
            <a:path>
              <a:moveTo>
                <a:pt x="3828808" y="0"/>
              </a:moveTo>
              <a:lnTo>
                <a:pt x="3828808" y="132900"/>
              </a:lnTo>
              <a:lnTo>
                <a:pt x="0" y="132900"/>
              </a:lnTo>
              <a:lnTo>
                <a:pt x="0" y="265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BC56DB-0E80-4763-82D6-C1988AFF5FEE}">
      <dsp:nvSpPr>
        <dsp:cNvPr id="0" name=""/>
        <dsp:cNvSpPr/>
      </dsp:nvSpPr>
      <dsp:spPr>
        <a:xfrm>
          <a:off x="3831635" y="1682510"/>
          <a:ext cx="1265721" cy="6328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Chronic Hepatitis</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3831635" y="1682510"/>
        <a:ext cx="1265721" cy="632860"/>
      </dsp:txXfrm>
    </dsp:sp>
    <dsp:sp modelId="{BE9688ED-1D32-4A5D-8870-9EDB718D46AB}">
      <dsp:nvSpPr>
        <dsp:cNvPr id="0" name=""/>
        <dsp:cNvSpPr/>
      </dsp:nvSpPr>
      <dsp:spPr>
        <a:xfrm>
          <a:off x="2827" y="2581172"/>
          <a:ext cx="1265721" cy="6328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Viral Hepatitis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Hep 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Hep C</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2827" y="2581172"/>
        <a:ext cx="1265721" cy="632860"/>
      </dsp:txXfrm>
    </dsp:sp>
    <dsp:sp modelId="{A8B82B2D-052E-4A2C-974B-BBCB6E2C5812}">
      <dsp:nvSpPr>
        <dsp:cNvPr id="0" name=""/>
        <dsp:cNvSpPr/>
      </dsp:nvSpPr>
      <dsp:spPr>
        <a:xfrm>
          <a:off x="1534350" y="2581172"/>
          <a:ext cx="1265721" cy="6328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Drugs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MTX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INH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Amiodarone</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1534350" y="2581172"/>
        <a:ext cx="1265721" cy="632860"/>
      </dsp:txXfrm>
    </dsp:sp>
    <dsp:sp modelId="{D49A0AEF-FC01-4982-9075-B36837CBCECA}">
      <dsp:nvSpPr>
        <dsp:cNvPr id="0" name=""/>
        <dsp:cNvSpPr/>
      </dsp:nvSpPr>
      <dsp:spPr>
        <a:xfrm>
          <a:off x="3065873" y="2581172"/>
          <a:ext cx="1265721" cy="6328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Alcohol</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3065873" y="2581172"/>
        <a:ext cx="1265721" cy="632860"/>
      </dsp:txXfrm>
    </dsp:sp>
    <dsp:sp modelId="{B6D8E934-9423-4DCA-AFAF-D49F715F6FDA}">
      <dsp:nvSpPr>
        <dsp:cNvPr id="0" name=""/>
        <dsp:cNvSpPr/>
      </dsp:nvSpPr>
      <dsp:spPr>
        <a:xfrm>
          <a:off x="4597396" y="2581172"/>
          <a:ext cx="1265721" cy="6328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NAFLD</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4597396" y="2581172"/>
        <a:ext cx="1265721" cy="632860"/>
      </dsp:txXfrm>
    </dsp:sp>
    <dsp:sp modelId="{E7CC2A31-791A-4A8C-B934-57256396D21B}">
      <dsp:nvSpPr>
        <dsp:cNvPr id="0" name=""/>
        <dsp:cNvSpPr/>
      </dsp:nvSpPr>
      <dsp:spPr>
        <a:xfrm>
          <a:off x="6128920" y="2581172"/>
          <a:ext cx="1265721" cy="6328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Autoimmune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AIH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PBC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PSC</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6128920" y="2581172"/>
        <a:ext cx="1265721" cy="632860"/>
      </dsp:txXfrm>
    </dsp:sp>
    <dsp:sp modelId="{47F09ADE-166A-4F63-99B3-CD0CC379951E}">
      <dsp:nvSpPr>
        <dsp:cNvPr id="0" name=""/>
        <dsp:cNvSpPr/>
      </dsp:nvSpPr>
      <dsp:spPr>
        <a:xfrm>
          <a:off x="7660443" y="2581172"/>
          <a:ext cx="1265721" cy="6328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000000"/>
              </a:solidFill>
              <a:effectLst/>
              <a:latin typeface="Arial" pitchFamily="34" charset="0"/>
            </a:rPr>
            <a:t>Metabolic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A1AT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HHC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smtClean="0">
              <a:ln>
                <a:noFill/>
              </a:ln>
              <a:solidFill>
                <a:srgbClr val="000000"/>
              </a:solidFill>
              <a:effectLst/>
              <a:latin typeface="Arial" pitchFamily="34" charset="0"/>
            </a:rPr>
            <a:t>Wilson's</a:t>
          </a:r>
          <a:endParaRPr kumimoji="0" lang="en-US" sz="1000" b="0" i="0" u="none" strike="noStrike" kern="1200" cap="none" normalizeH="0" baseline="0" smtClean="0">
            <a:ln>
              <a:noFill/>
            </a:ln>
            <a:solidFill>
              <a:schemeClr val="tx1"/>
            </a:solidFill>
            <a:effectLst/>
            <a:latin typeface="Times New Roman" pitchFamily="18" charset="0"/>
          </a:endParaRPr>
        </a:p>
      </dsp:txBody>
      <dsp:txXfrm>
        <a:off x="7660443" y="2581172"/>
        <a:ext cx="1265721" cy="6328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427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381642EA-3FC9-4FE6-BFBE-F90C67EAF92D}" type="slidenum">
              <a:rPr lang="ru-RU"/>
              <a:pPr/>
              <a:t>‹#›</a:t>
            </a:fld>
            <a:endParaRPr lang="ru-RU"/>
          </a:p>
        </p:txBody>
      </p:sp>
    </p:spTree>
    <p:extLst>
      <p:ext uri="{BB962C8B-B14F-4D97-AF65-F5344CB8AC3E}">
        <p14:creationId xmlns:p14="http://schemas.microsoft.com/office/powerpoint/2010/main" val="13808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71D8D-2D1E-4AE6-990B-CC991FCCC7CC}" type="slidenum">
              <a:rPr lang="en-US" altLang="zh-CN"/>
              <a:pPr/>
              <a:t>66</a:t>
            </a:fld>
            <a:endParaRPr lang="en-US" altLang="zh-CN"/>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61D2C15-1714-4EFE-9036-89BB06779F70}" type="slidenum">
              <a:rPr lang="zh-CN" altLang="en-US"/>
              <a:pPr/>
              <a:t>95</a:t>
            </a:fld>
            <a:endParaRPr lang="en-US" altLang="zh-CN"/>
          </a:p>
        </p:txBody>
      </p:sp>
      <p:sp>
        <p:nvSpPr>
          <p:cNvPr id="1700866" name="Rectangle 2"/>
          <p:cNvSpPr>
            <a:spLocks noGrp="1" noRot="1" noChangeAspect="1" noChangeArrowheads="1" noTextEdit="1"/>
          </p:cNvSpPr>
          <p:nvPr>
            <p:ph type="sldImg"/>
          </p:nvPr>
        </p:nvSpPr>
        <p:spPr>
          <a:ln/>
        </p:spPr>
      </p:sp>
      <p:sp>
        <p:nvSpPr>
          <p:cNvPr id="1700867" name="Rectangle 3"/>
          <p:cNvSpPr>
            <a:spLocks noGrp="1" noChangeArrowheads="1"/>
          </p:cNvSpPr>
          <p:nvPr>
            <p:ph type="body" idx="1"/>
          </p:nvPr>
        </p:nvSpPr>
        <p:spPr/>
        <p:txBody>
          <a:bodyPr/>
          <a:lstStyle/>
          <a:p>
            <a:r>
              <a:rPr lang="en-US" altLang="zh-CN" b="1"/>
              <a:t>Slide 6</a:t>
            </a:r>
          </a:p>
          <a:p>
            <a:r>
              <a:rPr lang="en-US" altLang="zh-CN" b="1"/>
              <a:t>GROSS IMAGE OF A NORMAL AND A CIRRHOTIC LIVER</a:t>
            </a:r>
          </a:p>
          <a:p>
            <a:r>
              <a:rPr lang="en-US" altLang="zh-CN"/>
              <a:t>Gross images of two livers.  On the left a normal liver with a smooth surface and homogeneous appearance.  On the right a cirrhotic liver with an irregular surface and nodules that give it a heterogeneous appearance.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443F34C-F51C-40E9-AB20-9D4E33FD3E0C}" type="slidenum">
              <a:rPr lang="zh-CN" altLang="en-US"/>
              <a:pPr/>
              <a:t>96</a:t>
            </a:fld>
            <a:endParaRPr lang="en-US" altLang="zh-CN"/>
          </a:p>
        </p:txBody>
      </p:sp>
      <p:sp>
        <p:nvSpPr>
          <p:cNvPr id="360450" name="Rectangle 2"/>
          <p:cNvSpPr>
            <a:spLocks noGrp="1" noRot="1" noChangeAspect="1" noChangeArrowheads="1" noTextEdit="1"/>
          </p:cNvSpPr>
          <p:nvPr>
            <p:ph type="sldImg"/>
          </p:nvPr>
        </p:nvSpPr>
        <p:spPr>
          <a:xfrm>
            <a:off x="1143000" y="685800"/>
            <a:ext cx="4573588" cy="3429000"/>
          </a:xfrm>
          <a:ln/>
        </p:spPr>
      </p:sp>
      <p:sp>
        <p:nvSpPr>
          <p:cNvPr id="360451" name="Rectangle 3"/>
          <p:cNvSpPr>
            <a:spLocks noGrp="1" noChangeArrowheads="1"/>
          </p:cNvSpPr>
          <p:nvPr>
            <p:ph type="body" idx="1"/>
          </p:nvPr>
        </p:nvSpPr>
        <p:spPr>
          <a:xfrm>
            <a:off x="914400" y="4343519"/>
            <a:ext cx="5029200" cy="4114243"/>
          </a:xfrm>
        </p:spPr>
        <p:txBody>
          <a:bodyPr/>
          <a:lstStyle/>
          <a:p>
            <a:r>
              <a:rPr lang="en-US" altLang="en-US" b="1"/>
              <a:t>Slide 7</a:t>
            </a:r>
          </a:p>
          <a:p>
            <a:r>
              <a:rPr lang="en-US" altLang="en-US" b="1"/>
              <a:t>GROSS IMAGE OF A CIRRHOTIC LIVER</a:t>
            </a:r>
          </a:p>
          <a:p>
            <a:r>
              <a:rPr lang="en-US" altLang="en-US"/>
              <a:t>Gross image of a cirrhotic liver demonstrating an irregular surface and nodules that give it a heterogeneous appearance.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1C38FC0-9B42-49FF-B7B1-541CD4588F88}" type="slidenum">
              <a:rPr lang="zh-CN" altLang="en-US"/>
              <a:pPr/>
              <a:t>97</a:t>
            </a:fld>
            <a:endParaRPr lang="en-US" altLang="zh-CN"/>
          </a:p>
        </p:txBody>
      </p:sp>
      <p:sp>
        <p:nvSpPr>
          <p:cNvPr id="1701890" name="Rectangle 2"/>
          <p:cNvSpPr>
            <a:spLocks noGrp="1" noRot="1" noChangeAspect="1" noChangeArrowheads="1" noTextEdit="1"/>
          </p:cNvSpPr>
          <p:nvPr>
            <p:ph type="sldImg"/>
          </p:nvPr>
        </p:nvSpPr>
        <p:spPr>
          <a:ln/>
        </p:spPr>
      </p:sp>
      <p:sp>
        <p:nvSpPr>
          <p:cNvPr id="1701891" name="Rectangle 3"/>
          <p:cNvSpPr>
            <a:spLocks noGrp="1" noChangeArrowheads="1"/>
          </p:cNvSpPr>
          <p:nvPr>
            <p:ph type="body" idx="1"/>
          </p:nvPr>
        </p:nvSpPr>
        <p:spPr/>
        <p:txBody>
          <a:bodyPr/>
          <a:lstStyle/>
          <a:p>
            <a:r>
              <a:rPr lang="en-US" altLang="zh-CN" b="1"/>
              <a:t>Slide 8</a:t>
            </a:r>
          </a:p>
          <a:p>
            <a:r>
              <a:rPr lang="en-US" altLang="zh-CN" b="1"/>
              <a:t>HISTOLOGICAL IMAGE OF A NORMAL AND A CIRRHOTIC LIVER</a:t>
            </a:r>
          </a:p>
          <a:p>
            <a:r>
              <a:rPr lang="en-US" altLang="zh-CN"/>
              <a:t>Histological  images of two livers.  On the left, a normal liver with conserved architecture.  On the right, a cirrhotic liver with regenerative nodules surrounded by fibrous tissue (stained blue).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E134001-7D3D-4954-8689-F6AE88ADFFEA}" type="slidenum">
              <a:rPr lang="zh-CN" altLang="en-US"/>
              <a:pPr/>
              <a:t>98</a:t>
            </a:fld>
            <a:endParaRPr lang="en-US" altLang="zh-CN"/>
          </a:p>
        </p:txBody>
      </p:sp>
      <p:sp>
        <p:nvSpPr>
          <p:cNvPr id="363522" name="Rectangle 2"/>
          <p:cNvSpPr>
            <a:spLocks noGrp="1" noRot="1" noChangeAspect="1" noChangeArrowheads="1" noTextEdit="1"/>
          </p:cNvSpPr>
          <p:nvPr>
            <p:ph type="sldImg"/>
          </p:nvPr>
        </p:nvSpPr>
        <p:spPr>
          <a:xfrm>
            <a:off x="1143000" y="685800"/>
            <a:ext cx="4573588" cy="3429000"/>
          </a:xfrm>
          <a:ln/>
        </p:spPr>
      </p:sp>
      <p:sp>
        <p:nvSpPr>
          <p:cNvPr id="363523" name="Rectangle 3"/>
          <p:cNvSpPr>
            <a:spLocks noGrp="1" noChangeArrowheads="1"/>
          </p:cNvSpPr>
          <p:nvPr>
            <p:ph type="body" idx="1"/>
          </p:nvPr>
        </p:nvSpPr>
        <p:spPr>
          <a:xfrm>
            <a:off x="914400" y="4343519"/>
            <a:ext cx="5029200" cy="4114243"/>
          </a:xfrm>
        </p:spPr>
        <p:txBody>
          <a:bodyPr/>
          <a:lstStyle/>
          <a:p>
            <a:r>
              <a:rPr lang="en-US" altLang="en-US" b="1" dirty="0"/>
              <a:t>Slide 9</a:t>
            </a:r>
          </a:p>
          <a:p>
            <a:r>
              <a:rPr lang="en-US" altLang="en-US" b="1" dirty="0"/>
              <a:t>HISTOLOGICAL IMAGE OF CIRRHOSIS</a:t>
            </a:r>
          </a:p>
          <a:p>
            <a:r>
              <a:rPr lang="en-US" altLang="en-US" dirty="0"/>
              <a:t>Histological image of a cirrhotic liver showing regenerative nodules surrounded by fibrous tissue (stained blue).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F65FD3E-60BB-468F-890A-A1C3BE39621C}" type="slidenum">
              <a:rPr lang="zh-CN" altLang="en-US"/>
              <a:pPr/>
              <a:t>131</a:t>
            </a:fld>
            <a:endParaRPr lang="en-US" altLang="zh-CN"/>
          </a:p>
        </p:txBody>
      </p:sp>
      <p:sp>
        <p:nvSpPr>
          <p:cNvPr id="372738" name="Rectangle 2"/>
          <p:cNvSpPr>
            <a:spLocks noGrp="1" noRot="1" noChangeAspect="1" noChangeArrowheads="1" noTextEdit="1"/>
          </p:cNvSpPr>
          <p:nvPr>
            <p:ph type="sldImg"/>
          </p:nvPr>
        </p:nvSpPr>
        <p:spPr>
          <a:xfrm>
            <a:off x="1143000" y="685800"/>
            <a:ext cx="4572000" cy="3429000"/>
          </a:xfrm>
          <a:ln/>
        </p:spPr>
      </p:sp>
      <p:sp>
        <p:nvSpPr>
          <p:cNvPr id="372739" name="Rectangle 3"/>
          <p:cNvSpPr>
            <a:spLocks noGrp="1" noChangeArrowheads="1"/>
          </p:cNvSpPr>
          <p:nvPr>
            <p:ph type="body" idx="1"/>
          </p:nvPr>
        </p:nvSpPr>
        <p:spPr/>
        <p:txBody>
          <a:bodyPr/>
          <a:lstStyle/>
          <a:p>
            <a:r>
              <a:rPr lang="en-US" altLang="zh-CN" b="1" dirty="0"/>
              <a:t>Slide 17</a:t>
            </a:r>
          </a:p>
          <a:p>
            <a:r>
              <a:rPr lang="en-US" altLang="zh-CN" b="1" dirty="0"/>
              <a:t>COMPLICATIONS OF CIRRHOSIS</a:t>
            </a:r>
          </a:p>
          <a:p>
            <a:r>
              <a:rPr lang="en-US" altLang="zh-CN" dirty="0"/>
              <a:t>Cirrhosis leads to two clinical syndromes: portal hypertension and liver insufficiency. Development of </a:t>
            </a:r>
            <a:r>
              <a:rPr lang="en-US" altLang="zh-CN" dirty="0" err="1"/>
              <a:t>variceal</a:t>
            </a:r>
            <a:r>
              <a:rPr lang="en-US" altLang="zh-CN" dirty="0"/>
              <a:t> hemorrhage and ascites are the direct consequence of portal hypertension, while jaundice occurs as a result of a compromised liver function. Encephalopathy is the result of both portal hypertension (</a:t>
            </a:r>
            <a:r>
              <a:rPr lang="en-US" altLang="zh-CN" dirty="0" err="1"/>
              <a:t>portosystemic</a:t>
            </a:r>
            <a:r>
              <a:rPr lang="en-US" altLang="zh-CN" dirty="0"/>
              <a:t> shunting) and liver dysfunction (decreased ammonia metabolism).  Ascites in turn can become complicated by infection (spontaneous bacterial peritonitis) and by the development of a functional renal failure (</a:t>
            </a:r>
            <a:r>
              <a:rPr lang="en-US" altLang="zh-CN" dirty="0" err="1"/>
              <a:t>hepatorenal</a:t>
            </a:r>
            <a:r>
              <a:rPr lang="en-US" altLang="zh-CN" dirty="0"/>
              <a:t> syndrome).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443F34C-F51C-40E9-AB20-9D4E33FD3E0C}" type="slidenum">
              <a:rPr lang="zh-CN" altLang="en-US"/>
              <a:pPr/>
              <a:t>135</a:t>
            </a:fld>
            <a:endParaRPr lang="en-US" altLang="zh-CN"/>
          </a:p>
        </p:txBody>
      </p:sp>
      <p:sp>
        <p:nvSpPr>
          <p:cNvPr id="360450" name="Rectangle 2"/>
          <p:cNvSpPr>
            <a:spLocks noGrp="1" noRot="1" noChangeAspect="1" noChangeArrowheads="1" noTextEdit="1"/>
          </p:cNvSpPr>
          <p:nvPr>
            <p:ph type="sldImg"/>
          </p:nvPr>
        </p:nvSpPr>
        <p:spPr>
          <a:xfrm>
            <a:off x="1143000" y="685800"/>
            <a:ext cx="4573588" cy="3429000"/>
          </a:xfrm>
          <a:ln/>
        </p:spPr>
      </p:sp>
      <p:sp>
        <p:nvSpPr>
          <p:cNvPr id="360451" name="Rectangle 3"/>
          <p:cNvSpPr>
            <a:spLocks noGrp="1" noChangeArrowheads="1"/>
          </p:cNvSpPr>
          <p:nvPr>
            <p:ph type="body" idx="1"/>
          </p:nvPr>
        </p:nvSpPr>
        <p:spPr>
          <a:xfrm>
            <a:off x="914400" y="4343519"/>
            <a:ext cx="5029200" cy="4114243"/>
          </a:xfrm>
        </p:spPr>
        <p:txBody>
          <a:bodyPr/>
          <a:lstStyle/>
          <a:p>
            <a:r>
              <a:rPr lang="en-US" altLang="en-US" b="1"/>
              <a:t>Slide 7</a:t>
            </a:r>
          </a:p>
          <a:p>
            <a:r>
              <a:rPr lang="en-US" altLang="en-US" b="1"/>
              <a:t>GROSS IMAGE OF A CIRRHOTIC LIVER</a:t>
            </a:r>
          </a:p>
          <a:p>
            <a:r>
              <a:rPr lang="en-US" altLang="en-US"/>
              <a:t>Gross image of a cirrhotic liver demonstrating an irregular surface and nodules that give it a heterogeneous appearance.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1C38FC0-9B42-49FF-B7B1-541CD4588F88}" type="slidenum">
              <a:rPr lang="zh-CN" altLang="en-US"/>
              <a:pPr/>
              <a:t>136</a:t>
            </a:fld>
            <a:endParaRPr lang="en-US" altLang="zh-CN"/>
          </a:p>
        </p:txBody>
      </p:sp>
      <p:sp>
        <p:nvSpPr>
          <p:cNvPr id="1701890" name="Rectangle 2"/>
          <p:cNvSpPr>
            <a:spLocks noGrp="1" noRot="1" noChangeAspect="1" noChangeArrowheads="1" noTextEdit="1"/>
          </p:cNvSpPr>
          <p:nvPr>
            <p:ph type="sldImg"/>
          </p:nvPr>
        </p:nvSpPr>
        <p:spPr>
          <a:ln/>
        </p:spPr>
      </p:sp>
      <p:sp>
        <p:nvSpPr>
          <p:cNvPr id="1701891" name="Rectangle 3"/>
          <p:cNvSpPr>
            <a:spLocks noGrp="1" noChangeArrowheads="1"/>
          </p:cNvSpPr>
          <p:nvPr>
            <p:ph type="body" idx="1"/>
          </p:nvPr>
        </p:nvSpPr>
        <p:spPr/>
        <p:txBody>
          <a:bodyPr/>
          <a:lstStyle/>
          <a:p>
            <a:r>
              <a:rPr lang="en-US" altLang="zh-CN" b="1"/>
              <a:t>Slide 8</a:t>
            </a:r>
          </a:p>
          <a:p>
            <a:r>
              <a:rPr lang="en-US" altLang="zh-CN" b="1"/>
              <a:t>HISTOLOGICAL IMAGE OF A NORMAL AND A CIRRHOTIC LIVER</a:t>
            </a:r>
          </a:p>
          <a:p>
            <a:r>
              <a:rPr lang="en-US" altLang="zh-CN"/>
              <a:t>Histological  images of two livers.  On the left, a normal liver with conserved architecture.  On the right, a cirrhotic liver with regenerative nodules surrounded by fibrous tissue (stained blue).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2A751-FD10-42D7-88FF-24B3675CB1B5}" type="slidenum">
              <a:rPr lang="en-US" altLang="zh-CN"/>
              <a:pPr/>
              <a:t>67</a:t>
            </a:fld>
            <a:endParaRPr lang="en-US" altLang="zh-CN"/>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588F68-31DD-441A-AE33-69414562B66F}" type="slidenum">
              <a:rPr lang="en-US" altLang="zh-CN"/>
              <a:pPr/>
              <a:t>69</a:t>
            </a:fld>
            <a:endParaRPr lang="en-US" altLang="zh-CN"/>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5F518F8-FB35-4075-8869-45DE609F9A2D}" type="slidenum">
              <a:rPr lang="zh-CN" altLang="en-US"/>
              <a:pPr/>
              <a:t>78</a:t>
            </a:fld>
            <a:endParaRPr lang="en-US" altLang="zh-CN"/>
          </a:p>
        </p:txBody>
      </p:sp>
      <p:sp>
        <p:nvSpPr>
          <p:cNvPr id="1736706" name="Rectangle 2"/>
          <p:cNvSpPr>
            <a:spLocks noGrp="1" noRot="1" noChangeAspect="1" noChangeArrowheads="1" noTextEdit="1"/>
          </p:cNvSpPr>
          <p:nvPr>
            <p:ph type="sldImg"/>
          </p:nvPr>
        </p:nvSpPr>
        <p:spPr>
          <a:ln/>
        </p:spPr>
      </p:sp>
      <p:sp>
        <p:nvSpPr>
          <p:cNvPr id="1736707" name="Rectangle 3"/>
          <p:cNvSpPr>
            <a:spLocks noGrp="1" noChangeArrowheads="1"/>
          </p:cNvSpPr>
          <p:nvPr>
            <p:ph type="body" idx="1"/>
          </p:nvPr>
        </p:nvSpPr>
        <p:spPr/>
        <p:txBody>
          <a:bodyPr/>
          <a:lstStyle/>
          <a:p>
            <a:r>
              <a:rPr lang="en-US" altLang="zh-CN" b="1" dirty="0"/>
              <a:t>Slide 47</a:t>
            </a:r>
          </a:p>
          <a:p>
            <a:r>
              <a:rPr lang="en-US" altLang="zh-CN" b="1" dirty="0"/>
              <a:t>THE NORMAL LIVER OFFERS ALMOST NO RESISTANCE TO FLOW</a:t>
            </a:r>
          </a:p>
          <a:p>
            <a:r>
              <a:rPr lang="en-US" altLang="zh-CN" dirty="0"/>
              <a:t>The normal liver can withstand significant increases in flow, without resulting in increases in portal pressure.  The normal portal venous system is a low-pressure system and vessels draining the </a:t>
            </a:r>
            <a:r>
              <a:rPr lang="en-US" altLang="zh-CN" dirty="0" err="1"/>
              <a:t>intraabdominal</a:t>
            </a:r>
            <a:r>
              <a:rPr lang="en-US" altLang="zh-CN" dirty="0"/>
              <a:t> organs, such as the coronary vein, drain into it.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EF2BC55-7AAD-4E51-90DB-3C924AC86CBB}" type="slidenum">
              <a:rPr lang="zh-CN" altLang="en-US"/>
              <a:pPr/>
              <a:t>79</a:t>
            </a:fld>
            <a:endParaRPr lang="en-US" altLang="zh-CN"/>
          </a:p>
        </p:txBody>
      </p:sp>
      <p:sp>
        <p:nvSpPr>
          <p:cNvPr id="1737730" name="Rectangle 2"/>
          <p:cNvSpPr>
            <a:spLocks noGrp="1" noRot="1" noChangeAspect="1" noChangeArrowheads="1" noTextEdit="1"/>
          </p:cNvSpPr>
          <p:nvPr>
            <p:ph type="sldImg"/>
          </p:nvPr>
        </p:nvSpPr>
        <p:spPr>
          <a:ln/>
        </p:spPr>
      </p:sp>
      <p:sp>
        <p:nvSpPr>
          <p:cNvPr id="1737731" name="Rectangle 3"/>
          <p:cNvSpPr>
            <a:spLocks noGrp="1" noChangeArrowheads="1"/>
          </p:cNvSpPr>
          <p:nvPr>
            <p:ph type="body" idx="1"/>
          </p:nvPr>
        </p:nvSpPr>
        <p:spPr/>
        <p:txBody>
          <a:bodyPr/>
          <a:lstStyle/>
          <a:p>
            <a:r>
              <a:rPr lang="en-US" altLang="zh-CN" b="1" dirty="0"/>
              <a:t>Slide 48</a:t>
            </a:r>
          </a:p>
          <a:p>
            <a:r>
              <a:rPr lang="en-US" altLang="zh-CN" b="1" dirty="0"/>
              <a:t>ARCHITECTURAL LIVER DISRUPTION IS THE MAIN MECHANISM THAT LEADS TO AN INCREASED INTRAHEPATIC RESISTANCE</a:t>
            </a:r>
          </a:p>
          <a:p>
            <a:r>
              <a:rPr lang="en-US" altLang="zh-CN" dirty="0"/>
              <a:t>The deposition of fibrous tissue and the formation of nodules, disrupts the architecture of the liver, leading to an increased resistance to flow and to portal hypertension.  Vessels that normally drain into the portal system, such as the coronary vein, reverse their flow and become </a:t>
            </a:r>
            <a:r>
              <a:rPr lang="en-US" altLang="zh-CN" dirty="0" err="1"/>
              <a:t>porto</a:t>
            </a:r>
            <a:r>
              <a:rPr lang="en-US" altLang="zh-CN" dirty="0"/>
              <a:t>-systemic collaterals. Additionally, with portal hypertension, the spleen increases in size and sequesters platelets and other formed blood cells leading to </a:t>
            </a:r>
            <a:r>
              <a:rPr lang="en-US" altLang="zh-CN" dirty="0" err="1"/>
              <a:t>hypersplenism</a:t>
            </a:r>
            <a:r>
              <a:rPr lang="en-US" altLang="zh-CN"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4AD9589-7148-4714-AFE0-C5D2B8FB84D9}" type="slidenum">
              <a:rPr lang="zh-CN" altLang="en-US"/>
              <a:pPr/>
              <a:t>80</a:t>
            </a:fld>
            <a:endParaRPr lang="en-US" altLang="zh-CN"/>
          </a:p>
        </p:txBody>
      </p:sp>
      <p:sp>
        <p:nvSpPr>
          <p:cNvPr id="1751042" name="Rectangle 2"/>
          <p:cNvSpPr>
            <a:spLocks noGrp="1" noRot="1" noChangeAspect="1" noChangeArrowheads="1" noTextEdit="1"/>
          </p:cNvSpPr>
          <p:nvPr>
            <p:ph type="sldImg"/>
          </p:nvPr>
        </p:nvSpPr>
        <p:spPr>
          <a:ln/>
        </p:spPr>
      </p:sp>
      <p:sp>
        <p:nvSpPr>
          <p:cNvPr id="1751043" name="Rectangle 3"/>
          <p:cNvSpPr>
            <a:spLocks noGrp="1" noChangeArrowheads="1"/>
          </p:cNvSpPr>
          <p:nvPr>
            <p:ph type="body" idx="1"/>
          </p:nvPr>
        </p:nvSpPr>
        <p:spPr/>
        <p:txBody>
          <a:bodyPr/>
          <a:lstStyle/>
          <a:p>
            <a:r>
              <a:rPr lang="en-US" altLang="zh-CN" b="1"/>
              <a:t>Slide 65</a:t>
            </a:r>
          </a:p>
          <a:p>
            <a:r>
              <a:rPr lang="en-US" altLang="zh-CN" b="1"/>
              <a:t>AN INCREASE IN PORTAL VENOUS INFLOW SUSTAINS PORTAL HYPERTENSION</a:t>
            </a:r>
          </a:p>
          <a:p>
            <a:r>
              <a:rPr lang="en-US" altLang="zh-CN"/>
              <a:t>The initial mechanism in the development of portal hypertension in cirrhosis is an increase in vascular resistance to portal flow mostly due to a distorted sinusoidal architecture.  However, a subsequent increase in portal venous inflow secondary to splanchnic vasodilatation, maintains the portal hypertensive state.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F65FD3E-60BB-468F-890A-A1C3BE39621C}" type="slidenum">
              <a:rPr lang="zh-CN" altLang="en-US"/>
              <a:pPr/>
              <a:t>82</a:t>
            </a:fld>
            <a:endParaRPr lang="en-US" altLang="zh-CN"/>
          </a:p>
        </p:txBody>
      </p:sp>
      <p:sp>
        <p:nvSpPr>
          <p:cNvPr id="372738" name="Rectangle 2"/>
          <p:cNvSpPr>
            <a:spLocks noGrp="1" noRot="1" noChangeAspect="1" noChangeArrowheads="1" noTextEdit="1"/>
          </p:cNvSpPr>
          <p:nvPr>
            <p:ph type="sldImg"/>
          </p:nvPr>
        </p:nvSpPr>
        <p:spPr>
          <a:xfrm>
            <a:off x="1143000" y="685800"/>
            <a:ext cx="4572000" cy="3429000"/>
          </a:xfrm>
          <a:ln/>
        </p:spPr>
      </p:sp>
      <p:sp>
        <p:nvSpPr>
          <p:cNvPr id="372739" name="Rectangle 3"/>
          <p:cNvSpPr>
            <a:spLocks noGrp="1" noChangeArrowheads="1"/>
          </p:cNvSpPr>
          <p:nvPr>
            <p:ph type="body" idx="1"/>
          </p:nvPr>
        </p:nvSpPr>
        <p:spPr/>
        <p:txBody>
          <a:bodyPr/>
          <a:lstStyle/>
          <a:p>
            <a:r>
              <a:rPr lang="en-US" altLang="zh-CN" b="1" dirty="0"/>
              <a:t>Slide 17</a:t>
            </a:r>
          </a:p>
          <a:p>
            <a:r>
              <a:rPr lang="en-US" altLang="zh-CN" b="1" dirty="0"/>
              <a:t>COMPLICATIONS OF CIRRHOSIS</a:t>
            </a:r>
          </a:p>
          <a:p>
            <a:r>
              <a:rPr lang="en-US" altLang="zh-CN" dirty="0"/>
              <a:t>Cirrhosis leads to two clinical syndromes: portal hypertension and liver insufficiency. Development of </a:t>
            </a:r>
            <a:r>
              <a:rPr lang="en-US" altLang="zh-CN" dirty="0" err="1"/>
              <a:t>variceal</a:t>
            </a:r>
            <a:r>
              <a:rPr lang="en-US" altLang="zh-CN" dirty="0"/>
              <a:t> hemorrhage and ascites are the direct consequence of portal hypertension, while jaundice occurs as a result of a compromised liver function. Encephalopathy is the result of both portal hypertension (</a:t>
            </a:r>
            <a:r>
              <a:rPr lang="en-US" altLang="zh-CN" dirty="0" err="1"/>
              <a:t>portosystemic</a:t>
            </a:r>
            <a:r>
              <a:rPr lang="en-US" altLang="zh-CN" dirty="0"/>
              <a:t> shunting) and liver dysfunction (decreased ammonia metabolism).  Ascites in turn can become complicated by infection (spontaneous bacterial peritonitis) and by the development of a functional renal failure (</a:t>
            </a:r>
            <a:r>
              <a:rPr lang="en-US" altLang="zh-CN" dirty="0" err="1"/>
              <a:t>hepatorenal</a:t>
            </a:r>
            <a:r>
              <a:rPr lang="en-US" altLang="zh-CN" dirty="0"/>
              <a:t> syndrome).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A1B6C39-8897-4192-A81B-6C51B8C83555}" type="slidenum">
              <a:rPr lang="zh-CN" altLang="en-US"/>
              <a:pPr/>
              <a:t>85</a:t>
            </a:fld>
            <a:endParaRPr lang="en-US" altLang="zh-CN"/>
          </a:p>
        </p:txBody>
      </p:sp>
      <p:sp>
        <p:nvSpPr>
          <p:cNvPr id="2702338" name="Rectangle 2"/>
          <p:cNvSpPr>
            <a:spLocks noGrp="1" noRot="1" noChangeAspect="1" noChangeArrowheads="1" noTextEdit="1"/>
          </p:cNvSpPr>
          <p:nvPr>
            <p:ph type="sldImg"/>
          </p:nvPr>
        </p:nvSpPr>
        <p:spPr>
          <a:ln/>
        </p:spPr>
      </p:sp>
      <p:sp>
        <p:nvSpPr>
          <p:cNvPr id="2702339" name="Rectangle 3"/>
          <p:cNvSpPr>
            <a:spLocks noGrp="1" noChangeArrowheads="1"/>
          </p:cNvSpPr>
          <p:nvPr>
            <p:ph type="body" idx="1"/>
          </p:nvPr>
        </p:nvSpPr>
        <p:spPr/>
        <p:txBody>
          <a:bodyPr/>
          <a:lstStyle/>
          <a:p>
            <a:r>
              <a:rPr lang="en-US" altLang="zh-CN" b="1"/>
              <a:t>Slide 10</a:t>
            </a:r>
          </a:p>
          <a:p>
            <a:r>
              <a:rPr lang="en-US" altLang="zh-CN" b="1"/>
              <a:t>PATHOGENESIS OF LIVER FIBROSIS</a:t>
            </a:r>
          </a:p>
          <a:p>
            <a:r>
              <a:rPr lang="en-US" altLang="zh-CN"/>
              <a:t>The key pathogenic feature underlying liver fibrosis and cirrhosis is hepatic stellate cell activation.  Hepatic stellate cells (also known as Ito cells or perisinusoidal cells) are located in the space of Disse between hepatocytes and sinusoidal endothelial cells (that normally are fenestrated).  Normally, hepatic stellate cells are quiescent and serve as the main storage site for retinoids (vitamin A). </a:t>
            </a:r>
          </a:p>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679E9480-15CB-4CE3-8343-A7863DF8B98C}" type="slidenum">
              <a:rPr lang="zh-CN" altLang="en-US"/>
              <a:pPr/>
              <a:t>86</a:t>
            </a:fld>
            <a:endParaRPr lang="en-US" altLang="zh-CN"/>
          </a:p>
        </p:txBody>
      </p:sp>
      <p:sp>
        <p:nvSpPr>
          <p:cNvPr id="1705986" name="Rectangle 2"/>
          <p:cNvSpPr>
            <a:spLocks noGrp="1" noRot="1" noChangeAspect="1" noChangeArrowheads="1" noTextEdit="1"/>
          </p:cNvSpPr>
          <p:nvPr>
            <p:ph type="sldImg"/>
          </p:nvPr>
        </p:nvSpPr>
        <p:spPr>
          <a:ln/>
        </p:spPr>
      </p:sp>
      <p:sp>
        <p:nvSpPr>
          <p:cNvPr id="1705987" name="Rectangle 3"/>
          <p:cNvSpPr>
            <a:spLocks noGrp="1" noChangeArrowheads="1"/>
          </p:cNvSpPr>
          <p:nvPr>
            <p:ph type="body" idx="1"/>
          </p:nvPr>
        </p:nvSpPr>
        <p:spPr/>
        <p:txBody>
          <a:bodyPr/>
          <a:lstStyle/>
          <a:p>
            <a:r>
              <a:rPr lang="en-US" altLang="zh-CN" b="1" dirty="0" smtClean="0"/>
              <a:t>PATHOGENESIS </a:t>
            </a:r>
            <a:r>
              <a:rPr lang="en-US" altLang="zh-CN" b="1" dirty="0"/>
              <a:t>OF LIVER FIBROSIS</a:t>
            </a:r>
          </a:p>
          <a:p>
            <a:r>
              <a:rPr lang="en-US" altLang="zh-CN" dirty="0"/>
              <a:t>In cirrhosis, activated stellate cells deposit collagen in the space of </a:t>
            </a:r>
            <a:r>
              <a:rPr lang="en-US" altLang="zh-CN" dirty="0" err="1"/>
              <a:t>Disse</a:t>
            </a:r>
            <a:r>
              <a:rPr lang="en-US" altLang="zh-CN" dirty="0"/>
              <a:t>, leading to defenestration of sinusoidal endothelial cells, and acquire contractile properties that lead to sinusoidal constriction, which is partially responsible for increased intrahepatic vascular resistance.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71775" y="3141663"/>
            <a:ext cx="5903913" cy="1109662"/>
          </a:xfrm>
          <a:effectLst>
            <a:outerShdw dist="17961" dir="2700000" algn="ctr" rotWithShape="0">
              <a:schemeClr val="bg2"/>
            </a:outerShdw>
          </a:effectLst>
        </p:spPr>
        <p:txBody>
          <a:bodyPr/>
          <a:lstStyle>
            <a:lvl1pPr>
              <a:defRPr sz="3200"/>
            </a:lvl1pPr>
          </a:lstStyle>
          <a:p>
            <a:pPr lvl="0"/>
            <a:r>
              <a:rPr lang="en-US" noProof="0" smtClean="0"/>
              <a:t>Click to edit Master title style</a:t>
            </a:r>
            <a:endParaRPr lang="ru-RU" noProof="0" smtClean="0"/>
          </a:p>
        </p:txBody>
      </p:sp>
      <p:sp>
        <p:nvSpPr>
          <p:cNvPr id="5123" name="Rectangle 3"/>
          <p:cNvSpPr>
            <a:spLocks noGrp="1" noChangeArrowheads="1"/>
          </p:cNvSpPr>
          <p:nvPr>
            <p:ph type="subTitle" idx="1"/>
          </p:nvPr>
        </p:nvSpPr>
        <p:spPr>
          <a:xfrm>
            <a:off x="2771775" y="3813175"/>
            <a:ext cx="5903913" cy="696913"/>
          </a:xfrm>
          <a:effectLst>
            <a:outerShdw dist="17961" dir="2700000" algn="ctr" rotWithShape="0">
              <a:schemeClr val="bg2"/>
            </a:outerShdw>
          </a:effectLst>
        </p:spPr>
        <p:txBody>
          <a:bodyPr/>
          <a:lstStyle>
            <a:lvl1pPr marL="0" indent="0" algn="r">
              <a:buFontTx/>
              <a:buNone/>
              <a:defRPr sz="2400" b="1"/>
            </a:lvl1pPr>
          </a:lstStyle>
          <a:p>
            <a:pPr lvl="0"/>
            <a:r>
              <a:rPr lang="en-US" noProof="0" smtClean="0"/>
              <a:t>Click to edit Master subtitle style</a:t>
            </a:r>
            <a:endParaRPr lang="ru-RU"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1087257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84888" y="1268413"/>
            <a:ext cx="1871662" cy="5472112"/>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68313" y="1268413"/>
            <a:ext cx="5464175" cy="5472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383098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0772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73225"/>
            <a:ext cx="8077200"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 y="3998913"/>
            <a:ext cx="807720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1625" y="6305550"/>
            <a:ext cx="2289175" cy="476250"/>
          </a:xfrm>
          <a:prstGeom prst="rect">
            <a:avLst/>
          </a:prstGeom>
        </p:spPr>
        <p:txBody>
          <a:bodyPr/>
          <a:lstStyle>
            <a:lvl1pPr>
              <a:defRPr/>
            </a:lvl1pPr>
          </a:lstStyle>
          <a:p>
            <a:endParaRPr lang="en-US" altLang="zh-CN"/>
          </a:p>
        </p:txBody>
      </p:sp>
      <p:sp>
        <p:nvSpPr>
          <p:cNvPr id="6" name="Footer Placeholder 5"/>
          <p:cNvSpPr>
            <a:spLocks noGrp="1"/>
          </p:cNvSpPr>
          <p:nvPr>
            <p:ph type="ftr" sz="quarter" idx="11"/>
          </p:nvPr>
        </p:nvSpPr>
        <p:spPr>
          <a:xfrm>
            <a:off x="3124200" y="6305550"/>
            <a:ext cx="2895600" cy="476250"/>
          </a:xfrm>
          <a:prstGeom prst="rect">
            <a:avLst/>
          </a:prstGeom>
        </p:spPr>
        <p:txBody>
          <a:bodyPr/>
          <a:lstStyle>
            <a:lvl1pPr>
              <a:defRPr/>
            </a:lvl1pPr>
          </a:lstStyle>
          <a:p>
            <a:endParaRPr lang="en-US" altLang="zh-CN"/>
          </a:p>
        </p:txBody>
      </p:sp>
      <p:sp>
        <p:nvSpPr>
          <p:cNvPr id="7" name="Slide Number Placeholder 6"/>
          <p:cNvSpPr>
            <a:spLocks noGrp="1"/>
          </p:cNvSpPr>
          <p:nvPr>
            <p:ph type="sldNum" sz="quarter" idx="12"/>
          </p:nvPr>
        </p:nvSpPr>
        <p:spPr>
          <a:xfrm>
            <a:off x="6553200" y="6305550"/>
            <a:ext cx="2289175" cy="476250"/>
          </a:xfrm>
          <a:prstGeom prst="rect">
            <a:avLst/>
          </a:prstGeom>
        </p:spPr>
        <p:txBody>
          <a:bodyPr/>
          <a:lstStyle>
            <a:lvl1pPr>
              <a:defRPr/>
            </a:lvl1pPr>
          </a:lstStyle>
          <a:p>
            <a:fld id="{C4F770AF-7892-4A21-B344-CDC85FB58D29}" type="slidenum">
              <a:rPr lang="en-US" altLang="zh-CN"/>
              <a:pPr/>
              <a:t>‹#›</a:t>
            </a:fld>
            <a:endParaRPr lang="en-US" altLang="zh-CN"/>
          </a:p>
        </p:txBody>
      </p:sp>
    </p:spTree>
    <p:extLst>
      <p:ext uri="{BB962C8B-B14F-4D97-AF65-F5344CB8AC3E}">
        <p14:creationId xmlns:p14="http://schemas.microsoft.com/office/powerpoint/2010/main" val="3441368002"/>
      </p:ext>
    </p:extLst>
  </p:cSld>
  <p:clrMapOvr>
    <a:masterClrMapping/>
  </p:clrMapOvr>
  <p:transition>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7010DC7A-A50F-4ACB-8B04-10E529F0109A}" type="slidenum">
              <a:rPr lang="ru-RU"/>
              <a:pPr/>
              <a:t>‹#›</a:t>
            </a:fld>
            <a:endParaRPr lang="ru-RU"/>
          </a:p>
        </p:txBody>
      </p:sp>
    </p:spTree>
    <p:extLst>
      <p:ext uri="{BB962C8B-B14F-4D97-AF65-F5344CB8AC3E}">
        <p14:creationId xmlns:p14="http://schemas.microsoft.com/office/powerpoint/2010/main" val="2886387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1B376E29-DA03-4B87-8BF7-F5030A036DB8}" type="slidenum">
              <a:rPr lang="ru-RU"/>
              <a:pPr/>
              <a:t>‹#›</a:t>
            </a:fld>
            <a:endParaRPr lang="ru-RU"/>
          </a:p>
        </p:txBody>
      </p:sp>
    </p:spTree>
    <p:extLst>
      <p:ext uri="{BB962C8B-B14F-4D97-AF65-F5344CB8AC3E}">
        <p14:creationId xmlns:p14="http://schemas.microsoft.com/office/powerpoint/2010/main" val="3162667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914E72EF-4CD7-43ED-BBD6-7C4C0D1B45F5}" type="slidenum">
              <a:rPr lang="ru-RU"/>
              <a:pPr/>
              <a:t>‹#›</a:t>
            </a:fld>
            <a:endParaRPr lang="ru-RU"/>
          </a:p>
        </p:txBody>
      </p:sp>
    </p:spTree>
    <p:extLst>
      <p:ext uri="{BB962C8B-B14F-4D97-AF65-F5344CB8AC3E}">
        <p14:creationId xmlns:p14="http://schemas.microsoft.com/office/powerpoint/2010/main" val="3267978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1908175" y="1600200"/>
            <a:ext cx="33131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373688" y="1600200"/>
            <a:ext cx="33131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93F39DD0-9E76-4188-9343-B4D670B64807}" type="slidenum">
              <a:rPr lang="ru-RU"/>
              <a:pPr/>
              <a:t>‹#›</a:t>
            </a:fld>
            <a:endParaRPr lang="ru-RU"/>
          </a:p>
        </p:txBody>
      </p:sp>
    </p:spTree>
    <p:extLst>
      <p:ext uri="{BB962C8B-B14F-4D97-AF65-F5344CB8AC3E}">
        <p14:creationId xmlns:p14="http://schemas.microsoft.com/office/powerpoint/2010/main" val="843897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776E91B6-9E20-4AED-BBFC-7628425FEC39}" type="slidenum">
              <a:rPr lang="ru-RU"/>
              <a:pPr/>
              <a:t>‹#›</a:t>
            </a:fld>
            <a:endParaRPr lang="ru-RU"/>
          </a:p>
        </p:txBody>
      </p:sp>
    </p:spTree>
    <p:extLst>
      <p:ext uri="{BB962C8B-B14F-4D97-AF65-F5344CB8AC3E}">
        <p14:creationId xmlns:p14="http://schemas.microsoft.com/office/powerpoint/2010/main" val="3617063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41639299-6619-4156-B7C6-AE766C5D3B37}" type="slidenum">
              <a:rPr lang="ru-RU"/>
              <a:pPr/>
              <a:t>‹#›</a:t>
            </a:fld>
            <a:endParaRPr lang="ru-RU"/>
          </a:p>
        </p:txBody>
      </p:sp>
    </p:spTree>
    <p:extLst>
      <p:ext uri="{BB962C8B-B14F-4D97-AF65-F5344CB8AC3E}">
        <p14:creationId xmlns:p14="http://schemas.microsoft.com/office/powerpoint/2010/main" val="4238597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E47A7446-DC46-410A-BB06-D34E013F9145}" type="slidenum">
              <a:rPr lang="ru-RU"/>
              <a:pPr/>
              <a:t>‹#›</a:t>
            </a:fld>
            <a:endParaRPr lang="ru-RU"/>
          </a:p>
        </p:txBody>
      </p:sp>
    </p:spTree>
    <p:extLst>
      <p:ext uri="{BB962C8B-B14F-4D97-AF65-F5344CB8AC3E}">
        <p14:creationId xmlns:p14="http://schemas.microsoft.com/office/powerpoint/2010/main" val="232997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2089604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CCC65A2C-97B6-448A-9E1E-49C4E667BA64}" type="slidenum">
              <a:rPr lang="ru-RU"/>
              <a:pPr/>
              <a:t>‹#›</a:t>
            </a:fld>
            <a:endParaRPr lang="ru-RU"/>
          </a:p>
        </p:txBody>
      </p:sp>
    </p:spTree>
    <p:extLst>
      <p:ext uri="{BB962C8B-B14F-4D97-AF65-F5344CB8AC3E}">
        <p14:creationId xmlns:p14="http://schemas.microsoft.com/office/powerpoint/2010/main" val="701002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1C9E9D09-C465-4E49-9D8D-16E0A186FE15}" type="slidenum">
              <a:rPr lang="ru-RU"/>
              <a:pPr/>
              <a:t>‹#›</a:t>
            </a:fld>
            <a:endParaRPr lang="ru-RU"/>
          </a:p>
        </p:txBody>
      </p:sp>
    </p:spTree>
    <p:extLst>
      <p:ext uri="{BB962C8B-B14F-4D97-AF65-F5344CB8AC3E}">
        <p14:creationId xmlns:p14="http://schemas.microsoft.com/office/powerpoint/2010/main" val="1835194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AD926814-7CAE-4F89-9151-596DE12C189E}" type="slidenum">
              <a:rPr lang="ru-RU"/>
              <a:pPr/>
              <a:t>‹#›</a:t>
            </a:fld>
            <a:endParaRPr lang="ru-RU"/>
          </a:p>
        </p:txBody>
      </p:sp>
    </p:spTree>
    <p:extLst>
      <p:ext uri="{BB962C8B-B14F-4D97-AF65-F5344CB8AC3E}">
        <p14:creationId xmlns:p14="http://schemas.microsoft.com/office/powerpoint/2010/main" val="2322232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274638"/>
            <a:ext cx="1693862"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1908175" y="274638"/>
            <a:ext cx="49323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896050E9-5B95-414C-911D-6FCA699CC694}" type="slidenum">
              <a:rPr lang="ru-RU"/>
              <a:pPr/>
              <a:t>‹#›</a:t>
            </a:fld>
            <a:endParaRPr lang="ru-RU"/>
          </a:p>
        </p:txBody>
      </p:sp>
    </p:spTree>
    <p:extLst>
      <p:ext uri="{BB962C8B-B14F-4D97-AF65-F5344CB8AC3E}">
        <p14:creationId xmlns:p14="http://schemas.microsoft.com/office/powerpoint/2010/main" val="301893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345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539750" y="1844675"/>
            <a:ext cx="36322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324350" y="1844675"/>
            <a:ext cx="36322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15532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1559453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Tree>
    <p:extLst>
      <p:ext uri="{BB962C8B-B14F-4D97-AF65-F5344CB8AC3E}">
        <p14:creationId xmlns:p14="http://schemas.microsoft.com/office/powerpoint/2010/main" val="87984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82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233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0350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268413"/>
            <a:ext cx="7416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ru-RU" smtClean="0"/>
          </a:p>
        </p:txBody>
      </p:sp>
      <p:sp>
        <p:nvSpPr>
          <p:cNvPr id="1027" name="Rectangle 3"/>
          <p:cNvSpPr>
            <a:spLocks noGrp="1" noChangeArrowheads="1"/>
          </p:cNvSpPr>
          <p:nvPr>
            <p:ph type="body" idx="1"/>
          </p:nvPr>
        </p:nvSpPr>
        <p:spPr bwMode="auto">
          <a:xfrm>
            <a:off x="539750" y="1844675"/>
            <a:ext cx="74168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smtClean="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r" rtl="0" eaLnBrk="1" fontAlgn="base" hangingPunct="1">
        <a:spcBef>
          <a:spcPct val="0"/>
        </a:spcBef>
        <a:spcAft>
          <a:spcPct val="0"/>
        </a:spcAft>
        <a:defRPr sz="3600" b="1">
          <a:solidFill>
            <a:schemeClr val="tx2"/>
          </a:solidFill>
          <a:latin typeface="+mj-lt"/>
          <a:ea typeface="+mj-ea"/>
          <a:cs typeface="+mj-cs"/>
        </a:defRPr>
      </a:lvl1pPr>
      <a:lvl2pPr algn="r" rtl="0" eaLnBrk="1" fontAlgn="base" hangingPunct="1">
        <a:spcBef>
          <a:spcPct val="0"/>
        </a:spcBef>
        <a:spcAft>
          <a:spcPct val="0"/>
        </a:spcAft>
        <a:defRPr sz="3600" b="1">
          <a:solidFill>
            <a:schemeClr val="tx2"/>
          </a:solidFill>
          <a:latin typeface="Century Gothic" pitchFamily="34" charset="0"/>
        </a:defRPr>
      </a:lvl2pPr>
      <a:lvl3pPr algn="r" rtl="0" eaLnBrk="1" fontAlgn="base" hangingPunct="1">
        <a:spcBef>
          <a:spcPct val="0"/>
        </a:spcBef>
        <a:spcAft>
          <a:spcPct val="0"/>
        </a:spcAft>
        <a:defRPr sz="3600" b="1">
          <a:solidFill>
            <a:schemeClr val="tx2"/>
          </a:solidFill>
          <a:latin typeface="Century Gothic" pitchFamily="34" charset="0"/>
        </a:defRPr>
      </a:lvl3pPr>
      <a:lvl4pPr algn="r" rtl="0" eaLnBrk="1" fontAlgn="base" hangingPunct="1">
        <a:spcBef>
          <a:spcPct val="0"/>
        </a:spcBef>
        <a:spcAft>
          <a:spcPct val="0"/>
        </a:spcAft>
        <a:defRPr sz="3600" b="1">
          <a:solidFill>
            <a:schemeClr val="tx2"/>
          </a:solidFill>
          <a:latin typeface="Century Gothic" pitchFamily="34" charset="0"/>
        </a:defRPr>
      </a:lvl4pPr>
      <a:lvl5pPr algn="r" rtl="0" eaLnBrk="1" fontAlgn="base" hangingPunct="1">
        <a:spcBef>
          <a:spcPct val="0"/>
        </a:spcBef>
        <a:spcAft>
          <a:spcPct val="0"/>
        </a:spcAft>
        <a:defRPr sz="3600" b="1">
          <a:solidFill>
            <a:schemeClr val="tx2"/>
          </a:solidFill>
          <a:latin typeface="Century Gothic" pitchFamily="34" charset="0"/>
        </a:defRPr>
      </a:lvl5pPr>
      <a:lvl6pPr marL="457200" algn="r" rtl="0" eaLnBrk="1" fontAlgn="base" hangingPunct="1">
        <a:spcBef>
          <a:spcPct val="0"/>
        </a:spcBef>
        <a:spcAft>
          <a:spcPct val="0"/>
        </a:spcAft>
        <a:defRPr sz="3600" b="1">
          <a:solidFill>
            <a:schemeClr val="tx2"/>
          </a:solidFill>
          <a:latin typeface="Century Gothic" pitchFamily="34" charset="0"/>
        </a:defRPr>
      </a:lvl6pPr>
      <a:lvl7pPr marL="914400" algn="r" rtl="0" eaLnBrk="1" fontAlgn="base" hangingPunct="1">
        <a:spcBef>
          <a:spcPct val="0"/>
        </a:spcBef>
        <a:spcAft>
          <a:spcPct val="0"/>
        </a:spcAft>
        <a:defRPr sz="3600" b="1">
          <a:solidFill>
            <a:schemeClr val="tx2"/>
          </a:solidFill>
          <a:latin typeface="Century Gothic" pitchFamily="34" charset="0"/>
        </a:defRPr>
      </a:lvl7pPr>
      <a:lvl8pPr marL="1371600" algn="r" rtl="0" eaLnBrk="1" fontAlgn="base" hangingPunct="1">
        <a:spcBef>
          <a:spcPct val="0"/>
        </a:spcBef>
        <a:spcAft>
          <a:spcPct val="0"/>
        </a:spcAft>
        <a:defRPr sz="3600" b="1">
          <a:solidFill>
            <a:schemeClr val="tx2"/>
          </a:solidFill>
          <a:latin typeface="Century Gothic" pitchFamily="34" charset="0"/>
        </a:defRPr>
      </a:lvl8pPr>
      <a:lvl9pPr marL="1828800" algn="r" rtl="0" eaLnBrk="1" fontAlgn="base" hangingPunct="1">
        <a:spcBef>
          <a:spcPct val="0"/>
        </a:spcBef>
        <a:spcAft>
          <a:spcPct val="0"/>
        </a:spcAft>
        <a:defRPr sz="3600" b="1">
          <a:solidFill>
            <a:schemeClr val="tx2"/>
          </a:solidFill>
          <a:latin typeface="Century Gothic" pitchFamily="34" charset="0"/>
        </a:defRPr>
      </a:lvl9pPr>
    </p:titleStyle>
    <p:body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79613" y="274638"/>
            <a:ext cx="67071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ru-RU"/>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ru-RU"/>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07EC142C-4C91-41FF-8C29-26B9A37B951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entury Gothic" pitchFamily="34" charset="0"/>
        </a:defRPr>
      </a:lvl2pPr>
      <a:lvl3pPr algn="ctr" rtl="0" fontAlgn="base">
        <a:spcBef>
          <a:spcPct val="0"/>
        </a:spcBef>
        <a:spcAft>
          <a:spcPct val="0"/>
        </a:spcAft>
        <a:defRPr sz="4400">
          <a:solidFill>
            <a:schemeClr val="tx2"/>
          </a:solidFill>
          <a:latin typeface="Century Gothic" pitchFamily="34" charset="0"/>
        </a:defRPr>
      </a:lvl3pPr>
      <a:lvl4pPr algn="ctr" rtl="0" fontAlgn="base">
        <a:spcBef>
          <a:spcPct val="0"/>
        </a:spcBef>
        <a:spcAft>
          <a:spcPct val="0"/>
        </a:spcAft>
        <a:defRPr sz="4400">
          <a:solidFill>
            <a:schemeClr val="tx2"/>
          </a:solidFill>
          <a:latin typeface="Century Gothic" pitchFamily="34" charset="0"/>
        </a:defRPr>
      </a:lvl4pPr>
      <a:lvl5pPr algn="ctr" rtl="0" fontAlgn="base">
        <a:spcBef>
          <a:spcPct val="0"/>
        </a:spcBef>
        <a:spcAft>
          <a:spcPct val="0"/>
        </a:spcAft>
        <a:defRPr sz="4400">
          <a:solidFill>
            <a:schemeClr val="tx2"/>
          </a:solidFill>
          <a:latin typeface="Century Gothic" pitchFamily="34" charset="0"/>
        </a:defRPr>
      </a:lvl5pPr>
      <a:lvl6pPr marL="457200" algn="ctr" rtl="0" fontAlgn="base">
        <a:spcBef>
          <a:spcPct val="0"/>
        </a:spcBef>
        <a:spcAft>
          <a:spcPct val="0"/>
        </a:spcAft>
        <a:defRPr sz="4400">
          <a:solidFill>
            <a:schemeClr val="tx2"/>
          </a:solidFill>
          <a:latin typeface="Century Gothic" pitchFamily="34" charset="0"/>
        </a:defRPr>
      </a:lvl6pPr>
      <a:lvl7pPr marL="914400" algn="ctr" rtl="0" fontAlgn="base">
        <a:spcBef>
          <a:spcPct val="0"/>
        </a:spcBef>
        <a:spcAft>
          <a:spcPct val="0"/>
        </a:spcAft>
        <a:defRPr sz="4400">
          <a:solidFill>
            <a:schemeClr val="tx2"/>
          </a:solidFill>
          <a:latin typeface="Century Gothic" pitchFamily="34" charset="0"/>
        </a:defRPr>
      </a:lvl7pPr>
      <a:lvl8pPr marL="1371600" algn="ctr" rtl="0" fontAlgn="base">
        <a:spcBef>
          <a:spcPct val="0"/>
        </a:spcBef>
        <a:spcAft>
          <a:spcPct val="0"/>
        </a:spcAft>
        <a:defRPr sz="4400">
          <a:solidFill>
            <a:schemeClr val="tx2"/>
          </a:solidFill>
          <a:latin typeface="Century Gothic" pitchFamily="34" charset="0"/>
        </a:defRPr>
      </a:lvl8pPr>
      <a:lvl9pPr marL="1828800" algn="ctr" rtl="0" fontAlgn="base">
        <a:spcBef>
          <a:spcPct val="0"/>
        </a:spcBef>
        <a:spcAft>
          <a:spcPct val="0"/>
        </a:spcAft>
        <a:defRPr sz="4400">
          <a:solidFill>
            <a:schemeClr val="tx2"/>
          </a:solidFill>
          <a:latin typeface="Century Gothic"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file:///C:\WINDOWS\Asztal\oktat2\LIVER012.jpg"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file:///C:\WINDOWS\Asztal\oktat2\LIVER008.jpg"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9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2699792" y="4724400"/>
            <a:ext cx="6264696" cy="1008856"/>
          </a:xfrm>
        </p:spPr>
        <p:txBody>
          <a:bodyPr/>
          <a:lstStyle/>
          <a:p>
            <a:r>
              <a:rPr lang="en-IN" sz="4400" dirty="0" smtClean="0">
                <a:solidFill>
                  <a:srgbClr val="FFC000"/>
                </a:solidFill>
              </a:rPr>
              <a:t>BILIRUBIN</a:t>
            </a:r>
            <a:r>
              <a:rPr lang="en-IN" sz="4400" spc="-60" dirty="0" smtClean="0">
                <a:solidFill>
                  <a:srgbClr val="FFC000"/>
                </a:solidFill>
              </a:rPr>
              <a:t> </a:t>
            </a:r>
            <a:r>
              <a:rPr lang="en-IN" sz="4400" spc="-35" dirty="0" smtClean="0">
                <a:solidFill>
                  <a:srgbClr val="FFC000"/>
                </a:solidFill>
              </a:rPr>
              <a:t>METABOLISM</a:t>
            </a:r>
            <a:endParaRPr lang="en-US" sz="4400" dirty="0">
              <a:solidFill>
                <a:srgbClr val="FFC000"/>
              </a:solidFill>
            </a:endParaRPr>
          </a:p>
        </p:txBody>
      </p:sp>
      <p:sp>
        <p:nvSpPr>
          <p:cNvPr id="34829" name="Rectangle 13"/>
          <p:cNvSpPr>
            <a:spLocks noGrp="1" noChangeArrowheads="1"/>
          </p:cNvSpPr>
          <p:nvPr>
            <p:ph type="subTitle" idx="1"/>
          </p:nvPr>
        </p:nvSpPr>
        <p:spPr>
          <a:xfrm>
            <a:off x="4932363" y="5589588"/>
            <a:ext cx="3527425" cy="503237"/>
          </a:xfrm>
        </p:spPr>
        <p:txBody>
          <a:bodyPr/>
          <a:lstStyle/>
          <a:p>
            <a:r>
              <a:rPr lang="en-IN" sz="2800" dirty="0" smtClean="0">
                <a:solidFill>
                  <a:schemeClr val="bg1"/>
                </a:solidFill>
              </a:rPr>
              <a:t>-</a:t>
            </a:r>
            <a:r>
              <a:rPr lang="en-IN" sz="2800" dirty="0" err="1" smtClean="0">
                <a:solidFill>
                  <a:schemeClr val="bg1"/>
                </a:solidFill>
              </a:rPr>
              <a:t>Dr.</a:t>
            </a:r>
            <a:r>
              <a:rPr lang="en-IN" sz="2800" dirty="0" smtClean="0">
                <a:solidFill>
                  <a:schemeClr val="bg1"/>
                </a:solidFill>
              </a:rPr>
              <a:t> </a:t>
            </a:r>
            <a:r>
              <a:rPr lang="en-IN" sz="2800" dirty="0" err="1" smtClean="0">
                <a:solidFill>
                  <a:schemeClr val="bg1"/>
                </a:solidFill>
              </a:rPr>
              <a:t>Shubhi</a:t>
            </a:r>
            <a:r>
              <a:rPr lang="en-IN" sz="2800" dirty="0" smtClean="0">
                <a:solidFill>
                  <a:schemeClr val="bg1"/>
                </a:solidFill>
              </a:rPr>
              <a:t> </a:t>
            </a:r>
            <a:r>
              <a:rPr lang="en-IN" sz="2800" dirty="0" err="1" smtClean="0">
                <a:solidFill>
                  <a:schemeClr val="bg1"/>
                </a:solidFill>
              </a:rPr>
              <a:t>Saxena</a:t>
            </a:r>
            <a:endParaRPr lang="uk-UA" sz="28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505" y="116633"/>
            <a:ext cx="5200248" cy="6627064"/>
          </a:xfrm>
          <a:prstGeom prst="rect">
            <a:avLst/>
          </a:prstGeom>
        </p:spPr>
      </p:pic>
      <p:pic>
        <p:nvPicPr>
          <p:cNvPr id="3" name="object 3"/>
          <p:cNvPicPr/>
          <p:nvPr/>
        </p:nvPicPr>
        <p:blipFill>
          <a:blip r:embed="rId3" cstate="print"/>
          <a:stretch>
            <a:fillRect/>
          </a:stretch>
        </p:blipFill>
        <p:spPr>
          <a:xfrm>
            <a:off x="5410200" y="116633"/>
            <a:ext cx="3581400" cy="6627064"/>
          </a:xfrm>
          <a:prstGeom prst="rect">
            <a:avLst/>
          </a:prstGeom>
        </p:spPr>
      </p:pic>
    </p:spTree>
    <p:extLst>
      <p:ext uri="{BB962C8B-B14F-4D97-AF65-F5344CB8AC3E}">
        <p14:creationId xmlns:p14="http://schemas.microsoft.com/office/powerpoint/2010/main" val="16570537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Malignant Transformation</a:t>
            </a:r>
            <a:endParaRPr lang="en-US" dirty="0"/>
          </a:p>
        </p:txBody>
      </p:sp>
      <p:sp>
        <p:nvSpPr>
          <p:cNvPr id="3" name="Content Placeholder 2"/>
          <p:cNvSpPr>
            <a:spLocks noGrp="1"/>
          </p:cNvSpPr>
          <p:nvPr>
            <p:ph idx="1"/>
          </p:nvPr>
        </p:nvSpPr>
        <p:spPr/>
        <p:txBody>
          <a:bodyPr/>
          <a:lstStyle/>
          <a:p>
            <a:r>
              <a:rPr lang="en-US" dirty="0"/>
              <a:t>Rapid, unexplained weight loss</a:t>
            </a:r>
          </a:p>
          <a:p>
            <a:r>
              <a:rPr lang="en-US" dirty="0"/>
              <a:t>Unexplained fever</a:t>
            </a:r>
          </a:p>
          <a:p>
            <a:r>
              <a:rPr lang="en-US" dirty="0"/>
              <a:t>Pain in the right </a:t>
            </a:r>
            <a:r>
              <a:rPr lang="en-US" dirty="0" err="1"/>
              <a:t>Hypochondrium</a:t>
            </a:r>
            <a:endParaRPr lang="en-US" dirty="0"/>
          </a:p>
          <a:p>
            <a:r>
              <a:rPr lang="en-US" dirty="0"/>
              <a:t>Rapid enlargement of liver / one of the nodules</a:t>
            </a:r>
          </a:p>
          <a:p>
            <a:r>
              <a:rPr lang="en-US" dirty="0"/>
              <a:t>Hepatic Rub / Hepatic Bruit</a:t>
            </a:r>
          </a:p>
          <a:p>
            <a:r>
              <a:rPr lang="en-US" dirty="0"/>
              <a:t>Hemorrhagic </a:t>
            </a:r>
            <a:r>
              <a:rPr lang="en-US" dirty="0" err="1"/>
              <a:t>ascitic</a:t>
            </a:r>
            <a:r>
              <a:rPr lang="en-US" dirty="0"/>
              <a:t> fluid</a:t>
            </a:r>
          </a:p>
          <a:p>
            <a:r>
              <a:rPr lang="en-US" dirty="0"/>
              <a:t>Malignant cells in cytology of </a:t>
            </a:r>
            <a:r>
              <a:rPr lang="en-US" dirty="0" err="1"/>
              <a:t>Ascitic</a:t>
            </a:r>
            <a:r>
              <a:rPr lang="en-US" dirty="0"/>
              <a:t> fluid</a:t>
            </a:r>
          </a:p>
          <a:p>
            <a:r>
              <a:rPr lang="en-US" dirty="0"/>
              <a:t>Confirmation by USG / CT / AFP / Biopsy</a:t>
            </a:r>
          </a:p>
          <a:p>
            <a:endParaRPr lang="en-US" dirty="0"/>
          </a:p>
        </p:txBody>
      </p:sp>
    </p:spTree>
    <p:extLst>
      <p:ext uri="{BB962C8B-B14F-4D97-AF65-F5344CB8AC3E}">
        <p14:creationId xmlns:p14="http://schemas.microsoft.com/office/powerpoint/2010/main" val="2067314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p:txBody>
          <a:bodyPr/>
          <a:lstStyle/>
          <a:p>
            <a:pPr algn="ctr"/>
            <a:r>
              <a:rPr lang="en-US" dirty="0"/>
              <a:t>HCC</a:t>
            </a:r>
          </a:p>
        </p:txBody>
      </p:sp>
      <p:pic>
        <p:nvPicPr>
          <p:cNvPr id="97286" name="Picture 6" descr="88"/>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19200" y="2695575"/>
            <a:ext cx="6248400" cy="3248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71822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p vhepatitis cirrhosis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0310" y="1600200"/>
            <a:ext cx="592338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OOZ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457200"/>
            <a:ext cx="4572000" cy="2862322"/>
          </a:xfrm>
          <a:prstGeom prst="rect">
            <a:avLst/>
          </a:prstGeom>
        </p:spPr>
        <p:txBody>
          <a:bodyPr>
            <a:spAutoFit/>
          </a:bodyPr>
          <a:lstStyle/>
          <a:p>
            <a:r>
              <a:rPr lang="en-US" sz="3600" b="1" dirty="0"/>
              <a:t>Learn from the mistakes of others. You can't live long enough to make them all yourself…!</a:t>
            </a:r>
          </a:p>
        </p:txBody>
      </p:sp>
      <p:sp>
        <p:nvSpPr>
          <p:cNvPr id="7" name="Rectangle 6"/>
          <p:cNvSpPr/>
          <p:nvPr/>
        </p:nvSpPr>
        <p:spPr>
          <a:xfrm>
            <a:off x="1610864" y="5105400"/>
            <a:ext cx="3877985" cy="132343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THANKS</a:t>
            </a:r>
            <a:endParaRPr lang="en-US" sz="8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3174609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15963582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37705961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1444722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5970435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19114316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7502976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4156635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5111" y="1124744"/>
            <a:ext cx="8839200" cy="5273238"/>
          </a:xfrm>
          <a:prstGeom prst="rect">
            <a:avLst/>
          </a:prstGeom>
        </p:spPr>
        <p:txBody>
          <a:bodyPr vert="horz" wrap="square" lIns="0" tIns="12700" rIns="0" bIns="0" rtlCol="0">
            <a:spAutoFit/>
          </a:bodyPr>
          <a:lstStyle/>
          <a:p>
            <a:pPr marL="355600" indent="-342900" algn="just">
              <a:lnSpc>
                <a:spcPct val="150000"/>
              </a:lnSpc>
              <a:spcBef>
                <a:spcPts val="575"/>
              </a:spcBef>
              <a:buFont typeface="Wingdings"/>
              <a:buChar char=""/>
              <a:tabLst>
                <a:tab pos="355600" algn="l"/>
              </a:tabLst>
            </a:pPr>
            <a:r>
              <a:rPr lang="en-US" sz="2800" dirty="0">
                <a:solidFill>
                  <a:srgbClr val="FFC000"/>
                </a:solidFill>
                <a:effectLst>
                  <a:outerShdw blurRad="38100" dist="38100" dir="2700000" algn="tl">
                    <a:srgbClr val="000000">
                      <a:alpha val="43137"/>
                    </a:srgbClr>
                  </a:outerShdw>
                </a:effectLst>
                <a:latin typeface="Times New Roman"/>
                <a:cs typeface="Times New Roman"/>
              </a:rPr>
              <a:t>Fate</a:t>
            </a:r>
            <a:r>
              <a:rPr lang="en-US" sz="2800" spc="-25" dirty="0">
                <a:solidFill>
                  <a:srgbClr val="FFC000"/>
                </a:solidFill>
                <a:effectLst>
                  <a:outerShdw blurRad="38100" dist="38100" dir="2700000" algn="tl">
                    <a:srgbClr val="000000">
                      <a:alpha val="43137"/>
                    </a:srgbClr>
                  </a:outerShdw>
                </a:effectLst>
                <a:latin typeface="Times New Roman"/>
                <a:cs typeface="Times New Roman"/>
              </a:rPr>
              <a:t> </a:t>
            </a:r>
            <a:r>
              <a:rPr lang="en-US" sz="2800" dirty="0">
                <a:solidFill>
                  <a:srgbClr val="FFC000"/>
                </a:solidFill>
                <a:effectLst>
                  <a:outerShdw blurRad="38100" dist="38100" dir="2700000" algn="tl">
                    <a:srgbClr val="000000">
                      <a:alpha val="43137"/>
                    </a:srgbClr>
                  </a:outerShdw>
                </a:effectLst>
                <a:latin typeface="Times New Roman"/>
                <a:cs typeface="Times New Roman"/>
              </a:rPr>
              <a:t>of</a:t>
            </a:r>
            <a:r>
              <a:rPr lang="en-US" sz="2800" spc="-15" dirty="0">
                <a:solidFill>
                  <a:srgbClr val="FFC000"/>
                </a:solidFill>
                <a:effectLst>
                  <a:outerShdw blurRad="38100" dist="38100" dir="2700000" algn="tl">
                    <a:srgbClr val="000000">
                      <a:alpha val="43137"/>
                    </a:srgbClr>
                  </a:outerShdw>
                </a:effectLst>
                <a:latin typeface="Times New Roman"/>
                <a:cs typeface="Times New Roman"/>
              </a:rPr>
              <a:t> </a:t>
            </a:r>
            <a:r>
              <a:rPr lang="en-US" sz="2800" dirty="0">
                <a:solidFill>
                  <a:srgbClr val="FFC000"/>
                </a:solidFill>
                <a:effectLst>
                  <a:outerShdw blurRad="38100" dist="38100" dir="2700000" algn="tl">
                    <a:srgbClr val="000000">
                      <a:alpha val="43137"/>
                    </a:srgbClr>
                  </a:outerShdw>
                </a:effectLst>
                <a:latin typeface="Times New Roman"/>
                <a:cs typeface="Times New Roman"/>
              </a:rPr>
              <a:t>Conjugated</a:t>
            </a:r>
            <a:r>
              <a:rPr lang="en-US" sz="2800" spc="-5" dirty="0">
                <a:solidFill>
                  <a:srgbClr val="FFC000"/>
                </a:solidFill>
                <a:effectLst>
                  <a:outerShdw blurRad="38100" dist="38100" dir="2700000" algn="tl">
                    <a:srgbClr val="000000">
                      <a:alpha val="43137"/>
                    </a:srgbClr>
                  </a:outerShdw>
                </a:effectLst>
                <a:latin typeface="Times New Roman"/>
                <a:cs typeface="Times New Roman"/>
              </a:rPr>
              <a:t> </a:t>
            </a:r>
            <a:r>
              <a:rPr lang="en-US" sz="2800" dirty="0">
                <a:solidFill>
                  <a:srgbClr val="FFC000"/>
                </a:solidFill>
                <a:effectLst>
                  <a:outerShdw blurRad="38100" dist="38100" dir="2700000" algn="tl">
                    <a:srgbClr val="000000">
                      <a:alpha val="43137"/>
                    </a:srgbClr>
                  </a:outerShdw>
                </a:effectLst>
                <a:latin typeface="Times New Roman"/>
                <a:cs typeface="Times New Roman"/>
              </a:rPr>
              <a:t>Bilirubin</a:t>
            </a:r>
            <a:r>
              <a:rPr lang="en-US" sz="2800" spc="-40" dirty="0">
                <a:solidFill>
                  <a:srgbClr val="FFC000"/>
                </a:solidFill>
                <a:effectLst>
                  <a:outerShdw blurRad="38100" dist="38100" dir="2700000" algn="tl">
                    <a:srgbClr val="000000">
                      <a:alpha val="43137"/>
                    </a:srgbClr>
                  </a:outerShdw>
                </a:effectLst>
                <a:latin typeface="Times New Roman"/>
                <a:cs typeface="Times New Roman"/>
              </a:rPr>
              <a:t> </a:t>
            </a:r>
            <a:r>
              <a:rPr lang="en-US" sz="2800" spc="-5" dirty="0">
                <a:solidFill>
                  <a:srgbClr val="FFC000"/>
                </a:solidFill>
                <a:effectLst>
                  <a:outerShdw blurRad="38100" dist="38100" dir="2700000" algn="tl">
                    <a:srgbClr val="000000">
                      <a:alpha val="43137"/>
                    </a:srgbClr>
                  </a:outerShdw>
                </a:effectLst>
                <a:latin typeface="Times New Roman"/>
                <a:cs typeface="Times New Roman"/>
              </a:rPr>
              <a:t>in</a:t>
            </a:r>
            <a:r>
              <a:rPr lang="en-US" sz="2800" spc="-10" dirty="0">
                <a:solidFill>
                  <a:srgbClr val="FFC000"/>
                </a:solidFill>
                <a:effectLst>
                  <a:outerShdw blurRad="38100" dist="38100" dir="2700000" algn="tl">
                    <a:srgbClr val="000000">
                      <a:alpha val="43137"/>
                    </a:srgbClr>
                  </a:outerShdw>
                </a:effectLst>
                <a:latin typeface="Times New Roman"/>
                <a:cs typeface="Times New Roman"/>
              </a:rPr>
              <a:t> </a:t>
            </a:r>
            <a:r>
              <a:rPr lang="en-US" sz="2800" dirty="0">
                <a:solidFill>
                  <a:srgbClr val="FFC000"/>
                </a:solidFill>
                <a:effectLst>
                  <a:outerShdw blurRad="38100" dist="38100" dir="2700000" algn="tl">
                    <a:srgbClr val="000000">
                      <a:alpha val="43137"/>
                    </a:srgbClr>
                  </a:outerShdw>
                </a:effectLst>
                <a:latin typeface="Times New Roman"/>
                <a:cs typeface="Times New Roman"/>
              </a:rPr>
              <a:t>Intestine</a:t>
            </a:r>
          </a:p>
          <a:p>
            <a:pPr marL="355600" indent="-342900" algn="just">
              <a:lnSpc>
                <a:spcPct val="150000"/>
              </a:lnSpc>
              <a:spcBef>
                <a:spcPts val="575"/>
              </a:spcBef>
              <a:buFont typeface="Arial MT"/>
              <a:buChar char="•"/>
              <a:tabLst>
                <a:tab pos="354965" algn="l"/>
                <a:tab pos="355600" algn="l"/>
              </a:tabLst>
            </a:pPr>
            <a:r>
              <a:rPr lang="en-US" sz="1600" b="0" dirty="0">
                <a:solidFill>
                  <a:schemeClr val="bg1"/>
                </a:solidFill>
                <a:latin typeface="Times New Roman"/>
                <a:cs typeface="Times New Roman"/>
              </a:rPr>
              <a:t>The</a:t>
            </a:r>
            <a:r>
              <a:rPr lang="en-US" sz="1600" b="0" spc="-5" dirty="0">
                <a:solidFill>
                  <a:schemeClr val="bg1"/>
                </a:solidFill>
                <a:latin typeface="Times New Roman"/>
                <a:cs typeface="Times New Roman"/>
              </a:rPr>
              <a:t> </a:t>
            </a:r>
            <a:r>
              <a:rPr lang="en-US" sz="1600" b="0" dirty="0">
                <a:solidFill>
                  <a:schemeClr val="bg1"/>
                </a:solidFill>
                <a:latin typeface="Times New Roman"/>
                <a:cs typeface="Times New Roman"/>
              </a:rPr>
              <a:t>conjugated</a:t>
            </a:r>
            <a:r>
              <a:rPr lang="en-US" sz="1600" b="0" spc="-40" dirty="0">
                <a:solidFill>
                  <a:schemeClr val="bg1"/>
                </a:solidFill>
                <a:latin typeface="Times New Roman"/>
                <a:cs typeface="Times New Roman"/>
              </a:rPr>
              <a:t> </a:t>
            </a:r>
            <a:r>
              <a:rPr lang="en-US" sz="1600" b="0" dirty="0">
                <a:solidFill>
                  <a:schemeClr val="bg1"/>
                </a:solidFill>
                <a:latin typeface="Times New Roman"/>
                <a:cs typeface="Times New Roman"/>
              </a:rPr>
              <a:t>bilirubin</a:t>
            </a:r>
            <a:r>
              <a:rPr lang="en-US" sz="1600" b="0" spc="-40" dirty="0">
                <a:solidFill>
                  <a:schemeClr val="bg1"/>
                </a:solidFill>
                <a:latin typeface="Times New Roman"/>
                <a:cs typeface="Times New Roman"/>
              </a:rPr>
              <a:t> </a:t>
            </a:r>
            <a:r>
              <a:rPr lang="en-US" sz="1600" b="0" dirty="0">
                <a:solidFill>
                  <a:schemeClr val="bg1"/>
                </a:solidFill>
                <a:latin typeface="Times New Roman"/>
                <a:cs typeface="Times New Roman"/>
              </a:rPr>
              <a:t>reaches</a:t>
            </a:r>
            <a:r>
              <a:rPr lang="en-US" sz="1600" b="0" spc="-20" dirty="0">
                <a:solidFill>
                  <a:schemeClr val="bg1"/>
                </a:solidFill>
                <a:latin typeface="Times New Roman"/>
                <a:cs typeface="Times New Roman"/>
              </a:rPr>
              <a:t> </a:t>
            </a:r>
            <a:r>
              <a:rPr lang="en-US" sz="1600" b="0" dirty="0">
                <a:solidFill>
                  <a:schemeClr val="bg1"/>
                </a:solidFill>
                <a:latin typeface="Times New Roman"/>
                <a:cs typeface="Times New Roman"/>
              </a:rPr>
              <a:t>the</a:t>
            </a:r>
            <a:r>
              <a:rPr lang="en-US" sz="1600" b="0" spc="-15" dirty="0">
                <a:solidFill>
                  <a:schemeClr val="bg1"/>
                </a:solidFill>
                <a:latin typeface="Times New Roman"/>
                <a:cs typeface="Times New Roman"/>
              </a:rPr>
              <a:t> </a:t>
            </a:r>
            <a:r>
              <a:rPr lang="en-US" sz="1600" b="0" dirty="0">
                <a:solidFill>
                  <a:schemeClr val="bg1"/>
                </a:solidFill>
                <a:latin typeface="Times New Roman"/>
                <a:cs typeface="Times New Roman"/>
              </a:rPr>
              <a:t>intestine</a:t>
            </a:r>
            <a:r>
              <a:rPr lang="en-US" sz="1600" b="0" spc="-35" dirty="0">
                <a:solidFill>
                  <a:schemeClr val="bg1"/>
                </a:solidFill>
                <a:latin typeface="Times New Roman"/>
                <a:cs typeface="Times New Roman"/>
              </a:rPr>
              <a:t> </a:t>
            </a:r>
            <a:r>
              <a:rPr lang="en-US" sz="1600" b="0" dirty="0">
                <a:solidFill>
                  <a:schemeClr val="bg1"/>
                </a:solidFill>
                <a:latin typeface="Times New Roman"/>
                <a:cs typeface="Times New Roman"/>
              </a:rPr>
              <a:t>through</a:t>
            </a:r>
            <a:r>
              <a:rPr lang="en-US" sz="1600" b="0" spc="-15" dirty="0">
                <a:solidFill>
                  <a:schemeClr val="bg1"/>
                </a:solidFill>
                <a:latin typeface="Times New Roman"/>
                <a:cs typeface="Times New Roman"/>
              </a:rPr>
              <a:t> </a:t>
            </a:r>
            <a:r>
              <a:rPr lang="en-US" sz="1600" b="0" dirty="0">
                <a:solidFill>
                  <a:schemeClr val="bg1"/>
                </a:solidFill>
                <a:latin typeface="Times New Roman"/>
                <a:cs typeface="Times New Roman"/>
              </a:rPr>
              <a:t>the</a:t>
            </a:r>
            <a:r>
              <a:rPr lang="en-US" sz="1600" b="0" spc="-20" dirty="0">
                <a:solidFill>
                  <a:schemeClr val="bg1"/>
                </a:solidFill>
                <a:latin typeface="Times New Roman"/>
                <a:cs typeface="Times New Roman"/>
              </a:rPr>
              <a:t> </a:t>
            </a:r>
            <a:r>
              <a:rPr lang="en-US" sz="1600" b="0" spc="-5" dirty="0">
                <a:solidFill>
                  <a:schemeClr val="bg1"/>
                </a:solidFill>
                <a:latin typeface="Times New Roman"/>
                <a:cs typeface="Times New Roman"/>
              </a:rPr>
              <a:t>bile</a:t>
            </a:r>
            <a:r>
              <a:rPr lang="en-US" sz="1600" b="0" spc="-5" dirty="0" smtClean="0">
                <a:solidFill>
                  <a:schemeClr val="bg1"/>
                </a:solidFill>
                <a:latin typeface="Times New Roman"/>
                <a:cs typeface="Times New Roman"/>
              </a:rPr>
              <a:t>.</a:t>
            </a:r>
            <a:endParaRPr lang="en-IN" sz="1600" b="0" dirty="0" smtClean="0">
              <a:solidFill>
                <a:schemeClr val="bg1"/>
              </a:solidFill>
              <a:latin typeface="Times New Roman"/>
              <a:cs typeface="Times New Roman"/>
            </a:endParaRPr>
          </a:p>
          <a:p>
            <a:pPr marL="355600" marR="641985" indent="-342900" algn="just">
              <a:lnSpc>
                <a:spcPct val="150000"/>
              </a:lnSpc>
              <a:spcBef>
                <a:spcPts val="100"/>
              </a:spcBef>
              <a:buFont typeface="Arial MT"/>
              <a:buChar char="•"/>
              <a:tabLst>
                <a:tab pos="354965" algn="l"/>
                <a:tab pos="355600" algn="l"/>
              </a:tabLst>
            </a:pPr>
            <a:r>
              <a:rPr sz="1600" b="0" dirty="0" smtClean="0">
                <a:solidFill>
                  <a:schemeClr val="bg1"/>
                </a:solidFill>
                <a:latin typeface="Times New Roman"/>
                <a:cs typeface="Times New Roman"/>
              </a:rPr>
              <a:t>In </a:t>
            </a:r>
            <a:r>
              <a:rPr sz="1600" b="0" dirty="0">
                <a:solidFill>
                  <a:schemeClr val="bg1"/>
                </a:solidFill>
                <a:latin typeface="Times New Roman"/>
                <a:cs typeface="Times New Roman"/>
              </a:rPr>
              <a:t>the </a:t>
            </a:r>
            <a:r>
              <a:rPr sz="1600" b="0" spc="-5" dirty="0">
                <a:solidFill>
                  <a:schemeClr val="bg1"/>
                </a:solidFill>
                <a:latin typeface="Times New Roman"/>
                <a:cs typeface="Times New Roman"/>
              </a:rPr>
              <a:t>small </a:t>
            </a:r>
            <a:r>
              <a:rPr sz="1600" b="0" dirty="0">
                <a:solidFill>
                  <a:schemeClr val="bg1"/>
                </a:solidFill>
                <a:latin typeface="Times New Roman"/>
                <a:cs typeface="Times New Roman"/>
              </a:rPr>
              <a:t>intestine, conjugated bilirubin </a:t>
            </a:r>
            <a:r>
              <a:rPr sz="1600" b="0" spc="-5" dirty="0">
                <a:solidFill>
                  <a:schemeClr val="bg1"/>
                </a:solidFill>
                <a:latin typeface="Times New Roman"/>
                <a:cs typeface="Times New Roman"/>
              </a:rPr>
              <a:t>is </a:t>
            </a:r>
            <a:r>
              <a:rPr sz="1600" b="0" dirty="0">
                <a:solidFill>
                  <a:schemeClr val="bg1"/>
                </a:solidFill>
                <a:latin typeface="Times New Roman"/>
                <a:cs typeface="Times New Roman"/>
              </a:rPr>
              <a:t>poorly </a:t>
            </a:r>
            <a:r>
              <a:rPr sz="1600" b="0" spc="5" dirty="0">
                <a:solidFill>
                  <a:schemeClr val="bg1"/>
                </a:solidFill>
                <a:latin typeface="Times New Roman"/>
                <a:cs typeface="Times New Roman"/>
              </a:rPr>
              <a:t> </a:t>
            </a:r>
            <a:r>
              <a:rPr sz="1600" b="0" dirty="0">
                <a:solidFill>
                  <a:schemeClr val="bg1"/>
                </a:solidFill>
                <a:latin typeface="Times New Roman"/>
                <a:cs typeface="Times New Roman"/>
              </a:rPr>
              <a:t>reabsorbed and partly hydrolyzed back to unconjugated </a:t>
            </a:r>
            <a:r>
              <a:rPr sz="1600" b="0" spc="5" dirty="0">
                <a:solidFill>
                  <a:schemeClr val="bg1"/>
                </a:solidFill>
                <a:latin typeface="Times New Roman"/>
                <a:cs typeface="Times New Roman"/>
              </a:rPr>
              <a:t> </a:t>
            </a:r>
            <a:r>
              <a:rPr sz="1600" b="0" dirty="0">
                <a:solidFill>
                  <a:schemeClr val="bg1"/>
                </a:solidFill>
                <a:latin typeface="Times New Roman"/>
                <a:cs typeface="Times New Roman"/>
              </a:rPr>
              <a:t>bilirubin</a:t>
            </a:r>
            <a:r>
              <a:rPr sz="1600" b="0" spc="-50" dirty="0">
                <a:solidFill>
                  <a:schemeClr val="bg1"/>
                </a:solidFill>
                <a:latin typeface="Times New Roman"/>
                <a:cs typeface="Times New Roman"/>
              </a:rPr>
              <a:t> </a:t>
            </a:r>
            <a:r>
              <a:rPr sz="1600" b="0" dirty="0">
                <a:solidFill>
                  <a:schemeClr val="bg1"/>
                </a:solidFill>
                <a:latin typeface="Times New Roman"/>
                <a:cs typeface="Times New Roman"/>
              </a:rPr>
              <a:t>by</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catalytic</a:t>
            </a:r>
            <a:r>
              <a:rPr sz="1600" b="0" spc="-30" dirty="0">
                <a:solidFill>
                  <a:schemeClr val="bg1"/>
                </a:solidFill>
                <a:latin typeface="Times New Roman"/>
                <a:cs typeface="Times New Roman"/>
              </a:rPr>
              <a:t> </a:t>
            </a:r>
            <a:r>
              <a:rPr sz="1600" b="0" dirty="0">
                <a:solidFill>
                  <a:schemeClr val="bg1"/>
                </a:solidFill>
                <a:latin typeface="Times New Roman"/>
                <a:cs typeface="Times New Roman"/>
              </a:rPr>
              <a:t>action</a:t>
            </a:r>
            <a:r>
              <a:rPr sz="1600" b="0" spc="-45" dirty="0">
                <a:solidFill>
                  <a:schemeClr val="bg1"/>
                </a:solidFill>
                <a:latin typeface="Times New Roman"/>
                <a:cs typeface="Times New Roman"/>
              </a:rPr>
              <a:t> </a:t>
            </a:r>
            <a:r>
              <a:rPr sz="1600" b="0" dirty="0">
                <a:solidFill>
                  <a:schemeClr val="bg1"/>
                </a:solidFill>
                <a:latin typeface="Times New Roman"/>
                <a:cs typeface="Times New Roman"/>
              </a:rPr>
              <a:t>of</a:t>
            </a:r>
            <a:r>
              <a:rPr sz="1600" b="0" spc="-5" dirty="0">
                <a:solidFill>
                  <a:schemeClr val="bg1"/>
                </a:solidFill>
                <a:latin typeface="Times New Roman"/>
                <a:cs typeface="Times New Roman"/>
              </a:rPr>
              <a:t> </a:t>
            </a:r>
            <a:r>
              <a:rPr sz="1600" b="0" dirty="0">
                <a:solidFill>
                  <a:schemeClr val="bg1"/>
                </a:solidFill>
                <a:latin typeface="Times New Roman"/>
                <a:cs typeface="Times New Roman"/>
              </a:rPr>
              <a:t>bacterial</a:t>
            </a:r>
            <a:r>
              <a:rPr sz="1600" b="0" spc="-45" dirty="0">
                <a:solidFill>
                  <a:schemeClr val="bg1"/>
                </a:solidFill>
                <a:latin typeface="Times New Roman"/>
                <a:cs typeface="Times New Roman"/>
              </a:rPr>
              <a:t> </a:t>
            </a:r>
            <a:r>
              <a:rPr sz="1600" b="0" dirty="0" smtClean="0">
                <a:solidFill>
                  <a:schemeClr val="bg1"/>
                </a:solidFill>
                <a:latin typeface="Times New Roman"/>
                <a:cs typeface="Times New Roman"/>
              </a:rPr>
              <a:t>ß</a:t>
            </a:r>
            <a:r>
              <a:rPr lang="en-IN" sz="1600" b="0" dirty="0">
                <a:solidFill>
                  <a:schemeClr val="bg1"/>
                </a:solidFill>
                <a:latin typeface="Times New Roman"/>
                <a:cs typeface="Times New Roman"/>
              </a:rPr>
              <a:t>-</a:t>
            </a:r>
            <a:r>
              <a:rPr sz="1600" b="0" dirty="0" err="1" smtClean="0">
                <a:solidFill>
                  <a:schemeClr val="bg1"/>
                </a:solidFill>
                <a:latin typeface="Times New Roman"/>
                <a:cs typeface="Times New Roman"/>
              </a:rPr>
              <a:t>glucuronidases</a:t>
            </a:r>
            <a:r>
              <a:rPr sz="1600" b="0" dirty="0">
                <a:solidFill>
                  <a:schemeClr val="bg1"/>
                </a:solidFill>
                <a:latin typeface="Times New Roman"/>
                <a:cs typeface="Times New Roman"/>
              </a:rPr>
              <a:t>.</a:t>
            </a:r>
          </a:p>
          <a:p>
            <a:pPr marL="355600" marR="284480" indent="-342900" algn="just">
              <a:lnSpc>
                <a:spcPct val="150000"/>
              </a:lnSpc>
              <a:spcBef>
                <a:spcPts val="575"/>
              </a:spcBef>
              <a:buFont typeface="Arial MT"/>
              <a:buChar char="•"/>
              <a:tabLst>
                <a:tab pos="354965" algn="l"/>
                <a:tab pos="355600" algn="l"/>
              </a:tabLst>
            </a:pPr>
            <a:r>
              <a:rPr sz="1600" b="0" dirty="0">
                <a:solidFill>
                  <a:schemeClr val="bg1"/>
                </a:solidFill>
                <a:latin typeface="Times New Roman"/>
                <a:cs typeface="Times New Roman"/>
              </a:rPr>
              <a:t>In the</a:t>
            </a:r>
            <a:r>
              <a:rPr sz="1600" b="0" spc="-25" dirty="0">
                <a:solidFill>
                  <a:schemeClr val="bg1"/>
                </a:solidFill>
                <a:latin typeface="Times New Roman"/>
                <a:cs typeface="Times New Roman"/>
              </a:rPr>
              <a:t> </a:t>
            </a:r>
            <a:r>
              <a:rPr sz="1600" b="0" dirty="0">
                <a:solidFill>
                  <a:schemeClr val="bg1"/>
                </a:solidFill>
                <a:latin typeface="Times New Roman"/>
                <a:cs typeface="Times New Roman"/>
              </a:rPr>
              <a:t>distal</a:t>
            </a:r>
            <a:r>
              <a:rPr sz="1600" b="0" spc="-25" dirty="0">
                <a:solidFill>
                  <a:schemeClr val="bg1"/>
                </a:solidFill>
                <a:latin typeface="Times New Roman"/>
                <a:cs typeface="Times New Roman"/>
              </a:rPr>
              <a:t> </a:t>
            </a:r>
            <a:r>
              <a:rPr sz="1600" b="0" dirty="0">
                <a:solidFill>
                  <a:schemeClr val="bg1"/>
                </a:solidFill>
                <a:latin typeface="Times New Roman"/>
                <a:cs typeface="Times New Roman"/>
              </a:rPr>
              <a:t>ileum</a:t>
            </a:r>
            <a:r>
              <a:rPr sz="1600" b="0" spc="-35" dirty="0">
                <a:solidFill>
                  <a:schemeClr val="bg1"/>
                </a:solidFill>
                <a:latin typeface="Times New Roman"/>
                <a:cs typeface="Times New Roman"/>
              </a:rPr>
              <a:t> </a:t>
            </a:r>
            <a:r>
              <a:rPr sz="1600" b="0" dirty="0">
                <a:solidFill>
                  <a:schemeClr val="bg1"/>
                </a:solidFill>
                <a:latin typeface="Times New Roman"/>
                <a:cs typeface="Times New Roman"/>
              </a:rPr>
              <a:t>and</a:t>
            </a:r>
            <a:r>
              <a:rPr sz="1600" b="0" spc="-15" dirty="0">
                <a:solidFill>
                  <a:schemeClr val="bg1"/>
                </a:solidFill>
                <a:latin typeface="Times New Roman"/>
                <a:cs typeface="Times New Roman"/>
              </a:rPr>
              <a:t> </a:t>
            </a:r>
            <a:r>
              <a:rPr sz="1600" b="0" dirty="0">
                <a:solidFill>
                  <a:schemeClr val="bg1"/>
                </a:solidFill>
                <a:latin typeface="Times New Roman"/>
                <a:cs typeface="Times New Roman"/>
              </a:rPr>
              <a:t>colon,</a:t>
            </a:r>
            <a:r>
              <a:rPr sz="1600" b="0" spc="-5" dirty="0">
                <a:solidFill>
                  <a:schemeClr val="bg1"/>
                </a:solidFill>
                <a:latin typeface="Times New Roman"/>
                <a:cs typeface="Times New Roman"/>
              </a:rPr>
              <a:t> </a:t>
            </a:r>
            <a:r>
              <a:rPr sz="1600" b="0" dirty="0">
                <a:solidFill>
                  <a:schemeClr val="bg1"/>
                </a:solidFill>
                <a:latin typeface="Times New Roman"/>
                <a:cs typeface="Times New Roman"/>
              </a:rPr>
              <a:t>anaerobic</a:t>
            </a:r>
            <a:r>
              <a:rPr sz="1600" b="0" spc="-40" dirty="0">
                <a:solidFill>
                  <a:schemeClr val="bg1"/>
                </a:solidFill>
                <a:latin typeface="Times New Roman"/>
                <a:cs typeface="Times New Roman"/>
              </a:rPr>
              <a:t> </a:t>
            </a:r>
            <a:r>
              <a:rPr sz="1600" b="0" dirty="0">
                <a:solidFill>
                  <a:schemeClr val="bg1"/>
                </a:solidFill>
                <a:latin typeface="Times New Roman"/>
                <a:cs typeface="Times New Roman"/>
              </a:rPr>
              <a:t>flora</a:t>
            </a:r>
            <a:r>
              <a:rPr sz="1600" b="0" spc="-15" dirty="0">
                <a:solidFill>
                  <a:schemeClr val="bg1"/>
                </a:solidFill>
                <a:latin typeface="Times New Roman"/>
                <a:cs typeface="Times New Roman"/>
              </a:rPr>
              <a:t> </a:t>
            </a:r>
            <a:r>
              <a:rPr sz="1600" b="0" spc="-5" dirty="0">
                <a:solidFill>
                  <a:schemeClr val="bg1"/>
                </a:solidFill>
                <a:latin typeface="Times New Roman"/>
                <a:cs typeface="Times New Roman"/>
              </a:rPr>
              <a:t>mediate</a:t>
            </a:r>
            <a:r>
              <a:rPr sz="1600" b="0" dirty="0">
                <a:solidFill>
                  <a:schemeClr val="bg1"/>
                </a:solidFill>
                <a:latin typeface="Times New Roman"/>
                <a:cs typeface="Times New Roman"/>
              </a:rPr>
              <a:t> </a:t>
            </a:r>
            <a:r>
              <a:rPr sz="1600" b="0" spc="-5" dirty="0">
                <a:solidFill>
                  <a:schemeClr val="bg1"/>
                </a:solidFill>
                <a:latin typeface="Times New Roman"/>
                <a:cs typeface="Times New Roman"/>
              </a:rPr>
              <a:t>further </a:t>
            </a:r>
            <a:r>
              <a:rPr sz="1600" b="0" spc="-585" dirty="0">
                <a:solidFill>
                  <a:schemeClr val="bg1"/>
                </a:solidFill>
                <a:latin typeface="Times New Roman"/>
                <a:cs typeface="Times New Roman"/>
              </a:rPr>
              <a:t> </a:t>
            </a:r>
            <a:r>
              <a:rPr sz="1600" b="0" dirty="0">
                <a:solidFill>
                  <a:schemeClr val="bg1"/>
                </a:solidFill>
                <a:latin typeface="Times New Roman"/>
                <a:cs typeface="Times New Roman"/>
              </a:rPr>
              <a:t>catabolism</a:t>
            </a:r>
            <a:r>
              <a:rPr sz="1600" b="0" spc="-45" dirty="0">
                <a:solidFill>
                  <a:schemeClr val="bg1"/>
                </a:solidFill>
                <a:latin typeface="Times New Roman"/>
                <a:cs typeface="Times New Roman"/>
              </a:rPr>
              <a:t> </a:t>
            </a:r>
            <a:r>
              <a:rPr sz="1600" b="0" dirty="0">
                <a:solidFill>
                  <a:schemeClr val="bg1"/>
                </a:solidFill>
                <a:latin typeface="Times New Roman"/>
                <a:cs typeface="Times New Roman"/>
              </a:rPr>
              <a:t>of</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bile</a:t>
            </a:r>
            <a:r>
              <a:rPr sz="1600" b="0" spc="-15" dirty="0">
                <a:solidFill>
                  <a:schemeClr val="bg1"/>
                </a:solidFill>
                <a:latin typeface="Times New Roman"/>
                <a:cs typeface="Times New Roman"/>
              </a:rPr>
              <a:t> </a:t>
            </a:r>
            <a:r>
              <a:rPr sz="1600" b="0" spc="-5" dirty="0">
                <a:solidFill>
                  <a:schemeClr val="bg1"/>
                </a:solidFill>
                <a:latin typeface="Times New Roman"/>
                <a:cs typeface="Times New Roman"/>
              </a:rPr>
              <a:t>pigments.</a:t>
            </a:r>
            <a:endParaRPr sz="1600" b="0" dirty="0">
              <a:solidFill>
                <a:schemeClr val="bg1"/>
              </a:solidFill>
              <a:latin typeface="Times New Roman"/>
              <a:cs typeface="Times New Roman"/>
            </a:endParaRPr>
          </a:p>
          <a:p>
            <a:pPr marL="469900" marR="282575" indent="-457834" algn="just">
              <a:lnSpc>
                <a:spcPct val="150000"/>
              </a:lnSpc>
              <a:spcBef>
                <a:spcPts val="580"/>
              </a:spcBef>
              <a:buAutoNum type="alphaLcPeriod"/>
              <a:tabLst>
                <a:tab pos="469900" algn="l"/>
                <a:tab pos="470534" algn="l"/>
              </a:tabLst>
            </a:pPr>
            <a:r>
              <a:rPr sz="1600" b="0" dirty="0">
                <a:solidFill>
                  <a:schemeClr val="bg1"/>
                </a:solidFill>
                <a:latin typeface="Times New Roman"/>
                <a:cs typeface="Times New Roman"/>
              </a:rPr>
              <a:t>hydrolysis</a:t>
            </a:r>
            <a:r>
              <a:rPr sz="1600" b="0" spc="-30" dirty="0">
                <a:solidFill>
                  <a:schemeClr val="bg1"/>
                </a:solidFill>
                <a:latin typeface="Times New Roman"/>
                <a:cs typeface="Times New Roman"/>
              </a:rPr>
              <a:t> </a:t>
            </a:r>
            <a:r>
              <a:rPr sz="1600" b="0" dirty="0">
                <a:solidFill>
                  <a:schemeClr val="bg1"/>
                </a:solidFill>
                <a:latin typeface="Times New Roman"/>
                <a:cs typeface="Times New Roman"/>
              </a:rPr>
              <a:t>of</a:t>
            </a:r>
            <a:r>
              <a:rPr sz="1600" b="0" spc="-15" dirty="0">
                <a:solidFill>
                  <a:schemeClr val="bg1"/>
                </a:solidFill>
                <a:latin typeface="Times New Roman"/>
                <a:cs typeface="Times New Roman"/>
              </a:rPr>
              <a:t> </a:t>
            </a:r>
            <a:r>
              <a:rPr sz="1600" b="0" dirty="0">
                <a:solidFill>
                  <a:schemeClr val="bg1"/>
                </a:solidFill>
                <a:latin typeface="Times New Roman"/>
                <a:cs typeface="Times New Roman"/>
              </a:rPr>
              <a:t>conjugated</a:t>
            </a:r>
            <a:r>
              <a:rPr sz="1600" b="0" spc="-40" dirty="0">
                <a:solidFill>
                  <a:schemeClr val="bg1"/>
                </a:solidFill>
                <a:latin typeface="Times New Roman"/>
                <a:cs typeface="Times New Roman"/>
              </a:rPr>
              <a:t> </a:t>
            </a:r>
            <a:r>
              <a:rPr sz="1600" b="0" dirty="0">
                <a:solidFill>
                  <a:schemeClr val="bg1"/>
                </a:solidFill>
                <a:latin typeface="Times New Roman"/>
                <a:cs typeface="Times New Roman"/>
              </a:rPr>
              <a:t>bilirubin</a:t>
            </a:r>
            <a:r>
              <a:rPr sz="1600" b="0" spc="-45" dirty="0">
                <a:solidFill>
                  <a:schemeClr val="bg1"/>
                </a:solidFill>
                <a:latin typeface="Times New Roman"/>
                <a:cs typeface="Times New Roman"/>
              </a:rPr>
              <a:t> </a:t>
            </a:r>
            <a:r>
              <a:rPr sz="1600" b="0" dirty="0">
                <a:solidFill>
                  <a:schemeClr val="bg1"/>
                </a:solidFill>
                <a:latin typeface="Times New Roman"/>
                <a:cs typeface="Times New Roman"/>
              </a:rPr>
              <a:t>to</a:t>
            </a:r>
            <a:r>
              <a:rPr sz="1600" b="0" spc="-25" dirty="0">
                <a:solidFill>
                  <a:schemeClr val="bg1"/>
                </a:solidFill>
                <a:latin typeface="Times New Roman"/>
                <a:cs typeface="Times New Roman"/>
              </a:rPr>
              <a:t> </a:t>
            </a:r>
            <a:r>
              <a:rPr sz="1600" b="0" dirty="0">
                <a:solidFill>
                  <a:schemeClr val="bg1"/>
                </a:solidFill>
                <a:latin typeface="Times New Roman"/>
                <a:cs typeface="Times New Roman"/>
              </a:rPr>
              <a:t>unconjugated</a:t>
            </a:r>
            <a:r>
              <a:rPr sz="1600" b="0" spc="-40" dirty="0">
                <a:solidFill>
                  <a:schemeClr val="bg1"/>
                </a:solidFill>
                <a:latin typeface="Times New Roman"/>
                <a:cs typeface="Times New Roman"/>
              </a:rPr>
              <a:t> </a:t>
            </a:r>
            <a:r>
              <a:rPr sz="1600" b="0" dirty="0">
                <a:solidFill>
                  <a:schemeClr val="bg1"/>
                </a:solidFill>
                <a:latin typeface="Times New Roman"/>
                <a:cs typeface="Times New Roman"/>
              </a:rPr>
              <a:t>bilirubin </a:t>
            </a:r>
            <a:r>
              <a:rPr sz="1600" b="0" spc="-585" dirty="0">
                <a:solidFill>
                  <a:schemeClr val="bg1"/>
                </a:solidFill>
                <a:latin typeface="Times New Roman"/>
                <a:cs typeface="Times New Roman"/>
              </a:rPr>
              <a:t> </a:t>
            </a:r>
            <a:r>
              <a:rPr sz="1600" b="0" dirty="0">
                <a:solidFill>
                  <a:schemeClr val="bg1"/>
                </a:solidFill>
                <a:latin typeface="Times New Roman"/>
                <a:cs typeface="Times New Roman"/>
              </a:rPr>
              <a:t>by</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bacterial</a:t>
            </a:r>
            <a:r>
              <a:rPr sz="1600" b="0" spc="-40" dirty="0">
                <a:solidFill>
                  <a:schemeClr val="bg1"/>
                </a:solidFill>
                <a:latin typeface="Times New Roman"/>
                <a:cs typeface="Times New Roman"/>
              </a:rPr>
              <a:t> </a:t>
            </a:r>
            <a:r>
              <a:rPr sz="1600" b="0" dirty="0">
                <a:solidFill>
                  <a:schemeClr val="bg1"/>
                </a:solidFill>
                <a:latin typeface="Times New Roman"/>
                <a:cs typeface="Times New Roman"/>
              </a:rPr>
              <a:t>β-glucuronidases;</a:t>
            </a:r>
          </a:p>
          <a:p>
            <a:pPr marL="469900" marR="5080" indent="-457834" algn="just">
              <a:lnSpc>
                <a:spcPct val="150000"/>
              </a:lnSpc>
              <a:spcBef>
                <a:spcPts val="575"/>
              </a:spcBef>
              <a:buAutoNum type="alphaLcPeriod"/>
              <a:tabLst>
                <a:tab pos="469900" algn="l"/>
                <a:tab pos="470534" algn="l"/>
              </a:tabLst>
            </a:pPr>
            <a:r>
              <a:rPr sz="1600" b="0" spc="-5" dirty="0">
                <a:solidFill>
                  <a:schemeClr val="bg1"/>
                </a:solidFill>
                <a:latin typeface="Times New Roman"/>
                <a:cs typeface="Times New Roman"/>
              </a:rPr>
              <a:t>multistep</a:t>
            </a:r>
            <a:r>
              <a:rPr sz="1600" b="0" spc="-30" dirty="0">
                <a:solidFill>
                  <a:schemeClr val="bg1"/>
                </a:solidFill>
                <a:latin typeface="Times New Roman"/>
                <a:cs typeface="Times New Roman"/>
              </a:rPr>
              <a:t> </a:t>
            </a:r>
            <a:r>
              <a:rPr sz="1600" b="0" dirty="0">
                <a:solidFill>
                  <a:schemeClr val="bg1"/>
                </a:solidFill>
                <a:latin typeface="Times New Roman"/>
                <a:cs typeface="Times New Roman"/>
              </a:rPr>
              <a:t>hydrogenation</a:t>
            </a:r>
            <a:r>
              <a:rPr sz="1600" b="0" spc="-50" dirty="0">
                <a:solidFill>
                  <a:schemeClr val="bg1"/>
                </a:solidFill>
                <a:latin typeface="Times New Roman"/>
                <a:cs typeface="Times New Roman"/>
              </a:rPr>
              <a:t> </a:t>
            </a:r>
            <a:r>
              <a:rPr sz="1600" b="0" dirty="0">
                <a:solidFill>
                  <a:schemeClr val="bg1"/>
                </a:solidFill>
                <a:latin typeface="Times New Roman"/>
                <a:cs typeface="Times New Roman"/>
              </a:rPr>
              <a:t>(reduction)</a:t>
            </a:r>
            <a:r>
              <a:rPr sz="1600" b="0" spc="-45" dirty="0">
                <a:solidFill>
                  <a:schemeClr val="bg1"/>
                </a:solidFill>
                <a:latin typeface="Times New Roman"/>
                <a:cs typeface="Times New Roman"/>
              </a:rPr>
              <a:t> </a:t>
            </a:r>
            <a:r>
              <a:rPr sz="1600" b="0" dirty="0">
                <a:solidFill>
                  <a:schemeClr val="bg1"/>
                </a:solidFill>
                <a:latin typeface="Times New Roman"/>
                <a:cs typeface="Times New Roman"/>
              </a:rPr>
              <a:t>of</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unconjugated</a:t>
            </a:r>
            <a:r>
              <a:rPr sz="1600" b="0" spc="-35" dirty="0">
                <a:solidFill>
                  <a:schemeClr val="bg1"/>
                </a:solidFill>
                <a:latin typeface="Times New Roman"/>
                <a:cs typeface="Times New Roman"/>
              </a:rPr>
              <a:t> </a:t>
            </a:r>
            <a:r>
              <a:rPr sz="1600" b="0" dirty="0">
                <a:solidFill>
                  <a:schemeClr val="bg1"/>
                </a:solidFill>
                <a:latin typeface="Times New Roman"/>
                <a:cs typeface="Times New Roman"/>
              </a:rPr>
              <a:t>bilirubin </a:t>
            </a:r>
            <a:r>
              <a:rPr sz="1600" b="0" spc="-585" dirty="0">
                <a:solidFill>
                  <a:schemeClr val="bg1"/>
                </a:solidFill>
                <a:latin typeface="Times New Roman"/>
                <a:cs typeface="Times New Roman"/>
              </a:rPr>
              <a:t> </a:t>
            </a:r>
            <a:r>
              <a:rPr sz="1600" b="0" dirty="0">
                <a:solidFill>
                  <a:schemeClr val="bg1"/>
                </a:solidFill>
                <a:latin typeface="Times New Roman"/>
                <a:cs typeface="Times New Roman"/>
              </a:rPr>
              <a:t>to</a:t>
            </a:r>
            <a:r>
              <a:rPr sz="1600" b="0" spc="-15" dirty="0">
                <a:solidFill>
                  <a:schemeClr val="bg1"/>
                </a:solidFill>
                <a:latin typeface="Times New Roman"/>
                <a:cs typeface="Times New Roman"/>
              </a:rPr>
              <a:t> </a:t>
            </a:r>
            <a:r>
              <a:rPr sz="1600" b="0" dirty="0">
                <a:solidFill>
                  <a:schemeClr val="bg1"/>
                </a:solidFill>
                <a:latin typeface="Times New Roman"/>
                <a:cs typeface="Times New Roman"/>
              </a:rPr>
              <a:t>form</a:t>
            </a:r>
            <a:r>
              <a:rPr sz="1600" b="0" spc="-5" dirty="0">
                <a:solidFill>
                  <a:schemeClr val="bg1"/>
                </a:solidFill>
                <a:latin typeface="Times New Roman"/>
                <a:cs typeface="Times New Roman"/>
              </a:rPr>
              <a:t> </a:t>
            </a:r>
            <a:r>
              <a:rPr sz="1600" b="0" dirty="0">
                <a:solidFill>
                  <a:schemeClr val="bg1"/>
                </a:solidFill>
                <a:latin typeface="Times New Roman"/>
                <a:cs typeface="Times New Roman"/>
              </a:rPr>
              <a:t>colorless</a:t>
            </a:r>
            <a:r>
              <a:rPr sz="1600" b="0" spc="-30" dirty="0">
                <a:solidFill>
                  <a:schemeClr val="bg1"/>
                </a:solidFill>
                <a:latin typeface="Times New Roman"/>
                <a:cs typeface="Times New Roman"/>
              </a:rPr>
              <a:t> </a:t>
            </a:r>
            <a:r>
              <a:rPr sz="1600" b="0" dirty="0">
                <a:solidFill>
                  <a:schemeClr val="bg1"/>
                </a:solidFill>
                <a:latin typeface="Times New Roman"/>
                <a:cs typeface="Times New Roman"/>
              </a:rPr>
              <a:t>urobilinogens</a:t>
            </a:r>
            <a:r>
              <a:rPr sz="1600" b="0" spc="-35" dirty="0">
                <a:solidFill>
                  <a:schemeClr val="bg1"/>
                </a:solidFill>
                <a:latin typeface="Times New Roman"/>
                <a:cs typeface="Times New Roman"/>
              </a:rPr>
              <a:t> </a:t>
            </a:r>
            <a:r>
              <a:rPr sz="1600" b="0" dirty="0">
                <a:solidFill>
                  <a:schemeClr val="bg1"/>
                </a:solidFill>
                <a:latin typeface="Times New Roman"/>
                <a:cs typeface="Times New Roman"/>
              </a:rPr>
              <a:t>(44 Hydrogen)</a:t>
            </a:r>
          </a:p>
          <a:p>
            <a:pPr marL="469900" indent="-457834" algn="just">
              <a:lnSpc>
                <a:spcPct val="150000"/>
              </a:lnSpc>
              <a:spcBef>
                <a:spcPts val="580"/>
              </a:spcBef>
              <a:buAutoNum type="alphaLcPeriod"/>
              <a:tabLst>
                <a:tab pos="469900" algn="l"/>
                <a:tab pos="470534" algn="l"/>
              </a:tabLst>
            </a:pPr>
            <a:r>
              <a:rPr sz="1600" b="0" dirty="0">
                <a:solidFill>
                  <a:schemeClr val="bg1"/>
                </a:solidFill>
                <a:latin typeface="Times New Roman"/>
                <a:cs typeface="Times New Roman"/>
              </a:rPr>
              <a:t>Further</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reduction</a:t>
            </a:r>
            <a:r>
              <a:rPr sz="1600" b="0" spc="-40" dirty="0">
                <a:solidFill>
                  <a:schemeClr val="bg1"/>
                </a:solidFill>
                <a:latin typeface="Times New Roman"/>
                <a:cs typeface="Times New Roman"/>
              </a:rPr>
              <a:t> </a:t>
            </a:r>
            <a:r>
              <a:rPr sz="1600" b="0" dirty="0">
                <a:solidFill>
                  <a:schemeClr val="bg1"/>
                </a:solidFill>
                <a:latin typeface="Times New Roman"/>
                <a:cs typeface="Times New Roman"/>
              </a:rPr>
              <a:t>of</a:t>
            </a:r>
            <a:r>
              <a:rPr sz="1600" b="0" spc="-15" dirty="0">
                <a:solidFill>
                  <a:schemeClr val="bg1"/>
                </a:solidFill>
                <a:latin typeface="Times New Roman"/>
                <a:cs typeface="Times New Roman"/>
              </a:rPr>
              <a:t> </a:t>
            </a:r>
            <a:r>
              <a:rPr sz="1600" b="0" spc="-5" dirty="0">
                <a:solidFill>
                  <a:schemeClr val="bg1"/>
                </a:solidFill>
                <a:latin typeface="Times New Roman"/>
                <a:cs typeface="Times New Roman"/>
              </a:rPr>
              <a:t>UBG</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leads</a:t>
            </a:r>
            <a:r>
              <a:rPr sz="1600" b="0" spc="-5" dirty="0">
                <a:solidFill>
                  <a:schemeClr val="bg1"/>
                </a:solidFill>
                <a:latin typeface="Times New Roman"/>
                <a:cs typeface="Times New Roman"/>
              </a:rPr>
              <a:t> </a:t>
            </a:r>
            <a:r>
              <a:rPr sz="1600" b="0" dirty="0">
                <a:solidFill>
                  <a:schemeClr val="bg1"/>
                </a:solidFill>
                <a:latin typeface="Times New Roman"/>
                <a:cs typeface="Times New Roman"/>
              </a:rPr>
              <a:t>to</a:t>
            </a:r>
            <a:r>
              <a:rPr sz="1600" b="0" spc="-20" dirty="0">
                <a:solidFill>
                  <a:schemeClr val="bg1"/>
                </a:solidFill>
                <a:latin typeface="Times New Roman"/>
                <a:cs typeface="Times New Roman"/>
              </a:rPr>
              <a:t> </a:t>
            </a:r>
            <a:r>
              <a:rPr sz="1600" b="0" spc="-5" dirty="0">
                <a:solidFill>
                  <a:schemeClr val="bg1"/>
                </a:solidFill>
                <a:latin typeface="Times New Roman"/>
                <a:cs typeface="Times New Roman"/>
              </a:rPr>
              <a:t>formation</a:t>
            </a:r>
            <a:r>
              <a:rPr sz="1600" b="0" spc="-20" dirty="0">
                <a:solidFill>
                  <a:schemeClr val="bg1"/>
                </a:solidFill>
                <a:latin typeface="Times New Roman"/>
                <a:cs typeface="Times New Roman"/>
              </a:rPr>
              <a:t> </a:t>
            </a:r>
            <a:r>
              <a:rPr sz="1600" b="0" dirty="0" smtClean="0">
                <a:solidFill>
                  <a:schemeClr val="bg1"/>
                </a:solidFill>
                <a:latin typeface="Times New Roman"/>
                <a:cs typeface="Times New Roman"/>
              </a:rPr>
              <a:t>of</a:t>
            </a:r>
            <a:r>
              <a:rPr lang="en-IN" sz="1600" b="0" dirty="0" smtClean="0">
                <a:solidFill>
                  <a:schemeClr val="bg1"/>
                </a:solidFill>
                <a:latin typeface="Times New Roman"/>
                <a:cs typeface="Times New Roman"/>
              </a:rPr>
              <a:t> </a:t>
            </a:r>
            <a:r>
              <a:rPr sz="1600" b="0" spc="-5" dirty="0" err="1" smtClean="0">
                <a:solidFill>
                  <a:schemeClr val="bg1"/>
                </a:solidFill>
                <a:latin typeface="Times New Roman"/>
                <a:cs typeface="Times New Roman"/>
              </a:rPr>
              <a:t>stercobilinogen</a:t>
            </a:r>
            <a:r>
              <a:rPr sz="1600" b="0" spc="-40" dirty="0" smtClean="0">
                <a:solidFill>
                  <a:schemeClr val="bg1"/>
                </a:solidFill>
                <a:latin typeface="Times New Roman"/>
                <a:cs typeface="Times New Roman"/>
              </a:rPr>
              <a:t> </a:t>
            </a:r>
            <a:r>
              <a:rPr sz="1600" b="0" dirty="0">
                <a:solidFill>
                  <a:schemeClr val="bg1"/>
                </a:solidFill>
                <a:latin typeface="Times New Roman"/>
                <a:cs typeface="Times New Roman"/>
              </a:rPr>
              <a:t>(SBG,48</a:t>
            </a:r>
            <a:r>
              <a:rPr sz="1600" b="0" spc="5" dirty="0">
                <a:solidFill>
                  <a:schemeClr val="bg1"/>
                </a:solidFill>
                <a:latin typeface="Times New Roman"/>
                <a:cs typeface="Times New Roman"/>
              </a:rPr>
              <a:t> </a:t>
            </a:r>
            <a:r>
              <a:rPr sz="1600" b="0" dirty="0">
                <a:solidFill>
                  <a:schemeClr val="bg1"/>
                </a:solidFill>
                <a:latin typeface="Times New Roman"/>
                <a:cs typeface="Times New Roman"/>
              </a:rPr>
              <a:t>hydrogen)</a:t>
            </a:r>
          </a:p>
          <a:p>
            <a:pPr marL="355600" indent="-342900" algn="just">
              <a:lnSpc>
                <a:spcPct val="150000"/>
              </a:lnSpc>
              <a:spcBef>
                <a:spcPts val="575"/>
              </a:spcBef>
              <a:buFont typeface="Arial MT"/>
              <a:buChar char="•"/>
              <a:tabLst>
                <a:tab pos="354965" algn="l"/>
                <a:tab pos="355600" algn="l"/>
              </a:tabLst>
            </a:pPr>
            <a:r>
              <a:rPr sz="1600" b="0" dirty="0">
                <a:solidFill>
                  <a:schemeClr val="bg1"/>
                </a:solidFill>
                <a:latin typeface="Times New Roman"/>
                <a:cs typeface="Times New Roman"/>
              </a:rPr>
              <a:t>The</a:t>
            </a:r>
            <a:r>
              <a:rPr sz="1600" b="0" spc="-15" dirty="0">
                <a:solidFill>
                  <a:schemeClr val="bg1"/>
                </a:solidFill>
                <a:latin typeface="Times New Roman"/>
                <a:cs typeface="Times New Roman"/>
              </a:rPr>
              <a:t> </a:t>
            </a:r>
            <a:r>
              <a:rPr sz="1600" b="0" spc="-5" dirty="0">
                <a:solidFill>
                  <a:schemeClr val="bg1"/>
                </a:solidFill>
                <a:latin typeface="Times New Roman"/>
                <a:cs typeface="Times New Roman"/>
              </a:rPr>
              <a:t>SBG</a:t>
            </a:r>
            <a:r>
              <a:rPr sz="1600" b="0" spc="15" dirty="0">
                <a:solidFill>
                  <a:schemeClr val="bg1"/>
                </a:solidFill>
                <a:latin typeface="Times New Roman"/>
                <a:cs typeface="Times New Roman"/>
              </a:rPr>
              <a:t> </a:t>
            </a:r>
            <a:r>
              <a:rPr sz="1600" b="0" spc="-5" dirty="0">
                <a:solidFill>
                  <a:schemeClr val="bg1"/>
                </a:solidFill>
                <a:latin typeface="Times New Roman"/>
                <a:cs typeface="Times New Roman"/>
              </a:rPr>
              <a:t>is mostly</a:t>
            </a:r>
            <a:r>
              <a:rPr sz="1600" b="0" dirty="0">
                <a:solidFill>
                  <a:schemeClr val="bg1"/>
                </a:solidFill>
                <a:latin typeface="Times New Roman"/>
                <a:cs typeface="Times New Roman"/>
              </a:rPr>
              <a:t> excreted</a:t>
            </a:r>
            <a:r>
              <a:rPr sz="1600" b="0" spc="-40" dirty="0">
                <a:solidFill>
                  <a:schemeClr val="bg1"/>
                </a:solidFill>
                <a:latin typeface="Times New Roman"/>
                <a:cs typeface="Times New Roman"/>
              </a:rPr>
              <a:t> </a:t>
            </a:r>
            <a:r>
              <a:rPr sz="1600" b="0" dirty="0">
                <a:solidFill>
                  <a:schemeClr val="bg1"/>
                </a:solidFill>
                <a:latin typeface="Times New Roman"/>
                <a:cs typeface="Times New Roman"/>
              </a:rPr>
              <a:t>through</a:t>
            </a:r>
            <a:r>
              <a:rPr sz="1600" b="0" spc="-20" dirty="0">
                <a:solidFill>
                  <a:schemeClr val="bg1"/>
                </a:solidFill>
                <a:latin typeface="Times New Roman"/>
                <a:cs typeface="Times New Roman"/>
              </a:rPr>
              <a:t> </a:t>
            </a:r>
            <a:r>
              <a:rPr sz="1600" b="0" dirty="0">
                <a:solidFill>
                  <a:schemeClr val="bg1"/>
                </a:solidFill>
                <a:latin typeface="Times New Roman"/>
                <a:cs typeface="Times New Roman"/>
              </a:rPr>
              <a:t>feces</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(250-300 </a:t>
            </a:r>
            <a:r>
              <a:rPr sz="1600" b="0" spc="-5" dirty="0">
                <a:solidFill>
                  <a:schemeClr val="bg1"/>
                </a:solidFill>
                <a:latin typeface="Times New Roman"/>
                <a:cs typeface="Times New Roman"/>
              </a:rPr>
              <a:t>mg/day).</a:t>
            </a:r>
            <a:endParaRPr sz="1600" b="0" dirty="0">
              <a:solidFill>
                <a:schemeClr val="bg1"/>
              </a:solidFill>
              <a:latin typeface="Times New Roman"/>
              <a:cs typeface="Times New Roman"/>
            </a:endParaRPr>
          </a:p>
          <a:p>
            <a:pPr marL="355600" marR="150495" indent="-342900" algn="just">
              <a:lnSpc>
                <a:spcPct val="150000"/>
              </a:lnSpc>
              <a:spcBef>
                <a:spcPts val="575"/>
              </a:spcBef>
              <a:buFont typeface="Arial MT"/>
              <a:buChar char="•"/>
              <a:tabLst>
                <a:tab pos="354965" algn="l"/>
                <a:tab pos="355600" algn="l"/>
              </a:tabLst>
            </a:pPr>
            <a:r>
              <a:rPr sz="1600" b="0" dirty="0">
                <a:solidFill>
                  <a:schemeClr val="bg1"/>
                </a:solidFill>
                <a:latin typeface="Times New Roman"/>
                <a:cs typeface="Times New Roman"/>
              </a:rPr>
              <a:t>Upto</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20</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a:t>
            </a:r>
            <a:r>
              <a:rPr sz="1600" b="0" spc="-5" dirty="0">
                <a:solidFill>
                  <a:schemeClr val="bg1"/>
                </a:solidFill>
                <a:latin typeface="Times New Roman"/>
                <a:cs typeface="Times New Roman"/>
              </a:rPr>
              <a:t> </a:t>
            </a:r>
            <a:r>
              <a:rPr sz="1600" b="0" dirty="0">
                <a:solidFill>
                  <a:schemeClr val="bg1"/>
                </a:solidFill>
                <a:latin typeface="Times New Roman"/>
                <a:cs typeface="Times New Roman"/>
              </a:rPr>
              <a:t>of</a:t>
            </a:r>
            <a:r>
              <a:rPr sz="1600" b="0" spc="-15" dirty="0">
                <a:solidFill>
                  <a:schemeClr val="bg1"/>
                </a:solidFill>
                <a:latin typeface="Times New Roman"/>
                <a:cs typeface="Times New Roman"/>
              </a:rPr>
              <a:t> </a:t>
            </a:r>
            <a:r>
              <a:rPr sz="1600" b="0" dirty="0">
                <a:solidFill>
                  <a:schemeClr val="bg1"/>
                </a:solidFill>
                <a:latin typeface="Times New Roman"/>
                <a:cs typeface="Times New Roman"/>
              </a:rPr>
              <a:t>urobilinogen</a:t>
            </a:r>
            <a:r>
              <a:rPr sz="1600" b="0" spc="-30" dirty="0">
                <a:solidFill>
                  <a:schemeClr val="bg1"/>
                </a:solidFill>
                <a:latin typeface="Times New Roman"/>
                <a:cs typeface="Times New Roman"/>
              </a:rPr>
              <a:t> </a:t>
            </a:r>
            <a:r>
              <a:rPr sz="1600" b="0" dirty="0">
                <a:solidFill>
                  <a:schemeClr val="bg1"/>
                </a:solidFill>
                <a:latin typeface="Times New Roman"/>
                <a:cs typeface="Times New Roman"/>
              </a:rPr>
              <a:t>produced</a:t>
            </a:r>
            <a:r>
              <a:rPr sz="1600" b="0" spc="-20" dirty="0">
                <a:solidFill>
                  <a:schemeClr val="bg1"/>
                </a:solidFill>
                <a:latin typeface="Times New Roman"/>
                <a:cs typeface="Times New Roman"/>
              </a:rPr>
              <a:t> </a:t>
            </a:r>
            <a:r>
              <a:rPr sz="1600" b="0" dirty="0">
                <a:solidFill>
                  <a:schemeClr val="bg1"/>
                </a:solidFill>
                <a:latin typeface="Times New Roman"/>
                <a:cs typeface="Times New Roman"/>
              </a:rPr>
              <a:t>daily</a:t>
            </a:r>
            <a:r>
              <a:rPr sz="1600" b="0" spc="-30" dirty="0">
                <a:solidFill>
                  <a:schemeClr val="bg1"/>
                </a:solidFill>
                <a:latin typeface="Times New Roman"/>
                <a:cs typeface="Times New Roman"/>
              </a:rPr>
              <a:t> </a:t>
            </a:r>
            <a:r>
              <a:rPr sz="1600" b="0" spc="-5" dirty="0">
                <a:solidFill>
                  <a:schemeClr val="bg1"/>
                </a:solidFill>
                <a:latin typeface="Times New Roman"/>
                <a:cs typeface="Times New Roman"/>
              </a:rPr>
              <a:t>is</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reabsorbed</a:t>
            </a:r>
            <a:r>
              <a:rPr sz="1600" b="0" spc="-30" dirty="0">
                <a:solidFill>
                  <a:schemeClr val="bg1"/>
                </a:solidFill>
                <a:latin typeface="Times New Roman"/>
                <a:cs typeface="Times New Roman"/>
              </a:rPr>
              <a:t> </a:t>
            </a:r>
            <a:r>
              <a:rPr sz="1600" b="0" dirty="0">
                <a:solidFill>
                  <a:schemeClr val="bg1"/>
                </a:solidFill>
                <a:latin typeface="Times New Roman"/>
                <a:cs typeface="Times New Roman"/>
              </a:rPr>
              <a:t>from </a:t>
            </a:r>
            <a:r>
              <a:rPr sz="1600" b="0" spc="-585" dirty="0">
                <a:solidFill>
                  <a:schemeClr val="bg1"/>
                </a:solidFill>
                <a:latin typeface="Times New Roman"/>
                <a:cs typeface="Times New Roman"/>
              </a:rPr>
              <a:t> </a:t>
            </a:r>
            <a:r>
              <a:rPr sz="1600" b="0" dirty="0">
                <a:solidFill>
                  <a:schemeClr val="bg1"/>
                </a:solidFill>
                <a:latin typeface="Times New Roman"/>
                <a:cs typeface="Times New Roman"/>
              </a:rPr>
              <a:t>the</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intestine</a:t>
            </a:r>
            <a:r>
              <a:rPr sz="1600" b="0" spc="-35" dirty="0">
                <a:solidFill>
                  <a:schemeClr val="bg1"/>
                </a:solidFill>
                <a:latin typeface="Times New Roman"/>
                <a:cs typeface="Times New Roman"/>
              </a:rPr>
              <a:t> </a:t>
            </a:r>
            <a:r>
              <a:rPr sz="1600" b="0" dirty="0">
                <a:solidFill>
                  <a:schemeClr val="bg1"/>
                </a:solidFill>
                <a:latin typeface="Times New Roman"/>
                <a:cs typeface="Times New Roman"/>
              </a:rPr>
              <a:t>&amp;</a:t>
            </a:r>
            <a:r>
              <a:rPr sz="1600" b="0" spc="-10" dirty="0">
                <a:solidFill>
                  <a:schemeClr val="bg1"/>
                </a:solidFill>
                <a:latin typeface="Times New Roman"/>
                <a:cs typeface="Times New Roman"/>
              </a:rPr>
              <a:t> </a:t>
            </a:r>
            <a:r>
              <a:rPr sz="1600" b="0" dirty="0">
                <a:solidFill>
                  <a:schemeClr val="bg1"/>
                </a:solidFill>
                <a:latin typeface="Times New Roman"/>
                <a:cs typeface="Times New Roman"/>
              </a:rPr>
              <a:t>enters</a:t>
            </a:r>
            <a:r>
              <a:rPr sz="1600" b="0" spc="-25" dirty="0">
                <a:solidFill>
                  <a:schemeClr val="bg1"/>
                </a:solidFill>
                <a:latin typeface="Times New Roman"/>
                <a:cs typeface="Times New Roman"/>
              </a:rPr>
              <a:t> </a:t>
            </a:r>
            <a:r>
              <a:rPr sz="1600" b="0" dirty="0">
                <a:solidFill>
                  <a:schemeClr val="bg1"/>
                </a:solidFill>
                <a:latin typeface="Times New Roman"/>
                <a:cs typeface="Times New Roman"/>
              </a:rPr>
              <a:t>the</a:t>
            </a:r>
            <a:r>
              <a:rPr sz="1600" b="0" spc="-5" dirty="0">
                <a:solidFill>
                  <a:schemeClr val="bg1"/>
                </a:solidFill>
                <a:latin typeface="Times New Roman"/>
                <a:cs typeface="Times New Roman"/>
              </a:rPr>
              <a:t> entero-hepatic</a:t>
            </a:r>
            <a:r>
              <a:rPr sz="1600" b="0" spc="-35" dirty="0">
                <a:solidFill>
                  <a:schemeClr val="bg1"/>
                </a:solidFill>
                <a:latin typeface="Times New Roman"/>
                <a:cs typeface="Times New Roman"/>
              </a:rPr>
              <a:t> </a:t>
            </a:r>
            <a:r>
              <a:rPr sz="1600" b="0" dirty="0">
                <a:solidFill>
                  <a:schemeClr val="bg1"/>
                </a:solidFill>
                <a:latin typeface="Times New Roman"/>
                <a:cs typeface="Times New Roman"/>
              </a:rPr>
              <a:t>circulation.</a:t>
            </a:r>
          </a:p>
        </p:txBody>
      </p:sp>
    </p:spTree>
    <p:extLst>
      <p:ext uri="{BB962C8B-B14F-4D97-AF65-F5344CB8AC3E}">
        <p14:creationId xmlns:p14="http://schemas.microsoft.com/office/powerpoint/2010/main" val="11667615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22874868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25900886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24485427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8900466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30833218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41290512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40108351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17997319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6536099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3761016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7029" y="241549"/>
            <a:ext cx="8014334" cy="1183016"/>
          </a:xfrm>
          <a:prstGeom prst="rect">
            <a:avLst/>
          </a:prstGeom>
        </p:spPr>
        <p:txBody>
          <a:bodyPr vert="horz" wrap="square" lIns="0" tIns="13335" rIns="0" bIns="0" rtlCol="0">
            <a:spAutoFit/>
          </a:bodyPr>
          <a:lstStyle/>
          <a:p>
            <a:pPr marL="12700">
              <a:lnSpc>
                <a:spcPct val="100000"/>
              </a:lnSpc>
              <a:spcBef>
                <a:spcPts val="105"/>
              </a:spcBef>
            </a:pPr>
            <a:r>
              <a:rPr sz="4000" spc="-15" dirty="0">
                <a:solidFill>
                  <a:srgbClr val="FFC000"/>
                </a:solidFill>
                <a:effectLst>
                  <a:outerShdw blurRad="38100" dist="38100" dir="2700000" algn="tl">
                    <a:srgbClr val="000000">
                      <a:alpha val="43137"/>
                    </a:srgbClr>
                  </a:outerShdw>
                </a:effectLst>
              </a:rPr>
              <a:t>SUMMARY</a:t>
            </a:r>
            <a:r>
              <a:rPr spc="-145" dirty="0">
                <a:solidFill>
                  <a:srgbClr val="FFC000"/>
                </a:solidFill>
                <a:effectLst>
                  <a:outerShdw blurRad="38100" dist="38100" dir="2700000" algn="tl">
                    <a:srgbClr val="000000">
                      <a:alpha val="43137"/>
                    </a:srgbClr>
                  </a:outerShdw>
                </a:effectLst>
              </a:rPr>
              <a:t> </a:t>
            </a:r>
            <a:r>
              <a:rPr dirty="0"/>
              <a:t>OF</a:t>
            </a:r>
            <a:r>
              <a:rPr spc="-114" dirty="0"/>
              <a:t> </a:t>
            </a:r>
            <a:r>
              <a:rPr dirty="0"/>
              <a:t>BILIRUBIN</a:t>
            </a:r>
            <a:r>
              <a:rPr spc="5" dirty="0"/>
              <a:t> </a:t>
            </a:r>
            <a:r>
              <a:rPr spc="-25" dirty="0"/>
              <a:t>METABOLISM</a:t>
            </a:r>
          </a:p>
        </p:txBody>
      </p:sp>
      <p:sp>
        <p:nvSpPr>
          <p:cNvPr id="3" name="object 3"/>
          <p:cNvSpPr txBox="1"/>
          <p:nvPr/>
        </p:nvSpPr>
        <p:spPr>
          <a:xfrm>
            <a:off x="251520" y="1556282"/>
            <a:ext cx="8712968" cy="4620496"/>
          </a:xfrm>
          <a:prstGeom prst="rect">
            <a:avLst/>
          </a:prstGeom>
        </p:spPr>
        <p:txBody>
          <a:bodyPr vert="horz" wrap="square" lIns="0" tIns="80010" rIns="0" bIns="0" rtlCol="0">
            <a:spAutoFit/>
          </a:bodyPr>
          <a:lstStyle/>
          <a:p>
            <a:pPr marL="355600" indent="-342900" algn="just">
              <a:lnSpc>
                <a:spcPct val="150000"/>
              </a:lnSpc>
              <a:spcBef>
                <a:spcPts val="630"/>
              </a:spcBef>
              <a:buFont typeface="Arial MT"/>
              <a:buChar char="•"/>
              <a:tabLst>
                <a:tab pos="354965" algn="l"/>
                <a:tab pos="355600" algn="l"/>
              </a:tabLst>
            </a:pPr>
            <a:r>
              <a:rPr b="0" spc="-5" dirty="0">
                <a:solidFill>
                  <a:schemeClr val="bg1"/>
                </a:solidFill>
                <a:latin typeface="Times New Roman"/>
                <a:cs typeface="Times New Roman"/>
              </a:rPr>
              <a:t>Old</a:t>
            </a:r>
            <a:r>
              <a:rPr b="0" spc="10" dirty="0">
                <a:solidFill>
                  <a:schemeClr val="bg1"/>
                </a:solidFill>
                <a:latin typeface="Times New Roman"/>
                <a:cs typeface="Times New Roman"/>
              </a:rPr>
              <a:t> </a:t>
            </a:r>
            <a:r>
              <a:rPr b="0" spc="-5" dirty="0">
                <a:solidFill>
                  <a:schemeClr val="bg1"/>
                </a:solidFill>
                <a:latin typeface="Times New Roman"/>
                <a:cs typeface="Times New Roman"/>
              </a:rPr>
              <a:t>red</a:t>
            </a:r>
            <a:r>
              <a:rPr b="0" spc="10" dirty="0">
                <a:solidFill>
                  <a:schemeClr val="bg1"/>
                </a:solidFill>
                <a:latin typeface="Times New Roman"/>
                <a:cs typeface="Times New Roman"/>
              </a:rPr>
              <a:t> </a:t>
            </a:r>
            <a:r>
              <a:rPr b="0" spc="-5" dirty="0">
                <a:solidFill>
                  <a:schemeClr val="bg1"/>
                </a:solidFill>
                <a:latin typeface="Times New Roman"/>
                <a:cs typeface="Times New Roman"/>
              </a:rPr>
              <a:t>blood</a:t>
            </a:r>
            <a:r>
              <a:rPr b="0" dirty="0">
                <a:solidFill>
                  <a:schemeClr val="bg1"/>
                </a:solidFill>
                <a:latin typeface="Times New Roman"/>
                <a:cs typeface="Times New Roman"/>
              </a:rPr>
              <a:t> </a:t>
            </a:r>
            <a:r>
              <a:rPr b="0" spc="-5" dirty="0">
                <a:solidFill>
                  <a:schemeClr val="bg1"/>
                </a:solidFill>
                <a:latin typeface="Times New Roman"/>
                <a:cs typeface="Times New Roman"/>
              </a:rPr>
              <a:t>cells</a:t>
            </a:r>
            <a:r>
              <a:rPr b="0" spc="15" dirty="0">
                <a:solidFill>
                  <a:schemeClr val="bg1"/>
                </a:solidFill>
                <a:latin typeface="Times New Roman"/>
                <a:cs typeface="Times New Roman"/>
              </a:rPr>
              <a:t> </a:t>
            </a:r>
            <a:r>
              <a:rPr b="0" spc="-5" dirty="0">
                <a:solidFill>
                  <a:schemeClr val="bg1"/>
                </a:solidFill>
                <a:latin typeface="Times New Roman"/>
                <a:cs typeface="Times New Roman"/>
              </a:rPr>
              <a:t>are</a:t>
            </a:r>
            <a:r>
              <a:rPr b="0" spc="10" dirty="0">
                <a:solidFill>
                  <a:schemeClr val="bg1"/>
                </a:solidFill>
                <a:latin typeface="Times New Roman"/>
                <a:cs typeface="Times New Roman"/>
              </a:rPr>
              <a:t> </a:t>
            </a:r>
            <a:r>
              <a:rPr b="0" spc="-10" dirty="0">
                <a:solidFill>
                  <a:schemeClr val="bg1"/>
                </a:solidFill>
                <a:latin typeface="Times New Roman"/>
                <a:cs typeface="Times New Roman"/>
              </a:rPr>
              <a:t>major</a:t>
            </a:r>
            <a:r>
              <a:rPr b="0" spc="35" dirty="0">
                <a:solidFill>
                  <a:schemeClr val="bg1"/>
                </a:solidFill>
                <a:latin typeface="Times New Roman"/>
                <a:cs typeface="Times New Roman"/>
              </a:rPr>
              <a:t> </a:t>
            </a:r>
            <a:r>
              <a:rPr b="0" spc="-5" dirty="0">
                <a:solidFill>
                  <a:schemeClr val="bg1"/>
                </a:solidFill>
                <a:latin typeface="Times New Roman"/>
                <a:cs typeface="Times New Roman"/>
              </a:rPr>
              <a:t>source</a:t>
            </a:r>
            <a:r>
              <a:rPr b="0" dirty="0">
                <a:solidFill>
                  <a:schemeClr val="bg1"/>
                </a:solidFill>
                <a:latin typeface="Times New Roman"/>
                <a:cs typeface="Times New Roman"/>
              </a:rPr>
              <a:t> </a:t>
            </a:r>
            <a:r>
              <a:rPr b="0" spc="-5" dirty="0">
                <a:solidFill>
                  <a:schemeClr val="bg1"/>
                </a:solidFill>
                <a:latin typeface="Times New Roman"/>
                <a:cs typeface="Times New Roman"/>
              </a:rPr>
              <a:t>of</a:t>
            </a:r>
            <a:r>
              <a:rPr b="0" spc="20" dirty="0">
                <a:solidFill>
                  <a:schemeClr val="bg1"/>
                </a:solidFill>
                <a:latin typeface="Times New Roman"/>
                <a:cs typeface="Times New Roman"/>
              </a:rPr>
              <a:t> </a:t>
            </a:r>
            <a:r>
              <a:rPr b="0" spc="-5" dirty="0">
                <a:solidFill>
                  <a:schemeClr val="bg1"/>
                </a:solidFill>
                <a:latin typeface="Times New Roman"/>
                <a:cs typeface="Times New Roman"/>
              </a:rPr>
              <a:t>haem</a:t>
            </a:r>
            <a:r>
              <a:rPr b="0" dirty="0">
                <a:solidFill>
                  <a:schemeClr val="bg1"/>
                </a:solidFill>
                <a:latin typeface="Times New Roman"/>
                <a:cs typeface="Times New Roman"/>
              </a:rPr>
              <a:t> </a:t>
            </a:r>
            <a:r>
              <a:rPr b="0" spc="-5" dirty="0">
                <a:solidFill>
                  <a:schemeClr val="bg1"/>
                </a:solidFill>
                <a:latin typeface="Times New Roman"/>
                <a:cs typeface="Times New Roman"/>
              </a:rPr>
              <a:t>proteins.</a:t>
            </a:r>
            <a:endParaRPr b="0" dirty="0">
              <a:solidFill>
                <a:schemeClr val="bg1"/>
              </a:solidFill>
              <a:latin typeface="Times New Roman"/>
              <a:cs typeface="Times New Roman"/>
            </a:endParaRPr>
          </a:p>
          <a:p>
            <a:pPr marL="355600" marR="240029" indent="-342900" algn="just">
              <a:lnSpc>
                <a:spcPct val="150000"/>
              </a:lnSpc>
              <a:spcBef>
                <a:spcPts val="530"/>
              </a:spcBef>
              <a:buFont typeface="Arial MT"/>
              <a:buChar char="•"/>
              <a:tabLst>
                <a:tab pos="354965" algn="l"/>
                <a:tab pos="355600" algn="l"/>
              </a:tabLst>
            </a:pPr>
            <a:r>
              <a:rPr b="0" spc="-5" dirty="0">
                <a:solidFill>
                  <a:schemeClr val="bg1"/>
                </a:solidFill>
                <a:latin typeface="Times New Roman"/>
                <a:cs typeface="Times New Roman"/>
              </a:rPr>
              <a:t>Breakdown</a:t>
            </a:r>
            <a:r>
              <a:rPr b="0" spc="15" dirty="0">
                <a:solidFill>
                  <a:schemeClr val="bg1"/>
                </a:solidFill>
                <a:latin typeface="Times New Roman"/>
                <a:cs typeface="Times New Roman"/>
              </a:rPr>
              <a:t> </a:t>
            </a:r>
            <a:r>
              <a:rPr b="0" dirty="0">
                <a:solidFill>
                  <a:schemeClr val="bg1"/>
                </a:solidFill>
                <a:latin typeface="Times New Roman"/>
                <a:cs typeface="Times New Roman"/>
              </a:rPr>
              <a:t>of</a:t>
            </a:r>
            <a:r>
              <a:rPr b="0" spc="5" dirty="0">
                <a:solidFill>
                  <a:schemeClr val="bg1"/>
                </a:solidFill>
                <a:latin typeface="Times New Roman"/>
                <a:cs typeface="Times New Roman"/>
              </a:rPr>
              <a:t> </a:t>
            </a:r>
            <a:r>
              <a:rPr b="0" spc="-5" dirty="0">
                <a:solidFill>
                  <a:schemeClr val="bg1"/>
                </a:solidFill>
                <a:latin typeface="Times New Roman"/>
                <a:cs typeface="Times New Roman"/>
              </a:rPr>
              <a:t>haem</a:t>
            </a:r>
            <a:r>
              <a:rPr b="0" spc="10" dirty="0">
                <a:solidFill>
                  <a:schemeClr val="bg1"/>
                </a:solidFill>
                <a:latin typeface="Times New Roman"/>
                <a:cs typeface="Times New Roman"/>
              </a:rPr>
              <a:t> </a:t>
            </a:r>
            <a:r>
              <a:rPr b="0" spc="-5" dirty="0">
                <a:solidFill>
                  <a:schemeClr val="bg1"/>
                </a:solidFill>
                <a:latin typeface="Times New Roman"/>
                <a:cs typeface="Times New Roman"/>
              </a:rPr>
              <a:t>to</a:t>
            </a:r>
            <a:r>
              <a:rPr b="0" spc="10" dirty="0">
                <a:solidFill>
                  <a:schemeClr val="bg1"/>
                </a:solidFill>
                <a:latin typeface="Times New Roman"/>
                <a:cs typeface="Times New Roman"/>
              </a:rPr>
              <a:t> </a:t>
            </a:r>
            <a:r>
              <a:rPr b="0" spc="-5" dirty="0">
                <a:solidFill>
                  <a:schemeClr val="bg1"/>
                </a:solidFill>
                <a:latin typeface="Times New Roman"/>
                <a:cs typeface="Times New Roman"/>
              </a:rPr>
              <a:t>bilirubin</a:t>
            </a:r>
            <a:r>
              <a:rPr b="0" spc="5" dirty="0">
                <a:solidFill>
                  <a:schemeClr val="bg1"/>
                </a:solidFill>
                <a:latin typeface="Times New Roman"/>
                <a:cs typeface="Times New Roman"/>
              </a:rPr>
              <a:t> </a:t>
            </a:r>
            <a:r>
              <a:rPr b="0" spc="-5" dirty="0">
                <a:solidFill>
                  <a:schemeClr val="bg1"/>
                </a:solidFill>
                <a:latin typeface="Times New Roman"/>
                <a:cs typeface="Times New Roman"/>
              </a:rPr>
              <a:t>occur</a:t>
            </a:r>
            <a:r>
              <a:rPr b="0" spc="10" dirty="0">
                <a:solidFill>
                  <a:schemeClr val="bg1"/>
                </a:solidFill>
                <a:latin typeface="Times New Roman"/>
                <a:cs typeface="Times New Roman"/>
              </a:rPr>
              <a:t> </a:t>
            </a:r>
            <a:r>
              <a:rPr b="0" spc="-5" dirty="0">
                <a:solidFill>
                  <a:schemeClr val="bg1"/>
                </a:solidFill>
                <a:latin typeface="Times New Roman"/>
                <a:cs typeface="Times New Roman"/>
              </a:rPr>
              <a:t>in</a:t>
            </a:r>
            <a:r>
              <a:rPr b="0" spc="10" dirty="0">
                <a:solidFill>
                  <a:schemeClr val="bg1"/>
                </a:solidFill>
                <a:latin typeface="Times New Roman"/>
                <a:cs typeface="Times New Roman"/>
              </a:rPr>
              <a:t> </a:t>
            </a:r>
            <a:r>
              <a:rPr b="0" spc="-5" dirty="0">
                <a:solidFill>
                  <a:schemeClr val="bg1"/>
                </a:solidFill>
                <a:latin typeface="Times New Roman"/>
                <a:cs typeface="Times New Roman"/>
              </a:rPr>
              <a:t>macrophage</a:t>
            </a:r>
            <a:r>
              <a:rPr b="0" spc="15" dirty="0">
                <a:solidFill>
                  <a:schemeClr val="bg1"/>
                </a:solidFill>
                <a:latin typeface="Times New Roman"/>
                <a:cs typeface="Times New Roman"/>
              </a:rPr>
              <a:t> </a:t>
            </a:r>
            <a:r>
              <a:rPr b="0" spc="-5" dirty="0">
                <a:solidFill>
                  <a:schemeClr val="bg1"/>
                </a:solidFill>
                <a:latin typeface="Times New Roman"/>
                <a:cs typeface="Times New Roman"/>
              </a:rPr>
              <a:t>of</a:t>
            </a:r>
            <a:r>
              <a:rPr b="0" spc="45" dirty="0">
                <a:solidFill>
                  <a:schemeClr val="bg1"/>
                </a:solidFill>
                <a:latin typeface="Times New Roman"/>
                <a:cs typeface="Times New Roman"/>
              </a:rPr>
              <a:t> </a:t>
            </a:r>
            <a:r>
              <a:rPr b="0" spc="-5" dirty="0">
                <a:solidFill>
                  <a:schemeClr val="bg1"/>
                </a:solidFill>
                <a:latin typeface="Times New Roman"/>
                <a:cs typeface="Times New Roman"/>
              </a:rPr>
              <a:t>reticulo- </a:t>
            </a:r>
            <a:r>
              <a:rPr b="0" spc="-535" dirty="0">
                <a:solidFill>
                  <a:schemeClr val="bg1"/>
                </a:solidFill>
                <a:latin typeface="Times New Roman"/>
                <a:cs typeface="Times New Roman"/>
              </a:rPr>
              <a:t> </a:t>
            </a:r>
            <a:r>
              <a:rPr b="0" spc="-5" dirty="0">
                <a:solidFill>
                  <a:schemeClr val="bg1"/>
                </a:solidFill>
                <a:latin typeface="Times New Roman"/>
                <a:cs typeface="Times New Roman"/>
              </a:rPr>
              <a:t>endithelial</a:t>
            </a:r>
            <a:r>
              <a:rPr b="0" dirty="0">
                <a:solidFill>
                  <a:schemeClr val="bg1"/>
                </a:solidFill>
                <a:latin typeface="Times New Roman"/>
                <a:cs typeface="Times New Roman"/>
              </a:rPr>
              <a:t> </a:t>
            </a:r>
            <a:r>
              <a:rPr b="0" spc="-5" dirty="0">
                <a:solidFill>
                  <a:schemeClr val="bg1"/>
                </a:solidFill>
                <a:latin typeface="Times New Roman"/>
                <a:cs typeface="Times New Roman"/>
              </a:rPr>
              <a:t>system</a:t>
            </a:r>
            <a:r>
              <a:rPr b="0" spc="-20" dirty="0">
                <a:solidFill>
                  <a:schemeClr val="bg1"/>
                </a:solidFill>
                <a:latin typeface="Times New Roman"/>
                <a:cs typeface="Times New Roman"/>
              </a:rPr>
              <a:t> </a:t>
            </a:r>
            <a:r>
              <a:rPr b="0" spc="-5" dirty="0">
                <a:solidFill>
                  <a:schemeClr val="bg1"/>
                </a:solidFill>
                <a:latin typeface="Times New Roman"/>
                <a:cs typeface="Times New Roman"/>
              </a:rPr>
              <a:t>(tissue</a:t>
            </a:r>
            <a:r>
              <a:rPr b="0" spc="15" dirty="0">
                <a:solidFill>
                  <a:schemeClr val="bg1"/>
                </a:solidFill>
                <a:latin typeface="Times New Roman"/>
                <a:cs typeface="Times New Roman"/>
              </a:rPr>
              <a:t> </a:t>
            </a:r>
            <a:r>
              <a:rPr b="0" spc="-5" dirty="0">
                <a:solidFill>
                  <a:schemeClr val="bg1"/>
                </a:solidFill>
                <a:latin typeface="Times New Roman"/>
                <a:cs typeface="Times New Roman"/>
              </a:rPr>
              <a:t>macrophages,</a:t>
            </a:r>
            <a:r>
              <a:rPr b="0" spc="15" dirty="0">
                <a:solidFill>
                  <a:schemeClr val="bg1"/>
                </a:solidFill>
                <a:latin typeface="Times New Roman"/>
                <a:cs typeface="Times New Roman"/>
              </a:rPr>
              <a:t> </a:t>
            </a:r>
            <a:r>
              <a:rPr b="0" spc="-5" dirty="0">
                <a:solidFill>
                  <a:schemeClr val="bg1"/>
                </a:solidFill>
                <a:latin typeface="Times New Roman"/>
                <a:cs typeface="Times New Roman"/>
              </a:rPr>
              <a:t>spleen</a:t>
            </a:r>
            <a:r>
              <a:rPr b="0" spc="10" dirty="0">
                <a:solidFill>
                  <a:schemeClr val="bg1"/>
                </a:solidFill>
                <a:latin typeface="Times New Roman"/>
                <a:cs typeface="Times New Roman"/>
              </a:rPr>
              <a:t> </a:t>
            </a:r>
            <a:r>
              <a:rPr b="0" spc="-5" dirty="0">
                <a:solidFill>
                  <a:schemeClr val="bg1"/>
                </a:solidFill>
                <a:latin typeface="Times New Roman"/>
                <a:cs typeface="Times New Roman"/>
              </a:rPr>
              <a:t>and</a:t>
            </a:r>
            <a:r>
              <a:rPr b="0" dirty="0">
                <a:solidFill>
                  <a:schemeClr val="bg1"/>
                </a:solidFill>
                <a:latin typeface="Times New Roman"/>
                <a:cs typeface="Times New Roman"/>
              </a:rPr>
              <a:t> </a:t>
            </a:r>
            <a:r>
              <a:rPr b="0" spc="-5" dirty="0">
                <a:solidFill>
                  <a:schemeClr val="bg1"/>
                </a:solidFill>
                <a:latin typeface="Times New Roman"/>
                <a:cs typeface="Times New Roman"/>
              </a:rPr>
              <a:t>liver).</a:t>
            </a:r>
            <a:endParaRPr b="0" dirty="0">
              <a:solidFill>
                <a:schemeClr val="bg1"/>
              </a:solidFill>
              <a:latin typeface="Times New Roman"/>
              <a:cs typeface="Times New Roman"/>
            </a:endParaRPr>
          </a:p>
          <a:p>
            <a:pPr marL="355600" marR="317500" indent="-342900" algn="just">
              <a:lnSpc>
                <a:spcPct val="150000"/>
              </a:lnSpc>
              <a:spcBef>
                <a:spcPts val="530"/>
              </a:spcBef>
              <a:buFont typeface="Arial MT"/>
              <a:buChar char="•"/>
              <a:tabLst>
                <a:tab pos="354965" algn="l"/>
                <a:tab pos="355600" algn="l"/>
              </a:tabLst>
            </a:pPr>
            <a:r>
              <a:rPr b="0" dirty="0">
                <a:solidFill>
                  <a:schemeClr val="bg1"/>
                </a:solidFill>
                <a:latin typeface="Times New Roman"/>
                <a:cs typeface="Times New Roman"/>
              </a:rPr>
              <a:t>Unconjugated bilirubin </a:t>
            </a:r>
            <a:r>
              <a:rPr b="0" spc="-5" dirty="0">
                <a:solidFill>
                  <a:schemeClr val="bg1"/>
                </a:solidFill>
                <a:latin typeface="Times New Roman"/>
                <a:cs typeface="Times New Roman"/>
              </a:rPr>
              <a:t>is transported </a:t>
            </a:r>
            <a:r>
              <a:rPr b="0" dirty="0">
                <a:solidFill>
                  <a:schemeClr val="bg1"/>
                </a:solidFill>
                <a:latin typeface="Times New Roman"/>
                <a:cs typeface="Times New Roman"/>
              </a:rPr>
              <a:t>through blood </a:t>
            </a:r>
            <a:r>
              <a:rPr b="0" spc="-5" dirty="0">
                <a:solidFill>
                  <a:schemeClr val="bg1"/>
                </a:solidFill>
                <a:latin typeface="Times New Roman"/>
                <a:cs typeface="Times New Roman"/>
              </a:rPr>
              <a:t>(complex to </a:t>
            </a:r>
            <a:r>
              <a:rPr b="0" spc="-535" dirty="0">
                <a:solidFill>
                  <a:schemeClr val="bg1"/>
                </a:solidFill>
                <a:latin typeface="Times New Roman"/>
                <a:cs typeface="Times New Roman"/>
              </a:rPr>
              <a:t> </a:t>
            </a:r>
            <a:r>
              <a:rPr b="0" spc="-5" dirty="0">
                <a:solidFill>
                  <a:schemeClr val="bg1"/>
                </a:solidFill>
                <a:latin typeface="Times New Roman"/>
                <a:cs typeface="Times New Roman"/>
              </a:rPr>
              <a:t>albumin)</a:t>
            </a:r>
            <a:r>
              <a:rPr b="0" spc="5" dirty="0">
                <a:solidFill>
                  <a:schemeClr val="bg1"/>
                </a:solidFill>
                <a:latin typeface="Times New Roman"/>
                <a:cs typeface="Times New Roman"/>
              </a:rPr>
              <a:t> </a:t>
            </a:r>
            <a:r>
              <a:rPr b="0" spc="-5" dirty="0">
                <a:solidFill>
                  <a:schemeClr val="bg1"/>
                </a:solidFill>
                <a:latin typeface="Times New Roman"/>
                <a:cs typeface="Times New Roman"/>
              </a:rPr>
              <a:t>to</a:t>
            </a:r>
            <a:r>
              <a:rPr b="0" spc="5" dirty="0">
                <a:solidFill>
                  <a:schemeClr val="bg1"/>
                </a:solidFill>
                <a:latin typeface="Times New Roman"/>
                <a:cs typeface="Times New Roman"/>
              </a:rPr>
              <a:t> </a:t>
            </a:r>
            <a:r>
              <a:rPr b="0" spc="-25" dirty="0">
                <a:solidFill>
                  <a:schemeClr val="bg1"/>
                </a:solidFill>
                <a:latin typeface="Times New Roman"/>
                <a:cs typeface="Times New Roman"/>
              </a:rPr>
              <a:t>liver.</a:t>
            </a:r>
            <a:endParaRPr b="0" dirty="0">
              <a:solidFill>
                <a:schemeClr val="bg1"/>
              </a:solidFill>
              <a:latin typeface="Times New Roman"/>
              <a:cs typeface="Times New Roman"/>
            </a:endParaRPr>
          </a:p>
          <a:p>
            <a:pPr marL="355600" indent="-342900" algn="just">
              <a:lnSpc>
                <a:spcPct val="150000"/>
              </a:lnSpc>
              <a:spcBef>
                <a:spcPts val="525"/>
              </a:spcBef>
              <a:buFont typeface="Arial MT"/>
              <a:buChar char="•"/>
              <a:tabLst>
                <a:tab pos="354965" algn="l"/>
                <a:tab pos="355600" algn="l"/>
              </a:tabLst>
            </a:pPr>
            <a:r>
              <a:rPr b="0" spc="-5" dirty="0">
                <a:solidFill>
                  <a:schemeClr val="bg1"/>
                </a:solidFill>
                <a:latin typeface="Times New Roman"/>
                <a:cs typeface="Times New Roman"/>
              </a:rPr>
              <a:t>Bilirubin</a:t>
            </a:r>
            <a:r>
              <a:rPr b="0" dirty="0">
                <a:solidFill>
                  <a:schemeClr val="bg1"/>
                </a:solidFill>
                <a:latin typeface="Times New Roman"/>
                <a:cs typeface="Times New Roman"/>
              </a:rPr>
              <a:t> </a:t>
            </a:r>
            <a:r>
              <a:rPr b="0" spc="-5" dirty="0">
                <a:solidFill>
                  <a:schemeClr val="bg1"/>
                </a:solidFill>
                <a:latin typeface="Times New Roman"/>
                <a:cs typeface="Times New Roman"/>
              </a:rPr>
              <a:t>is</a:t>
            </a:r>
            <a:r>
              <a:rPr b="0" spc="5" dirty="0">
                <a:solidFill>
                  <a:schemeClr val="bg1"/>
                </a:solidFill>
                <a:latin typeface="Times New Roman"/>
                <a:cs typeface="Times New Roman"/>
              </a:rPr>
              <a:t> </a:t>
            </a:r>
            <a:r>
              <a:rPr b="0" spc="-5" dirty="0">
                <a:solidFill>
                  <a:schemeClr val="bg1"/>
                </a:solidFill>
                <a:latin typeface="Times New Roman"/>
                <a:cs typeface="Times New Roman"/>
              </a:rPr>
              <a:t>taken</a:t>
            </a:r>
            <a:r>
              <a:rPr b="0" spc="10" dirty="0">
                <a:solidFill>
                  <a:schemeClr val="bg1"/>
                </a:solidFill>
                <a:latin typeface="Times New Roman"/>
                <a:cs typeface="Times New Roman"/>
              </a:rPr>
              <a:t> </a:t>
            </a:r>
            <a:r>
              <a:rPr b="0" dirty="0">
                <a:solidFill>
                  <a:schemeClr val="bg1"/>
                </a:solidFill>
                <a:latin typeface="Times New Roman"/>
                <a:cs typeface="Times New Roman"/>
              </a:rPr>
              <a:t>into liver </a:t>
            </a:r>
            <a:r>
              <a:rPr b="0" spc="-5" dirty="0">
                <a:solidFill>
                  <a:schemeClr val="bg1"/>
                </a:solidFill>
                <a:latin typeface="Times New Roman"/>
                <a:cs typeface="Times New Roman"/>
              </a:rPr>
              <a:t>and</a:t>
            </a:r>
            <a:r>
              <a:rPr b="0" spc="10" dirty="0">
                <a:solidFill>
                  <a:schemeClr val="bg1"/>
                </a:solidFill>
                <a:latin typeface="Times New Roman"/>
                <a:cs typeface="Times New Roman"/>
              </a:rPr>
              <a:t> </a:t>
            </a:r>
            <a:r>
              <a:rPr b="0" spc="-5" dirty="0">
                <a:solidFill>
                  <a:schemeClr val="bg1"/>
                </a:solidFill>
                <a:latin typeface="Times New Roman"/>
                <a:cs typeface="Times New Roman"/>
              </a:rPr>
              <a:t>conjugated</a:t>
            </a:r>
            <a:r>
              <a:rPr b="0" dirty="0">
                <a:solidFill>
                  <a:schemeClr val="bg1"/>
                </a:solidFill>
                <a:latin typeface="Times New Roman"/>
                <a:cs typeface="Times New Roman"/>
              </a:rPr>
              <a:t> </a:t>
            </a:r>
            <a:r>
              <a:rPr b="0" spc="-5" dirty="0">
                <a:solidFill>
                  <a:schemeClr val="bg1"/>
                </a:solidFill>
                <a:latin typeface="Times New Roman"/>
                <a:cs typeface="Times New Roman"/>
              </a:rPr>
              <a:t>with</a:t>
            </a:r>
            <a:r>
              <a:rPr b="0" spc="15" dirty="0">
                <a:solidFill>
                  <a:schemeClr val="bg1"/>
                </a:solidFill>
                <a:latin typeface="Times New Roman"/>
                <a:cs typeface="Times New Roman"/>
              </a:rPr>
              <a:t> </a:t>
            </a:r>
            <a:r>
              <a:rPr b="0" dirty="0">
                <a:solidFill>
                  <a:schemeClr val="bg1"/>
                </a:solidFill>
                <a:latin typeface="Times New Roman"/>
                <a:cs typeface="Times New Roman"/>
              </a:rPr>
              <a:t>glucuronic</a:t>
            </a:r>
            <a:r>
              <a:rPr b="0" spc="-5" dirty="0">
                <a:solidFill>
                  <a:schemeClr val="bg1"/>
                </a:solidFill>
                <a:latin typeface="Times New Roman"/>
                <a:cs typeface="Times New Roman"/>
              </a:rPr>
              <a:t> acid.</a:t>
            </a:r>
            <a:endParaRPr b="0" dirty="0">
              <a:solidFill>
                <a:schemeClr val="bg1"/>
              </a:solidFill>
              <a:latin typeface="Times New Roman"/>
              <a:cs typeface="Times New Roman"/>
            </a:endParaRPr>
          </a:p>
          <a:p>
            <a:pPr marL="355600" marR="5080" indent="-342900" algn="just">
              <a:lnSpc>
                <a:spcPct val="150000"/>
              </a:lnSpc>
              <a:spcBef>
                <a:spcPts val="530"/>
              </a:spcBef>
              <a:buFont typeface="Arial MT"/>
              <a:buChar char="•"/>
              <a:tabLst>
                <a:tab pos="354965" algn="l"/>
                <a:tab pos="355600" algn="l"/>
              </a:tabLst>
            </a:pPr>
            <a:r>
              <a:rPr b="0" spc="-5" dirty="0">
                <a:solidFill>
                  <a:schemeClr val="bg1"/>
                </a:solidFill>
                <a:latin typeface="Times New Roman"/>
                <a:cs typeface="Times New Roman"/>
              </a:rPr>
              <a:t>Bile</a:t>
            </a:r>
            <a:r>
              <a:rPr b="0" dirty="0">
                <a:solidFill>
                  <a:schemeClr val="bg1"/>
                </a:solidFill>
                <a:latin typeface="Times New Roman"/>
                <a:cs typeface="Times New Roman"/>
              </a:rPr>
              <a:t> </a:t>
            </a:r>
            <a:r>
              <a:rPr b="0" spc="-5" dirty="0">
                <a:solidFill>
                  <a:schemeClr val="bg1"/>
                </a:solidFill>
                <a:latin typeface="Times New Roman"/>
                <a:cs typeface="Times New Roman"/>
              </a:rPr>
              <a:t>is</a:t>
            </a:r>
            <a:r>
              <a:rPr b="0" spc="10" dirty="0">
                <a:solidFill>
                  <a:schemeClr val="bg1"/>
                </a:solidFill>
                <a:latin typeface="Times New Roman"/>
                <a:cs typeface="Times New Roman"/>
              </a:rPr>
              <a:t> </a:t>
            </a:r>
            <a:r>
              <a:rPr b="0" spc="-5" dirty="0">
                <a:solidFill>
                  <a:schemeClr val="bg1"/>
                </a:solidFill>
                <a:latin typeface="Times New Roman"/>
                <a:cs typeface="Times New Roman"/>
              </a:rPr>
              <a:t>secreted</a:t>
            </a:r>
            <a:r>
              <a:rPr b="0" spc="25" dirty="0">
                <a:solidFill>
                  <a:schemeClr val="bg1"/>
                </a:solidFill>
                <a:latin typeface="Times New Roman"/>
                <a:cs typeface="Times New Roman"/>
              </a:rPr>
              <a:t> </a:t>
            </a:r>
            <a:r>
              <a:rPr b="0" spc="-5" dirty="0">
                <a:solidFill>
                  <a:schemeClr val="bg1"/>
                </a:solidFill>
                <a:latin typeface="Times New Roman"/>
                <a:cs typeface="Times New Roman"/>
              </a:rPr>
              <a:t>into</a:t>
            </a:r>
            <a:r>
              <a:rPr b="0" dirty="0">
                <a:solidFill>
                  <a:schemeClr val="bg1"/>
                </a:solidFill>
                <a:latin typeface="Times New Roman"/>
                <a:cs typeface="Times New Roman"/>
              </a:rPr>
              <a:t> </a:t>
            </a:r>
            <a:r>
              <a:rPr b="0" spc="-5" dirty="0">
                <a:solidFill>
                  <a:schemeClr val="bg1"/>
                </a:solidFill>
                <a:latin typeface="Times New Roman"/>
                <a:cs typeface="Times New Roman"/>
              </a:rPr>
              <a:t>intestine</a:t>
            </a:r>
            <a:r>
              <a:rPr b="0" spc="5" dirty="0">
                <a:solidFill>
                  <a:schemeClr val="bg1"/>
                </a:solidFill>
                <a:latin typeface="Times New Roman"/>
                <a:cs typeface="Times New Roman"/>
              </a:rPr>
              <a:t> </a:t>
            </a:r>
            <a:r>
              <a:rPr b="0" spc="-5" dirty="0">
                <a:solidFill>
                  <a:schemeClr val="bg1"/>
                </a:solidFill>
                <a:latin typeface="Times New Roman"/>
                <a:cs typeface="Times New Roman"/>
              </a:rPr>
              <a:t>where</a:t>
            </a:r>
            <a:r>
              <a:rPr b="0" spc="5" dirty="0">
                <a:solidFill>
                  <a:schemeClr val="bg1"/>
                </a:solidFill>
                <a:latin typeface="Times New Roman"/>
                <a:cs typeface="Times New Roman"/>
              </a:rPr>
              <a:t> </a:t>
            </a:r>
            <a:r>
              <a:rPr b="0" spc="-5" dirty="0">
                <a:solidFill>
                  <a:schemeClr val="bg1"/>
                </a:solidFill>
                <a:latin typeface="Times New Roman"/>
                <a:cs typeface="Times New Roman"/>
              </a:rPr>
              <a:t>glucuronic</a:t>
            </a:r>
            <a:r>
              <a:rPr b="0" spc="5" dirty="0">
                <a:solidFill>
                  <a:schemeClr val="bg1"/>
                </a:solidFill>
                <a:latin typeface="Times New Roman"/>
                <a:cs typeface="Times New Roman"/>
              </a:rPr>
              <a:t> </a:t>
            </a:r>
            <a:r>
              <a:rPr b="0" spc="-5" dirty="0">
                <a:solidFill>
                  <a:schemeClr val="bg1"/>
                </a:solidFill>
                <a:latin typeface="Times New Roman"/>
                <a:cs typeface="Times New Roman"/>
              </a:rPr>
              <a:t>acid</a:t>
            </a:r>
            <a:r>
              <a:rPr b="0" spc="20" dirty="0">
                <a:solidFill>
                  <a:schemeClr val="bg1"/>
                </a:solidFill>
                <a:latin typeface="Times New Roman"/>
                <a:cs typeface="Times New Roman"/>
              </a:rPr>
              <a:t> </a:t>
            </a:r>
            <a:r>
              <a:rPr b="0" spc="-5" dirty="0">
                <a:solidFill>
                  <a:schemeClr val="bg1"/>
                </a:solidFill>
                <a:latin typeface="Times New Roman"/>
                <a:cs typeface="Times New Roman"/>
              </a:rPr>
              <a:t>is</a:t>
            </a:r>
            <a:r>
              <a:rPr b="0" dirty="0">
                <a:solidFill>
                  <a:schemeClr val="bg1"/>
                </a:solidFill>
                <a:latin typeface="Times New Roman"/>
                <a:cs typeface="Times New Roman"/>
              </a:rPr>
              <a:t> </a:t>
            </a:r>
            <a:r>
              <a:rPr b="0" spc="-5" dirty="0">
                <a:solidFill>
                  <a:schemeClr val="bg1"/>
                </a:solidFill>
                <a:latin typeface="Times New Roman"/>
                <a:cs typeface="Times New Roman"/>
              </a:rPr>
              <a:t>removed</a:t>
            </a:r>
            <a:r>
              <a:rPr b="0" spc="30" dirty="0">
                <a:solidFill>
                  <a:schemeClr val="bg1"/>
                </a:solidFill>
                <a:latin typeface="Times New Roman"/>
                <a:cs typeface="Times New Roman"/>
              </a:rPr>
              <a:t> </a:t>
            </a:r>
            <a:r>
              <a:rPr b="0" spc="-5" dirty="0">
                <a:solidFill>
                  <a:schemeClr val="bg1"/>
                </a:solidFill>
                <a:latin typeface="Times New Roman"/>
                <a:cs typeface="Times New Roman"/>
              </a:rPr>
              <a:t>and </a:t>
            </a:r>
            <a:r>
              <a:rPr b="0" spc="-535" dirty="0">
                <a:solidFill>
                  <a:schemeClr val="bg1"/>
                </a:solidFill>
                <a:latin typeface="Times New Roman"/>
                <a:cs typeface="Times New Roman"/>
              </a:rPr>
              <a:t> </a:t>
            </a:r>
            <a:r>
              <a:rPr b="0" dirty="0">
                <a:solidFill>
                  <a:schemeClr val="bg1"/>
                </a:solidFill>
                <a:latin typeface="Times New Roman"/>
                <a:cs typeface="Times New Roman"/>
              </a:rPr>
              <a:t>the </a:t>
            </a:r>
            <a:r>
              <a:rPr b="0" spc="-5" dirty="0">
                <a:solidFill>
                  <a:schemeClr val="bg1"/>
                </a:solidFill>
                <a:latin typeface="Times New Roman"/>
                <a:cs typeface="Times New Roman"/>
              </a:rPr>
              <a:t>resulting bilirubin</a:t>
            </a:r>
            <a:r>
              <a:rPr b="0" spc="10" dirty="0">
                <a:solidFill>
                  <a:schemeClr val="bg1"/>
                </a:solidFill>
                <a:latin typeface="Times New Roman"/>
                <a:cs typeface="Times New Roman"/>
              </a:rPr>
              <a:t> </a:t>
            </a:r>
            <a:r>
              <a:rPr b="0" spc="-5" dirty="0">
                <a:solidFill>
                  <a:schemeClr val="bg1"/>
                </a:solidFill>
                <a:latin typeface="Times New Roman"/>
                <a:cs typeface="Times New Roman"/>
              </a:rPr>
              <a:t>is converted</a:t>
            </a:r>
            <a:r>
              <a:rPr b="0" spc="5" dirty="0">
                <a:solidFill>
                  <a:schemeClr val="bg1"/>
                </a:solidFill>
                <a:latin typeface="Times New Roman"/>
                <a:cs typeface="Times New Roman"/>
              </a:rPr>
              <a:t> </a:t>
            </a:r>
            <a:r>
              <a:rPr b="0" spc="-5" dirty="0">
                <a:solidFill>
                  <a:schemeClr val="bg1"/>
                </a:solidFill>
                <a:latin typeface="Times New Roman"/>
                <a:cs typeface="Times New Roman"/>
              </a:rPr>
              <a:t>to</a:t>
            </a:r>
            <a:r>
              <a:rPr b="0" spc="5" dirty="0">
                <a:solidFill>
                  <a:schemeClr val="bg1"/>
                </a:solidFill>
                <a:latin typeface="Times New Roman"/>
                <a:cs typeface="Times New Roman"/>
              </a:rPr>
              <a:t> </a:t>
            </a:r>
            <a:r>
              <a:rPr b="0" dirty="0">
                <a:solidFill>
                  <a:schemeClr val="bg1"/>
                </a:solidFill>
                <a:latin typeface="Times New Roman"/>
                <a:cs typeface="Times New Roman"/>
              </a:rPr>
              <a:t>urobilinogen.</a:t>
            </a:r>
          </a:p>
          <a:p>
            <a:pPr marL="355600" indent="-342900" algn="just">
              <a:lnSpc>
                <a:spcPct val="150000"/>
              </a:lnSpc>
              <a:spcBef>
                <a:spcPts val="530"/>
              </a:spcBef>
              <a:buFont typeface="Arial MT"/>
              <a:buChar char="•"/>
              <a:tabLst>
                <a:tab pos="354965" algn="l"/>
                <a:tab pos="355600" algn="l"/>
              </a:tabLst>
            </a:pPr>
            <a:r>
              <a:rPr b="0" spc="-5" dirty="0">
                <a:solidFill>
                  <a:schemeClr val="bg1"/>
                </a:solidFill>
                <a:latin typeface="Times New Roman"/>
                <a:cs typeface="Times New Roman"/>
              </a:rPr>
              <a:t>A</a:t>
            </a:r>
            <a:r>
              <a:rPr b="0" spc="-120" dirty="0">
                <a:solidFill>
                  <a:schemeClr val="bg1"/>
                </a:solidFill>
                <a:latin typeface="Times New Roman"/>
                <a:cs typeface="Times New Roman"/>
              </a:rPr>
              <a:t> </a:t>
            </a:r>
            <a:r>
              <a:rPr b="0" dirty="0">
                <a:solidFill>
                  <a:schemeClr val="bg1"/>
                </a:solidFill>
                <a:latin typeface="Times New Roman"/>
                <a:cs typeface="Times New Roman"/>
              </a:rPr>
              <a:t>portion of</a:t>
            </a:r>
            <a:r>
              <a:rPr b="0" spc="-5" dirty="0">
                <a:solidFill>
                  <a:schemeClr val="bg1"/>
                </a:solidFill>
                <a:latin typeface="Times New Roman"/>
                <a:cs typeface="Times New Roman"/>
              </a:rPr>
              <a:t> urobilinogen</a:t>
            </a:r>
            <a:r>
              <a:rPr b="0" dirty="0">
                <a:solidFill>
                  <a:schemeClr val="bg1"/>
                </a:solidFill>
                <a:latin typeface="Times New Roman"/>
                <a:cs typeface="Times New Roman"/>
              </a:rPr>
              <a:t> </a:t>
            </a:r>
            <a:r>
              <a:rPr b="0" spc="-5" dirty="0">
                <a:solidFill>
                  <a:schemeClr val="bg1"/>
                </a:solidFill>
                <a:latin typeface="Times New Roman"/>
                <a:cs typeface="Times New Roman"/>
              </a:rPr>
              <a:t>is</a:t>
            </a:r>
            <a:r>
              <a:rPr b="0" dirty="0">
                <a:solidFill>
                  <a:schemeClr val="bg1"/>
                </a:solidFill>
                <a:latin typeface="Times New Roman"/>
                <a:cs typeface="Times New Roman"/>
              </a:rPr>
              <a:t> </a:t>
            </a:r>
            <a:r>
              <a:rPr b="0" spc="-5" dirty="0">
                <a:solidFill>
                  <a:schemeClr val="bg1"/>
                </a:solidFill>
                <a:latin typeface="Times New Roman"/>
                <a:cs typeface="Times New Roman"/>
              </a:rPr>
              <a:t>reabsorbed into</a:t>
            </a:r>
            <a:r>
              <a:rPr b="0" dirty="0">
                <a:solidFill>
                  <a:schemeClr val="bg1"/>
                </a:solidFill>
                <a:latin typeface="Times New Roman"/>
                <a:cs typeface="Times New Roman"/>
              </a:rPr>
              <a:t> blood, </a:t>
            </a:r>
            <a:r>
              <a:rPr b="0" spc="-5" dirty="0">
                <a:solidFill>
                  <a:schemeClr val="bg1"/>
                </a:solidFill>
                <a:latin typeface="Times New Roman"/>
                <a:cs typeface="Times New Roman"/>
              </a:rPr>
              <a:t>where</a:t>
            </a:r>
            <a:r>
              <a:rPr b="0" dirty="0">
                <a:solidFill>
                  <a:schemeClr val="bg1"/>
                </a:solidFill>
                <a:latin typeface="Times New Roman"/>
                <a:cs typeface="Times New Roman"/>
              </a:rPr>
              <a:t> </a:t>
            </a:r>
            <a:r>
              <a:rPr b="0" spc="-5" dirty="0">
                <a:solidFill>
                  <a:schemeClr val="bg1"/>
                </a:solidFill>
                <a:latin typeface="Times New Roman"/>
                <a:cs typeface="Times New Roman"/>
              </a:rPr>
              <a:t>it</a:t>
            </a:r>
            <a:r>
              <a:rPr b="0" dirty="0">
                <a:solidFill>
                  <a:schemeClr val="bg1"/>
                </a:solidFill>
                <a:latin typeface="Times New Roman"/>
                <a:cs typeface="Times New Roman"/>
              </a:rPr>
              <a:t> </a:t>
            </a:r>
            <a:r>
              <a:rPr b="0" spc="-5" dirty="0" smtClean="0">
                <a:solidFill>
                  <a:schemeClr val="bg1"/>
                </a:solidFill>
                <a:latin typeface="Times New Roman"/>
                <a:cs typeface="Times New Roman"/>
              </a:rPr>
              <a:t>is</a:t>
            </a:r>
            <a:r>
              <a:rPr lang="en-IN" b="0" dirty="0">
                <a:solidFill>
                  <a:schemeClr val="bg1"/>
                </a:solidFill>
                <a:latin typeface="Times New Roman"/>
                <a:cs typeface="Times New Roman"/>
              </a:rPr>
              <a:t> </a:t>
            </a:r>
            <a:r>
              <a:rPr b="0" spc="-5" dirty="0" smtClean="0">
                <a:solidFill>
                  <a:schemeClr val="bg1"/>
                </a:solidFill>
                <a:latin typeface="Times New Roman"/>
                <a:cs typeface="Times New Roman"/>
              </a:rPr>
              <a:t>converted</a:t>
            </a:r>
            <a:r>
              <a:rPr b="0" dirty="0" smtClean="0">
                <a:solidFill>
                  <a:schemeClr val="bg1"/>
                </a:solidFill>
                <a:latin typeface="Times New Roman"/>
                <a:cs typeface="Times New Roman"/>
              </a:rPr>
              <a:t> </a:t>
            </a:r>
            <a:r>
              <a:rPr b="0" spc="-5" dirty="0" smtClean="0">
                <a:solidFill>
                  <a:schemeClr val="bg1"/>
                </a:solidFill>
                <a:latin typeface="Times New Roman"/>
                <a:cs typeface="Times New Roman"/>
              </a:rPr>
              <a:t>to the</a:t>
            </a:r>
            <a:r>
              <a:rPr b="0" spc="5" dirty="0" smtClean="0">
                <a:solidFill>
                  <a:schemeClr val="bg1"/>
                </a:solidFill>
                <a:latin typeface="Times New Roman"/>
                <a:cs typeface="Times New Roman"/>
              </a:rPr>
              <a:t> </a:t>
            </a:r>
            <a:r>
              <a:rPr dirty="0" smtClean="0">
                <a:solidFill>
                  <a:schemeClr val="bg2">
                    <a:lumMod val="60000"/>
                    <a:lumOff val="40000"/>
                  </a:schemeClr>
                </a:solidFill>
                <a:effectLst>
                  <a:outerShdw blurRad="38100" dist="38100" dir="2700000" algn="tl">
                    <a:srgbClr val="000000">
                      <a:alpha val="43137"/>
                    </a:srgbClr>
                  </a:outerShdw>
                </a:effectLst>
                <a:latin typeface="Times New Roman"/>
                <a:cs typeface="Times New Roman"/>
              </a:rPr>
              <a:t>yellow</a:t>
            </a:r>
            <a:r>
              <a:rPr b="0" spc="-10" dirty="0" smtClean="0">
                <a:solidFill>
                  <a:schemeClr val="bg1"/>
                </a:solidFill>
                <a:latin typeface="Times New Roman"/>
                <a:cs typeface="Times New Roman"/>
              </a:rPr>
              <a:t> </a:t>
            </a:r>
            <a:r>
              <a:rPr b="0" dirty="0" err="1" smtClean="0">
                <a:solidFill>
                  <a:schemeClr val="bg1"/>
                </a:solidFill>
                <a:effectLst>
                  <a:outerShdw blurRad="38100" dist="38100" dir="2700000" algn="tl">
                    <a:srgbClr val="000000">
                      <a:alpha val="43137"/>
                    </a:srgbClr>
                  </a:outerShdw>
                </a:effectLst>
                <a:latin typeface="Times New Roman"/>
                <a:cs typeface="Times New Roman"/>
              </a:rPr>
              <a:t>urobilin</a:t>
            </a:r>
            <a:r>
              <a:rPr b="0" dirty="0" smtClean="0">
                <a:solidFill>
                  <a:schemeClr val="bg1"/>
                </a:solidFill>
                <a:latin typeface="Times New Roman"/>
                <a:cs typeface="Times New Roman"/>
              </a:rPr>
              <a:t> </a:t>
            </a:r>
            <a:r>
              <a:rPr b="0" spc="-5" dirty="0" smtClean="0">
                <a:solidFill>
                  <a:schemeClr val="bg1"/>
                </a:solidFill>
                <a:latin typeface="Times New Roman"/>
                <a:cs typeface="Times New Roman"/>
              </a:rPr>
              <a:t>and</a:t>
            </a:r>
            <a:r>
              <a:rPr b="0" dirty="0" smtClean="0">
                <a:solidFill>
                  <a:schemeClr val="bg1"/>
                </a:solidFill>
                <a:latin typeface="Times New Roman"/>
                <a:cs typeface="Times New Roman"/>
              </a:rPr>
              <a:t> </a:t>
            </a:r>
            <a:r>
              <a:rPr b="0" spc="-5" dirty="0" smtClean="0">
                <a:solidFill>
                  <a:schemeClr val="bg1"/>
                </a:solidFill>
                <a:latin typeface="Times New Roman"/>
                <a:cs typeface="Times New Roman"/>
              </a:rPr>
              <a:t>excreted</a:t>
            </a:r>
            <a:r>
              <a:rPr b="0" spc="15" dirty="0" smtClean="0">
                <a:solidFill>
                  <a:schemeClr val="bg1"/>
                </a:solidFill>
                <a:latin typeface="Times New Roman"/>
                <a:cs typeface="Times New Roman"/>
              </a:rPr>
              <a:t> </a:t>
            </a:r>
            <a:r>
              <a:rPr b="0" spc="-5" dirty="0" smtClean="0">
                <a:solidFill>
                  <a:schemeClr val="bg1"/>
                </a:solidFill>
                <a:latin typeface="Times New Roman"/>
                <a:cs typeface="Times New Roman"/>
              </a:rPr>
              <a:t>by </a:t>
            </a:r>
            <a:r>
              <a:rPr b="0" dirty="0" smtClean="0">
                <a:solidFill>
                  <a:schemeClr val="bg1"/>
                </a:solidFill>
                <a:latin typeface="Times New Roman"/>
                <a:cs typeface="Times New Roman"/>
              </a:rPr>
              <a:t>kidneys.</a:t>
            </a:r>
          </a:p>
          <a:p>
            <a:pPr marL="355600" marR="905510" indent="-342900" algn="just">
              <a:lnSpc>
                <a:spcPct val="150000"/>
              </a:lnSpc>
              <a:spcBef>
                <a:spcPts val="530"/>
              </a:spcBef>
              <a:buFont typeface="Arial MT"/>
              <a:buChar char="•"/>
              <a:tabLst>
                <a:tab pos="354965" algn="l"/>
                <a:tab pos="355600" algn="l"/>
              </a:tabLst>
            </a:pPr>
            <a:r>
              <a:rPr b="0" dirty="0" err="1" smtClean="0">
                <a:solidFill>
                  <a:schemeClr val="bg1"/>
                </a:solidFill>
                <a:latin typeface="Times New Roman"/>
                <a:cs typeface="Times New Roman"/>
              </a:rPr>
              <a:t>Urobilinogen</a:t>
            </a:r>
            <a:r>
              <a:rPr b="0" spc="-10" dirty="0" smtClean="0">
                <a:solidFill>
                  <a:schemeClr val="bg1"/>
                </a:solidFill>
                <a:latin typeface="Times New Roman"/>
                <a:cs typeface="Times New Roman"/>
              </a:rPr>
              <a:t> </a:t>
            </a:r>
            <a:r>
              <a:rPr b="0" spc="-5" dirty="0">
                <a:solidFill>
                  <a:schemeClr val="bg1"/>
                </a:solidFill>
                <a:latin typeface="Times New Roman"/>
                <a:cs typeface="Times New Roman"/>
              </a:rPr>
              <a:t>is</a:t>
            </a:r>
            <a:r>
              <a:rPr b="0" dirty="0">
                <a:solidFill>
                  <a:schemeClr val="bg1"/>
                </a:solidFill>
                <a:latin typeface="Times New Roman"/>
                <a:cs typeface="Times New Roman"/>
              </a:rPr>
              <a:t> </a:t>
            </a:r>
            <a:r>
              <a:rPr b="0" spc="-5" dirty="0">
                <a:solidFill>
                  <a:schemeClr val="bg1"/>
                </a:solidFill>
                <a:latin typeface="Times New Roman"/>
                <a:cs typeface="Times New Roman"/>
              </a:rPr>
              <a:t>oxidized by</a:t>
            </a:r>
            <a:r>
              <a:rPr b="0" dirty="0">
                <a:solidFill>
                  <a:schemeClr val="bg1"/>
                </a:solidFill>
                <a:latin typeface="Times New Roman"/>
                <a:cs typeface="Times New Roman"/>
              </a:rPr>
              <a:t> </a:t>
            </a:r>
            <a:r>
              <a:rPr b="0" spc="-5" dirty="0">
                <a:solidFill>
                  <a:schemeClr val="bg1"/>
                </a:solidFill>
                <a:latin typeface="Times New Roman"/>
                <a:cs typeface="Times New Roman"/>
              </a:rPr>
              <a:t>intestinal</a:t>
            </a:r>
            <a:r>
              <a:rPr b="0" spc="5" dirty="0">
                <a:solidFill>
                  <a:schemeClr val="bg1"/>
                </a:solidFill>
                <a:latin typeface="Times New Roman"/>
                <a:cs typeface="Times New Roman"/>
              </a:rPr>
              <a:t> </a:t>
            </a:r>
            <a:r>
              <a:rPr b="0" spc="-5" dirty="0">
                <a:solidFill>
                  <a:schemeClr val="bg1"/>
                </a:solidFill>
                <a:latin typeface="Times New Roman"/>
                <a:cs typeface="Times New Roman"/>
              </a:rPr>
              <a:t>bacteria</a:t>
            </a:r>
            <a:r>
              <a:rPr b="0" spc="15" dirty="0">
                <a:solidFill>
                  <a:schemeClr val="bg1"/>
                </a:solidFill>
                <a:latin typeface="Times New Roman"/>
                <a:cs typeface="Times New Roman"/>
              </a:rPr>
              <a:t> </a:t>
            </a:r>
            <a:r>
              <a:rPr b="0" spc="-5" dirty="0">
                <a:solidFill>
                  <a:schemeClr val="bg1"/>
                </a:solidFill>
                <a:latin typeface="Times New Roman"/>
                <a:cs typeface="Times New Roman"/>
              </a:rPr>
              <a:t>to</a:t>
            </a:r>
            <a:r>
              <a:rPr b="0" dirty="0">
                <a:solidFill>
                  <a:schemeClr val="bg1"/>
                </a:solidFill>
                <a:latin typeface="Times New Roman"/>
                <a:cs typeface="Times New Roman"/>
              </a:rPr>
              <a:t> </a:t>
            </a:r>
            <a:r>
              <a:rPr b="0" spc="-5" dirty="0">
                <a:solidFill>
                  <a:schemeClr val="bg1"/>
                </a:solidFill>
                <a:latin typeface="Times New Roman"/>
                <a:cs typeface="Times New Roman"/>
              </a:rPr>
              <a:t>the</a:t>
            </a:r>
            <a:r>
              <a:rPr b="0" dirty="0">
                <a:solidFill>
                  <a:schemeClr val="bg1"/>
                </a:solidFill>
                <a:latin typeface="Times New Roman"/>
                <a:cs typeface="Times New Roman"/>
              </a:rPr>
              <a:t> </a:t>
            </a:r>
            <a:r>
              <a:rPr spc="-5" dirty="0">
                <a:solidFill>
                  <a:schemeClr val="accent1">
                    <a:lumMod val="75000"/>
                  </a:schemeClr>
                </a:solidFill>
                <a:latin typeface="Times New Roman"/>
                <a:cs typeface="Times New Roman"/>
              </a:rPr>
              <a:t>brown </a:t>
            </a:r>
            <a:r>
              <a:rPr spc="-535" dirty="0">
                <a:solidFill>
                  <a:schemeClr val="accent1">
                    <a:lumMod val="75000"/>
                  </a:schemeClr>
                </a:solidFill>
                <a:latin typeface="Times New Roman"/>
                <a:cs typeface="Times New Roman"/>
              </a:rPr>
              <a:t> </a:t>
            </a:r>
            <a:r>
              <a:rPr spc="-5" dirty="0">
                <a:solidFill>
                  <a:schemeClr val="accent1">
                    <a:lumMod val="75000"/>
                  </a:schemeClr>
                </a:solidFill>
                <a:latin typeface="Times New Roman"/>
                <a:cs typeface="Times New Roman"/>
              </a:rPr>
              <a:t>stercobilin</a:t>
            </a:r>
            <a:r>
              <a:rPr b="0" spc="-5" dirty="0">
                <a:solidFill>
                  <a:schemeClr val="bg1"/>
                </a:solidFill>
                <a:effectLst>
                  <a:outerShdw blurRad="38100" dist="38100" dir="2700000" algn="tl">
                    <a:srgbClr val="000000">
                      <a:alpha val="43137"/>
                    </a:srgbClr>
                  </a:outerShdw>
                </a:effectLst>
                <a:latin typeface="Times New Roman"/>
                <a:cs typeface="Times New Roman"/>
              </a:rPr>
              <a:t>.</a:t>
            </a:r>
            <a:endParaRPr b="0" dirty="0">
              <a:solidFill>
                <a:schemeClr val="bg1"/>
              </a:solidFill>
              <a:effectLst>
                <a:outerShdw blurRad="38100" dist="38100" dir="2700000" algn="tl">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4503117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12640161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32221340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34220368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37275080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692696"/>
            <a:ext cx="7416800" cy="508000"/>
          </a:xfrm>
        </p:spPr>
        <p:txBody>
          <a:bodyPr/>
          <a:lstStyle/>
          <a:p>
            <a:r>
              <a:rPr lang="en-US" b="1" dirty="0" smtClean="0">
                <a:solidFill>
                  <a:srgbClr val="FF0000"/>
                </a:solidFill>
              </a:rPr>
              <a:t>ALCOHOLIC LIVER DISEASE</a:t>
            </a:r>
            <a:endParaRPr lang="en-IN" b="1" dirty="0">
              <a:solidFill>
                <a:srgbClr val="FF0000"/>
              </a:solidFill>
            </a:endParaRPr>
          </a:p>
        </p:txBody>
      </p:sp>
      <p:sp>
        <p:nvSpPr>
          <p:cNvPr id="3" name="Content Placeholder 2"/>
          <p:cNvSpPr>
            <a:spLocks noGrp="1"/>
          </p:cNvSpPr>
          <p:nvPr>
            <p:ph idx="1"/>
          </p:nvPr>
        </p:nvSpPr>
        <p:spPr>
          <a:xfrm>
            <a:off x="179512" y="1844675"/>
            <a:ext cx="8784976" cy="4895850"/>
          </a:xfrm>
        </p:spPr>
        <p:txBody>
          <a:bodyPr/>
          <a:lstStyle/>
          <a:p>
            <a:pPr algn="just">
              <a:lnSpc>
                <a:spcPct val="150000"/>
              </a:lnSpc>
            </a:pPr>
            <a:r>
              <a:rPr lang="en-US" sz="1800" dirty="0" smtClean="0">
                <a:solidFill>
                  <a:schemeClr val="bg1"/>
                </a:solidFill>
                <a:latin typeface="Times New Roman" pitchFamily="18" charset="0"/>
                <a:cs typeface="Times New Roman" pitchFamily="18" charset="0"/>
              </a:rPr>
              <a:t>It is a chronic disorder featuring </a:t>
            </a:r>
            <a:r>
              <a:rPr lang="en-US" sz="1800" dirty="0" err="1" smtClean="0">
                <a:solidFill>
                  <a:schemeClr val="bg1"/>
                </a:solidFill>
                <a:latin typeface="Times New Roman" pitchFamily="18" charset="0"/>
                <a:cs typeface="Times New Roman" pitchFamily="18" charset="0"/>
              </a:rPr>
              <a:t>steatosis</a:t>
            </a:r>
            <a:r>
              <a:rPr lang="en-US" sz="1800" dirty="0" smtClean="0">
                <a:solidFill>
                  <a:schemeClr val="bg1"/>
                </a:solidFill>
                <a:latin typeface="Times New Roman" pitchFamily="18" charset="0"/>
                <a:cs typeface="Times New Roman" pitchFamily="18" charset="0"/>
              </a:rPr>
              <a:t>, hepatitis, progressive fibrosis, cirrhosis and marked derangement of vascular perfusion.</a:t>
            </a:r>
          </a:p>
          <a:p>
            <a:pPr algn="just">
              <a:lnSpc>
                <a:spcPct val="150000"/>
              </a:lnSpc>
            </a:pPr>
            <a:r>
              <a:rPr lang="en-US" sz="1800" dirty="0" smtClean="0">
                <a:solidFill>
                  <a:schemeClr val="bg1"/>
                </a:solidFill>
                <a:latin typeface="Times New Roman" pitchFamily="18" charset="0"/>
                <a:cs typeface="Times New Roman" pitchFamily="18" charset="0"/>
              </a:rPr>
              <a:t>There are three forms of Alcoholic Liver Disease :</a:t>
            </a:r>
          </a:p>
          <a:p>
            <a:pPr marL="114300" indent="0" algn="just">
              <a:lnSpc>
                <a:spcPct val="150000"/>
              </a:lnSpc>
              <a:buNone/>
            </a:pP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1. </a:t>
            </a:r>
            <a:r>
              <a:rPr lang="en-US" sz="1800" b="1" dirty="0" smtClean="0">
                <a:solidFill>
                  <a:schemeClr val="bg1"/>
                </a:solidFill>
                <a:latin typeface="Times New Roman" pitchFamily="18" charset="0"/>
                <a:cs typeface="Times New Roman" pitchFamily="18" charset="0"/>
              </a:rPr>
              <a:t>HEPATIC STEATOSIS </a:t>
            </a:r>
            <a:r>
              <a:rPr lang="en-US" sz="1800" dirty="0" smtClean="0">
                <a:solidFill>
                  <a:schemeClr val="bg1"/>
                </a:solidFill>
                <a:latin typeface="Times New Roman" pitchFamily="18" charset="0"/>
                <a:cs typeface="Times New Roman" pitchFamily="18" charset="0"/>
              </a:rPr>
              <a:t>( </a:t>
            </a:r>
            <a:r>
              <a:rPr lang="en-US" sz="18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Fatty Liver Disease </a:t>
            </a:r>
            <a:r>
              <a:rPr lang="en-US" sz="1800" dirty="0" smtClean="0">
                <a:solidFill>
                  <a:schemeClr val="bg1"/>
                </a:solidFill>
                <a:latin typeface="Times New Roman" pitchFamily="18" charset="0"/>
                <a:cs typeface="Times New Roman" pitchFamily="18" charset="0"/>
              </a:rPr>
              <a:t>)</a:t>
            </a:r>
          </a:p>
          <a:p>
            <a:pPr marL="114300" indent="0" algn="just">
              <a:lnSpc>
                <a:spcPct val="150000"/>
              </a:lnSpc>
              <a:buNone/>
            </a:pP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2. </a:t>
            </a:r>
            <a:r>
              <a:rPr lang="en-US" sz="1800" b="1" dirty="0" smtClean="0">
                <a:solidFill>
                  <a:schemeClr val="bg1"/>
                </a:solidFill>
                <a:latin typeface="Times New Roman" pitchFamily="18" charset="0"/>
                <a:cs typeface="Times New Roman" pitchFamily="18" charset="0"/>
              </a:rPr>
              <a:t>ALCOHOLIC HEPATITIS</a:t>
            </a:r>
          </a:p>
          <a:p>
            <a:pPr marL="114300" indent="0" algn="just">
              <a:lnSpc>
                <a:spcPct val="150000"/>
              </a:lnSpc>
              <a:buNone/>
            </a:pP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3. </a:t>
            </a:r>
            <a:r>
              <a:rPr lang="en-US" sz="1800" b="1" dirty="0" smtClean="0">
                <a:solidFill>
                  <a:schemeClr val="bg1"/>
                </a:solidFill>
                <a:latin typeface="Times New Roman" pitchFamily="18" charset="0"/>
                <a:cs typeface="Times New Roman" pitchFamily="18" charset="0"/>
              </a:rPr>
              <a:t>CIRRHOSIS</a:t>
            </a:r>
          </a:p>
          <a:p>
            <a:pPr marL="114300" indent="0" algn="just">
              <a:lnSpc>
                <a:spcPct val="150000"/>
              </a:lnSpc>
              <a:buNone/>
            </a:pPr>
            <a:r>
              <a:rPr lang="en-US" sz="1800" b="1" dirty="0" smtClean="0">
                <a:solidFill>
                  <a:schemeClr val="bg1"/>
                </a:solidFill>
                <a:latin typeface="Times New Roman" pitchFamily="18" charset="0"/>
                <a:cs typeface="Times New Roman" pitchFamily="18" charset="0"/>
              </a:rPr>
              <a:t>Symptoms and Laboratory Manifestations :</a:t>
            </a:r>
          </a:p>
          <a:p>
            <a:pPr marL="114300" indent="0" algn="just">
              <a:lnSpc>
                <a:spcPct val="150000"/>
              </a:lnSpc>
              <a:buNone/>
            </a:pPr>
            <a:r>
              <a:rPr lang="en-US" sz="1800" b="1" dirty="0" smtClean="0">
                <a:solidFill>
                  <a:schemeClr val="bg1"/>
                </a:solidFill>
                <a:latin typeface="Times New Roman" pitchFamily="18" charset="0"/>
                <a:cs typeface="Times New Roman" pitchFamily="18" charset="0"/>
              </a:rPr>
              <a:t>1. Hepatic </a:t>
            </a:r>
            <a:r>
              <a:rPr lang="en-US" sz="1800" b="1" dirty="0" err="1" smtClean="0">
                <a:solidFill>
                  <a:schemeClr val="bg1"/>
                </a:solidFill>
                <a:latin typeface="Times New Roman" pitchFamily="18" charset="0"/>
                <a:cs typeface="Times New Roman" pitchFamily="18" charset="0"/>
              </a:rPr>
              <a:t>steatosis</a:t>
            </a:r>
            <a:r>
              <a:rPr lang="en-US" sz="1800" b="1" dirty="0" smtClean="0">
                <a:solidFill>
                  <a:schemeClr val="bg1"/>
                </a:solidFill>
                <a:latin typeface="Times New Roman" pitchFamily="18" charset="0"/>
                <a:cs typeface="Times New Roman" pitchFamily="18" charset="0"/>
              </a:rPr>
              <a:t> : </a:t>
            </a:r>
          </a:p>
          <a:p>
            <a:pPr lvl="1" algn="just">
              <a:lnSpc>
                <a:spcPct val="150000"/>
              </a:lnSpc>
            </a:pPr>
            <a:r>
              <a:rPr lang="en-US" sz="1400" dirty="0" smtClean="0">
                <a:solidFill>
                  <a:schemeClr val="bg1"/>
                </a:solidFill>
                <a:latin typeface="Times New Roman" pitchFamily="18" charset="0"/>
                <a:cs typeface="Times New Roman" pitchFamily="18" charset="0"/>
              </a:rPr>
              <a:t>Hepatomegaly</a:t>
            </a:r>
          </a:p>
          <a:p>
            <a:pPr lvl="1" algn="just">
              <a:lnSpc>
                <a:spcPct val="150000"/>
              </a:lnSpc>
            </a:pPr>
            <a:r>
              <a:rPr lang="en-US" sz="1400" dirty="0" smtClean="0">
                <a:solidFill>
                  <a:schemeClr val="bg1"/>
                </a:solidFill>
                <a:latin typeface="Times New Roman" pitchFamily="18" charset="0"/>
                <a:cs typeface="Times New Roman" pitchFamily="18" charset="0"/>
              </a:rPr>
              <a:t>Mild elevation of serum bilirubin and alkaline phosphatase</a:t>
            </a:r>
            <a:endParaRPr lang="en-IN" sz="1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15545981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856984" cy="6624736"/>
          </a:xfrm>
        </p:spPr>
        <p:txBody>
          <a:bodyPr>
            <a:normAutofit fontScale="85000" lnSpcReduction="20000"/>
          </a:bodyPr>
          <a:lstStyle/>
          <a:p>
            <a:pPr marL="114300" indent="0" algn="just">
              <a:lnSpc>
                <a:spcPct val="150000"/>
              </a:lnSpc>
              <a:buNone/>
            </a:pPr>
            <a:r>
              <a:rPr lang="en-US" sz="2000" b="1" dirty="0" smtClean="0">
                <a:solidFill>
                  <a:schemeClr val="bg1"/>
                </a:solidFill>
                <a:latin typeface="Times New Roman" pitchFamily="18" charset="0"/>
                <a:cs typeface="Times New Roman" pitchFamily="18" charset="0"/>
              </a:rPr>
              <a:t>2. Alcoholic Hepatitis :</a:t>
            </a:r>
          </a:p>
          <a:p>
            <a:pPr algn="just">
              <a:lnSpc>
                <a:spcPct val="150000"/>
              </a:lnSpc>
            </a:pPr>
            <a:r>
              <a:rPr lang="en-US" sz="2000" dirty="0" smtClean="0">
                <a:solidFill>
                  <a:schemeClr val="bg1"/>
                </a:solidFill>
                <a:latin typeface="Times New Roman" pitchFamily="18" charset="0"/>
                <a:cs typeface="Times New Roman" pitchFamily="18" charset="0"/>
              </a:rPr>
              <a:t>Minimal to fulminant hepatic failure</a:t>
            </a:r>
          </a:p>
          <a:p>
            <a:pPr algn="just">
              <a:lnSpc>
                <a:spcPct val="150000"/>
              </a:lnSpc>
            </a:pPr>
            <a:r>
              <a:rPr lang="en-US" sz="2000" dirty="0" smtClean="0">
                <a:solidFill>
                  <a:schemeClr val="bg1"/>
                </a:solidFill>
                <a:latin typeface="Times New Roman" pitchFamily="18" charset="0"/>
                <a:cs typeface="Times New Roman" pitchFamily="18" charset="0"/>
              </a:rPr>
              <a:t>Non-specific symptoms of malaise, anorexia, abdominal discomfort, tender hepatomegaly.</a:t>
            </a:r>
          </a:p>
          <a:p>
            <a:pPr algn="just">
              <a:lnSpc>
                <a:spcPct val="150000"/>
              </a:lnSpc>
            </a:pPr>
            <a:r>
              <a:rPr lang="en-US" sz="2000" dirty="0" err="1" smtClean="0">
                <a:solidFill>
                  <a:schemeClr val="bg1"/>
                </a:solidFill>
                <a:latin typeface="Times New Roman" pitchFamily="18" charset="0"/>
                <a:cs typeface="Times New Roman" pitchFamily="18" charset="0"/>
              </a:rPr>
              <a:t>Hyperbilirubinemia</a:t>
            </a:r>
            <a:r>
              <a:rPr lang="en-US" sz="2000" dirty="0" smtClean="0">
                <a:solidFill>
                  <a:schemeClr val="bg1"/>
                </a:solidFill>
                <a:latin typeface="Times New Roman" pitchFamily="18" charset="0"/>
                <a:cs typeface="Times New Roman" pitchFamily="18" charset="0"/>
              </a:rPr>
              <a:t> </a:t>
            </a:r>
          </a:p>
          <a:p>
            <a:pPr algn="just">
              <a:lnSpc>
                <a:spcPct val="150000"/>
              </a:lnSpc>
            </a:pPr>
            <a:r>
              <a:rPr lang="en-US" sz="2000" dirty="0" smtClean="0">
                <a:solidFill>
                  <a:schemeClr val="bg1"/>
                </a:solidFill>
                <a:latin typeface="Times New Roman" pitchFamily="18" charset="0"/>
                <a:cs typeface="Times New Roman" pitchFamily="18" charset="0"/>
              </a:rPr>
              <a:t>Elevated alkaline phosphatase</a:t>
            </a:r>
          </a:p>
          <a:p>
            <a:pPr algn="just">
              <a:lnSpc>
                <a:spcPct val="150000"/>
              </a:lnSpc>
            </a:pPr>
            <a:r>
              <a:rPr lang="en-US" sz="2000" dirty="0" smtClean="0">
                <a:solidFill>
                  <a:schemeClr val="bg1"/>
                </a:solidFill>
                <a:latin typeface="Times New Roman" pitchFamily="18" charset="0"/>
                <a:cs typeface="Times New Roman" pitchFamily="18" charset="0"/>
              </a:rPr>
              <a:t>Often a </a:t>
            </a:r>
            <a:r>
              <a:rPr lang="en-US" sz="2000" dirty="0" err="1" smtClean="0">
                <a:solidFill>
                  <a:schemeClr val="bg1"/>
                </a:solidFill>
                <a:latin typeface="Times New Roman" pitchFamily="18" charset="0"/>
                <a:cs typeface="Times New Roman" pitchFamily="18" charset="0"/>
              </a:rPr>
              <a:t>Neutrophilic</a:t>
            </a:r>
            <a:r>
              <a:rPr lang="en-US" sz="2000" dirty="0" smtClean="0">
                <a:solidFill>
                  <a:schemeClr val="bg1"/>
                </a:solidFill>
                <a:latin typeface="Times New Roman" pitchFamily="18" charset="0"/>
                <a:cs typeface="Times New Roman" pitchFamily="18" charset="0"/>
              </a:rPr>
              <a:t> leukocytosis.</a:t>
            </a:r>
          </a:p>
          <a:p>
            <a:pPr algn="just">
              <a:lnSpc>
                <a:spcPct val="150000"/>
              </a:lnSpc>
              <a:buFontTx/>
              <a:buChar char="•"/>
            </a:pPr>
            <a:r>
              <a:rPr lang="en-US" sz="2000" dirty="0" smtClean="0">
                <a:solidFill>
                  <a:schemeClr val="bg1"/>
                </a:solidFill>
                <a:latin typeface="Times New Roman" pitchFamily="18" charset="0"/>
                <a:cs typeface="Times New Roman" pitchFamily="18" charset="0"/>
              </a:rPr>
              <a:t>AST </a:t>
            </a:r>
            <a:r>
              <a:rPr lang="en-US" sz="2000" dirty="0">
                <a:solidFill>
                  <a:schemeClr val="bg1"/>
                </a:solidFill>
                <a:latin typeface="Times New Roman" pitchFamily="18" charset="0"/>
                <a:cs typeface="Times New Roman" pitchFamily="18" charset="0"/>
              </a:rPr>
              <a:t>Increased </a:t>
            </a:r>
            <a:r>
              <a:rPr lang="en-US" sz="2000" dirty="0" smtClean="0">
                <a:solidFill>
                  <a:schemeClr val="bg1"/>
                </a:solidFill>
                <a:latin typeface="Times New Roman" pitchFamily="18" charset="0"/>
                <a:cs typeface="Times New Roman" pitchFamily="18" charset="0"/>
              </a:rPr>
              <a:t>two </a:t>
            </a:r>
            <a:r>
              <a:rPr lang="en-US" sz="2000" dirty="0">
                <a:solidFill>
                  <a:schemeClr val="bg1"/>
                </a:solidFill>
                <a:latin typeface="Times New Roman" pitchFamily="18" charset="0"/>
                <a:cs typeface="Times New Roman" pitchFamily="18" charset="0"/>
              </a:rPr>
              <a:t>to sevenfold, less than 400 U/L, </a:t>
            </a:r>
            <a:r>
              <a:rPr lang="en-US" sz="2000" dirty="0" smtClean="0">
                <a:solidFill>
                  <a:schemeClr val="bg1"/>
                </a:solidFill>
                <a:latin typeface="Times New Roman" pitchFamily="18" charset="0"/>
                <a:cs typeface="Times New Roman" pitchFamily="18" charset="0"/>
              </a:rPr>
              <a:t>greater </a:t>
            </a:r>
            <a:r>
              <a:rPr lang="en-US" sz="2000" dirty="0">
                <a:solidFill>
                  <a:schemeClr val="bg1"/>
                </a:solidFill>
                <a:latin typeface="Times New Roman" pitchFamily="18" charset="0"/>
                <a:cs typeface="Times New Roman" pitchFamily="18" charset="0"/>
              </a:rPr>
              <a:t>than ALT</a:t>
            </a:r>
          </a:p>
          <a:p>
            <a:pPr algn="just">
              <a:lnSpc>
                <a:spcPct val="150000"/>
              </a:lnSpc>
            </a:pPr>
            <a:r>
              <a:rPr lang="en-US" sz="2000" dirty="0" smtClean="0">
                <a:solidFill>
                  <a:schemeClr val="bg1"/>
                </a:solidFill>
                <a:latin typeface="Times New Roman" pitchFamily="18" charset="0"/>
                <a:cs typeface="Times New Roman" pitchFamily="18" charset="0"/>
              </a:rPr>
              <a:t>AST/ALT  </a:t>
            </a:r>
            <a:r>
              <a:rPr lang="en-US" sz="2000" dirty="0">
                <a:solidFill>
                  <a:schemeClr val="bg1"/>
                </a:solidFill>
                <a:latin typeface="Times New Roman" pitchFamily="18" charset="0"/>
                <a:cs typeface="Times New Roman" pitchFamily="18" charset="0"/>
              </a:rPr>
              <a:t>=   3:1</a:t>
            </a:r>
          </a:p>
          <a:p>
            <a:pPr algn="just">
              <a:lnSpc>
                <a:spcPct val="150000"/>
              </a:lnSpc>
            </a:pPr>
            <a:r>
              <a:rPr lang="en-US" sz="2000" dirty="0">
                <a:solidFill>
                  <a:schemeClr val="bg1"/>
                </a:solidFill>
                <a:latin typeface="Times New Roman" pitchFamily="18" charset="0"/>
                <a:cs typeface="Times New Roman" pitchFamily="18" charset="0"/>
              </a:rPr>
              <a:t>GGTP Not specific to alcohol, easily inducible, elevated in </a:t>
            </a:r>
            <a:r>
              <a:rPr lang="en-US" sz="2000" dirty="0" smtClean="0">
                <a:solidFill>
                  <a:schemeClr val="bg1"/>
                </a:solidFill>
                <a:latin typeface="Times New Roman" pitchFamily="18" charset="0"/>
                <a:cs typeface="Times New Roman" pitchFamily="18" charset="0"/>
              </a:rPr>
              <a:t>all forms </a:t>
            </a:r>
            <a:r>
              <a:rPr lang="en-US" sz="2000" dirty="0">
                <a:solidFill>
                  <a:schemeClr val="bg1"/>
                </a:solidFill>
                <a:latin typeface="Times New Roman" pitchFamily="18" charset="0"/>
                <a:cs typeface="Times New Roman" pitchFamily="18" charset="0"/>
              </a:rPr>
              <a:t>of fatty </a:t>
            </a:r>
            <a:r>
              <a:rPr lang="en-US" sz="2000" dirty="0" smtClean="0">
                <a:solidFill>
                  <a:schemeClr val="bg1"/>
                </a:solidFill>
                <a:latin typeface="Times New Roman" pitchFamily="18" charset="0"/>
                <a:cs typeface="Times New Roman" pitchFamily="18" charset="0"/>
              </a:rPr>
              <a:t>liver.</a:t>
            </a:r>
          </a:p>
          <a:p>
            <a:pPr marL="114300" indent="0" algn="just">
              <a:lnSpc>
                <a:spcPct val="150000"/>
              </a:lnSpc>
              <a:buNone/>
            </a:pPr>
            <a:r>
              <a:rPr lang="en-US" sz="2000" b="1" dirty="0" smtClean="0">
                <a:solidFill>
                  <a:schemeClr val="bg1"/>
                </a:solidFill>
                <a:latin typeface="Times New Roman" pitchFamily="18" charset="0"/>
                <a:cs typeface="Times New Roman" pitchFamily="18" charset="0"/>
              </a:rPr>
              <a:t>3. Alcoholic Cirrhosis :</a:t>
            </a:r>
            <a:endParaRPr lang="en-US" sz="2000" b="1" dirty="0">
              <a:solidFill>
                <a:schemeClr val="bg1"/>
              </a:solidFill>
              <a:latin typeface="Times New Roman" pitchFamily="18" charset="0"/>
              <a:cs typeface="Times New Roman" pitchFamily="18" charset="0"/>
            </a:endParaRPr>
          </a:p>
          <a:p>
            <a:pPr algn="just">
              <a:lnSpc>
                <a:spcPct val="150000"/>
              </a:lnSpc>
            </a:pPr>
            <a:r>
              <a:rPr lang="en-US" sz="2000" dirty="0" smtClean="0">
                <a:solidFill>
                  <a:schemeClr val="bg1"/>
                </a:solidFill>
                <a:latin typeface="Times New Roman" pitchFamily="18" charset="0"/>
                <a:cs typeface="Times New Roman" pitchFamily="18" charset="0"/>
              </a:rPr>
              <a:t>Hepatic dysfunction</a:t>
            </a:r>
          </a:p>
          <a:p>
            <a:pPr algn="just">
              <a:lnSpc>
                <a:spcPct val="150000"/>
              </a:lnSpc>
            </a:pPr>
            <a:r>
              <a:rPr lang="en-US" sz="2000" dirty="0" smtClean="0">
                <a:solidFill>
                  <a:schemeClr val="bg1"/>
                </a:solidFill>
                <a:latin typeface="Times New Roman" pitchFamily="18" charset="0"/>
                <a:cs typeface="Times New Roman" pitchFamily="18" charset="0"/>
              </a:rPr>
              <a:t>Elevated serum aminotransferase</a:t>
            </a:r>
          </a:p>
          <a:p>
            <a:pPr algn="just">
              <a:lnSpc>
                <a:spcPct val="150000"/>
              </a:lnSpc>
            </a:pPr>
            <a:r>
              <a:rPr lang="en-US" sz="2000" dirty="0" err="1" smtClean="0">
                <a:solidFill>
                  <a:schemeClr val="bg1"/>
                </a:solidFill>
                <a:latin typeface="Times New Roman" pitchFamily="18" charset="0"/>
                <a:cs typeface="Times New Roman" pitchFamily="18" charset="0"/>
              </a:rPr>
              <a:t>Hyperbilirubinemia</a:t>
            </a:r>
            <a:endParaRPr lang="en-US" sz="2000" dirty="0" smtClean="0">
              <a:solidFill>
                <a:schemeClr val="bg1"/>
              </a:solidFill>
              <a:latin typeface="Times New Roman" pitchFamily="18" charset="0"/>
              <a:cs typeface="Times New Roman" pitchFamily="18" charset="0"/>
            </a:endParaRPr>
          </a:p>
          <a:p>
            <a:pPr algn="just">
              <a:lnSpc>
                <a:spcPct val="150000"/>
              </a:lnSpc>
            </a:pPr>
            <a:r>
              <a:rPr lang="en-US" sz="2000" dirty="0" smtClean="0">
                <a:solidFill>
                  <a:schemeClr val="bg1"/>
                </a:solidFill>
                <a:latin typeface="Times New Roman" pitchFamily="18" charset="0"/>
                <a:cs typeface="Times New Roman" pitchFamily="18" charset="0"/>
              </a:rPr>
              <a:t>Variable elevation of serum alkaline phosphatase</a:t>
            </a:r>
          </a:p>
          <a:p>
            <a:pPr algn="just">
              <a:lnSpc>
                <a:spcPct val="150000"/>
              </a:lnSpc>
            </a:pPr>
            <a:r>
              <a:rPr lang="en-US" sz="2000" dirty="0" smtClean="0">
                <a:solidFill>
                  <a:schemeClr val="bg1"/>
                </a:solidFill>
                <a:latin typeface="Times New Roman" pitchFamily="18" charset="0"/>
                <a:cs typeface="Times New Roman" pitchFamily="18" charset="0"/>
              </a:rPr>
              <a:t>Hypoprotienemia</a:t>
            </a:r>
          </a:p>
          <a:p>
            <a:pPr algn="just">
              <a:lnSpc>
                <a:spcPct val="150000"/>
              </a:lnSpc>
            </a:pPr>
            <a:r>
              <a:rPr lang="en-US" sz="2000" dirty="0" smtClean="0">
                <a:solidFill>
                  <a:schemeClr val="bg1"/>
                </a:solidFill>
                <a:latin typeface="Times New Roman" pitchFamily="18" charset="0"/>
                <a:cs typeface="Times New Roman" pitchFamily="18" charset="0"/>
              </a:rPr>
              <a:t>Anemia </a:t>
            </a:r>
            <a:endParaRPr lang="en-IN"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922133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536" y="6349970"/>
            <a:ext cx="8460432" cy="369332"/>
          </a:xfrm>
          <a:prstGeom prst="rect">
            <a:avLst/>
          </a:prstGeom>
          <a:noFill/>
        </p:spPr>
        <p:txBody>
          <a:bodyPr wrap="square" rtlCol="0">
            <a:spAutoFit/>
          </a:bodyPr>
          <a:lstStyle/>
          <a:p>
            <a:r>
              <a:rPr lang="en-US" dirty="0" smtClean="0">
                <a:solidFill>
                  <a:schemeClr val="bg1"/>
                </a:solidFill>
              </a:rPr>
              <a:t>The inter relationships among three types of alcoholic liver disease</a:t>
            </a:r>
            <a:endParaRPr lang="en-IN" dirty="0">
              <a:solidFill>
                <a:schemeClr val="bg1"/>
              </a:solidFill>
            </a:endParaRPr>
          </a:p>
        </p:txBody>
      </p:sp>
    </p:spTree>
    <p:extLst>
      <p:ext uri="{BB962C8B-B14F-4D97-AF65-F5344CB8AC3E}">
        <p14:creationId xmlns:p14="http://schemas.microsoft.com/office/powerpoint/2010/main" val="211644502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60648"/>
            <a:ext cx="8856984" cy="6597352"/>
          </a:xfrm>
        </p:spPr>
        <p:txBody>
          <a:bodyPr>
            <a:normAutofit fontScale="85000" lnSpcReduction="20000"/>
          </a:bodyPr>
          <a:lstStyle/>
          <a:p>
            <a:pPr marL="0" indent="0" algn="r">
              <a:lnSpc>
                <a:spcPct val="150000"/>
              </a:lnSpc>
              <a:buNone/>
            </a:pPr>
            <a:r>
              <a:rPr lang="en-US" sz="4200" b="1" dirty="0" smtClean="0">
                <a:solidFill>
                  <a:srgbClr val="FF0000"/>
                </a:solidFill>
                <a:latin typeface="Times New Roman" pitchFamily="18" charset="0"/>
                <a:cs typeface="Times New Roman" pitchFamily="18" charset="0"/>
              </a:rPr>
              <a:t>MORPHOLOGY </a:t>
            </a:r>
          </a:p>
          <a:p>
            <a:pPr marL="114300" indent="0" algn="just">
              <a:lnSpc>
                <a:spcPct val="150000"/>
              </a:lnSpc>
              <a:buNone/>
            </a:pP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 Hepatic </a:t>
            </a:r>
            <a:r>
              <a:rPr lang="en-US"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Steatosis</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 </a:t>
            </a:r>
          </a:p>
          <a:p>
            <a:pPr algn="just">
              <a:lnSpc>
                <a:spcPct val="150000"/>
              </a:lnSpc>
            </a:pPr>
            <a:r>
              <a:rPr lang="en-US" sz="2000" dirty="0" smtClean="0">
                <a:solidFill>
                  <a:schemeClr val="bg1"/>
                </a:solidFill>
                <a:latin typeface="Times New Roman" pitchFamily="18" charset="0"/>
                <a:cs typeface="Times New Roman" pitchFamily="18" charset="0"/>
              </a:rPr>
              <a:t>After even moderate amount of alcohol, </a:t>
            </a:r>
            <a:r>
              <a:rPr lang="en-US" sz="2000" dirty="0" err="1" smtClean="0">
                <a:solidFill>
                  <a:schemeClr val="bg1"/>
                </a:solidFill>
                <a:latin typeface="Times New Roman" pitchFamily="18" charset="0"/>
                <a:cs typeface="Times New Roman" pitchFamily="18" charset="0"/>
              </a:rPr>
              <a:t>microvesicular</a:t>
            </a:r>
            <a:r>
              <a:rPr lang="en-US" sz="2000" dirty="0" smtClean="0">
                <a:solidFill>
                  <a:schemeClr val="bg1"/>
                </a:solidFill>
                <a:latin typeface="Times New Roman" pitchFamily="18" charset="0"/>
                <a:cs typeface="Times New Roman" pitchFamily="18" charset="0"/>
              </a:rPr>
              <a:t> lipid droplets accumulate in hepatocytes.</a:t>
            </a:r>
          </a:p>
          <a:p>
            <a:pPr algn="just">
              <a:lnSpc>
                <a:spcPct val="150000"/>
              </a:lnSpc>
            </a:pPr>
            <a:r>
              <a:rPr lang="en-US" sz="2000" dirty="0" smtClean="0">
                <a:solidFill>
                  <a:schemeClr val="bg1"/>
                </a:solidFill>
                <a:latin typeface="Times New Roman" pitchFamily="18" charset="0"/>
                <a:cs typeface="Times New Roman" pitchFamily="18" charset="0"/>
              </a:rPr>
              <a:t>With chronic intake </a:t>
            </a:r>
            <a:r>
              <a:rPr lang="en-US" sz="2000" dirty="0" err="1" smtClean="0">
                <a:solidFill>
                  <a:schemeClr val="bg1"/>
                </a:solidFill>
                <a:latin typeface="Times New Roman" pitchFamily="18" charset="0"/>
                <a:cs typeface="Times New Roman" pitchFamily="18" charset="0"/>
              </a:rPr>
              <a:t>macrovesicular</a:t>
            </a:r>
            <a:r>
              <a:rPr lang="en-US" sz="2000" dirty="0" smtClean="0">
                <a:solidFill>
                  <a:schemeClr val="bg1"/>
                </a:solidFill>
                <a:latin typeface="Times New Roman" pitchFamily="18" charset="0"/>
                <a:cs typeface="Times New Roman" pitchFamily="18" charset="0"/>
              </a:rPr>
              <a:t> globules are formed, that compress and displace the hepatocyte nucleus to the periphery of cell.</a:t>
            </a:r>
          </a:p>
          <a:p>
            <a:pPr algn="just">
              <a:lnSpc>
                <a:spcPct val="150000"/>
              </a:lnSpc>
            </a:pPr>
            <a:r>
              <a:rPr lang="en-US" sz="2000" dirty="0" smtClean="0">
                <a:solidFill>
                  <a:schemeClr val="bg1"/>
                </a:solidFill>
                <a:latin typeface="Times New Roman" pitchFamily="18" charset="0"/>
                <a:cs typeface="Times New Roman" pitchFamily="18" charset="0"/>
              </a:rPr>
              <a:t>Fatty change is completely reversible if there is abstention from further intake of alcohol.</a:t>
            </a:r>
          </a:p>
          <a:p>
            <a:pPr marL="114300" indent="0" algn="just">
              <a:lnSpc>
                <a:spcPct val="150000"/>
              </a:lnSpc>
              <a:buNone/>
            </a:pPr>
            <a:r>
              <a:rPr lang="en-US" sz="2100" b="1" dirty="0" smtClean="0">
                <a:solidFill>
                  <a:schemeClr val="bg1"/>
                </a:solidFill>
                <a:latin typeface="Times New Roman" pitchFamily="18" charset="0"/>
                <a:cs typeface="Times New Roman" pitchFamily="18" charset="0"/>
              </a:rPr>
              <a:t>2. Alcoholic Hepatitis :</a:t>
            </a:r>
            <a:endParaRPr lang="en-US" sz="2100" dirty="0" smtClean="0">
              <a:solidFill>
                <a:schemeClr val="bg1"/>
              </a:solidFill>
              <a:latin typeface="Times New Roman" pitchFamily="18" charset="0"/>
              <a:cs typeface="Times New Roman" pitchFamily="18" charset="0"/>
            </a:endParaRPr>
          </a:p>
          <a:p>
            <a:pPr algn="just">
              <a:lnSpc>
                <a:spcPct val="150000"/>
              </a:lnSpc>
              <a:buFontTx/>
              <a:buChar char="•"/>
            </a:pPr>
            <a:r>
              <a:rPr lang="en-US" sz="2000" dirty="0" smtClean="0">
                <a:solidFill>
                  <a:schemeClr val="bg1"/>
                </a:solidFill>
                <a:latin typeface="Times New Roman" pitchFamily="18" charset="0"/>
                <a:cs typeface="Times New Roman" pitchFamily="18" charset="0"/>
              </a:rPr>
              <a:t>Hepatocyte </a:t>
            </a:r>
            <a:r>
              <a:rPr lang="en-US" sz="2000" dirty="0">
                <a:solidFill>
                  <a:schemeClr val="bg1"/>
                </a:solidFill>
                <a:latin typeface="Times New Roman" pitchFamily="18" charset="0"/>
                <a:cs typeface="Times New Roman" pitchFamily="18" charset="0"/>
              </a:rPr>
              <a:t>swelling and necrosis</a:t>
            </a:r>
            <a:r>
              <a:rPr lang="en-US" sz="2000" dirty="0" smtClean="0">
                <a:solidFill>
                  <a:schemeClr val="bg1"/>
                </a:solidFill>
                <a:latin typeface="Times New Roman" pitchFamily="18" charset="0"/>
                <a:cs typeface="Times New Roman" pitchFamily="18" charset="0"/>
              </a:rPr>
              <a:t>,</a:t>
            </a:r>
            <a:endParaRPr lang="en-US" sz="2000" dirty="0">
              <a:solidFill>
                <a:schemeClr val="bg1"/>
              </a:solidFill>
              <a:latin typeface="Times New Roman" pitchFamily="18" charset="0"/>
              <a:cs typeface="Times New Roman" pitchFamily="18" charset="0"/>
            </a:endParaRPr>
          </a:p>
          <a:p>
            <a:pPr algn="just">
              <a:lnSpc>
                <a:spcPct val="150000"/>
              </a:lnSpc>
              <a:buFontTx/>
              <a:buChar char="•"/>
            </a:pPr>
            <a:r>
              <a:rPr lang="en-US" sz="2000" dirty="0" err="1" smtClean="0">
                <a:solidFill>
                  <a:schemeClr val="bg1"/>
                </a:solidFill>
                <a:latin typeface="Times New Roman" pitchFamily="18" charset="0"/>
                <a:cs typeface="Times New Roman" pitchFamily="18" charset="0"/>
              </a:rPr>
              <a:t>Macrovesicular</a:t>
            </a:r>
            <a:r>
              <a:rPr lang="en-US" sz="2000" dirty="0" smtClean="0">
                <a:solidFill>
                  <a:schemeClr val="bg1"/>
                </a:solidFill>
                <a:latin typeface="Times New Roman" pitchFamily="18" charset="0"/>
                <a:cs typeface="Times New Roman" pitchFamily="18" charset="0"/>
              </a:rPr>
              <a:t> </a:t>
            </a:r>
            <a:r>
              <a:rPr lang="en-US" sz="2000" dirty="0">
                <a:solidFill>
                  <a:schemeClr val="bg1"/>
                </a:solidFill>
                <a:latin typeface="Times New Roman" pitchFamily="18" charset="0"/>
                <a:cs typeface="Times New Roman" pitchFamily="18" charset="0"/>
              </a:rPr>
              <a:t>fatty change in </a:t>
            </a:r>
            <a:r>
              <a:rPr lang="en-US" sz="2000" dirty="0" err="1">
                <a:solidFill>
                  <a:schemeClr val="bg1"/>
                </a:solidFill>
                <a:latin typeface="Times New Roman" pitchFamily="18" charset="0"/>
                <a:cs typeface="Times New Roman" pitchFamily="18" charset="0"/>
              </a:rPr>
              <a:t>centrilobular</a:t>
            </a:r>
            <a:r>
              <a:rPr lang="en-US" sz="2000" dirty="0">
                <a:solidFill>
                  <a:schemeClr val="bg1"/>
                </a:solidFill>
                <a:latin typeface="Times New Roman" pitchFamily="18" charset="0"/>
                <a:cs typeface="Times New Roman" pitchFamily="18" charset="0"/>
              </a:rPr>
              <a:t> area, </a:t>
            </a:r>
          </a:p>
          <a:p>
            <a:pPr algn="just">
              <a:lnSpc>
                <a:spcPct val="150000"/>
              </a:lnSpc>
              <a:buFontTx/>
              <a:buChar char="•"/>
            </a:pPr>
            <a:r>
              <a:rPr lang="en-US" sz="2000" dirty="0" smtClean="0">
                <a:solidFill>
                  <a:schemeClr val="bg1"/>
                </a:solidFill>
                <a:latin typeface="Times New Roman" pitchFamily="18" charset="0"/>
                <a:cs typeface="Times New Roman" pitchFamily="18" charset="0"/>
              </a:rPr>
              <a:t>Mallory’s </a:t>
            </a:r>
            <a:r>
              <a:rPr lang="en-US" sz="2000" dirty="0">
                <a:solidFill>
                  <a:schemeClr val="bg1"/>
                </a:solidFill>
                <a:latin typeface="Times New Roman" pitchFamily="18" charset="0"/>
                <a:cs typeface="Times New Roman" pitchFamily="18" charset="0"/>
              </a:rPr>
              <a:t>hyaline</a:t>
            </a:r>
            <a:r>
              <a:rPr lang="en-US" sz="2000" b="1" dirty="0">
                <a:solidFill>
                  <a:schemeClr val="bg1"/>
                </a:solidFill>
                <a:latin typeface="Times New Roman" pitchFamily="18" charset="0"/>
                <a:cs typeface="Times New Roman" pitchFamily="18" charset="0"/>
              </a:rPr>
              <a:t> </a:t>
            </a:r>
            <a:r>
              <a:rPr lang="en-US" sz="2000" dirty="0">
                <a:solidFill>
                  <a:schemeClr val="bg1"/>
                </a:solidFill>
                <a:latin typeface="Times New Roman" pitchFamily="18" charset="0"/>
                <a:cs typeface="Times New Roman" pitchFamily="18" charset="0"/>
              </a:rPr>
              <a:t>with surrounding </a:t>
            </a:r>
            <a:r>
              <a:rPr lang="en-US" sz="2000" dirty="0" smtClean="0">
                <a:solidFill>
                  <a:schemeClr val="bg1"/>
                </a:solidFill>
                <a:latin typeface="Times New Roman" pitchFamily="18" charset="0"/>
                <a:cs typeface="Times New Roman" pitchFamily="18" charset="0"/>
              </a:rPr>
              <a:t>neutrophils</a:t>
            </a:r>
          </a:p>
          <a:p>
            <a:pPr algn="just">
              <a:lnSpc>
                <a:spcPct val="150000"/>
              </a:lnSpc>
              <a:buFontTx/>
              <a:buChar char="•"/>
            </a:pPr>
            <a:r>
              <a:rPr lang="en-US" sz="2000" dirty="0">
                <a:solidFill>
                  <a:schemeClr val="bg1"/>
                </a:solidFill>
                <a:latin typeface="Times New Roman" pitchFamily="18" charset="0"/>
                <a:cs typeface="Times New Roman" pitchFamily="18" charset="0"/>
              </a:rPr>
              <a:t>P</a:t>
            </a:r>
            <a:r>
              <a:rPr lang="en-US" sz="2000" dirty="0" smtClean="0">
                <a:solidFill>
                  <a:schemeClr val="bg1"/>
                </a:solidFill>
                <a:latin typeface="Times New Roman" pitchFamily="18" charset="0"/>
                <a:cs typeface="Times New Roman" pitchFamily="18" charset="0"/>
              </a:rPr>
              <a:t>ortal </a:t>
            </a:r>
            <a:r>
              <a:rPr lang="en-US" sz="2000" dirty="0">
                <a:solidFill>
                  <a:schemeClr val="bg1"/>
                </a:solidFill>
                <a:latin typeface="Times New Roman" pitchFamily="18" charset="0"/>
                <a:cs typeface="Times New Roman" pitchFamily="18" charset="0"/>
              </a:rPr>
              <a:t>lymphocytes and macrophages </a:t>
            </a:r>
            <a:endParaRPr lang="en-US" sz="2000" dirty="0" smtClean="0">
              <a:solidFill>
                <a:schemeClr val="bg1"/>
              </a:solidFill>
              <a:latin typeface="Times New Roman" pitchFamily="18" charset="0"/>
              <a:cs typeface="Times New Roman" pitchFamily="18" charset="0"/>
            </a:endParaRPr>
          </a:p>
          <a:p>
            <a:pPr algn="just">
              <a:lnSpc>
                <a:spcPct val="150000"/>
              </a:lnSpc>
              <a:buFontTx/>
              <a:buChar char="•"/>
            </a:pPr>
            <a:r>
              <a:rPr lang="en-US" sz="2000" dirty="0">
                <a:solidFill>
                  <a:schemeClr val="bg1"/>
                </a:solidFill>
                <a:latin typeface="Times New Roman" pitchFamily="18" charset="0"/>
                <a:cs typeface="Times New Roman" pitchFamily="18" charset="0"/>
              </a:rPr>
              <a:t>F</a:t>
            </a:r>
            <a:r>
              <a:rPr lang="en-US" sz="2000" dirty="0" smtClean="0">
                <a:solidFill>
                  <a:schemeClr val="bg1"/>
                </a:solidFill>
                <a:latin typeface="Times New Roman" pitchFamily="18" charset="0"/>
                <a:cs typeface="Times New Roman" pitchFamily="18" charset="0"/>
              </a:rPr>
              <a:t>ibrosis </a:t>
            </a:r>
            <a:r>
              <a:rPr lang="en-US" sz="2000" dirty="0">
                <a:solidFill>
                  <a:schemeClr val="bg1"/>
                </a:solidFill>
                <a:latin typeface="Times New Roman" pitchFamily="18" charset="0"/>
                <a:cs typeface="Times New Roman" pitchFamily="18" charset="0"/>
              </a:rPr>
              <a:t>may develop late around central veins </a:t>
            </a:r>
            <a:r>
              <a:rPr lang="en-US" sz="2000" dirty="0" smtClean="0">
                <a:solidFill>
                  <a:schemeClr val="bg1"/>
                </a:solidFill>
                <a:latin typeface="Times New Roman" pitchFamily="18" charset="0"/>
                <a:cs typeface="Times New Roman" pitchFamily="18" charset="0"/>
              </a:rPr>
              <a:t>and extend </a:t>
            </a:r>
            <a:r>
              <a:rPr lang="en-US" sz="2000" dirty="0">
                <a:solidFill>
                  <a:schemeClr val="bg1"/>
                </a:solidFill>
                <a:latin typeface="Times New Roman" pitchFamily="18" charset="0"/>
                <a:cs typeface="Times New Roman" pitchFamily="18" charset="0"/>
              </a:rPr>
              <a:t>into </a:t>
            </a:r>
            <a:r>
              <a:rPr lang="en-US" sz="2000" dirty="0" smtClean="0">
                <a:solidFill>
                  <a:schemeClr val="bg1"/>
                </a:solidFill>
                <a:latin typeface="Times New Roman" pitchFamily="18" charset="0"/>
                <a:cs typeface="Times New Roman" pitchFamily="18" charset="0"/>
              </a:rPr>
              <a:t> parenchyma </a:t>
            </a:r>
            <a:r>
              <a:rPr lang="en-US" sz="2000" dirty="0">
                <a:solidFill>
                  <a:schemeClr val="bg1"/>
                </a:solidFill>
                <a:latin typeface="Times New Roman" pitchFamily="18" charset="0"/>
                <a:cs typeface="Times New Roman" pitchFamily="18" charset="0"/>
              </a:rPr>
              <a:t>(</a:t>
            </a:r>
            <a:r>
              <a:rPr lang="en-US" sz="2000" dirty="0" err="1">
                <a:solidFill>
                  <a:schemeClr val="bg1"/>
                </a:solidFill>
                <a:latin typeface="Times New Roman" pitchFamily="18" charset="0"/>
                <a:cs typeface="Times New Roman" pitchFamily="18" charset="0"/>
              </a:rPr>
              <a:t>sclerosing</a:t>
            </a:r>
            <a:r>
              <a:rPr lang="en-US" sz="2000" dirty="0">
                <a:solidFill>
                  <a:schemeClr val="bg1"/>
                </a:solidFill>
                <a:latin typeface="Times New Roman" pitchFamily="18" charset="0"/>
                <a:cs typeface="Times New Roman" pitchFamily="18" charset="0"/>
              </a:rPr>
              <a:t> hyaline </a:t>
            </a:r>
            <a:r>
              <a:rPr lang="en-US" sz="2000" dirty="0" smtClean="0">
                <a:solidFill>
                  <a:schemeClr val="bg1"/>
                </a:solidFill>
                <a:latin typeface="Times New Roman" pitchFamily="18" charset="0"/>
                <a:cs typeface="Times New Roman" pitchFamily="18" charset="0"/>
              </a:rPr>
              <a:t>necrosis highlighted with </a:t>
            </a:r>
            <a:r>
              <a:rPr lang="en-US" sz="2000" dirty="0" err="1" smtClean="0">
                <a:solidFill>
                  <a:schemeClr val="bg1"/>
                </a:solidFill>
                <a:latin typeface="Times New Roman" pitchFamily="18" charset="0"/>
                <a:cs typeface="Times New Roman" pitchFamily="18" charset="0"/>
              </a:rPr>
              <a:t>trichome</a:t>
            </a:r>
            <a:r>
              <a:rPr lang="en-US" sz="2000" dirty="0" smtClean="0">
                <a:solidFill>
                  <a:schemeClr val="bg1"/>
                </a:solidFill>
                <a:latin typeface="Times New Roman" pitchFamily="18" charset="0"/>
                <a:cs typeface="Times New Roman" pitchFamily="18" charset="0"/>
              </a:rPr>
              <a:t> stain).</a:t>
            </a:r>
          </a:p>
          <a:p>
            <a:pPr algn="just">
              <a:lnSpc>
                <a:spcPct val="150000"/>
              </a:lnSpc>
              <a:buFontTx/>
              <a:buChar char="•"/>
            </a:pPr>
            <a:r>
              <a:rPr lang="en-US" sz="2000" dirty="0" smtClean="0">
                <a:solidFill>
                  <a:schemeClr val="bg1"/>
                </a:solidFill>
                <a:latin typeface="Times New Roman" pitchFamily="18" charset="0"/>
                <a:cs typeface="Times New Roman" pitchFamily="18" charset="0"/>
              </a:rPr>
              <a:t>Marked </a:t>
            </a:r>
            <a:r>
              <a:rPr lang="en-US" sz="2000" dirty="0" err="1">
                <a:solidFill>
                  <a:schemeClr val="bg1"/>
                </a:solidFill>
                <a:latin typeface="Times New Roman" pitchFamily="18" charset="0"/>
                <a:cs typeface="Times New Roman" pitchFamily="18" charset="0"/>
              </a:rPr>
              <a:t>cholestatic</a:t>
            </a:r>
            <a:r>
              <a:rPr lang="en-US" sz="2000" dirty="0">
                <a:solidFill>
                  <a:schemeClr val="bg1"/>
                </a:solidFill>
                <a:latin typeface="Times New Roman" pitchFamily="18" charset="0"/>
                <a:cs typeface="Times New Roman" pitchFamily="18" charset="0"/>
              </a:rPr>
              <a:t> features</a:t>
            </a:r>
            <a:endParaRPr lang="en-US" sz="2000" dirty="0" smtClean="0">
              <a:solidFill>
                <a:schemeClr val="bg1"/>
              </a:solidFill>
              <a:latin typeface="Times New Roman" pitchFamily="18" charset="0"/>
              <a:cs typeface="Times New Roman" pitchFamily="18" charset="0"/>
            </a:endParaRPr>
          </a:p>
          <a:p>
            <a:pPr algn="just">
              <a:lnSpc>
                <a:spcPct val="150000"/>
              </a:lnSpc>
              <a:buFontTx/>
              <a:buChar char="•"/>
            </a:pPr>
            <a:endParaRPr lang="en-IN"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190058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772816"/>
            <a:ext cx="7620000" cy="4800600"/>
          </a:xfrm>
        </p:spPr>
        <p:txBody>
          <a:bodyPr/>
          <a:lstStyle/>
          <a:p>
            <a:pPr marL="114300" indent="0" algn="just">
              <a:lnSpc>
                <a:spcPct val="150000"/>
              </a:lnSpc>
              <a:buNone/>
            </a:pPr>
            <a:r>
              <a:rPr lang="en-US" sz="2400" b="1" dirty="0" smtClean="0">
                <a:solidFill>
                  <a:schemeClr val="bg1"/>
                </a:solidFill>
                <a:latin typeface="Times New Roman" pitchFamily="18" charset="0"/>
                <a:cs typeface="Times New Roman" pitchFamily="18" charset="0"/>
              </a:rPr>
              <a:t>3. Alcoholic Cirrhosis :</a:t>
            </a:r>
          </a:p>
          <a:p>
            <a:pPr algn="just">
              <a:lnSpc>
                <a:spcPct val="150000"/>
              </a:lnSpc>
            </a:pPr>
            <a:r>
              <a:rPr lang="en-US" sz="2000" dirty="0" smtClean="0">
                <a:solidFill>
                  <a:schemeClr val="bg1"/>
                </a:solidFill>
                <a:latin typeface="Times New Roman" pitchFamily="18" charset="0"/>
                <a:cs typeface="Times New Roman" pitchFamily="18" charset="0"/>
              </a:rPr>
              <a:t>Mixed </a:t>
            </a:r>
            <a:r>
              <a:rPr lang="en-US" sz="2000" dirty="0" err="1" smtClean="0">
                <a:solidFill>
                  <a:schemeClr val="bg1"/>
                </a:solidFill>
                <a:latin typeface="Times New Roman" pitchFamily="18" charset="0"/>
                <a:cs typeface="Times New Roman" pitchFamily="18" charset="0"/>
              </a:rPr>
              <a:t>micronodular</a:t>
            </a:r>
            <a:r>
              <a:rPr lang="en-US" sz="2000" dirty="0" smtClean="0">
                <a:solidFill>
                  <a:schemeClr val="bg1"/>
                </a:solidFill>
                <a:latin typeface="Times New Roman" pitchFamily="18" charset="0"/>
                <a:cs typeface="Times New Roman" pitchFamily="18" charset="0"/>
              </a:rPr>
              <a:t> and </a:t>
            </a:r>
            <a:r>
              <a:rPr lang="en-US" sz="2000" dirty="0" err="1" smtClean="0">
                <a:solidFill>
                  <a:schemeClr val="bg1"/>
                </a:solidFill>
                <a:latin typeface="Times New Roman" pitchFamily="18" charset="0"/>
                <a:cs typeface="Times New Roman" pitchFamily="18" charset="0"/>
              </a:rPr>
              <a:t>macronodular</a:t>
            </a:r>
            <a:r>
              <a:rPr lang="en-US" sz="2000" dirty="0" smtClean="0">
                <a:solidFill>
                  <a:schemeClr val="bg1"/>
                </a:solidFill>
                <a:latin typeface="Times New Roman" pitchFamily="18" charset="0"/>
                <a:cs typeface="Times New Roman" pitchFamily="18" charset="0"/>
              </a:rPr>
              <a:t> pattern</a:t>
            </a:r>
          </a:p>
          <a:p>
            <a:pPr algn="just">
              <a:lnSpc>
                <a:spcPct val="150000"/>
              </a:lnSpc>
            </a:pPr>
            <a:r>
              <a:rPr lang="en-US" sz="2000" dirty="0" err="1" smtClean="0">
                <a:solidFill>
                  <a:schemeClr val="bg1"/>
                </a:solidFill>
                <a:latin typeface="Times New Roman" pitchFamily="18" charset="0"/>
                <a:cs typeface="Times New Roman" pitchFamily="18" charset="0"/>
              </a:rPr>
              <a:t>Ischaemic</a:t>
            </a:r>
            <a:r>
              <a:rPr lang="en-US" sz="2000" dirty="0" smtClean="0">
                <a:solidFill>
                  <a:schemeClr val="bg1"/>
                </a:solidFill>
                <a:latin typeface="Times New Roman" pitchFamily="18" charset="0"/>
                <a:cs typeface="Times New Roman" pitchFamily="18" charset="0"/>
              </a:rPr>
              <a:t> necrosis and fibrous obliteration of nodules</a:t>
            </a:r>
          </a:p>
          <a:p>
            <a:pPr algn="just">
              <a:lnSpc>
                <a:spcPct val="150000"/>
              </a:lnSpc>
            </a:pPr>
            <a:r>
              <a:rPr lang="en-US" sz="2000" dirty="0" smtClean="0">
                <a:solidFill>
                  <a:schemeClr val="bg1"/>
                </a:solidFill>
                <a:latin typeface="Times New Roman" pitchFamily="18" charset="0"/>
                <a:cs typeface="Times New Roman" pitchFamily="18" charset="0"/>
              </a:rPr>
              <a:t>Bile stasis often develops</a:t>
            </a:r>
          </a:p>
          <a:p>
            <a:pPr algn="just">
              <a:lnSpc>
                <a:spcPct val="150000"/>
              </a:lnSpc>
            </a:pPr>
            <a:r>
              <a:rPr lang="en-US" sz="2000" dirty="0" smtClean="0">
                <a:solidFill>
                  <a:schemeClr val="bg1"/>
                </a:solidFill>
                <a:latin typeface="Times New Roman" pitchFamily="18" charset="0"/>
                <a:cs typeface="Times New Roman" pitchFamily="18" charset="0"/>
              </a:rPr>
              <a:t>Mallory bodies are rarely evident at this stage</a:t>
            </a:r>
          </a:p>
          <a:p>
            <a:pPr algn="just">
              <a:lnSpc>
                <a:spcPct val="150000"/>
              </a:lnSpc>
            </a:pPr>
            <a:r>
              <a:rPr lang="en-US" sz="2000" dirty="0" smtClean="0">
                <a:solidFill>
                  <a:schemeClr val="bg1"/>
                </a:solidFill>
                <a:latin typeface="Times New Roman" pitchFamily="18" charset="0"/>
                <a:cs typeface="Times New Roman" pitchFamily="18" charset="0"/>
              </a:rPr>
              <a:t>End stage Alcoholic Cirrhosis resembles both macro and microscopically, the Cirrhosis developing from viral hepatitis and other causes.</a:t>
            </a:r>
            <a:endParaRPr lang="en-IN"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9248312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7417217" cy="533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8" y="5877272"/>
            <a:ext cx="7056784" cy="646331"/>
          </a:xfrm>
          <a:prstGeom prst="rect">
            <a:avLst/>
          </a:prstGeom>
          <a:noFill/>
        </p:spPr>
        <p:txBody>
          <a:bodyPr wrap="square" rtlCol="0">
            <a:spAutoFit/>
          </a:bodyPr>
          <a:lstStyle/>
          <a:p>
            <a:r>
              <a:rPr lang="en-US" dirty="0" smtClean="0">
                <a:solidFill>
                  <a:schemeClr val="bg1"/>
                </a:solidFill>
              </a:rPr>
              <a:t>Mallory hyaline in alcoholic liver disease characterized by its irregular “ropelike” shape and marked eosinophilia</a:t>
            </a:r>
            <a:endParaRPr lang="en-IN" dirty="0">
              <a:solidFill>
                <a:schemeClr val="bg1"/>
              </a:solidFill>
            </a:endParaRPr>
          </a:p>
        </p:txBody>
      </p:sp>
    </p:spTree>
    <p:extLst>
      <p:ext uri="{BB962C8B-B14F-4D97-AF65-F5344CB8AC3E}">
        <p14:creationId xmlns:p14="http://schemas.microsoft.com/office/powerpoint/2010/main" val="1693990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200" y="152400"/>
            <a:ext cx="8991600" cy="6629400"/>
          </a:xfrm>
          <a:prstGeom prst="rect">
            <a:avLst/>
          </a:prstGeom>
        </p:spPr>
      </p:pic>
    </p:spTree>
    <p:extLst>
      <p:ext uri="{BB962C8B-B14F-4D97-AF65-F5344CB8AC3E}">
        <p14:creationId xmlns:p14="http://schemas.microsoft.com/office/powerpoint/2010/main" val="68552295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420" y="188640"/>
            <a:ext cx="7654964" cy="550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5949280"/>
            <a:ext cx="7128792" cy="646331"/>
          </a:xfrm>
          <a:prstGeom prst="rect">
            <a:avLst/>
          </a:prstGeom>
          <a:noFill/>
        </p:spPr>
        <p:txBody>
          <a:bodyPr wrap="square" rtlCol="0">
            <a:spAutoFit/>
          </a:bodyPr>
          <a:lstStyle/>
          <a:p>
            <a:pPr algn="just"/>
            <a:r>
              <a:rPr lang="en-US" dirty="0" smtClean="0">
                <a:solidFill>
                  <a:schemeClr val="bg1"/>
                </a:solidFill>
              </a:rPr>
              <a:t>Acute alcoholic hepatitis consisting of </a:t>
            </a:r>
            <a:r>
              <a:rPr lang="en-US" dirty="0" err="1" smtClean="0">
                <a:solidFill>
                  <a:schemeClr val="bg1"/>
                </a:solidFill>
              </a:rPr>
              <a:t>macrovesicular</a:t>
            </a:r>
            <a:r>
              <a:rPr lang="en-US" dirty="0" smtClean="0">
                <a:solidFill>
                  <a:schemeClr val="bg1"/>
                </a:solidFill>
              </a:rPr>
              <a:t> fatty change, Mallory hyaline and a </a:t>
            </a:r>
            <a:r>
              <a:rPr lang="en-US" dirty="0" err="1" smtClean="0">
                <a:solidFill>
                  <a:schemeClr val="bg1"/>
                </a:solidFill>
              </a:rPr>
              <a:t>neutrophilic</a:t>
            </a:r>
            <a:r>
              <a:rPr lang="en-US" dirty="0" smtClean="0">
                <a:solidFill>
                  <a:schemeClr val="bg1"/>
                </a:solidFill>
              </a:rPr>
              <a:t> infiltrate.</a:t>
            </a:r>
            <a:endParaRPr lang="en-IN" dirty="0">
              <a:solidFill>
                <a:schemeClr val="bg1"/>
              </a:solidFill>
            </a:endParaRPr>
          </a:p>
        </p:txBody>
      </p:sp>
    </p:spTree>
    <p:extLst>
      <p:ext uri="{BB962C8B-B14F-4D97-AF65-F5344CB8AC3E}">
        <p14:creationId xmlns:p14="http://schemas.microsoft.com/office/powerpoint/2010/main" val="145510064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1745" name="Group 33"/>
          <p:cNvGrpSpPr>
            <a:grpSpLocks/>
          </p:cNvGrpSpPr>
          <p:nvPr/>
        </p:nvGrpSpPr>
        <p:grpSpPr bwMode="auto">
          <a:xfrm>
            <a:off x="4718759" y="2520950"/>
            <a:ext cx="826911" cy="3240088"/>
            <a:chOff x="3344" y="1480"/>
            <a:chExt cx="750" cy="2041"/>
          </a:xfrm>
        </p:grpSpPr>
        <p:sp>
          <p:nvSpPr>
            <p:cNvPr id="371714" name="Line 2"/>
            <p:cNvSpPr>
              <a:spLocks noChangeShapeType="1"/>
            </p:cNvSpPr>
            <p:nvPr/>
          </p:nvSpPr>
          <p:spPr bwMode="auto">
            <a:xfrm flipV="1">
              <a:off x="3371" y="2899"/>
              <a:ext cx="716" cy="8"/>
            </a:xfrm>
            <a:prstGeom prst="line">
              <a:avLst/>
            </a:prstGeom>
            <a:noFill/>
            <a:ln w="57150">
              <a:solidFill>
                <a:srgbClr val="6699FF"/>
              </a:solidFill>
              <a:round/>
              <a:headEnd/>
              <a:tailEnd type="arrow"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15" name="Line 3"/>
            <p:cNvSpPr>
              <a:spLocks noChangeShapeType="1"/>
            </p:cNvSpPr>
            <p:nvPr/>
          </p:nvSpPr>
          <p:spPr bwMode="auto">
            <a:xfrm>
              <a:off x="3367" y="2913"/>
              <a:ext cx="726" cy="608"/>
            </a:xfrm>
            <a:prstGeom prst="line">
              <a:avLst/>
            </a:prstGeom>
            <a:noFill/>
            <a:ln w="57150">
              <a:solidFill>
                <a:srgbClr val="6699FF"/>
              </a:solidFill>
              <a:round/>
              <a:headEnd/>
              <a:tailEnd type="arrow" w="med" len="med"/>
            </a:ln>
            <a:effectLst>
              <a:outerShdw dist="38100" dir="54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27" name="Line 15"/>
            <p:cNvSpPr>
              <a:spLocks noChangeShapeType="1"/>
            </p:cNvSpPr>
            <p:nvPr/>
          </p:nvSpPr>
          <p:spPr bwMode="auto">
            <a:xfrm flipV="1">
              <a:off x="3378" y="1485"/>
              <a:ext cx="716" cy="8"/>
            </a:xfrm>
            <a:prstGeom prst="line">
              <a:avLst/>
            </a:prstGeom>
            <a:noFill/>
            <a:ln w="57150">
              <a:solidFill>
                <a:srgbClr val="6699FF"/>
              </a:solidFill>
              <a:round/>
              <a:headEnd/>
              <a:tailEnd type="arrow"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28" name="Line 16"/>
            <p:cNvSpPr>
              <a:spLocks noChangeShapeType="1"/>
            </p:cNvSpPr>
            <p:nvPr/>
          </p:nvSpPr>
          <p:spPr bwMode="auto">
            <a:xfrm>
              <a:off x="3344" y="1480"/>
              <a:ext cx="726" cy="608"/>
            </a:xfrm>
            <a:prstGeom prst="line">
              <a:avLst/>
            </a:prstGeom>
            <a:noFill/>
            <a:ln w="57150">
              <a:solidFill>
                <a:srgbClr val="6699FF"/>
              </a:solidFill>
              <a:round/>
              <a:headEnd/>
              <a:tailEnd type="arrow" w="med" len="med"/>
            </a:ln>
            <a:effectLst>
              <a:outerShdw dist="38100" dir="54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29" name="Line 17"/>
            <p:cNvSpPr>
              <a:spLocks noChangeShapeType="1"/>
            </p:cNvSpPr>
            <p:nvPr/>
          </p:nvSpPr>
          <p:spPr bwMode="auto">
            <a:xfrm>
              <a:off x="3371" y="1506"/>
              <a:ext cx="696" cy="1214"/>
            </a:xfrm>
            <a:prstGeom prst="line">
              <a:avLst/>
            </a:prstGeom>
            <a:noFill/>
            <a:ln w="57150">
              <a:solidFill>
                <a:srgbClr val="6699FF"/>
              </a:solidFill>
              <a:round/>
              <a:headEnd/>
              <a:tailEnd type="arrow" w="med" len="med"/>
            </a:ln>
            <a:effectLst>
              <a:outerShdw dist="38100" dir="54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371717" name="Rectangle 5"/>
          <p:cNvSpPr>
            <a:spLocks noChangeArrowheads="1"/>
          </p:cNvSpPr>
          <p:nvPr/>
        </p:nvSpPr>
        <p:spPr bwMode="auto">
          <a:xfrm>
            <a:off x="2452514" y="4630738"/>
            <a:ext cx="2309988" cy="1130300"/>
          </a:xfrm>
          <a:prstGeom prst="rect">
            <a:avLst/>
          </a:prstGeom>
          <a:solidFill>
            <a:srgbClr val="990099"/>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534" tIns="46767" rIns="93534" bIns="46767">
            <a:spAutoFit/>
          </a:bodyPr>
          <a:lstStyle/>
          <a:p>
            <a:endParaRPr lang="en-US"/>
          </a:p>
        </p:txBody>
      </p:sp>
      <p:sp>
        <p:nvSpPr>
          <p:cNvPr id="371718" name="Text Box 6"/>
          <p:cNvSpPr txBox="1">
            <a:spLocks noChangeArrowheads="1"/>
          </p:cNvSpPr>
          <p:nvPr/>
        </p:nvSpPr>
        <p:spPr bwMode="auto">
          <a:xfrm>
            <a:off x="2452514" y="4905376"/>
            <a:ext cx="2301523" cy="7223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a:lnSpc>
                <a:spcPct val="85000"/>
              </a:lnSpc>
            </a:pPr>
            <a:r>
              <a:rPr lang="en-US" altLang="zh-CN" dirty="0">
                <a:solidFill>
                  <a:schemeClr val="bg1"/>
                </a:solidFill>
                <a:latin typeface="+mn-lt"/>
                <a:ea typeface="宋体" charset="-122"/>
              </a:rPr>
              <a:t>Liver insufficiency</a:t>
            </a:r>
          </a:p>
        </p:txBody>
      </p:sp>
      <p:sp>
        <p:nvSpPr>
          <p:cNvPr id="371719" name="Rectangle 7"/>
          <p:cNvSpPr>
            <a:spLocks noChangeArrowheads="1"/>
          </p:cNvSpPr>
          <p:nvPr/>
        </p:nvSpPr>
        <p:spPr bwMode="auto">
          <a:xfrm>
            <a:off x="5508981" y="2322514"/>
            <a:ext cx="2853267" cy="4057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Lst>
        </p:spPr>
        <p:txBody>
          <a:bodyPr lIns="92560" tIns="45468" rIns="92560" bIns="45468">
            <a:spAutoFit/>
          </a:bodyPr>
          <a:lstStyle/>
          <a:p>
            <a:pPr algn="l" defTabSz="915988">
              <a:lnSpc>
                <a:spcPct val="85000"/>
              </a:lnSpc>
            </a:pPr>
            <a:r>
              <a:rPr lang="en-US" altLang="zh-CN" sz="2400" dirty="0">
                <a:solidFill>
                  <a:srgbClr val="FF6699"/>
                </a:solidFill>
                <a:ea typeface="宋体" charset="-122"/>
              </a:rPr>
              <a:t>Variceal hemorrhage</a:t>
            </a:r>
          </a:p>
        </p:txBody>
      </p:sp>
      <p:sp>
        <p:nvSpPr>
          <p:cNvPr id="371720" name="Rectangle 8"/>
          <p:cNvSpPr>
            <a:spLocks noChangeArrowheads="1"/>
          </p:cNvSpPr>
          <p:nvPr/>
        </p:nvSpPr>
        <p:spPr bwMode="auto">
          <a:xfrm>
            <a:off x="670593" y="431800"/>
            <a:ext cx="84328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r" defTabSz="915988">
              <a:lnSpc>
                <a:spcPct val="85000"/>
              </a:lnSpc>
            </a:pPr>
            <a:r>
              <a:rPr lang="en-US" altLang="zh-CN" sz="3200" dirty="0">
                <a:solidFill>
                  <a:srgbClr val="FFC000"/>
                </a:solidFill>
                <a:effectLst>
                  <a:outerShdw blurRad="38100" dist="38100" dir="2700000" algn="tl">
                    <a:srgbClr val="000000">
                      <a:alpha val="43137"/>
                    </a:srgbClr>
                  </a:outerShdw>
                </a:effectLst>
                <a:latin typeface="+mj-lt"/>
                <a:ea typeface="宋体" charset="-122"/>
              </a:rPr>
              <a:t>Complications of Cirrhosis Result from Portal Hypertension or Liver Insufficiency</a:t>
            </a:r>
          </a:p>
        </p:txBody>
      </p:sp>
      <p:sp>
        <p:nvSpPr>
          <p:cNvPr id="371722" name="Rectangle 10"/>
          <p:cNvSpPr>
            <a:spLocks noChangeArrowheads="1"/>
          </p:cNvSpPr>
          <p:nvPr/>
        </p:nvSpPr>
        <p:spPr bwMode="auto">
          <a:xfrm>
            <a:off x="457200" y="3486149"/>
            <a:ext cx="1684870" cy="1222375"/>
          </a:xfrm>
          <a:prstGeom prst="rect">
            <a:avLst/>
          </a:prstGeom>
          <a:solidFill>
            <a:srgbClr val="990033"/>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1723" name="Text Box 11"/>
          <p:cNvSpPr txBox="1">
            <a:spLocks noChangeArrowheads="1"/>
          </p:cNvSpPr>
          <p:nvPr/>
        </p:nvSpPr>
        <p:spPr bwMode="auto">
          <a:xfrm>
            <a:off x="252589" y="3863978"/>
            <a:ext cx="1855611" cy="4345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a:lnSpc>
                <a:spcPct val="85000"/>
              </a:lnSpc>
            </a:pPr>
            <a:r>
              <a:rPr lang="en-US" altLang="zh-CN" sz="2600" dirty="0">
                <a:solidFill>
                  <a:schemeClr val="bg1"/>
                </a:solidFill>
                <a:latin typeface="+mn-lt"/>
                <a:ea typeface="宋体" charset="-122"/>
              </a:rPr>
              <a:t>Cirrhosis</a:t>
            </a:r>
          </a:p>
        </p:txBody>
      </p:sp>
      <p:sp>
        <p:nvSpPr>
          <p:cNvPr id="371724" name="Rectangle 12"/>
          <p:cNvSpPr>
            <a:spLocks noChangeArrowheads="1"/>
          </p:cNvSpPr>
          <p:nvPr/>
        </p:nvSpPr>
        <p:spPr bwMode="auto">
          <a:xfrm>
            <a:off x="5292080" y="3525837"/>
            <a:ext cx="2853267"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sz="2400" dirty="0">
                <a:solidFill>
                  <a:schemeClr val="bg1"/>
                </a:solidFill>
                <a:ea typeface="宋体" charset="-122"/>
              </a:rPr>
              <a:t>Ascites</a:t>
            </a:r>
          </a:p>
        </p:txBody>
      </p:sp>
      <p:sp>
        <p:nvSpPr>
          <p:cNvPr id="371725" name="Rectangle 13"/>
          <p:cNvSpPr>
            <a:spLocks noChangeArrowheads="1"/>
          </p:cNvSpPr>
          <p:nvPr/>
        </p:nvSpPr>
        <p:spPr bwMode="auto">
          <a:xfrm>
            <a:off x="5508981" y="4622807"/>
            <a:ext cx="2853267"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sz="2400" dirty="0">
                <a:solidFill>
                  <a:srgbClr val="66FF33"/>
                </a:solidFill>
                <a:ea typeface="宋体" charset="-122"/>
              </a:rPr>
              <a:t>Encephalopathy</a:t>
            </a:r>
          </a:p>
        </p:txBody>
      </p:sp>
      <p:sp>
        <p:nvSpPr>
          <p:cNvPr id="371726" name="Rectangle 14"/>
          <p:cNvSpPr>
            <a:spLocks noChangeArrowheads="1"/>
          </p:cNvSpPr>
          <p:nvPr/>
        </p:nvSpPr>
        <p:spPr bwMode="auto">
          <a:xfrm>
            <a:off x="5508981" y="5672145"/>
            <a:ext cx="2853267"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sz="2400" dirty="0">
                <a:solidFill>
                  <a:srgbClr val="FF9933"/>
                </a:solidFill>
                <a:ea typeface="宋体" charset="-122"/>
              </a:rPr>
              <a:t>Jaundice</a:t>
            </a:r>
          </a:p>
        </p:txBody>
      </p:sp>
      <p:sp>
        <p:nvSpPr>
          <p:cNvPr id="371730" name="Rectangle 18"/>
          <p:cNvSpPr>
            <a:spLocks noChangeArrowheads="1"/>
          </p:cNvSpPr>
          <p:nvPr/>
        </p:nvSpPr>
        <p:spPr bwMode="auto">
          <a:xfrm>
            <a:off x="2452513" y="1905000"/>
            <a:ext cx="2308575" cy="769909"/>
          </a:xfrm>
          <a:prstGeom prst="rect">
            <a:avLst/>
          </a:prstGeom>
          <a:solidFill>
            <a:srgbClr val="990099"/>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534" tIns="46767" rIns="93534" bIns="46767">
            <a:spAutoFit/>
          </a:bodyPr>
          <a:lstStyle/>
          <a:p>
            <a:endParaRPr lang="en-US"/>
          </a:p>
        </p:txBody>
      </p:sp>
      <p:sp>
        <p:nvSpPr>
          <p:cNvPr id="371731" name="Text Box 19"/>
          <p:cNvSpPr txBox="1">
            <a:spLocks noChangeArrowheads="1"/>
          </p:cNvSpPr>
          <p:nvPr/>
        </p:nvSpPr>
        <p:spPr bwMode="auto">
          <a:xfrm>
            <a:off x="2452514" y="1981200"/>
            <a:ext cx="2266245" cy="7223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square"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a:lnSpc>
                <a:spcPct val="85000"/>
              </a:lnSpc>
            </a:pPr>
            <a:r>
              <a:rPr lang="en-US" altLang="zh-CN" dirty="0">
                <a:solidFill>
                  <a:schemeClr val="bg1"/>
                </a:solidFill>
                <a:latin typeface="+mn-lt"/>
                <a:ea typeface="宋体" charset="-122"/>
              </a:rPr>
              <a:t>Portal hypertension</a:t>
            </a:r>
          </a:p>
        </p:txBody>
      </p:sp>
      <p:sp>
        <p:nvSpPr>
          <p:cNvPr id="371732" name="Rectangle 20"/>
          <p:cNvSpPr>
            <a:spLocks noChangeArrowheads="1"/>
          </p:cNvSpPr>
          <p:nvPr/>
        </p:nvSpPr>
        <p:spPr bwMode="auto">
          <a:xfrm>
            <a:off x="7155745" y="2979738"/>
            <a:ext cx="1746956" cy="7921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dirty="0">
                <a:solidFill>
                  <a:srgbClr val="BABA00"/>
                </a:solidFill>
                <a:ea typeface="宋体" charset="-122"/>
              </a:rPr>
              <a:t>Spontaneous bacterial peritonitis</a:t>
            </a:r>
          </a:p>
        </p:txBody>
      </p:sp>
      <p:sp>
        <p:nvSpPr>
          <p:cNvPr id="371733" name="Rectangle 21"/>
          <p:cNvSpPr>
            <a:spLocks noChangeArrowheads="1"/>
          </p:cNvSpPr>
          <p:nvPr/>
        </p:nvSpPr>
        <p:spPr bwMode="auto">
          <a:xfrm>
            <a:off x="7155745" y="3943350"/>
            <a:ext cx="1653822" cy="558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dirty="0" err="1">
                <a:solidFill>
                  <a:srgbClr val="BABA00"/>
                </a:solidFill>
                <a:ea typeface="宋体" charset="-122"/>
              </a:rPr>
              <a:t>Hepatorenal</a:t>
            </a:r>
            <a:r>
              <a:rPr lang="en-US" altLang="zh-CN" dirty="0">
                <a:solidFill>
                  <a:srgbClr val="BABA00"/>
                </a:solidFill>
                <a:ea typeface="宋体" charset="-122"/>
              </a:rPr>
              <a:t> syndrome</a:t>
            </a:r>
          </a:p>
        </p:txBody>
      </p:sp>
      <p:sp>
        <p:nvSpPr>
          <p:cNvPr id="371736" name="Freeform 24"/>
          <p:cNvSpPr>
            <a:spLocks/>
          </p:cNvSpPr>
          <p:nvPr/>
        </p:nvSpPr>
        <p:spPr bwMode="auto">
          <a:xfrm rot="894711" flipV="1">
            <a:off x="2372519" y="2933857"/>
            <a:ext cx="676063" cy="1268409"/>
          </a:xfrm>
          <a:custGeom>
            <a:avLst/>
            <a:gdLst>
              <a:gd name="T0" fmla="*/ 0 w 524"/>
              <a:gd name="T1" fmla="*/ 0 h 429"/>
              <a:gd name="T2" fmla="*/ 410 w 524"/>
              <a:gd name="T3" fmla="*/ 289 h 429"/>
              <a:gd name="T4" fmla="*/ 361 w 524"/>
              <a:gd name="T5" fmla="*/ 300 h 429"/>
              <a:gd name="T6" fmla="*/ 510 w 524"/>
              <a:gd name="T7" fmla="*/ 429 h 429"/>
              <a:gd name="T8" fmla="*/ 500 w 524"/>
              <a:gd name="T9" fmla="*/ 214 h 429"/>
              <a:gd name="T10" fmla="*/ 473 w 524"/>
              <a:gd name="T11" fmla="*/ 246 h 429"/>
              <a:gd name="T12" fmla="*/ 0 w 524"/>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524" h="429">
                <a:moveTo>
                  <a:pt x="0" y="0"/>
                </a:moveTo>
                <a:cubicBezTo>
                  <a:pt x="198" y="57"/>
                  <a:pt x="309" y="139"/>
                  <a:pt x="410" y="289"/>
                </a:cubicBezTo>
                <a:cubicBezTo>
                  <a:pt x="410" y="291"/>
                  <a:pt x="386" y="294"/>
                  <a:pt x="361" y="300"/>
                </a:cubicBezTo>
                <a:cubicBezTo>
                  <a:pt x="380" y="311"/>
                  <a:pt x="432" y="354"/>
                  <a:pt x="510" y="429"/>
                </a:cubicBezTo>
                <a:cubicBezTo>
                  <a:pt x="524" y="354"/>
                  <a:pt x="523" y="274"/>
                  <a:pt x="500" y="214"/>
                </a:cubicBezTo>
                <a:cubicBezTo>
                  <a:pt x="485" y="234"/>
                  <a:pt x="487" y="237"/>
                  <a:pt x="473" y="246"/>
                </a:cubicBezTo>
                <a:cubicBezTo>
                  <a:pt x="333" y="51"/>
                  <a:pt x="186" y="27"/>
                  <a:pt x="0" y="0"/>
                </a:cubicBezTo>
                <a:close/>
              </a:path>
            </a:pathLst>
          </a:custGeom>
          <a:gradFill rotWithShape="0">
            <a:gsLst>
              <a:gs pos="0">
                <a:schemeClr val="bg1"/>
              </a:gs>
              <a:gs pos="100000">
                <a:srgbClr val="3399FF"/>
              </a:gs>
            </a:gsLst>
            <a:lin ang="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prstDash val="solid"/>
                <a:round/>
                <a:headEnd/>
                <a:tailEnd/>
              </a14:hiddenLine>
            </a:ext>
          </a:extLst>
        </p:spPr>
        <p:txBody>
          <a:bodyPr/>
          <a:lstStyle/>
          <a:p>
            <a:endParaRPr lang="en-US"/>
          </a:p>
        </p:txBody>
      </p:sp>
      <p:sp>
        <p:nvSpPr>
          <p:cNvPr id="371737" name="Freeform 25"/>
          <p:cNvSpPr>
            <a:spLocks/>
          </p:cNvSpPr>
          <p:nvPr/>
        </p:nvSpPr>
        <p:spPr bwMode="auto">
          <a:xfrm rot="-894711">
            <a:off x="2225323" y="3983039"/>
            <a:ext cx="682978" cy="668337"/>
          </a:xfrm>
          <a:custGeom>
            <a:avLst/>
            <a:gdLst>
              <a:gd name="T0" fmla="*/ 0 w 524"/>
              <a:gd name="T1" fmla="*/ 0 h 429"/>
              <a:gd name="T2" fmla="*/ 410 w 524"/>
              <a:gd name="T3" fmla="*/ 289 h 429"/>
              <a:gd name="T4" fmla="*/ 361 w 524"/>
              <a:gd name="T5" fmla="*/ 300 h 429"/>
              <a:gd name="T6" fmla="*/ 510 w 524"/>
              <a:gd name="T7" fmla="*/ 429 h 429"/>
              <a:gd name="T8" fmla="*/ 500 w 524"/>
              <a:gd name="T9" fmla="*/ 214 h 429"/>
              <a:gd name="T10" fmla="*/ 473 w 524"/>
              <a:gd name="T11" fmla="*/ 246 h 429"/>
              <a:gd name="T12" fmla="*/ 0 w 524"/>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524" h="429">
                <a:moveTo>
                  <a:pt x="0" y="0"/>
                </a:moveTo>
                <a:cubicBezTo>
                  <a:pt x="198" y="57"/>
                  <a:pt x="309" y="139"/>
                  <a:pt x="410" y="289"/>
                </a:cubicBezTo>
                <a:cubicBezTo>
                  <a:pt x="410" y="291"/>
                  <a:pt x="386" y="294"/>
                  <a:pt x="361" y="300"/>
                </a:cubicBezTo>
                <a:cubicBezTo>
                  <a:pt x="380" y="311"/>
                  <a:pt x="432" y="354"/>
                  <a:pt x="510" y="429"/>
                </a:cubicBezTo>
                <a:cubicBezTo>
                  <a:pt x="524" y="354"/>
                  <a:pt x="523" y="274"/>
                  <a:pt x="500" y="214"/>
                </a:cubicBezTo>
                <a:cubicBezTo>
                  <a:pt x="485" y="234"/>
                  <a:pt x="487" y="237"/>
                  <a:pt x="473" y="246"/>
                </a:cubicBezTo>
                <a:cubicBezTo>
                  <a:pt x="333" y="51"/>
                  <a:pt x="186" y="27"/>
                  <a:pt x="0" y="0"/>
                </a:cubicBezTo>
                <a:close/>
              </a:path>
            </a:pathLst>
          </a:custGeom>
          <a:gradFill rotWithShape="0">
            <a:gsLst>
              <a:gs pos="0">
                <a:schemeClr val="bg1"/>
              </a:gs>
              <a:gs pos="100000">
                <a:srgbClr val="3399FF"/>
              </a:gs>
            </a:gsLst>
            <a:lin ang="0" scaled="1"/>
          </a:gradFill>
          <a:ln>
            <a:noFill/>
          </a:ln>
          <a:effectLst>
            <a:outerShdw dist="56796" dir="3806097" algn="ctr" rotWithShape="0">
              <a:schemeClr val="bg2"/>
            </a:outerShdw>
          </a:effectLst>
          <a:extLst>
            <a:ext uri="{91240B29-F687-4F45-9708-019B960494DF}">
              <a14:hiddenLine xmlns:a14="http://schemas.microsoft.com/office/drawing/2010/main" w="3175">
                <a:solidFill>
                  <a:schemeClr val="bg2"/>
                </a:solidFill>
                <a:prstDash val="solid"/>
                <a:round/>
                <a:headEnd/>
                <a:tailEnd/>
              </a14:hiddenLine>
            </a:ext>
          </a:extLst>
        </p:spPr>
        <p:txBody>
          <a:bodyPr/>
          <a:lstStyle/>
          <a:p>
            <a:endParaRPr lang="en-US"/>
          </a:p>
        </p:txBody>
      </p:sp>
      <p:sp>
        <p:nvSpPr>
          <p:cNvPr id="371739" name="Line 27"/>
          <p:cNvSpPr>
            <a:spLocks noChangeShapeType="1"/>
          </p:cNvSpPr>
          <p:nvPr/>
        </p:nvSpPr>
        <p:spPr bwMode="auto">
          <a:xfrm flipV="1">
            <a:off x="6594123" y="3473457"/>
            <a:ext cx="571500" cy="246063"/>
          </a:xfrm>
          <a:prstGeom prst="line">
            <a:avLst/>
          </a:prstGeom>
          <a:noFill/>
          <a:ln w="57150">
            <a:solidFill>
              <a:srgbClr val="6699FF"/>
            </a:solidFill>
            <a:round/>
            <a:headEnd/>
            <a:tailEnd type="arrow"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40" name="Line 28"/>
          <p:cNvSpPr>
            <a:spLocks noChangeShapeType="1"/>
          </p:cNvSpPr>
          <p:nvPr/>
        </p:nvSpPr>
        <p:spPr bwMode="auto">
          <a:xfrm>
            <a:off x="6594123" y="3711582"/>
            <a:ext cx="571500" cy="246063"/>
          </a:xfrm>
          <a:prstGeom prst="line">
            <a:avLst/>
          </a:prstGeom>
          <a:noFill/>
          <a:ln w="57150">
            <a:solidFill>
              <a:srgbClr val="6699FF"/>
            </a:solidFill>
            <a:round/>
            <a:headEnd/>
            <a:tailEnd type="arrow"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50" name="Rectangle 38"/>
          <p:cNvSpPr>
            <a:spLocks noGrp="1" noChangeArrowheads="1"/>
          </p:cNvSpPr>
          <p:nvPr>
            <p:ph type="title" idx="4294967295"/>
          </p:nvPr>
        </p:nvSpPr>
        <p:spPr>
          <a:xfrm>
            <a:off x="0" y="0"/>
            <a:ext cx="6908800" cy="184150"/>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r>
              <a:rPr lang="en-US" altLang="zh-CN" sz="700">
                <a:solidFill>
                  <a:schemeClr val="bg2"/>
                </a:solidFill>
                <a:ea typeface="宋体" charset="-122"/>
              </a:rPr>
              <a:t>COMPLICATIONS OF CIRRHOSIS</a:t>
            </a:r>
          </a:p>
        </p:txBody>
      </p:sp>
    </p:spTree>
    <p:extLst>
      <p:ext uri="{BB962C8B-B14F-4D97-AF65-F5344CB8AC3E}">
        <p14:creationId xmlns:p14="http://schemas.microsoft.com/office/powerpoint/2010/main" val="19213860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0" y="1196752"/>
            <a:ext cx="7416800" cy="508000"/>
          </a:xfrm>
        </p:spPr>
        <p:txBody>
          <a:bodyPr/>
          <a:lstStyle/>
          <a:p>
            <a:pPr algn="ctr"/>
            <a:r>
              <a:rPr lang="en-US" dirty="0">
                <a:solidFill>
                  <a:srgbClr val="FFC000"/>
                </a:solidFill>
              </a:rPr>
              <a:t>Lab findings</a:t>
            </a:r>
          </a:p>
        </p:txBody>
      </p:sp>
      <p:sp>
        <p:nvSpPr>
          <p:cNvPr id="3" name="Content Placeholder 2"/>
          <p:cNvSpPr>
            <a:spLocks noGrp="1"/>
          </p:cNvSpPr>
          <p:nvPr>
            <p:ph idx="1"/>
          </p:nvPr>
        </p:nvSpPr>
        <p:spPr>
          <a:xfrm>
            <a:off x="179512" y="1844675"/>
            <a:ext cx="8712968" cy="4895850"/>
          </a:xfrm>
        </p:spPr>
        <p:txBody>
          <a:bodyPr>
            <a:normAutofit fontScale="92500"/>
          </a:bodyPr>
          <a:lstStyle/>
          <a:p>
            <a:pPr algn="just">
              <a:lnSpc>
                <a:spcPct val="150000"/>
              </a:lnSpc>
            </a:pPr>
            <a:r>
              <a:rPr lang="en-US" sz="2400" dirty="0">
                <a:solidFill>
                  <a:schemeClr val="bg1"/>
                </a:solidFill>
                <a:latin typeface="Times New Roman" pitchFamily="18" charset="0"/>
                <a:cs typeface="Times New Roman" pitchFamily="18" charset="0"/>
              </a:rPr>
              <a:t> Aminotransferases - AST and ALT are moderately elevated, with </a:t>
            </a:r>
            <a:r>
              <a:rPr lang="en-US" sz="2400" dirty="0" smtClean="0">
                <a:solidFill>
                  <a:schemeClr val="bg1"/>
                </a:solidFill>
                <a:latin typeface="Times New Roman" pitchFamily="18" charset="0"/>
                <a:cs typeface="Times New Roman" pitchFamily="18" charset="0"/>
              </a:rPr>
              <a:t>AST&gt; </a:t>
            </a:r>
            <a:r>
              <a:rPr lang="en-US" sz="2400" dirty="0">
                <a:solidFill>
                  <a:schemeClr val="bg1"/>
                </a:solidFill>
                <a:latin typeface="Times New Roman" pitchFamily="18" charset="0"/>
                <a:cs typeface="Times New Roman" pitchFamily="18" charset="0"/>
              </a:rPr>
              <a:t>ALT. However, normal aminotransferases do not preclude cirrhosis.</a:t>
            </a:r>
          </a:p>
          <a:p>
            <a:pPr algn="just">
              <a:lnSpc>
                <a:spcPct val="150000"/>
              </a:lnSpc>
            </a:pPr>
            <a:r>
              <a:rPr lang="en-US" sz="2400" dirty="0">
                <a:solidFill>
                  <a:schemeClr val="bg1"/>
                </a:solidFill>
                <a:latin typeface="Times New Roman" pitchFamily="18" charset="0"/>
                <a:cs typeface="Times New Roman" pitchFamily="18" charset="0"/>
              </a:rPr>
              <a:t>    Alkaline phosphatase - usually slightly elevated.</a:t>
            </a:r>
          </a:p>
          <a:p>
            <a:pPr algn="just">
              <a:lnSpc>
                <a:spcPct val="150000"/>
              </a:lnSpc>
            </a:pPr>
            <a:r>
              <a:rPr lang="en-US" sz="2400" dirty="0">
                <a:solidFill>
                  <a:schemeClr val="bg1"/>
                </a:solidFill>
                <a:latin typeface="Times New Roman" pitchFamily="18" charset="0"/>
                <a:cs typeface="Times New Roman" pitchFamily="18" charset="0"/>
              </a:rPr>
              <a:t>    Gamma-</a:t>
            </a:r>
            <a:r>
              <a:rPr lang="en-US" sz="2400" dirty="0" err="1">
                <a:solidFill>
                  <a:schemeClr val="bg1"/>
                </a:solidFill>
                <a:latin typeface="Times New Roman" pitchFamily="18" charset="0"/>
                <a:cs typeface="Times New Roman" pitchFamily="18" charset="0"/>
              </a:rPr>
              <a:t>glutamyl</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transferase</a:t>
            </a:r>
            <a:r>
              <a:rPr lang="en-US" sz="2400" dirty="0">
                <a:solidFill>
                  <a:schemeClr val="bg1"/>
                </a:solidFill>
                <a:latin typeface="Times New Roman" pitchFamily="18" charset="0"/>
                <a:cs typeface="Times New Roman" pitchFamily="18" charset="0"/>
              </a:rPr>
              <a:t> – correlates with AP levels. Typically much higher in chronic liver disease from alcohol.</a:t>
            </a:r>
          </a:p>
          <a:p>
            <a:pPr algn="just">
              <a:lnSpc>
                <a:spcPct val="150000"/>
              </a:lnSpc>
            </a:pPr>
            <a:r>
              <a:rPr lang="en-US" sz="2400" dirty="0">
                <a:solidFill>
                  <a:schemeClr val="bg1"/>
                </a:solidFill>
                <a:latin typeface="Times New Roman" pitchFamily="18" charset="0"/>
                <a:cs typeface="Times New Roman" pitchFamily="18" charset="0"/>
              </a:rPr>
              <a:t>    Bilirubin - may elevate as cirrhosis progresses.</a:t>
            </a:r>
          </a:p>
          <a:p>
            <a:pPr algn="just">
              <a:lnSpc>
                <a:spcPct val="150000"/>
              </a:lnSpc>
            </a:pPr>
            <a:r>
              <a:rPr lang="en-US" sz="2400" dirty="0">
                <a:solidFill>
                  <a:schemeClr val="bg1"/>
                </a:solidFill>
                <a:latin typeface="Times New Roman" pitchFamily="18" charset="0"/>
                <a:cs typeface="Times New Roman" pitchFamily="18" charset="0"/>
              </a:rPr>
              <a:t>    Albumin - levels fall as the synthetic function of the liver declines with worsening cirrhosis since albumin is exclusively synthesized in the </a:t>
            </a:r>
            <a:r>
              <a:rPr lang="en-US" sz="2400" dirty="0" smtClean="0">
                <a:solidFill>
                  <a:schemeClr val="bg1"/>
                </a:solidFill>
                <a:latin typeface="Times New Roman" pitchFamily="18" charset="0"/>
                <a:cs typeface="Times New Roman" pitchFamily="18" charset="0"/>
              </a:rPr>
              <a:t>liver</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138504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Lab findings</a:t>
            </a:r>
          </a:p>
        </p:txBody>
      </p:sp>
      <p:sp>
        <p:nvSpPr>
          <p:cNvPr id="3" name="Content Placeholder 2"/>
          <p:cNvSpPr>
            <a:spLocks noGrp="1"/>
          </p:cNvSpPr>
          <p:nvPr>
            <p:ph idx="1"/>
          </p:nvPr>
        </p:nvSpPr>
        <p:spPr>
          <a:xfrm>
            <a:off x="179512" y="1844675"/>
            <a:ext cx="8784976" cy="4895850"/>
          </a:xfrm>
        </p:spPr>
        <p:txBody>
          <a:bodyPr>
            <a:normAutofit fontScale="62500" lnSpcReduction="20000"/>
          </a:bodyPr>
          <a:lstStyle/>
          <a:p>
            <a:pPr>
              <a:lnSpc>
                <a:spcPct val="170000"/>
              </a:lnSpc>
            </a:pP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Prothrombin</a:t>
            </a:r>
            <a:r>
              <a:rPr lang="en-US" dirty="0">
                <a:solidFill>
                  <a:schemeClr val="bg1"/>
                </a:solidFill>
                <a:latin typeface="Times New Roman" pitchFamily="18" charset="0"/>
                <a:cs typeface="Times New Roman" pitchFamily="18" charset="0"/>
              </a:rPr>
              <a:t> time - increases since the liver synthesizes clotting factors.</a:t>
            </a:r>
          </a:p>
          <a:p>
            <a:pPr>
              <a:lnSpc>
                <a:spcPct val="170000"/>
              </a:lnSpc>
            </a:pPr>
            <a:r>
              <a:rPr lang="en-US" dirty="0">
                <a:solidFill>
                  <a:schemeClr val="bg1"/>
                </a:solidFill>
                <a:latin typeface="Times New Roman" pitchFamily="18" charset="0"/>
                <a:cs typeface="Times New Roman" pitchFamily="18" charset="0"/>
              </a:rPr>
              <a:t> </a:t>
            </a:r>
            <a:r>
              <a:rPr lang="en-US" dirty="0" smtClean="0">
                <a:solidFill>
                  <a:schemeClr val="bg1"/>
                </a:solidFill>
                <a:latin typeface="Times New Roman" pitchFamily="18" charset="0"/>
                <a:cs typeface="Times New Roman" pitchFamily="18" charset="0"/>
              </a:rPr>
              <a:t>Globulins </a:t>
            </a:r>
            <a:r>
              <a:rPr lang="en-US" dirty="0">
                <a:solidFill>
                  <a:schemeClr val="bg1"/>
                </a:solidFill>
                <a:latin typeface="Times New Roman" pitchFamily="18" charset="0"/>
                <a:cs typeface="Times New Roman" pitchFamily="18" charset="0"/>
              </a:rPr>
              <a:t>- increased due to shunting of bacterial antigens away from the liver to lymphoid tissue.</a:t>
            </a:r>
          </a:p>
          <a:p>
            <a:pPr>
              <a:lnSpc>
                <a:spcPct val="170000"/>
              </a:lnSpc>
            </a:pPr>
            <a:r>
              <a:rPr lang="en-US" dirty="0" smtClean="0">
                <a:solidFill>
                  <a:schemeClr val="bg1"/>
                </a:solidFill>
                <a:latin typeface="Times New Roman" pitchFamily="18" charset="0"/>
                <a:cs typeface="Times New Roman" pitchFamily="18" charset="0"/>
              </a:rPr>
              <a:t>Serum </a:t>
            </a:r>
            <a:r>
              <a:rPr lang="en-US" dirty="0">
                <a:solidFill>
                  <a:schemeClr val="bg1"/>
                </a:solidFill>
                <a:latin typeface="Times New Roman" pitchFamily="18" charset="0"/>
                <a:cs typeface="Times New Roman" pitchFamily="18" charset="0"/>
              </a:rPr>
              <a:t>sodium - </a:t>
            </a:r>
            <a:r>
              <a:rPr lang="en-US" dirty="0" err="1">
                <a:solidFill>
                  <a:schemeClr val="bg1"/>
                </a:solidFill>
                <a:latin typeface="Times New Roman" pitchFamily="18" charset="0"/>
                <a:cs typeface="Times New Roman" pitchFamily="18" charset="0"/>
              </a:rPr>
              <a:t>hyponatremia</a:t>
            </a:r>
            <a:r>
              <a:rPr lang="en-US" dirty="0">
                <a:solidFill>
                  <a:schemeClr val="bg1"/>
                </a:solidFill>
                <a:latin typeface="Times New Roman" pitchFamily="18" charset="0"/>
                <a:cs typeface="Times New Roman" pitchFamily="18" charset="0"/>
              </a:rPr>
              <a:t> due to inability to excrete free water resulting from high levels of ADH and aldosterone.</a:t>
            </a:r>
          </a:p>
          <a:p>
            <a:pPr>
              <a:lnSpc>
                <a:spcPct val="170000"/>
              </a:lnSpc>
            </a:pPr>
            <a:r>
              <a:rPr lang="en-US" dirty="0">
                <a:solidFill>
                  <a:schemeClr val="bg1"/>
                </a:solidFill>
                <a:latin typeface="Times New Roman" pitchFamily="18" charset="0"/>
                <a:cs typeface="Times New Roman" pitchFamily="18" charset="0"/>
              </a:rPr>
              <a:t> </a:t>
            </a:r>
            <a:r>
              <a:rPr lang="en-US" dirty="0" smtClean="0">
                <a:solidFill>
                  <a:schemeClr val="bg1"/>
                </a:solidFill>
                <a:latin typeface="Times New Roman" pitchFamily="18" charset="0"/>
                <a:cs typeface="Times New Roman" pitchFamily="18" charset="0"/>
              </a:rPr>
              <a:t>Thrombocytopenia </a:t>
            </a:r>
            <a:r>
              <a:rPr lang="en-US" dirty="0">
                <a:solidFill>
                  <a:schemeClr val="bg1"/>
                </a:solidFill>
                <a:latin typeface="Times New Roman" pitchFamily="18" charset="0"/>
                <a:cs typeface="Times New Roman" pitchFamily="18" charset="0"/>
              </a:rPr>
              <a:t>- due to both congestive splenomegaly as well as decreased </a:t>
            </a:r>
            <a:r>
              <a:rPr lang="en-US" dirty="0" err="1">
                <a:solidFill>
                  <a:schemeClr val="bg1"/>
                </a:solidFill>
                <a:latin typeface="Times New Roman" pitchFamily="18" charset="0"/>
                <a:cs typeface="Times New Roman" pitchFamily="18" charset="0"/>
              </a:rPr>
              <a:t>thrombopoietin</a:t>
            </a:r>
            <a:r>
              <a:rPr lang="en-US" dirty="0">
                <a:solidFill>
                  <a:schemeClr val="bg1"/>
                </a:solidFill>
                <a:latin typeface="Times New Roman" pitchFamily="18" charset="0"/>
                <a:cs typeface="Times New Roman" pitchFamily="18" charset="0"/>
              </a:rPr>
              <a:t> from the liver. However, this rarely results in platelet count &lt; 50,000/</a:t>
            </a:r>
            <a:r>
              <a:rPr lang="en-US" dirty="0" err="1">
                <a:solidFill>
                  <a:schemeClr val="bg1"/>
                </a:solidFill>
                <a:latin typeface="Times New Roman" pitchFamily="18" charset="0"/>
                <a:cs typeface="Times New Roman" pitchFamily="18" charset="0"/>
              </a:rPr>
              <a:t>mL.</a:t>
            </a:r>
            <a:endParaRPr lang="en-US" dirty="0">
              <a:solidFill>
                <a:schemeClr val="bg1"/>
              </a:solidFill>
              <a:latin typeface="Times New Roman" pitchFamily="18" charset="0"/>
              <a:cs typeface="Times New Roman" pitchFamily="18" charset="0"/>
            </a:endParaRPr>
          </a:p>
          <a:p>
            <a:pPr>
              <a:lnSpc>
                <a:spcPct val="170000"/>
              </a:lnSpc>
            </a:pPr>
            <a:r>
              <a:rPr lang="en-US" dirty="0">
                <a:solidFill>
                  <a:schemeClr val="bg1"/>
                </a:solidFill>
                <a:latin typeface="Times New Roman" pitchFamily="18" charset="0"/>
                <a:cs typeface="Times New Roman" pitchFamily="18" charset="0"/>
              </a:rPr>
              <a:t> </a:t>
            </a:r>
            <a:r>
              <a:rPr lang="en-US" dirty="0" smtClean="0">
                <a:solidFill>
                  <a:schemeClr val="bg1"/>
                </a:solidFill>
                <a:latin typeface="Times New Roman" pitchFamily="18" charset="0"/>
                <a:cs typeface="Times New Roman" pitchFamily="18" charset="0"/>
              </a:rPr>
              <a:t>Leukopenia </a:t>
            </a:r>
            <a:r>
              <a:rPr lang="en-US" dirty="0">
                <a:solidFill>
                  <a:schemeClr val="bg1"/>
                </a:solidFill>
                <a:latin typeface="Times New Roman" pitchFamily="18" charset="0"/>
                <a:cs typeface="Times New Roman" pitchFamily="18" charset="0"/>
              </a:rPr>
              <a:t>and neutropenia - due to splenomegaly with splenic </a:t>
            </a:r>
            <a:r>
              <a:rPr lang="en-US" dirty="0" err="1">
                <a:solidFill>
                  <a:schemeClr val="bg1"/>
                </a:solidFill>
                <a:latin typeface="Times New Roman" pitchFamily="18" charset="0"/>
                <a:cs typeface="Times New Roman" pitchFamily="18" charset="0"/>
              </a:rPr>
              <a:t>margination</a:t>
            </a:r>
            <a:r>
              <a:rPr lang="en-US" dirty="0">
                <a:solidFill>
                  <a:schemeClr val="bg1"/>
                </a:solidFill>
                <a:latin typeface="Times New Roman" pitchFamily="18" charset="0"/>
                <a:cs typeface="Times New Roman" pitchFamily="18" charset="0"/>
              </a:rPr>
              <a:t>.</a:t>
            </a:r>
          </a:p>
          <a:p>
            <a:pPr>
              <a:lnSpc>
                <a:spcPct val="170000"/>
              </a:lnSpc>
            </a:pPr>
            <a:r>
              <a:rPr lang="en-US" dirty="0">
                <a:solidFill>
                  <a:schemeClr val="bg1"/>
                </a:solidFill>
                <a:latin typeface="Times New Roman" pitchFamily="18" charset="0"/>
                <a:cs typeface="Times New Roman" pitchFamily="18" charset="0"/>
              </a:rPr>
              <a:t> </a:t>
            </a:r>
            <a:r>
              <a:rPr lang="en-US" dirty="0" smtClean="0">
                <a:solidFill>
                  <a:schemeClr val="bg1"/>
                </a:solidFill>
                <a:latin typeface="Times New Roman" pitchFamily="18" charset="0"/>
                <a:cs typeface="Times New Roman" pitchFamily="18" charset="0"/>
              </a:rPr>
              <a:t>Coagulation </a:t>
            </a:r>
            <a:r>
              <a:rPr lang="en-US" dirty="0">
                <a:solidFill>
                  <a:schemeClr val="bg1"/>
                </a:solidFill>
                <a:latin typeface="Times New Roman" pitchFamily="18" charset="0"/>
                <a:cs typeface="Times New Roman" pitchFamily="18" charset="0"/>
              </a:rPr>
              <a:t>defects - the liver produces most of the coagulation factors and thus coagulopathy correlates with worsening liver disease.</a:t>
            </a:r>
          </a:p>
        </p:txBody>
      </p:sp>
    </p:spTree>
    <p:extLst>
      <p:ext uri="{BB962C8B-B14F-4D97-AF65-F5344CB8AC3E}">
        <p14:creationId xmlns:p14="http://schemas.microsoft.com/office/powerpoint/2010/main" val="2685324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268760"/>
            <a:ext cx="7416800" cy="508000"/>
          </a:xfrm>
        </p:spPr>
        <p:txBody>
          <a:bodyPr/>
          <a:lstStyle/>
          <a:p>
            <a:pPr algn="ctr"/>
            <a:r>
              <a:rPr lang="en-US" dirty="0">
                <a:solidFill>
                  <a:schemeClr val="bg2">
                    <a:lumMod val="60000"/>
                    <a:lumOff val="40000"/>
                  </a:schemeClr>
                </a:solidFill>
              </a:rPr>
              <a:t>Diagnosis of liver cirrhosis</a:t>
            </a:r>
          </a:p>
        </p:txBody>
      </p:sp>
      <p:sp>
        <p:nvSpPr>
          <p:cNvPr id="3" name="Content Placeholder 2"/>
          <p:cNvSpPr>
            <a:spLocks noGrp="1"/>
          </p:cNvSpPr>
          <p:nvPr>
            <p:ph idx="1"/>
          </p:nvPr>
        </p:nvSpPr>
        <p:spPr>
          <a:xfrm>
            <a:off x="179512" y="1844675"/>
            <a:ext cx="8712968" cy="4895850"/>
          </a:xfrm>
        </p:spPr>
        <p:txBody>
          <a:bodyPr>
            <a:normAutofit/>
          </a:bodyPr>
          <a:lstStyle/>
          <a:p>
            <a:pPr>
              <a:lnSpc>
                <a:spcPct val="150000"/>
              </a:lnSpc>
            </a:pPr>
            <a:r>
              <a:rPr lang="en-US" sz="2800" dirty="0">
                <a:solidFill>
                  <a:schemeClr val="bg1"/>
                </a:solidFill>
                <a:latin typeface="Times New Roman" pitchFamily="18" charset="0"/>
                <a:cs typeface="Times New Roman" pitchFamily="18" charset="0"/>
              </a:rPr>
              <a:t>The gold standard: </a:t>
            </a:r>
            <a:r>
              <a:rPr lang="en-US" sz="2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liver biopsy histology</a:t>
            </a:r>
          </a:p>
          <a:p>
            <a:pPr>
              <a:lnSpc>
                <a:spcPct val="150000"/>
              </a:lnSpc>
            </a:pPr>
            <a:r>
              <a:rPr lang="en-US" sz="2800" dirty="0">
                <a:solidFill>
                  <a:schemeClr val="bg1"/>
                </a:solidFill>
                <a:latin typeface="Times New Roman" pitchFamily="18" charset="0"/>
                <a:cs typeface="Times New Roman" pitchFamily="18" charset="0"/>
              </a:rPr>
              <a:t>Diffuse, chronic liver </a:t>
            </a:r>
            <a:r>
              <a:rPr lang="en-US" sz="2800" dirty="0" smtClean="0">
                <a:solidFill>
                  <a:schemeClr val="bg1"/>
                </a:solidFill>
                <a:latin typeface="Times New Roman" pitchFamily="18" charset="0"/>
                <a:cs typeface="Times New Roman" pitchFamily="18" charset="0"/>
              </a:rPr>
              <a:t>disease (history</a:t>
            </a:r>
            <a:r>
              <a:rPr lang="en-US" sz="2800" dirty="0">
                <a:solidFill>
                  <a:schemeClr val="bg1"/>
                </a:solidFill>
                <a:latin typeface="Times New Roman" pitchFamily="18" charset="0"/>
                <a:cs typeface="Times New Roman" pitchFamily="18" charset="0"/>
              </a:rPr>
              <a:t>, physical, laboratory and US findings) </a:t>
            </a:r>
            <a:r>
              <a:rPr lang="en-US" sz="2800" dirty="0" smtClean="0">
                <a:solidFill>
                  <a:schemeClr val="bg1"/>
                </a:solidFill>
                <a:latin typeface="Times New Roman" pitchFamily="18" charset="0"/>
                <a:cs typeface="Times New Roman" pitchFamily="18" charset="0"/>
              </a:rPr>
              <a:t>with </a:t>
            </a:r>
            <a:r>
              <a:rPr lang="en-US" sz="2800" dirty="0">
                <a:solidFill>
                  <a:schemeClr val="bg1"/>
                </a:solidFill>
                <a:latin typeface="Times New Roman" pitchFamily="18" charset="0"/>
                <a:cs typeface="Times New Roman" pitchFamily="18" charset="0"/>
              </a:rPr>
              <a:t>evidences of portal </a:t>
            </a:r>
            <a:r>
              <a:rPr lang="en-US" sz="2800" dirty="0" smtClean="0">
                <a:solidFill>
                  <a:schemeClr val="bg1"/>
                </a:solidFill>
                <a:latin typeface="Times New Roman" pitchFamily="18" charset="0"/>
                <a:cs typeface="Times New Roman" pitchFamily="18" charset="0"/>
              </a:rPr>
              <a:t>hypertension (</a:t>
            </a:r>
            <a:r>
              <a:rPr lang="en-US" sz="2800" dirty="0" err="1" smtClean="0">
                <a:solidFill>
                  <a:schemeClr val="bg1"/>
                </a:solidFill>
                <a:latin typeface="Times New Roman" pitchFamily="18" charset="0"/>
                <a:cs typeface="Times New Roman" pitchFamily="18" charset="0"/>
              </a:rPr>
              <a:t>oesophageal</a:t>
            </a:r>
            <a:r>
              <a:rPr lang="en-US" sz="2800" dirty="0" smtClean="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varices</a:t>
            </a:r>
            <a:r>
              <a:rPr lang="en-US" sz="2800" dirty="0">
                <a:solidFill>
                  <a:schemeClr val="bg1"/>
                </a:solidFill>
                <a:latin typeface="Times New Roman" pitchFamily="18" charset="0"/>
                <a:cs typeface="Times New Roman" pitchFamily="18" charset="0"/>
              </a:rPr>
              <a:t> on </a:t>
            </a:r>
            <a:r>
              <a:rPr lang="en-US" sz="2800" dirty="0" smtClean="0">
                <a:solidFill>
                  <a:schemeClr val="bg1"/>
                </a:solidFill>
                <a:latin typeface="Times New Roman" pitchFamily="18" charset="0"/>
                <a:cs typeface="Times New Roman" pitchFamily="18" charset="0"/>
              </a:rPr>
              <a:t>gastroscopy; dilated </a:t>
            </a:r>
            <a:r>
              <a:rPr lang="en-US" sz="2800" dirty="0">
                <a:solidFill>
                  <a:schemeClr val="bg1"/>
                </a:solidFill>
                <a:latin typeface="Times New Roman" pitchFamily="18" charset="0"/>
                <a:cs typeface="Times New Roman" pitchFamily="18" charset="0"/>
              </a:rPr>
              <a:t>portal vein and its branches by </a:t>
            </a:r>
            <a:r>
              <a:rPr lang="en-US" sz="2800" dirty="0" smtClean="0">
                <a:solidFill>
                  <a:schemeClr val="bg1"/>
                </a:solidFill>
                <a:latin typeface="Times New Roman" pitchFamily="18" charset="0"/>
                <a:cs typeface="Times New Roman" pitchFamily="18" charset="0"/>
              </a:rPr>
              <a:t>USG)</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2122712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8" name="Picture 4" descr="Mac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9429" name="Text Box 5"/>
          <p:cNvSpPr txBox="1">
            <a:spLocks noChangeArrowheads="1"/>
          </p:cNvSpPr>
          <p:nvPr/>
        </p:nvSpPr>
        <p:spPr bwMode="auto">
          <a:xfrm>
            <a:off x="2153356" y="307976"/>
            <a:ext cx="4375856" cy="5064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2"/>
                </a:solidFill>
                <a:miter lim="800000"/>
                <a:headEnd/>
                <a:tailEnd/>
              </a14:hiddenLine>
            </a:ext>
          </a:extLst>
        </p:spPr>
        <p:txBody>
          <a:bodyPr>
            <a:spAutoFit/>
          </a:bodyPr>
          <a:lstStyle/>
          <a:p>
            <a:pPr>
              <a:lnSpc>
                <a:spcPct val="85000"/>
              </a:lnSpc>
            </a:pPr>
            <a:r>
              <a:rPr lang="en-US" altLang="zh-CN" sz="3200">
                <a:solidFill>
                  <a:schemeClr val="tx2"/>
                </a:solidFill>
                <a:latin typeface="Arial" charset="0"/>
                <a:ea typeface="宋体" charset="-122"/>
              </a:rPr>
              <a:t>Cirrhotic liver</a:t>
            </a:r>
          </a:p>
        </p:txBody>
      </p:sp>
      <p:sp>
        <p:nvSpPr>
          <p:cNvPr id="359431" name="Rectangle 7"/>
          <p:cNvSpPr>
            <a:spLocks noChangeArrowheads="1"/>
          </p:cNvSpPr>
          <p:nvPr/>
        </p:nvSpPr>
        <p:spPr bwMode="auto">
          <a:xfrm>
            <a:off x="5651501" y="725489"/>
            <a:ext cx="3286477" cy="350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000">
                <a:latin typeface="Arial" charset="0"/>
                <a:ea typeface="宋体" charset="-122"/>
              </a:rPr>
              <a:t>Nodular, irregular surface</a:t>
            </a:r>
          </a:p>
        </p:txBody>
      </p:sp>
      <p:sp>
        <p:nvSpPr>
          <p:cNvPr id="359433" name="Line 9"/>
          <p:cNvSpPr>
            <a:spLocks noChangeShapeType="1"/>
          </p:cNvSpPr>
          <p:nvPr/>
        </p:nvSpPr>
        <p:spPr bwMode="auto">
          <a:xfrm flipV="1">
            <a:off x="6560256" y="992189"/>
            <a:ext cx="303388" cy="892175"/>
          </a:xfrm>
          <a:prstGeom prst="line">
            <a:avLst/>
          </a:prstGeom>
          <a:noFill/>
          <a:ln w="38100">
            <a:solidFill>
              <a:srgbClr val="99CCFF"/>
            </a:solidFill>
            <a:round/>
            <a:headEnd type="triangle" w="med" len="me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59434" name="Line 10"/>
          <p:cNvSpPr>
            <a:spLocks noChangeShapeType="1"/>
          </p:cNvSpPr>
          <p:nvPr/>
        </p:nvSpPr>
        <p:spPr bwMode="auto">
          <a:xfrm>
            <a:off x="6848122" y="995363"/>
            <a:ext cx="800100" cy="766762"/>
          </a:xfrm>
          <a:prstGeom prst="line">
            <a:avLst/>
          </a:prstGeom>
          <a:noFill/>
          <a:ln w="38100">
            <a:solidFill>
              <a:srgbClr val="99CCFF"/>
            </a:solidFill>
            <a:round/>
            <a:headEnd/>
            <a:tailEnd type="triangle" w="med" len="med"/>
          </a:ln>
          <a:effectLst>
            <a:outerShdw dist="25400" dir="54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59438" name="Rectangle 14"/>
          <p:cNvSpPr>
            <a:spLocks noChangeArrowheads="1"/>
          </p:cNvSpPr>
          <p:nvPr/>
        </p:nvSpPr>
        <p:spPr bwMode="auto">
          <a:xfrm>
            <a:off x="3237089" y="3783014"/>
            <a:ext cx="1595967" cy="350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000">
                <a:latin typeface="Arial" charset="0"/>
                <a:ea typeface="宋体" charset="-122"/>
              </a:rPr>
              <a:t>Nodules</a:t>
            </a:r>
          </a:p>
        </p:txBody>
      </p:sp>
      <p:grpSp>
        <p:nvGrpSpPr>
          <p:cNvPr id="359449" name="Group 25"/>
          <p:cNvGrpSpPr>
            <a:grpSpLocks/>
          </p:cNvGrpSpPr>
          <p:nvPr/>
        </p:nvGrpSpPr>
        <p:grpSpPr bwMode="auto">
          <a:xfrm>
            <a:off x="2997200" y="2522539"/>
            <a:ext cx="1621367" cy="1341437"/>
            <a:chOff x="2124" y="1589"/>
            <a:chExt cx="1149" cy="845"/>
          </a:xfrm>
        </p:grpSpPr>
        <p:sp>
          <p:nvSpPr>
            <p:cNvPr id="359445" name="Freeform 21"/>
            <p:cNvSpPr>
              <a:spLocks/>
            </p:cNvSpPr>
            <p:nvPr/>
          </p:nvSpPr>
          <p:spPr bwMode="auto">
            <a:xfrm>
              <a:off x="2124" y="1842"/>
              <a:ext cx="228" cy="228"/>
            </a:xfrm>
            <a:custGeom>
              <a:avLst/>
              <a:gdLst>
                <a:gd name="T0" fmla="*/ 156 w 228"/>
                <a:gd name="T1" fmla="*/ 57 h 228"/>
                <a:gd name="T2" fmla="*/ 141 w 228"/>
                <a:gd name="T3" fmla="*/ 45 h 228"/>
                <a:gd name="T4" fmla="*/ 87 w 228"/>
                <a:gd name="T5" fmla="*/ 3 h 228"/>
                <a:gd name="T6" fmla="*/ 12 w 228"/>
                <a:gd name="T7" fmla="*/ 15 h 228"/>
                <a:gd name="T8" fmla="*/ 0 w 228"/>
                <a:gd name="T9" fmla="*/ 45 h 228"/>
                <a:gd name="T10" fmla="*/ 48 w 228"/>
                <a:gd name="T11" fmla="*/ 138 h 228"/>
                <a:gd name="T12" fmla="*/ 78 w 228"/>
                <a:gd name="T13" fmla="*/ 189 h 228"/>
                <a:gd name="T14" fmla="*/ 126 w 228"/>
                <a:gd name="T15" fmla="*/ 219 h 228"/>
                <a:gd name="T16" fmla="*/ 153 w 228"/>
                <a:gd name="T17" fmla="*/ 228 h 228"/>
                <a:gd name="T18" fmla="*/ 207 w 228"/>
                <a:gd name="T19" fmla="*/ 219 h 228"/>
                <a:gd name="T20" fmla="*/ 228 w 228"/>
                <a:gd name="T21" fmla="*/ 192 h 228"/>
                <a:gd name="T22" fmla="*/ 186 w 228"/>
                <a:gd name="T23" fmla="*/ 99 h 228"/>
                <a:gd name="T24" fmla="*/ 156 w 228"/>
                <a:gd name="T25" fmla="*/ 5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228">
                  <a:moveTo>
                    <a:pt x="156" y="57"/>
                  </a:moveTo>
                  <a:cubicBezTo>
                    <a:pt x="138" y="29"/>
                    <a:pt x="163" y="63"/>
                    <a:pt x="141" y="45"/>
                  </a:cubicBezTo>
                  <a:cubicBezTo>
                    <a:pt x="123" y="30"/>
                    <a:pt x="111" y="11"/>
                    <a:pt x="87" y="3"/>
                  </a:cubicBezTo>
                  <a:cubicBezTo>
                    <a:pt x="58" y="5"/>
                    <a:pt x="35" y="0"/>
                    <a:pt x="12" y="15"/>
                  </a:cubicBezTo>
                  <a:cubicBezTo>
                    <a:pt x="5" y="25"/>
                    <a:pt x="3" y="33"/>
                    <a:pt x="0" y="45"/>
                  </a:cubicBezTo>
                  <a:cubicBezTo>
                    <a:pt x="7" y="78"/>
                    <a:pt x="19" y="119"/>
                    <a:pt x="48" y="138"/>
                  </a:cubicBezTo>
                  <a:cubicBezTo>
                    <a:pt x="52" y="156"/>
                    <a:pt x="60" y="183"/>
                    <a:pt x="78" y="189"/>
                  </a:cubicBezTo>
                  <a:cubicBezTo>
                    <a:pt x="94" y="205"/>
                    <a:pt x="106" y="212"/>
                    <a:pt x="126" y="219"/>
                  </a:cubicBezTo>
                  <a:cubicBezTo>
                    <a:pt x="135" y="222"/>
                    <a:pt x="153" y="228"/>
                    <a:pt x="153" y="228"/>
                  </a:cubicBezTo>
                  <a:cubicBezTo>
                    <a:pt x="171" y="226"/>
                    <a:pt x="189" y="223"/>
                    <a:pt x="207" y="219"/>
                  </a:cubicBezTo>
                  <a:cubicBezTo>
                    <a:pt x="219" y="210"/>
                    <a:pt x="223" y="206"/>
                    <a:pt x="228" y="192"/>
                  </a:cubicBezTo>
                  <a:cubicBezTo>
                    <a:pt x="223" y="153"/>
                    <a:pt x="210" y="130"/>
                    <a:pt x="186" y="99"/>
                  </a:cubicBezTo>
                  <a:cubicBezTo>
                    <a:pt x="175" y="85"/>
                    <a:pt x="168" y="69"/>
                    <a:pt x="156" y="57"/>
                  </a:cubicBezTo>
                  <a:close/>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rgbClr val="7F1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44" name="Line 20"/>
            <p:cNvSpPr>
              <a:spLocks noChangeShapeType="1"/>
            </p:cNvSpPr>
            <p:nvPr/>
          </p:nvSpPr>
          <p:spPr bwMode="auto">
            <a:xfrm rot="6156297" flipV="1">
              <a:off x="2511" y="1946"/>
              <a:ext cx="215" cy="562"/>
            </a:xfrm>
            <a:prstGeom prst="line">
              <a:avLst/>
            </a:prstGeom>
            <a:noFill/>
            <a:ln w="38100">
              <a:solidFill>
                <a:srgbClr val="99CCFF"/>
              </a:solidFill>
              <a:round/>
              <a:headEnd type="triangle" w="med" len="me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59446" name="Freeform 22"/>
            <p:cNvSpPr>
              <a:spLocks/>
            </p:cNvSpPr>
            <p:nvPr/>
          </p:nvSpPr>
          <p:spPr bwMode="auto">
            <a:xfrm>
              <a:off x="3066" y="1980"/>
              <a:ext cx="207" cy="195"/>
            </a:xfrm>
            <a:custGeom>
              <a:avLst/>
              <a:gdLst>
                <a:gd name="T0" fmla="*/ 45 w 207"/>
                <a:gd name="T1" fmla="*/ 6 h 195"/>
                <a:gd name="T2" fmla="*/ 12 w 207"/>
                <a:gd name="T3" fmla="*/ 69 h 195"/>
                <a:gd name="T4" fmla="*/ 0 w 207"/>
                <a:gd name="T5" fmla="*/ 108 h 195"/>
                <a:gd name="T6" fmla="*/ 12 w 207"/>
                <a:gd name="T7" fmla="*/ 165 h 195"/>
                <a:gd name="T8" fmla="*/ 48 w 207"/>
                <a:gd name="T9" fmla="*/ 189 h 195"/>
                <a:gd name="T10" fmla="*/ 66 w 207"/>
                <a:gd name="T11" fmla="*/ 195 h 195"/>
                <a:gd name="T12" fmla="*/ 138 w 207"/>
                <a:gd name="T13" fmla="*/ 186 h 195"/>
                <a:gd name="T14" fmla="*/ 156 w 207"/>
                <a:gd name="T15" fmla="*/ 180 h 195"/>
                <a:gd name="T16" fmla="*/ 165 w 207"/>
                <a:gd name="T17" fmla="*/ 177 h 195"/>
                <a:gd name="T18" fmla="*/ 201 w 207"/>
                <a:gd name="T19" fmla="*/ 129 h 195"/>
                <a:gd name="T20" fmla="*/ 207 w 207"/>
                <a:gd name="T21" fmla="*/ 111 h 195"/>
                <a:gd name="T22" fmla="*/ 204 w 207"/>
                <a:gd name="T23" fmla="*/ 51 h 195"/>
                <a:gd name="T24" fmla="*/ 186 w 207"/>
                <a:gd name="T25" fmla="*/ 18 h 195"/>
                <a:gd name="T26" fmla="*/ 165 w 207"/>
                <a:gd name="T27" fmla="*/ 6 h 195"/>
                <a:gd name="T28" fmla="*/ 117 w 207"/>
                <a:gd name="T29" fmla="*/ 0 h 195"/>
                <a:gd name="T30" fmla="*/ 45 w 207"/>
                <a:gd name="T31" fmla="*/ 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7" h="195">
                  <a:moveTo>
                    <a:pt x="45" y="6"/>
                  </a:moveTo>
                  <a:cubicBezTo>
                    <a:pt x="37" y="29"/>
                    <a:pt x="27" y="50"/>
                    <a:pt x="12" y="69"/>
                  </a:cubicBezTo>
                  <a:cubicBezTo>
                    <a:pt x="8" y="82"/>
                    <a:pt x="3" y="95"/>
                    <a:pt x="0" y="108"/>
                  </a:cubicBezTo>
                  <a:cubicBezTo>
                    <a:pt x="2" y="130"/>
                    <a:pt x="5" y="145"/>
                    <a:pt x="12" y="165"/>
                  </a:cubicBezTo>
                  <a:cubicBezTo>
                    <a:pt x="14" y="170"/>
                    <a:pt x="42" y="185"/>
                    <a:pt x="48" y="189"/>
                  </a:cubicBezTo>
                  <a:cubicBezTo>
                    <a:pt x="53" y="193"/>
                    <a:pt x="66" y="195"/>
                    <a:pt x="66" y="195"/>
                  </a:cubicBezTo>
                  <a:cubicBezTo>
                    <a:pt x="90" y="190"/>
                    <a:pt x="114" y="189"/>
                    <a:pt x="138" y="186"/>
                  </a:cubicBezTo>
                  <a:cubicBezTo>
                    <a:pt x="144" y="184"/>
                    <a:pt x="150" y="182"/>
                    <a:pt x="156" y="180"/>
                  </a:cubicBezTo>
                  <a:cubicBezTo>
                    <a:pt x="159" y="179"/>
                    <a:pt x="165" y="177"/>
                    <a:pt x="165" y="177"/>
                  </a:cubicBezTo>
                  <a:cubicBezTo>
                    <a:pt x="176" y="166"/>
                    <a:pt x="196" y="143"/>
                    <a:pt x="201" y="129"/>
                  </a:cubicBezTo>
                  <a:cubicBezTo>
                    <a:pt x="203" y="123"/>
                    <a:pt x="207" y="111"/>
                    <a:pt x="207" y="111"/>
                  </a:cubicBezTo>
                  <a:cubicBezTo>
                    <a:pt x="202" y="90"/>
                    <a:pt x="201" y="73"/>
                    <a:pt x="204" y="51"/>
                  </a:cubicBezTo>
                  <a:cubicBezTo>
                    <a:pt x="201" y="33"/>
                    <a:pt x="203" y="24"/>
                    <a:pt x="186" y="18"/>
                  </a:cubicBezTo>
                  <a:cubicBezTo>
                    <a:pt x="178" y="12"/>
                    <a:pt x="175" y="8"/>
                    <a:pt x="165" y="6"/>
                  </a:cubicBezTo>
                  <a:cubicBezTo>
                    <a:pt x="149" y="3"/>
                    <a:pt x="117" y="0"/>
                    <a:pt x="117" y="0"/>
                  </a:cubicBezTo>
                  <a:cubicBezTo>
                    <a:pt x="87" y="6"/>
                    <a:pt x="84" y="6"/>
                    <a:pt x="45" y="6"/>
                  </a:cubicBezTo>
                  <a:close/>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rgbClr val="7F1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47" name="Freeform 23"/>
            <p:cNvSpPr>
              <a:spLocks/>
            </p:cNvSpPr>
            <p:nvPr/>
          </p:nvSpPr>
          <p:spPr bwMode="auto">
            <a:xfrm>
              <a:off x="2556" y="1589"/>
              <a:ext cx="150" cy="115"/>
            </a:xfrm>
            <a:custGeom>
              <a:avLst/>
              <a:gdLst>
                <a:gd name="T0" fmla="*/ 75 w 150"/>
                <a:gd name="T1" fmla="*/ 4 h 115"/>
                <a:gd name="T2" fmla="*/ 39 w 150"/>
                <a:gd name="T3" fmla="*/ 7 h 115"/>
                <a:gd name="T4" fmla="*/ 21 w 150"/>
                <a:gd name="T5" fmla="*/ 13 h 115"/>
                <a:gd name="T6" fmla="*/ 0 w 150"/>
                <a:gd name="T7" fmla="*/ 49 h 115"/>
                <a:gd name="T8" fmla="*/ 42 w 150"/>
                <a:gd name="T9" fmla="*/ 115 h 115"/>
                <a:gd name="T10" fmla="*/ 72 w 150"/>
                <a:gd name="T11" fmla="*/ 109 h 115"/>
                <a:gd name="T12" fmla="*/ 90 w 150"/>
                <a:gd name="T13" fmla="*/ 106 h 115"/>
                <a:gd name="T14" fmla="*/ 120 w 150"/>
                <a:gd name="T15" fmla="*/ 100 h 115"/>
                <a:gd name="T16" fmla="*/ 144 w 150"/>
                <a:gd name="T17" fmla="*/ 79 h 115"/>
                <a:gd name="T18" fmla="*/ 150 w 150"/>
                <a:gd name="T19" fmla="*/ 61 h 115"/>
                <a:gd name="T20" fmla="*/ 81 w 150"/>
                <a:gd name="T21" fmla="*/ 13 h 115"/>
                <a:gd name="T22" fmla="*/ 75 w 150"/>
                <a:gd name="T23" fmla="*/ 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115">
                  <a:moveTo>
                    <a:pt x="75" y="4"/>
                  </a:moveTo>
                  <a:cubicBezTo>
                    <a:pt x="63" y="0"/>
                    <a:pt x="52" y="4"/>
                    <a:pt x="39" y="7"/>
                  </a:cubicBezTo>
                  <a:cubicBezTo>
                    <a:pt x="33" y="9"/>
                    <a:pt x="21" y="13"/>
                    <a:pt x="21" y="13"/>
                  </a:cubicBezTo>
                  <a:cubicBezTo>
                    <a:pt x="13" y="25"/>
                    <a:pt x="5" y="35"/>
                    <a:pt x="0" y="49"/>
                  </a:cubicBezTo>
                  <a:cubicBezTo>
                    <a:pt x="4" y="84"/>
                    <a:pt x="7" y="103"/>
                    <a:pt x="42" y="115"/>
                  </a:cubicBezTo>
                  <a:cubicBezTo>
                    <a:pt x="52" y="113"/>
                    <a:pt x="62" y="111"/>
                    <a:pt x="72" y="109"/>
                  </a:cubicBezTo>
                  <a:cubicBezTo>
                    <a:pt x="78" y="108"/>
                    <a:pt x="84" y="107"/>
                    <a:pt x="90" y="106"/>
                  </a:cubicBezTo>
                  <a:cubicBezTo>
                    <a:pt x="100" y="104"/>
                    <a:pt x="120" y="100"/>
                    <a:pt x="120" y="100"/>
                  </a:cubicBezTo>
                  <a:cubicBezTo>
                    <a:pt x="132" y="92"/>
                    <a:pt x="139" y="91"/>
                    <a:pt x="144" y="79"/>
                  </a:cubicBezTo>
                  <a:cubicBezTo>
                    <a:pt x="147" y="73"/>
                    <a:pt x="150" y="61"/>
                    <a:pt x="150" y="61"/>
                  </a:cubicBezTo>
                  <a:cubicBezTo>
                    <a:pt x="136" y="40"/>
                    <a:pt x="106" y="21"/>
                    <a:pt x="81" y="13"/>
                  </a:cubicBezTo>
                  <a:cubicBezTo>
                    <a:pt x="78" y="3"/>
                    <a:pt x="81" y="4"/>
                    <a:pt x="75" y="4"/>
                  </a:cubicBezTo>
                  <a:close/>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rgbClr val="7F1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41" name="Line 17"/>
            <p:cNvSpPr>
              <a:spLocks noChangeShapeType="1"/>
            </p:cNvSpPr>
            <p:nvPr/>
          </p:nvSpPr>
          <p:spPr bwMode="auto">
            <a:xfrm rot="8509584" flipV="1">
              <a:off x="2615" y="1699"/>
              <a:ext cx="260" cy="678"/>
            </a:xfrm>
            <a:prstGeom prst="line">
              <a:avLst/>
            </a:prstGeom>
            <a:noFill/>
            <a:ln w="38100">
              <a:solidFill>
                <a:srgbClr val="99CCFF"/>
              </a:solidFill>
              <a:round/>
              <a:headEnd type="triangle" w="med" len="me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59443" name="Line 19"/>
            <p:cNvSpPr>
              <a:spLocks noChangeShapeType="1"/>
            </p:cNvSpPr>
            <p:nvPr/>
          </p:nvSpPr>
          <p:spPr bwMode="auto">
            <a:xfrm rot="12501920" flipV="1">
              <a:off x="2910" y="2074"/>
              <a:ext cx="128" cy="360"/>
            </a:xfrm>
            <a:prstGeom prst="line">
              <a:avLst/>
            </a:prstGeom>
            <a:noFill/>
            <a:ln w="38100">
              <a:solidFill>
                <a:srgbClr val="99CCFF"/>
              </a:solidFill>
              <a:round/>
              <a:headEnd type="triangle" w="med" len="me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359450" name="Rectangle 26"/>
          <p:cNvSpPr>
            <a:spLocks noGrp="1" noChangeArrowheads="1"/>
          </p:cNvSpPr>
          <p:nvPr>
            <p:ph type="title" idx="4294967295"/>
          </p:nvPr>
        </p:nvSpPr>
        <p:spPr>
          <a:xfrm>
            <a:off x="0" y="0"/>
            <a:ext cx="6908800" cy="155575"/>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r>
              <a:rPr lang="en-US" altLang="en-US" sz="800" b="0">
                <a:solidFill>
                  <a:srgbClr val="042692"/>
                </a:solidFill>
              </a:rPr>
              <a:t>GROSS IMAGE OF A CIRRHOTIC LIVER</a:t>
            </a:r>
            <a:endParaRPr lang="en-US" altLang="zh-CN" sz="800" b="0">
              <a:solidFill>
                <a:srgbClr val="042692"/>
              </a:solidFill>
              <a:ea typeface="宋体" charset="-122"/>
            </a:endParaRPr>
          </a:p>
        </p:txBody>
      </p:sp>
    </p:spTree>
    <p:extLst>
      <p:ext uri="{BB962C8B-B14F-4D97-AF65-F5344CB8AC3E}">
        <p14:creationId xmlns:p14="http://schemas.microsoft.com/office/powerpoint/2010/main" val="14291736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9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4215" name="Picture 4103" descr="Normal micro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55" y="1814513"/>
            <a:ext cx="4104923" cy="35845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74212" name="Picture 4100" descr="cirrhosis histo sm"/>
          <p:cNvPicPr>
            <a:picLocks noChangeAspect="1" noChangeArrowheads="1"/>
          </p:cNvPicPr>
          <p:nvPr/>
        </p:nvPicPr>
        <p:blipFill>
          <a:blip r:embed="rId4">
            <a:extLst>
              <a:ext uri="{28A0092B-C50C-407E-A947-70E740481C1C}">
                <a14:useLocalDpi xmlns:a14="http://schemas.microsoft.com/office/drawing/2010/main" val="0"/>
              </a:ext>
            </a:extLst>
          </a:blip>
          <a:srcRect t="18684" r="23204"/>
          <a:stretch>
            <a:fillRect/>
          </a:stretch>
        </p:blipFill>
        <p:spPr bwMode="auto">
          <a:xfrm>
            <a:off x="4525434" y="1819276"/>
            <a:ext cx="4395611" cy="3597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74213" name="Rectangle 4101"/>
          <p:cNvSpPr>
            <a:spLocks noChangeArrowheads="1"/>
          </p:cNvSpPr>
          <p:nvPr/>
        </p:nvSpPr>
        <p:spPr bwMode="auto">
          <a:xfrm>
            <a:off x="5453945" y="1350964"/>
            <a:ext cx="2538588"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400" dirty="0">
                <a:solidFill>
                  <a:schemeClr val="bg1"/>
                </a:solidFill>
                <a:latin typeface="Arial" charset="0"/>
                <a:ea typeface="宋体" charset="-122"/>
              </a:rPr>
              <a:t>Cirrhosis</a:t>
            </a:r>
          </a:p>
        </p:txBody>
      </p:sp>
      <p:sp>
        <p:nvSpPr>
          <p:cNvPr id="1374214" name="Rectangle 4102"/>
          <p:cNvSpPr>
            <a:spLocks noChangeArrowheads="1"/>
          </p:cNvSpPr>
          <p:nvPr/>
        </p:nvSpPr>
        <p:spPr bwMode="auto">
          <a:xfrm>
            <a:off x="1044222" y="1339851"/>
            <a:ext cx="2309989"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400" dirty="0">
                <a:solidFill>
                  <a:schemeClr val="bg1"/>
                </a:solidFill>
                <a:latin typeface="Arial" charset="0"/>
                <a:ea typeface="宋体" charset="-122"/>
              </a:rPr>
              <a:t>Normal</a:t>
            </a:r>
          </a:p>
        </p:txBody>
      </p:sp>
      <p:sp>
        <p:nvSpPr>
          <p:cNvPr id="1374217" name="Rectangle 4105"/>
          <p:cNvSpPr>
            <a:spLocks noChangeArrowheads="1"/>
          </p:cNvSpPr>
          <p:nvPr/>
        </p:nvSpPr>
        <p:spPr bwMode="auto">
          <a:xfrm>
            <a:off x="5655734" y="5668963"/>
            <a:ext cx="2538589" cy="558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a:solidFill>
                  <a:srgbClr val="99CCFF"/>
                </a:solidFill>
                <a:latin typeface="Arial" charset="0"/>
                <a:ea typeface="宋体" charset="-122"/>
              </a:rPr>
              <a:t>Nodules  surrounded by fibrous tissue</a:t>
            </a:r>
          </a:p>
        </p:txBody>
      </p:sp>
      <p:sp>
        <p:nvSpPr>
          <p:cNvPr id="1374219" name="Line 4107"/>
          <p:cNvSpPr>
            <a:spLocks noChangeShapeType="1"/>
          </p:cNvSpPr>
          <p:nvPr/>
        </p:nvSpPr>
        <p:spPr bwMode="auto">
          <a:xfrm flipH="1" flipV="1">
            <a:off x="6914444" y="4525964"/>
            <a:ext cx="7056" cy="1095375"/>
          </a:xfrm>
          <a:prstGeom prst="line">
            <a:avLst/>
          </a:prstGeom>
          <a:noFill/>
          <a:ln w="38100">
            <a:solidFill>
              <a:srgbClr val="99CCFF"/>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085506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gn="ctr">
              <a:buNone/>
            </a:pPr>
            <a:r>
              <a:rPr lang="en-IN" sz="6600" b="1" dirty="0" smtClean="0">
                <a:solidFill>
                  <a:srgbClr val="FFC000"/>
                </a:solidFill>
                <a:effectLst>
                  <a:outerShdw blurRad="38100" dist="38100" dir="2700000" algn="tl">
                    <a:srgbClr val="000000">
                      <a:alpha val="43137"/>
                    </a:srgbClr>
                  </a:outerShdw>
                </a:effectLst>
                <a:latin typeface="Algerian" pitchFamily="82" charset="0"/>
              </a:rPr>
              <a:t>PORTAL HYPERTENSION</a:t>
            </a:r>
            <a:endParaRPr lang="en-IN" sz="6600" b="1" dirty="0">
              <a:solidFill>
                <a:srgbClr val="FFC000"/>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376813256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513" y="1634490"/>
            <a:ext cx="8640960" cy="3706143"/>
          </a:xfrm>
          <a:prstGeom prst="rect">
            <a:avLst/>
          </a:prstGeom>
        </p:spPr>
        <p:txBody>
          <a:bodyPr vert="horz" wrap="square" lIns="0" tIns="12700" rIns="0" bIns="0" rtlCol="0">
            <a:spAutoFit/>
          </a:bodyPr>
          <a:lstStyle/>
          <a:p>
            <a:pPr marL="12065" marR="5080" algn="just">
              <a:lnSpc>
                <a:spcPct val="150000"/>
              </a:lnSpc>
              <a:spcBef>
                <a:spcPts val="100"/>
              </a:spcBef>
              <a:buSzPct val="96875"/>
              <a:tabLst>
                <a:tab pos="419734" algn="l"/>
              </a:tabLst>
            </a:pPr>
            <a:r>
              <a:rPr sz="3200" b="0" u="heavy" dirty="0" smtClean="0">
                <a:solidFill>
                  <a:schemeClr val="bg1"/>
                </a:solidFill>
                <a:uFill>
                  <a:solidFill>
                    <a:srgbClr val="DDF5F0"/>
                  </a:solidFill>
                </a:uFill>
                <a:latin typeface="Times New Roman" pitchFamily="18" charset="0"/>
                <a:cs typeface="Times New Roman" pitchFamily="18" charset="0"/>
              </a:rPr>
              <a:t>Definition</a:t>
            </a:r>
            <a:r>
              <a:rPr sz="3200" b="0" dirty="0" smtClean="0">
                <a:solidFill>
                  <a:schemeClr val="bg1"/>
                </a:solidFill>
                <a:latin typeface="Times New Roman" pitchFamily="18" charset="0"/>
                <a:cs typeface="Times New Roman" pitchFamily="18" charset="0"/>
              </a:rPr>
              <a:t>-</a:t>
            </a:r>
            <a:r>
              <a:rPr lang="en-IN" sz="3200" b="0" dirty="0" smtClean="0">
                <a:solidFill>
                  <a:schemeClr val="bg1"/>
                </a:solidFill>
                <a:latin typeface="Times New Roman" pitchFamily="18" charset="0"/>
                <a:cs typeface="Times New Roman" pitchFamily="18" charset="0"/>
              </a:rPr>
              <a:t> </a:t>
            </a:r>
            <a:r>
              <a:rPr sz="3200" b="0" dirty="0" smtClean="0">
                <a:solidFill>
                  <a:schemeClr val="bg1"/>
                </a:solidFill>
                <a:latin typeface="Times New Roman" pitchFamily="18" charset="0"/>
                <a:cs typeface="Times New Roman" pitchFamily="18" charset="0"/>
              </a:rPr>
              <a:t>An </a:t>
            </a:r>
            <a:r>
              <a:rPr sz="3200" b="0" dirty="0">
                <a:solidFill>
                  <a:schemeClr val="bg1"/>
                </a:solidFill>
                <a:latin typeface="Times New Roman" pitchFamily="18" charset="0"/>
                <a:cs typeface="Times New Roman" pitchFamily="18" charset="0"/>
              </a:rPr>
              <a:t>elevation of </a:t>
            </a:r>
            <a:r>
              <a:rPr sz="3200" b="0" spc="-5" dirty="0">
                <a:solidFill>
                  <a:schemeClr val="bg1"/>
                </a:solidFill>
                <a:latin typeface="Times New Roman" pitchFamily="18" charset="0"/>
                <a:cs typeface="Times New Roman" pitchFamily="18" charset="0"/>
              </a:rPr>
              <a:t>portal pressure </a:t>
            </a:r>
            <a:r>
              <a:rPr sz="3200" b="0" spc="-875" dirty="0">
                <a:solidFill>
                  <a:schemeClr val="bg1"/>
                </a:solidFill>
                <a:latin typeface="Times New Roman" pitchFamily="18" charset="0"/>
                <a:cs typeface="Times New Roman" pitchFamily="18" charset="0"/>
              </a:rPr>
              <a:t> </a:t>
            </a:r>
            <a:r>
              <a:rPr sz="3200" b="0" dirty="0">
                <a:solidFill>
                  <a:schemeClr val="bg1"/>
                </a:solidFill>
                <a:latin typeface="Times New Roman" pitchFamily="18" charset="0"/>
                <a:cs typeface="Times New Roman" pitchFamily="18" charset="0"/>
              </a:rPr>
              <a:t>above 10-12 </a:t>
            </a:r>
            <a:r>
              <a:rPr sz="3200" b="0" spc="10" dirty="0">
                <a:solidFill>
                  <a:schemeClr val="bg1"/>
                </a:solidFill>
                <a:latin typeface="Times New Roman" pitchFamily="18" charset="0"/>
                <a:cs typeface="Times New Roman" pitchFamily="18" charset="0"/>
              </a:rPr>
              <a:t>mm </a:t>
            </a:r>
            <a:r>
              <a:rPr sz="3200" b="0" dirty="0">
                <a:solidFill>
                  <a:schemeClr val="bg1"/>
                </a:solidFill>
                <a:latin typeface="Times New Roman" pitchFamily="18" charset="0"/>
                <a:cs typeface="Times New Roman" pitchFamily="18" charset="0"/>
              </a:rPr>
              <a:t>Hg </a:t>
            </a:r>
            <a:r>
              <a:rPr sz="3200" b="0" spc="-5" dirty="0">
                <a:solidFill>
                  <a:schemeClr val="bg1"/>
                </a:solidFill>
                <a:latin typeface="Times New Roman" pitchFamily="18" charset="0"/>
                <a:cs typeface="Times New Roman" pitchFamily="18" charset="0"/>
              </a:rPr>
              <a:t>or </a:t>
            </a:r>
            <a:r>
              <a:rPr sz="3200" b="0" dirty="0">
                <a:solidFill>
                  <a:schemeClr val="bg1"/>
                </a:solidFill>
                <a:latin typeface="Times New Roman" pitchFamily="18" charset="0"/>
                <a:cs typeface="Times New Roman" pitchFamily="18" charset="0"/>
              </a:rPr>
              <a:t>30 cm of </a:t>
            </a:r>
            <a:r>
              <a:rPr sz="3200" b="0" spc="-5" dirty="0">
                <a:solidFill>
                  <a:schemeClr val="bg1"/>
                </a:solidFill>
                <a:latin typeface="Times New Roman" pitchFamily="18" charset="0"/>
                <a:cs typeface="Times New Roman" pitchFamily="18" charset="0"/>
              </a:rPr>
              <a:t>saline </a:t>
            </a:r>
            <a:r>
              <a:rPr sz="3200" b="0" dirty="0">
                <a:solidFill>
                  <a:schemeClr val="bg1"/>
                </a:solidFill>
                <a:latin typeface="Times New Roman" pitchFamily="18" charset="0"/>
                <a:cs typeface="Times New Roman" pitchFamily="18" charset="0"/>
              </a:rPr>
              <a:t>or </a:t>
            </a:r>
            <a:r>
              <a:rPr sz="3200" b="0" spc="-875" dirty="0">
                <a:solidFill>
                  <a:schemeClr val="bg1"/>
                </a:solidFill>
                <a:latin typeface="Times New Roman" pitchFamily="18" charset="0"/>
                <a:cs typeface="Times New Roman" pitchFamily="18" charset="0"/>
              </a:rPr>
              <a:t> </a:t>
            </a:r>
            <a:r>
              <a:rPr sz="3200" b="0" spc="-5" dirty="0" err="1">
                <a:solidFill>
                  <a:schemeClr val="bg1"/>
                </a:solidFill>
                <a:latin typeface="Times New Roman" pitchFamily="18" charset="0"/>
                <a:cs typeface="Times New Roman" pitchFamily="18" charset="0"/>
              </a:rPr>
              <a:t>intrasplenic</a:t>
            </a:r>
            <a:r>
              <a:rPr sz="3200" b="0" spc="-5" dirty="0">
                <a:solidFill>
                  <a:schemeClr val="bg1"/>
                </a:solidFill>
                <a:latin typeface="Times New Roman" pitchFamily="18" charset="0"/>
                <a:cs typeface="Times New Roman" pitchFamily="18" charset="0"/>
              </a:rPr>
              <a:t> </a:t>
            </a:r>
            <a:r>
              <a:rPr sz="3200" b="0" dirty="0" smtClean="0">
                <a:solidFill>
                  <a:schemeClr val="bg1"/>
                </a:solidFill>
                <a:latin typeface="Times New Roman" pitchFamily="18" charset="0"/>
                <a:cs typeface="Times New Roman" pitchFamily="18" charset="0"/>
              </a:rPr>
              <a:t>pressure</a:t>
            </a:r>
            <a:r>
              <a:rPr lang="en-IN" sz="3200" b="0" dirty="0" smtClean="0">
                <a:solidFill>
                  <a:schemeClr val="bg1"/>
                </a:solidFill>
                <a:latin typeface="Times New Roman" pitchFamily="18" charset="0"/>
                <a:cs typeface="Times New Roman" pitchFamily="18" charset="0"/>
              </a:rPr>
              <a:t> </a:t>
            </a:r>
            <a:r>
              <a:rPr sz="3200" b="0" dirty="0" smtClean="0">
                <a:solidFill>
                  <a:schemeClr val="bg1"/>
                </a:solidFill>
                <a:latin typeface="Times New Roman" pitchFamily="18" charset="0"/>
                <a:cs typeface="Times New Roman" pitchFamily="18" charset="0"/>
              </a:rPr>
              <a:t>&gt;</a:t>
            </a:r>
            <a:r>
              <a:rPr sz="3200" b="0" dirty="0">
                <a:solidFill>
                  <a:schemeClr val="bg1"/>
                </a:solidFill>
                <a:latin typeface="Times New Roman" pitchFamily="18" charset="0"/>
                <a:cs typeface="Times New Roman" pitchFamily="18" charset="0"/>
              </a:rPr>
              <a:t>17 </a:t>
            </a:r>
            <a:r>
              <a:rPr sz="3200" b="0" spc="10" dirty="0">
                <a:solidFill>
                  <a:schemeClr val="bg1"/>
                </a:solidFill>
                <a:latin typeface="Times New Roman" pitchFamily="18" charset="0"/>
                <a:cs typeface="Times New Roman" pitchFamily="18" charset="0"/>
              </a:rPr>
              <a:t>mm </a:t>
            </a:r>
            <a:r>
              <a:rPr lang="en-IN" sz="3200" b="0" dirty="0">
                <a:solidFill>
                  <a:schemeClr val="bg1"/>
                </a:solidFill>
                <a:latin typeface="Times New Roman" pitchFamily="18" charset="0"/>
                <a:cs typeface="Times New Roman" pitchFamily="18" charset="0"/>
              </a:rPr>
              <a:t>h</a:t>
            </a:r>
            <a:r>
              <a:rPr sz="3200" b="0" dirty="0" smtClean="0">
                <a:solidFill>
                  <a:schemeClr val="bg1"/>
                </a:solidFill>
                <a:latin typeface="Times New Roman" pitchFamily="18" charset="0"/>
                <a:cs typeface="Times New Roman" pitchFamily="18" charset="0"/>
              </a:rPr>
              <a:t>g or</a:t>
            </a:r>
            <a:r>
              <a:rPr lang="en-IN" sz="3200" b="0" dirty="0" smtClean="0">
                <a:solidFill>
                  <a:schemeClr val="bg1"/>
                </a:solidFill>
                <a:latin typeface="Times New Roman" pitchFamily="18" charset="0"/>
                <a:cs typeface="Times New Roman" pitchFamily="18" charset="0"/>
              </a:rPr>
              <a:t> </a:t>
            </a:r>
            <a:r>
              <a:rPr sz="3200" b="0" spc="-5" dirty="0" smtClean="0">
                <a:solidFill>
                  <a:schemeClr val="bg1"/>
                </a:solidFill>
                <a:latin typeface="Times New Roman" pitchFamily="18" charset="0"/>
                <a:cs typeface="Times New Roman" pitchFamily="18" charset="0"/>
              </a:rPr>
              <a:t>wedged</a:t>
            </a:r>
            <a:r>
              <a:rPr sz="3200" b="0" dirty="0" smtClean="0">
                <a:solidFill>
                  <a:schemeClr val="bg1"/>
                </a:solidFill>
                <a:latin typeface="Times New Roman" pitchFamily="18" charset="0"/>
                <a:cs typeface="Times New Roman" pitchFamily="18" charset="0"/>
              </a:rPr>
              <a:t> </a:t>
            </a:r>
            <a:r>
              <a:rPr sz="3200" b="0" spc="-5" dirty="0">
                <a:solidFill>
                  <a:schemeClr val="bg1"/>
                </a:solidFill>
                <a:latin typeface="Times New Roman" pitchFamily="18" charset="0"/>
                <a:cs typeface="Times New Roman" pitchFamily="18" charset="0"/>
              </a:rPr>
              <a:t>hepatic</a:t>
            </a:r>
            <a:r>
              <a:rPr sz="3200" b="0" spc="-10" dirty="0">
                <a:solidFill>
                  <a:schemeClr val="bg1"/>
                </a:solidFill>
                <a:latin typeface="Times New Roman" pitchFamily="18" charset="0"/>
                <a:cs typeface="Times New Roman" pitchFamily="18" charset="0"/>
              </a:rPr>
              <a:t> </a:t>
            </a:r>
            <a:r>
              <a:rPr sz="3200" b="0" dirty="0">
                <a:solidFill>
                  <a:schemeClr val="bg1"/>
                </a:solidFill>
                <a:latin typeface="Times New Roman" pitchFamily="18" charset="0"/>
                <a:cs typeface="Times New Roman" pitchFamily="18" charset="0"/>
              </a:rPr>
              <a:t>venous </a:t>
            </a:r>
            <a:r>
              <a:rPr sz="3200" b="0" spc="-5" dirty="0">
                <a:solidFill>
                  <a:schemeClr val="bg1"/>
                </a:solidFill>
                <a:latin typeface="Times New Roman" pitchFamily="18" charset="0"/>
                <a:cs typeface="Times New Roman" pitchFamily="18" charset="0"/>
              </a:rPr>
              <a:t>pressure</a:t>
            </a:r>
            <a:r>
              <a:rPr sz="3200" b="0" dirty="0">
                <a:solidFill>
                  <a:schemeClr val="bg1"/>
                </a:solidFill>
                <a:latin typeface="Times New Roman" pitchFamily="18" charset="0"/>
                <a:cs typeface="Times New Roman" pitchFamily="18" charset="0"/>
              </a:rPr>
              <a:t> more </a:t>
            </a:r>
            <a:r>
              <a:rPr sz="3200" b="0" spc="5" dirty="0">
                <a:solidFill>
                  <a:schemeClr val="bg1"/>
                </a:solidFill>
                <a:latin typeface="Times New Roman" pitchFamily="18" charset="0"/>
                <a:cs typeface="Times New Roman" pitchFamily="18" charset="0"/>
              </a:rPr>
              <a:t> </a:t>
            </a:r>
            <a:r>
              <a:rPr sz="3200" b="0" dirty="0">
                <a:solidFill>
                  <a:schemeClr val="bg1"/>
                </a:solidFill>
                <a:latin typeface="Times New Roman" pitchFamily="18" charset="0"/>
                <a:cs typeface="Times New Roman" pitchFamily="18" charset="0"/>
              </a:rPr>
              <a:t>than 4 </a:t>
            </a:r>
            <a:r>
              <a:rPr sz="3200" b="0" spc="10" dirty="0">
                <a:solidFill>
                  <a:schemeClr val="bg1"/>
                </a:solidFill>
                <a:latin typeface="Times New Roman" pitchFamily="18" charset="0"/>
                <a:cs typeface="Times New Roman" pitchFamily="18" charset="0"/>
              </a:rPr>
              <a:t>mm </a:t>
            </a:r>
            <a:r>
              <a:rPr sz="3200" b="0" spc="-5" dirty="0">
                <a:solidFill>
                  <a:schemeClr val="bg1"/>
                </a:solidFill>
                <a:latin typeface="Times New Roman" pitchFamily="18" charset="0"/>
                <a:cs typeface="Times New Roman" pitchFamily="18" charset="0"/>
              </a:rPr>
              <a:t>Hg </a:t>
            </a:r>
            <a:r>
              <a:rPr sz="3200" b="0" dirty="0">
                <a:solidFill>
                  <a:schemeClr val="bg1"/>
                </a:solidFill>
                <a:latin typeface="Times New Roman" pitchFamily="18" charset="0"/>
                <a:cs typeface="Times New Roman" pitchFamily="18" charset="0"/>
              </a:rPr>
              <a:t>above </a:t>
            </a:r>
            <a:r>
              <a:rPr sz="3200" b="0" spc="-5" dirty="0">
                <a:solidFill>
                  <a:schemeClr val="bg1"/>
                </a:solidFill>
                <a:latin typeface="Times New Roman" pitchFamily="18" charset="0"/>
                <a:cs typeface="Times New Roman" pitchFamily="18" charset="0"/>
              </a:rPr>
              <a:t>inferior </a:t>
            </a:r>
            <a:r>
              <a:rPr sz="3200" b="0" dirty="0">
                <a:solidFill>
                  <a:schemeClr val="bg1"/>
                </a:solidFill>
                <a:latin typeface="Times New Roman" pitchFamily="18" charset="0"/>
                <a:cs typeface="Times New Roman" pitchFamily="18" charset="0"/>
              </a:rPr>
              <a:t>vena caval </a:t>
            </a:r>
            <a:r>
              <a:rPr sz="3200" b="0" spc="5" dirty="0">
                <a:solidFill>
                  <a:schemeClr val="bg1"/>
                </a:solidFill>
                <a:latin typeface="Times New Roman" pitchFamily="18" charset="0"/>
                <a:cs typeface="Times New Roman" pitchFamily="18" charset="0"/>
              </a:rPr>
              <a:t> </a:t>
            </a:r>
            <a:r>
              <a:rPr sz="3200" b="0" dirty="0">
                <a:solidFill>
                  <a:schemeClr val="bg1"/>
                </a:solidFill>
                <a:latin typeface="Times New Roman" pitchFamily="18" charset="0"/>
                <a:cs typeface="Times New Roman" pitchFamily="18" charset="0"/>
              </a:rPr>
              <a:t>pressure.</a:t>
            </a:r>
          </a:p>
        </p:txBody>
      </p:sp>
    </p:spTree>
    <p:extLst>
      <p:ext uri="{BB962C8B-B14F-4D97-AF65-F5344CB8AC3E}">
        <p14:creationId xmlns:p14="http://schemas.microsoft.com/office/powerpoint/2010/main" val="41392007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0129" y="497840"/>
            <a:ext cx="4520565" cy="695960"/>
          </a:xfrm>
          <a:prstGeom prst="rect">
            <a:avLst/>
          </a:prstGeom>
        </p:spPr>
        <p:txBody>
          <a:bodyPr vert="horz" wrap="square" lIns="0" tIns="12700" rIns="0" bIns="0" rtlCol="0">
            <a:spAutoFit/>
          </a:bodyPr>
          <a:lstStyle/>
          <a:p>
            <a:pPr marL="12700">
              <a:lnSpc>
                <a:spcPct val="100000"/>
              </a:lnSpc>
              <a:spcBef>
                <a:spcPts val="100"/>
              </a:spcBef>
            </a:pPr>
            <a:r>
              <a:rPr sz="4400" u="heavy" spc="-10" dirty="0">
                <a:solidFill>
                  <a:srgbClr val="DDF5F0"/>
                </a:solidFill>
                <a:uFill>
                  <a:solidFill>
                    <a:srgbClr val="DDF5F0"/>
                  </a:solidFill>
                </a:uFill>
              </a:rPr>
              <a:t>Pathophysiology</a:t>
            </a:r>
            <a:endParaRPr sz="4400"/>
          </a:p>
        </p:txBody>
      </p:sp>
      <p:sp>
        <p:nvSpPr>
          <p:cNvPr id="3" name="object 3"/>
          <p:cNvSpPr txBox="1"/>
          <p:nvPr/>
        </p:nvSpPr>
        <p:spPr>
          <a:xfrm>
            <a:off x="251520" y="1634490"/>
            <a:ext cx="8568951" cy="3877472"/>
          </a:xfrm>
          <a:prstGeom prst="rect">
            <a:avLst/>
          </a:prstGeom>
        </p:spPr>
        <p:txBody>
          <a:bodyPr vert="horz" wrap="square" lIns="0" tIns="12700" rIns="0" bIns="0" rtlCol="0">
            <a:spAutoFit/>
          </a:bodyPr>
          <a:lstStyle/>
          <a:p>
            <a:pPr marL="354965" marR="598170" indent="-342900" algn="just">
              <a:lnSpc>
                <a:spcPct val="150000"/>
              </a:lnSpc>
              <a:spcBef>
                <a:spcPts val="100"/>
              </a:spcBef>
              <a:buChar char="•"/>
              <a:tabLst>
                <a:tab pos="354965" algn="l"/>
                <a:tab pos="355600" algn="l"/>
              </a:tabLst>
            </a:pPr>
            <a:r>
              <a:rPr sz="2800" b="0" spc="-5" dirty="0">
                <a:solidFill>
                  <a:schemeClr val="bg1"/>
                </a:solidFill>
                <a:latin typeface="Times New Roman" pitchFamily="18" charset="0"/>
                <a:cs typeface="Times New Roman" pitchFamily="18" charset="0"/>
              </a:rPr>
              <a:t>portal</a:t>
            </a:r>
            <a:r>
              <a:rPr sz="2800" b="0" spc="-15" dirty="0">
                <a:solidFill>
                  <a:schemeClr val="bg1"/>
                </a:solidFill>
                <a:latin typeface="Times New Roman" pitchFamily="18" charset="0"/>
                <a:cs typeface="Times New Roman" pitchFamily="18" charset="0"/>
              </a:rPr>
              <a:t> </a:t>
            </a:r>
            <a:r>
              <a:rPr sz="2800" b="0" dirty="0">
                <a:solidFill>
                  <a:schemeClr val="bg1"/>
                </a:solidFill>
                <a:latin typeface="Times New Roman" pitchFamily="18" charset="0"/>
                <a:cs typeface="Times New Roman" pitchFamily="18" charset="0"/>
              </a:rPr>
              <a:t>system</a:t>
            </a:r>
            <a:r>
              <a:rPr sz="2800" b="0" spc="15" dirty="0">
                <a:solidFill>
                  <a:schemeClr val="bg1"/>
                </a:solidFill>
                <a:latin typeface="Times New Roman" pitchFamily="18" charset="0"/>
                <a:cs typeface="Times New Roman" pitchFamily="18" charset="0"/>
              </a:rPr>
              <a:t> </a:t>
            </a:r>
            <a:r>
              <a:rPr sz="2800" b="0" spc="-5" dirty="0">
                <a:solidFill>
                  <a:schemeClr val="bg1"/>
                </a:solidFill>
                <a:latin typeface="Times New Roman" pitchFamily="18" charset="0"/>
                <a:cs typeface="Times New Roman" pitchFamily="18" charset="0"/>
              </a:rPr>
              <a:t>includes</a:t>
            </a:r>
            <a:r>
              <a:rPr sz="2800" b="0" dirty="0">
                <a:solidFill>
                  <a:schemeClr val="bg1"/>
                </a:solidFill>
                <a:latin typeface="Times New Roman" pitchFamily="18" charset="0"/>
                <a:cs typeface="Times New Roman" pitchFamily="18" charset="0"/>
              </a:rPr>
              <a:t> </a:t>
            </a:r>
            <a:r>
              <a:rPr sz="2800" b="0" spc="-5" dirty="0">
                <a:solidFill>
                  <a:schemeClr val="bg1"/>
                </a:solidFill>
                <a:latin typeface="Times New Roman" pitchFamily="18" charset="0"/>
                <a:cs typeface="Times New Roman" pitchFamily="18" charset="0"/>
              </a:rPr>
              <a:t>all veins</a:t>
            </a:r>
            <a:r>
              <a:rPr sz="2800" b="0" spc="-5" dirty="0" smtClean="0">
                <a:solidFill>
                  <a:schemeClr val="bg1"/>
                </a:solidFill>
                <a:latin typeface="Times New Roman" pitchFamily="18" charset="0"/>
                <a:cs typeface="Times New Roman" pitchFamily="18" charset="0"/>
              </a:rPr>
              <a:t>,</a:t>
            </a:r>
            <a:r>
              <a:rPr lang="en-IN" sz="2800" b="0" spc="-5" dirty="0" smtClean="0">
                <a:solidFill>
                  <a:schemeClr val="bg1"/>
                </a:solidFill>
                <a:latin typeface="Times New Roman" pitchFamily="18" charset="0"/>
                <a:cs typeface="Times New Roman" pitchFamily="18" charset="0"/>
              </a:rPr>
              <a:t> </a:t>
            </a:r>
            <a:r>
              <a:rPr sz="2800" b="0" spc="-5" dirty="0" smtClean="0">
                <a:solidFill>
                  <a:schemeClr val="bg1"/>
                </a:solidFill>
                <a:latin typeface="Times New Roman" pitchFamily="18" charset="0"/>
                <a:cs typeface="Times New Roman" pitchFamily="18" charset="0"/>
              </a:rPr>
              <a:t>which</a:t>
            </a:r>
            <a:r>
              <a:rPr sz="2800" b="0" dirty="0" smtClean="0">
                <a:solidFill>
                  <a:schemeClr val="bg1"/>
                </a:solidFill>
                <a:latin typeface="Times New Roman" pitchFamily="18" charset="0"/>
                <a:cs typeface="Times New Roman" pitchFamily="18" charset="0"/>
              </a:rPr>
              <a:t> </a:t>
            </a:r>
            <a:r>
              <a:rPr sz="2800" b="0" spc="-5" dirty="0">
                <a:solidFill>
                  <a:schemeClr val="bg1"/>
                </a:solidFill>
                <a:latin typeface="Times New Roman" pitchFamily="18" charset="0"/>
                <a:cs typeface="Times New Roman" pitchFamily="18" charset="0"/>
              </a:rPr>
              <a:t>carry</a:t>
            </a:r>
            <a:r>
              <a:rPr sz="2800" b="0" spc="-10" dirty="0">
                <a:solidFill>
                  <a:schemeClr val="bg1"/>
                </a:solidFill>
                <a:latin typeface="Times New Roman" pitchFamily="18" charset="0"/>
                <a:cs typeface="Times New Roman" pitchFamily="18" charset="0"/>
              </a:rPr>
              <a:t> </a:t>
            </a:r>
            <a:r>
              <a:rPr sz="2800" b="0" dirty="0">
                <a:solidFill>
                  <a:schemeClr val="bg1"/>
                </a:solidFill>
                <a:latin typeface="Times New Roman" pitchFamily="18" charset="0"/>
                <a:cs typeface="Times New Roman" pitchFamily="18" charset="0"/>
              </a:rPr>
              <a:t>blood</a:t>
            </a:r>
            <a:r>
              <a:rPr sz="2800" b="0" spc="-5" dirty="0">
                <a:solidFill>
                  <a:schemeClr val="bg1"/>
                </a:solidFill>
                <a:latin typeface="Times New Roman" pitchFamily="18" charset="0"/>
                <a:cs typeface="Times New Roman" pitchFamily="18" charset="0"/>
              </a:rPr>
              <a:t> from</a:t>
            </a:r>
            <a:r>
              <a:rPr sz="2800" b="0" spc="10" dirty="0">
                <a:solidFill>
                  <a:schemeClr val="bg1"/>
                </a:solidFill>
                <a:latin typeface="Times New Roman" pitchFamily="18" charset="0"/>
                <a:cs typeface="Times New Roman" pitchFamily="18" charset="0"/>
              </a:rPr>
              <a:t> </a:t>
            </a:r>
            <a:r>
              <a:rPr sz="2800" b="0" spc="-5" dirty="0">
                <a:solidFill>
                  <a:schemeClr val="bg1"/>
                </a:solidFill>
                <a:latin typeface="Times New Roman" pitchFamily="18" charset="0"/>
                <a:cs typeface="Times New Roman" pitchFamily="18" charset="0"/>
              </a:rPr>
              <a:t>digestive</a:t>
            </a:r>
            <a:r>
              <a:rPr sz="2800" b="0" dirty="0">
                <a:solidFill>
                  <a:schemeClr val="bg1"/>
                </a:solidFill>
                <a:latin typeface="Times New Roman" pitchFamily="18" charset="0"/>
                <a:cs typeface="Times New Roman" pitchFamily="18" charset="0"/>
              </a:rPr>
              <a:t> </a:t>
            </a:r>
            <a:r>
              <a:rPr sz="2800" b="0" spc="-5" dirty="0">
                <a:solidFill>
                  <a:schemeClr val="bg1"/>
                </a:solidFill>
                <a:latin typeface="Times New Roman" pitchFamily="18" charset="0"/>
                <a:cs typeface="Times New Roman" pitchFamily="18" charset="0"/>
              </a:rPr>
              <a:t>tract</a:t>
            </a:r>
            <a:r>
              <a:rPr sz="2800" b="0" spc="-5" dirty="0" smtClean="0">
                <a:solidFill>
                  <a:schemeClr val="bg1"/>
                </a:solidFill>
                <a:latin typeface="Times New Roman" pitchFamily="18" charset="0"/>
                <a:cs typeface="Times New Roman" pitchFamily="18" charset="0"/>
              </a:rPr>
              <a:t>,</a:t>
            </a:r>
            <a:r>
              <a:rPr lang="en-IN" sz="2800" b="0" spc="-5" dirty="0" smtClean="0">
                <a:solidFill>
                  <a:schemeClr val="bg1"/>
                </a:solidFill>
                <a:latin typeface="Times New Roman" pitchFamily="18" charset="0"/>
                <a:cs typeface="Times New Roman" pitchFamily="18" charset="0"/>
              </a:rPr>
              <a:t> </a:t>
            </a:r>
            <a:r>
              <a:rPr sz="2800" b="0" spc="-5" dirty="0" smtClean="0">
                <a:solidFill>
                  <a:schemeClr val="bg1"/>
                </a:solidFill>
                <a:latin typeface="Times New Roman" pitchFamily="18" charset="0"/>
                <a:cs typeface="Times New Roman" pitchFamily="18" charset="0"/>
              </a:rPr>
              <a:t>spleen </a:t>
            </a:r>
            <a:r>
              <a:rPr sz="2800" b="0" spc="-875" dirty="0" smtClean="0">
                <a:solidFill>
                  <a:schemeClr val="bg1"/>
                </a:solidFill>
                <a:latin typeface="Times New Roman" pitchFamily="18" charset="0"/>
                <a:cs typeface="Times New Roman" pitchFamily="18" charset="0"/>
              </a:rPr>
              <a:t> </a:t>
            </a:r>
            <a:r>
              <a:rPr sz="2800" b="0" dirty="0">
                <a:solidFill>
                  <a:schemeClr val="bg1"/>
                </a:solidFill>
                <a:latin typeface="Times New Roman" pitchFamily="18" charset="0"/>
                <a:cs typeface="Times New Roman" pitchFamily="18" charset="0"/>
              </a:rPr>
              <a:t>pancreas and </a:t>
            </a:r>
            <a:r>
              <a:rPr sz="2800" b="0" spc="-5" dirty="0">
                <a:solidFill>
                  <a:schemeClr val="bg1"/>
                </a:solidFill>
                <a:latin typeface="Times New Roman" pitchFamily="18" charset="0"/>
                <a:cs typeface="Times New Roman" pitchFamily="18" charset="0"/>
              </a:rPr>
              <a:t>gall </a:t>
            </a:r>
            <a:r>
              <a:rPr sz="2800" b="0" dirty="0">
                <a:solidFill>
                  <a:schemeClr val="bg1"/>
                </a:solidFill>
                <a:latin typeface="Times New Roman" pitchFamily="18" charset="0"/>
                <a:cs typeface="Times New Roman" pitchFamily="18" charset="0"/>
              </a:rPr>
              <a:t>bladder </a:t>
            </a:r>
            <a:r>
              <a:rPr sz="2800" b="0" spc="-5" dirty="0">
                <a:solidFill>
                  <a:schemeClr val="bg1"/>
                </a:solidFill>
                <a:latin typeface="Times New Roman" pitchFamily="18" charset="0"/>
                <a:cs typeface="Times New Roman" pitchFamily="18" charset="0"/>
              </a:rPr>
              <a:t>to liver </a:t>
            </a:r>
            <a:r>
              <a:rPr sz="2800" b="0" spc="-10" dirty="0">
                <a:solidFill>
                  <a:schemeClr val="bg1"/>
                </a:solidFill>
                <a:latin typeface="Times New Roman" pitchFamily="18" charset="0"/>
                <a:cs typeface="Times New Roman" pitchFamily="18" charset="0"/>
              </a:rPr>
              <a:t>via </a:t>
            </a:r>
            <a:r>
              <a:rPr sz="2800" b="0" spc="-5" dirty="0">
                <a:solidFill>
                  <a:schemeClr val="bg1"/>
                </a:solidFill>
                <a:latin typeface="Times New Roman" pitchFamily="18" charset="0"/>
                <a:cs typeface="Times New Roman" pitchFamily="18" charset="0"/>
              </a:rPr>
              <a:t> portal</a:t>
            </a:r>
            <a:r>
              <a:rPr sz="2800" b="0" spc="-20" dirty="0">
                <a:solidFill>
                  <a:schemeClr val="bg1"/>
                </a:solidFill>
                <a:latin typeface="Times New Roman" pitchFamily="18" charset="0"/>
                <a:cs typeface="Times New Roman" pitchFamily="18" charset="0"/>
              </a:rPr>
              <a:t> </a:t>
            </a:r>
            <a:r>
              <a:rPr sz="2800" b="0" spc="-5" dirty="0">
                <a:solidFill>
                  <a:schemeClr val="bg1"/>
                </a:solidFill>
                <a:latin typeface="Times New Roman" pitchFamily="18" charset="0"/>
                <a:cs typeface="Times New Roman" pitchFamily="18" charset="0"/>
              </a:rPr>
              <a:t>vein</a:t>
            </a:r>
            <a:endParaRPr sz="2800" b="0" dirty="0">
              <a:solidFill>
                <a:schemeClr val="bg1"/>
              </a:solidFill>
              <a:latin typeface="Times New Roman" pitchFamily="18" charset="0"/>
              <a:cs typeface="Times New Roman" pitchFamily="18" charset="0"/>
            </a:endParaRPr>
          </a:p>
          <a:p>
            <a:pPr marL="354965" marR="5080" indent="-342900" algn="just">
              <a:lnSpc>
                <a:spcPct val="150000"/>
              </a:lnSpc>
              <a:spcBef>
                <a:spcPts val="500"/>
              </a:spcBef>
              <a:buChar char="•"/>
              <a:tabLst>
                <a:tab pos="354965" algn="l"/>
                <a:tab pos="355600" algn="l"/>
              </a:tabLst>
            </a:pPr>
            <a:r>
              <a:rPr sz="2800" b="0" spc="-5" dirty="0">
                <a:solidFill>
                  <a:schemeClr val="bg1"/>
                </a:solidFill>
                <a:latin typeface="Times New Roman" pitchFamily="18" charset="0"/>
                <a:cs typeface="Times New Roman" pitchFamily="18" charset="0"/>
              </a:rPr>
              <a:t>portal </a:t>
            </a:r>
            <a:r>
              <a:rPr sz="2800" b="0" dirty="0">
                <a:solidFill>
                  <a:schemeClr val="bg1"/>
                </a:solidFill>
                <a:latin typeface="Times New Roman" pitchFamily="18" charset="0"/>
                <a:cs typeface="Times New Roman" pitchFamily="18" charset="0"/>
              </a:rPr>
              <a:t>vein </a:t>
            </a:r>
            <a:r>
              <a:rPr sz="2800" b="0" spc="-5" dirty="0">
                <a:solidFill>
                  <a:schemeClr val="bg1"/>
                </a:solidFill>
                <a:latin typeface="Times New Roman" pitchFamily="18" charset="0"/>
                <a:cs typeface="Times New Roman" pitchFamily="18" charset="0"/>
              </a:rPr>
              <a:t>is </a:t>
            </a:r>
            <a:r>
              <a:rPr sz="2800" b="0" dirty="0">
                <a:solidFill>
                  <a:schemeClr val="bg1"/>
                </a:solidFill>
                <a:latin typeface="Times New Roman" pitchFamily="18" charset="0"/>
                <a:cs typeface="Times New Roman" pitchFamily="18" charset="0"/>
              </a:rPr>
              <a:t>formed by </a:t>
            </a:r>
            <a:r>
              <a:rPr sz="2800" b="0" spc="-5" dirty="0">
                <a:solidFill>
                  <a:schemeClr val="bg1"/>
                </a:solidFill>
                <a:latin typeface="Times New Roman" pitchFamily="18" charset="0"/>
                <a:cs typeface="Times New Roman" pitchFamily="18" charset="0"/>
              </a:rPr>
              <a:t>the </a:t>
            </a:r>
            <a:r>
              <a:rPr sz="2800" b="0" dirty="0">
                <a:solidFill>
                  <a:schemeClr val="bg1"/>
                </a:solidFill>
                <a:latin typeface="Times New Roman" pitchFamily="18" charset="0"/>
                <a:cs typeface="Times New Roman" pitchFamily="18" charset="0"/>
              </a:rPr>
              <a:t>union of </a:t>
            </a:r>
            <a:r>
              <a:rPr sz="2800" b="0" dirty="0" smtClean="0">
                <a:solidFill>
                  <a:schemeClr val="bg1"/>
                </a:solidFill>
                <a:latin typeface="Times New Roman" pitchFamily="18" charset="0"/>
                <a:cs typeface="Times New Roman" pitchFamily="18" charset="0"/>
              </a:rPr>
              <a:t>superior </a:t>
            </a:r>
            <a:r>
              <a:rPr sz="2800" b="0" dirty="0">
                <a:solidFill>
                  <a:schemeClr val="bg1"/>
                </a:solidFill>
                <a:latin typeface="Times New Roman" pitchFamily="18" charset="0"/>
                <a:cs typeface="Times New Roman" pitchFamily="18" charset="0"/>
              </a:rPr>
              <a:t>mesenteric </a:t>
            </a:r>
            <a:r>
              <a:rPr sz="2800" b="0" spc="-5" dirty="0">
                <a:solidFill>
                  <a:schemeClr val="bg1"/>
                </a:solidFill>
                <a:latin typeface="Times New Roman" pitchFamily="18" charset="0"/>
                <a:cs typeface="Times New Roman" pitchFamily="18" charset="0"/>
              </a:rPr>
              <a:t>vein </a:t>
            </a:r>
            <a:r>
              <a:rPr sz="2800" b="0" dirty="0">
                <a:solidFill>
                  <a:schemeClr val="bg1"/>
                </a:solidFill>
                <a:latin typeface="Times New Roman" pitchFamily="18" charset="0"/>
                <a:cs typeface="Times New Roman" pitchFamily="18" charset="0"/>
              </a:rPr>
              <a:t>and </a:t>
            </a:r>
            <a:r>
              <a:rPr sz="2800" b="0" spc="-5" dirty="0">
                <a:solidFill>
                  <a:schemeClr val="bg1"/>
                </a:solidFill>
                <a:latin typeface="Times New Roman" pitchFamily="18" charset="0"/>
                <a:cs typeface="Times New Roman" pitchFamily="18" charset="0"/>
              </a:rPr>
              <a:t>splenic </a:t>
            </a:r>
            <a:r>
              <a:rPr sz="2800" b="0" dirty="0">
                <a:solidFill>
                  <a:schemeClr val="bg1"/>
                </a:solidFill>
                <a:latin typeface="Times New Roman" pitchFamily="18" charset="0"/>
                <a:cs typeface="Times New Roman" pitchFamily="18" charset="0"/>
              </a:rPr>
              <a:t>vein </a:t>
            </a:r>
            <a:r>
              <a:rPr sz="2800" b="0" spc="-875" dirty="0">
                <a:solidFill>
                  <a:schemeClr val="bg1"/>
                </a:solidFill>
                <a:latin typeface="Times New Roman" pitchFamily="18" charset="0"/>
                <a:cs typeface="Times New Roman" pitchFamily="18" charset="0"/>
              </a:rPr>
              <a:t> </a:t>
            </a:r>
            <a:r>
              <a:rPr sz="2800" b="0" spc="-5" dirty="0">
                <a:solidFill>
                  <a:schemeClr val="bg1"/>
                </a:solidFill>
                <a:latin typeface="Times New Roman" pitchFamily="18" charset="0"/>
                <a:cs typeface="Times New Roman" pitchFamily="18" charset="0"/>
              </a:rPr>
              <a:t>just posterior to </a:t>
            </a:r>
            <a:r>
              <a:rPr sz="2800" b="0" dirty="0">
                <a:solidFill>
                  <a:schemeClr val="bg1"/>
                </a:solidFill>
                <a:latin typeface="Times New Roman" pitchFamily="18" charset="0"/>
                <a:cs typeface="Times New Roman" pitchFamily="18" charset="0"/>
              </a:rPr>
              <a:t>neck of pancreas at </a:t>
            </a:r>
            <a:r>
              <a:rPr sz="2800" b="0" spc="-5" dirty="0">
                <a:solidFill>
                  <a:schemeClr val="bg1"/>
                </a:solidFill>
                <a:latin typeface="Times New Roman" pitchFamily="18" charset="0"/>
                <a:cs typeface="Times New Roman" pitchFamily="18" charset="0"/>
              </a:rPr>
              <a:t>level </a:t>
            </a:r>
            <a:r>
              <a:rPr sz="2800" b="0" spc="-875" dirty="0">
                <a:solidFill>
                  <a:schemeClr val="bg1"/>
                </a:solidFill>
                <a:latin typeface="Times New Roman" pitchFamily="18" charset="0"/>
                <a:cs typeface="Times New Roman" pitchFamily="18" charset="0"/>
              </a:rPr>
              <a:t> </a:t>
            </a:r>
            <a:r>
              <a:rPr sz="2800" b="0" dirty="0">
                <a:solidFill>
                  <a:schemeClr val="bg1"/>
                </a:solidFill>
                <a:latin typeface="Times New Roman" pitchFamily="18" charset="0"/>
                <a:cs typeface="Times New Roman" pitchFamily="18" charset="0"/>
              </a:rPr>
              <a:t>of</a:t>
            </a:r>
            <a:r>
              <a:rPr sz="2800" b="0" spc="-20" dirty="0">
                <a:solidFill>
                  <a:schemeClr val="bg1"/>
                </a:solidFill>
                <a:latin typeface="Times New Roman" pitchFamily="18" charset="0"/>
                <a:cs typeface="Times New Roman" pitchFamily="18" charset="0"/>
              </a:rPr>
              <a:t> </a:t>
            </a:r>
            <a:r>
              <a:rPr sz="2800" b="0" dirty="0">
                <a:solidFill>
                  <a:schemeClr val="bg1"/>
                </a:solidFill>
                <a:latin typeface="Times New Roman" pitchFamily="18" charset="0"/>
                <a:cs typeface="Times New Roman" pitchFamily="18" charset="0"/>
              </a:rPr>
              <a:t>L</a:t>
            </a:r>
            <a:r>
              <a:rPr sz="2800" b="0" spc="-105" dirty="0">
                <a:solidFill>
                  <a:schemeClr val="bg1"/>
                </a:solidFill>
                <a:latin typeface="Times New Roman" pitchFamily="18" charset="0"/>
                <a:cs typeface="Times New Roman" pitchFamily="18" charset="0"/>
              </a:rPr>
              <a:t> </a:t>
            </a:r>
            <a:r>
              <a:rPr sz="2800" b="0" dirty="0">
                <a:solidFill>
                  <a:schemeClr val="bg1"/>
                </a:solidFill>
                <a:latin typeface="Times New Roman" pitchFamily="18" charset="0"/>
                <a:cs typeface="Times New Roman" pitchFamily="18" charset="0"/>
              </a:rPr>
              <a:t>2</a:t>
            </a:r>
          </a:p>
        </p:txBody>
      </p:sp>
    </p:spTree>
    <p:extLst>
      <p:ext uri="{BB962C8B-B14F-4D97-AF65-F5344CB8AC3E}">
        <p14:creationId xmlns:p14="http://schemas.microsoft.com/office/powerpoint/2010/main" val="443805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8400" y="544195"/>
            <a:ext cx="5105400" cy="1028487"/>
          </a:xfrm>
          <a:prstGeom prst="rect">
            <a:avLst/>
          </a:prstGeom>
        </p:spPr>
        <p:txBody>
          <a:bodyPr vert="horz" wrap="square" lIns="0" tIns="12700" rIns="0" bIns="0" rtlCol="0">
            <a:spAutoFit/>
          </a:bodyPr>
          <a:lstStyle/>
          <a:p>
            <a:pPr marL="12700">
              <a:lnSpc>
                <a:spcPct val="100000"/>
              </a:lnSpc>
              <a:spcBef>
                <a:spcPts val="100"/>
              </a:spcBef>
            </a:pPr>
            <a:r>
              <a:rPr sz="6600" spc="-5" dirty="0">
                <a:solidFill>
                  <a:srgbClr val="FFC000"/>
                </a:solidFill>
                <a:effectLst>
                  <a:outerShdw blurRad="38100" dist="38100" dir="2700000" algn="tl">
                    <a:srgbClr val="000000">
                      <a:alpha val="43137"/>
                    </a:srgbClr>
                  </a:outerShdw>
                </a:effectLst>
                <a:latin typeface="Showcard Gothic" pitchFamily="82" charset="0"/>
              </a:rPr>
              <a:t>JAU</a:t>
            </a:r>
            <a:r>
              <a:rPr sz="6600" spc="5" dirty="0">
                <a:solidFill>
                  <a:srgbClr val="FFC000"/>
                </a:solidFill>
                <a:effectLst>
                  <a:outerShdw blurRad="38100" dist="38100" dir="2700000" algn="tl">
                    <a:srgbClr val="000000">
                      <a:alpha val="43137"/>
                    </a:srgbClr>
                  </a:outerShdw>
                </a:effectLst>
                <a:latin typeface="Showcard Gothic" pitchFamily="82" charset="0"/>
              </a:rPr>
              <a:t>N</a:t>
            </a:r>
            <a:r>
              <a:rPr sz="6600" spc="-5" dirty="0">
                <a:solidFill>
                  <a:srgbClr val="FFC000"/>
                </a:solidFill>
                <a:effectLst>
                  <a:outerShdw blurRad="38100" dist="38100" dir="2700000" algn="tl">
                    <a:srgbClr val="000000">
                      <a:alpha val="43137"/>
                    </a:srgbClr>
                  </a:outerShdw>
                </a:effectLst>
                <a:latin typeface="Showcard Gothic" pitchFamily="82" charset="0"/>
              </a:rPr>
              <a:t>DI</a:t>
            </a:r>
            <a:r>
              <a:rPr sz="6600" spc="5" dirty="0">
                <a:solidFill>
                  <a:srgbClr val="FFC000"/>
                </a:solidFill>
                <a:effectLst>
                  <a:outerShdw blurRad="38100" dist="38100" dir="2700000" algn="tl">
                    <a:srgbClr val="000000">
                      <a:alpha val="43137"/>
                    </a:srgbClr>
                  </a:outerShdw>
                </a:effectLst>
                <a:latin typeface="Showcard Gothic" pitchFamily="82" charset="0"/>
              </a:rPr>
              <a:t>C</a:t>
            </a:r>
            <a:r>
              <a:rPr sz="6600" dirty="0">
                <a:solidFill>
                  <a:srgbClr val="FFC000"/>
                </a:solidFill>
                <a:effectLst>
                  <a:outerShdw blurRad="38100" dist="38100" dir="2700000" algn="tl">
                    <a:srgbClr val="000000">
                      <a:alpha val="43137"/>
                    </a:srgbClr>
                  </a:outerShdw>
                </a:effectLst>
                <a:latin typeface="Showcard Gothic" pitchFamily="82" charset="0"/>
              </a:rPr>
              <a:t>E</a:t>
            </a:r>
          </a:p>
        </p:txBody>
      </p:sp>
      <p:sp>
        <p:nvSpPr>
          <p:cNvPr id="3" name="object 3"/>
          <p:cNvSpPr txBox="1"/>
          <p:nvPr/>
        </p:nvSpPr>
        <p:spPr>
          <a:xfrm>
            <a:off x="228600" y="1622805"/>
            <a:ext cx="8610600" cy="4552528"/>
          </a:xfrm>
          <a:prstGeom prst="rect">
            <a:avLst/>
          </a:prstGeom>
        </p:spPr>
        <p:txBody>
          <a:bodyPr vert="horz" wrap="square" lIns="0" tIns="12700" rIns="0" bIns="0" rtlCol="0">
            <a:spAutoFit/>
          </a:bodyPr>
          <a:lstStyle/>
          <a:p>
            <a:pPr marL="355600" marR="848994" indent="-342900" algn="just">
              <a:lnSpc>
                <a:spcPct val="150000"/>
              </a:lnSpc>
              <a:spcBef>
                <a:spcPts val="100"/>
              </a:spcBef>
              <a:buFont typeface="Arial MT"/>
              <a:buChar char="•"/>
              <a:tabLst>
                <a:tab pos="354965" algn="l"/>
                <a:tab pos="355600" algn="l"/>
              </a:tabLst>
            </a:pPr>
            <a:r>
              <a:rPr b="0" dirty="0">
                <a:solidFill>
                  <a:schemeClr val="bg1"/>
                </a:solidFill>
                <a:latin typeface="Times New Roman"/>
                <a:cs typeface="Times New Roman"/>
              </a:rPr>
              <a:t>Jaundice </a:t>
            </a:r>
            <a:r>
              <a:rPr b="0" spc="-5" dirty="0">
                <a:solidFill>
                  <a:schemeClr val="bg1"/>
                </a:solidFill>
                <a:latin typeface="Times New Roman"/>
                <a:cs typeface="Times New Roman"/>
              </a:rPr>
              <a:t>is </a:t>
            </a:r>
            <a:r>
              <a:rPr b="0" dirty="0">
                <a:solidFill>
                  <a:schemeClr val="bg1"/>
                </a:solidFill>
                <a:latin typeface="Times New Roman"/>
                <a:cs typeface="Times New Roman"/>
              </a:rPr>
              <a:t>a </a:t>
            </a:r>
            <a:r>
              <a:rPr dirty="0">
                <a:solidFill>
                  <a:srgbClr val="FFFF00"/>
                </a:solidFill>
                <a:effectLst>
                  <a:outerShdw blurRad="38100" dist="38100" dir="2700000" algn="tl">
                    <a:srgbClr val="000000">
                      <a:alpha val="43137"/>
                    </a:srgbClr>
                  </a:outerShdw>
                </a:effectLst>
                <a:latin typeface="Times New Roman"/>
                <a:cs typeface="Times New Roman"/>
              </a:rPr>
              <a:t>yellow </a:t>
            </a:r>
            <a:r>
              <a:rPr spc="-5" dirty="0">
                <a:solidFill>
                  <a:srgbClr val="FFFF00"/>
                </a:solidFill>
                <a:effectLst>
                  <a:outerShdw blurRad="38100" dist="38100" dir="2700000" algn="tl">
                    <a:srgbClr val="000000">
                      <a:alpha val="43137"/>
                    </a:srgbClr>
                  </a:outerShdw>
                </a:effectLst>
                <a:latin typeface="Times New Roman"/>
                <a:cs typeface="Times New Roman"/>
              </a:rPr>
              <a:t>discoloration </a:t>
            </a:r>
            <a:r>
              <a:rPr dirty="0">
                <a:solidFill>
                  <a:srgbClr val="FFFF00"/>
                </a:solidFill>
                <a:effectLst>
                  <a:outerShdw blurRad="38100" dist="38100" dir="2700000" algn="tl">
                    <a:srgbClr val="000000">
                      <a:alpha val="43137"/>
                    </a:srgbClr>
                  </a:outerShdw>
                </a:effectLst>
                <a:latin typeface="Times New Roman"/>
                <a:cs typeface="Times New Roman"/>
              </a:rPr>
              <a:t>of the skin</a:t>
            </a:r>
            <a:r>
              <a:rPr b="0" dirty="0">
                <a:solidFill>
                  <a:schemeClr val="bg1"/>
                </a:solidFill>
                <a:latin typeface="Times New Roman"/>
                <a:cs typeface="Times New Roman"/>
              </a:rPr>
              <a:t>, </a:t>
            </a:r>
            <a:r>
              <a:rPr b="0" spc="-5" dirty="0">
                <a:solidFill>
                  <a:schemeClr val="bg1"/>
                </a:solidFill>
                <a:latin typeface="Times New Roman"/>
                <a:cs typeface="Times New Roman"/>
              </a:rPr>
              <a:t>mucous </a:t>
            </a:r>
            <a:r>
              <a:rPr b="0" dirty="0">
                <a:solidFill>
                  <a:schemeClr val="bg1"/>
                </a:solidFill>
                <a:latin typeface="Times New Roman"/>
                <a:cs typeface="Times New Roman"/>
              </a:rPr>
              <a:t> </a:t>
            </a:r>
            <a:r>
              <a:rPr b="0" spc="-5" dirty="0">
                <a:solidFill>
                  <a:schemeClr val="bg1"/>
                </a:solidFill>
                <a:latin typeface="Times New Roman"/>
                <a:cs typeface="Times New Roman"/>
              </a:rPr>
              <a:t>membranes, </a:t>
            </a:r>
            <a:r>
              <a:rPr b="0" dirty="0">
                <a:solidFill>
                  <a:schemeClr val="bg1"/>
                </a:solidFill>
                <a:latin typeface="Times New Roman"/>
                <a:cs typeface="Times New Roman"/>
              </a:rPr>
              <a:t>and</a:t>
            </a:r>
            <a:r>
              <a:rPr b="0" spc="-15" dirty="0">
                <a:solidFill>
                  <a:schemeClr val="bg1"/>
                </a:solidFill>
                <a:latin typeface="Times New Roman"/>
                <a:cs typeface="Times New Roman"/>
              </a:rPr>
              <a:t> </a:t>
            </a:r>
            <a:r>
              <a:rPr b="0" dirty="0">
                <a:solidFill>
                  <a:schemeClr val="bg1"/>
                </a:solidFill>
                <a:latin typeface="Times New Roman"/>
                <a:cs typeface="Times New Roman"/>
              </a:rPr>
              <a:t>sclera</a:t>
            </a:r>
            <a:r>
              <a:rPr b="0" spc="-30" dirty="0">
                <a:solidFill>
                  <a:schemeClr val="bg1"/>
                </a:solidFill>
                <a:latin typeface="Times New Roman"/>
                <a:cs typeface="Times New Roman"/>
              </a:rPr>
              <a:t> </a:t>
            </a:r>
            <a:r>
              <a:rPr b="0" dirty="0">
                <a:solidFill>
                  <a:schemeClr val="bg1"/>
                </a:solidFill>
                <a:latin typeface="Times New Roman"/>
                <a:cs typeface="Times New Roman"/>
              </a:rPr>
              <a:t>caused</a:t>
            </a:r>
            <a:r>
              <a:rPr b="0" spc="-20" dirty="0">
                <a:solidFill>
                  <a:schemeClr val="bg1"/>
                </a:solidFill>
                <a:latin typeface="Times New Roman"/>
                <a:cs typeface="Times New Roman"/>
              </a:rPr>
              <a:t> </a:t>
            </a:r>
            <a:r>
              <a:rPr b="0" dirty="0">
                <a:solidFill>
                  <a:schemeClr val="bg1"/>
                </a:solidFill>
                <a:latin typeface="Times New Roman"/>
                <a:cs typeface="Times New Roman"/>
              </a:rPr>
              <a:t>by</a:t>
            </a:r>
            <a:r>
              <a:rPr b="0" spc="-10" dirty="0">
                <a:solidFill>
                  <a:schemeClr val="bg1"/>
                </a:solidFill>
                <a:latin typeface="Times New Roman"/>
                <a:cs typeface="Times New Roman"/>
              </a:rPr>
              <a:t> </a:t>
            </a:r>
            <a:r>
              <a:rPr b="0" dirty="0">
                <a:solidFill>
                  <a:schemeClr val="bg1"/>
                </a:solidFill>
                <a:latin typeface="Times New Roman"/>
                <a:cs typeface="Times New Roman"/>
              </a:rPr>
              <a:t>increased</a:t>
            </a:r>
            <a:r>
              <a:rPr b="0" spc="-40" dirty="0">
                <a:solidFill>
                  <a:schemeClr val="bg1"/>
                </a:solidFill>
                <a:latin typeface="Times New Roman"/>
                <a:cs typeface="Times New Roman"/>
              </a:rPr>
              <a:t> </a:t>
            </a:r>
            <a:r>
              <a:rPr b="0" spc="-5" dirty="0">
                <a:solidFill>
                  <a:schemeClr val="bg1"/>
                </a:solidFill>
                <a:latin typeface="Times New Roman"/>
                <a:cs typeface="Times New Roman"/>
              </a:rPr>
              <a:t>amounts</a:t>
            </a:r>
            <a:r>
              <a:rPr b="0" spc="20" dirty="0">
                <a:solidFill>
                  <a:schemeClr val="bg1"/>
                </a:solidFill>
                <a:latin typeface="Times New Roman"/>
                <a:cs typeface="Times New Roman"/>
              </a:rPr>
              <a:t> </a:t>
            </a:r>
            <a:r>
              <a:rPr b="0" dirty="0">
                <a:solidFill>
                  <a:schemeClr val="bg1"/>
                </a:solidFill>
                <a:latin typeface="Times New Roman"/>
                <a:cs typeface="Times New Roman"/>
              </a:rPr>
              <a:t>of </a:t>
            </a:r>
            <a:r>
              <a:rPr b="0" spc="-585" dirty="0">
                <a:solidFill>
                  <a:schemeClr val="bg1"/>
                </a:solidFill>
                <a:latin typeface="Times New Roman"/>
                <a:cs typeface="Times New Roman"/>
              </a:rPr>
              <a:t> </a:t>
            </a:r>
            <a:r>
              <a:rPr b="0" dirty="0">
                <a:solidFill>
                  <a:schemeClr val="bg1"/>
                </a:solidFill>
                <a:latin typeface="Times New Roman"/>
                <a:cs typeface="Times New Roman"/>
              </a:rPr>
              <a:t>bilirubin</a:t>
            </a:r>
            <a:r>
              <a:rPr b="0" spc="-50" dirty="0">
                <a:solidFill>
                  <a:schemeClr val="bg1"/>
                </a:solidFill>
                <a:latin typeface="Times New Roman"/>
                <a:cs typeface="Times New Roman"/>
              </a:rPr>
              <a:t> </a:t>
            </a:r>
            <a:r>
              <a:rPr b="0" dirty="0">
                <a:solidFill>
                  <a:schemeClr val="bg1"/>
                </a:solidFill>
                <a:latin typeface="Times New Roman"/>
                <a:cs typeface="Times New Roman"/>
              </a:rPr>
              <a:t>in the</a:t>
            </a:r>
            <a:r>
              <a:rPr b="0" spc="-20" dirty="0">
                <a:solidFill>
                  <a:schemeClr val="bg1"/>
                </a:solidFill>
                <a:latin typeface="Times New Roman"/>
                <a:cs typeface="Times New Roman"/>
              </a:rPr>
              <a:t> </a:t>
            </a:r>
            <a:r>
              <a:rPr b="0" dirty="0">
                <a:solidFill>
                  <a:schemeClr val="bg1"/>
                </a:solidFill>
                <a:latin typeface="Times New Roman"/>
                <a:cs typeface="Times New Roman"/>
              </a:rPr>
              <a:t>blood.</a:t>
            </a:r>
          </a:p>
          <a:p>
            <a:pPr marL="355600" indent="-342900" algn="just">
              <a:lnSpc>
                <a:spcPct val="150000"/>
              </a:lnSpc>
              <a:spcBef>
                <a:spcPts val="580"/>
              </a:spcBef>
              <a:buFont typeface="Arial MT"/>
              <a:buChar char="•"/>
              <a:tabLst>
                <a:tab pos="354965" algn="l"/>
                <a:tab pos="355600" algn="l"/>
              </a:tabLst>
            </a:pPr>
            <a:r>
              <a:rPr b="0" dirty="0">
                <a:solidFill>
                  <a:schemeClr val="bg1"/>
                </a:solidFill>
                <a:latin typeface="Times New Roman"/>
                <a:cs typeface="Times New Roman"/>
              </a:rPr>
              <a:t>Jaundice</a:t>
            </a:r>
            <a:r>
              <a:rPr b="0" spc="-30" dirty="0">
                <a:solidFill>
                  <a:schemeClr val="bg1"/>
                </a:solidFill>
                <a:latin typeface="Times New Roman"/>
                <a:cs typeface="Times New Roman"/>
              </a:rPr>
              <a:t> </a:t>
            </a:r>
            <a:r>
              <a:rPr b="0" spc="-5" dirty="0">
                <a:solidFill>
                  <a:schemeClr val="bg1"/>
                </a:solidFill>
                <a:latin typeface="Times New Roman"/>
                <a:cs typeface="Times New Roman"/>
              </a:rPr>
              <a:t>is </a:t>
            </a:r>
            <a:r>
              <a:rPr b="0" dirty="0">
                <a:solidFill>
                  <a:schemeClr val="bg1"/>
                </a:solidFill>
                <a:latin typeface="Times New Roman"/>
                <a:cs typeface="Times New Roman"/>
              </a:rPr>
              <a:t>a sign</a:t>
            </a:r>
            <a:r>
              <a:rPr b="0" spc="-15" dirty="0">
                <a:solidFill>
                  <a:schemeClr val="bg1"/>
                </a:solidFill>
                <a:latin typeface="Times New Roman"/>
                <a:cs typeface="Times New Roman"/>
              </a:rPr>
              <a:t> </a:t>
            </a:r>
            <a:r>
              <a:rPr b="0" dirty="0">
                <a:solidFill>
                  <a:schemeClr val="bg1"/>
                </a:solidFill>
                <a:latin typeface="Times New Roman"/>
                <a:cs typeface="Times New Roman"/>
              </a:rPr>
              <a:t>of an</a:t>
            </a:r>
            <a:r>
              <a:rPr b="0" spc="-15" dirty="0">
                <a:solidFill>
                  <a:schemeClr val="bg1"/>
                </a:solidFill>
                <a:latin typeface="Times New Roman"/>
                <a:cs typeface="Times New Roman"/>
              </a:rPr>
              <a:t> </a:t>
            </a:r>
            <a:r>
              <a:rPr b="0" dirty="0">
                <a:solidFill>
                  <a:schemeClr val="bg1"/>
                </a:solidFill>
                <a:latin typeface="Times New Roman"/>
                <a:cs typeface="Times New Roman"/>
              </a:rPr>
              <a:t>underlying</a:t>
            </a:r>
            <a:r>
              <a:rPr b="0" spc="-25" dirty="0">
                <a:solidFill>
                  <a:schemeClr val="bg1"/>
                </a:solidFill>
                <a:latin typeface="Times New Roman"/>
                <a:cs typeface="Times New Roman"/>
              </a:rPr>
              <a:t> </a:t>
            </a:r>
            <a:r>
              <a:rPr b="0" dirty="0">
                <a:solidFill>
                  <a:schemeClr val="bg1"/>
                </a:solidFill>
                <a:latin typeface="Times New Roman"/>
                <a:cs typeface="Times New Roman"/>
              </a:rPr>
              <a:t>disease</a:t>
            </a:r>
            <a:r>
              <a:rPr b="0" spc="-15" dirty="0">
                <a:solidFill>
                  <a:schemeClr val="bg1"/>
                </a:solidFill>
                <a:latin typeface="Times New Roman"/>
                <a:cs typeface="Times New Roman"/>
              </a:rPr>
              <a:t> </a:t>
            </a:r>
            <a:r>
              <a:rPr b="0" spc="-5" dirty="0">
                <a:solidFill>
                  <a:schemeClr val="bg1"/>
                </a:solidFill>
                <a:latin typeface="Times New Roman"/>
                <a:cs typeface="Times New Roman"/>
              </a:rPr>
              <a:t>process.</a:t>
            </a:r>
            <a:endParaRPr b="0" dirty="0">
              <a:solidFill>
                <a:schemeClr val="bg1"/>
              </a:solidFill>
              <a:latin typeface="Times New Roman"/>
              <a:cs typeface="Times New Roman"/>
            </a:endParaRPr>
          </a:p>
          <a:p>
            <a:pPr marL="355600" indent="-342900" algn="just">
              <a:lnSpc>
                <a:spcPct val="150000"/>
              </a:lnSpc>
              <a:spcBef>
                <a:spcPts val="575"/>
              </a:spcBef>
              <a:buFont typeface="Arial MT"/>
              <a:buChar char="•"/>
              <a:tabLst>
                <a:tab pos="354965" algn="l"/>
                <a:tab pos="355600" algn="l"/>
              </a:tabLst>
            </a:pPr>
            <a:r>
              <a:rPr b="0" dirty="0">
                <a:solidFill>
                  <a:schemeClr val="bg1"/>
                </a:solidFill>
                <a:latin typeface="Times New Roman"/>
                <a:cs typeface="Times New Roman"/>
              </a:rPr>
              <a:t>Jaundice</a:t>
            </a:r>
            <a:r>
              <a:rPr b="0" spc="-30" dirty="0">
                <a:solidFill>
                  <a:schemeClr val="bg1"/>
                </a:solidFill>
                <a:latin typeface="Times New Roman"/>
                <a:cs typeface="Times New Roman"/>
              </a:rPr>
              <a:t> </a:t>
            </a:r>
            <a:r>
              <a:rPr b="0" dirty="0">
                <a:solidFill>
                  <a:schemeClr val="bg1"/>
                </a:solidFill>
                <a:latin typeface="Times New Roman"/>
                <a:cs typeface="Times New Roman"/>
              </a:rPr>
              <a:t>results</a:t>
            </a:r>
            <a:r>
              <a:rPr b="0" spc="-30" dirty="0">
                <a:solidFill>
                  <a:schemeClr val="bg1"/>
                </a:solidFill>
                <a:latin typeface="Times New Roman"/>
                <a:cs typeface="Times New Roman"/>
              </a:rPr>
              <a:t> </a:t>
            </a:r>
            <a:r>
              <a:rPr b="0" spc="-5" dirty="0">
                <a:solidFill>
                  <a:schemeClr val="bg1"/>
                </a:solidFill>
                <a:latin typeface="Times New Roman"/>
                <a:cs typeface="Times New Roman"/>
              </a:rPr>
              <a:t>from</a:t>
            </a:r>
            <a:r>
              <a:rPr b="0" spc="-10" dirty="0">
                <a:solidFill>
                  <a:schemeClr val="bg1"/>
                </a:solidFill>
                <a:latin typeface="Times New Roman"/>
                <a:cs typeface="Times New Roman"/>
              </a:rPr>
              <a:t> </a:t>
            </a:r>
            <a:r>
              <a:rPr b="0" dirty="0">
                <a:solidFill>
                  <a:schemeClr val="bg1"/>
                </a:solidFill>
                <a:latin typeface="Times New Roman"/>
                <a:cs typeface="Times New Roman"/>
              </a:rPr>
              <a:t>the</a:t>
            </a:r>
            <a:r>
              <a:rPr b="0" spc="-5" dirty="0">
                <a:solidFill>
                  <a:schemeClr val="bg1"/>
                </a:solidFill>
                <a:latin typeface="Times New Roman"/>
                <a:cs typeface="Times New Roman"/>
              </a:rPr>
              <a:t> </a:t>
            </a:r>
            <a:r>
              <a:rPr b="0" dirty="0">
                <a:solidFill>
                  <a:schemeClr val="bg1"/>
                </a:solidFill>
                <a:latin typeface="Times New Roman"/>
                <a:cs typeface="Times New Roman"/>
              </a:rPr>
              <a:t>accumulation</a:t>
            </a:r>
            <a:r>
              <a:rPr b="0" spc="-40" dirty="0">
                <a:solidFill>
                  <a:schemeClr val="bg1"/>
                </a:solidFill>
                <a:latin typeface="Times New Roman"/>
                <a:cs typeface="Times New Roman"/>
              </a:rPr>
              <a:t> </a:t>
            </a:r>
            <a:r>
              <a:rPr b="0" dirty="0">
                <a:solidFill>
                  <a:schemeClr val="bg1"/>
                </a:solidFill>
                <a:latin typeface="Times New Roman"/>
                <a:cs typeface="Times New Roman"/>
              </a:rPr>
              <a:t>of</a:t>
            </a:r>
            <a:r>
              <a:rPr b="0" spc="-5" dirty="0">
                <a:solidFill>
                  <a:schemeClr val="bg1"/>
                </a:solidFill>
                <a:latin typeface="Times New Roman"/>
                <a:cs typeface="Times New Roman"/>
              </a:rPr>
              <a:t> </a:t>
            </a:r>
            <a:r>
              <a:rPr b="0" dirty="0">
                <a:solidFill>
                  <a:schemeClr val="bg1"/>
                </a:solidFill>
                <a:latin typeface="Times New Roman"/>
                <a:cs typeface="Times New Roman"/>
              </a:rPr>
              <a:t>bilirubin.</a:t>
            </a:r>
          </a:p>
          <a:p>
            <a:pPr marL="355600" marR="238125" indent="-342900" algn="just">
              <a:lnSpc>
                <a:spcPct val="150000"/>
              </a:lnSpc>
              <a:spcBef>
                <a:spcPts val="575"/>
              </a:spcBef>
              <a:buFont typeface="Arial MT"/>
              <a:buChar char="•"/>
              <a:tabLst>
                <a:tab pos="354965" algn="l"/>
                <a:tab pos="355600" algn="l"/>
              </a:tabLst>
            </a:pPr>
            <a:r>
              <a:rPr b="0" spc="-5" dirty="0">
                <a:solidFill>
                  <a:schemeClr val="bg1"/>
                </a:solidFill>
                <a:latin typeface="Times New Roman"/>
                <a:cs typeface="Times New Roman"/>
              </a:rPr>
              <a:t>Hyperbilirubinemia </a:t>
            </a:r>
            <a:r>
              <a:rPr b="0" spc="-10" dirty="0">
                <a:solidFill>
                  <a:schemeClr val="bg1"/>
                </a:solidFill>
                <a:latin typeface="Times New Roman"/>
                <a:cs typeface="Times New Roman"/>
              </a:rPr>
              <a:t>may </a:t>
            </a:r>
            <a:r>
              <a:rPr b="0" dirty="0">
                <a:solidFill>
                  <a:schemeClr val="bg1"/>
                </a:solidFill>
                <a:latin typeface="Times New Roman"/>
                <a:cs typeface="Times New Roman"/>
              </a:rPr>
              <a:t>be due to </a:t>
            </a:r>
            <a:r>
              <a:rPr b="0" spc="-5" dirty="0">
                <a:solidFill>
                  <a:schemeClr val="bg1"/>
                </a:solidFill>
                <a:latin typeface="Times New Roman"/>
                <a:cs typeface="Times New Roman"/>
              </a:rPr>
              <a:t>abnormalities </a:t>
            </a:r>
            <a:r>
              <a:rPr b="0" dirty="0">
                <a:solidFill>
                  <a:schemeClr val="bg1"/>
                </a:solidFill>
                <a:latin typeface="Times New Roman"/>
                <a:cs typeface="Times New Roman"/>
              </a:rPr>
              <a:t>in the </a:t>
            </a:r>
            <a:r>
              <a:rPr b="0" spc="5" dirty="0">
                <a:solidFill>
                  <a:schemeClr val="bg1"/>
                </a:solidFill>
                <a:latin typeface="Times New Roman"/>
                <a:cs typeface="Times New Roman"/>
              </a:rPr>
              <a:t> </a:t>
            </a:r>
            <a:r>
              <a:rPr b="0" spc="-5" dirty="0">
                <a:solidFill>
                  <a:schemeClr val="bg1"/>
                </a:solidFill>
                <a:latin typeface="Times New Roman"/>
                <a:cs typeface="Times New Roman"/>
              </a:rPr>
              <a:t>formation,</a:t>
            </a:r>
            <a:r>
              <a:rPr b="0" spc="-15" dirty="0">
                <a:solidFill>
                  <a:schemeClr val="bg1"/>
                </a:solidFill>
                <a:latin typeface="Times New Roman"/>
                <a:cs typeface="Times New Roman"/>
              </a:rPr>
              <a:t> </a:t>
            </a:r>
            <a:r>
              <a:rPr b="0" dirty="0">
                <a:solidFill>
                  <a:schemeClr val="bg1"/>
                </a:solidFill>
                <a:latin typeface="Times New Roman"/>
                <a:cs typeface="Times New Roman"/>
              </a:rPr>
              <a:t>transport,</a:t>
            </a:r>
            <a:r>
              <a:rPr b="0" spc="-25" dirty="0">
                <a:solidFill>
                  <a:schemeClr val="bg1"/>
                </a:solidFill>
                <a:latin typeface="Times New Roman"/>
                <a:cs typeface="Times New Roman"/>
              </a:rPr>
              <a:t> </a:t>
            </a:r>
            <a:r>
              <a:rPr b="0" spc="-5" dirty="0">
                <a:solidFill>
                  <a:schemeClr val="bg1"/>
                </a:solidFill>
                <a:latin typeface="Times New Roman"/>
                <a:cs typeface="Times New Roman"/>
              </a:rPr>
              <a:t>metabolism,</a:t>
            </a:r>
            <a:r>
              <a:rPr b="0" spc="-15" dirty="0">
                <a:solidFill>
                  <a:schemeClr val="bg1"/>
                </a:solidFill>
                <a:latin typeface="Times New Roman"/>
                <a:cs typeface="Times New Roman"/>
              </a:rPr>
              <a:t> </a:t>
            </a:r>
            <a:r>
              <a:rPr b="0" dirty="0">
                <a:solidFill>
                  <a:schemeClr val="bg1"/>
                </a:solidFill>
                <a:latin typeface="Times New Roman"/>
                <a:cs typeface="Times New Roman"/>
              </a:rPr>
              <a:t>and excretion</a:t>
            </a:r>
            <a:r>
              <a:rPr b="0" spc="-40" dirty="0">
                <a:solidFill>
                  <a:schemeClr val="bg1"/>
                </a:solidFill>
                <a:latin typeface="Times New Roman"/>
                <a:cs typeface="Times New Roman"/>
              </a:rPr>
              <a:t> </a:t>
            </a:r>
            <a:r>
              <a:rPr b="0" dirty="0">
                <a:solidFill>
                  <a:schemeClr val="bg1"/>
                </a:solidFill>
                <a:latin typeface="Times New Roman"/>
                <a:cs typeface="Times New Roman"/>
              </a:rPr>
              <a:t>of</a:t>
            </a:r>
            <a:r>
              <a:rPr b="0" spc="10" dirty="0">
                <a:solidFill>
                  <a:schemeClr val="bg1"/>
                </a:solidFill>
                <a:latin typeface="Times New Roman"/>
                <a:cs typeface="Times New Roman"/>
              </a:rPr>
              <a:t> </a:t>
            </a:r>
            <a:r>
              <a:rPr b="0" dirty="0">
                <a:solidFill>
                  <a:schemeClr val="bg1"/>
                </a:solidFill>
                <a:latin typeface="Times New Roman"/>
                <a:cs typeface="Times New Roman"/>
              </a:rPr>
              <a:t>bilirubin.</a:t>
            </a:r>
          </a:p>
          <a:p>
            <a:pPr marL="355600" marR="120650" indent="-342900" algn="just">
              <a:lnSpc>
                <a:spcPct val="150000"/>
              </a:lnSpc>
              <a:spcBef>
                <a:spcPts val="580"/>
              </a:spcBef>
              <a:buFont typeface="Arial MT"/>
              <a:buChar char="•"/>
              <a:tabLst>
                <a:tab pos="354965" algn="l"/>
                <a:tab pos="355600" algn="l"/>
              </a:tabLst>
            </a:pPr>
            <a:r>
              <a:rPr b="0" spc="-35" dirty="0">
                <a:solidFill>
                  <a:schemeClr val="bg1"/>
                </a:solidFill>
                <a:latin typeface="Times New Roman"/>
                <a:cs typeface="Times New Roman"/>
              </a:rPr>
              <a:t>Total</a:t>
            </a:r>
            <a:r>
              <a:rPr b="0" spc="-25" dirty="0">
                <a:solidFill>
                  <a:schemeClr val="bg1"/>
                </a:solidFill>
                <a:latin typeface="Times New Roman"/>
                <a:cs typeface="Times New Roman"/>
              </a:rPr>
              <a:t> </a:t>
            </a:r>
            <a:r>
              <a:rPr b="0" dirty="0">
                <a:solidFill>
                  <a:schemeClr val="bg1"/>
                </a:solidFill>
                <a:latin typeface="Times New Roman"/>
                <a:cs typeface="Times New Roman"/>
              </a:rPr>
              <a:t>serum</a:t>
            </a:r>
            <a:r>
              <a:rPr b="0" spc="-20" dirty="0">
                <a:solidFill>
                  <a:schemeClr val="bg1"/>
                </a:solidFill>
                <a:latin typeface="Times New Roman"/>
                <a:cs typeface="Times New Roman"/>
              </a:rPr>
              <a:t> </a:t>
            </a:r>
            <a:r>
              <a:rPr b="0" dirty="0">
                <a:solidFill>
                  <a:schemeClr val="bg1"/>
                </a:solidFill>
                <a:latin typeface="Times New Roman"/>
                <a:cs typeface="Times New Roman"/>
              </a:rPr>
              <a:t>bilirubin</a:t>
            </a:r>
            <a:r>
              <a:rPr b="0" spc="-40" dirty="0">
                <a:solidFill>
                  <a:schemeClr val="bg1"/>
                </a:solidFill>
                <a:latin typeface="Times New Roman"/>
                <a:cs typeface="Times New Roman"/>
              </a:rPr>
              <a:t> </a:t>
            </a:r>
            <a:r>
              <a:rPr b="0" spc="-5" dirty="0">
                <a:solidFill>
                  <a:schemeClr val="bg1"/>
                </a:solidFill>
                <a:latin typeface="Times New Roman"/>
                <a:cs typeface="Times New Roman"/>
              </a:rPr>
              <a:t>is normally</a:t>
            </a:r>
            <a:r>
              <a:rPr b="0" spc="-10" dirty="0">
                <a:solidFill>
                  <a:schemeClr val="bg1"/>
                </a:solidFill>
                <a:latin typeface="Times New Roman"/>
                <a:cs typeface="Times New Roman"/>
              </a:rPr>
              <a:t> </a:t>
            </a:r>
            <a:r>
              <a:rPr b="0" dirty="0">
                <a:solidFill>
                  <a:schemeClr val="bg1"/>
                </a:solidFill>
                <a:latin typeface="Times New Roman"/>
                <a:cs typeface="Times New Roman"/>
              </a:rPr>
              <a:t>0.2-1.2</a:t>
            </a:r>
            <a:r>
              <a:rPr b="0" spc="-5" dirty="0">
                <a:solidFill>
                  <a:schemeClr val="bg1"/>
                </a:solidFill>
                <a:latin typeface="Times New Roman"/>
                <a:cs typeface="Times New Roman"/>
              </a:rPr>
              <a:t> mg/dL</a:t>
            </a:r>
            <a:r>
              <a:rPr b="0" spc="-95" dirty="0">
                <a:solidFill>
                  <a:schemeClr val="bg1"/>
                </a:solidFill>
                <a:latin typeface="Times New Roman"/>
                <a:cs typeface="Times New Roman"/>
              </a:rPr>
              <a:t> </a:t>
            </a:r>
            <a:r>
              <a:rPr b="0" dirty="0">
                <a:solidFill>
                  <a:schemeClr val="bg1"/>
                </a:solidFill>
                <a:latin typeface="Times New Roman"/>
                <a:cs typeface="Times New Roman"/>
              </a:rPr>
              <a:t>and</a:t>
            </a:r>
            <a:r>
              <a:rPr b="0" spc="-15" dirty="0">
                <a:solidFill>
                  <a:schemeClr val="bg1"/>
                </a:solidFill>
                <a:latin typeface="Times New Roman"/>
                <a:cs typeface="Times New Roman"/>
              </a:rPr>
              <a:t> </a:t>
            </a:r>
            <a:r>
              <a:rPr b="0" dirty="0">
                <a:solidFill>
                  <a:schemeClr val="bg1"/>
                </a:solidFill>
                <a:latin typeface="Times New Roman"/>
                <a:cs typeface="Times New Roman"/>
              </a:rPr>
              <a:t>jaundice </a:t>
            </a:r>
            <a:r>
              <a:rPr b="0" spc="-585" dirty="0">
                <a:solidFill>
                  <a:schemeClr val="bg1"/>
                </a:solidFill>
                <a:latin typeface="Times New Roman"/>
                <a:cs typeface="Times New Roman"/>
              </a:rPr>
              <a:t> </a:t>
            </a:r>
            <a:r>
              <a:rPr b="0" spc="-10" dirty="0">
                <a:solidFill>
                  <a:schemeClr val="bg1"/>
                </a:solidFill>
                <a:latin typeface="Times New Roman"/>
                <a:cs typeface="Times New Roman"/>
              </a:rPr>
              <a:t>may</a:t>
            </a:r>
            <a:r>
              <a:rPr b="0" spc="10" dirty="0">
                <a:solidFill>
                  <a:schemeClr val="bg1"/>
                </a:solidFill>
                <a:latin typeface="Times New Roman"/>
                <a:cs typeface="Times New Roman"/>
              </a:rPr>
              <a:t> </a:t>
            </a:r>
            <a:r>
              <a:rPr b="0" dirty="0">
                <a:solidFill>
                  <a:schemeClr val="bg1"/>
                </a:solidFill>
                <a:latin typeface="Times New Roman"/>
                <a:cs typeface="Times New Roman"/>
              </a:rPr>
              <a:t>not</a:t>
            </a:r>
            <a:r>
              <a:rPr b="0" spc="-15" dirty="0">
                <a:solidFill>
                  <a:schemeClr val="bg1"/>
                </a:solidFill>
                <a:latin typeface="Times New Roman"/>
                <a:cs typeface="Times New Roman"/>
              </a:rPr>
              <a:t> </a:t>
            </a:r>
            <a:r>
              <a:rPr b="0" dirty="0">
                <a:solidFill>
                  <a:schemeClr val="bg1"/>
                </a:solidFill>
                <a:latin typeface="Times New Roman"/>
                <a:cs typeface="Times New Roman"/>
              </a:rPr>
              <a:t>be</a:t>
            </a:r>
            <a:r>
              <a:rPr b="0" spc="-15" dirty="0">
                <a:solidFill>
                  <a:schemeClr val="bg1"/>
                </a:solidFill>
                <a:latin typeface="Times New Roman"/>
                <a:cs typeface="Times New Roman"/>
              </a:rPr>
              <a:t> </a:t>
            </a:r>
            <a:r>
              <a:rPr b="0" dirty="0">
                <a:solidFill>
                  <a:schemeClr val="bg1"/>
                </a:solidFill>
                <a:latin typeface="Times New Roman"/>
                <a:cs typeface="Times New Roman"/>
              </a:rPr>
              <a:t>recognizable</a:t>
            </a:r>
            <a:r>
              <a:rPr b="0" spc="-45" dirty="0">
                <a:solidFill>
                  <a:schemeClr val="bg1"/>
                </a:solidFill>
                <a:latin typeface="Times New Roman"/>
                <a:cs typeface="Times New Roman"/>
              </a:rPr>
              <a:t> </a:t>
            </a:r>
            <a:r>
              <a:rPr b="0" dirty="0">
                <a:solidFill>
                  <a:schemeClr val="bg1"/>
                </a:solidFill>
                <a:latin typeface="Times New Roman"/>
                <a:cs typeface="Times New Roman"/>
              </a:rPr>
              <a:t>until</a:t>
            </a:r>
            <a:r>
              <a:rPr b="0" spc="-25" dirty="0">
                <a:solidFill>
                  <a:schemeClr val="bg1"/>
                </a:solidFill>
                <a:latin typeface="Times New Roman"/>
                <a:cs typeface="Times New Roman"/>
              </a:rPr>
              <a:t> </a:t>
            </a:r>
            <a:r>
              <a:rPr b="0" dirty="0">
                <a:solidFill>
                  <a:schemeClr val="bg1"/>
                </a:solidFill>
                <a:latin typeface="Times New Roman"/>
                <a:cs typeface="Times New Roman"/>
              </a:rPr>
              <a:t>levels</a:t>
            </a:r>
            <a:r>
              <a:rPr b="0" spc="-25" dirty="0">
                <a:solidFill>
                  <a:schemeClr val="bg1"/>
                </a:solidFill>
                <a:latin typeface="Times New Roman"/>
                <a:cs typeface="Times New Roman"/>
              </a:rPr>
              <a:t> </a:t>
            </a:r>
            <a:r>
              <a:rPr b="0" dirty="0">
                <a:solidFill>
                  <a:schemeClr val="bg1"/>
                </a:solidFill>
                <a:latin typeface="Times New Roman"/>
                <a:cs typeface="Times New Roman"/>
              </a:rPr>
              <a:t>are</a:t>
            </a:r>
            <a:r>
              <a:rPr b="0" spc="-20" dirty="0">
                <a:solidFill>
                  <a:schemeClr val="bg1"/>
                </a:solidFill>
                <a:latin typeface="Times New Roman"/>
                <a:cs typeface="Times New Roman"/>
              </a:rPr>
              <a:t> </a:t>
            </a:r>
            <a:r>
              <a:rPr b="0" dirty="0">
                <a:solidFill>
                  <a:schemeClr val="bg1"/>
                </a:solidFill>
                <a:latin typeface="Times New Roman"/>
                <a:cs typeface="Times New Roman"/>
              </a:rPr>
              <a:t>about</a:t>
            </a:r>
            <a:r>
              <a:rPr b="0" spc="-10" dirty="0">
                <a:solidFill>
                  <a:schemeClr val="bg1"/>
                </a:solidFill>
                <a:latin typeface="Times New Roman"/>
                <a:cs typeface="Times New Roman"/>
              </a:rPr>
              <a:t> </a:t>
            </a:r>
            <a:r>
              <a:rPr b="0" dirty="0">
                <a:solidFill>
                  <a:schemeClr val="bg1"/>
                </a:solidFill>
                <a:latin typeface="Times New Roman"/>
                <a:cs typeface="Times New Roman"/>
              </a:rPr>
              <a:t>3</a:t>
            </a:r>
            <a:r>
              <a:rPr b="0" spc="-5" dirty="0">
                <a:solidFill>
                  <a:schemeClr val="bg1"/>
                </a:solidFill>
                <a:latin typeface="Times New Roman"/>
                <a:cs typeface="Times New Roman"/>
              </a:rPr>
              <a:t> mg/dL.</a:t>
            </a:r>
            <a:endParaRPr b="0" dirty="0">
              <a:solidFill>
                <a:schemeClr val="bg1"/>
              </a:solidFill>
              <a:latin typeface="Times New Roman"/>
              <a:cs typeface="Times New Roman"/>
            </a:endParaRPr>
          </a:p>
          <a:p>
            <a:pPr marL="355600" marR="5080" indent="-342900" algn="just">
              <a:lnSpc>
                <a:spcPct val="150000"/>
              </a:lnSpc>
              <a:spcBef>
                <a:spcPts val="575"/>
              </a:spcBef>
              <a:buFont typeface="Arial MT"/>
              <a:buChar char="•"/>
              <a:tabLst>
                <a:tab pos="354965" algn="l"/>
                <a:tab pos="355600" algn="l"/>
              </a:tabLst>
            </a:pPr>
            <a:r>
              <a:rPr b="0" dirty="0">
                <a:solidFill>
                  <a:schemeClr val="bg1"/>
                </a:solidFill>
                <a:latin typeface="Times New Roman"/>
                <a:cs typeface="Times New Roman"/>
              </a:rPr>
              <a:t>In</a:t>
            </a:r>
            <a:r>
              <a:rPr b="0" spc="-5" dirty="0">
                <a:solidFill>
                  <a:schemeClr val="bg1"/>
                </a:solidFill>
                <a:latin typeface="Times New Roman"/>
                <a:cs typeface="Times New Roman"/>
              </a:rPr>
              <a:t> </a:t>
            </a:r>
            <a:r>
              <a:rPr b="0" dirty="0">
                <a:solidFill>
                  <a:schemeClr val="bg1"/>
                </a:solidFill>
                <a:latin typeface="Times New Roman"/>
                <a:cs typeface="Times New Roman"/>
              </a:rPr>
              <a:t>the</a:t>
            </a:r>
            <a:r>
              <a:rPr b="0" spc="-20" dirty="0">
                <a:solidFill>
                  <a:schemeClr val="bg1"/>
                </a:solidFill>
                <a:latin typeface="Times New Roman"/>
                <a:cs typeface="Times New Roman"/>
              </a:rPr>
              <a:t> </a:t>
            </a:r>
            <a:r>
              <a:rPr b="0" spc="-5" dirty="0">
                <a:solidFill>
                  <a:schemeClr val="bg1"/>
                </a:solidFill>
                <a:latin typeface="Times New Roman"/>
                <a:cs typeface="Times New Roman"/>
              </a:rPr>
              <a:t>normal</a:t>
            </a:r>
            <a:r>
              <a:rPr b="0" spc="5" dirty="0">
                <a:solidFill>
                  <a:schemeClr val="bg1"/>
                </a:solidFill>
                <a:latin typeface="Times New Roman"/>
                <a:cs typeface="Times New Roman"/>
              </a:rPr>
              <a:t> </a:t>
            </a:r>
            <a:r>
              <a:rPr b="0" dirty="0">
                <a:solidFill>
                  <a:schemeClr val="bg1"/>
                </a:solidFill>
                <a:latin typeface="Times New Roman"/>
                <a:cs typeface="Times New Roman"/>
              </a:rPr>
              <a:t>adult</a:t>
            </a:r>
            <a:r>
              <a:rPr b="0" spc="-20" dirty="0">
                <a:solidFill>
                  <a:schemeClr val="bg1"/>
                </a:solidFill>
                <a:latin typeface="Times New Roman"/>
                <a:cs typeface="Times New Roman"/>
              </a:rPr>
              <a:t> </a:t>
            </a:r>
            <a:r>
              <a:rPr b="0" dirty="0">
                <a:solidFill>
                  <a:schemeClr val="bg1"/>
                </a:solidFill>
                <a:latin typeface="Times New Roman"/>
                <a:cs typeface="Times New Roman"/>
              </a:rPr>
              <a:t>the</a:t>
            </a:r>
            <a:r>
              <a:rPr b="0" spc="-10" dirty="0">
                <a:solidFill>
                  <a:schemeClr val="bg1"/>
                </a:solidFill>
                <a:latin typeface="Times New Roman"/>
                <a:cs typeface="Times New Roman"/>
              </a:rPr>
              <a:t> </a:t>
            </a:r>
            <a:r>
              <a:rPr b="0" dirty="0">
                <a:solidFill>
                  <a:schemeClr val="bg1"/>
                </a:solidFill>
                <a:latin typeface="Times New Roman"/>
                <a:cs typeface="Times New Roman"/>
              </a:rPr>
              <a:t>rate</a:t>
            </a:r>
            <a:r>
              <a:rPr b="0" spc="-20" dirty="0">
                <a:solidFill>
                  <a:schemeClr val="bg1"/>
                </a:solidFill>
                <a:latin typeface="Times New Roman"/>
                <a:cs typeface="Times New Roman"/>
              </a:rPr>
              <a:t> </a:t>
            </a:r>
            <a:r>
              <a:rPr b="0" dirty="0">
                <a:solidFill>
                  <a:schemeClr val="bg1"/>
                </a:solidFill>
                <a:latin typeface="Times New Roman"/>
                <a:cs typeface="Times New Roman"/>
              </a:rPr>
              <a:t>of </a:t>
            </a:r>
            <a:r>
              <a:rPr b="0" spc="-5" dirty="0">
                <a:solidFill>
                  <a:schemeClr val="bg1"/>
                </a:solidFill>
                <a:latin typeface="Times New Roman"/>
                <a:cs typeface="Times New Roman"/>
              </a:rPr>
              <a:t>systemic </a:t>
            </a:r>
            <a:r>
              <a:rPr b="0" dirty="0">
                <a:solidFill>
                  <a:schemeClr val="bg1"/>
                </a:solidFill>
                <a:latin typeface="Times New Roman"/>
                <a:cs typeface="Times New Roman"/>
              </a:rPr>
              <a:t>bilirubin</a:t>
            </a:r>
            <a:r>
              <a:rPr b="0" spc="-40" dirty="0">
                <a:solidFill>
                  <a:schemeClr val="bg1"/>
                </a:solidFill>
                <a:latin typeface="Times New Roman"/>
                <a:cs typeface="Times New Roman"/>
              </a:rPr>
              <a:t> </a:t>
            </a:r>
            <a:r>
              <a:rPr b="0" dirty="0">
                <a:solidFill>
                  <a:schemeClr val="bg1"/>
                </a:solidFill>
                <a:latin typeface="Times New Roman"/>
                <a:cs typeface="Times New Roman"/>
              </a:rPr>
              <a:t>production</a:t>
            </a:r>
            <a:r>
              <a:rPr b="0" spc="-35" dirty="0">
                <a:solidFill>
                  <a:schemeClr val="bg1"/>
                </a:solidFill>
                <a:latin typeface="Times New Roman"/>
                <a:cs typeface="Times New Roman"/>
              </a:rPr>
              <a:t> </a:t>
            </a:r>
            <a:r>
              <a:rPr b="0" spc="-5" dirty="0">
                <a:solidFill>
                  <a:schemeClr val="bg1"/>
                </a:solidFill>
                <a:latin typeface="Times New Roman"/>
                <a:cs typeface="Times New Roman"/>
              </a:rPr>
              <a:t>is </a:t>
            </a:r>
            <a:r>
              <a:rPr b="0" spc="-585" dirty="0">
                <a:solidFill>
                  <a:schemeClr val="bg1"/>
                </a:solidFill>
                <a:latin typeface="Times New Roman"/>
                <a:cs typeface="Times New Roman"/>
              </a:rPr>
              <a:t> </a:t>
            </a:r>
            <a:r>
              <a:rPr b="0" dirty="0">
                <a:solidFill>
                  <a:schemeClr val="bg1"/>
                </a:solidFill>
                <a:latin typeface="Times New Roman"/>
                <a:cs typeface="Times New Roman"/>
              </a:rPr>
              <a:t>equal to the </a:t>
            </a:r>
            <a:r>
              <a:rPr b="0" spc="-5" dirty="0">
                <a:solidFill>
                  <a:schemeClr val="bg1"/>
                </a:solidFill>
                <a:latin typeface="Times New Roman"/>
                <a:cs typeface="Times New Roman"/>
              </a:rPr>
              <a:t>rates </a:t>
            </a:r>
            <a:r>
              <a:rPr b="0" dirty="0">
                <a:solidFill>
                  <a:schemeClr val="bg1"/>
                </a:solidFill>
                <a:latin typeface="Times New Roman"/>
                <a:cs typeface="Times New Roman"/>
              </a:rPr>
              <a:t>of hepatic uptake, conjugation, and biliary </a:t>
            </a:r>
            <a:r>
              <a:rPr b="0" spc="5" dirty="0">
                <a:solidFill>
                  <a:schemeClr val="bg1"/>
                </a:solidFill>
                <a:latin typeface="Times New Roman"/>
                <a:cs typeface="Times New Roman"/>
              </a:rPr>
              <a:t> </a:t>
            </a:r>
            <a:r>
              <a:rPr b="0" dirty="0">
                <a:solidFill>
                  <a:schemeClr val="bg1"/>
                </a:solidFill>
                <a:latin typeface="Times New Roman"/>
                <a:cs typeface="Times New Roman"/>
              </a:rPr>
              <a:t>excretion.</a:t>
            </a:r>
          </a:p>
        </p:txBody>
      </p:sp>
    </p:spTree>
    <p:extLst>
      <p:ext uri="{BB962C8B-B14F-4D97-AF65-F5344CB8AC3E}">
        <p14:creationId xmlns:p14="http://schemas.microsoft.com/office/powerpoint/2010/main" val="415321173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6919" y="1295400"/>
            <a:ext cx="7631430" cy="5321300"/>
          </a:xfrm>
          <a:prstGeom prst="rect">
            <a:avLst/>
          </a:prstGeom>
        </p:spPr>
      </p:pic>
      <p:sp>
        <p:nvSpPr>
          <p:cNvPr id="3" name="object 3"/>
          <p:cNvSpPr txBox="1">
            <a:spLocks noGrp="1"/>
          </p:cNvSpPr>
          <p:nvPr>
            <p:ph type="title"/>
          </p:nvPr>
        </p:nvSpPr>
        <p:spPr>
          <a:xfrm>
            <a:off x="3491880" y="260648"/>
            <a:ext cx="5427196" cy="566822"/>
          </a:xfrm>
          <a:prstGeom prst="rect">
            <a:avLst/>
          </a:prstGeom>
        </p:spPr>
        <p:txBody>
          <a:bodyPr vert="horz" wrap="square" lIns="0" tIns="12700" rIns="0" bIns="0" rtlCol="0">
            <a:spAutoFit/>
          </a:bodyPr>
          <a:lstStyle/>
          <a:p>
            <a:pPr marL="12700" marR="5080">
              <a:lnSpc>
                <a:spcPct val="100000"/>
              </a:lnSpc>
              <a:spcBef>
                <a:spcPts val="100"/>
              </a:spcBef>
            </a:pPr>
            <a:r>
              <a:rPr u="heavy" spc="-5" dirty="0">
                <a:solidFill>
                  <a:srgbClr val="DDF5F0"/>
                </a:solidFill>
                <a:uFill>
                  <a:solidFill>
                    <a:srgbClr val="DDF5F0"/>
                  </a:solidFill>
                </a:uFill>
              </a:rPr>
              <a:t>Portal</a:t>
            </a:r>
            <a:r>
              <a:rPr u="heavy" spc="-85" dirty="0">
                <a:solidFill>
                  <a:srgbClr val="DDF5F0"/>
                </a:solidFill>
                <a:uFill>
                  <a:solidFill>
                    <a:srgbClr val="DDF5F0"/>
                  </a:solidFill>
                </a:uFill>
              </a:rPr>
              <a:t> </a:t>
            </a:r>
            <a:r>
              <a:rPr u="heavy" spc="-10" dirty="0">
                <a:solidFill>
                  <a:srgbClr val="DDF5F0"/>
                </a:solidFill>
                <a:uFill>
                  <a:solidFill>
                    <a:srgbClr val="DDF5F0"/>
                  </a:solidFill>
                </a:uFill>
              </a:rPr>
              <a:t>venous </a:t>
            </a:r>
            <a:r>
              <a:rPr u="none" spc="-985" dirty="0">
                <a:solidFill>
                  <a:srgbClr val="DDF5F0"/>
                </a:solidFill>
              </a:rPr>
              <a:t> </a:t>
            </a:r>
            <a:r>
              <a:rPr u="heavy" spc="-10" dirty="0">
                <a:solidFill>
                  <a:srgbClr val="DDF5F0"/>
                </a:solidFill>
                <a:uFill>
                  <a:solidFill>
                    <a:srgbClr val="DDF5F0"/>
                  </a:solidFill>
                </a:uFill>
              </a:rPr>
              <a:t>System</a:t>
            </a:r>
          </a:p>
        </p:txBody>
      </p:sp>
    </p:spTree>
    <p:extLst>
      <p:ext uri="{BB962C8B-B14F-4D97-AF65-F5344CB8AC3E}">
        <p14:creationId xmlns:p14="http://schemas.microsoft.com/office/powerpoint/2010/main" val="31615059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3939" y="558800"/>
            <a:ext cx="4514850" cy="574040"/>
          </a:xfrm>
          <a:prstGeom prst="rect">
            <a:avLst/>
          </a:prstGeom>
        </p:spPr>
        <p:txBody>
          <a:bodyPr vert="horz" wrap="square" lIns="0" tIns="12700" rIns="0" bIns="0" rtlCol="0">
            <a:spAutoFit/>
          </a:bodyPr>
          <a:lstStyle/>
          <a:p>
            <a:pPr marL="12700">
              <a:lnSpc>
                <a:spcPct val="100000"/>
              </a:lnSpc>
              <a:spcBef>
                <a:spcPts val="100"/>
              </a:spcBef>
            </a:pPr>
            <a:r>
              <a:rPr u="heavy" spc="-5" dirty="0">
                <a:solidFill>
                  <a:srgbClr val="DDF5F0"/>
                </a:solidFill>
                <a:uFill>
                  <a:solidFill>
                    <a:srgbClr val="DDF5F0"/>
                  </a:solidFill>
                </a:uFill>
              </a:rPr>
              <a:t>classification</a:t>
            </a:r>
            <a:r>
              <a:rPr u="heavy" spc="-65" dirty="0">
                <a:solidFill>
                  <a:srgbClr val="DDF5F0"/>
                </a:solidFill>
                <a:uFill>
                  <a:solidFill>
                    <a:srgbClr val="DDF5F0"/>
                  </a:solidFill>
                </a:uFill>
              </a:rPr>
              <a:t> </a:t>
            </a:r>
            <a:r>
              <a:rPr u="heavy" spc="-5" dirty="0">
                <a:solidFill>
                  <a:srgbClr val="DDF5F0"/>
                </a:solidFill>
                <a:uFill>
                  <a:solidFill>
                    <a:srgbClr val="DDF5F0"/>
                  </a:solidFill>
                </a:uFill>
              </a:rPr>
              <a:t>of</a:t>
            </a:r>
            <a:r>
              <a:rPr u="heavy" spc="-50" dirty="0">
                <a:solidFill>
                  <a:srgbClr val="DDF5F0"/>
                </a:solidFill>
                <a:uFill>
                  <a:solidFill>
                    <a:srgbClr val="DDF5F0"/>
                  </a:solidFill>
                </a:uFill>
              </a:rPr>
              <a:t> </a:t>
            </a:r>
            <a:r>
              <a:rPr u="heavy" spc="-5" dirty="0">
                <a:solidFill>
                  <a:srgbClr val="DDF5F0"/>
                </a:solidFill>
                <a:uFill>
                  <a:solidFill>
                    <a:srgbClr val="DDF5F0"/>
                  </a:solidFill>
                </a:uFill>
              </a:rPr>
              <a:t>PHT</a:t>
            </a:r>
          </a:p>
        </p:txBody>
      </p:sp>
      <p:sp>
        <p:nvSpPr>
          <p:cNvPr id="3" name="object 3"/>
          <p:cNvSpPr txBox="1"/>
          <p:nvPr/>
        </p:nvSpPr>
        <p:spPr>
          <a:xfrm>
            <a:off x="534668" y="1545590"/>
            <a:ext cx="6701627" cy="3500958"/>
          </a:xfrm>
          <a:prstGeom prst="rect">
            <a:avLst/>
          </a:prstGeom>
        </p:spPr>
        <p:txBody>
          <a:bodyPr vert="horz" wrap="square" lIns="0" tIns="101600" rIns="0" bIns="0" rtlCol="0">
            <a:spAutoFit/>
          </a:bodyPr>
          <a:lstStyle/>
          <a:p>
            <a:pPr marL="12700" algn="just">
              <a:lnSpc>
                <a:spcPct val="150000"/>
              </a:lnSpc>
              <a:spcBef>
                <a:spcPts val="800"/>
              </a:spcBef>
            </a:pPr>
            <a:r>
              <a:rPr sz="2800" b="0" spc="-5" dirty="0" smtClean="0">
                <a:solidFill>
                  <a:srgbClr val="DDF5F0"/>
                </a:solidFill>
                <a:latin typeface="Times New Roman" pitchFamily="18" charset="0"/>
                <a:cs typeface="Times New Roman" pitchFamily="18" charset="0"/>
              </a:rPr>
              <a:t>1</a:t>
            </a:r>
            <a:r>
              <a:rPr lang="en-IN" sz="2800" b="0" spc="-5" dirty="0" smtClean="0">
                <a:solidFill>
                  <a:srgbClr val="DDF5F0"/>
                </a:solidFill>
                <a:latin typeface="Times New Roman" pitchFamily="18" charset="0"/>
                <a:cs typeface="Times New Roman" pitchFamily="18" charset="0"/>
              </a:rPr>
              <a:t>. </a:t>
            </a:r>
            <a:r>
              <a:rPr sz="2800" b="0" spc="-5" dirty="0" smtClean="0">
                <a:solidFill>
                  <a:srgbClr val="DDF5F0"/>
                </a:solidFill>
                <a:latin typeface="Times New Roman" pitchFamily="18" charset="0"/>
                <a:cs typeface="Times New Roman" pitchFamily="18" charset="0"/>
              </a:rPr>
              <a:t>Pre</a:t>
            </a:r>
            <a:r>
              <a:rPr sz="2800" b="0" spc="-30" dirty="0" smtClean="0">
                <a:solidFill>
                  <a:srgbClr val="DDF5F0"/>
                </a:solidFill>
                <a:latin typeface="Times New Roman" pitchFamily="18" charset="0"/>
                <a:cs typeface="Times New Roman" pitchFamily="18" charset="0"/>
              </a:rPr>
              <a:t> </a:t>
            </a:r>
            <a:r>
              <a:rPr sz="2800" b="0" spc="-5" dirty="0">
                <a:solidFill>
                  <a:srgbClr val="DDF5F0"/>
                </a:solidFill>
                <a:latin typeface="Times New Roman" pitchFamily="18" charset="0"/>
                <a:cs typeface="Times New Roman" pitchFamily="18" charset="0"/>
              </a:rPr>
              <a:t>hepatic</a:t>
            </a:r>
            <a:r>
              <a:rPr sz="2800" b="0" spc="-20" dirty="0">
                <a:solidFill>
                  <a:srgbClr val="DDF5F0"/>
                </a:solidFill>
                <a:latin typeface="Times New Roman" pitchFamily="18" charset="0"/>
                <a:cs typeface="Times New Roman" pitchFamily="18" charset="0"/>
              </a:rPr>
              <a:t> </a:t>
            </a:r>
            <a:r>
              <a:rPr sz="2800" b="0" spc="-10" dirty="0">
                <a:solidFill>
                  <a:srgbClr val="DDF5F0"/>
                </a:solidFill>
                <a:latin typeface="Times New Roman" pitchFamily="18" charset="0"/>
                <a:cs typeface="Times New Roman" pitchFamily="18" charset="0"/>
              </a:rPr>
              <a:t>PTH</a:t>
            </a:r>
            <a:endParaRPr sz="2800" b="0" dirty="0">
              <a:latin typeface="Times New Roman" pitchFamily="18" charset="0"/>
              <a:cs typeface="Times New Roman" pitchFamily="18" charset="0"/>
            </a:endParaRPr>
          </a:p>
          <a:p>
            <a:pPr marL="309245" indent="-297180" algn="just">
              <a:lnSpc>
                <a:spcPct val="150000"/>
              </a:lnSpc>
              <a:spcBef>
                <a:spcPts val="700"/>
              </a:spcBef>
              <a:buSzPct val="96428"/>
              <a:buAutoNum type="arabicPeriod" startAt="2"/>
              <a:tabLst>
                <a:tab pos="309880" algn="l"/>
                <a:tab pos="3390900" algn="l"/>
              </a:tabLst>
            </a:pPr>
            <a:r>
              <a:rPr lang="en-IN" sz="2800" b="0" spc="-5" dirty="0" smtClean="0">
                <a:solidFill>
                  <a:srgbClr val="DDF5F0"/>
                </a:solidFill>
                <a:latin typeface="Times New Roman" pitchFamily="18" charset="0"/>
                <a:cs typeface="Times New Roman" pitchFamily="18" charset="0"/>
              </a:rPr>
              <a:t> </a:t>
            </a:r>
            <a:r>
              <a:rPr sz="2800" b="0" spc="-5" dirty="0" smtClean="0">
                <a:solidFill>
                  <a:srgbClr val="DDF5F0"/>
                </a:solidFill>
                <a:latin typeface="Times New Roman" pitchFamily="18" charset="0"/>
                <a:cs typeface="Times New Roman" pitchFamily="18" charset="0"/>
              </a:rPr>
              <a:t>Intra</a:t>
            </a:r>
            <a:r>
              <a:rPr sz="2800" b="0" spc="5" dirty="0" smtClean="0">
                <a:solidFill>
                  <a:srgbClr val="DDF5F0"/>
                </a:solidFill>
                <a:latin typeface="Times New Roman" pitchFamily="18" charset="0"/>
                <a:cs typeface="Times New Roman" pitchFamily="18" charset="0"/>
              </a:rPr>
              <a:t> </a:t>
            </a:r>
            <a:r>
              <a:rPr sz="2800" b="0" spc="-5" dirty="0">
                <a:solidFill>
                  <a:srgbClr val="DDF5F0"/>
                </a:solidFill>
                <a:latin typeface="Times New Roman" pitchFamily="18" charset="0"/>
                <a:cs typeface="Times New Roman" pitchFamily="18" charset="0"/>
              </a:rPr>
              <a:t>hepatic</a:t>
            </a:r>
            <a:r>
              <a:rPr sz="2800" b="0" spc="10" dirty="0">
                <a:solidFill>
                  <a:srgbClr val="DDF5F0"/>
                </a:solidFill>
                <a:latin typeface="Times New Roman" pitchFamily="18" charset="0"/>
                <a:cs typeface="Times New Roman" pitchFamily="18" charset="0"/>
              </a:rPr>
              <a:t> </a:t>
            </a:r>
            <a:r>
              <a:rPr sz="2800" b="0" spc="-10" dirty="0">
                <a:solidFill>
                  <a:srgbClr val="DDF5F0"/>
                </a:solidFill>
                <a:latin typeface="Times New Roman" pitchFamily="18" charset="0"/>
                <a:cs typeface="Times New Roman" pitchFamily="18" charset="0"/>
              </a:rPr>
              <a:t>PTH-	</a:t>
            </a:r>
            <a:r>
              <a:rPr sz="2800" b="0" spc="-5" dirty="0">
                <a:solidFill>
                  <a:srgbClr val="DDF5F0"/>
                </a:solidFill>
                <a:latin typeface="Times New Roman" pitchFamily="18" charset="0"/>
                <a:cs typeface="Times New Roman" pitchFamily="18" charset="0"/>
              </a:rPr>
              <a:t>1.pre</a:t>
            </a:r>
            <a:r>
              <a:rPr sz="2800" b="0" spc="-35" dirty="0">
                <a:solidFill>
                  <a:srgbClr val="DDF5F0"/>
                </a:solidFill>
                <a:latin typeface="Times New Roman" pitchFamily="18" charset="0"/>
                <a:cs typeface="Times New Roman" pitchFamily="18" charset="0"/>
              </a:rPr>
              <a:t> </a:t>
            </a:r>
            <a:r>
              <a:rPr sz="2800" b="0" spc="-5" dirty="0">
                <a:solidFill>
                  <a:srgbClr val="DDF5F0"/>
                </a:solidFill>
                <a:latin typeface="Times New Roman" pitchFamily="18" charset="0"/>
                <a:cs typeface="Times New Roman" pitchFamily="18" charset="0"/>
              </a:rPr>
              <a:t>sinusoidal</a:t>
            </a:r>
            <a:endParaRPr sz="2800" b="0" dirty="0">
              <a:latin typeface="Times New Roman" pitchFamily="18" charset="0"/>
              <a:cs typeface="Times New Roman" pitchFamily="18" charset="0"/>
            </a:endParaRPr>
          </a:p>
          <a:p>
            <a:pPr marL="3380740" marR="5080" lvl="1" algn="just">
              <a:lnSpc>
                <a:spcPct val="150000"/>
              </a:lnSpc>
              <a:spcBef>
                <a:spcPts val="240"/>
              </a:spcBef>
              <a:buSzPct val="96428"/>
              <a:buAutoNum type="arabicPeriod" startAt="2"/>
              <a:tabLst>
                <a:tab pos="3677920" algn="l"/>
              </a:tabLst>
            </a:pPr>
            <a:r>
              <a:rPr sz="2800" b="0" spc="-5" dirty="0">
                <a:solidFill>
                  <a:srgbClr val="DDF5F0"/>
                </a:solidFill>
                <a:latin typeface="Times New Roman" pitchFamily="18" charset="0"/>
                <a:cs typeface="Times New Roman" pitchFamily="18" charset="0"/>
              </a:rPr>
              <a:t>sinusoidal </a:t>
            </a:r>
            <a:r>
              <a:rPr sz="2800" b="0" dirty="0">
                <a:solidFill>
                  <a:srgbClr val="DDF5F0"/>
                </a:solidFill>
                <a:latin typeface="Times New Roman" pitchFamily="18" charset="0"/>
                <a:cs typeface="Times New Roman" pitchFamily="18" charset="0"/>
              </a:rPr>
              <a:t> </a:t>
            </a:r>
            <a:endParaRPr lang="en-IN" sz="2800" b="0" dirty="0">
              <a:solidFill>
                <a:srgbClr val="DDF5F0"/>
              </a:solidFill>
              <a:latin typeface="Times New Roman" pitchFamily="18" charset="0"/>
              <a:cs typeface="Times New Roman" pitchFamily="18" charset="0"/>
            </a:endParaRPr>
          </a:p>
          <a:p>
            <a:pPr marL="3380740" marR="5080" lvl="1" algn="just">
              <a:lnSpc>
                <a:spcPct val="150000"/>
              </a:lnSpc>
              <a:spcBef>
                <a:spcPts val="240"/>
              </a:spcBef>
              <a:buSzPct val="96428"/>
              <a:tabLst>
                <a:tab pos="3677920" algn="l"/>
              </a:tabLst>
            </a:pPr>
            <a:r>
              <a:rPr sz="2800" b="0" spc="-5" dirty="0" smtClean="0">
                <a:solidFill>
                  <a:srgbClr val="DDF5F0"/>
                </a:solidFill>
                <a:latin typeface="Times New Roman" pitchFamily="18" charset="0"/>
                <a:cs typeface="Times New Roman" pitchFamily="18" charset="0"/>
              </a:rPr>
              <a:t>3.post</a:t>
            </a:r>
            <a:r>
              <a:rPr sz="2800" b="0" spc="-60" dirty="0" smtClean="0">
                <a:solidFill>
                  <a:srgbClr val="DDF5F0"/>
                </a:solidFill>
                <a:latin typeface="Times New Roman" pitchFamily="18" charset="0"/>
                <a:cs typeface="Times New Roman" pitchFamily="18" charset="0"/>
              </a:rPr>
              <a:t> </a:t>
            </a:r>
            <a:r>
              <a:rPr sz="2800" b="0" spc="-5" dirty="0">
                <a:solidFill>
                  <a:srgbClr val="DDF5F0"/>
                </a:solidFill>
                <a:latin typeface="Times New Roman" pitchFamily="18" charset="0"/>
                <a:cs typeface="Times New Roman" pitchFamily="18" charset="0"/>
              </a:rPr>
              <a:t>sinusoidal</a:t>
            </a:r>
            <a:endParaRPr sz="2800" b="0" dirty="0">
              <a:latin typeface="Times New Roman" pitchFamily="18" charset="0"/>
              <a:cs typeface="Times New Roman" pitchFamily="18" charset="0"/>
            </a:endParaRPr>
          </a:p>
          <a:p>
            <a:pPr marL="309245" lvl="1" indent="-297180" algn="just">
              <a:lnSpc>
                <a:spcPct val="150000"/>
              </a:lnSpc>
              <a:spcBef>
                <a:spcPts val="439"/>
              </a:spcBef>
              <a:buSzPct val="96428"/>
              <a:buAutoNum type="arabicPeriod" startAt="2"/>
              <a:tabLst>
                <a:tab pos="309880" algn="l"/>
              </a:tabLst>
            </a:pPr>
            <a:r>
              <a:rPr lang="en-IN" sz="2800" b="0" spc="-5" dirty="0" smtClean="0">
                <a:solidFill>
                  <a:srgbClr val="DDF5F0"/>
                </a:solidFill>
                <a:latin typeface="Times New Roman" pitchFamily="18" charset="0"/>
                <a:cs typeface="Times New Roman" pitchFamily="18" charset="0"/>
              </a:rPr>
              <a:t> </a:t>
            </a:r>
            <a:r>
              <a:rPr lang="en-IN" sz="2800" b="0" spc="-5" dirty="0">
                <a:solidFill>
                  <a:srgbClr val="DDF5F0"/>
                </a:solidFill>
                <a:latin typeface="Times New Roman" pitchFamily="18" charset="0"/>
                <a:cs typeface="Times New Roman" pitchFamily="18" charset="0"/>
              </a:rPr>
              <a:t>P</a:t>
            </a:r>
            <a:r>
              <a:rPr sz="2800" b="0" spc="-5" dirty="0" err="1" smtClean="0">
                <a:solidFill>
                  <a:srgbClr val="DDF5F0"/>
                </a:solidFill>
                <a:latin typeface="Times New Roman" pitchFamily="18" charset="0"/>
                <a:cs typeface="Times New Roman" pitchFamily="18" charset="0"/>
              </a:rPr>
              <a:t>ost</a:t>
            </a:r>
            <a:r>
              <a:rPr sz="2800" b="0" spc="-5" dirty="0" smtClean="0">
                <a:solidFill>
                  <a:srgbClr val="DDF5F0"/>
                </a:solidFill>
                <a:latin typeface="Times New Roman" pitchFamily="18" charset="0"/>
                <a:cs typeface="Times New Roman" pitchFamily="18" charset="0"/>
              </a:rPr>
              <a:t>-hepatic</a:t>
            </a:r>
            <a:r>
              <a:rPr sz="2800" b="0" spc="-30" dirty="0" smtClean="0">
                <a:solidFill>
                  <a:srgbClr val="DDF5F0"/>
                </a:solidFill>
                <a:latin typeface="Times New Roman" pitchFamily="18" charset="0"/>
                <a:cs typeface="Times New Roman" pitchFamily="18" charset="0"/>
              </a:rPr>
              <a:t> </a:t>
            </a:r>
            <a:r>
              <a:rPr sz="2800" b="0" spc="-10" dirty="0">
                <a:solidFill>
                  <a:srgbClr val="DDF5F0"/>
                </a:solidFill>
                <a:latin typeface="Times New Roman" pitchFamily="18" charset="0"/>
                <a:cs typeface="Times New Roman" pitchFamily="18" charset="0"/>
              </a:rPr>
              <a:t>PTH</a:t>
            </a:r>
            <a:endParaRPr sz="2800" b="0" dirty="0">
              <a:latin typeface="Times New Roman" pitchFamily="18" charset="0"/>
              <a:cs typeface="Times New Roman" pitchFamily="18" charset="0"/>
            </a:endParaRPr>
          </a:p>
        </p:txBody>
      </p:sp>
    </p:spTree>
    <p:extLst>
      <p:ext uri="{BB962C8B-B14F-4D97-AF65-F5344CB8AC3E}">
        <p14:creationId xmlns:p14="http://schemas.microsoft.com/office/powerpoint/2010/main" val="40063736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070" y="3068320"/>
            <a:ext cx="1441450" cy="1186180"/>
          </a:xfrm>
          <a:prstGeom prst="rect">
            <a:avLst/>
          </a:prstGeom>
          <a:solidFill>
            <a:srgbClr val="FFFFFF"/>
          </a:solidFill>
          <a:ln w="9344">
            <a:solidFill>
              <a:srgbClr val="000000"/>
            </a:solidFill>
          </a:ln>
        </p:spPr>
        <p:txBody>
          <a:bodyPr vert="horz" wrap="square" lIns="0" tIns="4445" rIns="0" bIns="0" rtlCol="0">
            <a:spAutoFit/>
          </a:bodyPr>
          <a:lstStyle/>
          <a:p>
            <a:pPr>
              <a:lnSpc>
                <a:spcPct val="100000"/>
              </a:lnSpc>
              <a:spcBef>
                <a:spcPts val="35"/>
              </a:spcBef>
            </a:pPr>
            <a:endParaRPr sz="2150">
              <a:latin typeface="Times New Roman"/>
              <a:cs typeface="Times New Roman"/>
            </a:endParaRPr>
          </a:p>
          <a:p>
            <a:pPr marL="490855" marR="135890" indent="-346710">
              <a:lnSpc>
                <a:spcPct val="100000"/>
              </a:lnSpc>
            </a:pPr>
            <a:r>
              <a:rPr sz="1800" spc="-5" dirty="0">
                <a:latin typeface="Arial MT"/>
                <a:cs typeface="Arial MT"/>
              </a:rPr>
              <a:t>Pre</a:t>
            </a:r>
            <a:r>
              <a:rPr sz="1800" spc="-80" dirty="0">
                <a:latin typeface="Arial MT"/>
                <a:cs typeface="Arial MT"/>
              </a:rPr>
              <a:t> </a:t>
            </a:r>
            <a:r>
              <a:rPr sz="1800" spc="-10" dirty="0">
                <a:latin typeface="Arial MT"/>
                <a:cs typeface="Arial MT"/>
              </a:rPr>
              <a:t>hepatic </a:t>
            </a:r>
            <a:r>
              <a:rPr sz="1800" spc="-484" dirty="0">
                <a:latin typeface="Arial MT"/>
                <a:cs typeface="Arial MT"/>
              </a:rPr>
              <a:t> </a:t>
            </a:r>
            <a:r>
              <a:rPr sz="1800" spc="-5" dirty="0">
                <a:latin typeface="Arial MT"/>
                <a:cs typeface="Arial MT"/>
              </a:rPr>
              <a:t>PHT</a:t>
            </a:r>
            <a:endParaRPr sz="1800">
              <a:latin typeface="Arial MT"/>
              <a:cs typeface="Arial MT"/>
            </a:endParaRPr>
          </a:p>
        </p:txBody>
      </p:sp>
      <p:sp>
        <p:nvSpPr>
          <p:cNvPr id="3" name="object 3"/>
          <p:cNvSpPr txBox="1"/>
          <p:nvPr/>
        </p:nvSpPr>
        <p:spPr>
          <a:xfrm>
            <a:off x="107950" y="980439"/>
            <a:ext cx="2448560" cy="1223010"/>
          </a:xfrm>
          <a:prstGeom prst="rect">
            <a:avLst/>
          </a:prstGeom>
          <a:solidFill>
            <a:srgbClr val="000000"/>
          </a:solidFill>
          <a:ln w="9344">
            <a:solidFill>
              <a:srgbClr val="FFFF99"/>
            </a:solidFill>
          </a:ln>
        </p:spPr>
        <p:txBody>
          <a:bodyPr vert="horz" wrap="square" lIns="0" tIns="1905" rIns="0" bIns="0" rtlCol="0">
            <a:spAutoFit/>
          </a:bodyPr>
          <a:lstStyle/>
          <a:p>
            <a:pPr>
              <a:lnSpc>
                <a:spcPct val="100000"/>
              </a:lnSpc>
              <a:spcBef>
                <a:spcPts val="15"/>
              </a:spcBef>
            </a:pPr>
            <a:endParaRPr sz="2300">
              <a:latin typeface="Times New Roman"/>
              <a:cs typeface="Times New Roman"/>
            </a:endParaRPr>
          </a:p>
          <a:p>
            <a:pPr marL="90170" marR="168910">
              <a:lnSpc>
                <a:spcPct val="100000"/>
              </a:lnSpc>
            </a:pPr>
            <a:r>
              <a:rPr sz="1800" spc="-10" dirty="0">
                <a:solidFill>
                  <a:srgbClr val="DDF5F0"/>
                </a:solidFill>
                <a:latin typeface="Arial MT"/>
                <a:cs typeface="Arial MT"/>
              </a:rPr>
              <a:t>1.Upper </a:t>
            </a:r>
            <a:r>
              <a:rPr sz="1800" dirty="0">
                <a:solidFill>
                  <a:srgbClr val="DDF5F0"/>
                </a:solidFill>
                <a:latin typeface="Arial MT"/>
                <a:cs typeface="Arial MT"/>
              </a:rPr>
              <a:t>GIT </a:t>
            </a:r>
            <a:r>
              <a:rPr sz="1800" spc="-10" dirty="0">
                <a:solidFill>
                  <a:srgbClr val="DDF5F0"/>
                </a:solidFill>
                <a:latin typeface="Arial MT"/>
                <a:cs typeface="Arial MT"/>
              </a:rPr>
              <a:t>bleeding </a:t>
            </a:r>
            <a:r>
              <a:rPr sz="1800" spc="-490" dirty="0">
                <a:solidFill>
                  <a:srgbClr val="DDF5F0"/>
                </a:solidFill>
                <a:latin typeface="Arial MT"/>
                <a:cs typeface="Arial MT"/>
              </a:rPr>
              <a:t> </a:t>
            </a:r>
            <a:r>
              <a:rPr sz="1800" spc="-10" dirty="0">
                <a:solidFill>
                  <a:srgbClr val="DDF5F0"/>
                </a:solidFill>
                <a:latin typeface="Arial MT"/>
                <a:cs typeface="Arial MT"/>
              </a:rPr>
              <a:t>2.pallor </a:t>
            </a:r>
            <a:r>
              <a:rPr sz="1800" spc="-5" dirty="0">
                <a:solidFill>
                  <a:srgbClr val="DDF5F0"/>
                </a:solidFill>
                <a:latin typeface="Arial MT"/>
                <a:cs typeface="Arial MT"/>
              </a:rPr>
              <a:t> </a:t>
            </a:r>
            <a:r>
              <a:rPr sz="1800" spc="-10" dirty="0">
                <a:solidFill>
                  <a:srgbClr val="DDF5F0"/>
                </a:solidFill>
                <a:latin typeface="Arial MT"/>
                <a:cs typeface="Arial MT"/>
              </a:rPr>
              <a:t>3.splenomegaly</a:t>
            </a:r>
            <a:endParaRPr sz="1800">
              <a:latin typeface="Arial MT"/>
              <a:cs typeface="Arial MT"/>
            </a:endParaRPr>
          </a:p>
        </p:txBody>
      </p:sp>
      <p:sp>
        <p:nvSpPr>
          <p:cNvPr id="4" name="object 4"/>
          <p:cNvSpPr/>
          <p:nvPr/>
        </p:nvSpPr>
        <p:spPr>
          <a:xfrm>
            <a:off x="1689100" y="3284220"/>
            <a:ext cx="1946910" cy="791210"/>
          </a:xfrm>
          <a:custGeom>
            <a:avLst/>
            <a:gdLst/>
            <a:ahLst/>
            <a:cxnLst/>
            <a:rect l="l" t="t" r="r" b="b"/>
            <a:pathLst>
              <a:path w="1946910" h="791210">
                <a:moveTo>
                  <a:pt x="0" y="0"/>
                </a:moveTo>
                <a:lnTo>
                  <a:pt x="1946910" y="0"/>
                </a:lnTo>
                <a:lnTo>
                  <a:pt x="1946910" y="791209"/>
                </a:lnTo>
                <a:lnTo>
                  <a:pt x="0" y="791209"/>
                </a:lnTo>
                <a:lnTo>
                  <a:pt x="0" y="0"/>
                </a:lnTo>
                <a:close/>
              </a:path>
              <a:path w="1946910" h="791210">
                <a:moveTo>
                  <a:pt x="0" y="0"/>
                </a:moveTo>
                <a:lnTo>
                  <a:pt x="0" y="0"/>
                </a:lnTo>
              </a:path>
              <a:path w="1946910" h="791210">
                <a:moveTo>
                  <a:pt x="1946910" y="791209"/>
                </a:moveTo>
                <a:lnTo>
                  <a:pt x="1946910" y="791209"/>
                </a:lnTo>
              </a:path>
            </a:pathLst>
          </a:custGeom>
          <a:ln w="9344">
            <a:solidFill>
              <a:srgbClr val="000000"/>
            </a:solidFill>
          </a:ln>
        </p:spPr>
        <p:txBody>
          <a:bodyPr wrap="square" lIns="0" tIns="0" rIns="0" bIns="0" rtlCol="0"/>
          <a:lstStyle/>
          <a:p>
            <a:endParaRPr/>
          </a:p>
        </p:txBody>
      </p:sp>
      <p:sp>
        <p:nvSpPr>
          <p:cNvPr id="5" name="object 5"/>
          <p:cNvSpPr txBox="1"/>
          <p:nvPr/>
        </p:nvSpPr>
        <p:spPr>
          <a:xfrm>
            <a:off x="1693772" y="3288892"/>
            <a:ext cx="1938020" cy="782320"/>
          </a:xfrm>
          <a:prstGeom prst="rect">
            <a:avLst/>
          </a:prstGeom>
          <a:solidFill>
            <a:srgbClr val="FFFFFF"/>
          </a:solidFill>
        </p:spPr>
        <p:txBody>
          <a:bodyPr vert="horz" wrap="square" lIns="0" tIns="6350" rIns="0" bIns="0" rtlCol="0">
            <a:spAutoFit/>
          </a:bodyPr>
          <a:lstStyle/>
          <a:p>
            <a:pPr>
              <a:lnSpc>
                <a:spcPct val="100000"/>
              </a:lnSpc>
              <a:spcBef>
                <a:spcPts val="50"/>
              </a:spcBef>
            </a:pPr>
            <a:endParaRPr sz="1800">
              <a:latin typeface="Times New Roman"/>
              <a:cs typeface="Times New Roman"/>
            </a:endParaRPr>
          </a:p>
          <a:p>
            <a:pPr marL="137160">
              <a:lnSpc>
                <a:spcPct val="100000"/>
              </a:lnSpc>
            </a:pPr>
            <a:r>
              <a:rPr sz="1600" b="1" spc="-10" dirty="0">
                <a:latin typeface="Arial"/>
                <a:cs typeface="Arial"/>
              </a:rPr>
              <a:t>PRESINUSOIDAL</a:t>
            </a:r>
            <a:endParaRPr sz="1600">
              <a:latin typeface="Arial"/>
              <a:cs typeface="Arial"/>
            </a:endParaRPr>
          </a:p>
        </p:txBody>
      </p:sp>
      <p:sp>
        <p:nvSpPr>
          <p:cNvPr id="6" name="object 6"/>
          <p:cNvSpPr txBox="1"/>
          <p:nvPr/>
        </p:nvSpPr>
        <p:spPr>
          <a:xfrm>
            <a:off x="3637279" y="3501390"/>
            <a:ext cx="1654810" cy="501650"/>
          </a:xfrm>
          <a:prstGeom prst="rect">
            <a:avLst/>
          </a:prstGeom>
          <a:solidFill>
            <a:srgbClr val="FFFFFF"/>
          </a:solidFill>
          <a:ln w="9344">
            <a:solidFill>
              <a:srgbClr val="000000"/>
            </a:solidFill>
          </a:ln>
        </p:spPr>
        <p:txBody>
          <a:bodyPr vert="horz" wrap="square" lIns="0" tIns="114300" rIns="0" bIns="0" rtlCol="0">
            <a:spAutoFit/>
          </a:bodyPr>
          <a:lstStyle/>
          <a:p>
            <a:pPr marL="135890">
              <a:lnSpc>
                <a:spcPct val="100000"/>
              </a:lnSpc>
              <a:spcBef>
                <a:spcPts val="900"/>
              </a:spcBef>
            </a:pPr>
            <a:r>
              <a:rPr sz="1800" spc="-5" dirty="0">
                <a:latin typeface="Arial MT"/>
                <a:cs typeface="Arial MT"/>
              </a:rPr>
              <a:t>SINUSOIDAL</a:t>
            </a:r>
            <a:endParaRPr sz="1800">
              <a:latin typeface="Arial MT"/>
              <a:cs typeface="Arial MT"/>
            </a:endParaRPr>
          </a:p>
        </p:txBody>
      </p:sp>
      <p:grpSp>
        <p:nvGrpSpPr>
          <p:cNvPr id="7" name="object 7"/>
          <p:cNvGrpSpPr/>
          <p:nvPr/>
        </p:nvGrpSpPr>
        <p:grpSpPr>
          <a:xfrm>
            <a:off x="2620327" y="1191577"/>
            <a:ext cx="3108325" cy="1594485"/>
            <a:chOff x="2620327" y="1191577"/>
            <a:chExt cx="3108325" cy="1594485"/>
          </a:xfrm>
        </p:grpSpPr>
        <p:sp>
          <p:nvSpPr>
            <p:cNvPr id="8" name="object 8"/>
            <p:cNvSpPr/>
            <p:nvPr/>
          </p:nvSpPr>
          <p:spPr>
            <a:xfrm>
              <a:off x="2625089" y="1196339"/>
              <a:ext cx="3098800" cy="1584960"/>
            </a:xfrm>
            <a:custGeom>
              <a:avLst/>
              <a:gdLst/>
              <a:ahLst/>
              <a:cxnLst/>
              <a:rect l="l" t="t" r="r" b="b"/>
              <a:pathLst>
                <a:path w="3098800" h="1584960">
                  <a:moveTo>
                    <a:pt x="0" y="0"/>
                  </a:moveTo>
                  <a:lnTo>
                    <a:pt x="3098800" y="0"/>
                  </a:lnTo>
                  <a:lnTo>
                    <a:pt x="3098800" y="1584960"/>
                  </a:lnTo>
                  <a:lnTo>
                    <a:pt x="0" y="1584960"/>
                  </a:lnTo>
                  <a:lnTo>
                    <a:pt x="0" y="0"/>
                  </a:lnTo>
                  <a:close/>
                </a:path>
              </a:pathLst>
            </a:custGeom>
            <a:solidFill>
              <a:srgbClr val="000000"/>
            </a:solidFill>
          </p:spPr>
          <p:txBody>
            <a:bodyPr wrap="square" lIns="0" tIns="0" rIns="0" bIns="0" rtlCol="0"/>
            <a:lstStyle/>
            <a:p>
              <a:endParaRPr/>
            </a:p>
          </p:txBody>
        </p:sp>
        <p:sp>
          <p:nvSpPr>
            <p:cNvPr id="9" name="object 9"/>
            <p:cNvSpPr/>
            <p:nvPr/>
          </p:nvSpPr>
          <p:spPr>
            <a:xfrm>
              <a:off x="2625089" y="1196339"/>
              <a:ext cx="3098800" cy="1584960"/>
            </a:xfrm>
            <a:custGeom>
              <a:avLst/>
              <a:gdLst/>
              <a:ahLst/>
              <a:cxnLst/>
              <a:rect l="l" t="t" r="r" b="b"/>
              <a:pathLst>
                <a:path w="3098800" h="1584960">
                  <a:moveTo>
                    <a:pt x="0" y="0"/>
                  </a:moveTo>
                  <a:lnTo>
                    <a:pt x="3098800" y="0"/>
                  </a:lnTo>
                  <a:lnTo>
                    <a:pt x="3098800" y="1584960"/>
                  </a:lnTo>
                  <a:lnTo>
                    <a:pt x="0" y="1584960"/>
                  </a:lnTo>
                  <a:lnTo>
                    <a:pt x="0" y="0"/>
                  </a:lnTo>
                  <a:close/>
                </a:path>
                <a:path w="3098800" h="1584960">
                  <a:moveTo>
                    <a:pt x="0" y="0"/>
                  </a:moveTo>
                  <a:lnTo>
                    <a:pt x="0" y="0"/>
                  </a:lnTo>
                </a:path>
                <a:path w="3098800" h="1584960">
                  <a:moveTo>
                    <a:pt x="3098800" y="1584960"/>
                  </a:moveTo>
                  <a:lnTo>
                    <a:pt x="3098800" y="1584960"/>
                  </a:lnTo>
                </a:path>
              </a:pathLst>
            </a:custGeom>
            <a:ln w="9344">
              <a:solidFill>
                <a:srgbClr val="000000"/>
              </a:solidFill>
            </a:ln>
          </p:spPr>
          <p:txBody>
            <a:bodyPr wrap="square" lIns="0" tIns="0" rIns="0" bIns="0" rtlCol="0"/>
            <a:lstStyle/>
            <a:p>
              <a:endParaRPr/>
            </a:p>
          </p:txBody>
        </p:sp>
      </p:grpSp>
      <p:sp>
        <p:nvSpPr>
          <p:cNvPr id="10" name="object 10"/>
          <p:cNvSpPr txBox="1"/>
          <p:nvPr/>
        </p:nvSpPr>
        <p:spPr>
          <a:xfrm>
            <a:off x="2620417" y="1153159"/>
            <a:ext cx="3096260" cy="1671320"/>
          </a:xfrm>
          <a:prstGeom prst="rect">
            <a:avLst/>
          </a:prstGeom>
        </p:spPr>
        <p:txBody>
          <a:bodyPr vert="horz" wrap="square" lIns="0" tIns="12700" rIns="0" bIns="0" rtlCol="0">
            <a:spAutoFit/>
          </a:bodyPr>
          <a:lstStyle/>
          <a:p>
            <a:pPr marL="481965" marR="461645" algn="ctr">
              <a:lnSpc>
                <a:spcPct val="100000"/>
              </a:lnSpc>
              <a:spcBef>
                <a:spcPts val="100"/>
              </a:spcBef>
            </a:pPr>
            <a:r>
              <a:rPr sz="1800" spc="-10" dirty="0">
                <a:solidFill>
                  <a:srgbClr val="DDF5F0"/>
                </a:solidFill>
                <a:latin typeface="Arial MT"/>
                <a:cs typeface="Arial MT"/>
              </a:rPr>
              <a:t>1.upper </a:t>
            </a:r>
            <a:r>
              <a:rPr sz="1800" dirty="0">
                <a:solidFill>
                  <a:srgbClr val="DDF5F0"/>
                </a:solidFill>
                <a:latin typeface="Arial MT"/>
                <a:cs typeface="Arial MT"/>
              </a:rPr>
              <a:t>GIT </a:t>
            </a:r>
            <a:r>
              <a:rPr sz="1800" spc="-10" dirty="0">
                <a:solidFill>
                  <a:srgbClr val="DDF5F0"/>
                </a:solidFill>
                <a:latin typeface="Arial MT"/>
                <a:cs typeface="Arial MT"/>
              </a:rPr>
              <a:t>bleeding </a:t>
            </a:r>
            <a:r>
              <a:rPr sz="1800" spc="-490" dirty="0">
                <a:solidFill>
                  <a:srgbClr val="DDF5F0"/>
                </a:solidFill>
                <a:latin typeface="Arial MT"/>
                <a:cs typeface="Arial MT"/>
              </a:rPr>
              <a:t> </a:t>
            </a:r>
            <a:r>
              <a:rPr sz="1800" spc="-10" dirty="0">
                <a:solidFill>
                  <a:srgbClr val="DDF5F0"/>
                </a:solidFill>
                <a:latin typeface="Arial MT"/>
                <a:cs typeface="Arial MT"/>
              </a:rPr>
              <a:t>2.splenomegaly </a:t>
            </a:r>
            <a:r>
              <a:rPr sz="1800" spc="-5" dirty="0">
                <a:solidFill>
                  <a:srgbClr val="DDF5F0"/>
                </a:solidFill>
                <a:latin typeface="Arial MT"/>
                <a:cs typeface="Arial MT"/>
              </a:rPr>
              <a:t> </a:t>
            </a:r>
            <a:r>
              <a:rPr sz="1800" spc="-10" dirty="0">
                <a:solidFill>
                  <a:srgbClr val="DDF5F0"/>
                </a:solidFill>
                <a:latin typeface="Arial MT"/>
                <a:cs typeface="Arial MT"/>
              </a:rPr>
              <a:t>3.jaundice </a:t>
            </a:r>
            <a:r>
              <a:rPr sz="1800" spc="-5" dirty="0">
                <a:solidFill>
                  <a:srgbClr val="DDF5F0"/>
                </a:solidFill>
                <a:latin typeface="Arial MT"/>
                <a:cs typeface="Arial MT"/>
              </a:rPr>
              <a:t> </a:t>
            </a:r>
            <a:r>
              <a:rPr sz="1800" spc="-10" dirty="0">
                <a:solidFill>
                  <a:srgbClr val="DDF5F0"/>
                </a:solidFill>
                <a:latin typeface="Arial MT"/>
                <a:cs typeface="Arial MT"/>
              </a:rPr>
              <a:t>4.hepatomegaly </a:t>
            </a:r>
            <a:r>
              <a:rPr sz="1800" spc="-5" dirty="0">
                <a:solidFill>
                  <a:srgbClr val="DDF5F0"/>
                </a:solidFill>
                <a:latin typeface="Arial MT"/>
                <a:cs typeface="Arial MT"/>
              </a:rPr>
              <a:t> 5.ascites</a:t>
            </a:r>
            <a:endParaRPr sz="1800">
              <a:latin typeface="Arial MT"/>
              <a:cs typeface="Arial MT"/>
            </a:endParaRPr>
          </a:p>
          <a:p>
            <a:pPr marL="15875" algn="ctr">
              <a:lnSpc>
                <a:spcPct val="100000"/>
              </a:lnSpc>
            </a:pPr>
            <a:r>
              <a:rPr sz="1800" spc="-10" dirty="0">
                <a:solidFill>
                  <a:srgbClr val="DDF5F0"/>
                </a:solidFill>
                <a:latin typeface="Arial MT"/>
                <a:cs typeface="Arial MT"/>
              </a:rPr>
              <a:t>6.hepatic</a:t>
            </a:r>
            <a:r>
              <a:rPr sz="1800" spc="-15" dirty="0">
                <a:solidFill>
                  <a:srgbClr val="DDF5F0"/>
                </a:solidFill>
                <a:latin typeface="Arial MT"/>
                <a:cs typeface="Arial MT"/>
              </a:rPr>
              <a:t> </a:t>
            </a:r>
            <a:r>
              <a:rPr sz="1800" spc="-10" dirty="0">
                <a:solidFill>
                  <a:srgbClr val="DDF5F0"/>
                </a:solidFill>
                <a:latin typeface="Arial MT"/>
                <a:cs typeface="Arial MT"/>
              </a:rPr>
              <a:t>encephalopathy</a:t>
            </a:r>
            <a:endParaRPr sz="1800">
              <a:latin typeface="Arial MT"/>
              <a:cs typeface="Arial MT"/>
            </a:endParaRPr>
          </a:p>
        </p:txBody>
      </p:sp>
      <p:grpSp>
        <p:nvGrpSpPr>
          <p:cNvPr id="11" name="object 11"/>
          <p:cNvGrpSpPr/>
          <p:nvPr/>
        </p:nvGrpSpPr>
        <p:grpSpPr>
          <a:xfrm>
            <a:off x="4300220" y="2833370"/>
            <a:ext cx="114300" cy="524510"/>
            <a:chOff x="4300220" y="2833370"/>
            <a:chExt cx="114300" cy="524510"/>
          </a:xfrm>
        </p:grpSpPr>
        <p:sp>
          <p:nvSpPr>
            <p:cNvPr id="12" name="object 12"/>
            <p:cNvSpPr/>
            <p:nvPr/>
          </p:nvSpPr>
          <p:spPr>
            <a:xfrm>
              <a:off x="4356100" y="2852420"/>
              <a:ext cx="1270" cy="398780"/>
            </a:xfrm>
            <a:custGeom>
              <a:avLst/>
              <a:gdLst/>
              <a:ahLst/>
              <a:cxnLst/>
              <a:rect l="l" t="t" r="r" b="b"/>
              <a:pathLst>
                <a:path w="1270" h="398779">
                  <a:moveTo>
                    <a:pt x="0" y="0"/>
                  </a:moveTo>
                  <a:lnTo>
                    <a:pt x="1270" y="398779"/>
                  </a:lnTo>
                </a:path>
              </a:pathLst>
            </a:custGeom>
            <a:ln w="38100">
              <a:solidFill>
                <a:srgbClr val="99CC00"/>
              </a:solidFill>
            </a:ln>
          </p:spPr>
          <p:txBody>
            <a:bodyPr wrap="square" lIns="0" tIns="0" rIns="0" bIns="0" rtlCol="0"/>
            <a:lstStyle/>
            <a:p>
              <a:endParaRPr/>
            </a:p>
          </p:txBody>
        </p:sp>
        <p:sp>
          <p:nvSpPr>
            <p:cNvPr id="13" name="object 13"/>
            <p:cNvSpPr/>
            <p:nvPr/>
          </p:nvSpPr>
          <p:spPr>
            <a:xfrm>
              <a:off x="4300220" y="3242310"/>
              <a:ext cx="114300" cy="115570"/>
            </a:xfrm>
            <a:custGeom>
              <a:avLst/>
              <a:gdLst/>
              <a:ahLst/>
              <a:cxnLst/>
              <a:rect l="l" t="t" r="r" b="b"/>
              <a:pathLst>
                <a:path w="114300" h="115570">
                  <a:moveTo>
                    <a:pt x="114300" y="0"/>
                  </a:moveTo>
                  <a:lnTo>
                    <a:pt x="0" y="1269"/>
                  </a:lnTo>
                  <a:lnTo>
                    <a:pt x="57150" y="115569"/>
                  </a:lnTo>
                  <a:lnTo>
                    <a:pt x="114300" y="0"/>
                  </a:lnTo>
                  <a:close/>
                </a:path>
              </a:pathLst>
            </a:custGeom>
            <a:solidFill>
              <a:srgbClr val="99CC00"/>
            </a:solidFill>
          </p:spPr>
          <p:txBody>
            <a:bodyPr wrap="square" lIns="0" tIns="0" rIns="0" bIns="0" rtlCol="0"/>
            <a:lstStyle/>
            <a:p>
              <a:endParaRPr/>
            </a:p>
          </p:txBody>
        </p:sp>
      </p:grpSp>
      <p:sp>
        <p:nvSpPr>
          <p:cNvPr id="14" name="object 14"/>
          <p:cNvSpPr txBox="1">
            <a:spLocks noGrp="1"/>
          </p:cNvSpPr>
          <p:nvPr>
            <p:ph type="title"/>
          </p:nvPr>
        </p:nvSpPr>
        <p:spPr>
          <a:xfrm>
            <a:off x="2698750" y="44450"/>
            <a:ext cx="3242310" cy="576580"/>
          </a:xfrm>
          <a:prstGeom prst="rect">
            <a:avLst/>
          </a:prstGeom>
          <a:solidFill>
            <a:srgbClr val="FFFFFF"/>
          </a:solidFill>
          <a:ln w="9344">
            <a:solidFill>
              <a:srgbClr val="000000"/>
            </a:solidFill>
          </a:ln>
        </p:spPr>
        <p:txBody>
          <a:bodyPr vert="horz" wrap="square" lIns="0" tIns="151130" rIns="0" bIns="0" rtlCol="0">
            <a:spAutoFit/>
          </a:bodyPr>
          <a:lstStyle/>
          <a:p>
            <a:pPr marL="229235">
              <a:lnSpc>
                <a:spcPct val="100000"/>
              </a:lnSpc>
              <a:spcBef>
                <a:spcPts val="1190"/>
              </a:spcBef>
            </a:pPr>
            <a:r>
              <a:rPr sz="1800" b="0" u="none" spc="-5" dirty="0">
                <a:solidFill>
                  <a:srgbClr val="000000"/>
                </a:solidFill>
                <a:latin typeface="Arial MT"/>
                <a:cs typeface="Arial MT"/>
              </a:rPr>
              <a:t>PORTAL</a:t>
            </a:r>
            <a:r>
              <a:rPr sz="1800" b="0" u="none" spc="-50" dirty="0">
                <a:solidFill>
                  <a:srgbClr val="000000"/>
                </a:solidFill>
                <a:latin typeface="Arial MT"/>
                <a:cs typeface="Arial MT"/>
              </a:rPr>
              <a:t> </a:t>
            </a:r>
            <a:r>
              <a:rPr sz="1800" b="0" u="none" spc="-5" dirty="0">
                <a:solidFill>
                  <a:srgbClr val="000000"/>
                </a:solidFill>
                <a:latin typeface="Arial MT"/>
                <a:cs typeface="Arial MT"/>
              </a:rPr>
              <a:t>HYPERTENSION</a:t>
            </a:r>
            <a:endParaRPr sz="1800">
              <a:latin typeface="Arial MT"/>
              <a:cs typeface="Arial MT"/>
            </a:endParaRPr>
          </a:p>
        </p:txBody>
      </p:sp>
      <p:grpSp>
        <p:nvGrpSpPr>
          <p:cNvPr id="15" name="object 15"/>
          <p:cNvGrpSpPr/>
          <p:nvPr/>
        </p:nvGrpSpPr>
        <p:grpSpPr>
          <a:xfrm>
            <a:off x="2482850" y="601980"/>
            <a:ext cx="234950" cy="349250"/>
            <a:chOff x="2482850" y="601980"/>
            <a:chExt cx="234950" cy="349250"/>
          </a:xfrm>
        </p:grpSpPr>
        <p:sp>
          <p:nvSpPr>
            <p:cNvPr id="16" name="object 16"/>
            <p:cNvSpPr/>
            <p:nvPr/>
          </p:nvSpPr>
          <p:spPr>
            <a:xfrm>
              <a:off x="2541269" y="621030"/>
              <a:ext cx="157480" cy="240029"/>
            </a:xfrm>
            <a:custGeom>
              <a:avLst/>
              <a:gdLst/>
              <a:ahLst/>
              <a:cxnLst/>
              <a:rect l="l" t="t" r="r" b="b"/>
              <a:pathLst>
                <a:path w="157480" h="240030">
                  <a:moveTo>
                    <a:pt x="157480" y="0"/>
                  </a:moveTo>
                  <a:lnTo>
                    <a:pt x="0" y="240030"/>
                  </a:lnTo>
                </a:path>
              </a:pathLst>
            </a:custGeom>
            <a:ln w="38100">
              <a:solidFill>
                <a:srgbClr val="00FFFF"/>
              </a:solidFill>
            </a:ln>
          </p:spPr>
          <p:txBody>
            <a:bodyPr wrap="square" lIns="0" tIns="0" rIns="0" bIns="0" rtlCol="0"/>
            <a:lstStyle/>
            <a:p>
              <a:endParaRPr/>
            </a:p>
          </p:txBody>
        </p:sp>
        <p:sp>
          <p:nvSpPr>
            <p:cNvPr id="17" name="object 17"/>
            <p:cNvSpPr/>
            <p:nvPr/>
          </p:nvSpPr>
          <p:spPr>
            <a:xfrm>
              <a:off x="2482850" y="824230"/>
              <a:ext cx="110489" cy="127000"/>
            </a:xfrm>
            <a:custGeom>
              <a:avLst/>
              <a:gdLst/>
              <a:ahLst/>
              <a:cxnLst/>
              <a:rect l="l" t="t" r="r" b="b"/>
              <a:pathLst>
                <a:path w="110489" h="127000">
                  <a:moveTo>
                    <a:pt x="15239" y="0"/>
                  </a:moveTo>
                  <a:lnTo>
                    <a:pt x="0" y="127000"/>
                  </a:lnTo>
                  <a:lnTo>
                    <a:pt x="110489" y="62230"/>
                  </a:lnTo>
                  <a:lnTo>
                    <a:pt x="15239" y="0"/>
                  </a:lnTo>
                  <a:close/>
                </a:path>
              </a:pathLst>
            </a:custGeom>
            <a:solidFill>
              <a:srgbClr val="00FFFF"/>
            </a:solidFill>
          </p:spPr>
          <p:txBody>
            <a:bodyPr wrap="square" lIns="0" tIns="0" rIns="0" bIns="0" rtlCol="0"/>
            <a:lstStyle/>
            <a:p>
              <a:endParaRPr/>
            </a:p>
          </p:txBody>
        </p:sp>
      </p:grpSp>
      <p:grpSp>
        <p:nvGrpSpPr>
          <p:cNvPr id="18" name="object 18"/>
          <p:cNvGrpSpPr/>
          <p:nvPr/>
        </p:nvGrpSpPr>
        <p:grpSpPr>
          <a:xfrm>
            <a:off x="5380127" y="3462427"/>
            <a:ext cx="1429385" cy="619125"/>
            <a:chOff x="5380127" y="3462427"/>
            <a:chExt cx="1429385" cy="619125"/>
          </a:xfrm>
        </p:grpSpPr>
        <p:sp>
          <p:nvSpPr>
            <p:cNvPr id="19" name="object 19"/>
            <p:cNvSpPr/>
            <p:nvPr/>
          </p:nvSpPr>
          <p:spPr>
            <a:xfrm>
              <a:off x="5384800" y="3467100"/>
              <a:ext cx="1419860" cy="609600"/>
            </a:xfrm>
            <a:custGeom>
              <a:avLst/>
              <a:gdLst/>
              <a:ahLst/>
              <a:cxnLst/>
              <a:rect l="l" t="t" r="r" b="b"/>
              <a:pathLst>
                <a:path w="1419859" h="609600">
                  <a:moveTo>
                    <a:pt x="0" y="0"/>
                  </a:moveTo>
                  <a:lnTo>
                    <a:pt x="1419859" y="0"/>
                  </a:lnTo>
                  <a:lnTo>
                    <a:pt x="1419859" y="609600"/>
                  </a:lnTo>
                  <a:lnTo>
                    <a:pt x="0" y="609600"/>
                  </a:lnTo>
                  <a:lnTo>
                    <a:pt x="0" y="0"/>
                  </a:lnTo>
                  <a:close/>
                </a:path>
              </a:pathLst>
            </a:custGeom>
            <a:solidFill>
              <a:srgbClr val="FFFFFF"/>
            </a:solidFill>
          </p:spPr>
          <p:txBody>
            <a:bodyPr wrap="square" lIns="0" tIns="0" rIns="0" bIns="0" rtlCol="0"/>
            <a:lstStyle/>
            <a:p>
              <a:endParaRPr/>
            </a:p>
          </p:txBody>
        </p:sp>
        <p:sp>
          <p:nvSpPr>
            <p:cNvPr id="20" name="object 20"/>
            <p:cNvSpPr/>
            <p:nvPr/>
          </p:nvSpPr>
          <p:spPr>
            <a:xfrm>
              <a:off x="5384800" y="3467100"/>
              <a:ext cx="1419860" cy="609600"/>
            </a:xfrm>
            <a:custGeom>
              <a:avLst/>
              <a:gdLst/>
              <a:ahLst/>
              <a:cxnLst/>
              <a:rect l="l" t="t" r="r" b="b"/>
              <a:pathLst>
                <a:path w="1419859" h="609600">
                  <a:moveTo>
                    <a:pt x="0" y="0"/>
                  </a:moveTo>
                  <a:lnTo>
                    <a:pt x="1419859" y="0"/>
                  </a:lnTo>
                  <a:lnTo>
                    <a:pt x="1419859" y="609600"/>
                  </a:lnTo>
                  <a:lnTo>
                    <a:pt x="0" y="609600"/>
                  </a:lnTo>
                  <a:lnTo>
                    <a:pt x="0" y="0"/>
                  </a:lnTo>
                  <a:close/>
                </a:path>
                <a:path w="1419859" h="609600">
                  <a:moveTo>
                    <a:pt x="0" y="0"/>
                  </a:moveTo>
                  <a:lnTo>
                    <a:pt x="0" y="0"/>
                  </a:lnTo>
                </a:path>
                <a:path w="1419859" h="609600">
                  <a:moveTo>
                    <a:pt x="1419859" y="609600"/>
                  </a:moveTo>
                  <a:lnTo>
                    <a:pt x="1419859" y="609600"/>
                  </a:lnTo>
                </a:path>
              </a:pathLst>
            </a:custGeom>
            <a:ln w="9344">
              <a:solidFill>
                <a:srgbClr val="000000"/>
              </a:solidFill>
            </a:ln>
          </p:spPr>
          <p:txBody>
            <a:bodyPr wrap="square" lIns="0" tIns="0" rIns="0" bIns="0" rtlCol="0"/>
            <a:lstStyle/>
            <a:p>
              <a:endParaRPr/>
            </a:p>
          </p:txBody>
        </p:sp>
      </p:grpSp>
      <p:sp>
        <p:nvSpPr>
          <p:cNvPr id="21" name="object 21"/>
          <p:cNvSpPr txBox="1"/>
          <p:nvPr/>
        </p:nvSpPr>
        <p:spPr>
          <a:xfrm>
            <a:off x="5327650" y="3622040"/>
            <a:ext cx="153352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post</a:t>
            </a:r>
            <a:r>
              <a:rPr sz="1800" spc="-45" dirty="0">
                <a:latin typeface="Arial MT"/>
                <a:cs typeface="Arial MT"/>
              </a:rPr>
              <a:t> </a:t>
            </a:r>
            <a:r>
              <a:rPr sz="1800" spc="-10" dirty="0">
                <a:latin typeface="Arial MT"/>
                <a:cs typeface="Arial MT"/>
              </a:rPr>
              <a:t>sinusoidal</a:t>
            </a:r>
            <a:endParaRPr sz="1800">
              <a:latin typeface="Arial MT"/>
              <a:cs typeface="Arial MT"/>
            </a:endParaRPr>
          </a:p>
        </p:txBody>
      </p:sp>
      <p:grpSp>
        <p:nvGrpSpPr>
          <p:cNvPr id="22" name="object 22"/>
          <p:cNvGrpSpPr/>
          <p:nvPr/>
        </p:nvGrpSpPr>
        <p:grpSpPr>
          <a:xfrm>
            <a:off x="812573" y="2332763"/>
            <a:ext cx="389255" cy="606425"/>
            <a:chOff x="812573" y="2332763"/>
            <a:chExt cx="389255" cy="606425"/>
          </a:xfrm>
        </p:grpSpPr>
        <p:sp>
          <p:nvSpPr>
            <p:cNvPr id="23" name="object 23"/>
            <p:cNvSpPr/>
            <p:nvPr/>
          </p:nvSpPr>
          <p:spPr>
            <a:xfrm>
              <a:off x="826770" y="2346959"/>
              <a:ext cx="360680" cy="577850"/>
            </a:xfrm>
            <a:custGeom>
              <a:avLst/>
              <a:gdLst/>
              <a:ahLst/>
              <a:cxnLst/>
              <a:rect l="l" t="t" r="r" b="b"/>
              <a:pathLst>
                <a:path w="360680" h="577850">
                  <a:moveTo>
                    <a:pt x="270510" y="0"/>
                  </a:moveTo>
                  <a:lnTo>
                    <a:pt x="90170" y="0"/>
                  </a:lnTo>
                  <a:lnTo>
                    <a:pt x="90170" y="433069"/>
                  </a:lnTo>
                  <a:lnTo>
                    <a:pt x="0" y="433069"/>
                  </a:lnTo>
                  <a:lnTo>
                    <a:pt x="180340" y="577850"/>
                  </a:lnTo>
                  <a:lnTo>
                    <a:pt x="360680" y="433069"/>
                  </a:lnTo>
                  <a:lnTo>
                    <a:pt x="270510" y="433069"/>
                  </a:lnTo>
                  <a:lnTo>
                    <a:pt x="270510" y="0"/>
                  </a:lnTo>
                  <a:close/>
                </a:path>
              </a:pathLst>
            </a:custGeom>
            <a:solidFill>
              <a:srgbClr val="993300"/>
            </a:solidFill>
          </p:spPr>
          <p:txBody>
            <a:bodyPr wrap="square" lIns="0" tIns="0" rIns="0" bIns="0" rtlCol="0"/>
            <a:lstStyle/>
            <a:p>
              <a:endParaRPr/>
            </a:p>
          </p:txBody>
        </p:sp>
        <p:sp>
          <p:nvSpPr>
            <p:cNvPr id="24" name="object 24"/>
            <p:cNvSpPr/>
            <p:nvPr/>
          </p:nvSpPr>
          <p:spPr>
            <a:xfrm>
              <a:off x="826770" y="2346959"/>
              <a:ext cx="360680" cy="577850"/>
            </a:xfrm>
            <a:custGeom>
              <a:avLst/>
              <a:gdLst/>
              <a:ahLst/>
              <a:cxnLst/>
              <a:rect l="l" t="t" r="r" b="b"/>
              <a:pathLst>
                <a:path w="360680" h="577850">
                  <a:moveTo>
                    <a:pt x="90170" y="0"/>
                  </a:moveTo>
                  <a:lnTo>
                    <a:pt x="90170" y="433069"/>
                  </a:lnTo>
                  <a:lnTo>
                    <a:pt x="0" y="433069"/>
                  </a:lnTo>
                  <a:lnTo>
                    <a:pt x="180340" y="577850"/>
                  </a:lnTo>
                  <a:lnTo>
                    <a:pt x="360680" y="433069"/>
                  </a:lnTo>
                  <a:lnTo>
                    <a:pt x="270510" y="433069"/>
                  </a:lnTo>
                  <a:lnTo>
                    <a:pt x="270510" y="0"/>
                  </a:lnTo>
                  <a:lnTo>
                    <a:pt x="90170" y="0"/>
                  </a:lnTo>
                  <a:close/>
                </a:path>
                <a:path w="360680" h="577850">
                  <a:moveTo>
                    <a:pt x="0" y="0"/>
                  </a:moveTo>
                  <a:lnTo>
                    <a:pt x="0" y="0"/>
                  </a:lnTo>
                </a:path>
                <a:path w="360680" h="577850">
                  <a:moveTo>
                    <a:pt x="360680" y="577850"/>
                  </a:moveTo>
                  <a:lnTo>
                    <a:pt x="360680" y="577850"/>
                  </a:lnTo>
                </a:path>
              </a:pathLst>
            </a:custGeom>
            <a:ln w="28393">
              <a:solidFill>
                <a:srgbClr val="6A8ADA"/>
              </a:solidFill>
            </a:ln>
          </p:spPr>
          <p:txBody>
            <a:bodyPr wrap="square" lIns="0" tIns="0" rIns="0" bIns="0" rtlCol="0"/>
            <a:lstStyle/>
            <a:p>
              <a:endParaRPr/>
            </a:p>
          </p:txBody>
        </p:sp>
      </p:grpSp>
      <p:grpSp>
        <p:nvGrpSpPr>
          <p:cNvPr id="25" name="object 25"/>
          <p:cNvGrpSpPr/>
          <p:nvPr/>
        </p:nvGrpSpPr>
        <p:grpSpPr>
          <a:xfrm>
            <a:off x="5496559" y="2852420"/>
            <a:ext cx="171450" cy="433070"/>
            <a:chOff x="5496559" y="2852420"/>
            <a:chExt cx="171450" cy="433070"/>
          </a:xfrm>
        </p:grpSpPr>
        <p:sp>
          <p:nvSpPr>
            <p:cNvPr id="26" name="object 26"/>
            <p:cNvSpPr/>
            <p:nvPr/>
          </p:nvSpPr>
          <p:spPr>
            <a:xfrm>
              <a:off x="5581649" y="2852420"/>
              <a:ext cx="0" cy="273050"/>
            </a:xfrm>
            <a:custGeom>
              <a:avLst/>
              <a:gdLst/>
              <a:ahLst/>
              <a:cxnLst/>
              <a:rect l="l" t="t" r="r" b="b"/>
              <a:pathLst>
                <a:path h="273050">
                  <a:moveTo>
                    <a:pt x="0" y="0"/>
                  </a:moveTo>
                  <a:lnTo>
                    <a:pt x="0" y="273050"/>
                  </a:lnTo>
                </a:path>
              </a:pathLst>
            </a:custGeom>
            <a:ln w="57150">
              <a:solidFill>
                <a:srgbClr val="00FF00"/>
              </a:solidFill>
            </a:ln>
          </p:spPr>
          <p:txBody>
            <a:bodyPr wrap="square" lIns="0" tIns="0" rIns="0" bIns="0" rtlCol="0"/>
            <a:lstStyle/>
            <a:p>
              <a:endParaRPr/>
            </a:p>
          </p:txBody>
        </p:sp>
        <p:sp>
          <p:nvSpPr>
            <p:cNvPr id="27" name="object 27"/>
            <p:cNvSpPr/>
            <p:nvPr/>
          </p:nvSpPr>
          <p:spPr>
            <a:xfrm>
              <a:off x="5496559" y="3114040"/>
              <a:ext cx="171450" cy="171450"/>
            </a:xfrm>
            <a:custGeom>
              <a:avLst/>
              <a:gdLst/>
              <a:ahLst/>
              <a:cxnLst/>
              <a:rect l="l" t="t" r="r" b="b"/>
              <a:pathLst>
                <a:path w="171450" h="171450">
                  <a:moveTo>
                    <a:pt x="171450" y="0"/>
                  </a:moveTo>
                  <a:lnTo>
                    <a:pt x="0" y="0"/>
                  </a:lnTo>
                  <a:lnTo>
                    <a:pt x="85089" y="171450"/>
                  </a:lnTo>
                  <a:lnTo>
                    <a:pt x="171450" y="0"/>
                  </a:lnTo>
                  <a:close/>
                </a:path>
              </a:pathLst>
            </a:custGeom>
            <a:solidFill>
              <a:srgbClr val="00FF00"/>
            </a:solidFill>
          </p:spPr>
          <p:txBody>
            <a:bodyPr wrap="square" lIns="0" tIns="0" rIns="0" bIns="0" rtlCol="0"/>
            <a:lstStyle/>
            <a:p>
              <a:endParaRPr/>
            </a:p>
          </p:txBody>
        </p:sp>
      </p:grpSp>
      <p:grpSp>
        <p:nvGrpSpPr>
          <p:cNvPr id="28" name="object 28"/>
          <p:cNvGrpSpPr/>
          <p:nvPr/>
        </p:nvGrpSpPr>
        <p:grpSpPr>
          <a:xfrm>
            <a:off x="7160667" y="3785007"/>
            <a:ext cx="1593215" cy="513715"/>
            <a:chOff x="7160667" y="3785007"/>
            <a:chExt cx="1593215" cy="513715"/>
          </a:xfrm>
        </p:grpSpPr>
        <p:sp>
          <p:nvSpPr>
            <p:cNvPr id="29" name="object 29"/>
            <p:cNvSpPr/>
            <p:nvPr/>
          </p:nvSpPr>
          <p:spPr>
            <a:xfrm>
              <a:off x="7165339" y="3789680"/>
              <a:ext cx="1583690" cy="504190"/>
            </a:xfrm>
            <a:custGeom>
              <a:avLst/>
              <a:gdLst/>
              <a:ahLst/>
              <a:cxnLst/>
              <a:rect l="l" t="t" r="r" b="b"/>
              <a:pathLst>
                <a:path w="1583690" h="504189">
                  <a:moveTo>
                    <a:pt x="1397000" y="0"/>
                  </a:moveTo>
                  <a:lnTo>
                    <a:pt x="186689" y="0"/>
                  </a:lnTo>
                  <a:lnTo>
                    <a:pt x="117871" y="5020"/>
                  </a:lnTo>
                  <a:lnTo>
                    <a:pt x="58102" y="18256"/>
                  </a:lnTo>
                  <a:lnTo>
                    <a:pt x="15954" y="36968"/>
                  </a:lnTo>
                  <a:lnTo>
                    <a:pt x="0" y="58420"/>
                  </a:lnTo>
                  <a:lnTo>
                    <a:pt x="0" y="445770"/>
                  </a:lnTo>
                  <a:lnTo>
                    <a:pt x="15954" y="467221"/>
                  </a:lnTo>
                  <a:lnTo>
                    <a:pt x="58102" y="485933"/>
                  </a:lnTo>
                  <a:lnTo>
                    <a:pt x="117871" y="499169"/>
                  </a:lnTo>
                  <a:lnTo>
                    <a:pt x="186689" y="504190"/>
                  </a:lnTo>
                  <a:lnTo>
                    <a:pt x="1397000" y="504190"/>
                  </a:lnTo>
                  <a:lnTo>
                    <a:pt x="1465282" y="499169"/>
                  </a:lnTo>
                  <a:lnTo>
                    <a:pt x="1525111" y="485933"/>
                  </a:lnTo>
                  <a:lnTo>
                    <a:pt x="1567557" y="467221"/>
                  </a:lnTo>
                  <a:lnTo>
                    <a:pt x="1583689" y="445770"/>
                  </a:lnTo>
                  <a:lnTo>
                    <a:pt x="1583689" y="58420"/>
                  </a:lnTo>
                  <a:lnTo>
                    <a:pt x="1567557" y="36968"/>
                  </a:lnTo>
                  <a:lnTo>
                    <a:pt x="1525111" y="18256"/>
                  </a:lnTo>
                  <a:lnTo>
                    <a:pt x="1465282" y="5020"/>
                  </a:lnTo>
                  <a:lnTo>
                    <a:pt x="1397000" y="0"/>
                  </a:lnTo>
                  <a:close/>
                </a:path>
              </a:pathLst>
            </a:custGeom>
            <a:solidFill>
              <a:srgbClr val="FF6600"/>
            </a:solidFill>
          </p:spPr>
          <p:txBody>
            <a:bodyPr wrap="square" lIns="0" tIns="0" rIns="0" bIns="0" rtlCol="0"/>
            <a:lstStyle/>
            <a:p>
              <a:endParaRPr/>
            </a:p>
          </p:txBody>
        </p:sp>
        <p:sp>
          <p:nvSpPr>
            <p:cNvPr id="30" name="object 30"/>
            <p:cNvSpPr/>
            <p:nvPr/>
          </p:nvSpPr>
          <p:spPr>
            <a:xfrm>
              <a:off x="7165339" y="3789680"/>
              <a:ext cx="1583690" cy="504190"/>
            </a:xfrm>
            <a:custGeom>
              <a:avLst/>
              <a:gdLst/>
              <a:ahLst/>
              <a:cxnLst/>
              <a:rect l="l" t="t" r="r" b="b"/>
              <a:pathLst>
                <a:path w="1583690" h="504189">
                  <a:moveTo>
                    <a:pt x="0" y="58420"/>
                  </a:moveTo>
                  <a:lnTo>
                    <a:pt x="15954" y="36968"/>
                  </a:lnTo>
                  <a:lnTo>
                    <a:pt x="58102" y="18256"/>
                  </a:lnTo>
                  <a:lnTo>
                    <a:pt x="117871" y="5020"/>
                  </a:lnTo>
                  <a:lnTo>
                    <a:pt x="186689" y="0"/>
                  </a:lnTo>
                  <a:lnTo>
                    <a:pt x="1397000" y="0"/>
                  </a:lnTo>
                  <a:lnTo>
                    <a:pt x="1465282" y="5020"/>
                  </a:lnTo>
                  <a:lnTo>
                    <a:pt x="1525111" y="18256"/>
                  </a:lnTo>
                  <a:lnTo>
                    <a:pt x="1567557" y="36968"/>
                  </a:lnTo>
                  <a:lnTo>
                    <a:pt x="1583689" y="58420"/>
                  </a:lnTo>
                  <a:lnTo>
                    <a:pt x="1583689" y="445770"/>
                  </a:lnTo>
                  <a:lnTo>
                    <a:pt x="1567557" y="467221"/>
                  </a:lnTo>
                  <a:lnTo>
                    <a:pt x="1525111" y="485933"/>
                  </a:lnTo>
                  <a:lnTo>
                    <a:pt x="1465282" y="499169"/>
                  </a:lnTo>
                  <a:lnTo>
                    <a:pt x="1397000" y="504190"/>
                  </a:lnTo>
                  <a:lnTo>
                    <a:pt x="186689" y="504190"/>
                  </a:lnTo>
                  <a:lnTo>
                    <a:pt x="117871" y="499169"/>
                  </a:lnTo>
                  <a:lnTo>
                    <a:pt x="58102" y="485933"/>
                  </a:lnTo>
                  <a:lnTo>
                    <a:pt x="15954" y="467221"/>
                  </a:lnTo>
                  <a:lnTo>
                    <a:pt x="0" y="445770"/>
                  </a:lnTo>
                  <a:lnTo>
                    <a:pt x="0" y="58420"/>
                  </a:lnTo>
                  <a:close/>
                </a:path>
                <a:path w="1583690" h="504189">
                  <a:moveTo>
                    <a:pt x="0" y="0"/>
                  </a:moveTo>
                  <a:lnTo>
                    <a:pt x="0" y="0"/>
                  </a:lnTo>
                </a:path>
                <a:path w="1583690" h="504189">
                  <a:moveTo>
                    <a:pt x="1583689" y="504190"/>
                  </a:moveTo>
                  <a:lnTo>
                    <a:pt x="1583689" y="504190"/>
                  </a:lnTo>
                </a:path>
              </a:pathLst>
            </a:custGeom>
            <a:ln w="9344">
              <a:solidFill>
                <a:srgbClr val="6A8ADA"/>
              </a:solidFill>
            </a:ln>
          </p:spPr>
          <p:txBody>
            <a:bodyPr wrap="square" lIns="0" tIns="0" rIns="0" bIns="0" rtlCol="0"/>
            <a:lstStyle/>
            <a:p>
              <a:endParaRPr/>
            </a:p>
          </p:txBody>
        </p:sp>
      </p:grpSp>
      <p:grpSp>
        <p:nvGrpSpPr>
          <p:cNvPr id="31" name="object 31"/>
          <p:cNvGrpSpPr/>
          <p:nvPr/>
        </p:nvGrpSpPr>
        <p:grpSpPr>
          <a:xfrm>
            <a:off x="6058534" y="112167"/>
            <a:ext cx="2840355" cy="1104900"/>
            <a:chOff x="6058534" y="112167"/>
            <a:chExt cx="2840355" cy="1104900"/>
          </a:xfrm>
        </p:grpSpPr>
        <p:sp>
          <p:nvSpPr>
            <p:cNvPr id="32" name="object 32"/>
            <p:cNvSpPr/>
            <p:nvPr/>
          </p:nvSpPr>
          <p:spPr>
            <a:xfrm>
              <a:off x="6087109" y="764540"/>
              <a:ext cx="998219" cy="375920"/>
            </a:xfrm>
            <a:custGeom>
              <a:avLst/>
              <a:gdLst/>
              <a:ahLst/>
              <a:cxnLst/>
              <a:rect l="l" t="t" r="r" b="b"/>
              <a:pathLst>
                <a:path w="998220" h="375919">
                  <a:moveTo>
                    <a:pt x="0" y="0"/>
                  </a:moveTo>
                  <a:lnTo>
                    <a:pt x="998219" y="375920"/>
                  </a:lnTo>
                </a:path>
              </a:pathLst>
            </a:custGeom>
            <a:ln w="57149">
              <a:solidFill>
                <a:srgbClr val="6A8ADA"/>
              </a:solidFill>
            </a:ln>
          </p:spPr>
          <p:txBody>
            <a:bodyPr wrap="square" lIns="0" tIns="0" rIns="0" bIns="0" rtlCol="0"/>
            <a:lstStyle/>
            <a:p>
              <a:endParaRPr/>
            </a:p>
          </p:txBody>
        </p:sp>
        <p:sp>
          <p:nvSpPr>
            <p:cNvPr id="33" name="object 33"/>
            <p:cNvSpPr/>
            <p:nvPr/>
          </p:nvSpPr>
          <p:spPr>
            <a:xfrm>
              <a:off x="6661150" y="116839"/>
              <a:ext cx="2232660" cy="1099820"/>
            </a:xfrm>
            <a:custGeom>
              <a:avLst/>
              <a:gdLst/>
              <a:ahLst/>
              <a:cxnLst/>
              <a:rect l="l" t="t" r="r" b="b"/>
              <a:pathLst>
                <a:path w="2232659" h="1099820">
                  <a:moveTo>
                    <a:pt x="575310" y="1080770"/>
                  </a:moveTo>
                  <a:lnTo>
                    <a:pt x="444500" y="939800"/>
                  </a:lnTo>
                  <a:lnTo>
                    <a:pt x="383540" y="1099820"/>
                  </a:lnTo>
                  <a:lnTo>
                    <a:pt x="575310" y="1080770"/>
                  </a:lnTo>
                  <a:close/>
                </a:path>
                <a:path w="2232659" h="1099820">
                  <a:moveTo>
                    <a:pt x="2232660" y="85090"/>
                  </a:moveTo>
                  <a:lnTo>
                    <a:pt x="2193569" y="44411"/>
                  </a:lnTo>
                  <a:lnTo>
                    <a:pt x="2150262" y="26835"/>
                  </a:lnTo>
                  <a:lnTo>
                    <a:pt x="2096058" y="12750"/>
                  </a:lnTo>
                  <a:lnTo>
                    <a:pt x="2034654" y="3403"/>
                  </a:lnTo>
                  <a:lnTo>
                    <a:pt x="1969770" y="0"/>
                  </a:lnTo>
                  <a:lnTo>
                    <a:pt x="262890" y="0"/>
                  </a:lnTo>
                  <a:lnTo>
                    <a:pt x="197548" y="3403"/>
                  </a:lnTo>
                  <a:lnTo>
                    <a:pt x="136029" y="12750"/>
                  </a:lnTo>
                  <a:lnTo>
                    <a:pt x="81902" y="26835"/>
                  </a:lnTo>
                  <a:lnTo>
                    <a:pt x="38798" y="44411"/>
                  </a:lnTo>
                  <a:lnTo>
                    <a:pt x="0" y="85090"/>
                  </a:lnTo>
                  <a:lnTo>
                    <a:pt x="0" y="635000"/>
                  </a:lnTo>
                  <a:lnTo>
                    <a:pt x="38798" y="676262"/>
                  </a:lnTo>
                  <a:lnTo>
                    <a:pt x="81915" y="693737"/>
                  </a:lnTo>
                  <a:lnTo>
                    <a:pt x="136029" y="707631"/>
                  </a:lnTo>
                  <a:lnTo>
                    <a:pt x="197548" y="716788"/>
                  </a:lnTo>
                  <a:lnTo>
                    <a:pt x="262890" y="720090"/>
                  </a:lnTo>
                  <a:lnTo>
                    <a:pt x="1969770" y="720090"/>
                  </a:lnTo>
                  <a:lnTo>
                    <a:pt x="2034654" y="716788"/>
                  </a:lnTo>
                  <a:lnTo>
                    <a:pt x="2096058" y="707631"/>
                  </a:lnTo>
                  <a:lnTo>
                    <a:pt x="2150262" y="693737"/>
                  </a:lnTo>
                  <a:lnTo>
                    <a:pt x="2193569" y="676262"/>
                  </a:lnTo>
                  <a:lnTo>
                    <a:pt x="2232660" y="635000"/>
                  </a:lnTo>
                  <a:lnTo>
                    <a:pt x="2232660" y="85090"/>
                  </a:lnTo>
                  <a:close/>
                </a:path>
              </a:pathLst>
            </a:custGeom>
            <a:solidFill>
              <a:srgbClr val="6A8ADA"/>
            </a:solidFill>
          </p:spPr>
          <p:txBody>
            <a:bodyPr wrap="square" lIns="0" tIns="0" rIns="0" bIns="0" rtlCol="0"/>
            <a:lstStyle/>
            <a:p>
              <a:endParaRPr/>
            </a:p>
          </p:txBody>
        </p:sp>
        <p:sp>
          <p:nvSpPr>
            <p:cNvPr id="34" name="object 34"/>
            <p:cNvSpPr/>
            <p:nvPr/>
          </p:nvSpPr>
          <p:spPr>
            <a:xfrm>
              <a:off x="6661149" y="116839"/>
              <a:ext cx="2232660" cy="720090"/>
            </a:xfrm>
            <a:custGeom>
              <a:avLst/>
              <a:gdLst/>
              <a:ahLst/>
              <a:cxnLst/>
              <a:rect l="l" t="t" r="r" b="b"/>
              <a:pathLst>
                <a:path w="2232659" h="720090">
                  <a:moveTo>
                    <a:pt x="0" y="85089"/>
                  </a:moveTo>
                  <a:lnTo>
                    <a:pt x="38805" y="44402"/>
                  </a:lnTo>
                  <a:lnTo>
                    <a:pt x="81914" y="26828"/>
                  </a:lnTo>
                  <a:lnTo>
                    <a:pt x="136031" y="12747"/>
                  </a:lnTo>
                  <a:lnTo>
                    <a:pt x="197555" y="3392"/>
                  </a:lnTo>
                  <a:lnTo>
                    <a:pt x="262890" y="0"/>
                  </a:lnTo>
                  <a:lnTo>
                    <a:pt x="1969770" y="0"/>
                  </a:lnTo>
                  <a:lnTo>
                    <a:pt x="2034663" y="3392"/>
                  </a:lnTo>
                  <a:lnTo>
                    <a:pt x="2096064" y="12747"/>
                  </a:lnTo>
                  <a:lnTo>
                    <a:pt x="2150268" y="26828"/>
                  </a:lnTo>
                  <a:lnTo>
                    <a:pt x="2193572" y="44402"/>
                  </a:lnTo>
                  <a:lnTo>
                    <a:pt x="2232659" y="85089"/>
                  </a:lnTo>
                  <a:lnTo>
                    <a:pt x="2232659" y="634999"/>
                  </a:lnTo>
                  <a:lnTo>
                    <a:pt x="2193572" y="676251"/>
                  </a:lnTo>
                  <a:lnTo>
                    <a:pt x="2150268" y="693737"/>
                  </a:lnTo>
                  <a:lnTo>
                    <a:pt x="2096064" y="707625"/>
                  </a:lnTo>
                  <a:lnTo>
                    <a:pt x="2034663" y="716785"/>
                  </a:lnTo>
                  <a:lnTo>
                    <a:pt x="1969770" y="720089"/>
                  </a:lnTo>
                  <a:lnTo>
                    <a:pt x="262890" y="720089"/>
                  </a:lnTo>
                  <a:lnTo>
                    <a:pt x="197555" y="716785"/>
                  </a:lnTo>
                  <a:lnTo>
                    <a:pt x="136031" y="707625"/>
                  </a:lnTo>
                  <a:lnTo>
                    <a:pt x="81915" y="693737"/>
                  </a:lnTo>
                  <a:lnTo>
                    <a:pt x="38805" y="676251"/>
                  </a:lnTo>
                  <a:lnTo>
                    <a:pt x="0" y="634999"/>
                  </a:lnTo>
                  <a:lnTo>
                    <a:pt x="0" y="85089"/>
                  </a:lnTo>
                  <a:close/>
                </a:path>
                <a:path w="2232659" h="720090">
                  <a:moveTo>
                    <a:pt x="0" y="0"/>
                  </a:moveTo>
                  <a:lnTo>
                    <a:pt x="0" y="0"/>
                  </a:lnTo>
                </a:path>
                <a:path w="2232659" h="720090">
                  <a:moveTo>
                    <a:pt x="2232659" y="720089"/>
                  </a:moveTo>
                  <a:lnTo>
                    <a:pt x="2232659" y="720089"/>
                  </a:lnTo>
                </a:path>
              </a:pathLst>
            </a:custGeom>
            <a:ln w="9344">
              <a:solidFill>
                <a:srgbClr val="6A8ADA"/>
              </a:solidFill>
            </a:ln>
          </p:spPr>
          <p:txBody>
            <a:bodyPr wrap="square" lIns="0" tIns="0" rIns="0" bIns="0" rtlCol="0"/>
            <a:lstStyle/>
            <a:p>
              <a:endParaRPr/>
            </a:p>
          </p:txBody>
        </p:sp>
      </p:grpSp>
      <p:sp>
        <p:nvSpPr>
          <p:cNvPr id="35" name="object 35"/>
          <p:cNvSpPr txBox="1"/>
          <p:nvPr/>
        </p:nvSpPr>
        <p:spPr>
          <a:xfrm>
            <a:off x="7329169" y="3891279"/>
            <a:ext cx="125603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MT"/>
                <a:cs typeface="Arial MT"/>
              </a:rPr>
              <a:t>post</a:t>
            </a:r>
            <a:r>
              <a:rPr sz="1800" spc="-45" dirty="0">
                <a:latin typeface="Arial MT"/>
                <a:cs typeface="Arial MT"/>
              </a:rPr>
              <a:t> </a:t>
            </a:r>
            <a:r>
              <a:rPr sz="1800" spc="-10" dirty="0">
                <a:latin typeface="Arial MT"/>
                <a:cs typeface="Arial MT"/>
              </a:rPr>
              <a:t>hepatic</a:t>
            </a:r>
            <a:endParaRPr sz="1800">
              <a:latin typeface="Arial MT"/>
              <a:cs typeface="Arial MT"/>
            </a:endParaRPr>
          </a:p>
        </p:txBody>
      </p:sp>
      <p:grpSp>
        <p:nvGrpSpPr>
          <p:cNvPr id="36" name="object 36"/>
          <p:cNvGrpSpPr/>
          <p:nvPr/>
        </p:nvGrpSpPr>
        <p:grpSpPr>
          <a:xfrm>
            <a:off x="7879488" y="3063647"/>
            <a:ext cx="299085" cy="659765"/>
            <a:chOff x="7879488" y="3063647"/>
            <a:chExt cx="299085" cy="659765"/>
          </a:xfrm>
        </p:grpSpPr>
        <p:sp>
          <p:nvSpPr>
            <p:cNvPr id="37" name="object 37"/>
            <p:cNvSpPr/>
            <p:nvPr/>
          </p:nvSpPr>
          <p:spPr>
            <a:xfrm>
              <a:off x="7884160" y="3068320"/>
              <a:ext cx="289560" cy="650240"/>
            </a:xfrm>
            <a:custGeom>
              <a:avLst/>
              <a:gdLst/>
              <a:ahLst/>
              <a:cxnLst/>
              <a:rect l="l" t="t" r="r" b="b"/>
              <a:pathLst>
                <a:path w="289559" h="650239">
                  <a:moveTo>
                    <a:pt x="217170" y="0"/>
                  </a:moveTo>
                  <a:lnTo>
                    <a:pt x="72390" y="0"/>
                  </a:lnTo>
                  <a:lnTo>
                    <a:pt x="72390" y="487679"/>
                  </a:lnTo>
                  <a:lnTo>
                    <a:pt x="0" y="487679"/>
                  </a:lnTo>
                  <a:lnTo>
                    <a:pt x="144780" y="650239"/>
                  </a:lnTo>
                  <a:lnTo>
                    <a:pt x="289560" y="487679"/>
                  </a:lnTo>
                  <a:lnTo>
                    <a:pt x="217170" y="487679"/>
                  </a:lnTo>
                  <a:lnTo>
                    <a:pt x="217170" y="0"/>
                  </a:lnTo>
                  <a:close/>
                </a:path>
              </a:pathLst>
            </a:custGeom>
            <a:solidFill>
              <a:srgbClr val="003366"/>
            </a:solidFill>
          </p:spPr>
          <p:txBody>
            <a:bodyPr wrap="square" lIns="0" tIns="0" rIns="0" bIns="0" rtlCol="0"/>
            <a:lstStyle/>
            <a:p>
              <a:endParaRPr/>
            </a:p>
          </p:txBody>
        </p:sp>
        <p:sp>
          <p:nvSpPr>
            <p:cNvPr id="38" name="object 38"/>
            <p:cNvSpPr/>
            <p:nvPr/>
          </p:nvSpPr>
          <p:spPr>
            <a:xfrm>
              <a:off x="7884160" y="3068320"/>
              <a:ext cx="289560" cy="650240"/>
            </a:xfrm>
            <a:custGeom>
              <a:avLst/>
              <a:gdLst/>
              <a:ahLst/>
              <a:cxnLst/>
              <a:rect l="l" t="t" r="r" b="b"/>
              <a:pathLst>
                <a:path w="289559" h="650239">
                  <a:moveTo>
                    <a:pt x="217170" y="0"/>
                  </a:moveTo>
                  <a:lnTo>
                    <a:pt x="217170" y="487679"/>
                  </a:lnTo>
                  <a:lnTo>
                    <a:pt x="289560" y="487679"/>
                  </a:lnTo>
                  <a:lnTo>
                    <a:pt x="144780" y="650239"/>
                  </a:lnTo>
                  <a:lnTo>
                    <a:pt x="0" y="487679"/>
                  </a:lnTo>
                  <a:lnTo>
                    <a:pt x="72390" y="487679"/>
                  </a:lnTo>
                  <a:lnTo>
                    <a:pt x="72390" y="0"/>
                  </a:lnTo>
                  <a:lnTo>
                    <a:pt x="217170" y="0"/>
                  </a:lnTo>
                  <a:close/>
                </a:path>
                <a:path w="289559" h="650239">
                  <a:moveTo>
                    <a:pt x="289560" y="0"/>
                  </a:moveTo>
                  <a:lnTo>
                    <a:pt x="289560" y="0"/>
                  </a:lnTo>
                </a:path>
                <a:path w="289559" h="650239">
                  <a:moveTo>
                    <a:pt x="0" y="650239"/>
                  </a:moveTo>
                  <a:lnTo>
                    <a:pt x="0" y="650239"/>
                  </a:lnTo>
                </a:path>
              </a:pathLst>
            </a:custGeom>
            <a:ln w="9344">
              <a:solidFill>
                <a:srgbClr val="6A8ADA"/>
              </a:solidFill>
            </a:ln>
          </p:spPr>
          <p:txBody>
            <a:bodyPr wrap="square" lIns="0" tIns="0" rIns="0" bIns="0" rtlCol="0"/>
            <a:lstStyle/>
            <a:p>
              <a:endParaRPr/>
            </a:p>
          </p:txBody>
        </p:sp>
      </p:grpSp>
      <p:grpSp>
        <p:nvGrpSpPr>
          <p:cNvPr id="39" name="object 39"/>
          <p:cNvGrpSpPr/>
          <p:nvPr/>
        </p:nvGrpSpPr>
        <p:grpSpPr>
          <a:xfrm>
            <a:off x="5719217" y="1340257"/>
            <a:ext cx="3179445" cy="1589405"/>
            <a:chOff x="5719217" y="1340257"/>
            <a:chExt cx="3179445" cy="1589405"/>
          </a:xfrm>
        </p:grpSpPr>
        <p:sp>
          <p:nvSpPr>
            <p:cNvPr id="40" name="object 40"/>
            <p:cNvSpPr/>
            <p:nvPr/>
          </p:nvSpPr>
          <p:spPr>
            <a:xfrm>
              <a:off x="5723889" y="1344929"/>
              <a:ext cx="3169920" cy="1579880"/>
            </a:xfrm>
            <a:custGeom>
              <a:avLst/>
              <a:gdLst/>
              <a:ahLst/>
              <a:cxnLst/>
              <a:rect l="l" t="t" r="r" b="b"/>
              <a:pathLst>
                <a:path w="3169920" h="1579880">
                  <a:moveTo>
                    <a:pt x="2796540" y="0"/>
                  </a:moveTo>
                  <a:lnTo>
                    <a:pt x="373380" y="0"/>
                  </a:lnTo>
                  <a:lnTo>
                    <a:pt x="317559" y="2688"/>
                  </a:lnTo>
                  <a:lnTo>
                    <a:pt x="262859" y="10383"/>
                  </a:lnTo>
                  <a:lnTo>
                    <a:pt x="210399" y="22528"/>
                  </a:lnTo>
                  <a:lnTo>
                    <a:pt x="161300" y="38567"/>
                  </a:lnTo>
                  <a:lnTo>
                    <a:pt x="116681" y="57943"/>
                  </a:lnTo>
                  <a:lnTo>
                    <a:pt x="77663" y="80101"/>
                  </a:lnTo>
                  <a:lnTo>
                    <a:pt x="45365" y="104484"/>
                  </a:lnTo>
                  <a:lnTo>
                    <a:pt x="5414" y="157699"/>
                  </a:lnTo>
                  <a:lnTo>
                    <a:pt x="0" y="185420"/>
                  </a:lnTo>
                  <a:lnTo>
                    <a:pt x="0" y="1393190"/>
                  </a:lnTo>
                  <a:lnTo>
                    <a:pt x="20909" y="1448206"/>
                  </a:lnTo>
                  <a:lnTo>
                    <a:pt x="77663" y="1498955"/>
                  </a:lnTo>
                  <a:lnTo>
                    <a:pt x="116681" y="1521301"/>
                  </a:lnTo>
                  <a:lnTo>
                    <a:pt x="161300" y="1540865"/>
                  </a:lnTo>
                  <a:lnTo>
                    <a:pt x="210399" y="1557077"/>
                  </a:lnTo>
                  <a:lnTo>
                    <a:pt x="262859" y="1569364"/>
                  </a:lnTo>
                  <a:lnTo>
                    <a:pt x="317559" y="1577155"/>
                  </a:lnTo>
                  <a:lnTo>
                    <a:pt x="373380" y="1579880"/>
                  </a:lnTo>
                  <a:lnTo>
                    <a:pt x="2796540" y="1579880"/>
                  </a:lnTo>
                  <a:lnTo>
                    <a:pt x="2852360" y="1577155"/>
                  </a:lnTo>
                  <a:lnTo>
                    <a:pt x="2907060" y="1569364"/>
                  </a:lnTo>
                  <a:lnTo>
                    <a:pt x="2959520" y="1557077"/>
                  </a:lnTo>
                  <a:lnTo>
                    <a:pt x="3008619" y="1540865"/>
                  </a:lnTo>
                  <a:lnTo>
                    <a:pt x="3053238" y="1521301"/>
                  </a:lnTo>
                  <a:lnTo>
                    <a:pt x="3092256" y="1498955"/>
                  </a:lnTo>
                  <a:lnTo>
                    <a:pt x="3124554" y="1474400"/>
                  </a:lnTo>
                  <a:lnTo>
                    <a:pt x="3164505" y="1420945"/>
                  </a:lnTo>
                  <a:lnTo>
                    <a:pt x="3169919" y="1393190"/>
                  </a:lnTo>
                  <a:lnTo>
                    <a:pt x="3169919" y="185420"/>
                  </a:lnTo>
                  <a:lnTo>
                    <a:pt x="3149010" y="130535"/>
                  </a:lnTo>
                  <a:lnTo>
                    <a:pt x="3092256" y="80101"/>
                  </a:lnTo>
                  <a:lnTo>
                    <a:pt x="3053238" y="57943"/>
                  </a:lnTo>
                  <a:lnTo>
                    <a:pt x="3008619" y="38567"/>
                  </a:lnTo>
                  <a:lnTo>
                    <a:pt x="2959520" y="22528"/>
                  </a:lnTo>
                  <a:lnTo>
                    <a:pt x="2907060" y="10383"/>
                  </a:lnTo>
                  <a:lnTo>
                    <a:pt x="2852360" y="2688"/>
                  </a:lnTo>
                  <a:lnTo>
                    <a:pt x="2796540" y="0"/>
                  </a:lnTo>
                  <a:close/>
                </a:path>
              </a:pathLst>
            </a:custGeom>
            <a:solidFill>
              <a:srgbClr val="000000"/>
            </a:solidFill>
          </p:spPr>
          <p:txBody>
            <a:bodyPr wrap="square" lIns="0" tIns="0" rIns="0" bIns="0" rtlCol="0"/>
            <a:lstStyle/>
            <a:p>
              <a:endParaRPr/>
            </a:p>
          </p:txBody>
        </p:sp>
        <p:sp>
          <p:nvSpPr>
            <p:cNvPr id="41" name="object 41"/>
            <p:cNvSpPr/>
            <p:nvPr/>
          </p:nvSpPr>
          <p:spPr>
            <a:xfrm>
              <a:off x="5723889" y="1344929"/>
              <a:ext cx="3169920" cy="1579880"/>
            </a:xfrm>
            <a:custGeom>
              <a:avLst/>
              <a:gdLst/>
              <a:ahLst/>
              <a:cxnLst/>
              <a:rect l="l" t="t" r="r" b="b"/>
              <a:pathLst>
                <a:path w="3169920" h="1579880">
                  <a:moveTo>
                    <a:pt x="0" y="185420"/>
                  </a:moveTo>
                  <a:lnTo>
                    <a:pt x="20909" y="130535"/>
                  </a:lnTo>
                  <a:lnTo>
                    <a:pt x="77663" y="80101"/>
                  </a:lnTo>
                  <a:lnTo>
                    <a:pt x="116681" y="57943"/>
                  </a:lnTo>
                  <a:lnTo>
                    <a:pt x="161300" y="38567"/>
                  </a:lnTo>
                  <a:lnTo>
                    <a:pt x="210399" y="22528"/>
                  </a:lnTo>
                  <a:lnTo>
                    <a:pt x="262859" y="10383"/>
                  </a:lnTo>
                  <a:lnTo>
                    <a:pt x="317559" y="2688"/>
                  </a:lnTo>
                  <a:lnTo>
                    <a:pt x="373380" y="0"/>
                  </a:lnTo>
                  <a:lnTo>
                    <a:pt x="2796540" y="0"/>
                  </a:lnTo>
                  <a:lnTo>
                    <a:pt x="2852360" y="2688"/>
                  </a:lnTo>
                  <a:lnTo>
                    <a:pt x="2907060" y="10383"/>
                  </a:lnTo>
                  <a:lnTo>
                    <a:pt x="2959520" y="22528"/>
                  </a:lnTo>
                  <a:lnTo>
                    <a:pt x="3008619" y="38567"/>
                  </a:lnTo>
                  <a:lnTo>
                    <a:pt x="3053238" y="57943"/>
                  </a:lnTo>
                  <a:lnTo>
                    <a:pt x="3092256" y="80101"/>
                  </a:lnTo>
                  <a:lnTo>
                    <a:pt x="3124554" y="104484"/>
                  </a:lnTo>
                  <a:lnTo>
                    <a:pt x="3164505" y="157699"/>
                  </a:lnTo>
                  <a:lnTo>
                    <a:pt x="3169919" y="185420"/>
                  </a:lnTo>
                  <a:lnTo>
                    <a:pt x="3169919" y="1393190"/>
                  </a:lnTo>
                  <a:lnTo>
                    <a:pt x="3149010" y="1448206"/>
                  </a:lnTo>
                  <a:lnTo>
                    <a:pt x="3092256" y="1498955"/>
                  </a:lnTo>
                  <a:lnTo>
                    <a:pt x="3053238" y="1521301"/>
                  </a:lnTo>
                  <a:lnTo>
                    <a:pt x="3008619" y="1540865"/>
                  </a:lnTo>
                  <a:lnTo>
                    <a:pt x="2959520" y="1557077"/>
                  </a:lnTo>
                  <a:lnTo>
                    <a:pt x="2907060" y="1569364"/>
                  </a:lnTo>
                  <a:lnTo>
                    <a:pt x="2852360" y="1577155"/>
                  </a:lnTo>
                  <a:lnTo>
                    <a:pt x="2796540" y="1579880"/>
                  </a:lnTo>
                  <a:lnTo>
                    <a:pt x="373380" y="1579880"/>
                  </a:lnTo>
                  <a:lnTo>
                    <a:pt x="317559" y="1577155"/>
                  </a:lnTo>
                  <a:lnTo>
                    <a:pt x="262859" y="1569364"/>
                  </a:lnTo>
                  <a:lnTo>
                    <a:pt x="210399" y="1557077"/>
                  </a:lnTo>
                  <a:lnTo>
                    <a:pt x="161300" y="1540865"/>
                  </a:lnTo>
                  <a:lnTo>
                    <a:pt x="116681" y="1521301"/>
                  </a:lnTo>
                  <a:lnTo>
                    <a:pt x="77663" y="1498955"/>
                  </a:lnTo>
                  <a:lnTo>
                    <a:pt x="45365" y="1474400"/>
                  </a:lnTo>
                  <a:lnTo>
                    <a:pt x="5414" y="1420945"/>
                  </a:lnTo>
                  <a:lnTo>
                    <a:pt x="0" y="1393190"/>
                  </a:lnTo>
                  <a:lnTo>
                    <a:pt x="0" y="185420"/>
                  </a:lnTo>
                  <a:close/>
                </a:path>
                <a:path w="3169920" h="1579880">
                  <a:moveTo>
                    <a:pt x="0" y="0"/>
                  </a:moveTo>
                  <a:lnTo>
                    <a:pt x="0" y="0"/>
                  </a:lnTo>
                </a:path>
                <a:path w="3169920" h="1579880">
                  <a:moveTo>
                    <a:pt x="3169919" y="1579880"/>
                  </a:moveTo>
                  <a:lnTo>
                    <a:pt x="3169919" y="1579880"/>
                  </a:lnTo>
                </a:path>
              </a:pathLst>
            </a:custGeom>
            <a:ln w="9344">
              <a:solidFill>
                <a:srgbClr val="33CCCC"/>
              </a:solidFill>
            </a:ln>
          </p:spPr>
          <p:txBody>
            <a:bodyPr wrap="square" lIns="0" tIns="0" rIns="0" bIns="0" rtlCol="0"/>
            <a:lstStyle/>
            <a:p>
              <a:endParaRPr/>
            </a:p>
          </p:txBody>
        </p:sp>
      </p:grpSp>
      <p:sp>
        <p:nvSpPr>
          <p:cNvPr id="42" name="object 42"/>
          <p:cNvSpPr txBox="1"/>
          <p:nvPr/>
        </p:nvSpPr>
        <p:spPr>
          <a:xfrm>
            <a:off x="5835650" y="1299209"/>
            <a:ext cx="2945765" cy="1397000"/>
          </a:xfrm>
          <a:prstGeom prst="rect">
            <a:avLst/>
          </a:prstGeom>
        </p:spPr>
        <p:txBody>
          <a:bodyPr vert="horz" wrap="square" lIns="0" tIns="12700" rIns="0" bIns="0" rtlCol="0">
            <a:spAutoFit/>
          </a:bodyPr>
          <a:lstStyle/>
          <a:p>
            <a:pPr marL="12700" marR="5080" algn="ctr">
              <a:lnSpc>
                <a:spcPct val="100000"/>
              </a:lnSpc>
              <a:spcBef>
                <a:spcPts val="100"/>
              </a:spcBef>
            </a:pPr>
            <a:r>
              <a:rPr sz="1800" spc="-10" dirty="0">
                <a:solidFill>
                  <a:srgbClr val="FFFFFF"/>
                </a:solidFill>
                <a:latin typeface="Arial MT"/>
                <a:cs typeface="Arial MT"/>
              </a:rPr>
              <a:t>abdominal pain </a:t>
            </a:r>
            <a:r>
              <a:rPr sz="1800" spc="-15" dirty="0">
                <a:solidFill>
                  <a:srgbClr val="FFFFFF"/>
                </a:solidFill>
                <a:latin typeface="Arial MT"/>
                <a:cs typeface="Arial MT"/>
              </a:rPr>
              <a:t>with </a:t>
            </a:r>
            <a:r>
              <a:rPr sz="1800" spc="-5" dirty="0">
                <a:solidFill>
                  <a:srgbClr val="FFFFFF"/>
                </a:solidFill>
                <a:latin typeface="Arial MT"/>
                <a:cs typeface="Arial MT"/>
              </a:rPr>
              <a:t>vomiting </a:t>
            </a:r>
            <a:r>
              <a:rPr sz="1800" spc="-490" dirty="0">
                <a:solidFill>
                  <a:srgbClr val="FFFFFF"/>
                </a:solidFill>
                <a:latin typeface="Arial MT"/>
                <a:cs typeface="Arial MT"/>
              </a:rPr>
              <a:t> </a:t>
            </a:r>
            <a:r>
              <a:rPr sz="1800" spc="-5" dirty="0">
                <a:solidFill>
                  <a:srgbClr val="FFFFFF"/>
                </a:solidFill>
                <a:latin typeface="Arial MT"/>
                <a:cs typeface="Arial MT"/>
              </a:rPr>
              <a:t>massive</a:t>
            </a:r>
            <a:r>
              <a:rPr sz="1800" spc="-10" dirty="0">
                <a:solidFill>
                  <a:srgbClr val="FFFFFF"/>
                </a:solidFill>
                <a:latin typeface="Arial MT"/>
                <a:cs typeface="Arial MT"/>
              </a:rPr>
              <a:t> </a:t>
            </a:r>
            <a:r>
              <a:rPr sz="1800" spc="-5" dirty="0">
                <a:solidFill>
                  <a:srgbClr val="FFFFFF"/>
                </a:solidFill>
                <a:latin typeface="Arial MT"/>
                <a:cs typeface="Arial MT"/>
              </a:rPr>
              <a:t>ascites</a:t>
            </a:r>
            <a:endParaRPr sz="1800">
              <a:latin typeface="Arial MT"/>
              <a:cs typeface="Arial MT"/>
            </a:endParaRPr>
          </a:p>
          <a:p>
            <a:pPr marL="403225" marR="393065" algn="ctr">
              <a:lnSpc>
                <a:spcPct val="100000"/>
              </a:lnSpc>
            </a:pPr>
            <a:r>
              <a:rPr sz="1800" spc="-10" dirty="0">
                <a:solidFill>
                  <a:srgbClr val="FFFFFF"/>
                </a:solidFill>
                <a:latin typeface="Arial MT"/>
                <a:cs typeface="Arial MT"/>
              </a:rPr>
              <a:t>tender hepatomegaly </a:t>
            </a:r>
            <a:r>
              <a:rPr sz="1800" spc="-490" dirty="0">
                <a:solidFill>
                  <a:srgbClr val="FFFFFF"/>
                </a:solidFill>
                <a:latin typeface="Arial MT"/>
                <a:cs typeface="Arial MT"/>
              </a:rPr>
              <a:t> </a:t>
            </a:r>
            <a:r>
              <a:rPr sz="1800" spc="-10" dirty="0">
                <a:solidFill>
                  <a:srgbClr val="FFFFFF"/>
                </a:solidFill>
                <a:latin typeface="Arial MT"/>
                <a:cs typeface="Arial MT"/>
              </a:rPr>
              <a:t>upper </a:t>
            </a:r>
            <a:r>
              <a:rPr sz="1800" dirty="0">
                <a:solidFill>
                  <a:srgbClr val="FFFFFF"/>
                </a:solidFill>
                <a:latin typeface="Arial MT"/>
                <a:cs typeface="Arial MT"/>
              </a:rPr>
              <a:t>GIT </a:t>
            </a:r>
            <a:r>
              <a:rPr sz="1800" spc="-10" dirty="0">
                <a:solidFill>
                  <a:srgbClr val="FFFFFF"/>
                </a:solidFill>
                <a:latin typeface="Arial MT"/>
                <a:cs typeface="Arial MT"/>
              </a:rPr>
              <a:t>bleeding </a:t>
            </a:r>
            <a:r>
              <a:rPr sz="1800" spc="-5" dirty="0">
                <a:solidFill>
                  <a:srgbClr val="FFFFFF"/>
                </a:solidFill>
                <a:latin typeface="Arial MT"/>
                <a:cs typeface="Arial MT"/>
              </a:rPr>
              <a:t> </a:t>
            </a:r>
            <a:r>
              <a:rPr sz="1800" spc="-10" dirty="0">
                <a:solidFill>
                  <a:srgbClr val="FFFFFF"/>
                </a:solidFill>
                <a:latin typeface="Arial MT"/>
                <a:cs typeface="Arial MT"/>
              </a:rPr>
              <a:t>jaundice</a:t>
            </a:r>
            <a:endParaRPr sz="1800">
              <a:latin typeface="Arial MT"/>
              <a:cs typeface="Arial MT"/>
            </a:endParaRPr>
          </a:p>
        </p:txBody>
      </p:sp>
      <p:sp>
        <p:nvSpPr>
          <p:cNvPr id="43" name="object 43"/>
          <p:cNvSpPr txBox="1"/>
          <p:nvPr/>
        </p:nvSpPr>
        <p:spPr>
          <a:xfrm>
            <a:off x="6842759" y="190500"/>
            <a:ext cx="1867535" cy="574040"/>
          </a:xfrm>
          <a:prstGeom prst="rect">
            <a:avLst/>
          </a:prstGeom>
        </p:spPr>
        <p:txBody>
          <a:bodyPr vert="horz" wrap="square" lIns="0" tIns="12700" rIns="0" bIns="0" rtlCol="0">
            <a:spAutoFit/>
          </a:bodyPr>
          <a:lstStyle/>
          <a:p>
            <a:pPr marL="12700" marR="5080" indent="220979">
              <a:lnSpc>
                <a:spcPct val="100000"/>
              </a:lnSpc>
              <a:spcBef>
                <a:spcPts val="100"/>
              </a:spcBef>
            </a:pPr>
            <a:r>
              <a:rPr sz="1800" spc="-10" dirty="0">
                <a:latin typeface="Arial MT"/>
                <a:cs typeface="Arial MT"/>
              </a:rPr>
              <a:t>splenomegaly </a:t>
            </a:r>
            <a:r>
              <a:rPr sz="1800" spc="-5" dirty="0">
                <a:latin typeface="Arial MT"/>
                <a:cs typeface="Arial MT"/>
              </a:rPr>
              <a:t> </a:t>
            </a:r>
            <a:r>
              <a:rPr sz="1800" spc="-10" dirty="0">
                <a:latin typeface="Arial MT"/>
                <a:cs typeface="Arial MT"/>
              </a:rPr>
              <a:t>upper</a:t>
            </a:r>
            <a:r>
              <a:rPr sz="1800" spc="-45" dirty="0">
                <a:latin typeface="Arial MT"/>
                <a:cs typeface="Arial MT"/>
              </a:rPr>
              <a:t> </a:t>
            </a:r>
            <a:r>
              <a:rPr sz="1800" dirty="0">
                <a:latin typeface="Arial MT"/>
                <a:cs typeface="Arial MT"/>
              </a:rPr>
              <a:t>GIT</a:t>
            </a:r>
            <a:r>
              <a:rPr sz="1800" spc="-25" dirty="0">
                <a:latin typeface="Arial MT"/>
                <a:cs typeface="Arial MT"/>
              </a:rPr>
              <a:t> </a:t>
            </a:r>
            <a:r>
              <a:rPr sz="1800" spc="-5" dirty="0">
                <a:latin typeface="Arial MT"/>
                <a:cs typeface="Arial MT"/>
              </a:rPr>
              <a:t>BLEED</a:t>
            </a:r>
            <a:endParaRPr sz="1800" dirty="0">
              <a:latin typeface="Arial MT"/>
              <a:cs typeface="Arial MT"/>
            </a:endParaRPr>
          </a:p>
        </p:txBody>
      </p:sp>
      <p:grpSp>
        <p:nvGrpSpPr>
          <p:cNvPr id="44" name="object 44"/>
          <p:cNvGrpSpPr/>
          <p:nvPr/>
        </p:nvGrpSpPr>
        <p:grpSpPr>
          <a:xfrm>
            <a:off x="1878964" y="2319654"/>
            <a:ext cx="215265" cy="605155"/>
            <a:chOff x="1878964" y="2319654"/>
            <a:chExt cx="215265" cy="605155"/>
          </a:xfrm>
        </p:grpSpPr>
        <p:sp>
          <p:nvSpPr>
            <p:cNvPr id="45" name="object 45"/>
            <p:cNvSpPr/>
            <p:nvPr/>
          </p:nvSpPr>
          <p:spPr>
            <a:xfrm>
              <a:off x="1907539" y="2348229"/>
              <a:ext cx="106680" cy="420370"/>
            </a:xfrm>
            <a:custGeom>
              <a:avLst/>
              <a:gdLst/>
              <a:ahLst/>
              <a:cxnLst/>
              <a:rect l="l" t="t" r="r" b="b"/>
              <a:pathLst>
                <a:path w="106680" h="420369">
                  <a:moveTo>
                    <a:pt x="0" y="0"/>
                  </a:moveTo>
                  <a:lnTo>
                    <a:pt x="106680" y="420370"/>
                  </a:lnTo>
                </a:path>
              </a:pathLst>
            </a:custGeom>
            <a:ln w="57150">
              <a:solidFill>
                <a:srgbClr val="FFCC00"/>
              </a:solidFill>
            </a:ln>
          </p:spPr>
          <p:txBody>
            <a:bodyPr wrap="square" lIns="0" tIns="0" rIns="0" bIns="0" rtlCol="0"/>
            <a:lstStyle/>
            <a:p>
              <a:endParaRPr/>
            </a:p>
          </p:txBody>
        </p:sp>
        <p:sp>
          <p:nvSpPr>
            <p:cNvPr id="46" name="object 46"/>
            <p:cNvSpPr/>
            <p:nvPr/>
          </p:nvSpPr>
          <p:spPr>
            <a:xfrm>
              <a:off x="1927859" y="2736849"/>
              <a:ext cx="166370" cy="187960"/>
            </a:xfrm>
            <a:custGeom>
              <a:avLst/>
              <a:gdLst/>
              <a:ahLst/>
              <a:cxnLst/>
              <a:rect l="l" t="t" r="r" b="b"/>
              <a:pathLst>
                <a:path w="166369" h="187960">
                  <a:moveTo>
                    <a:pt x="166369" y="0"/>
                  </a:moveTo>
                  <a:lnTo>
                    <a:pt x="0" y="41910"/>
                  </a:lnTo>
                  <a:lnTo>
                    <a:pt x="124459" y="187960"/>
                  </a:lnTo>
                  <a:lnTo>
                    <a:pt x="166369" y="0"/>
                  </a:lnTo>
                  <a:close/>
                </a:path>
              </a:pathLst>
            </a:custGeom>
            <a:solidFill>
              <a:srgbClr val="FFCC00"/>
            </a:solidFill>
          </p:spPr>
          <p:txBody>
            <a:bodyPr wrap="square" lIns="0" tIns="0" rIns="0" bIns="0" rtlCol="0"/>
            <a:lstStyle/>
            <a:p>
              <a:endParaRPr/>
            </a:p>
          </p:txBody>
        </p:sp>
      </p:grpSp>
      <p:grpSp>
        <p:nvGrpSpPr>
          <p:cNvPr id="47" name="object 47"/>
          <p:cNvGrpSpPr/>
          <p:nvPr/>
        </p:nvGrpSpPr>
        <p:grpSpPr>
          <a:xfrm>
            <a:off x="319177" y="4433977"/>
            <a:ext cx="8363584" cy="1161415"/>
            <a:chOff x="319177" y="4433977"/>
            <a:chExt cx="8363584" cy="1161415"/>
          </a:xfrm>
        </p:grpSpPr>
        <p:sp>
          <p:nvSpPr>
            <p:cNvPr id="48" name="object 48"/>
            <p:cNvSpPr/>
            <p:nvPr/>
          </p:nvSpPr>
          <p:spPr>
            <a:xfrm>
              <a:off x="323849" y="4438650"/>
              <a:ext cx="8354059" cy="1151890"/>
            </a:xfrm>
            <a:custGeom>
              <a:avLst/>
              <a:gdLst/>
              <a:ahLst/>
              <a:cxnLst/>
              <a:rect l="l" t="t" r="r" b="b"/>
              <a:pathLst>
                <a:path w="8354059" h="1151889">
                  <a:moveTo>
                    <a:pt x="7371080" y="0"/>
                  </a:moveTo>
                  <a:lnTo>
                    <a:pt x="981710" y="0"/>
                  </a:lnTo>
                  <a:lnTo>
                    <a:pt x="911723" y="450"/>
                  </a:lnTo>
                  <a:lnTo>
                    <a:pt x="842038" y="1773"/>
                  </a:lnTo>
                  <a:lnTo>
                    <a:pt x="772974" y="3924"/>
                  </a:lnTo>
                  <a:lnTo>
                    <a:pt x="704851" y="6861"/>
                  </a:lnTo>
                  <a:lnTo>
                    <a:pt x="637987" y="10538"/>
                  </a:lnTo>
                  <a:lnTo>
                    <a:pt x="572703" y="14914"/>
                  </a:lnTo>
                  <a:lnTo>
                    <a:pt x="509317" y="19943"/>
                  </a:lnTo>
                  <a:lnTo>
                    <a:pt x="448148" y="25583"/>
                  </a:lnTo>
                  <a:lnTo>
                    <a:pt x="389516" y="31790"/>
                  </a:lnTo>
                  <a:lnTo>
                    <a:pt x="333739" y="38521"/>
                  </a:lnTo>
                  <a:lnTo>
                    <a:pt x="281138" y="45730"/>
                  </a:lnTo>
                  <a:lnTo>
                    <a:pt x="232032" y="53377"/>
                  </a:lnTo>
                  <a:lnTo>
                    <a:pt x="186739" y="61415"/>
                  </a:lnTo>
                  <a:lnTo>
                    <a:pt x="145579" y="69802"/>
                  </a:lnTo>
                  <a:lnTo>
                    <a:pt x="76935" y="87449"/>
                  </a:lnTo>
                  <a:lnTo>
                    <a:pt x="28654" y="105969"/>
                  </a:lnTo>
                  <a:lnTo>
                    <a:pt x="0" y="134619"/>
                  </a:lnTo>
                  <a:lnTo>
                    <a:pt x="0" y="1017269"/>
                  </a:lnTo>
                  <a:lnTo>
                    <a:pt x="28654" y="1045920"/>
                  </a:lnTo>
                  <a:lnTo>
                    <a:pt x="76935" y="1064440"/>
                  </a:lnTo>
                  <a:lnTo>
                    <a:pt x="145579" y="1082087"/>
                  </a:lnTo>
                  <a:lnTo>
                    <a:pt x="186739" y="1090474"/>
                  </a:lnTo>
                  <a:lnTo>
                    <a:pt x="232032" y="1098512"/>
                  </a:lnTo>
                  <a:lnTo>
                    <a:pt x="281138" y="1106159"/>
                  </a:lnTo>
                  <a:lnTo>
                    <a:pt x="333739" y="1113368"/>
                  </a:lnTo>
                  <a:lnTo>
                    <a:pt x="389516" y="1120099"/>
                  </a:lnTo>
                  <a:lnTo>
                    <a:pt x="448148" y="1126306"/>
                  </a:lnTo>
                  <a:lnTo>
                    <a:pt x="509317" y="1131946"/>
                  </a:lnTo>
                  <a:lnTo>
                    <a:pt x="572703" y="1136975"/>
                  </a:lnTo>
                  <a:lnTo>
                    <a:pt x="637987" y="1141351"/>
                  </a:lnTo>
                  <a:lnTo>
                    <a:pt x="704851" y="1145028"/>
                  </a:lnTo>
                  <a:lnTo>
                    <a:pt x="772974" y="1147965"/>
                  </a:lnTo>
                  <a:lnTo>
                    <a:pt x="842038" y="1150116"/>
                  </a:lnTo>
                  <a:lnTo>
                    <a:pt x="911723" y="1151439"/>
                  </a:lnTo>
                  <a:lnTo>
                    <a:pt x="981710" y="1151890"/>
                  </a:lnTo>
                  <a:lnTo>
                    <a:pt x="7371080" y="1151890"/>
                  </a:lnTo>
                  <a:lnTo>
                    <a:pt x="7441239" y="1151439"/>
                  </a:lnTo>
                  <a:lnTo>
                    <a:pt x="7511081" y="1150116"/>
                  </a:lnTo>
                  <a:lnTo>
                    <a:pt x="7580285" y="1147965"/>
                  </a:lnTo>
                  <a:lnTo>
                    <a:pt x="7648534" y="1145028"/>
                  </a:lnTo>
                  <a:lnTo>
                    <a:pt x="7715510" y="1141351"/>
                  </a:lnTo>
                  <a:lnTo>
                    <a:pt x="7780893" y="1136975"/>
                  </a:lnTo>
                  <a:lnTo>
                    <a:pt x="7844366" y="1131946"/>
                  </a:lnTo>
                  <a:lnTo>
                    <a:pt x="7905610" y="1126306"/>
                  </a:lnTo>
                  <a:lnTo>
                    <a:pt x="7964306" y="1120099"/>
                  </a:lnTo>
                  <a:lnTo>
                    <a:pt x="8020137" y="1113368"/>
                  </a:lnTo>
                  <a:lnTo>
                    <a:pt x="8072784" y="1106159"/>
                  </a:lnTo>
                  <a:lnTo>
                    <a:pt x="8121927" y="1098512"/>
                  </a:lnTo>
                  <a:lnTo>
                    <a:pt x="8167250" y="1090474"/>
                  </a:lnTo>
                  <a:lnTo>
                    <a:pt x="8208433" y="1082087"/>
                  </a:lnTo>
                  <a:lnTo>
                    <a:pt x="8277107" y="1064440"/>
                  </a:lnTo>
                  <a:lnTo>
                    <a:pt x="8325401" y="1045920"/>
                  </a:lnTo>
                  <a:lnTo>
                    <a:pt x="8354059" y="1017269"/>
                  </a:lnTo>
                  <a:lnTo>
                    <a:pt x="8354059" y="134619"/>
                  </a:lnTo>
                  <a:lnTo>
                    <a:pt x="8325401" y="105969"/>
                  </a:lnTo>
                  <a:lnTo>
                    <a:pt x="8277107" y="87449"/>
                  </a:lnTo>
                  <a:lnTo>
                    <a:pt x="8208433" y="69802"/>
                  </a:lnTo>
                  <a:lnTo>
                    <a:pt x="8167250" y="61415"/>
                  </a:lnTo>
                  <a:lnTo>
                    <a:pt x="8121927" y="53377"/>
                  </a:lnTo>
                  <a:lnTo>
                    <a:pt x="8072784" y="45730"/>
                  </a:lnTo>
                  <a:lnTo>
                    <a:pt x="8020137" y="38521"/>
                  </a:lnTo>
                  <a:lnTo>
                    <a:pt x="7964306" y="31790"/>
                  </a:lnTo>
                  <a:lnTo>
                    <a:pt x="7905610" y="25583"/>
                  </a:lnTo>
                  <a:lnTo>
                    <a:pt x="7844366" y="19943"/>
                  </a:lnTo>
                  <a:lnTo>
                    <a:pt x="7780893" y="14914"/>
                  </a:lnTo>
                  <a:lnTo>
                    <a:pt x="7715510" y="10538"/>
                  </a:lnTo>
                  <a:lnTo>
                    <a:pt x="7648534" y="6861"/>
                  </a:lnTo>
                  <a:lnTo>
                    <a:pt x="7580285" y="3924"/>
                  </a:lnTo>
                  <a:lnTo>
                    <a:pt x="7511081" y="1773"/>
                  </a:lnTo>
                  <a:lnTo>
                    <a:pt x="7441239" y="450"/>
                  </a:lnTo>
                  <a:lnTo>
                    <a:pt x="7371080" y="0"/>
                  </a:lnTo>
                  <a:close/>
                </a:path>
              </a:pathLst>
            </a:custGeom>
            <a:solidFill>
              <a:srgbClr val="003366"/>
            </a:solidFill>
          </p:spPr>
          <p:txBody>
            <a:bodyPr wrap="square" lIns="0" tIns="0" rIns="0" bIns="0" rtlCol="0"/>
            <a:lstStyle/>
            <a:p>
              <a:endParaRPr/>
            </a:p>
          </p:txBody>
        </p:sp>
        <p:sp>
          <p:nvSpPr>
            <p:cNvPr id="49" name="object 49"/>
            <p:cNvSpPr/>
            <p:nvPr/>
          </p:nvSpPr>
          <p:spPr>
            <a:xfrm>
              <a:off x="323849" y="4438650"/>
              <a:ext cx="8354059" cy="1151890"/>
            </a:xfrm>
            <a:custGeom>
              <a:avLst/>
              <a:gdLst/>
              <a:ahLst/>
              <a:cxnLst/>
              <a:rect l="l" t="t" r="r" b="b"/>
              <a:pathLst>
                <a:path w="8354059" h="1151889">
                  <a:moveTo>
                    <a:pt x="0" y="134619"/>
                  </a:moveTo>
                  <a:lnTo>
                    <a:pt x="28654" y="105969"/>
                  </a:lnTo>
                  <a:lnTo>
                    <a:pt x="76935" y="87449"/>
                  </a:lnTo>
                  <a:lnTo>
                    <a:pt x="145579" y="69802"/>
                  </a:lnTo>
                  <a:lnTo>
                    <a:pt x="186739" y="61415"/>
                  </a:lnTo>
                  <a:lnTo>
                    <a:pt x="232032" y="53377"/>
                  </a:lnTo>
                  <a:lnTo>
                    <a:pt x="281138" y="45730"/>
                  </a:lnTo>
                  <a:lnTo>
                    <a:pt x="333739" y="38521"/>
                  </a:lnTo>
                  <a:lnTo>
                    <a:pt x="389516" y="31790"/>
                  </a:lnTo>
                  <a:lnTo>
                    <a:pt x="448148" y="25583"/>
                  </a:lnTo>
                  <a:lnTo>
                    <a:pt x="509317" y="19943"/>
                  </a:lnTo>
                  <a:lnTo>
                    <a:pt x="572703" y="14914"/>
                  </a:lnTo>
                  <a:lnTo>
                    <a:pt x="637987" y="10538"/>
                  </a:lnTo>
                  <a:lnTo>
                    <a:pt x="704851" y="6861"/>
                  </a:lnTo>
                  <a:lnTo>
                    <a:pt x="772974" y="3924"/>
                  </a:lnTo>
                  <a:lnTo>
                    <a:pt x="842038" y="1773"/>
                  </a:lnTo>
                  <a:lnTo>
                    <a:pt x="911723" y="450"/>
                  </a:lnTo>
                  <a:lnTo>
                    <a:pt x="981710" y="0"/>
                  </a:lnTo>
                  <a:lnTo>
                    <a:pt x="7371080" y="0"/>
                  </a:lnTo>
                  <a:lnTo>
                    <a:pt x="7441239" y="450"/>
                  </a:lnTo>
                  <a:lnTo>
                    <a:pt x="7511081" y="1773"/>
                  </a:lnTo>
                  <a:lnTo>
                    <a:pt x="7580285" y="3924"/>
                  </a:lnTo>
                  <a:lnTo>
                    <a:pt x="7648534" y="6861"/>
                  </a:lnTo>
                  <a:lnTo>
                    <a:pt x="7715510" y="10538"/>
                  </a:lnTo>
                  <a:lnTo>
                    <a:pt x="7780893" y="14914"/>
                  </a:lnTo>
                  <a:lnTo>
                    <a:pt x="7844366" y="19943"/>
                  </a:lnTo>
                  <a:lnTo>
                    <a:pt x="7905610" y="25583"/>
                  </a:lnTo>
                  <a:lnTo>
                    <a:pt x="7964306" y="31790"/>
                  </a:lnTo>
                  <a:lnTo>
                    <a:pt x="8020137" y="38521"/>
                  </a:lnTo>
                  <a:lnTo>
                    <a:pt x="8072784" y="45730"/>
                  </a:lnTo>
                  <a:lnTo>
                    <a:pt x="8121927" y="53377"/>
                  </a:lnTo>
                  <a:lnTo>
                    <a:pt x="8167250" y="61415"/>
                  </a:lnTo>
                  <a:lnTo>
                    <a:pt x="8208433" y="69802"/>
                  </a:lnTo>
                  <a:lnTo>
                    <a:pt x="8277107" y="87449"/>
                  </a:lnTo>
                  <a:lnTo>
                    <a:pt x="8325401" y="105969"/>
                  </a:lnTo>
                  <a:lnTo>
                    <a:pt x="8354059" y="134619"/>
                  </a:lnTo>
                  <a:lnTo>
                    <a:pt x="8354059" y="1017269"/>
                  </a:lnTo>
                  <a:lnTo>
                    <a:pt x="8325401" y="1045920"/>
                  </a:lnTo>
                  <a:lnTo>
                    <a:pt x="8277107" y="1064440"/>
                  </a:lnTo>
                  <a:lnTo>
                    <a:pt x="8208433" y="1082087"/>
                  </a:lnTo>
                  <a:lnTo>
                    <a:pt x="8167250" y="1090474"/>
                  </a:lnTo>
                  <a:lnTo>
                    <a:pt x="8121927" y="1098512"/>
                  </a:lnTo>
                  <a:lnTo>
                    <a:pt x="8072784" y="1106159"/>
                  </a:lnTo>
                  <a:lnTo>
                    <a:pt x="8020137" y="1113368"/>
                  </a:lnTo>
                  <a:lnTo>
                    <a:pt x="7964306" y="1120099"/>
                  </a:lnTo>
                  <a:lnTo>
                    <a:pt x="7905610" y="1126306"/>
                  </a:lnTo>
                  <a:lnTo>
                    <a:pt x="7844366" y="1131946"/>
                  </a:lnTo>
                  <a:lnTo>
                    <a:pt x="7780893" y="1136975"/>
                  </a:lnTo>
                  <a:lnTo>
                    <a:pt x="7715510" y="1141351"/>
                  </a:lnTo>
                  <a:lnTo>
                    <a:pt x="7648534" y="1145028"/>
                  </a:lnTo>
                  <a:lnTo>
                    <a:pt x="7580285" y="1147965"/>
                  </a:lnTo>
                  <a:lnTo>
                    <a:pt x="7511081" y="1150116"/>
                  </a:lnTo>
                  <a:lnTo>
                    <a:pt x="7441239" y="1151439"/>
                  </a:lnTo>
                  <a:lnTo>
                    <a:pt x="7371080" y="1151890"/>
                  </a:lnTo>
                  <a:lnTo>
                    <a:pt x="981710" y="1151890"/>
                  </a:lnTo>
                  <a:lnTo>
                    <a:pt x="911723" y="1151439"/>
                  </a:lnTo>
                  <a:lnTo>
                    <a:pt x="842038" y="1150116"/>
                  </a:lnTo>
                  <a:lnTo>
                    <a:pt x="772974" y="1147965"/>
                  </a:lnTo>
                  <a:lnTo>
                    <a:pt x="704851" y="1145028"/>
                  </a:lnTo>
                  <a:lnTo>
                    <a:pt x="637987" y="1141351"/>
                  </a:lnTo>
                  <a:lnTo>
                    <a:pt x="572703" y="1136975"/>
                  </a:lnTo>
                  <a:lnTo>
                    <a:pt x="509317" y="1131946"/>
                  </a:lnTo>
                  <a:lnTo>
                    <a:pt x="448148" y="1126306"/>
                  </a:lnTo>
                  <a:lnTo>
                    <a:pt x="389516" y="1120099"/>
                  </a:lnTo>
                  <a:lnTo>
                    <a:pt x="333739" y="1113368"/>
                  </a:lnTo>
                  <a:lnTo>
                    <a:pt x="281138" y="1106159"/>
                  </a:lnTo>
                  <a:lnTo>
                    <a:pt x="232032" y="1098512"/>
                  </a:lnTo>
                  <a:lnTo>
                    <a:pt x="186739" y="1090474"/>
                  </a:lnTo>
                  <a:lnTo>
                    <a:pt x="145579" y="1082087"/>
                  </a:lnTo>
                  <a:lnTo>
                    <a:pt x="76935" y="1064440"/>
                  </a:lnTo>
                  <a:lnTo>
                    <a:pt x="28654" y="1045920"/>
                  </a:lnTo>
                  <a:lnTo>
                    <a:pt x="0" y="1017269"/>
                  </a:lnTo>
                  <a:lnTo>
                    <a:pt x="0" y="134619"/>
                  </a:lnTo>
                  <a:close/>
                </a:path>
                <a:path w="8354059" h="1151889">
                  <a:moveTo>
                    <a:pt x="0" y="0"/>
                  </a:moveTo>
                  <a:lnTo>
                    <a:pt x="0" y="0"/>
                  </a:lnTo>
                </a:path>
                <a:path w="8354059" h="1151889">
                  <a:moveTo>
                    <a:pt x="8354059" y="1151890"/>
                  </a:moveTo>
                  <a:lnTo>
                    <a:pt x="8354059" y="1151890"/>
                  </a:lnTo>
                </a:path>
              </a:pathLst>
            </a:custGeom>
            <a:ln w="9344">
              <a:solidFill>
                <a:srgbClr val="6A8ADA"/>
              </a:solidFill>
            </a:ln>
          </p:spPr>
          <p:txBody>
            <a:bodyPr wrap="square" lIns="0" tIns="0" rIns="0" bIns="0" rtlCol="0"/>
            <a:lstStyle/>
            <a:p>
              <a:endParaRPr/>
            </a:p>
          </p:txBody>
        </p:sp>
      </p:grpSp>
      <p:sp>
        <p:nvSpPr>
          <p:cNvPr id="50" name="object 50"/>
          <p:cNvSpPr txBox="1"/>
          <p:nvPr/>
        </p:nvSpPr>
        <p:spPr>
          <a:xfrm>
            <a:off x="721359" y="4728209"/>
            <a:ext cx="755650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DDF5F0"/>
                </a:solidFill>
                <a:latin typeface="Arial MT"/>
                <a:cs typeface="Arial MT"/>
              </a:rPr>
              <a:t>the combination of </a:t>
            </a:r>
            <a:r>
              <a:rPr sz="1800" dirty="0">
                <a:solidFill>
                  <a:srgbClr val="DDF5F0"/>
                </a:solidFill>
                <a:latin typeface="Arial MT"/>
                <a:cs typeface="Arial MT"/>
              </a:rPr>
              <a:t>GIT</a:t>
            </a:r>
            <a:r>
              <a:rPr sz="1800" spc="20" dirty="0">
                <a:solidFill>
                  <a:srgbClr val="DDF5F0"/>
                </a:solidFill>
                <a:latin typeface="Arial MT"/>
                <a:cs typeface="Arial MT"/>
              </a:rPr>
              <a:t> </a:t>
            </a:r>
            <a:r>
              <a:rPr sz="1800" spc="-5" dirty="0">
                <a:solidFill>
                  <a:srgbClr val="DDF5F0"/>
                </a:solidFill>
                <a:latin typeface="Arial MT"/>
                <a:cs typeface="Arial MT"/>
              </a:rPr>
              <a:t>bleed </a:t>
            </a:r>
            <a:r>
              <a:rPr sz="1800" spc="-10" dirty="0">
                <a:solidFill>
                  <a:srgbClr val="DDF5F0"/>
                </a:solidFill>
                <a:latin typeface="Arial MT"/>
                <a:cs typeface="Arial MT"/>
              </a:rPr>
              <a:t>and</a:t>
            </a:r>
            <a:r>
              <a:rPr sz="1800" spc="-5" dirty="0">
                <a:solidFill>
                  <a:srgbClr val="DDF5F0"/>
                </a:solidFill>
                <a:latin typeface="Arial MT"/>
                <a:cs typeface="Arial MT"/>
              </a:rPr>
              <a:t> </a:t>
            </a:r>
            <a:r>
              <a:rPr sz="1800" spc="-10" dirty="0">
                <a:solidFill>
                  <a:srgbClr val="DDF5F0"/>
                </a:solidFill>
                <a:latin typeface="Arial MT"/>
                <a:cs typeface="Arial MT"/>
              </a:rPr>
              <a:t>splenomegaly</a:t>
            </a:r>
            <a:r>
              <a:rPr sz="1800" spc="-25" dirty="0">
                <a:solidFill>
                  <a:srgbClr val="DDF5F0"/>
                </a:solidFill>
                <a:latin typeface="Arial MT"/>
                <a:cs typeface="Arial MT"/>
              </a:rPr>
              <a:t> </a:t>
            </a:r>
            <a:r>
              <a:rPr sz="1800" spc="-5" dirty="0">
                <a:solidFill>
                  <a:srgbClr val="DDF5F0"/>
                </a:solidFill>
                <a:latin typeface="Arial MT"/>
                <a:cs typeface="Arial MT"/>
              </a:rPr>
              <a:t>is</a:t>
            </a:r>
            <a:r>
              <a:rPr sz="1800" dirty="0">
                <a:solidFill>
                  <a:srgbClr val="DDF5F0"/>
                </a:solidFill>
                <a:latin typeface="Arial MT"/>
                <a:cs typeface="Arial MT"/>
              </a:rPr>
              <a:t> </a:t>
            </a:r>
            <a:r>
              <a:rPr sz="1800" spc="-10" dirty="0">
                <a:solidFill>
                  <a:srgbClr val="DDF5F0"/>
                </a:solidFill>
                <a:latin typeface="Arial MT"/>
                <a:cs typeface="Arial MT"/>
              </a:rPr>
              <a:t>pathognomonic</a:t>
            </a:r>
            <a:r>
              <a:rPr sz="1800" spc="5" dirty="0">
                <a:solidFill>
                  <a:srgbClr val="DDF5F0"/>
                </a:solidFill>
                <a:latin typeface="Arial MT"/>
                <a:cs typeface="Arial MT"/>
              </a:rPr>
              <a:t> </a:t>
            </a:r>
            <a:r>
              <a:rPr sz="1800" spc="-5" dirty="0">
                <a:solidFill>
                  <a:srgbClr val="DDF5F0"/>
                </a:solidFill>
                <a:latin typeface="Arial MT"/>
                <a:cs typeface="Arial MT"/>
              </a:rPr>
              <a:t>of </a:t>
            </a:r>
            <a:r>
              <a:rPr sz="1800" dirty="0">
                <a:solidFill>
                  <a:srgbClr val="DDF5F0"/>
                </a:solidFill>
                <a:latin typeface="Arial MT"/>
                <a:cs typeface="Arial MT"/>
              </a:rPr>
              <a:t>PTH.</a:t>
            </a:r>
            <a:endParaRPr sz="1800">
              <a:latin typeface="Arial MT"/>
              <a:cs typeface="Arial MT"/>
            </a:endParaRPr>
          </a:p>
        </p:txBody>
      </p:sp>
      <p:grpSp>
        <p:nvGrpSpPr>
          <p:cNvPr id="51" name="object 51"/>
          <p:cNvGrpSpPr/>
          <p:nvPr/>
        </p:nvGrpSpPr>
        <p:grpSpPr>
          <a:xfrm>
            <a:off x="319177" y="5655717"/>
            <a:ext cx="8291195" cy="874394"/>
            <a:chOff x="319177" y="5655717"/>
            <a:chExt cx="8291195" cy="874394"/>
          </a:xfrm>
        </p:grpSpPr>
        <p:sp>
          <p:nvSpPr>
            <p:cNvPr id="52" name="object 52"/>
            <p:cNvSpPr/>
            <p:nvPr/>
          </p:nvSpPr>
          <p:spPr>
            <a:xfrm>
              <a:off x="323849" y="5660389"/>
              <a:ext cx="8281670" cy="864869"/>
            </a:xfrm>
            <a:custGeom>
              <a:avLst/>
              <a:gdLst/>
              <a:ahLst/>
              <a:cxnLst/>
              <a:rect l="l" t="t" r="r" b="b"/>
              <a:pathLst>
                <a:path w="8281670" h="864870">
                  <a:moveTo>
                    <a:pt x="7307580" y="0"/>
                  </a:moveTo>
                  <a:lnTo>
                    <a:pt x="974090" y="0"/>
                  </a:lnTo>
                  <a:lnTo>
                    <a:pt x="901008" y="374"/>
                  </a:lnTo>
                  <a:lnTo>
                    <a:pt x="828309" y="1473"/>
                  </a:lnTo>
                  <a:lnTo>
                    <a:pt x="756357" y="3257"/>
                  </a:lnTo>
                  <a:lnTo>
                    <a:pt x="685515" y="5689"/>
                  </a:lnTo>
                  <a:lnTo>
                    <a:pt x="616148" y="8731"/>
                  </a:lnTo>
                  <a:lnTo>
                    <a:pt x="548619" y="12344"/>
                  </a:lnTo>
                  <a:lnTo>
                    <a:pt x="483293" y="16490"/>
                  </a:lnTo>
                  <a:lnTo>
                    <a:pt x="420532" y="21132"/>
                  </a:lnTo>
                  <a:lnTo>
                    <a:pt x="360701" y="26231"/>
                  </a:lnTo>
                  <a:lnTo>
                    <a:pt x="304165" y="31749"/>
                  </a:lnTo>
                  <a:lnTo>
                    <a:pt x="251285" y="37649"/>
                  </a:lnTo>
                  <a:lnTo>
                    <a:pt x="202427" y="43891"/>
                  </a:lnTo>
                  <a:lnTo>
                    <a:pt x="157955" y="50438"/>
                  </a:lnTo>
                  <a:lnTo>
                    <a:pt x="118231" y="57251"/>
                  </a:lnTo>
                  <a:lnTo>
                    <a:pt x="54488" y="71526"/>
                  </a:lnTo>
                  <a:lnTo>
                    <a:pt x="14107" y="86410"/>
                  </a:lnTo>
                  <a:lnTo>
                    <a:pt x="0" y="101600"/>
                  </a:lnTo>
                  <a:lnTo>
                    <a:pt x="0" y="762000"/>
                  </a:lnTo>
                  <a:lnTo>
                    <a:pt x="31195" y="784765"/>
                  </a:lnTo>
                  <a:lnTo>
                    <a:pt x="83621" y="799504"/>
                  </a:lnTo>
                  <a:lnTo>
                    <a:pt x="157955" y="813519"/>
                  </a:lnTo>
                  <a:lnTo>
                    <a:pt x="202427" y="820155"/>
                  </a:lnTo>
                  <a:lnTo>
                    <a:pt x="251285" y="826490"/>
                  </a:lnTo>
                  <a:lnTo>
                    <a:pt x="304164" y="832485"/>
                  </a:lnTo>
                  <a:lnTo>
                    <a:pt x="360701" y="838098"/>
                  </a:lnTo>
                  <a:lnTo>
                    <a:pt x="420532" y="843290"/>
                  </a:lnTo>
                  <a:lnTo>
                    <a:pt x="483293" y="848021"/>
                  </a:lnTo>
                  <a:lnTo>
                    <a:pt x="548619" y="852251"/>
                  </a:lnTo>
                  <a:lnTo>
                    <a:pt x="616148" y="855940"/>
                  </a:lnTo>
                  <a:lnTo>
                    <a:pt x="685515" y="859048"/>
                  </a:lnTo>
                  <a:lnTo>
                    <a:pt x="756357" y="861535"/>
                  </a:lnTo>
                  <a:lnTo>
                    <a:pt x="828309" y="863361"/>
                  </a:lnTo>
                  <a:lnTo>
                    <a:pt x="901008" y="864486"/>
                  </a:lnTo>
                  <a:lnTo>
                    <a:pt x="974090" y="864870"/>
                  </a:lnTo>
                  <a:lnTo>
                    <a:pt x="7307580" y="864870"/>
                  </a:lnTo>
                  <a:lnTo>
                    <a:pt x="7380661" y="864486"/>
                  </a:lnTo>
                  <a:lnTo>
                    <a:pt x="7453360" y="863361"/>
                  </a:lnTo>
                  <a:lnTo>
                    <a:pt x="7525312" y="861535"/>
                  </a:lnTo>
                  <a:lnTo>
                    <a:pt x="7596154" y="859048"/>
                  </a:lnTo>
                  <a:lnTo>
                    <a:pt x="7665521" y="855940"/>
                  </a:lnTo>
                  <a:lnTo>
                    <a:pt x="7733050" y="852251"/>
                  </a:lnTo>
                  <a:lnTo>
                    <a:pt x="7798376" y="848021"/>
                  </a:lnTo>
                  <a:lnTo>
                    <a:pt x="7861137" y="843290"/>
                  </a:lnTo>
                  <a:lnTo>
                    <a:pt x="7920968" y="838098"/>
                  </a:lnTo>
                  <a:lnTo>
                    <a:pt x="7977505" y="832485"/>
                  </a:lnTo>
                  <a:lnTo>
                    <a:pt x="8030384" y="826490"/>
                  </a:lnTo>
                  <a:lnTo>
                    <a:pt x="8079242" y="820155"/>
                  </a:lnTo>
                  <a:lnTo>
                    <a:pt x="8123714" y="813519"/>
                  </a:lnTo>
                  <a:lnTo>
                    <a:pt x="8163438" y="806622"/>
                  </a:lnTo>
                  <a:lnTo>
                    <a:pt x="8227181" y="792205"/>
                  </a:lnTo>
                  <a:lnTo>
                    <a:pt x="8267562" y="777224"/>
                  </a:lnTo>
                  <a:lnTo>
                    <a:pt x="8281670" y="762000"/>
                  </a:lnTo>
                  <a:lnTo>
                    <a:pt x="8281670" y="101600"/>
                  </a:lnTo>
                  <a:lnTo>
                    <a:pt x="8250474" y="78911"/>
                  </a:lnTo>
                  <a:lnTo>
                    <a:pt x="8198048" y="64293"/>
                  </a:lnTo>
                  <a:lnTo>
                    <a:pt x="8123714" y="50438"/>
                  </a:lnTo>
                  <a:lnTo>
                    <a:pt x="8079242" y="43891"/>
                  </a:lnTo>
                  <a:lnTo>
                    <a:pt x="8030384" y="37649"/>
                  </a:lnTo>
                  <a:lnTo>
                    <a:pt x="7977505" y="31750"/>
                  </a:lnTo>
                  <a:lnTo>
                    <a:pt x="7920968" y="26231"/>
                  </a:lnTo>
                  <a:lnTo>
                    <a:pt x="7861137" y="21132"/>
                  </a:lnTo>
                  <a:lnTo>
                    <a:pt x="7798376" y="16490"/>
                  </a:lnTo>
                  <a:lnTo>
                    <a:pt x="7733050" y="12344"/>
                  </a:lnTo>
                  <a:lnTo>
                    <a:pt x="7665521" y="8731"/>
                  </a:lnTo>
                  <a:lnTo>
                    <a:pt x="7596154" y="5689"/>
                  </a:lnTo>
                  <a:lnTo>
                    <a:pt x="7525312" y="3257"/>
                  </a:lnTo>
                  <a:lnTo>
                    <a:pt x="7453360" y="1473"/>
                  </a:lnTo>
                  <a:lnTo>
                    <a:pt x="7380661" y="374"/>
                  </a:lnTo>
                  <a:lnTo>
                    <a:pt x="7307580" y="0"/>
                  </a:lnTo>
                  <a:close/>
                </a:path>
              </a:pathLst>
            </a:custGeom>
            <a:solidFill>
              <a:srgbClr val="6A8ADA"/>
            </a:solidFill>
          </p:spPr>
          <p:txBody>
            <a:bodyPr wrap="square" lIns="0" tIns="0" rIns="0" bIns="0" rtlCol="0"/>
            <a:lstStyle/>
            <a:p>
              <a:endParaRPr/>
            </a:p>
          </p:txBody>
        </p:sp>
        <p:sp>
          <p:nvSpPr>
            <p:cNvPr id="53" name="object 53"/>
            <p:cNvSpPr/>
            <p:nvPr/>
          </p:nvSpPr>
          <p:spPr>
            <a:xfrm>
              <a:off x="323849" y="5660389"/>
              <a:ext cx="8281670" cy="864869"/>
            </a:xfrm>
            <a:custGeom>
              <a:avLst/>
              <a:gdLst/>
              <a:ahLst/>
              <a:cxnLst/>
              <a:rect l="l" t="t" r="r" b="b"/>
              <a:pathLst>
                <a:path w="8281670" h="864870">
                  <a:moveTo>
                    <a:pt x="0" y="101600"/>
                  </a:moveTo>
                  <a:lnTo>
                    <a:pt x="31195" y="78911"/>
                  </a:lnTo>
                  <a:lnTo>
                    <a:pt x="83621" y="64293"/>
                  </a:lnTo>
                  <a:lnTo>
                    <a:pt x="157955" y="50438"/>
                  </a:lnTo>
                  <a:lnTo>
                    <a:pt x="202427" y="43891"/>
                  </a:lnTo>
                  <a:lnTo>
                    <a:pt x="251285" y="37649"/>
                  </a:lnTo>
                  <a:lnTo>
                    <a:pt x="304165" y="31749"/>
                  </a:lnTo>
                  <a:lnTo>
                    <a:pt x="360701" y="26231"/>
                  </a:lnTo>
                  <a:lnTo>
                    <a:pt x="420532" y="21132"/>
                  </a:lnTo>
                  <a:lnTo>
                    <a:pt x="483293" y="16490"/>
                  </a:lnTo>
                  <a:lnTo>
                    <a:pt x="548619" y="12344"/>
                  </a:lnTo>
                  <a:lnTo>
                    <a:pt x="616148" y="8731"/>
                  </a:lnTo>
                  <a:lnTo>
                    <a:pt x="685515" y="5689"/>
                  </a:lnTo>
                  <a:lnTo>
                    <a:pt x="756357" y="3257"/>
                  </a:lnTo>
                  <a:lnTo>
                    <a:pt x="828309" y="1473"/>
                  </a:lnTo>
                  <a:lnTo>
                    <a:pt x="901008" y="374"/>
                  </a:lnTo>
                  <a:lnTo>
                    <a:pt x="974090" y="0"/>
                  </a:lnTo>
                  <a:lnTo>
                    <a:pt x="7307580" y="0"/>
                  </a:lnTo>
                  <a:lnTo>
                    <a:pt x="7380661" y="374"/>
                  </a:lnTo>
                  <a:lnTo>
                    <a:pt x="7453360" y="1473"/>
                  </a:lnTo>
                  <a:lnTo>
                    <a:pt x="7525312" y="3257"/>
                  </a:lnTo>
                  <a:lnTo>
                    <a:pt x="7596154" y="5689"/>
                  </a:lnTo>
                  <a:lnTo>
                    <a:pt x="7665521" y="8731"/>
                  </a:lnTo>
                  <a:lnTo>
                    <a:pt x="7733050" y="12344"/>
                  </a:lnTo>
                  <a:lnTo>
                    <a:pt x="7798376" y="16490"/>
                  </a:lnTo>
                  <a:lnTo>
                    <a:pt x="7861137" y="21132"/>
                  </a:lnTo>
                  <a:lnTo>
                    <a:pt x="7920968" y="26231"/>
                  </a:lnTo>
                  <a:lnTo>
                    <a:pt x="7977505" y="31750"/>
                  </a:lnTo>
                  <a:lnTo>
                    <a:pt x="8030384" y="37649"/>
                  </a:lnTo>
                  <a:lnTo>
                    <a:pt x="8079242" y="43891"/>
                  </a:lnTo>
                  <a:lnTo>
                    <a:pt x="8123714" y="50438"/>
                  </a:lnTo>
                  <a:lnTo>
                    <a:pt x="8163438" y="57251"/>
                  </a:lnTo>
                  <a:lnTo>
                    <a:pt x="8227181" y="71526"/>
                  </a:lnTo>
                  <a:lnTo>
                    <a:pt x="8267562" y="86410"/>
                  </a:lnTo>
                  <a:lnTo>
                    <a:pt x="8281670" y="101600"/>
                  </a:lnTo>
                  <a:lnTo>
                    <a:pt x="8281670" y="762000"/>
                  </a:lnTo>
                  <a:lnTo>
                    <a:pt x="8250474" y="784765"/>
                  </a:lnTo>
                  <a:lnTo>
                    <a:pt x="8198048" y="799504"/>
                  </a:lnTo>
                  <a:lnTo>
                    <a:pt x="8123714" y="813519"/>
                  </a:lnTo>
                  <a:lnTo>
                    <a:pt x="8079242" y="820155"/>
                  </a:lnTo>
                  <a:lnTo>
                    <a:pt x="8030384" y="826490"/>
                  </a:lnTo>
                  <a:lnTo>
                    <a:pt x="7977505" y="832485"/>
                  </a:lnTo>
                  <a:lnTo>
                    <a:pt x="7920968" y="838098"/>
                  </a:lnTo>
                  <a:lnTo>
                    <a:pt x="7861137" y="843290"/>
                  </a:lnTo>
                  <a:lnTo>
                    <a:pt x="7798376" y="848021"/>
                  </a:lnTo>
                  <a:lnTo>
                    <a:pt x="7733050" y="852251"/>
                  </a:lnTo>
                  <a:lnTo>
                    <a:pt x="7665521" y="855940"/>
                  </a:lnTo>
                  <a:lnTo>
                    <a:pt x="7596154" y="859048"/>
                  </a:lnTo>
                  <a:lnTo>
                    <a:pt x="7525312" y="861535"/>
                  </a:lnTo>
                  <a:lnTo>
                    <a:pt x="7453360" y="863361"/>
                  </a:lnTo>
                  <a:lnTo>
                    <a:pt x="7380661" y="864486"/>
                  </a:lnTo>
                  <a:lnTo>
                    <a:pt x="7307580" y="864870"/>
                  </a:lnTo>
                  <a:lnTo>
                    <a:pt x="974090" y="864870"/>
                  </a:lnTo>
                  <a:lnTo>
                    <a:pt x="901008" y="864486"/>
                  </a:lnTo>
                  <a:lnTo>
                    <a:pt x="828309" y="863361"/>
                  </a:lnTo>
                  <a:lnTo>
                    <a:pt x="756357" y="861535"/>
                  </a:lnTo>
                  <a:lnTo>
                    <a:pt x="685515" y="859048"/>
                  </a:lnTo>
                  <a:lnTo>
                    <a:pt x="616148" y="855940"/>
                  </a:lnTo>
                  <a:lnTo>
                    <a:pt x="548619" y="852251"/>
                  </a:lnTo>
                  <a:lnTo>
                    <a:pt x="483293" y="848021"/>
                  </a:lnTo>
                  <a:lnTo>
                    <a:pt x="420532" y="843290"/>
                  </a:lnTo>
                  <a:lnTo>
                    <a:pt x="360701" y="838098"/>
                  </a:lnTo>
                  <a:lnTo>
                    <a:pt x="304164" y="832485"/>
                  </a:lnTo>
                  <a:lnTo>
                    <a:pt x="251285" y="826490"/>
                  </a:lnTo>
                  <a:lnTo>
                    <a:pt x="202427" y="820155"/>
                  </a:lnTo>
                  <a:lnTo>
                    <a:pt x="157955" y="813519"/>
                  </a:lnTo>
                  <a:lnTo>
                    <a:pt x="118231" y="806622"/>
                  </a:lnTo>
                  <a:lnTo>
                    <a:pt x="54488" y="792205"/>
                  </a:lnTo>
                  <a:lnTo>
                    <a:pt x="14107" y="777224"/>
                  </a:lnTo>
                  <a:lnTo>
                    <a:pt x="0" y="762000"/>
                  </a:lnTo>
                  <a:lnTo>
                    <a:pt x="0" y="101600"/>
                  </a:lnTo>
                  <a:close/>
                </a:path>
                <a:path w="8281670" h="864870">
                  <a:moveTo>
                    <a:pt x="0" y="0"/>
                  </a:moveTo>
                  <a:lnTo>
                    <a:pt x="0" y="0"/>
                  </a:lnTo>
                </a:path>
                <a:path w="8281670" h="864870">
                  <a:moveTo>
                    <a:pt x="8281670" y="864870"/>
                  </a:moveTo>
                  <a:lnTo>
                    <a:pt x="8281670" y="864870"/>
                  </a:lnTo>
                </a:path>
              </a:pathLst>
            </a:custGeom>
            <a:ln w="9344">
              <a:solidFill>
                <a:srgbClr val="6A8ADA"/>
              </a:solidFill>
            </a:ln>
          </p:spPr>
          <p:txBody>
            <a:bodyPr wrap="square" lIns="0" tIns="0" rIns="0" bIns="0" rtlCol="0"/>
            <a:lstStyle/>
            <a:p>
              <a:endParaRPr/>
            </a:p>
          </p:txBody>
        </p:sp>
      </p:grpSp>
      <p:sp>
        <p:nvSpPr>
          <p:cNvPr id="54" name="object 54"/>
          <p:cNvSpPr txBox="1"/>
          <p:nvPr/>
        </p:nvSpPr>
        <p:spPr>
          <a:xfrm>
            <a:off x="704850" y="5805170"/>
            <a:ext cx="7453630" cy="574040"/>
          </a:xfrm>
          <a:prstGeom prst="rect">
            <a:avLst/>
          </a:prstGeom>
        </p:spPr>
        <p:txBody>
          <a:bodyPr vert="horz" wrap="square" lIns="0" tIns="12700" rIns="0" bIns="0" rtlCol="0">
            <a:spAutoFit/>
          </a:bodyPr>
          <a:lstStyle/>
          <a:p>
            <a:pPr marL="2851150" marR="5080" indent="-2838450">
              <a:lnSpc>
                <a:spcPct val="100000"/>
              </a:lnSpc>
              <a:spcBef>
                <a:spcPts val="100"/>
              </a:spcBef>
            </a:pPr>
            <a:r>
              <a:rPr sz="1800" spc="-5" dirty="0">
                <a:latin typeface="Arial MT"/>
                <a:cs typeface="Arial MT"/>
              </a:rPr>
              <a:t>left </a:t>
            </a:r>
            <a:r>
              <a:rPr sz="1800" spc="-10" dirty="0">
                <a:latin typeface="Arial MT"/>
                <a:cs typeface="Arial MT"/>
              </a:rPr>
              <a:t>lobe</a:t>
            </a:r>
            <a:r>
              <a:rPr sz="1800" dirty="0">
                <a:latin typeface="Arial MT"/>
                <a:cs typeface="Arial MT"/>
              </a:rPr>
              <a:t> </a:t>
            </a:r>
            <a:r>
              <a:rPr sz="1800" spc="-5" dirty="0">
                <a:latin typeface="Arial MT"/>
                <a:cs typeface="Arial MT"/>
              </a:rPr>
              <a:t>of</a:t>
            </a:r>
            <a:r>
              <a:rPr sz="1800" spc="10" dirty="0">
                <a:latin typeface="Arial MT"/>
                <a:cs typeface="Arial MT"/>
              </a:rPr>
              <a:t> </a:t>
            </a:r>
            <a:r>
              <a:rPr sz="1800" spc="-5" dirty="0">
                <a:latin typeface="Arial MT"/>
                <a:cs typeface="Arial MT"/>
              </a:rPr>
              <a:t>liver</a:t>
            </a:r>
            <a:r>
              <a:rPr sz="1800" dirty="0">
                <a:latin typeface="Arial MT"/>
                <a:cs typeface="Arial MT"/>
              </a:rPr>
              <a:t> </a:t>
            </a:r>
            <a:r>
              <a:rPr sz="1800" spc="-10" dirty="0">
                <a:latin typeface="Arial MT"/>
                <a:cs typeface="Arial MT"/>
              </a:rPr>
              <a:t>enlarged</a:t>
            </a:r>
            <a:r>
              <a:rPr sz="1800" dirty="0">
                <a:latin typeface="Arial MT"/>
                <a:cs typeface="Arial MT"/>
              </a:rPr>
              <a:t> </a:t>
            </a:r>
            <a:r>
              <a:rPr sz="1800" spc="-5" dirty="0">
                <a:latin typeface="Arial MT"/>
                <a:cs typeface="Arial MT"/>
              </a:rPr>
              <a:t>in</a:t>
            </a:r>
            <a:r>
              <a:rPr sz="1800" dirty="0">
                <a:latin typeface="Arial MT"/>
                <a:cs typeface="Arial MT"/>
              </a:rPr>
              <a:t> </a:t>
            </a:r>
            <a:r>
              <a:rPr sz="1800" spc="-5" dirty="0">
                <a:latin typeface="Arial MT"/>
                <a:cs typeface="Arial MT"/>
              </a:rPr>
              <a:t>intr</a:t>
            </a:r>
            <a:r>
              <a:rPr sz="1800" dirty="0">
                <a:latin typeface="Arial MT"/>
                <a:cs typeface="Arial MT"/>
              </a:rPr>
              <a:t> </a:t>
            </a:r>
            <a:r>
              <a:rPr sz="1800" spc="-10" dirty="0">
                <a:latin typeface="Arial MT"/>
                <a:cs typeface="Arial MT"/>
              </a:rPr>
              <a:t>hepatic</a:t>
            </a:r>
            <a:r>
              <a:rPr sz="1800" dirty="0">
                <a:latin typeface="Arial MT"/>
                <a:cs typeface="Arial MT"/>
              </a:rPr>
              <a:t> PTH </a:t>
            </a:r>
            <a:r>
              <a:rPr sz="1800" spc="-10" dirty="0">
                <a:latin typeface="Arial MT"/>
                <a:cs typeface="Arial MT"/>
              </a:rPr>
              <a:t>and</a:t>
            </a:r>
            <a:r>
              <a:rPr sz="1800" dirty="0">
                <a:latin typeface="Arial MT"/>
                <a:cs typeface="Arial MT"/>
              </a:rPr>
              <a:t> </a:t>
            </a:r>
            <a:r>
              <a:rPr sz="1800" spc="-5" dirty="0">
                <a:latin typeface="Arial MT"/>
                <a:cs typeface="Arial MT"/>
              </a:rPr>
              <a:t>caudate</a:t>
            </a:r>
            <a:r>
              <a:rPr sz="1800" spc="-10" dirty="0">
                <a:latin typeface="Arial MT"/>
                <a:cs typeface="Arial MT"/>
              </a:rPr>
              <a:t> lobe</a:t>
            </a:r>
            <a:r>
              <a:rPr sz="1800" dirty="0">
                <a:latin typeface="Arial MT"/>
                <a:cs typeface="Arial MT"/>
              </a:rPr>
              <a:t> </a:t>
            </a:r>
            <a:r>
              <a:rPr sz="1800" spc="-10" dirty="0">
                <a:latin typeface="Arial MT"/>
                <a:cs typeface="Arial MT"/>
              </a:rPr>
              <a:t>enlarged</a:t>
            </a:r>
            <a:r>
              <a:rPr sz="1800" dirty="0">
                <a:latin typeface="Arial MT"/>
                <a:cs typeface="Arial MT"/>
              </a:rPr>
              <a:t> </a:t>
            </a:r>
            <a:r>
              <a:rPr sz="1800" spc="-5" dirty="0">
                <a:latin typeface="Arial MT"/>
                <a:cs typeface="Arial MT"/>
              </a:rPr>
              <a:t>in </a:t>
            </a:r>
            <a:r>
              <a:rPr sz="1800" spc="-484" dirty="0">
                <a:latin typeface="Arial MT"/>
                <a:cs typeface="Arial MT"/>
              </a:rPr>
              <a:t> </a:t>
            </a:r>
            <a:r>
              <a:rPr sz="1800" spc="-10" dirty="0">
                <a:latin typeface="Arial MT"/>
                <a:cs typeface="Arial MT"/>
              </a:rPr>
              <a:t>post</a:t>
            </a:r>
            <a:r>
              <a:rPr sz="1800" dirty="0">
                <a:latin typeface="Arial MT"/>
                <a:cs typeface="Arial MT"/>
              </a:rPr>
              <a:t> </a:t>
            </a:r>
            <a:r>
              <a:rPr sz="1800" spc="-10" dirty="0">
                <a:latin typeface="Arial MT"/>
                <a:cs typeface="Arial MT"/>
              </a:rPr>
              <a:t>hepatic</a:t>
            </a:r>
            <a:r>
              <a:rPr sz="1800" spc="-5" dirty="0">
                <a:latin typeface="Arial MT"/>
                <a:cs typeface="Arial MT"/>
              </a:rPr>
              <a:t> </a:t>
            </a:r>
            <a:r>
              <a:rPr sz="1800" dirty="0">
                <a:latin typeface="Arial MT"/>
                <a:cs typeface="Arial MT"/>
              </a:rPr>
              <a:t>PTH</a:t>
            </a:r>
            <a:endParaRPr sz="1800">
              <a:latin typeface="Arial MT"/>
              <a:cs typeface="Arial MT"/>
            </a:endParaRPr>
          </a:p>
        </p:txBody>
      </p:sp>
    </p:spTree>
    <p:extLst>
      <p:ext uri="{BB962C8B-B14F-4D97-AF65-F5344CB8AC3E}">
        <p14:creationId xmlns:p14="http://schemas.microsoft.com/office/powerpoint/2010/main" val="25034420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950" y="259079"/>
            <a:ext cx="8888730" cy="6482080"/>
          </a:xfrm>
          <a:prstGeom prst="rect">
            <a:avLst/>
          </a:prstGeom>
        </p:spPr>
      </p:pic>
    </p:spTree>
    <p:extLst>
      <p:ext uri="{BB962C8B-B14F-4D97-AF65-F5344CB8AC3E}">
        <p14:creationId xmlns:p14="http://schemas.microsoft.com/office/powerpoint/2010/main" val="41248537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06650" y="497840"/>
            <a:ext cx="4327525" cy="695960"/>
          </a:xfrm>
          <a:prstGeom prst="rect">
            <a:avLst/>
          </a:prstGeom>
        </p:spPr>
        <p:txBody>
          <a:bodyPr vert="horz" wrap="square" lIns="0" tIns="12700" rIns="0" bIns="0" rtlCol="0">
            <a:spAutoFit/>
          </a:bodyPr>
          <a:lstStyle/>
          <a:p>
            <a:pPr marL="12700">
              <a:lnSpc>
                <a:spcPct val="100000"/>
              </a:lnSpc>
              <a:spcBef>
                <a:spcPts val="100"/>
              </a:spcBef>
            </a:pPr>
            <a:r>
              <a:rPr sz="4400" spc="5" dirty="0"/>
              <a:t>I</a:t>
            </a:r>
            <a:r>
              <a:rPr sz="4400" spc="-5" dirty="0"/>
              <a:t>N</a:t>
            </a:r>
            <a:r>
              <a:rPr sz="4400" dirty="0"/>
              <a:t>VES</a:t>
            </a:r>
            <a:r>
              <a:rPr sz="4400" spc="-20" dirty="0"/>
              <a:t>T</a:t>
            </a:r>
            <a:r>
              <a:rPr sz="4400" spc="5" dirty="0"/>
              <a:t>I</a:t>
            </a:r>
            <a:r>
              <a:rPr sz="4400" spc="-15" dirty="0"/>
              <a:t>G</a:t>
            </a:r>
            <a:r>
              <a:rPr sz="4400" spc="-320" dirty="0"/>
              <a:t>A</a:t>
            </a:r>
            <a:r>
              <a:rPr sz="4400" spc="-10" dirty="0"/>
              <a:t>T</a:t>
            </a:r>
            <a:r>
              <a:rPr sz="4400" spc="-5" dirty="0"/>
              <a:t>ION</a:t>
            </a:r>
            <a:endParaRPr sz="4400"/>
          </a:p>
        </p:txBody>
      </p:sp>
      <p:sp>
        <p:nvSpPr>
          <p:cNvPr id="3" name="object 3"/>
          <p:cNvSpPr txBox="1"/>
          <p:nvPr/>
        </p:nvSpPr>
        <p:spPr>
          <a:xfrm>
            <a:off x="534669" y="1567179"/>
            <a:ext cx="106045" cy="58420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Arial MT"/>
                <a:cs typeface="Arial MT"/>
              </a:rPr>
              <a:t>•</a:t>
            </a:r>
            <a:endParaRPr sz="1800">
              <a:latin typeface="Arial MT"/>
              <a:cs typeface="Arial MT"/>
            </a:endParaRPr>
          </a:p>
          <a:p>
            <a:pPr marL="12700">
              <a:lnSpc>
                <a:spcPct val="100000"/>
              </a:lnSpc>
              <a:spcBef>
                <a:spcPts val="80"/>
              </a:spcBef>
            </a:pPr>
            <a:r>
              <a:rPr sz="1800" dirty="0">
                <a:solidFill>
                  <a:srgbClr val="FFFFFF"/>
                </a:solidFill>
                <a:latin typeface="Arial MT"/>
                <a:cs typeface="Arial MT"/>
              </a:rPr>
              <a:t>•</a:t>
            </a:r>
            <a:endParaRPr sz="1800">
              <a:latin typeface="Arial MT"/>
              <a:cs typeface="Arial MT"/>
            </a:endParaRPr>
          </a:p>
        </p:txBody>
      </p:sp>
      <p:sp>
        <p:nvSpPr>
          <p:cNvPr id="4" name="object 4"/>
          <p:cNvSpPr txBox="1"/>
          <p:nvPr/>
        </p:nvSpPr>
        <p:spPr>
          <a:xfrm>
            <a:off x="877569" y="1578609"/>
            <a:ext cx="7061200" cy="820419"/>
          </a:xfrm>
          <a:prstGeom prst="rect">
            <a:avLst/>
          </a:prstGeom>
        </p:spPr>
        <p:txBody>
          <a:bodyPr vert="horz" wrap="square" lIns="0" tIns="12700" rIns="0" bIns="0" rtlCol="0">
            <a:spAutoFit/>
          </a:bodyPr>
          <a:lstStyle/>
          <a:p>
            <a:pPr marL="12700">
              <a:lnSpc>
                <a:spcPts val="2145"/>
              </a:lnSpc>
              <a:spcBef>
                <a:spcPts val="100"/>
              </a:spcBef>
            </a:pPr>
            <a:r>
              <a:rPr sz="1800" spc="-10" dirty="0">
                <a:solidFill>
                  <a:srgbClr val="FFFFFF"/>
                </a:solidFill>
                <a:latin typeface="Arial MT"/>
                <a:cs typeface="Arial MT"/>
              </a:rPr>
              <a:t>CBC</a:t>
            </a:r>
            <a:endParaRPr sz="1800">
              <a:latin typeface="Arial MT"/>
              <a:cs typeface="Arial MT"/>
            </a:endParaRPr>
          </a:p>
          <a:p>
            <a:pPr marL="12700" marR="5080">
              <a:lnSpc>
                <a:spcPct val="80500"/>
              </a:lnSpc>
              <a:spcBef>
                <a:spcPts val="450"/>
              </a:spcBef>
            </a:pPr>
            <a:r>
              <a:rPr sz="1800" spc="-10" dirty="0">
                <a:solidFill>
                  <a:srgbClr val="FFFFFF"/>
                </a:solidFill>
                <a:latin typeface="Arial MT"/>
                <a:cs typeface="Arial MT"/>
              </a:rPr>
              <a:t>LFT-</a:t>
            </a:r>
            <a:r>
              <a:rPr sz="2000" spc="-10" dirty="0">
                <a:solidFill>
                  <a:srgbClr val="FFFFFF"/>
                </a:solidFill>
                <a:latin typeface="Arial MT"/>
                <a:cs typeface="Arial MT"/>
              </a:rPr>
              <a:t>dearrenged</a:t>
            </a:r>
            <a:r>
              <a:rPr sz="2000" spc="-30" dirty="0">
                <a:solidFill>
                  <a:srgbClr val="FFFFFF"/>
                </a:solidFill>
                <a:latin typeface="Arial MT"/>
                <a:cs typeface="Arial MT"/>
              </a:rPr>
              <a:t> </a:t>
            </a:r>
            <a:r>
              <a:rPr sz="1800" spc="-5" dirty="0">
                <a:solidFill>
                  <a:srgbClr val="FFFFFF"/>
                </a:solidFill>
                <a:latin typeface="Arial MT"/>
                <a:cs typeface="Arial MT"/>
              </a:rPr>
              <a:t>in</a:t>
            </a:r>
            <a:r>
              <a:rPr sz="1800" spc="10" dirty="0">
                <a:solidFill>
                  <a:srgbClr val="FFFFFF"/>
                </a:solidFill>
                <a:latin typeface="Arial MT"/>
                <a:cs typeface="Arial MT"/>
              </a:rPr>
              <a:t> </a:t>
            </a:r>
            <a:r>
              <a:rPr sz="1800" spc="-10" dirty="0">
                <a:solidFill>
                  <a:srgbClr val="FFFFFF"/>
                </a:solidFill>
                <a:latin typeface="Arial MT"/>
                <a:cs typeface="Arial MT"/>
              </a:rPr>
              <a:t>sinusoidal,post</a:t>
            </a:r>
            <a:r>
              <a:rPr sz="1800" spc="15" dirty="0">
                <a:solidFill>
                  <a:srgbClr val="FFFFFF"/>
                </a:solidFill>
                <a:latin typeface="Arial MT"/>
                <a:cs typeface="Arial MT"/>
              </a:rPr>
              <a:t> </a:t>
            </a:r>
            <a:r>
              <a:rPr sz="1800" spc="-10" dirty="0">
                <a:solidFill>
                  <a:srgbClr val="FFFFFF"/>
                </a:solidFill>
                <a:latin typeface="Arial MT"/>
                <a:cs typeface="Arial MT"/>
              </a:rPr>
              <a:t>sinusoidal</a:t>
            </a:r>
            <a:r>
              <a:rPr sz="1800" spc="10" dirty="0">
                <a:solidFill>
                  <a:srgbClr val="FFFFFF"/>
                </a:solidFill>
                <a:latin typeface="Arial MT"/>
                <a:cs typeface="Arial MT"/>
              </a:rPr>
              <a:t> </a:t>
            </a:r>
            <a:r>
              <a:rPr sz="1800" spc="-5" dirty="0">
                <a:solidFill>
                  <a:srgbClr val="FFFFFF"/>
                </a:solidFill>
                <a:latin typeface="Arial MT"/>
                <a:cs typeface="Arial MT"/>
              </a:rPr>
              <a:t>and</a:t>
            </a:r>
            <a:r>
              <a:rPr sz="1800" spc="5" dirty="0">
                <a:solidFill>
                  <a:srgbClr val="FFFFFF"/>
                </a:solidFill>
                <a:latin typeface="Arial MT"/>
                <a:cs typeface="Arial MT"/>
              </a:rPr>
              <a:t> </a:t>
            </a:r>
            <a:r>
              <a:rPr sz="1800" spc="-10" dirty="0">
                <a:solidFill>
                  <a:srgbClr val="FFFFFF"/>
                </a:solidFill>
                <a:latin typeface="Arial MT"/>
                <a:cs typeface="Arial MT"/>
              </a:rPr>
              <a:t>post</a:t>
            </a:r>
            <a:r>
              <a:rPr sz="1800" spc="20" dirty="0">
                <a:solidFill>
                  <a:srgbClr val="FFFFFF"/>
                </a:solidFill>
                <a:latin typeface="Arial MT"/>
                <a:cs typeface="Arial MT"/>
              </a:rPr>
              <a:t> </a:t>
            </a:r>
            <a:r>
              <a:rPr sz="1800" spc="-10" dirty="0">
                <a:solidFill>
                  <a:srgbClr val="FFFFFF"/>
                </a:solidFill>
                <a:latin typeface="Arial MT"/>
                <a:cs typeface="Arial MT"/>
              </a:rPr>
              <a:t>hepatic</a:t>
            </a:r>
            <a:r>
              <a:rPr sz="1800" spc="5" dirty="0">
                <a:solidFill>
                  <a:srgbClr val="FFFFFF"/>
                </a:solidFill>
                <a:latin typeface="Arial MT"/>
                <a:cs typeface="Arial MT"/>
              </a:rPr>
              <a:t> </a:t>
            </a:r>
            <a:r>
              <a:rPr sz="1800" spc="-5" dirty="0">
                <a:solidFill>
                  <a:srgbClr val="FFFFFF"/>
                </a:solidFill>
                <a:latin typeface="Arial MT"/>
                <a:cs typeface="Arial MT"/>
              </a:rPr>
              <a:t>portal </a:t>
            </a:r>
            <a:r>
              <a:rPr sz="1800" spc="-484" dirty="0">
                <a:solidFill>
                  <a:srgbClr val="FFFFFF"/>
                </a:solidFill>
                <a:latin typeface="Arial MT"/>
                <a:cs typeface="Arial MT"/>
              </a:rPr>
              <a:t> </a:t>
            </a:r>
            <a:r>
              <a:rPr sz="1800" spc="-10" dirty="0">
                <a:solidFill>
                  <a:srgbClr val="FFFFFF"/>
                </a:solidFill>
                <a:latin typeface="Arial MT"/>
                <a:cs typeface="Arial MT"/>
              </a:rPr>
              <a:t>hypertension.normal</a:t>
            </a:r>
            <a:r>
              <a:rPr sz="1800" spc="-5" dirty="0">
                <a:solidFill>
                  <a:srgbClr val="FFFFFF"/>
                </a:solidFill>
                <a:latin typeface="Arial MT"/>
                <a:cs typeface="Arial MT"/>
              </a:rPr>
              <a:t> in pre</a:t>
            </a:r>
            <a:r>
              <a:rPr sz="1800" dirty="0">
                <a:solidFill>
                  <a:srgbClr val="FFFFFF"/>
                </a:solidFill>
                <a:latin typeface="Arial MT"/>
                <a:cs typeface="Arial MT"/>
              </a:rPr>
              <a:t> </a:t>
            </a:r>
            <a:r>
              <a:rPr sz="1800" spc="-10" dirty="0">
                <a:solidFill>
                  <a:srgbClr val="FFFFFF"/>
                </a:solidFill>
                <a:latin typeface="Arial MT"/>
                <a:cs typeface="Arial MT"/>
              </a:rPr>
              <a:t>sinusoidal</a:t>
            </a:r>
            <a:r>
              <a:rPr sz="1800" spc="-5" dirty="0">
                <a:solidFill>
                  <a:srgbClr val="FFFFFF"/>
                </a:solidFill>
                <a:latin typeface="Arial MT"/>
                <a:cs typeface="Arial MT"/>
              </a:rPr>
              <a:t> </a:t>
            </a:r>
            <a:r>
              <a:rPr sz="1800" spc="-10" dirty="0">
                <a:solidFill>
                  <a:srgbClr val="FFFFFF"/>
                </a:solidFill>
                <a:latin typeface="Arial MT"/>
                <a:cs typeface="Arial MT"/>
              </a:rPr>
              <a:t>and</a:t>
            </a:r>
            <a:r>
              <a:rPr sz="1800" dirty="0">
                <a:solidFill>
                  <a:srgbClr val="FFFFFF"/>
                </a:solidFill>
                <a:latin typeface="Arial MT"/>
                <a:cs typeface="Arial MT"/>
              </a:rPr>
              <a:t> </a:t>
            </a:r>
            <a:r>
              <a:rPr sz="1800" spc="-5" dirty="0">
                <a:solidFill>
                  <a:srgbClr val="FFFFFF"/>
                </a:solidFill>
                <a:latin typeface="Arial MT"/>
                <a:cs typeface="Arial MT"/>
              </a:rPr>
              <a:t>pre </a:t>
            </a:r>
            <a:r>
              <a:rPr sz="1800" spc="-10" dirty="0">
                <a:solidFill>
                  <a:srgbClr val="FFFFFF"/>
                </a:solidFill>
                <a:latin typeface="Arial MT"/>
                <a:cs typeface="Arial MT"/>
              </a:rPr>
              <a:t>hepatic</a:t>
            </a:r>
            <a:r>
              <a:rPr sz="1800" spc="10" dirty="0">
                <a:solidFill>
                  <a:srgbClr val="FFFFFF"/>
                </a:solidFill>
                <a:latin typeface="Arial MT"/>
                <a:cs typeface="Arial MT"/>
              </a:rPr>
              <a:t> </a:t>
            </a:r>
            <a:r>
              <a:rPr sz="1800" spc="-45" dirty="0">
                <a:solidFill>
                  <a:srgbClr val="FFFFFF"/>
                </a:solidFill>
                <a:latin typeface="Arial MT"/>
                <a:cs typeface="Arial MT"/>
              </a:rPr>
              <a:t>PHT..</a:t>
            </a:r>
            <a:endParaRPr sz="1800">
              <a:latin typeface="Arial MT"/>
              <a:cs typeface="Arial MT"/>
            </a:endParaRPr>
          </a:p>
        </p:txBody>
      </p:sp>
      <p:sp>
        <p:nvSpPr>
          <p:cNvPr id="5" name="object 5"/>
          <p:cNvSpPr txBox="1"/>
          <p:nvPr/>
        </p:nvSpPr>
        <p:spPr>
          <a:xfrm>
            <a:off x="534669" y="3093720"/>
            <a:ext cx="132715" cy="1793239"/>
          </a:xfrm>
          <a:prstGeom prst="rect">
            <a:avLst/>
          </a:prstGeom>
        </p:spPr>
        <p:txBody>
          <a:bodyPr vert="horz" wrap="square" lIns="0" tIns="88900" rIns="0" bIns="0" rtlCol="0">
            <a:spAutoFit/>
          </a:bodyPr>
          <a:lstStyle/>
          <a:p>
            <a:pPr marL="12700">
              <a:lnSpc>
                <a:spcPct val="100000"/>
              </a:lnSpc>
              <a:spcBef>
                <a:spcPts val="700"/>
              </a:spcBef>
            </a:pPr>
            <a:r>
              <a:rPr sz="2400" dirty="0">
                <a:solidFill>
                  <a:srgbClr val="FFFFFF"/>
                </a:solidFill>
                <a:latin typeface="Arial MT"/>
                <a:cs typeface="Arial MT"/>
              </a:rPr>
              <a:t>•</a:t>
            </a:r>
            <a:endParaRPr sz="2400">
              <a:latin typeface="Arial MT"/>
              <a:cs typeface="Arial MT"/>
            </a:endParaRPr>
          </a:p>
          <a:p>
            <a:pPr marL="12700">
              <a:lnSpc>
                <a:spcPct val="100000"/>
              </a:lnSpc>
              <a:spcBef>
                <a:spcPts val="600"/>
              </a:spcBef>
            </a:pPr>
            <a:r>
              <a:rPr sz="2400" dirty="0">
                <a:solidFill>
                  <a:srgbClr val="FFFFFF"/>
                </a:solidFill>
                <a:latin typeface="Arial MT"/>
                <a:cs typeface="Arial MT"/>
              </a:rPr>
              <a:t>•</a:t>
            </a:r>
            <a:endParaRPr sz="2400">
              <a:latin typeface="Arial MT"/>
              <a:cs typeface="Arial MT"/>
            </a:endParaRPr>
          </a:p>
          <a:p>
            <a:pPr marL="12700">
              <a:lnSpc>
                <a:spcPct val="100000"/>
              </a:lnSpc>
              <a:spcBef>
                <a:spcPts val="600"/>
              </a:spcBef>
            </a:pPr>
            <a:r>
              <a:rPr sz="2400" dirty="0">
                <a:solidFill>
                  <a:srgbClr val="FFFFFF"/>
                </a:solidFill>
                <a:latin typeface="Arial MT"/>
                <a:cs typeface="Arial MT"/>
              </a:rPr>
              <a:t>•</a:t>
            </a:r>
            <a:endParaRPr sz="2400">
              <a:latin typeface="Arial MT"/>
              <a:cs typeface="Arial MT"/>
            </a:endParaRPr>
          </a:p>
          <a:p>
            <a:pPr marL="12700">
              <a:lnSpc>
                <a:spcPct val="100000"/>
              </a:lnSpc>
              <a:spcBef>
                <a:spcPts val="600"/>
              </a:spcBef>
            </a:pPr>
            <a:r>
              <a:rPr sz="2400" dirty="0">
                <a:solidFill>
                  <a:srgbClr val="FFFFFF"/>
                </a:solidFill>
                <a:latin typeface="Arial MT"/>
                <a:cs typeface="Arial MT"/>
              </a:rPr>
              <a:t>•</a:t>
            </a:r>
            <a:endParaRPr sz="2400">
              <a:latin typeface="Arial MT"/>
              <a:cs typeface="Arial MT"/>
            </a:endParaRPr>
          </a:p>
        </p:txBody>
      </p:sp>
      <p:sp>
        <p:nvSpPr>
          <p:cNvPr id="6" name="object 6"/>
          <p:cNvSpPr txBox="1"/>
          <p:nvPr/>
        </p:nvSpPr>
        <p:spPr>
          <a:xfrm>
            <a:off x="877569" y="2669540"/>
            <a:ext cx="7403465" cy="2233930"/>
          </a:xfrm>
          <a:prstGeom prst="rect">
            <a:avLst/>
          </a:prstGeom>
        </p:spPr>
        <p:txBody>
          <a:bodyPr vert="horz" wrap="square" lIns="0" tIns="88900" rIns="0" bIns="0" rtlCol="0">
            <a:spAutoFit/>
          </a:bodyPr>
          <a:lstStyle/>
          <a:p>
            <a:pPr marL="2059939">
              <a:lnSpc>
                <a:spcPct val="100000"/>
              </a:lnSpc>
              <a:spcBef>
                <a:spcPts val="700"/>
              </a:spcBef>
            </a:pPr>
            <a:r>
              <a:rPr sz="2400" i="1" spc="-10" dirty="0">
                <a:solidFill>
                  <a:srgbClr val="FFFFFF"/>
                </a:solidFill>
                <a:latin typeface="Arial"/>
                <a:cs typeface="Arial"/>
              </a:rPr>
              <a:t>USG</a:t>
            </a:r>
            <a:endParaRPr sz="2400">
              <a:latin typeface="Arial"/>
              <a:cs typeface="Arial"/>
            </a:endParaRPr>
          </a:p>
          <a:p>
            <a:pPr marL="12700">
              <a:lnSpc>
                <a:spcPct val="100000"/>
              </a:lnSpc>
              <a:spcBef>
                <a:spcPts val="600"/>
              </a:spcBef>
            </a:pPr>
            <a:r>
              <a:rPr sz="2400" spc="-5" dirty="0">
                <a:solidFill>
                  <a:srgbClr val="FFFFFF"/>
                </a:solidFill>
                <a:latin typeface="Arial MT"/>
                <a:cs typeface="Arial MT"/>
              </a:rPr>
              <a:t>portal</a:t>
            </a:r>
            <a:r>
              <a:rPr sz="2400" spc="-15" dirty="0">
                <a:solidFill>
                  <a:srgbClr val="FFFFFF"/>
                </a:solidFill>
                <a:latin typeface="Arial MT"/>
                <a:cs typeface="Arial MT"/>
              </a:rPr>
              <a:t> </a:t>
            </a:r>
            <a:r>
              <a:rPr sz="2400" spc="-10" dirty="0">
                <a:solidFill>
                  <a:srgbClr val="FFFFFF"/>
                </a:solidFill>
                <a:latin typeface="Arial MT"/>
                <a:cs typeface="Arial MT"/>
              </a:rPr>
              <a:t>vein </a:t>
            </a:r>
            <a:r>
              <a:rPr sz="2400" spc="-5" dirty="0">
                <a:solidFill>
                  <a:srgbClr val="DDF5F0"/>
                </a:solidFill>
                <a:latin typeface="Arial MT"/>
                <a:cs typeface="Arial MT"/>
              </a:rPr>
              <a:t>diameter</a:t>
            </a:r>
            <a:r>
              <a:rPr sz="2400" spc="5" dirty="0">
                <a:solidFill>
                  <a:srgbClr val="DDF5F0"/>
                </a:solidFill>
                <a:latin typeface="Arial MT"/>
                <a:cs typeface="Arial MT"/>
              </a:rPr>
              <a:t> </a:t>
            </a:r>
            <a:r>
              <a:rPr sz="2400" dirty="0">
                <a:solidFill>
                  <a:srgbClr val="FFFFFF"/>
                </a:solidFill>
                <a:latin typeface="Arial MT"/>
                <a:cs typeface="Arial MT"/>
              </a:rPr>
              <a:t>&gt;17mm</a:t>
            </a:r>
            <a:endParaRPr sz="2400">
              <a:latin typeface="Arial MT"/>
              <a:cs typeface="Arial MT"/>
            </a:endParaRPr>
          </a:p>
          <a:p>
            <a:pPr marL="12700" marR="5080">
              <a:lnSpc>
                <a:spcPct val="120500"/>
              </a:lnSpc>
              <a:spcBef>
                <a:spcPts val="10"/>
              </a:spcBef>
            </a:pPr>
            <a:r>
              <a:rPr sz="2400" spc="-5" dirty="0">
                <a:solidFill>
                  <a:srgbClr val="FFFFFF"/>
                </a:solidFill>
                <a:latin typeface="Arial MT"/>
                <a:cs typeface="Arial MT"/>
              </a:rPr>
              <a:t>portal </a:t>
            </a:r>
            <a:r>
              <a:rPr sz="2400" spc="-10" dirty="0">
                <a:solidFill>
                  <a:srgbClr val="FFFFFF"/>
                </a:solidFill>
                <a:latin typeface="Arial MT"/>
                <a:cs typeface="Arial MT"/>
              </a:rPr>
              <a:t>vein</a:t>
            </a:r>
            <a:r>
              <a:rPr sz="2400" dirty="0">
                <a:solidFill>
                  <a:srgbClr val="FFFFFF"/>
                </a:solidFill>
                <a:latin typeface="Arial MT"/>
                <a:cs typeface="Arial MT"/>
              </a:rPr>
              <a:t> </a:t>
            </a:r>
            <a:r>
              <a:rPr sz="2400" spc="-5" dirty="0">
                <a:solidFill>
                  <a:srgbClr val="FFFFFF"/>
                </a:solidFill>
                <a:latin typeface="Arial MT"/>
                <a:cs typeface="Arial MT"/>
              </a:rPr>
              <a:t>not</a:t>
            </a:r>
            <a:r>
              <a:rPr sz="2400" dirty="0">
                <a:solidFill>
                  <a:srgbClr val="FFFFFF"/>
                </a:solidFill>
                <a:latin typeface="Arial MT"/>
                <a:cs typeface="Arial MT"/>
              </a:rPr>
              <a:t> </a:t>
            </a:r>
            <a:r>
              <a:rPr sz="2400" spc="-5" dirty="0">
                <a:solidFill>
                  <a:srgbClr val="FFFFFF"/>
                </a:solidFill>
                <a:latin typeface="Arial MT"/>
                <a:cs typeface="Arial MT"/>
              </a:rPr>
              <a:t>increases</a:t>
            </a:r>
            <a:r>
              <a:rPr sz="2400" spc="5" dirty="0">
                <a:solidFill>
                  <a:srgbClr val="FFFFFF"/>
                </a:solidFill>
                <a:latin typeface="Arial MT"/>
                <a:cs typeface="Arial MT"/>
              </a:rPr>
              <a:t> </a:t>
            </a:r>
            <a:r>
              <a:rPr sz="2400" spc="-5" dirty="0">
                <a:solidFill>
                  <a:srgbClr val="FFFFFF"/>
                </a:solidFill>
                <a:latin typeface="Arial MT"/>
                <a:cs typeface="Arial MT"/>
              </a:rPr>
              <a:t>in diameter</a:t>
            </a:r>
            <a:r>
              <a:rPr sz="2400" spc="15" dirty="0">
                <a:solidFill>
                  <a:srgbClr val="FFFFFF"/>
                </a:solidFill>
                <a:latin typeface="Arial MT"/>
                <a:cs typeface="Arial MT"/>
              </a:rPr>
              <a:t> </a:t>
            </a:r>
            <a:r>
              <a:rPr sz="2400" spc="-10" dirty="0">
                <a:solidFill>
                  <a:srgbClr val="FFFFFF"/>
                </a:solidFill>
                <a:latin typeface="Arial MT"/>
                <a:cs typeface="Arial MT"/>
              </a:rPr>
              <a:t>during</a:t>
            </a:r>
            <a:r>
              <a:rPr sz="2400" dirty="0">
                <a:solidFill>
                  <a:srgbClr val="FFFFFF"/>
                </a:solidFill>
                <a:latin typeface="Arial MT"/>
                <a:cs typeface="Arial MT"/>
              </a:rPr>
              <a:t> </a:t>
            </a:r>
            <a:r>
              <a:rPr sz="2400" spc="-5" dirty="0">
                <a:solidFill>
                  <a:srgbClr val="FFFFFF"/>
                </a:solidFill>
                <a:latin typeface="Arial MT"/>
                <a:cs typeface="Arial MT"/>
              </a:rPr>
              <a:t>inspiration. </a:t>
            </a:r>
            <a:r>
              <a:rPr sz="2400" spc="-650" dirty="0">
                <a:solidFill>
                  <a:srgbClr val="FFFFFF"/>
                </a:solidFill>
                <a:latin typeface="Arial MT"/>
                <a:cs typeface="Arial MT"/>
              </a:rPr>
              <a:t> </a:t>
            </a:r>
            <a:r>
              <a:rPr sz="2400" spc="-5" dirty="0">
                <a:solidFill>
                  <a:srgbClr val="FFFFFF"/>
                </a:solidFill>
                <a:latin typeface="Arial MT"/>
                <a:cs typeface="Arial MT"/>
              </a:rPr>
              <a:t>demonstration of</a:t>
            </a:r>
            <a:r>
              <a:rPr sz="2400" dirty="0">
                <a:solidFill>
                  <a:srgbClr val="FFFFFF"/>
                </a:solidFill>
                <a:latin typeface="Arial MT"/>
                <a:cs typeface="Arial MT"/>
              </a:rPr>
              <a:t> </a:t>
            </a:r>
            <a:r>
              <a:rPr sz="2400" spc="-5" dirty="0">
                <a:solidFill>
                  <a:srgbClr val="FFFFFF"/>
                </a:solidFill>
                <a:latin typeface="Arial MT"/>
                <a:cs typeface="Arial MT"/>
              </a:rPr>
              <a:t>collaterals</a:t>
            </a:r>
            <a:endParaRPr sz="2400">
              <a:latin typeface="Arial MT"/>
              <a:cs typeface="Arial MT"/>
            </a:endParaRPr>
          </a:p>
          <a:p>
            <a:pPr marL="12700">
              <a:lnSpc>
                <a:spcPct val="100000"/>
              </a:lnSpc>
              <a:spcBef>
                <a:spcPts val="600"/>
              </a:spcBef>
            </a:pPr>
            <a:r>
              <a:rPr sz="2400" spc="-5" dirty="0">
                <a:solidFill>
                  <a:srgbClr val="FFFFFF"/>
                </a:solidFill>
                <a:latin typeface="Arial MT"/>
                <a:cs typeface="Arial MT"/>
              </a:rPr>
              <a:t>splenomegaly</a:t>
            </a:r>
            <a:endParaRPr sz="2400">
              <a:latin typeface="Arial MT"/>
              <a:cs typeface="Arial MT"/>
            </a:endParaRPr>
          </a:p>
        </p:txBody>
      </p:sp>
      <p:sp>
        <p:nvSpPr>
          <p:cNvPr id="7" name="object 7"/>
          <p:cNvSpPr txBox="1"/>
          <p:nvPr/>
        </p:nvSpPr>
        <p:spPr>
          <a:xfrm>
            <a:off x="1182369" y="5358129"/>
            <a:ext cx="7027545" cy="330200"/>
          </a:xfrm>
          <a:prstGeom prst="rect">
            <a:avLst/>
          </a:prstGeom>
        </p:spPr>
        <p:txBody>
          <a:bodyPr vert="horz" wrap="square" lIns="0" tIns="12700" rIns="0" bIns="0" rtlCol="0">
            <a:spAutoFit/>
          </a:bodyPr>
          <a:lstStyle/>
          <a:p>
            <a:pPr marL="12700">
              <a:lnSpc>
                <a:spcPct val="100000"/>
              </a:lnSpc>
              <a:spcBef>
                <a:spcPts val="100"/>
              </a:spcBef>
            </a:pPr>
            <a:r>
              <a:rPr sz="2000" b="1" u="heavy" spc="-5" dirty="0">
                <a:solidFill>
                  <a:srgbClr val="FFFFFF"/>
                </a:solidFill>
                <a:uFill>
                  <a:solidFill>
                    <a:srgbClr val="FFFFFF"/>
                  </a:solidFill>
                </a:uFill>
                <a:latin typeface="Arial"/>
                <a:cs typeface="Arial"/>
              </a:rPr>
              <a:t>color</a:t>
            </a:r>
            <a:r>
              <a:rPr sz="2000" b="1" u="heavy" spc="-10" dirty="0">
                <a:solidFill>
                  <a:srgbClr val="FFFFFF"/>
                </a:solidFill>
                <a:uFill>
                  <a:solidFill>
                    <a:srgbClr val="FFFFFF"/>
                  </a:solidFill>
                </a:uFill>
                <a:latin typeface="Arial"/>
                <a:cs typeface="Arial"/>
              </a:rPr>
              <a:t> </a:t>
            </a:r>
            <a:r>
              <a:rPr sz="2000" b="1" u="heavy" dirty="0">
                <a:solidFill>
                  <a:srgbClr val="FFFFFF"/>
                </a:solidFill>
                <a:uFill>
                  <a:solidFill>
                    <a:srgbClr val="FFFFFF"/>
                  </a:solidFill>
                </a:uFill>
                <a:latin typeface="Arial"/>
                <a:cs typeface="Arial"/>
              </a:rPr>
              <a:t>Doppler</a:t>
            </a:r>
            <a:r>
              <a:rPr sz="2000" b="1" dirty="0">
                <a:solidFill>
                  <a:srgbClr val="FFFFFF"/>
                </a:solidFill>
                <a:latin typeface="Arial"/>
                <a:cs typeface="Arial"/>
              </a:rPr>
              <a:t>-assess </a:t>
            </a:r>
            <a:r>
              <a:rPr sz="2000" b="1" spc="-5" dirty="0">
                <a:solidFill>
                  <a:srgbClr val="FFFFFF"/>
                </a:solidFill>
                <a:latin typeface="Arial"/>
                <a:cs typeface="Arial"/>
              </a:rPr>
              <a:t>the blood</a:t>
            </a:r>
            <a:r>
              <a:rPr sz="2000" b="1" dirty="0">
                <a:solidFill>
                  <a:srgbClr val="FFFFFF"/>
                </a:solidFill>
                <a:latin typeface="Arial"/>
                <a:cs typeface="Arial"/>
              </a:rPr>
              <a:t> </a:t>
            </a:r>
            <a:r>
              <a:rPr sz="2000" b="1" spc="-5" dirty="0">
                <a:solidFill>
                  <a:srgbClr val="FFFFFF"/>
                </a:solidFill>
                <a:latin typeface="Arial"/>
                <a:cs typeface="Arial"/>
              </a:rPr>
              <a:t>flow</a:t>
            </a:r>
            <a:r>
              <a:rPr sz="2000" b="1" spc="50" dirty="0">
                <a:solidFill>
                  <a:srgbClr val="FFFFFF"/>
                </a:solidFill>
                <a:latin typeface="Arial"/>
                <a:cs typeface="Arial"/>
              </a:rPr>
              <a:t> </a:t>
            </a:r>
            <a:r>
              <a:rPr sz="2000" b="1" spc="5" dirty="0">
                <a:solidFill>
                  <a:srgbClr val="FFFFFF"/>
                </a:solidFill>
                <a:latin typeface="Arial"/>
                <a:cs typeface="Arial"/>
              </a:rPr>
              <a:t>within</a:t>
            </a:r>
            <a:r>
              <a:rPr sz="2000" b="1" spc="-5" dirty="0">
                <a:solidFill>
                  <a:srgbClr val="FFFFFF"/>
                </a:solidFill>
                <a:latin typeface="Arial"/>
                <a:cs typeface="Arial"/>
              </a:rPr>
              <a:t> the </a:t>
            </a:r>
            <a:r>
              <a:rPr sz="2000" b="1" dirty="0">
                <a:solidFill>
                  <a:srgbClr val="FFFFFF"/>
                </a:solidFill>
                <a:latin typeface="Arial"/>
                <a:cs typeface="Arial"/>
              </a:rPr>
              <a:t>portal</a:t>
            </a:r>
            <a:r>
              <a:rPr sz="2000" b="1" spc="-15" dirty="0">
                <a:solidFill>
                  <a:srgbClr val="FFFFFF"/>
                </a:solidFill>
                <a:latin typeface="Arial"/>
                <a:cs typeface="Arial"/>
              </a:rPr>
              <a:t> </a:t>
            </a:r>
            <a:r>
              <a:rPr sz="2000" b="1" spc="-10" dirty="0">
                <a:solidFill>
                  <a:srgbClr val="FFFFFF"/>
                </a:solidFill>
                <a:latin typeface="Arial"/>
                <a:cs typeface="Arial"/>
              </a:rPr>
              <a:t>vein</a:t>
            </a:r>
            <a:endParaRPr sz="2000">
              <a:latin typeface="Arial"/>
              <a:cs typeface="Arial"/>
            </a:endParaRPr>
          </a:p>
        </p:txBody>
      </p:sp>
    </p:spTree>
    <p:extLst>
      <p:ext uri="{BB962C8B-B14F-4D97-AF65-F5344CB8AC3E}">
        <p14:creationId xmlns:p14="http://schemas.microsoft.com/office/powerpoint/2010/main" val="42938071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07504" y="1844675"/>
            <a:ext cx="8784976" cy="4895850"/>
          </a:xfrm>
        </p:spPr>
        <p:txBody>
          <a:bodyPr/>
          <a:lstStyle/>
          <a:p>
            <a:pPr marL="0" indent="0" algn="ctr">
              <a:buNone/>
            </a:pPr>
            <a:r>
              <a:rPr lang="en-IN" sz="8000" b="1" dirty="0" smtClean="0">
                <a:solidFill>
                  <a:srgbClr val="FFC000"/>
                </a:solidFill>
                <a:effectLst>
                  <a:outerShdw blurRad="38100" dist="38100" dir="2700000" algn="tl">
                    <a:srgbClr val="000000">
                      <a:alpha val="43137"/>
                    </a:srgbClr>
                  </a:outerShdw>
                </a:effectLst>
                <a:latin typeface="Algerian" pitchFamily="82" charset="0"/>
              </a:rPr>
              <a:t>HEPATIC FAILURE</a:t>
            </a:r>
            <a:endParaRPr lang="en-IN" sz="8000" b="1" dirty="0">
              <a:solidFill>
                <a:srgbClr val="FFC000"/>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10219887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4884" y="1395983"/>
            <a:ext cx="8714232" cy="3113532"/>
          </a:xfrm>
          <a:prstGeom prst="rect">
            <a:avLst/>
          </a:prstGeom>
        </p:spPr>
      </p:pic>
      <p:pic>
        <p:nvPicPr>
          <p:cNvPr id="3" name="object 3"/>
          <p:cNvPicPr/>
          <p:nvPr/>
        </p:nvPicPr>
        <p:blipFill>
          <a:blip r:embed="rId3" cstate="print"/>
          <a:stretch>
            <a:fillRect/>
          </a:stretch>
        </p:blipFill>
        <p:spPr>
          <a:xfrm>
            <a:off x="214884" y="4715255"/>
            <a:ext cx="8714232" cy="1534668"/>
          </a:xfrm>
          <a:prstGeom prst="rect">
            <a:avLst/>
          </a:prstGeom>
        </p:spPr>
      </p:pic>
      <p:sp>
        <p:nvSpPr>
          <p:cNvPr id="4" name="object 4"/>
          <p:cNvSpPr txBox="1"/>
          <p:nvPr/>
        </p:nvSpPr>
        <p:spPr>
          <a:xfrm>
            <a:off x="214884" y="499617"/>
            <a:ext cx="8714232" cy="5791329"/>
          </a:xfrm>
          <a:prstGeom prst="rect">
            <a:avLst/>
          </a:prstGeom>
        </p:spPr>
        <p:txBody>
          <a:bodyPr vert="horz" wrap="square" lIns="0" tIns="12700" rIns="0" bIns="0" rtlCol="0">
            <a:spAutoFit/>
          </a:bodyPr>
          <a:lstStyle/>
          <a:p>
            <a:pPr marR="948055" algn="r">
              <a:lnSpc>
                <a:spcPct val="100000"/>
              </a:lnSpc>
              <a:spcBef>
                <a:spcPts val="100"/>
              </a:spcBef>
            </a:pPr>
            <a:r>
              <a:rPr sz="3600" spc="-5"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LIVER</a:t>
            </a:r>
            <a:r>
              <a:rPr sz="3600" spc="-40"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 </a:t>
            </a:r>
            <a:r>
              <a:rPr sz="3600" spc="-60"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FAILURE</a:t>
            </a:r>
            <a:endParaRPr sz="3600" dirty="0">
              <a:solidFill>
                <a:schemeClr val="bg2">
                  <a:lumMod val="60000"/>
                  <a:lumOff val="40000"/>
                </a:schemeClr>
              </a:solidFill>
              <a:effectLst>
                <a:outerShdw blurRad="38100" dist="38100" dir="2700000" algn="tl">
                  <a:srgbClr val="000000">
                    <a:alpha val="43137"/>
                  </a:srgbClr>
                </a:outerShdw>
              </a:effectLst>
              <a:latin typeface="Trebuchet MS"/>
              <a:cs typeface="Trebuchet MS"/>
            </a:endParaRPr>
          </a:p>
          <a:p>
            <a:pPr>
              <a:lnSpc>
                <a:spcPct val="100000"/>
              </a:lnSpc>
              <a:spcBef>
                <a:spcPts val="50"/>
              </a:spcBef>
            </a:pPr>
            <a:endParaRPr sz="4800" dirty="0">
              <a:latin typeface="Trebuchet MS"/>
              <a:cs typeface="Trebuchet MS"/>
            </a:endParaRPr>
          </a:p>
          <a:p>
            <a:pPr marL="89535" marR="5080" algn="just">
              <a:lnSpc>
                <a:spcPct val="150000"/>
              </a:lnSpc>
            </a:pPr>
            <a:r>
              <a:rPr sz="2800" b="0" dirty="0">
                <a:latin typeface="Georgia"/>
                <a:cs typeface="Georgia"/>
              </a:rPr>
              <a:t>Liver </a:t>
            </a:r>
            <a:r>
              <a:rPr sz="2800" b="0" spc="-5" dirty="0">
                <a:latin typeface="Georgia"/>
                <a:cs typeface="Georgia"/>
              </a:rPr>
              <a:t>failure </a:t>
            </a:r>
            <a:r>
              <a:rPr sz="2800" b="0" dirty="0">
                <a:latin typeface="Georgia"/>
                <a:cs typeface="Georgia"/>
              </a:rPr>
              <a:t>is </a:t>
            </a:r>
            <a:r>
              <a:rPr sz="2800" b="0" spc="-5" dirty="0">
                <a:latin typeface="Georgia"/>
                <a:cs typeface="Georgia"/>
              </a:rPr>
              <a:t>an uncommon condition </a:t>
            </a:r>
            <a:r>
              <a:rPr sz="2800" b="0" dirty="0">
                <a:latin typeface="Georgia"/>
                <a:cs typeface="Georgia"/>
              </a:rPr>
              <a:t> in</a:t>
            </a:r>
            <a:r>
              <a:rPr sz="2800" b="0" spc="5" dirty="0">
                <a:latin typeface="Georgia"/>
                <a:cs typeface="Georgia"/>
              </a:rPr>
              <a:t> </a:t>
            </a:r>
            <a:r>
              <a:rPr sz="2800" b="0" spc="-5" dirty="0">
                <a:latin typeface="Georgia"/>
                <a:cs typeface="Georgia"/>
              </a:rPr>
              <a:t>which</a:t>
            </a:r>
            <a:r>
              <a:rPr sz="2800" b="0" dirty="0">
                <a:latin typeface="Georgia"/>
                <a:cs typeface="Georgia"/>
              </a:rPr>
              <a:t> rapid</a:t>
            </a:r>
            <a:r>
              <a:rPr sz="2800" b="0" spc="5" dirty="0">
                <a:latin typeface="Georgia"/>
                <a:cs typeface="Georgia"/>
              </a:rPr>
              <a:t> </a:t>
            </a:r>
            <a:r>
              <a:rPr sz="2800" b="0" spc="-5" dirty="0">
                <a:latin typeface="Georgia"/>
                <a:cs typeface="Georgia"/>
              </a:rPr>
              <a:t>deterioration</a:t>
            </a:r>
            <a:r>
              <a:rPr sz="2800" b="0" dirty="0">
                <a:latin typeface="Georgia"/>
                <a:cs typeface="Georgia"/>
              </a:rPr>
              <a:t> of</a:t>
            </a:r>
            <a:r>
              <a:rPr sz="2800" b="0" spc="5" dirty="0">
                <a:latin typeface="Georgia"/>
                <a:cs typeface="Georgia"/>
              </a:rPr>
              <a:t> </a:t>
            </a:r>
            <a:r>
              <a:rPr sz="2800" b="0" dirty="0">
                <a:latin typeface="Georgia"/>
                <a:cs typeface="Georgia"/>
              </a:rPr>
              <a:t>liver </a:t>
            </a:r>
            <a:r>
              <a:rPr sz="2800" b="0" spc="5" dirty="0">
                <a:latin typeface="Georgia"/>
                <a:cs typeface="Georgia"/>
              </a:rPr>
              <a:t> </a:t>
            </a:r>
            <a:r>
              <a:rPr sz="2800" b="0" spc="-5" dirty="0">
                <a:latin typeface="Georgia"/>
                <a:cs typeface="Georgia"/>
              </a:rPr>
              <a:t>function</a:t>
            </a:r>
            <a:r>
              <a:rPr sz="2800" b="0" dirty="0">
                <a:latin typeface="Georgia"/>
                <a:cs typeface="Georgia"/>
              </a:rPr>
              <a:t> results</a:t>
            </a:r>
            <a:r>
              <a:rPr sz="2800" b="0" spc="5" dirty="0">
                <a:latin typeface="Georgia"/>
                <a:cs typeface="Georgia"/>
              </a:rPr>
              <a:t> </a:t>
            </a:r>
            <a:r>
              <a:rPr sz="2800" b="0" dirty="0">
                <a:latin typeface="Georgia"/>
                <a:cs typeface="Georgia"/>
              </a:rPr>
              <a:t>in</a:t>
            </a:r>
            <a:r>
              <a:rPr sz="2800" b="0" spc="5" dirty="0">
                <a:latin typeface="Georgia"/>
                <a:cs typeface="Georgia"/>
              </a:rPr>
              <a:t> </a:t>
            </a:r>
            <a:r>
              <a:rPr sz="2800" b="0" spc="-5" dirty="0">
                <a:latin typeface="Georgia"/>
                <a:cs typeface="Georgia"/>
              </a:rPr>
              <a:t>coagulopathy</a:t>
            </a:r>
            <a:r>
              <a:rPr sz="2800" b="0" dirty="0">
                <a:latin typeface="Georgia"/>
                <a:cs typeface="Georgia"/>
              </a:rPr>
              <a:t> </a:t>
            </a:r>
            <a:r>
              <a:rPr sz="2800" b="0" dirty="0" smtClean="0">
                <a:latin typeface="Georgia"/>
                <a:cs typeface="Georgia"/>
              </a:rPr>
              <a:t>and</a:t>
            </a:r>
            <a:r>
              <a:rPr lang="en-IN" sz="2800" b="0" spc="5" dirty="0">
                <a:latin typeface="Georgia"/>
                <a:cs typeface="Georgia"/>
              </a:rPr>
              <a:t> </a:t>
            </a:r>
            <a:r>
              <a:rPr sz="2800" b="0" dirty="0" smtClean="0">
                <a:latin typeface="Georgia"/>
                <a:cs typeface="Georgia"/>
              </a:rPr>
              <a:t>alteration</a:t>
            </a:r>
            <a:r>
              <a:rPr sz="2800" b="0" spc="5" dirty="0" smtClean="0">
                <a:latin typeface="Georgia"/>
                <a:cs typeface="Georgia"/>
              </a:rPr>
              <a:t> </a:t>
            </a:r>
            <a:r>
              <a:rPr sz="2800" b="0" dirty="0">
                <a:latin typeface="Georgia"/>
                <a:cs typeface="Georgia"/>
              </a:rPr>
              <a:t>in</a:t>
            </a:r>
            <a:r>
              <a:rPr sz="2800" b="0" spc="5" dirty="0">
                <a:latin typeface="Georgia"/>
                <a:cs typeface="Georgia"/>
              </a:rPr>
              <a:t> </a:t>
            </a:r>
            <a:r>
              <a:rPr sz="2800" b="0" spc="-5" dirty="0">
                <a:latin typeface="Georgia"/>
                <a:cs typeface="Georgia"/>
              </a:rPr>
              <a:t>the</a:t>
            </a:r>
            <a:r>
              <a:rPr sz="2800" b="0" dirty="0">
                <a:latin typeface="Georgia"/>
                <a:cs typeface="Georgia"/>
              </a:rPr>
              <a:t> mental</a:t>
            </a:r>
            <a:r>
              <a:rPr sz="2800" b="0" spc="5" dirty="0">
                <a:latin typeface="Georgia"/>
                <a:cs typeface="Georgia"/>
              </a:rPr>
              <a:t> </a:t>
            </a:r>
            <a:r>
              <a:rPr sz="2800" b="0" spc="-5" dirty="0" smtClean="0">
                <a:latin typeface="Georgia"/>
                <a:cs typeface="Georgia"/>
              </a:rPr>
              <a:t>status</a:t>
            </a:r>
            <a:r>
              <a:rPr lang="en-IN" sz="2800" b="0" spc="-5" dirty="0" smtClean="0">
                <a:latin typeface="Georgia"/>
                <a:cs typeface="Georgia"/>
              </a:rPr>
              <a:t>           </a:t>
            </a:r>
            <a:r>
              <a:rPr sz="2800" b="0" spc="-5" dirty="0" smtClean="0">
                <a:latin typeface="Georgia"/>
                <a:cs typeface="Georgia"/>
              </a:rPr>
              <a:t>(</a:t>
            </a:r>
            <a:r>
              <a:rPr sz="2800" b="0" spc="-855" dirty="0" smtClean="0">
                <a:latin typeface="Georgia"/>
                <a:cs typeface="Georgia"/>
              </a:rPr>
              <a:t> </a:t>
            </a:r>
            <a:r>
              <a:rPr sz="2800" b="0" spc="-5" dirty="0">
                <a:latin typeface="Georgia"/>
                <a:cs typeface="Georgia"/>
              </a:rPr>
              <a:t>encephalopathy</a:t>
            </a:r>
            <a:r>
              <a:rPr sz="2800" b="0" spc="15" dirty="0">
                <a:latin typeface="Georgia"/>
                <a:cs typeface="Georgia"/>
              </a:rPr>
              <a:t> </a:t>
            </a:r>
            <a:r>
              <a:rPr sz="2800" b="0" dirty="0">
                <a:latin typeface="Georgia"/>
                <a:cs typeface="Georgia"/>
              </a:rPr>
              <a:t>).</a:t>
            </a:r>
          </a:p>
          <a:p>
            <a:pPr>
              <a:lnSpc>
                <a:spcPct val="100000"/>
              </a:lnSpc>
            </a:pPr>
            <a:endParaRPr sz="4100" dirty="0">
              <a:latin typeface="Georgia"/>
              <a:cs typeface="Georgia"/>
            </a:endParaRPr>
          </a:p>
          <a:p>
            <a:pPr marL="12700" marR="1062990">
              <a:lnSpc>
                <a:spcPts val="3679"/>
              </a:lnSpc>
              <a:spcBef>
                <a:spcPts val="2400"/>
              </a:spcBef>
            </a:pPr>
            <a:r>
              <a:rPr sz="2800" b="0" dirty="0">
                <a:latin typeface="Georgia"/>
                <a:cs typeface="Georgia"/>
              </a:rPr>
              <a:t>Liver </a:t>
            </a:r>
            <a:r>
              <a:rPr sz="2800" b="0" spc="-5" dirty="0">
                <a:latin typeface="Georgia"/>
                <a:cs typeface="Georgia"/>
              </a:rPr>
              <a:t>failure indicates that liver has </a:t>
            </a:r>
            <a:r>
              <a:rPr sz="2800" b="0" spc="-855" dirty="0">
                <a:latin typeface="Georgia"/>
                <a:cs typeface="Georgia"/>
              </a:rPr>
              <a:t> </a:t>
            </a:r>
            <a:r>
              <a:rPr sz="2800" b="0" spc="-5" dirty="0" smtClean="0">
                <a:latin typeface="Georgia"/>
                <a:cs typeface="Georgia"/>
              </a:rPr>
              <a:t>sustained</a:t>
            </a:r>
            <a:r>
              <a:rPr lang="en-IN" sz="2800" b="0" spc="-30" dirty="0">
                <a:latin typeface="Georgia"/>
                <a:cs typeface="Georgia"/>
              </a:rPr>
              <a:t> </a:t>
            </a:r>
            <a:r>
              <a:rPr sz="2800" b="0" dirty="0" smtClean="0">
                <a:latin typeface="Georgia"/>
                <a:cs typeface="Georgia"/>
              </a:rPr>
              <a:t>injury</a:t>
            </a:r>
            <a:r>
              <a:rPr sz="2800" b="0" dirty="0">
                <a:latin typeface="Georgia"/>
                <a:cs typeface="Georgia"/>
              </a:rPr>
              <a:t>.</a:t>
            </a:r>
          </a:p>
        </p:txBody>
      </p:sp>
    </p:spTree>
    <p:extLst>
      <p:ext uri="{BB962C8B-B14F-4D97-AF65-F5344CB8AC3E}">
        <p14:creationId xmlns:p14="http://schemas.microsoft.com/office/powerpoint/2010/main" val="23558345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99792" y="1196752"/>
            <a:ext cx="5549265" cy="566181"/>
          </a:xfrm>
          <a:prstGeom prst="rect">
            <a:avLst/>
          </a:prstGeom>
        </p:spPr>
        <p:txBody>
          <a:bodyPr vert="horz" wrap="square" lIns="0" tIns="12065" rIns="0" bIns="0" rtlCol="0">
            <a:spAutoFit/>
          </a:bodyPr>
          <a:lstStyle/>
          <a:p>
            <a:pPr marL="12700">
              <a:lnSpc>
                <a:spcPct val="100000"/>
              </a:lnSpc>
              <a:spcBef>
                <a:spcPts val="95"/>
              </a:spcBef>
            </a:pPr>
            <a:r>
              <a:rPr spc="-5"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TYPES</a:t>
            </a:r>
            <a:r>
              <a:rPr spc="-20"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 </a:t>
            </a:r>
            <a:r>
              <a:rPr spc="-5"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OF</a:t>
            </a:r>
            <a:r>
              <a:rPr spc="-20"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 </a:t>
            </a:r>
            <a:r>
              <a:rPr spc="-5"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LIVER</a:t>
            </a:r>
            <a:r>
              <a:rPr spc="-20"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 </a:t>
            </a:r>
            <a:r>
              <a:rPr spc="-65"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FAILURE</a:t>
            </a:r>
          </a:p>
        </p:txBody>
      </p:sp>
      <p:grpSp>
        <p:nvGrpSpPr>
          <p:cNvPr id="3" name="object 3"/>
          <p:cNvGrpSpPr/>
          <p:nvPr/>
        </p:nvGrpSpPr>
        <p:grpSpPr>
          <a:xfrm>
            <a:off x="399288" y="2740151"/>
            <a:ext cx="3961129" cy="1750060"/>
            <a:chOff x="399288" y="2740151"/>
            <a:chExt cx="3961129" cy="1750060"/>
          </a:xfrm>
        </p:grpSpPr>
        <p:pic>
          <p:nvPicPr>
            <p:cNvPr id="4" name="object 4"/>
            <p:cNvPicPr/>
            <p:nvPr/>
          </p:nvPicPr>
          <p:blipFill>
            <a:blip r:embed="rId2" cstate="print"/>
            <a:stretch>
              <a:fillRect/>
            </a:stretch>
          </p:blipFill>
          <p:spPr>
            <a:xfrm>
              <a:off x="399288" y="2763011"/>
              <a:ext cx="3960876" cy="1635252"/>
            </a:xfrm>
            <a:prstGeom prst="rect">
              <a:avLst/>
            </a:prstGeom>
          </p:spPr>
        </p:pic>
        <p:pic>
          <p:nvPicPr>
            <p:cNvPr id="5" name="object 5"/>
            <p:cNvPicPr/>
            <p:nvPr/>
          </p:nvPicPr>
          <p:blipFill>
            <a:blip r:embed="rId3" cstate="print"/>
            <a:stretch>
              <a:fillRect/>
            </a:stretch>
          </p:blipFill>
          <p:spPr>
            <a:xfrm>
              <a:off x="853439" y="2740151"/>
              <a:ext cx="3147060" cy="1749552"/>
            </a:xfrm>
            <a:prstGeom prst="rect">
              <a:avLst/>
            </a:prstGeom>
          </p:spPr>
        </p:pic>
        <p:pic>
          <p:nvPicPr>
            <p:cNvPr id="6" name="object 6"/>
            <p:cNvPicPr/>
            <p:nvPr/>
          </p:nvPicPr>
          <p:blipFill>
            <a:blip r:embed="rId4" cstate="print"/>
            <a:stretch>
              <a:fillRect/>
            </a:stretch>
          </p:blipFill>
          <p:spPr>
            <a:xfrm>
              <a:off x="457200" y="2795015"/>
              <a:ext cx="3845052" cy="1519428"/>
            </a:xfrm>
            <a:prstGeom prst="rect">
              <a:avLst/>
            </a:prstGeom>
          </p:spPr>
        </p:pic>
        <p:sp>
          <p:nvSpPr>
            <p:cNvPr id="7" name="object 7"/>
            <p:cNvSpPr/>
            <p:nvPr/>
          </p:nvSpPr>
          <p:spPr>
            <a:xfrm>
              <a:off x="457200" y="2795015"/>
              <a:ext cx="3845560" cy="1519555"/>
            </a:xfrm>
            <a:custGeom>
              <a:avLst/>
              <a:gdLst/>
              <a:ahLst/>
              <a:cxnLst/>
              <a:rect l="l" t="t" r="r" b="b"/>
              <a:pathLst>
                <a:path w="3845560" h="1519554">
                  <a:moveTo>
                    <a:pt x="0" y="1519428"/>
                  </a:moveTo>
                  <a:lnTo>
                    <a:pt x="3845052" y="1519428"/>
                  </a:lnTo>
                  <a:lnTo>
                    <a:pt x="3845052" y="0"/>
                  </a:lnTo>
                  <a:lnTo>
                    <a:pt x="0" y="0"/>
                  </a:lnTo>
                  <a:lnTo>
                    <a:pt x="0" y="1519428"/>
                  </a:lnTo>
                  <a:close/>
                </a:path>
              </a:pathLst>
            </a:custGeom>
            <a:ln w="9144">
              <a:solidFill>
                <a:srgbClr val="9F4DA2"/>
              </a:solidFill>
            </a:ln>
          </p:spPr>
          <p:txBody>
            <a:bodyPr wrap="square" lIns="0" tIns="0" rIns="0" bIns="0" rtlCol="0"/>
            <a:lstStyle/>
            <a:p>
              <a:endParaRPr/>
            </a:p>
          </p:txBody>
        </p:sp>
      </p:grpSp>
      <p:sp>
        <p:nvSpPr>
          <p:cNvPr id="8" name="object 8"/>
          <p:cNvSpPr txBox="1"/>
          <p:nvPr/>
        </p:nvSpPr>
        <p:spPr>
          <a:xfrm>
            <a:off x="457200" y="2795016"/>
            <a:ext cx="3845560" cy="1401025"/>
          </a:xfrm>
          <a:prstGeom prst="rect">
            <a:avLst/>
          </a:prstGeom>
          <a:ln w="9144">
            <a:solidFill>
              <a:srgbClr val="9F4DA2"/>
            </a:solidFill>
          </a:ln>
        </p:spPr>
        <p:txBody>
          <a:bodyPr vert="horz" wrap="square" lIns="0" tIns="130175" rIns="0" bIns="0" rtlCol="0">
            <a:spAutoFit/>
          </a:bodyPr>
          <a:lstStyle/>
          <a:p>
            <a:pPr marL="1028065" marR="673735" indent="-346075">
              <a:lnSpc>
                <a:spcPts val="3279"/>
              </a:lnSpc>
              <a:spcBef>
                <a:spcPts val="1025"/>
              </a:spcBef>
            </a:pPr>
            <a:r>
              <a:rPr spc="-5" dirty="0">
                <a:latin typeface="Georgia"/>
                <a:cs typeface="Georgia"/>
              </a:rPr>
              <a:t>FULMINANT  </a:t>
            </a:r>
            <a:r>
              <a:rPr dirty="0">
                <a:latin typeface="Georgia"/>
                <a:cs typeface="Georgia"/>
              </a:rPr>
              <a:t>HEPATIC </a:t>
            </a:r>
            <a:r>
              <a:rPr spc="5" dirty="0">
                <a:latin typeface="Georgia"/>
                <a:cs typeface="Georgia"/>
              </a:rPr>
              <a:t> </a:t>
            </a:r>
            <a:r>
              <a:rPr spc="-5" dirty="0">
                <a:latin typeface="Georgia"/>
                <a:cs typeface="Georgia"/>
              </a:rPr>
              <a:t>FAILURE</a:t>
            </a:r>
            <a:endParaRPr dirty="0">
              <a:latin typeface="Georgia"/>
              <a:cs typeface="Georgia"/>
            </a:endParaRPr>
          </a:p>
        </p:txBody>
      </p:sp>
      <p:grpSp>
        <p:nvGrpSpPr>
          <p:cNvPr id="9" name="object 9"/>
          <p:cNvGrpSpPr/>
          <p:nvPr/>
        </p:nvGrpSpPr>
        <p:grpSpPr>
          <a:xfrm>
            <a:off x="452627" y="4309871"/>
            <a:ext cx="3854450" cy="1722120"/>
            <a:chOff x="452627" y="4309871"/>
            <a:chExt cx="3854450" cy="1722120"/>
          </a:xfrm>
        </p:grpSpPr>
        <p:sp>
          <p:nvSpPr>
            <p:cNvPr id="10" name="object 10"/>
            <p:cNvSpPr/>
            <p:nvPr/>
          </p:nvSpPr>
          <p:spPr>
            <a:xfrm>
              <a:off x="457199" y="4314443"/>
              <a:ext cx="3845560" cy="1713230"/>
            </a:xfrm>
            <a:custGeom>
              <a:avLst/>
              <a:gdLst/>
              <a:ahLst/>
              <a:cxnLst/>
              <a:rect l="l" t="t" r="r" b="b"/>
              <a:pathLst>
                <a:path w="3845560" h="1713229">
                  <a:moveTo>
                    <a:pt x="3845052" y="0"/>
                  </a:moveTo>
                  <a:lnTo>
                    <a:pt x="0" y="0"/>
                  </a:lnTo>
                  <a:lnTo>
                    <a:pt x="0" y="1712975"/>
                  </a:lnTo>
                  <a:lnTo>
                    <a:pt x="3845052" y="1712975"/>
                  </a:lnTo>
                  <a:lnTo>
                    <a:pt x="3845052" y="0"/>
                  </a:lnTo>
                  <a:close/>
                </a:path>
              </a:pathLst>
            </a:custGeom>
            <a:solidFill>
              <a:srgbClr val="DFD0DF">
                <a:alpha val="90194"/>
              </a:srgbClr>
            </a:solidFill>
          </p:spPr>
          <p:txBody>
            <a:bodyPr wrap="square" lIns="0" tIns="0" rIns="0" bIns="0" rtlCol="0"/>
            <a:lstStyle/>
            <a:p>
              <a:endParaRPr/>
            </a:p>
          </p:txBody>
        </p:sp>
        <p:sp>
          <p:nvSpPr>
            <p:cNvPr id="11" name="object 11"/>
            <p:cNvSpPr/>
            <p:nvPr/>
          </p:nvSpPr>
          <p:spPr>
            <a:xfrm>
              <a:off x="457199" y="4314443"/>
              <a:ext cx="3845560" cy="1713230"/>
            </a:xfrm>
            <a:custGeom>
              <a:avLst/>
              <a:gdLst/>
              <a:ahLst/>
              <a:cxnLst/>
              <a:rect l="l" t="t" r="r" b="b"/>
              <a:pathLst>
                <a:path w="3845560" h="1713229">
                  <a:moveTo>
                    <a:pt x="0" y="1712975"/>
                  </a:moveTo>
                  <a:lnTo>
                    <a:pt x="3845052" y="1712975"/>
                  </a:lnTo>
                  <a:lnTo>
                    <a:pt x="3845052" y="0"/>
                  </a:lnTo>
                  <a:lnTo>
                    <a:pt x="0" y="0"/>
                  </a:lnTo>
                  <a:lnTo>
                    <a:pt x="0" y="1712975"/>
                  </a:lnTo>
                  <a:close/>
                </a:path>
              </a:pathLst>
            </a:custGeom>
            <a:ln w="9144">
              <a:solidFill>
                <a:srgbClr val="DFD0DF"/>
              </a:solidFill>
            </a:ln>
          </p:spPr>
          <p:txBody>
            <a:bodyPr wrap="square" lIns="0" tIns="0" rIns="0" bIns="0" rtlCol="0"/>
            <a:lstStyle/>
            <a:p>
              <a:endParaRPr/>
            </a:p>
          </p:txBody>
        </p:sp>
      </p:grpSp>
      <p:sp>
        <p:nvSpPr>
          <p:cNvPr id="12" name="object 12"/>
          <p:cNvSpPr txBox="1"/>
          <p:nvPr/>
        </p:nvSpPr>
        <p:spPr>
          <a:xfrm>
            <a:off x="457200" y="4392929"/>
            <a:ext cx="3845560" cy="1193275"/>
          </a:xfrm>
          <a:prstGeom prst="rect">
            <a:avLst/>
          </a:prstGeom>
        </p:spPr>
        <p:txBody>
          <a:bodyPr vert="horz" wrap="square" lIns="0" tIns="84455" rIns="0" bIns="0" rtlCol="0">
            <a:spAutoFit/>
          </a:bodyPr>
          <a:lstStyle/>
          <a:p>
            <a:pPr marL="457200" marR="467359" indent="-287020">
              <a:lnSpc>
                <a:spcPct val="200000"/>
              </a:lnSpc>
              <a:spcBef>
                <a:spcPts val="665"/>
              </a:spcBef>
              <a:buChar char="•"/>
              <a:tabLst>
                <a:tab pos="457834" algn="l"/>
              </a:tabLst>
            </a:pPr>
            <a:r>
              <a:rPr b="0" spc="-5" dirty="0">
                <a:latin typeface="Georgia"/>
                <a:cs typeface="Georgia"/>
              </a:rPr>
              <a:t>Encephalop</a:t>
            </a:r>
            <a:r>
              <a:rPr b="0" spc="5" dirty="0">
                <a:latin typeface="Georgia"/>
                <a:cs typeface="Georgia"/>
              </a:rPr>
              <a:t>a</a:t>
            </a:r>
            <a:r>
              <a:rPr b="0" spc="-5" dirty="0">
                <a:latin typeface="Georgia"/>
                <a:cs typeface="Georgia"/>
              </a:rPr>
              <a:t>thy  starts </a:t>
            </a:r>
            <a:r>
              <a:rPr b="0" dirty="0">
                <a:latin typeface="Georgia"/>
                <a:cs typeface="Georgia"/>
              </a:rPr>
              <a:t>within 8 </a:t>
            </a:r>
            <a:r>
              <a:rPr b="0" spc="-5" dirty="0" smtClean="0">
                <a:latin typeface="Georgia"/>
                <a:cs typeface="Georgia"/>
              </a:rPr>
              <a:t>weeks</a:t>
            </a:r>
            <a:endParaRPr b="0" dirty="0">
              <a:latin typeface="Georgia"/>
              <a:cs typeface="Georgia"/>
            </a:endParaRPr>
          </a:p>
        </p:txBody>
      </p:sp>
      <p:grpSp>
        <p:nvGrpSpPr>
          <p:cNvPr id="13" name="object 13"/>
          <p:cNvGrpSpPr/>
          <p:nvPr/>
        </p:nvGrpSpPr>
        <p:grpSpPr>
          <a:xfrm>
            <a:off x="4783835" y="2763011"/>
            <a:ext cx="3961129" cy="1635760"/>
            <a:chOff x="4783835" y="2763011"/>
            <a:chExt cx="3961129" cy="1635760"/>
          </a:xfrm>
        </p:grpSpPr>
        <p:pic>
          <p:nvPicPr>
            <p:cNvPr id="14" name="object 14"/>
            <p:cNvPicPr/>
            <p:nvPr/>
          </p:nvPicPr>
          <p:blipFill>
            <a:blip r:embed="rId2" cstate="print"/>
            <a:stretch>
              <a:fillRect/>
            </a:stretch>
          </p:blipFill>
          <p:spPr>
            <a:xfrm>
              <a:off x="4783835" y="2763011"/>
              <a:ext cx="3960875" cy="1635252"/>
            </a:xfrm>
            <a:prstGeom prst="rect">
              <a:avLst/>
            </a:prstGeom>
          </p:spPr>
        </p:pic>
        <p:pic>
          <p:nvPicPr>
            <p:cNvPr id="15" name="object 15"/>
            <p:cNvPicPr/>
            <p:nvPr/>
          </p:nvPicPr>
          <p:blipFill>
            <a:blip r:embed="rId5" cstate="print"/>
            <a:stretch>
              <a:fillRect/>
            </a:stretch>
          </p:blipFill>
          <p:spPr>
            <a:xfrm>
              <a:off x="4841747" y="2795015"/>
              <a:ext cx="3845052" cy="1519428"/>
            </a:xfrm>
            <a:prstGeom prst="rect">
              <a:avLst/>
            </a:prstGeom>
          </p:spPr>
        </p:pic>
        <p:sp>
          <p:nvSpPr>
            <p:cNvPr id="16" name="object 16"/>
            <p:cNvSpPr/>
            <p:nvPr/>
          </p:nvSpPr>
          <p:spPr>
            <a:xfrm>
              <a:off x="4841747" y="2795015"/>
              <a:ext cx="3845560" cy="1519555"/>
            </a:xfrm>
            <a:custGeom>
              <a:avLst/>
              <a:gdLst/>
              <a:ahLst/>
              <a:cxnLst/>
              <a:rect l="l" t="t" r="r" b="b"/>
              <a:pathLst>
                <a:path w="3845559" h="1519554">
                  <a:moveTo>
                    <a:pt x="0" y="1519428"/>
                  </a:moveTo>
                  <a:lnTo>
                    <a:pt x="3845052" y="1519428"/>
                  </a:lnTo>
                  <a:lnTo>
                    <a:pt x="3845052" y="0"/>
                  </a:lnTo>
                  <a:lnTo>
                    <a:pt x="0" y="0"/>
                  </a:lnTo>
                  <a:lnTo>
                    <a:pt x="0" y="1519428"/>
                  </a:lnTo>
                  <a:close/>
                </a:path>
              </a:pathLst>
            </a:custGeom>
            <a:ln w="9144">
              <a:solidFill>
                <a:srgbClr val="C4642C"/>
              </a:solidFill>
            </a:ln>
          </p:spPr>
          <p:txBody>
            <a:bodyPr wrap="square" lIns="0" tIns="0" rIns="0" bIns="0" rtlCol="0"/>
            <a:lstStyle/>
            <a:p>
              <a:endParaRPr/>
            </a:p>
          </p:txBody>
        </p:sp>
      </p:grpSp>
      <p:sp>
        <p:nvSpPr>
          <p:cNvPr id="17" name="object 17"/>
          <p:cNvSpPr txBox="1"/>
          <p:nvPr/>
        </p:nvSpPr>
        <p:spPr>
          <a:xfrm>
            <a:off x="4846320" y="3046857"/>
            <a:ext cx="3836035" cy="930275"/>
          </a:xfrm>
          <a:prstGeom prst="rect">
            <a:avLst/>
          </a:prstGeom>
        </p:spPr>
        <p:txBody>
          <a:bodyPr vert="horz" wrap="square" lIns="0" tIns="86360" rIns="0" bIns="0" rtlCol="0">
            <a:spAutoFit/>
          </a:bodyPr>
          <a:lstStyle/>
          <a:p>
            <a:pPr marL="626745" marR="583565" indent="-36830">
              <a:lnSpc>
                <a:spcPts val="3279"/>
              </a:lnSpc>
              <a:spcBef>
                <a:spcPts val="680"/>
              </a:spcBef>
            </a:pPr>
            <a:r>
              <a:rPr spc="-5" dirty="0">
                <a:latin typeface="Georgia"/>
                <a:cs typeface="Georgia"/>
              </a:rPr>
              <a:t>Non</a:t>
            </a:r>
            <a:r>
              <a:rPr spc="-75" dirty="0">
                <a:latin typeface="Georgia"/>
                <a:cs typeface="Georgia"/>
              </a:rPr>
              <a:t> </a:t>
            </a:r>
            <a:r>
              <a:rPr spc="-5" dirty="0">
                <a:latin typeface="Georgia"/>
                <a:cs typeface="Georgia"/>
              </a:rPr>
              <a:t>fulminant </a:t>
            </a:r>
            <a:r>
              <a:rPr spc="-760" dirty="0">
                <a:latin typeface="Georgia"/>
                <a:cs typeface="Georgia"/>
              </a:rPr>
              <a:t> </a:t>
            </a:r>
            <a:r>
              <a:rPr spc="-5" dirty="0">
                <a:latin typeface="Georgia"/>
                <a:cs typeface="Georgia"/>
              </a:rPr>
              <a:t>hepatic</a:t>
            </a:r>
            <a:r>
              <a:rPr spc="-70" dirty="0">
                <a:latin typeface="Georgia"/>
                <a:cs typeface="Georgia"/>
              </a:rPr>
              <a:t> </a:t>
            </a:r>
            <a:r>
              <a:rPr spc="-5" dirty="0">
                <a:latin typeface="Georgia"/>
                <a:cs typeface="Georgia"/>
              </a:rPr>
              <a:t>failure</a:t>
            </a:r>
            <a:endParaRPr dirty="0">
              <a:latin typeface="Georgia"/>
              <a:cs typeface="Georgia"/>
            </a:endParaRPr>
          </a:p>
        </p:txBody>
      </p:sp>
      <p:grpSp>
        <p:nvGrpSpPr>
          <p:cNvPr id="18" name="object 18"/>
          <p:cNvGrpSpPr/>
          <p:nvPr/>
        </p:nvGrpSpPr>
        <p:grpSpPr>
          <a:xfrm>
            <a:off x="4837176" y="4287011"/>
            <a:ext cx="3854450" cy="1722120"/>
            <a:chOff x="4837176" y="4287011"/>
            <a:chExt cx="3854450" cy="1722120"/>
          </a:xfrm>
        </p:grpSpPr>
        <p:sp>
          <p:nvSpPr>
            <p:cNvPr id="19" name="object 19"/>
            <p:cNvSpPr/>
            <p:nvPr/>
          </p:nvSpPr>
          <p:spPr>
            <a:xfrm>
              <a:off x="4841748" y="4291583"/>
              <a:ext cx="3845560" cy="1713230"/>
            </a:xfrm>
            <a:custGeom>
              <a:avLst/>
              <a:gdLst/>
              <a:ahLst/>
              <a:cxnLst/>
              <a:rect l="l" t="t" r="r" b="b"/>
              <a:pathLst>
                <a:path w="3845559" h="1713229">
                  <a:moveTo>
                    <a:pt x="3845052" y="0"/>
                  </a:moveTo>
                  <a:lnTo>
                    <a:pt x="0" y="0"/>
                  </a:lnTo>
                  <a:lnTo>
                    <a:pt x="0" y="1712976"/>
                  </a:lnTo>
                  <a:lnTo>
                    <a:pt x="3845052" y="1712976"/>
                  </a:lnTo>
                  <a:lnTo>
                    <a:pt x="3845052" y="0"/>
                  </a:lnTo>
                  <a:close/>
                </a:path>
              </a:pathLst>
            </a:custGeom>
            <a:solidFill>
              <a:srgbClr val="EAD2CD">
                <a:alpha val="90194"/>
              </a:srgbClr>
            </a:solidFill>
          </p:spPr>
          <p:txBody>
            <a:bodyPr wrap="square" lIns="0" tIns="0" rIns="0" bIns="0" rtlCol="0"/>
            <a:lstStyle/>
            <a:p>
              <a:endParaRPr/>
            </a:p>
          </p:txBody>
        </p:sp>
        <p:sp>
          <p:nvSpPr>
            <p:cNvPr id="20" name="object 20"/>
            <p:cNvSpPr/>
            <p:nvPr/>
          </p:nvSpPr>
          <p:spPr>
            <a:xfrm>
              <a:off x="4841748" y="4291583"/>
              <a:ext cx="3845560" cy="1713230"/>
            </a:xfrm>
            <a:custGeom>
              <a:avLst/>
              <a:gdLst/>
              <a:ahLst/>
              <a:cxnLst/>
              <a:rect l="l" t="t" r="r" b="b"/>
              <a:pathLst>
                <a:path w="3845559" h="1713229">
                  <a:moveTo>
                    <a:pt x="0" y="1712976"/>
                  </a:moveTo>
                  <a:lnTo>
                    <a:pt x="3845052" y="1712976"/>
                  </a:lnTo>
                  <a:lnTo>
                    <a:pt x="3845052" y="0"/>
                  </a:lnTo>
                  <a:lnTo>
                    <a:pt x="0" y="0"/>
                  </a:lnTo>
                  <a:lnTo>
                    <a:pt x="0" y="1712976"/>
                  </a:lnTo>
                  <a:close/>
                </a:path>
              </a:pathLst>
            </a:custGeom>
            <a:ln w="9144">
              <a:solidFill>
                <a:srgbClr val="EAD2CD"/>
              </a:solidFill>
            </a:ln>
          </p:spPr>
          <p:txBody>
            <a:bodyPr wrap="square" lIns="0" tIns="0" rIns="0" bIns="0" rtlCol="0"/>
            <a:lstStyle/>
            <a:p>
              <a:endParaRPr/>
            </a:p>
          </p:txBody>
        </p:sp>
      </p:grpSp>
      <p:sp>
        <p:nvSpPr>
          <p:cNvPr id="21" name="object 21"/>
          <p:cNvSpPr txBox="1"/>
          <p:nvPr/>
        </p:nvSpPr>
        <p:spPr>
          <a:xfrm>
            <a:off x="4841747" y="4314444"/>
            <a:ext cx="3845560" cy="1251625"/>
          </a:xfrm>
          <a:prstGeom prst="rect">
            <a:avLst/>
          </a:prstGeom>
        </p:spPr>
        <p:txBody>
          <a:bodyPr vert="horz" wrap="square" lIns="0" tIns="142240" rIns="0" bIns="0" rtlCol="0">
            <a:spAutoFit/>
          </a:bodyPr>
          <a:lstStyle/>
          <a:p>
            <a:pPr marL="457200" marR="443230" indent="-287020" algn="just">
              <a:lnSpc>
                <a:spcPct val="200000"/>
              </a:lnSpc>
              <a:spcBef>
                <a:spcPts val="1120"/>
              </a:spcBef>
              <a:buChar char="•"/>
              <a:tabLst>
                <a:tab pos="457834" algn="l"/>
              </a:tabLst>
            </a:pPr>
            <a:r>
              <a:rPr b="0" spc="-5" dirty="0" smtClean="0">
                <a:latin typeface="Georgia"/>
                <a:cs typeface="Georgia"/>
              </a:rPr>
              <a:t>Encephalopathy</a:t>
            </a:r>
            <a:r>
              <a:rPr lang="en-IN" b="0" spc="-5" dirty="0">
                <a:latin typeface="Georgia"/>
                <a:cs typeface="Georgia"/>
              </a:rPr>
              <a:t> </a:t>
            </a:r>
            <a:r>
              <a:rPr b="0" spc="-5" dirty="0" smtClean="0">
                <a:latin typeface="Georgia"/>
                <a:cs typeface="Georgia"/>
              </a:rPr>
              <a:t>starts</a:t>
            </a:r>
            <a:r>
              <a:rPr b="0" spc="-45" dirty="0" smtClean="0">
                <a:latin typeface="Georgia"/>
                <a:cs typeface="Georgia"/>
              </a:rPr>
              <a:t> </a:t>
            </a:r>
            <a:r>
              <a:rPr b="0" spc="-5" dirty="0" smtClean="0">
                <a:latin typeface="Georgia"/>
                <a:cs typeface="Georgia"/>
              </a:rPr>
              <a:t>between</a:t>
            </a:r>
            <a:r>
              <a:rPr lang="en-IN" b="0" spc="-5" dirty="0" smtClean="0">
                <a:latin typeface="Georgia"/>
                <a:cs typeface="Georgia"/>
              </a:rPr>
              <a:t> </a:t>
            </a:r>
            <a:r>
              <a:rPr b="0" spc="-50" dirty="0" smtClean="0">
                <a:latin typeface="Georgia"/>
                <a:cs typeface="Georgia"/>
              </a:rPr>
              <a:t> </a:t>
            </a:r>
            <a:r>
              <a:rPr b="0" dirty="0">
                <a:latin typeface="Georgia"/>
                <a:cs typeface="Georgia"/>
              </a:rPr>
              <a:t>8 </a:t>
            </a:r>
            <a:r>
              <a:rPr b="0" spc="-760" dirty="0">
                <a:latin typeface="Georgia"/>
                <a:cs typeface="Georgia"/>
              </a:rPr>
              <a:t> </a:t>
            </a:r>
            <a:r>
              <a:rPr b="0" spc="-5" dirty="0">
                <a:latin typeface="Georgia"/>
                <a:cs typeface="Georgia"/>
              </a:rPr>
              <a:t>to</a:t>
            </a:r>
            <a:r>
              <a:rPr b="0" spc="-15" dirty="0">
                <a:latin typeface="Georgia"/>
                <a:cs typeface="Georgia"/>
              </a:rPr>
              <a:t> </a:t>
            </a:r>
            <a:r>
              <a:rPr b="0" dirty="0">
                <a:latin typeface="Georgia"/>
                <a:cs typeface="Georgia"/>
              </a:rPr>
              <a:t>26</a:t>
            </a:r>
            <a:r>
              <a:rPr b="0" spc="-15" dirty="0">
                <a:latin typeface="Georgia"/>
                <a:cs typeface="Georgia"/>
              </a:rPr>
              <a:t> </a:t>
            </a:r>
            <a:r>
              <a:rPr b="0" spc="-5" dirty="0">
                <a:latin typeface="Georgia"/>
                <a:cs typeface="Georgia"/>
              </a:rPr>
              <a:t>weeks</a:t>
            </a:r>
            <a:endParaRPr b="0" dirty="0">
              <a:latin typeface="Georgia"/>
              <a:cs typeface="Georgia"/>
            </a:endParaRPr>
          </a:p>
        </p:txBody>
      </p:sp>
    </p:spTree>
    <p:extLst>
      <p:ext uri="{BB962C8B-B14F-4D97-AF65-F5344CB8AC3E}">
        <p14:creationId xmlns:p14="http://schemas.microsoft.com/office/powerpoint/2010/main" val="37488009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9832" y="1268760"/>
            <a:ext cx="4904105" cy="566181"/>
          </a:xfrm>
          <a:prstGeom prst="rect">
            <a:avLst/>
          </a:prstGeom>
        </p:spPr>
        <p:txBody>
          <a:bodyPr vert="horz" wrap="square" lIns="0" tIns="12065" rIns="0" bIns="0" rtlCol="0">
            <a:spAutoFit/>
          </a:bodyPr>
          <a:lstStyle/>
          <a:p>
            <a:pPr marL="12700">
              <a:lnSpc>
                <a:spcPct val="100000"/>
              </a:lnSpc>
              <a:spcBef>
                <a:spcPts val="95"/>
              </a:spcBef>
            </a:pPr>
            <a:r>
              <a:rPr spc="-5"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ACUTE</a:t>
            </a:r>
            <a:r>
              <a:rPr spc="-25"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 </a:t>
            </a:r>
            <a:r>
              <a:rPr spc="-5"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LIVER</a:t>
            </a:r>
            <a:r>
              <a:rPr spc="-30"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 </a:t>
            </a:r>
            <a:r>
              <a:rPr spc="-65" dirty="0">
                <a:solidFill>
                  <a:schemeClr val="bg2">
                    <a:lumMod val="60000"/>
                    <a:lumOff val="40000"/>
                  </a:schemeClr>
                </a:solidFill>
                <a:effectLst>
                  <a:outerShdw blurRad="38100" dist="38100" dir="2700000" algn="tl">
                    <a:srgbClr val="000000">
                      <a:alpha val="43137"/>
                    </a:srgbClr>
                  </a:outerShdw>
                </a:effectLst>
                <a:latin typeface="Trebuchet MS"/>
                <a:cs typeface="Trebuchet MS"/>
              </a:rPr>
              <a:t>FAILURE</a:t>
            </a:r>
          </a:p>
        </p:txBody>
      </p:sp>
      <p:pic>
        <p:nvPicPr>
          <p:cNvPr id="3" name="object 3"/>
          <p:cNvPicPr/>
          <p:nvPr/>
        </p:nvPicPr>
        <p:blipFill>
          <a:blip r:embed="rId2" cstate="print"/>
          <a:stretch>
            <a:fillRect/>
          </a:stretch>
        </p:blipFill>
        <p:spPr>
          <a:xfrm>
            <a:off x="257552" y="2059304"/>
            <a:ext cx="8628894" cy="4705350"/>
          </a:xfrm>
          <a:prstGeom prst="rect">
            <a:avLst/>
          </a:prstGeom>
        </p:spPr>
      </p:pic>
      <p:sp>
        <p:nvSpPr>
          <p:cNvPr id="4" name="object 4"/>
          <p:cNvSpPr txBox="1"/>
          <p:nvPr/>
        </p:nvSpPr>
        <p:spPr>
          <a:xfrm>
            <a:off x="467544" y="3004515"/>
            <a:ext cx="7877295" cy="3077766"/>
          </a:xfrm>
          <a:prstGeom prst="rect">
            <a:avLst/>
          </a:prstGeom>
        </p:spPr>
        <p:txBody>
          <a:bodyPr vert="horz" wrap="square" lIns="0" tIns="121920" rIns="0" bIns="0" rtlCol="0">
            <a:spAutoFit/>
          </a:bodyPr>
          <a:lstStyle/>
          <a:p>
            <a:pPr marL="12700" marR="5080" indent="3175" algn="ctr">
              <a:lnSpc>
                <a:spcPct val="200000"/>
              </a:lnSpc>
              <a:spcBef>
                <a:spcPts val="960"/>
              </a:spcBef>
              <a:tabLst>
                <a:tab pos="6986270" algn="l"/>
              </a:tabLst>
            </a:pPr>
            <a:r>
              <a:rPr sz="3200" b="0" spc="-5" dirty="0">
                <a:latin typeface="Georgia"/>
                <a:cs typeface="Georgia"/>
              </a:rPr>
              <a:t>Acute</a:t>
            </a:r>
            <a:r>
              <a:rPr sz="3200" b="0" spc="5" dirty="0">
                <a:latin typeface="Georgia"/>
                <a:cs typeface="Georgia"/>
              </a:rPr>
              <a:t> </a:t>
            </a:r>
            <a:r>
              <a:rPr sz="3200" b="0" spc="-5" dirty="0">
                <a:latin typeface="Georgia"/>
                <a:cs typeface="Georgia"/>
              </a:rPr>
              <a:t>liver</a:t>
            </a:r>
            <a:r>
              <a:rPr sz="3200" b="0" spc="10" dirty="0">
                <a:latin typeface="Georgia"/>
                <a:cs typeface="Georgia"/>
              </a:rPr>
              <a:t> </a:t>
            </a:r>
            <a:r>
              <a:rPr sz="3200" b="0" spc="-5" dirty="0">
                <a:latin typeface="Georgia"/>
                <a:cs typeface="Georgia"/>
              </a:rPr>
              <a:t>failure</a:t>
            </a:r>
            <a:r>
              <a:rPr sz="3200" b="0" spc="10" dirty="0">
                <a:latin typeface="Georgia"/>
                <a:cs typeface="Georgia"/>
              </a:rPr>
              <a:t> </a:t>
            </a:r>
            <a:r>
              <a:rPr sz="3200" b="0" spc="-5" dirty="0">
                <a:latin typeface="Georgia"/>
                <a:cs typeface="Georgia"/>
              </a:rPr>
              <a:t>(</a:t>
            </a:r>
            <a:r>
              <a:rPr sz="3200" b="0" spc="-5" dirty="0" smtClean="0">
                <a:latin typeface="Georgia"/>
                <a:cs typeface="Georgia"/>
              </a:rPr>
              <a:t>ALF)</a:t>
            </a:r>
            <a:r>
              <a:rPr lang="en-IN" sz="3200" b="0" spc="-5" dirty="0" smtClean="0">
                <a:latin typeface="Georgia"/>
                <a:cs typeface="Georgia"/>
              </a:rPr>
              <a:t> </a:t>
            </a:r>
            <a:r>
              <a:rPr sz="3200" b="0" dirty="0" smtClean="0">
                <a:latin typeface="Georgia"/>
                <a:cs typeface="Georgia"/>
              </a:rPr>
              <a:t>is </a:t>
            </a:r>
            <a:r>
              <a:rPr sz="3200" b="0" spc="-1170" dirty="0" smtClean="0">
                <a:latin typeface="Georgia"/>
                <a:cs typeface="Georgia"/>
              </a:rPr>
              <a:t> </a:t>
            </a:r>
            <a:r>
              <a:rPr sz="3200" b="0" spc="-5" dirty="0">
                <a:latin typeface="Georgia"/>
                <a:cs typeface="Georgia"/>
              </a:rPr>
              <a:t>a</a:t>
            </a:r>
            <a:r>
              <a:rPr sz="3200" b="0" spc="-10" dirty="0">
                <a:latin typeface="Georgia"/>
                <a:cs typeface="Georgia"/>
              </a:rPr>
              <a:t> </a:t>
            </a:r>
            <a:r>
              <a:rPr sz="3200" b="0" spc="-5" dirty="0">
                <a:latin typeface="Georgia"/>
                <a:cs typeface="Georgia"/>
              </a:rPr>
              <a:t>rare</a:t>
            </a:r>
            <a:r>
              <a:rPr sz="3200" b="0" dirty="0">
                <a:latin typeface="Georgia"/>
                <a:cs typeface="Georgia"/>
              </a:rPr>
              <a:t> </a:t>
            </a:r>
            <a:r>
              <a:rPr sz="3200" b="0" spc="-10" dirty="0">
                <a:latin typeface="Georgia"/>
                <a:cs typeface="Georgia"/>
              </a:rPr>
              <a:t>condition </a:t>
            </a:r>
            <a:r>
              <a:rPr sz="3200" b="0" spc="-5" dirty="0">
                <a:latin typeface="Georgia"/>
                <a:cs typeface="Georgia"/>
              </a:rPr>
              <a:t> </a:t>
            </a:r>
            <a:r>
              <a:rPr sz="3200" b="0" spc="-10" dirty="0">
                <a:latin typeface="Georgia"/>
                <a:cs typeface="Georgia"/>
              </a:rPr>
              <a:t>characterized</a:t>
            </a:r>
            <a:r>
              <a:rPr sz="3200" b="0" spc="15" dirty="0">
                <a:latin typeface="Georgia"/>
                <a:cs typeface="Georgia"/>
              </a:rPr>
              <a:t> </a:t>
            </a:r>
            <a:r>
              <a:rPr sz="3200" b="0" spc="-5" dirty="0">
                <a:latin typeface="Georgia"/>
                <a:cs typeface="Georgia"/>
              </a:rPr>
              <a:t>by</a:t>
            </a:r>
            <a:r>
              <a:rPr sz="3200" b="0" spc="-10" dirty="0">
                <a:latin typeface="Georgia"/>
                <a:cs typeface="Georgia"/>
              </a:rPr>
              <a:t> </a:t>
            </a:r>
            <a:r>
              <a:rPr sz="3200" b="0" spc="-5" dirty="0">
                <a:latin typeface="Georgia"/>
                <a:cs typeface="Georgia"/>
              </a:rPr>
              <a:t>the</a:t>
            </a:r>
            <a:r>
              <a:rPr sz="3200" b="0" spc="5" dirty="0">
                <a:latin typeface="Georgia"/>
                <a:cs typeface="Georgia"/>
              </a:rPr>
              <a:t> </a:t>
            </a:r>
            <a:r>
              <a:rPr sz="3200" b="0" spc="-5" dirty="0">
                <a:latin typeface="Georgia"/>
                <a:cs typeface="Georgia"/>
              </a:rPr>
              <a:t>abrupt </a:t>
            </a:r>
            <a:r>
              <a:rPr sz="3200" b="0" spc="-1170" dirty="0">
                <a:latin typeface="Georgia"/>
                <a:cs typeface="Georgia"/>
              </a:rPr>
              <a:t> </a:t>
            </a:r>
            <a:r>
              <a:rPr sz="3200" b="0" spc="-10" dirty="0">
                <a:latin typeface="Georgia"/>
                <a:cs typeface="Georgia"/>
              </a:rPr>
              <a:t>onset</a:t>
            </a:r>
            <a:r>
              <a:rPr sz="3200" b="0" spc="5" dirty="0">
                <a:latin typeface="Georgia"/>
                <a:cs typeface="Georgia"/>
              </a:rPr>
              <a:t> </a:t>
            </a:r>
            <a:r>
              <a:rPr sz="3200" b="0" spc="-5" dirty="0">
                <a:latin typeface="Georgia"/>
                <a:cs typeface="Georgia"/>
              </a:rPr>
              <a:t>of </a:t>
            </a:r>
            <a:r>
              <a:rPr sz="3200" b="0" spc="-10" dirty="0">
                <a:latin typeface="Georgia"/>
                <a:cs typeface="Georgia"/>
              </a:rPr>
              <a:t>severe</a:t>
            </a:r>
            <a:r>
              <a:rPr sz="3200" b="0" dirty="0">
                <a:latin typeface="Georgia"/>
                <a:cs typeface="Georgia"/>
              </a:rPr>
              <a:t> </a:t>
            </a:r>
            <a:r>
              <a:rPr sz="3200" b="0" spc="-10" dirty="0">
                <a:latin typeface="Georgia"/>
                <a:cs typeface="Georgia"/>
              </a:rPr>
              <a:t>liver</a:t>
            </a:r>
            <a:r>
              <a:rPr sz="3200" b="0" spc="5" dirty="0">
                <a:latin typeface="Georgia"/>
                <a:cs typeface="Georgia"/>
              </a:rPr>
              <a:t> </a:t>
            </a:r>
            <a:r>
              <a:rPr sz="3200" b="0" spc="-5" dirty="0">
                <a:latin typeface="Georgia"/>
                <a:cs typeface="Georgia"/>
              </a:rPr>
              <a:t>injury.</a:t>
            </a:r>
            <a:endParaRPr sz="3200" b="0" dirty="0">
              <a:latin typeface="Georgia"/>
              <a:cs typeface="Georgia"/>
            </a:endParaRPr>
          </a:p>
        </p:txBody>
      </p:sp>
    </p:spTree>
    <p:extLst>
      <p:ext uri="{BB962C8B-B14F-4D97-AF65-F5344CB8AC3E}">
        <p14:creationId xmlns:p14="http://schemas.microsoft.com/office/powerpoint/2010/main" val="22381192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7565" y="1379542"/>
            <a:ext cx="849630" cy="566181"/>
          </a:xfrm>
          <a:prstGeom prst="rect">
            <a:avLst/>
          </a:prstGeom>
        </p:spPr>
        <p:txBody>
          <a:bodyPr vert="horz" wrap="square" lIns="0" tIns="12065" rIns="0" bIns="0" rtlCol="0">
            <a:spAutoFit/>
          </a:bodyPr>
          <a:lstStyle/>
          <a:p>
            <a:pPr marL="12700">
              <a:lnSpc>
                <a:spcPct val="100000"/>
              </a:lnSpc>
              <a:spcBef>
                <a:spcPts val="95"/>
              </a:spcBef>
            </a:pPr>
            <a:endParaRPr spc="-5" dirty="0">
              <a:solidFill>
                <a:srgbClr val="424455"/>
              </a:solidFill>
              <a:latin typeface="Trebuchet MS"/>
              <a:cs typeface="Trebuchet MS"/>
            </a:endParaRPr>
          </a:p>
        </p:txBody>
      </p:sp>
      <p:sp>
        <p:nvSpPr>
          <p:cNvPr id="3" name="object 3"/>
          <p:cNvSpPr txBox="1"/>
          <p:nvPr/>
        </p:nvSpPr>
        <p:spPr>
          <a:xfrm>
            <a:off x="251520" y="2270887"/>
            <a:ext cx="8712968" cy="3006592"/>
          </a:xfrm>
          <a:prstGeom prst="rect">
            <a:avLst/>
          </a:prstGeom>
        </p:spPr>
        <p:txBody>
          <a:bodyPr vert="horz" wrap="square" lIns="0" tIns="13335" rIns="0" bIns="0" rtlCol="0">
            <a:spAutoFit/>
          </a:bodyPr>
          <a:lstStyle/>
          <a:p>
            <a:pPr marL="268605" marR="6350" indent="-256540" algn="just">
              <a:lnSpc>
                <a:spcPct val="200000"/>
              </a:lnSpc>
              <a:spcBef>
                <a:spcPts val="105"/>
              </a:spcBef>
              <a:buClr>
                <a:srgbClr val="9F4DA2"/>
              </a:buClr>
              <a:buFont typeface="Georgia"/>
              <a:buChar char="•"/>
              <a:tabLst>
                <a:tab pos="359410" algn="l"/>
              </a:tabLst>
            </a:pPr>
            <a:r>
              <a:rPr sz="2400" b="0" dirty="0">
                <a:solidFill>
                  <a:schemeClr val="bg1"/>
                </a:solidFill>
              </a:rPr>
              <a:t>	</a:t>
            </a:r>
            <a:r>
              <a:rPr sz="2400" b="0" dirty="0">
                <a:solidFill>
                  <a:schemeClr val="bg1"/>
                </a:solidFill>
                <a:latin typeface="Arial MT"/>
                <a:cs typeface="Arial MT"/>
              </a:rPr>
              <a:t>Acute liver </a:t>
            </a:r>
            <a:r>
              <a:rPr sz="2400" b="0" spc="-5" dirty="0">
                <a:solidFill>
                  <a:schemeClr val="bg1"/>
                </a:solidFill>
                <a:latin typeface="Arial MT"/>
                <a:cs typeface="Arial MT"/>
              </a:rPr>
              <a:t>failure is loss of liver function </a:t>
            </a:r>
            <a:r>
              <a:rPr sz="2400" b="0" dirty="0">
                <a:solidFill>
                  <a:schemeClr val="bg1"/>
                </a:solidFill>
                <a:latin typeface="Arial MT"/>
                <a:cs typeface="Arial MT"/>
              </a:rPr>
              <a:t> </a:t>
            </a:r>
            <a:r>
              <a:rPr sz="2400" b="0" spc="-5" dirty="0">
                <a:solidFill>
                  <a:schemeClr val="bg1"/>
                </a:solidFill>
                <a:latin typeface="Arial MT"/>
                <a:cs typeface="Arial MT"/>
              </a:rPr>
              <a:t>that </a:t>
            </a:r>
            <a:r>
              <a:rPr sz="2400" b="0" dirty="0">
                <a:solidFill>
                  <a:schemeClr val="bg1"/>
                </a:solidFill>
                <a:latin typeface="Arial MT"/>
                <a:cs typeface="Arial MT"/>
              </a:rPr>
              <a:t>occurs </a:t>
            </a:r>
            <a:r>
              <a:rPr sz="2400" b="0" spc="-5" dirty="0">
                <a:solidFill>
                  <a:schemeClr val="bg1"/>
                </a:solidFill>
                <a:latin typeface="Arial MT"/>
                <a:cs typeface="Arial MT"/>
              </a:rPr>
              <a:t>rapidly </a:t>
            </a:r>
            <a:r>
              <a:rPr sz="2400" b="0" dirty="0">
                <a:solidFill>
                  <a:schemeClr val="bg1"/>
                </a:solidFill>
                <a:latin typeface="Arial MT"/>
                <a:cs typeface="Arial MT"/>
              </a:rPr>
              <a:t>— </a:t>
            </a:r>
            <a:r>
              <a:rPr sz="2400" b="0" spc="-5" dirty="0">
                <a:solidFill>
                  <a:schemeClr val="bg1"/>
                </a:solidFill>
                <a:latin typeface="Arial MT"/>
                <a:cs typeface="Arial MT"/>
              </a:rPr>
              <a:t>in </a:t>
            </a:r>
            <a:r>
              <a:rPr sz="2400" b="0" spc="-10" dirty="0">
                <a:solidFill>
                  <a:schemeClr val="bg1"/>
                </a:solidFill>
                <a:latin typeface="Arial MT"/>
                <a:cs typeface="Arial MT"/>
              </a:rPr>
              <a:t>days </a:t>
            </a:r>
            <a:r>
              <a:rPr sz="2400" b="0" spc="-5" dirty="0">
                <a:solidFill>
                  <a:schemeClr val="bg1"/>
                </a:solidFill>
                <a:latin typeface="Arial MT"/>
                <a:cs typeface="Arial MT"/>
              </a:rPr>
              <a:t>or weeks </a:t>
            </a:r>
            <a:r>
              <a:rPr sz="2400" b="0" dirty="0">
                <a:solidFill>
                  <a:schemeClr val="bg1"/>
                </a:solidFill>
                <a:latin typeface="Arial MT"/>
                <a:cs typeface="Arial MT"/>
              </a:rPr>
              <a:t>— </a:t>
            </a:r>
            <a:r>
              <a:rPr sz="2400" b="0" spc="5" dirty="0">
                <a:solidFill>
                  <a:schemeClr val="bg1"/>
                </a:solidFill>
                <a:latin typeface="Arial MT"/>
                <a:cs typeface="Arial MT"/>
              </a:rPr>
              <a:t> </a:t>
            </a:r>
            <a:r>
              <a:rPr sz="2400" b="0" dirty="0">
                <a:solidFill>
                  <a:schemeClr val="bg1"/>
                </a:solidFill>
                <a:latin typeface="Arial MT"/>
                <a:cs typeface="Arial MT"/>
              </a:rPr>
              <a:t>usually</a:t>
            </a:r>
            <a:r>
              <a:rPr sz="2400" b="0" spc="5" dirty="0">
                <a:solidFill>
                  <a:schemeClr val="bg1"/>
                </a:solidFill>
                <a:latin typeface="Arial MT"/>
                <a:cs typeface="Arial MT"/>
              </a:rPr>
              <a:t> </a:t>
            </a:r>
            <a:r>
              <a:rPr sz="2400" b="0" spc="-5" dirty="0">
                <a:solidFill>
                  <a:schemeClr val="bg1"/>
                </a:solidFill>
                <a:latin typeface="Arial MT"/>
                <a:cs typeface="Arial MT"/>
              </a:rPr>
              <a:t>in</a:t>
            </a:r>
            <a:r>
              <a:rPr sz="2400" b="0" dirty="0">
                <a:solidFill>
                  <a:schemeClr val="bg1"/>
                </a:solidFill>
                <a:latin typeface="Arial MT"/>
                <a:cs typeface="Arial MT"/>
              </a:rPr>
              <a:t> a</a:t>
            </a:r>
            <a:r>
              <a:rPr sz="2400" b="0" spc="5" dirty="0">
                <a:solidFill>
                  <a:schemeClr val="bg1"/>
                </a:solidFill>
                <a:latin typeface="Arial MT"/>
                <a:cs typeface="Arial MT"/>
              </a:rPr>
              <a:t> </a:t>
            </a:r>
            <a:r>
              <a:rPr sz="2400" b="0" spc="-5" dirty="0">
                <a:solidFill>
                  <a:schemeClr val="bg1"/>
                </a:solidFill>
                <a:latin typeface="Arial MT"/>
                <a:cs typeface="Arial MT"/>
              </a:rPr>
              <a:t>person</a:t>
            </a:r>
            <a:r>
              <a:rPr sz="2400" b="0" dirty="0">
                <a:solidFill>
                  <a:schemeClr val="bg1"/>
                </a:solidFill>
                <a:latin typeface="Arial MT"/>
                <a:cs typeface="Arial MT"/>
              </a:rPr>
              <a:t> who</a:t>
            </a:r>
            <a:r>
              <a:rPr sz="2400" b="0" spc="5" dirty="0">
                <a:solidFill>
                  <a:schemeClr val="bg1"/>
                </a:solidFill>
                <a:latin typeface="Arial MT"/>
                <a:cs typeface="Arial MT"/>
              </a:rPr>
              <a:t> </a:t>
            </a:r>
            <a:r>
              <a:rPr sz="2400" b="0" spc="-10" dirty="0">
                <a:solidFill>
                  <a:schemeClr val="bg1"/>
                </a:solidFill>
                <a:latin typeface="Arial MT"/>
                <a:cs typeface="Arial MT"/>
              </a:rPr>
              <a:t>has</a:t>
            </a:r>
            <a:r>
              <a:rPr sz="2400" b="0" spc="-5" dirty="0">
                <a:solidFill>
                  <a:schemeClr val="bg1"/>
                </a:solidFill>
                <a:latin typeface="Arial MT"/>
                <a:cs typeface="Arial MT"/>
              </a:rPr>
              <a:t> </a:t>
            </a:r>
            <a:r>
              <a:rPr sz="2400" b="0" dirty="0">
                <a:solidFill>
                  <a:schemeClr val="bg1"/>
                </a:solidFill>
                <a:latin typeface="Arial MT"/>
                <a:cs typeface="Arial MT"/>
              </a:rPr>
              <a:t>no</a:t>
            </a:r>
            <a:r>
              <a:rPr sz="2400" b="0" spc="5" dirty="0">
                <a:solidFill>
                  <a:schemeClr val="bg1"/>
                </a:solidFill>
                <a:latin typeface="Arial MT"/>
                <a:cs typeface="Arial MT"/>
              </a:rPr>
              <a:t> </a:t>
            </a:r>
            <a:r>
              <a:rPr sz="2400" b="0" spc="-5" dirty="0">
                <a:solidFill>
                  <a:schemeClr val="bg1"/>
                </a:solidFill>
                <a:latin typeface="Arial MT"/>
                <a:cs typeface="Arial MT"/>
              </a:rPr>
              <a:t>pre- </a:t>
            </a:r>
            <a:r>
              <a:rPr sz="2400" b="0" dirty="0">
                <a:solidFill>
                  <a:schemeClr val="bg1"/>
                </a:solidFill>
                <a:latin typeface="Arial MT"/>
                <a:cs typeface="Arial MT"/>
              </a:rPr>
              <a:t> existing</a:t>
            </a:r>
            <a:r>
              <a:rPr sz="2400" b="0" spc="-40" dirty="0">
                <a:solidFill>
                  <a:schemeClr val="bg1"/>
                </a:solidFill>
                <a:latin typeface="Arial MT"/>
                <a:cs typeface="Arial MT"/>
              </a:rPr>
              <a:t> </a:t>
            </a:r>
            <a:r>
              <a:rPr sz="2400" b="0" dirty="0">
                <a:solidFill>
                  <a:schemeClr val="bg1"/>
                </a:solidFill>
                <a:latin typeface="Arial MT"/>
                <a:cs typeface="Arial MT"/>
              </a:rPr>
              <a:t>liver</a:t>
            </a:r>
            <a:r>
              <a:rPr sz="2400" b="0" spc="-5" dirty="0">
                <a:solidFill>
                  <a:schemeClr val="bg1"/>
                </a:solidFill>
                <a:latin typeface="Arial MT"/>
                <a:cs typeface="Arial MT"/>
              </a:rPr>
              <a:t> disease</a:t>
            </a:r>
            <a:r>
              <a:rPr sz="2400" b="0" spc="-30" dirty="0">
                <a:solidFill>
                  <a:schemeClr val="bg1"/>
                </a:solidFill>
                <a:latin typeface="Arial MT"/>
                <a:cs typeface="Arial MT"/>
              </a:rPr>
              <a:t> </a:t>
            </a:r>
            <a:r>
              <a:rPr sz="2400" b="0" dirty="0">
                <a:solidFill>
                  <a:schemeClr val="bg1"/>
                </a:solidFill>
                <a:latin typeface="Arial MT"/>
                <a:cs typeface="Arial MT"/>
              </a:rPr>
              <a:t>.</a:t>
            </a:r>
          </a:p>
          <a:p>
            <a:pPr marL="268605" marR="5080" indent="-256540" algn="just">
              <a:lnSpc>
                <a:spcPct val="200000"/>
              </a:lnSpc>
              <a:spcBef>
                <a:spcPts val="300"/>
              </a:spcBef>
              <a:buClr>
                <a:srgbClr val="9F4DA2"/>
              </a:buClr>
              <a:buFont typeface="Georgia"/>
              <a:buChar char="•"/>
              <a:tabLst>
                <a:tab pos="382270" algn="l"/>
              </a:tabLst>
            </a:pPr>
            <a:r>
              <a:rPr sz="2400" b="0" dirty="0">
                <a:solidFill>
                  <a:schemeClr val="bg1"/>
                </a:solidFill>
              </a:rPr>
              <a:t>	</a:t>
            </a:r>
            <a:r>
              <a:rPr sz="2400" b="0" dirty="0">
                <a:solidFill>
                  <a:schemeClr val="bg1"/>
                </a:solidFill>
                <a:latin typeface="Arial MT"/>
                <a:cs typeface="Arial MT"/>
              </a:rPr>
              <a:t>It's</a:t>
            </a:r>
            <a:r>
              <a:rPr sz="2400" b="0" spc="5" dirty="0">
                <a:solidFill>
                  <a:schemeClr val="bg1"/>
                </a:solidFill>
                <a:latin typeface="Arial MT"/>
                <a:cs typeface="Arial MT"/>
              </a:rPr>
              <a:t> </a:t>
            </a:r>
            <a:r>
              <a:rPr sz="2400" b="0" dirty="0">
                <a:solidFill>
                  <a:schemeClr val="bg1"/>
                </a:solidFill>
                <a:latin typeface="Arial MT"/>
                <a:cs typeface="Arial MT"/>
              </a:rPr>
              <a:t>a</a:t>
            </a:r>
            <a:r>
              <a:rPr sz="2400" b="0" spc="5" dirty="0">
                <a:solidFill>
                  <a:schemeClr val="bg1"/>
                </a:solidFill>
                <a:latin typeface="Arial MT"/>
                <a:cs typeface="Arial MT"/>
              </a:rPr>
              <a:t> </a:t>
            </a:r>
            <a:r>
              <a:rPr sz="2400" b="0" dirty="0">
                <a:solidFill>
                  <a:schemeClr val="bg1"/>
                </a:solidFill>
                <a:latin typeface="Arial MT"/>
                <a:cs typeface="Arial MT"/>
              </a:rPr>
              <a:t>medical</a:t>
            </a:r>
            <a:r>
              <a:rPr sz="2400" b="0" spc="5" dirty="0">
                <a:solidFill>
                  <a:schemeClr val="bg1"/>
                </a:solidFill>
                <a:latin typeface="Arial MT"/>
                <a:cs typeface="Arial MT"/>
              </a:rPr>
              <a:t> </a:t>
            </a:r>
            <a:r>
              <a:rPr sz="2400" b="0" spc="-5" dirty="0">
                <a:solidFill>
                  <a:schemeClr val="bg1"/>
                </a:solidFill>
                <a:latin typeface="Arial MT"/>
                <a:cs typeface="Arial MT"/>
              </a:rPr>
              <a:t>emergency</a:t>
            </a:r>
            <a:r>
              <a:rPr sz="2400" b="0" dirty="0">
                <a:solidFill>
                  <a:schemeClr val="bg1"/>
                </a:solidFill>
                <a:latin typeface="Arial MT"/>
                <a:cs typeface="Arial MT"/>
              </a:rPr>
              <a:t> </a:t>
            </a:r>
            <a:r>
              <a:rPr sz="2400" b="0" spc="-5" dirty="0">
                <a:solidFill>
                  <a:schemeClr val="bg1"/>
                </a:solidFill>
                <a:latin typeface="Arial MT"/>
                <a:cs typeface="Arial MT"/>
              </a:rPr>
              <a:t>that</a:t>
            </a:r>
            <a:r>
              <a:rPr sz="2400" b="0" dirty="0">
                <a:solidFill>
                  <a:schemeClr val="bg1"/>
                </a:solidFill>
                <a:latin typeface="Arial MT"/>
                <a:cs typeface="Arial MT"/>
              </a:rPr>
              <a:t> requires </a:t>
            </a:r>
            <a:r>
              <a:rPr sz="2400" b="0" spc="5" dirty="0">
                <a:solidFill>
                  <a:schemeClr val="bg1"/>
                </a:solidFill>
                <a:latin typeface="Arial MT"/>
                <a:cs typeface="Arial MT"/>
              </a:rPr>
              <a:t> </a:t>
            </a:r>
            <a:r>
              <a:rPr sz="2400" b="0" spc="-5" dirty="0">
                <a:solidFill>
                  <a:schemeClr val="bg1"/>
                </a:solidFill>
                <a:latin typeface="Arial MT"/>
                <a:cs typeface="Arial MT"/>
              </a:rPr>
              <a:t>hospitalization</a:t>
            </a:r>
            <a:r>
              <a:rPr sz="2400" b="0" spc="-40" dirty="0">
                <a:solidFill>
                  <a:schemeClr val="bg1"/>
                </a:solidFill>
                <a:latin typeface="Arial MT"/>
                <a:cs typeface="Arial MT"/>
              </a:rPr>
              <a:t> </a:t>
            </a:r>
            <a:r>
              <a:rPr sz="2400" b="0" dirty="0">
                <a:solidFill>
                  <a:schemeClr val="bg1"/>
                </a:solidFill>
                <a:latin typeface="Arial MT"/>
                <a:cs typeface="Arial MT"/>
              </a:rPr>
              <a:t>.</a:t>
            </a:r>
          </a:p>
        </p:txBody>
      </p:sp>
    </p:spTree>
    <p:extLst>
      <p:ext uri="{BB962C8B-B14F-4D97-AF65-F5344CB8AC3E}">
        <p14:creationId xmlns:p14="http://schemas.microsoft.com/office/powerpoint/2010/main" val="3401125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928" y="1412776"/>
            <a:ext cx="8686800" cy="5091137"/>
          </a:xfrm>
          <a:prstGeom prst="rect">
            <a:avLst/>
          </a:prstGeom>
        </p:spPr>
        <p:txBody>
          <a:bodyPr vert="horz" wrap="square" lIns="0" tIns="12700" rIns="0" bIns="0" rtlCol="0">
            <a:spAutoFit/>
          </a:bodyPr>
          <a:lstStyle/>
          <a:p>
            <a:pPr marL="355600" marR="259079" indent="-342900" algn="just">
              <a:lnSpc>
                <a:spcPct val="150000"/>
              </a:lnSpc>
              <a:spcBef>
                <a:spcPts val="100"/>
              </a:spcBef>
              <a:buFont typeface="Arial MT"/>
              <a:buChar char="•"/>
              <a:tabLst>
                <a:tab pos="354965" algn="l"/>
                <a:tab pos="355600" algn="l"/>
              </a:tabLst>
            </a:pPr>
            <a:r>
              <a:rPr sz="2000" b="0" dirty="0">
                <a:solidFill>
                  <a:schemeClr val="bg1"/>
                </a:solidFill>
                <a:latin typeface="Times New Roman"/>
                <a:cs typeface="Times New Roman"/>
              </a:rPr>
              <a:t>Jaundice</a:t>
            </a:r>
            <a:r>
              <a:rPr sz="2000" b="0" spc="-35" dirty="0">
                <a:solidFill>
                  <a:schemeClr val="bg1"/>
                </a:solidFill>
                <a:latin typeface="Times New Roman"/>
                <a:cs typeface="Times New Roman"/>
              </a:rPr>
              <a:t> </a:t>
            </a:r>
            <a:r>
              <a:rPr sz="2000" b="0" dirty="0">
                <a:solidFill>
                  <a:schemeClr val="bg1"/>
                </a:solidFill>
                <a:latin typeface="Times New Roman"/>
                <a:cs typeface="Times New Roman"/>
              </a:rPr>
              <a:t>occurs</a:t>
            </a:r>
            <a:r>
              <a:rPr sz="2000" b="0" spc="-15" dirty="0">
                <a:solidFill>
                  <a:schemeClr val="bg1"/>
                </a:solidFill>
                <a:latin typeface="Times New Roman"/>
                <a:cs typeface="Times New Roman"/>
              </a:rPr>
              <a:t> </a:t>
            </a:r>
            <a:r>
              <a:rPr sz="2000" b="0" dirty="0">
                <a:solidFill>
                  <a:schemeClr val="bg1"/>
                </a:solidFill>
                <a:latin typeface="Times New Roman"/>
                <a:cs typeface="Times New Roman"/>
              </a:rPr>
              <a:t>(bilirubin</a:t>
            </a:r>
            <a:r>
              <a:rPr sz="2000" b="0" spc="-45" dirty="0">
                <a:solidFill>
                  <a:schemeClr val="bg1"/>
                </a:solidFill>
                <a:latin typeface="Times New Roman"/>
                <a:cs typeface="Times New Roman"/>
              </a:rPr>
              <a:t> </a:t>
            </a:r>
            <a:r>
              <a:rPr sz="2000" b="0" dirty="0">
                <a:solidFill>
                  <a:schemeClr val="bg1"/>
                </a:solidFill>
                <a:latin typeface="Times New Roman"/>
                <a:cs typeface="Times New Roman"/>
              </a:rPr>
              <a:t>levels</a:t>
            </a:r>
            <a:r>
              <a:rPr sz="2000" b="0" spc="-25" dirty="0">
                <a:solidFill>
                  <a:schemeClr val="bg1"/>
                </a:solidFill>
                <a:latin typeface="Times New Roman"/>
                <a:cs typeface="Times New Roman"/>
              </a:rPr>
              <a:t> </a:t>
            </a:r>
            <a:r>
              <a:rPr sz="2000" b="0" spc="-10" dirty="0">
                <a:solidFill>
                  <a:schemeClr val="bg1"/>
                </a:solidFill>
                <a:latin typeface="Times New Roman"/>
                <a:cs typeface="Times New Roman"/>
              </a:rPr>
              <a:t>may</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reach</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30-40</a:t>
            </a:r>
            <a:r>
              <a:rPr sz="2000" b="0" spc="-20" dirty="0">
                <a:solidFill>
                  <a:schemeClr val="bg1"/>
                </a:solidFill>
                <a:latin typeface="Times New Roman"/>
                <a:cs typeface="Times New Roman"/>
              </a:rPr>
              <a:t> </a:t>
            </a:r>
            <a:r>
              <a:rPr sz="2000" b="0" spc="-5" dirty="0">
                <a:solidFill>
                  <a:schemeClr val="bg1"/>
                </a:solidFill>
                <a:latin typeface="Times New Roman"/>
                <a:cs typeface="Times New Roman"/>
              </a:rPr>
              <a:t>mg/dL</a:t>
            </a:r>
            <a:r>
              <a:rPr sz="2000" b="0" spc="-95" dirty="0">
                <a:solidFill>
                  <a:schemeClr val="bg1"/>
                </a:solidFill>
                <a:latin typeface="Times New Roman"/>
                <a:cs typeface="Times New Roman"/>
              </a:rPr>
              <a:t> </a:t>
            </a:r>
            <a:r>
              <a:rPr sz="2000" b="0" dirty="0">
                <a:solidFill>
                  <a:schemeClr val="bg1"/>
                </a:solidFill>
                <a:latin typeface="Times New Roman"/>
                <a:cs typeface="Times New Roman"/>
              </a:rPr>
              <a:t>in </a:t>
            </a:r>
            <a:r>
              <a:rPr sz="2000" b="0" dirty="0" smtClean="0">
                <a:solidFill>
                  <a:schemeClr val="bg1"/>
                </a:solidFill>
                <a:latin typeface="Times New Roman"/>
                <a:cs typeface="Times New Roman"/>
              </a:rPr>
              <a:t>severe </a:t>
            </a:r>
            <a:r>
              <a:rPr sz="2000" b="0" dirty="0">
                <a:solidFill>
                  <a:schemeClr val="bg1"/>
                </a:solidFill>
                <a:latin typeface="Times New Roman"/>
                <a:cs typeface="Times New Roman"/>
              </a:rPr>
              <a:t>disease) when the equilibrium between bilirubin </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production</a:t>
            </a:r>
            <a:r>
              <a:rPr sz="2000" b="0" spc="-25" dirty="0">
                <a:solidFill>
                  <a:schemeClr val="bg1"/>
                </a:solidFill>
                <a:latin typeface="Times New Roman"/>
                <a:cs typeface="Times New Roman"/>
              </a:rPr>
              <a:t> </a:t>
            </a:r>
            <a:r>
              <a:rPr sz="2000" b="0" dirty="0">
                <a:solidFill>
                  <a:schemeClr val="bg1"/>
                </a:solidFill>
                <a:latin typeface="Times New Roman"/>
                <a:cs typeface="Times New Roman"/>
              </a:rPr>
              <a:t>and clearance</a:t>
            </a:r>
            <a:r>
              <a:rPr sz="2000" b="0" spc="-50" dirty="0">
                <a:solidFill>
                  <a:schemeClr val="bg1"/>
                </a:solidFill>
                <a:latin typeface="Times New Roman"/>
                <a:cs typeface="Times New Roman"/>
              </a:rPr>
              <a:t> </a:t>
            </a:r>
            <a:r>
              <a:rPr sz="2000" b="0" dirty="0">
                <a:solidFill>
                  <a:schemeClr val="bg1"/>
                </a:solidFill>
                <a:latin typeface="Times New Roman"/>
                <a:cs typeface="Times New Roman"/>
              </a:rPr>
              <a:t>is disturbed</a:t>
            </a:r>
            <a:r>
              <a:rPr sz="2000" b="0" spc="-40" dirty="0">
                <a:solidFill>
                  <a:schemeClr val="bg1"/>
                </a:solidFill>
                <a:latin typeface="Times New Roman"/>
                <a:cs typeface="Times New Roman"/>
              </a:rPr>
              <a:t> </a:t>
            </a:r>
            <a:r>
              <a:rPr sz="2000" b="0" dirty="0">
                <a:solidFill>
                  <a:schemeClr val="bg1"/>
                </a:solidFill>
                <a:latin typeface="Times New Roman"/>
                <a:cs typeface="Times New Roman"/>
              </a:rPr>
              <a:t>by one or </a:t>
            </a:r>
            <a:r>
              <a:rPr sz="2000" b="0" spc="-5" dirty="0">
                <a:solidFill>
                  <a:schemeClr val="bg1"/>
                </a:solidFill>
                <a:latin typeface="Times New Roman"/>
                <a:cs typeface="Times New Roman"/>
              </a:rPr>
              <a:t>more</a:t>
            </a:r>
            <a:r>
              <a:rPr sz="2000" b="0" dirty="0">
                <a:solidFill>
                  <a:schemeClr val="bg1"/>
                </a:solidFill>
                <a:latin typeface="Times New Roman"/>
                <a:cs typeface="Times New Roman"/>
              </a:rPr>
              <a:t> of the </a:t>
            </a:r>
            <a:r>
              <a:rPr sz="2000" b="0" spc="-585" dirty="0">
                <a:solidFill>
                  <a:schemeClr val="bg1"/>
                </a:solidFill>
                <a:latin typeface="Times New Roman"/>
                <a:cs typeface="Times New Roman"/>
              </a:rPr>
              <a:t> </a:t>
            </a:r>
            <a:r>
              <a:rPr sz="2000" b="0" dirty="0">
                <a:solidFill>
                  <a:schemeClr val="bg1"/>
                </a:solidFill>
                <a:latin typeface="Times New Roman"/>
                <a:cs typeface="Times New Roman"/>
              </a:rPr>
              <a:t>following</a:t>
            </a:r>
            <a:r>
              <a:rPr sz="2000" b="0" spc="-20" dirty="0">
                <a:solidFill>
                  <a:schemeClr val="bg1"/>
                </a:solidFill>
                <a:latin typeface="Times New Roman"/>
                <a:cs typeface="Times New Roman"/>
              </a:rPr>
              <a:t> </a:t>
            </a:r>
            <a:r>
              <a:rPr sz="2000" b="0" spc="-5" dirty="0">
                <a:solidFill>
                  <a:schemeClr val="bg1"/>
                </a:solidFill>
                <a:latin typeface="Times New Roman"/>
                <a:cs typeface="Times New Roman"/>
              </a:rPr>
              <a:t>mechanisms.</a:t>
            </a:r>
            <a:endParaRPr sz="2000" b="0" dirty="0">
              <a:solidFill>
                <a:schemeClr val="bg1"/>
              </a:solidFill>
              <a:latin typeface="Times New Roman"/>
              <a:cs typeface="Times New Roman"/>
            </a:endParaRPr>
          </a:p>
          <a:p>
            <a:pPr marL="469900" indent="-457834" algn="just">
              <a:lnSpc>
                <a:spcPct val="150000"/>
              </a:lnSpc>
              <a:spcBef>
                <a:spcPts val="575"/>
              </a:spcBef>
              <a:buAutoNum type="alphaLcPeriod"/>
              <a:tabLst>
                <a:tab pos="469900" algn="l"/>
                <a:tab pos="470534" algn="l"/>
              </a:tabLst>
            </a:pPr>
            <a:r>
              <a:rPr sz="2000" b="0" dirty="0">
                <a:solidFill>
                  <a:schemeClr val="bg1"/>
                </a:solidFill>
                <a:latin typeface="Times New Roman"/>
                <a:cs typeface="Times New Roman"/>
              </a:rPr>
              <a:t>Excessive</a:t>
            </a:r>
            <a:r>
              <a:rPr sz="2000" b="0" spc="-40" dirty="0">
                <a:solidFill>
                  <a:schemeClr val="bg1"/>
                </a:solidFill>
                <a:latin typeface="Times New Roman"/>
                <a:cs typeface="Times New Roman"/>
              </a:rPr>
              <a:t> </a:t>
            </a:r>
            <a:r>
              <a:rPr sz="2000" b="0" dirty="0">
                <a:solidFill>
                  <a:schemeClr val="bg1"/>
                </a:solidFill>
                <a:latin typeface="Times New Roman"/>
                <a:cs typeface="Times New Roman"/>
              </a:rPr>
              <a:t>production</a:t>
            </a:r>
            <a:r>
              <a:rPr sz="2000" b="0" spc="-45" dirty="0">
                <a:solidFill>
                  <a:schemeClr val="bg1"/>
                </a:solidFill>
                <a:latin typeface="Times New Roman"/>
                <a:cs typeface="Times New Roman"/>
              </a:rPr>
              <a:t> </a:t>
            </a:r>
            <a:r>
              <a:rPr sz="2000" b="0" dirty="0">
                <a:solidFill>
                  <a:schemeClr val="bg1"/>
                </a:solidFill>
                <a:latin typeface="Times New Roman"/>
                <a:cs typeface="Times New Roman"/>
              </a:rPr>
              <a:t>of</a:t>
            </a:r>
            <a:r>
              <a:rPr sz="2000" b="0" spc="-20" dirty="0">
                <a:solidFill>
                  <a:schemeClr val="bg1"/>
                </a:solidFill>
                <a:latin typeface="Times New Roman"/>
                <a:cs typeface="Times New Roman"/>
              </a:rPr>
              <a:t> </a:t>
            </a:r>
            <a:r>
              <a:rPr sz="2000" b="0" dirty="0">
                <a:solidFill>
                  <a:schemeClr val="bg1"/>
                </a:solidFill>
                <a:latin typeface="Times New Roman"/>
                <a:cs typeface="Times New Roman"/>
              </a:rPr>
              <a:t>bilirubin,</a:t>
            </a:r>
          </a:p>
          <a:p>
            <a:pPr marL="469900" indent="-457834" algn="just">
              <a:lnSpc>
                <a:spcPct val="150000"/>
              </a:lnSpc>
              <a:spcBef>
                <a:spcPts val="580"/>
              </a:spcBef>
              <a:buAutoNum type="alphaLcPeriod"/>
              <a:tabLst>
                <a:tab pos="469900" algn="l"/>
                <a:tab pos="470534" algn="l"/>
              </a:tabLst>
            </a:pPr>
            <a:r>
              <a:rPr sz="2000" b="0" dirty="0">
                <a:solidFill>
                  <a:schemeClr val="bg1"/>
                </a:solidFill>
                <a:latin typeface="Times New Roman"/>
                <a:cs typeface="Times New Roman"/>
              </a:rPr>
              <a:t>Reduced</a:t>
            </a:r>
            <a:r>
              <a:rPr sz="2000" b="0" spc="-40" dirty="0">
                <a:solidFill>
                  <a:schemeClr val="bg1"/>
                </a:solidFill>
                <a:latin typeface="Times New Roman"/>
                <a:cs typeface="Times New Roman"/>
              </a:rPr>
              <a:t> </a:t>
            </a:r>
            <a:r>
              <a:rPr sz="2000" b="0" dirty="0">
                <a:solidFill>
                  <a:schemeClr val="bg1"/>
                </a:solidFill>
                <a:latin typeface="Times New Roman"/>
                <a:cs typeface="Times New Roman"/>
              </a:rPr>
              <a:t>hepatic</a:t>
            </a:r>
            <a:r>
              <a:rPr sz="2000" b="0" spc="-55" dirty="0">
                <a:solidFill>
                  <a:schemeClr val="bg1"/>
                </a:solidFill>
                <a:latin typeface="Times New Roman"/>
                <a:cs typeface="Times New Roman"/>
              </a:rPr>
              <a:t> </a:t>
            </a:r>
            <a:r>
              <a:rPr sz="2000" b="0" dirty="0">
                <a:solidFill>
                  <a:schemeClr val="bg1"/>
                </a:solidFill>
                <a:latin typeface="Times New Roman"/>
                <a:cs typeface="Times New Roman"/>
              </a:rPr>
              <a:t>uptake,</a:t>
            </a:r>
          </a:p>
          <a:p>
            <a:pPr marL="469900" indent="-457834" algn="just">
              <a:lnSpc>
                <a:spcPct val="150000"/>
              </a:lnSpc>
              <a:spcBef>
                <a:spcPts val="575"/>
              </a:spcBef>
              <a:buAutoNum type="alphaLcPeriod"/>
              <a:tabLst>
                <a:tab pos="469900" algn="l"/>
                <a:tab pos="470534" algn="l"/>
              </a:tabLst>
            </a:pPr>
            <a:r>
              <a:rPr sz="2000" b="0" spc="-5" dirty="0">
                <a:solidFill>
                  <a:schemeClr val="bg1"/>
                </a:solidFill>
                <a:latin typeface="Times New Roman"/>
                <a:cs typeface="Times New Roman"/>
              </a:rPr>
              <a:t>Impaired</a:t>
            </a:r>
            <a:r>
              <a:rPr sz="2000" b="0" spc="-40" dirty="0">
                <a:solidFill>
                  <a:schemeClr val="bg1"/>
                </a:solidFill>
                <a:latin typeface="Times New Roman"/>
                <a:cs typeface="Times New Roman"/>
              </a:rPr>
              <a:t> </a:t>
            </a:r>
            <a:r>
              <a:rPr sz="2000" b="0" dirty="0">
                <a:solidFill>
                  <a:schemeClr val="bg1"/>
                </a:solidFill>
                <a:latin typeface="Times New Roman"/>
                <a:cs typeface="Times New Roman"/>
              </a:rPr>
              <a:t>conjugation,</a:t>
            </a:r>
          </a:p>
          <a:p>
            <a:pPr marL="469900" indent="-457834" algn="just">
              <a:lnSpc>
                <a:spcPct val="150000"/>
              </a:lnSpc>
              <a:spcBef>
                <a:spcPts val="580"/>
              </a:spcBef>
              <a:buAutoNum type="alphaLcPeriod"/>
              <a:tabLst>
                <a:tab pos="469900" algn="l"/>
                <a:tab pos="470534" algn="l"/>
              </a:tabLst>
            </a:pPr>
            <a:r>
              <a:rPr sz="2000" b="0" dirty="0">
                <a:solidFill>
                  <a:schemeClr val="bg1"/>
                </a:solidFill>
                <a:latin typeface="Times New Roman"/>
                <a:cs typeface="Times New Roman"/>
              </a:rPr>
              <a:t>Decreased</a:t>
            </a:r>
            <a:r>
              <a:rPr sz="2000" b="0" spc="-45" dirty="0">
                <a:solidFill>
                  <a:schemeClr val="bg1"/>
                </a:solidFill>
                <a:latin typeface="Times New Roman"/>
                <a:cs typeface="Times New Roman"/>
              </a:rPr>
              <a:t> </a:t>
            </a:r>
            <a:r>
              <a:rPr sz="2000" b="0" dirty="0">
                <a:solidFill>
                  <a:schemeClr val="bg1"/>
                </a:solidFill>
                <a:latin typeface="Times New Roman"/>
                <a:cs typeface="Times New Roman"/>
              </a:rPr>
              <a:t>hepatocellular</a:t>
            </a:r>
            <a:r>
              <a:rPr sz="2000" b="0" spc="-65" dirty="0">
                <a:solidFill>
                  <a:schemeClr val="bg1"/>
                </a:solidFill>
                <a:latin typeface="Times New Roman"/>
                <a:cs typeface="Times New Roman"/>
              </a:rPr>
              <a:t> </a:t>
            </a:r>
            <a:r>
              <a:rPr sz="2000" b="0" dirty="0">
                <a:solidFill>
                  <a:schemeClr val="bg1"/>
                </a:solidFill>
                <a:latin typeface="Times New Roman"/>
                <a:cs typeface="Times New Roman"/>
              </a:rPr>
              <a:t>excretion,</a:t>
            </a:r>
          </a:p>
          <a:p>
            <a:pPr marL="469900" indent="-457834" algn="just">
              <a:lnSpc>
                <a:spcPct val="150000"/>
              </a:lnSpc>
              <a:spcBef>
                <a:spcPts val="575"/>
              </a:spcBef>
              <a:buAutoNum type="alphaLcPeriod"/>
              <a:tabLst>
                <a:tab pos="469900" algn="l"/>
                <a:tab pos="470534" algn="l"/>
              </a:tabLst>
            </a:pPr>
            <a:r>
              <a:rPr sz="2000" b="0" spc="-5" dirty="0">
                <a:solidFill>
                  <a:schemeClr val="bg1"/>
                </a:solidFill>
                <a:latin typeface="Times New Roman"/>
                <a:cs typeface="Times New Roman"/>
              </a:rPr>
              <a:t>Impaired</a:t>
            </a:r>
            <a:r>
              <a:rPr sz="2000" b="0" spc="-15" dirty="0">
                <a:solidFill>
                  <a:schemeClr val="bg1"/>
                </a:solidFill>
                <a:latin typeface="Times New Roman"/>
                <a:cs typeface="Times New Roman"/>
              </a:rPr>
              <a:t> </a:t>
            </a:r>
            <a:r>
              <a:rPr sz="2000" b="0" dirty="0">
                <a:solidFill>
                  <a:schemeClr val="bg1"/>
                </a:solidFill>
                <a:latin typeface="Times New Roman"/>
                <a:cs typeface="Times New Roman"/>
              </a:rPr>
              <a:t>bile</a:t>
            </a:r>
            <a:r>
              <a:rPr sz="2000" b="0" spc="-30" dirty="0">
                <a:solidFill>
                  <a:schemeClr val="bg1"/>
                </a:solidFill>
                <a:latin typeface="Times New Roman"/>
                <a:cs typeface="Times New Roman"/>
              </a:rPr>
              <a:t> </a:t>
            </a:r>
            <a:r>
              <a:rPr sz="2000" b="0" dirty="0">
                <a:solidFill>
                  <a:schemeClr val="bg1"/>
                </a:solidFill>
                <a:latin typeface="Times New Roman"/>
                <a:cs typeface="Times New Roman"/>
              </a:rPr>
              <a:t>flow</a:t>
            </a:r>
            <a:r>
              <a:rPr sz="2000" b="0" spc="-15" dirty="0">
                <a:solidFill>
                  <a:schemeClr val="bg1"/>
                </a:solidFill>
                <a:latin typeface="Times New Roman"/>
                <a:cs typeface="Times New Roman"/>
              </a:rPr>
              <a:t> </a:t>
            </a:r>
            <a:r>
              <a:rPr sz="2000" b="0" dirty="0">
                <a:solidFill>
                  <a:schemeClr val="bg1"/>
                </a:solidFill>
                <a:latin typeface="Times New Roman"/>
                <a:cs typeface="Times New Roman"/>
              </a:rPr>
              <a:t>(both</a:t>
            </a:r>
            <a:r>
              <a:rPr sz="2000" b="0" spc="-20" dirty="0">
                <a:solidFill>
                  <a:schemeClr val="bg1"/>
                </a:solidFill>
                <a:latin typeface="Times New Roman"/>
                <a:cs typeface="Times New Roman"/>
              </a:rPr>
              <a:t> </a:t>
            </a:r>
            <a:r>
              <a:rPr sz="2000" b="0" dirty="0">
                <a:solidFill>
                  <a:schemeClr val="bg1"/>
                </a:solidFill>
                <a:latin typeface="Times New Roman"/>
                <a:cs typeface="Times New Roman"/>
              </a:rPr>
              <a:t>intra</a:t>
            </a:r>
            <a:r>
              <a:rPr sz="2000" b="0" spc="-25" dirty="0">
                <a:solidFill>
                  <a:schemeClr val="bg1"/>
                </a:solidFill>
                <a:latin typeface="Times New Roman"/>
                <a:cs typeface="Times New Roman"/>
              </a:rPr>
              <a:t> </a:t>
            </a:r>
            <a:r>
              <a:rPr sz="2000" b="0" dirty="0">
                <a:solidFill>
                  <a:schemeClr val="bg1"/>
                </a:solidFill>
                <a:latin typeface="Times New Roman"/>
                <a:cs typeface="Times New Roman"/>
              </a:rPr>
              <a:t>hepatic</a:t>
            </a:r>
            <a:r>
              <a:rPr sz="2000" b="0" spc="-35" dirty="0">
                <a:solidFill>
                  <a:schemeClr val="bg1"/>
                </a:solidFill>
                <a:latin typeface="Times New Roman"/>
                <a:cs typeface="Times New Roman"/>
              </a:rPr>
              <a:t> </a:t>
            </a:r>
            <a:r>
              <a:rPr sz="2000" b="0" dirty="0">
                <a:solidFill>
                  <a:schemeClr val="bg1"/>
                </a:solidFill>
                <a:latin typeface="Times New Roman"/>
                <a:cs typeface="Times New Roman"/>
              </a:rPr>
              <a:t>and extra</a:t>
            </a:r>
            <a:r>
              <a:rPr sz="2000" b="0" spc="-25" dirty="0">
                <a:solidFill>
                  <a:schemeClr val="bg1"/>
                </a:solidFill>
                <a:latin typeface="Times New Roman"/>
                <a:cs typeface="Times New Roman"/>
              </a:rPr>
              <a:t> </a:t>
            </a:r>
            <a:r>
              <a:rPr sz="2000" b="0" dirty="0">
                <a:solidFill>
                  <a:schemeClr val="bg1"/>
                </a:solidFill>
                <a:latin typeface="Times New Roman"/>
                <a:cs typeface="Times New Roman"/>
              </a:rPr>
              <a:t>hepatic).</a:t>
            </a:r>
          </a:p>
          <a:p>
            <a:pPr marL="355600" marR="5080" indent="-342900" algn="just">
              <a:lnSpc>
                <a:spcPct val="150000"/>
              </a:lnSpc>
              <a:spcBef>
                <a:spcPts val="575"/>
              </a:spcBef>
              <a:buFont typeface="Arial MT"/>
              <a:buChar char="•"/>
              <a:tabLst>
                <a:tab pos="354965" algn="l"/>
                <a:tab pos="355600" algn="l"/>
              </a:tabLst>
            </a:pPr>
            <a:r>
              <a:rPr sz="2000" b="0" dirty="0">
                <a:solidFill>
                  <a:schemeClr val="bg1"/>
                </a:solidFill>
                <a:latin typeface="Times New Roman"/>
                <a:cs typeface="Times New Roman"/>
              </a:rPr>
              <a:t>The </a:t>
            </a:r>
            <a:r>
              <a:rPr sz="2000" b="0" spc="-5" dirty="0">
                <a:solidFill>
                  <a:schemeClr val="bg1"/>
                </a:solidFill>
                <a:latin typeface="Times New Roman"/>
                <a:cs typeface="Times New Roman"/>
              </a:rPr>
              <a:t>first </a:t>
            </a:r>
            <a:r>
              <a:rPr sz="2000" b="0" dirty="0">
                <a:solidFill>
                  <a:schemeClr val="bg1"/>
                </a:solidFill>
                <a:latin typeface="Times New Roman"/>
                <a:cs typeface="Times New Roman"/>
              </a:rPr>
              <a:t>three </a:t>
            </a:r>
            <a:r>
              <a:rPr sz="2000" b="0" spc="-5" dirty="0">
                <a:solidFill>
                  <a:schemeClr val="bg1"/>
                </a:solidFill>
                <a:latin typeface="Times New Roman"/>
                <a:cs typeface="Times New Roman"/>
              </a:rPr>
              <a:t>mechanisms </a:t>
            </a:r>
            <a:r>
              <a:rPr sz="2000" b="0" dirty="0">
                <a:solidFill>
                  <a:schemeClr val="bg1"/>
                </a:solidFill>
                <a:latin typeface="Times New Roman"/>
                <a:cs typeface="Times New Roman"/>
              </a:rPr>
              <a:t>produce unconjugated </a:t>
            </a:r>
            <a:r>
              <a:rPr sz="2000" b="0" spc="5" dirty="0">
                <a:solidFill>
                  <a:schemeClr val="bg1"/>
                </a:solidFill>
                <a:latin typeface="Times New Roman"/>
                <a:cs typeface="Times New Roman"/>
              </a:rPr>
              <a:t> </a:t>
            </a:r>
            <a:r>
              <a:rPr sz="2000" b="0" spc="-5" dirty="0">
                <a:solidFill>
                  <a:schemeClr val="bg1"/>
                </a:solidFill>
                <a:latin typeface="Times New Roman"/>
                <a:cs typeface="Times New Roman"/>
              </a:rPr>
              <a:t>hyperbilirubinemia, </a:t>
            </a:r>
            <a:r>
              <a:rPr sz="2000" b="0" dirty="0">
                <a:solidFill>
                  <a:schemeClr val="bg1"/>
                </a:solidFill>
                <a:latin typeface="Times New Roman"/>
                <a:cs typeface="Times New Roman"/>
              </a:rPr>
              <a:t>and the latter </a:t>
            </a:r>
            <a:r>
              <a:rPr sz="2000" b="0" spc="-5" dirty="0">
                <a:solidFill>
                  <a:schemeClr val="bg1"/>
                </a:solidFill>
                <a:latin typeface="Times New Roman"/>
                <a:cs typeface="Times New Roman"/>
              </a:rPr>
              <a:t>two </a:t>
            </a:r>
            <a:r>
              <a:rPr sz="2000" b="0" dirty="0">
                <a:solidFill>
                  <a:schemeClr val="bg1"/>
                </a:solidFill>
                <a:latin typeface="Times New Roman"/>
                <a:cs typeface="Times New Roman"/>
              </a:rPr>
              <a:t>produce </a:t>
            </a:r>
            <a:r>
              <a:rPr sz="2000" b="0" spc="-5" dirty="0">
                <a:solidFill>
                  <a:schemeClr val="bg1"/>
                </a:solidFill>
                <a:latin typeface="Times New Roman"/>
                <a:cs typeface="Times New Roman"/>
              </a:rPr>
              <a:t>predominantly </a:t>
            </a:r>
            <a:r>
              <a:rPr sz="2000" b="0" spc="-585" dirty="0">
                <a:solidFill>
                  <a:schemeClr val="bg1"/>
                </a:solidFill>
                <a:latin typeface="Times New Roman"/>
                <a:cs typeface="Times New Roman"/>
              </a:rPr>
              <a:t> </a:t>
            </a:r>
            <a:r>
              <a:rPr sz="2000" b="0" dirty="0">
                <a:solidFill>
                  <a:schemeClr val="bg1"/>
                </a:solidFill>
                <a:latin typeface="Times New Roman"/>
                <a:cs typeface="Times New Roman"/>
              </a:rPr>
              <a:t>conjugated</a:t>
            </a:r>
            <a:r>
              <a:rPr sz="2000" b="0" spc="-40" dirty="0">
                <a:solidFill>
                  <a:schemeClr val="bg1"/>
                </a:solidFill>
                <a:latin typeface="Times New Roman"/>
                <a:cs typeface="Times New Roman"/>
              </a:rPr>
              <a:t> </a:t>
            </a:r>
            <a:r>
              <a:rPr sz="2000" b="0" spc="-5" dirty="0" err="1">
                <a:solidFill>
                  <a:schemeClr val="bg1"/>
                </a:solidFill>
                <a:latin typeface="Times New Roman"/>
                <a:cs typeface="Times New Roman"/>
              </a:rPr>
              <a:t>hyperbilirubinemia</a:t>
            </a:r>
            <a:r>
              <a:rPr sz="2000" b="0" spc="-5" dirty="0" smtClean="0">
                <a:solidFill>
                  <a:schemeClr val="bg1"/>
                </a:solidFill>
                <a:latin typeface="Times New Roman"/>
                <a:cs typeface="Times New Roman"/>
              </a:rPr>
              <a:t>.</a:t>
            </a:r>
            <a:endParaRPr sz="2000" b="0" dirty="0">
              <a:solidFill>
                <a:schemeClr val="bg1"/>
              </a:solidFill>
              <a:latin typeface="Times New Roman"/>
              <a:cs typeface="Times New Roman"/>
            </a:endParaRPr>
          </a:p>
        </p:txBody>
      </p:sp>
    </p:spTree>
    <p:extLst>
      <p:ext uri="{BB962C8B-B14F-4D97-AF65-F5344CB8AC3E}">
        <p14:creationId xmlns:p14="http://schemas.microsoft.com/office/powerpoint/2010/main" val="139369429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13741" y="1124744"/>
            <a:ext cx="4011929" cy="566181"/>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C000"/>
                </a:solidFill>
                <a:latin typeface="Trebuchet MS"/>
                <a:cs typeface="Trebuchet MS"/>
              </a:rPr>
              <a:t>ETIOLOGY</a:t>
            </a:r>
            <a:r>
              <a:rPr spc="-90" dirty="0">
                <a:solidFill>
                  <a:srgbClr val="FFC000"/>
                </a:solidFill>
                <a:latin typeface="Trebuchet MS"/>
                <a:cs typeface="Trebuchet MS"/>
              </a:rPr>
              <a:t> </a:t>
            </a:r>
            <a:r>
              <a:rPr spc="-5" dirty="0">
                <a:solidFill>
                  <a:srgbClr val="FFC000"/>
                </a:solidFill>
                <a:latin typeface="Trebuchet MS"/>
                <a:cs typeface="Trebuchet MS"/>
              </a:rPr>
              <a:t>OF</a:t>
            </a:r>
            <a:r>
              <a:rPr spc="-245" dirty="0">
                <a:solidFill>
                  <a:srgbClr val="FFC000"/>
                </a:solidFill>
                <a:latin typeface="Trebuchet MS"/>
                <a:cs typeface="Trebuchet MS"/>
              </a:rPr>
              <a:t> </a:t>
            </a:r>
            <a:r>
              <a:rPr spc="-5" dirty="0">
                <a:solidFill>
                  <a:srgbClr val="FFC000"/>
                </a:solidFill>
                <a:latin typeface="Trebuchet MS"/>
                <a:cs typeface="Trebuchet MS"/>
              </a:rPr>
              <a:t>ALF</a:t>
            </a:r>
          </a:p>
        </p:txBody>
      </p:sp>
      <p:sp>
        <p:nvSpPr>
          <p:cNvPr id="3" name="object 3"/>
          <p:cNvSpPr txBox="1"/>
          <p:nvPr/>
        </p:nvSpPr>
        <p:spPr>
          <a:xfrm>
            <a:off x="658368" y="2270887"/>
            <a:ext cx="160020" cy="513715"/>
          </a:xfrm>
          <a:prstGeom prst="rect">
            <a:avLst/>
          </a:prstGeom>
        </p:spPr>
        <p:txBody>
          <a:bodyPr vert="horz" wrap="square" lIns="0" tIns="13335" rIns="0" bIns="0" rtlCol="0">
            <a:spAutoFit/>
          </a:bodyPr>
          <a:lstStyle/>
          <a:p>
            <a:pPr>
              <a:lnSpc>
                <a:spcPct val="100000"/>
              </a:lnSpc>
              <a:spcBef>
                <a:spcPts val="105"/>
              </a:spcBef>
            </a:pPr>
            <a:r>
              <a:rPr sz="3200" dirty="0">
                <a:solidFill>
                  <a:srgbClr val="9F4DA2"/>
                </a:solidFill>
                <a:latin typeface="Georgia"/>
                <a:cs typeface="Georgia"/>
              </a:rPr>
              <a:t>•</a:t>
            </a:r>
            <a:endParaRPr sz="3200">
              <a:latin typeface="Georgia"/>
              <a:cs typeface="Georgia"/>
            </a:endParaRPr>
          </a:p>
        </p:txBody>
      </p:sp>
      <p:pic>
        <p:nvPicPr>
          <p:cNvPr id="4" name="object 4"/>
          <p:cNvPicPr/>
          <p:nvPr/>
        </p:nvPicPr>
        <p:blipFill>
          <a:blip r:embed="rId2" cstate="print"/>
          <a:stretch>
            <a:fillRect/>
          </a:stretch>
        </p:blipFill>
        <p:spPr>
          <a:xfrm>
            <a:off x="0" y="2278379"/>
            <a:ext cx="2912364" cy="1825752"/>
          </a:xfrm>
          <a:prstGeom prst="rect">
            <a:avLst/>
          </a:prstGeom>
        </p:spPr>
      </p:pic>
      <p:sp>
        <p:nvSpPr>
          <p:cNvPr id="5" name="object 5"/>
          <p:cNvSpPr txBox="1"/>
          <p:nvPr/>
        </p:nvSpPr>
        <p:spPr>
          <a:xfrm>
            <a:off x="344424" y="2657094"/>
            <a:ext cx="2167890" cy="930275"/>
          </a:xfrm>
          <a:prstGeom prst="rect">
            <a:avLst/>
          </a:prstGeom>
        </p:spPr>
        <p:txBody>
          <a:bodyPr vert="horz" wrap="square" lIns="0" tIns="86360" rIns="0" bIns="0" rtlCol="0">
            <a:spAutoFit/>
          </a:bodyPr>
          <a:lstStyle/>
          <a:p>
            <a:pPr indent="467995">
              <a:lnSpc>
                <a:spcPts val="3279"/>
              </a:lnSpc>
              <a:spcBef>
                <a:spcPts val="680"/>
              </a:spcBef>
            </a:pPr>
            <a:r>
              <a:rPr sz="2400" dirty="0">
                <a:latin typeface="Georgia"/>
                <a:cs typeface="Georgia"/>
              </a:rPr>
              <a:t>VIRAL </a:t>
            </a:r>
            <a:r>
              <a:rPr sz="2400" spc="5" dirty="0">
                <a:latin typeface="Georgia"/>
                <a:cs typeface="Georgia"/>
              </a:rPr>
              <a:t> </a:t>
            </a:r>
            <a:r>
              <a:rPr sz="2400" dirty="0">
                <a:latin typeface="Georgia"/>
                <a:cs typeface="Georgia"/>
              </a:rPr>
              <a:t>HEPATITIS</a:t>
            </a:r>
          </a:p>
        </p:txBody>
      </p:sp>
      <p:pic>
        <p:nvPicPr>
          <p:cNvPr id="6" name="object 6"/>
          <p:cNvPicPr/>
          <p:nvPr/>
        </p:nvPicPr>
        <p:blipFill>
          <a:blip r:embed="rId3" cstate="print"/>
          <a:stretch>
            <a:fillRect/>
          </a:stretch>
        </p:blipFill>
        <p:spPr>
          <a:xfrm>
            <a:off x="3101255" y="2293406"/>
            <a:ext cx="2939964" cy="1797698"/>
          </a:xfrm>
          <a:prstGeom prst="rect">
            <a:avLst/>
          </a:prstGeom>
        </p:spPr>
      </p:pic>
      <p:sp>
        <p:nvSpPr>
          <p:cNvPr id="7" name="object 7"/>
          <p:cNvSpPr txBox="1"/>
          <p:nvPr/>
        </p:nvSpPr>
        <p:spPr>
          <a:xfrm>
            <a:off x="3203085" y="2578232"/>
            <a:ext cx="2736304" cy="1009251"/>
          </a:xfrm>
          <a:prstGeom prst="rect">
            <a:avLst/>
          </a:prstGeom>
        </p:spPr>
        <p:txBody>
          <a:bodyPr vert="horz" wrap="square" lIns="0" tIns="85090" rIns="0" bIns="0" rtlCol="0">
            <a:spAutoFit/>
          </a:bodyPr>
          <a:lstStyle/>
          <a:p>
            <a:pPr marL="12065" marR="5080" indent="1905" algn="ctr">
              <a:lnSpc>
                <a:spcPct val="150000"/>
              </a:lnSpc>
              <a:spcBef>
                <a:spcPts val="670"/>
              </a:spcBef>
            </a:pPr>
            <a:r>
              <a:rPr sz="2000" spc="-5" dirty="0">
                <a:latin typeface="Georgia"/>
                <a:cs typeface="Georgia"/>
              </a:rPr>
              <a:t>DRUG </a:t>
            </a:r>
            <a:r>
              <a:rPr sz="2000" dirty="0">
                <a:latin typeface="Georgia"/>
                <a:cs typeface="Georgia"/>
              </a:rPr>
              <a:t> INDUCED </a:t>
            </a:r>
            <a:r>
              <a:rPr sz="2000" spc="5" dirty="0">
                <a:latin typeface="Georgia"/>
                <a:cs typeface="Georgia"/>
              </a:rPr>
              <a:t> </a:t>
            </a:r>
            <a:r>
              <a:rPr sz="2000" dirty="0" smtClean="0">
                <a:latin typeface="Georgia"/>
                <a:cs typeface="Georgia"/>
              </a:rPr>
              <a:t>HEPATOTOX</a:t>
            </a:r>
            <a:r>
              <a:rPr sz="2000" spc="-5" dirty="0" smtClean="0">
                <a:latin typeface="Georgia"/>
                <a:cs typeface="Georgia"/>
              </a:rPr>
              <a:t>ICITY</a:t>
            </a:r>
            <a:endParaRPr sz="2000" dirty="0">
              <a:latin typeface="Georgia"/>
              <a:cs typeface="Georgia"/>
            </a:endParaRPr>
          </a:p>
        </p:txBody>
      </p:sp>
      <p:pic>
        <p:nvPicPr>
          <p:cNvPr id="8" name="object 8"/>
          <p:cNvPicPr/>
          <p:nvPr/>
        </p:nvPicPr>
        <p:blipFill>
          <a:blip r:embed="rId4" cstate="print"/>
          <a:stretch>
            <a:fillRect/>
          </a:stretch>
        </p:blipFill>
        <p:spPr>
          <a:xfrm>
            <a:off x="6245186" y="2293406"/>
            <a:ext cx="2898813" cy="1797698"/>
          </a:xfrm>
          <a:prstGeom prst="rect">
            <a:avLst/>
          </a:prstGeom>
        </p:spPr>
      </p:pic>
      <p:sp>
        <p:nvSpPr>
          <p:cNvPr id="9" name="object 9"/>
          <p:cNvSpPr txBox="1"/>
          <p:nvPr/>
        </p:nvSpPr>
        <p:spPr>
          <a:xfrm>
            <a:off x="6443853" y="2617605"/>
            <a:ext cx="2542540" cy="1009251"/>
          </a:xfrm>
          <a:prstGeom prst="rect">
            <a:avLst/>
          </a:prstGeom>
        </p:spPr>
        <p:txBody>
          <a:bodyPr vert="horz" wrap="square" lIns="0" tIns="85090" rIns="0" bIns="0" rtlCol="0">
            <a:spAutoFit/>
          </a:bodyPr>
          <a:lstStyle/>
          <a:p>
            <a:pPr marL="12065" marR="5080" indent="3175" algn="ctr">
              <a:lnSpc>
                <a:spcPct val="150000"/>
              </a:lnSpc>
              <a:spcBef>
                <a:spcPts val="670"/>
              </a:spcBef>
            </a:pPr>
            <a:r>
              <a:rPr sz="2000" dirty="0">
                <a:latin typeface="Georgia"/>
                <a:cs typeface="Georgia"/>
              </a:rPr>
              <a:t>TOXIN </a:t>
            </a:r>
            <a:r>
              <a:rPr sz="2000" spc="5" dirty="0">
                <a:latin typeface="Georgia"/>
                <a:cs typeface="Georgia"/>
              </a:rPr>
              <a:t> </a:t>
            </a:r>
            <a:r>
              <a:rPr sz="2000" dirty="0">
                <a:latin typeface="Georgia"/>
                <a:cs typeface="Georgia"/>
              </a:rPr>
              <a:t>RELATED </a:t>
            </a:r>
            <a:r>
              <a:rPr sz="2000" spc="5" dirty="0">
                <a:latin typeface="Georgia"/>
                <a:cs typeface="Georgia"/>
              </a:rPr>
              <a:t> </a:t>
            </a:r>
            <a:r>
              <a:rPr sz="2000" dirty="0" smtClean="0">
                <a:latin typeface="Georgia"/>
                <a:cs typeface="Georgia"/>
              </a:rPr>
              <a:t>HEPATOTOX</a:t>
            </a:r>
            <a:r>
              <a:rPr sz="2000" spc="-5" dirty="0" smtClean="0">
                <a:latin typeface="Georgia"/>
                <a:cs typeface="Georgia"/>
              </a:rPr>
              <a:t>ICITY</a:t>
            </a:r>
            <a:endParaRPr sz="2000" dirty="0">
              <a:latin typeface="Georgia"/>
              <a:cs typeface="Georgia"/>
            </a:endParaRPr>
          </a:p>
        </p:txBody>
      </p:sp>
      <p:pic>
        <p:nvPicPr>
          <p:cNvPr id="10" name="object 10"/>
          <p:cNvPicPr/>
          <p:nvPr/>
        </p:nvPicPr>
        <p:blipFill>
          <a:blip r:embed="rId5" cstate="print"/>
          <a:stretch>
            <a:fillRect/>
          </a:stretch>
        </p:blipFill>
        <p:spPr>
          <a:xfrm>
            <a:off x="1535400" y="4287377"/>
            <a:ext cx="2938696" cy="1806733"/>
          </a:xfrm>
          <a:prstGeom prst="rect">
            <a:avLst/>
          </a:prstGeom>
        </p:spPr>
      </p:pic>
      <p:sp>
        <p:nvSpPr>
          <p:cNvPr id="11" name="object 11"/>
          <p:cNvSpPr txBox="1"/>
          <p:nvPr/>
        </p:nvSpPr>
        <p:spPr>
          <a:xfrm>
            <a:off x="1915795" y="4657725"/>
            <a:ext cx="2172970" cy="930275"/>
          </a:xfrm>
          <a:prstGeom prst="rect">
            <a:avLst/>
          </a:prstGeom>
        </p:spPr>
        <p:txBody>
          <a:bodyPr vert="horz" wrap="square" lIns="0" tIns="86360" rIns="0" bIns="0" rtlCol="0">
            <a:spAutoFit/>
          </a:bodyPr>
          <a:lstStyle/>
          <a:p>
            <a:pPr marL="302260" marR="5080" indent="-289560">
              <a:lnSpc>
                <a:spcPts val="3279"/>
              </a:lnSpc>
              <a:spcBef>
                <a:spcPts val="680"/>
              </a:spcBef>
            </a:pPr>
            <a:r>
              <a:rPr sz="2400" dirty="0">
                <a:latin typeface="Georgia"/>
                <a:cs typeface="Georgia"/>
              </a:rPr>
              <a:t>VASCULAR  </a:t>
            </a:r>
            <a:r>
              <a:rPr sz="2400" spc="-5" dirty="0">
                <a:latin typeface="Georgia"/>
                <a:cs typeface="Georgia"/>
              </a:rPr>
              <a:t>CAUSES</a:t>
            </a:r>
            <a:endParaRPr sz="2400" dirty="0">
              <a:latin typeface="Georgia"/>
              <a:cs typeface="Georgia"/>
            </a:endParaRPr>
          </a:p>
        </p:txBody>
      </p:sp>
      <p:pic>
        <p:nvPicPr>
          <p:cNvPr id="12" name="object 12"/>
          <p:cNvPicPr/>
          <p:nvPr/>
        </p:nvPicPr>
        <p:blipFill>
          <a:blip r:embed="rId6" cstate="print"/>
          <a:stretch>
            <a:fillRect/>
          </a:stretch>
        </p:blipFill>
        <p:spPr>
          <a:xfrm>
            <a:off x="4673320" y="4287377"/>
            <a:ext cx="2939215" cy="1806733"/>
          </a:xfrm>
          <a:prstGeom prst="rect">
            <a:avLst/>
          </a:prstGeom>
        </p:spPr>
      </p:pic>
      <p:sp>
        <p:nvSpPr>
          <p:cNvPr id="13" name="object 13"/>
          <p:cNvSpPr txBox="1"/>
          <p:nvPr/>
        </p:nvSpPr>
        <p:spPr>
          <a:xfrm>
            <a:off x="4929885" y="4657725"/>
            <a:ext cx="2425700" cy="825867"/>
          </a:xfrm>
          <a:prstGeom prst="rect">
            <a:avLst/>
          </a:prstGeom>
        </p:spPr>
        <p:txBody>
          <a:bodyPr vert="horz" wrap="square" lIns="0" tIns="86360" rIns="0" bIns="0" rtlCol="0">
            <a:spAutoFit/>
          </a:bodyPr>
          <a:lstStyle/>
          <a:p>
            <a:pPr marL="431800" marR="5080" indent="-419100">
              <a:spcBef>
                <a:spcPts val="680"/>
              </a:spcBef>
            </a:pPr>
            <a:r>
              <a:rPr sz="2400" spc="-5" dirty="0">
                <a:latin typeface="Georgia"/>
                <a:cs typeface="Georgia"/>
              </a:rPr>
              <a:t>METABOLIC  CAUSES</a:t>
            </a:r>
            <a:endParaRPr sz="2400" dirty="0">
              <a:latin typeface="Georgia"/>
              <a:cs typeface="Georgia"/>
            </a:endParaRPr>
          </a:p>
        </p:txBody>
      </p:sp>
    </p:spTree>
    <p:extLst>
      <p:ext uri="{BB962C8B-B14F-4D97-AF65-F5344CB8AC3E}">
        <p14:creationId xmlns:p14="http://schemas.microsoft.com/office/powerpoint/2010/main" val="11101642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345133"/>
            <a:ext cx="266636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0000"/>
                </a:solidFill>
                <a:latin typeface="Trebuchet MS"/>
                <a:cs typeface="Trebuchet MS"/>
              </a:rPr>
              <a:t>C/M</a:t>
            </a:r>
            <a:r>
              <a:rPr spc="-50" dirty="0">
                <a:solidFill>
                  <a:srgbClr val="FF0000"/>
                </a:solidFill>
                <a:latin typeface="Trebuchet MS"/>
                <a:cs typeface="Trebuchet MS"/>
              </a:rPr>
              <a:t> </a:t>
            </a:r>
            <a:r>
              <a:rPr spc="-5" dirty="0">
                <a:solidFill>
                  <a:srgbClr val="FF0000"/>
                </a:solidFill>
                <a:latin typeface="Trebuchet MS"/>
                <a:cs typeface="Trebuchet MS"/>
              </a:rPr>
              <a:t>OF</a:t>
            </a:r>
            <a:r>
              <a:rPr spc="-254" dirty="0">
                <a:solidFill>
                  <a:srgbClr val="FF0000"/>
                </a:solidFill>
                <a:latin typeface="Trebuchet MS"/>
                <a:cs typeface="Trebuchet MS"/>
              </a:rPr>
              <a:t> </a:t>
            </a:r>
            <a:r>
              <a:rPr spc="-5" dirty="0">
                <a:solidFill>
                  <a:srgbClr val="FF0000"/>
                </a:solidFill>
                <a:latin typeface="Trebuchet MS"/>
                <a:cs typeface="Trebuchet MS"/>
              </a:rPr>
              <a:t>ALF</a:t>
            </a:r>
          </a:p>
        </p:txBody>
      </p:sp>
      <p:sp>
        <p:nvSpPr>
          <p:cNvPr id="3" name="object 3"/>
          <p:cNvSpPr txBox="1"/>
          <p:nvPr/>
        </p:nvSpPr>
        <p:spPr>
          <a:xfrm>
            <a:off x="179512" y="2273935"/>
            <a:ext cx="8784976" cy="3436197"/>
          </a:xfrm>
          <a:prstGeom prst="rect">
            <a:avLst/>
          </a:prstGeom>
        </p:spPr>
        <p:txBody>
          <a:bodyPr vert="horz" wrap="square" lIns="0" tIns="12065" rIns="0" bIns="0" rtlCol="0">
            <a:spAutoFit/>
          </a:bodyPr>
          <a:lstStyle/>
          <a:p>
            <a:pPr marL="268605" marR="7620" indent="-256540">
              <a:lnSpc>
                <a:spcPct val="150000"/>
              </a:lnSpc>
              <a:spcBef>
                <a:spcPts val="95"/>
              </a:spcBef>
              <a:buClr>
                <a:srgbClr val="9F4DA2"/>
              </a:buClr>
              <a:buFont typeface="Wingdings"/>
              <a:buChar char=""/>
              <a:tabLst>
                <a:tab pos="269240" algn="l"/>
                <a:tab pos="1858010" algn="l"/>
                <a:tab pos="4756150" algn="l"/>
                <a:tab pos="6325870" algn="l"/>
              </a:tabLst>
            </a:pPr>
            <a:r>
              <a:rPr sz="2000" b="0" spc="-5" dirty="0" smtClean="0">
                <a:solidFill>
                  <a:schemeClr val="bg1"/>
                </a:solidFill>
                <a:latin typeface="Arial MT"/>
                <a:cs typeface="Arial MT"/>
              </a:rPr>
              <a:t>He</a:t>
            </a:r>
            <a:r>
              <a:rPr sz="2000" b="0" spc="5" dirty="0" smtClean="0">
                <a:solidFill>
                  <a:schemeClr val="bg1"/>
                </a:solidFill>
                <a:latin typeface="Arial MT"/>
                <a:cs typeface="Arial MT"/>
              </a:rPr>
              <a:t>p</a:t>
            </a:r>
            <a:r>
              <a:rPr sz="2000" b="0" spc="-5" dirty="0" smtClean="0">
                <a:solidFill>
                  <a:schemeClr val="bg1"/>
                </a:solidFill>
                <a:latin typeface="Arial MT"/>
                <a:cs typeface="Arial MT"/>
              </a:rPr>
              <a:t>a</a:t>
            </a:r>
            <a:r>
              <a:rPr sz="2000" b="0" dirty="0" smtClean="0">
                <a:solidFill>
                  <a:schemeClr val="bg1"/>
                </a:solidFill>
                <a:latin typeface="Arial MT"/>
                <a:cs typeface="Arial MT"/>
              </a:rPr>
              <a:t>t</a:t>
            </a:r>
            <a:r>
              <a:rPr sz="2000" b="0" spc="-5" dirty="0" smtClean="0">
                <a:solidFill>
                  <a:schemeClr val="bg1"/>
                </a:solidFill>
                <a:latin typeface="Arial MT"/>
                <a:cs typeface="Arial MT"/>
              </a:rPr>
              <a:t>ic</a:t>
            </a:r>
            <a:r>
              <a:rPr lang="en-IN" sz="2000" b="0" dirty="0">
                <a:solidFill>
                  <a:schemeClr val="bg1"/>
                </a:solidFill>
                <a:latin typeface="Arial MT"/>
                <a:cs typeface="Arial MT"/>
              </a:rPr>
              <a:t> </a:t>
            </a:r>
            <a:r>
              <a:rPr sz="2000" b="0" dirty="0" smtClean="0">
                <a:solidFill>
                  <a:schemeClr val="bg1"/>
                </a:solidFill>
                <a:latin typeface="Arial MT"/>
                <a:cs typeface="Arial MT"/>
              </a:rPr>
              <a:t>encephalopath</a:t>
            </a:r>
            <a:r>
              <a:rPr sz="2000" b="0" spc="-5" dirty="0" smtClean="0">
                <a:solidFill>
                  <a:schemeClr val="bg1"/>
                </a:solidFill>
                <a:latin typeface="Arial MT"/>
                <a:cs typeface="Arial MT"/>
              </a:rPr>
              <a:t>y</a:t>
            </a:r>
            <a:r>
              <a:rPr lang="en-IN" sz="2000" b="0" dirty="0">
                <a:solidFill>
                  <a:schemeClr val="bg1"/>
                </a:solidFill>
                <a:latin typeface="Arial MT"/>
                <a:cs typeface="Arial MT"/>
              </a:rPr>
              <a:t> </a:t>
            </a:r>
            <a:r>
              <a:rPr sz="2000" b="0" spc="-5" dirty="0" smtClean="0">
                <a:solidFill>
                  <a:schemeClr val="bg1"/>
                </a:solidFill>
                <a:latin typeface="Arial MT"/>
                <a:cs typeface="Arial MT"/>
              </a:rPr>
              <a:t>(m</a:t>
            </a:r>
            <a:r>
              <a:rPr sz="2000" b="0" dirty="0" smtClean="0">
                <a:solidFill>
                  <a:schemeClr val="bg1"/>
                </a:solidFill>
                <a:latin typeface="Arial MT"/>
                <a:cs typeface="Arial MT"/>
              </a:rPr>
              <a:t>e</a:t>
            </a:r>
            <a:r>
              <a:rPr sz="2000" b="0" spc="-5" dirty="0" smtClean="0">
                <a:solidFill>
                  <a:schemeClr val="bg1"/>
                </a:solidFill>
                <a:latin typeface="Arial MT"/>
                <a:cs typeface="Arial MT"/>
              </a:rPr>
              <a:t>nt</a:t>
            </a:r>
            <a:r>
              <a:rPr sz="2000" b="0" spc="15" dirty="0" smtClean="0">
                <a:solidFill>
                  <a:schemeClr val="bg1"/>
                </a:solidFill>
                <a:latin typeface="Arial MT"/>
                <a:cs typeface="Arial MT"/>
              </a:rPr>
              <a:t>a</a:t>
            </a:r>
            <a:r>
              <a:rPr sz="2000" b="0" spc="-5" dirty="0" smtClean="0">
                <a:solidFill>
                  <a:schemeClr val="bg1"/>
                </a:solidFill>
                <a:latin typeface="Arial MT"/>
                <a:cs typeface="Arial MT"/>
              </a:rPr>
              <a:t>l</a:t>
            </a:r>
            <a:r>
              <a:rPr lang="en-IN" sz="2000" b="0" dirty="0">
                <a:solidFill>
                  <a:schemeClr val="bg1"/>
                </a:solidFill>
                <a:latin typeface="Arial MT"/>
                <a:cs typeface="Arial MT"/>
              </a:rPr>
              <a:t> </a:t>
            </a:r>
            <a:r>
              <a:rPr sz="2000" b="0" spc="-5" dirty="0" smtClean="0">
                <a:solidFill>
                  <a:schemeClr val="bg1"/>
                </a:solidFill>
                <a:latin typeface="Arial MT"/>
                <a:cs typeface="Arial MT"/>
              </a:rPr>
              <a:t>c</a:t>
            </a:r>
            <a:r>
              <a:rPr sz="2000" b="0" dirty="0" smtClean="0">
                <a:solidFill>
                  <a:schemeClr val="bg1"/>
                </a:solidFill>
                <a:latin typeface="Arial MT"/>
                <a:cs typeface="Arial MT"/>
              </a:rPr>
              <a:t>o</a:t>
            </a:r>
            <a:r>
              <a:rPr sz="2000" b="0" spc="-5" dirty="0" smtClean="0">
                <a:solidFill>
                  <a:schemeClr val="bg1"/>
                </a:solidFill>
                <a:latin typeface="Arial MT"/>
                <a:cs typeface="Arial MT"/>
              </a:rPr>
              <a:t>nf</a:t>
            </a:r>
            <a:r>
              <a:rPr sz="2000" b="0" spc="5" dirty="0" smtClean="0">
                <a:solidFill>
                  <a:schemeClr val="bg1"/>
                </a:solidFill>
                <a:latin typeface="Arial MT"/>
                <a:cs typeface="Arial MT"/>
              </a:rPr>
              <a:t>u</a:t>
            </a:r>
            <a:r>
              <a:rPr sz="2000" b="0" spc="-5" dirty="0" smtClean="0">
                <a:solidFill>
                  <a:schemeClr val="bg1"/>
                </a:solidFill>
                <a:latin typeface="Arial MT"/>
                <a:cs typeface="Arial MT"/>
              </a:rPr>
              <a:t>sion,</a:t>
            </a:r>
            <a:r>
              <a:rPr lang="en-IN" sz="2000" b="0" spc="-5" dirty="0" smtClean="0">
                <a:solidFill>
                  <a:schemeClr val="bg1"/>
                </a:solidFill>
                <a:latin typeface="Arial MT"/>
                <a:cs typeface="Arial MT"/>
              </a:rPr>
              <a:t> </a:t>
            </a:r>
            <a:r>
              <a:rPr sz="2000" b="0" spc="-5" dirty="0" smtClean="0">
                <a:solidFill>
                  <a:schemeClr val="bg1"/>
                </a:solidFill>
                <a:latin typeface="Arial MT"/>
                <a:cs typeface="Arial MT"/>
              </a:rPr>
              <a:t>difficulty</a:t>
            </a:r>
            <a:r>
              <a:rPr sz="2000" b="0" spc="-20" dirty="0" smtClean="0">
                <a:solidFill>
                  <a:schemeClr val="bg1"/>
                </a:solidFill>
                <a:latin typeface="Arial MT"/>
                <a:cs typeface="Arial MT"/>
              </a:rPr>
              <a:t> </a:t>
            </a:r>
            <a:r>
              <a:rPr sz="2000" b="0" dirty="0">
                <a:solidFill>
                  <a:schemeClr val="bg1"/>
                </a:solidFill>
                <a:latin typeface="Arial MT"/>
                <a:cs typeface="Arial MT"/>
              </a:rPr>
              <a:t>concentrating</a:t>
            </a:r>
            <a:r>
              <a:rPr sz="2000" b="0" spc="15" dirty="0">
                <a:solidFill>
                  <a:schemeClr val="bg1"/>
                </a:solidFill>
                <a:latin typeface="Arial MT"/>
                <a:cs typeface="Arial MT"/>
              </a:rPr>
              <a:t> </a:t>
            </a:r>
            <a:r>
              <a:rPr sz="2000" b="0" dirty="0">
                <a:solidFill>
                  <a:schemeClr val="bg1"/>
                </a:solidFill>
                <a:latin typeface="Arial MT"/>
                <a:cs typeface="Arial MT"/>
              </a:rPr>
              <a:t>and disorientation)</a:t>
            </a:r>
          </a:p>
          <a:p>
            <a:pPr marL="367665" indent="-355600">
              <a:lnSpc>
                <a:spcPct val="150000"/>
              </a:lnSpc>
              <a:spcBef>
                <a:spcPts val="300"/>
              </a:spcBef>
              <a:buClr>
                <a:srgbClr val="9F4DA2"/>
              </a:buClr>
              <a:buFont typeface="Wingdings"/>
              <a:buChar char=""/>
              <a:tabLst>
                <a:tab pos="367665" algn="l"/>
                <a:tab pos="368300" algn="l"/>
              </a:tabLst>
            </a:pPr>
            <a:r>
              <a:rPr sz="2000" b="0" spc="-5" dirty="0">
                <a:solidFill>
                  <a:schemeClr val="bg1"/>
                </a:solidFill>
                <a:latin typeface="Arial MT"/>
                <a:cs typeface="Arial MT"/>
              </a:rPr>
              <a:t>Sudden</a:t>
            </a:r>
            <a:r>
              <a:rPr sz="2000" b="0" dirty="0">
                <a:solidFill>
                  <a:schemeClr val="bg1"/>
                </a:solidFill>
                <a:latin typeface="Arial MT"/>
                <a:cs typeface="Arial MT"/>
              </a:rPr>
              <a:t> </a:t>
            </a:r>
            <a:r>
              <a:rPr sz="2000" b="0" spc="-5" dirty="0" smtClean="0">
                <a:solidFill>
                  <a:schemeClr val="bg1"/>
                </a:solidFill>
                <a:latin typeface="Arial MT"/>
                <a:cs typeface="Arial MT"/>
              </a:rPr>
              <a:t>jaundice</a:t>
            </a:r>
            <a:r>
              <a:rPr lang="en-IN" sz="2000" b="0" spc="25" dirty="0">
                <a:solidFill>
                  <a:schemeClr val="bg1"/>
                </a:solidFill>
                <a:latin typeface="Arial MT"/>
                <a:cs typeface="Arial MT"/>
              </a:rPr>
              <a:t>.</a:t>
            </a:r>
            <a:endParaRPr sz="2000" b="0" dirty="0">
              <a:solidFill>
                <a:schemeClr val="bg1"/>
              </a:solidFill>
              <a:latin typeface="Arial MT"/>
              <a:cs typeface="Arial MT"/>
            </a:endParaRPr>
          </a:p>
          <a:p>
            <a:pPr marL="268605" marR="5080" indent="-256540">
              <a:lnSpc>
                <a:spcPct val="150000"/>
              </a:lnSpc>
              <a:spcBef>
                <a:spcPts val="300"/>
              </a:spcBef>
              <a:buClr>
                <a:srgbClr val="9F4DA2"/>
              </a:buClr>
              <a:buFont typeface="Wingdings"/>
              <a:buChar char=""/>
              <a:tabLst>
                <a:tab pos="367665" algn="l"/>
                <a:tab pos="368300" algn="l"/>
                <a:tab pos="1227455" algn="l"/>
                <a:tab pos="1971039" algn="l"/>
                <a:tab pos="3883660" algn="l"/>
                <a:tab pos="4309110" algn="l"/>
                <a:tab pos="6010275" algn="l"/>
                <a:tab pos="6853555" algn="l"/>
                <a:tab pos="7654925" algn="l"/>
              </a:tabLst>
            </a:pPr>
            <a:r>
              <a:rPr sz="2000" b="0" dirty="0">
                <a:solidFill>
                  <a:schemeClr val="bg1"/>
                </a:solidFill>
              </a:rPr>
              <a:t>	</a:t>
            </a:r>
            <a:r>
              <a:rPr sz="2000" b="0" spc="-5" dirty="0" smtClean="0">
                <a:solidFill>
                  <a:schemeClr val="bg1"/>
                </a:solidFill>
                <a:latin typeface="Arial MT"/>
                <a:cs typeface="Arial MT"/>
              </a:rPr>
              <a:t>Pain</a:t>
            </a:r>
            <a:r>
              <a:rPr lang="en-IN" sz="2000" b="0" spc="-5" dirty="0" smtClean="0">
                <a:solidFill>
                  <a:schemeClr val="bg1"/>
                </a:solidFill>
                <a:latin typeface="Arial MT"/>
                <a:cs typeface="Arial MT"/>
              </a:rPr>
              <a:t> </a:t>
            </a:r>
            <a:r>
              <a:rPr sz="2000" b="0" dirty="0" smtClean="0">
                <a:solidFill>
                  <a:schemeClr val="bg1"/>
                </a:solidFill>
                <a:latin typeface="Arial MT"/>
                <a:cs typeface="Arial MT"/>
              </a:rPr>
              <a:t>an</a:t>
            </a:r>
            <a:r>
              <a:rPr sz="2000" b="0" spc="-5" dirty="0" smtClean="0">
                <a:solidFill>
                  <a:schemeClr val="bg1"/>
                </a:solidFill>
                <a:latin typeface="Arial MT"/>
                <a:cs typeface="Arial MT"/>
              </a:rPr>
              <a:t>d</a:t>
            </a:r>
            <a:r>
              <a:rPr lang="en-IN" sz="2000" b="0" dirty="0">
                <a:solidFill>
                  <a:schemeClr val="bg1"/>
                </a:solidFill>
                <a:latin typeface="Arial MT"/>
                <a:cs typeface="Arial MT"/>
              </a:rPr>
              <a:t> </a:t>
            </a:r>
            <a:r>
              <a:rPr sz="2000" b="0" spc="-5" dirty="0" smtClean="0">
                <a:solidFill>
                  <a:schemeClr val="bg1"/>
                </a:solidFill>
                <a:latin typeface="Arial MT"/>
                <a:cs typeface="Arial MT"/>
              </a:rPr>
              <a:t>te</a:t>
            </a:r>
            <a:r>
              <a:rPr sz="2000" b="0" spc="5" dirty="0" smtClean="0">
                <a:solidFill>
                  <a:schemeClr val="bg1"/>
                </a:solidFill>
                <a:latin typeface="Arial MT"/>
                <a:cs typeface="Arial MT"/>
              </a:rPr>
              <a:t>n</a:t>
            </a:r>
            <a:r>
              <a:rPr sz="2000" b="0" spc="-5" dirty="0" smtClean="0">
                <a:solidFill>
                  <a:schemeClr val="bg1"/>
                </a:solidFill>
                <a:latin typeface="Arial MT"/>
                <a:cs typeface="Arial MT"/>
              </a:rPr>
              <a:t>d</a:t>
            </a:r>
            <a:r>
              <a:rPr sz="2000" b="0" dirty="0" smtClean="0">
                <a:solidFill>
                  <a:schemeClr val="bg1"/>
                </a:solidFill>
                <a:latin typeface="Arial MT"/>
                <a:cs typeface="Arial MT"/>
              </a:rPr>
              <a:t>e</a:t>
            </a:r>
            <a:r>
              <a:rPr sz="2000" b="0" spc="-5" dirty="0" smtClean="0">
                <a:solidFill>
                  <a:schemeClr val="bg1"/>
                </a:solidFill>
                <a:latin typeface="Arial MT"/>
                <a:cs typeface="Arial MT"/>
              </a:rPr>
              <a:t>r</a:t>
            </a:r>
            <a:r>
              <a:rPr sz="2000" b="0" dirty="0" smtClean="0">
                <a:solidFill>
                  <a:schemeClr val="bg1"/>
                </a:solidFill>
                <a:latin typeface="Arial MT"/>
                <a:cs typeface="Arial MT"/>
              </a:rPr>
              <a:t>n</a:t>
            </a:r>
            <a:r>
              <a:rPr sz="2000" b="0" spc="5" dirty="0" smtClean="0">
                <a:solidFill>
                  <a:schemeClr val="bg1"/>
                </a:solidFill>
                <a:latin typeface="Arial MT"/>
                <a:cs typeface="Arial MT"/>
              </a:rPr>
              <a:t>e</a:t>
            </a:r>
            <a:r>
              <a:rPr sz="2000" b="0" spc="-5" dirty="0" smtClean="0">
                <a:solidFill>
                  <a:schemeClr val="bg1"/>
                </a:solidFill>
                <a:latin typeface="Arial MT"/>
                <a:cs typeface="Arial MT"/>
              </a:rPr>
              <a:t>ss</a:t>
            </a:r>
            <a:r>
              <a:rPr lang="en-IN" sz="2000" b="0" dirty="0">
                <a:solidFill>
                  <a:schemeClr val="bg1"/>
                </a:solidFill>
                <a:latin typeface="Arial MT"/>
                <a:cs typeface="Arial MT"/>
              </a:rPr>
              <a:t> </a:t>
            </a:r>
            <a:r>
              <a:rPr sz="2000" b="0" spc="-5" dirty="0" smtClean="0">
                <a:solidFill>
                  <a:schemeClr val="bg1"/>
                </a:solidFill>
                <a:latin typeface="Arial MT"/>
                <a:cs typeface="Arial MT"/>
              </a:rPr>
              <a:t>in</a:t>
            </a:r>
            <a:r>
              <a:rPr lang="en-IN" sz="2000" b="0" dirty="0">
                <a:solidFill>
                  <a:schemeClr val="bg1"/>
                </a:solidFill>
                <a:latin typeface="Arial MT"/>
                <a:cs typeface="Arial MT"/>
              </a:rPr>
              <a:t> </a:t>
            </a:r>
            <a:r>
              <a:rPr lang="en-IN" sz="2000" b="0" dirty="0" smtClean="0">
                <a:solidFill>
                  <a:schemeClr val="bg1"/>
                </a:solidFill>
                <a:latin typeface="Arial MT"/>
                <a:cs typeface="Arial MT"/>
              </a:rPr>
              <a:t>t</a:t>
            </a:r>
            <a:r>
              <a:rPr sz="2000" b="0" dirty="0" smtClean="0">
                <a:solidFill>
                  <a:schemeClr val="bg1"/>
                </a:solidFill>
                <a:latin typeface="Arial MT"/>
                <a:cs typeface="Arial MT"/>
              </a:rPr>
              <a:t>h</a:t>
            </a:r>
            <a:r>
              <a:rPr sz="2000" b="0" spc="-5" dirty="0" smtClean="0">
                <a:solidFill>
                  <a:schemeClr val="bg1"/>
                </a:solidFill>
                <a:latin typeface="Arial MT"/>
                <a:cs typeface="Arial MT"/>
              </a:rPr>
              <a:t>e</a:t>
            </a:r>
            <a:r>
              <a:rPr sz="2000" b="0" spc="380" dirty="0" smtClean="0">
                <a:solidFill>
                  <a:schemeClr val="bg1"/>
                </a:solidFill>
                <a:latin typeface="Arial MT"/>
                <a:cs typeface="Arial MT"/>
              </a:rPr>
              <a:t> </a:t>
            </a:r>
            <a:r>
              <a:rPr sz="2000" b="0" dirty="0">
                <a:solidFill>
                  <a:schemeClr val="bg1"/>
                </a:solidFill>
                <a:latin typeface="Arial MT"/>
                <a:cs typeface="Arial MT"/>
              </a:rPr>
              <a:t>uppe</a:t>
            </a:r>
            <a:r>
              <a:rPr sz="2000" b="0" spc="-5" dirty="0">
                <a:solidFill>
                  <a:schemeClr val="bg1"/>
                </a:solidFill>
                <a:latin typeface="Arial MT"/>
                <a:cs typeface="Arial MT"/>
              </a:rPr>
              <a:t>r</a:t>
            </a:r>
            <a:r>
              <a:rPr sz="2000" b="0" dirty="0">
                <a:solidFill>
                  <a:schemeClr val="bg1"/>
                </a:solidFill>
                <a:latin typeface="Arial MT"/>
                <a:cs typeface="Arial MT"/>
              </a:rPr>
              <a:t>	</a:t>
            </a:r>
            <a:r>
              <a:rPr sz="2000" b="0" spc="-5" dirty="0" smtClean="0">
                <a:solidFill>
                  <a:schemeClr val="bg1"/>
                </a:solidFill>
                <a:latin typeface="Arial MT"/>
                <a:cs typeface="Arial MT"/>
              </a:rPr>
              <a:t>r</a:t>
            </a:r>
            <a:r>
              <a:rPr sz="2000" b="0" spc="10" dirty="0" smtClean="0">
                <a:solidFill>
                  <a:schemeClr val="bg1"/>
                </a:solidFill>
                <a:latin typeface="Arial MT"/>
                <a:cs typeface="Arial MT"/>
              </a:rPr>
              <a:t>i</a:t>
            </a:r>
            <a:r>
              <a:rPr sz="2000" b="0" spc="-5" dirty="0" smtClean="0">
                <a:solidFill>
                  <a:schemeClr val="bg1"/>
                </a:solidFill>
                <a:latin typeface="Arial MT"/>
                <a:cs typeface="Arial MT"/>
              </a:rPr>
              <a:t>g</a:t>
            </a:r>
            <a:r>
              <a:rPr sz="2000" b="0" dirty="0" smtClean="0">
                <a:solidFill>
                  <a:schemeClr val="bg1"/>
                </a:solidFill>
                <a:latin typeface="Arial MT"/>
                <a:cs typeface="Arial MT"/>
              </a:rPr>
              <a:t>h</a:t>
            </a:r>
            <a:r>
              <a:rPr sz="2000" b="0" spc="-5" dirty="0" smtClean="0">
                <a:solidFill>
                  <a:schemeClr val="bg1"/>
                </a:solidFill>
                <a:latin typeface="Arial MT"/>
                <a:cs typeface="Arial MT"/>
              </a:rPr>
              <a:t>t</a:t>
            </a:r>
            <a:r>
              <a:rPr lang="en-IN" sz="2000" b="0" dirty="0">
                <a:solidFill>
                  <a:schemeClr val="bg1"/>
                </a:solidFill>
                <a:latin typeface="Arial MT"/>
                <a:cs typeface="Arial MT"/>
              </a:rPr>
              <a:t> </a:t>
            </a:r>
            <a:r>
              <a:rPr sz="2000" b="0" spc="-5" dirty="0" smtClean="0">
                <a:solidFill>
                  <a:schemeClr val="bg1"/>
                </a:solidFill>
                <a:latin typeface="Arial MT"/>
                <a:cs typeface="Arial MT"/>
              </a:rPr>
              <a:t>s</a:t>
            </a:r>
            <a:r>
              <a:rPr sz="2000" b="0" dirty="0" smtClean="0">
                <a:solidFill>
                  <a:schemeClr val="bg1"/>
                </a:solidFill>
                <a:latin typeface="Arial MT"/>
                <a:cs typeface="Arial MT"/>
              </a:rPr>
              <a:t>i</a:t>
            </a:r>
            <a:r>
              <a:rPr sz="2000" b="0" spc="-5" dirty="0" smtClean="0">
                <a:solidFill>
                  <a:schemeClr val="bg1"/>
                </a:solidFill>
                <a:latin typeface="Arial MT"/>
                <a:cs typeface="Arial MT"/>
              </a:rPr>
              <a:t>de</a:t>
            </a:r>
            <a:r>
              <a:rPr lang="en-IN" sz="2000" b="0" dirty="0">
                <a:solidFill>
                  <a:schemeClr val="bg1"/>
                </a:solidFill>
                <a:latin typeface="Arial MT"/>
                <a:cs typeface="Arial MT"/>
              </a:rPr>
              <a:t> </a:t>
            </a:r>
            <a:r>
              <a:rPr sz="2000" b="0" spc="-15" dirty="0" smtClean="0">
                <a:solidFill>
                  <a:schemeClr val="bg1"/>
                </a:solidFill>
                <a:latin typeface="Arial MT"/>
                <a:cs typeface="Arial MT"/>
              </a:rPr>
              <a:t>of  </a:t>
            </a:r>
            <a:r>
              <a:rPr sz="2000" b="0" spc="-5" dirty="0">
                <a:solidFill>
                  <a:schemeClr val="bg1"/>
                </a:solidFill>
                <a:latin typeface="Arial MT"/>
                <a:cs typeface="Arial MT"/>
              </a:rPr>
              <a:t>the</a:t>
            </a:r>
            <a:r>
              <a:rPr sz="2000" b="0" dirty="0">
                <a:solidFill>
                  <a:schemeClr val="bg1"/>
                </a:solidFill>
                <a:latin typeface="Arial MT"/>
                <a:cs typeface="Arial MT"/>
              </a:rPr>
              <a:t> stomach.</a:t>
            </a:r>
          </a:p>
          <a:p>
            <a:pPr marL="367665" indent="-355600">
              <a:lnSpc>
                <a:spcPct val="150000"/>
              </a:lnSpc>
              <a:spcBef>
                <a:spcPts val="300"/>
              </a:spcBef>
              <a:buClr>
                <a:srgbClr val="9F4DA2"/>
              </a:buClr>
              <a:buFont typeface="Wingdings"/>
              <a:buChar char=""/>
              <a:tabLst>
                <a:tab pos="367665" algn="l"/>
                <a:tab pos="368300" algn="l"/>
              </a:tabLst>
            </a:pPr>
            <a:r>
              <a:rPr sz="2000" b="0" dirty="0">
                <a:solidFill>
                  <a:schemeClr val="bg1"/>
                </a:solidFill>
                <a:latin typeface="Arial MT"/>
                <a:cs typeface="Arial MT"/>
              </a:rPr>
              <a:t>Nausea.</a:t>
            </a:r>
          </a:p>
          <a:p>
            <a:pPr marL="367665" indent="-355600">
              <a:lnSpc>
                <a:spcPct val="150000"/>
              </a:lnSpc>
              <a:spcBef>
                <a:spcPts val="300"/>
              </a:spcBef>
              <a:buClr>
                <a:srgbClr val="9F4DA2"/>
              </a:buClr>
              <a:buFont typeface="Wingdings"/>
              <a:buChar char=""/>
              <a:tabLst>
                <a:tab pos="367665" algn="l"/>
                <a:tab pos="368300" algn="l"/>
              </a:tabLst>
            </a:pPr>
            <a:r>
              <a:rPr sz="2000" b="0" spc="-20" dirty="0">
                <a:solidFill>
                  <a:schemeClr val="bg1"/>
                </a:solidFill>
                <a:latin typeface="Arial MT"/>
                <a:cs typeface="Arial MT"/>
              </a:rPr>
              <a:t>Vomiting.</a:t>
            </a:r>
            <a:endParaRPr sz="2000" b="0" dirty="0">
              <a:solidFill>
                <a:schemeClr val="bg1"/>
              </a:solidFill>
              <a:latin typeface="Arial MT"/>
              <a:cs typeface="Arial MT"/>
            </a:endParaRPr>
          </a:p>
          <a:p>
            <a:pPr marL="367665" indent="-355600">
              <a:lnSpc>
                <a:spcPct val="150000"/>
              </a:lnSpc>
              <a:spcBef>
                <a:spcPts val="305"/>
              </a:spcBef>
              <a:buClr>
                <a:srgbClr val="9F4DA2"/>
              </a:buClr>
              <a:buFont typeface="Wingdings"/>
              <a:buChar char=""/>
              <a:tabLst>
                <a:tab pos="367665" algn="l"/>
                <a:tab pos="368300" algn="l"/>
              </a:tabLst>
            </a:pPr>
            <a:r>
              <a:rPr sz="2000" b="0" dirty="0">
                <a:solidFill>
                  <a:schemeClr val="bg1"/>
                </a:solidFill>
                <a:latin typeface="Arial MT"/>
                <a:cs typeface="Arial MT"/>
              </a:rPr>
              <a:t>Melena.</a:t>
            </a:r>
          </a:p>
        </p:txBody>
      </p:sp>
    </p:spTree>
    <p:extLst>
      <p:ext uri="{BB962C8B-B14F-4D97-AF65-F5344CB8AC3E}">
        <p14:creationId xmlns:p14="http://schemas.microsoft.com/office/powerpoint/2010/main" val="974400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2270887"/>
            <a:ext cx="7962900" cy="2475678"/>
          </a:xfrm>
          <a:prstGeom prst="rect">
            <a:avLst/>
          </a:prstGeom>
        </p:spPr>
        <p:txBody>
          <a:bodyPr vert="horz" wrap="square" lIns="0" tIns="13335" rIns="0" bIns="0" rtlCol="0">
            <a:spAutoFit/>
          </a:bodyPr>
          <a:lstStyle/>
          <a:p>
            <a:pPr marL="268605" marR="5080" indent="-256540">
              <a:lnSpc>
                <a:spcPct val="150000"/>
              </a:lnSpc>
              <a:spcBef>
                <a:spcPts val="105"/>
              </a:spcBef>
              <a:buClr>
                <a:srgbClr val="9F4DA2"/>
              </a:buClr>
              <a:buFont typeface="Georgia"/>
              <a:buChar char="•"/>
              <a:tabLst>
                <a:tab pos="269240" algn="l"/>
                <a:tab pos="1953895" algn="l"/>
                <a:tab pos="4856480" algn="l"/>
                <a:tab pos="5571490" algn="l"/>
                <a:tab pos="6691630" algn="l"/>
                <a:tab pos="7383780" algn="l"/>
              </a:tabLst>
            </a:pPr>
            <a:r>
              <a:rPr sz="2000" b="0" dirty="0" smtClean="0">
                <a:solidFill>
                  <a:schemeClr val="bg1"/>
                </a:solidFill>
                <a:latin typeface="Arial MT"/>
                <a:cs typeface="Arial MT"/>
              </a:rPr>
              <a:t>A</a:t>
            </a:r>
            <a:r>
              <a:rPr sz="2000" b="0" spc="5" dirty="0" smtClean="0">
                <a:solidFill>
                  <a:schemeClr val="bg1"/>
                </a:solidFill>
                <a:latin typeface="Arial MT"/>
                <a:cs typeface="Arial MT"/>
              </a:rPr>
              <a:t>s</a:t>
            </a:r>
            <a:r>
              <a:rPr sz="2000" b="0" dirty="0" smtClean="0">
                <a:solidFill>
                  <a:schemeClr val="bg1"/>
                </a:solidFill>
                <a:latin typeface="Arial MT"/>
                <a:cs typeface="Arial MT"/>
              </a:rPr>
              <a:t>cit</a:t>
            </a:r>
            <a:r>
              <a:rPr sz="2000" b="0" spc="-15" dirty="0" smtClean="0">
                <a:solidFill>
                  <a:schemeClr val="bg1"/>
                </a:solidFill>
                <a:latin typeface="Arial MT"/>
                <a:cs typeface="Arial MT"/>
              </a:rPr>
              <a:t>e</a:t>
            </a:r>
            <a:r>
              <a:rPr sz="2000" b="0" dirty="0" smtClean="0">
                <a:solidFill>
                  <a:schemeClr val="bg1"/>
                </a:solidFill>
                <a:latin typeface="Arial MT"/>
                <a:cs typeface="Arial MT"/>
              </a:rPr>
              <a:t>s</a:t>
            </a:r>
            <a:r>
              <a:rPr lang="en-IN" sz="2000" b="0" dirty="0" smtClean="0">
                <a:solidFill>
                  <a:schemeClr val="bg1"/>
                </a:solidFill>
                <a:latin typeface="Arial MT"/>
                <a:cs typeface="Arial MT"/>
              </a:rPr>
              <a:t> </a:t>
            </a:r>
            <a:r>
              <a:rPr sz="2000" b="0" dirty="0" smtClean="0">
                <a:solidFill>
                  <a:schemeClr val="bg1"/>
                </a:solidFill>
                <a:latin typeface="Arial MT"/>
                <a:cs typeface="Arial MT"/>
              </a:rPr>
              <a:t>(a</a:t>
            </a:r>
            <a:r>
              <a:rPr sz="2000" b="0" spc="-10" dirty="0" smtClean="0">
                <a:solidFill>
                  <a:schemeClr val="bg1"/>
                </a:solidFill>
                <a:latin typeface="Arial MT"/>
                <a:cs typeface="Arial MT"/>
              </a:rPr>
              <a:t>c</a:t>
            </a:r>
            <a:r>
              <a:rPr sz="2000" b="0" dirty="0" smtClean="0">
                <a:solidFill>
                  <a:schemeClr val="bg1"/>
                </a:solidFill>
                <a:latin typeface="Arial MT"/>
                <a:cs typeface="Arial MT"/>
              </a:rPr>
              <a:t>c</a:t>
            </a:r>
            <a:r>
              <a:rPr sz="2000" b="0" spc="-15" dirty="0" smtClean="0">
                <a:solidFill>
                  <a:schemeClr val="bg1"/>
                </a:solidFill>
                <a:latin typeface="Arial MT"/>
                <a:cs typeface="Arial MT"/>
              </a:rPr>
              <a:t>u</a:t>
            </a:r>
            <a:r>
              <a:rPr sz="2000" b="0" dirty="0" smtClean="0">
                <a:solidFill>
                  <a:schemeClr val="bg1"/>
                </a:solidFill>
                <a:latin typeface="Arial MT"/>
                <a:cs typeface="Arial MT"/>
              </a:rPr>
              <a:t>m</a:t>
            </a:r>
            <a:r>
              <a:rPr sz="2000" b="0" spc="-10" dirty="0" smtClean="0">
                <a:solidFill>
                  <a:schemeClr val="bg1"/>
                </a:solidFill>
                <a:latin typeface="Arial MT"/>
                <a:cs typeface="Arial MT"/>
              </a:rPr>
              <a:t>u</a:t>
            </a:r>
            <a:r>
              <a:rPr sz="2000" b="0" dirty="0" smtClean="0">
                <a:solidFill>
                  <a:schemeClr val="bg1"/>
                </a:solidFill>
                <a:latin typeface="Arial MT"/>
                <a:cs typeface="Arial MT"/>
              </a:rPr>
              <a:t>la</a:t>
            </a:r>
            <a:r>
              <a:rPr sz="2000" b="0" spc="-15" dirty="0" smtClean="0">
                <a:solidFill>
                  <a:schemeClr val="bg1"/>
                </a:solidFill>
                <a:latin typeface="Arial MT"/>
                <a:cs typeface="Arial MT"/>
              </a:rPr>
              <a:t>t</a:t>
            </a:r>
            <a:r>
              <a:rPr sz="2000" b="0" dirty="0" smtClean="0">
                <a:solidFill>
                  <a:schemeClr val="bg1"/>
                </a:solidFill>
                <a:latin typeface="Arial MT"/>
                <a:cs typeface="Arial MT"/>
              </a:rPr>
              <a:t>ion</a:t>
            </a:r>
            <a:r>
              <a:rPr lang="en-IN" sz="2000" b="0" dirty="0">
                <a:solidFill>
                  <a:schemeClr val="bg1"/>
                </a:solidFill>
                <a:latin typeface="Arial MT"/>
                <a:cs typeface="Arial MT"/>
              </a:rPr>
              <a:t> </a:t>
            </a:r>
            <a:r>
              <a:rPr sz="2000" b="0" spc="-10" dirty="0" smtClean="0">
                <a:solidFill>
                  <a:schemeClr val="bg1"/>
                </a:solidFill>
                <a:latin typeface="Arial MT"/>
                <a:cs typeface="Arial MT"/>
              </a:rPr>
              <a:t>o</a:t>
            </a:r>
            <a:r>
              <a:rPr sz="2000" b="0" dirty="0" smtClean="0">
                <a:solidFill>
                  <a:schemeClr val="bg1"/>
                </a:solidFill>
                <a:latin typeface="Arial MT"/>
                <a:cs typeface="Arial MT"/>
              </a:rPr>
              <a:t>f</a:t>
            </a:r>
            <a:r>
              <a:rPr lang="en-IN" sz="2000" b="0" dirty="0">
                <a:solidFill>
                  <a:schemeClr val="bg1"/>
                </a:solidFill>
                <a:latin typeface="Arial MT"/>
                <a:cs typeface="Arial MT"/>
              </a:rPr>
              <a:t> </a:t>
            </a:r>
            <a:r>
              <a:rPr sz="2000" b="0" dirty="0" smtClean="0">
                <a:solidFill>
                  <a:schemeClr val="bg1"/>
                </a:solidFill>
                <a:latin typeface="Arial MT"/>
                <a:cs typeface="Arial MT"/>
              </a:rPr>
              <a:t>fl</a:t>
            </a:r>
            <a:r>
              <a:rPr sz="2000" b="0" spc="-15" dirty="0" smtClean="0">
                <a:solidFill>
                  <a:schemeClr val="bg1"/>
                </a:solidFill>
                <a:latin typeface="Arial MT"/>
                <a:cs typeface="Arial MT"/>
              </a:rPr>
              <a:t>u</a:t>
            </a:r>
            <a:r>
              <a:rPr sz="2000" b="0" dirty="0" smtClean="0">
                <a:solidFill>
                  <a:schemeClr val="bg1"/>
                </a:solidFill>
                <a:latin typeface="Arial MT"/>
                <a:cs typeface="Arial MT"/>
              </a:rPr>
              <a:t>id</a:t>
            </a:r>
            <a:r>
              <a:rPr lang="en-IN" sz="2000" b="0" dirty="0">
                <a:solidFill>
                  <a:schemeClr val="bg1"/>
                </a:solidFill>
                <a:latin typeface="Arial MT"/>
                <a:cs typeface="Arial MT"/>
              </a:rPr>
              <a:t> </a:t>
            </a:r>
            <a:r>
              <a:rPr sz="2000" b="0" spc="-5" dirty="0" smtClean="0">
                <a:solidFill>
                  <a:schemeClr val="bg1"/>
                </a:solidFill>
                <a:latin typeface="Arial MT"/>
                <a:cs typeface="Arial MT"/>
              </a:rPr>
              <a:t>i</a:t>
            </a:r>
            <a:r>
              <a:rPr sz="2000" b="0" dirty="0" smtClean="0">
                <a:solidFill>
                  <a:schemeClr val="bg1"/>
                </a:solidFill>
                <a:latin typeface="Arial MT"/>
                <a:cs typeface="Arial MT"/>
              </a:rPr>
              <a:t>n</a:t>
            </a:r>
            <a:r>
              <a:rPr lang="en-IN" sz="2000" b="0" dirty="0">
                <a:solidFill>
                  <a:schemeClr val="bg1"/>
                </a:solidFill>
                <a:latin typeface="Arial MT"/>
                <a:cs typeface="Arial MT"/>
              </a:rPr>
              <a:t> </a:t>
            </a:r>
            <a:r>
              <a:rPr sz="2000" b="0" dirty="0" smtClean="0">
                <a:solidFill>
                  <a:schemeClr val="bg1"/>
                </a:solidFill>
                <a:latin typeface="Arial MT"/>
                <a:cs typeface="Arial MT"/>
              </a:rPr>
              <a:t>the </a:t>
            </a:r>
            <a:r>
              <a:rPr lang="en-IN" sz="2000" b="0" dirty="0" smtClean="0">
                <a:solidFill>
                  <a:schemeClr val="bg1"/>
                </a:solidFill>
                <a:latin typeface="Arial MT"/>
                <a:cs typeface="Arial MT"/>
              </a:rPr>
              <a:t>abdomen</a:t>
            </a:r>
            <a:r>
              <a:rPr sz="2000" b="0" dirty="0" smtClean="0">
                <a:solidFill>
                  <a:schemeClr val="bg1"/>
                </a:solidFill>
                <a:latin typeface="Arial MT"/>
                <a:cs typeface="Arial MT"/>
              </a:rPr>
              <a:t>)</a:t>
            </a:r>
            <a:endParaRPr sz="2000" b="0" dirty="0">
              <a:solidFill>
                <a:schemeClr val="bg1"/>
              </a:solidFill>
              <a:latin typeface="Arial MT"/>
              <a:cs typeface="Arial MT"/>
            </a:endParaRPr>
          </a:p>
          <a:p>
            <a:pPr marL="268605" marR="5080" indent="-256540">
              <a:lnSpc>
                <a:spcPct val="150000"/>
              </a:lnSpc>
              <a:spcBef>
                <a:spcPts val="295"/>
              </a:spcBef>
              <a:buClr>
                <a:srgbClr val="9F4DA2"/>
              </a:buClr>
              <a:buFont typeface="Georgia"/>
              <a:buChar char="•"/>
              <a:tabLst>
                <a:tab pos="269240" algn="l"/>
              </a:tabLst>
            </a:pPr>
            <a:r>
              <a:rPr sz="2000" b="0" dirty="0">
                <a:solidFill>
                  <a:schemeClr val="bg1"/>
                </a:solidFill>
                <a:latin typeface="Arial MT"/>
                <a:cs typeface="Arial MT"/>
              </a:rPr>
              <a:t>Ankle</a:t>
            </a:r>
            <a:r>
              <a:rPr sz="2000" b="0" spc="260" dirty="0">
                <a:solidFill>
                  <a:schemeClr val="bg1"/>
                </a:solidFill>
                <a:latin typeface="Arial MT"/>
                <a:cs typeface="Arial MT"/>
              </a:rPr>
              <a:t> </a:t>
            </a:r>
            <a:r>
              <a:rPr sz="2000" b="0" spc="-5" dirty="0">
                <a:solidFill>
                  <a:schemeClr val="bg1"/>
                </a:solidFill>
                <a:latin typeface="Arial MT"/>
                <a:cs typeface="Arial MT"/>
              </a:rPr>
              <a:t>Edema</a:t>
            </a:r>
            <a:r>
              <a:rPr sz="2000" b="0" spc="260" dirty="0">
                <a:solidFill>
                  <a:schemeClr val="bg1"/>
                </a:solidFill>
                <a:latin typeface="Arial MT"/>
                <a:cs typeface="Arial MT"/>
              </a:rPr>
              <a:t> </a:t>
            </a:r>
            <a:r>
              <a:rPr sz="2000" b="0" spc="-5" dirty="0">
                <a:solidFill>
                  <a:schemeClr val="bg1"/>
                </a:solidFill>
                <a:latin typeface="Arial MT"/>
                <a:cs typeface="Arial MT"/>
              </a:rPr>
              <a:t>(accumulation</a:t>
            </a:r>
            <a:r>
              <a:rPr sz="2000" b="0" spc="265" dirty="0">
                <a:solidFill>
                  <a:schemeClr val="bg1"/>
                </a:solidFill>
                <a:latin typeface="Arial MT"/>
                <a:cs typeface="Arial MT"/>
              </a:rPr>
              <a:t> </a:t>
            </a:r>
            <a:r>
              <a:rPr sz="2000" b="0" spc="-5" dirty="0">
                <a:solidFill>
                  <a:schemeClr val="bg1"/>
                </a:solidFill>
                <a:latin typeface="Arial MT"/>
                <a:cs typeface="Arial MT"/>
              </a:rPr>
              <a:t>of</a:t>
            </a:r>
            <a:r>
              <a:rPr sz="2000" b="0" spc="270" dirty="0">
                <a:solidFill>
                  <a:schemeClr val="bg1"/>
                </a:solidFill>
                <a:latin typeface="Arial MT"/>
                <a:cs typeface="Arial MT"/>
              </a:rPr>
              <a:t> </a:t>
            </a:r>
            <a:r>
              <a:rPr sz="2000" b="0" dirty="0">
                <a:solidFill>
                  <a:schemeClr val="bg1"/>
                </a:solidFill>
                <a:latin typeface="Arial MT"/>
                <a:cs typeface="Arial MT"/>
              </a:rPr>
              <a:t>fluid</a:t>
            </a:r>
            <a:r>
              <a:rPr sz="2000" b="0" spc="265" dirty="0">
                <a:solidFill>
                  <a:schemeClr val="bg1"/>
                </a:solidFill>
                <a:latin typeface="Arial MT"/>
                <a:cs typeface="Arial MT"/>
              </a:rPr>
              <a:t> </a:t>
            </a:r>
            <a:r>
              <a:rPr sz="2000" b="0" spc="-5" dirty="0">
                <a:solidFill>
                  <a:schemeClr val="bg1"/>
                </a:solidFill>
                <a:latin typeface="Arial MT"/>
                <a:cs typeface="Arial MT"/>
              </a:rPr>
              <a:t>in</a:t>
            </a:r>
            <a:r>
              <a:rPr sz="2000" b="0" spc="265" dirty="0">
                <a:solidFill>
                  <a:schemeClr val="bg1"/>
                </a:solidFill>
                <a:latin typeface="Arial MT"/>
                <a:cs typeface="Arial MT"/>
              </a:rPr>
              <a:t> </a:t>
            </a:r>
            <a:r>
              <a:rPr sz="2000" b="0" dirty="0">
                <a:solidFill>
                  <a:schemeClr val="bg1"/>
                </a:solidFill>
                <a:latin typeface="Arial MT"/>
                <a:cs typeface="Arial MT"/>
              </a:rPr>
              <a:t>the </a:t>
            </a:r>
            <a:r>
              <a:rPr sz="2000" b="0" spc="-875" dirty="0">
                <a:solidFill>
                  <a:schemeClr val="bg1"/>
                </a:solidFill>
                <a:latin typeface="Arial MT"/>
                <a:cs typeface="Arial MT"/>
              </a:rPr>
              <a:t> </a:t>
            </a:r>
            <a:r>
              <a:rPr sz="2000" b="0" dirty="0">
                <a:solidFill>
                  <a:schemeClr val="bg1"/>
                </a:solidFill>
                <a:latin typeface="Arial MT"/>
                <a:cs typeface="Arial MT"/>
              </a:rPr>
              <a:t>legs,</a:t>
            </a:r>
            <a:r>
              <a:rPr sz="2000" b="0" spc="-30" dirty="0">
                <a:solidFill>
                  <a:schemeClr val="bg1"/>
                </a:solidFill>
                <a:latin typeface="Arial MT"/>
                <a:cs typeface="Arial MT"/>
              </a:rPr>
              <a:t> </a:t>
            </a:r>
            <a:r>
              <a:rPr sz="2000" b="0" spc="-5" dirty="0">
                <a:solidFill>
                  <a:schemeClr val="bg1"/>
                </a:solidFill>
                <a:latin typeface="Arial MT"/>
                <a:cs typeface="Arial MT"/>
              </a:rPr>
              <a:t>ankles</a:t>
            </a:r>
            <a:r>
              <a:rPr sz="2000" b="0" spc="-10" dirty="0">
                <a:solidFill>
                  <a:schemeClr val="bg1"/>
                </a:solidFill>
                <a:latin typeface="Arial MT"/>
                <a:cs typeface="Arial MT"/>
              </a:rPr>
              <a:t> </a:t>
            </a:r>
            <a:r>
              <a:rPr sz="2000" b="0" spc="-5" dirty="0">
                <a:solidFill>
                  <a:schemeClr val="bg1"/>
                </a:solidFill>
                <a:latin typeface="Arial MT"/>
                <a:cs typeface="Arial MT"/>
              </a:rPr>
              <a:t>and</a:t>
            </a:r>
            <a:r>
              <a:rPr sz="2000" b="0" spc="-10" dirty="0">
                <a:solidFill>
                  <a:schemeClr val="bg1"/>
                </a:solidFill>
                <a:latin typeface="Arial MT"/>
                <a:cs typeface="Arial MT"/>
              </a:rPr>
              <a:t> </a:t>
            </a:r>
            <a:r>
              <a:rPr sz="2000" b="0" spc="-5" dirty="0">
                <a:solidFill>
                  <a:schemeClr val="bg1"/>
                </a:solidFill>
                <a:latin typeface="Arial MT"/>
                <a:cs typeface="Arial MT"/>
              </a:rPr>
              <a:t>feet)</a:t>
            </a:r>
            <a:endParaRPr sz="2000" b="0" dirty="0">
              <a:solidFill>
                <a:schemeClr val="bg1"/>
              </a:solidFill>
              <a:latin typeface="Arial MT"/>
              <a:cs typeface="Arial MT"/>
            </a:endParaRPr>
          </a:p>
          <a:p>
            <a:pPr marL="268605" indent="-256540">
              <a:lnSpc>
                <a:spcPct val="150000"/>
              </a:lnSpc>
              <a:spcBef>
                <a:spcPts val="305"/>
              </a:spcBef>
              <a:buClr>
                <a:srgbClr val="9F4DA2"/>
              </a:buClr>
              <a:buFont typeface="Georgia"/>
              <a:buChar char="•"/>
              <a:tabLst>
                <a:tab pos="269240" algn="l"/>
              </a:tabLst>
            </a:pPr>
            <a:r>
              <a:rPr sz="2000" b="0" spc="-5" dirty="0">
                <a:solidFill>
                  <a:schemeClr val="bg1"/>
                </a:solidFill>
                <a:latin typeface="Arial MT"/>
                <a:cs typeface="Arial MT"/>
              </a:rPr>
              <a:t>Feeling</a:t>
            </a:r>
            <a:r>
              <a:rPr sz="2000" b="0" spc="-30" dirty="0">
                <a:solidFill>
                  <a:schemeClr val="bg1"/>
                </a:solidFill>
                <a:latin typeface="Arial MT"/>
                <a:cs typeface="Arial MT"/>
              </a:rPr>
              <a:t> </a:t>
            </a:r>
            <a:r>
              <a:rPr sz="2000" b="0" spc="-5" dirty="0">
                <a:solidFill>
                  <a:schemeClr val="bg1"/>
                </a:solidFill>
                <a:latin typeface="Arial MT"/>
                <a:cs typeface="Arial MT"/>
              </a:rPr>
              <a:t>ill</a:t>
            </a:r>
            <a:r>
              <a:rPr sz="2000" b="0" dirty="0">
                <a:solidFill>
                  <a:schemeClr val="bg1"/>
                </a:solidFill>
                <a:latin typeface="Arial MT"/>
                <a:cs typeface="Arial MT"/>
              </a:rPr>
              <a:t> </a:t>
            </a:r>
            <a:r>
              <a:rPr sz="2000" b="0" spc="-5" dirty="0">
                <a:solidFill>
                  <a:schemeClr val="bg1"/>
                </a:solidFill>
                <a:latin typeface="Arial MT"/>
                <a:cs typeface="Arial MT"/>
              </a:rPr>
              <a:t>(Malaise</a:t>
            </a:r>
            <a:r>
              <a:rPr sz="2000" b="0" spc="-5" dirty="0" smtClean="0">
                <a:solidFill>
                  <a:schemeClr val="bg1"/>
                </a:solidFill>
                <a:latin typeface="Arial MT"/>
                <a:cs typeface="Arial MT"/>
              </a:rPr>
              <a:t>)</a:t>
            </a:r>
            <a:endParaRPr sz="2000" b="0" dirty="0">
              <a:solidFill>
                <a:schemeClr val="bg1"/>
              </a:solidFill>
              <a:latin typeface="Arial MT"/>
              <a:cs typeface="Arial MT"/>
            </a:endParaRPr>
          </a:p>
          <a:p>
            <a:pPr marL="268605" indent="-256540">
              <a:lnSpc>
                <a:spcPct val="150000"/>
              </a:lnSpc>
              <a:spcBef>
                <a:spcPts val="300"/>
              </a:spcBef>
              <a:buClr>
                <a:srgbClr val="9F4DA2"/>
              </a:buClr>
              <a:buFont typeface="Georgia"/>
              <a:buChar char="•"/>
              <a:tabLst>
                <a:tab pos="269240" algn="l"/>
              </a:tabLst>
            </a:pPr>
            <a:r>
              <a:rPr sz="2000" b="0" dirty="0">
                <a:solidFill>
                  <a:schemeClr val="bg1"/>
                </a:solidFill>
                <a:latin typeface="Arial MT"/>
                <a:cs typeface="Arial MT"/>
              </a:rPr>
              <a:t>Drowsiness.</a:t>
            </a:r>
          </a:p>
          <a:p>
            <a:pPr marL="268605" indent="-256540">
              <a:lnSpc>
                <a:spcPct val="150000"/>
              </a:lnSpc>
              <a:spcBef>
                <a:spcPts val="300"/>
              </a:spcBef>
              <a:buClr>
                <a:srgbClr val="9F4DA2"/>
              </a:buClr>
              <a:buFont typeface="Georgia"/>
              <a:buChar char="•"/>
              <a:tabLst>
                <a:tab pos="269240" algn="l"/>
              </a:tabLst>
            </a:pPr>
            <a:r>
              <a:rPr sz="2000" b="0" dirty="0">
                <a:solidFill>
                  <a:schemeClr val="bg1"/>
                </a:solidFill>
                <a:latin typeface="Arial MT"/>
                <a:cs typeface="Arial MT"/>
              </a:rPr>
              <a:t>Muscle</a:t>
            </a:r>
            <a:r>
              <a:rPr sz="2000" b="0" spc="-70" dirty="0">
                <a:solidFill>
                  <a:schemeClr val="bg1"/>
                </a:solidFill>
                <a:latin typeface="Arial MT"/>
                <a:cs typeface="Arial MT"/>
              </a:rPr>
              <a:t> </a:t>
            </a:r>
            <a:r>
              <a:rPr sz="2000" b="0" dirty="0">
                <a:solidFill>
                  <a:schemeClr val="bg1"/>
                </a:solidFill>
                <a:latin typeface="Arial MT"/>
                <a:cs typeface="Arial MT"/>
              </a:rPr>
              <a:t>tremors.</a:t>
            </a:r>
          </a:p>
        </p:txBody>
      </p:sp>
    </p:spTree>
    <p:extLst>
      <p:ext uri="{BB962C8B-B14F-4D97-AF65-F5344CB8AC3E}">
        <p14:creationId xmlns:p14="http://schemas.microsoft.com/office/powerpoint/2010/main" val="27532015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2233396"/>
            <a:ext cx="3416935" cy="4160113"/>
          </a:xfrm>
          <a:prstGeom prst="rect">
            <a:avLst/>
          </a:prstGeom>
        </p:spPr>
        <p:txBody>
          <a:bodyPr vert="horz" wrap="square" lIns="0" tIns="50800" rIns="0" bIns="0" rtlCol="0">
            <a:spAutoFit/>
          </a:bodyPr>
          <a:lstStyle/>
          <a:p>
            <a:pPr marL="268605" indent="-256540">
              <a:lnSpc>
                <a:spcPct val="150000"/>
              </a:lnSpc>
              <a:spcBef>
                <a:spcPts val="400"/>
              </a:spcBef>
              <a:buClr>
                <a:srgbClr val="9F4DA2"/>
              </a:buClr>
              <a:buFont typeface="Georgia"/>
              <a:buChar char="•"/>
              <a:tabLst>
                <a:tab pos="269240" algn="l"/>
              </a:tabLst>
            </a:pPr>
            <a:r>
              <a:rPr sz="2400" b="0" dirty="0">
                <a:solidFill>
                  <a:schemeClr val="bg1"/>
                </a:solidFill>
                <a:latin typeface="Arial MT"/>
                <a:cs typeface="Arial MT"/>
              </a:rPr>
              <a:t>Bleeding</a:t>
            </a:r>
            <a:r>
              <a:rPr sz="2400" b="0" spc="-60" dirty="0">
                <a:solidFill>
                  <a:schemeClr val="bg1"/>
                </a:solidFill>
                <a:latin typeface="Arial MT"/>
                <a:cs typeface="Arial MT"/>
              </a:rPr>
              <a:t> </a:t>
            </a:r>
            <a:r>
              <a:rPr sz="2400" b="0" spc="-5" dirty="0">
                <a:solidFill>
                  <a:schemeClr val="bg1"/>
                </a:solidFill>
                <a:latin typeface="Arial MT"/>
                <a:cs typeface="Arial MT"/>
              </a:rPr>
              <a:t>easily</a:t>
            </a:r>
            <a:endParaRPr sz="2400" b="0" dirty="0">
              <a:solidFill>
                <a:schemeClr val="bg1"/>
              </a:solidFill>
              <a:latin typeface="Arial MT"/>
              <a:cs typeface="Arial MT"/>
            </a:endParaRPr>
          </a:p>
          <a:p>
            <a:pPr marL="268605" indent="-256540">
              <a:lnSpc>
                <a:spcPct val="150000"/>
              </a:lnSpc>
              <a:spcBef>
                <a:spcPts val="300"/>
              </a:spcBef>
              <a:buClr>
                <a:srgbClr val="9F4DA2"/>
              </a:buClr>
              <a:buFont typeface="Georgia"/>
              <a:buChar char="•"/>
              <a:tabLst>
                <a:tab pos="269240" algn="l"/>
              </a:tabLst>
            </a:pPr>
            <a:r>
              <a:rPr sz="2400" b="0" dirty="0">
                <a:solidFill>
                  <a:schemeClr val="bg1"/>
                </a:solidFill>
                <a:latin typeface="Arial MT"/>
                <a:cs typeface="Arial MT"/>
              </a:rPr>
              <a:t>Cerebral</a:t>
            </a:r>
            <a:r>
              <a:rPr sz="2400" b="0" spc="-105" dirty="0">
                <a:solidFill>
                  <a:schemeClr val="bg1"/>
                </a:solidFill>
                <a:latin typeface="Arial MT"/>
                <a:cs typeface="Arial MT"/>
              </a:rPr>
              <a:t> </a:t>
            </a:r>
            <a:r>
              <a:rPr sz="2400" b="0" spc="-10" dirty="0">
                <a:solidFill>
                  <a:schemeClr val="bg1"/>
                </a:solidFill>
                <a:latin typeface="Arial MT"/>
                <a:cs typeface="Arial MT"/>
              </a:rPr>
              <a:t>oedema</a:t>
            </a:r>
            <a:endParaRPr sz="2400" b="0" dirty="0">
              <a:solidFill>
                <a:schemeClr val="bg1"/>
              </a:solidFill>
              <a:latin typeface="Arial MT"/>
              <a:cs typeface="Arial MT"/>
            </a:endParaRPr>
          </a:p>
          <a:p>
            <a:pPr marL="268605" indent="-256540">
              <a:lnSpc>
                <a:spcPct val="150000"/>
              </a:lnSpc>
              <a:spcBef>
                <a:spcPts val="300"/>
              </a:spcBef>
              <a:buClr>
                <a:srgbClr val="9F4DA2"/>
              </a:buClr>
              <a:buFont typeface="Georgia"/>
              <a:buChar char="•"/>
              <a:tabLst>
                <a:tab pos="269240" algn="l"/>
              </a:tabLst>
            </a:pPr>
            <a:r>
              <a:rPr sz="2400" b="0" dirty="0">
                <a:solidFill>
                  <a:schemeClr val="bg1"/>
                </a:solidFill>
                <a:latin typeface="Arial MT"/>
                <a:cs typeface="Arial MT"/>
              </a:rPr>
              <a:t>Coma</a:t>
            </a:r>
          </a:p>
          <a:p>
            <a:pPr marL="268605" indent="-256540">
              <a:lnSpc>
                <a:spcPct val="150000"/>
              </a:lnSpc>
              <a:spcBef>
                <a:spcPts val="300"/>
              </a:spcBef>
              <a:buClr>
                <a:srgbClr val="9F4DA2"/>
              </a:buClr>
              <a:buFont typeface="Georgia"/>
              <a:buChar char="•"/>
              <a:tabLst>
                <a:tab pos="269240" algn="l"/>
              </a:tabLst>
            </a:pPr>
            <a:r>
              <a:rPr sz="2400" b="0" dirty="0">
                <a:solidFill>
                  <a:schemeClr val="bg1"/>
                </a:solidFill>
                <a:latin typeface="Arial MT"/>
                <a:cs typeface="Arial MT"/>
              </a:rPr>
              <a:t>Brain</a:t>
            </a:r>
            <a:r>
              <a:rPr sz="2400" b="0" spc="-45" dirty="0">
                <a:solidFill>
                  <a:schemeClr val="bg1"/>
                </a:solidFill>
                <a:latin typeface="Arial MT"/>
                <a:cs typeface="Arial MT"/>
              </a:rPr>
              <a:t> </a:t>
            </a:r>
            <a:r>
              <a:rPr sz="2400" b="0" spc="-5" dirty="0" smtClean="0">
                <a:solidFill>
                  <a:schemeClr val="bg1"/>
                </a:solidFill>
                <a:latin typeface="Arial MT"/>
                <a:cs typeface="Arial MT"/>
              </a:rPr>
              <a:t>herniation.</a:t>
            </a:r>
            <a:endParaRPr lang="en-IN" sz="2400" b="0" dirty="0">
              <a:solidFill>
                <a:schemeClr val="bg1"/>
              </a:solidFill>
              <a:latin typeface="Arial MT"/>
              <a:cs typeface="Arial MT"/>
            </a:endParaRPr>
          </a:p>
          <a:p>
            <a:pPr marL="268605" indent="-256540">
              <a:lnSpc>
                <a:spcPct val="150000"/>
              </a:lnSpc>
              <a:spcBef>
                <a:spcPts val="300"/>
              </a:spcBef>
              <a:buClr>
                <a:srgbClr val="9F4DA2"/>
              </a:buClr>
              <a:buFont typeface="Georgia"/>
              <a:buChar char="•"/>
              <a:tabLst>
                <a:tab pos="269240" algn="l"/>
              </a:tabLst>
            </a:pPr>
            <a:r>
              <a:rPr sz="2400" b="0" spc="-5" dirty="0" smtClean="0">
                <a:solidFill>
                  <a:schemeClr val="bg1"/>
                </a:solidFill>
                <a:latin typeface="Arial MT"/>
                <a:cs typeface="Arial MT"/>
              </a:rPr>
              <a:t>Hypotension</a:t>
            </a:r>
            <a:r>
              <a:rPr sz="2400" b="0" spc="-5" dirty="0">
                <a:solidFill>
                  <a:schemeClr val="bg1"/>
                </a:solidFill>
                <a:latin typeface="Arial MT"/>
                <a:cs typeface="Arial MT"/>
              </a:rPr>
              <a:t>.</a:t>
            </a:r>
            <a:endParaRPr sz="2400" b="0" dirty="0">
              <a:solidFill>
                <a:schemeClr val="bg1"/>
              </a:solidFill>
              <a:latin typeface="Arial MT"/>
              <a:cs typeface="Arial MT"/>
            </a:endParaRPr>
          </a:p>
          <a:p>
            <a:pPr marL="268605" indent="-256540">
              <a:lnSpc>
                <a:spcPct val="150000"/>
              </a:lnSpc>
              <a:spcBef>
                <a:spcPts val="300"/>
              </a:spcBef>
              <a:buClr>
                <a:srgbClr val="9F4DA2"/>
              </a:buClr>
              <a:buFont typeface="Georgia"/>
              <a:buChar char="•"/>
              <a:tabLst>
                <a:tab pos="269240" algn="l"/>
              </a:tabLst>
            </a:pPr>
            <a:r>
              <a:rPr sz="2400" b="0" spc="-30" dirty="0">
                <a:solidFill>
                  <a:schemeClr val="bg1"/>
                </a:solidFill>
                <a:latin typeface="Arial MT"/>
                <a:cs typeface="Arial MT"/>
              </a:rPr>
              <a:t>Tachycardia.</a:t>
            </a:r>
            <a:endParaRPr sz="2400" b="0" dirty="0">
              <a:solidFill>
                <a:schemeClr val="bg1"/>
              </a:solidFill>
              <a:latin typeface="Arial MT"/>
              <a:cs typeface="Arial MT"/>
            </a:endParaRPr>
          </a:p>
          <a:p>
            <a:pPr marL="268605" indent="-256540">
              <a:lnSpc>
                <a:spcPct val="150000"/>
              </a:lnSpc>
              <a:spcBef>
                <a:spcPts val="300"/>
              </a:spcBef>
              <a:buClr>
                <a:srgbClr val="9F4DA2"/>
              </a:buClr>
              <a:buFont typeface="Georgia"/>
              <a:buChar char="•"/>
              <a:tabLst>
                <a:tab pos="269240" algn="l"/>
              </a:tabLst>
            </a:pPr>
            <a:r>
              <a:rPr sz="2400" b="0" dirty="0">
                <a:solidFill>
                  <a:schemeClr val="bg1"/>
                </a:solidFill>
                <a:latin typeface="Arial MT"/>
                <a:cs typeface="Arial MT"/>
              </a:rPr>
              <a:t>Hematemesis.</a:t>
            </a:r>
          </a:p>
        </p:txBody>
      </p:sp>
    </p:spTree>
    <p:extLst>
      <p:ext uri="{BB962C8B-B14F-4D97-AF65-F5344CB8AC3E}">
        <p14:creationId xmlns:p14="http://schemas.microsoft.com/office/powerpoint/2010/main" val="320140518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9832" y="943129"/>
            <a:ext cx="5682615" cy="566181"/>
          </a:xfrm>
          <a:prstGeom prst="rect">
            <a:avLst/>
          </a:prstGeom>
        </p:spPr>
        <p:txBody>
          <a:bodyPr vert="horz" wrap="square" lIns="0" tIns="12065" rIns="0" bIns="0" rtlCol="0">
            <a:spAutoFit/>
          </a:bodyPr>
          <a:lstStyle/>
          <a:p>
            <a:pPr marL="12700">
              <a:lnSpc>
                <a:spcPct val="100000"/>
              </a:lnSpc>
              <a:spcBef>
                <a:spcPts val="95"/>
              </a:spcBef>
            </a:pPr>
            <a:r>
              <a:rPr spc="-10" dirty="0">
                <a:solidFill>
                  <a:srgbClr val="FF0000"/>
                </a:solidFill>
                <a:effectLst>
                  <a:outerShdw blurRad="38100" dist="38100" dir="2700000" algn="tl">
                    <a:srgbClr val="000000">
                      <a:alpha val="43137"/>
                    </a:srgbClr>
                  </a:outerShdw>
                </a:effectLst>
                <a:latin typeface="Trebuchet MS"/>
                <a:cs typeface="Trebuchet MS"/>
              </a:rPr>
              <a:t>DIAGNOSTIC </a:t>
            </a:r>
            <a:r>
              <a:rPr spc="-85" dirty="0">
                <a:solidFill>
                  <a:srgbClr val="FF0000"/>
                </a:solidFill>
                <a:effectLst>
                  <a:outerShdw blurRad="38100" dist="38100" dir="2700000" algn="tl">
                    <a:srgbClr val="000000">
                      <a:alpha val="43137"/>
                    </a:srgbClr>
                  </a:outerShdw>
                </a:effectLst>
                <a:latin typeface="Trebuchet MS"/>
                <a:cs typeface="Trebuchet MS"/>
              </a:rPr>
              <a:t>EVALUATION</a:t>
            </a:r>
          </a:p>
        </p:txBody>
      </p:sp>
      <p:sp>
        <p:nvSpPr>
          <p:cNvPr id="3" name="object 3"/>
          <p:cNvSpPr txBox="1"/>
          <p:nvPr/>
        </p:nvSpPr>
        <p:spPr>
          <a:xfrm>
            <a:off x="251520" y="2191639"/>
            <a:ext cx="8070028" cy="4629472"/>
          </a:xfrm>
          <a:prstGeom prst="rect">
            <a:avLst/>
          </a:prstGeom>
        </p:spPr>
        <p:txBody>
          <a:bodyPr vert="horz" wrap="square" lIns="0" tIns="12700" rIns="0" bIns="0" rtlCol="0">
            <a:spAutoFit/>
          </a:bodyPr>
          <a:lstStyle/>
          <a:p>
            <a:pPr marL="363220" indent="-351155">
              <a:lnSpc>
                <a:spcPct val="150000"/>
              </a:lnSpc>
              <a:spcBef>
                <a:spcPts val="100"/>
              </a:spcBef>
              <a:buClr>
                <a:srgbClr val="9F4DA2"/>
              </a:buClr>
              <a:buFont typeface="Georgia"/>
              <a:buChar char="•"/>
              <a:tabLst>
                <a:tab pos="363220" algn="l"/>
                <a:tab pos="363855" algn="l"/>
              </a:tabLst>
            </a:pPr>
            <a:r>
              <a:rPr sz="2000" b="0" spc="-5" dirty="0">
                <a:solidFill>
                  <a:schemeClr val="bg1"/>
                </a:solidFill>
                <a:latin typeface="Arial MT"/>
                <a:cs typeface="Arial MT"/>
              </a:rPr>
              <a:t>History</a:t>
            </a:r>
            <a:r>
              <a:rPr sz="2000" b="0" spc="-25" dirty="0">
                <a:solidFill>
                  <a:schemeClr val="bg1"/>
                </a:solidFill>
                <a:latin typeface="Arial MT"/>
                <a:cs typeface="Arial MT"/>
              </a:rPr>
              <a:t> </a:t>
            </a:r>
            <a:r>
              <a:rPr sz="2000" b="0" dirty="0">
                <a:solidFill>
                  <a:schemeClr val="bg1"/>
                </a:solidFill>
                <a:latin typeface="Arial MT"/>
                <a:cs typeface="Arial MT"/>
              </a:rPr>
              <a:t>collection.</a:t>
            </a:r>
          </a:p>
          <a:p>
            <a:pPr marL="363220" indent="-351155">
              <a:lnSpc>
                <a:spcPct val="150000"/>
              </a:lnSpc>
              <a:buClr>
                <a:srgbClr val="9F4DA2"/>
              </a:buClr>
              <a:buFont typeface="Georgia"/>
              <a:buChar char="•"/>
              <a:tabLst>
                <a:tab pos="363220" algn="l"/>
                <a:tab pos="363855" algn="l"/>
              </a:tabLst>
            </a:pPr>
            <a:r>
              <a:rPr sz="2000" b="0" dirty="0">
                <a:solidFill>
                  <a:schemeClr val="bg1"/>
                </a:solidFill>
                <a:latin typeface="Arial MT"/>
                <a:cs typeface="Arial MT"/>
              </a:rPr>
              <a:t>Physical</a:t>
            </a:r>
            <a:r>
              <a:rPr sz="2000" b="0" spc="-35" dirty="0">
                <a:solidFill>
                  <a:schemeClr val="bg1"/>
                </a:solidFill>
                <a:latin typeface="Arial MT"/>
                <a:cs typeface="Arial MT"/>
              </a:rPr>
              <a:t> </a:t>
            </a:r>
            <a:r>
              <a:rPr sz="2000" b="0" spc="-5" dirty="0">
                <a:solidFill>
                  <a:schemeClr val="bg1"/>
                </a:solidFill>
                <a:latin typeface="Arial MT"/>
                <a:cs typeface="Arial MT"/>
              </a:rPr>
              <a:t>examination.</a:t>
            </a:r>
            <a:endParaRPr sz="2000" b="0" dirty="0">
              <a:solidFill>
                <a:schemeClr val="bg1"/>
              </a:solidFill>
              <a:latin typeface="Arial MT"/>
              <a:cs typeface="Arial MT"/>
            </a:endParaRPr>
          </a:p>
          <a:p>
            <a:pPr marL="363220" indent="-351155">
              <a:lnSpc>
                <a:spcPct val="150000"/>
              </a:lnSpc>
              <a:buClr>
                <a:srgbClr val="9F4DA2"/>
              </a:buClr>
              <a:buFont typeface="Georgia"/>
              <a:buChar char="•"/>
              <a:tabLst>
                <a:tab pos="363220" algn="l"/>
                <a:tab pos="363855" algn="l"/>
              </a:tabLst>
            </a:pPr>
            <a:r>
              <a:rPr sz="2000" b="0" spc="-5" dirty="0">
                <a:solidFill>
                  <a:schemeClr val="bg1"/>
                </a:solidFill>
                <a:latin typeface="Arial MT"/>
                <a:cs typeface="Arial MT"/>
              </a:rPr>
              <a:t>CBC.</a:t>
            </a:r>
            <a:endParaRPr sz="2000" b="0" dirty="0">
              <a:solidFill>
                <a:schemeClr val="bg1"/>
              </a:solidFill>
              <a:latin typeface="Arial MT"/>
              <a:cs typeface="Arial MT"/>
            </a:endParaRPr>
          </a:p>
          <a:p>
            <a:pPr marL="363220" indent="-351155">
              <a:lnSpc>
                <a:spcPct val="150000"/>
              </a:lnSpc>
              <a:buClr>
                <a:srgbClr val="9F4DA2"/>
              </a:buClr>
              <a:buFont typeface="Georgia"/>
              <a:buChar char="•"/>
              <a:tabLst>
                <a:tab pos="363220" algn="l"/>
                <a:tab pos="363855" algn="l"/>
              </a:tabLst>
            </a:pPr>
            <a:r>
              <a:rPr sz="2000" b="0" spc="-5" dirty="0">
                <a:solidFill>
                  <a:schemeClr val="bg1"/>
                </a:solidFill>
                <a:latin typeface="Arial MT"/>
                <a:cs typeface="Arial MT"/>
              </a:rPr>
              <a:t>Prothrombin</a:t>
            </a:r>
            <a:r>
              <a:rPr sz="2000" b="0" dirty="0">
                <a:solidFill>
                  <a:schemeClr val="bg1"/>
                </a:solidFill>
                <a:latin typeface="Arial MT"/>
                <a:cs typeface="Arial MT"/>
              </a:rPr>
              <a:t> time </a:t>
            </a:r>
            <a:r>
              <a:rPr sz="2000" b="0" spc="-5" dirty="0">
                <a:solidFill>
                  <a:schemeClr val="bg1"/>
                </a:solidFill>
                <a:latin typeface="Arial MT"/>
                <a:cs typeface="Arial MT"/>
              </a:rPr>
              <a:t>(PT)</a:t>
            </a:r>
            <a:r>
              <a:rPr sz="2000" b="0" spc="5" dirty="0">
                <a:solidFill>
                  <a:schemeClr val="bg1"/>
                </a:solidFill>
                <a:latin typeface="Arial MT"/>
                <a:cs typeface="Arial MT"/>
              </a:rPr>
              <a:t> </a:t>
            </a:r>
            <a:r>
              <a:rPr sz="2000" b="0" spc="-5" dirty="0" smtClean="0">
                <a:solidFill>
                  <a:schemeClr val="bg1"/>
                </a:solidFill>
                <a:latin typeface="Arial MT"/>
                <a:cs typeface="Arial MT"/>
              </a:rPr>
              <a:t> </a:t>
            </a:r>
            <a:r>
              <a:rPr sz="2000" b="0" spc="-5" dirty="0">
                <a:solidFill>
                  <a:schemeClr val="bg1"/>
                </a:solidFill>
                <a:latin typeface="Arial MT"/>
                <a:cs typeface="Arial MT"/>
              </a:rPr>
              <a:t>(9.5-13.5</a:t>
            </a:r>
            <a:r>
              <a:rPr sz="2000" b="0" spc="-20" dirty="0">
                <a:solidFill>
                  <a:schemeClr val="bg1"/>
                </a:solidFill>
                <a:latin typeface="Arial MT"/>
                <a:cs typeface="Arial MT"/>
              </a:rPr>
              <a:t> </a:t>
            </a:r>
            <a:r>
              <a:rPr sz="2000" b="0" dirty="0">
                <a:solidFill>
                  <a:schemeClr val="bg1"/>
                </a:solidFill>
                <a:latin typeface="Arial MT"/>
                <a:cs typeface="Arial MT"/>
              </a:rPr>
              <a:t>Seconds</a:t>
            </a:r>
            <a:r>
              <a:rPr sz="2000" b="0" spc="-10" dirty="0">
                <a:solidFill>
                  <a:schemeClr val="bg1"/>
                </a:solidFill>
                <a:latin typeface="Arial MT"/>
                <a:cs typeface="Arial MT"/>
              </a:rPr>
              <a:t> </a:t>
            </a:r>
            <a:r>
              <a:rPr sz="2000" b="0" dirty="0">
                <a:solidFill>
                  <a:schemeClr val="bg1"/>
                </a:solidFill>
                <a:latin typeface="Arial MT"/>
                <a:cs typeface="Arial MT"/>
              </a:rPr>
              <a:t>)</a:t>
            </a:r>
          </a:p>
          <a:p>
            <a:pPr marL="363220" indent="-351155">
              <a:lnSpc>
                <a:spcPct val="150000"/>
              </a:lnSpc>
              <a:buClr>
                <a:srgbClr val="9F4DA2"/>
              </a:buClr>
              <a:buFont typeface="Georgia"/>
              <a:buChar char="•"/>
              <a:tabLst>
                <a:tab pos="363220" algn="l"/>
                <a:tab pos="363855" algn="l"/>
              </a:tabLst>
            </a:pPr>
            <a:r>
              <a:rPr sz="2000" b="0" spc="-5" dirty="0">
                <a:solidFill>
                  <a:schemeClr val="bg1"/>
                </a:solidFill>
                <a:latin typeface="Arial MT"/>
                <a:cs typeface="Arial MT"/>
              </a:rPr>
              <a:t>SGOT</a:t>
            </a:r>
            <a:r>
              <a:rPr sz="2000" b="0" spc="-80" dirty="0">
                <a:solidFill>
                  <a:schemeClr val="bg1"/>
                </a:solidFill>
                <a:latin typeface="Arial MT"/>
                <a:cs typeface="Arial MT"/>
              </a:rPr>
              <a:t> </a:t>
            </a:r>
            <a:r>
              <a:rPr sz="2000" b="0" dirty="0">
                <a:solidFill>
                  <a:schemeClr val="bg1"/>
                </a:solidFill>
                <a:latin typeface="Arial MT"/>
                <a:cs typeface="Arial MT"/>
              </a:rPr>
              <a:t>,</a:t>
            </a:r>
            <a:r>
              <a:rPr sz="2000" b="0" spc="-30" dirty="0">
                <a:solidFill>
                  <a:schemeClr val="bg1"/>
                </a:solidFill>
                <a:latin typeface="Arial MT"/>
                <a:cs typeface="Arial MT"/>
              </a:rPr>
              <a:t> </a:t>
            </a:r>
            <a:r>
              <a:rPr sz="2000" b="0" spc="-65" dirty="0">
                <a:solidFill>
                  <a:schemeClr val="bg1"/>
                </a:solidFill>
                <a:latin typeface="Arial MT"/>
                <a:cs typeface="Arial MT"/>
              </a:rPr>
              <a:t>SGPT.</a:t>
            </a:r>
            <a:endParaRPr sz="2000" b="0" dirty="0">
              <a:solidFill>
                <a:schemeClr val="bg1"/>
              </a:solidFill>
              <a:latin typeface="Arial MT"/>
              <a:cs typeface="Arial MT"/>
            </a:endParaRPr>
          </a:p>
          <a:p>
            <a:pPr marL="363220" indent="-351155">
              <a:lnSpc>
                <a:spcPct val="150000"/>
              </a:lnSpc>
              <a:buClr>
                <a:srgbClr val="9F4DA2"/>
              </a:buClr>
              <a:buFont typeface="Georgia"/>
              <a:buChar char="•"/>
              <a:tabLst>
                <a:tab pos="363220" algn="l"/>
                <a:tab pos="363855" algn="l"/>
              </a:tabLst>
            </a:pPr>
            <a:r>
              <a:rPr sz="2000" b="0" spc="-5" dirty="0">
                <a:solidFill>
                  <a:schemeClr val="bg1"/>
                </a:solidFill>
                <a:latin typeface="Arial MT"/>
                <a:cs typeface="Arial MT"/>
              </a:rPr>
              <a:t>Serum</a:t>
            </a:r>
            <a:r>
              <a:rPr sz="2000" b="0" dirty="0">
                <a:solidFill>
                  <a:schemeClr val="bg1"/>
                </a:solidFill>
                <a:latin typeface="Arial MT"/>
                <a:cs typeface="Arial MT"/>
              </a:rPr>
              <a:t> </a:t>
            </a:r>
            <a:r>
              <a:rPr sz="2000" b="0" spc="-5" dirty="0">
                <a:solidFill>
                  <a:schemeClr val="bg1"/>
                </a:solidFill>
                <a:latin typeface="Arial MT"/>
                <a:cs typeface="Arial MT"/>
              </a:rPr>
              <a:t>billirubin</a:t>
            </a:r>
            <a:r>
              <a:rPr sz="2000" b="0" spc="10" dirty="0">
                <a:solidFill>
                  <a:schemeClr val="bg1"/>
                </a:solidFill>
                <a:latin typeface="Arial MT"/>
                <a:cs typeface="Arial MT"/>
              </a:rPr>
              <a:t> </a:t>
            </a:r>
            <a:r>
              <a:rPr sz="2000" b="0" spc="-5" dirty="0">
                <a:solidFill>
                  <a:schemeClr val="bg1"/>
                </a:solidFill>
                <a:latin typeface="Arial MT"/>
                <a:cs typeface="Arial MT"/>
              </a:rPr>
              <a:t>level,</a:t>
            </a:r>
            <a:r>
              <a:rPr sz="2000" b="0" spc="10" dirty="0">
                <a:solidFill>
                  <a:schemeClr val="bg1"/>
                </a:solidFill>
                <a:latin typeface="Arial MT"/>
                <a:cs typeface="Arial MT"/>
              </a:rPr>
              <a:t> </a:t>
            </a:r>
            <a:r>
              <a:rPr sz="2000" b="0" spc="-5" dirty="0">
                <a:solidFill>
                  <a:schemeClr val="bg1"/>
                </a:solidFill>
                <a:latin typeface="Arial MT"/>
                <a:cs typeface="Arial MT"/>
              </a:rPr>
              <a:t>Serum</a:t>
            </a:r>
            <a:r>
              <a:rPr sz="2000" b="0" spc="5" dirty="0">
                <a:solidFill>
                  <a:schemeClr val="bg1"/>
                </a:solidFill>
                <a:latin typeface="Arial MT"/>
                <a:cs typeface="Arial MT"/>
              </a:rPr>
              <a:t> </a:t>
            </a:r>
            <a:r>
              <a:rPr sz="2000" b="0" spc="-5" dirty="0">
                <a:solidFill>
                  <a:schemeClr val="bg1"/>
                </a:solidFill>
                <a:latin typeface="Arial MT"/>
                <a:cs typeface="Arial MT"/>
              </a:rPr>
              <a:t>ammonia</a:t>
            </a:r>
            <a:r>
              <a:rPr sz="2000" b="0" spc="10" dirty="0">
                <a:solidFill>
                  <a:schemeClr val="bg1"/>
                </a:solidFill>
                <a:latin typeface="Arial MT"/>
                <a:cs typeface="Arial MT"/>
              </a:rPr>
              <a:t> </a:t>
            </a:r>
            <a:r>
              <a:rPr sz="2000" b="0" dirty="0">
                <a:solidFill>
                  <a:schemeClr val="bg1"/>
                </a:solidFill>
                <a:latin typeface="Arial MT"/>
                <a:cs typeface="Arial MT"/>
              </a:rPr>
              <a:t>level.</a:t>
            </a:r>
          </a:p>
          <a:p>
            <a:pPr marL="344805" indent="-332740">
              <a:lnSpc>
                <a:spcPct val="150000"/>
              </a:lnSpc>
              <a:buClr>
                <a:srgbClr val="9F4DA2"/>
              </a:buClr>
              <a:buFont typeface="Georgia"/>
              <a:buChar char="•"/>
              <a:tabLst>
                <a:tab pos="344805" algn="l"/>
                <a:tab pos="345440" algn="l"/>
              </a:tabLst>
            </a:pPr>
            <a:r>
              <a:rPr sz="2000" b="0" spc="-5" dirty="0">
                <a:solidFill>
                  <a:schemeClr val="bg1"/>
                </a:solidFill>
                <a:latin typeface="Arial MT"/>
                <a:cs typeface="Arial MT"/>
              </a:rPr>
              <a:t>ABG.</a:t>
            </a:r>
            <a:endParaRPr sz="2000" b="0" dirty="0">
              <a:solidFill>
                <a:schemeClr val="bg1"/>
              </a:solidFill>
              <a:latin typeface="Arial MT"/>
              <a:cs typeface="Arial MT"/>
            </a:endParaRPr>
          </a:p>
          <a:p>
            <a:pPr marL="363220" indent="-351155">
              <a:lnSpc>
                <a:spcPct val="150000"/>
              </a:lnSpc>
              <a:buClr>
                <a:srgbClr val="9F4DA2"/>
              </a:buClr>
              <a:buFont typeface="Georgia"/>
              <a:buChar char="•"/>
              <a:tabLst>
                <a:tab pos="363220" algn="l"/>
                <a:tab pos="363855" algn="l"/>
              </a:tabLst>
            </a:pPr>
            <a:r>
              <a:rPr sz="2000" b="0" dirty="0">
                <a:solidFill>
                  <a:schemeClr val="bg1"/>
                </a:solidFill>
                <a:latin typeface="Arial MT"/>
                <a:cs typeface="Arial MT"/>
              </a:rPr>
              <a:t>Serum</a:t>
            </a:r>
            <a:r>
              <a:rPr sz="2000" b="0" spc="-25" dirty="0">
                <a:solidFill>
                  <a:schemeClr val="bg1"/>
                </a:solidFill>
                <a:latin typeface="Arial MT"/>
                <a:cs typeface="Arial MT"/>
              </a:rPr>
              <a:t> </a:t>
            </a:r>
            <a:r>
              <a:rPr sz="2000" b="0" spc="-5" dirty="0">
                <a:solidFill>
                  <a:schemeClr val="bg1"/>
                </a:solidFill>
                <a:latin typeface="Arial MT"/>
                <a:cs typeface="Arial MT"/>
              </a:rPr>
              <a:t>Creatinine</a:t>
            </a:r>
            <a:r>
              <a:rPr sz="2000" b="0" spc="-15" dirty="0">
                <a:solidFill>
                  <a:schemeClr val="bg1"/>
                </a:solidFill>
                <a:latin typeface="Arial MT"/>
                <a:cs typeface="Arial MT"/>
              </a:rPr>
              <a:t> </a:t>
            </a:r>
            <a:r>
              <a:rPr sz="2000" b="0" dirty="0">
                <a:solidFill>
                  <a:schemeClr val="bg1"/>
                </a:solidFill>
                <a:latin typeface="Arial MT"/>
                <a:cs typeface="Arial MT"/>
              </a:rPr>
              <a:t>level,</a:t>
            </a:r>
          </a:p>
          <a:p>
            <a:pPr marL="268605" indent="-256540">
              <a:lnSpc>
                <a:spcPct val="150000"/>
              </a:lnSpc>
              <a:buClr>
                <a:srgbClr val="9F4DA2"/>
              </a:buClr>
              <a:buFont typeface="Georgia"/>
              <a:buChar char="•"/>
              <a:tabLst>
                <a:tab pos="269240" algn="l"/>
              </a:tabLst>
            </a:pPr>
            <a:r>
              <a:rPr sz="2000" b="0" spc="-5" dirty="0">
                <a:solidFill>
                  <a:schemeClr val="bg1"/>
                </a:solidFill>
                <a:latin typeface="Arial MT"/>
                <a:cs typeface="Arial MT"/>
              </a:rPr>
              <a:t>Serum</a:t>
            </a:r>
            <a:r>
              <a:rPr sz="2000" b="0" spc="-25" dirty="0">
                <a:solidFill>
                  <a:schemeClr val="bg1"/>
                </a:solidFill>
                <a:latin typeface="Arial MT"/>
                <a:cs typeface="Arial MT"/>
              </a:rPr>
              <a:t> </a:t>
            </a:r>
            <a:r>
              <a:rPr sz="2000" b="0" dirty="0">
                <a:solidFill>
                  <a:schemeClr val="bg1"/>
                </a:solidFill>
                <a:latin typeface="Arial MT"/>
                <a:cs typeface="Arial MT"/>
              </a:rPr>
              <a:t>free</a:t>
            </a:r>
            <a:r>
              <a:rPr sz="2000" b="0" spc="-20" dirty="0">
                <a:solidFill>
                  <a:schemeClr val="bg1"/>
                </a:solidFill>
                <a:latin typeface="Arial MT"/>
                <a:cs typeface="Arial MT"/>
              </a:rPr>
              <a:t> </a:t>
            </a:r>
            <a:r>
              <a:rPr sz="2000" b="0" spc="-5" dirty="0">
                <a:solidFill>
                  <a:schemeClr val="bg1"/>
                </a:solidFill>
                <a:latin typeface="Arial MT"/>
                <a:cs typeface="Arial MT"/>
              </a:rPr>
              <a:t>copper</a:t>
            </a:r>
            <a:endParaRPr sz="2000" b="0" dirty="0">
              <a:solidFill>
                <a:schemeClr val="bg1"/>
              </a:solidFill>
              <a:latin typeface="Arial MT"/>
              <a:cs typeface="Arial MT"/>
            </a:endParaRPr>
          </a:p>
          <a:p>
            <a:pPr marL="268605" indent="-256540">
              <a:lnSpc>
                <a:spcPct val="150000"/>
              </a:lnSpc>
              <a:buClr>
                <a:srgbClr val="9F4DA2"/>
              </a:buClr>
              <a:buFont typeface="Georgia"/>
              <a:buChar char="•"/>
              <a:tabLst>
                <a:tab pos="269240" algn="l"/>
              </a:tabLst>
            </a:pPr>
            <a:r>
              <a:rPr sz="2000" b="0" dirty="0">
                <a:solidFill>
                  <a:schemeClr val="bg1"/>
                </a:solidFill>
                <a:latin typeface="Arial MT"/>
                <a:cs typeface="Arial MT"/>
              </a:rPr>
              <a:t>Ceruloplasmin</a:t>
            </a:r>
            <a:r>
              <a:rPr sz="2000" b="0" spc="-10" dirty="0">
                <a:solidFill>
                  <a:schemeClr val="bg1"/>
                </a:solidFill>
                <a:latin typeface="Arial MT"/>
                <a:cs typeface="Arial MT"/>
              </a:rPr>
              <a:t> </a:t>
            </a:r>
            <a:r>
              <a:rPr sz="2000" b="0" spc="-5" dirty="0">
                <a:solidFill>
                  <a:schemeClr val="bg1"/>
                </a:solidFill>
                <a:latin typeface="Arial MT"/>
                <a:cs typeface="Arial MT"/>
              </a:rPr>
              <a:t>level.</a:t>
            </a:r>
            <a:r>
              <a:rPr sz="2000" b="0" dirty="0">
                <a:solidFill>
                  <a:schemeClr val="bg1"/>
                </a:solidFill>
                <a:latin typeface="Arial MT"/>
                <a:cs typeface="Arial MT"/>
              </a:rPr>
              <a:t> </a:t>
            </a:r>
            <a:r>
              <a:rPr sz="2000" b="0" spc="-5" dirty="0">
                <a:solidFill>
                  <a:schemeClr val="bg1"/>
                </a:solidFill>
                <a:latin typeface="Arial MT"/>
                <a:cs typeface="Arial MT"/>
              </a:rPr>
              <a:t>(20-38mg/dl)(wilson</a:t>
            </a:r>
            <a:r>
              <a:rPr sz="2000" b="0" dirty="0">
                <a:solidFill>
                  <a:schemeClr val="bg1"/>
                </a:solidFill>
                <a:latin typeface="Arial MT"/>
                <a:cs typeface="Arial MT"/>
              </a:rPr>
              <a:t> diases)</a:t>
            </a:r>
          </a:p>
        </p:txBody>
      </p:sp>
    </p:spTree>
    <p:extLst>
      <p:ext uri="{BB962C8B-B14F-4D97-AF65-F5344CB8AC3E}">
        <p14:creationId xmlns:p14="http://schemas.microsoft.com/office/powerpoint/2010/main" val="359098261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gn="ctr">
              <a:buNone/>
            </a:pPr>
            <a:r>
              <a:rPr lang="en-IN" sz="9600" b="1" dirty="0" smtClean="0">
                <a:solidFill>
                  <a:schemeClr val="bg1"/>
                </a:solidFill>
                <a:effectLst>
                  <a:outerShdw blurRad="38100" dist="38100" dir="2700000" algn="tl">
                    <a:srgbClr val="000000">
                      <a:alpha val="43137"/>
                    </a:srgbClr>
                  </a:outerShdw>
                </a:effectLst>
                <a:latin typeface="Algerian" pitchFamily="82" charset="0"/>
              </a:rPr>
              <a:t>MCQ</a:t>
            </a:r>
            <a:endParaRPr lang="en-IN" sz="9600" b="1" dirty="0">
              <a:solidFill>
                <a:schemeClr val="bg1"/>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30151495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514350" indent="-514350">
              <a:lnSpc>
                <a:spcPct val="150000"/>
              </a:lnSpc>
              <a:buAutoNum type="arabicPeriod"/>
            </a:pPr>
            <a:r>
              <a:rPr lang="en-US" dirty="0" smtClean="0">
                <a:solidFill>
                  <a:schemeClr val="bg1"/>
                </a:solidFill>
              </a:rPr>
              <a:t>Most </a:t>
            </a:r>
            <a:r>
              <a:rPr lang="en-US" dirty="0">
                <a:solidFill>
                  <a:schemeClr val="bg1"/>
                </a:solidFill>
              </a:rPr>
              <a:t>sensitive indicator for liver cell injury are</a:t>
            </a:r>
            <a:r>
              <a:rPr lang="en-US" dirty="0" smtClean="0">
                <a:solidFill>
                  <a:schemeClr val="bg1"/>
                </a:solidFill>
              </a:rPr>
              <a:t>:</a:t>
            </a:r>
          </a:p>
          <a:p>
            <a:pPr marL="0" indent="0">
              <a:lnSpc>
                <a:spcPct val="150000"/>
              </a:lnSpc>
              <a:buNone/>
            </a:pPr>
            <a:r>
              <a:rPr lang="en-US" dirty="0">
                <a:solidFill>
                  <a:schemeClr val="bg1"/>
                </a:solidFill>
              </a:rPr>
              <a:t>	</a:t>
            </a:r>
            <a:r>
              <a:rPr lang="en-US" dirty="0" smtClean="0">
                <a:solidFill>
                  <a:schemeClr val="bg1"/>
                </a:solidFill>
              </a:rPr>
              <a:t>A. Alkaline Phosphatase</a:t>
            </a:r>
          </a:p>
          <a:p>
            <a:pPr marL="0" indent="0">
              <a:lnSpc>
                <a:spcPct val="150000"/>
              </a:lnSpc>
              <a:buNone/>
            </a:pPr>
            <a:r>
              <a:rPr lang="en-US" dirty="0">
                <a:solidFill>
                  <a:schemeClr val="bg1"/>
                </a:solidFill>
              </a:rPr>
              <a:t>	</a:t>
            </a:r>
            <a:r>
              <a:rPr lang="en-US" dirty="0" smtClean="0">
                <a:solidFill>
                  <a:schemeClr val="bg1"/>
                </a:solidFill>
              </a:rPr>
              <a:t>B. S. Bilirubin</a:t>
            </a:r>
          </a:p>
          <a:p>
            <a:pPr marL="0" indent="0">
              <a:lnSpc>
                <a:spcPct val="150000"/>
              </a:lnSpc>
              <a:buNone/>
            </a:pPr>
            <a:r>
              <a:rPr lang="en-US" dirty="0">
                <a:solidFill>
                  <a:schemeClr val="bg1"/>
                </a:solidFill>
              </a:rPr>
              <a:t>	</a:t>
            </a:r>
            <a:r>
              <a:rPr lang="en-US" dirty="0" smtClean="0">
                <a:solidFill>
                  <a:schemeClr val="bg1"/>
                </a:solidFill>
              </a:rPr>
              <a:t>C. SGOT, SGPT</a:t>
            </a:r>
          </a:p>
          <a:p>
            <a:pPr marL="0" indent="0">
              <a:lnSpc>
                <a:spcPct val="150000"/>
              </a:lnSpc>
              <a:buNone/>
            </a:pPr>
            <a:r>
              <a:rPr lang="en-US" dirty="0">
                <a:solidFill>
                  <a:schemeClr val="bg1"/>
                </a:solidFill>
              </a:rPr>
              <a:t>	</a:t>
            </a:r>
            <a:r>
              <a:rPr lang="en-US" dirty="0" smtClean="0">
                <a:solidFill>
                  <a:schemeClr val="bg1"/>
                </a:solidFill>
              </a:rPr>
              <a:t>D. LDH</a:t>
            </a:r>
            <a:endParaRPr lang="en-IN" dirty="0">
              <a:solidFill>
                <a:schemeClr val="bg1"/>
              </a:solidFill>
            </a:endParaRPr>
          </a:p>
        </p:txBody>
      </p:sp>
    </p:spTree>
    <p:extLst>
      <p:ext uri="{BB962C8B-B14F-4D97-AF65-F5344CB8AC3E}">
        <p14:creationId xmlns:p14="http://schemas.microsoft.com/office/powerpoint/2010/main" val="931661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pPr marL="0" indent="0">
              <a:lnSpc>
                <a:spcPct val="150000"/>
              </a:lnSpc>
              <a:buNone/>
            </a:pPr>
            <a:r>
              <a:rPr lang="en-IN" dirty="0" smtClean="0">
                <a:solidFill>
                  <a:schemeClr val="bg1"/>
                </a:solidFill>
              </a:rPr>
              <a:t>2. Mallory Hyaline Bodies are most commonly seen in:</a:t>
            </a:r>
          </a:p>
          <a:p>
            <a:pPr marL="0" indent="0">
              <a:lnSpc>
                <a:spcPct val="150000"/>
              </a:lnSpc>
              <a:buNone/>
            </a:pPr>
            <a:r>
              <a:rPr lang="en-IN" dirty="0">
                <a:solidFill>
                  <a:schemeClr val="bg1"/>
                </a:solidFill>
              </a:rPr>
              <a:t>	</a:t>
            </a:r>
            <a:r>
              <a:rPr lang="en-IN" dirty="0" smtClean="0">
                <a:solidFill>
                  <a:schemeClr val="bg1"/>
                </a:solidFill>
              </a:rPr>
              <a:t>A. Alcoholic liver disease</a:t>
            </a:r>
          </a:p>
          <a:p>
            <a:pPr marL="0" indent="0">
              <a:lnSpc>
                <a:spcPct val="150000"/>
              </a:lnSpc>
              <a:buNone/>
            </a:pPr>
            <a:r>
              <a:rPr lang="en-IN" dirty="0">
                <a:solidFill>
                  <a:schemeClr val="bg1"/>
                </a:solidFill>
              </a:rPr>
              <a:t>	</a:t>
            </a:r>
            <a:r>
              <a:rPr lang="en-IN" dirty="0" smtClean="0">
                <a:solidFill>
                  <a:schemeClr val="bg1"/>
                </a:solidFill>
              </a:rPr>
              <a:t>B. </a:t>
            </a:r>
            <a:r>
              <a:rPr lang="en-IN" dirty="0" err="1" smtClean="0">
                <a:solidFill>
                  <a:schemeClr val="bg1"/>
                </a:solidFill>
              </a:rPr>
              <a:t>Cirrohosis</a:t>
            </a:r>
            <a:endParaRPr lang="en-IN" dirty="0" smtClean="0">
              <a:solidFill>
                <a:schemeClr val="bg1"/>
              </a:solidFill>
            </a:endParaRPr>
          </a:p>
          <a:p>
            <a:pPr marL="0" indent="0">
              <a:lnSpc>
                <a:spcPct val="150000"/>
              </a:lnSpc>
              <a:buNone/>
            </a:pPr>
            <a:r>
              <a:rPr lang="en-IN" dirty="0">
                <a:solidFill>
                  <a:schemeClr val="bg1"/>
                </a:solidFill>
              </a:rPr>
              <a:t>	</a:t>
            </a:r>
            <a:r>
              <a:rPr lang="en-IN" dirty="0" smtClean="0">
                <a:solidFill>
                  <a:schemeClr val="bg1"/>
                </a:solidFill>
              </a:rPr>
              <a:t>C. Hepatitis</a:t>
            </a:r>
          </a:p>
          <a:p>
            <a:pPr marL="0" indent="0">
              <a:lnSpc>
                <a:spcPct val="150000"/>
              </a:lnSpc>
              <a:buNone/>
            </a:pPr>
            <a:r>
              <a:rPr lang="en-IN" dirty="0">
                <a:solidFill>
                  <a:schemeClr val="bg1"/>
                </a:solidFill>
              </a:rPr>
              <a:t>	</a:t>
            </a:r>
            <a:r>
              <a:rPr lang="en-IN" dirty="0" smtClean="0">
                <a:solidFill>
                  <a:schemeClr val="bg1"/>
                </a:solidFill>
              </a:rPr>
              <a:t>D. HCC</a:t>
            </a:r>
            <a:endParaRPr lang="en-IN" dirty="0">
              <a:solidFill>
                <a:schemeClr val="bg1"/>
              </a:solidFill>
            </a:endParaRPr>
          </a:p>
        </p:txBody>
      </p:sp>
    </p:spTree>
    <p:extLst>
      <p:ext uri="{BB962C8B-B14F-4D97-AF65-F5344CB8AC3E}">
        <p14:creationId xmlns:p14="http://schemas.microsoft.com/office/powerpoint/2010/main" val="247753966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buNone/>
            </a:pPr>
            <a:r>
              <a:rPr lang="en-IN" dirty="0" smtClean="0">
                <a:solidFill>
                  <a:schemeClr val="bg1"/>
                </a:solidFill>
              </a:rPr>
              <a:t>3. </a:t>
            </a:r>
            <a:endParaRPr lang="en-IN" dirty="0">
              <a:solidFill>
                <a:schemeClr val="bg1"/>
              </a:solidFill>
            </a:endParaRPr>
          </a:p>
        </p:txBody>
      </p:sp>
    </p:spTree>
    <p:extLst>
      <p:ext uri="{BB962C8B-B14F-4D97-AF65-F5344CB8AC3E}">
        <p14:creationId xmlns:p14="http://schemas.microsoft.com/office/powerpoint/2010/main" val="22782951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1326770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16633"/>
            <a:ext cx="8050088" cy="2376263"/>
          </a:xfrm>
        </p:spPr>
        <p:txBody>
          <a:bodyPr/>
          <a:lstStyle/>
          <a:p>
            <a:pPr algn="ctr"/>
            <a:endParaRPr lang="en-IN" dirty="0"/>
          </a:p>
        </p:txBody>
      </p:sp>
      <p:sp>
        <p:nvSpPr>
          <p:cNvPr id="3" name="Subtitle 2"/>
          <p:cNvSpPr>
            <a:spLocks noGrp="1"/>
          </p:cNvSpPr>
          <p:nvPr>
            <p:ph type="subTitle" idx="1"/>
          </p:nvPr>
        </p:nvSpPr>
        <p:spPr>
          <a:xfrm>
            <a:off x="4139952" y="4509120"/>
            <a:ext cx="5867418" cy="2088232"/>
          </a:xfrm>
        </p:spPr>
        <p:txBody>
          <a:bodyPr>
            <a:normAutofit fontScale="77500" lnSpcReduction="20000"/>
          </a:bodyPr>
          <a:lstStyle/>
          <a:p>
            <a:r>
              <a:rPr lang="en-US" sz="9600" dirty="0">
                <a:solidFill>
                  <a:schemeClr val="bg1"/>
                </a:solidFill>
                <a:effectLst>
                  <a:outerShdw blurRad="38100" dist="38100" dir="2700000" algn="tl">
                    <a:srgbClr val="000000">
                      <a:alpha val="43137"/>
                    </a:srgbClr>
                  </a:outerShdw>
                </a:effectLst>
                <a:latin typeface="Bahnschrift" pitchFamily="34" charset="0"/>
              </a:rPr>
              <a:t>HEPATITIS</a:t>
            </a:r>
            <a:r>
              <a:rPr lang="en-US" sz="9600" b="1" dirty="0" smtClean="0">
                <a:solidFill>
                  <a:schemeClr val="bg1"/>
                </a:solidFill>
                <a:effectLst>
                  <a:outerShdw blurRad="38100" dist="38100" dir="2700000" algn="tl">
                    <a:srgbClr val="000000">
                      <a:alpha val="43137"/>
                    </a:srgbClr>
                  </a:outerShdw>
                </a:effectLst>
                <a:latin typeface="Bahnschrift" pitchFamily="34" charset="0"/>
              </a:rPr>
              <a:t>		</a:t>
            </a:r>
            <a:endParaRPr lang="en-IN" sz="9600" b="1" dirty="0">
              <a:solidFill>
                <a:schemeClr val="bg1"/>
              </a:solidFill>
              <a:effectLst>
                <a:outerShdw blurRad="38100" dist="38100" dir="2700000" algn="tl">
                  <a:srgbClr val="000000">
                    <a:alpha val="43137"/>
                  </a:srgbClr>
                </a:outerShdw>
              </a:effectLst>
              <a:latin typeface="Bahnschrift" pitchFamily="34" charset="0"/>
            </a:endParaRPr>
          </a:p>
        </p:txBody>
      </p:sp>
    </p:spTree>
    <p:extLst>
      <p:ext uri="{BB962C8B-B14F-4D97-AF65-F5344CB8AC3E}">
        <p14:creationId xmlns:p14="http://schemas.microsoft.com/office/powerpoint/2010/main" val="31088602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13804051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1701941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72816"/>
            <a:ext cx="7416800" cy="508000"/>
          </a:xfrm>
        </p:spPr>
        <p:txBody>
          <a:bodyPr/>
          <a:lstStyle/>
          <a:p>
            <a:r>
              <a:rPr lang="en-IN" sz="8000" dirty="0" smtClean="0">
                <a:solidFill>
                  <a:srgbClr val="FFC000"/>
                </a:solidFill>
                <a:effectLst>
                  <a:outerShdw blurRad="38100" dist="38100" dir="2700000" algn="tl">
                    <a:srgbClr val="000000">
                      <a:alpha val="43137"/>
                    </a:srgbClr>
                  </a:outerShdw>
                </a:effectLst>
                <a:latin typeface="Algerian" pitchFamily="82" charset="0"/>
              </a:rPr>
              <a:t>THANK YOU</a:t>
            </a:r>
            <a:endParaRPr lang="en-IN" sz="8000" dirty="0">
              <a:solidFill>
                <a:srgbClr val="FFC000"/>
              </a:solidFill>
              <a:effectLst>
                <a:outerShdw blurRad="38100" dist="38100" dir="2700000" algn="tl">
                  <a:srgbClr val="000000">
                    <a:alpha val="43137"/>
                  </a:srgbClr>
                </a:outerShdw>
              </a:effectLst>
              <a:latin typeface="Algerian" pitchFamily="82" charset="0"/>
            </a:endParaRPr>
          </a:p>
        </p:txBody>
      </p:sp>
      <p:pic>
        <p:nvPicPr>
          <p:cNvPr id="1026" name="Picture 2" descr="C:\Users\shubhi saxena\Desktop\4db3d24f-b256-421c-bdf7-cbf7fe56a983.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8150" y="2705100"/>
            <a:ext cx="6608266" cy="4130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83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Normal Histology Of LIVER</a:t>
            </a:r>
            <a:endParaRPr lang="en-IN" dirty="0">
              <a:solidFill>
                <a:srgbClr val="FF0000"/>
              </a:solidFill>
            </a:endParaRPr>
          </a:p>
        </p:txBody>
      </p:sp>
      <p:sp>
        <p:nvSpPr>
          <p:cNvPr id="3" name="Content Placeholder 2"/>
          <p:cNvSpPr>
            <a:spLocks noGrp="1"/>
          </p:cNvSpPr>
          <p:nvPr>
            <p:ph idx="1"/>
          </p:nvPr>
        </p:nvSpPr>
        <p:spPr>
          <a:xfrm>
            <a:off x="107504" y="1844675"/>
            <a:ext cx="8784976" cy="4895850"/>
          </a:xfrm>
        </p:spPr>
        <p:txBody>
          <a:bodyPr/>
          <a:lstStyle/>
          <a:p>
            <a:pPr algn="just">
              <a:lnSpc>
                <a:spcPct val="150000"/>
              </a:lnSpc>
            </a:pPr>
            <a:r>
              <a:rPr lang="en-US" sz="2000" dirty="0" smtClean="0">
                <a:solidFill>
                  <a:schemeClr val="bg1"/>
                </a:solidFill>
                <a:latin typeface="Times New Roman" pitchFamily="18" charset="0"/>
                <a:cs typeface="Times New Roman" pitchFamily="18" charset="0"/>
              </a:rPr>
              <a:t>Structure of liver is a solid organ composed of tightly packed, pink staining plates of epithelial cells termed </a:t>
            </a:r>
            <a:r>
              <a:rPr lang="en-US" sz="2000" b="1" dirty="0" smtClean="0">
                <a:solidFill>
                  <a:schemeClr val="bg1"/>
                </a:solidFill>
                <a:latin typeface="Times New Roman" pitchFamily="18" charset="0"/>
                <a:cs typeface="Times New Roman" pitchFamily="18" charset="0"/>
              </a:rPr>
              <a:t>HEPATOCYTES.</a:t>
            </a:r>
          </a:p>
          <a:p>
            <a:pPr algn="just">
              <a:lnSpc>
                <a:spcPct val="150000"/>
              </a:lnSpc>
            </a:pPr>
            <a:r>
              <a:rPr lang="en-US" sz="2000" dirty="0">
                <a:solidFill>
                  <a:schemeClr val="bg1"/>
                </a:solidFill>
                <a:latin typeface="Times New Roman" pitchFamily="18" charset="0"/>
                <a:cs typeface="Times New Roman" pitchFamily="18" charset="0"/>
              </a:rPr>
              <a:t>O</a:t>
            </a:r>
            <a:r>
              <a:rPr lang="en-US" sz="2000" dirty="0" smtClean="0">
                <a:solidFill>
                  <a:schemeClr val="bg1"/>
                </a:solidFill>
                <a:latin typeface="Times New Roman" pitchFamily="18" charset="0"/>
                <a:cs typeface="Times New Roman" pitchFamily="18" charset="0"/>
              </a:rPr>
              <a:t>uter surface is covered by a capsule composed of collagenous tissue called GLISSON’S CAPSULE.</a:t>
            </a:r>
          </a:p>
          <a:p>
            <a:pPr algn="just">
              <a:lnSpc>
                <a:spcPct val="150000"/>
              </a:lnSpc>
            </a:pPr>
            <a:r>
              <a:rPr lang="en-US" sz="2000" dirty="0" smtClean="0">
                <a:solidFill>
                  <a:schemeClr val="bg1"/>
                </a:solidFill>
                <a:latin typeface="Times New Roman" pitchFamily="18" charset="0"/>
                <a:cs typeface="Times New Roman" pitchFamily="18" charset="0"/>
              </a:rPr>
              <a:t>Over the capsule is a layer of </a:t>
            </a:r>
            <a:r>
              <a:rPr lang="en-US" sz="2000" dirty="0" err="1" smtClean="0">
                <a:solidFill>
                  <a:schemeClr val="bg1"/>
                </a:solidFill>
                <a:latin typeface="Times New Roman" pitchFamily="18" charset="0"/>
                <a:cs typeface="Times New Roman" pitchFamily="18" charset="0"/>
              </a:rPr>
              <a:t>mesothelial</a:t>
            </a:r>
            <a:r>
              <a:rPr lang="en-US" sz="2000" dirty="0" smtClean="0">
                <a:solidFill>
                  <a:schemeClr val="bg1"/>
                </a:solidFill>
                <a:latin typeface="Times New Roman" pitchFamily="18" charset="0"/>
                <a:cs typeface="Times New Roman" pitchFamily="18" charset="0"/>
              </a:rPr>
              <a:t> cells from the peritoneum.</a:t>
            </a:r>
          </a:p>
          <a:p>
            <a:pPr algn="just">
              <a:lnSpc>
                <a:spcPct val="150000"/>
              </a:lnSpc>
            </a:pPr>
            <a:r>
              <a:rPr lang="en-US" sz="2000" dirty="0" smtClean="0">
                <a:solidFill>
                  <a:schemeClr val="bg1"/>
                </a:solidFill>
                <a:latin typeface="Times New Roman" pitchFamily="18" charset="0"/>
                <a:cs typeface="Times New Roman" pitchFamily="18" charset="0"/>
              </a:rPr>
              <a:t>Most of the collagenous connective tissue in the liver is in the form of </a:t>
            </a:r>
            <a:r>
              <a:rPr lang="en-US" sz="2000" b="1" dirty="0" smtClean="0">
                <a:solidFill>
                  <a:schemeClr val="bg1"/>
                </a:solidFill>
                <a:latin typeface="Times New Roman" pitchFamily="18" charset="0"/>
                <a:cs typeface="Times New Roman" pitchFamily="18" charset="0"/>
              </a:rPr>
              <a:t>PORTAL TRACTS.</a:t>
            </a:r>
            <a:endParaRPr lang="en-US" sz="2000" dirty="0" smtClean="0">
              <a:solidFill>
                <a:schemeClr val="bg1"/>
              </a:solidFill>
              <a:latin typeface="Times New Roman" pitchFamily="18" charset="0"/>
              <a:cs typeface="Times New Roman" pitchFamily="18" charset="0"/>
            </a:endParaRPr>
          </a:p>
          <a:p>
            <a:pPr algn="just">
              <a:lnSpc>
                <a:spcPct val="150000"/>
              </a:lnSpc>
            </a:pPr>
            <a:r>
              <a:rPr lang="en-US" sz="2000" dirty="0" err="1" smtClean="0">
                <a:solidFill>
                  <a:schemeClr val="bg1"/>
                </a:solidFill>
                <a:latin typeface="Times New Roman" pitchFamily="18" charset="0"/>
                <a:cs typeface="Times New Roman" pitchFamily="18" charset="0"/>
              </a:rPr>
              <a:t>Centrilobular</a:t>
            </a:r>
            <a:r>
              <a:rPr lang="en-US" sz="2000" dirty="0" smtClean="0">
                <a:solidFill>
                  <a:schemeClr val="bg1"/>
                </a:solidFill>
                <a:latin typeface="Times New Roman" pitchFamily="18" charset="0"/>
                <a:cs typeface="Times New Roman" pitchFamily="18" charset="0"/>
              </a:rPr>
              <a:t> veins ( </a:t>
            </a:r>
            <a:r>
              <a:rPr lang="en-US" sz="2000" b="1" dirty="0" smtClean="0">
                <a:solidFill>
                  <a:schemeClr val="bg1"/>
                </a:solidFill>
                <a:latin typeface="Times New Roman" pitchFamily="18" charset="0"/>
                <a:cs typeface="Times New Roman" pitchFamily="18" charset="0"/>
              </a:rPr>
              <a:t>Hepatic veins </a:t>
            </a:r>
            <a:r>
              <a:rPr lang="en-US" sz="2000" dirty="0" smtClean="0">
                <a:solidFill>
                  <a:schemeClr val="bg1"/>
                </a:solidFill>
                <a:latin typeface="Times New Roman" pitchFamily="18" charset="0"/>
                <a:cs typeface="Times New Roman" pitchFamily="18" charset="0"/>
              </a:rPr>
              <a:t>) drain the liver.</a:t>
            </a:r>
            <a:endParaRPr lang="en-IN"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13301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nu\Desktop\images\LIVER00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1"/>
            <a:ext cx="8784975" cy="50013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5301208"/>
            <a:ext cx="8928992" cy="1323439"/>
          </a:xfrm>
          <a:prstGeom prst="rect">
            <a:avLst/>
          </a:prstGeom>
          <a:noFill/>
        </p:spPr>
        <p:txBody>
          <a:bodyPr wrap="square" rtlCol="0">
            <a:spAutoFit/>
          </a:bodyPr>
          <a:lstStyle/>
          <a:p>
            <a:r>
              <a:rPr lang="en-IN" sz="1600" dirty="0" smtClean="0">
                <a:solidFill>
                  <a:schemeClr val="bg1"/>
                </a:solidFill>
              </a:rPr>
              <a:t>Liver is divided histologically into lobules. The </a:t>
            </a:r>
            <a:r>
              <a:rPr lang="en-IN" sz="1600" dirty="0" err="1" smtClean="0">
                <a:solidFill>
                  <a:schemeClr val="bg1"/>
                </a:solidFill>
              </a:rPr>
              <a:t>center</a:t>
            </a:r>
            <a:r>
              <a:rPr lang="en-IN" sz="1600" dirty="0" smtClean="0">
                <a:solidFill>
                  <a:schemeClr val="bg1"/>
                </a:solidFill>
              </a:rPr>
              <a:t> of the lobule is the central vein. At the periphery of the lobule are portal triads. Functionally, the liver can be divided into three zones, based upon oxygen supply. Zone 1 encircles the portal tracts where the oxygenated blood from hepatic arteries enters. Zone 3 is located around central veins, where oxygenation is poor. Zone 2 is located in between.</a:t>
            </a:r>
            <a:endParaRPr lang="en-IN" sz="1600" dirty="0">
              <a:solidFill>
                <a:schemeClr val="bg1"/>
              </a:solidFill>
            </a:endParaRPr>
          </a:p>
        </p:txBody>
      </p:sp>
    </p:spTree>
    <p:extLst>
      <p:ext uri="{BB962C8B-B14F-4D97-AF65-F5344CB8AC3E}">
        <p14:creationId xmlns:p14="http://schemas.microsoft.com/office/powerpoint/2010/main" val="942684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792088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5949280"/>
            <a:ext cx="7416824" cy="584775"/>
          </a:xfrm>
          <a:prstGeom prst="rect">
            <a:avLst/>
          </a:prstGeom>
          <a:noFill/>
        </p:spPr>
        <p:txBody>
          <a:bodyPr wrap="square" rtlCol="0">
            <a:spAutoFit/>
          </a:bodyPr>
          <a:lstStyle/>
          <a:p>
            <a:r>
              <a:rPr lang="en-US" sz="3200" dirty="0" smtClean="0"/>
              <a:t>	</a:t>
            </a:r>
            <a:r>
              <a:rPr lang="en-US" sz="2800" dirty="0" smtClean="0">
                <a:solidFill>
                  <a:schemeClr val="bg1"/>
                </a:solidFill>
              </a:rPr>
              <a:t>Hepatocytes and </a:t>
            </a:r>
            <a:r>
              <a:rPr lang="en-US" sz="2800" dirty="0" err="1" smtClean="0">
                <a:solidFill>
                  <a:schemeClr val="bg1"/>
                </a:solidFill>
              </a:rPr>
              <a:t>Binucleate</a:t>
            </a:r>
            <a:r>
              <a:rPr lang="en-US" sz="2800" dirty="0" smtClean="0">
                <a:solidFill>
                  <a:schemeClr val="bg1"/>
                </a:solidFill>
              </a:rPr>
              <a:t> cells</a:t>
            </a:r>
            <a:endParaRPr lang="en-IN" sz="2800" dirty="0">
              <a:solidFill>
                <a:schemeClr val="bg1"/>
              </a:solidFill>
            </a:endParaRPr>
          </a:p>
        </p:txBody>
      </p:sp>
    </p:spTree>
    <p:extLst>
      <p:ext uri="{BB962C8B-B14F-4D97-AF65-F5344CB8AC3E}">
        <p14:creationId xmlns:p14="http://schemas.microsoft.com/office/powerpoint/2010/main" val="3422095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3999" cy="6858000"/>
            <a:chOff x="983141" y="536448"/>
            <a:chExt cx="8066405" cy="5508625"/>
          </a:xfrm>
        </p:grpSpPr>
        <p:pic>
          <p:nvPicPr>
            <p:cNvPr id="3" name="object 3"/>
            <p:cNvPicPr/>
            <p:nvPr/>
          </p:nvPicPr>
          <p:blipFill>
            <a:blip r:embed="rId2" cstate="print"/>
            <a:stretch>
              <a:fillRect/>
            </a:stretch>
          </p:blipFill>
          <p:spPr>
            <a:xfrm>
              <a:off x="983141" y="548639"/>
              <a:ext cx="8052654" cy="5495853"/>
            </a:xfrm>
            <a:prstGeom prst="rect">
              <a:avLst/>
            </a:prstGeom>
          </p:spPr>
        </p:pic>
        <p:sp>
          <p:nvSpPr>
            <p:cNvPr id="4" name="object 4"/>
            <p:cNvSpPr/>
            <p:nvPr/>
          </p:nvSpPr>
          <p:spPr>
            <a:xfrm>
              <a:off x="8317230" y="549402"/>
              <a:ext cx="719455" cy="1511935"/>
            </a:xfrm>
            <a:custGeom>
              <a:avLst/>
              <a:gdLst/>
              <a:ahLst/>
              <a:cxnLst/>
              <a:rect l="l" t="t" r="r" b="b"/>
              <a:pathLst>
                <a:path w="719454" h="1511935">
                  <a:moveTo>
                    <a:pt x="719327" y="0"/>
                  </a:moveTo>
                  <a:lnTo>
                    <a:pt x="0" y="0"/>
                  </a:lnTo>
                  <a:lnTo>
                    <a:pt x="0" y="1511808"/>
                  </a:lnTo>
                  <a:lnTo>
                    <a:pt x="719327" y="1511808"/>
                  </a:lnTo>
                  <a:lnTo>
                    <a:pt x="719327" y="0"/>
                  </a:lnTo>
                  <a:close/>
                </a:path>
              </a:pathLst>
            </a:custGeom>
            <a:solidFill>
              <a:srgbClr val="FFFFFF"/>
            </a:solidFill>
          </p:spPr>
          <p:txBody>
            <a:bodyPr wrap="square" lIns="0" tIns="0" rIns="0" bIns="0" rtlCol="0"/>
            <a:lstStyle/>
            <a:p>
              <a:endParaRPr/>
            </a:p>
          </p:txBody>
        </p:sp>
        <p:sp>
          <p:nvSpPr>
            <p:cNvPr id="5" name="object 5"/>
            <p:cNvSpPr/>
            <p:nvPr/>
          </p:nvSpPr>
          <p:spPr>
            <a:xfrm>
              <a:off x="8317230" y="549402"/>
              <a:ext cx="719455" cy="1511935"/>
            </a:xfrm>
            <a:custGeom>
              <a:avLst/>
              <a:gdLst/>
              <a:ahLst/>
              <a:cxnLst/>
              <a:rect l="l" t="t" r="r" b="b"/>
              <a:pathLst>
                <a:path w="719454" h="1511935">
                  <a:moveTo>
                    <a:pt x="0" y="1511808"/>
                  </a:moveTo>
                  <a:lnTo>
                    <a:pt x="719327" y="1511808"/>
                  </a:lnTo>
                  <a:lnTo>
                    <a:pt x="719327" y="0"/>
                  </a:lnTo>
                  <a:lnTo>
                    <a:pt x="0" y="0"/>
                  </a:lnTo>
                  <a:lnTo>
                    <a:pt x="0" y="1511808"/>
                  </a:lnTo>
                  <a:close/>
                </a:path>
              </a:pathLst>
            </a:custGeom>
            <a:ln w="25908">
              <a:solidFill>
                <a:srgbClr val="FFFFFF"/>
              </a:solidFill>
            </a:ln>
          </p:spPr>
          <p:txBody>
            <a:bodyPr wrap="square" lIns="0" tIns="0" rIns="0" bIns="0" rtlCol="0"/>
            <a:lstStyle/>
            <a:p>
              <a:endParaRPr/>
            </a:p>
          </p:txBody>
        </p:sp>
      </p:grpSp>
    </p:spTree>
    <p:extLst>
      <p:ext uri="{BB962C8B-B14F-4D97-AF65-F5344CB8AC3E}">
        <p14:creationId xmlns:p14="http://schemas.microsoft.com/office/powerpoint/2010/main" val="28382296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7992888" cy="523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5445224"/>
            <a:ext cx="8280920" cy="1477328"/>
          </a:xfrm>
          <a:prstGeom prst="rect">
            <a:avLst/>
          </a:prstGeom>
          <a:noFill/>
        </p:spPr>
        <p:txBody>
          <a:bodyPr wrap="square" rtlCol="0">
            <a:spAutoFit/>
          </a:bodyPr>
          <a:lstStyle/>
          <a:p>
            <a:pPr algn="just"/>
            <a:r>
              <a:rPr lang="en-IN" dirty="0" smtClean="0">
                <a:solidFill>
                  <a:schemeClr val="bg1"/>
                </a:solidFill>
              </a:rPr>
              <a:t>Portal tracts are triangular to round structures which contain pre-terminal and terminal portal veins (arrowhead), terminal branches of hepatic artery (arrow with tail), and bile ducts (big arrow) embedded in fibrous connective tissue. The portal tract is bounded by a discontinuous lining of hepatocytes called the limiting plate (curved arrow).</a:t>
            </a:r>
            <a:endParaRPr lang="en-IN" dirty="0">
              <a:solidFill>
                <a:schemeClr val="bg1"/>
              </a:solidFill>
            </a:endParaRPr>
          </a:p>
        </p:txBody>
      </p:sp>
    </p:spTree>
    <p:extLst>
      <p:ext uri="{BB962C8B-B14F-4D97-AF65-F5344CB8AC3E}">
        <p14:creationId xmlns:p14="http://schemas.microsoft.com/office/powerpoint/2010/main" val="4103931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What is HEPATITIS</a:t>
            </a:r>
            <a:endParaRPr lang="en-IN" dirty="0">
              <a:solidFill>
                <a:srgbClr val="FF0000"/>
              </a:solidFill>
            </a:endParaRPr>
          </a:p>
        </p:txBody>
      </p:sp>
      <p:sp>
        <p:nvSpPr>
          <p:cNvPr id="3" name="Content Placeholder 2"/>
          <p:cNvSpPr>
            <a:spLocks noGrp="1"/>
          </p:cNvSpPr>
          <p:nvPr>
            <p:ph idx="1"/>
          </p:nvPr>
        </p:nvSpPr>
        <p:spPr>
          <a:xfrm>
            <a:off x="251520" y="1844675"/>
            <a:ext cx="8568952" cy="4895850"/>
          </a:xfrm>
        </p:spPr>
        <p:txBody>
          <a:bodyPr/>
          <a:lstStyle/>
          <a:p>
            <a:pPr algn="just">
              <a:lnSpc>
                <a:spcPct val="200000"/>
              </a:lnSpc>
            </a:pPr>
            <a:r>
              <a:rPr lang="en-US" sz="2400" b="1" dirty="0">
                <a:solidFill>
                  <a:schemeClr val="bg1"/>
                </a:solidFill>
                <a:latin typeface="Times New Roman" pitchFamily="18" charset="0"/>
                <a:cs typeface="Times New Roman" pitchFamily="18" charset="0"/>
              </a:rPr>
              <a:t>Hepatitis</a:t>
            </a:r>
            <a:r>
              <a:rPr lang="en-US" sz="2400" dirty="0">
                <a:solidFill>
                  <a:schemeClr val="bg1"/>
                </a:solidFill>
                <a:latin typeface="Times New Roman" pitchFamily="18" charset="0"/>
                <a:cs typeface="Times New Roman" pitchFamily="18" charset="0"/>
              </a:rPr>
              <a:t> is </a:t>
            </a:r>
            <a:r>
              <a:rPr lang="en-US" sz="2400" dirty="0" err="1">
                <a:solidFill>
                  <a:schemeClr val="bg1"/>
                </a:solidFill>
                <a:latin typeface="Times New Roman" pitchFamily="18" charset="0"/>
                <a:cs typeface="Times New Roman" pitchFamily="18" charset="0"/>
              </a:rPr>
              <a:t>necro</a:t>
            </a:r>
            <a:r>
              <a:rPr lang="en-US" sz="2400" dirty="0">
                <a:solidFill>
                  <a:schemeClr val="bg1"/>
                </a:solidFill>
                <a:latin typeface="Times New Roman" pitchFamily="18" charset="0"/>
                <a:cs typeface="Times New Roman" pitchFamily="18" charset="0"/>
              </a:rPr>
              <a:t>-inflammatory liver disease characterized by the presence of inflammatory cells in in the  </a:t>
            </a:r>
            <a:r>
              <a:rPr lang="en-US" sz="2400" b="1" u="sng" dirty="0">
                <a:solidFill>
                  <a:schemeClr val="bg1"/>
                </a:solidFill>
                <a:latin typeface="Times New Roman" pitchFamily="18" charset="0"/>
                <a:cs typeface="Times New Roman" pitchFamily="18" charset="0"/>
              </a:rPr>
              <a:t>portal tracts</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then spillover to neighboring </a:t>
            </a:r>
            <a:r>
              <a:rPr lang="en-US" sz="2400" dirty="0" err="1">
                <a:solidFill>
                  <a:schemeClr val="bg1"/>
                </a:solidFill>
                <a:latin typeface="Times New Roman" pitchFamily="18" charset="0"/>
                <a:cs typeface="Times New Roman" pitchFamily="18" charset="0"/>
              </a:rPr>
              <a:t>parenchymatous</a:t>
            </a:r>
            <a:r>
              <a:rPr lang="en-US" sz="2400" dirty="0">
                <a:solidFill>
                  <a:schemeClr val="bg1"/>
                </a:solidFill>
                <a:latin typeface="Times New Roman" pitchFamily="18" charset="0"/>
                <a:cs typeface="Times New Roman" pitchFamily="18" charset="0"/>
              </a:rPr>
              <a:t> liver cells . </a:t>
            </a:r>
            <a:endParaRPr lang="ar-SA" sz="2400" dirty="0">
              <a:solidFill>
                <a:schemeClr val="bg1"/>
              </a:solidFill>
              <a:latin typeface="Times New Roman" pitchFamily="18" charset="0"/>
              <a:cs typeface="Times New Roman" pitchFamily="18" charset="0"/>
            </a:endParaRPr>
          </a:p>
          <a:p>
            <a:pPr algn="just">
              <a:lnSpc>
                <a:spcPct val="200000"/>
              </a:lnSpc>
            </a:pPr>
            <a:r>
              <a:rPr lang="en-IN" sz="2400" dirty="0" smtClean="0">
                <a:solidFill>
                  <a:schemeClr val="bg1"/>
                </a:solidFill>
                <a:latin typeface="Times New Roman" pitchFamily="18" charset="0"/>
                <a:cs typeface="Times New Roman" pitchFamily="18" charset="0"/>
              </a:rPr>
              <a:t>It </a:t>
            </a:r>
            <a:r>
              <a:rPr lang="en-IN" sz="2400" dirty="0">
                <a:solidFill>
                  <a:schemeClr val="bg1"/>
                </a:solidFill>
                <a:latin typeface="Times New Roman" pitchFamily="18" charset="0"/>
                <a:cs typeface="Times New Roman" pitchFamily="18" charset="0"/>
              </a:rPr>
              <a:t>is Hepatocellular damage after an insult resulting in elevated transaminases </a:t>
            </a:r>
            <a:r>
              <a:rPr lang="en-IN" sz="2400" dirty="0" smtClean="0">
                <a:solidFill>
                  <a:schemeClr val="bg1"/>
                </a:solidFill>
                <a:latin typeface="Times New Roman" pitchFamily="18" charset="0"/>
                <a:cs typeface="Times New Roman" pitchFamily="18" charset="0"/>
              </a:rPr>
              <a:t>level and signs </a:t>
            </a:r>
            <a:r>
              <a:rPr lang="en-IN" sz="2400" dirty="0">
                <a:solidFill>
                  <a:schemeClr val="bg1"/>
                </a:solidFill>
                <a:latin typeface="Times New Roman" pitchFamily="18" charset="0"/>
                <a:cs typeface="Times New Roman" pitchFamily="18" charset="0"/>
              </a:rPr>
              <a:t>of liver dysfunction </a:t>
            </a:r>
          </a:p>
          <a:p>
            <a:pPr algn="just">
              <a:lnSpc>
                <a:spcPct val="200000"/>
              </a:lnSpc>
            </a:pPr>
            <a:endParaRPr lang="en-IN" sz="2400" dirty="0">
              <a:solidFill>
                <a:schemeClr val="bg1"/>
              </a:solidFill>
              <a:latin typeface="Times New Roman" pitchFamily="18" charset="0"/>
              <a:cs typeface="Times New Roman" pitchFamily="18" charset="0"/>
            </a:endParaRPr>
          </a:p>
          <a:p>
            <a:pPr algn="just">
              <a:lnSpc>
                <a:spcPct val="200000"/>
              </a:lnSpc>
            </a:pPr>
            <a:endParaRPr lang="en-IN"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43345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548680"/>
            <a:ext cx="7416800" cy="508000"/>
          </a:xfrm>
        </p:spPr>
        <p:txBody>
          <a:bodyPr/>
          <a:lstStyle/>
          <a:p>
            <a:pPr algn="ctr"/>
            <a:r>
              <a:rPr lang="en-US" sz="4400" dirty="0" smtClean="0">
                <a:solidFill>
                  <a:srgbClr val="FF0000"/>
                </a:solidFill>
                <a:effectLst>
                  <a:outerShdw blurRad="38100" dist="38100" dir="2700000" algn="tl">
                    <a:srgbClr val="000000">
                      <a:alpha val="43137"/>
                    </a:srgbClr>
                  </a:outerShdw>
                </a:effectLst>
              </a:rPr>
              <a:t>ACUTE HEPATITIS</a:t>
            </a:r>
            <a:endParaRPr lang="en-IN" sz="44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512" y="1844675"/>
            <a:ext cx="8784976" cy="4895850"/>
          </a:xfrm>
        </p:spPr>
        <p:txBody>
          <a:bodyPr>
            <a:normAutofit/>
          </a:bodyPr>
          <a:lstStyle/>
          <a:p>
            <a:pPr algn="just">
              <a:lnSpc>
                <a:spcPct val="150000"/>
              </a:lnSpc>
            </a:pPr>
            <a:r>
              <a:rPr lang="en-IN" sz="2400" dirty="0" smtClean="0">
                <a:solidFill>
                  <a:schemeClr val="bg1"/>
                </a:solidFill>
                <a:latin typeface="Times New Roman" pitchFamily="18" charset="0"/>
                <a:cs typeface="Times New Roman" pitchFamily="18" charset="0"/>
              </a:rPr>
              <a:t>Morphologic </a:t>
            </a:r>
            <a:r>
              <a:rPr lang="en-IN" sz="2400" dirty="0">
                <a:solidFill>
                  <a:schemeClr val="bg1"/>
                </a:solidFill>
                <a:latin typeface="Times New Roman" pitchFamily="18" charset="0"/>
                <a:cs typeface="Times New Roman" pitchFamily="18" charset="0"/>
              </a:rPr>
              <a:t>evidence of inflammation &amp; necrosis plus labs </a:t>
            </a:r>
            <a:r>
              <a:rPr lang="en-IN" sz="2400" dirty="0" smtClean="0">
                <a:solidFill>
                  <a:schemeClr val="bg1"/>
                </a:solidFill>
                <a:latin typeface="Times New Roman" pitchFamily="18" charset="0"/>
                <a:cs typeface="Times New Roman" pitchFamily="18" charset="0"/>
              </a:rPr>
              <a:t>and/or clinical </a:t>
            </a:r>
            <a:r>
              <a:rPr lang="en-IN" sz="2400" dirty="0">
                <a:solidFill>
                  <a:schemeClr val="bg1"/>
                </a:solidFill>
                <a:latin typeface="Times New Roman" pitchFamily="18" charset="0"/>
                <a:cs typeface="Times New Roman" pitchFamily="18" charset="0"/>
              </a:rPr>
              <a:t>evidence of liver disease for  less than six </a:t>
            </a:r>
            <a:r>
              <a:rPr lang="en-IN" sz="2400" dirty="0" smtClean="0">
                <a:solidFill>
                  <a:schemeClr val="bg1"/>
                </a:solidFill>
                <a:latin typeface="Times New Roman" pitchFamily="18" charset="0"/>
                <a:cs typeface="Times New Roman" pitchFamily="18" charset="0"/>
              </a:rPr>
              <a:t>months.</a:t>
            </a:r>
          </a:p>
          <a:p>
            <a:pPr algn="just">
              <a:lnSpc>
                <a:spcPct val="150000"/>
              </a:lnSpc>
            </a:pPr>
            <a:endParaRPr lang="en-IN" sz="2400" dirty="0">
              <a:solidFill>
                <a:schemeClr val="bg1"/>
              </a:solidFill>
              <a:latin typeface="Times New Roman" pitchFamily="18" charset="0"/>
              <a:cs typeface="Times New Roman" pitchFamily="18" charset="0"/>
            </a:endParaRPr>
          </a:p>
        </p:txBody>
      </p:sp>
      <p:graphicFrame>
        <p:nvGraphicFramePr>
          <p:cNvPr id="5" name="Diagram 4"/>
          <p:cNvGraphicFramePr/>
          <p:nvPr>
            <p:extLst>
              <p:ext uri="{D42A27DB-BD31-4B8C-83A1-F6EECF244321}">
                <p14:modId xmlns:p14="http://schemas.microsoft.com/office/powerpoint/2010/main" val="698728795"/>
              </p:ext>
            </p:extLst>
          </p:nvPr>
        </p:nvGraphicFramePr>
        <p:xfrm>
          <a:off x="179512" y="1484784"/>
          <a:ext cx="8856984"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6474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CHRONIC HEPATITIS</a:t>
            </a:r>
            <a:endParaRPr lang="en-IN" dirty="0">
              <a:solidFill>
                <a:srgbClr val="FF0000"/>
              </a:solidFill>
            </a:endParaRPr>
          </a:p>
        </p:txBody>
      </p:sp>
      <p:sp>
        <p:nvSpPr>
          <p:cNvPr id="3" name="Content Placeholder 2"/>
          <p:cNvSpPr>
            <a:spLocks noGrp="1"/>
          </p:cNvSpPr>
          <p:nvPr>
            <p:ph idx="1"/>
          </p:nvPr>
        </p:nvSpPr>
        <p:spPr>
          <a:xfrm>
            <a:off x="179512" y="1844675"/>
            <a:ext cx="8712968" cy="4895850"/>
          </a:xfrm>
        </p:spPr>
        <p:txBody>
          <a:bodyPr>
            <a:normAutofit/>
          </a:bodyPr>
          <a:lstStyle/>
          <a:p>
            <a:pPr algn="just"/>
            <a:r>
              <a:rPr lang="en-US" sz="2400" dirty="0" smtClean="0">
                <a:solidFill>
                  <a:schemeClr val="bg1"/>
                </a:solidFill>
                <a:latin typeface="Times New Roman" pitchFamily="18" charset="0"/>
                <a:cs typeface="Times New Roman" pitchFamily="18" charset="0"/>
              </a:rPr>
              <a:t>Symptomatic, biochemical, or serological evidence of continuing or relapsing hepatic disease for more then six months.</a:t>
            </a:r>
          </a:p>
          <a:p>
            <a:pPr algn="just"/>
            <a:endParaRPr lang="en-IN" sz="2400" dirty="0">
              <a:solidFill>
                <a:schemeClr val="bg1"/>
              </a:solidFill>
              <a:latin typeface="Times New Roman" pitchFamily="18" charset="0"/>
              <a:cs typeface="Times New Roman" pitchFamily="18" charset="0"/>
            </a:endParaRPr>
          </a:p>
        </p:txBody>
      </p:sp>
      <p:graphicFrame>
        <p:nvGraphicFramePr>
          <p:cNvPr id="5" name="Diagram 4"/>
          <p:cNvGraphicFramePr/>
          <p:nvPr>
            <p:extLst>
              <p:ext uri="{D42A27DB-BD31-4B8C-83A1-F6EECF244321}">
                <p14:modId xmlns:p14="http://schemas.microsoft.com/office/powerpoint/2010/main" val="2706492234"/>
              </p:ext>
            </p:extLst>
          </p:nvPr>
        </p:nvGraphicFramePr>
        <p:xfrm>
          <a:off x="107504" y="1700808"/>
          <a:ext cx="8928992"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2838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effectLst>
                  <a:outerShdw blurRad="38100" dist="38100" dir="2700000" algn="tl">
                    <a:srgbClr val="000000">
                      <a:alpha val="43137"/>
                    </a:srgbClr>
                  </a:outerShdw>
                </a:effectLst>
              </a:rPr>
              <a:t>VIRAL HEPATITIS</a:t>
            </a:r>
            <a:endParaRPr lang="en-IN"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512" y="1844675"/>
            <a:ext cx="8712968" cy="4895850"/>
          </a:xfrm>
        </p:spPr>
        <p:txBody>
          <a:bodyPr/>
          <a:lstStyle/>
          <a:p>
            <a:pPr algn="just">
              <a:lnSpc>
                <a:spcPct val="150000"/>
              </a:lnSpc>
            </a:pPr>
            <a:r>
              <a:rPr lang="en-IN" sz="2400" dirty="0">
                <a:solidFill>
                  <a:schemeClr val="bg1"/>
                </a:solidFill>
                <a:latin typeface="Times New Roman" pitchFamily="18" charset="0"/>
                <a:cs typeface="Times New Roman" pitchFamily="18" charset="0"/>
              </a:rPr>
              <a:t>A group of viruses known as the hepatitis viruses cause most cases of liver damage worldwide. Hepatitis can also be due to toxins (notably alcohol), other infections.</a:t>
            </a:r>
          </a:p>
          <a:p>
            <a:pPr algn="just">
              <a:lnSpc>
                <a:spcPct val="150000"/>
              </a:lnSpc>
            </a:pPr>
            <a:r>
              <a:rPr lang="en-IN" sz="2400" dirty="0">
                <a:solidFill>
                  <a:schemeClr val="bg1"/>
                </a:solidFill>
                <a:latin typeface="Times New Roman" pitchFamily="18" charset="0"/>
                <a:cs typeface="Times New Roman" pitchFamily="18" charset="0"/>
              </a:rPr>
              <a:t>Common viruses cause hepatitis include </a:t>
            </a:r>
            <a:r>
              <a:rPr lang="en-IN" sz="2400" dirty="0" smtClean="0">
                <a:solidFill>
                  <a:schemeClr val="bg1"/>
                </a:solidFill>
                <a:latin typeface="Times New Roman" pitchFamily="18" charset="0"/>
                <a:cs typeface="Times New Roman" pitchFamily="18" charset="0"/>
              </a:rPr>
              <a:t>A,B,C,D,E,G…</a:t>
            </a:r>
            <a:endParaRPr lang="en-IN" sz="2400" dirty="0">
              <a:solidFill>
                <a:schemeClr val="bg1"/>
              </a:solidFill>
              <a:latin typeface="Times New Roman" pitchFamily="18" charset="0"/>
              <a:cs typeface="Times New Roman" pitchFamily="18" charset="0"/>
            </a:endParaRPr>
          </a:p>
          <a:p>
            <a:pPr algn="just">
              <a:lnSpc>
                <a:spcPct val="150000"/>
              </a:lnSpc>
            </a:pPr>
            <a:r>
              <a:rPr lang="en-IN" sz="2400" dirty="0" smtClean="0">
                <a:solidFill>
                  <a:schemeClr val="bg1"/>
                </a:solidFill>
                <a:latin typeface="Times New Roman" pitchFamily="18" charset="0"/>
                <a:cs typeface="Times New Roman" pitchFamily="18" charset="0"/>
              </a:rPr>
              <a:t>Viral </a:t>
            </a:r>
            <a:r>
              <a:rPr lang="en-IN" sz="2400" dirty="0">
                <a:solidFill>
                  <a:schemeClr val="bg1"/>
                </a:solidFill>
                <a:latin typeface="Times New Roman" pitchFamily="18" charset="0"/>
                <a:cs typeface="Times New Roman" pitchFamily="18" charset="0"/>
              </a:rPr>
              <a:t>Hepatitis: Hepatitis A through E (more than 95% of viral cause), Herpes simplex, Cytomegalovirus, Epstein-Barr, yellow fever virus, adenoviruses.</a:t>
            </a:r>
          </a:p>
          <a:p>
            <a:pPr algn="just">
              <a:lnSpc>
                <a:spcPct val="150000"/>
              </a:lnSpc>
            </a:pPr>
            <a:endParaRPr lang="en-IN"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38133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116632"/>
            <a:ext cx="7380312" cy="864096"/>
          </a:xfrm>
        </p:spPr>
        <p:txBody>
          <a:bodyPr/>
          <a:lstStyle/>
          <a:p>
            <a:pPr algn="ctr"/>
            <a:r>
              <a:rPr lang="en-US" dirty="0" smtClean="0">
                <a:solidFill>
                  <a:srgbClr val="FF0000"/>
                </a:solidFill>
              </a:rPr>
              <a:t>Viral Hepatitis Overview</a:t>
            </a:r>
            <a:endParaRPr lang="en-IN"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4448586"/>
              </p:ext>
            </p:extLst>
          </p:nvPr>
        </p:nvGraphicFramePr>
        <p:xfrm>
          <a:off x="1" y="836714"/>
          <a:ext cx="9143998" cy="6021286"/>
        </p:xfrm>
        <a:graphic>
          <a:graphicData uri="http://schemas.openxmlformats.org/drawingml/2006/table">
            <a:tbl>
              <a:tblPr firstRow="1" firstCol="1" bandRow="1">
                <a:tableStyleId>{5C22544A-7EE6-4342-B048-85BDC9FD1C3A}</a:tableStyleId>
              </a:tblPr>
              <a:tblGrid>
                <a:gridCol w="1523670"/>
                <a:gridCol w="1523670"/>
                <a:gridCol w="1523670"/>
                <a:gridCol w="1523670"/>
                <a:gridCol w="1524659"/>
                <a:gridCol w="1524659"/>
              </a:tblGrid>
              <a:tr h="253348">
                <a:tc>
                  <a:txBody>
                    <a:bodyPr/>
                    <a:lstStyle/>
                    <a:p>
                      <a:pPr algn="ctr">
                        <a:lnSpc>
                          <a:spcPct val="115000"/>
                        </a:lnSpc>
                        <a:spcAft>
                          <a:spcPts val="0"/>
                        </a:spcAft>
                      </a:pPr>
                      <a:r>
                        <a:rPr lang="en-IN" sz="1100" dirty="0">
                          <a:effectLst/>
                        </a:rPr>
                        <a:t>Virus</a:t>
                      </a:r>
                      <a:endParaRPr lang="en-IN" sz="1100" dirty="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Hepatitis A</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Hepatitis B</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Hepatitis C</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Hepatitis D</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Hepatitis E</a:t>
                      </a:r>
                      <a:endParaRPr lang="en-IN" sz="1100">
                        <a:effectLst/>
                        <a:latin typeface="Calibri"/>
                        <a:ea typeface="Calibri"/>
                        <a:cs typeface="Times New Roman"/>
                      </a:endParaRPr>
                    </a:p>
                  </a:txBody>
                  <a:tcPr marL="68309" marR="68309" marT="0" marB="0"/>
                </a:tc>
              </a:tr>
              <a:tr h="720992">
                <a:tc>
                  <a:txBody>
                    <a:bodyPr/>
                    <a:lstStyle/>
                    <a:p>
                      <a:pPr>
                        <a:lnSpc>
                          <a:spcPct val="115000"/>
                        </a:lnSpc>
                        <a:spcAft>
                          <a:spcPts val="0"/>
                        </a:spcAft>
                      </a:pPr>
                      <a:r>
                        <a:rPr lang="en-IN" sz="1100">
                          <a:effectLst/>
                        </a:rPr>
                        <a:t>Type of virus</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ssRNA</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Partially dsDNA</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ssRNA</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Circular defective ssRNA</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ssRNA</a:t>
                      </a:r>
                      <a:endParaRPr lang="en-IN" sz="1100">
                        <a:effectLst/>
                        <a:latin typeface="Calibri"/>
                        <a:ea typeface="Calibri"/>
                        <a:cs typeface="Times New Roman"/>
                      </a:endParaRPr>
                    </a:p>
                  </a:txBody>
                  <a:tcPr marL="68309" marR="68309" marT="0" marB="0"/>
                </a:tc>
              </a:tr>
              <a:tr h="961323">
                <a:tc>
                  <a:txBody>
                    <a:bodyPr/>
                    <a:lstStyle/>
                    <a:p>
                      <a:pPr>
                        <a:lnSpc>
                          <a:spcPct val="115000"/>
                        </a:lnSpc>
                        <a:spcAft>
                          <a:spcPts val="0"/>
                        </a:spcAft>
                      </a:pPr>
                      <a:r>
                        <a:rPr lang="en-IN" sz="1100">
                          <a:effectLst/>
                        </a:rPr>
                        <a:t>Viral Family</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dirty="0" err="1">
                          <a:effectLst/>
                        </a:rPr>
                        <a:t>Hepatovirus</a:t>
                      </a:r>
                      <a:r>
                        <a:rPr lang="en-IN" sz="1100" dirty="0">
                          <a:effectLst/>
                        </a:rPr>
                        <a:t>; related to </a:t>
                      </a:r>
                      <a:r>
                        <a:rPr lang="en-IN" sz="1100" dirty="0" err="1">
                          <a:effectLst/>
                        </a:rPr>
                        <a:t>picornavirus</a:t>
                      </a:r>
                      <a:endParaRPr lang="en-IN" sz="1100" dirty="0">
                        <a:effectLst/>
                        <a:latin typeface="Calibri"/>
                        <a:ea typeface="Calibri"/>
                        <a:cs typeface="Times New Roman"/>
                      </a:endParaRPr>
                    </a:p>
                  </a:txBody>
                  <a:tcPr marL="68309" marR="68309" marT="0" marB="0"/>
                </a:tc>
                <a:tc>
                  <a:txBody>
                    <a:bodyPr/>
                    <a:lstStyle/>
                    <a:p>
                      <a:pPr>
                        <a:lnSpc>
                          <a:spcPct val="115000"/>
                        </a:lnSpc>
                        <a:spcAft>
                          <a:spcPts val="0"/>
                        </a:spcAft>
                      </a:pPr>
                      <a:r>
                        <a:rPr lang="en-IN" sz="1100" dirty="0" err="1">
                          <a:effectLst/>
                        </a:rPr>
                        <a:t>Hepadnavirus</a:t>
                      </a:r>
                      <a:r>
                        <a:rPr lang="en-IN" sz="1100" dirty="0">
                          <a:effectLst/>
                        </a:rPr>
                        <a:t> </a:t>
                      </a:r>
                      <a:endParaRPr lang="en-IN" sz="1100" dirty="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Flaviridae </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Subviral particle in deltaviridae family</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Calcivirus </a:t>
                      </a:r>
                      <a:endParaRPr lang="en-IN" sz="1100">
                        <a:effectLst/>
                        <a:latin typeface="Calibri"/>
                        <a:ea typeface="Calibri"/>
                        <a:cs typeface="Times New Roman"/>
                      </a:endParaRPr>
                    </a:p>
                  </a:txBody>
                  <a:tcPr marL="68309" marR="68309" marT="0" marB="0"/>
                </a:tc>
              </a:tr>
              <a:tr h="961323">
                <a:tc>
                  <a:txBody>
                    <a:bodyPr/>
                    <a:lstStyle/>
                    <a:p>
                      <a:pPr>
                        <a:lnSpc>
                          <a:spcPct val="115000"/>
                        </a:lnSpc>
                        <a:spcAft>
                          <a:spcPts val="0"/>
                        </a:spcAft>
                      </a:pPr>
                      <a:r>
                        <a:rPr lang="en-IN" sz="1100">
                          <a:effectLst/>
                        </a:rPr>
                        <a:t>Route of transmission</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Fecal-oral (contaminated food or water)</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Parenteral, sexual contact, perinatal</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Parenteral, intranasal cocoaine use</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Parenteral </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Fecal-oral</a:t>
                      </a:r>
                      <a:endParaRPr lang="en-IN" sz="1100">
                        <a:effectLst/>
                        <a:latin typeface="Calibri"/>
                        <a:ea typeface="Calibri"/>
                        <a:cs typeface="Times New Roman"/>
                      </a:endParaRPr>
                    </a:p>
                  </a:txBody>
                  <a:tcPr marL="68309" marR="68309" marT="0" marB="0"/>
                </a:tc>
              </a:tr>
              <a:tr h="720992">
                <a:tc>
                  <a:txBody>
                    <a:bodyPr/>
                    <a:lstStyle/>
                    <a:p>
                      <a:pPr>
                        <a:lnSpc>
                          <a:spcPct val="115000"/>
                        </a:lnSpc>
                        <a:spcAft>
                          <a:spcPts val="0"/>
                        </a:spcAft>
                      </a:pPr>
                      <a:r>
                        <a:rPr lang="en-IN" sz="1100">
                          <a:effectLst/>
                        </a:rPr>
                        <a:t>Mean incubation period</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2-4 weeks</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1-4 months</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7-8 weeks</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Same as HBV</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4-5 weeks</a:t>
                      </a:r>
                      <a:endParaRPr lang="en-IN" sz="1100">
                        <a:effectLst/>
                        <a:latin typeface="Calibri"/>
                        <a:ea typeface="Calibri"/>
                        <a:cs typeface="Times New Roman"/>
                      </a:endParaRPr>
                    </a:p>
                  </a:txBody>
                  <a:tcPr marL="68309" marR="68309" marT="0" marB="0"/>
                </a:tc>
              </a:tr>
              <a:tr h="961323">
                <a:tc>
                  <a:txBody>
                    <a:bodyPr/>
                    <a:lstStyle/>
                    <a:p>
                      <a:pPr>
                        <a:lnSpc>
                          <a:spcPct val="115000"/>
                        </a:lnSpc>
                        <a:spcAft>
                          <a:spcPts val="0"/>
                        </a:spcAft>
                      </a:pPr>
                      <a:r>
                        <a:rPr lang="en-IN" sz="1100">
                          <a:effectLst/>
                        </a:rPr>
                        <a:t>Frequency of chronic liver disease</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smtClean="0">
                          <a:effectLst/>
                        </a:rPr>
                        <a:t>Never</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10%</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dirty="0">
                          <a:effectLst/>
                        </a:rPr>
                        <a:t>80%</a:t>
                      </a:r>
                      <a:endParaRPr lang="en-IN" sz="1100" dirty="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5% (coinfection); ≤ 70% for superinfection</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 </a:t>
                      </a:r>
                    </a:p>
                    <a:p>
                      <a:pPr>
                        <a:lnSpc>
                          <a:spcPct val="115000"/>
                        </a:lnSpc>
                        <a:spcAft>
                          <a:spcPts val="0"/>
                        </a:spcAft>
                      </a:pPr>
                      <a:r>
                        <a:rPr lang="en-IN" sz="1100">
                          <a:effectLst/>
                        </a:rPr>
                        <a:t>Never </a:t>
                      </a:r>
                    </a:p>
                    <a:p>
                      <a:pPr>
                        <a:lnSpc>
                          <a:spcPct val="115000"/>
                        </a:lnSpc>
                        <a:spcAft>
                          <a:spcPts val="0"/>
                        </a:spcAft>
                      </a:pPr>
                      <a:r>
                        <a:rPr lang="en-IN" sz="1100">
                          <a:effectLst/>
                        </a:rPr>
                        <a:t> </a:t>
                      </a:r>
                      <a:endParaRPr lang="en-IN" sz="1100">
                        <a:effectLst/>
                        <a:latin typeface="Calibri"/>
                        <a:ea typeface="Calibri"/>
                        <a:cs typeface="Times New Roman"/>
                      </a:endParaRPr>
                    </a:p>
                  </a:txBody>
                  <a:tcPr marL="68309" marR="68309" marT="0" marB="0"/>
                </a:tc>
              </a:tr>
              <a:tr h="1441985">
                <a:tc>
                  <a:txBody>
                    <a:bodyPr/>
                    <a:lstStyle/>
                    <a:p>
                      <a:pPr>
                        <a:lnSpc>
                          <a:spcPct val="115000"/>
                        </a:lnSpc>
                        <a:spcAft>
                          <a:spcPts val="0"/>
                        </a:spcAft>
                      </a:pPr>
                      <a:r>
                        <a:rPr lang="en-IN" sz="1100">
                          <a:effectLst/>
                        </a:rPr>
                        <a:t>Diagnosis</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Detection of serum IgM antibodies</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Detection of HBsAG or antibody to HBcAG</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dirty="0">
                          <a:effectLst/>
                        </a:rPr>
                        <a:t>PCR for HCV RNA; 3</a:t>
                      </a:r>
                      <a:r>
                        <a:rPr lang="en-IN" sz="1100" baseline="30000" dirty="0">
                          <a:effectLst/>
                        </a:rPr>
                        <a:t>rd</a:t>
                      </a:r>
                      <a:r>
                        <a:rPr lang="en-IN" sz="1100" dirty="0">
                          <a:effectLst/>
                        </a:rPr>
                        <a:t> generation ELISA for antibody detection</a:t>
                      </a:r>
                      <a:endParaRPr lang="en-IN" sz="1100" dirty="0">
                        <a:effectLst/>
                        <a:latin typeface="Calibri"/>
                        <a:ea typeface="Calibri"/>
                        <a:cs typeface="Times New Roman"/>
                      </a:endParaRPr>
                    </a:p>
                  </a:txBody>
                  <a:tcPr marL="68309" marR="68309" marT="0" marB="0"/>
                </a:tc>
                <a:tc>
                  <a:txBody>
                    <a:bodyPr/>
                    <a:lstStyle/>
                    <a:p>
                      <a:pPr>
                        <a:lnSpc>
                          <a:spcPct val="115000"/>
                        </a:lnSpc>
                        <a:spcAft>
                          <a:spcPts val="0"/>
                        </a:spcAft>
                      </a:pPr>
                      <a:r>
                        <a:rPr lang="en-IN" sz="1100">
                          <a:effectLst/>
                        </a:rPr>
                        <a:t>Detection of IgM and IgG antibodies; HDV RNA serum; HDAg in liver</a:t>
                      </a:r>
                      <a:endParaRPr lang="en-IN" sz="1100">
                        <a:effectLst/>
                        <a:latin typeface="Calibri"/>
                        <a:ea typeface="Calibri"/>
                        <a:cs typeface="Times New Roman"/>
                      </a:endParaRPr>
                    </a:p>
                  </a:txBody>
                  <a:tcPr marL="68309" marR="68309" marT="0" marB="0"/>
                </a:tc>
                <a:tc>
                  <a:txBody>
                    <a:bodyPr/>
                    <a:lstStyle/>
                    <a:p>
                      <a:pPr>
                        <a:lnSpc>
                          <a:spcPct val="115000"/>
                        </a:lnSpc>
                        <a:spcAft>
                          <a:spcPts val="0"/>
                        </a:spcAft>
                      </a:pPr>
                      <a:r>
                        <a:rPr lang="en-IN" sz="1100" dirty="0">
                          <a:effectLst/>
                        </a:rPr>
                        <a:t>PCR for HEV RNA; detection of serum </a:t>
                      </a:r>
                      <a:r>
                        <a:rPr lang="en-IN" sz="1100" dirty="0" err="1">
                          <a:effectLst/>
                        </a:rPr>
                        <a:t>IgM</a:t>
                      </a:r>
                      <a:r>
                        <a:rPr lang="en-IN" sz="1100" dirty="0">
                          <a:effectLst/>
                        </a:rPr>
                        <a:t> and </a:t>
                      </a:r>
                      <a:r>
                        <a:rPr lang="en-IN" sz="1100" dirty="0" err="1">
                          <a:effectLst/>
                        </a:rPr>
                        <a:t>IgG</a:t>
                      </a:r>
                      <a:r>
                        <a:rPr lang="en-IN" sz="1100" dirty="0">
                          <a:effectLst/>
                        </a:rPr>
                        <a:t> antibodies.</a:t>
                      </a:r>
                      <a:endParaRPr lang="en-IN" sz="1100" dirty="0">
                        <a:effectLst/>
                        <a:latin typeface="Calibri"/>
                        <a:ea typeface="Calibri"/>
                        <a:cs typeface="Times New Roman"/>
                      </a:endParaRPr>
                    </a:p>
                  </a:txBody>
                  <a:tcPr marL="68309" marR="68309" marT="0" marB="0"/>
                </a:tc>
              </a:tr>
            </a:tbl>
          </a:graphicData>
        </a:graphic>
      </p:graphicFrame>
      <p:sp>
        <p:nvSpPr>
          <p:cNvPr id="5" name="Rectangle 1"/>
          <p:cNvSpPr>
            <a:spLocks noChangeArrowheads="1"/>
          </p:cNvSpPr>
          <p:nvPr/>
        </p:nvSpPr>
        <p:spPr bwMode="auto">
          <a:xfrm>
            <a:off x="1558925" y="15906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95785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68760"/>
            <a:ext cx="7620000" cy="3240360"/>
          </a:xfrm>
        </p:spPr>
        <p:txBody>
          <a:bodyPr/>
          <a:lstStyle/>
          <a:p>
            <a:pPr algn="ctr"/>
            <a:r>
              <a:rPr lang="en-US" b="1" dirty="0" smtClean="0">
                <a:solidFill>
                  <a:srgbClr val="FF0000"/>
                </a:solidFill>
              </a:rPr>
              <a:t>Serological Markers in Viral Hepatitis</a:t>
            </a:r>
            <a:endParaRPr lang="en-IN" b="1" dirty="0">
              <a:solidFill>
                <a:srgbClr val="FF0000"/>
              </a:solidFill>
            </a:endParaRPr>
          </a:p>
        </p:txBody>
      </p:sp>
    </p:spTree>
    <p:extLst>
      <p:ext uri="{BB962C8B-B14F-4D97-AF65-F5344CB8AC3E}">
        <p14:creationId xmlns:p14="http://schemas.microsoft.com/office/powerpoint/2010/main" val="1060887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82434884"/>
              </p:ext>
            </p:extLst>
          </p:nvPr>
        </p:nvGraphicFramePr>
        <p:xfrm>
          <a:off x="0" y="-3"/>
          <a:ext cx="9144004" cy="5044602"/>
        </p:xfrm>
        <a:graphic>
          <a:graphicData uri="http://schemas.openxmlformats.org/drawingml/2006/table">
            <a:tbl>
              <a:tblPr firstRow="1" firstCol="1" bandRow="1">
                <a:tableStyleId>{5C22544A-7EE6-4342-B048-85BDC9FD1C3A}</a:tableStyleId>
              </a:tblPr>
              <a:tblGrid>
                <a:gridCol w="2286001"/>
                <a:gridCol w="2286001"/>
                <a:gridCol w="2286001"/>
                <a:gridCol w="2286001"/>
              </a:tblGrid>
              <a:tr h="220985">
                <a:tc>
                  <a:txBody>
                    <a:bodyPr/>
                    <a:lstStyle/>
                    <a:p>
                      <a:pPr algn="ctr">
                        <a:lnSpc>
                          <a:spcPct val="115000"/>
                        </a:lnSpc>
                        <a:spcAft>
                          <a:spcPts val="0"/>
                        </a:spcAft>
                      </a:pPr>
                      <a:r>
                        <a:rPr lang="en-IN" sz="1400" dirty="0">
                          <a:effectLst/>
                        </a:rPr>
                        <a:t>Agent</a:t>
                      </a:r>
                      <a:endParaRPr lang="en-IN" sz="14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400">
                          <a:effectLst/>
                        </a:rPr>
                        <a:t>Markers</a:t>
                      </a:r>
                      <a:endParaRPr lang="en-IN" sz="140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400" dirty="0">
                          <a:effectLst/>
                        </a:rPr>
                        <a:t>Definition</a:t>
                      </a:r>
                      <a:endParaRPr lang="en-IN" sz="14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400" dirty="0">
                          <a:effectLst/>
                        </a:rPr>
                        <a:t>Significance</a:t>
                      </a:r>
                      <a:endParaRPr lang="en-IN" sz="1400" dirty="0">
                        <a:effectLst/>
                        <a:latin typeface="Calibri"/>
                        <a:ea typeface="Calibri"/>
                        <a:cs typeface="Times New Roman"/>
                      </a:endParaRPr>
                    </a:p>
                  </a:txBody>
                  <a:tcPr marL="56691" marR="56691" marT="0" marB="0"/>
                </a:tc>
              </a:tr>
              <a:tr h="246509">
                <a:tc rowSpan="3">
                  <a:txBody>
                    <a:bodyPr/>
                    <a:lstStyle/>
                    <a:p>
                      <a:pPr>
                        <a:lnSpc>
                          <a:spcPct val="115000"/>
                        </a:lnSpc>
                        <a:spcAft>
                          <a:spcPts val="0"/>
                        </a:spcAft>
                      </a:pPr>
                      <a:r>
                        <a:rPr lang="en-IN" sz="2000" dirty="0">
                          <a:effectLst/>
                        </a:rPr>
                        <a:t>HAV</a:t>
                      </a:r>
                      <a:endParaRPr lang="en-IN" sz="20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100" dirty="0">
                          <a:effectLst/>
                        </a:rPr>
                        <a:t>anti HAV</a:t>
                      </a:r>
                      <a:endParaRPr lang="en-IN" sz="11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100" dirty="0">
                          <a:effectLst/>
                        </a:rPr>
                        <a:t>antibody to HAV       </a:t>
                      </a:r>
                      <a:endParaRPr lang="en-IN" sz="1100" dirty="0">
                        <a:effectLst/>
                        <a:latin typeface="Calibri"/>
                        <a:ea typeface="Calibri"/>
                        <a:cs typeface="Times New Roman"/>
                      </a:endParaRPr>
                    </a:p>
                  </a:txBody>
                  <a:tcPr marL="56691" marR="56691" marT="0" marB="0"/>
                </a:tc>
                <a:tc>
                  <a:txBody>
                    <a:bodyPr/>
                    <a:lstStyle/>
                    <a:p>
                      <a:pPr>
                        <a:lnSpc>
                          <a:spcPct val="115000"/>
                        </a:lnSpc>
                        <a:spcAft>
                          <a:spcPts val="0"/>
                        </a:spcAft>
                      </a:pPr>
                      <a:r>
                        <a:rPr lang="en-IN" sz="1100">
                          <a:effectLst/>
                        </a:rPr>
                        <a:t> </a:t>
                      </a:r>
                      <a:endParaRPr lang="en-IN" sz="1100">
                        <a:effectLst/>
                        <a:latin typeface="Calibri"/>
                        <a:ea typeface="Calibri"/>
                        <a:cs typeface="Times New Roman"/>
                      </a:endParaRPr>
                    </a:p>
                  </a:txBody>
                  <a:tcPr marL="56691" marR="56691" marT="0" marB="0"/>
                </a:tc>
              </a:tr>
              <a:tr h="408525">
                <a:tc vMerge="1">
                  <a:txBody>
                    <a:bodyPr/>
                    <a:lstStyle/>
                    <a:p>
                      <a:endParaRPr lang="en-IN"/>
                    </a:p>
                  </a:txBody>
                  <a:tcPr/>
                </a:tc>
                <a:tc>
                  <a:txBody>
                    <a:bodyPr/>
                    <a:lstStyle/>
                    <a:p>
                      <a:pPr algn="ctr">
                        <a:lnSpc>
                          <a:spcPct val="115000"/>
                        </a:lnSpc>
                        <a:spcAft>
                          <a:spcPts val="0"/>
                        </a:spcAft>
                      </a:pPr>
                      <a:r>
                        <a:rPr lang="en-IN" sz="1100" dirty="0" err="1">
                          <a:effectLst/>
                        </a:rPr>
                        <a:t>IgM</a:t>
                      </a:r>
                      <a:r>
                        <a:rPr lang="en-IN" sz="1100" dirty="0">
                          <a:effectLst/>
                        </a:rPr>
                        <a:t> type</a:t>
                      </a:r>
                      <a:endParaRPr lang="en-IN" sz="11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100" dirty="0">
                          <a:effectLst/>
                        </a:rPr>
                        <a:t> </a:t>
                      </a:r>
                      <a:endParaRPr lang="en-IN" sz="1100" dirty="0">
                        <a:effectLst/>
                        <a:latin typeface="Calibri"/>
                        <a:ea typeface="Calibri"/>
                        <a:cs typeface="Times New Roman"/>
                      </a:endParaRPr>
                    </a:p>
                  </a:txBody>
                  <a:tcPr marL="56691" marR="56691" marT="0" marB="0"/>
                </a:tc>
                <a:tc>
                  <a:txBody>
                    <a:bodyPr/>
                    <a:lstStyle/>
                    <a:p>
                      <a:pPr>
                        <a:lnSpc>
                          <a:spcPct val="115000"/>
                        </a:lnSpc>
                        <a:spcAft>
                          <a:spcPts val="0"/>
                        </a:spcAft>
                      </a:pPr>
                      <a:r>
                        <a:rPr lang="en-IN" sz="1100">
                          <a:effectLst/>
                        </a:rPr>
                        <a:t>current or recent infection                                                            or convalescence</a:t>
                      </a:r>
                      <a:endParaRPr lang="en-IN" sz="1100">
                        <a:effectLst/>
                        <a:latin typeface="Calibri"/>
                        <a:ea typeface="Calibri"/>
                        <a:cs typeface="Times New Roman"/>
                      </a:endParaRPr>
                    </a:p>
                  </a:txBody>
                  <a:tcPr marL="56691" marR="56691" marT="0" marB="0"/>
                </a:tc>
              </a:tr>
              <a:tr h="277666">
                <a:tc vMerge="1">
                  <a:txBody>
                    <a:bodyPr/>
                    <a:lstStyle/>
                    <a:p>
                      <a:endParaRPr lang="en-IN"/>
                    </a:p>
                  </a:txBody>
                  <a:tcPr/>
                </a:tc>
                <a:tc>
                  <a:txBody>
                    <a:bodyPr/>
                    <a:lstStyle/>
                    <a:p>
                      <a:pPr algn="ctr">
                        <a:lnSpc>
                          <a:spcPct val="115000"/>
                        </a:lnSpc>
                        <a:spcAft>
                          <a:spcPts val="0"/>
                        </a:spcAft>
                      </a:pPr>
                      <a:r>
                        <a:rPr lang="en-IN" sz="1100" dirty="0" err="1">
                          <a:effectLst/>
                        </a:rPr>
                        <a:t>IgG</a:t>
                      </a:r>
                      <a:r>
                        <a:rPr lang="en-IN" sz="1100" dirty="0">
                          <a:effectLst/>
                        </a:rPr>
                        <a:t> type</a:t>
                      </a:r>
                      <a:endParaRPr lang="en-IN" sz="11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100" dirty="0">
                          <a:effectLst/>
                        </a:rPr>
                        <a:t> </a:t>
                      </a:r>
                      <a:endParaRPr lang="en-IN" sz="1100" dirty="0">
                        <a:effectLst/>
                        <a:latin typeface="Calibri"/>
                        <a:ea typeface="Calibri"/>
                        <a:cs typeface="Times New Roman"/>
                      </a:endParaRPr>
                    </a:p>
                  </a:txBody>
                  <a:tcPr marL="56691" marR="56691" marT="0" marB="0"/>
                </a:tc>
                <a:tc>
                  <a:txBody>
                    <a:bodyPr/>
                    <a:lstStyle/>
                    <a:p>
                      <a:pPr>
                        <a:lnSpc>
                          <a:spcPct val="115000"/>
                        </a:lnSpc>
                        <a:spcAft>
                          <a:spcPts val="0"/>
                        </a:spcAft>
                      </a:pPr>
                      <a:r>
                        <a:rPr lang="en-IN" sz="1100">
                          <a:effectLst/>
                        </a:rPr>
                        <a:t>current or previous infection</a:t>
                      </a:r>
                      <a:endParaRPr lang="en-IN" sz="1100">
                        <a:effectLst/>
                        <a:latin typeface="Calibri"/>
                        <a:ea typeface="Calibri"/>
                        <a:cs typeface="Times New Roman"/>
                      </a:endParaRPr>
                    </a:p>
                  </a:txBody>
                  <a:tcPr marL="56691" marR="56691" marT="0" marB="0"/>
                </a:tc>
              </a:tr>
              <a:tr h="438944">
                <a:tc rowSpan="6">
                  <a:txBody>
                    <a:bodyPr/>
                    <a:lstStyle/>
                    <a:p>
                      <a:pPr>
                        <a:lnSpc>
                          <a:spcPct val="115000"/>
                        </a:lnSpc>
                        <a:spcAft>
                          <a:spcPts val="0"/>
                        </a:spcAft>
                      </a:pPr>
                      <a:r>
                        <a:rPr lang="en-IN" sz="2000" dirty="0">
                          <a:effectLst/>
                        </a:rPr>
                        <a:t>HBV</a:t>
                      </a:r>
                      <a:endParaRPr lang="en-IN" sz="20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100" dirty="0" err="1">
                          <a:effectLst/>
                        </a:rPr>
                        <a:t>HBsAG</a:t>
                      </a:r>
                      <a:endParaRPr lang="en-IN" sz="11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100" dirty="0">
                          <a:effectLst/>
                        </a:rPr>
                        <a:t>HBV surface antigen</a:t>
                      </a:r>
                      <a:endParaRPr lang="en-IN" sz="1100" dirty="0">
                        <a:effectLst/>
                        <a:latin typeface="Calibri"/>
                        <a:ea typeface="Calibri"/>
                        <a:cs typeface="Times New Roman"/>
                      </a:endParaRPr>
                    </a:p>
                  </a:txBody>
                  <a:tcPr marL="56691" marR="56691" marT="0" marB="0"/>
                </a:tc>
                <a:tc>
                  <a:txBody>
                    <a:bodyPr/>
                    <a:lstStyle/>
                    <a:p>
                      <a:pPr>
                        <a:lnSpc>
                          <a:spcPct val="115000"/>
                        </a:lnSpc>
                        <a:spcAft>
                          <a:spcPts val="0"/>
                        </a:spcAft>
                      </a:pPr>
                      <a:r>
                        <a:rPr lang="en-IN" sz="1100">
                          <a:effectLst/>
                        </a:rPr>
                        <a:t>positive in acute                                                                       or chronic infection</a:t>
                      </a:r>
                      <a:endParaRPr lang="en-IN" sz="1100">
                        <a:effectLst/>
                        <a:latin typeface="Calibri"/>
                        <a:ea typeface="Calibri"/>
                        <a:cs typeface="Times New Roman"/>
                      </a:endParaRPr>
                    </a:p>
                  </a:txBody>
                  <a:tcPr marL="56691" marR="56691" marT="0" marB="0"/>
                </a:tc>
              </a:tr>
              <a:tr h="746467">
                <a:tc vMerge="1">
                  <a:txBody>
                    <a:bodyPr/>
                    <a:lstStyle/>
                    <a:p>
                      <a:endParaRPr lang="en-IN"/>
                    </a:p>
                  </a:txBody>
                  <a:tcPr/>
                </a:tc>
                <a:tc>
                  <a:txBody>
                    <a:bodyPr/>
                    <a:lstStyle/>
                    <a:p>
                      <a:pPr algn="ctr">
                        <a:lnSpc>
                          <a:spcPct val="115000"/>
                        </a:lnSpc>
                        <a:spcAft>
                          <a:spcPts val="0"/>
                        </a:spcAft>
                      </a:pPr>
                      <a:r>
                        <a:rPr lang="en-IN" sz="1100">
                          <a:effectLst/>
                        </a:rPr>
                        <a:t>HBeAG</a:t>
                      </a:r>
                      <a:endParaRPr lang="en-IN" sz="110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100" dirty="0">
                          <a:effectLst/>
                        </a:rPr>
                        <a:t>e antigen, a component of the HBV core       </a:t>
                      </a:r>
                      <a:endParaRPr lang="en-IN" sz="1100" dirty="0">
                        <a:effectLst/>
                        <a:latin typeface="Calibri"/>
                        <a:ea typeface="Calibri"/>
                        <a:cs typeface="Times New Roman"/>
                      </a:endParaRPr>
                    </a:p>
                  </a:txBody>
                  <a:tcPr marL="56691" marR="56691" marT="0" marB="0"/>
                </a:tc>
                <a:tc>
                  <a:txBody>
                    <a:bodyPr/>
                    <a:lstStyle/>
                    <a:p>
                      <a:pPr>
                        <a:lnSpc>
                          <a:spcPct val="115000"/>
                        </a:lnSpc>
                        <a:spcAft>
                          <a:spcPts val="0"/>
                        </a:spcAft>
                      </a:pPr>
                      <a:r>
                        <a:rPr lang="en-IN" sz="1100">
                          <a:effectLst/>
                        </a:rPr>
                        <a:t>transiently positive</a:t>
                      </a:r>
                    </a:p>
                    <a:p>
                      <a:pPr>
                        <a:lnSpc>
                          <a:spcPct val="115000"/>
                        </a:lnSpc>
                        <a:spcAft>
                          <a:spcPts val="0"/>
                        </a:spcAft>
                      </a:pPr>
                      <a:r>
                        <a:rPr lang="en-IN" sz="1100">
                          <a:effectLst/>
                        </a:rPr>
                        <a:t>in acute Hepatitis B, may reflect presence of viral replication and infectivity</a:t>
                      </a:r>
                      <a:endParaRPr lang="en-IN" sz="1100">
                        <a:effectLst/>
                        <a:latin typeface="Calibri"/>
                        <a:ea typeface="Calibri"/>
                        <a:cs typeface="Times New Roman"/>
                      </a:endParaRPr>
                    </a:p>
                  </a:txBody>
                  <a:tcPr marL="56691" marR="56691" marT="0" marB="0"/>
                </a:tc>
              </a:tr>
              <a:tr h="917118">
                <a:tc vMerge="1">
                  <a:txBody>
                    <a:bodyPr/>
                    <a:lstStyle/>
                    <a:p>
                      <a:endParaRPr lang="en-IN"/>
                    </a:p>
                  </a:txBody>
                  <a:tcPr/>
                </a:tc>
                <a:tc>
                  <a:txBody>
                    <a:bodyPr/>
                    <a:lstStyle/>
                    <a:p>
                      <a:pPr algn="ctr">
                        <a:lnSpc>
                          <a:spcPct val="115000"/>
                        </a:lnSpc>
                        <a:spcAft>
                          <a:spcPts val="0"/>
                        </a:spcAft>
                      </a:pPr>
                      <a:r>
                        <a:rPr lang="en-IN" sz="1100" dirty="0">
                          <a:effectLst/>
                        </a:rPr>
                        <a:t>anti </a:t>
                      </a:r>
                      <a:r>
                        <a:rPr lang="en-IN" sz="1100" dirty="0" err="1">
                          <a:effectLst/>
                        </a:rPr>
                        <a:t>HBe</a:t>
                      </a:r>
                      <a:endParaRPr lang="en-IN" sz="11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100" dirty="0">
                          <a:effectLst/>
                        </a:rPr>
                        <a:t>antibody to e antigen</a:t>
                      </a:r>
                      <a:endParaRPr lang="en-IN" sz="1100" dirty="0">
                        <a:effectLst/>
                        <a:latin typeface="Calibri"/>
                        <a:ea typeface="Calibri"/>
                        <a:cs typeface="Times New Roman"/>
                      </a:endParaRPr>
                    </a:p>
                  </a:txBody>
                  <a:tcPr marL="56691" marR="56691" marT="0" marB="0"/>
                </a:tc>
                <a:tc>
                  <a:txBody>
                    <a:bodyPr/>
                    <a:lstStyle/>
                    <a:p>
                      <a:pPr>
                        <a:lnSpc>
                          <a:spcPct val="115000"/>
                        </a:lnSpc>
                        <a:spcAft>
                          <a:spcPts val="0"/>
                        </a:spcAft>
                      </a:pPr>
                      <a:r>
                        <a:rPr lang="en-IN" sz="1100" dirty="0">
                          <a:effectLst/>
                        </a:rPr>
                        <a:t>transiently positive in convalescence,                                                              may be persistently present in chronic                                                               cases, reflects low infectivity</a:t>
                      </a:r>
                      <a:endParaRPr lang="en-IN" sz="1100" dirty="0">
                        <a:effectLst/>
                        <a:latin typeface="Calibri"/>
                        <a:ea typeface="Calibri"/>
                        <a:cs typeface="Times New Roman"/>
                      </a:endParaRPr>
                    </a:p>
                  </a:txBody>
                  <a:tcPr marL="56691" marR="56691" marT="0" marB="0"/>
                </a:tc>
              </a:tr>
              <a:tr h="262962">
                <a:tc vMerge="1">
                  <a:txBody>
                    <a:bodyPr/>
                    <a:lstStyle/>
                    <a:p>
                      <a:endParaRPr lang="en-IN"/>
                    </a:p>
                  </a:txBody>
                  <a:tcPr/>
                </a:tc>
                <a:tc rowSpan="3">
                  <a:txBody>
                    <a:bodyPr/>
                    <a:lstStyle/>
                    <a:p>
                      <a:pPr algn="ctr">
                        <a:lnSpc>
                          <a:spcPct val="115000"/>
                        </a:lnSpc>
                        <a:spcAft>
                          <a:spcPts val="0"/>
                        </a:spcAft>
                      </a:pPr>
                      <a:r>
                        <a:rPr lang="en-IN" sz="1100" dirty="0">
                          <a:effectLst/>
                        </a:rPr>
                        <a:t>Anti HB</a:t>
                      </a:r>
                      <a:endParaRPr lang="en-IN" sz="1100" dirty="0">
                        <a:effectLst/>
                        <a:latin typeface="Calibri"/>
                        <a:ea typeface="Calibri"/>
                        <a:cs typeface="Times New Roman"/>
                      </a:endParaRPr>
                    </a:p>
                  </a:txBody>
                  <a:tcPr marL="56691" marR="56691" marT="0" marB="0"/>
                </a:tc>
                <a:tc>
                  <a:txBody>
                    <a:bodyPr/>
                    <a:lstStyle/>
                    <a:p>
                      <a:pPr algn="ctr">
                        <a:lnSpc>
                          <a:spcPct val="115000"/>
                        </a:lnSpc>
                        <a:spcAft>
                          <a:spcPts val="0"/>
                        </a:spcAft>
                      </a:pPr>
                      <a:r>
                        <a:rPr lang="en-IN" sz="1100" dirty="0">
                          <a:effectLst/>
                        </a:rPr>
                        <a:t>antibody to core antigen    </a:t>
                      </a:r>
                      <a:endParaRPr lang="en-IN" sz="1100" dirty="0">
                        <a:effectLst/>
                        <a:latin typeface="Calibri"/>
                        <a:ea typeface="Calibri"/>
                        <a:cs typeface="Times New Roman"/>
                      </a:endParaRPr>
                    </a:p>
                  </a:txBody>
                  <a:tcPr marL="56691" marR="56691" marT="0" marB="0"/>
                </a:tc>
                <a:tc>
                  <a:txBody>
                    <a:bodyPr/>
                    <a:lstStyle/>
                    <a:p>
                      <a:pPr>
                        <a:lnSpc>
                          <a:spcPct val="115000"/>
                        </a:lnSpc>
                        <a:spcAft>
                          <a:spcPts val="0"/>
                        </a:spcAft>
                      </a:pPr>
                      <a:r>
                        <a:rPr lang="en-IN" sz="1100" dirty="0">
                          <a:effectLst/>
                        </a:rPr>
                        <a:t> </a:t>
                      </a:r>
                      <a:endParaRPr lang="en-IN" sz="1100" dirty="0">
                        <a:effectLst/>
                        <a:latin typeface="Calibri"/>
                        <a:ea typeface="Calibri"/>
                        <a:cs typeface="Times New Roman"/>
                      </a:endParaRPr>
                    </a:p>
                  </a:txBody>
                  <a:tcPr marL="56691" marR="56691" marT="0" marB="0"/>
                </a:tc>
              </a:tr>
              <a:tr h="763581">
                <a:tc vMerge="1">
                  <a:txBody>
                    <a:bodyPr/>
                    <a:lstStyle/>
                    <a:p>
                      <a:endParaRPr lang="en-IN"/>
                    </a:p>
                  </a:txBody>
                  <a:tcPr/>
                </a:tc>
                <a:tc vMerge="1">
                  <a:txBody>
                    <a:bodyPr/>
                    <a:lstStyle/>
                    <a:p>
                      <a:endParaRPr lang="en-IN"/>
                    </a:p>
                  </a:txBody>
                  <a:tcPr/>
                </a:tc>
                <a:tc>
                  <a:txBody>
                    <a:bodyPr/>
                    <a:lstStyle/>
                    <a:p>
                      <a:pPr algn="ctr">
                        <a:lnSpc>
                          <a:spcPct val="115000"/>
                        </a:lnSpc>
                        <a:spcAft>
                          <a:spcPts val="0"/>
                        </a:spcAft>
                      </a:pPr>
                      <a:r>
                        <a:rPr lang="en-IN" sz="1100" dirty="0" err="1">
                          <a:effectLst/>
                        </a:rPr>
                        <a:t>IgG</a:t>
                      </a:r>
                      <a:r>
                        <a:rPr lang="en-IN" sz="1100" dirty="0">
                          <a:effectLst/>
                        </a:rPr>
                        <a:t> type</a:t>
                      </a:r>
                      <a:endParaRPr lang="en-IN" sz="1100" dirty="0">
                        <a:effectLst/>
                        <a:latin typeface="Calibri"/>
                        <a:ea typeface="Calibri"/>
                        <a:cs typeface="Times New Roman"/>
                      </a:endParaRPr>
                    </a:p>
                  </a:txBody>
                  <a:tcPr marL="56691" marR="56691" marT="0" marB="0"/>
                </a:tc>
                <a:tc>
                  <a:txBody>
                    <a:bodyPr/>
                    <a:lstStyle/>
                    <a:p>
                      <a:pPr>
                        <a:lnSpc>
                          <a:spcPct val="115000"/>
                        </a:lnSpc>
                        <a:spcAft>
                          <a:spcPts val="0"/>
                        </a:spcAft>
                      </a:pPr>
                      <a:r>
                        <a:rPr lang="en-IN" sz="1100" dirty="0">
                          <a:effectLst/>
                        </a:rPr>
                        <a:t>positive in all acute and chronic cases,                                                             reliable marker of infection ,past or </a:t>
                      </a:r>
                      <a:r>
                        <a:rPr lang="en-IN" sz="1100" baseline="0" dirty="0" smtClean="0">
                          <a:effectLst/>
                        </a:rPr>
                        <a:t> current</a:t>
                      </a:r>
                      <a:r>
                        <a:rPr lang="en-IN" sz="1100" dirty="0" smtClean="0">
                          <a:effectLst/>
                        </a:rPr>
                        <a:t>                                                  </a:t>
                      </a:r>
                      <a:endParaRPr lang="en-IN" sz="1100" dirty="0">
                        <a:effectLst/>
                        <a:latin typeface="Calibri"/>
                        <a:ea typeface="Calibri"/>
                        <a:cs typeface="Times New Roman"/>
                      </a:endParaRPr>
                    </a:p>
                  </a:txBody>
                  <a:tcPr marL="56691" marR="56691" marT="0" marB="0"/>
                </a:tc>
              </a:tr>
              <a:tr h="658414">
                <a:tc vMerge="1">
                  <a:txBody>
                    <a:bodyPr/>
                    <a:lstStyle/>
                    <a:p>
                      <a:endParaRPr lang="en-IN"/>
                    </a:p>
                  </a:txBody>
                  <a:tcPr/>
                </a:tc>
                <a:tc vMerge="1">
                  <a:txBody>
                    <a:bodyPr/>
                    <a:lstStyle/>
                    <a:p>
                      <a:endParaRPr lang="en-IN"/>
                    </a:p>
                  </a:txBody>
                  <a:tcPr/>
                </a:tc>
                <a:tc>
                  <a:txBody>
                    <a:bodyPr/>
                    <a:lstStyle/>
                    <a:p>
                      <a:pPr algn="ctr">
                        <a:lnSpc>
                          <a:spcPct val="115000"/>
                        </a:lnSpc>
                        <a:spcAft>
                          <a:spcPts val="0"/>
                        </a:spcAft>
                      </a:pPr>
                      <a:r>
                        <a:rPr lang="en-IN" sz="1100" dirty="0" err="1">
                          <a:effectLst/>
                        </a:rPr>
                        <a:t>IgM</a:t>
                      </a:r>
                      <a:r>
                        <a:rPr lang="en-IN" sz="1100" dirty="0">
                          <a:effectLst/>
                        </a:rPr>
                        <a:t> type</a:t>
                      </a:r>
                      <a:endParaRPr lang="en-IN" sz="1100" dirty="0">
                        <a:effectLst/>
                        <a:latin typeface="Calibri"/>
                        <a:ea typeface="Calibri"/>
                        <a:cs typeface="Times New Roman"/>
                      </a:endParaRPr>
                    </a:p>
                  </a:txBody>
                  <a:tcPr marL="56691" marR="56691" marT="0" marB="0"/>
                </a:tc>
                <a:tc>
                  <a:txBody>
                    <a:bodyPr/>
                    <a:lstStyle/>
                    <a:p>
                      <a:pPr>
                        <a:lnSpc>
                          <a:spcPct val="115000"/>
                        </a:lnSpc>
                        <a:spcAft>
                          <a:spcPts val="0"/>
                        </a:spcAft>
                      </a:pPr>
                      <a:r>
                        <a:rPr lang="en-IN" sz="1100" dirty="0">
                          <a:effectLst/>
                        </a:rPr>
                        <a:t>reflects active viral replication ,                                                               not protective</a:t>
                      </a:r>
                      <a:endParaRPr lang="en-IN" sz="1100" dirty="0">
                        <a:effectLst/>
                        <a:latin typeface="Calibri"/>
                        <a:ea typeface="Calibri"/>
                        <a:cs typeface="Times New Roman"/>
                      </a:endParaRPr>
                    </a:p>
                  </a:txBody>
                  <a:tcPr marL="56691" marR="56691" marT="0" marB="0"/>
                </a:tc>
              </a:tr>
            </a:tbl>
          </a:graphicData>
        </a:graphic>
      </p:graphicFrame>
      <p:sp>
        <p:nvSpPr>
          <p:cNvPr id="5" name="Rectangle 1"/>
          <p:cNvSpPr>
            <a:spLocks noChangeArrowheads="1"/>
          </p:cNvSpPr>
          <p:nvPr/>
        </p:nvSpPr>
        <p:spPr bwMode="auto">
          <a:xfrm>
            <a:off x="1841500"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37165010"/>
              </p:ext>
            </p:extLst>
          </p:nvPr>
        </p:nvGraphicFramePr>
        <p:xfrm>
          <a:off x="-4544" y="5013176"/>
          <a:ext cx="9144000" cy="1844824"/>
        </p:xfrm>
        <a:graphic>
          <a:graphicData uri="http://schemas.openxmlformats.org/drawingml/2006/table">
            <a:tbl>
              <a:tblPr firstRow="1" firstCol="1" bandRow="1">
                <a:tableStyleId>{5C22544A-7EE6-4342-B048-85BDC9FD1C3A}</a:tableStyleId>
              </a:tblPr>
              <a:tblGrid>
                <a:gridCol w="2267744"/>
                <a:gridCol w="2304256"/>
                <a:gridCol w="2304256"/>
                <a:gridCol w="2267744"/>
              </a:tblGrid>
              <a:tr h="922412">
                <a:tc>
                  <a:txBody>
                    <a:bodyPr/>
                    <a:lstStyle/>
                    <a:p>
                      <a:pPr>
                        <a:lnSpc>
                          <a:spcPct val="115000"/>
                        </a:lnSpc>
                        <a:spcAft>
                          <a:spcPts val="0"/>
                        </a:spcAft>
                      </a:pPr>
                      <a:r>
                        <a:rPr lang="en-IN" sz="1100" dirty="0">
                          <a:effectLst/>
                        </a:rPr>
                        <a:t> </a:t>
                      </a:r>
                      <a:endParaRPr lang="en-IN"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IN" sz="1100" b="0" dirty="0">
                          <a:solidFill>
                            <a:schemeClr val="tx1"/>
                          </a:solidFill>
                          <a:effectLst/>
                        </a:rPr>
                        <a:t>anti HBs</a:t>
                      </a:r>
                      <a:endParaRPr lang="en-IN" sz="1100" b="0" dirty="0">
                        <a:solidFill>
                          <a:schemeClr val="tx1"/>
                        </a:solidFill>
                        <a:effectLst/>
                        <a:latin typeface="Calibri"/>
                        <a:ea typeface="Calibri"/>
                        <a:cs typeface="Times New Roman"/>
                      </a:endParaRPr>
                    </a:p>
                  </a:txBody>
                  <a:tcPr marL="68580" marR="68580" marT="0" marB="0">
                    <a:solidFill>
                      <a:schemeClr val="accent5">
                        <a:lumMod val="60000"/>
                        <a:lumOff val="40000"/>
                      </a:schemeClr>
                    </a:solidFill>
                  </a:tcPr>
                </a:tc>
                <a:tc>
                  <a:txBody>
                    <a:bodyPr/>
                    <a:lstStyle/>
                    <a:p>
                      <a:pPr>
                        <a:lnSpc>
                          <a:spcPct val="115000"/>
                        </a:lnSpc>
                        <a:spcAft>
                          <a:spcPts val="0"/>
                        </a:spcAft>
                      </a:pPr>
                      <a:r>
                        <a:rPr lang="en-IN" sz="1100" b="0" dirty="0">
                          <a:solidFill>
                            <a:schemeClr val="tx1"/>
                          </a:solidFill>
                          <a:effectLst/>
                        </a:rPr>
                        <a:t>antibody to surface antigen  </a:t>
                      </a:r>
                      <a:endParaRPr lang="en-IN" sz="1100" b="0" dirty="0">
                        <a:solidFill>
                          <a:schemeClr val="tx1"/>
                        </a:solidFill>
                        <a:effectLst/>
                        <a:latin typeface="Calibri"/>
                        <a:ea typeface="Calibri"/>
                        <a:cs typeface="Times New Roman"/>
                      </a:endParaRPr>
                    </a:p>
                  </a:txBody>
                  <a:tcPr marL="68580" marR="68580" marT="0" marB="0">
                    <a:solidFill>
                      <a:schemeClr val="accent5">
                        <a:lumMod val="60000"/>
                        <a:lumOff val="40000"/>
                      </a:schemeClr>
                    </a:solidFill>
                  </a:tcPr>
                </a:tc>
                <a:tc>
                  <a:txBody>
                    <a:bodyPr/>
                    <a:lstStyle/>
                    <a:p>
                      <a:pPr>
                        <a:lnSpc>
                          <a:spcPct val="115000"/>
                        </a:lnSpc>
                        <a:spcAft>
                          <a:spcPts val="0"/>
                        </a:spcAft>
                      </a:pPr>
                      <a:r>
                        <a:rPr lang="en-IN" sz="1100" b="0" dirty="0">
                          <a:solidFill>
                            <a:schemeClr val="tx1"/>
                          </a:solidFill>
                          <a:effectLst/>
                        </a:rPr>
                        <a:t>positive in late convalescence,                                                          confers immunity, after injection of                                                             </a:t>
                      </a:r>
                      <a:r>
                        <a:rPr lang="en-IN" sz="1100" b="0" dirty="0" err="1">
                          <a:solidFill>
                            <a:schemeClr val="tx1"/>
                          </a:solidFill>
                          <a:effectLst/>
                        </a:rPr>
                        <a:t>Hepitis</a:t>
                      </a:r>
                      <a:r>
                        <a:rPr lang="en-IN" sz="1100" b="0" dirty="0">
                          <a:solidFill>
                            <a:schemeClr val="tx1"/>
                          </a:solidFill>
                          <a:effectLst/>
                        </a:rPr>
                        <a:t> B  vaccine</a:t>
                      </a:r>
                      <a:endParaRPr lang="en-IN" sz="1100" b="0" dirty="0">
                        <a:solidFill>
                          <a:schemeClr val="tx1"/>
                        </a:solidFill>
                        <a:effectLst/>
                        <a:latin typeface="Calibri"/>
                        <a:ea typeface="Calibri"/>
                        <a:cs typeface="Times New Roman"/>
                      </a:endParaRPr>
                    </a:p>
                  </a:txBody>
                  <a:tcPr marL="68580" marR="68580" marT="0" marB="0">
                    <a:solidFill>
                      <a:schemeClr val="accent5">
                        <a:lumMod val="60000"/>
                        <a:lumOff val="40000"/>
                      </a:schemeClr>
                    </a:solidFill>
                  </a:tcPr>
                </a:tc>
              </a:tr>
              <a:tr h="922412">
                <a:tc>
                  <a:txBody>
                    <a:bodyPr/>
                    <a:lstStyle/>
                    <a:p>
                      <a:pPr>
                        <a:lnSpc>
                          <a:spcPct val="115000"/>
                        </a:lnSpc>
                        <a:spcAft>
                          <a:spcPts val="0"/>
                        </a:spcAft>
                      </a:pPr>
                      <a:r>
                        <a:rPr lang="en-IN" sz="1100">
                          <a:effectLst/>
                        </a:rPr>
                        <a:t>HCV</a:t>
                      </a:r>
                      <a:endParaRPr lang="en-IN" sz="1100">
                        <a:effectLst/>
                        <a:latin typeface="Calibri"/>
                        <a:ea typeface="Calibri"/>
                        <a:cs typeface="Times New Roman"/>
                      </a:endParaRPr>
                    </a:p>
                  </a:txBody>
                  <a:tcPr marL="68580" marR="68580" marT="0" marB="0"/>
                </a:tc>
                <a:tc>
                  <a:txBody>
                    <a:bodyPr/>
                    <a:lstStyle/>
                    <a:p>
                      <a:pPr>
                        <a:lnSpc>
                          <a:spcPct val="115000"/>
                        </a:lnSpc>
                        <a:spcAft>
                          <a:spcPts val="0"/>
                        </a:spcAft>
                      </a:pPr>
                      <a:r>
                        <a:rPr lang="en-IN" sz="1100" dirty="0">
                          <a:effectLst/>
                        </a:rPr>
                        <a:t>anti HCV</a:t>
                      </a:r>
                      <a:endParaRPr lang="en-IN"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IN" sz="1100" dirty="0">
                          <a:effectLst/>
                        </a:rPr>
                        <a:t>antibody to HCV    </a:t>
                      </a:r>
                      <a:endParaRPr lang="en-IN"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IN" sz="1100" dirty="0">
                          <a:effectLst/>
                        </a:rPr>
                        <a:t>positive after clinical onset(15 week),                                                         not protective, persists in chronic  infection                                                         </a:t>
                      </a:r>
                      <a:endParaRPr lang="en-IN"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974771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rgbClr val="FF0000"/>
                </a:solidFill>
              </a:rPr>
              <a:t>Serologic Markers of Hepatitis A Viral Hepatitis</a:t>
            </a:r>
            <a:endParaRPr lang="en-IN" sz="4000" dirty="0">
              <a:solidFill>
                <a:srgbClr val="FF0000"/>
              </a:solidFill>
            </a:endParaRPr>
          </a:p>
        </p:txBody>
      </p:sp>
      <p:sp>
        <p:nvSpPr>
          <p:cNvPr id="3" name="Content Placeholder 2"/>
          <p:cNvSpPr>
            <a:spLocks noGrp="1"/>
          </p:cNvSpPr>
          <p:nvPr>
            <p:ph idx="1"/>
          </p:nvPr>
        </p:nvSpPr>
        <p:spPr>
          <a:xfrm>
            <a:off x="179512" y="2420887"/>
            <a:ext cx="8712968" cy="4319637"/>
          </a:xfrm>
        </p:spPr>
        <p:txBody>
          <a:bodyPr/>
          <a:lstStyle/>
          <a:p>
            <a:r>
              <a:rPr lang="en-US" dirty="0" smtClean="0">
                <a:solidFill>
                  <a:schemeClr val="bg1"/>
                </a:solidFill>
                <a:latin typeface="Times New Roman" pitchFamily="18" charset="0"/>
                <a:cs typeface="Times New Roman" pitchFamily="18" charset="0"/>
              </a:rPr>
              <a:t>Specific </a:t>
            </a:r>
            <a:r>
              <a:rPr lang="en-US" dirty="0" err="1" smtClean="0">
                <a:solidFill>
                  <a:schemeClr val="bg1"/>
                </a:solidFill>
                <a:latin typeface="Times New Roman" pitchFamily="18" charset="0"/>
                <a:cs typeface="Times New Roman" pitchFamily="18" charset="0"/>
              </a:rPr>
              <a:t>IgM</a:t>
            </a:r>
            <a:r>
              <a:rPr lang="en-US" dirty="0" smtClean="0">
                <a:solidFill>
                  <a:schemeClr val="bg1"/>
                </a:solidFill>
                <a:latin typeface="Times New Roman" pitchFamily="18" charset="0"/>
                <a:cs typeface="Times New Roman" pitchFamily="18" charset="0"/>
              </a:rPr>
              <a:t> antibody against HAV appears in blood at the onset of symptoms.</a:t>
            </a:r>
          </a:p>
          <a:p>
            <a:r>
              <a:rPr lang="en-US" dirty="0" smtClean="0">
                <a:solidFill>
                  <a:schemeClr val="bg1"/>
                </a:solidFill>
                <a:latin typeface="Times New Roman" pitchFamily="18" charset="0"/>
                <a:cs typeface="Times New Roman" pitchFamily="18" charset="0"/>
              </a:rPr>
              <a:t>Fecal shedding ends as </a:t>
            </a:r>
            <a:r>
              <a:rPr lang="en-US" dirty="0" err="1" smtClean="0">
                <a:solidFill>
                  <a:schemeClr val="bg1"/>
                </a:solidFill>
                <a:latin typeface="Times New Roman" pitchFamily="18" charset="0"/>
                <a:cs typeface="Times New Roman" pitchFamily="18" charset="0"/>
              </a:rPr>
              <a:t>IgM</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titre</a:t>
            </a:r>
            <a:r>
              <a:rPr lang="en-US" dirty="0" smtClean="0">
                <a:solidFill>
                  <a:schemeClr val="bg1"/>
                </a:solidFill>
                <a:latin typeface="Times New Roman" pitchFamily="18" charset="0"/>
                <a:cs typeface="Times New Roman" pitchFamily="18" charset="0"/>
              </a:rPr>
              <a:t> rises.</a:t>
            </a:r>
          </a:p>
          <a:p>
            <a:r>
              <a:rPr lang="en-US" dirty="0" err="1" smtClean="0">
                <a:solidFill>
                  <a:schemeClr val="bg1"/>
                </a:solidFill>
                <a:latin typeface="Times New Roman" pitchFamily="18" charset="0"/>
                <a:cs typeface="Times New Roman" pitchFamily="18" charset="0"/>
              </a:rPr>
              <a:t>IgM</a:t>
            </a:r>
            <a:r>
              <a:rPr lang="en-US" dirty="0" smtClean="0">
                <a:solidFill>
                  <a:schemeClr val="bg1"/>
                </a:solidFill>
                <a:latin typeface="Times New Roman" pitchFamily="18" charset="0"/>
                <a:cs typeface="Times New Roman" pitchFamily="18" charset="0"/>
              </a:rPr>
              <a:t> begins to decline in few months and is followed by appearance of </a:t>
            </a:r>
            <a:r>
              <a:rPr lang="en-US" dirty="0" err="1" smtClean="0">
                <a:solidFill>
                  <a:schemeClr val="bg1"/>
                </a:solidFill>
                <a:latin typeface="Times New Roman" pitchFamily="18" charset="0"/>
                <a:cs typeface="Times New Roman" pitchFamily="18" charset="0"/>
              </a:rPr>
              <a:t>IgG</a:t>
            </a:r>
            <a:r>
              <a:rPr lang="en-US" dirty="0" smtClean="0">
                <a:solidFill>
                  <a:schemeClr val="bg1"/>
                </a:solidFill>
                <a:latin typeface="Times New Roman" pitchFamily="18" charset="0"/>
                <a:cs typeface="Times New Roman" pitchFamily="18" charset="0"/>
              </a:rPr>
              <a:t> anti-HAV.</a:t>
            </a:r>
            <a:endParaRPr lang="en-IN"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770780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08504" cy="621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211500"/>
            <a:ext cx="9108503" cy="430887"/>
          </a:xfrm>
          <a:prstGeom prst="rect">
            <a:avLst/>
          </a:prstGeom>
          <a:noFill/>
        </p:spPr>
        <p:txBody>
          <a:bodyPr wrap="square" rtlCol="0">
            <a:spAutoFit/>
          </a:bodyPr>
          <a:lstStyle/>
          <a:p>
            <a:r>
              <a:rPr lang="en-US" sz="2200" dirty="0" smtClean="0">
                <a:solidFill>
                  <a:schemeClr val="bg1"/>
                </a:solidFill>
              </a:rPr>
              <a:t>The sequence of serologic markers in acute hepatitis A infection</a:t>
            </a:r>
            <a:r>
              <a:rPr lang="en-US" dirty="0" smtClean="0">
                <a:solidFill>
                  <a:schemeClr val="bg1"/>
                </a:solidFill>
              </a:rPr>
              <a:t>.</a:t>
            </a:r>
            <a:endParaRPr lang="en-IN" dirty="0">
              <a:solidFill>
                <a:schemeClr val="bg1"/>
              </a:solidFill>
            </a:endParaRPr>
          </a:p>
        </p:txBody>
      </p:sp>
    </p:spTree>
    <p:extLst>
      <p:ext uri="{BB962C8B-B14F-4D97-AF65-F5344CB8AC3E}">
        <p14:creationId xmlns:p14="http://schemas.microsoft.com/office/powerpoint/2010/main" val="3412583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1759" y="-19164"/>
            <a:ext cx="6697011" cy="1567737"/>
          </a:xfrm>
          <a:prstGeom prst="rect">
            <a:avLst/>
          </a:prstGeom>
        </p:spPr>
        <p:txBody>
          <a:bodyPr vert="horz" wrap="square" lIns="0" tIns="12700" rIns="0" bIns="0" rtlCol="0">
            <a:spAutoFit/>
          </a:bodyPr>
          <a:lstStyle/>
          <a:p>
            <a:pPr marL="12700" algn="ctr">
              <a:lnSpc>
                <a:spcPct val="150000"/>
              </a:lnSpc>
              <a:spcBef>
                <a:spcPts val="100"/>
              </a:spcBef>
            </a:pPr>
            <a:r>
              <a:rPr sz="3600" spc="-55" dirty="0" smtClean="0">
                <a:solidFill>
                  <a:schemeClr val="bg2">
                    <a:lumMod val="60000"/>
                    <a:lumOff val="40000"/>
                  </a:schemeClr>
                </a:solidFill>
                <a:effectLst>
                  <a:outerShdw blurRad="38100" dist="38100" dir="2700000" algn="tl">
                    <a:srgbClr val="000000">
                      <a:alpha val="43137"/>
                    </a:srgbClr>
                  </a:outerShdw>
                </a:effectLst>
              </a:rPr>
              <a:t>CATABOLISM</a:t>
            </a:r>
            <a:r>
              <a:rPr sz="3600" spc="-20" dirty="0" smtClean="0">
                <a:solidFill>
                  <a:schemeClr val="bg2">
                    <a:lumMod val="60000"/>
                    <a:lumOff val="40000"/>
                  </a:schemeClr>
                </a:solidFill>
                <a:effectLst>
                  <a:outerShdw blurRad="38100" dist="38100" dir="2700000" algn="tl">
                    <a:srgbClr val="000000">
                      <a:alpha val="43137"/>
                    </a:srgbClr>
                  </a:outerShdw>
                </a:effectLst>
              </a:rPr>
              <a:t> </a:t>
            </a:r>
            <a:r>
              <a:rPr sz="3600" spc="-10" dirty="0" smtClean="0">
                <a:solidFill>
                  <a:schemeClr val="bg2">
                    <a:lumMod val="60000"/>
                    <a:lumOff val="40000"/>
                  </a:schemeClr>
                </a:solidFill>
                <a:effectLst>
                  <a:outerShdw blurRad="38100" dist="38100" dir="2700000" algn="tl">
                    <a:srgbClr val="000000">
                      <a:alpha val="43137"/>
                    </a:srgbClr>
                  </a:outerShdw>
                </a:effectLst>
              </a:rPr>
              <a:t>OF</a:t>
            </a:r>
            <a:r>
              <a:rPr sz="3600" spc="-160" dirty="0" smtClean="0">
                <a:solidFill>
                  <a:schemeClr val="bg2">
                    <a:lumMod val="60000"/>
                    <a:lumOff val="40000"/>
                  </a:schemeClr>
                </a:solidFill>
                <a:effectLst>
                  <a:outerShdw blurRad="38100" dist="38100" dir="2700000" algn="tl">
                    <a:srgbClr val="000000">
                      <a:alpha val="43137"/>
                    </a:srgbClr>
                  </a:outerShdw>
                </a:effectLst>
              </a:rPr>
              <a:t> </a:t>
            </a:r>
            <a:r>
              <a:rPr sz="3600" spc="-5" dirty="0" smtClean="0">
                <a:solidFill>
                  <a:schemeClr val="bg2">
                    <a:lumMod val="60000"/>
                    <a:lumOff val="40000"/>
                  </a:schemeClr>
                </a:solidFill>
                <a:effectLst>
                  <a:outerShdw blurRad="38100" dist="38100" dir="2700000" algn="tl">
                    <a:srgbClr val="000000">
                      <a:alpha val="43137"/>
                    </a:srgbClr>
                  </a:outerShdw>
                </a:effectLst>
              </a:rPr>
              <a:t>HAEMOGLOBIN</a:t>
            </a:r>
            <a:endParaRPr sz="3600" dirty="0">
              <a:solidFill>
                <a:schemeClr val="bg2">
                  <a:lumMod val="60000"/>
                  <a:lumOff val="40000"/>
                </a:schemeClr>
              </a:solidFill>
              <a:effectLst>
                <a:outerShdw blurRad="38100" dist="38100" dir="2700000" algn="tl">
                  <a:srgbClr val="000000">
                    <a:alpha val="43137"/>
                  </a:srgbClr>
                </a:outerShdw>
              </a:effectLst>
            </a:endParaRPr>
          </a:p>
        </p:txBody>
      </p:sp>
      <p:sp>
        <p:nvSpPr>
          <p:cNvPr id="3" name="object 3"/>
          <p:cNvSpPr txBox="1"/>
          <p:nvPr/>
        </p:nvSpPr>
        <p:spPr>
          <a:xfrm>
            <a:off x="107504" y="1549273"/>
            <a:ext cx="8928992" cy="4610878"/>
          </a:xfrm>
          <a:prstGeom prst="rect">
            <a:avLst/>
          </a:prstGeom>
        </p:spPr>
        <p:txBody>
          <a:bodyPr vert="horz" wrap="square" lIns="0" tIns="85725" rIns="0" bIns="0" rtlCol="0">
            <a:spAutoFit/>
          </a:bodyPr>
          <a:lstStyle/>
          <a:p>
            <a:pPr marL="355600" indent="-342900" algn="just">
              <a:lnSpc>
                <a:spcPct val="150000"/>
              </a:lnSpc>
              <a:spcBef>
                <a:spcPts val="675"/>
              </a:spcBef>
              <a:buFont typeface="Wingdings"/>
              <a:buChar char=""/>
              <a:tabLst>
                <a:tab pos="355600" algn="l"/>
              </a:tabLst>
            </a:pPr>
            <a:r>
              <a:rPr sz="3200" dirty="0" smtClean="0">
                <a:solidFill>
                  <a:schemeClr val="bg1"/>
                </a:solidFill>
                <a:effectLst>
                  <a:outerShdw blurRad="38100" dist="38100" dir="2700000" algn="tl">
                    <a:srgbClr val="000000">
                      <a:alpha val="43137"/>
                    </a:srgbClr>
                  </a:outerShdw>
                </a:effectLst>
                <a:latin typeface="Times New Roman"/>
                <a:cs typeface="Times New Roman"/>
              </a:rPr>
              <a:t>Generation</a:t>
            </a:r>
            <a:r>
              <a:rPr sz="3200" spc="-60" dirty="0" smtClean="0">
                <a:solidFill>
                  <a:schemeClr val="bg1"/>
                </a:solidFill>
                <a:effectLst>
                  <a:outerShdw blurRad="38100" dist="38100" dir="2700000" algn="tl">
                    <a:srgbClr val="000000">
                      <a:alpha val="43137"/>
                    </a:srgbClr>
                  </a:outerShdw>
                </a:effectLst>
                <a:latin typeface="Times New Roman"/>
                <a:cs typeface="Times New Roman"/>
              </a:rPr>
              <a:t> </a:t>
            </a:r>
            <a:r>
              <a:rPr sz="3200" dirty="0" smtClean="0">
                <a:solidFill>
                  <a:schemeClr val="bg1"/>
                </a:solidFill>
                <a:effectLst>
                  <a:outerShdw blurRad="38100" dist="38100" dir="2700000" algn="tl">
                    <a:srgbClr val="000000">
                      <a:alpha val="43137"/>
                    </a:srgbClr>
                  </a:outerShdw>
                </a:effectLst>
                <a:latin typeface="Times New Roman"/>
                <a:cs typeface="Times New Roman"/>
              </a:rPr>
              <a:t>of</a:t>
            </a:r>
            <a:r>
              <a:rPr sz="3200" spc="-35" dirty="0" smtClean="0">
                <a:solidFill>
                  <a:schemeClr val="bg1"/>
                </a:solidFill>
                <a:effectLst>
                  <a:outerShdw blurRad="38100" dist="38100" dir="2700000" algn="tl">
                    <a:srgbClr val="000000">
                      <a:alpha val="43137"/>
                    </a:srgbClr>
                  </a:outerShdw>
                </a:effectLst>
                <a:latin typeface="Times New Roman"/>
                <a:cs typeface="Times New Roman"/>
              </a:rPr>
              <a:t> </a:t>
            </a:r>
            <a:r>
              <a:rPr sz="3200" dirty="0" smtClean="0">
                <a:solidFill>
                  <a:schemeClr val="bg1"/>
                </a:solidFill>
                <a:effectLst>
                  <a:outerShdw blurRad="38100" dist="38100" dir="2700000" algn="tl">
                    <a:srgbClr val="000000">
                      <a:alpha val="43137"/>
                    </a:srgbClr>
                  </a:outerShdw>
                </a:effectLst>
                <a:latin typeface="Times New Roman"/>
                <a:cs typeface="Times New Roman"/>
              </a:rPr>
              <a:t>Bilirubin</a:t>
            </a:r>
          </a:p>
          <a:p>
            <a:pPr marL="355600" marR="1304925" indent="-342900" algn="just">
              <a:lnSpc>
                <a:spcPct val="150000"/>
              </a:lnSpc>
              <a:spcBef>
                <a:spcPts val="580"/>
              </a:spcBef>
              <a:buFont typeface="Arial MT"/>
              <a:buChar char="•"/>
              <a:tabLst>
                <a:tab pos="354965" algn="l"/>
                <a:tab pos="355600" algn="l"/>
              </a:tabLst>
            </a:pPr>
            <a:r>
              <a:rPr b="0" spc="-5" dirty="0" smtClean="0">
                <a:solidFill>
                  <a:schemeClr val="bg1"/>
                </a:solidFill>
                <a:latin typeface="Times New Roman"/>
                <a:cs typeface="Times New Roman"/>
              </a:rPr>
              <a:t>When</a:t>
            </a:r>
            <a:r>
              <a:rPr b="0" dirty="0" smtClean="0">
                <a:solidFill>
                  <a:schemeClr val="bg1"/>
                </a:solidFill>
                <a:latin typeface="Times New Roman"/>
                <a:cs typeface="Times New Roman"/>
              </a:rPr>
              <a:t> </a:t>
            </a:r>
            <a:r>
              <a:rPr b="0" dirty="0">
                <a:solidFill>
                  <a:schemeClr val="bg1"/>
                </a:solidFill>
                <a:latin typeface="Times New Roman"/>
                <a:cs typeface="Times New Roman"/>
              </a:rPr>
              <a:t>life-span</a:t>
            </a:r>
            <a:r>
              <a:rPr b="0" spc="-30" dirty="0">
                <a:solidFill>
                  <a:schemeClr val="bg1"/>
                </a:solidFill>
                <a:latin typeface="Times New Roman"/>
                <a:cs typeface="Times New Roman"/>
              </a:rPr>
              <a:t> </a:t>
            </a:r>
            <a:r>
              <a:rPr b="0" dirty="0">
                <a:solidFill>
                  <a:schemeClr val="bg1"/>
                </a:solidFill>
                <a:latin typeface="Times New Roman"/>
                <a:cs typeface="Times New Roman"/>
              </a:rPr>
              <a:t>of</a:t>
            </a:r>
            <a:r>
              <a:rPr b="0" spc="-10" dirty="0">
                <a:solidFill>
                  <a:schemeClr val="bg1"/>
                </a:solidFill>
                <a:latin typeface="Times New Roman"/>
                <a:cs typeface="Times New Roman"/>
              </a:rPr>
              <a:t> </a:t>
            </a:r>
            <a:r>
              <a:rPr b="0" spc="-5" dirty="0">
                <a:solidFill>
                  <a:schemeClr val="bg1"/>
                </a:solidFill>
                <a:latin typeface="Times New Roman"/>
                <a:cs typeface="Times New Roman"/>
              </a:rPr>
              <a:t>RBCs</a:t>
            </a:r>
            <a:r>
              <a:rPr b="0" dirty="0">
                <a:solidFill>
                  <a:schemeClr val="bg1"/>
                </a:solidFill>
                <a:latin typeface="Times New Roman"/>
                <a:cs typeface="Times New Roman"/>
              </a:rPr>
              <a:t> </a:t>
            </a:r>
            <a:r>
              <a:rPr b="0" spc="-5" dirty="0">
                <a:solidFill>
                  <a:schemeClr val="bg1"/>
                </a:solidFill>
                <a:latin typeface="Times New Roman"/>
                <a:cs typeface="Times New Roman"/>
              </a:rPr>
              <a:t>is</a:t>
            </a:r>
            <a:r>
              <a:rPr b="0" spc="-10" dirty="0">
                <a:solidFill>
                  <a:schemeClr val="bg1"/>
                </a:solidFill>
                <a:latin typeface="Times New Roman"/>
                <a:cs typeface="Times New Roman"/>
              </a:rPr>
              <a:t> </a:t>
            </a:r>
            <a:r>
              <a:rPr b="0" spc="-20" dirty="0">
                <a:solidFill>
                  <a:schemeClr val="bg1"/>
                </a:solidFill>
                <a:latin typeface="Times New Roman"/>
                <a:cs typeface="Times New Roman"/>
              </a:rPr>
              <a:t>over,</a:t>
            </a:r>
            <a:r>
              <a:rPr b="0" spc="-25" dirty="0">
                <a:solidFill>
                  <a:schemeClr val="bg1"/>
                </a:solidFill>
                <a:latin typeface="Times New Roman"/>
                <a:cs typeface="Times New Roman"/>
              </a:rPr>
              <a:t> </a:t>
            </a:r>
            <a:r>
              <a:rPr b="0" dirty="0">
                <a:solidFill>
                  <a:schemeClr val="bg1"/>
                </a:solidFill>
                <a:latin typeface="Times New Roman"/>
                <a:cs typeface="Times New Roman"/>
              </a:rPr>
              <a:t>they</a:t>
            </a:r>
            <a:r>
              <a:rPr b="0" spc="-10" dirty="0">
                <a:solidFill>
                  <a:schemeClr val="bg1"/>
                </a:solidFill>
                <a:latin typeface="Times New Roman"/>
                <a:cs typeface="Times New Roman"/>
              </a:rPr>
              <a:t> </a:t>
            </a:r>
            <a:r>
              <a:rPr b="0" dirty="0">
                <a:solidFill>
                  <a:schemeClr val="bg1"/>
                </a:solidFill>
                <a:latin typeface="Times New Roman"/>
                <a:cs typeface="Times New Roman"/>
              </a:rPr>
              <a:t>are</a:t>
            </a:r>
            <a:r>
              <a:rPr b="0" spc="-15" dirty="0">
                <a:solidFill>
                  <a:schemeClr val="bg1"/>
                </a:solidFill>
                <a:latin typeface="Times New Roman"/>
                <a:cs typeface="Times New Roman"/>
              </a:rPr>
              <a:t> </a:t>
            </a:r>
            <a:r>
              <a:rPr b="0" dirty="0">
                <a:solidFill>
                  <a:schemeClr val="bg1"/>
                </a:solidFill>
                <a:latin typeface="Times New Roman"/>
                <a:cs typeface="Times New Roman"/>
              </a:rPr>
              <a:t>broken </a:t>
            </a:r>
            <a:r>
              <a:rPr b="0" spc="-585" dirty="0">
                <a:solidFill>
                  <a:schemeClr val="bg1"/>
                </a:solidFill>
                <a:latin typeface="Times New Roman"/>
                <a:cs typeface="Times New Roman"/>
              </a:rPr>
              <a:t> </a:t>
            </a:r>
            <a:r>
              <a:rPr b="0" dirty="0">
                <a:solidFill>
                  <a:schemeClr val="bg1"/>
                </a:solidFill>
                <a:latin typeface="Times New Roman"/>
                <a:cs typeface="Times New Roman"/>
              </a:rPr>
              <a:t>down</a:t>
            </a:r>
            <a:r>
              <a:rPr b="0" spc="10" dirty="0">
                <a:solidFill>
                  <a:schemeClr val="bg1"/>
                </a:solidFill>
                <a:latin typeface="Times New Roman"/>
                <a:cs typeface="Times New Roman"/>
              </a:rPr>
              <a:t> </a:t>
            </a:r>
            <a:r>
              <a:rPr b="0" dirty="0">
                <a:solidFill>
                  <a:schemeClr val="bg1"/>
                </a:solidFill>
                <a:latin typeface="Times New Roman"/>
                <a:cs typeface="Times New Roman"/>
              </a:rPr>
              <a:t>in</a:t>
            </a:r>
            <a:r>
              <a:rPr b="0" spc="-15" dirty="0">
                <a:solidFill>
                  <a:schemeClr val="bg1"/>
                </a:solidFill>
                <a:latin typeface="Times New Roman"/>
                <a:cs typeface="Times New Roman"/>
              </a:rPr>
              <a:t> </a:t>
            </a:r>
            <a:r>
              <a:rPr b="0" spc="-5" dirty="0" err="1" smtClean="0">
                <a:solidFill>
                  <a:schemeClr val="bg1"/>
                </a:solidFill>
                <a:latin typeface="Times New Roman"/>
                <a:cs typeface="Times New Roman"/>
              </a:rPr>
              <a:t>reticulo</a:t>
            </a:r>
            <a:r>
              <a:rPr b="0" spc="-5" dirty="0" smtClean="0">
                <a:solidFill>
                  <a:schemeClr val="bg1"/>
                </a:solidFill>
                <a:latin typeface="Times New Roman"/>
                <a:cs typeface="Times New Roman"/>
              </a:rPr>
              <a:t>-endothelial</a:t>
            </a:r>
            <a:r>
              <a:rPr lang="en-IN" b="0" spc="-45" dirty="0">
                <a:solidFill>
                  <a:schemeClr val="bg1"/>
                </a:solidFill>
                <a:latin typeface="Times New Roman"/>
                <a:cs typeface="Times New Roman"/>
              </a:rPr>
              <a:t> </a:t>
            </a:r>
            <a:r>
              <a:rPr b="0" spc="-5" dirty="0" smtClean="0">
                <a:solidFill>
                  <a:schemeClr val="bg1"/>
                </a:solidFill>
                <a:latin typeface="Times New Roman"/>
                <a:cs typeface="Times New Roman"/>
              </a:rPr>
              <a:t>system</a:t>
            </a:r>
            <a:r>
              <a:rPr b="0" spc="-5" dirty="0">
                <a:solidFill>
                  <a:schemeClr val="bg1"/>
                </a:solidFill>
                <a:latin typeface="Times New Roman"/>
                <a:cs typeface="Times New Roman"/>
              </a:rPr>
              <a:t>.</a:t>
            </a:r>
            <a:endParaRPr b="0" dirty="0">
              <a:solidFill>
                <a:schemeClr val="bg1"/>
              </a:solidFill>
              <a:latin typeface="Times New Roman"/>
              <a:cs typeface="Times New Roman"/>
            </a:endParaRPr>
          </a:p>
          <a:p>
            <a:pPr marL="355600" indent="-342900" algn="just">
              <a:lnSpc>
                <a:spcPct val="150000"/>
              </a:lnSpc>
              <a:spcBef>
                <a:spcPts val="580"/>
              </a:spcBef>
              <a:buFont typeface="Arial MT"/>
              <a:buChar char="•"/>
              <a:tabLst>
                <a:tab pos="354965" algn="l"/>
                <a:tab pos="355600" algn="l"/>
              </a:tabLst>
            </a:pPr>
            <a:r>
              <a:rPr b="0" spc="-5" dirty="0">
                <a:solidFill>
                  <a:schemeClr val="bg1"/>
                </a:solidFill>
                <a:latin typeface="Times New Roman"/>
                <a:cs typeface="Times New Roman"/>
              </a:rPr>
              <a:t>Haem</a:t>
            </a:r>
            <a:r>
              <a:rPr b="0" spc="-25" dirty="0">
                <a:solidFill>
                  <a:schemeClr val="bg1"/>
                </a:solidFill>
                <a:latin typeface="Times New Roman"/>
                <a:cs typeface="Times New Roman"/>
              </a:rPr>
              <a:t> </a:t>
            </a:r>
            <a:r>
              <a:rPr b="0" dirty="0">
                <a:solidFill>
                  <a:schemeClr val="bg1"/>
                </a:solidFill>
                <a:latin typeface="Times New Roman"/>
                <a:cs typeface="Times New Roman"/>
              </a:rPr>
              <a:t>and</a:t>
            </a:r>
            <a:r>
              <a:rPr b="0" spc="-10" dirty="0">
                <a:solidFill>
                  <a:schemeClr val="bg1"/>
                </a:solidFill>
                <a:latin typeface="Times New Roman"/>
                <a:cs typeface="Times New Roman"/>
              </a:rPr>
              <a:t> </a:t>
            </a:r>
            <a:r>
              <a:rPr b="0" dirty="0">
                <a:solidFill>
                  <a:schemeClr val="bg1"/>
                </a:solidFill>
                <a:latin typeface="Times New Roman"/>
                <a:cs typeface="Times New Roman"/>
              </a:rPr>
              <a:t>globin</a:t>
            </a:r>
            <a:r>
              <a:rPr b="0" spc="-40" dirty="0">
                <a:solidFill>
                  <a:schemeClr val="bg1"/>
                </a:solidFill>
                <a:latin typeface="Times New Roman"/>
                <a:cs typeface="Times New Roman"/>
              </a:rPr>
              <a:t> </a:t>
            </a:r>
            <a:r>
              <a:rPr b="0" dirty="0">
                <a:solidFill>
                  <a:schemeClr val="bg1"/>
                </a:solidFill>
                <a:latin typeface="Times New Roman"/>
                <a:cs typeface="Times New Roman"/>
              </a:rPr>
              <a:t>are</a:t>
            </a:r>
            <a:r>
              <a:rPr b="0" spc="-10" dirty="0">
                <a:solidFill>
                  <a:schemeClr val="bg1"/>
                </a:solidFill>
                <a:latin typeface="Times New Roman"/>
                <a:cs typeface="Times New Roman"/>
              </a:rPr>
              <a:t> </a:t>
            </a:r>
            <a:r>
              <a:rPr b="0" dirty="0">
                <a:solidFill>
                  <a:schemeClr val="bg1"/>
                </a:solidFill>
                <a:latin typeface="Times New Roman"/>
                <a:cs typeface="Times New Roman"/>
              </a:rPr>
              <a:t>separated.</a:t>
            </a:r>
          </a:p>
          <a:p>
            <a:pPr marL="355600" indent="-342900" algn="just">
              <a:lnSpc>
                <a:spcPct val="150000"/>
              </a:lnSpc>
              <a:spcBef>
                <a:spcPts val="575"/>
              </a:spcBef>
              <a:buFont typeface="Arial MT"/>
              <a:buChar char="•"/>
              <a:tabLst>
                <a:tab pos="354965" algn="l"/>
                <a:tab pos="355600" algn="l"/>
              </a:tabLst>
            </a:pPr>
            <a:r>
              <a:rPr b="0" dirty="0">
                <a:solidFill>
                  <a:schemeClr val="bg1"/>
                </a:solidFill>
                <a:latin typeface="Times New Roman"/>
                <a:cs typeface="Times New Roman"/>
              </a:rPr>
              <a:t>Globin</a:t>
            </a:r>
            <a:r>
              <a:rPr b="0" spc="-25" dirty="0">
                <a:solidFill>
                  <a:schemeClr val="bg1"/>
                </a:solidFill>
                <a:latin typeface="Times New Roman"/>
                <a:cs typeface="Times New Roman"/>
              </a:rPr>
              <a:t> </a:t>
            </a:r>
            <a:r>
              <a:rPr b="0" dirty="0">
                <a:solidFill>
                  <a:schemeClr val="bg1"/>
                </a:solidFill>
                <a:latin typeface="Times New Roman"/>
                <a:cs typeface="Times New Roman"/>
              </a:rPr>
              <a:t>is</a:t>
            </a:r>
            <a:r>
              <a:rPr b="0" spc="-5" dirty="0">
                <a:solidFill>
                  <a:schemeClr val="bg1"/>
                </a:solidFill>
                <a:latin typeface="Times New Roman"/>
                <a:cs typeface="Times New Roman"/>
              </a:rPr>
              <a:t> </a:t>
            </a:r>
            <a:r>
              <a:rPr b="0" dirty="0">
                <a:solidFill>
                  <a:schemeClr val="bg1"/>
                </a:solidFill>
                <a:latin typeface="Times New Roman"/>
                <a:cs typeface="Times New Roman"/>
              </a:rPr>
              <a:t>broken</a:t>
            </a:r>
            <a:r>
              <a:rPr b="0" spc="-25" dirty="0">
                <a:solidFill>
                  <a:schemeClr val="bg1"/>
                </a:solidFill>
                <a:latin typeface="Times New Roman"/>
                <a:cs typeface="Times New Roman"/>
              </a:rPr>
              <a:t> </a:t>
            </a:r>
            <a:r>
              <a:rPr b="0" spc="-5" dirty="0">
                <a:solidFill>
                  <a:schemeClr val="bg1"/>
                </a:solidFill>
                <a:latin typeface="Times New Roman"/>
                <a:cs typeface="Times New Roman"/>
              </a:rPr>
              <a:t>down</a:t>
            </a:r>
            <a:r>
              <a:rPr b="0" dirty="0">
                <a:solidFill>
                  <a:schemeClr val="bg1"/>
                </a:solidFill>
                <a:latin typeface="Times New Roman"/>
                <a:cs typeface="Times New Roman"/>
              </a:rPr>
              <a:t> into</a:t>
            </a:r>
            <a:r>
              <a:rPr b="0" spc="-25" dirty="0">
                <a:solidFill>
                  <a:schemeClr val="bg1"/>
                </a:solidFill>
                <a:latin typeface="Times New Roman"/>
                <a:cs typeface="Times New Roman"/>
              </a:rPr>
              <a:t> </a:t>
            </a:r>
            <a:r>
              <a:rPr b="0" spc="-5" dirty="0">
                <a:solidFill>
                  <a:schemeClr val="bg1"/>
                </a:solidFill>
                <a:latin typeface="Times New Roman"/>
                <a:cs typeface="Times New Roman"/>
              </a:rPr>
              <a:t>amino</a:t>
            </a:r>
            <a:r>
              <a:rPr b="0" dirty="0">
                <a:solidFill>
                  <a:schemeClr val="bg1"/>
                </a:solidFill>
                <a:latin typeface="Times New Roman"/>
                <a:cs typeface="Times New Roman"/>
              </a:rPr>
              <a:t> acids.</a:t>
            </a:r>
          </a:p>
          <a:p>
            <a:pPr marL="355600" indent="-342900" algn="just">
              <a:lnSpc>
                <a:spcPct val="150000"/>
              </a:lnSpc>
              <a:spcBef>
                <a:spcPts val="575"/>
              </a:spcBef>
              <a:buFont typeface="Arial MT"/>
              <a:buChar char="•"/>
              <a:tabLst>
                <a:tab pos="354965" algn="l"/>
                <a:tab pos="355600" algn="l"/>
              </a:tabLst>
            </a:pPr>
            <a:r>
              <a:rPr b="0" dirty="0">
                <a:solidFill>
                  <a:schemeClr val="bg1"/>
                </a:solidFill>
                <a:latin typeface="Times New Roman"/>
                <a:cs typeface="Times New Roman"/>
              </a:rPr>
              <a:t>The</a:t>
            </a:r>
            <a:r>
              <a:rPr b="0" spc="-25" dirty="0">
                <a:solidFill>
                  <a:schemeClr val="bg1"/>
                </a:solidFill>
                <a:latin typeface="Times New Roman"/>
                <a:cs typeface="Times New Roman"/>
              </a:rPr>
              <a:t> </a:t>
            </a:r>
            <a:r>
              <a:rPr b="0" dirty="0">
                <a:solidFill>
                  <a:schemeClr val="bg1"/>
                </a:solidFill>
                <a:latin typeface="Times New Roman"/>
                <a:cs typeface="Times New Roman"/>
              </a:rPr>
              <a:t>iron</a:t>
            </a:r>
            <a:r>
              <a:rPr b="0" spc="-25" dirty="0">
                <a:solidFill>
                  <a:schemeClr val="bg1"/>
                </a:solidFill>
                <a:latin typeface="Times New Roman"/>
                <a:cs typeface="Times New Roman"/>
              </a:rPr>
              <a:t> </a:t>
            </a:r>
            <a:r>
              <a:rPr b="0" dirty="0">
                <a:solidFill>
                  <a:schemeClr val="bg1"/>
                </a:solidFill>
                <a:latin typeface="Times New Roman"/>
                <a:cs typeface="Times New Roman"/>
              </a:rPr>
              <a:t>liberated</a:t>
            </a:r>
            <a:r>
              <a:rPr b="0" spc="-50" dirty="0">
                <a:solidFill>
                  <a:schemeClr val="bg1"/>
                </a:solidFill>
                <a:latin typeface="Times New Roman"/>
                <a:cs typeface="Times New Roman"/>
              </a:rPr>
              <a:t> </a:t>
            </a:r>
            <a:r>
              <a:rPr b="0" dirty="0">
                <a:solidFill>
                  <a:schemeClr val="bg1"/>
                </a:solidFill>
                <a:latin typeface="Times New Roman"/>
                <a:cs typeface="Times New Roman"/>
              </a:rPr>
              <a:t>from </a:t>
            </a:r>
            <a:r>
              <a:rPr b="0" spc="-5" dirty="0">
                <a:solidFill>
                  <a:schemeClr val="bg1"/>
                </a:solidFill>
                <a:latin typeface="Times New Roman"/>
                <a:cs typeface="Times New Roman"/>
              </a:rPr>
              <a:t>heme</a:t>
            </a:r>
            <a:r>
              <a:rPr b="0" spc="-10" dirty="0">
                <a:solidFill>
                  <a:schemeClr val="bg1"/>
                </a:solidFill>
                <a:latin typeface="Times New Roman"/>
                <a:cs typeface="Times New Roman"/>
              </a:rPr>
              <a:t> </a:t>
            </a:r>
            <a:r>
              <a:rPr b="0" spc="-5" dirty="0">
                <a:solidFill>
                  <a:schemeClr val="bg1"/>
                </a:solidFill>
                <a:latin typeface="Times New Roman"/>
                <a:cs typeface="Times New Roman"/>
              </a:rPr>
              <a:t>is</a:t>
            </a:r>
            <a:r>
              <a:rPr b="0" spc="-15" dirty="0">
                <a:solidFill>
                  <a:schemeClr val="bg1"/>
                </a:solidFill>
                <a:latin typeface="Times New Roman"/>
                <a:cs typeface="Times New Roman"/>
              </a:rPr>
              <a:t> </a:t>
            </a:r>
            <a:r>
              <a:rPr b="0" dirty="0">
                <a:solidFill>
                  <a:schemeClr val="bg1"/>
                </a:solidFill>
                <a:latin typeface="Times New Roman"/>
                <a:cs typeface="Times New Roman"/>
              </a:rPr>
              <a:t>reutilized.</a:t>
            </a:r>
          </a:p>
          <a:p>
            <a:pPr marL="355600" marR="189230" indent="-342900" algn="just">
              <a:lnSpc>
                <a:spcPct val="150000"/>
              </a:lnSpc>
              <a:spcBef>
                <a:spcPts val="575"/>
              </a:spcBef>
              <a:buFont typeface="Arial MT"/>
              <a:buChar char="•"/>
              <a:tabLst>
                <a:tab pos="354965" algn="l"/>
                <a:tab pos="355600" algn="l"/>
              </a:tabLst>
            </a:pPr>
            <a:r>
              <a:rPr b="0" dirty="0">
                <a:solidFill>
                  <a:schemeClr val="bg1"/>
                </a:solidFill>
                <a:latin typeface="Times New Roman"/>
                <a:cs typeface="Times New Roman"/>
              </a:rPr>
              <a:t>The porphyrin ring </a:t>
            </a:r>
            <a:r>
              <a:rPr b="0" spc="-5" dirty="0">
                <a:solidFill>
                  <a:schemeClr val="bg1"/>
                </a:solidFill>
                <a:latin typeface="Times New Roman"/>
                <a:cs typeface="Times New Roman"/>
              </a:rPr>
              <a:t>is </a:t>
            </a:r>
            <a:r>
              <a:rPr b="0" dirty="0">
                <a:solidFill>
                  <a:schemeClr val="bg1"/>
                </a:solidFill>
                <a:latin typeface="Times New Roman"/>
                <a:cs typeface="Times New Roman"/>
              </a:rPr>
              <a:t>broken down in </a:t>
            </a:r>
            <a:r>
              <a:rPr b="0" spc="-5" dirty="0">
                <a:solidFill>
                  <a:schemeClr val="bg1"/>
                </a:solidFill>
                <a:latin typeface="Times New Roman"/>
                <a:cs typeface="Times New Roman"/>
              </a:rPr>
              <a:t>reticulo-endothelial </a:t>
            </a:r>
            <a:r>
              <a:rPr b="0" spc="-585" dirty="0">
                <a:solidFill>
                  <a:schemeClr val="bg1"/>
                </a:solidFill>
                <a:latin typeface="Times New Roman"/>
                <a:cs typeface="Times New Roman"/>
              </a:rPr>
              <a:t> </a:t>
            </a:r>
            <a:r>
              <a:rPr b="0" dirty="0">
                <a:solidFill>
                  <a:schemeClr val="bg1"/>
                </a:solidFill>
                <a:latin typeface="Times New Roman"/>
                <a:cs typeface="Times New Roman"/>
              </a:rPr>
              <a:t>(RE) cells of </a:t>
            </a:r>
            <a:r>
              <a:rPr b="0" spc="-15" dirty="0">
                <a:solidFill>
                  <a:schemeClr val="bg1"/>
                </a:solidFill>
                <a:latin typeface="Times New Roman"/>
                <a:cs typeface="Times New Roman"/>
              </a:rPr>
              <a:t>liver, </a:t>
            </a:r>
            <a:r>
              <a:rPr b="0" dirty="0">
                <a:solidFill>
                  <a:schemeClr val="bg1"/>
                </a:solidFill>
                <a:latin typeface="Times New Roman"/>
                <a:cs typeface="Times New Roman"/>
              </a:rPr>
              <a:t>spleen and bone </a:t>
            </a:r>
            <a:r>
              <a:rPr b="0" spc="-5" dirty="0">
                <a:solidFill>
                  <a:schemeClr val="bg1"/>
                </a:solidFill>
                <a:latin typeface="Times New Roman"/>
                <a:cs typeface="Times New Roman"/>
              </a:rPr>
              <a:t>marrow </a:t>
            </a:r>
            <a:r>
              <a:rPr b="0" dirty="0">
                <a:solidFill>
                  <a:schemeClr val="bg1"/>
                </a:solidFill>
                <a:latin typeface="Times New Roman"/>
                <a:cs typeface="Times New Roman"/>
              </a:rPr>
              <a:t>to bile </a:t>
            </a:r>
            <a:r>
              <a:rPr b="0" spc="5" dirty="0">
                <a:solidFill>
                  <a:schemeClr val="bg1"/>
                </a:solidFill>
                <a:latin typeface="Times New Roman"/>
                <a:cs typeface="Times New Roman"/>
              </a:rPr>
              <a:t> </a:t>
            </a:r>
            <a:r>
              <a:rPr b="0" spc="-5" dirty="0">
                <a:solidFill>
                  <a:schemeClr val="bg1"/>
                </a:solidFill>
                <a:latin typeface="Times New Roman"/>
                <a:cs typeface="Times New Roman"/>
              </a:rPr>
              <a:t>pigments,</a:t>
            </a:r>
            <a:r>
              <a:rPr b="0" spc="-20" dirty="0">
                <a:solidFill>
                  <a:schemeClr val="bg1"/>
                </a:solidFill>
                <a:latin typeface="Times New Roman"/>
                <a:cs typeface="Times New Roman"/>
              </a:rPr>
              <a:t> </a:t>
            </a:r>
            <a:r>
              <a:rPr b="0" spc="-5" dirty="0">
                <a:solidFill>
                  <a:schemeClr val="bg1"/>
                </a:solidFill>
                <a:latin typeface="Times New Roman"/>
                <a:cs typeface="Times New Roman"/>
              </a:rPr>
              <a:t>mainly</a:t>
            </a:r>
            <a:r>
              <a:rPr b="0" spc="-15" dirty="0">
                <a:solidFill>
                  <a:schemeClr val="bg1"/>
                </a:solidFill>
                <a:latin typeface="Times New Roman"/>
                <a:cs typeface="Times New Roman"/>
              </a:rPr>
              <a:t> </a:t>
            </a:r>
            <a:r>
              <a:rPr b="0" dirty="0">
                <a:solidFill>
                  <a:schemeClr val="bg1"/>
                </a:solidFill>
                <a:latin typeface="Times New Roman"/>
                <a:cs typeface="Times New Roman"/>
              </a:rPr>
              <a:t>bilirubin.</a:t>
            </a:r>
          </a:p>
          <a:p>
            <a:pPr marL="355600" marR="5080" indent="-342900" algn="just">
              <a:lnSpc>
                <a:spcPct val="150000"/>
              </a:lnSpc>
              <a:spcBef>
                <a:spcPts val="580"/>
              </a:spcBef>
              <a:buFont typeface="Arial MT"/>
              <a:buChar char="•"/>
              <a:tabLst>
                <a:tab pos="354965" algn="l"/>
                <a:tab pos="355600" algn="l"/>
              </a:tabLst>
            </a:pPr>
            <a:r>
              <a:rPr b="0" dirty="0">
                <a:solidFill>
                  <a:schemeClr val="bg1"/>
                </a:solidFill>
                <a:latin typeface="Times New Roman"/>
                <a:cs typeface="Times New Roman"/>
              </a:rPr>
              <a:t>About</a:t>
            </a:r>
            <a:r>
              <a:rPr b="0" spc="-5" dirty="0">
                <a:solidFill>
                  <a:schemeClr val="bg1"/>
                </a:solidFill>
                <a:latin typeface="Times New Roman"/>
                <a:cs typeface="Times New Roman"/>
              </a:rPr>
              <a:t> </a:t>
            </a:r>
            <a:r>
              <a:rPr b="0" dirty="0">
                <a:solidFill>
                  <a:schemeClr val="bg1"/>
                </a:solidFill>
                <a:latin typeface="Times New Roman"/>
                <a:cs typeface="Times New Roman"/>
              </a:rPr>
              <a:t>6</a:t>
            </a:r>
            <a:r>
              <a:rPr b="0" spc="-5" dirty="0">
                <a:solidFill>
                  <a:schemeClr val="bg1"/>
                </a:solidFill>
                <a:latin typeface="Times New Roman"/>
                <a:cs typeface="Times New Roman"/>
              </a:rPr>
              <a:t> </a:t>
            </a:r>
            <a:r>
              <a:rPr b="0" dirty="0">
                <a:solidFill>
                  <a:schemeClr val="bg1"/>
                </a:solidFill>
                <a:latin typeface="Times New Roman"/>
                <a:cs typeface="Times New Roman"/>
              </a:rPr>
              <a:t>g</a:t>
            </a:r>
            <a:r>
              <a:rPr b="0" spc="-5" dirty="0">
                <a:solidFill>
                  <a:schemeClr val="bg1"/>
                </a:solidFill>
                <a:latin typeface="Times New Roman"/>
                <a:cs typeface="Times New Roman"/>
              </a:rPr>
              <a:t> </a:t>
            </a:r>
            <a:r>
              <a:rPr b="0" dirty="0">
                <a:solidFill>
                  <a:schemeClr val="bg1"/>
                </a:solidFill>
                <a:latin typeface="Times New Roman"/>
                <a:cs typeface="Times New Roman"/>
              </a:rPr>
              <a:t>of</a:t>
            </a:r>
            <a:r>
              <a:rPr b="0" spc="-5" dirty="0">
                <a:solidFill>
                  <a:schemeClr val="bg1"/>
                </a:solidFill>
                <a:latin typeface="Times New Roman"/>
                <a:cs typeface="Times New Roman"/>
              </a:rPr>
              <a:t> Hb is </a:t>
            </a:r>
            <a:r>
              <a:rPr b="0" dirty="0">
                <a:solidFill>
                  <a:schemeClr val="bg1"/>
                </a:solidFill>
                <a:latin typeface="Times New Roman"/>
                <a:cs typeface="Times New Roman"/>
              </a:rPr>
              <a:t>broken</a:t>
            </a:r>
            <a:r>
              <a:rPr b="0" spc="-5" dirty="0">
                <a:solidFill>
                  <a:schemeClr val="bg1"/>
                </a:solidFill>
                <a:latin typeface="Times New Roman"/>
                <a:cs typeface="Times New Roman"/>
              </a:rPr>
              <a:t> </a:t>
            </a:r>
            <a:r>
              <a:rPr b="0" dirty="0">
                <a:solidFill>
                  <a:schemeClr val="bg1"/>
                </a:solidFill>
                <a:latin typeface="Times New Roman"/>
                <a:cs typeface="Times New Roman"/>
              </a:rPr>
              <a:t>down per</a:t>
            </a:r>
            <a:r>
              <a:rPr b="0" spc="-10" dirty="0">
                <a:solidFill>
                  <a:schemeClr val="bg1"/>
                </a:solidFill>
                <a:latin typeface="Times New Roman"/>
                <a:cs typeface="Times New Roman"/>
              </a:rPr>
              <a:t> </a:t>
            </a:r>
            <a:r>
              <a:rPr b="0" spc="-40" dirty="0">
                <a:solidFill>
                  <a:schemeClr val="bg1"/>
                </a:solidFill>
                <a:latin typeface="Times New Roman"/>
                <a:cs typeface="Times New Roman"/>
              </a:rPr>
              <a:t>day,</a:t>
            </a:r>
            <a:r>
              <a:rPr b="0" spc="-5" dirty="0">
                <a:solidFill>
                  <a:schemeClr val="bg1"/>
                </a:solidFill>
                <a:latin typeface="Times New Roman"/>
                <a:cs typeface="Times New Roman"/>
              </a:rPr>
              <a:t> </a:t>
            </a:r>
            <a:r>
              <a:rPr b="0" dirty="0">
                <a:solidFill>
                  <a:schemeClr val="bg1"/>
                </a:solidFill>
                <a:latin typeface="Times New Roman"/>
                <a:cs typeface="Times New Roman"/>
              </a:rPr>
              <a:t>from</a:t>
            </a:r>
            <a:r>
              <a:rPr b="0" spc="-35" dirty="0">
                <a:solidFill>
                  <a:schemeClr val="bg1"/>
                </a:solidFill>
                <a:latin typeface="Times New Roman"/>
                <a:cs typeface="Times New Roman"/>
              </a:rPr>
              <a:t> </a:t>
            </a:r>
            <a:r>
              <a:rPr b="0" dirty="0">
                <a:solidFill>
                  <a:schemeClr val="bg1"/>
                </a:solidFill>
                <a:latin typeface="Times New Roman"/>
                <a:cs typeface="Times New Roman"/>
              </a:rPr>
              <a:t>which</a:t>
            </a:r>
            <a:r>
              <a:rPr b="0" spc="-10" dirty="0">
                <a:solidFill>
                  <a:schemeClr val="bg1"/>
                </a:solidFill>
                <a:latin typeface="Times New Roman"/>
                <a:cs typeface="Times New Roman"/>
              </a:rPr>
              <a:t> </a:t>
            </a:r>
            <a:r>
              <a:rPr b="0" dirty="0">
                <a:solidFill>
                  <a:schemeClr val="bg1"/>
                </a:solidFill>
                <a:latin typeface="Times New Roman"/>
                <a:cs typeface="Times New Roman"/>
              </a:rPr>
              <a:t>about </a:t>
            </a:r>
            <a:r>
              <a:rPr b="0" spc="-585" dirty="0">
                <a:solidFill>
                  <a:schemeClr val="bg1"/>
                </a:solidFill>
                <a:latin typeface="Times New Roman"/>
                <a:cs typeface="Times New Roman"/>
              </a:rPr>
              <a:t> </a:t>
            </a:r>
            <a:r>
              <a:rPr b="0" dirty="0">
                <a:solidFill>
                  <a:schemeClr val="bg1"/>
                </a:solidFill>
                <a:latin typeface="Times New Roman"/>
                <a:cs typeface="Times New Roman"/>
              </a:rPr>
              <a:t>250</a:t>
            </a:r>
            <a:r>
              <a:rPr b="0" spc="-5" dirty="0">
                <a:solidFill>
                  <a:schemeClr val="bg1"/>
                </a:solidFill>
                <a:latin typeface="Times New Roman"/>
                <a:cs typeface="Times New Roman"/>
              </a:rPr>
              <a:t> </a:t>
            </a:r>
            <a:r>
              <a:rPr b="0" spc="-10" dirty="0">
                <a:solidFill>
                  <a:schemeClr val="bg1"/>
                </a:solidFill>
                <a:latin typeface="Times New Roman"/>
                <a:cs typeface="Times New Roman"/>
              </a:rPr>
              <a:t>mg</a:t>
            </a:r>
            <a:r>
              <a:rPr b="0" spc="10" dirty="0">
                <a:solidFill>
                  <a:schemeClr val="bg1"/>
                </a:solidFill>
                <a:latin typeface="Times New Roman"/>
                <a:cs typeface="Times New Roman"/>
              </a:rPr>
              <a:t> </a:t>
            </a:r>
            <a:r>
              <a:rPr b="0" dirty="0">
                <a:solidFill>
                  <a:schemeClr val="bg1"/>
                </a:solidFill>
                <a:latin typeface="Times New Roman"/>
                <a:cs typeface="Times New Roman"/>
              </a:rPr>
              <a:t>of bilirubin</a:t>
            </a:r>
            <a:r>
              <a:rPr b="0" spc="-50" dirty="0">
                <a:solidFill>
                  <a:schemeClr val="bg1"/>
                </a:solidFill>
                <a:latin typeface="Times New Roman"/>
                <a:cs typeface="Times New Roman"/>
              </a:rPr>
              <a:t> </a:t>
            </a:r>
            <a:r>
              <a:rPr b="0" spc="-5" dirty="0">
                <a:solidFill>
                  <a:schemeClr val="bg1"/>
                </a:solidFill>
                <a:latin typeface="Times New Roman"/>
                <a:cs typeface="Times New Roman"/>
              </a:rPr>
              <a:t>is</a:t>
            </a:r>
            <a:r>
              <a:rPr b="0" dirty="0">
                <a:solidFill>
                  <a:schemeClr val="bg1"/>
                </a:solidFill>
                <a:latin typeface="Times New Roman"/>
                <a:cs typeface="Times New Roman"/>
              </a:rPr>
              <a:t> </a:t>
            </a:r>
            <a:r>
              <a:rPr b="0" spc="-5" dirty="0">
                <a:solidFill>
                  <a:schemeClr val="bg1"/>
                </a:solidFill>
                <a:latin typeface="Times New Roman"/>
                <a:cs typeface="Times New Roman"/>
              </a:rPr>
              <a:t>formed.</a:t>
            </a:r>
            <a:endParaRPr b="0" dirty="0">
              <a:solidFill>
                <a:schemeClr val="bg1"/>
              </a:solidFill>
              <a:latin typeface="Times New Roman"/>
              <a:cs typeface="Times New Roman"/>
            </a:endParaRPr>
          </a:p>
        </p:txBody>
      </p:sp>
    </p:spTree>
    <p:extLst>
      <p:ext uri="{BB962C8B-B14F-4D97-AF65-F5344CB8AC3E}">
        <p14:creationId xmlns:p14="http://schemas.microsoft.com/office/powerpoint/2010/main" val="3556576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16632"/>
            <a:ext cx="7956376" cy="1143000"/>
          </a:xfrm>
        </p:spPr>
        <p:txBody>
          <a:bodyPr/>
          <a:lstStyle/>
          <a:p>
            <a:pPr algn="ctr"/>
            <a:r>
              <a:rPr lang="en-US" sz="4000" dirty="0" smtClean="0">
                <a:solidFill>
                  <a:srgbClr val="7030A0"/>
                </a:solidFill>
                <a:effectLst>
                  <a:outerShdw blurRad="38100" dist="38100" dir="2700000" algn="tl">
                    <a:srgbClr val="000000">
                      <a:alpha val="43137"/>
                    </a:srgbClr>
                  </a:outerShdw>
                </a:effectLst>
              </a:rPr>
              <a:t>Serologic Markers of Hepatitis B Viral Hepatitis</a:t>
            </a:r>
            <a:endParaRPr lang="en-IN" sz="4000" dirty="0">
              <a:solidFill>
                <a:srgbClr val="7030A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7504" y="1484784"/>
            <a:ext cx="8928992" cy="4800600"/>
          </a:xfrm>
        </p:spPr>
        <p:txBody>
          <a:bodyPr>
            <a:noAutofit/>
          </a:bodyPr>
          <a:lstStyle/>
          <a:p>
            <a:pPr algn="just">
              <a:lnSpc>
                <a:spcPct val="150000"/>
              </a:lnSpc>
            </a:pPr>
            <a:r>
              <a:rPr lang="en-IN" sz="20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HBsAg</a:t>
            </a:r>
            <a:r>
              <a:rPr lang="en-IN" sz="2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appears before the onset of symptoms</a:t>
            </a:r>
            <a:r>
              <a:rPr lang="en-IN" sz="2000" dirty="0">
                <a:solidFill>
                  <a:schemeClr val="bg1"/>
                </a:solidFill>
                <a:latin typeface="Times New Roman" pitchFamily="18" charset="0"/>
                <a:cs typeface="Times New Roman" pitchFamily="18" charset="0"/>
              </a:rPr>
              <a:t>, peaks during overt disease, and then declines to undetectable levels in 3 to 6 months.</a:t>
            </a:r>
          </a:p>
          <a:p>
            <a:pPr algn="just">
              <a:lnSpc>
                <a:spcPct val="150000"/>
              </a:lnSpc>
            </a:pPr>
            <a:r>
              <a:rPr lang="en-IN" sz="2000" dirty="0">
                <a:solidFill>
                  <a:srgbClr val="FFC000"/>
                </a:solidFill>
                <a:latin typeface="Times New Roman" pitchFamily="18" charset="0"/>
                <a:cs typeface="Times New Roman" pitchFamily="18" charset="0"/>
              </a:rPr>
              <a:t>Anti-HBs antibody does not rise until the acute disease is over </a:t>
            </a:r>
            <a:r>
              <a:rPr lang="en-IN" sz="2000" dirty="0">
                <a:solidFill>
                  <a:schemeClr val="bg1"/>
                </a:solidFill>
                <a:latin typeface="Times New Roman" pitchFamily="18" charset="0"/>
                <a:cs typeface="Times New Roman" pitchFamily="18" charset="0"/>
              </a:rPr>
              <a:t>and is usually not detectable for a few weeks to several months after the disappearance of </a:t>
            </a:r>
            <a:r>
              <a:rPr lang="en-IN" sz="2000" dirty="0" err="1">
                <a:solidFill>
                  <a:schemeClr val="bg1"/>
                </a:solidFill>
                <a:latin typeface="Times New Roman" pitchFamily="18" charset="0"/>
                <a:cs typeface="Times New Roman" pitchFamily="18" charset="0"/>
              </a:rPr>
              <a:t>HBsAg</a:t>
            </a:r>
            <a:r>
              <a:rPr lang="en-IN" sz="2000" dirty="0">
                <a:solidFill>
                  <a:schemeClr val="bg1"/>
                </a:solidFill>
                <a:latin typeface="Times New Roman" pitchFamily="18" charset="0"/>
                <a:cs typeface="Times New Roman" pitchFamily="18" charset="0"/>
              </a:rPr>
              <a:t>. </a:t>
            </a:r>
          </a:p>
          <a:p>
            <a:pPr algn="just">
              <a:lnSpc>
                <a:spcPct val="150000"/>
              </a:lnSpc>
            </a:pPr>
            <a:r>
              <a:rPr lang="en-IN" sz="2000" dirty="0" err="1">
                <a:solidFill>
                  <a:schemeClr val="bg1"/>
                </a:solidFill>
                <a:latin typeface="Times New Roman" pitchFamily="18" charset="0"/>
                <a:cs typeface="Times New Roman" pitchFamily="18" charset="0"/>
              </a:rPr>
              <a:t>HBeAg</a:t>
            </a:r>
            <a:r>
              <a:rPr lang="en-IN" sz="2000" dirty="0">
                <a:solidFill>
                  <a:schemeClr val="bg1"/>
                </a:solidFill>
                <a:latin typeface="Times New Roman" pitchFamily="18" charset="0"/>
                <a:cs typeface="Times New Roman" pitchFamily="18" charset="0"/>
              </a:rPr>
              <a:t>, HBV-DNA, and DNA polymerase appear in serum soon after </a:t>
            </a:r>
            <a:r>
              <a:rPr lang="en-IN" sz="2000" dirty="0" err="1">
                <a:solidFill>
                  <a:schemeClr val="bg1"/>
                </a:solidFill>
                <a:latin typeface="Times New Roman" pitchFamily="18" charset="0"/>
                <a:cs typeface="Times New Roman" pitchFamily="18" charset="0"/>
              </a:rPr>
              <a:t>HBsAg</a:t>
            </a:r>
            <a:r>
              <a:rPr lang="en-IN" sz="2000" dirty="0">
                <a:solidFill>
                  <a:schemeClr val="bg1"/>
                </a:solidFill>
                <a:latin typeface="Times New Roman" pitchFamily="18" charset="0"/>
                <a:cs typeface="Times New Roman" pitchFamily="18" charset="0"/>
              </a:rPr>
              <a:t>, and all signify active viral replication</a:t>
            </a:r>
            <a:r>
              <a:rPr lang="en-IN" sz="2000" dirty="0" smtClean="0">
                <a:solidFill>
                  <a:schemeClr val="bg1"/>
                </a:solidFill>
                <a:latin typeface="Times New Roman" pitchFamily="18" charset="0"/>
                <a:cs typeface="Times New Roman" pitchFamily="18" charset="0"/>
              </a:rPr>
              <a:t>. </a:t>
            </a:r>
            <a:r>
              <a:rPr lang="en-IN" sz="2000" dirty="0">
                <a:solidFill>
                  <a:schemeClr val="bg1"/>
                </a:solidFill>
                <a:latin typeface="Times New Roman" pitchFamily="18" charset="0"/>
                <a:cs typeface="Times New Roman" pitchFamily="18" charset="0"/>
              </a:rPr>
              <a:t>The appearance of </a:t>
            </a:r>
            <a:r>
              <a:rPr lang="en-IN" sz="2000" dirty="0">
                <a:solidFill>
                  <a:srgbClr val="FFC000"/>
                </a:solidFill>
                <a:latin typeface="Times New Roman" pitchFamily="18" charset="0"/>
                <a:cs typeface="Times New Roman" pitchFamily="18" charset="0"/>
              </a:rPr>
              <a:t>anti-</a:t>
            </a:r>
            <a:r>
              <a:rPr lang="en-IN" sz="2000" dirty="0" err="1">
                <a:solidFill>
                  <a:srgbClr val="FFC000"/>
                </a:solidFill>
                <a:latin typeface="Times New Roman" pitchFamily="18" charset="0"/>
                <a:cs typeface="Times New Roman" pitchFamily="18" charset="0"/>
              </a:rPr>
              <a:t>HBe</a:t>
            </a:r>
            <a:r>
              <a:rPr lang="en-IN" sz="2000" dirty="0">
                <a:solidFill>
                  <a:srgbClr val="FFC000"/>
                </a:solidFill>
                <a:latin typeface="Times New Roman" pitchFamily="18" charset="0"/>
                <a:cs typeface="Times New Roman" pitchFamily="18" charset="0"/>
              </a:rPr>
              <a:t> antibodies implies that an acute infection has peaked and is on the wane</a:t>
            </a:r>
            <a:r>
              <a:rPr lang="en-IN" sz="2000" dirty="0">
                <a:solidFill>
                  <a:schemeClr val="bg1"/>
                </a:solidFill>
                <a:latin typeface="Times New Roman" pitchFamily="18" charset="0"/>
                <a:cs typeface="Times New Roman" pitchFamily="18" charset="0"/>
              </a:rPr>
              <a:t>.</a:t>
            </a:r>
          </a:p>
          <a:p>
            <a:pPr algn="just">
              <a:lnSpc>
                <a:spcPct val="150000"/>
              </a:lnSpc>
            </a:pPr>
            <a:r>
              <a:rPr lang="en-IN" sz="2000" dirty="0" err="1">
                <a:solidFill>
                  <a:srgbClr val="FFC000"/>
                </a:solidFill>
                <a:latin typeface="Times New Roman" pitchFamily="18" charset="0"/>
                <a:cs typeface="Times New Roman" pitchFamily="18" charset="0"/>
              </a:rPr>
              <a:t>IgM</a:t>
            </a:r>
            <a:r>
              <a:rPr lang="en-IN" sz="2000" dirty="0">
                <a:solidFill>
                  <a:srgbClr val="FFC000"/>
                </a:solidFill>
                <a:latin typeface="Times New Roman" pitchFamily="18" charset="0"/>
                <a:cs typeface="Times New Roman" pitchFamily="18" charset="0"/>
              </a:rPr>
              <a:t> anti-</a:t>
            </a:r>
            <a:r>
              <a:rPr lang="en-IN" sz="2000" dirty="0" err="1">
                <a:solidFill>
                  <a:srgbClr val="FFC000"/>
                </a:solidFill>
                <a:latin typeface="Times New Roman" pitchFamily="18" charset="0"/>
                <a:cs typeface="Times New Roman" pitchFamily="18" charset="0"/>
              </a:rPr>
              <a:t>HBc</a:t>
            </a:r>
            <a:r>
              <a:rPr lang="en-IN" sz="2000" dirty="0">
                <a:solidFill>
                  <a:srgbClr val="FFC000"/>
                </a:solidFill>
                <a:latin typeface="Times New Roman" pitchFamily="18" charset="0"/>
                <a:cs typeface="Times New Roman" pitchFamily="18" charset="0"/>
              </a:rPr>
              <a:t> becomes detectable in serum shortly before the onset of symptoms</a:t>
            </a:r>
            <a:r>
              <a:rPr lang="en-IN" sz="2000" dirty="0">
                <a:solidFill>
                  <a:schemeClr val="bg1"/>
                </a:solidFill>
                <a:latin typeface="Times New Roman" pitchFamily="18" charset="0"/>
                <a:cs typeface="Times New Roman" pitchFamily="18" charset="0"/>
              </a:rPr>
              <a:t>, concurrent with the onset of elevated serum aminotransferase levels (indicative of hepatocyte destruction). Over a period of months the </a:t>
            </a:r>
            <a:r>
              <a:rPr lang="en-IN" sz="2000" dirty="0" err="1">
                <a:solidFill>
                  <a:schemeClr val="bg1"/>
                </a:solidFill>
                <a:latin typeface="Times New Roman" pitchFamily="18" charset="0"/>
                <a:cs typeface="Times New Roman" pitchFamily="18" charset="0"/>
              </a:rPr>
              <a:t>IgM</a:t>
            </a:r>
            <a:r>
              <a:rPr lang="en-IN" sz="2000" dirty="0">
                <a:solidFill>
                  <a:schemeClr val="bg1"/>
                </a:solidFill>
                <a:latin typeface="Times New Roman" pitchFamily="18" charset="0"/>
                <a:cs typeface="Times New Roman" pitchFamily="18" charset="0"/>
              </a:rPr>
              <a:t> anti-</a:t>
            </a:r>
            <a:r>
              <a:rPr lang="en-IN" sz="2000" dirty="0" err="1">
                <a:solidFill>
                  <a:schemeClr val="bg1"/>
                </a:solidFill>
                <a:latin typeface="Times New Roman" pitchFamily="18" charset="0"/>
                <a:cs typeface="Times New Roman" pitchFamily="18" charset="0"/>
              </a:rPr>
              <a:t>HBc</a:t>
            </a:r>
            <a:r>
              <a:rPr lang="en-IN" sz="2000" dirty="0">
                <a:solidFill>
                  <a:schemeClr val="bg1"/>
                </a:solidFill>
                <a:latin typeface="Times New Roman" pitchFamily="18" charset="0"/>
                <a:cs typeface="Times New Roman" pitchFamily="18" charset="0"/>
              </a:rPr>
              <a:t> antibody is replaced by </a:t>
            </a:r>
            <a:r>
              <a:rPr lang="en-IN" sz="2000" dirty="0" err="1">
                <a:solidFill>
                  <a:schemeClr val="bg1"/>
                </a:solidFill>
                <a:latin typeface="Times New Roman" pitchFamily="18" charset="0"/>
                <a:cs typeface="Times New Roman" pitchFamily="18" charset="0"/>
              </a:rPr>
              <a:t>IgG</a:t>
            </a:r>
            <a:r>
              <a:rPr lang="en-IN" sz="2000" dirty="0">
                <a:solidFill>
                  <a:schemeClr val="bg1"/>
                </a:solidFill>
                <a:latin typeface="Times New Roman" pitchFamily="18" charset="0"/>
                <a:cs typeface="Times New Roman" pitchFamily="18" charset="0"/>
              </a:rPr>
              <a:t> anti-</a:t>
            </a:r>
            <a:r>
              <a:rPr lang="en-IN" sz="2000" dirty="0" err="1">
                <a:solidFill>
                  <a:schemeClr val="bg1"/>
                </a:solidFill>
                <a:latin typeface="Times New Roman" pitchFamily="18" charset="0"/>
                <a:cs typeface="Times New Roman" pitchFamily="18" charset="0"/>
              </a:rPr>
              <a:t>HBc</a:t>
            </a:r>
            <a:r>
              <a:rPr lang="en-IN" sz="2000"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5945658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6" y="0"/>
            <a:ext cx="9146735"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6093296"/>
            <a:ext cx="8856984" cy="646331"/>
          </a:xfrm>
          <a:prstGeom prst="rect">
            <a:avLst/>
          </a:prstGeom>
          <a:noFill/>
        </p:spPr>
        <p:txBody>
          <a:bodyPr wrap="square" rtlCol="0">
            <a:spAutoFit/>
          </a:bodyPr>
          <a:lstStyle/>
          <a:p>
            <a:r>
              <a:rPr lang="en-US" b="0" dirty="0" smtClean="0">
                <a:solidFill>
                  <a:schemeClr val="bg1"/>
                </a:solidFill>
              </a:rPr>
              <a:t>Sequence of serologic markers for hepatitis B Viral hepatitis demonstrating (A) acute infection with resolution (B) progression to chronic infection</a:t>
            </a:r>
            <a:endParaRPr lang="en-IN" b="0" dirty="0">
              <a:solidFill>
                <a:schemeClr val="bg1"/>
              </a:solidFill>
            </a:endParaRPr>
          </a:p>
        </p:txBody>
      </p:sp>
    </p:spTree>
    <p:extLst>
      <p:ext uri="{BB962C8B-B14F-4D97-AF65-F5344CB8AC3E}">
        <p14:creationId xmlns:p14="http://schemas.microsoft.com/office/powerpoint/2010/main" val="891444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rgbClr val="7030A0"/>
                </a:solidFill>
              </a:rPr>
              <a:t>Serologic Markers of Hepatitis C</a:t>
            </a:r>
            <a:r>
              <a:rPr lang="en-US" sz="4000" dirty="0" smtClean="0">
                <a:solidFill>
                  <a:srgbClr val="7030A0"/>
                </a:solidFill>
              </a:rPr>
              <a:t> </a:t>
            </a:r>
            <a:r>
              <a:rPr lang="en-US" sz="4000" dirty="0">
                <a:solidFill>
                  <a:srgbClr val="7030A0"/>
                </a:solidFill>
              </a:rPr>
              <a:t>Viral Hepatitis</a:t>
            </a:r>
            <a:endParaRPr lang="en-IN" sz="4000" dirty="0"/>
          </a:p>
        </p:txBody>
      </p:sp>
      <p:sp>
        <p:nvSpPr>
          <p:cNvPr id="3" name="Content Placeholder 2"/>
          <p:cNvSpPr>
            <a:spLocks noGrp="1"/>
          </p:cNvSpPr>
          <p:nvPr>
            <p:ph idx="1"/>
          </p:nvPr>
        </p:nvSpPr>
        <p:spPr>
          <a:xfrm>
            <a:off x="179512" y="1844675"/>
            <a:ext cx="8712968" cy="4895850"/>
          </a:xfrm>
        </p:spPr>
        <p:txBody>
          <a:bodyPr/>
          <a:lstStyle/>
          <a:p>
            <a:pPr algn="just">
              <a:lnSpc>
                <a:spcPct val="150000"/>
              </a:lnSpc>
            </a:pPr>
            <a:endParaRPr lang="en-IN" sz="1800" dirty="0">
              <a:solidFill>
                <a:schemeClr val="bg1"/>
              </a:solidFill>
              <a:latin typeface="Times New Roman" pitchFamily="18" charset="0"/>
              <a:cs typeface="Times New Roman" pitchFamily="18" charset="0"/>
            </a:endParaRPr>
          </a:p>
          <a:p>
            <a:pPr algn="just">
              <a:lnSpc>
                <a:spcPct val="150000"/>
              </a:lnSpc>
            </a:pPr>
            <a:r>
              <a:rPr lang="en-IN" sz="2400" dirty="0">
                <a:solidFill>
                  <a:schemeClr val="bg1"/>
                </a:solidFill>
                <a:latin typeface="Times New Roman" pitchFamily="18" charset="0"/>
                <a:cs typeface="Times New Roman" pitchFamily="18" charset="0"/>
              </a:rPr>
              <a:t>In chronic HCV infection, circulating HCV RNA persists in many patients despite the presence of neutralizing antibodies, including more than 90% of patients with chronic disease </a:t>
            </a:r>
            <a:r>
              <a:rPr lang="en-IN" sz="2400" dirty="0" smtClean="0">
                <a:solidFill>
                  <a:schemeClr val="bg1"/>
                </a:solidFill>
                <a:latin typeface="Times New Roman" pitchFamily="18" charset="0"/>
                <a:cs typeface="Times New Roman" pitchFamily="18" charset="0"/>
              </a:rPr>
              <a:t>. </a:t>
            </a:r>
            <a:r>
              <a:rPr lang="en-IN" sz="2400" dirty="0">
                <a:solidFill>
                  <a:schemeClr val="bg1"/>
                </a:solidFill>
                <a:latin typeface="Times New Roman" pitchFamily="18" charset="0"/>
                <a:cs typeface="Times New Roman" pitchFamily="18" charset="0"/>
              </a:rPr>
              <a:t>Hence, in persons with chronic hepatitis, HCV RNA testing must be performed to assess viral replication and to confirm the diagnosis of HCV infection. A clinical feature that is quite characteristic of chronic HCV infection is episodic elevations in serum aminotransferases, with intervening normal or near-normal </a:t>
            </a:r>
            <a:r>
              <a:rPr lang="en-IN" sz="2400" dirty="0" smtClean="0">
                <a:solidFill>
                  <a:schemeClr val="bg1"/>
                </a:solidFill>
                <a:latin typeface="Times New Roman" pitchFamily="18" charset="0"/>
                <a:cs typeface="Times New Roman" pitchFamily="18" charset="0"/>
              </a:rPr>
              <a:t>periods.</a:t>
            </a:r>
            <a:endParaRPr lang="en-IN"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977658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0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5991656"/>
            <a:ext cx="8784976" cy="646331"/>
          </a:xfrm>
          <a:prstGeom prst="rect">
            <a:avLst/>
          </a:prstGeom>
          <a:noFill/>
        </p:spPr>
        <p:txBody>
          <a:bodyPr wrap="square" rtlCol="0">
            <a:spAutoFit/>
          </a:bodyPr>
          <a:lstStyle/>
          <a:p>
            <a:pPr algn="just"/>
            <a:r>
              <a:rPr lang="en-US" b="0" dirty="0" smtClean="0">
                <a:solidFill>
                  <a:schemeClr val="bg1"/>
                </a:solidFill>
              </a:rPr>
              <a:t>Sequence of serologic markers for HCV hepatitis. (A) acute infection with resolution. (B) progression to chronic infection.</a:t>
            </a:r>
            <a:endParaRPr lang="en-IN" b="0" dirty="0">
              <a:solidFill>
                <a:schemeClr val="bg1"/>
              </a:solidFill>
            </a:endParaRPr>
          </a:p>
        </p:txBody>
      </p:sp>
    </p:spTree>
    <p:extLst>
      <p:ext uri="{BB962C8B-B14F-4D97-AF65-F5344CB8AC3E}">
        <p14:creationId xmlns:p14="http://schemas.microsoft.com/office/powerpoint/2010/main" val="646623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74638"/>
            <a:ext cx="7056784" cy="778098"/>
          </a:xfrm>
        </p:spPr>
        <p:txBody>
          <a:bodyPr/>
          <a:lstStyle/>
          <a:p>
            <a:pPr algn="ctr"/>
            <a:r>
              <a:rPr lang="en-IN" sz="3200" dirty="0">
                <a:solidFill>
                  <a:srgbClr val="FF0000"/>
                </a:solidFill>
              </a:rPr>
              <a:t>LFTs IN CASE OF VIRAL </a:t>
            </a:r>
            <a:r>
              <a:rPr lang="en-IN" sz="3200" dirty="0" smtClean="0">
                <a:solidFill>
                  <a:srgbClr val="FF0000"/>
                </a:solidFill>
              </a:rPr>
              <a:t>HEPATITIS</a:t>
            </a:r>
            <a:endParaRPr lang="en-IN" sz="3200" dirty="0"/>
          </a:p>
        </p:txBody>
      </p:sp>
      <p:sp>
        <p:nvSpPr>
          <p:cNvPr id="3" name="Content Placeholder 2"/>
          <p:cNvSpPr>
            <a:spLocks noGrp="1"/>
          </p:cNvSpPr>
          <p:nvPr>
            <p:ph idx="1"/>
          </p:nvPr>
        </p:nvSpPr>
        <p:spPr>
          <a:xfrm>
            <a:off x="179512" y="1484784"/>
            <a:ext cx="8856984" cy="5256584"/>
          </a:xfrm>
        </p:spPr>
        <p:txBody>
          <a:bodyPr>
            <a:noAutofit/>
          </a:bodyPr>
          <a:lstStyle/>
          <a:p>
            <a:pPr marL="571500" indent="-457200">
              <a:buFont typeface="+mj-lt"/>
              <a:buAutoNum type="arabicPeriod"/>
            </a:pPr>
            <a:r>
              <a:rPr lang="en-IN" sz="2000" b="1" dirty="0">
                <a:solidFill>
                  <a:srgbClr val="FFC000"/>
                </a:solidFill>
                <a:latin typeface="Times New Roman" pitchFamily="18" charset="0"/>
                <a:cs typeface="Times New Roman" pitchFamily="18" charset="0"/>
              </a:rPr>
              <a:t>ENZYMES THAT REFLECT DAMAGE TO HEPATOCYTES</a:t>
            </a:r>
            <a:r>
              <a:rPr lang="en-IN" sz="2000" b="1" dirty="0" smtClean="0">
                <a:solidFill>
                  <a:srgbClr val="FFC000"/>
                </a:solidFill>
                <a:latin typeface="Times New Roman" pitchFamily="18" charset="0"/>
                <a:cs typeface="Times New Roman" pitchFamily="18" charset="0"/>
              </a:rPr>
              <a:t>:</a:t>
            </a:r>
          </a:p>
          <a:p>
            <a:r>
              <a:rPr lang="en-IN" sz="2000" dirty="0" smtClean="0">
                <a:solidFill>
                  <a:schemeClr val="bg1"/>
                </a:solidFill>
                <a:latin typeface="Times New Roman" pitchFamily="18" charset="0"/>
                <a:cs typeface="Times New Roman" pitchFamily="18" charset="0"/>
              </a:rPr>
              <a:t>The </a:t>
            </a:r>
            <a:r>
              <a:rPr lang="en-IN" sz="2000" dirty="0">
                <a:solidFill>
                  <a:schemeClr val="bg1"/>
                </a:solidFill>
                <a:latin typeface="Times New Roman" pitchFamily="18" charset="0"/>
                <a:cs typeface="Times New Roman" pitchFamily="18" charset="0"/>
              </a:rPr>
              <a:t>aminotransferases (transaminases) are sensitive indicators of liver cell injury </a:t>
            </a:r>
            <a:r>
              <a:rPr lang="en-IN" sz="2000" dirty="0" smtClean="0">
                <a:solidFill>
                  <a:schemeClr val="bg1"/>
                </a:solidFill>
                <a:latin typeface="Times New Roman" pitchFamily="18" charset="0"/>
                <a:cs typeface="Times New Roman" pitchFamily="18" charset="0"/>
              </a:rPr>
              <a:t>and </a:t>
            </a:r>
            <a:r>
              <a:rPr lang="en-IN" sz="2000" dirty="0">
                <a:solidFill>
                  <a:schemeClr val="bg1"/>
                </a:solidFill>
                <a:latin typeface="Times New Roman" pitchFamily="18" charset="0"/>
                <a:cs typeface="Times New Roman" pitchFamily="18" charset="0"/>
              </a:rPr>
              <a:t>are most helpful in recognizing acute hepatocellular diseases such as hepatitis.</a:t>
            </a:r>
          </a:p>
          <a:p>
            <a:r>
              <a:rPr lang="en-IN" sz="2000" dirty="0">
                <a:solidFill>
                  <a:schemeClr val="bg1"/>
                </a:solidFill>
                <a:latin typeface="Times New Roman" pitchFamily="18" charset="0"/>
                <a:cs typeface="Times New Roman" pitchFamily="18" charset="0"/>
              </a:rPr>
              <a:t>They include the aspartate aminotransferase (AST) and the alanine aminotransferase (ALT). AST is found in the liver, cardiac muscle, skeletal muscle, kidneys, brain, pancreas, lungs, </a:t>
            </a:r>
            <a:r>
              <a:rPr lang="en-IN" sz="2000" dirty="0" smtClean="0">
                <a:solidFill>
                  <a:schemeClr val="bg1"/>
                </a:solidFill>
                <a:latin typeface="Times New Roman" pitchFamily="18" charset="0"/>
                <a:cs typeface="Times New Roman" pitchFamily="18" charset="0"/>
              </a:rPr>
              <a:t>leukocytes </a:t>
            </a:r>
            <a:r>
              <a:rPr lang="en-IN" sz="2000" dirty="0">
                <a:solidFill>
                  <a:schemeClr val="bg1"/>
                </a:solidFill>
                <a:latin typeface="Times New Roman" pitchFamily="18" charset="0"/>
                <a:cs typeface="Times New Roman" pitchFamily="18" charset="0"/>
              </a:rPr>
              <a:t>and erythrocytes. ALT is found primarily in the liver.</a:t>
            </a:r>
          </a:p>
          <a:p>
            <a:r>
              <a:rPr lang="en-IN" sz="2000" dirty="0">
                <a:solidFill>
                  <a:schemeClr val="bg1"/>
                </a:solidFill>
                <a:latin typeface="Times New Roman" pitchFamily="18" charset="0"/>
                <a:cs typeface="Times New Roman" pitchFamily="18" charset="0"/>
              </a:rPr>
              <a:t>                 	</a:t>
            </a:r>
            <a:r>
              <a:rPr lang="en-IN"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IN" sz="2000" b="1" dirty="0">
                <a:solidFill>
                  <a:srgbClr val="92D050"/>
                </a:solidFill>
                <a:effectLst>
                  <a:outerShdw blurRad="38100" dist="38100" dir="2700000" algn="tl">
                    <a:srgbClr val="000000">
                      <a:alpha val="43137"/>
                    </a:srgbClr>
                  </a:outerShdw>
                </a:effectLst>
                <a:latin typeface="Times New Roman" pitchFamily="18" charset="0"/>
                <a:cs typeface="Times New Roman" pitchFamily="18" charset="0"/>
              </a:rPr>
              <a:t>Aspartate aminotransferase (SGOT, AST)  </a:t>
            </a:r>
            <a:r>
              <a:rPr lang="en-IN"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endParaRPr lang="en-IN" sz="2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r>
              <a:rPr lang="en-IN" sz="2000" dirty="0" smtClean="0">
                <a:solidFill>
                  <a:schemeClr val="bg1"/>
                </a:solidFill>
                <a:latin typeface="Times New Roman" pitchFamily="18" charset="0"/>
                <a:cs typeface="Times New Roman" pitchFamily="18" charset="0"/>
              </a:rPr>
              <a:t>			adult </a:t>
            </a:r>
            <a:r>
              <a:rPr lang="en-IN" sz="2000" dirty="0">
                <a:solidFill>
                  <a:schemeClr val="bg1"/>
                </a:solidFill>
                <a:latin typeface="Times New Roman" pitchFamily="18" charset="0"/>
                <a:cs typeface="Times New Roman" pitchFamily="18" charset="0"/>
              </a:rPr>
              <a:t>men 8-46 U/L</a:t>
            </a:r>
            <a:br>
              <a:rPr lang="en-IN" sz="2000" dirty="0">
                <a:solidFill>
                  <a:schemeClr val="bg1"/>
                </a:solidFill>
                <a:latin typeface="Times New Roman" pitchFamily="18" charset="0"/>
                <a:cs typeface="Times New Roman" pitchFamily="18" charset="0"/>
              </a:rPr>
            </a:br>
            <a:r>
              <a:rPr lang="en-IN" sz="2000" dirty="0">
                <a:solidFill>
                  <a:schemeClr val="bg1"/>
                </a:solidFill>
                <a:latin typeface="Times New Roman" pitchFamily="18" charset="0"/>
                <a:cs typeface="Times New Roman" pitchFamily="18" charset="0"/>
              </a:rPr>
              <a:t>			adult women 7-34 U/L                          </a:t>
            </a:r>
          </a:p>
          <a:p>
            <a:r>
              <a:rPr lang="en-IN" sz="2000" dirty="0">
                <a:solidFill>
                  <a:schemeClr val="bg1"/>
                </a:solidFill>
                <a:latin typeface="Times New Roman" pitchFamily="18" charset="0"/>
                <a:cs typeface="Times New Roman" pitchFamily="18" charset="0"/>
              </a:rPr>
              <a:t>		</a:t>
            </a:r>
            <a:r>
              <a:rPr lang="en-IN" sz="2000" b="1" dirty="0">
                <a:solidFill>
                  <a:srgbClr val="92D050"/>
                </a:solidFill>
                <a:effectLst>
                  <a:outerShdw blurRad="38100" dist="38100" dir="2700000" algn="tl">
                    <a:srgbClr val="000000">
                      <a:alpha val="43137"/>
                    </a:srgbClr>
                  </a:outerShdw>
                </a:effectLst>
                <a:latin typeface="Times New Roman" pitchFamily="18" charset="0"/>
                <a:cs typeface="Times New Roman" pitchFamily="18" charset="0"/>
              </a:rPr>
              <a:t>Alanine aminotransferase (SGPT, ALT) </a:t>
            </a:r>
          </a:p>
          <a:p>
            <a:r>
              <a:rPr lang="en-IN" sz="2000" dirty="0">
                <a:solidFill>
                  <a:schemeClr val="bg1"/>
                </a:solidFill>
                <a:latin typeface="Times New Roman" pitchFamily="18" charset="0"/>
                <a:cs typeface="Times New Roman" pitchFamily="18" charset="0"/>
              </a:rPr>
              <a:t>			adult men 7-46 U/L; </a:t>
            </a:r>
            <a:br>
              <a:rPr lang="en-IN" sz="2000" dirty="0">
                <a:solidFill>
                  <a:schemeClr val="bg1"/>
                </a:solidFill>
                <a:latin typeface="Times New Roman" pitchFamily="18" charset="0"/>
                <a:cs typeface="Times New Roman" pitchFamily="18" charset="0"/>
              </a:rPr>
            </a:br>
            <a:r>
              <a:rPr lang="en-IN" sz="2000" dirty="0">
                <a:solidFill>
                  <a:schemeClr val="bg1"/>
                </a:solidFill>
                <a:latin typeface="Times New Roman" pitchFamily="18" charset="0"/>
                <a:cs typeface="Times New Roman" pitchFamily="18" charset="0"/>
              </a:rPr>
              <a:t>			adult women 4-35 U/L </a:t>
            </a:r>
          </a:p>
          <a:p>
            <a:endParaRPr lang="en-IN"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481258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772816"/>
            <a:ext cx="8568952" cy="4896544"/>
          </a:xfrm>
        </p:spPr>
        <p:txBody>
          <a:bodyPr>
            <a:normAutofit/>
          </a:bodyPr>
          <a:lstStyle/>
          <a:p>
            <a:pPr marL="114300" indent="0">
              <a:lnSpc>
                <a:spcPct val="200000"/>
              </a:lnSpc>
              <a:buNone/>
            </a:pPr>
            <a:r>
              <a:rPr lang="en-US" sz="1800" b="1" dirty="0" smtClean="0">
                <a:solidFill>
                  <a:srgbClr val="92D050"/>
                </a:solidFill>
                <a:latin typeface="Times New Roman" pitchFamily="18" charset="0"/>
                <a:cs typeface="Times New Roman" pitchFamily="18" charset="0"/>
              </a:rPr>
              <a:t>2. Bilirubin :</a:t>
            </a:r>
            <a:r>
              <a:rPr lang="en-US" sz="1800" b="1" dirty="0" smtClean="0">
                <a:solidFill>
                  <a:schemeClr val="bg1"/>
                </a:solidFill>
                <a:latin typeface="Times New Roman" pitchFamily="18" charset="0"/>
                <a:cs typeface="Times New Roman" pitchFamily="18" charset="0"/>
              </a:rPr>
              <a:t>	</a:t>
            </a:r>
            <a:endParaRPr lang="en-IN" sz="1800" b="1" dirty="0">
              <a:solidFill>
                <a:schemeClr val="bg1"/>
              </a:solidFill>
              <a:latin typeface="Times New Roman" pitchFamily="18" charset="0"/>
              <a:cs typeface="Times New Roman" pitchFamily="18" charset="0"/>
            </a:endParaRPr>
          </a:p>
          <a:p>
            <a:pPr algn="ctr">
              <a:lnSpc>
                <a:spcPct val="200000"/>
              </a:lnSpc>
            </a:pPr>
            <a:r>
              <a:rPr lang="en-US" sz="1800" dirty="0">
                <a:solidFill>
                  <a:schemeClr val="bg1"/>
                </a:solidFill>
                <a:latin typeface="Times New Roman" pitchFamily="18" charset="0"/>
                <a:cs typeface="Times New Roman" pitchFamily="18" charset="0"/>
              </a:rPr>
              <a:t>Bilirubin, total... &lt;1.5 mg/</a:t>
            </a:r>
            <a:r>
              <a:rPr lang="en-US" sz="1800" dirty="0" err="1">
                <a:solidFill>
                  <a:schemeClr val="bg1"/>
                </a:solidFill>
                <a:latin typeface="Times New Roman" pitchFamily="18" charset="0"/>
                <a:cs typeface="Times New Roman" pitchFamily="18" charset="0"/>
              </a:rPr>
              <a:t>dL</a:t>
            </a:r>
            <a:r>
              <a:rPr lang="en-US" sz="1800" dirty="0">
                <a:solidFill>
                  <a:schemeClr val="bg1"/>
                </a:solidFill>
                <a:latin typeface="Times New Roman" pitchFamily="18" charset="0"/>
                <a:cs typeface="Times New Roman" pitchFamily="18" charset="0"/>
              </a:rPr>
              <a:t> </a:t>
            </a:r>
          </a:p>
          <a:p>
            <a:pPr algn="ctr">
              <a:lnSpc>
                <a:spcPct val="200000"/>
              </a:lnSpc>
            </a:pPr>
            <a:r>
              <a:rPr lang="en-US" sz="1800" dirty="0">
                <a:solidFill>
                  <a:schemeClr val="bg1"/>
                </a:solidFill>
                <a:latin typeface="Times New Roman" pitchFamily="18" charset="0"/>
                <a:cs typeface="Times New Roman" pitchFamily="18" charset="0"/>
              </a:rPr>
              <a:t>Bilirubin, direct...&lt;0.5 mg/</a:t>
            </a:r>
            <a:r>
              <a:rPr lang="en-US" sz="1800" dirty="0" err="1">
                <a:solidFill>
                  <a:schemeClr val="bg1"/>
                </a:solidFill>
                <a:latin typeface="Times New Roman" pitchFamily="18" charset="0"/>
                <a:cs typeface="Times New Roman" pitchFamily="18" charset="0"/>
              </a:rPr>
              <a:t>dL</a:t>
            </a:r>
            <a:r>
              <a:rPr lang="en-US" sz="1800" dirty="0">
                <a:solidFill>
                  <a:schemeClr val="bg1"/>
                </a:solidFill>
                <a:latin typeface="Times New Roman" pitchFamily="18" charset="0"/>
                <a:cs typeface="Times New Roman" pitchFamily="18" charset="0"/>
              </a:rPr>
              <a:t> </a:t>
            </a:r>
            <a:endParaRPr lang="en-US" sz="1800" dirty="0" smtClean="0">
              <a:solidFill>
                <a:schemeClr val="bg1"/>
              </a:solidFill>
              <a:latin typeface="Times New Roman" pitchFamily="18" charset="0"/>
              <a:cs typeface="Times New Roman" pitchFamily="18" charset="0"/>
            </a:endParaRPr>
          </a:p>
          <a:p>
            <a:pPr>
              <a:lnSpc>
                <a:spcPct val="200000"/>
              </a:lnSpc>
            </a:pPr>
            <a:r>
              <a:rPr lang="en-US" sz="1800" dirty="0">
                <a:solidFill>
                  <a:schemeClr val="bg1"/>
                </a:solidFill>
                <a:latin typeface="Times New Roman" pitchFamily="18" charset="0"/>
                <a:cs typeface="Times New Roman" pitchFamily="18" charset="0"/>
              </a:rPr>
              <a:t>Both fractions may be elevated</a:t>
            </a:r>
            <a:r>
              <a:rPr lang="en-US" sz="1800" dirty="0" smtClean="0">
                <a:solidFill>
                  <a:schemeClr val="bg1"/>
                </a:solidFill>
                <a:latin typeface="Times New Roman" pitchFamily="18" charset="0"/>
                <a:cs typeface="Times New Roman" pitchFamily="18" charset="0"/>
              </a:rPr>
              <a:t>. Peak </a:t>
            </a:r>
            <a:r>
              <a:rPr lang="en-US" sz="1800" dirty="0">
                <a:solidFill>
                  <a:schemeClr val="bg1"/>
                </a:solidFill>
                <a:latin typeface="Times New Roman" pitchFamily="18" charset="0"/>
                <a:cs typeface="Times New Roman" pitchFamily="18" charset="0"/>
              </a:rPr>
              <a:t>usually follows aminotransferases.</a:t>
            </a:r>
          </a:p>
          <a:p>
            <a:pPr>
              <a:lnSpc>
                <a:spcPct val="200000"/>
              </a:lnSpc>
            </a:pPr>
            <a:r>
              <a:rPr lang="en-US" sz="1800" dirty="0">
                <a:solidFill>
                  <a:schemeClr val="bg1"/>
                </a:solidFill>
                <a:latin typeface="Times New Roman" pitchFamily="18" charset="0"/>
                <a:cs typeface="Times New Roman" pitchFamily="18" charset="0"/>
              </a:rPr>
              <a:t>When jaundice </a:t>
            </a:r>
            <a:r>
              <a:rPr lang="en-US" sz="1800" dirty="0" smtClean="0">
                <a:solidFill>
                  <a:schemeClr val="bg1"/>
                </a:solidFill>
                <a:latin typeface="Times New Roman" pitchFamily="18" charset="0"/>
                <a:cs typeface="Times New Roman" pitchFamily="18" charset="0"/>
              </a:rPr>
              <a:t>appears, the </a:t>
            </a:r>
            <a:r>
              <a:rPr lang="en-US" sz="1800" dirty="0">
                <a:solidFill>
                  <a:schemeClr val="bg1"/>
                </a:solidFill>
                <a:latin typeface="Times New Roman" pitchFamily="18" charset="0"/>
                <a:cs typeface="Times New Roman" pitchFamily="18" charset="0"/>
              </a:rPr>
              <a:t>serum bilirubin typically rises to levels ranging </a:t>
            </a:r>
            <a:r>
              <a:rPr lang="en-US" sz="1800" dirty="0" smtClean="0">
                <a:solidFill>
                  <a:schemeClr val="bg1"/>
                </a:solidFill>
                <a:latin typeface="Times New Roman" pitchFamily="18" charset="0"/>
                <a:cs typeface="Times New Roman" pitchFamily="18" charset="0"/>
              </a:rPr>
              <a:t>from 5 </a:t>
            </a:r>
            <a:r>
              <a:rPr lang="en-US" sz="1800" dirty="0">
                <a:solidFill>
                  <a:schemeClr val="bg1"/>
                </a:solidFill>
                <a:latin typeface="Times New Roman" pitchFamily="18" charset="0"/>
                <a:cs typeface="Times New Roman" pitchFamily="18" charset="0"/>
              </a:rPr>
              <a:t>to 20 </a:t>
            </a:r>
            <a:r>
              <a:rPr lang="en-US" sz="1800" dirty="0" smtClean="0">
                <a:solidFill>
                  <a:schemeClr val="bg1"/>
                </a:solidFill>
                <a:latin typeface="Times New Roman" pitchFamily="18" charset="0"/>
                <a:cs typeface="Times New Roman" pitchFamily="18" charset="0"/>
              </a:rPr>
              <a:t>mg/</a:t>
            </a:r>
            <a:r>
              <a:rPr lang="en-US" sz="1800" dirty="0" err="1" smtClean="0">
                <a:solidFill>
                  <a:schemeClr val="bg1"/>
                </a:solidFill>
                <a:latin typeface="Times New Roman" pitchFamily="18" charset="0"/>
                <a:cs typeface="Times New Roman" pitchFamily="18" charset="0"/>
              </a:rPr>
              <a:t>dL</a:t>
            </a:r>
            <a:r>
              <a:rPr lang="en-US" sz="1800" dirty="0" smtClean="0">
                <a:solidFill>
                  <a:schemeClr val="bg1"/>
                </a:solidFill>
                <a:latin typeface="Times New Roman" pitchFamily="18" charset="0"/>
                <a:cs typeface="Times New Roman" pitchFamily="18" charset="0"/>
              </a:rPr>
              <a:t>.</a:t>
            </a:r>
          </a:p>
          <a:p>
            <a:pPr>
              <a:lnSpc>
                <a:spcPct val="200000"/>
              </a:lnSpc>
            </a:pPr>
            <a:r>
              <a:rPr lang="en-IN" sz="1800" dirty="0">
                <a:solidFill>
                  <a:schemeClr val="bg1"/>
                </a:solidFill>
                <a:latin typeface="Times New Roman" pitchFamily="18" charset="0"/>
                <a:cs typeface="Times New Roman" pitchFamily="18" charset="0"/>
              </a:rPr>
              <a:t>The serum bilirubin may continue to rise despite falling serum aminotransferase levels.</a:t>
            </a:r>
          </a:p>
          <a:p>
            <a:pPr>
              <a:lnSpc>
                <a:spcPct val="200000"/>
              </a:lnSpc>
            </a:pPr>
            <a:endParaRPr lang="en-US" sz="1800" dirty="0">
              <a:solidFill>
                <a:schemeClr val="bg1"/>
              </a:solidFill>
              <a:latin typeface="Times New Roman" pitchFamily="18" charset="0"/>
              <a:cs typeface="Times New Roman" pitchFamily="18" charset="0"/>
            </a:endParaRPr>
          </a:p>
          <a:p>
            <a:pPr algn="ctr">
              <a:lnSpc>
                <a:spcPct val="200000"/>
              </a:lnSpc>
            </a:pPr>
            <a:endParaRPr lang="en-US" sz="1800" dirty="0" smtClean="0">
              <a:solidFill>
                <a:schemeClr val="bg1"/>
              </a:solidFill>
              <a:latin typeface="Times New Roman" pitchFamily="18" charset="0"/>
              <a:cs typeface="Times New Roman" pitchFamily="18" charset="0"/>
            </a:endParaRPr>
          </a:p>
          <a:p>
            <a:pPr algn="ctr"/>
            <a:endParaRPr lang="en-US" sz="1800" dirty="0">
              <a:solidFill>
                <a:schemeClr val="bg1"/>
              </a:solidFill>
              <a:latin typeface="Times New Roman" pitchFamily="18" charset="0"/>
              <a:cs typeface="Times New Roman" pitchFamily="18" charset="0"/>
            </a:endParaRPr>
          </a:p>
          <a:p>
            <a:endParaRPr lang="en-IN" sz="1800" dirty="0">
              <a:solidFill>
                <a:schemeClr val="bg1"/>
              </a:solidFill>
              <a:latin typeface="Times New Roman" pitchFamily="18" charset="0"/>
              <a:cs typeface="Times New Roman" pitchFamily="18" charset="0"/>
            </a:endParaRPr>
          </a:p>
          <a:p>
            <a:endParaRPr lang="en-IN" sz="1800" dirty="0">
              <a:solidFill>
                <a:schemeClr val="bg1"/>
              </a:solidFill>
              <a:latin typeface="Times New Roman" pitchFamily="18" charset="0"/>
              <a:cs typeface="Times New Roman" pitchFamily="18" charset="0"/>
            </a:endParaRPr>
          </a:p>
          <a:p>
            <a:endParaRPr lang="en-IN" sz="1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55947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6552728"/>
          </a:xfrm>
        </p:spPr>
        <p:txBody>
          <a:bodyPr>
            <a:normAutofit/>
          </a:bodyPr>
          <a:lstStyle/>
          <a:p>
            <a:pPr algn="just"/>
            <a:endParaRPr lang="en-IN" sz="2000" dirty="0" smtClean="0">
              <a:solidFill>
                <a:schemeClr val="bg1"/>
              </a:solidFill>
              <a:latin typeface="Times New Roman" pitchFamily="18" charset="0"/>
              <a:cs typeface="Times New Roman" pitchFamily="18" charset="0"/>
            </a:endParaRPr>
          </a:p>
          <a:p>
            <a:pPr algn="just"/>
            <a:endParaRPr lang="en-IN" sz="2000" dirty="0">
              <a:solidFill>
                <a:schemeClr val="bg1"/>
              </a:solidFill>
              <a:latin typeface="Times New Roman" pitchFamily="18" charset="0"/>
              <a:cs typeface="Times New Roman" pitchFamily="18" charset="0"/>
            </a:endParaRPr>
          </a:p>
          <a:p>
            <a:pPr algn="just"/>
            <a:endParaRPr lang="en-IN" sz="2000" dirty="0" smtClean="0">
              <a:solidFill>
                <a:schemeClr val="bg1"/>
              </a:solidFill>
              <a:latin typeface="Times New Roman" pitchFamily="18" charset="0"/>
              <a:cs typeface="Times New Roman" pitchFamily="18" charset="0"/>
            </a:endParaRPr>
          </a:p>
          <a:p>
            <a:pPr algn="just"/>
            <a:endParaRPr lang="en-IN" sz="2000" dirty="0">
              <a:solidFill>
                <a:schemeClr val="bg1"/>
              </a:solidFill>
              <a:latin typeface="Times New Roman" pitchFamily="18" charset="0"/>
              <a:cs typeface="Times New Roman" pitchFamily="18" charset="0"/>
            </a:endParaRPr>
          </a:p>
          <a:p>
            <a:pPr algn="just"/>
            <a:r>
              <a:rPr lang="en-IN" sz="2000" b="1" dirty="0">
                <a:solidFill>
                  <a:schemeClr val="bg1"/>
                </a:solidFill>
                <a:latin typeface="Times New Roman" pitchFamily="18" charset="0"/>
                <a:cs typeface="Times New Roman" pitchFamily="18" charset="0"/>
              </a:rPr>
              <a:t>3. (GGTP) </a:t>
            </a:r>
            <a:r>
              <a:rPr lang="el-GR" sz="2000" b="1" dirty="0">
                <a:solidFill>
                  <a:schemeClr val="bg1"/>
                </a:solidFill>
                <a:latin typeface="Times New Roman" pitchFamily="18" charset="0"/>
                <a:cs typeface="Times New Roman" pitchFamily="18" charset="0"/>
              </a:rPr>
              <a:t>γ-</a:t>
            </a:r>
            <a:r>
              <a:rPr lang="en-IN" sz="2000" b="1" dirty="0" err="1">
                <a:solidFill>
                  <a:schemeClr val="bg1"/>
                </a:solidFill>
                <a:latin typeface="Times New Roman" pitchFamily="18" charset="0"/>
                <a:cs typeface="Times New Roman" pitchFamily="18" charset="0"/>
              </a:rPr>
              <a:t>glutamyl</a:t>
            </a:r>
            <a:r>
              <a:rPr lang="en-IN" sz="2000" b="1" dirty="0">
                <a:solidFill>
                  <a:schemeClr val="bg1"/>
                </a:solidFill>
                <a:latin typeface="Times New Roman" pitchFamily="18" charset="0"/>
                <a:cs typeface="Times New Roman" pitchFamily="18" charset="0"/>
              </a:rPr>
              <a:t> </a:t>
            </a:r>
            <a:r>
              <a:rPr lang="en-IN" sz="2000" b="1" dirty="0" err="1">
                <a:solidFill>
                  <a:schemeClr val="bg1"/>
                </a:solidFill>
                <a:latin typeface="Times New Roman" pitchFamily="18" charset="0"/>
                <a:cs typeface="Times New Roman" pitchFamily="18" charset="0"/>
              </a:rPr>
              <a:t>transpeptidase</a:t>
            </a:r>
            <a:r>
              <a:rPr lang="en-IN" sz="2000" dirty="0">
                <a:solidFill>
                  <a:schemeClr val="bg1"/>
                </a:solidFill>
                <a:latin typeface="Times New Roman" pitchFamily="18" charset="0"/>
                <a:cs typeface="Times New Roman" pitchFamily="18" charset="0"/>
              </a:rPr>
              <a:t>. Moderate elevations.</a:t>
            </a:r>
          </a:p>
          <a:p>
            <a:pPr algn="just"/>
            <a:endParaRPr lang="en-IN" sz="2000" dirty="0">
              <a:solidFill>
                <a:schemeClr val="bg1"/>
              </a:solidFill>
              <a:latin typeface="Times New Roman" pitchFamily="18" charset="0"/>
              <a:cs typeface="Times New Roman" pitchFamily="18" charset="0"/>
            </a:endParaRPr>
          </a:p>
          <a:p>
            <a:pPr algn="just"/>
            <a:r>
              <a:rPr lang="en-IN" sz="2000" b="1" dirty="0">
                <a:solidFill>
                  <a:schemeClr val="bg1"/>
                </a:solidFill>
                <a:latin typeface="Times New Roman" pitchFamily="18" charset="0"/>
                <a:cs typeface="Times New Roman" pitchFamily="18" charset="0"/>
              </a:rPr>
              <a:t>4. Alkaline Phosphatase</a:t>
            </a:r>
            <a:r>
              <a:rPr lang="en-IN" sz="2000" dirty="0">
                <a:solidFill>
                  <a:schemeClr val="bg1"/>
                </a:solidFill>
                <a:latin typeface="Times New Roman" pitchFamily="18" charset="0"/>
                <a:cs typeface="Times New Roman" pitchFamily="18" charset="0"/>
              </a:rPr>
              <a:t>    </a:t>
            </a:r>
            <a:r>
              <a:rPr lang="en-IN" sz="2000" dirty="0" smtClean="0">
                <a:solidFill>
                  <a:schemeClr val="bg1"/>
                </a:solidFill>
                <a:latin typeface="Times New Roman" pitchFamily="18" charset="0"/>
                <a:cs typeface="Times New Roman" pitchFamily="18" charset="0"/>
              </a:rPr>
              <a:t>25-100 </a:t>
            </a:r>
            <a:r>
              <a:rPr lang="en-IN" sz="2000" dirty="0">
                <a:solidFill>
                  <a:schemeClr val="bg1"/>
                </a:solidFill>
                <a:latin typeface="Times New Roman" pitchFamily="18" charset="0"/>
                <a:cs typeface="Times New Roman" pitchFamily="18" charset="0"/>
              </a:rPr>
              <a:t>U/L  (1-3 X normal) indicates mild cholestasis</a:t>
            </a:r>
          </a:p>
          <a:p>
            <a:pPr algn="just"/>
            <a:endParaRPr lang="en-IN" sz="2000" dirty="0">
              <a:solidFill>
                <a:schemeClr val="bg1"/>
              </a:solidFill>
              <a:latin typeface="Times New Roman" pitchFamily="18" charset="0"/>
              <a:cs typeface="Times New Roman" pitchFamily="18" charset="0"/>
            </a:endParaRPr>
          </a:p>
          <a:p>
            <a:pPr algn="just"/>
            <a:r>
              <a:rPr lang="en-IN" sz="2000" b="1" dirty="0" smtClean="0">
                <a:solidFill>
                  <a:schemeClr val="bg1"/>
                </a:solidFill>
                <a:latin typeface="Times New Roman" pitchFamily="18" charset="0"/>
                <a:cs typeface="Times New Roman" pitchFamily="18" charset="0"/>
              </a:rPr>
              <a:t>5. Lactate </a:t>
            </a:r>
            <a:r>
              <a:rPr lang="en-IN" sz="2000" b="1" dirty="0">
                <a:solidFill>
                  <a:schemeClr val="bg1"/>
                </a:solidFill>
                <a:latin typeface="Times New Roman" pitchFamily="18" charset="0"/>
                <a:cs typeface="Times New Roman" pitchFamily="18" charset="0"/>
              </a:rPr>
              <a:t>Dehydrogenase (LDH)</a:t>
            </a:r>
            <a:r>
              <a:rPr lang="en-IN" sz="2000" dirty="0">
                <a:solidFill>
                  <a:schemeClr val="bg1"/>
                </a:solidFill>
                <a:latin typeface="Times New Roman" pitchFamily="18" charset="0"/>
                <a:cs typeface="Times New Roman" pitchFamily="18" charset="0"/>
              </a:rPr>
              <a:t>   100-190 U/L  (1-3 X </a:t>
            </a:r>
            <a:r>
              <a:rPr lang="en-IN" sz="2000" dirty="0" smtClean="0">
                <a:solidFill>
                  <a:schemeClr val="bg1"/>
                </a:solidFill>
                <a:latin typeface="Times New Roman" pitchFamily="18" charset="0"/>
                <a:cs typeface="Times New Roman" pitchFamily="18" charset="0"/>
              </a:rPr>
              <a:t>normal)</a:t>
            </a:r>
          </a:p>
          <a:p>
            <a:pPr algn="just"/>
            <a:endParaRPr lang="en-US" sz="2000" dirty="0">
              <a:solidFill>
                <a:schemeClr val="bg1"/>
              </a:solidFill>
              <a:latin typeface="Times New Roman" pitchFamily="18" charset="0"/>
              <a:cs typeface="Times New Roman" pitchFamily="18" charset="0"/>
            </a:endParaRPr>
          </a:p>
          <a:p>
            <a:pPr algn="just"/>
            <a:r>
              <a:rPr lang="en-IN" sz="2000" b="1" dirty="0">
                <a:solidFill>
                  <a:schemeClr val="bg1"/>
                </a:solidFill>
                <a:latin typeface="Times New Roman" pitchFamily="18" charset="0"/>
                <a:cs typeface="Times New Roman" pitchFamily="18" charset="0"/>
              </a:rPr>
              <a:t>6</a:t>
            </a:r>
            <a:r>
              <a:rPr lang="en-IN" sz="2000" b="1" dirty="0" smtClean="0">
                <a:solidFill>
                  <a:schemeClr val="bg1"/>
                </a:solidFill>
                <a:latin typeface="Times New Roman" pitchFamily="18" charset="0"/>
                <a:cs typeface="Times New Roman" pitchFamily="18" charset="0"/>
              </a:rPr>
              <a:t>. Severe </a:t>
            </a:r>
            <a:r>
              <a:rPr lang="en-IN" sz="2000" b="1" dirty="0">
                <a:solidFill>
                  <a:schemeClr val="bg1"/>
                </a:solidFill>
                <a:latin typeface="Times New Roman" pitchFamily="18" charset="0"/>
                <a:cs typeface="Times New Roman" pitchFamily="18" charset="0"/>
              </a:rPr>
              <a:t>liver-cell necrosis MAY RESULT in:</a:t>
            </a:r>
          </a:p>
          <a:p>
            <a:pPr algn="just"/>
            <a:endParaRPr lang="en-IN" sz="2000" dirty="0">
              <a:solidFill>
                <a:schemeClr val="bg1"/>
              </a:solidFill>
              <a:latin typeface="Times New Roman" pitchFamily="18" charset="0"/>
              <a:cs typeface="Times New Roman" pitchFamily="18" charset="0"/>
            </a:endParaRPr>
          </a:p>
          <a:p>
            <a:pPr lvl="1" algn="just"/>
            <a:r>
              <a:rPr lang="en-IN" sz="1600" dirty="0">
                <a:solidFill>
                  <a:schemeClr val="bg1"/>
                </a:solidFill>
                <a:latin typeface="Times New Roman" pitchFamily="18" charset="0"/>
                <a:cs typeface="Times New Roman" pitchFamily="18" charset="0"/>
              </a:rPr>
              <a:t>Decreased serum albumin, </a:t>
            </a:r>
          </a:p>
          <a:p>
            <a:pPr algn="just"/>
            <a:endParaRPr lang="en-IN" sz="2000" dirty="0">
              <a:solidFill>
                <a:schemeClr val="bg1"/>
              </a:solidFill>
              <a:latin typeface="Times New Roman" pitchFamily="18" charset="0"/>
              <a:cs typeface="Times New Roman" pitchFamily="18" charset="0"/>
            </a:endParaRPr>
          </a:p>
          <a:p>
            <a:pPr lvl="1" algn="just"/>
            <a:r>
              <a:rPr lang="en-IN" sz="1600" dirty="0">
                <a:solidFill>
                  <a:schemeClr val="bg1"/>
                </a:solidFill>
                <a:latin typeface="Times New Roman" pitchFamily="18" charset="0"/>
                <a:cs typeface="Times New Roman" pitchFamily="18" charset="0"/>
              </a:rPr>
              <a:t>Decreased serum cholesterol,</a:t>
            </a:r>
          </a:p>
          <a:p>
            <a:pPr marL="114300" indent="0" algn="just">
              <a:buNone/>
            </a:pPr>
            <a:r>
              <a:rPr lang="en-IN" sz="2000" dirty="0">
                <a:solidFill>
                  <a:schemeClr val="bg1"/>
                </a:solidFill>
                <a:latin typeface="Times New Roman" pitchFamily="18" charset="0"/>
                <a:cs typeface="Times New Roman" pitchFamily="18" charset="0"/>
              </a:rPr>
              <a:t> </a:t>
            </a:r>
          </a:p>
          <a:p>
            <a:pPr lvl="1" algn="just"/>
            <a:r>
              <a:rPr lang="en-IN" sz="1600" dirty="0">
                <a:solidFill>
                  <a:schemeClr val="bg1"/>
                </a:solidFill>
                <a:latin typeface="Times New Roman" pitchFamily="18" charset="0"/>
                <a:cs typeface="Times New Roman" pitchFamily="18" charset="0"/>
              </a:rPr>
              <a:t>Prolonged </a:t>
            </a:r>
            <a:r>
              <a:rPr lang="en-IN" sz="1600" dirty="0" err="1">
                <a:solidFill>
                  <a:schemeClr val="bg1"/>
                </a:solidFill>
                <a:latin typeface="Times New Roman" pitchFamily="18" charset="0"/>
                <a:cs typeface="Times New Roman" pitchFamily="18" charset="0"/>
              </a:rPr>
              <a:t>prothrombin</a:t>
            </a:r>
            <a:r>
              <a:rPr lang="en-IN" sz="1600" dirty="0">
                <a:solidFill>
                  <a:schemeClr val="bg1"/>
                </a:solidFill>
                <a:latin typeface="Times New Roman" pitchFamily="18" charset="0"/>
                <a:cs typeface="Times New Roman" pitchFamily="18" charset="0"/>
              </a:rPr>
              <a:t> time</a:t>
            </a:r>
          </a:p>
          <a:p>
            <a:pPr algn="just"/>
            <a:endParaRPr lang="en-IN"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256831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0" y="836712"/>
            <a:ext cx="91440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i="1"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Acute Hepatitis</a:t>
            </a:r>
          </a:p>
          <a:p>
            <a:endParaRPr lang="en-US" b="1" i="1" u="sng" dirty="0" smtClean="0">
              <a:solidFill>
                <a:schemeClr val="bg1"/>
              </a:solidFill>
              <a:latin typeface="Times New Roman" pitchFamily="18" charset="0"/>
              <a:cs typeface="Times New Roman" pitchFamily="18" charset="0"/>
            </a:endParaRPr>
          </a:p>
          <a:p>
            <a:r>
              <a:rPr lang="en-US" b="1" i="1" u="sng" dirty="0" smtClean="0">
                <a:solidFill>
                  <a:schemeClr val="bg1"/>
                </a:solidFill>
                <a:latin typeface="Times New Roman" pitchFamily="18" charset="0"/>
                <a:cs typeface="Times New Roman" pitchFamily="18" charset="0"/>
              </a:rPr>
              <a:t>Parenchymal </a:t>
            </a:r>
            <a:r>
              <a:rPr lang="en-US" b="1" i="1" u="sng" dirty="0">
                <a:solidFill>
                  <a:schemeClr val="bg1"/>
                </a:solidFill>
                <a:latin typeface="Times New Roman" pitchFamily="18" charset="0"/>
                <a:cs typeface="Times New Roman" pitchFamily="18" charset="0"/>
              </a:rPr>
              <a:t>changes:</a:t>
            </a:r>
          </a:p>
          <a:p>
            <a:pPr>
              <a:buFontTx/>
              <a:buChar char="•"/>
            </a:pPr>
            <a:endParaRPr lang="en-US" b="1" i="1" u="sng" dirty="0">
              <a:solidFill>
                <a:schemeClr val="bg1"/>
              </a:solidFill>
              <a:latin typeface="Times New Roman" pitchFamily="18" charset="0"/>
              <a:cs typeface="Times New Roman" pitchFamily="18" charset="0"/>
            </a:endParaRPr>
          </a:p>
          <a:p>
            <a:r>
              <a:rPr lang="en-US" b="1" u="sng" dirty="0">
                <a:solidFill>
                  <a:schemeClr val="bg1"/>
                </a:solidFill>
                <a:latin typeface="Times New Roman" pitchFamily="18" charset="0"/>
                <a:cs typeface="Times New Roman" pitchFamily="18" charset="0"/>
              </a:rPr>
              <a:t>Hepatocyte injury:</a:t>
            </a:r>
            <a:r>
              <a:rPr lang="en-US" dirty="0">
                <a:solidFill>
                  <a:schemeClr val="bg1"/>
                </a:solidFill>
                <a:latin typeface="Times New Roman" pitchFamily="18" charset="0"/>
                <a:cs typeface="Times New Roman" pitchFamily="18" charset="0"/>
              </a:rPr>
              <a:t> </a:t>
            </a:r>
          </a:p>
          <a:p>
            <a:pPr marL="285750" indent="-285750">
              <a:buFont typeface="Arial" pitchFamily="34" charset="0"/>
              <a:buChar char="•"/>
            </a:pPr>
            <a:r>
              <a:rPr lang="en-US" b="0" dirty="0" smtClean="0">
                <a:solidFill>
                  <a:schemeClr val="bg1"/>
                </a:solidFill>
                <a:latin typeface="Times New Roman" pitchFamily="18" charset="0"/>
                <a:cs typeface="Times New Roman" pitchFamily="18" charset="0"/>
              </a:rPr>
              <a:t>swelling </a:t>
            </a:r>
            <a:r>
              <a:rPr lang="en-US" b="0" dirty="0">
                <a:solidFill>
                  <a:schemeClr val="bg1"/>
                </a:solidFill>
                <a:latin typeface="Times New Roman" pitchFamily="18" charset="0"/>
                <a:cs typeface="Times New Roman" pitchFamily="18" charset="0"/>
              </a:rPr>
              <a:t>(ballooning degeneration)</a:t>
            </a:r>
          </a:p>
          <a:p>
            <a:pPr marL="285750" indent="-285750">
              <a:buFont typeface="Arial" pitchFamily="34" charset="0"/>
              <a:buChar char="•"/>
            </a:pPr>
            <a:r>
              <a:rPr lang="en-US" b="0" dirty="0" smtClean="0">
                <a:solidFill>
                  <a:schemeClr val="bg1"/>
                </a:solidFill>
                <a:latin typeface="Times New Roman" pitchFamily="18" charset="0"/>
                <a:cs typeface="Times New Roman" pitchFamily="18" charset="0"/>
              </a:rPr>
              <a:t>Cholestasis</a:t>
            </a:r>
            <a:r>
              <a:rPr lang="en-US" b="0" dirty="0">
                <a:solidFill>
                  <a:schemeClr val="bg1"/>
                </a:solidFill>
                <a:latin typeface="Times New Roman" pitchFamily="18" charset="0"/>
                <a:cs typeface="Times New Roman" pitchFamily="18" charset="0"/>
              </a:rPr>
              <a:t>: </a:t>
            </a:r>
            <a:r>
              <a:rPr lang="en-US" b="0" dirty="0" err="1">
                <a:solidFill>
                  <a:schemeClr val="bg1"/>
                </a:solidFill>
                <a:latin typeface="Times New Roman" pitchFamily="18" charset="0"/>
                <a:cs typeface="Times New Roman" pitchFamily="18" charset="0"/>
              </a:rPr>
              <a:t>canalicular</a:t>
            </a:r>
            <a:r>
              <a:rPr lang="en-US" b="0" dirty="0">
                <a:solidFill>
                  <a:schemeClr val="bg1"/>
                </a:solidFill>
                <a:latin typeface="Times New Roman" pitchFamily="18" charset="0"/>
                <a:cs typeface="Times New Roman" pitchFamily="18" charset="0"/>
              </a:rPr>
              <a:t> bile plugs</a:t>
            </a:r>
          </a:p>
          <a:p>
            <a:pPr marL="285750" indent="-285750">
              <a:buFont typeface="Arial" pitchFamily="34" charset="0"/>
              <a:buChar char="•"/>
            </a:pPr>
            <a:r>
              <a:rPr lang="en-US" b="0" dirty="0" smtClean="0">
                <a:solidFill>
                  <a:schemeClr val="bg1"/>
                </a:solidFill>
                <a:latin typeface="Times New Roman" pitchFamily="18" charset="0"/>
                <a:cs typeface="Times New Roman" pitchFamily="18" charset="0"/>
              </a:rPr>
              <a:t>Hepatocyte </a:t>
            </a:r>
            <a:r>
              <a:rPr lang="en-US" b="0" dirty="0">
                <a:solidFill>
                  <a:schemeClr val="bg1"/>
                </a:solidFill>
                <a:latin typeface="Times New Roman" pitchFamily="18" charset="0"/>
                <a:cs typeface="Times New Roman" pitchFamily="18" charset="0"/>
              </a:rPr>
              <a:t>necrosis: isolated cells or clusters</a:t>
            </a:r>
          </a:p>
          <a:p>
            <a:pPr marL="285750" indent="-285750">
              <a:buFont typeface="Arial" pitchFamily="34" charset="0"/>
              <a:buChar char="•"/>
            </a:pPr>
            <a:r>
              <a:rPr lang="en-US" b="0" dirty="0" smtClean="0">
                <a:solidFill>
                  <a:schemeClr val="bg1"/>
                </a:solidFill>
                <a:latin typeface="Times New Roman" pitchFamily="18" charset="0"/>
                <a:cs typeface="Times New Roman" pitchFamily="18" charset="0"/>
              </a:rPr>
              <a:t>Cytolysis </a:t>
            </a:r>
            <a:r>
              <a:rPr lang="en-US" b="0" dirty="0">
                <a:solidFill>
                  <a:schemeClr val="bg1"/>
                </a:solidFill>
                <a:latin typeface="Times New Roman" pitchFamily="18" charset="0"/>
                <a:cs typeface="Times New Roman" pitchFamily="18" charset="0"/>
              </a:rPr>
              <a:t>(rupture) or apoptosis (shrinkage</a:t>
            </a:r>
            <a:r>
              <a:rPr lang="en-US" b="0" dirty="0" smtClean="0">
                <a:solidFill>
                  <a:schemeClr val="bg1"/>
                </a:solidFill>
                <a:latin typeface="Times New Roman" pitchFamily="18" charset="0"/>
                <a:cs typeface="Times New Roman" pitchFamily="18" charset="0"/>
              </a:rPr>
              <a:t>)</a:t>
            </a:r>
            <a:endParaRPr lang="en-US" b="0" dirty="0">
              <a:solidFill>
                <a:schemeClr val="bg1"/>
              </a:solidFill>
              <a:latin typeface="Times New Roman" pitchFamily="18" charset="0"/>
              <a:cs typeface="Times New Roman" pitchFamily="18" charset="0"/>
            </a:endParaRPr>
          </a:p>
        </p:txBody>
      </p:sp>
      <p:sp>
        <p:nvSpPr>
          <p:cNvPr id="34821" name="Rectangle 5"/>
          <p:cNvSpPr>
            <a:spLocks noChangeArrowheads="1"/>
          </p:cNvSpPr>
          <p:nvPr/>
        </p:nvSpPr>
        <p:spPr bwMode="auto">
          <a:xfrm>
            <a:off x="2483768" y="523220"/>
            <a:ext cx="673224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Morphologic </a:t>
            </a:r>
            <a:r>
              <a:rPr lang="en-US" sz="32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Features of Viral Hepatitis</a:t>
            </a:r>
          </a:p>
        </p:txBody>
      </p:sp>
      <p:sp>
        <p:nvSpPr>
          <p:cNvPr id="34822" name="Rectangle 6"/>
          <p:cNvSpPr>
            <a:spLocks noChangeArrowheads="1"/>
          </p:cNvSpPr>
          <p:nvPr/>
        </p:nvSpPr>
        <p:spPr bwMode="auto">
          <a:xfrm>
            <a:off x="37224" y="3933056"/>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u="sng" dirty="0">
                <a:solidFill>
                  <a:schemeClr val="bg1"/>
                </a:solidFill>
                <a:latin typeface="Times New Roman" pitchFamily="18" charset="0"/>
                <a:cs typeface="Times New Roman" pitchFamily="18" charset="0"/>
              </a:rPr>
              <a:t>Sinusoidal cell reactive changes:</a:t>
            </a:r>
          </a:p>
          <a:p>
            <a:pPr marL="285750" indent="-285750">
              <a:buFont typeface="Arial" pitchFamily="34" charset="0"/>
              <a:buChar char="•"/>
            </a:pPr>
            <a:r>
              <a:rPr lang="en-US" b="0" dirty="0" smtClean="0">
                <a:solidFill>
                  <a:schemeClr val="bg1"/>
                </a:solidFill>
                <a:latin typeface="Times New Roman" pitchFamily="18" charset="0"/>
                <a:cs typeface="Times New Roman" pitchFamily="18" charset="0"/>
              </a:rPr>
              <a:t>Accumulation </a:t>
            </a:r>
            <a:r>
              <a:rPr lang="en-US" b="0" dirty="0">
                <a:solidFill>
                  <a:schemeClr val="bg1"/>
                </a:solidFill>
                <a:latin typeface="Times New Roman" pitchFamily="18" charset="0"/>
                <a:cs typeface="Times New Roman" pitchFamily="18" charset="0"/>
              </a:rPr>
              <a:t>of </a:t>
            </a:r>
            <a:r>
              <a:rPr lang="en-US" b="0" dirty="0" err="1">
                <a:solidFill>
                  <a:schemeClr val="bg1"/>
                </a:solidFill>
                <a:latin typeface="Times New Roman" pitchFamily="18" charset="0"/>
                <a:cs typeface="Times New Roman" pitchFamily="18" charset="0"/>
              </a:rPr>
              <a:t>phagocytosed</a:t>
            </a:r>
            <a:r>
              <a:rPr lang="en-US" b="0" dirty="0">
                <a:solidFill>
                  <a:schemeClr val="bg1"/>
                </a:solidFill>
                <a:latin typeface="Times New Roman" pitchFamily="18" charset="0"/>
                <a:cs typeface="Times New Roman" pitchFamily="18" charset="0"/>
              </a:rPr>
              <a:t> cellular debris in </a:t>
            </a:r>
            <a:r>
              <a:rPr lang="en-US" b="0" dirty="0" err="1">
                <a:solidFill>
                  <a:schemeClr val="bg1"/>
                </a:solidFill>
                <a:latin typeface="Times New Roman" pitchFamily="18" charset="0"/>
                <a:cs typeface="Times New Roman" pitchFamily="18" charset="0"/>
              </a:rPr>
              <a:t>Kupffer</a:t>
            </a:r>
            <a:r>
              <a:rPr lang="en-US" b="0" dirty="0">
                <a:solidFill>
                  <a:schemeClr val="bg1"/>
                </a:solidFill>
                <a:latin typeface="Times New Roman" pitchFamily="18" charset="0"/>
                <a:cs typeface="Times New Roman" pitchFamily="18" charset="0"/>
              </a:rPr>
              <a:t> cells</a:t>
            </a:r>
          </a:p>
          <a:p>
            <a:pPr marL="285750" indent="-285750">
              <a:buFont typeface="Arial" pitchFamily="34" charset="0"/>
              <a:buChar char="•"/>
            </a:pPr>
            <a:r>
              <a:rPr lang="en-US" b="0" dirty="0" smtClean="0">
                <a:solidFill>
                  <a:schemeClr val="bg1"/>
                </a:solidFill>
                <a:latin typeface="Times New Roman" pitchFamily="18" charset="0"/>
                <a:cs typeface="Times New Roman" pitchFamily="18" charset="0"/>
              </a:rPr>
              <a:t>Influx </a:t>
            </a:r>
            <a:r>
              <a:rPr lang="en-US" b="0" dirty="0">
                <a:solidFill>
                  <a:schemeClr val="bg1"/>
                </a:solidFill>
                <a:latin typeface="Times New Roman" pitchFamily="18" charset="0"/>
                <a:cs typeface="Times New Roman" pitchFamily="18" charset="0"/>
              </a:rPr>
              <a:t>of mononuclear cells into sinusoids</a:t>
            </a:r>
          </a:p>
          <a:p>
            <a:endParaRPr lang="en-US" dirty="0">
              <a:solidFill>
                <a:schemeClr val="bg1"/>
              </a:solidFill>
              <a:latin typeface="Times New Roman" pitchFamily="18" charset="0"/>
              <a:cs typeface="Times New Roman" pitchFamily="18" charset="0"/>
            </a:endParaRPr>
          </a:p>
          <a:p>
            <a:r>
              <a:rPr lang="en-US" b="1" u="sng" dirty="0">
                <a:solidFill>
                  <a:schemeClr val="bg1"/>
                </a:solidFill>
                <a:latin typeface="Times New Roman" pitchFamily="18" charset="0"/>
                <a:cs typeface="Times New Roman" pitchFamily="18" charset="0"/>
              </a:rPr>
              <a:t>Portal tracts:</a:t>
            </a:r>
          </a:p>
          <a:p>
            <a:pPr marL="285750" indent="-285750">
              <a:buFont typeface="Arial" pitchFamily="34" charset="0"/>
              <a:buChar char="•"/>
            </a:pPr>
            <a:r>
              <a:rPr lang="en-US" b="0" dirty="0" smtClean="0">
                <a:solidFill>
                  <a:schemeClr val="bg1"/>
                </a:solidFill>
                <a:latin typeface="Times New Roman" pitchFamily="18" charset="0"/>
                <a:cs typeface="Times New Roman" pitchFamily="18" charset="0"/>
              </a:rPr>
              <a:t>Inflammation</a:t>
            </a:r>
            <a:r>
              <a:rPr lang="en-US" b="0" dirty="0">
                <a:solidFill>
                  <a:schemeClr val="bg1"/>
                </a:solidFill>
                <a:latin typeface="Times New Roman" pitchFamily="18" charset="0"/>
                <a:cs typeface="Times New Roman" pitchFamily="18" charset="0"/>
              </a:rPr>
              <a:t>: predominantly mononuclear</a:t>
            </a:r>
          </a:p>
          <a:p>
            <a:pPr marL="285750" indent="-285750">
              <a:buFont typeface="Arial" pitchFamily="34" charset="0"/>
              <a:buChar char="•"/>
            </a:pPr>
            <a:r>
              <a:rPr lang="en-US" b="0" dirty="0" smtClean="0">
                <a:solidFill>
                  <a:schemeClr val="bg1"/>
                </a:solidFill>
                <a:latin typeface="Times New Roman" pitchFamily="18" charset="0"/>
                <a:cs typeface="Times New Roman" pitchFamily="18" charset="0"/>
              </a:rPr>
              <a:t>Inflammatory </a:t>
            </a:r>
            <a:r>
              <a:rPr lang="en-US" b="0" dirty="0">
                <a:solidFill>
                  <a:schemeClr val="bg1"/>
                </a:solidFill>
                <a:latin typeface="Times New Roman" pitchFamily="18" charset="0"/>
                <a:cs typeface="Times New Roman" pitchFamily="18" charset="0"/>
              </a:rPr>
              <a:t>spillover into adjacent parenchyma, with hepatocyte necrosis</a:t>
            </a:r>
          </a:p>
        </p:txBody>
      </p:sp>
    </p:spTree>
    <p:extLst>
      <p:ext uri="{BB962C8B-B14F-4D97-AF65-F5344CB8AC3E}">
        <p14:creationId xmlns:p14="http://schemas.microsoft.com/office/powerpoint/2010/main" val="28376131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79512" y="104032"/>
            <a:ext cx="8784976" cy="657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023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450"/>
          <a:stretch/>
        </p:blipFill>
        <p:spPr bwMode="auto">
          <a:xfrm>
            <a:off x="0" y="2"/>
            <a:ext cx="9144000" cy="393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600" y="4103703"/>
            <a:ext cx="6552728"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Types of necrosis that may be seen in viral hepatitis</a:t>
            </a:r>
            <a:endParaRPr lang="en-IN"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107504" y="4941168"/>
            <a:ext cx="8928992" cy="1200329"/>
          </a:xfrm>
          <a:prstGeom prst="rect">
            <a:avLst/>
          </a:prstGeom>
          <a:noFill/>
        </p:spPr>
        <p:txBody>
          <a:bodyPr wrap="square" rtlCol="0">
            <a:spAutoFit/>
          </a:bodyPr>
          <a:lstStyle/>
          <a:p>
            <a:pPr algn="just"/>
            <a:r>
              <a:rPr lang="en-US" b="0" dirty="0" smtClean="0">
                <a:solidFill>
                  <a:schemeClr val="bg1"/>
                </a:solidFill>
                <a:latin typeface="Times New Roman" pitchFamily="18" charset="0"/>
                <a:cs typeface="Times New Roman" pitchFamily="18" charset="0"/>
              </a:rPr>
              <a:t>A)  Ballooning degeneration characterized by enlargement of hepatocytes with rarefaction of cytoplasm</a:t>
            </a:r>
          </a:p>
          <a:p>
            <a:pPr algn="just"/>
            <a:r>
              <a:rPr lang="en-US" b="0" dirty="0" smtClean="0">
                <a:solidFill>
                  <a:schemeClr val="bg1"/>
                </a:solidFill>
                <a:latin typeface="Times New Roman" pitchFamily="18" charset="0"/>
                <a:cs typeface="Times New Roman" pitchFamily="18" charset="0"/>
              </a:rPr>
              <a:t>B)  Councilman bodies, Acidophilic body, a round to oval, </a:t>
            </a:r>
            <a:r>
              <a:rPr lang="en-US" b="0" dirty="0" err="1" smtClean="0">
                <a:solidFill>
                  <a:schemeClr val="bg1"/>
                </a:solidFill>
                <a:latin typeface="Times New Roman" pitchFamily="18" charset="0"/>
                <a:cs typeface="Times New Roman" pitchFamily="18" charset="0"/>
              </a:rPr>
              <a:t>eosinophilic</a:t>
            </a:r>
            <a:r>
              <a:rPr lang="en-US" b="0" dirty="0" smtClean="0">
                <a:solidFill>
                  <a:schemeClr val="bg1"/>
                </a:solidFill>
                <a:latin typeface="Times New Roman" pitchFamily="18" charset="0"/>
                <a:cs typeface="Times New Roman" pitchFamily="18" charset="0"/>
              </a:rPr>
              <a:t> dead hepatocyte with or  without nuclear remnants, usually located in a sinusoid, accompanied by ballooning</a:t>
            </a:r>
            <a:endParaRPr lang="en-IN" b="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663678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1520" y="1988840"/>
            <a:ext cx="8784976" cy="4013919"/>
          </a:xfrm>
          <a:prstGeom prst="rect">
            <a:avLst/>
          </a:prstGeom>
        </p:spPr>
        <p:txBody>
          <a:bodyPr vert="horz" wrap="square" lIns="0" tIns="12700" rIns="0" bIns="0" rtlCol="0">
            <a:spAutoFit/>
          </a:bodyPr>
          <a:lstStyle/>
          <a:p>
            <a:pPr marL="355600" marR="62230" indent="-342900">
              <a:lnSpc>
                <a:spcPct val="150000"/>
              </a:lnSpc>
              <a:spcBef>
                <a:spcPts val="100"/>
              </a:spcBef>
              <a:buFont typeface="Arial MT"/>
              <a:buChar char="•"/>
              <a:tabLst>
                <a:tab pos="354965" algn="l"/>
                <a:tab pos="355600" algn="l"/>
              </a:tabLst>
            </a:pPr>
            <a:r>
              <a:rPr sz="2000" b="0" spc="-5" dirty="0">
                <a:solidFill>
                  <a:schemeClr val="bg1"/>
                </a:solidFill>
                <a:latin typeface="Times New Roman"/>
                <a:cs typeface="Times New Roman"/>
              </a:rPr>
              <a:t>From</a:t>
            </a:r>
            <a:r>
              <a:rPr sz="2000" b="0" spc="-15" dirty="0">
                <a:solidFill>
                  <a:schemeClr val="bg1"/>
                </a:solidFill>
                <a:latin typeface="Times New Roman"/>
                <a:cs typeface="Times New Roman"/>
              </a:rPr>
              <a:t> </a:t>
            </a:r>
            <a:r>
              <a:rPr sz="2000" b="0" spc="-5" dirty="0">
                <a:solidFill>
                  <a:schemeClr val="bg1"/>
                </a:solidFill>
                <a:latin typeface="Times New Roman"/>
                <a:cs typeface="Times New Roman"/>
              </a:rPr>
              <a:t>myoglobin</a:t>
            </a:r>
            <a:r>
              <a:rPr sz="2000" b="0" dirty="0">
                <a:solidFill>
                  <a:schemeClr val="bg1"/>
                </a:solidFill>
                <a:latin typeface="Times New Roman"/>
                <a:cs typeface="Times New Roman"/>
              </a:rPr>
              <a:t> and other</a:t>
            </a:r>
            <a:r>
              <a:rPr sz="2000" b="0" spc="-20" dirty="0">
                <a:solidFill>
                  <a:schemeClr val="bg1"/>
                </a:solidFill>
                <a:latin typeface="Times New Roman"/>
                <a:cs typeface="Times New Roman"/>
              </a:rPr>
              <a:t> </a:t>
            </a:r>
            <a:r>
              <a:rPr sz="2000" b="0" spc="-5" dirty="0">
                <a:solidFill>
                  <a:schemeClr val="bg1"/>
                </a:solidFill>
                <a:latin typeface="Times New Roman"/>
                <a:cs typeface="Times New Roman"/>
              </a:rPr>
              <a:t>heme</a:t>
            </a:r>
            <a:r>
              <a:rPr sz="2000" b="0" dirty="0">
                <a:solidFill>
                  <a:schemeClr val="bg1"/>
                </a:solidFill>
                <a:latin typeface="Times New Roman"/>
                <a:cs typeface="Times New Roman"/>
              </a:rPr>
              <a:t> containing</a:t>
            </a:r>
            <a:r>
              <a:rPr sz="2000" b="0" spc="-40" dirty="0">
                <a:solidFill>
                  <a:schemeClr val="bg1"/>
                </a:solidFill>
                <a:latin typeface="Times New Roman"/>
                <a:cs typeface="Times New Roman"/>
              </a:rPr>
              <a:t> </a:t>
            </a:r>
            <a:r>
              <a:rPr sz="2000" b="0" dirty="0">
                <a:solidFill>
                  <a:schemeClr val="bg1"/>
                </a:solidFill>
                <a:latin typeface="Times New Roman"/>
                <a:cs typeface="Times New Roman"/>
              </a:rPr>
              <a:t>proteins,</a:t>
            </a:r>
            <a:r>
              <a:rPr sz="2000" b="0" spc="-30" dirty="0">
                <a:solidFill>
                  <a:schemeClr val="bg1"/>
                </a:solidFill>
                <a:latin typeface="Times New Roman"/>
                <a:cs typeface="Times New Roman"/>
              </a:rPr>
              <a:t> </a:t>
            </a:r>
            <a:r>
              <a:rPr sz="2000" b="0" dirty="0">
                <a:solidFill>
                  <a:schemeClr val="bg1"/>
                </a:solidFill>
                <a:latin typeface="Times New Roman"/>
                <a:cs typeface="Times New Roman"/>
              </a:rPr>
              <a:t>another </a:t>
            </a:r>
            <a:r>
              <a:rPr sz="2000" b="0" spc="-585" dirty="0">
                <a:solidFill>
                  <a:schemeClr val="bg1"/>
                </a:solidFill>
                <a:latin typeface="Times New Roman"/>
                <a:cs typeface="Times New Roman"/>
              </a:rPr>
              <a:t> </a:t>
            </a:r>
            <a:r>
              <a:rPr sz="2000" b="0" dirty="0">
                <a:solidFill>
                  <a:schemeClr val="bg1"/>
                </a:solidFill>
                <a:latin typeface="Times New Roman"/>
                <a:cs typeface="Times New Roman"/>
              </a:rPr>
              <a:t>50</a:t>
            </a:r>
            <a:r>
              <a:rPr sz="2000" b="0" spc="-5" dirty="0">
                <a:solidFill>
                  <a:schemeClr val="bg1"/>
                </a:solidFill>
                <a:latin typeface="Times New Roman"/>
                <a:cs typeface="Times New Roman"/>
              </a:rPr>
              <a:t> </a:t>
            </a:r>
            <a:r>
              <a:rPr sz="2000" b="0" spc="-10" dirty="0">
                <a:solidFill>
                  <a:schemeClr val="bg1"/>
                </a:solidFill>
                <a:latin typeface="Times New Roman"/>
                <a:cs typeface="Times New Roman"/>
              </a:rPr>
              <a:t>mg</a:t>
            </a:r>
            <a:r>
              <a:rPr sz="2000" b="0" spc="10" dirty="0">
                <a:solidFill>
                  <a:schemeClr val="bg1"/>
                </a:solidFill>
                <a:latin typeface="Times New Roman"/>
                <a:cs typeface="Times New Roman"/>
              </a:rPr>
              <a:t> </a:t>
            </a:r>
            <a:r>
              <a:rPr sz="2000" b="0" dirty="0">
                <a:solidFill>
                  <a:schemeClr val="bg1"/>
                </a:solidFill>
                <a:latin typeface="Times New Roman"/>
                <a:cs typeface="Times New Roman"/>
              </a:rPr>
              <a:t>of bilirubin</a:t>
            </a:r>
            <a:r>
              <a:rPr sz="2000" b="0" spc="-45" dirty="0">
                <a:solidFill>
                  <a:schemeClr val="bg1"/>
                </a:solidFill>
                <a:latin typeface="Times New Roman"/>
                <a:cs typeface="Times New Roman"/>
              </a:rPr>
              <a:t> </a:t>
            </a:r>
            <a:r>
              <a:rPr sz="2000" b="0" spc="-5" dirty="0">
                <a:solidFill>
                  <a:schemeClr val="bg1"/>
                </a:solidFill>
                <a:latin typeface="Times New Roman"/>
                <a:cs typeface="Times New Roman"/>
              </a:rPr>
              <a:t>is formed.</a:t>
            </a:r>
            <a:endParaRPr sz="2000" b="0" dirty="0">
              <a:solidFill>
                <a:schemeClr val="bg1"/>
              </a:solidFill>
              <a:latin typeface="Times New Roman"/>
              <a:cs typeface="Times New Roman"/>
            </a:endParaRPr>
          </a:p>
          <a:p>
            <a:pPr marL="355600" indent="-342900">
              <a:lnSpc>
                <a:spcPct val="150000"/>
              </a:lnSpc>
              <a:spcBef>
                <a:spcPts val="575"/>
              </a:spcBef>
              <a:buFont typeface="Arial MT"/>
              <a:buChar char="•"/>
              <a:tabLst>
                <a:tab pos="354965" algn="l"/>
                <a:tab pos="355600" algn="l"/>
              </a:tabLst>
            </a:pPr>
            <a:r>
              <a:rPr sz="2000" b="0" spc="-5" dirty="0">
                <a:solidFill>
                  <a:schemeClr val="bg1"/>
                </a:solidFill>
                <a:latin typeface="Times New Roman"/>
                <a:cs typeface="Times New Roman"/>
              </a:rPr>
              <a:t>Approximately</a:t>
            </a:r>
            <a:r>
              <a:rPr sz="2000" b="0" spc="-40" dirty="0">
                <a:solidFill>
                  <a:schemeClr val="bg1"/>
                </a:solidFill>
                <a:latin typeface="Times New Roman"/>
                <a:cs typeface="Times New Roman"/>
              </a:rPr>
              <a:t> </a:t>
            </a:r>
            <a:r>
              <a:rPr sz="2000" b="0" dirty="0">
                <a:solidFill>
                  <a:schemeClr val="bg1"/>
                </a:solidFill>
                <a:latin typeface="Times New Roman"/>
                <a:cs typeface="Times New Roman"/>
              </a:rPr>
              <a:t>35 </a:t>
            </a:r>
            <a:r>
              <a:rPr sz="2000" b="0" spc="-10" dirty="0">
                <a:solidFill>
                  <a:schemeClr val="bg1"/>
                </a:solidFill>
                <a:latin typeface="Times New Roman"/>
                <a:cs typeface="Times New Roman"/>
              </a:rPr>
              <a:t>mg</a:t>
            </a:r>
            <a:r>
              <a:rPr sz="2000" b="0" spc="20" dirty="0">
                <a:solidFill>
                  <a:schemeClr val="bg1"/>
                </a:solidFill>
                <a:latin typeface="Times New Roman"/>
                <a:cs typeface="Times New Roman"/>
              </a:rPr>
              <a:t> </a:t>
            </a:r>
            <a:r>
              <a:rPr sz="2000" b="0" dirty="0">
                <a:solidFill>
                  <a:schemeClr val="bg1"/>
                </a:solidFill>
                <a:latin typeface="Times New Roman"/>
                <a:cs typeface="Times New Roman"/>
              </a:rPr>
              <a:t>of</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bilirubin</a:t>
            </a:r>
            <a:r>
              <a:rPr sz="2000" b="0" spc="-40" dirty="0">
                <a:solidFill>
                  <a:schemeClr val="bg1"/>
                </a:solidFill>
                <a:latin typeface="Times New Roman"/>
                <a:cs typeface="Times New Roman"/>
              </a:rPr>
              <a:t> </a:t>
            </a:r>
            <a:r>
              <a:rPr sz="2000" b="0" spc="-5" dirty="0">
                <a:solidFill>
                  <a:schemeClr val="bg1"/>
                </a:solidFill>
                <a:latin typeface="Times New Roman"/>
                <a:cs typeface="Times New Roman"/>
              </a:rPr>
              <a:t>is</a:t>
            </a:r>
            <a:r>
              <a:rPr sz="2000" b="0" dirty="0">
                <a:solidFill>
                  <a:schemeClr val="bg1"/>
                </a:solidFill>
                <a:latin typeface="Times New Roman"/>
                <a:cs typeface="Times New Roman"/>
              </a:rPr>
              <a:t> </a:t>
            </a:r>
            <a:r>
              <a:rPr sz="2000" b="0" spc="-5" dirty="0">
                <a:solidFill>
                  <a:schemeClr val="bg1"/>
                </a:solidFill>
                <a:latin typeface="Times New Roman"/>
                <a:cs typeface="Times New Roman"/>
              </a:rPr>
              <a:t>formed</a:t>
            </a:r>
            <a:r>
              <a:rPr sz="2000" b="0" spc="10" dirty="0">
                <a:solidFill>
                  <a:schemeClr val="bg1"/>
                </a:solidFill>
                <a:latin typeface="Times New Roman"/>
                <a:cs typeface="Times New Roman"/>
              </a:rPr>
              <a:t> </a:t>
            </a:r>
            <a:r>
              <a:rPr sz="2000" b="0" dirty="0">
                <a:solidFill>
                  <a:schemeClr val="bg1"/>
                </a:solidFill>
                <a:latin typeface="Times New Roman"/>
                <a:cs typeface="Times New Roman"/>
              </a:rPr>
              <a:t>from</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1</a:t>
            </a:r>
            <a:r>
              <a:rPr sz="2000" b="0" spc="20" dirty="0">
                <a:solidFill>
                  <a:schemeClr val="bg1"/>
                </a:solidFill>
                <a:latin typeface="Times New Roman"/>
                <a:cs typeface="Times New Roman"/>
              </a:rPr>
              <a:t> </a:t>
            </a:r>
            <a:r>
              <a:rPr sz="2000" b="0" dirty="0">
                <a:solidFill>
                  <a:schemeClr val="bg1"/>
                </a:solidFill>
                <a:latin typeface="Times New Roman"/>
                <a:cs typeface="Times New Roman"/>
              </a:rPr>
              <a:t>g of</a:t>
            </a:r>
            <a:r>
              <a:rPr sz="2000" b="0" spc="-10" dirty="0">
                <a:solidFill>
                  <a:schemeClr val="bg1"/>
                </a:solidFill>
                <a:latin typeface="Times New Roman"/>
                <a:cs typeface="Times New Roman"/>
              </a:rPr>
              <a:t> </a:t>
            </a:r>
            <a:r>
              <a:rPr sz="2000" b="0" spc="-5" dirty="0">
                <a:solidFill>
                  <a:schemeClr val="bg1"/>
                </a:solidFill>
                <a:latin typeface="Times New Roman"/>
                <a:cs typeface="Times New Roman"/>
              </a:rPr>
              <a:t>Hb.</a:t>
            </a:r>
            <a:endParaRPr sz="2000" b="0" dirty="0">
              <a:solidFill>
                <a:schemeClr val="bg1"/>
              </a:solidFill>
              <a:latin typeface="Times New Roman"/>
              <a:cs typeface="Times New Roman"/>
            </a:endParaRPr>
          </a:p>
          <a:p>
            <a:pPr marL="355600" marR="267970" indent="-342900">
              <a:lnSpc>
                <a:spcPct val="150000"/>
              </a:lnSpc>
              <a:spcBef>
                <a:spcPts val="580"/>
              </a:spcBef>
              <a:buFont typeface="Arial MT"/>
              <a:buChar char="•"/>
              <a:tabLst>
                <a:tab pos="354965" algn="l"/>
                <a:tab pos="355600" algn="l"/>
              </a:tabLst>
            </a:pPr>
            <a:r>
              <a:rPr sz="2000" b="0" spc="-5" dirty="0">
                <a:solidFill>
                  <a:srgbClr val="FF0000"/>
                </a:solidFill>
                <a:effectLst>
                  <a:outerShdw blurRad="38100" dist="38100" dir="2700000" algn="tl">
                    <a:srgbClr val="000000">
                      <a:alpha val="43137"/>
                    </a:srgbClr>
                  </a:outerShdw>
                </a:effectLst>
                <a:latin typeface="Times New Roman"/>
                <a:cs typeface="Times New Roman"/>
              </a:rPr>
              <a:t>A</a:t>
            </a:r>
            <a:r>
              <a:rPr sz="2000" b="0" spc="-130" dirty="0">
                <a:solidFill>
                  <a:srgbClr val="FF0000"/>
                </a:solidFill>
                <a:effectLst>
                  <a:outerShdw blurRad="38100" dist="38100" dir="2700000" algn="tl">
                    <a:srgbClr val="000000">
                      <a:alpha val="43137"/>
                    </a:srgbClr>
                  </a:outerShdw>
                </a:effectLst>
                <a:latin typeface="Times New Roman"/>
                <a:cs typeface="Times New Roman"/>
              </a:rPr>
              <a:t> </a:t>
            </a:r>
            <a:r>
              <a:rPr sz="2000" b="0" dirty="0">
                <a:solidFill>
                  <a:srgbClr val="FF0000"/>
                </a:solidFill>
                <a:effectLst>
                  <a:outerShdw blurRad="38100" dist="38100" dir="2700000" algn="tl">
                    <a:srgbClr val="000000">
                      <a:alpha val="43137"/>
                    </a:srgbClr>
                  </a:outerShdw>
                </a:effectLst>
                <a:latin typeface="Times New Roman"/>
                <a:cs typeface="Times New Roman"/>
              </a:rPr>
              <a:t>total</a:t>
            </a:r>
            <a:r>
              <a:rPr sz="2000" b="0" spc="-35" dirty="0">
                <a:solidFill>
                  <a:srgbClr val="FF0000"/>
                </a:solidFill>
                <a:effectLst>
                  <a:outerShdw blurRad="38100" dist="38100" dir="2700000" algn="tl">
                    <a:srgbClr val="000000">
                      <a:alpha val="43137"/>
                    </a:srgbClr>
                  </a:outerShdw>
                </a:effectLst>
                <a:latin typeface="Times New Roman"/>
                <a:cs typeface="Times New Roman"/>
              </a:rPr>
              <a:t> </a:t>
            </a:r>
            <a:r>
              <a:rPr sz="2000" b="0" dirty="0">
                <a:solidFill>
                  <a:srgbClr val="FF0000"/>
                </a:solidFill>
                <a:effectLst>
                  <a:outerShdw blurRad="38100" dist="38100" dir="2700000" algn="tl">
                    <a:srgbClr val="000000">
                      <a:alpha val="43137"/>
                    </a:srgbClr>
                  </a:outerShdw>
                </a:effectLst>
                <a:latin typeface="Times New Roman"/>
                <a:cs typeface="Times New Roman"/>
              </a:rPr>
              <a:t>of</a:t>
            </a:r>
            <a:r>
              <a:rPr sz="2000" b="0" spc="-10" dirty="0">
                <a:solidFill>
                  <a:srgbClr val="FF0000"/>
                </a:solidFill>
                <a:effectLst>
                  <a:outerShdw blurRad="38100" dist="38100" dir="2700000" algn="tl">
                    <a:srgbClr val="000000">
                      <a:alpha val="43137"/>
                    </a:srgbClr>
                  </a:outerShdw>
                </a:effectLst>
                <a:latin typeface="Times New Roman"/>
                <a:cs typeface="Times New Roman"/>
              </a:rPr>
              <a:t> </a:t>
            </a:r>
            <a:r>
              <a:rPr sz="2000" b="0" dirty="0">
                <a:solidFill>
                  <a:srgbClr val="FF0000"/>
                </a:solidFill>
                <a:effectLst>
                  <a:outerShdw blurRad="38100" dist="38100" dir="2700000" algn="tl">
                    <a:srgbClr val="000000">
                      <a:alpha val="43137"/>
                    </a:srgbClr>
                  </a:outerShdw>
                </a:effectLst>
                <a:latin typeface="Times New Roman"/>
                <a:cs typeface="Times New Roman"/>
              </a:rPr>
              <a:t>300</a:t>
            </a:r>
            <a:r>
              <a:rPr sz="2000" b="0" spc="-5" dirty="0">
                <a:solidFill>
                  <a:srgbClr val="FF0000"/>
                </a:solidFill>
                <a:effectLst>
                  <a:outerShdw blurRad="38100" dist="38100" dir="2700000" algn="tl">
                    <a:srgbClr val="000000">
                      <a:alpha val="43137"/>
                    </a:srgbClr>
                  </a:outerShdw>
                </a:effectLst>
                <a:latin typeface="Times New Roman"/>
                <a:cs typeface="Times New Roman"/>
              </a:rPr>
              <a:t> </a:t>
            </a:r>
            <a:r>
              <a:rPr sz="2000" b="0" spc="-10" dirty="0">
                <a:solidFill>
                  <a:srgbClr val="FF0000"/>
                </a:solidFill>
                <a:effectLst>
                  <a:outerShdw blurRad="38100" dist="38100" dir="2700000" algn="tl">
                    <a:srgbClr val="000000">
                      <a:alpha val="43137"/>
                    </a:srgbClr>
                  </a:outerShdw>
                </a:effectLst>
                <a:latin typeface="Times New Roman"/>
                <a:cs typeface="Times New Roman"/>
              </a:rPr>
              <a:t>mg</a:t>
            </a:r>
            <a:r>
              <a:rPr sz="2000" b="0" dirty="0">
                <a:solidFill>
                  <a:srgbClr val="FF0000"/>
                </a:solidFill>
                <a:effectLst>
                  <a:outerShdw blurRad="38100" dist="38100" dir="2700000" algn="tl">
                    <a:srgbClr val="000000">
                      <a:alpha val="43137"/>
                    </a:srgbClr>
                  </a:outerShdw>
                </a:effectLst>
                <a:latin typeface="Times New Roman"/>
                <a:cs typeface="Times New Roman"/>
              </a:rPr>
              <a:t> of</a:t>
            </a:r>
            <a:r>
              <a:rPr sz="2000" b="0" spc="-5" dirty="0">
                <a:solidFill>
                  <a:srgbClr val="FF0000"/>
                </a:solidFill>
                <a:effectLst>
                  <a:outerShdw blurRad="38100" dist="38100" dir="2700000" algn="tl">
                    <a:srgbClr val="000000">
                      <a:alpha val="43137"/>
                    </a:srgbClr>
                  </a:outerShdw>
                </a:effectLst>
                <a:latin typeface="Times New Roman"/>
                <a:cs typeface="Times New Roman"/>
              </a:rPr>
              <a:t> </a:t>
            </a:r>
            <a:r>
              <a:rPr sz="2000" b="0" dirty="0">
                <a:solidFill>
                  <a:srgbClr val="FF0000"/>
                </a:solidFill>
                <a:effectLst>
                  <a:outerShdw blurRad="38100" dist="38100" dir="2700000" algn="tl">
                    <a:srgbClr val="000000">
                      <a:alpha val="43137"/>
                    </a:srgbClr>
                  </a:outerShdw>
                </a:effectLst>
                <a:latin typeface="Times New Roman"/>
                <a:cs typeface="Times New Roman"/>
              </a:rPr>
              <a:t>bilirubin</a:t>
            </a:r>
            <a:r>
              <a:rPr sz="2000" b="0" spc="-45" dirty="0">
                <a:solidFill>
                  <a:srgbClr val="FF0000"/>
                </a:solidFill>
                <a:effectLst>
                  <a:outerShdw blurRad="38100" dist="38100" dir="2700000" algn="tl">
                    <a:srgbClr val="000000">
                      <a:alpha val="43137"/>
                    </a:srgbClr>
                  </a:outerShdw>
                </a:effectLst>
                <a:latin typeface="Times New Roman"/>
                <a:cs typeface="Times New Roman"/>
              </a:rPr>
              <a:t> </a:t>
            </a:r>
            <a:r>
              <a:rPr sz="2000" b="0" spc="-5" dirty="0">
                <a:solidFill>
                  <a:srgbClr val="FF0000"/>
                </a:solidFill>
                <a:effectLst>
                  <a:outerShdw blurRad="38100" dist="38100" dir="2700000" algn="tl">
                    <a:srgbClr val="000000">
                      <a:alpha val="43137"/>
                    </a:srgbClr>
                  </a:outerShdw>
                </a:effectLst>
                <a:latin typeface="Times New Roman"/>
                <a:cs typeface="Times New Roman"/>
              </a:rPr>
              <a:t>is formed</a:t>
            </a:r>
            <a:r>
              <a:rPr sz="2000" b="0" spc="5" dirty="0">
                <a:solidFill>
                  <a:srgbClr val="FF0000"/>
                </a:solidFill>
                <a:effectLst>
                  <a:outerShdw blurRad="38100" dist="38100" dir="2700000" algn="tl">
                    <a:srgbClr val="000000">
                      <a:alpha val="43137"/>
                    </a:srgbClr>
                  </a:outerShdw>
                </a:effectLst>
                <a:latin typeface="Times New Roman"/>
                <a:cs typeface="Times New Roman"/>
              </a:rPr>
              <a:t> </a:t>
            </a:r>
            <a:r>
              <a:rPr sz="2000" b="0" dirty="0">
                <a:solidFill>
                  <a:srgbClr val="FF0000"/>
                </a:solidFill>
                <a:effectLst>
                  <a:outerShdw blurRad="38100" dist="38100" dir="2700000" algn="tl">
                    <a:srgbClr val="000000">
                      <a:alpha val="43137"/>
                    </a:srgbClr>
                  </a:outerShdw>
                </a:effectLst>
                <a:latin typeface="Times New Roman"/>
                <a:cs typeface="Times New Roman"/>
              </a:rPr>
              <a:t>everyday</a:t>
            </a:r>
            <a:r>
              <a:rPr sz="2000" b="0" dirty="0">
                <a:solidFill>
                  <a:schemeClr val="bg1"/>
                </a:solidFill>
                <a:latin typeface="Times New Roman"/>
                <a:cs typeface="Times New Roman"/>
              </a:rPr>
              <a:t>;</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of</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which </a:t>
            </a:r>
            <a:r>
              <a:rPr sz="2000" b="0" spc="-585" dirty="0">
                <a:solidFill>
                  <a:schemeClr val="bg1"/>
                </a:solidFill>
                <a:latin typeface="Times New Roman"/>
                <a:cs typeface="Times New Roman"/>
              </a:rPr>
              <a:t> </a:t>
            </a:r>
            <a:r>
              <a:rPr sz="2000" b="0" dirty="0">
                <a:solidFill>
                  <a:schemeClr val="bg1"/>
                </a:solidFill>
                <a:latin typeface="Times New Roman"/>
                <a:cs typeface="Times New Roman"/>
              </a:rPr>
              <a:t>80%</a:t>
            </a:r>
            <a:r>
              <a:rPr sz="2000" b="0" spc="-5" dirty="0">
                <a:solidFill>
                  <a:schemeClr val="bg1"/>
                </a:solidFill>
                <a:latin typeface="Times New Roman"/>
                <a:cs typeface="Times New Roman"/>
              </a:rPr>
              <a:t> is from</a:t>
            </a:r>
            <a:r>
              <a:rPr sz="2000" b="0" dirty="0">
                <a:solidFill>
                  <a:schemeClr val="bg1"/>
                </a:solidFill>
                <a:latin typeface="Times New Roman"/>
                <a:cs typeface="Times New Roman"/>
              </a:rPr>
              <a:t> destruction</a:t>
            </a:r>
            <a:r>
              <a:rPr sz="2000" b="0" spc="-45" dirty="0">
                <a:solidFill>
                  <a:schemeClr val="bg1"/>
                </a:solidFill>
                <a:latin typeface="Times New Roman"/>
                <a:cs typeface="Times New Roman"/>
              </a:rPr>
              <a:t> </a:t>
            </a:r>
            <a:r>
              <a:rPr sz="2000" b="0" dirty="0">
                <a:solidFill>
                  <a:schemeClr val="bg1"/>
                </a:solidFill>
                <a:latin typeface="Times New Roman"/>
                <a:cs typeface="Times New Roman"/>
              </a:rPr>
              <a:t>of</a:t>
            </a:r>
            <a:r>
              <a:rPr sz="2000" b="0" spc="-10" dirty="0">
                <a:solidFill>
                  <a:schemeClr val="bg1"/>
                </a:solidFill>
                <a:latin typeface="Times New Roman"/>
                <a:cs typeface="Times New Roman"/>
              </a:rPr>
              <a:t> </a:t>
            </a:r>
            <a:r>
              <a:rPr sz="2000" b="0" dirty="0">
                <a:solidFill>
                  <a:schemeClr val="bg1"/>
                </a:solidFill>
                <a:latin typeface="Times New Roman"/>
                <a:cs typeface="Times New Roman"/>
              </a:rPr>
              <a:t>old</a:t>
            </a:r>
            <a:r>
              <a:rPr sz="2000" b="0" spc="-15" dirty="0">
                <a:solidFill>
                  <a:schemeClr val="bg1"/>
                </a:solidFill>
                <a:latin typeface="Times New Roman"/>
                <a:cs typeface="Times New Roman"/>
              </a:rPr>
              <a:t> </a:t>
            </a:r>
            <a:r>
              <a:rPr sz="2000" b="0" dirty="0">
                <a:solidFill>
                  <a:schemeClr val="bg1"/>
                </a:solidFill>
                <a:latin typeface="Times New Roman"/>
                <a:cs typeface="Times New Roman"/>
              </a:rPr>
              <a:t>RBCs,</a:t>
            </a:r>
            <a:r>
              <a:rPr sz="2000" b="0" spc="-10" dirty="0">
                <a:solidFill>
                  <a:schemeClr val="bg1"/>
                </a:solidFill>
                <a:latin typeface="Times New Roman"/>
                <a:cs typeface="Times New Roman"/>
              </a:rPr>
              <a:t> </a:t>
            </a:r>
            <a:r>
              <a:rPr sz="2000" b="0" dirty="0">
                <a:solidFill>
                  <a:schemeClr val="bg1"/>
                </a:solidFill>
                <a:latin typeface="Times New Roman"/>
                <a:cs typeface="Times New Roman"/>
              </a:rPr>
              <a:t>10%</a:t>
            </a:r>
            <a:r>
              <a:rPr sz="2000" b="0" spc="-15" dirty="0">
                <a:solidFill>
                  <a:schemeClr val="bg1"/>
                </a:solidFill>
                <a:latin typeface="Times New Roman"/>
                <a:cs typeface="Times New Roman"/>
              </a:rPr>
              <a:t> </a:t>
            </a:r>
            <a:r>
              <a:rPr sz="2000" b="0" dirty="0">
                <a:solidFill>
                  <a:schemeClr val="bg1"/>
                </a:solidFill>
                <a:latin typeface="Times New Roman"/>
                <a:cs typeface="Times New Roman"/>
              </a:rPr>
              <a:t>from</a:t>
            </a:r>
            <a:r>
              <a:rPr sz="2000" b="0" spc="-25" dirty="0">
                <a:solidFill>
                  <a:schemeClr val="bg1"/>
                </a:solidFill>
                <a:latin typeface="Times New Roman"/>
                <a:cs typeface="Times New Roman"/>
              </a:rPr>
              <a:t> </a:t>
            </a:r>
            <a:r>
              <a:rPr sz="2000" b="0" spc="-5" dirty="0">
                <a:solidFill>
                  <a:schemeClr val="bg1"/>
                </a:solidFill>
                <a:latin typeface="Times New Roman"/>
                <a:cs typeface="Times New Roman"/>
              </a:rPr>
              <a:t>ineffective </a:t>
            </a:r>
            <a:r>
              <a:rPr sz="2000" b="0" spc="-585" dirty="0">
                <a:solidFill>
                  <a:schemeClr val="bg1"/>
                </a:solidFill>
                <a:latin typeface="Times New Roman"/>
                <a:cs typeface="Times New Roman"/>
              </a:rPr>
              <a:t> </a:t>
            </a:r>
            <a:r>
              <a:rPr sz="2000" b="0" dirty="0">
                <a:solidFill>
                  <a:schemeClr val="bg1"/>
                </a:solidFill>
                <a:latin typeface="Times New Roman"/>
                <a:cs typeface="Times New Roman"/>
              </a:rPr>
              <a:t>erythropoiesis and the rest 10% from degradation of </a:t>
            </a:r>
            <a:r>
              <a:rPr sz="2000" b="0" spc="5" dirty="0">
                <a:solidFill>
                  <a:schemeClr val="bg1"/>
                </a:solidFill>
                <a:latin typeface="Times New Roman"/>
                <a:cs typeface="Times New Roman"/>
              </a:rPr>
              <a:t> </a:t>
            </a:r>
            <a:r>
              <a:rPr sz="2000" b="0" spc="-5" dirty="0">
                <a:solidFill>
                  <a:schemeClr val="bg1"/>
                </a:solidFill>
                <a:latin typeface="Times New Roman"/>
                <a:cs typeface="Times New Roman"/>
              </a:rPr>
              <a:t>myoglobin </a:t>
            </a:r>
            <a:r>
              <a:rPr sz="2000" b="0" dirty="0">
                <a:solidFill>
                  <a:schemeClr val="bg1"/>
                </a:solidFill>
                <a:latin typeface="Times New Roman"/>
                <a:cs typeface="Times New Roman"/>
              </a:rPr>
              <a:t>and</a:t>
            </a:r>
            <a:r>
              <a:rPr sz="2000" b="0" spc="-10" dirty="0">
                <a:solidFill>
                  <a:schemeClr val="bg1"/>
                </a:solidFill>
                <a:latin typeface="Times New Roman"/>
                <a:cs typeface="Times New Roman"/>
              </a:rPr>
              <a:t> </a:t>
            </a:r>
            <a:r>
              <a:rPr sz="2000" b="0" dirty="0">
                <a:solidFill>
                  <a:schemeClr val="bg1"/>
                </a:solidFill>
                <a:latin typeface="Times New Roman"/>
                <a:cs typeface="Times New Roman"/>
              </a:rPr>
              <a:t>other</a:t>
            </a:r>
            <a:r>
              <a:rPr sz="2000" b="0" spc="-20" dirty="0">
                <a:solidFill>
                  <a:schemeClr val="bg1"/>
                </a:solidFill>
                <a:latin typeface="Times New Roman"/>
                <a:cs typeface="Times New Roman"/>
              </a:rPr>
              <a:t> </a:t>
            </a:r>
            <a:r>
              <a:rPr sz="2000" b="0" spc="-5" dirty="0">
                <a:solidFill>
                  <a:schemeClr val="bg1"/>
                </a:solidFill>
                <a:latin typeface="Times New Roman"/>
                <a:cs typeface="Times New Roman"/>
              </a:rPr>
              <a:t>heme</a:t>
            </a:r>
            <a:r>
              <a:rPr sz="2000" b="0" dirty="0">
                <a:solidFill>
                  <a:schemeClr val="bg1"/>
                </a:solidFill>
                <a:latin typeface="Times New Roman"/>
                <a:cs typeface="Times New Roman"/>
              </a:rPr>
              <a:t> containing</a:t>
            </a:r>
            <a:r>
              <a:rPr sz="2000" b="0" spc="-30" dirty="0">
                <a:solidFill>
                  <a:schemeClr val="bg1"/>
                </a:solidFill>
                <a:latin typeface="Times New Roman"/>
                <a:cs typeface="Times New Roman"/>
              </a:rPr>
              <a:t> </a:t>
            </a:r>
            <a:r>
              <a:rPr sz="2000" b="0" dirty="0">
                <a:solidFill>
                  <a:schemeClr val="bg1"/>
                </a:solidFill>
                <a:latin typeface="Times New Roman"/>
                <a:cs typeface="Times New Roman"/>
              </a:rPr>
              <a:t>proteins.</a:t>
            </a:r>
          </a:p>
          <a:p>
            <a:pPr marL="355600" marR="17145" indent="-342900">
              <a:lnSpc>
                <a:spcPct val="150000"/>
              </a:lnSpc>
              <a:spcBef>
                <a:spcPts val="575"/>
              </a:spcBef>
              <a:buFont typeface="Arial MT"/>
              <a:buChar char="•"/>
              <a:tabLst>
                <a:tab pos="354965" algn="l"/>
                <a:tab pos="355600" algn="l"/>
              </a:tabLst>
            </a:pPr>
            <a:r>
              <a:rPr sz="2000" b="0" spc="-5" dirty="0">
                <a:solidFill>
                  <a:schemeClr val="bg1"/>
                </a:solidFill>
                <a:latin typeface="Times New Roman"/>
                <a:cs typeface="Times New Roman"/>
              </a:rPr>
              <a:t>Heme is </a:t>
            </a:r>
            <a:r>
              <a:rPr sz="2000" b="0" dirty="0">
                <a:solidFill>
                  <a:schemeClr val="bg1"/>
                </a:solidFill>
                <a:latin typeface="Times New Roman"/>
                <a:cs typeface="Times New Roman"/>
              </a:rPr>
              <a:t>degraded </a:t>
            </a:r>
            <a:r>
              <a:rPr sz="2000" b="0" spc="-5" dirty="0">
                <a:solidFill>
                  <a:schemeClr val="bg1"/>
                </a:solidFill>
                <a:latin typeface="Times New Roman"/>
                <a:cs typeface="Times New Roman"/>
              </a:rPr>
              <a:t>primarily </a:t>
            </a:r>
            <a:r>
              <a:rPr sz="2000" b="0" dirty="0">
                <a:solidFill>
                  <a:schemeClr val="bg1"/>
                </a:solidFill>
                <a:latin typeface="Times New Roman"/>
                <a:cs typeface="Times New Roman"/>
              </a:rPr>
              <a:t>by a </a:t>
            </a:r>
            <a:r>
              <a:rPr sz="2000" b="0" spc="-5" dirty="0">
                <a:solidFill>
                  <a:schemeClr val="bg1"/>
                </a:solidFill>
                <a:latin typeface="Times New Roman"/>
                <a:cs typeface="Times New Roman"/>
              </a:rPr>
              <a:t>microsomal enzyme system; </a:t>
            </a:r>
            <a:r>
              <a:rPr sz="2000" b="0" spc="-585" dirty="0">
                <a:solidFill>
                  <a:schemeClr val="bg1"/>
                </a:solidFill>
                <a:latin typeface="Times New Roman"/>
                <a:cs typeface="Times New Roman"/>
              </a:rPr>
              <a:t> </a:t>
            </a:r>
            <a:r>
              <a:rPr sz="2000" b="0" spc="-5" dirty="0">
                <a:solidFill>
                  <a:schemeClr val="bg1"/>
                </a:solidFill>
                <a:latin typeface="Times New Roman"/>
                <a:cs typeface="Times New Roman"/>
              </a:rPr>
              <a:t>heme</a:t>
            </a:r>
            <a:r>
              <a:rPr sz="2000" b="0" spc="-10" dirty="0">
                <a:solidFill>
                  <a:schemeClr val="bg1"/>
                </a:solidFill>
                <a:latin typeface="Times New Roman"/>
                <a:cs typeface="Times New Roman"/>
              </a:rPr>
              <a:t> </a:t>
            </a:r>
            <a:r>
              <a:rPr sz="2000" b="0" dirty="0">
                <a:solidFill>
                  <a:schemeClr val="bg1"/>
                </a:solidFill>
                <a:latin typeface="Times New Roman"/>
                <a:cs typeface="Times New Roman"/>
              </a:rPr>
              <a:t>oxygenase.</a:t>
            </a:r>
          </a:p>
          <a:p>
            <a:pPr marL="355600" indent="-342900">
              <a:lnSpc>
                <a:spcPct val="150000"/>
              </a:lnSpc>
              <a:spcBef>
                <a:spcPts val="580"/>
              </a:spcBef>
              <a:buFont typeface="Arial MT"/>
              <a:buChar char="•"/>
              <a:tabLst>
                <a:tab pos="354965" algn="l"/>
                <a:tab pos="355600" algn="l"/>
              </a:tabLst>
            </a:pPr>
            <a:r>
              <a:rPr sz="2000" b="0" dirty="0">
                <a:solidFill>
                  <a:schemeClr val="bg1"/>
                </a:solidFill>
                <a:latin typeface="Times New Roman"/>
                <a:cs typeface="Times New Roman"/>
              </a:rPr>
              <a:t>It</a:t>
            </a:r>
            <a:r>
              <a:rPr sz="2000" b="0" spc="-20" dirty="0">
                <a:solidFill>
                  <a:schemeClr val="bg1"/>
                </a:solidFill>
                <a:latin typeface="Times New Roman"/>
                <a:cs typeface="Times New Roman"/>
              </a:rPr>
              <a:t> </a:t>
            </a:r>
            <a:r>
              <a:rPr sz="2000" b="0" dirty="0">
                <a:solidFill>
                  <a:schemeClr val="bg1"/>
                </a:solidFill>
                <a:latin typeface="Times New Roman"/>
                <a:cs typeface="Times New Roman"/>
              </a:rPr>
              <a:t>requires</a:t>
            </a:r>
            <a:r>
              <a:rPr sz="2000" b="0" spc="-25" dirty="0">
                <a:solidFill>
                  <a:schemeClr val="bg1"/>
                </a:solidFill>
                <a:latin typeface="Times New Roman"/>
                <a:cs typeface="Times New Roman"/>
              </a:rPr>
              <a:t> </a:t>
            </a:r>
            <a:r>
              <a:rPr sz="2000" b="0" spc="-5" dirty="0">
                <a:solidFill>
                  <a:schemeClr val="bg1"/>
                </a:solidFill>
                <a:latin typeface="Times New Roman"/>
                <a:cs typeface="Times New Roman"/>
              </a:rPr>
              <a:t>molecular</a:t>
            </a:r>
            <a:r>
              <a:rPr sz="2000" b="0" spc="-25" dirty="0">
                <a:solidFill>
                  <a:schemeClr val="bg1"/>
                </a:solidFill>
                <a:latin typeface="Times New Roman"/>
                <a:cs typeface="Times New Roman"/>
              </a:rPr>
              <a:t> </a:t>
            </a:r>
            <a:r>
              <a:rPr sz="2000" b="0" dirty="0">
                <a:solidFill>
                  <a:schemeClr val="bg1"/>
                </a:solidFill>
                <a:latin typeface="Times New Roman"/>
                <a:cs typeface="Times New Roman"/>
              </a:rPr>
              <a:t>oxygen</a:t>
            </a:r>
            <a:r>
              <a:rPr sz="2000" b="0" spc="-25" dirty="0">
                <a:solidFill>
                  <a:schemeClr val="bg1"/>
                </a:solidFill>
                <a:latin typeface="Times New Roman"/>
                <a:cs typeface="Times New Roman"/>
              </a:rPr>
              <a:t> </a:t>
            </a:r>
            <a:r>
              <a:rPr sz="2000" b="0" dirty="0">
                <a:solidFill>
                  <a:schemeClr val="bg1"/>
                </a:solidFill>
                <a:latin typeface="Times New Roman"/>
                <a:cs typeface="Times New Roman"/>
              </a:rPr>
              <a:t>and</a:t>
            </a:r>
            <a:r>
              <a:rPr sz="2000" b="0" spc="-5" dirty="0">
                <a:solidFill>
                  <a:schemeClr val="bg1"/>
                </a:solidFill>
                <a:latin typeface="Times New Roman"/>
                <a:cs typeface="Times New Roman"/>
              </a:rPr>
              <a:t> NADPH</a:t>
            </a:r>
            <a:r>
              <a:rPr sz="2000" b="0" spc="-5" dirty="0" smtClean="0">
                <a:solidFill>
                  <a:schemeClr val="bg1"/>
                </a:solidFill>
                <a:latin typeface="Times New Roman"/>
                <a:cs typeface="Times New Roman"/>
              </a:rPr>
              <a:t>.</a:t>
            </a:r>
            <a:endParaRPr sz="2000" b="0" dirty="0">
              <a:solidFill>
                <a:schemeClr val="bg1"/>
              </a:solidFill>
              <a:latin typeface="Times New Roman"/>
              <a:cs typeface="Times New Roman"/>
            </a:endParaRPr>
          </a:p>
        </p:txBody>
      </p:sp>
    </p:spTree>
    <p:extLst>
      <p:ext uri="{BB962C8B-B14F-4D97-AF65-F5344CB8AC3E}">
        <p14:creationId xmlns:p14="http://schemas.microsoft.com/office/powerpoint/2010/main" val="29183049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267744" y="228600"/>
            <a:ext cx="6647656" cy="762000"/>
          </a:xfrm>
        </p:spPr>
        <p:txBody>
          <a:bodyPr>
            <a:noAutofit/>
          </a:bodyPr>
          <a:lstStyle/>
          <a:p>
            <a:r>
              <a:rPr lang="en-US" sz="2800" dirty="0" smtClean="0">
                <a:solidFill>
                  <a:srgbClr val="FFC000"/>
                </a:solidFill>
              </a:rPr>
              <a:t>Cholestasis: </a:t>
            </a:r>
            <a:r>
              <a:rPr lang="en-US" sz="2800" dirty="0" err="1" smtClean="0">
                <a:solidFill>
                  <a:srgbClr val="FFC000"/>
                </a:solidFill>
              </a:rPr>
              <a:t>accumlation</a:t>
            </a:r>
            <a:r>
              <a:rPr lang="en-US" sz="2800" dirty="0" smtClean="0">
                <a:solidFill>
                  <a:srgbClr val="FFC000"/>
                </a:solidFill>
              </a:rPr>
              <a:t> of bile inside hepatocytes</a:t>
            </a:r>
            <a:endParaRPr lang="ar-SA" sz="2800" dirty="0" smtClean="0">
              <a:solidFill>
                <a:srgbClr val="FFC000"/>
              </a:solidFill>
            </a:endParaRPr>
          </a:p>
        </p:txBody>
      </p:sp>
      <p:sp>
        <p:nvSpPr>
          <p:cNvPr id="34819" name="Content Placeholder 2"/>
          <p:cNvSpPr>
            <a:spLocks noGrp="1"/>
          </p:cNvSpPr>
          <p:nvPr>
            <p:ph idx="1"/>
          </p:nvPr>
        </p:nvSpPr>
        <p:spPr/>
        <p:txBody>
          <a:bodyPr/>
          <a:lstStyle/>
          <a:p>
            <a:endParaRPr lang="ar-SA" smtClean="0"/>
          </a:p>
        </p:txBody>
      </p:sp>
      <p:pic>
        <p:nvPicPr>
          <p:cNvPr id="34820" name="Picture 2"/>
          <p:cNvPicPr>
            <a:picLocks noChangeAspect="1" noChangeArrowheads="1"/>
          </p:cNvPicPr>
          <p:nvPr/>
        </p:nvPicPr>
        <p:blipFill>
          <a:blip r:embed="rId2" cstate="print"/>
          <a:srcRect/>
          <a:stretch>
            <a:fillRect/>
          </a:stretch>
        </p:blipFill>
        <p:spPr bwMode="auto">
          <a:xfrm>
            <a:off x="381000" y="1276350"/>
            <a:ext cx="8382000" cy="5257800"/>
          </a:xfrm>
          <a:prstGeom prst="rect">
            <a:avLst/>
          </a:prstGeom>
          <a:noFill/>
          <a:ln w="9525">
            <a:noFill/>
            <a:miter lim="800000"/>
            <a:headEnd/>
            <a:tailEnd/>
          </a:ln>
          <a:effectLst/>
        </p:spPr>
      </p:pic>
    </p:spTree>
    <p:extLst>
      <p:ext uri="{BB962C8B-B14F-4D97-AF65-F5344CB8AC3E}">
        <p14:creationId xmlns:p14="http://schemas.microsoft.com/office/powerpoint/2010/main" val="101087582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2000" smtClean="0"/>
              <a:t>Councilman bodies are eosinophilic dead apoptotic liver cells</a:t>
            </a:r>
            <a:endParaRPr lang="ar-SA" sz="2000" smtClean="0"/>
          </a:p>
        </p:txBody>
      </p:sp>
      <p:sp>
        <p:nvSpPr>
          <p:cNvPr id="33795" name="Content Placeholder 2"/>
          <p:cNvSpPr>
            <a:spLocks noGrp="1"/>
          </p:cNvSpPr>
          <p:nvPr>
            <p:ph idx="1"/>
          </p:nvPr>
        </p:nvSpPr>
        <p:spPr/>
        <p:txBody>
          <a:bodyPr/>
          <a:lstStyle/>
          <a:p>
            <a:endParaRPr lang="ar-SA" smtClean="0"/>
          </a:p>
        </p:txBody>
      </p:sp>
      <p:pic>
        <p:nvPicPr>
          <p:cNvPr id="33796"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198544057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107504" y="422274"/>
            <a:ext cx="8928992"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50000"/>
              </a:lnSpc>
            </a:pPr>
            <a:r>
              <a:rPr lang="en-US" sz="3600" u="sng" dirty="0">
                <a:solidFill>
                  <a:srgbClr val="FF0000"/>
                </a:solidFill>
                <a:effectLst>
                  <a:outerShdw blurRad="38100" dist="38100" dir="2700000" algn="tl">
                    <a:srgbClr val="000000">
                      <a:alpha val="43137"/>
                    </a:srgbClr>
                  </a:outerShdw>
                </a:effectLst>
              </a:rPr>
              <a:t>Chronic </a:t>
            </a:r>
            <a:r>
              <a:rPr lang="en-US" sz="3600" u="sng" dirty="0" smtClean="0">
                <a:solidFill>
                  <a:srgbClr val="FF0000"/>
                </a:solidFill>
                <a:effectLst>
                  <a:outerShdw blurRad="38100" dist="38100" dir="2700000" algn="tl">
                    <a:srgbClr val="000000">
                      <a:alpha val="43137"/>
                    </a:srgbClr>
                  </a:outerShdw>
                </a:effectLst>
              </a:rPr>
              <a:t>Hepatitis</a:t>
            </a:r>
            <a:endParaRPr lang="en-US" sz="2400" b="0" u="sng" dirty="0">
              <a:solidFill>
                <a:schemeClr val="bg1"/>
              </a:solidFill>
            </a:endParaRPr>
          </a:p>
          <a:p>
            <a:pPr algn="just">
              <a:lnSpc>
                <a:spcPct val="150000"/>
              </a:lnSpc>
            </a:pPr>
            <a:r>
              <a:rPr lang="en-US" sz="2000" i="1" dirty="0">
                <a:solidFill>
                  <a:schemeClr val="bg1"/>
                </a:solidFill>
              </a:rPr>
              <a:t>Changes shared with acute hepatitis:</a:t>
            </a:r>
          </a:p>
          <a:p>
            <a:pPr marL="285750" indent="-285750" algn="just">
              <a:lnSpc>
                <a:spcPct val="150000"/>
              </a:lnSpc>
              <a:buFont typeface="Arial" pitchFamily="34" charset="0"/>
              <a:buChar char="•"/>
            </a:pPr>
            <a:r>
              <a:rPr lang="en-US" sz="2000" b="0" dirty="0" smtClean="0">
                <a:solidFill>
                  <a:schemeClr val="bg1"/>
                </a:solidFill>
              </a:rPr>
              <a:t>Hepatocyte </a:t>
            </a:r>
            <a:r>
              <a:rPr lang="en-US" sz="2000" b="0" dirty="0">
                <a:solidFill>
                  <a:schemeClr val="bg1"/>
                </a:solidFill>
              </a:rPr>
              <a:t>injury, </a:t>
            </a:r>
            <a:r>
              <a:rPr lang="en-US" sz="2000" b="0" dirty="0" smtClean="0">
                <a:solidFill>
                  <a:schemeClr val="bg1"/>
                </a:solidFill>
              </a:rPr>
              <a:t>necrosis </a:t>
            </a:r>
            <a:r>
              <a:rPr lang="en-US" sz="2000" b="0" dirty="0">
                <a:solidFill>
                  <a:schemeClr val="bg1"/>
                </a:solidFill>
              </a:rPr>
              <a:t>and regeneration</a:t>
            </a:r>
          </a:p>
          <a:p>
            <a:pPr marL="285750" indent="-285750" algn="just">
              <a:lnSpc>
                <a:spcPct val="150000"/>
              </a:lnSpc>
              <a:buFont typeface="Arial" pitchFamily="34" charset="0"/>
              <a:buChar char="•"/>
            </a:pPr>
            <a:r>
              <a:rPr lang="en-US" sz="2000" b="0" dirty="0" smtClean="0">
                <a:solidFill>
                  <a:schemeClr val="bg1"/>
                </a:solidFill>
              </a:rPr>
              <a:t>Sinusoidal </a:t>
            </a:r>
            <a:r>
              <a:rPr lang="en-US" sz="2000" b="0" dirty="0">
                <a:solidFill>
                  <a:schemeClr val="bg1"/>
                </a:solidFill>
              </a:rPr>
              <a:t>cell reactive </a:t>
            </a:r>
            <a:r>
              <a:rPr lang="en-US" sz="2000" b="0" dirty="0" smtClean="0">
                <a:solidFill>
                  <a:schemeClr val="bg1"/>
                </a:solidFill>
              </a:rPr>
              <a:t>changes</a:t>
            </a:r>
            <a:endParaRPr lang="en-US" sz="2000" b="0" dirty="0">
              <a:solidFill>
                <a:schemeClr val="bg1"/>
              </a:solidFill>
            </a:endParaRPr>
          </a:p>
          <a:p>
            <a:pPr algn="just">
              <a:lnSpc>
                <a:spcPct val="150000"/>
              </a:lnSpc>
            </a:pPr>
            <a:r>
              <a:rPr lang="en-US" sz="2000" i="1" u="sng" dirty="0">
                <a:solidFill>
                  <a:schemeClr val="bg1"/>
                </a:solidFill>
              </a:rPr>
              <a:t>Portal tracts:</a:t>
            </a:r>
          </a:p>
          <a:p>
            <a:pPr marL="285750" indent="-285750" algn="just">
              <a:lnSpc>
                <a:spcPct val="150000"/>
              </a:lnSpc>
              <a:buFont typeface="Arial" pitchFamily="34" charset="0"/>
              <a:buChar char="•"/>
            </a:pPr>
            <a:r>
              <a:rPr lang="en-US" sz="2000" b="0" dirty="0" smtClean="0">
                <a:solidFill>
                  <a:schemeClr val="bg1"/>
                </a:solidFill>
              </a:rPr>
              <a:t>Inflammation</a:t>
            </a:r>
            <a:endParaRPr lang="en-US" sz="2000" b="0" dirty="0">
              <a:solidFill>
                <a:schemeClr val="bg1"/>
              </a:solidFill>
            </a:endParaRPr>
          </a:p>
          <a:p>
            <a:pPr marL="742950" lvl="1" indent="-285750" algn="just">
              <a:lnSpc>
                <a:spcPct val="150000"/>
              </a:lnSpc>
              <a:buFont typeface="Arial" pitchFamily="34" charset="0"/>
              <a:buChar char="•"/>
            </a:pPr>
            <a:r>
              <a:rPr lang="en-US" sz="2000" b="0" dirty="0" smtClean="0">
                <a:solidFill>
                  <a:schemeClr val="bg1"/>
                </a:solidFill>
              </a:rPr>
              <a:t>Confined </a:t>
            </a:r>
            <a:r>
              <a:rPr lang="en-US" sz="2000" b="0" dirty="0">
                <a:solidFill>
                  <a:schemeClr val="bg1"/>
                </a:solidFill>
              </a:rPr>
              <a:t>to portal </a:t>
            </a:r>
            <a:r>
              <a:rPr lang="en-US" sz="2000" b="0" dirty="0" smtClean="0">
                <a:solidFill>
                  <a:schemeClr val="bg1"/>
                </a:solidFill>
              </a:rPr>
              <a:t>tracts</a:t>
            </a:r>
            <a:endParaRPr lang="en-US" sz="2000" b="0" i="1" dirty="0">
              <a:solidFill>
                <a:schemeClr val="bg1"/>
              </a:solidFill>
            </a:endParaRPr>
          </a:p>
          <a:p>
            <a:pPr marL="742950" lvl="1" indent="-285750" algn="just">
              <a:lnSpc>
                <a:spcPct val="150000"/>
              </a:lnSpc>
              <a:buFont typeface="Arial" pitchFamily="34" charset="0"/>
              <a:buChar char="•"/>
            </a:pPr>
            <a:r>
              <a:rPr lang="en-US" sz="2000" b="0" dirty="0" smtClean="0">
                <a:solidFill>
                  <a:schemeClr val="bg1"/>
                </a:solidFill>
              </a:rPr>
              <a:t>Spillover </a:t>
            </a:r>
            <a:r>
              <a:rPr lang="en-US" sz="2000" b="0" dirty="0">
                <a:solidFill>
                  <a:schemeClr val="bg1"/>
                </a:solidFill>
              </a:rPr>
              <a:t>into adjacent parenchyma, with necrosis of </a:t>
            </a:r>
            <a:r>
              <a:rPr lang="en-US" sz="2000" b="0" dirty="0" smtClean="0">
                <a:solidFill>
                  <a:schemeClr val="bg1"/>
                </a:solidFill>
              </a:rPr>
              <a:t>hepatocytes</a:t>
            </a:r>
            <a:endParaRPr lang="en-US" sz="2000" b="0" i="1" dirty="0">
              <a:solidFill>
                <a:schemeClr val="bg1"/>
              </a:solidFill>
            </a:endParaRPr>
          </a:p>
          <a:p>
            <a:pPr marL="742950" lvl="1" indent="-285750" algn="just">
              <a:lnSpc>
                <a:spcPct val="150000"/>
              </a:lnSpc>
              <a:buFont typeface="Arial" pitchFamily="34" charset="0"/>
              <a:buChar char="•"/>
            </a:pPr>
            <a:r>
              <a:rPr lang="en-US" sz="2000" b="0" dirty="0" smtClean="0">
                <a:solidFill>
                  <a:schemeClr val="bg1"/>
                </a:solidFill>
              </a:rPr>
              <a:t>Bridging </a:t>
            </a:r>
            <a:r>
              <a:rPr lang="en-US" sz="2000" b="0" dirty="0">
                <a:solidFill>
                  <a:schemeClr val="bg1"/>
                </a:solidFill>
              </a:rPr>
              <a:t>inflammation and necrosis</a:t>
            </a:r>
          </a:p>
          <a:p>
            <a:pPr marL="285750" indent="-285750" algn="just">
              <a:lnSpc>
                <a:spcPct val="150000"/>
              </a:lnSpc>
              <a:buFont typeface="Arial" pitchFamily="34" charset="0"/>
              <a:buChar char="•"/>
            </a:pPr>
            <a:r>
              <a:rPr lang="en-US" sz="2000" b="0" dirty="0" smtClean="0">
                <a:solidFill>
                  <a:schemeClr val="bg1"/>
                </a:solidFill>
              </a:rPr>
              <a:t>Fibrosis</a:t>
            </a:r>
            <a:endParaRPr lang="en-US" sz="2000" b="0" dirty="0">
              <a:solidFill>
                <a:schemeClr val="bg1"/>
              </a:solidFill>
            </a:endParaRPr>
          </a:p>
          <a:p>
            <a:pPr marL="285750" indent="-285750" algn="just">
              <a:lnSpc>
                <a:spcPct val="150000"/>
              </a:lnSpc>
              <a:buFont typeface="Arial" pitchFamily="34" charset="0"/>
              <a:buChar char="•"/>
            </a:pPr>
            <a:r>
              <a:rPr lang="en-US" sz="2000" b="0" dirty="0" smtClean="0">
                <a:solidFill>
                  <a:schemeClr val="bg1"/>
                </a:solidFill>
              </a:rPr>
              <a:t>Formation </a:t>
            </a:r>
            <a:r>
              <a:rPr lang="en-US" sz="2000" b="0" dirty="0">
                <a:solidFill>
                  <a:schemeClr val="bg1"/>
                </a:solidFill>
              </a:rPr>
              <a:t>of bridging fibrous </a:t>
            </a:r>
            <a:r>
              <a:rPr lang="en-US" sz="2000" b="0" dirty="0" smtClean="0">
                <a:solidFill>
                  <a:schemeClr val="bg1"/>
                </a:solidFill>
              </a:rPr>
              <a:t>septa</a:t>
            </a:r>
            <a:endParaRPr lang="en-US" sz="2000" b="0" dirty="0">
              <a:solidFill>
                <a:schemeClr val="bg1"/>
              </a:solidFill>
            </a:endParaRPr>
          </a:p>
          <a:p>
            <a:pPr algn="just">
              <a:lnSpc>
                <a:spcPct val="150000"/>
              </a:lnSpc>
            </a:pPr>
            <a:r>
              <a:rPr lang="en-US" sz="2000" b="0" i="1" u="sng" dirty="0">
                <a:solidFill>
                  <a:schemeClr val="bg1"/>
                </a:solidFill>
              </a:rPr>
              <a:t>HBV:</a:t>
            </a:r>
            <a:r>
              <a:rPr lang="en-US" sz="2000" b="0" dirty="0">
                <a:solidFill>
                  <a:schemeClr val="bg1"/>
                </a:solidFill>
              </a:rPr>
              <a:t> "ground-glass" hepatocytes, "sanded" </a:t>
            </a:r>
            <a:r>
              <a:rPr lang="en-US" sz="2000" b="0" dirty="0" smtClean="0">
                <a:solidFill>
                  <a:schemeClr val="bg1"/>
                </a:solidFill>
              </a:rPr>
              <a:t>nuclei</a:t>
            </a:r>
            <a:endParaRPr lang="en-US" sz="2000" b="0" dirty="0">
              <a:solidFill>
                <a:schemeClr val="bg1"/>
              </a:solidFill>
            </a:endParaRPr>
          </a:p>
          <a:p>
            <a:pPr algn="just">
              <a:lnSpc>
                <a:spcPct val="150000"/>
              </a:lnSpc>
            </a:pPr>
            <a:r>
              <a:rPr lang="en-US" sz="2000" b="0" i="1" u="sng" dirty="0">
                <a:solidFill>
                  <a:schemeClr val="bg1"/>
                </a:solidFill>
              </a:rPr>
              <a:t>HCV:</a:t>
            </a:r>
            <a:r>
              <a:rPr lang="en-US" sz="2000" b="0" dirty="0">
                <a:solidFill>
                  <a:schemeClr val="bg1"/>
                </a:solidFill>
              </a:rPr>
              <a:t> bile duct epithelial cell proliferation, lymphoid aggregate formation</a:t>
            </a:r>
          </a:p>
        </p:txBody>
      </p:sp>
    </p:spTree>
    <p:extLst>
      <p:ext uri="{BB962C8B-B14F-4D97-AF65-F5344CB8AC3E}">
        <p14:creationId xmlns:p14="http://schemas.microsoft.com/office/powerpoint/2010/main" val="17784284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545"/>
          <a:stretch/>
        </p:blipFill>
        <p:spPr bwMode="auto">
          <a:xfrm>
            <a:off x="107504" y="116632"/>
            <a:ext cx="8928991"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453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1296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7473" y="6021288"/>
            <a:ext cx="7632848" cy="646331"/>
          </a:xfrm>
          <a:prstGeom prst="rect">
            <a:avLst/>
          </a:prstGeom>
          <a:noFill/>
        </p:spPr>
        <p:txBody>
          <a:bodyPr wrap="square" rtlCol="0">
            <a:spAutoFit/>
          </a:bodyPr>
          <a:lstStyle/>
          <a:p>
            <a:r>
              <a:rPr lang="en-US" dirty="0" smtClean="0">
                <a:solidFill>
                  <a:schemeClr val="bg1"/>
                </a:solidFill>
              </a:rPr>
              <a:t>Portal tract of chronic hepatitis C showing the purely lymphocyte infiltrate surrounding an interlobular bile duct.</a:t>
            </a:r>
            <a:endParaRPr lang="en-IN" dirty="0">
              <a:solidFill>
                <a:schemeClr val="bg1"/>
              </a:solidFill>
            </a:endParaRPr>
          </a:p>
        </p:txBody>
      </p:sp>
    </p:spTree>
    <p:extLst>
      <p:ext uri="{BB962C8B-B14F-4D97-AF65-F5344CB8AC3E}">
        <p14:creationId xmlns:p14="http://schemas.microsoft.com/office/powerpoint/2010/main" val="13011858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epatities1"/>
          <p:cNvPicPr>
            <a:picLocks noChangeAspect="1" noChangeArrowheads="1"/>
          </p:cNvPicPr>
          <p:nvPr/>
        </p:nvPicPr>
        <p:blipFill>
          <a:blip r:embed="rId2" cstate="print">
            <a:lum contrast="6000"/>
          </a:blip>
          <a:srcRect/>
          <a:stretch>
            <a:fillRect/>
          </a:stretch>
        </p:blipFill>
        <p:spPr bwMode="auto">
          <a:xfrm>
            <a:off x="0" y="1"/>
            <a:ext cx="9144000" cy="6858000"/>
          </a:xfrm>
          <a:prstGeom prst="rect">
            <a:avLst/>
          </a:prstGeom>
          <a:noFill/>
          <a:ln w="57150" cmpd="thinThick">
            <a:solidFill>
              <a:schemeClr val="tx1"/>
            </a:solidFill>
            <a:miter lim="800000"/>
            <a:headEnd/>
            <a:tailEnd/>
          </a:ln>
        </p:spPr>
      </p:pic>
    </p:spTree>
    <p:extLst>
      <p:ext uri="{BB962C8B-B14F-4D97-AF65-F5344CB8AC3E}">
        <p14:creationId xmlns:p14="http://schemas.microsoft.com/office/powerpoint/2010/main" val="3746358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gn="ctr">
              <a:buNone/>
            </a:pPr>
            <a:r>
              <a:rPr lang="en-IN" sz="9600" b="1" dirty="0" smtClean="0">
                <a:solidFill>
                  <a:schemeClr val="bg1"/>
                </a:solidFill>
                <a:effectLst>
                  <a:outerShdw blurRad="38100" dist="38100" dir="2700000" algn="tl">
                    <a:srgbClr val="000000">
                      <a:alpha val="43137"/>
                    </a:srgbClr>
                  </a:outerShdw>
                </a:effectLst>
                <a:latin typeface="Algerian" pitchFamily="82" charset="0"/>
              </a:rPr>
              <a:t>MCQ</a:t>
            </a:r>
            <a:endParaRPr lang="en-IN" sz="9600" b="1" dirty="0">
              <a:solidFill>
                <a:schemeClr val="bg1"/>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719990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39750" y="1844675"/>
            <a:ext cx="8604250" cy="4895850"/>
          </a:xfrm>
        </p:spPr>
        <p:txBody>
          <a:bodyPr/>
          <a:lstStyle/>
          <a:p>
            <a:pPr marL="514350" indent="-514350">
              <a:lnSpc>
                <a:spcPct val="150000"/>
              </a:lnSpc>
              <a:buAutoNum type="arabicPeriod"/>
            </a:pPr>
            <a:r>
              <a:rPr lang="en-IN" dirty="0" smtClean="0">
                <a:solidFill>
                  <a:schemeClr val="bg1"/>
                </a:solidFill>
              </a:rPr>
              <a:t>Kernicterus </a:t>
            </a:r>
            <a:r>
              <a:rPr lang="en-IN" dirty="0">
                <a:solidFill>
                  <a:schemeClr val="bg1"/>
                </a:solidFill>
              </a:rPr>
              <a:t>results from</a:t>
            </a:r>
            <a:r>
              <a:rPr lang="en-IN" dirty="0" smtClean="0">
                <a:solidFill>
                  <a:schemeClr val="bg1"/>
                </a:solidFill>
              </a:rPr>
              <a:t>:</a:t>
            </a:r>
          </a:p>
          <a:p>
            <a:pPr marL="0" indent="0">
              <a:lnSpc>
                <a:spcPct val="150000"/>
              </a:lnSpc>
              <a:buNone/>
            </a:pPr>
            <a:r>
              <a:rPr lang="en-IN" dirty="0">
                <a:solidFill>
                  <a:schemeClr val="bg1"/>
                </a:solidFill>
              </a:rPr>
              <a:t>	</a:t>
            </a:r>
            <a:r>
              <a:rPr lang="en-IN" dirty="0" smtClean="0">
                <a:solidFill>
                  <a:schemeClr val="bg1"/>
                </a:solidFill>
              </a:rPr>
              <a:t>A. </a:t>
            </a:r>
            <a:r>
              <a:rPr lang="en-US" dirty="0" smtClean="0">
                <a:solidFill>
                  <a:schemeClr val="bg1"/>
                </a:solidFill>
              </a:rPr>
              <a:t>High </a:t>
            </a:r>
            <a:r>
              <a:rPr lang="en-US" dirty="0">
                <a:solidFill>
                  <a:schemeClr val="bg1"/>
                </a:solidFill>
              </a:rPr>
              <a:t>levels of Conjugated </a:t>
            </a:r>
            <a:r>
              <a:rPr lang="en-US" dirty="0" smtClean="0">
                <a:solidFill>
                  <a:schemeClr val="bg1"/>
                </a:solidFill>
              </a:rPr>
              <a:t>bilirubin</a:t>
            </a:r>
          </a:p>
          <a:p>
            <a:pPr marL="0" indent="0">
              <a:lnSpc>
                <a:spcPct val="150000"/>
              </a:lnSpc>
              <a:buNone/>
            </a:pPr>
            <a:r>
              <a:rPr lang="en-US" dirty="0">
                <a:solidFill>
                  <a:schemeClr val="bg1"/>
                </a:solidFill>
              </a:rPr>
              <a:t>	B. </a:t>
            </a:r>
            <a:r>
              <a:rPr lang="en-US" dirty="0" smtClean="0">
                <a:solidFill>
                  <a:schemeClr val="bg1"/>
                </a:solidFill>
              </a:rPr>
              <a:t>High </a:t>
            </a:r>
            <a:r>
              <a:rPr lang="en-US" dirty="0">
                <a:solidFill>
                  <a:schemeClr val="bg1"/>
                </a:solidFill>
              </a:rPr>
              <a:t>levels of </a:t>
            </a:r>
            <a:r>
              <a:rPr lang="en-US" dirty="0" smtClean="0">
                <a:solidFill>
                  <a:schemeClr val="bg1"/>
                </a:solidFill>
              </a:rPr>
              <a:t>Unconjugated bilirubin</a:t>
            </a:r>
          </a:p>
          <a:p>
            <a:pPr marL="0" indent="0">
              <a:lnSpc>
                <a:spcPct val="150000"/>
              </a:lnSpc>
              <a:buNone/>
            </a:pPr>
            <a:r>
              <a:rPr lang="en-US" dirty="0">
                <a:solidFill>
                  <a:schemeClr val="bg1"/>
                </a:solidFill>
              </a:rPr>
              <a:t>	</a:t>
            </a:r>
            <a:r>
              <a:rPr lang="en-US" dirty="0" smtClean="0">
                <a:solidFill>
                  <a:schemeClr val="bg1"/>
                </a:solidFill>
              </a:rPr>
              <a:t>C. Both of the above</a:t>
            </a:r>
          </a:p>
          <a:p>
            <a:pPr marL="0" indent="0">
              <a:lnSpc>
                <a:spcPct val="150000"/>
              </a:lnSpc>
              <a:buNone/>
            </a:pPr>
            <a:r>
              <a:rPr lang="en-US" dirty="0">
                <a:solidFill>
                  <a:schemeClr val="bg1"/>
                </a:solidFill>
              </a:rPr>
              <a:t>	</a:t>
            </a:r>
            <a:r>
              <a:rPr lang="en-US" dirty="0" smtClean="0">
                <a:solidFill>
                  <a:schemeClr val="bg1"/>
                </a:solidFill>
              </a:rPr>
              <a:t>D. None of the above</a:t>
            </a:r>
            <a:endParaRPr lang="en-IN" dirty="0">
              <a:solidFill>
                <a:schemeClr val="bg1"/>
              </a:solidFill>
            </a:endParaRPr>
          </a:p>
        </p:txBody>
      </p:sp>
    </p:spTree>
    <p:extLst>
      <p:ext uri="{BB962C8B-B14F-4D97-AF65-F5344CB8AC3E}">
        <p14:creationId xmlns:p14="http://schemas.microsoft.com/office/powerpoint/2010/main" val="4263643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nSpc>
                <a:spcPct val="150000"/>
              </a:lnSpc>
              <a:buNone/>
            </a:pPr>
            <a:r>
              <a:rPr lang="en-IN" dirty="0" smtClean="0">
                <a:solidFill>
                  <a:schemeClr val="bg1"/>
                </a:solidFill>
              </a:rPr>
              <a:t>2.</a:t>
            </a:r>
            <a:r>
              <a:rPr lang="en-US" dirty="0" smtClean="0">
                <a:solidFill>
                  <a:schemeClr val="bg1"/>
                </a:solidFill>
              </a:rPr>
              <a:t> Water soluble bilirubin is:</a:t>
            </a:r>
          </a:p>
          <a:p>
            <a:pPr marL="0" indent="0">
              <a:lnSpc>
                <a:spcPct val="150000"/>
              </a:lnSpc>
              <a:buNone/>
            </a:pPr>
            <a:r>
              <a:rPr lang="en-US" dirty="0" smtClean="0">
                <a:solidFill>
                  <a:schemeClr val="bg1"/>
                </a:solidFill>
              </a:rPr>
              <a:t>	A. Unconjugated bilirubin</a:t>
            </a:r>
          </a:p>
          <a:p>
            <a:pPr marL="0" indent="0">
              <a:lnSpc>
                <a:spcPct val="150000"/>
              </a:lnSpc>
              <a:buNone/>
            </a:pPr>
            <a:r>
              <a:rPr lang="en-US" dirty="0">
                <a:solidFill>
                  <a:schemeClr val="bg1"/>
                </a:solidFill>
              </a:rPr>
              <a:t>	</a:t>
            </a:r>
            <a:r>
              <a:rPr lang="en-US" dirty="0" smtClean="0">
                <a:solidFill>
                  <a:schemeClr val="bg1"/>
                </a:solidFill>
              </a:rPr>
              <a:t>B. Conjugated bilirubin</a:t>
            </a:r>
          </a:p>
          <a:p>
            <a:pPr marL="0" indent="0">
              <a:lnSpc>
                <a:spcPct val="150000"/>
              </a:lnSpc>
              <a:buNone/>
            </a:pPr>
            <a:r>
              <a:rPr lang="en-US" dirty="0">
                <a:solidFill>
                  <a:schemeClr val="bg1"/>
                </a:solidFill>
              </a:rPr>
              <a:t>	</a:t>
            </a:r>
            <a:r>
              <a:rPr lang="en-US" dirty="0" smtClean="0">
                <a:solidFill>
                  <a:schemeClr val="bg1"/>
                </a:solidFill>
              </a:rPr>
              <a:t>C. None</a:t>
            </a:r>
          </a:p>
          <a:p>
            <a:pPr marL="0" indent="0">
              <a:lnSpc>
                <a:spcPct val="150000"/>
              </a:lnSpc>
              <a:buNone/>
            </a:pPr>
            <a:r>
              <a:rPr lang="en-IN" dirty="0" smtClean="0">
                <a:solidFill>
                  <a:schemeClr val="bg1"/>
                </a:solidFill>
              </a:rPr>
              <a:t>	D. Both</a:t>
            </a:r>
            <a:endParaRPr lang="en-US" dirty="0">
              <a:solidFill>
                <a:schemeClr val="bg1"/>
              </a:solidFill>
            </a:endParaRPr>
          </a:p>
        </p:txBody>
      </p:sp>
    </p:spTree>
    <p:extLst>
      <p:ext uri="{BB962C8B-B14F-4D97-AF65-F5344CB8AC3E}">
        <p14:creationId xmlns:p14="http://schemas.microsoft.com/office/powerpoint/2010/main" val="462752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nSpc>
                <a:spcPct val="150000"/>
              </a:lnSpc>
              <a:buNone/>
            </a:pPr>
            <a:r>
              <a:rPr lang="en-IN" dirty="0" smtClean="0">
                <a:solidFill>
                  <a:schemeClr val="bg1"/>
                </a:solidFill>
              </a:rPr>
              <a:t>3. </a:t>
            </a:r>
            <a:r>
              <a:rPr lang="en-IN" dirty="0" err="1">
                <a:solidFill>
                  <a:schemeClr val="bg1"/>
                </a:solidFill>
              </a:rPr>
              <a:t>HbsAg</a:t>
            </a:r>
            <a:r>
              <a:rPr lang="en-IN" dirty="0">
                <a:solidFill>
                  <a:schemeClr val="bg1"/>
                </a:solidFill>
              </a:rPr>
              <a:t> appears: </a:t>
            </a:r>
            <a:endParaRPr lang="en-IN" dirty="0" smtClean="0">
              <a:solidFill>
                <a:schemeClr val="bg1"/>
              </a:solidFill>
            </a:endParaRPr>
          </a:p>
          <a:p>
            <a:pPr marL="0" indent="0">
              <a:lnSpc>
                <a:spcPct val="150000"/>
              </a:lnSpc>
              <a:buNone/>
            </a:pPr>
            <a:r>
              <a:rPr lang="en-IN" dirty="0" smtClean="0">
                <a:solidFill>
                  <a:schemeClr val="bg1"/>
                </a:solidFill>
              </a:rPr>
              <a:t>	A. During symptoms</a:t>
            </a:r>
          </a:p>
          <a:p>
            <a:pPr marL="0" indent="0">
              <a:lnSpc>
                <a:spcPct val="150000"/>
              </a:lnSpc>
              <a:buNone/>
            </a:pPr>
            <a:r>
              <a:rPr lang="en-IN" dirty="0">
                <a:solidFill>
                  <a:schemeClr val="bg1"/>
                </a:solidFill>
              </a:rPr>
              <a:t>	</a:t>
            </a:r>
            <a:r>
              <a:rPr lang="en-IN" dirty="0" smtClean="0">
                <a:solidFill>
                  <a:schemeClr val="bg1"/>
                </a:solidFill>
              </a:rPr>
              <a:t>B. Before the onset of symptoms</a:t>
            </a:r>
          </a:p>
          <a:p>
            <a:pPr marL="0" indent="0">
              <a:lnSpc>
                <a:spcPct val="150000"/>
              </a:lnSpc>
              <a:buNone/>
            </a:pPr>
            <a:r>
              <a:rPr lang="en-IN" dirty="0">
                <a:solidFill>
                  <a:schemeClr val="bg1"/>
                </a:solidFill>
              </a:rPr>
              <a:t>	</a:t>
            </a:r>
            <a:r>
              <a:rPr lang="en-IN" dirty="0" smtClean="0">
                <a:solidFill>
                  <a:schemeClr val="bg1"/>
                </a:solidFill>
              </a:rPr>
              <a:t>C. 1 month after the disease</a:t>
            </a:r>
          </a:p>
          <a:p>
            <a:pPr marL="0" indent="0">
              <a:lnSpc>
                <a:spcPct val="150000"/>
              </a:lnSpc>
              <a:buNone/>
            </a:pPr>
            <a:r>
              <a:rPr lang="en-IN" dirty="0">
                <a:solidFill>
                  <a:schemeClr val="bg1"/>
                </a:solidFill>
              </a:rPr>
              <a:t>	</a:t>
            </a:r>
            <a:r>
              <a:rPr lang="en-IN" dirty="0" smtClean="0">
                <a:solidFill>
                  <a:schemeClr val="bg1"/>
                </a:solidFill>
              </a:rPr>
              <a:t>D. Lifelong</a:t>
            </a:r>
            <a:endParaRPr lang="en-IN" dirty="0">
              <a:solidFill>
                <a:schemeClr val="bg1"/>
              </a:solidFill>
            </a:endParaRPr>
          </a:p>
        </p:txBody>
      </p:sp>
    </p:spTree>
    <p:extLst>
      <p:ext uri="{BB962C8B-B14F-4D97-AF65-F5344CB8AC3E}">
        <p14:creationId xmlns:p14="http://schemas.microsoft.com/office/powerpoint/2010/main" val="2736701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1520" y="1772816"/>
            <a:ext cx="8749148" cy="4367862"/>
          </a:xfrm>
          <a:prstGeom prst="rect">
            <a:avLst/>
          </a:prstGeom>
        </p:spPr>
        <p:txBody>
          <a:bodyPr vert="horz" wrap="square" lIns="0" tIns="12700" rIns="0" bIns="0" rtlCol="0">
            <a:spAutoFit/>
          </a:bodyPr>
          <a:lstStyle/>
          <a:p>
            <a:pPr marL="444500" marR="321945" indent="-342900">
              <a:lnSpc>
                <a:spcPct val="150000"/>
              </a:lnSpc>
              <a:spcBef>
                <a:spcPts val="100"/>
              </a:spcBef>
              <a:buFont typeface="Arial MT"/>
              <a:buChar char="•"/>
              <a:tabLst>
                <a:tab pos="443865" algn="l"/>
                <a:tab pos="444500" algn="l"/>
              </a:tabLst>
            </a:pPr>
            <a:r>
              <a:rPr sz="2000" b="0" dirty="0">
                <a:solidFill>
                  <a:schemeClr val="bg1"/>
                </a:solidFill>
                <a:latin typeface="Times New Roman"/>
                <a:cs typeface="Times New Roman"/>
              </a:rPr>
              <a:t>The</a:t>
            </a:r>
            <a:r>
              <a:rPr sz="2000" b="0" spc="-15" dirty="0">
                <a:solidFill>
                  <a:schemeClr val="bg1"/>
                </a:solidFill>
                <a:latin typeface="Times New Roman"/>
                <a:cs typeface="Times New Roman"/>
              </a:rPr>
              <a:t> </a:t>
            </a:r>
            <a:r>
              <a:rPr sz="2000" b="0" dirty="0">
                <a:solidFill>
                  <a:schemeClr val="bg1"/>
                </a:solidFill>
                <a:latin typeface="Times New Roman"/>
                <a:cs typeface="Times New Roman"/>
              </a:rPr>
              <a:t>linear</a:t>
            </a:r>
            <a:r>
              <a:rPr sz="2000" b="0" spc="-15" dirty="0">
                <a:solidFill>
                  <a:schemeClr val="bg1"/>
                </a:solidFill>
                <a:latin typeface="Times New Roman"/>
                <a:cs typeface="Times New Roman"/>
              </a:rPr>
              <a:t> </a:t>
            </a:r>
            <a:r>
              <a:rPr sz="2000" b="0" spc="-5" dirty="0" smtClean="0">
                <a:solidFill>
                  <a:schemeClr val="bg1"/>
                </a:solidFill>
                <a:latin typeface="Times New Roman"/>
                <a:cs typeface="Times New Roman"/>
              </a:rPr>
              <a:t>tetra</a:t>
            </a:r>
            <a:r>
              <a:rPr lang="en-IN" sz="2000" b="0" spc="-5" dirty="0" smtClean="0">
                <a:solidFill>
                  <a:schemeClr val="bg1"/>
                </a:solidFill>
                <a:latin typeface="Times New Roman"/>
                <a:cs typeface="Times New Roman"/>
              </a:rPr>
              <a:t> </a:t>
            </a:r>
            <a:r>
              <a:rPr sz="2000" b="0" spc="-5" dirty="0" err="1" smtClean="0">
                <a:solidFill>
                  <a:schemeClr val="bg1"/>
                </a:solidFill>
                <a:latin typeface="Times New Roman"/>
                <a:cs typeface="Times New Roman"/>
              </a:rPr>
              <a:t>pyrrole</a:t>
            </a:r>
            <a:r>
              <a:rPr sz="2000" b="0" spc="-30" dirty="0" smtClean="0">
                <a:solidFill>
                  <a:schemeClr val="bg1"/>
                </a:solidFill>
                <a:latin typeface="Times New Roman"/>
                <a:cs typeface="Times New Roman"/>
              </a:rPr>
              <a:t> </a:t>
            </a:r>
            <a:r>
              <a:rPr sz="2000" b="0" spc="-5" dirty="0">
                <a:solidFill>
                  <a:schemeClr val="bg1"/>
                </a:solidFill>
                <a:latin typeface="Times New Roman"/>
                <a:cs typeface="Times New Roman"/>
              </a:rPr>
              <a:t>formed</a:t>
            </a:r>
            <a:r>
              <a:rPr sz="2000" b="0" spc="10" dirty="0">
                <a:solidFill>
                  <a:schemeClr val="bg1"/>
                </a:solidFill>
                <a:latin typeface="Times New Roman"/>
                <a:cs typeface="Times New Roman"/>
              </a:rPr>
              <a:t> </a:t>
            </a:r>
            <a:r>
              <a:rPr sz="2000" b="0" spc="-5" dirty="0">
                <a:solidFill>
                  <a:schemeClr val="bg1"/>
                </a:solidFill>
                <a:latin typeface="Times New Roman"/>
                <a:cs typeface="Times New Roman"/>
              </a:rPr>
              <a:t>is </a:t>
            </a:r>
            <a:r>
              <a:rPr sz="2000" b="0" dirty="0">
                <a:solidFill>
                  <a:schemeClr val="bg1"/>
                </a:solidFill>
                <a:latin typeface="Times New Roman"/>
                <a:cs typeface="Times New Roman"/>
              </a:rPr>
              <a:t>biliverdin</a:t>
            </a:r>
            <a:r>
              <a:rPr sz="2000" b="0" spc="-35" dirty="0">
                <a:solidFill>
                  <a:schemeClr val="bg1"/>
                </a:solidFill>
                <a:latin typeface="Times New Roman"/>
                <a:cs typeface="Times New Roman"/>
              </a:rPr>
              <a:t> </a:t>
            </a:r>
            <a:r>
              <a:rPr sz="2000" b="0" dirty="0">
                <a:solidFill>
                  <a:schemeClr val="bg1"/>
                </a:solidFill>
                <a:latin typeface="Times New Roman"/>
                <a:cs typeface="Times New Roman"/>
              </a:rPr>
              <a:t>which </a:t>
            </a:r>
            <a:r>
              <a:rPr sz="2000" b="0" spc="-5" dirty="0">
                <a:solidFill>
                  <a:schemeClr val="bg1"/>
                </a:solidFill>
                <a:latin typeface="Times New Roman"/>
                <a:cs typeface="Times New Roman"/>
              </a:rPr>
              <a:t>is </a:t>
            </a:r>
            <a:r>
              <a:rPr sz="2000" dirty="0">
                <a:solidFill>
                  <a:srgbClr val="92D050"/>
                </a:solidFill>
                <a:effectLst>
                  <a:outerShdw blurRad="38100" dist="38100" dir="2700000" algn="tl">
                    <a:srgbClr val="000000">
                      <a:alpha val="43137"/>
                    </a:srgbClr>
                  </a:outerShdw>
                </a:effectLst>
                <a:latin typeface="Times New Roman"/>
                <a:cs typeface="Times New Roman"/>
              </a:rPr>
              <a:t>green</a:t>
            </a:r>
            <a:r>
              <a:rPr sz="2000" b="0" spc="-15" dirty="0">
                <a:solidFill>
                  <a:schemeClr val="bg1"/>
                </a:solidFill>
                <a:latin typeface="Times New Roman"/>
                <a:cs typeface="Times New Roman"/>
              </a:rPr>
              <a:t> </a:t>
            </a:r>
            <a:r>
              <a:rPr sz="2000" b="0" dirty="0">
                <a:solidFill>
                  <a:schemeClr val="bg1"/>
                </a:solidFill>
                <a:latin typeface="Times New Roman"/>
                <a:cs typeface="Times New Roman"/>
              </a:rPr>
              <a:t>in </a:t>
            </a:r>
            <a:r>
              <a:rPr sz="2000" b="0" spc="-585" dirty="0">
                <a:solidFill>
                  <a:schemeClr val="bg1"/>
                </a:solidFill>
                <a:latin typeface="Times New Roman"/>
                <a:cs typeface="Times New Roman"/>
              </a:rPr>
              <a:t> </a:t>
            </a:r>
            <a:r>
              <a:rPr sz="2000" b="0" spc="-25" dirty="0">
                <a:solidFill>
                  <a:schemeClr val="bg1"/>
                </a:solidFill>
                <a:latin typeface="Times New Roman"/>
                <a:cs typeface="Times New Roman"/>
              </a:rPr>
              <a:t>color.</a:t>
            </a:r>
            <a:endParaRPr sz="2000" b="0" dirty="0">
              <a:solidFill>
                <a:schemeClr val="bg1"/>
              </a:solidFill>
              <a:latin typeface="Times New Roman"/>
              <a:cs typeface="Times New Roman"/>
            </a:endParaRPr>
          </a:p>
          <a:p>
            <a:pPr marL="444500" marR="716915" indent="-342900">
              <a:lnSpc>
                <a:spcPct val="150000"/>
              </a:lnSpc>
              <a:spcBef>
                <a:spcPts val="575"/>
              </a:spcBef>
              <a:buFont typeface="Arial MT"/>
              <a:buChar char="•"/>
              <a:tabLst>
                <a:tab pos="443865" algn="l"/>
                <a:tab pos="444500" algn="l"/>
              </a:tabLst>
            </a:pPr>
            <a:r>
              <a:rPr sz="2000" b="0" dirty="0">
                <a:solidFill>
                  <a:schemeClr val="bg1"/>
                </a:solidFill>
                <a:latin typeface="Times New Roman"/>
                <a:cs typeface="Times New Roman"/>
              </a:rPr>
              <a:t>In </a:t>
            </a:r>
            <a:r>
              <a:rPr sz="2000" b="0" spc="-10" dirty="0">
                <a:solidFill>
                  <a:schemeClr val="bg1"/>
                </a:solidFill>
                <a:latin typeface="Times New Roman"/>
                <a:cs typeface="Times New Roman"/>
              </a:rPr>
              <a:t>mammals </a:t>
            </a:r>
            <a:r>
              <a:rPr sz="2000" b="0" dirty="0">
                <a:solidFill>
                  <a:schemeClr val="bg1"/>
                </a:solidFill>
                <a:latin typeface="Times New Roman"/>
                <a:cs typeface="Times New Roman"/>
              </a:rPr>
              <a:t>it </a:t>
            </a:r>
            <a:r>
              <a:rPr sz="2000" b="0" spc="-5" dirty="0">
                <a:solidFill>
                  <a:schemeClr val="bg1"/>
                </a:solidFill>
                <a:latin typeface="Times New Roman"/>
                <a:cs typeface="Times New Roman"/>
              </a:rPr>
              <a:t>is further </a:t>
            </a:r>
            <a:r>
              <a:rPr sz="2000" b="0" dirty="0">
                <a:solidFill>
                  <a:schemeClr val="bg1"/>
                </a:solidFill>
                <a:latin typeface="Times New Roman"/>
                <a:cs typeface="Times New Roman"/>
              </a:rPr>
              <a:t>reduced to bilirubin, a </a:t>
            </a:r>
            <a:r>
              <a:rPr sz="2000" dirty="0" smtClean="0">
                <a:solidFill>
                  <a:schemeClr val="accent1"/>
                </a:solidFill>
                <a:effectLst>
                  <a:outerShdw blurRad="38100" dist="38100" dir="2700000" algn="tl">
                    <a:srgbClr val="000000">
                      <a:alpha val="43137"/>
                    </a:srgbClr>
                  </a:outerShdw>
                </a:effectLst>
                <a:latin typeface="Times New Roman"/>
                <a:cs typeface="Times New Roman"/>
              </a:rPr>
              <a:t>red</a:t>
            </a:r>
            <a:r>
              <a:rPr lang="en-IN" sz="2000" dirty="0" smtClean="0">
                <a:solidFill>
                  <a:schemeClr val="accent1"/>
                </a:solidFill>
                <a:effectLst>
                  <a:outerShdw blurRad="38100" dist="38100" dir="2700000" algn="tl">
                    <a:srgbClr val="000000">
                      <a:alpha val="43137"/>
                    </a:srgbClr>
                  </a:outerShdw>
                </a:effectLst>
                <a:latin typeface="Times New Roman"/>
                <a:cs typeface="Times New Roman"/>
              </a:rPr>
              <a:t> </a:t>
            </a:r>
            <a:r>
              <a:rPr sz="2000" dirty="0" smtClean="0">
                <a:solidFill>
                  <a:schemeClr val="accent1"/>
                </a:solidFill>
                <a:effectLst>
                  <a:outerShdw blurRad="38100" dist="38100" dir="2700000" algn="tl">
                    <a:srgbClr val="000000">
                      <a:alpha val="43137"/>
                    </a:srgbClr>
                  </a:outerShdw>
                </a:effectLst>
                <a:latin typeface="Times New Roman"/>
                <a:cs typeface="Times New Roman"/>
              </a:rPr>
              <a:t>yellow </a:t>
            </a:r>
            <a:r>
              <a:rPr sz="2000" spc="-590" dirty="0" smtClean="0">
                <a:solidFill>
                  <a:schemeClr val="accent1"/>
                </a:solidFill>
                <a:effectLst>
                  <a:outerShdw blurRad="38100" dist="38100" dir="2700000" algn="tl">
                    <a:srgbClr val="000000">
                      <a:alpha val="43137"/>
                    </a:srgbClr>
                  </a:outerShdw>
                </a:effectLst>
                <a:latin typeface="Times New Roman"/>
                <a:cs typeface="Times New Roman"/>
              </a:rPr>
              <a:t> </a:t>
            </a:r>
            <a:r>
              <a:rPr sz="2000" spc="-5" dirty="0">
                <a:solidFill>
                  <a:schemeClr val="accent1"/>
                </a:solidFill>
                <a:effectLst>
                  <a:outerShdw blurRad="38100" dist="38100" dir="2700000" algn="tl">
                    <a:srgbClr val="000000">
                      <a:alpha val="43137"/>
                    </a:srgbClr>
                  </a:outerShdw>
                </a:effectLst>
                <a:latin typeface="Times New Roman"/>
                <a:cs typeface="Times New Roman"/>
              </a:rPr>
              <a:t>pigment</a:t>
            </a:r>
            <a:r>
              <a:rPr sz="2000" b="0" spc="-5" dirty="0">
                <a:solidFill>
                  <a:schemeClr val="bg1"/>
                </a:solidFill>
                <a:latin typeface="Times New Roman"/>
                <a:cs typeface="Times New Roman"/>
              </a:rPr>
              <a:t>,</a:t>
            </a:r>
            <a:r>
              <a:rPr sz="2000" b="0" spc="-20" dirty="0">
                <a:solidFill>
                  <a:schemeClr val="bg1"/>
                </a:solidFill>
                <a:latin typeface="Times New Roman"/>
                <a:cs typeface="Times New Roman"/>
              </a:rPr>
              <a:t> </a:t>
            </a:r>
            <a:r>
              <a:rPr sz="2000" b="0" dirty="0">
                <a:solidFill>
                  <a:schemeClr val="bg1"/>
                </a:solidFill>
                <a:latin typeface="Times New Roman"/>
                <a:cs typeface="Times New Roman"/>
              </a:rPr>
              <a:t>by</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an </a:t>
            </a:r>
            <a:r>
              <a:rPr sz="2000" b="0" spc="-5" dirty="0">
                <a:solidFill>
                  <a:schemeClr val="bg1"/>
                </a:solidFill>
                <a:latin typeface="Times New Roman"/>
                <a:cs typeface="Times New Roman"/>
              </a:rPr>
              <a:t>NADPH</a:t>
            </a:r>
            <a:r>
              <a:rPr sz="2000" b="0" spc="20" dirty="0">
                <a:solidFill>
                  <a:schemeClr val="bg1"/>
                </a:solidFill>
                <a:latin typeface="Times New Roman"/>
                <a:cs typeface="Times New Roman"/>
              </a:rPr>
              <a:t> </a:t>
            </a:r>
            <a:r>
              <a:rPr sz="2000" b="0" dirty="0">
                <a:solidFill>
                  <a:schemeClr val="bg1"/>
                </a:solidFill>
                <a:latin typeface="Times New Roman"/>
                <a:cs typeface="Times New Roman"/>
              </a:rPr>
              <a:t>dependent</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biliverdin.</a:t>
            </a:r>
          </a:p>
          <a:p>
            <a:pPr marL="901700" lvl="1" indent="-342900" algn="just">
              <a:lnSpc>
                <a:spcPct val="150000"/>
              </a:lnSpc>
              <a:spcBef>
                <a:spcPts val="580"/>
              </a:spcBef>
              <a:buFont typeface="Wingdings"/>
              <a:buChar char=""/>
              <a:tabLst>
                <a:tab pos="444500" algn="l"/>
              </a:tabLst>
            </a:pPr>
            <a:r>
              <a:rPr sz="3200" spc="-20" dirty="0" smtClean="0">
                <a:solidFill>
                  <a:schemeClr val="bg2">
                    <a:lumMod val="60000"/>
                    <a:lumOff val="40000"/>
                  </a:schemeClr>
                </a:solidFill>
                <a:effectLst>
                  <a:outerShdw blurRad="38100" dist="38100" dir="2700000" algn="tl">
                    <a:srgbClr val="000000">
                      <a:alpha val="43137"/>
                    </a:srgbClr>
                  </a:outerShdw>
                </a:effectLst>
                <a:latin typeface="Times New Roman"/>
                <a:cs typeface="Times New Roman"/>
              </a:rPr>
              <a:t>Transport</a:t>
            </a:r>
            <a:r>
              <a:rPr sz="3200" spc="-25" dirty="0" smtClean="0">
                <a:solidFill>
                  <a:schemeClr val="bg2">
                    <a:lumMod val="60000"/>
                    <a:lumOff val="40000"/>
                  </a:schemeClr>
                </a:solidFill>
                <a:effectLst>
                  <a:outerShdw blurRad="38100" dist="38100" dir="2700000" algn="tl">
                    <a:srgbClr val="000000">
                      <a:alpha val="43137"/>
                    </a:srgbClr>
                  </a:outerShdw>
                </a:effectLst>
                <a:latin typeface="Times New Roman"/>
                <a:cs typeface="Times New Roman"/>
              </a:rPr>
              <a:t> </a:t>
            </a:r>
            <a:r>
              <a:rPr sz="3200" dirty="0">
                <a:solidFill>
                  <a:schemeClr val="bg2">
                    <a:lumMod val="60000"/>
                    <a:lumOff val="40000"/>
                  </a:schemeClr>
                </a:solidFill>
                <a:effectLst>
                  <a:outerShdw blurRad="38100" dist="38100" dir="2700000" algn="tl">
                    <a:srgbClr val="000000">
                      <a:alpha val="43137"/>
                    </a:srgbClr>
                  </a:outerShdw>
                </a:effectLst>
                <a:latin typeface="Times New Roman"/>
                <a:cs typeface="Times New Roman"/>
              </a:rPr>
              <a:t>to</a:t>
            </a:r>
            <a:r>
              <a:rPr sz="3200" spc="-25" dirty="0">
                <a:solidFill>
                  <a:schemeClr val="bg2">
                    <a:lumMod val="60000"/>
                    <a:lumOff val="40000"/>
                  </a:schemeClr>
                </a:solidFill>
                <a:effectLst>
                  <a:outerShdw blurRad="38100" dist="38100" dir="2700000" algn="tl">
                    <a:srgbClr val="000000">
                      <a:alpha val="43137"/>
                    </a:srgbClr>
                  </a:outerShdw>
                </a:effectLst>
                <a:latin typeface="Times New Roman"/>
                <a:cs typeface="Times New Roman"/>
              </a:rPr>
              <a:t> </a:t>
            </a:r>
            <a:r>
              <a:rPr sz="3200" dirty="0">
                <a:solidFill>
                  <a:schemeClr val="bg2">
                    <a:lumMod val="60000"/>
                    <a:lumOff val="40000"/>
                  </a:schemeClr>
                </a:solidFill>
                <a:effectLst>
                  <a:outerShdw blurRad="38100" dist="38100" dir="2700000" algn="tl">
                    <a:srgbClr val="000000">
                      <a:alpha val="43137"/>
                    </a:srgbClr>
                  </a:outerShdw>
                </a:effectLst>
                <a:latin typeface="Times New Roman"/>
                <a:cs typeface="Times New Roman"/>
              </a:rPr>
              <a:t>liver</a:t>
            </a:r>
          </a:p>
          <a:p>
            <a:pPr marL="444500" indent="-342900" algn="just">
              <a:lnSpc>
                <a:spcPct val="150000"/>
              </a:lnSpc>
              <a:spcBef>
                <a:spcPts val="575"/>
              </a:spcBef>
              <a:buFont typeface="Arial MT"/>
              <a:buChar char="•"/>
              <a:tabLst>
                <a:tab pos="444500" algn="l"/>
              </a:tabLst>
            </a:pPr>
            <a:r>
              <a:rPr sz="2000" b="0" dirty="0">
                <a:solidFill>
                  <a:schemeClr val="bg1"/>
                </a:solidFill>
                <a:latin typeface="Times New Roman"/>
                <a:cs typeface="Times New Roman"/>
              </a:rPr>
              <a:t>The</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bilirubin</a:t>
            </a:r>
            <a:r>
              <a:rPr sz="2000" b="0" spc="-30" dirty="0">
                <a:solidFill>
                  <a:schemeClr val="bg1"/>
                </a:solidFill>
                <a:latin typeface="Times New Roman"/>
                <a:cs typeface="Times New Roman"/>
              </a:rPr>
              <a:t> </a:t>
            </a:r>
            <a:r>
              <a:rPr sz="2000" b="0" spc="-5" dirty="0">
                <a:solidFill>
                  <a:schemeClr val="bg1"/>
                </a:solidFill>
                <a:latin typeface="Times New Roman"/>
                <a:cs typeface="Times New Roman"/>
              </a:rPr>
              <a:t>formed</a:t>
            </a:r>
            <a:r>
              <a:rPr sz="2000" b="0" spc="25" dirty="0">
                <a:solidFill>
                  <a:schemeClr val="bg1"/>
                </a:solidFill>
                <a:latin typeface="Times New Roman"/>
                <a:cs typeface="Times New Roman"/>
              </a:rPr>
              <a:t> </a:t>
            </a:r>
            <a:r>
              <a:rPr sz="2000" b="0" dirty="0">
                <a:solidFill>
                  <a:schemeClr val="bg1"/>
                </a:solidFill>
                <a:latin typeface="Times New Roman"/>
                <a:cs typeface="Times New Roman"/>
              </a:rPr>
              <a:t>in the</a:t>
            </a:r>
            <a:r>
              <a:rPr sz="2000" b="0" spc="-20" dirty="0">
                <a:solidFill>
                  <a:schemeClr val="bg1"/>
                </a:solidFill>
                <a:latin typeface="Times New Roman"/>
                <a:cs typeface="Times New Roman"/>
              </a:rPr>
              <a:t> </a:t>
            </a:r>
            <a:r>
              <a:rPr sz="2000" b="0" spc="-5" dirty="0" err="1" smtClean="0">
                <a:solidFill>
                  <a:schemeClr val="bg1"/>
                </a:solidFill>
                <a:latin typeface="Times New Roman"/>
                <a:cs typeface="Times New Roman"/>
              </a:rPr>
              <a:t>reticulo</a:t>
            </a:r>
            <a:r>
              <a:rPr lang="en-IN" sz="2000" b="0" spc="-5" dirty="0" smtClean="0">
                <a:solidFill>
                  <a:schemeClr val="bg1"/>
                </a:solidFill>
                <a:latin typeface="Times New Roman"/>
                <a:cs typeface="Times New Roman"/>
              </a:rPr>
              <a:t> </a:t>
            </a:r>
            <a:r>
              <a:rPr sz="2000" b="0" spc="-5" dirty="0" smtClean="0">
                <a:solidFill>
                  <a:schemeClr val="bg1"/>
                </a:solidFill>
                <a:latin typeface="Times New Roman"/>
                <a:cs typeface="Times New Roman"/>
              </a:rPr>
              <a:t>endothelial</a:t>
            </a:r>
            <a:r>
              <a:rPr sz="2000" b="0" spc="-35" dirty="0" smtClean="0">
                <a:solidFill>
                  <a:schemeClr val="bg1"/>
                </a:solidFill>
                <a:latin typeface="Times New Roman"/>
                <a:cs typeface="Times New Roman"/>
              </a:rPr>
              <a:t> </a:t>
            </a:r>
            <a:r>
              <a:rPr sz="2000" b="0" dirty="0">
                <a:solidFill>
                  <a:schemeClr val="bg1"/>
                </a:solidFill>
                <a:latin typeface="Times New Roman"/>
                <a:cs typeface="Times New Roman"/>
              </a:rPr>
              <a:t>cells</a:t>
            </a:r>
            <a:r>
              <a:rPr sz="2000" b="0" spc="-30" dirty="0">
                <a:solidFill>
                  <a:schemeClr val="bg1"/>
                </a:solidFill>
                <a:latin typeface="Times New Roman"/>
                <a:cs typeface="Times New Roman"/>
              </a:rPr>
              <a:t> </a:t>
            </a:r>
            <a:r>
              <a:rPr sz="2000" b="0" dirty="0" smtClean="0">
                <a:solidFill>
                  <a:schemeClr val="bg1"/>
                </a:solidFill>
                <a:latin typeface="Times New Roman"/>
                <a:cs typeface="Times New Roman"/>
              </a:rPr>
              <a:t>is</a:t>
            </a:r>
            <a:r>
              <a:rPr lang="en-IN" sz="2000" b="0" dirty="0" smtClean="0">
                <a:solidFill>
                  <a:schemeClr val="bg1"/>
                </a:solidFill>
                <a:latin typeface="Times New Roman"/>
                <a:cs typeface="Times New Roman"/>
              </a:rPr>
              <a:t> </a:t>
            </a:r>
            <a:r>
              <a:rPr sz="2000" b="0" dirty="0" smtClean="0">
                <a:solidFill>
                  <a:schemeClr val="bg1"/>
                </a:solidFill>
                <a:latin typeface="Times New Roman"/>
                <a:cs typeface="Times New Roman"/>
              </a:rPr>
              <a:t>insoluble</a:t>
            </a:r>
            <a:r>
              <a:rPr lang="en-IN" sz="2000" b="0" dirty="0">
                <a:solidFill>
                  <a:schemeClr val="bg1"/>
                </a:solidFill>
                <a:latin typeface="Times New Roman"/>
                <a:cs typeface="Times New Roman"/>
              </a:rPr>
              <a:t> </a:t>
            </a:r>
            <a:r>
              <a:rPr sz="2000" b="0" dirty="0" smtClean="0">
                <a:solidFill>
                  <a:schemeClr val="bg1"/>
                </a:solidFill>
                <a:latin typeface="Times New Roman"/>
                <a:cs typeface="Times New Roman"/>
              </a:rPr>
              <a:t>in</a:t>
            </a:r>
            <a:r>
              <a:rPr sz="2000" b="0" spc="-45" dirty="0" smtClean="0">
                <a:solidFill>
                  <a:schemeClr val="bg1"/>
                </a:solidFill>
                <a:latin typeface="Times New Roman"/>
                <a:cs typeface="Times New Roman"/>
              </a:rPr>
              <a:t> </a:t>
            </a:r>
            <a:r>
              <a:rPr sz="2000" b="0" spc="-25" dirty="0">
                <a:solidFill>
                  <a:schemeClr val="bg1"/>
                </a:solidFill>
                <a:latin typeface="Times New Roman"/>
                <a:cs typeface="Times New Roman"/>
              </a:rPr>
              <a:t>water.</a:t>
            </a:r>
            <a:endParaRPr sz="2000" b="0" dirty="0">
              <a:solidFill>
                <a:schemeClr val="bg1"/>
              </a:solidFill>
              <a:latin typeface="Times New Roman"/>
              <a:cs typeface="Times New Roman"/>
            </a:endParaRPr>
          </a:p>
          <a:p>
            <a:pPr marL="444500" marR="726440" indent="-342900">
              <a:lnSpc>
                <a:spcPct val="150000"/>
              </a:lnSpc>
              <a:spcBef>
                <a:spcPts val="575"/>
              </a:spcBef>
              <a:buFont typeface="Arial MT"/>
              <a:buChar char="•"/>
              <a:tabLst>
                <a:tab pos="443865" algn="l"/>
                <a:tab pos="444500" algn="l"/>
              </a:tabLst>
            </a:pPr>
            <a:r>
              <a:rPr sz="2000" b="0" dirty="0">
                <a:solidFill>
                  <a:schemeClr val="bg1"/>
                </a:solidFill>
                <a:latin typeface="Times New Roman"/>
                <a:cs typeface="Times New Roman"/>
              </a:rPr>
              <a:t>The</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lipophilic</a:t>
            </a:r>
            <a:r>
              <a:rPr sz="2000" b="0" spc="-40" dirty="0">
                <a:solidFill>
                  <a:schemeClr val="bg1"/>
                </a:solidFill>
                <a:latin typeface="Times New Roman"/>
                <a:cs typeface="Times New Roman"/>
              </a:rPr>
              <a:t> </a:t>
            </a:r>
            <a:r>
              <a:rPr sz="2000" b="0" dirty="0">
                <a:solidFill>
                  <a:schemeClr val="bg1"/>
                </a:solidFill>
                <a:latin typeface="Times New Roman"/>
                <a:cs typeface="Times New Roman"/>
              </a:rPr>
              <a:t>bilirubin</a:t>
            </a:r>
            <a:r>
              <a:rPr sz="2000" b="0" spc="-40" dirty="0">
                <a:solidFill>
                  <a:schemeClr val="bg1"/>
                </a:solidFill>
                <a:latin typeface="Times New Roman"/>
                <a:cs typeface="Times New Roman"/>
              </a:rPr>
              <a:t> </a:t>
            </a:r>
            <a:r>
              <a:rPr sz="2000" b="0" spc="-5" dirty="0">
                <a:solidFill>
                  <a:schemeClr val="bg1"/>
                </a:solidFill>
                <a:latin typeface="Times New Roman"/>
                <a:cs typeface="Times New Roman"/>
              </a:rPr>
              <a:t>is</a:t>
            </a:r>
            <a:r>
              <a:rPr sz="2000" b="0" dirty="0">
                <a:solidFill>
                  <a:schemeClr val="bg1"/>
                </a:solidFill>
                <a:latin typeface="Times New Roman"/>
                <a:cs typeface="Times New Roman"/>
              </a:rPr>
              <a:t> therefore</a:t>
            </a:r>
            <a:r>
              <a:rPr sz="2000" b="0" spc="-25" dirty="0">
                <a:solidFill>
                  <a:schemeClr val="bg1"/>
                </a:solidFill>
                <a:latin typeface="Times New Roman"/>
                <a:cs typeface="Times New Roman"/>
              </a:rPr>
              <a:t> </a:t>
            </a:r>
            <a:r>
              <a:rPr sz="2000" b="0" dirty="0">
                <a:solidFill>
                  <a:schemeClr val="bg1"/>
                </a:solidFill>
                <a:latin typeface="Times New Roman"/>
                <a:cs typeface="Times New Roman"/>
              </a:rPr>
              <a:t>transported</a:t>
            </a:r>
            <a:r>
              <a:rPr sz="2000" b="0" spc="-40" dirty="0">
                <a:solidFill>
                  <a:schemeClr val="bg1"/>
                </a:solidFill>
                <a:latin typeface="Times New Roman"/>
                <a:cs typeface="Times New Roman"/>
              </a:rPr>
              <a:t> </a:t>
            </a:r>
            <a:r>
              <a:rPr sz="2000" b="0" dirty="0">
                <a:solidFill>
                  <a:schemeClr val="bg1"/>
                </a:solidFill>
                <a:latin typeface="Times New Roman"/>
                <a:cs typeface="Times New Roman"/>
              </a:rPr>
              <a:t>in</a:t>
            </a:r>
            <a:r>
              <a:rPr sz="2000" b="0" spc="-15" dirty="0">
                <a:solidFill>
                  <a:schemeClr val="bg1"/>
                </a:solidFill>
                <a:latin typeface="Times New Roman"/>
                <a:cs typeface="Times New Roman"/>
              </a:rPr>
              <a:t> </a:t>
            </a:r>
            <a:r>
              <a:rPr sz="2000" b="0" spc="-5" dirty="0">
                <a:solidFill>
                  <a:schemeClr val="bg1"/>
                </a:solidFill>
                <a:latin typeface="Times New Roman"/>
                <a:cs typeface="Times New Roman"/>
              </a:rPr>
              <a:t>plasma </a:t>
            </a:r>
            <a:r>
              <a:rPr sz="2000" b="0" spc="-585" dirty="0">
                <a:solidFill>
                  <a:schemeClr val="bg1"/>
                </a:solidFill>
                <a:latin typeface="Times New Roman"/>
                <a:cs typeface="Times New Roman"/>
              </a:rPr>
              <a:t> </a:t>
            </a:r>
            <a:r>
              <a:rPr sz="2000" b="0" dirty="0">
                <a:solidFill>
                  <a:schemeClr val="bg1"/>
                </a:solidFill>
                <a:latin typeface="Times New Roman"/>
                <a:cs typeface="Times New Roman"/>
              </a:rPr>
              <a:t>bound</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to</a:t>
            </a:r>
            <a:r>
              <a:rPr sz="2000" b="0" spc="-20" dirty="0">
                <a:solidFill>
                  <a:schemeClr val="bg1"/>
                </a:solidFill>
                <a:latin typeface="Times New Roman"/>
                <a:cs typeface="Times New Roman"/>
              </a:rPr>
              <a:t> </a:t>
            </a:r>
            <a:r>
              <a:rPr sz="2000" b="0" spc="-5" dirty="0">
                <a:solidFill>
                  <a:schemeClr val="bg1"/>
                </a:solidFill>
                <a:latin typeface="Times New Roman"/>
                <a:cs typeface="Times New Roman"/>
              </a:rPr>
              <a:t>albumin.</a:t>
            </a:r>
            <a:endParaRPr sz="2000" b="0" dirty="0">
              <a:solidFill>
                <a:schemeClr val="bg1"/>
              </a:solidFill>
              <a:latin typeface="Times New Roman"/>
              <a:cs typeface="Times New Roman"/>
            </a:endParaRPr>
          </a:p>
          <a:p>
            <a:pPr marL="444500" indent="-342900">
              <a:lnSpc>
                <a:spcPct val="150000"/>
              </a:lnSpc>
              <a:spcBef>
                <a:spcPts val="580"/>
              </a:spcBef>
              <a:buFont typeface="Arial MT"/>
              <a:buChar char="•"/>
              <a:tabLst>
                <a:tab pos="443865" algn="l"/>
                <a:tab pos="444500" algn="l"/>
              </a:tabLst>
            </a:pPr>
            <a:r>
              <a:rPr sz="2000" b="0" dirty="0">
                <a:solidFill>
                  <a:schemeClr val="bg1"/>
                </a:solidFill>
                <a:latin typeface="Times New Roman"/>
                <a:cs typeface="Times New Roman"/>
              </a:rPr>
              <a:t>One</a:t>
            </a:r>
            <a:r>
              <a:rPr sz="2000" b="0" spc="5" dirty="0">
                <a:solidFill>
                  <a:schemeClr val="bg1"/>
                </a:solidFill>
                <a:latin typeface="Times New Roman"/>
                <a:cs typeface="Times New Roman"/>
              </a:rPr>
              <a:t> </a:t>
            </a:r>
            <a:r>
              <a:rPr sz="2000" b="0" spc="-5" dirty="0">
                <a:solidFill>
                  <a:schemeClr val="bg1"/>
                </a:solidFill>
                <a:latin typeface="Times New Roman"/>
                <a:cs typeface="Times New Roman"/>
              </a:rPr>
              <a:t>molecule </a:t>
            </a:r>
            <a:r>
              <a:rPr sz="2000" b="0" dirty="0">
                <a:solidFill>
                  <a:schemeClr val="bg1"/>
                </a:solidFill>
                <a:latin typeface="Times New Roman"/>
                <a:cs typeface="Times New Roman"/>
              </a:rPr>
              <a:t>of</a:t>
            </a:r>
            <a:r>
              <a:rPr sz="2000" b="0" spc="-5" dirty="0">
                <a:solidFill>
                  <a:schemeClr val="bg1"/>
                </a:solidFill>
                <a:latin typeface="Times New Roman"/>
                <a:cs typeface="Times New Roman"/>
              </a:rPr>
              <a:t> albumin </a:t>
            </a:r>
            <a:r>
              <a:rPr sz="2000" b="0" dirty="0">
                <a:solidFill>
                  <a:schemeClr val="bg1"/>
                </a:solidFill>
                <a:latin typeface="Times New Roman"/>
                <a:cs typeface="Times New Roman"/>
              </a:rPr>
              <a:t>can</a:t>
            </a:r>
            <a:r>
              <a:rPr sz="2000" b="0" spc="5" dirty="0">
                <a:solidFill>
                  <a:schemeClr val="bg1"/>
                </a:solidFill>
                <a:latin typeface="Times New Roman"/>
                <a:cs typeface="Times New Roman"/>
              </a:rPr>
              <a:t> </a:t>
            </a:r>
            <a:r>
              <a:rPr sz="2000" b="0" dirty="0">
                <a:solidFill>
                  <a:schemeClr val="bg1"/>
                </a:solidFill>
                <a:latin typeface="Times New Roman"/>
                <a:cs typeface="Times New Roman"/>
              </a:rPr>
              <a:t>bind 2</a:t>
            </a:r>
            <a:r>
              <a:rPr sz="2000" b="0" spc="5" dirty="0">
                <a:solidFill>
                  <a:schemeClr val="bg1"/>
                </a:solidFill>
                <a:latin typeface="Times New Roman"/>
                <a:cs typeface="Times New Roman"/>
              </a:rPr>
              <a:t> </a:t>
            </a:r>
            <a:r>
              <a:rPr sz="2000" b="0" spc="-5" dirty="0">
                <a:solidFill>
                  <a:schemeClr val="bg1"/>
                </a:solidFill>
                <a:latin typeface="Times New Roman"/>
                <a:cs typeface="Times New Roman"/>
              </a:rPr>
              <a:t>molecules</a:t>
            </a:r>
            <a:r>
              <a:rPr sz="2000" b="0" spc="-15" dirty="0">
                <a:solidFill>
                  <a:schemeClr val="bg1"/>
                </a:solidFill>
                <a:latin typeface="Times New Roman"/>
                <a:cs typeface="Times New Roman"/>
              </a:rPr>
              <a:t> </a:t>
            </a:r>
            <a:r>
              <a:rPr sz="2000" b="0" dirty="0">
                <a:solidFill>
                  <a:schemeClr val="bg1"/>
                </a:solidFill>
                <a:latin typeface="Times New Roman"/>
                <a:cs typeface="Times New Roman"/>
              </a:rPr>
              <a:t>of</a:t>
            </a:r>
            <a:r>
              <a:rPr sz="2000" b="0" spc="5" dirty="0">
                <a:solidFill>
                  <a:schemeClr val="bg1"/>
                </a:solidFill>
                <a:latin typeface="Times New Roman"/>
                <a:cs typeface="Times New Roman"/>
              </a:rPr>
              <a:t> </a:t>
            </a:r>
            <a:r>
              <a:rPr sz="2000" b="0" spc="-5" dirty="0">
                <a:solidFill>
                  <a:schemeClr val="bg1"/>
                </a:solidFill>
                <a:latin typeface="Times New Roman"/>
                <a:cs typeface="Times New Roman"/>
              </a:rPr>
              <a:t>bilirubin.</a:t>
            </a:r>
            <a:endParaRPr sz="2000" b="0" dirty="0">
              <a:solidFill>
                <a:schemeClr val="bg1"/>
              </a:solidFill>
              <a:latin typeface="Times New Roman"/>
              <a:cs typeface="Times New Roman"/>
            </a:endParaRPr>
          </a:p>
        </p:txBody>
      </p:sp>
    </p:spTree>
    <p:extLst>
      <p:ext uri="{BB962C8B-B14F-4D97-AF65-F5344CB8AC3E}">
        <p14:creationId xmlns:p14="http://schemas.microsoft.com/office/powerpoint/2010/main" val="12102479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nSpc>
                <a:spcPct val="150000"/>
              </a:lnSpc>
              <a:buNone/>
            </a:pPr>
            <a:r>
              <a:rPr lang="en-IN" dirty="0" smtClean="0">
                <a:solidFill>
                  <a:schemeClr val="bg1"/>
                </a:solidFill>
              </a:rPr>
              <a:t>4. </a:t>
            </a:r>
            <a:r>
              <a:rPr lang="nl-NL" dirty="0" smtClean="0">
                <a:solidFill>
                  <a:schemeClr val="bg1"/>
                </a:solidFill>
              </a:rPr>
              <a:t>ds </a:t>
            </a:r>
            <a:r>
              <a:rPr lang="nl-NL" dirty="0">
                <a:solidFill>
                  <a:schemeClr val="bg1"/>
                </a:solidFill>
              </a:rPr>
              <a:t>DNA Virus is</a:t>
            </a:r>
            <a:r>
              <a:rPr lang="nl-NL" dirty="0" smtClean="0">
                <a:solidFill>
                  <a:schemeClr val="bg1"/>
                </a:solidFill>
              </a:rPr>
              <a:t>:</a:t>
            </a:r>
          </a:p>
          <a:p>
            <a:pPr marL="0" indent="0">
              <a:lnSpc>
                <a:spcPct val="150000"/>
              </a:lnSpc>
              <a:buNone/>
            </a:pPr>
            <a:r>
              <a:rPr lang="nl-NL" dirty="0">
                <a:solidFill>
                  <a:schemeClr val="bg1"/>
                </a:solidFill>
              </a:rPr>
              <a:t>	</a:t>
            </a:r>
            <a:r>
              <a:rPr lang="nl-NL" dirty="0" smtClean="0">
                <a:solidFill>
                  <a:schemeClr val="bg1"/>
                </a:solidFill>
              </a:rPr>
              <a:t>A. HAV</a:t>
            </a:r>
          </a:p>
          <a:p>
            <a:pPr marL="0" indent="0">
              <a:lnSpc>
                <a:spcPct val="150000"/>
              </a:lnSpc>
              <a:buNone/>
            </a:pPr>
            <a:r>
              <a:rPr lang="nl-NL" dirty="0">
                <a:solidFill>
                  <a:schemeClr val="bg1"/>
                </a:solidFill>
              </a:rPr>
              <a:t>	</a:t>
            </a:r>
            <a:r>
              <a:rPr lang="nl-NL" dirty="0" smtClean="0">
                <a:solidFill>
                  <a:schemeClr val="bg1"/>
                </a:solidFill>
              </a:rPr>
              <a:t>B. HBV</a:t>
            </a:r>
            <a:br>
              <a:rPr lang="nl-NL" dirty="0" smtClean="0">
                <a:solidFill>
                  <a:schemeClr val="bg1"/>
                </a:solidFill>
              </a:rPr>
            </a:br>
            <a:r>
              <a:rPr lang="nl-NL" dirty="0" smtClean="0">
                <a:solidFill>
                  <a:schemeClr val="bg1"/>
                </a:solidFill>
              </a:rPr>
              <a:t>	C. HCV</a:t>
            </a:r>
          </a:p>
          <a:p>
            <a:pPr marL="0" indent="0">
              <a:lnSpc>
                <a:spcPct val="150000"/>
              </a:lnSpc>
              <a:buNone/>
            </a:pPr>
            <a:r>
              <a:rPr lang="nl-NL" dirty="0">
                <a:solidFill>
                  <a:schemeClr val="bg1"/>
                </a:solidFill>
              </a:rPr>
              <a:t>	</a:t>
            </a:r>
            <a:r>
              <a:rPr lang="nl-NL" dirty="0" smtClean="0">
                <a:solidFill>
                  <a:schemeClr val="bg1"/>
                </a:solidFill>
              </a:rPr>
              <a:t>D. HDV</a:t>
            </a:r>
            <a:endParaRPr lang="en-IN" dirty="0">
              <a:solidFill>
                <a:schemeClr val="bg1"/>
              </a:solidFill>
            </a:endParaRPr>
          </a:p>
        </p:txBody>
      </p:sp>
    </p:spTree>
    <p:extLst>
      <p:ext uri="{BB962C8B-B14F-4D97-AF65-F5344CB8AC3E}">
        <p14:creationId xmlns:p14="http://schemas.microsoft.com/office/powerpoint/2010/main" val="1203807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nSpc>
                <a:spcPct val="150000"/>
              </a:lnSpc>
              <a:buNone/>
            </a:pPr>
            <a:r>
              <a:rPr lang="en-IN" dirty="0" smtClean="0">
                <a:solidFill>
                  <a:schemeClr val="bg1"/>
                </a:solidFill>
              </a:rPr>
              <a:t>5. </a:t>
            </a:r>
            <a:r>
              <a:rPr lang="en-US" dirty="0" smtClean="0">
                <a:solidFill>
                  <a:schemeClr val="bg1"/>
                </a:solidFill>
              </a:rPr>
              <a:t>Ballooning </a:t>
            </a:r>
            <a:r>
              <a:rPr lang="en-US" dirty="0">
                <a:solidFill>
                  <a:schemeClr val="bg1"/>
                </a:solidFill>
              </a:rPr>
              <a:t>degeneration is seen in</a:t>
            </a:r>
            <a:r>
              <a:rPr lang="en-US" dirty="0" smtClean="0">
                <a:solidFill>
                  <a:schemeClr val="bg1"/>
                </a:solidFill>
              </a:rPr>
              <a:t>:</a:t>
            </a:r>
          </a:p>
          <a:p>
            <a:pPr marL="0" indent="0">
              <a:lnSpc>
                <a:spcPct val="150000"/>
              </a:lnSpc>
              <a:buNone/>
            </a:pPr>
            <a:r>
              <a:rPr lang="en-US" dirty="0">
                <a:solidFill>
                  <a:schemeClr val="bg1"/>
                </a:solidFill>
              </a:rPr>
              <a:t>	</a:t>
            </a:r>
            <a:r>
              <a:rPr lang="en-US" dirty="0" smtClean="0">
                <a:solidFill>
                  <a:schemeClr val="bg1"/>
                </a:solidFill>
              </a:rPr>
              <a:t>A. Acute Hepatitis</a:t>
            </a:r>
          </a:p>
          <a:p>
            <a:pPr marL="0" indent="0">
              <a:lnSpc>
                <a:spcPct val="150000"/>
              </a:lnSpc>
              <a:buNone/>
            </a:pPr>
            <a:r>
              <a:rPr lang="en-US" dirty="0" smtClean="0">
                <a:solidFill>
                  <a:schemeClr val="bg1"/>
                </a:solidFill>
              </a:rPr>
              <a:t>	B. Chronic Hepatitis</a:t>
            </a:r>
          </a:p>
          <a:p>
            <a:pPr marL="0" indent="0">
              <a:lnSpc>
                <a:spcPct val="150000"/>
              </a:lnSpc>
              <a:buNone/>
            </a:pPr>
            <a:r>
              <a:rPr lang="en-US" dirty="0">
                <a:solidFill>
                  <a:schemeClr val="bg1"/>
                </a:solidFill>
              </a:rPr>
              <a:t>	</a:t>
            </a:r>
            <a:r>
              <a:rPr lang="en-US" dirty="0" smtClean="0">
                <a:solidFill>
                  <a:schemeClr val="bg1"/>
                </a:solidFill>
              </a:rPr>
              <a:t>C. Acute on Chronic Hepatitis</a:t>
            </a:r>
          </a:p>
          <a:p>
            <a:pPr marL="0" indent="0">
              <a:lnSpc>
                <a:spcPct val="150000"/>
              </a:lnSpc>
              <a:buNone/>
            </a:pPr>
            <a:r>
              <a:rPr lang="en-US" dirty="0">
                <a:solidFill>
                  <a:schemeClr val="bg1"/>
                </a:solidFill>
              </a:rPr>
              <a:t>	</a:t>
            </a:r>
            <a:r>
              <a:rPr lang="en-US" dirty="0" smtClean="0">
                <a:solidFill>
                  <a:schemeClr val="bg1"/>
                </a:solidFill>
              </a:rPr>
              <a:t>D. Autoimmune Hepatitis</a:t>
            </a:r>
            <a:endParaRPr lang="en-IN" dirty="0">
              <a:solidFill>
                <a:schemeClr val="bg1"/>
              </a:solidFill>
            </a:endParaRPr>
          </a:p>
        </p:txBody>
      </p:sp>
    </p:spTree>
    <p:extLst>
      <p:ext uri="{BB962C8B-B14F-4D97-AF65-F5344CB8AC3E}">
        <p14:creationId xmlns:p14="http://schemas.microsoft.com/office/powerpoint/2010/main" val="3807378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gn="ctr">
              <a:buNone/>
            </a:pPr>
            <a:r>
              <a:rPr lang="en-IN" sz="9600" b="1" dirty="0" err="1" smtClean="0">
                <a:solidFill>
                  <a:schemeClr val="bg1"/>
                </a:solidFill>
                <a:effectLst>
                  <a:outerShdw blurRad="38100" dist="38100" dir="2700000" algn="tl">
                    <a:srgbClr val="000000">
                      <a:alpha val="43137"/>
                    </a:srgbClr>
                  </a:outerShdw>
                </a:effectLst>
                <a:latin typeface="Algerian" pitchFamily="82" charset="0"/>
              </a:rPr>
              <a:t>ANSWers</a:t>
            </a:r>
            <a:endParaRPr lang="en-IN" sz="9600" b="1" dirty="0">
              <a:solidFill>
                <a:schemeClr val="bg1"/>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2587163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39750" y="1844675"/>
            <a:ext cx="8604250" cy="4895850"/>
          </a:xfrm>
        </p:spPr>
        <p:txBody>
          <a:bodyPr/>
          <a:lstStyle/>
          <a:p>
            <a:pPr marL="514350" indent="-514350">
              <a:lnSpc>
                <a:spcPct val="150000"/>
              </a:lnSpc>
              <a:buAutoNum type="arabicPeriod"/>
            </a:pPr>
            <a:r>
              <a:rPr lang="en-IN" dirty="0" smtClean="0">
                <a:solidFill>
                  <a:schemeClr val="bg1"/>
                </a:solidFill>
              </a:rPr>
              <a:t>Kernicterus </a:t>
            </a:r>
            <a:r>
              <a:rPr lang="en-IN" dirty="0">
                <a:solidFill>
                  <a:schemeClr val="bg1"/>
                </a:solidFill>
              </a:rPr>
              <a:t>results from</a:t>
            </a:r>
            <a:r>
              <a:rPr lang="en-IN" dirty="0" smtClean="0">
                <a:solidFill>
                  <a:schemeClr val="bg1"/>
                </a:solidFill>
              </a:rPr>
              <a:t>:</a:t>
            </a:r>
          </a:p>
          <a:p>
            <a:pPr marL="0" indent="0">
              <a:lnSpc>
                <a:spcPct val="150000"/>
              </a:lnSpc>
              <a:buNone/>
            </a:pPr>
            <a:r>
              <a:rPr lang="en-IN" dirty="0">
                <a:solidFill>
                  <a:schemeClr val="bg1"/>
                </a:solidFill>
              </a:rPr>
              <a:t>	</a:t>
            </a:r>
            <a:r>
              <a:rPr lang="en-IN" dirty="0" smtClean="0">
                <a:solidFill>
                  <a:schemeClr val="bg1"/>
                </a:solidFill>
              </a:rPr>
              <a:t>A. </a:t>
            </a:r>
            <a:r>
              <a:rPr lang="en-US" dirty="0" smtClean="0">
                <a:solidFill>
                  <a:schemeClr val="bg1"/>
                </a:solidFill>
              </a:rPr>
              <a:t>High </a:t>
            </a:r>
            <a:r>
              <a:rPr lang="en-US" dirty="0">
                <a:solidFill>
                  <a:schemeClr val="bg1"/>
                </a:solidFill>
              </a:rPr>
              <a:t>levels of Conjugated </a:t>
            </a:r>
            <a:r>
              <a:rPr lang="en-US" dirty="0" smtClean="0">
                <a:solidFill>
                  <a:schemeClr val="bg1"/>
                </a:solidFill>
              </a:rPr>
              <a:t>bilirubin</a:t>
            </a:r>
          </a:p>
          <a:p>
            <a:pPr marL="0" indent="0">
              <a:lnSpc>
                <a:spcPct val="150000"/>
              </a:lnSpc>
              <a:buNone/>
            </a:pPr>
            <a:r>
              <a:rPr lang="en-US" dirty="0">
                <a:solidFill>
                  <a:schemeClr val="bg1"/>
                </a:solidFill>
              </a:rPr>
              <a:t>	</a:t>
            </a:r>
            <a:r>
              <a:rPr lang="en-US" b="1" dirty="0">
                <a:solidFill>
                  <a:srgbClr val="FFC000"/>
                </a:solidFill>
              </a:rPr>
              <a:t>B. </a:t>
            </a:r>
            <a:r>
              <a:rPr lang="en-US" b="1" dirty="0" smtClean="0">
                <a:solidFill>
                  <a:srgbClr val="FFC000"/>
                </a:solidFill>
              </a:rPr>
              <a:t>High </a:t>
            </a:r>
            <a:r>
              <a:rPr lang="en-US" b="1" dirty="0">
                <a:solidFill>
                  <a:srgbClr val="FFC000"/>
                </a:solidFill>
              </a:rPr>
              <a:t>levels of </a:t>
            </a:r>
            <a:r>
              <a:rPr lang="en-US" b="1" dirty="0" smtClean="0">
                <a:solidFill>
                  <a:srgbClr val="FFC000"/>
                </a:solidFill>
              </a:rPr>
              <a:t>Unconjugated bilirubin</a:t>
            </a:r>
          </a:p>
          <a:p>
            <a:pPr marL="0" indent="0">
              <a:lnSpc>
                <a:spcPct val="150000"/>
              </a:lnSpc>
              <a:buNone/>
            </a:pPr>
            <a:r>
              <a:rPr lang="en-US" dirty="0">
                <a:solidFill>
                  <a:schemeClr val="bg1"/>
                </a:solidFill>
              </a:rPr>
              <a:t>	</a:t>
            </a:r>
            <a:r>
              <a:rPr lang="en-US" dirty="0" smtClean="0">
                <a:solidFill>
                  <a:schemeClr val="bg1"/>
                </a:solidFill>
              </a:rPr>
              <a:t>C. Both of the above</a:t>
            </a:r>
          </a:p>
          <a:p>
            <a:pPr marL="0" indent="0">
              <a:lnSpc>
                <a:spcPct val="150000"/>
              </a:lnSpc>
              <a:buNone/>
            </a:pPr>
            <a:r>
              <a:rPr lang="en-US" dirty="0">
                <a:solidFill>
                  <a:schemeClr val="bg1"/>
                </a:solidFill>
              </a:rPr>
              <a:t>	</a:t>
            </a:r>
            <a:r>
              <a:rPr lang="en-US" dirty="0" smtClean="0">
                <a:solidFill>
                  <a:schemeClr val="bg1"/>
                </a:solidFill>
              </a:rPr>
              <a:t>D. None of the above</a:t>
            </a:r>
            <a:endParaRPr lang="en-IN" dirty="0">
              <a:solidFill>
                <a:schemeClr val="bg1"/>
              </a:solidFill>
            </a:endParaRPr>
          </a:p>
        </p:txBody>
      </p:sp>
    </p:spTree>
    <p:extLst>
      <p:ext uri="{BB962C8B-B14F-4D97-AF65-F5344CB8AC3E}">
        <p14:creationId xmlns:p14="http://schemas.microsoft.com/office/powerpoint/2010/main" val="1602307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nSpc>
                <a:spcPct val="150000"/>
              </a:lnSpc>
              <a:buNone/>
            </a:pPr>
            <a:r>
              <a:rPr lang="en-IN" dirty="0" smtClean="0">
                <a:solidFill>
                  <a:schemeClr val="bg1"/>
                </a:solidFill>
              </a:rPr>
              <a:t>2.</a:t>
            </a:r>
            <a:r>
              <a:rPr lang="en-US" dirty="0" smtClean="0">
                <a:solidFill>
                  <a:schemeClr val="bg1"/>
                </a:solidFill>
              </a:rPr>
              <a:t> Water soluble bilirubin is:</a:t>
            </a:r>
          </a:p>
          <a:p>
            <a:pPr marL="0" indent="0">
              <a:lnSpc>
                <a:spcPct val="150000"/>
              </a:lnSpc>
              <a:buNone/>
            </a:pPr>
            <a:r>
              <a:rPr lang="en-US" dirty="0" smtClean="0">
                <a:solidFill>
                  <a:schemeClr val="bg1"/>
                </a:solidFill>
              </a:rPr>
              <a:t>	A. Unconjugated bilirubin</a:t>
            </a:r>
          </a:p>
          <a:p>
            <a:pPr marL="0" indent="0">
              <a:lnSpc>
                <a:spcPct val="150000"/>
              </a:lnSpc>
              <a:buNone/>
            </a:pPr>
            <a:r>
              <a:rPr lang="en-US" dirty="0">
                <a:solidFill>
                  <a:schemeClr val="bg1"/>
                </a:solidFill>
              </a:rPr>
              <a:t>	</a:t>
            </a:r>
            <a:r>
              <a:rPr lang="en-US" b="1" dirty="0" smtClean="0">
                <a:solidFill>
                  <a:srgbClr val="FFC000"/>
                </a:solidFill>
              </a:rPr>
              <a:t>B. Conjugated bilirubin</a:t>
            </a:r>
          </a:p>
          <a:p>
            <a:pPr marL="0" indent="0">
              <a:lnSpc>
                <a:spcPct val="150000"/>
              </a:lnSpc>
              <a:buNone/>
            </a:pPr>
            <a:r>
              <a:rPr lang="en-US" dirty="0">
                <a:solidFill>
                  <a:schemeClr val="bg1"/>
                </a:solidFill>
              </a:rPr>
              <a:t>	</a:t>
            </a:r>
            <a:r>
              <a:rPr lang="en-US" dirty="0" smtClean="0">
                <a:solidFill>
                  <a:schemeClr val="bg1"/>
                </a:solidFill>
              </a:rPr>
              <a:t>C. None</a:t>
            </a:r>
          </a:p>
          <a:p>
            <a:pPr marL="0" indent="0">
              <a:lnSpc>
                <a:spcPct val="150000"/>
              </a:lnSpc>
              <a:buNone/>
            </a:pPr>
            <a:r>
              <a:rPr lang="en-IN" dirty="0" smtClean="0">
                <a:solidFill>
                  <a:schemeClr val="bg1"/>
                </a:solidFill>
              </a:rPr>
              <a:t>	D. Both</a:t>
            </a:r>
            <a:endParaRPr lang="en-US" dirty="0">
              <a:solidFill>
                <a:schemeClr val="bg1"/>
              </a:solidFill>
            </a:endParaRPr>
          </a:p>
        </p:txBody>
      </p:sp>
    </p:spTree>
    <p:extLst>
      <p:ext uri="{BB962C8B-B14F-4D97-AF65-F5344CB8AC3E}">
        <p14:creationId xmlns:p14="http://schemas.microsoft.com/office/powerpoint/2010/main" val="117778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nSpc>
                <a:spcPct val="150000"/>
              </a:lnSpc>
              <a:buNone/>
            </a:pPr>
            <a:r>
              <a:rPr lang="en-IN" dirty="0" smtClean="0">
                <a:solidFill>
                  <a:schemeClr val="bg1"/>
                </a:solidFill>
              </a:rPr>
              <a:t>3. </a:t>
            </a:r>
            <a:r>
              <a:rPr lang="en-IN" dirty="0" err="1">
                <a:solidFill>
                  <a:schemeClr val="bg1"/>
                </a:solidFill>
              </a:rPr>
              <a:t>HbsAg</a:t>
            </a:r>
            <a:r>
              <a:rPr lang="en-IN" dirty="0">
                <a:solidFill>
                  <a:schemeClr val="bg1"/>
                </a:solidFill>
              </a:rPr>
              <a:t> appears: </a:t>
            </a:r>
            <a:endParaRPr lang="en-IN" dirty="0" smtClean="0">
              <a:solidFill>
                <a:schemeClr val="bg1"/>
              </a:solidFill>
            </a:endParaRPr>
          </a:p>
          <a:p>
            <a:pPr marL="0" indent="0">
              <a:lnSpc>
                <a:spcPct val="150000"/>
              </a:lnSpc>
              <a:buNone/>
            </a:pPr>
            <a:r>
              <a:rPr lang="en-IN" dirty="0" smtClean="0">
                <a:solidFill>
                  <a:schemeClr val="bg1"/>
                </a:solidFill>
              </a:rPr>
              <a:t>	A. During symptoms</a:t>
            </a:r>
          </a:p>
          <a:p>
            <a:pPr marL="0" indent="0">
              <a:lnSpc>
                <a:spcPct val="150000"/>
              </a:lnSpc>
              <a:buNone/>
            </a:pPr>
            <a:r>
              <a:rPr lang="en-IN" dirty="0">
                <a:solidFill>
                  <a:schemeClr val="bg1"/>
                </a:solidFill>
              </a:rPr>
              <a:t>	</a:t>
            </a:r>
            <a:r>
              <a:rPr lang="en-IN" b="1" dirty="0" smtClean="0">
                <a:solidFill>
                  <a:srgbClr val="FFC000"/>
                </a:solidFill>
              </a:rPr>
              <a:t>B. Before the onset of symptoms</a:t>
            </a:r>
          </a:p>
          <a:p>
            <a:pPr marL="0" indent="0">
              <a:lnSpc>
                <a:spcPct val="150000"/>
              </a:lnSpc>
              <a:buNone/>
            </a:pPr>
            <a:r>
              <a:rPr lang="en-IN" dirty="0">
                <a:solidFill>
                  <a:schemeClr val="bg1"/>
                </a:solidFill>
              </a:rPr>
              <a:t>	</a:t>
            </a:r>
            <a:r>
              <a:rPr lang="en-IN" dirty="0" smtClean="0">
                <a:solidFill>
                  <a:schemeClr val="bg1"/>
                </a:solidFill>
              </a:rPr>
              <a:t>C. 1 month after the disease</a:t>
            </a:r>
          </a:p>
          <a:p>
            <a:pPr marL="0" indent="0">
              <a:lnSpc>
                <a:spcPct val="150000"/>
              </a:lnSpc>
              <a:buNone/>
            </a:pPr>
            <a:r>
              <a:rPr lang="en-IN" dirty="0">
                <a:solidFill>
                  <a:schemeClr val="bg1"/>
                </a:solidFill>
              </a:rPr>
              <a:t>	</a:t>
            </a:r>
            <a:r>
              <a:rPr lang="en-IN" dirty="0" smtClean="0">
                <a:solidFill>
                  <a:schemeClr val="bg1"/>
                </a:solidFill>
              </a:rPr>
              <a:t>D. Lifelong</a:t>
            </a:r>
            <a:endParaRPr lang="en-IN" dirty="0">
              <a:solidFill>
                <a:schemeClr val="bg1"/>
              </a:solidFill>
            </a:endParaRPr>
          </a:p>
        </p:txBody>
      </p:sp>
    </p:spTree>
    <p:extLst>
      <p:ext uri="{BB962C8B-B14F-4D97-AF65-F5344CB8AC3E}">
        <p14:creationId xmlns:p14="http://schemas.microsoft.com/office/powerpoint/2010/main" val="3340675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nSpc>
                <a:spcPct val="150000"/>
              </a:lnSpc>
              <a:buNone/>
            </a:pPr>
            <a:r>
              <a:rPr lang="en-IN" dirty="0" smtClean="0">
                <a:solidFill>
                  <a:schemeClr val="bg1"/>
                </a:solidFill>
              </a:rPr>
              <a:t>4. </a:t>
            </a:r>
            <a:r>
              <a:rPr lang="nl-NL" dirty="0" smtClean="0">
                <a:solidFill>
                  <a:schemeClr val="bg1"/>
                </a:solidFill>
              </a:rPr>
              <a:t>ds </a:t>
            </a:r>
            <a:r>
              <a:rPr lang="nl-NL" dirty="0">
                <a:solidFill>
                  <a:schemeClr val="bg1"/>
                </a:solidFill>
              </a:rPr>
              <a:t>DNA Virus is</a:t>
            </a:r>
            <a:r>
              <a:rPr lang="nl-NL" dirty="0" smtClean="0">
                <a:solidFill>
                  <a:schemeClr val="bg1"/>
                </a:solidFill>
              </a:rPr>
              <a:t>:</a:t>
            </a:r>
          </a:p>
          <a:p>
            <a:pPr marL="0" indent="0">
              <a:lnSpc>
                <a:spcPct val="150000"/>
              </a:lnSpc>
              <a:buNone/>
            </a:pPr>
            <a:r>
              <a:rPr lang="nl-NL" dirty="0">
                <a:solidFill>
                  <a:schemeClr val="bg1"/>
                </a:solidFill>
              </a:rPr>
              <a:t>	</a:t>
            </a:r>
            <a:r>
              <a:rPr lang="nl-NL" dirty="0" smtClean="0">
                <a:solidFill>
                  <a:schemeClr val="bg1"/>
                </a:solidFill>
              </a:rPr>
              <a:t>A. HAV</a:t>
            </a:r>
          </a:p>
          <a:p>
            <a:pPr marL="0" indent="0">
              <a:lnSpc>
                <a:spcPct val="150000"/>
              </a:lnSpc>
              <a:buNone/>
            </a:pPr>
            <a:r>
              <a:rPr lang="nl-NL" dirty="0">
                <a:solidFill>
                  <a:schemeClr val="bg1"/>
                </a:solidFill>
              </a:rPr>
              <a:t>	</a:t>
            </a:r>
            <a:r>
              <a:rPr lang="nl-NL" b="1" dirty="0" smtClean="0">
                <a:solidFill>
                  <a:srgbClr val="FFC000"/>
                </a:solidFill>
              </a:rPr>
              <a:t>B. HBV</a:t>
            </a:r>
            <a:br>
              <a:rPr lang="nl-NL" b="1" dirty="0" smtClean="0">
                <a:solidFill>
                  <a:srgbClr val="FFC000"/>
                </a:solidFill>
              </a:rPr>
            </a:br>
            <a:r>
              <a:rPr lang="nl-NL" dirty="0" smtClean="0">
                <a:solidFill>
                  <a:schemeClr val="bg1"/>
                </a:solidFill>
              </a:rPr>
              <a:t>	C. HCV</a:t>
            </a:r>
          </a:p>
          <a:p>
            <a:pPr marL="0" indent="0">
              <a:lnSpc>
                <a:spcPct val="150000"/>
              </a:lnSpc>
              <a:buNone/>
            </a:pPr>
            <a:r>
              <a:rPr lang="nl-NL" dirty="0">
                <a:solidFill>
                  <a:schemeClr val="bg1"/>
                </a:solidFill>
              </a:rPr>
              <a:t>	</a:t>
            </a:r>
            <a:r>
              <a:rPr lang="nl-NL" dirty="0" smtClean="0">
                <a:solidFill>
                  <a:schemeClr val="bg1"/>
                </a:solidFill>
              </a:rPr>
              <a:t>D. HDV</a:t>
            </a:r>
            <a:endParaRPr lang="en-IN" dirty="0">
              <a:solidFill>
                <a:schemeClr val="bg1"/>
              </a:solidFill>
            </a:endParaRPr>
          </a:p>
        </p:txBody>
      </p:sp>
    </p:spTree>
    <p:extLst>
      <p:ext uri="{BB962C8B-B14F-4D97-AF65-F5344CB8AC3E}">
        <p14:creationId xmlns:p14="http://schemas.microsoft.com/office/powerpoint/2010/main" val="3538728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nSpc>
                <a:spcPct val="150000"/>
              </a:lnSpc>
              <a:buNone/>
            </a:pPr>
            <a:r>
              <a:rPr lang="en-IN" dirty="0" smtClean="0">
                <a:solidFill>
                  <a:schemeClr val="bg1"/>
                </a:solidFill>
              </a:rPr>
              <a:t>5. </a:t>
            </a:r>
            <a:r>
              <a:rPr lang="en-US" dirty="0" smtClean="0">
                <a:solidFill>
                  <a:schemeClr val="bg1"/>
                </a:solidFill>
              </a:rPr>
              <a:t>Ballooning </a:t>
            </a:r>
            <a:r>
              <a:rPr lang="en-US" dirty="0">
                <a:solidFill>
                  <a:schemeClr val="bg1"/>
                </a:solidFill>
              </a:rPr>
              <a:t>degeneration is seen in</a:t>
            </a:r>
            <a:r>
              <a:rPr lang="en-US" dirty="0" smtClean="0">
                <a:solidFill>
                  <a:schemeClr val="bg1"/>
                </a:solidFill>
              </a:rPr>
              <a:t>:</a:t>
            </a:r>
          </a:p>
          <a:p>
            <a:pPr marL="0" indent="0">
              <a:lnSpc>
                <a:spcPct val="150000"/>
              </a:lnSpc>
              <a:buNone/>
            </a:pPr>
            <a:r>
              <a:rPr lang="en-US" dirty="0">
                <a:solidFill>
                  <a:schemeClr val="bg1"/>
                </a:solidFill>
              </a:rPr>
              <a:t>	</a:t>
            </a:r>
            <a:r>
              <a:rPr lang="en-US" b="1" dirty="0" smtClean="0">
                <a:solidFill>
                  <a:srgbClr val="FFC000"/>
                </a:solidFill>
              </a:rPr>
              <a:t>A. Acute Hepatitis</a:t>
            </a:r>
          </a:p>
          <a:p>
            <a:pPr marL="0" indent="0">
              <a:lnSpc>
                <a:spcPct val="150000"/>
              </a:lnSpc>
              <a:buNone/>
            </a:pPr>
            <a:r>
              <a:rPr lang="en-US" dirty="0" smtClean="0">
                <a:solidFill>
                  <a:schemeClr val="bg1"/>
                </a:solidFill>
              </a:rPr>
              <a:t>	B. Chronic Hepatitis</a:t>
            </a:r>
          </a:p>
          <a:p>
            <a:pPr marL="0" indent="0">
              <a:lnSpc>
                <a:spcPct val="150000"/>
              </a:lnSpc>
              <a:buNone/>
            </a:pPr>
            <a:r>
              <a:rPr lang="en-US" dirty="0">
                <a:solidFill>
                  <a:schemeClr val="bg1"/>
                </a:solidFill>
              </a:rPr>
              <a:t>	</a:t>
            </a:r>
            <a:r>
              <a:rPr lang="en-US" dirty="0" smtClean="0">
                <a:solidFill>
                  <a:schemeClr val="bg1"/>
                </a:solidFill>
              </a:rPr>
              <a:t>C. Acute on Chronic Hepatitis</a:t>
            </a:r>
          </a:p>
          <a:p>
            <a:pPr marL="0" indent="0">
              <a:lnSpc>
                <a:spcPct val="150000"/>
              </a:lnSpc>
              <a:buNone/>
            </a:pPr>
            <a:r>
              <a:rPr lang="en-US" dirty="0">
                <a:solidFill>
                  <a:schemeClr val="bg1"/>
                </a:solidFill>
              </a:rPr>
              <a:t>	</a:t>
            </a:r>
            <a:r>
              <a:rPr lang="en-US" dirty="0" smtClean="0">
                <a:solidFill>
                  <a:schemeClr val="bg1"/>
                </a:solidFill>
              </a:rPr>
              <a:t>D. Autoimmune Hepatitis</a:t>
            </a:r>
            <a:endParaRPr lang="en-IN" dirty="0">
              <a:solidFill>
                <a:schemeClr val="bg1"/>
              </a:solidFill>
            </a:endParaRPr>
          </a:p>
        </p:txBody>
      </p:sp>
    </p:spTree>
    <p:extLst>
      <p:ext uri="{BB962C8B-B14F-4D97-AF65-F5344CB8AC3E}">
        <p14:creationId xmlns:p14="http://schemas.microsoft.com/office/powerpoint/2010/main" val="410119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lgn="ctr">
              <a:buNone/>
            </a:pPr>
            <a:r>
              <a:rPr lang="en-IN" sz="9600" dirty="0" smtClean="0">
                <a:solidFill>
                  <a:srgbClr val="FFC000"/>
                </a:solidFill>
                <a:latin typeface="Algerian" pitchFamily="82" charset="0"/>
              </a:rPr>
              <a:t>THANK YOU</a:t>
            </a:r>
            <a:endParaRPr lang="en-IN" sz="9600" dirty="0">
              <a:solidFill>
                <a:srgbClr val="FFC000"/>
              </a:solidFill>
              <a:latin typeface="Algerian" pitchFamily="82" charset="0"/>
            </a:endParaRPr>
          </a:p>
        </p:txBody>
      </p:sp>
    </p:spTree>
    <p:extLst>
      <p:ext uri="{BB962C8B-B14F-4D97-AF65-F5344CB8AC3E}">
        <p14:creationId xmlns:p14="http://schemas.microsoft.com/office/powerpoint/2010/main" val="2738155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312" y="1268412"/>
            <a:ext cx="8208143" cy="4536851"/>
          </a:xfrm>
        </p:spPr>
        <p:txBody>
          <a:bodyPr/>
          <a:lstStyle/>
          <a:p>
            <a:pPr algn="ctr"/>
            <a:r>
              <a:rPr lang="en-IN" sz="9600" dirty="0" smtClean="0">
                <a:latin typeface="Algerian" pitchFamily="82" charset="0"/>
              </a:rPr>
              <a:t>CI</a:t>
            </a:r>
            <a:r>
              <a:rPr lang="en-IN" sz="9600" dirty="0" smtClean="0">
                <a:solidFill>
                  <a:schemeClr val="bg1"/>
                </a:solidFill>
                <a:latin typeface="Algerian" pitchFamily="82" charset="0"/>
              </a:rPr>
              <a:t>CIRROHOSIS</a:t>
            </a:r>
            <a:endParaRPr lang="en-IN" sz="9600" dirty="0">
              <a:latin typeface="Algerian" pitchFamily="82" charset="0"/>
            </a:endParaRPr>
          </a:p>
        </p:txBody>
      </p:sp>
    </p:spTree>
    <p:extLst>
      <p:ext uri="{BB962C8B-B14F-4D97-AF65-F5344CB8AC3E}">
        <p14:creationId xmlns:p14="http://schemas.microsoft.com/office/powerpoint/2010/main" val="396664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1520" y="908720"/>
            <a:ext cx="8640960" cy="5783635"/>
          </a:xfrm>
          <a:prstGeom prst="rect">
            <a:avLst/>
          </a:prstGeom>
        </p:spPr>
        <p:txBody>
          <a:bodyPr vert="horz" wrap="square" lIns="0" tIns="12700" rIns="0" bIns="0" rtlCol="0">
            <a:spAutoFit/>
          </a:bodyPr>
          <a:lstStyle/>
          <a:p>
            <a:pPr marL="355600" marR="5080" indent="-342900">
              <a:lnSpc>
                <a:spcPct val="150000"/>
              </a:lnSpc>
              <a:spcBef>
                <a:spcPts val="100"/>
              </a:spcBef>
              <a:buFont typeface="Arial MT"/>
              <a:buChar char="•"/>
              <a:tabLst>
                <a:tab pos="354965" algn="l"/>
                <a:tab pos="355600" algn="l"/>
              </a:tabLst>
            </a:pPr>
            <a:r>
              <a:rPr sz="2400" b="0" spc="-5" dirty="0">
                <a:solidFill>
                  <a:schemeClr val="bg1"/>
                </a:solidFill>
                <a:latin typeface="Times New Roman"/>
                <a:cs typeface="Times New Roman"/>
              </a:rPr>
              <a:t>Albumin </a:t>
            </a:r>
            <a:r>
              <a:rPr sz="2400" b="0" dirty="0">
                <a:solidFill>
                  <a:schemeClr val="bg1"/>
                </a:solidFill>
                <a:latin typeface="Times New Roman"/>
                <a:cs typeface="Times New Roman"/>
              </a:rPr>
              <a:t>binds bilirubin in loose </a:t>
            </a:r>
            <a:r>
              <a:rPr sz="2400" b="0" spc="-5" dirty="0">
                <a:solidFill>
                  <a:schemeClr val="bg1"/>
                </a:solidFill>
                <a:latin typeface="Times New Roman"/>
                <a:cs typeface="Times New Roman"/>
              </a:rPr>
              <a:t>combination. So </a:t>
            </a:r>
            <a:r>
              <a:rPr sz="2400" b="0" dirty="0">
                <a:solidFill>
                  <a:schemeClr val="bg1"/>
                </a:solidFill>
                <a:latin typeface="Times New Roman"/>
                <a:cs typeface="Times New Roman"/>
              </a:rPr>
              <a:t>when </a:t>
            </a:r>
            <a:r>
              <a:rPr sz="2400" b="0" spc="5" dirty="0">
                <a:solidFill>
                  <a:schemeClr val="bg1"/>
                </a:solidFill>
                <a:latin typeface="Times New Roman"/>
                <a:cs typeface="Times New Roman"/>
              </a:rPr>
              <a:t> </a:t>
            </a:r>
            <a:r>
              <a:rPr sz="2400" b="0" dirty="0">
                <a:solidFill>
                  <a:schemeClr val="bg1"/>
                </a:solidFill>
                <a:latin typeface="Times New Roman"/>
                <a:cs typeface="Times New Roman"/>
              </a:rPr>
              <a:t>present</a:t>
            </a:r>
            <a:r>
              <a:rPr sz="2400" b="0" spc="-30" dirty="0">
                <a:solidFill>
                  <a:schemeClr val="bg1"/>
                </a:solidFill>
                <a:latin typeface="Times New Roman"/>
                <a:cs typeface="Times New Roman"/>
              </a:rPr>
              <a:t> </a:t>
            </a:r>
            <a:r>
              <a:rPr sz="2400" b="0" dirty="0">
                <a:solidFill>
                  <a:schemeClr val="bg1"/>
                </a:solidFill>
                <a:latin typeface="Times New Roman"/>
                <a:cs typeface="Times New Roman"/>
              </a:rPr>
              <a:t>in</a:t>
            </a:r>
            <a:r>
              <a:rPr sz="2400" b="0" spc="-10" dirty="0">
                <a:solidFill>
                  <a:schemeClr val="bg1"/>
                </a:solidFill>
                <a:latin typeface="Times New Roman"/>
                <a:cs typeface="Times New Roman"/>
              </a:rPr>
              <a:t> </a:t>
            </a:r>
            <a:r>
              <a:rPr sz="2400" b="0" dirty="0">
                <a:solidFill>
                  <a:schemeClr val="bg1"/>
                </a:solidFill>
                <a:latin typeface="Times New Roman"/>
                <a:cs typeface="Times New Roman"/>
              </a:rPr>
              <a:t>excess,</a:t>
            </a:r>
            <a:r>
              <a:rPr sz="2400" b="0" spc="-20" dirty="0">
                <a:solidFill>
                  <a:schemeClr val="bg1"/>
                </a:solidFill>
                <a:latin typeface="Times New Roman"/>
                <a:cs typeface="Times New Roman"/>
              </a:rPr>
              <a:t> </a:t>
            </a:r>
            <a:r>
              <a:rPr sz="2400" b="0" dirty="0">
                <a:solidFill>
                  <a:schemeClr val="bg1"/>
                </a:solidFill>
                <a:latin typeface="Times New Roman"/>
                <a:cs typeface="Times New Roman"/>
              </a:rPr>
              <a:t>bilirubin</a:t>
            </a:r>
            <a:r>
              <a:rPr sz="2400" b="0" spc="-35" dirty="0">
                <a:solidFill>
                  <a:schemeClr val="bg1"/>
                </a:solidFill>
                <a:latin typeface="Times New Roman"/>
                <a:cs typeface="Times New Roman"/>
              </a:rPr>
              <a:t> </a:t>
            </a:r>
            <a:r>
              <a:rPr sz="2400" b="0" dirty="0">
                <a:solidFill>
                  <a:schemeClr val="bg1"/>
                </a:solidFill>
                <a:latin typeface="Times New Roman"/>
                <a:cs typeface="Times New Roman"/>
              </a:rPr>
              <a:t>can</a:t>
            </a:r>
            <a:r>
              <a:rPr sz="2400" b="0" spc="-15" dirty="0">
                <a:solidFill>
                  <a:schemeClr val="bg1"/>
                </a:solidFill>
                <a:latin typeface="Times New Roman"/>
                <a:cs typeface="Times New Roman"/>
              </a:rPr>
              <a:t> </a:t>
            </a:r>
            <a:r>
              <a:rPr sz="2400" b="0" dirty="0">
                <a:solidFill>
                  <a:schemeClr val="bg1"/>
                </a:solidFill>
                <a:latin typeface="Times New Roman"/>
                <a:cs typeface="Times New Roman"/>
              </a:rPr>
              <a:t>easily</a:t>
            </a:r>
            <a:r>
              <a:rPr sz="2400" b="0" spc="-35" dirty="0">
                <a:solidFill>
                  <a:schemeClr val="bg1"/>
                </a:solidFill>
                <a:latin typeface="Times New Roman"/>
                <a:cs typeface="Times New Roman"/>
              </a:rPr>
              <a:t> </a:t>
            </a:r>
            <a:r>
              <a:rPr sz="2400" b="0" dirty="0">
                <a:solidFill>
                  <a:schemeClr val="bg1"/>
                </a:solidFill>
                <a:latin typeface="Times New Roman"/>
                <a:cs typeface="Times New Roman"/>
              </a:rPr>
              <a:t>dissociate</a:t>
            </a:r>
            <a:r>
              <a:rPr sz="2400" b="0" spc="-30" dirty="0">
                <a:solidFill>
                  <a:schemeClr val="bg1"/>
                </a:solidFill>
                <a:latin typeface="Times New Roman"/>
                <a:cs typeface="Times New Roman"/>
              </a:rPr>
              <a:t> </a:t>
            </a:r>
            <a:r>
              <a:rPr sz="2400" b="0" dirty="0">
                <a:solidFill>
                  <a:schemeClr val="bg1"/>
                </a:solidFill>
                <a:latin typeface="Times New Roman"/>
                <a:cs typeface="Times New Roman"/>
              </a:rPr>
              <a:t>from</a:t>
            </a:r>
            <a:r>
              <a:rPr sz="2400" b="0" spc="-15" dirty="0">
                <a:solidFill>
                  <a:schemeClr val="bg1"/>
                </a:solidFill>
                <a:latin typeface="Times New Roman"/>
                <a:cs typeface="Times New Roman"/>
              </a:rPr>
              <a:t> </a:t>
            </a:r>
            <a:r>
              <a:rPr sz="2400" b="0" spc="-5" dirty="0">
                <a:solidFill>
                  <a:schemeClr val="bg1"/>
                </a:solidFill>
                <a:latin typeface="Times New Roman"/>
                <a:cs typeface="Times New Roman"/>
              </a:rPr>
              <a:t>albumin.</a:t>
            </a:r>
            <a:endParaRPr sz="2400" b="0" dirty="0">
              <a:solidFill>
                <a:schemeClr val="bg1"/>
              </a:solidFill>
              <a:latin typeface="Times New Roman"/>
              <a:cs typeface="Times New Roman"/>
            </a:endParaRPr>
          </a:p>
          <a:p>
            <a:pPr marL="355600" marR="123189" indent="-342900">
              <a:lnSpc>
                <a:spcPct val="150000"/>
              </a:lnSpc>
              <a:spcBef>
                <a:spcPts val="575"/>
              </a:spcBef>
              <a:buFont typeface="Arial MT"/>
              <a:buChar char="•"/>
              <a:tabLst>
                <a:tab pos="354965" algn="l"/>
                <a:tab pos="355600" algn="l"/>
              </a:tabLst>
            </a:pPr>
            <a:r>
              <a:rPr sz="2400" b="0" dirty="0">
                <a:solidFill>
                  <a:schemeClr val="bg1"/>
                </a:solidFill>
                <a:latin typeface="Times New Roman"/>
                <a:cs typeface="Times New Roman"/>
              </a:rPr>
              <a:t>The</a:t>
            </a:r>
            <a:r>
              <a:rPr sz="2400" b="0" spc="-20" dirty="0">
                <a:solidFill>
                  <a:schemeClr val="bg1"/>
                </a:solidFill>
                <a:latin typeface="Times New Roman"/>
                <a:cs typeface="Times New Roman"/>
              </a:rPr>
              <a:t> </a:t>
            </a:r>
            <a:r>
              <a:rPr sz="2400" b="0" dirty="0">
                <a:solidFill>
                  <a:schemeClr val="bg1"/>
                </a:solidFill>
                <a:latin typeface="Times New Roman"/>
                <a:cs typeface="Times New Roman"/>
              </a:rPr>
              <a:t>binding</a:t>
            </a:r>
            <a:r>
              <a:rPr sz="2400" b="0" spc="-20" dirty="0">
                <a:solidFill>
                  <a:schemeClr val="bg1"/>
                </a:solidFill>
                <a:latin typeface="Times New Roman"/>
                <a:cs typeface="Times New Roman"/>
              </a:rPr>
              <a:t> </a:t>
            </a:r>
            <a:r>
              <a:rPr sz="2400" b="0" dirty="0">
                <a:solidFill>
                  <a:schemeClr val="bg1"/>
                </a:solidFill>
                <a:latin typeface="Times New Roman"/>
                <a:cs typeface="Times New Roman"/>
              </a:rPr>
              <a:t>sites</a:t>
            </a:r>
            <a:r>
              <a:rPr sz="2400" b="0" spc="-25" dirty="0">
                <a:solidFill>
                  <a:schemeClr val="bg1"/>
                </a:solidFill>
                <a:latin typeface="Times New Roman"/>
                <a:cs typeface="Times New Roman"/>
              </a:rPr>
              <a:t> </a:t>
            </a:r>
            <a:r>
              <a:rPr sz="2400" b="0" dirty="0">
                <a:solidFill>
                  <a:schemeClr val="bg1"/>
                </a:solidFill>
                <a:latin typeface="Times New Roman"/>
                <a:cs typeface="Times New Roman"/>
              </a:rPr>
              <a:t>for</a:t>
            </a:r>
            <a:r>
              <a:rPr sz="2400" b="0" spc="-5" dirty="0">
                <a:solidFill>
                  <a:schemeClr val="bg1"/>
                </a:solidFill>
                <a:latin typeface="Times New Roman"/>
                <a:cs typeface="Times New Roman"/>
              </a:rPr>
              <a:t> </a:t>
            </a:r>
            <a:r>
              <a:rPr sz="2400" b="0" dirty="0">
                <a:solidFill>
                  <a:schemeClr val="bg1"/>
                </a:solidFill>
                <a:latin typeface="Times New Roman"/>
                <a:cs typeface="Times New Roman"/>
              </a:rPr>
              <a:t>bilirubin</a:t>
            </a:r>
            <a:r>
              <a:rPr sz="2400" b="0" spc="-40" dirty="0">
                <a:solidFill>
                  <a:schemeClr val="bg1"/>
                </a:solidFill>
                <a:latin typeface="Times New Roman"/>
                <a:cs typeface="Times New Roman"/>
              </a:rPr>
              <a:t> </a:t>
            </a:r>
            <a:r>
              <a:rPr sz="2400" b="0" dirty="0">
                <a:solidFill>
                  <a:schemeClr val="bg1"/>
                </a:solidFill>
                <a:latin typeface="Times New Roman"/>
                <a:cs typeface="Times New Roman"/>
              </a:rPr>
              <a:t>on</a:t>
            </a:r>
            <a:r>
              <a:rPr sz="2400" b="0" spc="-10" dirty="0">
                <a:solidFill>
                  <a:schemeClr val="bg1"/>
                </a:solidFill>
                <a:latin typeface="Times New Roman"/>
                <a:cs typeface="Times New Roman"/>
              </a:rPr>
              <a:t> </a:t>
            </a:r>
            <a:r>
              <a:rPr sz="2400" b="0" spc="-5" dirty="0">
                <a:solidFill>
                  <a:schemeClr val="bg1"/>
                </a:solidFill>
                <a:latin typeface="Times New Roman"/>
                <a:cs typeface="Times New Roman"/>
              </a:rPr>
              <a:t>albumin</a:t>
            </a:r>
            <a:r>
              <a:rPr sz="2400" b="0" spc="-15" dirty="0">
                <a:solidFill>
                  <a:schemeClr val="bg1"/>
                </a:solidFill>
                <a:latin typeface="Times New Roman"/>
                <a:cs typeface="Times New Roman"/>
              </a:rPr>
              <a:t> </a:t>
            </a:r>
            <a:r>
              <a:rPr sz="2400" b="0" dirty="0">
                <a:solidFill>
                  <a:schemeClr val="bg1"/>
                </a:solidFill>
                <a:latin typeface="Times New Roman"/>
                <a:cs typeface="Times New Roman"/>
              </a:rPr>
              <a:t>can</a:t>
            </a:r>
            <a:r>
              <a:rPr sz="2400" b="0" spc="-15" dirty="0">
                <a:solidFill>
                  <a:schemeClr val="bg1"/>
                </a:solidFill>
                <a:latin typeface="Times New Roman"/>
                <a:cs typeface="Times New Roman"/>
              </a:rPr>
              <a:t> </a:t>
            </a:r>
            <a:r>
              <a:rPr sz="2400" b="0" dirty="0">
                <a:solidFill>
                  <a:schemeClr val="bg1"/>
                </a:solidFill>
                <a:latin typeface="Times New Roman"/>
                <a:cs typeface="Times New Roman"/>
              </a:rPr>
              <a:t>be</a:t>
            </a:r>
            <a:r>
              <a:rPr sz="2400" b="0" spc="-5" dirty="0">
                <a:solidFill>
                  <a:schemeClr val="bg1"/>
                </a:solidFill>
                <a:latin typeface="Times New Roman"/>
                <a:cs typeface="Times New Roman"/>
              </a:rPr>
              <a:t> </a:t>
            </a:r>
            <a:r>
              <a:rPr sz="2400" b="0" dirty="0">
                <a:solidFill>
                  <a:schemeClr val="bg1"/>
                </a:solidFill>
                <a:latin typeface="Times New Roman"/>
                <a:cs typeface="Times New Roman"/>
              </a:rPr>
              <a:t>occupied</a:t>
            </a:r>
            <a:r>
              <a:rPr sz="2400" b="0" spc="-10" dirty="0">
                <a:solidFill>
                  <a:schemeClr val="bg1"/>
                </a:solidFill>
                <a:latin typeface="Times New Roman"/>
                <a:cs typeface="Times New Roman"/>
              </a:rPr>
              <a:t> </a:t>
            </a:r>
            <a:r>
              <a:rPr sz="2400" b="0" dirty="0">
                <a:solidFill>
                  <a:schemeClr val="bg1"/>
                </a:solidFill>
                <a:latin typeface="Times New Roman"/>
                <a:cs typeface="Times New Roman"/>
              </a:rPr>
              <a:t>by </a:t>
            </a:r>
            <a:r>
              <a:rPr sz="2400" b="0" spc="-585" dirty="0">
                <a:solidFill>
                  <a:schemeClr val="bg1"/>
                </a:solidFill>
                <a:latin typeface="Times New Roman"/>
                <a:cs typeface="Times New Roman"/>
              </a:rPr>
              <a:t> </a:t>
            </a:r>
            <a:r>
              <a:rPr sz="2400" b="0" dirty="0">
                <a:solidFill>
                  <a:schemeClr val="bg1"/>
                </a:solidFill>
                <a:latin typeface="Times New Roman"/>
                <a:cs typeface="Times New Roman"/>
              </a:rPr>
              <a:t>aspirin, penicillin, etc. Such drugs can, therefore, displace </a:t>
            </a:r>
            <a:r>
              <a:rPr sz="2400" b="0" spc="5" dirty="0">
                <a:solidFill>
                  <a:schemeClr val="bg1"/>
                </a:solidFill>
                <a:latin typeface="Times New Roman"/>
                <a:cs typeface="Times New Roman"/>
              </a:rPr>
              <a:t> </a:t>
            </a:r>
            <a:r>
              <a:rPr sz="2400" b="0" dirty="0">
                <a:solidFill>
                  <a:schemeClr val="bg1"/>
                </a:solidFill>
                <a:latin typeface="Times New Roman"/>
                <a:cs typeface="Times New Roman"/>
              </a:rPr>
              <a:t>bilirubin from </a:t>
            </a:r>
            <a:r>
              <a:rPr sz="2400" b="0" spc="-5" dirty="0">
                <a:solidFill>
                  <a:schemeClr val="bg1"/>
                </a:solidFill>
                <a:latin typeface="Times New Roman"/>
                <a:cs typeface="Times New Roman"/>
              </a:rPr>
              <a:t>albumin. </a:t>
            </a:r>
            <a:r>
              <a:rPr sz="2400" b="0" dirty="0">
                <a:solidFill>
                  <a:schemeClr val="bg1"/>
                </a:solidFill>
                <a:latin typeface="Times New Roman"/>
                <a:cs typeface="Times New Roman"/>
              </a:rPr>
              <a:t>Hence, care should be taken while </a:t>
            </a:r>
            <a:r>
              <a:rPr sz="2400" b="0" spc="5" dirty="0">
                <a:solidFill>
                  <a:schemeClr val="bg1"/>
                </a:solidFill>
                <a:latin typeface="Times New Roman"/>
                <a:cs typeface="Times New Roman"/>
              </a:rPr>
              <a:t> </a:t>
            </a:r>
            <a:r>
              <a:rPr sz="2400" b="0" dirty="0">
                <a:solidFill>
                  <a:schemeClr val="bg1"/>
                </a:solidFill>
                <a:latin typeface="Times New Roman"/>
                <a:cs typeface="Times New Roman"/>
              </a:rPr>
              <a:t>administering such drugs to newborn babies to avoid </a:t>
            </a:r>
            <a:r>
              <a:rPr sz="2400" b="0" spc="5" dirty="0">
                <a:solidFill>
                  <a:schemeClr val="bg1"/>
                </a:solidFill>
                <a:latin typeface="Times New Roman"/>
                <a:cs typeface="Times New Roman"/>
              </a:rPr>
              <a:t> </a:t>
            </a:r>
            <a:r>
              <a:rPr sz="2400" b="0" dirty="0">
                <a:solidFill>
                  <a:schemeClr val="bg1"/>
                </a:solidFill>
                <a:latin typeface="Times New Roman"/>
                <a:cs typeface="Times New Roman"/>
              </a:rPr>
              <a:t>kernicterus.</a:t>
            </a:r>
          </a:p>
          <a:p>
            <a:pPr marL="355600" marR="327025" indent="-342900">
              <a:lnSpc>
                <a:spcPct val="150000"/>
              </a:lnSpc>
              <a:spcBef>
                <a:spcPts val="580"/>
              </a:spcBef>
              <a:buFont typeface="Arial MT"/>
              <a:buChar char="•"/>
              <a:tabLst>
                <a:tab pos="354965" algn="l"/>
                <a:tab pos="355600" algn="l"/>
              </a:tabLst>
            </a:pPr>
            <a:r>
              <a:rPr sz="2400" b="0" spc="-5" dirty="0">
                <a:solidFill>
                  <a:schemeClr val="bg1"/>
                </a:solidFill>
                <a:latin typeface="Times New Roman"/>
                <a:cs typeface="Times New Roman"/>
              </a:rPr>
              <a:t>When </a:t>
            </a:r>
            <a:r>
              <a:rPr sz="2400" b="0" dirty="0">
                <a:solidFill>
                  <a:schemeClr val="bg1"/>
                </a:solidFill>
                <a:latin typeface="Times New Roman"/>
                <a:cs typeface="Times New Roman"/>
              </a:rPr>
              <a:t>the </a:t>
            </a:r>
            <a:r>
              <a:rPr sz="2400" b="0" spc="-5" dirty="0">
                <a:solidFill>
                  <a:schemeClr val="bg1"/>
                </a:solidFill>
                <a:latin typeface="Times New Roman"/>
                <a:cs typeface="Times New Roman"/>
              </a:rPr>
              <a:t>albumin–bilirubin complex </a:t>
            </a:r>
            <a:r>
              <a:rPr sz="2400" b="0" dirty="0">
                <a:solidFill>
                  <a:schemeClr val="bg1"/>
                </a:solidFill>
                <a:latin typeface="Times New Roman"/>
                <a:cs typeface="Times New Roman"/>
              </a:rPr>
              <a:t>reaches the sinusoidal </a:t>
            </a:r>
            <a:r>
              <a:rPr sz="2400" b="0" spc="-590" dirty="0">
                <a:solidFill>
                  <a:schemeClr val="bg1"/>
                </a:solidFill>
                <a:latin typeface="Times New Roman"/>
                <a:cs typeface="Times New Roman"/>
              </a:rPr>
              <a:t> </a:t>
            </a:r>
            <a:r>
              <a:rPr sz="2400" b="0" dirty="0">
                <a:solidFill>
                  <a:schemeClr val="bg1"/>
                </a:solidFill>
                <a:latin typeface="Times New Roman"/>
                <a:cs typeface="Times New Roman"/>
              </a:rPr>
              <a:t>surface</a:t>
            </a:r>
            <a:r>
              <a:rPr sz="2400" b="0" spc="-15" dirty="0">
                <a:solidFill>
                  <a:schemeClr val="bg1"/>
                </a:solidFill>
                <a:latin typeface="Times New Roman"/>
                <a:cs typeface="Times New Roman"/>
              </a:rPr>
              <a:t> </a:t>
            </a:r>
            <a:r>
              <a:rPr sz="2400" b="0" dirty="0">
                <a:solidFill>
                  <a:schemeClr val="bg1"/>
                </a:solidFill>
                <a:latin typeface="Times New Roman"/>
                <a:cs typeface="Times New Roman"/>
              </a:rPr>
              <a:t>of the</a:t>
            </a:r>
            <a:r>
              <a:rPr sz="2400" b="0" spc="-10" dirty="0">
                <a:solidFill>
                  <a:schemeClr val="bg1"/>
                </a:solidFill>
                <a:latin typeface="Times New Roman"/>
                <a:cs typeface="Times New Roman"/>
              </a:rPr>
              <a:t> </a:t>
            </a:r>
            <a:r>
              <a:rPr sz="2400" b="0" spc="-15" dirty="0">
                <a:solidFill>
                  <a:schemeClr val="bg1"/>
                </a:solidFill>
                <a:latin typeface="Times New Roman"/>
                <a:cs typeface="Times New Roman"/>
              </a:rPr>
              <a:t>liver,</a:t>
            </a:r>
            <a:r>
              <a:rPr sz="2400" b="0" spc="-45" dirty="0">
                <a:solidFill>
                  <a:schemeClr val="bg1"/>
                </a:solidFill>
                <a:latin typeface="Times New Roman"/>
                <a:cs typeface="Times New Roman"/>
              </a:rPr>
              <a:t> </a:t>
            </a:r>
            <a:r>
              <a:rPr sz="2400" b="0" dirty="0">
                <a:solidFill>
                  <a:schemeClr val="bg1"/>
                </a:solidFill>
                <a:latin typeface="Times New Roman"/>
                <a:cs typeface="Times New Roman"/>
              </a:rPr>
              <a:t>the</a:t>
            </a:r>
            <a:r>
              <a:rPr sz="2400" b="0" spc="-10" dirty="0">
                <a:solidFill>
                  <a:schemeClr val="bg1"/>
                </a:solidFill>
                <a:latin typeface="Times New Roman"/>
                <a:cs typeface="Times New Roman"/>
              </a:rPr>
              <a:t> </a:t>
            </a:r>
            <a:r>
              <a:rPr sz="2400" b="0" dirty="0">
                <a:solidFill>
                  <a:schemeClr val="bg1"/>
                </a:solidFill>
                <a:latin typeface="Times New Roman"/>
                <a:cs typeface="Times New Roman"/>
              </a:rPr>
              <a:t>bilirubin</a:t>
            </a:r>
            <a:r>
              <a:rPr sz="2400" b="0" spc="-45" dirty="0">
                <a:solidFill>
                  <a:schemeClr val="bg1"/>
                </a:solidFill>
                <a:latin typeface="Times New Roman"/>
                <a:cs typeface="Times New Roman"/>
              </a:rPr>
              <a:t> </a:t>
            </a:r>
            <a:r>
              <a:rPr sz="2400" b="0" spc="-5" dirty="0">
                <a:solidFill>
                  <a:schemeClr val="bg1"/>
                </a:solidFill>
                <a:latin typeface="Times New Roman"/>
                <a:cs typeface="Times New Roman"/>
              </a:rPr>
              <a:t>is</a:t>
            </a:r>
            <a:r>
              <a:rPr sz="2400" b="0" dirty="0">
                <a:solidFill>
                  <a:schemeClr val="bg1"/>
                </a:solidFill>
                <a:latin typeface="Times New Roman"/>
                <a:cs typeface="Times New Roman"/>
              </a:rPr>
              <a:t> taken</a:t>
            </a:r>
            <a:r>
              <a:rPr sz="2400" b="0" spc="-30" dirty="0">
                <a:solidFill>
                  <a:schemeClr val="bg1"/>
                </a:solidFill>
                <a:latin typeface="Times New Roman"/>
                <a:cs typeface="Times New Roman"/>
              </a:rPr>
              <a:t> </a:t>
            </a:r>
            <a:r>
              <a:rPr sz="2400" b="0" dirty="0">
                <a:solidFill>
                  <a:schemeClr val="bg1"/>
                </a:solidFill>
                <a:latin typeface="Times New Roman"/>
                <a:cs typeface="Times New Roman"/>
              </a:rPr>
              <a:t>up.</a:t>
            </a:r>
          </a:p>
          <a:p>
            <a:pPr marL="355600" marR="281940" indent="-342900">
              <a:lnSpc>
                <a:spcPct val="150000"/>
              </a:lnSpc>
              <a:spcBef>
                <a:spcPts val="575"/>
              </a:spcBef>
              <a:buFont typeface="Arial MT"/>
              <a:buChar char="•"/>
              <a:tabLst>
                <a:tab pos="354965" algn="l"/>
                <a:tab pos="355600" algn="l"/>
              </a:tabLst>
            </a:pPr>
            <a:r>
              <a:rPr sz="2400" b="0" dirty="0">
                <a:solidFill>
                  <a:schemeClr val="bg1"/>
                </a:solidFill>
                <a:latin typeface="Times New Roman"/>
                <a:cs typeface="Times New Roman"/>
              </a:rPr>
              <a:t>Bilirubin</a:t>
            </a:r>
            <a:r>
              <a:rPr sz="2400" b="0" spc="-40" dirty="0">
                <a:solidFill>
                  <a:schemeClr val="bg1"/>
                </a:solidFill>
                <a:latin typeface="Times New Roman"/>
                <a:cs typeface="Times New Roman"/>
              </a:rPr>
              <a:t> </a:t>
            </a:r>
            <a:r>
              <a:rPr sz="2400" b="0" spc="-5" dirty="0">
                <a:solidFill>
                  <a:schemeClr val="bg1"/>
                </a:solidFill>
                <a:latin typeface="Times New Roman"/>
                <a:cs typeface="Times New Roman"/>
              </a:rPr>
              <a:t>is</a:t>
            </a:r>
            <a:r>
              <a:rPr sz="2400" b="0" dirty="0">
                <a:solidFill>
                  <a:schemeClr val="bg1"/>
                </a:solidFill>
                <a:latin typeface="Times New Roman"/>
                <a:cs typeface="Times New Roman"/>
              </a:rPr>
              <a:t> not</a:t>
            </a:r>
            <a:r>
              <a:rPr sz="2400" b="0" spc="-10" dirty="0">
                <a:solidFill>
                  <a:schemeClr val="bg1"/>
                </a:solidFill>
                <a:latin typeface="Times New Roman"/>
                <a:cs typeface="Times New Roman"/>
              </a:rPr>
              <a:t> </a:t>
            </a:r>
            <a:r>
              <a:rPr sz="2400" b="0" dirty="0">
                <a:solidFill>
                  <a:schemeClr val="bg1"/>
                </a:solidFill>
                <a:latin typeface="Times New Roman"/>
                <a:cs typeface="Times New Roman"/>
              </a:rPr>
              <a:t>very </a:t>
            </a:r>
            <a:r>
              <a:rPr sz="2400" b="0" spc="-5" dirty="0">
                <a:solidFill>
                  <a:schemeClr val="bg1"/>
                </a:solidFill>
                <a:latin typeface="Times New Roman"/>
                <a:cs typeface="Times New Roman"/>
              </a:rPr>
              <a:t>water-soluble,</a:t>
            </a:r>
            <a:r>
              <a:rPr sz="2400" b="0" spc="-45" dirty="0">
                <a:solidFill>
                  <a:schemeClr val="bg1"/>
                </a:solidFill>
                <a:latin typeface="Times New Roman"/>
                <a:cs typeface="Times New Roman"/>
              </a:rPr>
              <a:t> </a:t>
            </a:r>
            <a:r>
              <a:rPr sz="2400" b="0" spc="-5" dirty="0">
                <a:solidFill>
                  <a:schemeClr val="bg1"/>
                </a:solidFill>
                <a:latin typeface="Times New Roman"/>
                <a:cs typeface="Times New Roman"/>
              </a:rPr>
              <a:t>so</a:t>
            </a:r>
            <a:r>
              <a:rPr sz="2400" b="0" dirty="0">
                <a:solidFill>
                  <a:schemeClr val="bg1"/>
                </a:solidFill>
                <a:latin typeface="Times New Roman"/>
                <a:cs typeface="Times New Roman"/>
              </a:rPr>
              <a:t> </a:t>
            </a:r>
            <a:r>
              <a:rPr sz="2400" b="0" spc="-10" dirty="0">
                <a:solidFill>
                  <a:schemeClr val="bg1"/>
                </a:solidFill>
                <a:latin typeface="Times New Roman"/>
                <a:cs typeface="Times New Roman"/>
              </a:rPr>
              <a:t>most</a:t>
            </a:r>
            <a:r>
              <a:rPr sz="2400" b="0" spc="15" dirty="0">
                <a:solidFill>
                  <a:schemeClr val="bg1"/>
                </a:solidFill>
                <a:latin typeface="Times New Roman"/>
                <a:cs typeface="Times New Roman"/>
              </a:rPr>
              <a:t> </a:t>
            </a:r>
            <a:r>
              <a:rPr sz="2400" b="0" dirty="0">
                <a:solidFill>
                  <a:schemeClr val="bg1"/>
                </a:solidFill>
                <a:latin typeface="Times New Roman"/>
                <a:cs typeface="Times New Roman"/>
              </a:rPr>
              <a:t>of</a:t>
            </a:r>
            <a:r>
              <a:rPr sz="2400" b="0" spc="-5" dirty="0">
                <a:solidFill>
                  <a:schemeClr val="bg1"/>
                </a:solidFill>
                <a:latin typeface="Times New Roman"/>
                <a:cs typeface="Times New Roman"/>
              </a:rPr>
              <a:t> </a:t>
            </a:r>
            <a:r>
              <a:rPr sz="2400" b="0" dirty="0">
                <a:solidFill>
                  <a:schemeClr val="bg1"/>
                </a:solidFill>
                <a:latin typeface="Times New Roman"/>
                <a:cs typeface="Times New Roman"/>
              </a:rPr>
              <a:t>it</a:t>
            </a:r>
            <a:r>
              <a:rPr sz="2400" b="0" spc="-10" dirty="0">
                <a:solidFill>
                  <a:schemeClr val="bg1"/>
                </a:solidFill>
                <a:latin typeface="Times New Roman"/>
                <a:cs typeface="Times New Roman"/>
              </a:rPr>
              <a:t> </a:t>
            </a:r>
            <a:r>
              <a:rPr sz="2400" b="0" spc="-5" dirty="0">
                <a:solidFill>
                  <a:schemeClr val="bg1"/>
                </a:solidFill>
                <a:latin typeface="Times New Roman"/>
                <a:cs typeface="Times New Roman"/>
              </a:rPr>
              <a:t>is</a:t>
            </a:r>
            <a:r>
              <a:rPr sz="2400" b="0" dirty="0">
                <a:solidFill>
                  <a:schemeClr val="bg1"/>
                </a:solidFill>
                <a:latin typeface="Times New Roman"/>
                <a:cs typeface="Times New Roman"/>
              </a:rPr>
              <a:t> carried</a:t>
            </a:r>
            <a:r>
              <a:rPr sz="2400" b="0" spc="-30" dirty="0">
                <a:solidFill>
                  <a:schemeClr val="bg1"/>
                </a:solidFill>
                <a:latin typeface="Times New Roman"/>
                <a:cs typeface="Times New Roman"/>
              </a:rPr>
              <a:t> </a:t>
            </a:r>
            <a:r>
              <a:rPr sz="2400" b="0" dirty="0">
                <a:solidFill>
                  <a:schemeClr val="bg1"/>
                </a:solidFill>
                <a:latin typeface="Times New Roman"/>
                <a:cs typeface="Times New Roman"/>
              </a:rPr>
              <a:t>to </a:t>
            </a:r>
            <a:r>
              <a:rPr sz="2400" b="0" spc="-585" dirty="0">
                <a:solidFill>
                  <a:schemeClr val="bg1"/>
                </a:solidFill>
                <a:latin typeface="Times New Roman"/>
                <a:cs typeface="Times New Roman"/>
              </a:rPr>
              <a:t> </a:t>
            </a:r>
            <a:r>
              <a:rPr sz="2400" b="0" dirty="0">
                <a:solidFill>
                  <a:schemeClr val="bg1"/>
                </a:solidFill>
                <a:latin typeface="Times New Roman"/>
                <a:cs typeface="Times New Roman"/>
              </a:rPr>
              <a:t>the</a:t>
            </a:r>
            <a:r>
              <a:rPr sz="2400" b="0" spc="-15" dirty="0">
                <a:solidFill>
                  <a:schemeClr val="bg1"/>
                </a:solidFill>
                <a:latin typeface="Times New Roman"/>
                <a:cs typeface="Times New Roman"/>
              </a:rPr>
              <a:t> </a:t>
            </a:r>
            <a:r>
              <a:rPr sz="2400" b="0" dirty="0">
                <a:solidFill>
                  <a:schemeClr val="bg1"/>
                </a:solidFill>
                <a:latin typeface="Times New Roman"/>
                <a:cs typeface="Times New Roman"/>
              </a:rPr>
              <a:t>liver</a:t>
            </a:r>
            <a:r>
              <a:rPr sz="2400" b="0" spc="-30" dirty="0">
                <a:solidFill>
                  <a:schemeClr val="bg1"/>
                </a:solidFill>
                <a:latin typeface="Times New Roman"/>
                <a:cs typeface="Times New Roman"/>
              </a:rPr>
              <a:t> </a:t>
            </a:r>
            <a:r>
              <a:rPr sz="2400" b="0" dirty="0">
                <a:solidFill>
                  <a:schemeClr val="bg1"/>
                </a:solidFill>
                <a:latin typeface="Times New Roman"/>
                <a:cs typeface="Times New Roman"/>
              </a:rPr>
              <a:t>bound to</a:t>
            </a:r>
            <a:r>
              <a:rPr sz="2400" b="0" spc="-5" dirty="0">
                <a:solidFill>
                  <a:schemeClr val="bg1"/>
                </a:solidFill>
                <a:latin typeface="Times New Roman"/>
                <a:cs typeface="Times New Roman"/>
              </a:rPr>
              <a:t> </a:t>
            </a:r>
            <a:r>
              <a:rPr sz="2400" b="0" dirty="0">
                <a:solidFill>
                  <a:schemeClr val="bg1"/>
                </a:solidFill>
                <a:latin typeface="Times New Roman"/>
                <a:cs typeface="Times New Roman"/>
              </a:rPr>
              <a:t>albumin</a:t>
            </a:r>
            <a:r>
              <a:rPr sz="2400" b="0" dirty="0" smtClean="0">
                <a:solidFill>
                  <a:schemeClr val="bg1"/>
                </a:solidFill>
                <a:latin typeface="Times New Roman"/>
                <a:cs typeface="Times New Roman"/>
              </a:rPr>
              <a:t>.</a:t>
            </a:r>
            <a:endParaRPr sz="2400" b="0" dirty="0">
              <a:solidFill>
                <a:schemeClr val="bg1"/>
              </a:solidFill>
              <a:latin typeface="Times New Roman"/>
              <a:cs typeface="Times New Roman"/>
            </a:endParaRPr>
          </a:p>
        </p:txBody>
      </p:sp>
    </p:spTree>
    <p:extLst>
      <p:ext uri="{BB962C8B-B14F-4D97-AF65-F5344CB8AC3E}">
        <p14:creationId xmlns:p14="http://schemas.microsoft.com/office/powerpoint/2010/main" val="41939973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a:xfrm>
            <a:off x="609600" y="381000"/>
            <a:ext cx="8077200" cy="762000"/>
          </a:xfrm>
        </p:spPr>
        <p:txBody>
          <a:bodyPr/>
          <a:lstStyle/>
          <a:p>
            <a:pPr algn="ctr"/>
            <a:r>
              <a:rPr lang="en-US" altLang="zh-CN" b="1" dirty="0">
                <a:solidFill>
                  <a:schemeClr val="bg1"/>
                </a:solidFill>
                <a:effectLst>
                  <a:outerShdw blurRad="38100" dist="38100" dir="2700000" algn="tl">
                    <a:srgbClr val="000000">
                      <a:alpha val="43137"/>
                    </a:srgbClr>
                  </a:outerShdw>
                </a:effectLst>
              </a:rPr>
              <a:t>Introduction</a:t>
            </a:r>
          </a:p>
        </p:txBody>
      </p:sp>
      <p:sp>
        <p:nvSpPr>
          <p:cNvPr id="108547" name="Rectangle 3"/>
          <p:cNvSpPr>
            <a:spLocks noGrp="1" noRot="1" noChangeArrowheads="1"/>
          </p:cNvSpPr>
          <p:nvPr>
            <p:ph idx="1"/>
          </p:nvPr>
        </p:nvSpPr>
        <p:spPr>
          <a:xfrm>
            <a:off x="533400" y="1524000"/>
            <a:ext cx="8077200" cy="4498975"/>
          </a:xfrm>
        </p:spPr>
        <p:txBody>
          <a:bodyPr/>
          <a:lstStyle/>
          <a:p>
            <a:pPr algn="just">
              <a:lnSpc>
                <a:spcPct val="150000"/>
              </a:lnSpc>
              <a:buFont typeface="Wingdings" pitchFamily="2" charset="2"/>
              <a:buNone/>
            </a:pPr>
            <a:r>
              <a:rPr lang="en-US" altLang="zh-CN" b="1" dirty="0">
                <a:solidFill>
                  <a:schemeClr val="bg1"/>
                </a:solidFill>
              </a:rPr>
              <a:t>CIRRHOSIS</a:t>
            </a:r>
          </a:p>
          <a:p>
            <a:pPr algn="just">
              <a:lnSpc>
                <a:spcPct val="150000"/>
              </a:lnSpc>
            </a:pPr>
            <a:r>
              <a:rPr lang="en-US" altLang="zh-CN" sz="2400" dirty="0">
                <a:solidFill>
                  <a:schemeClr val="bg1"/>
                </a:solidFill>
              </a:rPr>
              <a:t>Term was 1st coined by Laennec in 1826</a:t>
            </a:r>
          </a:p>
          <a:p>
            <a:pPr algn="just">
              <a:lnSpc>
                <a:spcPct val="150000"/>
              </a:lnSpc>
            </a:pPr>
            <a:r>
              <a:rPr lang="en-US" altLang="zh-CN" sz="2400" dirty="0">
                <a:solidFill>
                  <a:schemeClr val="bg1"/>
                </a:solidFill>
              </a:rPr>
              <a:t>Many definitions but common theme is injury, repair, regeneration and scarring</a:t>
            </a:r>
          </a:p>
          <a:p>
            <a:pPr algn="just">
              <a:lnSpc>
                <a:spcPct val="150000"/>
              </a:lnSpc>
            </a:pPr>
            <a:r>
              <a:rPr lang="en-US" altLang="zh-CN" sz="2400" dirty="0">
                <a:solidFill>
                  <a:schemeClr val="bg1"/>
                </a:solidFill>
              </a:rPr>
              <a:t>NOT a localized process; involves entire liver</a:t>
            </a:r>
          </a:p>
          <a:p>
            <a:pPr marL="0" indent="0" algn="just">
              <a:lnSpc>
                <a:spcPct val="150000"/>
              </a:lnSpc>
              <a:buNone/>
            </a:pPr>
            <a:endParaRPr lang="en-US" altLang="zh-CN" dirty="0">
              <a:solidFill>
                <a:schemeClr val="bg1"/>
              </a:solidFill>
            </a:endParaRPr>
          </a:p>
        </p:txBody>
      </p:sp>
    </p:spTree>
    <p:extLst>
      <p:ext uri="{BB962C8B-B14F-4D97-AF65-F5344CB8AC3E}">
        <p14:creationId xmlns:p14="http://schemas.microsoft.com/office/powerpoint/2010/main" val="1445005332"/>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792162"/>
          </a:xfrm>
        </p:spPr>
        <p:txBody>
          <a:bodyPr/>
          <a:lstStyle/>
          <a:p>
            <a:pPr algn="ctr" rtl="0"/>
            <a:r>
              <a:rPr lang="en-US" dirty="0"/>
              <a:t>Liver </a:t>
            </a:r>
            <a:r>
              <a:rPr lang="en-US" dirty="0" smtClean="0"/>
              <a:t>cirrhosis</a:t>
            </a:r>
            <a:endParaRPr lang="en-US" dirty="0"/>
          </a:p>
        </p:txBody>
      </p:sp>
      <p:sp>
        <p:nvSpPr>
          <p:cNvPr id="3075" name="Rectangle 3"/>
          <p:cNvSpPr>
            <a:spLocks noGrp="1" noChangeArrowheads="1"/>
          </p:cNvSpPr>
          <p:nvPr>
            <p:ph idx="1"/>
          </p:nvPr>
        </p:nvSpPr>
        <p:spPr>
          <a:xfrm>
            <a:off x="323528" y="1844675"/>
            <a:ext cx="8568952" cy="4895850"/>
          </a:xfrm>
        </p:spPr>
        <p:txBody>
          <a:bodyPr>
            <a:normAutofit/>
          </a:bodyPr>
          <a:lstStyle/>
          <a:p>
            <a:pPr algn="l" rtl="0">
              <a:lnSpc>
                <a:spcPct val="150000"/>
              </a:lnSpc>
            </a:pPr>
            <a:r>
              <a:rPr lang="en-US" sz="2800" dirty="0">
                <a:solidFill>
                  <a:schemeClr val="bg1"/>
                </a:solidFill>
              </a:rPr>
              <a:t>Chronic progressive liver disease leading to :</a:t>
            </a:r>
          </a:p>
          <a:p>
            <a:pPr lvl="1" algn="l" rtl="0">
              <a:lnSpc>
                <a:spcPct val="150000"/>
              </a:lnSpc>
            </a:pPr>
            <a:r>
              <a:rPr lang="en-US" sz="2400" dirty="0" err="1">
                <a:solidFill>
                  <a:schemeClr val="bg1"/>
                </a:solidFill>
              </a:rPr>
              <a:t>Necroinflammatory</a:t>
            </a:r>
            <a:r>
              <a:rPr lang="en-US" sz="2400" dirty="0">
                <a:solidFill>
                  <a:schemeClr val="bg1"/>
                </a:solidFill>
              </a:rPr>
              <a:t> reaction</a:t>
            </a:r>
          </a:p>
          <a:p>
            <a:pPr lvl="1" algn="l" rtl="0">
              <a:lnSpc>
                <a:spcPct val="150000"/>
              </a:lnSpc>
            </a:pPr>
            <a:r>
              <a:rPr lang="en-US" sz="2400" dirty="0">
                <a:solidFill>
                  <a:schemeClr val="bg1"/>
                </a:solidFill>
              </a:rPr>
              <a:t>Fibrosis</a:t>
            </a:r>
          </a:p>
          <a:p>
            <a:pPr lvl="1" algn="l" rtl="0">
              <a:lnSpc>
                <a:spcPct val="150000"/>
              </a:lnSpc>
            </a:pPr>
            <a:r>
              <a:rPr lang="en-US" sz="2400" dirty="0">
                <a:solidFill>
                  <a:schemeClr val="bg1"/>
                </a:solidFill>
              </a:rPr>
              <a:t>Loss of the lobular and </a:t>
            </a:r>
            <a:r>
              <a:rPr lang="en-US" sz="2400" dirty="0" smtClean="0">
                <a:solidFill>
                  <a:schemeClr val="bg1"/>
                </a:solidFill>
              </a:rPr>
              <a:t>vascular architecture </a:t>
            </a:r>
            <a:r>
              <a:rPr lang="en-US" sz="2400" dirty="0">
                <a:solidFill>
                  <a:schemeClr val="bg1"/>
                </a:solidFill>
              </a:rPr>
              <a:t>of liver lobules</a:t>
            </a:r>
          </a:p>
          <a:p>
            <a:pPr lvl="1" algn="l" rtl="0">
              <a:lnSpc>
                <a:spcPct val="150000"/>
              </a:lnSpc>
            </a:pPr>
            <a:r>
              <a:rPr lang="en-US" sz="2400" dirty="0" smtClean="0">
                <a:solidFill>
                  <a:schemeClr val="bg1"/>
                </a:solidFill>
              </a:rPr>
              <a:t>Regenerating </a:t>
            </a:r>
            <a:r>
              <a:rPr lang="en-US" sz="2400" dirty="0">
                <a:solidFill>
                  <a:schemeClr val="bg1"/>
                </a:solidFill>
              </a:rPr>
              <a:t>nodules </a:t>
            </a:r>
            <a:endParaRPr lang="en-US" sz="2400" dirty="0" smtClean="0">
              <a:solidFill>
                <a:schemeClr val="bg1"/>
              </a:solidFill>
            </a:endParaRPr>
          </a:p>
          <a:p>
            <a:pPr>
              <a:lnSpc>
                <a:spcPct val="150000"/>
              </a:lnSpc>
            </a:pPr>
            <a:endParaRPr lang="en-US" sz="2800" dirty="0" smtClean="0">
              <a:solidFill>
                <a:schemeClr val="bg1"/>
              </a:solidFill>
            </a:endParaRPr>
          </a:p>
          <a:p>
            <a:pPr marL="0" indent="0">
              <a:lnSpc>
                <a:spcPct val="150000"/>
              </a:lnSpc>
              <a:buNone/>
            </a:pPr>
            <a:endParaRPr lang="en-US" sz="2800" dirty="0">
              <a:solidFill>
                <a:schemeClr val="bg1"/>
              </a:solidFill>
            </a:endParaRPr>
          </a:p>
        </p:txBody>
      </p:sp>
    </p:spTree>
    <p:extLst>
      <p:ext uri="{BB962C8B-B14F-4D97-AF65-F5344CB8AC3E}">
        <p14:creationId xmlns:p14="http://schemas.microsoft.com/office/powerpoint/2010/main" val="28180937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rrowheads="1"/>
          </p:cNvSpPr>
          <p:nvPr>
            <p:ph type="title"/>
          </p:nvPr>
        </p:nvSpPr>
        <p:spPr/>
        <p:txBody>
          <a:bodyPr/>
          <a:lstStyle/>
          <a:p>
            <a:pPr algn="ctr"/>
            <a:r>
              <a:rPr lang="en-US" dirty="0">
                <a:ln w="13335" cmpd="sng">
                  <a:solidFill>
                    <a:srgbClr val="759AA5">
                      <a:lumMod val="50000"/>
                    </a:srgbClr>
                  </a:solidFill>
                  <a:prstDash val="solid"/>
                </a:ln>
                <a:solidFill>
                  <a:srgbClr val="B9AB6F">
                    <a:tint val="1000"/>
                  </a:srgbClr>
                </a:solidFill>
              </a:rPr>
              <a:t>Definition</a:t>
            </a:r>
            <a:endParaRPr lang="en-US" altLang="zh-CN" sz="4000" b="1" dirty="0">
              <a:solidFill>
                <a:srgbClr val="FF9900"/>
              </a:solidFill>
              <a:ea typeface="宋体" charset="-122"/>
            </a:endParaRPr>
          </a:p>
        </p:txBody>
      </p:sp>
      <p:sp>
        <p:nvSpPr>
          <p:cNvPr id="249859" name="Rectangle 3"/>
          <p:cNvSpPr>
            <a:spLocks noGrp="1" noRot="1" noChangeArrowheads="1"/>
          </p:cNvSpPr>
          <p:nvPr>
            <p:ph type="body" idx="1"/>
          </p:nvPr>
        </p:nvSpPr>
        <p:spPr>
          <a:xfrm>
            <a:off x="179512" y="1844675"/>
            <a:ext cx="8784976" cy="4895850"/>
          </a:xfrm>
        </p:spPr>
        <p:txBody>
          <a:bodyPr>
            <a:normAutofit/>
          </a:bodyPr>
          <a:lstStyle/>
          <a:p>
            <a:pPr marL="0" indent="0" algn="just">
              <a:lnSpc>
                <a:spcPct val="200000"/>
              </a:lnSpc>
              <a:buNone/>
            </a:pPr>
            <a:r>
              <a:rPr lang="en-US" altLang="zh-CN" sz="2800" dirty="0" smtClean="0">
                <a:solidFill>
                  <a:schemeClr val="bg1"/>
                </a:solidFill>
              </a:rPr>
              <a:t>Cirrhosis </a:t>
            </a:r>
            <a:r>
              <a:rPr lang="en-US" altLang="zh-CN" sz="2800" dirty="0">
                <a:solidFill>
                  <a:schemeClr val="bg1"/>
                </a:solidFill>
              </a:rPr>
              <a:t>is a pathological diagnosis. It is characterized by widespread fibrosis with nodular regeneration. Its presence implies previous or continuing hepatic cell damage</a:t>
            </a:r>
          </a:p>
        </p:txBody>
      </p:sp>
    </p:spTree>
    <p:extLst>
      <p:ext uri="{BB962C8B-B14F-4D97-AF65-F5344CB8AC3E}">
        <p14:creationId xmlns:p14="http://schemas.microsoft.com/office/powerpoint/2010/main" val="3643996888"/>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a:r>
              <a:rPr lang="en-US" dirty="0"/>
              <a:t>Pathophysiology</a:t>
            </a:r>
          </a:p>
        </p:txBody>
      </p:sp>
      <p:sp>
        <p:nvSpPr>
          <p:cNvPr id="12291" name="Rectangle 3"/>
          <p:cNvSpPr>
            <a:spLocks noGrp="1" noChangeArrowheads="1"/>
          </p:cNvSpPr>
          <p:nvPr>
            <p:ph type="body" idx="1"/>
          </p:nvPr>
        </p:nvSpPr>
        <p:spPr>
          <a:xfrm>
            <a:off x="179512" y="1556792"/>
            <a:ext cx="8856984" cy="5687789"/>
          </a:xfrm>
        </p:spPr>
        <p:txBody>
          <a:bodyPr/>
          <a:lstStyle/>
          <a:p>
            <a:pPr>
              <a:lnSpc>
                <a:spcPct val="150000"/>
              </a:lnSpc>
            </a:pPr>
            <a:r>
              <a:rPr lang="en-US" sz="2400" dirty="0">
                <a:solidFill>
                  <a:schemeClr val="bg1"/>
                </a:solidFill>
              </a:rPr>
              <a:t>Alcoholic cirrhosis – accumulation of fat and scar formation in the liver cells</a:t>
            </a:r>
          </a:p>
          <a:p>
            <a:pPr>
              <a:lnSpc>
                <a:spcPct val="150000"/>
              </a:lnSpc>
            </a:pPr>
            <a:r>
              <a:rPr lang="en-US" sz="2400" dirty="0" smtClean="0">
                <a:solidFill>
                  <a:schemeClr val="bg1"/>
                </a:solidFill>
              </a:rPr>
              <a:t>Post necrotic </a:t>
            </a:r>
            <a:r>
              <a:rPr lang="en-US" sz="2400" dirty="0">
                <a:solidFill>
                  <a:schemeClr val="bg1"/>
                </a:solidFill>
              </a:rPr>
              <a:t>cirrhosis – broad bands of scar tissue resulted from viral, toxic, or autoimmune hepatitis</a:t>
            </a:r>
          </a:p>
          <a:p>
            <a:pPr>
              <a:lnSpc>
                <a:spcPct val="150000"/>
              </a:lnSpc>
            </a:pPr>
            <a:r>
              <a:rPr lang="en-US" sz="2400" dirty="0">
                <a:solidFill>
                  <a:schemeClr val="bg1"/>
                </a:solidFill>
              </a:rPr>
              <a:t>Biliary cirrhosis – diffuse fibrosis with jaundice </a:t>
            </a:r>
            <a:r>
              <a:rPr lang="en-US" sz="2400" dirty="0" smtClean="0">
                <a:solidFill>
                  <a:schemeClr val="bg1"/>
                </a:solidFill>
              </a:rPr>
              <a:t>from chronic </a:t>
            </a:r>
            <a:r>
              <a:rPr lang="en-US" sz="2400" dirty="0">
                <a:solidFill>
                  <a:schemeClr val="bg1"/>
                </a:solidFill>
              </a:rPr>
              <a:t>biliary obstruction</a:t>
            </a:r>
          </a:p>
          <a:p>
            <a:pPr>
              <a:lnSpc>
                <a:spcPct val="150000"/>
              </a:lnSpc>
            </a:pPr>
            <a:r>
              <a:rPr lang="en-US" sz="2400" dirty="0">
                <a:solidFill>
                  <a:schemeClr val="bg1"/>
                </a:solidFill>
              </a:rPr>
              <a:t>Cardiac cirrhosis – from long-standing right sided heart failure</a:t>
            </a:r>
          </a:p>
        </p:txBody>
      </p:sp>
    </p:spTree>
    <p:extLst>
      <p:ext uri="{BB962C8B-B14F-4D97-AF65-F5344CB8AC3E}">
        <p14:creationId xmlns:p14="http://schemas.microsoft.com/office/powerpoint/2010/main" val="1496715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792162"/>
          </a:xfrm>
        </p:spPr>
        <p:txBody>
          <a:bodyPr>
            <a:normAutofit/>
          </a:bodyPr>
          <a:lstStyle/>
          <a:p>
            <a:pPr algn="ctr"/>
            <a:r>
              <a:rPr lang="en-US" dirty="0" smtClean="0">
                <a:solidFill>
                  <a:schemeClr val="bg1"/>
                </a:solidFill>
                <a:effectLst>
                  <a:outerShdw blurRad="38100" dist="38100" dir="2700000" algn="tl">
                    <a:srgbClr val="000000">
                      <a:alpha val="43137"/>
                    </a:srgbClr>
                  </a:outerShdw>
                </a:effectLst>
              </a:rPr>
              <a:t>Causes </a:t>
            </a:r>
            <a:r>
              <a:rPr lang="en-US" dirty="0">
                <a:solidFill>
                  <a:schemeClr val="bg1"/>
                </a:solidFill>
                <a:effectLst>
                  <a:outerShdw blurRad="38100" dist="38100" dir="2700000" algn="tl">
                    <a:srgbClr val="000000">
                      <a:alpha val="43137"/>
                    </a:srgbClr>
                  </a:outerShdw>
                </a:effectLst>
              </a:rPr>
              <a:t>of liver cirrhosis</a:t>
            </a:r>
          </a:p>
        </p:txBody>
      </p:sp>
      <p:sp>
        <p:nvSpPr>
          <p:cNvPr id="4099" name="Rectangle 3"/>
          <p:cNvSpPr>
            <a:spLocks noGrp="1" noChangeArrowheads="1"/>
          </p:cNvSpPr>
          <p:nvPr>
            <p:ph idx="1"/>
          </p:nvPr>
        </p:nvSpPr>
        <p:spPr/>
        <p:txBody>
          <a:bodyPr>
            <a:normAutofit fontScale="62500" lnSpcReduction="20000"/>
          </a:bodyPr>
          <a:lstStyle/>
          <a:p>
            <a:pPr algn="l" rtl="0">
              <a:lnSpc>
                <a:spcPct val="150000"/>
              </a:lnSpc>
            </a:pPr>
            <a:r>
              <a:rPr lang="en-US" sz="2800" dirty="0">
                <a:solidFill>
                  <a:schemeClr val="bg1"/>
                </a:solidFill>
              </a:rPr>
              <a:t>Viral hepatitis: B and C</a:t>
            </a:r>
          </a:p>
          <a:p>
            <a:pPr algn="l" rtl="0">
              <a:lnSpc>
                <a:spcPct val="150000"/>
              </a:lnSpc>
            </a:pPr>
            <a:r>
              <a:rPr lang="en-US" sz="2800" dirty="0">
                <a:solidFill>
                  <a:schemeClr val="bg1"/>
                </a:solidFill>
              </a:rPr>
              <a:t>Alcohol</a:t>
            </a:r>
          </a:p>
          <a:p>
            <a:pPr algn="l" rtl="0">
              <a:lnSpc>
                <a:spcPct val="150000"/>
              </a:lnSpc>
            </a:pPr>
            <a:r>
              <a:rPr lang="en-US" sz="2800" dirty="0">
                <a:solidFill>
                  <a:schemeClr val="bg1"/>
                </a:solidFill>
              </a:rPr>
              <a:t>Biliary diseases: primary or secondary</a:t>
            </a:r>
          </a:p>
          <a:p>
            <a:pPr algn="l" rtl="0">
              <a:lnSpc>
                <a:spcPct val="150000"/>
              </a:lnSpc>
            </a:pPr>
            <a:r>
              <a:rPr lang="en-US" sz="2800" dirty="0">
                <a:solidFill>
                  <a:schemeClr val="bg1"/>
                </a:solidFill>
              </a:rPr>
              <a:t>Autoimmune hepatitis</a:t>
            </a:r>
          </a:p>
          <a:p>
            <a:pPr algn="l" rtl="0">
              <a:lnSpc>
                <a:spcPct val="150000"/>
              </a:lnSpc>
            </a:pPr>
            <a:r>
              <a:rPr lang="en-US" sz="2800" dirty="0">
                <a:solidFill>
                  <a:schemeClr val="bg1"/>
                </a:solidFill>
              </a:rPr>
              <a:t>Vascular causes: CHF, Budd-</a:t>
            </a:r>
            <a:r>
              <a:rPr lang="en-US" sz="2800" dirty="0" err="1">
                <a:solidFill>
                  <a:schemeClr val="bg1"/>
                </a:solidFill>
              </a:rPr>
              <a:t>Chiari</a:t>
            </a:r>
            <a:r>
              <a:rPr lang="en-US" sz="2800" dirty="0">
                <a:solidFill>
                  <a:schemeClr val="bg1"/>
                </a:solidFill>
              </a:rPr>
              <a:t> syndrome, </a:t>
            </a:r>
            <a:r>
              <a:rPr lang="en-US" sz="2800" dirty="0" err="1">
                <a:solidFill>
                  <a:schemeClr val="bg1"/>
                </a:solidFill>
              </a:rPr>
              <a:t>Veno</a:t>
            </a:r>
            <a:r>
              <a:rPr lang="en-US" sz="2800" dirty="0">
                <a:solidFill>
                  <a:schemeClr val="bg1"/>
                </a:solidFill>
              </a:rPr>
              <a:t>-occlusive disease</a:t>
            </a:r>
          </a:p>
          <a:p>
            <a:pPr algn="l" rtl="0">
              <a:lnSpc>
                <a:spcPct val="150000"/>
              </a:lnSpc>
            </a:pPr>
            <a:r>
              <a:rPr lang="en-US" sz="2800" dirty="0">
                <a:solidFill>
                  <a:schemeClr val="bg1"/>
                </a:solidFill>
              </a:rPr>
              <a:t>Drugs and toxins</a:t>
            </a:r>
          </a:p>
          <a:p>
            <a:pPr algn="l" rtl="0">
              <a:lnSpc>
                <a:spcPct val="150000"/>
              </a:lnSpc>
            </a:pPr>
            <a:r>
              <a:rPr lang="en-US" sz="2800" dirty="0">
                <a:solidFill>
                  <a:schemeClr val="bg1"/>
                </a:solidFill>
              </a:rPr>
              <a:t>Hereditary and metabolic: hemochromatosis, Wilson’s disease, </a:t>
            </a:r>
            <a:r>
              <a:rPr lang="el-GR" sz="2800" dirty="0">
                <a:solidFill>
                  <a:schemeClr val="bg1"/>
                </a:solidFill>
              </a:rPr>
              <a:t>α</a:t>
            </a:r>
            <a:r>
              <a:rPr lang="en-US" sz="2800" dirty="0">
                <a:solidFill>
                  <a:schemeClr val="bg1"/>
                </a:solidFill>
              </a:rPr>
              <a:t>1-antitrypsin deficiency</a:t>
            </a:r>
          </a:p>
          <a:p>
            <a:pPr algn="l" rtl="0">
              <a:lnSpc>
                <a:spcPct val="150000"/>
              </a:lnSpc>
            </a:pPr>
            <a:r>
              <a:rPr lang="en-US" sz="2800" dirty="0">
                <a:solidFill>
                  <a:schemeClr val="bg1"/>
                </a:solidFill>
              </a:rPr>
              <a:t>Non alcoholic liver disease (NASH)</a:t>
            </a:r>
          </a:p>
          <a:p>
            <a:pPr algn="l" rtl="0">
              <a:lnSpc>
                <a:spcPct val="150000"/>
              </a:lnSpc>
            </a:pPr>
            <a:r>
              <a:rPr lang="en-US" sz="2800" dirty="0">
                <a:solidFill>
                  <a:schemeClr val="bg1"/>
                </a:solidFill>
              </a:rPr>
              <a:t>Cryptogenic liver cirrhosis</a:t>
            </a:r>
          </a:p>
        </p:txBody>
      </p:sp>
    </p:spTree>
    <p:extLst>
      <p:ext uri="{BB962C8B-B14F-4D97-AF65-F5344CB8AC3E}">
        <p14:creationId xmlns:p14="http://schemas.microsoft.com/office/powerpoint/2010/main" val="2385864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61" y="228600"/>
            <a:ext cx="8288949" cy="5070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410200"/>
            <a:ext cx="9144000" cy="1338828"/>
          </a:xfrm>
          <a:prstGeom prst="rect">
            <a:avLst/>
          </a:prstGeom>
        </p:spPr>
        <p:txBody>
          <a:bodyPr wrap="square">
            <a:spAutoFit/>
          </a:bodyPr>
          <a:lstStyle/>
          <a:p>
            <a:pPr>
              <a:lnSpc>
                <a:spcPct val="150000"/>
              </a:lnSpc>
            </a:pPr>
            <a:r>
              <a:rPr lang="en-US" dirty="0">
                <a:solidFill>
                  <a:schemeClr val="bg1"/>
                </a:solidFill>
              </a:rPr>
              <a:t>Alcoholic liver disease. The interrelationships among hepatic </a:t>
            </a:r>
            <a:r>
              <a:rPr lang="en-US" dirty="0" err="1">
                <a:solidFill>
                  <a:schemeClr val="bg1"/>
                </a:solidFill>
              </a:rPr>
              <a:t>steatosis</a:t>
            </a:r>
            <a:r>
              <a:rPr lang="en-US" dirty="0">
                <a:solidFill>
                  <a:schemeClr val="bg1"/>
                </a:solidFill>
              </a:rPr>
              <a:t>, </a:t>
            </a:r>
            <a:r>
              <a:rPr lang="en-US" dirty="0" smtClean="0">
                <a:solidFill>
                  <a:schemeClr val="bg1"/>
                </a:solidFill>
              </a:rPr>
              <a:t>hepatitis </a:t>
            </a:r>
            <a:r>
              <a:rPr lang="en-US" dirty="0">
                <a:solidFill>
                  <a:schemeClr val="bg1"/>
                </a:solidFill>
              </a:rPr>
              <a:t>and cirrhosis are shown, along with a depiction of </a:t>
            </a:r>
            <a:r>
              <a:rPr lang="en-US" dirty="0" smtClean="0">
                <a:solidFill>
                  <a:schemeClr val="bg1"/>
                </a:solidFill>
              </a:rPr>
              <a:t>key morphologic </a:t>
            </a:r>
            <a:r>
              <a:rPr lang="en-US" dirty="0">
                <a:solidFill>
                  <a:schemeClr val="bg1"/>
                </a:solidFill>
              </a:rPr>
              <a:t>features at the morphologic level.</a:t>
            </a:r>
          </a:p>
        </p:txBody>
      </p:sp>
    </p:spTree>
    <p:extLst>
      <p:ext uri="{BB962C8B-B14F-4D97-AF65-F5344CB8AC3E}">
        <p14:creationId xmlns:p14="http://schemas.microsoft.com/office/powerpoint/2010/main" val="2352868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rrowheads="1"/>
          </p:cNvSpPr>
          <p:nvPr>
            <p:ph type="title"/>
          </p:nvPr>
        </p:nvSpPr>
        <p:spPr/>
        <p:txBody>
          <a:bodyPr/>
          <a:lstStyle/>
          <a:p>
            <a:pPr algn="ctr"/>
            <a:r>
              <a:rPr lang="en-US" altLang="zh-CN" dirty="0"/>
              <a:t>Classification of Cirrhosis</a:t>
            </a:r>
          </a:p>
        </p:txBody>
      </p:sp>
      <p:sp>
        <p:nvSpPr>
          <p:cNvPr id="294915" name="Rectangle 3"/>
          <p:cNvSpPr>
            <a:spLocks noGrp="1" noRot="1" noChangeArrowheads="1"/>
          </p:cNvSpPr>
          <p:nvPr>
            <p:ph type="body" idx="1"/>
          </p:nvPr>
        </p:nvSpPr>
        <p:spPr/>
        <p:txBody>
          <a:bodyPr/>
          <a:lstStyle/>
          <a:p>
            <a:pPr marL="609600" indent="-609600">
              <a:lnSpc>
                <a:spcPct val="150000"/>
              </a:lnSpc>
            </a:pPr>
            <a:endParaRPr lang="en-US" altLang="zh-CN" dirty="0">
              <a:solidFill>
                <a:schemeClr val="bg1"/>
              </a:solidFill>
            </a:endParaRPr>
          </a:p>
          <a:p>
            <a:pPr marL="609600" indent="-609600">
              <a:lnSpc>
                <a:spcPct val="150000"/>
              </a:lnSpc>
            </a:pPr>
            <a:r>
              <a:rPr lang="en-US" altLang="zh-CN" dirty="0">
                <a:solidFill>
                  <a:schemeClr val="bg1"/>
                </a:solidFill>
              </a:rPr>
              <a:t>WHO divided cirrhosis into 3 categories based on morphological characteristics of the hepatic nodules</a:t>
            </a:r>
          </a:p>
          <a:p>
            <a:pPr marL="990600" lvl="1" indent="-533400">
              <a:lnSpc>
                <a:spcPct val="150000"/>
              </a:lnSpc>
              <a:buFont typeface="Arial" charset="0"/>
              <a:buAutoNum type="arabicPeriod"/>
            </a:pPr>
            <a:r>
              <a:rPr lang="en-US" altLang="zh-CN" dirty="0" err="1">
                <a:solidFill>
                  <a:schemeClr val="bg1"/>
                </a:solidFill>
              </a:rPr>
              <a:t>Micronodular</a:t>
            </a:r>
            <a:endParaRPr lang="en-US" altLang="zh-CN" dirty="0">
              <a:solidFill>
                <a:schemeClr val="bg1"/>
              </a:solidFill>
            </a:endParaRPr>
          </a:p>
          <a:p>
            <a:pPr marL="990600" lvl="1" indent="-533400">
              <a:lnSpc>
                <a:spcPct val="150000"/>
              </a:lnSpc>
              <a:buFont typeface="Arial" charset="0"/>
              <a:buAutoNum type="arabicPeriod"/>
            </a:pPr>
            <a:r>
              <a:rPr lang="en-US" altLang="zh-CN" dirty="0" err="1">
                <a:solidFill>
                  <a:schemeClr val="bg1"/>
                </a:solidFill>
              </a:rPr>
              <a:t>Macronodular</a:t>
            </a:r>
            <a:endParaRPr lang="en-US" altLang="zh-CN" dirty="0">
              <a:solidFill>
                <a:schemeClr val="bg1"/>
              </a:solidFill>
            </a:endParaRPr>
          </a:p>
          <a:p>
            <a:pPr marL="990600" lvl="1" indent="-533400">
              <a:lnSpc>
                <a:spcPct val="150000"/>
              </a:lnSpc>
              <a:buFont typeface="Arial" charset="0"/>
              <a:buAutoNum type="arabicPeriod"/>
            </a:pPr>
            <a:r>
              <a:rPr lang="en-US" altLang="zh-CN" dirty="0">
                <a:solidFill>
                  <a:schemeClr val="bg1"/>
                </a:solidFill>
              </a:rPr>
              <a:t>Mixed</a:t>
            </a:r>
          </a:p>
        </p:txBody>
      </p:sp>
    </p:spTree>
    <p:extLst>
      <p:ext uri="{BB962C8B-B14F-4D97-AF65-F5344CB8AC3E}">
        <p14:creationId xmlns:p14="http://schemas.microsoft.com/office/powerpoint/2010/main" val="3210503526"/>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rrowheads="1"/>
          </p:cNvSpPr>
          <p:nvPr>
            <p:ph type="title"/>
          </p:nvPr>
        </p:nvSpPr>
        <p:spPr/>
        <p:txBody>
          <a:bodyPr/>
          <a:lstStyle/>
          <a:p>
            <a:pPr algn="ctr"/>
            <a:r>
              <a:rPr lang="en-US" altLang="zh-CN" dirty="0" err="1">
                <a:solidFill>
                  <a:schemeClr val="bg1"/>
                </a:solidFill>
              </a:rPr>
              <a:t>Micronodular</a:t>
            </a:r>
            <a:r>
              <a:rPr lang="en-US" altLang="zh-CN" dirty="0">
                <a:solidFill>
                  <a:schemeClr val="bg1"/>
                </a:solidFill>
              </a:rPr>
              <a:t> Cirrhosis</a:t>
            </a:r>
          </a:p>
        </p:txBody>
      </p:sp>
      <p:sp>
        <p:nvSpPr>
          <p:cNvPr id="296963" name="Rectangle 3"/>
          <p:cNvSpPr>
            <a:spLocks noGrp="1" noRot="1" noChangeArrowheads="1"/>
          </p:cNvSpPr>
          <p:nvPr>
            <p:ph type="body" idx="1"/>
          </p:nvPr>
        </p:nvSpPr>
        <p:spPr>
          <a:xfrm>
            <a:off x="251520" y="1844675"/>
            <a:ext cx="8712968" cy="4895850"/>
          </a:xfrm>
        </p:spPr>
        <p:txBody>
          <a:bodyPr/>
          <a:lstStyle/>
          <a:p>
            <a:pPr>
              <a:lnSpc>
                <a:spcPct val="150000"/>
              </a:lnSpc>
            </a:pPr>
            <a:r>
              <a:rPr lang="en-US" altLang="zh-CN" dirty="0">
                <a:solidFill>
                  <a:schemeClr val="bg1"/>
                </a:solidFill>
              </a:rPr>
              <a:t>Nodules are &lt;3 mm in diameter</a:t>
            </a:r>
          </a:p>
          <a:p>
            <a:pPr>
              <a:lnSpc>
                <a:spcPct val="150000"/>
              </a:lnSpc>
            </a:pPr>
            <a:r>
              <a:rPr lang="en-US" altLang="zh-CN" dirty="0">
                <a:solidFill>
                  <a:schemeClr val="bg1"/>
                </a:solidFill>
              </a:rPr>
              <a:t>Relatively uniform in size</a:t>
            </a:r>
          </a:p>
          <a:p>
            <a:pPr>
              <a:lnSpc>
                <a:spcPct val="150000"/>
              </a:lnSpc>
            </a:pPr>
            <a:r>
              <a:rPr lang="en-US" altLang="zh-CN" dirty="0">
                <a:solidFill>
                  <a:schemeClr val="bg1"/>
                </a:solidFill>
              </a:rPr>
              <a:t>Distributed throughout the liver</a:t>
            </a:r>
          </a:p>
          <a:p>
            <a:pPr>
              <a:lnSpc>
                <a:spcPct val="150000"/>
              </a:lnSpc>
            </a:pPr>
            <a:r>
              <a:rPr lang="en-US" altLang="zh-CN" dirty="0">
                <a:solidFill>
                  <a:schemeClr val="bg1"/>
                </a:solidFill>
              </a:rPr>
              <a:t>Rarely contain portal tracts or efferent veins</a:t>
            </a:r>
          </a:p>
          <a:p>
            <a:pPr>
              <a:lnSpc>
                <a:spcPct val="150000"/>
              </a:lnSpc>
            </a:pPr>
            <a:r>
              <a:rPr lang="en-US" altLang="zh-CN" dirty="0">
                <a:solidFill>
                  <a:schemeClr val="bg1"/>
                </a:solidFill>
              </a:rPr>
              <a:t>Liver is of uniform size or mildly enlarged</a:t>
            </a:r>
          </a:p>
          <a:p>
            <a:pPr>
              <a:lnSpc>
                <a:spcPct val="150000"/>
              </a:lnSpc>
            </a:pPr>
            <a:r>
              <a:rPr lang="en-US" altLang="zh-CN" dirty="0">
                <a:solidFill>
                  <a:schemeClr val="bg1"/>
                </a:solidFill>
              </a:rPr>
              <a:t>Reflect relatively early </a:t>
            </a:r>
            <a:r>
              <a:rPr lang="en-US" altLang="zh-CN" dirty="0" smtClean="0">
                <a:solidFill>
                  <a:schemeClr val="bg1"/>
                </a:solidFill>
              </a:rPr>
              <a:t>disease</a:t>
            </a:r>
          </a:p>
        </p:txBody>
      </p:sp>
    </p:spTree>
    <p:extLst>
      <p:ext uri="{BB962C8B-B14F-4D97-AF65-F5344CB8AC3E}">
        <p14:creationId xmlns:p14="http://schemas.microsoft.com/office/powerpoint/2010/main" val="1560979226"/>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C:\WINDOWS\Asztal\oktat2\LIVER012.jpg"/>
          <p:cNvPicPr>
            <a:picLocks noChangeAspect="1" noChangeArrowheads="1"/>
          </p:cNvPicPr>
          <p:nvPr/>
        </p:nvPicPr>
        <p:blipFill>
          <a:blip r:embed="rId2" r:link="rId3">
            <a:clrChange>
              <a:clrFrom>
                <a:srgbClr val="181619"/>
              </a:clrFrom>
              <a:clrTo>
                <a:srgbClr val="181619">
                  <a:alpha val="0"/>
                </a:srgbClr>
              </a:clrTo>
            </a:clrChange>
            <a:lum contrast="18000"/>
            <a:extLst>
              <a:ext uri="{28A0092B-C50C-407E-A947-70E740481C1C}">
                <a14:useLocalDpi xmlns:a14="http://schemas.microsoft.com/office/drawing/2010/main" val="0"/>
              </a:ext>
            </a:extLst>
          </a:blip>
          <a:srcRect/>
          <a:stretch>
            <a:fillRect/>
          </a:stretch>
        </p:blipFill>
        <p:spPr bwMode="auto">
          <a:xfrm>
            <a:off x="1308100" y="404813"/>
            <a:ext cx="6570663" cy="4835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33600" y="5715000"/>
            <a:ext cx="5678760" cy="584775"/>
          </a:xfrm>
          <a:prstGeom prst="rect">
            <a:avLst/>
          </a:prstGeom>
          <a:noFill/>
        </p:spPr>
        <p:txBody>
          <a:bodyPr wrap="square" rtlCol="0">
            <a:spAutoFit/>
          </a:bodyPr>
          <a:lstStyle/>
          <a:p>
            <a:r>
              <a:rPr lang="en-US" sz="3200" b="1" dirty="0" err="1" smtClean="0">
                <a:solidFill>
                  <a:schemeClr val="bg1"/>
                </a:solidFill>
              </a:rPr>
              <a:t>Micronodular</a:t>
            </a:r>
            <a:r>
              <a:rPr lang="en-US" sz="3200" dirty="0">
                <a:solidFill>
                  <a:schemeClr val="bg1"/>
                </a:solidFill>
              </a:rPr>
              <a:t> </a:t>
            </a:r>
            <a:r>
              <a:rPr lang="en-US" sz="3200" b="1" dirty="0" smtClean="0">
                <a:solidFill>
                  <a:schemeClr val="bg1"/>
                </a:solidFill>
              </a:rPr>
              <a:t>Cirrhosis</a:t>
            </a:r>
            <a:endParaRPr lang="en-US" sz="3200" b="1" dirty="0">
              <a:solidFill>
                <a:schemeClr val="bg1"/>
              </a:solidFill>
            </a:endParaRPr>
          </a:p>
        </p:txBody>
      </p:sp>
    </p:spTree>
    <p:extLst>
      <p:ext uri="{BB962C8B-B14F-4D97-AF65-F5344CB8AC3E}">
        <p14:creationId xmlns:p14="http://schemas.microsoft.com/office/powerpoint/2010/main" val="1912786409"/>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rrowheads="1"/>
          </p:cNvSpPr>
          <p:nvPr>
            <p:ph type="title"/>
          </p:nvPr>
        </p:nvSpPr>
        <p:spPr/>
        <p:txBody>
          <a:bodyPr/>
          <a:lstStyle/>
          <a:p>
            <a:r>
              <a:rPr lang="en-US" altLang="zh-CN" dirty="0" err="1">
                <a:solidFill>
                  <a:schemeClr val="bg1"/>
                </a:solidFill>
              </a:rPr>
              <a:t>Macronodular</a:t>
            </a:r>
            <a:r>
              <a:rPr lang="en-US" altLang="zh-CN" dirty="0">
                <a:solidFill>
                  <a:schemeClr val="bg1"/>
                </a:solidFill>
              </a:rPr>
              <a:t> &amp; Mixed Cirrhosis</a:t>
            </a:r>
          </a:p>
        </p:txBody>
      </p:sp>
      <p:sp>
        <p:nvSpPr>
          <p:cNvPr id="299011" name="Rectangle 3"/>
          <p:cNvSpPr>
            <a:spLocks noGrp="1" noRot="1" noChangeArrowheads="1"/>
          </p:cNvSpPr>
          <p:nvPr>
            <p:ph type="body" idx="1"/>
          </p:nvPr>
        </p:nvSpPr>
        <p:spPr>
          <a:xfrm>
            <a:off x="251520" y="1844675"/>
            <a:ext cx="8640960" cy="4895850"/>
          </a:xfrm>
        </p:spPr>
        <p:txBody>
          <a:bodyPr/>
          <a:lstStyle/>
          <a:p>
            <a:pPr>
              <a:lnSpc>
                <a:spcPct val="150000"/>
              </a:lnSpc>
            </a:pPr>
            <a:r>
              <a:rPr lang="en-US" altLang="zh-CN" sz="2400" dirty="0">
                <a:solidFill>
                  <a:schemeClr val="bg1"/>
                </a:solidFill>
              </a:rPr>
              <a:t>Nodules are &gt;3 mm in diameter and vary considerably in size</a:t>
            </a:r>
          </a:p>
          <a:p>
            <a:pPr>
              <a:lnSpc>
                <a:spcPct val="150000"/>
              </a:lnSpc>
            </a:pPr>
            <a:r>
              <a:rPr lang="en-US" altLang="zh-CN" sz="2400" dirty="0">
                <a:solidFill>
                  <a:schemeClr val="bg1"/>
                </a:solidFill>
              </a:rPr>
              <a:t>Usually contain portal tracts and efferent veins</a:t>
            </a:r>
          </a:p>
          <a:p>
            <a:pPr>
              <a:lnSpc>
                <a:spcPct val="150000"/>
              </a:lnSpc>
            </a:pPr>
            <a:r>
              <a:rPr lang="en-US" altLang="zh-CN" sz="2400" dirty="0">
                <a:solidFill>
                  <a:schemeClr val="bg1"/>
                </a:solidFill>
              </a:rPr>
              <a:t>Liver is usually normal or reduced in size</a:t>
            </a:r>
          </a:p>
          <a:p>
            <a:pPr>
              <a:lnSpc>
                <a:spcPct val="150000"/>
              </a:lnSpc>
            </a:pPr>
            <a:r>
              <a:rPr lang="en-US" altLang="zh-CN" sz="2400" dirty="0">
                <a:solidFill>
                  <a:schemeClr val="bg1"/>
                </a:solidFill>
              </a:rPr>
              <a:t>Mixed pattern if both type of nodules are present in equal proportions</a:t>
            </a:r>
          </a:p>
          <a:p>
            <a:pPr>
              <a:lnSpc>
                <a:spcPct val="150000"/>
              </a:lnSpc>
            </a:pPr>
            <a:endParaRPr lang="en-US" altLang="zh-CN" sz="2400" dirty="0">
              <a:solidFill>
                <a:schemeClr val="bg1"/>
              </a:solidFill>
            </a:endParaRPr>
          </a:p>
        </p:txBody>
      </p:sp>
    </p:spTree>
    <p:extLst>
      <p:ext uri="{BB962C8B-B14F-4D97-AF65-F5344CB8AC3E}">
        <p14:creationId xmlns:p14="http://schemas.microsoft.com/office/powerpoint/2010/main" val="2758474276"/>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1196752"/>
            <a:ext cx="8964488" cy="5657959"/>
          </a:xfrm>
          <a:prstGeom prst="rect">
            <a:avLst/>
          </a:prstGeom>
        </p:spPr>
        <p:txBody>
          <a:bodyPr vert="horz" wrap="square" lIns="0" tIns="12700" rIns="0" bIns="0" rtlCol="0">
            <a:spAutoFit/>
          </a:bodyPr>
          <a:lstStyle/>
          <a:p>
            <a:pPr marL="355600" marR="5080" indent="-342900">
              <a:lnSpc>
                <a:spcPct val="150000"/>
              </a:lnSpc>
              <a:spcBef>
                <a:spcPts val="100"/>
              </a:spcBef>
              <a:buFont typeface="Wingdings" pitchFamily="2" charset="2"/>
              <a:buChar char="Ø"/>
              <a:tabLst>
                <a:tab pos="354965" algn="l"/>
                <a:tab pos="355600" algn="l"/>
              </a:tabLst>
            </a:pPr>
            <a:r>
              <a:rPr sz="2400" dirty="0" smtClean="0">
                <a:solidFill>
                  <a:srgbClr val="FFC000"/>
                </a:solidFill>
                <a:effectLst>
                  <a:outerShdw blurRad="38100" dist="38100" dir="2700000" algn="tl">
                    <a:srgbClr val="000000">
                      <a:alpha val="43137"/>
                    </a:srgbClr>
                  </a:outerShdw>
                </a:effectLst>
                <a:latin typeface="Times New Roman"/>
                <a:cs typeface="Times New Roman"/>
              </a:rPr>
              <a:t>Conjugation</a:t>
            </a:r>
            <a:r>
              <a:rPr sz="2400" spc="-15" dirty="0" smtClean="0">
                <a:solidFill>
                  <a:srgbClr val="FFC000"/>
                </a:solidFill>
                <a:effectLst>
                  <a:outerShdw blurRad="38100" dist="38100" dir="2700000" algn="tl">
                    <a:srgbClr val="000000">
                      <a:alpha val="43137"/>
                    </a:srgbClr>
                  </a:outerShdw>
                </a:effectLst>
                <a:latin typeface="Times New Roman"/>
                <a:cs typeface="Times New Roman"/>
              </a:rPr>
              <a:t> </a:t>
            </a:r>
            <a:r>
              <a:rPr sz="2400" spc="-5" dirty="0">
                <a:solidFill>
                  <a:srgbClr val="FFC000"/>
                </a:solidFill>
                <a:effectLst>
                  <a:outerShdw blurRad="38100" dist="38100" dir="2700000" algn="tl">
                    <a:srgbClr val="000000">
                      <a:alpha val="43137"/>
                    </a:srgbClr>
                  </a:outerShdw>
                </a:effectLst>
                <a:latin typeface="Times New Roman"/>
                <a:cs typeface="Times New Roman"/>
              </a:rPr>
              <a:t>in</a:t>
            </a:r>
            <a:r>
              <a:rPr sz="2400" spc="-35" dirty="0">
                <a:solidFill>
                  <a:srgbClr val="FFC000"/>
                </a:solidFill>
                <a:effectLst>
                  <a:outerShdw blurRad="38100" dist="38100" dir="2700000" algn="tl">
                    <a:srgbClr val="000000">
                      <a:alpha val="43137"/>
                    </a:srgbClr>
                  </a:outerShdw>
                </a:effectLst>
                <a:latin typeface="Times New Roman"/>
                <a:cs typeface="Times New Roman"/>
              </a:rPr>
              <a:t> </a:t>
            </a:r>
            <a:r>
              <a:rPr sz="2400" dirty="0">
                <a:solidFill>
                  <a:srgbClr val="FFC000"/>
                </a:solidFill>
                <a:effectLst>
                  <a:outerShdw blurRad="38100" dist="38100" dir="2700000" algn="tl">
                    <a:srgbClr val="000000">
                      <a:alpha val="43137"/>
                    </a:srgbClr>
                  </a:outerShdw>
                </a:effectLst>
                <a:latin typeface="Times New Roman"/>
                <a:cs typeface="Times New Roman"/>
              </a:rPr>
              <a:t>liver</a:t>
            </a:r>
          </a:p>
          <a:p>
            <a:pPr marL="355600" marR="12065" indent="-342900">
              <a:lnSpc>
                <a:spcPct val="150000"/>
              </a:lnSpc>
              <a:spcBef>
                <a:spcPts val="575"/>
              </a:spcBef>
              <a:buFont typeface="Arial MT"/>
              <a:buChar char="•"/>
              <a:tabLst>
                <a:tab pos="354965" algn="l"/>
                <a:tab pos="355600" algn="l"/>
              </a:tabLst>
            </a:pPr>
            <a:r>
              <a:rPr b="0" dirty="0">
                <a:solidFill>
                  <a:schemeClr val="bg1"/>
                </a:solidFill>
                <a:latin typeface="Times New Roman"/>
                <a:cs typeface="Times New Roman"/>
              </a:rPr>
              <a:t>Inside</a:t>
            </a:r>
            <a:r>
              <a:rPr b="0" spc="-15" dirty="0">
                <a:solidFill>
                  <a:schemeClr val="bg1"/>
                </a:solidFill>
                <a:latin typeface="Times New Roman"/>
                <a:cs typeface="Times New Roman"/>
              </a:rPr>
              <a:t> </a:t>
            </a:r>
            <a:r>
              <a:rPr b="0" dirty="0">
                <a:solidFill>
                  <a:schemeClr val="bg1"/>
                </a:solidFill>
                <a:latin typeface="Times New Roman"/>
                <a:cs typeface="Times New Roman"/>
              </a:rPr>
              <a:t>the</a:t>
            </a:r>
            <a:r>
              <a:rPr b="0" spc="-20" dirty="0">
                <a:solidFill>
                  <a:schemeClr val="bg1"/>
                </a:solidFill>
                <a:latin typeface="Times New Roman"/>
                <a:cs typeface="Times New Roman"/>
              </a:rPr>
              <a:t> </a:t>
            </a:r>
            <a:r>
              <a:rPr b="0" dirty="0">
                <a:solidFill>
                  <a:schemeClr val="bg1"/>
                </a:solidFill>
                <a:latin typeface="Times New Roman"/>
                <a:cs typeface="Times New Roman"/>
              </a:rPr>
              <a:t>liver</a:t>
            </a:r>
            <a:r>
              <a:rPr b="0" spc="-15" dirty="0">
                <a:solidFill>
                  <a:schemeClr val="bg1"/>
                </a:solidFill>
                <a:latin typeface="Times New Roman"/>
                <a:cs typeface="Times New Roman"/>
              </a:rPr>
              <a:t> </a:t>
            </a:r>
            <a:r>
              <a:rPr b="0" dirty="0">
                <a:solidFill>
                  <a:schemeClr val="bg1"/>
                </a:solidFill>
                <a:latin typeface="Times New Roman"/>
                <a:cs typeface="Times New Roman"/>
              </a:rPr>
              <a:t>cell,</a:t>
            </a:r>
            <a:r>
              <a:rPr b="0" spc="-40" dirty="0">
                <a:solidFill>
                  <a:schemeClr val="bg1"/>
                </a:solidFill>
                <a:latin typeface="Times New Roman"/>
                <a:cs typeface="Times New Roman"/>
              </a:rPr>
              <a:t> </a:t>
            </a:r>
            <a:r>
              <a:rPr b="0" dirty="0">
                <a:solidFill>
                  <a:schemeClr val="bg1"/>
                </a:solidFill>
                <a:latin typeface="Times New Roman"/>
                <a:cs typeface="Times New Roman"/>
              </a:rPr>
              <a:t>the</a:t>
            </a:r>
            <a:r>
              <a:rPr b="0" spc="-10" dirty="0">
                <a:solidFill>
                  <a:schemeClr val="bg1"/>
                </a:solidFill>
                <a:latin typeface="Times New Roman"/>
                <a:cs typeface="Times New Roman"/>
              </a:rPr>
              <a:t> </a:t>
            </a:r>
            <a:r>
              <a:rPr b="0" dirty="0">
                <a:solidFill>
                  <a:schemeClr val="bg1"/>
                </a:solidFill>
                <a:latin typeface="Times New Roman"/>
                <a:cs typeface="Times New Roman"/>
              </a:rPr>
              <a:t>bilirubin</a:t>
            </a:r>
            <a:r>
              <a:rPr b="0" spc="-35" dirty="0">
                <a:solidFill>
                  <a:schemeClr val="bg1"/>
                </a:solidFill>
                <a:latin typeface="Times New Roman"/>
                <a:cs typeface="Times New Roman"/>
              </a:rPr>
              <a:t> </a:t>
            </a:r>
            <a:r>
              <a:rPr b="0" spc="-5" dirty="0">
                <a:solidFill>
                  <a:schemeClr val="bg1"/>
                </a:solidFill>
                <a:latin typeface="Times New Roman"/>
                <a:cs typeface="Times New Roman"/>
              </a:rPr>
              <a:t>is</a:t>
            </a:r>
            <a:r>
              <a:rPr b="0" dirty="0">
                <a:solidFill>
                  <a:schemeClr val="bg1"/>
                </a:solidFill>
                <a:latin typeface="Times New Roman"/>
                <a:cs typeface="Times New Roman"/>
              </a:rPr>
              <a:t> conjugated</a:t>
            </a:r>
            <a:r>
              <a:rPr b="0" spc="-40" dirty="0">
                <a:solidFill>
                  <a:schemeClr val="bg1"/>
                </a:solidFill>
                <a:latin typeface="Times New Roman"/>
                <a:cs typeface="Times New Roman"/>
              </a:rPr>
              <a:t> </a:t>
            </a:r>
            <a:r>
              <a:rPr b="0" spc="-5" dirty="0">
                <a:solidFill>
                  <a:schemeClr val="bg1"/>
                </a:solidFill>
                <a:latin typeface="Times New Roman"/>
                <a:cs typeface="Times New Roman"/>
              </a:rPr>
              <a:t>with</a:t>
            </a:r>
            <a:r>
              <a:rPr b="0" spc="-20" dirty="0">
                <a:solidFill>
                  <a:schemeClr val="bg1"/>
                </a:solidFill>
                <a:latin typeface="Times New Roman"/>
                <a:cs typeface="Times New Roman"/>
              </a:rPr>
              <a:t> </a:t>
            </a:r>
            <a:r>
              <a:rPr b="0" dirty="0">
                <a:solidFill>
                  <a:schemeClr val="bg1"/>
                </a:solidFill>
                <a:latin typeface="Times New Roman"/>
                <a:cs typeface="Times New Roman"/>
              </a:rPr>
              <a:t>glucuronic </a:t>
            </a:r>
            <a:r>
              <a:rPr b="0" spc="-585" dirty="0">
                <a:solidFill>
                  <a:schemeClr val="bg1"/>
                </a:solidFill>
                <a:latin typeface="Times New Roman"/>
                <a:cs typeface="Times New Roman"/>
              </a:rPr>
              <a:t> </a:t>
            </a:r>
            <a:r>
              <a:rPr b="0" dirty="0">
                <a:solidFill>
                  <a:schemeClr val="bg1"/>
                </a:solidFill>
                <a:latin typeface="Times New Roman"/>
                <a:cs typeface="Times New Roman"/>
              </a:rPr>
              <a:t>acid,</a:t>
            </a:r>
            <a:r>
              <a:rPr b="0" spc="-25" dirty="0">
                <a:solidFill>
                  <a:schemeClr val="bg1"/>
                </a:solidFill>
                <a:latin typeface="Times New Roman"/>
                <a:cs typeface="Times New Roman"/>
              </a:rPr>
              <a:t> </a:t>
            </a:r>
            <a:r>
              <a:rPr b="0" dirty="0">
                <a:solidFill>
                  <a:schemeClr val="bg1"/>
                </a:solidFill>
                <a:latin typeface="Times New Roman"/>
                <a:cs typeface="Times New Roman"/>
              </a:rPr>
              <a:t>to</a:t>
            </a:r>
            <a:r>
              <a:rPr b="0" spc="-10" dirty="0">
                <a:solidFill>
                  <a:schemeClr val="bg1"/>
                </a:solidFill>
                <a:latin typeface="Times New Roman"/>
                <a:cs typeface="Times New Roman"/>
              </a:rPr>
              <a:t> </a:t>
            </a:r>
            <a:r>
              <a:rPr b="0" spc="-5" dirty="0">
                <a:solidFill>
                  <a:schemeClr val="bg1"/>
                </a:solidFill>
                <a:latin typeface="Times New Roman"/>
                <a:cs typeface="Times New Roman"/>
              </a:rPr>
              <a:t>make</a:t>
            </a:r>
            <a:r>
              <a:rPr b="0" spc="15" dirty="0">
                <a:solidFill>
                  <a:schemeClr val="bg1"/>
                </a:solidFill>
                <a:latin typeface="Times New Roman"/>
                <a:cs typeface="Times New Roman"/>
              </a:rPr>
              <a:t> </a:t>
            </a:r>
            <a:r>
              <a:rPr b="0" dirty="0">
                <a:solidFill>
                  <a:schemeClr val="bg1"/>
                </a:solidFill>
                <a:latin typeface="Times New Roman"/>
                <a:cs typeface="Times New Roman"/>
              </a:rPr>
              <a:t>it</a:t>
            </a:r>
            <a:r>
              <a:rPr b="0" spc="-25" dirty="0">
                <a:solidFill>
                  <a:schemeClr val="bg1"/>
                </a:solidFill>
                <a:latin typeface="Times New Roman"/>
                <a:cs typeface="Times New Roman"/>
              </a:rPr>
              <a:t> </a:t>
            </a:r>
            <a:r>
              <a:rPr b="0" dirty="0">
                <a:solidFill>
                  <a:schemeClr val="bg1"/>
                </a:solidFill>
                <a:latin typeface="Times New Roman"/>
                <a:cs typeface="Times New Roman"/>
              </a:rPr>
              <a:t>water</a:t>
            </a:r>
            <a:r>
              <a:rPr b="0" spc="-10" dirty="0">
                <a:solidFill>
                  <a:schemeClr val="bg1"/>
                </a:solidFill>
                <a:latin typeface="Times New Roman"/>
                <a:cs typeface="Times New Roman"/>
              </a:rPr>
              <a:t> </a:t>
            </a:r>
            <a:r>
              <a:rPr b="0" dirty="0">
                <a:solidFill>
                  <a:schemeClr val="bg1"/>
                </a:solidFill>
                <a:latin typeface="Times New Roman"/>
                <a:cs typeface="Times New Roman"/>
              </a:rPr>
              <a:t>soluble</a:t>
            </a:r>
            <a:r>
              <a:rPr b="0" dirty="0" smtClean="0">
                <a:solidFill>
                  <a:schemeClr val="bg1"/>
                </a:solidFill>
                <a:latin typeface="Times New Roman"/>
                <a:cs typeface="Times New Roman"/>
              </a:rPr>
              <a:t>.</a:t>
            </a:r>
            <a:endParaRPr lang="en-IN" b="0" dirty="0" smtClean="0">
              <a:solidFill>
                <a:schemeClr val="bg1"/>
              </a:solidFill>
              <a:latin typeface="Times New Roman"/>
              <a:cs typeface="Times New Roman"/>
            </a:endParaRPr>
          </a:p>
          <a:p>
            <a:pPr marL="355600" marR="709930" indent="-342900" algn="just">
              <a:lnSpc>
                <a:spcPct val="150000"/>
              </a:lnSpc>
              <a:spcBef>
                <a:spcPts val="100"/>
              </a:spcBef>
              <a:buFont typeface="Arial MT"/>
              <a:buChar char="•"/>
              <a:tabLst>
                <a:tab pos="354965" algn="l"/>
                <a:tab pos="355600" algn="l"/>
              </a:tabLst>
            </a:pPr>
            <a:r>
              <a:rPr lang="en-IN" b="0" dirty="0">
                <a:solidFill>
                  <a:schemeClr val="bg1"/>
                </a:solidFill>
                <a:latin typeface="Times New Roman"/>
                <a:cs typeface="Times New Roman"/>
              </a:rPr>
              <a:t>The</a:t>
            </a:r>
            <a:r>
              <a:rPr lang="en-IN" b="0" spc="-15" dirty="0">
                <a:solidFill>
                  <a:schemeClr val="bg1"/>
                </a:solidFill>
                <a:latin typeface="Times New Roman"/>
                <a:cs typeface="Times New Roman"/>
              </a:rPr>
              <a:t> </a:t>
            </a:r>
            <a:r>
              <a:rPr lang="en-IN" b="0" spc="-5" dirty="0">
                <a:solidFill>
                  <a:schemeClr val="bg1"/>
                </a:solidFill>
                <a:latin typeface="Times New Roman"/>
                <a:cs typeface="Times New Roman"/>
              </a:rPr>
              <a:t>first </a:t>
            </a:r>
            <a:r>
              <a:rPr lang="en-IN" b="0" dirty="0">
                <a:solidFill>
                  <a:schemeClr val="bg1"/>
                </a:solidFill>
                <a:latin typeface="Times New Roman"/>
                <a:cs typeface="Times New Roman"/>
              </a:rPr>
              <a:t>carbon</a:t>
            </a:r>
            <a:r>
              <a:rPr lang="en-IN" b="0" spc="-15" dirty="0">
                <a:solidFill>
                  <a:schemeClr val="bg1"/>
                </a:solidFill>
                <a:latin typeface="Times New Roman"/>
                <a:cs typeface="Times New Roman"/>
              </a:rPr>
              <a:t> </a:t>
            </a:r>
            <a:r>
              <a:rPr lang="en-IN" b="0" dirty="0">
                <a:solidFill>
                  <a:schemeClr val="bg1"/>
                </a:solidFill>
                <a:latin typeface="Times New Roman"/>
                <a:cs typeface="Times New Roman"/>
              </a:rPr>
              <a:t>of</a:t>
            </a:r>
            <a:r>
              <a:rPr lang="en-IN" b="0" spc="10" dirty="0">
                <a:solidFill>
                  <a:schemeClr val="bg1"/>
                </a:solidFill>
                <a:latin typeface="Times New Roman"/>
                <a:cs typeface="Times New Roman"/>
              </a:rPr>
              <a:t> </a:t>
            </a:r>
            <a:r>
              <a:rPr lang="en-IN" b="0" dirty="0" err="1">
                <a:solidFill>
                  <a:schemeClr val="bg1"/>
                </a:solidFill>
                <a:latin typeface="Times New Roman"/>
                <a:cs typeface="Times New Roman"/>
              </a:rPr>
              <a:t>glucuronic</a:t>
            </a:r>
            <a:r>
              <a:rPr lang="en-IN" b="0" spc="-30" dirty="0">
                <a:solidFill>
                  <a:schemeClr val="bg1"/>
                </a:solidFill>
                <a:latin typeface="Times New Roman"/>
                <a:cs typeface="Times New Roman"/>
              </a:rPr>
              <a:t> </a:t>
            </a:r>
            <a:r>
              <a:rPr lang="en-IN" b="0" dirty="0">
                <a:solidFill>
                  <a:schemeClr val="bg1"/>
                </a:solidFill>
                <a:latin typeface="Times New Roman"/>
                <a:cs typeface="Times New Roman"/>
              </a:rPr>
              <a:t>acid</a:t>
            </a:r>
            <a:r>
              <a:rPr lang="en-IN" b="0" spc="-25" dirty="0">
                <a:solidFill>
                  <a:schemeClr val="bg1"/>
                </a:solidFill>
                <a:latin typeface="Times New Roman"/>
                <a:cs typeface="Times New Roman"/>
              </a:rPr>
              <a:t> </a:t>
            </a:r>
            <a:r>
              <a:rPr lang="en-IN" b="0" spc="-5" dirty="0">
                <a:solidFill>
                  <a:schemeClr val="bg1"/>
                </a:solidFill>
                <a:latin typeface="Times New Roman"/>
                <a:cs typeface="Times New Roman"/>
              </a:rPr>
              <a:t>is</a:t>
            </a:r>
            <a:r>
              <a:rPr lang="en-IN" b="0" dirty="0">
                <a:solidFill>
                  <a:schemeClr val="bg1"/>
                </a:solidFill>
                <a:latin typeface="Times New Roman"/>
                <a:cs typeface="Times New Roman"/>
              </a:rPr>
              <a:t> </a:t>
            </a:r>
            <a:r>
              <a:rPr lang="en-IN" b="0" spc="-5" dirty="0">
                <a:solidFill>
                  <a:schemeClr val="bg1"/>
                </a:solidFill>
                <a:latin typeface="Times New Roman"/>
                <a:cs typeface="Times New Roman"/>
              </a:rPr>
              <a:t>combined</a:t>
            </a:r>
            <a:r>
              <a:rPr lang="en-IN" b="0" dirty="0">
                <a:solidFill>
                  <a:schemeClr val="bg1"/>
                </a:solidFill>
                <a:latin typeface="Times New Roman"/>
                <a:cs typeface="Times New Roman"/>
              </a:rPr>
              <a:t> </a:t>
            </a:r>
            <a:r>
              <a:rPr lang="en-IN" b="0" spc="-5" dirty="0">
                <a:solidFill>
                  <a:schemeClr val="bg1"/>
                </a:solidFill>
                <a:latin typeface="Times New Roman"/>
                <a:cs typeface="Times New Roman"/>
              </a:rPr>
              <a:t>with </a:t>
            </a:r>
            <a:r>
              <a:rPr lang="en-IN" b="0" dirty="0">
                <a:solidFill>
                  <a:schemeClr val="bg1"/>
                </a:solidFill>
                <a:latin typeface="Times New Roman"/>
                <a:cs typeface="Times New Roman"/>
              </a:rPr>
              <a:t>the </a:t>
            </a:r>
            <a:r>
              <a:rPr lang="en-IN" b="0" spc="-585" dirty="0">
                <a:solidFill>
                  <a:schemeClr val="bg1"/>
                </a:solidFill>
                <a:latin typeface="Times New Roman"/>
                <a:cs typeface="Times New Roman"/>
              </a:rPr>
              <a:t> </a:t>
            </a:r>
            <a:r>
              <a:rPr lang="en-IN" b="0" dirty="0">
                <a:solidFill>
                  <a:schemeClr val="bg1"/>
                </a:solidFill>
                <a:latin typeface="Times New Roman"/>
                <a:cs typeface="Times New Roman"/>
              </a:rPr>
              <a:t>carboxyl group of the propionic acid side chains of the </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bilirubin</a:t>
            </a:r>
            <a:r>
              <a:rPr lang="en-IN" b="0" spc="-50" dirty="0">
                <a:solidFill>
                  <a:schemeClr val="bg1"/>
                </a:solidFill>
                <a:latin typeface="Times New Roman"/>
                <a:cs typeface="Times New Roman"/>
              </a:rPr>
              <a:t> </a:t>
            </a:r>
            <a:r>
              <a:rPr lang="en-IN" b="0" spc="-5" dirty="0">
                <a:solidFill>
                  <a:schemeClr val="bg1"/>
                </a:solidFill>
                <a:latin typeface="Times New Roman"/>
                <a:cs typeface="Times New Roman"/>
              </a:rPr>
              <a:t>molecule.</a:t>
            </a:r>
            <a:endParaRPr lang="en-IN" b="0" dirty="0">
              <a:solidFill>
                <a:schemeClr val="bg1"/>
              </a:solidFill>
              <a:latin typeface="Times New Roman"/>
              <a:cs typeface="Times New Roman"/>
            </a:endParaRPr>
          </a:p>
          <a:p>
            <a:pPr marL="355600" marR="387985" indent="-342900" algn="just">
              <a:lnSpc>
                <a:spcPct val="150000"/>
              </a:lnSpc>
              <a:spcBef>
                <a:spcPts val="575"/>
              </a:spcBef>
              <a:buFont typeface="Arial MT"/>
              <a:buChar char="•"/>
              <a:tabLst>
                <a:tab pos="354965" algn="l"/>
                <a:tab pos="355600" algn="l"/>
              </a:tabLst>
            </a:pPr>
            <a:r>
              <a:rPr lang="en-IN" b="0" dirty="0">
                <a:solidFill>
                  <a:schemeClr val="bg1"/>
                </a:solidFill>
                <a:latin typeface="Times New Roman"/>
                <a:cs typeface="Times New Roman"/>
              </a:rPr>
              <a:t>About</a:t>
            </a:r>
            <a:r>
              <a:rPr lang="en-IN" b="0" spc="-10" dirty="0">
                <a:solidFill>
                  <a:schemeClr val="bg1"/>
                </a:solidFill>
                <a:latin typeface="Times New Roman"/>
                <a:cs typeface="Times New Roman"/>
              </a:rPr>
              <a:t> </a:t>
            </a:r>
            <a:r>
              <a:rPr lang="en-IN" b="0" dirty="0">
                <a:solidFill>
                  <a:schemeClr val="bg1"/>
                </a:solidFill>
                <a:latin typeface="Times New Roman"/>
                <a:cs typeface="Times New Roman"/>
              </a:rPr>
              <a:t>80%</a:t>
            </a:r>
            <a:r>
              <a:rPr lang="en-IN" b="0" spc="-5" dirty="0">
                <a:solidFill>
                  <a:schemeClr val="bg1"/>
                </a:solidFill>
                <a:latin typeface="Times New Roman"/>
                <a:cs typeface="Times New Roman"/>
              </a:rPr>
              <a:t> molecules</a:t>
            </a:r>
            <a:r>
              <a:rPr lang="en-IN" b="0" spc="-30" dirty="0">
                <a:solidFill>
                  <a:schemeClr val="bg1"/>
                </a:solidFill>
                <a:latin typeface="Times New Roman"/>
                <a:cs typeface="Times New Roman"/>
              </a:rPr>
              <a:t> </a:t>
            </a:r>
            <a:r>
              <a:rPr lang="en-IN" b="0" dirty="0">
                <a:solidFill>
                  <a:schemeClr val="bg1"/>
                </a:solidFill>
                <a:latin typeface="Times New Roman"/>
                <a:cs typeface="Times New Roman"/>
              </a:rPr>
              <a:t>are</a:t>
            </a:r>
            <a:r>
              <a:rPr lang="en-IN" b="0" spc="-10" dirty="0">
                <a:solidFill>
                  <a:schemeClr val="bg1"/>
                </a:solidFill>
                <a:latin typeface="Times New Roman"/>
                <a:cs typeface="Times New Roman"/>
              </a:rPr>
              <a:t> </a:t>
            </a:r>
            <a:r>
              <a:rPr lang="en-IN" b="0" dirty="0">
                <a:solidFill>
                  <a:schemeClr val="bg1"/>
                </a:solidFill>
                <a:latin typeface="Times New Roman"/>
                <a:cs typeface="Times New Roman"/>
              </a:rPr>
              <a:t>in</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the</a:t>
            </a:r>
            <a:r>
              <a:rPr lang="en-IN" b="0" spc="-10" dirty="0">
                <a:solidFill>
                  <a:schemeClr val="bg1"/>
                </a:solidFill>
                <a:latin typeface="Times New Roman"/>
                <a:cs typeface="Times New Roman"/>
              </a:rPr>
              <a:t> </a:t>
            </a:r>
            <a:r>
              <a:rPr lang="en-IN" b="0" dirty="0" err="1">
                <a:solidFill>
                  <a:schemeClr val="bg1"/>
                </a:solidFill>
                <a:latin typeface="Times New Roman"/>
                <a:cs typeface="Times New Roman"/>
              </a:rPr>
              <a:t>diglucuronide</a:t>
            </a:r>
            <a:r>
              <a:rPr lang="en-IN" b="0" spc="-45" dirty="0">
                <a:solidFill>
                  <a:schemeClr val="bg1"/>
                </a:solidFill>
                <a:latin typeface="Times New Roman"/>
                <a:cs typeface="Times New Roman"/>
              </a:rPr>
              <a:t> </a:t>
            </a:r>
            <a:r>
              <a:rPr lang="en-IN" b="0" spc="-5" dirty="0">
                <a:solidFill>
                  <a:schemeClr val="bg1"/>
                </a:solidFill>
                <a:latin typeface="Times New Roman"/>
                <a:cs typeface="Times New Roman"/>
              </a:rPr>
              <a:t>form,</a:t>
            </a:r>
            <a:r>
              <a:rPr lang="en-IN" b="0" spc="15" dirty="0">
                <a:solidFill>
                  <a:schemeClr val="bg1"/>
                </a:solidFill>
                <a:latin typeface="Times New Roman"/>
                <a:cs typeface="Times New Roman"/>
              </a:rPr>
              <a:t> </a:t>
            </a:r>
            <a:r>
              <a:rPr lang="en-IN" b="0" dirty="0">
                <a:solidFill>
                  <a:schemeClr val="bg1"/>
                </a:solidFill>
                <a:latin typeface="Times New Roman"/>
                <a:cs typeface="Times New Roman"/>
              </a:rPr>
              <a:t>while </a:t>
            </a:r>
            <a:r>
              <a:rPr lang="en-IN" b="0" spc="-585" dirty="0">
                <a:solidFill>
                  <a:schemeClr val="bg1"/>
                </a:solidFill>
                <a:latin typeface="Times New Roman"/>
                <a:cs typeface="Times New Roman"/>
              </a:rPr>
              <a:t> </a:t>
            </a:r>
            <a:r>
              <a:rPr lang="en-IN" b="0" dirty="0">
                <a:solidFill>
                  <a:schemeClr val="bg1"/>
                </a:solidFill>
                <a:latin typeface="Times New Roman"/>
                <a:cs typeface="Times New Roman"/>
              </a:rPr>
              <a:t>20% are</a:t>
            </a:r>
            <a:r>
              <a:rPr lang="en-IN" b="0" spc="-25" dirty="0">
                <a:solidFill>
                  <a:schemeClr val="bg1"/>
                </a:solidFill>
                <a:latin typeface="Times New Roman"/>
                <a:cs typeface="Times New Roman"/>
              </a:rPr>
              <a:t> </a:t>
            </a:r>
            <a:r>
              <a:rPr lang="en-IN" b="0" spc="-5" dirty="0" err="1">
                <a:solidFill>
                  <a:schemeClr val="bg1"/>
                </a:solidFill>
                <a:latin typeface="Times New Roman"/>
                <a:cs typeface="Times New Roman"/>
              </a:rPr>
              <a:t>monoglucuronides</a:t>
            </a:r>
            <a:r>
              <a:rPr lang="en-IN" b="0" spc="-5" dirty="0">
                <a:solidFill>
                  <a:schemeClr val="bg1"/>
                </a:solidFill>
                <a:latin typeface="Times New Roman"/>
                <a:cs typeface="Times New Roman"/>
              </a:rPr>
              <a:t>.</a:t>
            </a:r>
            <a:endParaRPr lang="en-IN" b="0" dirty="0">
              <a:solidFill>
                <a:schemeClr val="bg1"/>
              </a:solidFill>
              <a:latin typeface="Times New Roman"/>
              <a:cs typeface="Times New Roman"/>
            </a:endParaRPr>
          </a:p>
          <a:p>
            <a:pPr marL="355600" marR="81915" indent="-342900" algn="just">
              <a:lnSpc>
                <a:spcPct val="150000"/>
              </a:lnSpc>
              <a:spcBef>
                <a:spcPts val="580"/>
              </a:spcBef>
              <a:buFont typeface="Arial MT"/>
              <a:buChar char="•"/>
              <a:tabLst>
                <a:tab pos="354965" algn="l"/>
                <a:tab pos="355600" algn="l"/>
              </a:tabLst>
            </a:pPr>
            <a:r>
              <a:rPr lang="en-IN" b="0" spc="-5" dirty="0">
                <a:solidFill>
                  <a:schemeClr val="bg1"/>
                </a:solidFill>
                <a:latin typeface="Times New Roman"/>
                <a:cs typeface="Times New Roman"/>
              </a:rPr>
              <a:t>Drugs </a:t>
            </a:r>
            <a:r>
              <a:rPr lang="en-IN" b="0" dirty="0">
                <a:solidFill>
                  <a:schemeClr val="bg1"/>
                </a:solidFill>
                <a:latin typeface="Times New Roman"/>
                <a:cs typeface="Times New Roman"/>
              </a:rPr>
              <a:t>like </a:t>
            </a:r>
            <a:r>
              <a:rPr lang="en-IN" b="0" dirty="0" err="1">
                <a:solidFill>
                  <a:schemeClr val="bg1"/>
                </a:solidFill>
                <a:latin typeface="Times New Roman"/>
                <a:cs typeface="Times New Roman"/>
              </a:rPr>
              <a:t>primaquine</a:t>
            </a:r>
            <a:r>
              <a:rPr lang="en-IN" b="0" dirty="0">
                <a:solidFill>
                  <a:schemeClr val="bg1"/>
                </a:solidFill>
                <a:latin typeface="Times New Roman"/>
                <a:cs typeface="Times New Roman"/>
              </a:rPr>
              <a:t>, </a:t>
            </a:r>
            <a:r>
              <a:rPr lang="en-IN" b="0" dirty="0" err="1">
                <a:solidFill>
                  <a:schemeClr val="bg1"/>
                </a:solidFill>
                <a:latin typeface="Times New Roman"/>
                <a:cs typeface="Times New Roman"/>
              </a:rPr>
              <a:t>novobiocin</a:t>
            </a:r>
            <a:r>
              <a:rPr lang="en-IN" b="0" dirty="0">
                <a:solidFill>
                  <a:schemeClr val="bg1"/>
                </a:solidFill>
                <a:latin typeface="Times New Roman"/>
                <a:cs typeface="Times New Roman"/>
              </a:rPr>
              <a:t>, </a:t>
            </a:r>
            <a:r>
              <a:rPr lang="en-IN" b="0" spc="-5" dirty="0">
                <a:solidFill>
                  <a:schemeClr val="bg1"/>
                </a:solidFill>
                <a:latin typeface="Times New Roman"/>
                <a:cs typeface="Times New Roman"/>
              </a:rPr>
              <a:t>chloramphenicol, </a:t>
            </a:r>
            <a:r>
              <a:rPr lang="en-IN" b="0" dirty="0">
                <a:solidFill>
                  <a:schemeClr val="bg1"/>
                </a:solidFill>
                <a:latin typeface="Times New Roman"/>
                <a:cs typeface="Times New Roman"/>
              </a:rPr>
              <a:t> androgens</a:t>
            </a:r>
            <a:r>
              <a:rPr lang="en-IN" b="0" spc="-25" dirty="0">
                <a:solidFill>
                  <a:schemeClr val="bg1"/>
                </a:solidFill>
                <a:latin typeface="Times New Roman"/>
                <a:cs typeface="Times New Roman"/>
              </a:rPr>
              <a:t> </a:t>
            </a:r>
            <a:r>
              <a:rPr lang="en-IN" b="0" dirty="0">
                <a:solidFill>
                  <a:schemeClr val="bg1"/>
                </a:solidFill>
                <a:latin typeface="Times New Roman"/>
                <a:cs typeface="Times New Roman"/>
              </a:rPr>
              <a:t>and</a:t>
            </a:r>
            <a:r>
              <a:rPr lang="en-IN" b="0" spc="-20" dirty="0">
                <a:solidFill>
                  <a:schemeClr val="bg1"/>
                </a:solidFill>
                <a:latin typeface="Times New Roman"/>
                <a:cs typeface="Times New Roman"/>
              </a:rPr>
              <a:t> </a:t>
            </a:r>
            <a:r>
              <a:rPr lang="en-IN" b="0" dirty="0" err="1">
                <a:solidFill>
                  <a:schemeClr val="bg1"/>
                </a:solidFill>
                <a:latin typeface="Times New Roman"/>
                <a:cs typeface="Times New Roman"/>
              </a:rPr>
              <a:t>pregnanediol</a:t>
            </a:r>
            <a:r>
              <a:rPr lang="en-IN" b="0" spc="-35" dirty="0">
                <a:solidFill>
                  <a:schemeClr val="bg1"/>
                </a:solidFill>
                <a:latin typeface="Times New Roman"/>
                <a:cs typeface="Times New Roman"/>
              </a:rPr>
              <a:t> </a:t>
            </a:r>
            <a:r>
              <a:rPr lang="en-IN" b="0" spc="-10" dirty="0">
                <a:solidFill>
                  <a:schemeClr val="bg1"/>
                </a:solidFill>
                <a:latin typeface="Times New Roman"/>
                <a:cs typeface="Times New Roman"/>
              </a:rPr>
              <a:t>may</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interfere</a:t>
            </a:r>
            <a:r>
              <a:rPr lang="en-IN" b="0" spc="-40" dirty="0">
                <a:solidFill>
                  <a:schemeClr val="bg1"/>
                </a:solidFill>
                <a:latin typeface="Times New Roman"/>
                <a:cs typeface="Times New Roman"/>
              </a:rPr>
              <a:t> </a:t>
            </a:r>
            <a:r>
              <a:rPr lang="en-IN" b="0" dirty="0">
                <a:solidFill>
                  <a:schemeClr val="bg1"/>
                </a:solidFill>
                <a:latin typeface="Times New Roman"/>
                <a:cs typeface="Times New Roman"/>
              </a:rPr>
              <a:t>in</a:t>
            </a:r>
            <a:r>
              <a:rPr lang="en-IN" b="0" spc="-10" dirty="0">
                <a:solidFill>
                  <a:schemeClr val="bg1"/>
                </a:solidFill>
                <a:latin typeface="Times New Roman"/>
                <a:cs typeface="Times New Roman"/>
              </a:rPr>
              <a:t> </a:t>
            </a:r>
            <a:r>
              <a:rPr lang="en-IN" b="0" dirty="0">
                <a:solidFill>
                  <a:schemeClr val="bg1"/>
                </a:solidFill>
                <a:latin typeface="Times New Roman"/>
                <a:cs typeface="Times New Roman"/>
              </a:rPr>
              <a:t>this</a:t>
            </a:r>
            <a:r>
              <a:rPr lang="en-IN" b="0" spc="-15" dirty="0">
                <a:solidFill>
                  <a:schemeClr val="bg1"/>
                </a:solidFill>
                <a:latin typeface="Times New Roman"/>
                <a:cs typeface="Times New Roman"/>
              </a:rPr>
              <a:t> </a:t>
            </a:r>
            <a:r>
              <a:rPr lang="en-IN" b="0" dirty="0">
                <a:solidFill>
                  <a:schemeClr val="bg1"/>
                </a:solidFill>
                <a:latin typeface="Times New Roman"/>
                <a:cs typeface="Times New Roman"/>
              </a:rPr>
              <a:t>conjugation </a:t>
            </a:r>
            <a:r>
              <a:rPr lang="en-IN" b="0" spc="-585" dirty="0">
                <a:solidFill>
                  <a:schemeClr val="bg1"/>
                </a:solidFill>
                <a:latin typeface="Times New Roman"/>
                <a:cs typeface="Times New Roman"/>
              </a:rPr>
              <a:t> </a:t>
            </a:r>
            <a:r>
              <a:rPr lang="en-IN" b="0" dirty="0">
                <a:solidFill>
                  <a:schemeClr val="bg1"/>
                </a:solidFill>
                <a:latin typeface="Times New Roman"/>
                <a:cs typeface="Times New Roman"/>
              </a:rPr>
              <a:t>process</a:t>
            </a:r>
            <a:r>
              <a:rPr lang="en-IN" b="0" spc="-15" dirty="0">
                <a:solidFill>
                  <a:schemeClr val="bg1"/>
                </a:solidFill>
                <a:latin typeface="Times New Roman"/>
                <a:cs typeface="Times New Roman"/>
              </a:rPr>
              <a:t> </a:t>
            </a:r>
            <a:r>
              <a:rPr lang="en-IN" b="0" dirty="0">
                <a:solidFill>
                  <a:schemeClr val="bg1"/>
                </a:solidFill>
                <a:latin typeface="Times New Roman"/>
                <a:cs typeface="Times New Roman"/>
              </a:rPr>
              <a:t>and</a:t>
            </a:r>
            <a:r>
              <a:rPr lang="en-IN" b="0" spc="5" dirty="0">
                <a:solidFill>
                  <a:schemeClr val="bg1"/>
                </a:solidFill>
                <a:latin typeface="Times New Roman"/>
                <a:cs typeface="Times New Roman"/>
              </a:rPr>
              <a:t> </a:t>
            </a:r>
            <a:r>
              <a:rPr lang="en-IN" b="0" spc="-10" dirty="0">
                <a:solidFill>
                  <a:schemeClr val="bg1"/>
                </a:solidFill>
                <a:latin typeface="Times New Roman"/>
                <a:cs typeface="Times New Roman"/>
              </a:rPr>
              <a:t>may</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cause</a:t>
            </a:r>
            <a:r>
              <a:rPr lang="en-IN" b="0" spc="-25" dirty="0">
                <a:solidFill>
                  <a:schemeClr val="bg1"/>
                </a:solidFill>
                <a:latin typeface="Times New Roman"/>
                <a:cs typeface="Times New Roman"/>
              </a:rPr>
              <a:t> </a:t>
            </a:r>
            <a:r>
              <a:rPr lang="en-IN" sz="2000" u="sng" dirty="0">
                <a:solidFill>
                  <a:schemeClr val="bg1"/>
                </a:solidFill>
                <a:effectLst>
                  <a:outerShdw blurRad="38100" dist="38100" dir="2700000" algn="tl">
                    <a:srgbClr val="000000">
                      <a:alpha val="43137"/>
                    </a:srgbClr>
                  </a:outerShdw>
                </a:effectLst>
                <a:latin typeface="Times New Roman"/>
                <a:cs typeface="Times New Roman"/>
              </a:rPr>
              <a:t>Jaundice</a:t>
            </a:r>
            <a:r>
              <a:rPr lang="en-IN" b="0" dirty="0">
                <a:solidFill>
                  <a:schemeClr val="bg1"/>
                </a:solidFill>
                <a:latin typeface="Times New Roman"/>
                <a:cs typeface="Times New Roman"/>
              </a:rPr>
              <a:t>.</a:t>
            </a:r>
          </a:p>
          <a:p>
            <a:pPr marL="355600" marR="5080" indent="-342900" algn="just">
              <a:lnSpc>
                <a:spcPct val="150000"/>
              </a:lnSpc>
              <a:spcBef>
                <a:spcPts val="575"/>
              </a:spcBef>
              <a:buFont typeface="Arial MT"/>
              <a:buChar char="•"/>
              <a:tabLst>
                <a:tab pos="354965" algn="l"/>
                <a:tab pos="355600" algn="l"/>
              </a:tabLst>
            </a:pPr>
            <a:r>
              <a:rPr lang="en-IN" b="0" dirty="0">
                <a:solidFill>
                  <a:srgbClr val="FF0000"/>
                </a:solidFill>
                <a:effectLst>
                  <a:outerShdw blurRad="38100" dist="38100" dir="2700000" algn="tl">
                    <a:srgbClr val="000000">
                      <a:alpha val="43137"/>
                    </a:srgbClr>
                  </a:outerShdw>
                </a:effectLst>
                <a:latin typeface="Times New Roman"/>
                <a:cs typeface="Times New Roman"/>
              </a:rPr>
              <a:t>Unconjugated</a:t>
            </a:r>
            <a:r>
              <a:rPr lang="en-IN" b="0" spc="-35" dirty="0">
                <a:solidFill>
                  <a:srgbClr val="FF0000"/>
                </a:solidFill>
                <a:effectLst>
                  <a:outerShdw blurRad="38100" dist="38100" dir="2700000" algn="tl">
                    <a:srgbClr val="000000">
                      <a:alpha val="43137"/>
                    </a:srgbClr>
                  </a:outerShdw>
                </a:effectLst>
                <a:latin typeface="Times New Roman"/>
                <a:cs typeface="Times New Roman"/>
              </a:rPr>
              <a:t> </a:t>
            </a:r>
            <a:r>
              <a:rPr lang="en-IN" b="0" dirty="0">
                <a:solidFill>
                  <a:srgbClr val="FF0000"/>
                </a:solidFill>
                <a:effectLst>
                  <a:outerShdw blurRad="38100" dist="38100" dir="2700000" algn="tl">
                    <a:srgbClr val="000000">
                      <a:alpha val="43137"/>
                    </a:srgbClr>
                  </a:outerShdw>
                </a:effectLst>
                <a:latin typeface="Times New Roman"/>
                <a:cs typeface="Times New Roman"/>
              </a:rPr>
              <a:t>bilirubin</a:t>
            </a:r>
            <a:r>
              <a:rPr lang="en-IN" b="0" dirty="0">
                <a:solidFill>
                  <a:schemeClr val="bg1"/>
                </a:solidFill>
                <a:effectLst>
                  <a:outerShdw blurRad="38100" dist="38100" dir="2700000" algn="tl">
                    <a:srgbClr val="000000">
                      <a:alpha val="43137"/>
                    </a:srgbClr>
                  </a:outerShdw>
                </a:effectLst>
                <a:latin typeface="Times New Roman"/>
                <a:cs typeface="Times New Roman"/>
              </a:rPr>
              <a:t>:</a:t>
            </a:r>
            <a:r>
              <a:rPr lang="en-IN" b="0" spc="-60" dirty="0">
                <a:solidFill>
                  <a:schemeClr val="bg1"/>
                </a:solidFill>
                <a:latin typeface="Times New Roman"/>
                <a:cs typeface="Times New Roman"/>
              </a:rPr>
              <a:t> </a:t>
            </a:r>
            <a:r>
              <a:rPr lang="en-IN" b="0" dirty="0">
                <a:solidFill>
                  <a:schemeClr val="bg1"/>
                </a:solidFill>
                <a:latin typeface="Times New Roman"/>
                <a:cs typeface="Times New Roman"/>
              </a:rPr>
              <a:t>Bilirubin</a:t>
            </a:r>
            <a:r>
              <a:rPr lang="en-IN" b="0" spc="-50" dirty="0">
                <a:solidFill>
                  <a:schemeClr val="bg1"/>
                </a:solidFill>
                <a:latin typeface="Times New Roman"/>
                <a:cs typeface="Times New Roman"/>
              </a:rPr>
              <a:t> </a:t>
            </a:r>
            <a:r>
              <a:rPr lang="en-IN" b="0" dirty="0">
                <a:solidFill>
                  <a:schemeClr val="bg1"/>
                </a:solidFill>
                <a:latin typeface="Times New Roman"/>
                <a:cs typeface="Times New Roman"/>
              </a:rPr>
              <a:t>that</a:t>
            </a:r>
            <a:r>
              <a:rPr lang="en-IN" b="0" spc="-25" dirty="0">
                <a:solidFill>
                  <a:schemeClr val="bg1"/>
                </a:solidFill>
                <a:latin typeface="Times New Roman"/>
                <a:cs typeface="Times New Roman"/>
              </a:rPr>
              <a:t> </a:t>
            </a:r>
            <a:r>
              <a:rPr lang="en-IN" b="0" dirty="0">
                <a:solidFill>
                  <a:schemeClr val="bg1"/>
                </a:solidFill>
                <a:latin typeface="Times New Roman"/>
                <a:cs typeface="Times New Roman"/>
              </a:rPr>
              <a:t>are</a:t>
            </a:r>
            <a:r>
              <a:rPr lang="en-IN" b="0" spc="-15" dirty="0">
                <a:solidFill>
                  <a:schemeClr val="bg1"/>
                </a:solidFill>
                <a:latin typeface="Times New Roman"/>
                <a:cs typeface="Times New Roman"/>
              </a:rPr>
              <a:t> </a:t>
            </a:r>
            <a:r>
              <a:rPr lang="en-IN" b="0" dirty="0">
                <a:solidFill>
                  <a:schemeClr val="bg1"/>
                </a:solidFill>
                <a:latin typeface="Times New Roman"/>
                <a:cs typeface="Times New Roman"/>
              </a:rPr>
              <a:t>not</a:t>
            </a:r>
            <a:r>
              <a:rPr lang="en-IN" b="0" spc="-20" dirty="0">
                <a:solidFill>
                  <a:schemeClr val="bg1"/>
                </a:solidFill>
                <a:latin typeface="Times New Roman"/>
                <a:cs typeface="Times New Roman"/>
              </a:rPr>
              <a:t> </a:t>
            </a:r>
            <a:r>
              <a:rPr lang="en-IN" b="0" dirty="0">
                <a:solidFill>
                  <a:schemeClr val="bg1"/>
                </a:solidFill>
                <a:latin typeface="Times New Roman"/>
                <a:cs typeface="Times New Roman"/>
              </a:rPr>
              <a:t>conjugated</a:t>
            </a:r>
            <a:r>
              <a:rPr lang="en-IN" b="0" spc="-40" dirty="0">
                <a:solidFill>
                  <a:schemeClr val="bg1"/>
                </a:solidFill>
                <a:latin typeface="Times New Roman"/>
                <a:cs typeface="Times New Roman"/>
              </a:rPr>
              <a:t> </a:t>
            </a:r>
            <a:r>
              <a:rPr lang="en-IN" b="0" dirty="0">
                <a:solidFill>
                  <a:schemeClr val="bg1"/>
                </a:solidFill>
                <a:latin typeface="Times New Roman"/>
                <a:cs typeface="Times New Roman"/>
              </a:rPr>
              <a:t>with </a:t>
            </a:r>
            <a:r>
              <a:rPr lang="en-IN" b="0" spc="-585" dirty="0">
                <a:solidFill>
                  <a:schemeClr val="bg1"/>
                </a:solidFill>
                <a:latin typeface="Times New Roman"/>
                <a:cs typeface="Times New Roman"/>
              </a:rPr>
              <a:t> </a:t>
            </a:r>
            <a:r>
              <a:rPr lang="en-IN" b="0" dirty="0" err="1">
                <a:solidFill>
                  <a:schemeClr val="bg1"/>
                </a:solidFill>
                <a:latin typeface="Times New Roman"/>
                <a:cs typeface="Times New Roman"/>
              </a:rPr>
              <a:t>glucuronic</a:t>
            </a:r>
            <a:r>
              <a:rPr lang="en-IN" b="0" spc="-45" dirty="0">
                <a:solidFill>
                  <a:schemeClr val="bg1"/>
                </a:solidFill>
                <a:latin typeface="Times New Roman"/>
                <a:cs typeface="Times New Roman"/>
              </a:rPr>
              <a:t> </a:t>
            </a:r>
            <a:r>
              <a:rPr lang="en-IN" b="0" dirty="0">
                <a:solidFill>
                  <a:schemeClr val="bg1"/>
                </a:solidFill>
                <a:latin typeface="Times New Roman"/>
                <a:cs typeface="Times New Roman"/>
              </a:rPr>
              <a:t>acid,</a:t>
            </a:r>
            <a:r>
              <a:rPr lang="en-IN" b="0" spc="-30" dirty="0">
                <a:solidFill>
                  <a:schemeClr val="bg1"/>
                </a:solidFill>
                <a:latin typeface="Times New Roman"/>
                <a:cs typeface="Times New Roman"/>
              </a:rPr>
              <a:t> </a:t>
            </a:r>
            <a:r>
              <a:rPr lang="en-IN" b="0" dirty="0">
                <a:solidFill>
                  <a:schemeClr val="bg1"/>
                </a:solidFill>
                <a:latin typeface="Times New Roman"/>
                <a:cs typeface="Times New Roman"/>
              </a:rPr>
              <a:t>also</a:t>
            </a:r>
            <a:r>
              <a:rPr lang="en-IN" b="0" spc="-20" dirty="0">
                <a:solidFill>
                  <a:schemeClr val="bg1"/>
                </a:solidFill>
                <a:latin typeface="Times New Roman"/>
                <a:cs typeface="Times New Roman"/>
              </a:rPr>
              <a:t> </a:t>
            </a:r>
            <a:r>
              <a:rPr lang="en-IN" b="0" dirty="0">
                <a:solidFill>
                  <a:schemeClr val="bg1"/>
                </a:solidFill>
                <a:latin typeface="Times New Roman"/>
                <a:cs typeface="Times New Roman"/>
              </a:rPr>
              <a:t>called</a:t>
            </a:r>
            <a:r>
              <a:rPr lang="en-IN" b="0" spc="-25" dirty="0">
                <a:solidFill>
                  <a:schemeClr val="bg1"/>
                </a:solidFill>
                <a:latin typeface="Times New Roman"/>
                <a:cs typeface="Times New Roman"/>
              </a:rPr>
              <a:t> </a:t>
            </a:r>
            <a:r>
              <a:rPr lang="en-IN" b="0" dirty="0" err="1">
                <a:solidFill>
                  <a:schemeClr val="bg1"/>
                </a:solidFill>
                <a:latin typeface="Times New Roman"/>
                <a:cs typeface="Times New Roman"/>
              </a:rPr>
              <a:t>hemobilirubin</a:t>
            </a:r>
            <a:r>
              <a:rPr lang="en-IN" b="0" dirty="0">
                <a:solidFill>
                  <a:schemeClr val="bg1"/>
                </a:solidFill>
                <a:latin typeface="Times New Roman"/>
                <a:cs typeface="Times New Roman"/>
              </a:rPr>
              <a:t>,</a:t>
            </a:r>
            <a:r>
              <a:rPr lang="en-IN" b="0" spc="-30" dirty="0">
                <a:solidFill>
                  <a:schemeClr val="bg1"/>
                </a:solidFill>
                <a:latin typeface="Times New Roman"/>
                <a:cs typeface="Times New Roman"/>
              </a:rPr>
              <a:t> </a:t>
            </a:r>
            <a:r>
              <a:rPr lang="en-IN" u="sng" dirty="0">
                <a:solidFill>
                  <a:schemeClr val="accent2"/>
                </a:solidFill>
                <a:effectLst>
                  <a:outerShdw blurRad="38100" dist="38100" dir="2700000" algn="tl">
                    <a:srgbClr val="000000">
                      <a:alpha val="43137"/>
                    </a:srgbClr>
                  </a:outerShdw>
                </a:effectLst>
                <a:latin typeface="Times New Roman"/>
                <a:cs typeface="Times New Roman"/>
              </a:rPr>
              <a:t>Indirect</a:t>
            </a:r>
            <a:r>
              <a:rPr lang="en-IN" u="sng" spc="-40" dirty="0">
                <a:solidFill>
                  <a:schemeClr val="accent2"/>
                </a:solidFill>
                <a:effectLst>
                  <a:outerShdw blurRad="38100" dist="38100" dir="2700000" algn="tl">
                    <a:srgbClr val="000000">
                      <a:alpha val="43137"/>
                    </a:srgbClr>
                  </a:outerShdw>
                </a:effectLst>
                <a:latin typeface="Times New Roman"/>
                <a:cs typeface="Times New Roman"/>
              </a:rPr>
              <a:t> </a:t>
            </a:r>
            <a:r>
              <a:rPr lang="en-IN" u="sng" dirty="0">
                <a:solidFill>
                  <a:schemeClr val="accent2"/>
                </a:solidFill>
                <a:effectLst>
                  <a:outerShdw blurRad="38100" dist="38100" dir="2700000" algn="tl">
                    <a:srgbClr val="000000">
                      <a:alpha val="43137"/>
                    </a:srgbClr>
                  </a:outerShdw>
                </a:effectLst>
                <a:latin typeface="Times New Roman"/>
                <a:cs typeface="Times New Roman"/>
              </a:rPr>
              <a:t>bilirubin.</a:t>
            </a:r>
          </a:p>
          <a:p>
            <a:pPr marL="355600" marR="115570" indent="-342900" algn="just">
              <a:lnSpc>
                <a:spcPct val="150000"/>
              </a:lnSpc>
              <a:spcBef>
                <a:spcPts val="580"/>
              </a:spcBef>
              <a:buFont typeface="Arial MT"/>
              <a:buChar char="•"/>
              <a:tabLst>
                <a:tab pos="354965" algn="l"/>
                <a:tab pos="355600" algn="l"/>
              </a:tabLst>
            </a:pPr>
            <a:r>
              <a:rPr lang="en-IN" b="0" spc="-5" dirty="0">
                <a:solidFill>
                  <a:srgbClr val="FF0000"/>
                </a:solidFill>
                <a:effectLst>
                  <a:outerShdw blurRad="38100" dist="38100" dir="2700000" algn="tl">
                    <a:srgbClr val="000000">
                      <a:alpha val="43137"/>
                    </a:srgbClr>
                  </a:outerShdw>
                </a:effectLst>
                <a:latin typeface="Times New Roman"/>
                <a:cs typeface="Times New Roman"/>
              </a:rPr>
              <a:t>Conjugated </a:t>
            </a:r>
            <a:r>
              <a:rPr lang="en-IN" b="0" dirty="0">
                <a:solidFill>
                  <a:srgbClr val="FF0000"/>
                </a:solidFill>
                <a:effectLst>
                  <a:outerShdw blurRad="38100" dist="38100" dir="2700000" algn="tl">
                    <a:srgbClr val="000000">
                      <a:alpha val="43137"/>
                    </a:srgbClr>
                  </a:outerShdw>
                </a:effectLst>
                <a:latin typeface="Times New Roman"/>
                <a:cs typeface="Times New Roman"/>
              </a:rPr>
              <a:t>bilirubin</a:t>
            </a:r>
            <a:r>
              <a:rPr lang="en-IN" b="0" dirty="0">
                <a:solidFill>
                  <a:schemeClr val="bg1"/>
                </a:solidFill>
                <a:effectLst>
                  <a:outerShdw blurRad="38100" dist="38100" dir="2700000" algn="tl">
                    <a:srgbClr val="000000">
                      <a:alpha val="43137"/>
                    </a:srgbClr>
                  </a:outerShdw>
                </a:effectLst>
                <a:latin typeface="Times New Roman"/>
                <a:cs typeface="Times New Roman"/>
              </a:rPr>
              <a:t>: </a:t>
            </a:r>
            <a:r>
              <a:rPr lang="en-IN" b="0" dirty="0">
                <a:solidFill>
                  <a:schemeClr val="bg1"/>
                </a:solidFill>
                <a:latin typeface="Times New Roman"/>
                <a:cs typeface="Times New Roman"/>
              </a:rPr>
              <a:t>Bilirubin that are conjugated with </a:t>
            </a:r>
            <a:r>
              <a:rPr lang="en-IN" b="0" spc="5" dirty="0">
                <a:solidFill>
                  <a:schemeClr val="bg1"/>
                </a:solidFill>
                <a:latin typeface="Times New Roman"/>
                <a:cs typeface="Times New Roman"/>
              </a:rPr>
              <a:t> </a:t>
            </a:r>
            <a:r>
              <a:rPr lang="en-IN" b="0" dirty="0" err="1">
                <a:solidFill>
                  <a:schemeClr val="bg1"/>
                </a:solidFill>
                <a:latin typeface="Times New Roman"/>
                <a:cs typeface="Times New Roman"/>
              </a:rPr>
              <a:t>glucuronic</a:t>
            </a:r>
            <a:r>
              <a:rPr lang="en-IN" b="0" spc="-45" dirty="0">
                <a:solidFill>
                  <a:schemeClr val="bg1"/>
                </a:solidFill>
                <a:latin typeface="Times New Roman"/>
                <a:cs typeface="Times New Roman"/>
              </a:rPr>
              <a:t> </a:t>
            </a:r>
            <a:r>
              <a:rPr lang="en-IN" b="0" dirty="0">
                <a:solidFill>
                  <a:schemeClr val="bg1"/>
                </a:solidFill>
                <a:latin typeface="Times New Roman"/>
                <a:cs typeface="Times New Roman"/>
              </a:rPr>
              <a:t>acid,</a:t>
            </a:r>
            <a:r>
              <a:rPr lang="en-IN" b="0" spc="-30" dirty="0">
                <a:solidFill>
                  <a:schemeClr val="bg1"/>
                </a:solidFill>
                <a:latin typeface="Times New Roman"/>
                <a:cs typeface="Times New Roman"/>
              </a:rPr>
              <a:t> </a:t>
            </a:r>
            <a:r>
              <a:rPr lang="en-IN" b="0" dirty="0">
                <a:solidFill>
                  <a:schemeClr val="bg1"/>
                </a:solidFill>
                <a:latin typeface="Times New Roman"/>
                <a:cs typeface="Times New Roman"/>
              </a:rPr>
              <a:t>also</a:t>
            </a:r>
            <a:r>
              <a:rPr lang="en-IN" b="0" spc="-20" dirty="0">
                <a:solidFill>
                  <a:schemeClr val="bg1"/>
                </a:solidFill>
                <a:latin typeface="Times New Roman"/>
                <a:cs typeface="Times New Roman"/>
              </a:rPr>
              <a:t> </a:t>
            </a:r>
            <a:r>
              <a:rPr lang="en-IN" b="0" dirty="0">
                <a:solidFill>
                  <a:schemeClr val="bg1"/>
                </a:solidFill>
                <a:latin typeface="Times New Roman"/>
                <a:cs typeface="Times New Roman"/>
              </a:rPr>
              <a:t>called</a:t>
            </a:r>
            <a:r>
              <a:rPr lang="en-IN" b="0" spc="-40" dirty="0">
                <a:solidFill>
                  <a:schemeClr val="bg1"/>
                </a:solidFill>
                <a:latin typeface="Times New Roman"/>
                <a:cs typeface="Times New Roman"/>
              </a:rPr>
              <a:t> </a:t>
            </a:r>
            <a:r>
              <a:rPr lang="en-IN" b="0" dirty="0">
                <a:solidFill>
                  <a:schemeClr val="bg1"/>
                </a:solidFill>
                <a:latin typeface="Times New Roman"/>
                <a:cs typeface="Times New Roman"/>
              </a:rPr>
              <a:t>hepatic</a:t>
            </a:r>
            <a:r>
              <a:rPr lang="en-IN" b="0" spc="-35" dirty="0">
                <a:solidFill>
                  <a:schemeClr val="bg1"/>
                </a:solidFill>
                <a:latin typeface="Times New Roman"/>
                <a:cs typeface="Times New Roman"/>
              </a:rPr>
              <a:t> </a:t>
            </a:r>
            <a:r>
              <a:rPr lang="en-IN" b="0" dirty="0">
                <a:solidFill>
                  <a:schemeClr val="bg1"/>
                </a:solidFill>
                <a:latin typeface="Times New Roman"/>
                <a:cs typeface="Times New Roman"/>
              </a:rPr>
              <a:t>bilirubin,</a:t>
            </a:r>
            <a:r>
              <a:rPr lang="en-IN" b="0" spc="-40" dirty="0">
                <a:solidFill>
                  <a:schemeClr val="bg1"/>
                </a:solidFill>
                <a:latin typeface="Times New Roman"/>
                <a:cs typeface="Times New Roman"/>
              </a:rPr>
              <a:t> </a:t>
            </a:r>
            <a:r>
              <a:rPr lang="en-IN" u="sng" dirty="0">
                <a:solidFill>
                  <a:schemeClr val="accent2"/>
                </a:solidFill>
                <a:effectLst>
                  <a:outerShdw blurRad="38100" dist="38100" dir="2700000" algn="tl">
                    <a:srgbClr val="000000">
                      <a:alpha val="43137"/>
                    </a:srgbClr>
                  </a:outerShdw>
                </a:effectLst>
                <a:latin typeface="Times New Roman"/>
                <a:cs typeface="Times New Roman"/>
              </a:rPr>
              <a:t>Direct</a:t>
            </a:r>
            <a:r>
              <a:rPr lang="en-IN" u="sng" spc="-35" dirty="0">
                <a:solidFill>
                  <a:schemeClr val="accent2"/>
                </a:solidFill>
                <a:effectLst>
                  <a:outerShdw blurRad="38100" dist="38100" dir="2700000" algn="tl">
                    <a:srgbClr val="000000">
                      <a:alpha val="43137"/>
                    </a:srgbClr>
                  </a:outerShdw>
                </a:effectLst>
                <a:latin typeface="Times New Roman"/>
                <a:cs typeface="Times New Roman"/>
              </a:rPr>
              <a:t> </a:t>
            </a:r>
            <a:r>
              <a:rPr lang="en-IN" u="sng" dirty="0">
                <a:solidFill>
                  <a:schemeClr val="accent2"/>
                </a:solidFill>
                <a:effectLst>
                  <a:outerShdw blurRad="38100" dist="38100" dir="2700000" algn="tl">
                    <a:srgbClr val="000000">
                      <a:alpha val="43137"/>
                    </a:srgbClr>
                  </a:outerShdw>
                </a:effectLst>
                <a:latin typeface="Times New Roman"/>
                <a:cs typeface="Times New Roman"/>
              </a:rPr>
              <a:t>bilirubin</a:t>
            </a:r>
            <a:r>
              <a:rPr lang="en-IN" b="0" dirty="0" smtClean="0">
                <a:solidFill>
                  <a:schemeClr val="bg1"/>
                </a:solidFill>
                <a:latin typeface="Times New Roman"/>
                <a:cs typeface="Times New Roman"/>
              </a:rPr>
              <a:t>.</a:t>
            </a:r>
            <a:endParaRPr lang="en-IN" b="0" dirty="0" smtClean="0">
              <a:solidFill>
                <a:schemeClr val="bg1"/>
              </a:solidFill>
              <a:latin typeface="Times New Roman"/>
              <a:cs typeface="Times New Roman"/>
            </a:endParaRPr>
          </a:p>
          <a:p>
            <a:pPr marL="355600" marR="12065" indent="-342900">
              <a:lnSpc>
                <a:spcPct val="150000"/>
              </a:lnSpc>
              <a:spcBef>
                <a:spcPts val="575"/>
              </a:spcBef>
              <a:buFont typeface="Arial MT"/>
              <a:buChar char="•"/>
              <a:tabLst>
                <a:tab pos="354965" algn="l"/>
                <a:tab pos="355600" algn="l"/>
              </a:tabLst>
            </a:pPr>
            <a:endParaRPr b="0" dirty="0">
              <a:solidFill>
                <a:schemeClr val="bg1"/>
              </a:solidFill>
              <a:latin typeface="Times New Roman"/>
              <a:cs typeface="Times New Roman"/>
            </a:endParaRPr>
          </a:p>
        </p:txBody>
      </p:sp>
    </p:spTree>
    <p:extLst>
      <p:ext uri="{BB962C8B-B14F-4D97-AF65-F5344CB8AC3E}">
        <p14:creationId xmlns:p14="http://schemas.microsoft.com/office/powerpoint/2010/main" val="30911932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C:\WINDOWS\Asztal\oktat2\LIVER008.jpg"/>
          <p:cNvPicPr>
            <a:picLocks noChangeAspect="1" noChangeArrowheads="1"/>
          </p:cNvPicPr>
          <p:nvPr/>
        </p:nvPicPr>
        <p:blipFill>
          <a:blip r:embed="rId2" r:link="rId3">
            <a:clrChange>
              <a:clrFrom>
                <a:srgbClr val="012677"/>
              </a:clrFrom>
              <a:clrTo>
                <a:srgbClr val="012677">
                  <a:alpha val="0"/>
                </a:srgbClr>
              </a:clrTo>
            </a:clrChange>
            <a:extLst>
              <a:ext uri="{28A0092B-C50C-407E-A947-70E740481C1C}">
                <a14:useLocalDpi xmlns:a14="http://schemas.microsoft.com/office/drawing/2010/main" val="0"/>
              </a:ext>
            </a:extLst>
          </a:blip>
          <a:srcRect/>
          <a:stretch>
            <a:fillRect/>
          </a:stretch>
        </p:blipFill>
        <p:spPr bwMode="auto">
          <a:xfrm>
            <a:off x="1500188" y="549275"/>
            <a:ext cx="6502400" cy="4803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5739825"/>
            <a:ext cx="5391219" cy="646331"/>
          </a:xfrm>
          <a:prstGeom prst="rect">
            <a:avLst/>
          </a:prstGeom>
          <a:noFill/>
        </p:spPr>
        <p:txBody>
          <a:bodyPr wrap="none" rtlCol="0">
            <a:spAutoFit/>
          </a:bodyPr>
          <a:lstStyle/>
          <a:p>
            <a:r>
              <a:rPr lang="en-US" sz="3600" dirty="0" err="1" smtClean="0">
                <a:solidFill>
                  <a:schemeClr val="bg1"/>
                </a:solidFill>
              </a:rPr>
              <a:t>Macronodular</a:t>
            </a:r>
            <a:r>
              <a:rPr lang="en-US" sz="3600" dirty="0" smtClean="0">
                <a:solidFill>
                  <a:schemeClr val="bg1"/>
                </a:solidFill>
              </a:rPr>
              <a:t> Cirrhosis</a:t>
            </a:r>
            <a:endParaRPr lang="en-US" sz="3600" dirty="0">
              <a:solidFill>
                <a:schemeClr val="bg1"/>
              </a:solidFill>
            </a:endParaRPr>
          </a:p>
        </p:txBody>
      </p:sp>
    </p:spTree>
    <p:extLst>
      <p:ext uri="{BB962C8B-B14F-4D97-AF65-F5344CB8AC3E}">
        <p14:creationId xmlns:p14="http://schemas.microsoft.com/office/powerpoint/2010/main" val="2963154056"/>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algn="ctr"/>
            <a:r>
              <a:rPr lang="en-US" dirty="0"/>
              <a:t>Clinical Features</a:t>
            </a:r>
          </a:p>
        </p:txBody>
      </p:sp>
      <p:sp>
        <p:nvSpPr>
          <p:cNvPr id="34819" name="Rectangle 3"/>
          <p:cNvSpPr>
            <a:spLocks noGrp="1" noChangeArrowheads="1"/>
          </p:cNvSpPr>
          <p:nvPr>
            <p:ph type="body" idx="1"/>
          </p:nvPr>
        </p:nvSpPr>
        <p:spPr>
          <a:xfrm>
            <a:off x="182880" y="1772816"/>
            <a:ext cx="8781608" cy="4895850"/>
          </a:xfrm>
        </p:spPr>
        <p:txBody>
          <a:bodyPr/>
          <a:lstStyle/>
          <a:p>
            <a:pPr>
              <a:lnSpc>
                <a:spcPct val="150000"/>
              </a:lnSpc>
            </a:pPr>
            <a:r>
              <a:rPr lang="en-US" sz="2400" dirty="0">
                <a:solidFill>
                  <a:schemeClr val="bg1"/>
                </a:solidFill>
              </a:rPr>
              <a:t>Asymptomatic for long periods.</a:t>
            </a:r>
          </a:p>
          <a:p>
            <a:pPr>
              <a:lnSpc>
                <a:spcPct val="150000"/>
              </a:lnSpc>
            </a:pPr>
            <a:r>
              <a:rPr lang="en-US" sz="2400" dirty="0">
                <a:solidFill>
                  <a:schemeClr val="bg1"/>
                </a:solidFill>
              </a:rPr>
              <a:t>Onset of symptoms – insidious , less often abrupt.</a:t>
            </a:r>
          </a:p>
          <a:p>
            <a:pPr>
              <a:lnSpc>
                <a:spcPct val="150000"/>
              </a:lnSpc>
            </a:pPr>
            <a:r>
              <a:rPr lang="en-US" sz="2400" dirty="0">
                <a:solidFill>
                  <a:schemeClr val="bg1"/>
                </a:solidFill>
              </a:rPr>
              <a:t>Non specific symptoms – vague right upper quadrant pain, fever, nausea, </a:t>
            </a:r>
            <a:r>
              <a:rPr lang="en-US" sz="2400" dirty="0" err="1">
                <a:solidFill>
                  <a:schemeClr val="bg1"/>
                </a:solidFill>
              </a:rPr>
              <a:t>vomiting,diarrhea,anorexia</a:t>
            </a:r>
            <a:r>
              <a:rPr lang="en-US" sz="2400" dirty="0">
                <a:solidFill>
                  <a:schemeClr val="bg1"/>
                </a:solidFill>
              </a:rPr>
              <a:t> </a:t>
            </a:r>
            <a:r>
              <a:rPr lang="en-US" sz="2400" dirty="0" smtClean="0">
                <a:solidFill>
                  <a:schemeClr val="bg1"/>
                </a:solidFill>
              </a:rPr>
              <a:t>&amp; malaise</a:t>
            </a:r>
            <a:r>
              <a:rPr lang="en-US" sz="2400" dirty="0">
                <a:solidFill>
                  <a:schemeClr val="bg1"/>
                </a:solidFill>
              </a:rPr>
              <a:t>.</a:t>
            </a:r>
          </a:p>
          <a:p>
            <a:pPr>
              <a:lnSpc>
                <a:spcPct val="150000"/>
              </a:lnSpc>
            </a:pPr>
            <a:r>
              <a:rPr lang="en-US" sz="2400" dirty="0">
                <a:solidFill>
                  <a:schemeClr val="bg1"/>
                </a:solidFill>
              </a:rPr>
              <a:t>Or they may present with more specific complication of CLD – ascites</a:t>
            </a:r>
            <a:r>
              <a:rPr lang="en-US" sz="2400" dirty="0" smtClean="0">
                <a:solidFill>
                  <a:schemeClr val="bg1"/>
                </a:solidFill>
              </a:rPr>
              <a:t>, upper </a:t>
            </a:r>
            <a:r>
              <a:rPr lang="en-US" sz="2400" dirty="0">
                <a:solidFill>
                  <a:schemeClr val="bg1"/>
                </a:solidFill>
              </a:rPr>
              <a:t>GI bleed etc…</a:t>
            </a:r>
          </a:p>
        </p:txBody>
      </p:sp>
    </p:spTree>
    <p:extLst>
      <p:ext uri="{BB962C8B-B14F-4D97-AF65-F5344CB8AC3E}">
        <p14:creationId xmlns:p14="http://schemas.microsoft.com/office/powerpoint/2010/main" val="6914200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pPr algn="ctr"/>
            <a:r>
              <a:rPr lang="en-US" dirty="0">
                <a:solidFill>
                  <a:schemeClr val="bg1"/>
                </a:solidFill>
              </a:rPr>
              <a:t>Signs </a:t>
            </a:r>
          </a:p>
        </p:txBody>
      </p:sp>
      <p:sp>
        <p:nvSpPr>
          <p:cNvPr id="35843" name="Rectangle 3"/>
          <p:cNvSpPr>
            <a:spLocks noGrp="1" noChangeArrowheads="1"/>
          </p:cNvSpPr>
          <p:nvPr>
            <p:ph type="body" idx="1"/>
          </p:nvPr>
        </p:nvSpPr>
        <p:spPr/>
        <p:txBody>
          <a:bodyPr/>
          <a:lstStyle/>
          <a:p>
            <a:pPr>
              <a:lnSpc>
                <a:spcPct val="150000"/>
              </a:lnSpc>
            </a:pPr>
            <a:r>
              <a:rPr lang="en-US" sz="1600" dirty="0">
                <a:solidFill>
                  <a:schemeClr val="bg1"/>
                </a:solidFill>
              </a:rPr>
              <a:t>Loss of hair ( alopecia )</a:t>
            </a:r>
          </a:p>
          <a:p>
            <a:pPr>
              <a:lnSpc>
                <a:spcPct val="150000"/>
              </a:lnSpc>
            </a:pPr>
            <a:r>
              <a:rPr lang="en-US" sz="1600" dirty="0">
                <a:solidFill>
                  <a:schemeClr val="bg1"/>
                </a:solidFill>
              </a:rPr>
              <a:t>Icterus</a:t>
            </a:r>
          </a:p>
          <a:p>
            <a:pPr>
              <a:lnSpc>
                <a:spcPct val="150000"/>
              </a:lnSpc>
            </a:pPr>
            <a:r>
              <a:rPr lang="en-US" sz="1600" dirty="0">
                <a:solidFill>
                  <a:schemeClr val="bg1"/>
                </a:solidFill>
              </a:rPr>
              <a:t>Pallor </a:t>
            </a:r>
          </a:p>
          <a:p>
            <a:pPr>
              <a:lnSpc>
                <a:spcPct val="150000"/>
              </a:lnSpc>
            </a:pPr>
            <a:r>
              <a:rPr lang="en-US" sz="1600" dirty="0">
                <a:solidFill>
                  <a:schemeClr val="bg1"/>
                </a:solidFill>
              </a:rPr>
              <a:t>KF Ring </a:t>
            </a:r>
          </a:p>
          <a:p>
            <a:pPr>
              <a:lnSpc>
                <a:spcPct val="150000"/>
              </a:lnSpc>
            </a:pPr>
            <a:r>
              <a:rPr lang="en-US" sz="1600" dirty="0">
                <a:solidFill>
                  <a:schemeClr val="bg1"/>
                </a:solidFill>
              </a:rPr>
              <a:t>Parotid enlargement</a:t>
            </a:r>
          </a:p>
          <a:p>
            <a:pPr>
              <a:lnSpc>
                <a:spcPct val="150000"/>
              </a:lnSpc>
            </a:pPr>
            <a:r>
              <a:rPr lang="en-US" sz="1600" dirty="0">
                <a:solidFill>
                  <a:schemeClr val="bg1"/>
                </a:solidFill>
              </a:rPr>
              <a:t>Fetor </a:t>
            </a:r>
            <a:r>
              <a:rPr lang="en-US" sz="1600" dirty="0" err="1">
                <a:solidFill>
                  <a:schemeClr val="bg1"/>
                </a:solidFill>
              </a:rPr>
              <a:t>hepaticus</a:t>
            </a:r>
            <a:endParaRPr lang="en-US" sz="1600" dirty="0">
              <a:solidFill>
                <a:schemeClr val="bg1"/>
              </a:solidFill>
            </a:endParaRPr>
          </a:p>
          <a:p>
            <a:pPr>
              <a:lnSpc>
                <a:spcPct val="150000"/>
              </a:lnSpc>
            </a:pPr>
            <a:r>
              <a:rPr lang="en-US" sz="1600" dirty="0">
                <a:solidFill>
                  <a:schemeClr val="bg1"/>
                </a:solidFill>
              </a:rPr>
              <a:t>Loss of axillary &amp; pubic hair</a:t>
            </a:r>
          </a:p>
          <a:p>
            <a:pPr>
              <a:lnSpc>
                <a:spcPct val="150000"/>
              </a:lnSpc>
            </a:pPr>
            <a:r>
              <a:rPr lang="en-US" sz="1600" dirty="0">
                <a:solidFill>
                  <a:schemeClr val="bg1"/>
                </a:solidFill>
              </a:rPr>
              <a:t>Spider nevi</a:t>
            </a:r>
          </a:p>
          <a:p>
            <a:pPr>
              <a:lnSpc>
                <a:spcPct val="150000"/>
              </a:lnSpc>
            </a:pPr>
            <a:r>
              <a:rPr lang="en-US" sz="1600" dirty="0" err="1">
                <a:solidFill>
                  <a:schemeClr val="bg1"/>
                </a:solidFill>
              </a:rPr>
              <a:t>Gynecomastia</a:t>
            </a:r>
            <a:endParaRPr lang="en-US" sz="1600" dirty="0">
              <a:solidFill>
                <a:schemeClr val="bg1"/>
              </a:solidFill>
            </a:endParaRPr>
          </a:p>
          <a:p>
            <a:pPr>
              <a:lnSpc>
                <a:spcPct val="150000"/>
              </a:lnSpc>
            </a:pPr>
            <a:r>
              <a:rPr lang="en-US" sz="1600" dirty="0">
                <a:solidFill>
                  <a:schemeClr val="bg1"/>
                </a:solidFill>
              </a:rPr>
              <a:t>Atrophy of breasts in females</a:t>
            </a:r>
          </a:p>
          <a:p>
            <a:pPr>
              <a:lnSpc>
                <a:spcPct val="150000"/>
              </a:lnSpc>
            </a:pPr>
            <a:r>
              <a:rPr lang="en-US" sz="1600" dirty="0">
                <a:solidFill>
                  <a:schemeClr val="bg1"/>
                </a:solidFill>
              </a:rPr>
              <a:t>Wasting of muscles</a:t>
            </a:r>
          </a:p>
          <a:p>
            <a:pPr>
              <a:lnSpc>
                <a:spcPct val="150000"/>
              </a:lnSpc>
            </a:pPr>
            <a:endParaRPr lang="en-US" sz="1600" dirty="0">
              <a:solidFill>
                <a:schemeClr val="bg1"/>
              </a:solidFill>
            </a:endParaRPr>
          </a:p>
        </p:txBody>
      </p:sp>
    </p:spTree>
    <p:extLst>
      <p:ext uri="{BB962C8B-B14F-4D97-AF65-F5344CB8AC3E}">
        <p14:creationId xmlns:p14="http://schemas.microsoft.com/office/powerpoint/2010/main" val="39994288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algn="ctr"/>
            <a:r>
              <a:rPr lang="en-US" dirty="0">
                <a:solidFill>
                  <a:schemeClr val="bg1"/>
                </a:solidFill>
              </a:rPr>
              <a:t>Signs</a:t>
            </a:r>
          </a:p>
        </p:txBody>
      </p:sp>
      <p:sp>
        <p:nvSpPr>
          <p:cNvPr id="36867" name="Rectangle 3"/>
          <p:cNvSpPr>
            <a:spLocks noGrp="1" noChangeArrowheads="1"/>
          </p:cNvSpPr>
          <p:nvPr>
            <p:ph type="body" idx="1"/>
          </p:nvPr>
        </p:nvSpPr>
        <p:spPr/>
        <p:txBody>
          <a:bodyPr/>
          <a:lstStyle/>
          <a:p>
            <a:pPr>
              <a:lnSpc>
                <a:spcPct val="150000"/>
              </a:lnSpc>
            </a:pPr>
            <a:r>
              <a:rPr lang="en-US" sz="1800" dirty="0" err="1">
                <a:solidFill>
                  <a:schemeClr val="bg1"/>
                </a:solidFill>
              </a:rPr>
              <a:t>Glossitis</a:t>
            </a:r>
            <a:r>
              <a:rPr lang="en-US" sz="1800" dirty="0">
                <a:solidFill>
                  <a:schemeClr val="bg1"/>
                </a:solidFill>
              </a:rPr>
              <a:t>, </a:t>
            </a:r>
            <a:r>
              <a:rPr lang="en-US" sz="1800" dirty="0" err="1">
                <a:solidFill>
                  <a:schemeClr val="bg1"/>
                </a:solidFill>
              </a:rPr>
              <a:t>cheilitis</a:t>
            </a:r>
            <a:endParaRPr lang="en-US" sz="1800" dirty="0">
              <a:solidFill>
                <a:schemeClr val="bg1"/>
              </a:solidFill>
            </a:endParaRPr>
          </a:p>
          <a:p>
            <a:pPr>
              <a:lnSpc>
                <a:spcPct val="150000"/>
              </a:lnSpc>
            </a:pPr>
            <a:r>
              <a:rPr lang="en-US" sz="1800" dirty="0">
                <a:solidFill>
                  <a:schemeClr val="bg1"/>
                </a:solidFill>
              </a:rPr>
              <a:t>Palmar erythema</a:t>
            </a:r>
          </a:p>
          <a:p>
            <a:pPr>
              <a:lnSpc>
                <a:spcPct val="150000"/>
              </a:lnSpc>
            </a:pPr>
            <a:r>
              <a:rPr lang="en-US" sz="1800" dirty="0">
                <a:solidFill>
                  <a:schemeClr val="bg1"/>
                </a:solidFill>
              </a:rPr>
              <a:t>Clubbing </a:t>
            </a:r>
          </a:p>
          <a:p>
            <a:pPr>
              <a:lnSpc>
                <a:spcPct val="150000"/>
              </a:lnSpc>
            </a:pPr>
            <a:r>
              <a:rPr lang="en-US" sz="1800" dirty="0" err="1">
                <a:solidFill>
                  <a:schemeClr val="bg1"/>
                </a:solidFill>
              </a:rPr>
              <a:t>Leuconychia</a:t>
            </a:r>
            <a:endParaRPr lang="en-US" sz="1800" dirty="0">
              <a:solidFill>
                <a:schemeClr val="bg1"/>
              </a:solidFill>
            </a:endParaRPr>
          </a:p>
          <a:p>
            <a:pPr>
              <a:lnSpc>
                <a:spcPct val="150000"/>
              </a:lnSpc>
            </a:pPr>
            <a:r>
              <a:rPr lang="en-US" sz="1800" dirty="0" err="1">
                <a:solidFill>
                  <a:schemeClr val="bg1"/>
                </a:solidFill>
              </a:rPr>
              <a:t>Dupuytren’s</a:t>
            </a:r>
            <a:r>
              <a:rPr lang="en-US" sz="1800" dirty="0">
                <a:solidFill>
                  <a:schemeClr val="bg1"/>
                </a:solidFill>
              </a:rPr>
              <a:t> contracture </a:t>
            </a:r>
          </a:p>
          <a:p>
            <a:pPr>
              <a:lnSpc>
                <a:spcPct val="150000"/>
              </a:lnSpc>
            </a:pPr>
            <a:r>
              <a:rPr lang="en-US" sz="1800" dirty="0">
                <a:solidFill>
                  <a:schemeClr val="bg1"/>
                </a:solidFill>
              </a:rPr>
              <a:t>Ascites</a:t>
            </a:r>
          </a:p>
          <a:p>
            <a:pPr>
              <a:lnSpc>
                <a:spcPct val="150000"/>
              </a:lnSpc>
            </a:pPr>
            <a:r>
              <a:rPr lang="en-US" sz="1800" dirty="0">
                <a:solidFill>
                  <a:schemeClr val="bg1"/>
                </a:solidFill>
              </a:rPr>
              <a:t>In 70 % cases liver is enlarged, firm if not hard and nodular</a:t>
            </a:r>
          </a:p>
          <a:p>
            <a:pPr>
              <a:lnSpc>
                <a:spcPct val="150000"/>
              </a:lnSpc>
            </a:pPr>
            <a:r>
              <a:rPr lang="en-US" sz="1800" dirty="0">
                <a:solidFill>
                  <a:schemeClr val="bg1"/>
                </a:solidFill>
              </a:rPr>
              <a:t>Splenomegaly</a:t>
            </a:r>
          </a:p>
          <a:p>
            <a:pPr>
              <a:lnSpc>
                <a:spcPct val="150000"/>
              </a:lnSpc>
            </a:pPr>
            <a:r>
              <a:rPr lang="en-US" sz="1800" dirty="0">
                <a:solidFill>
                  <a:schemeClr val="bg1"/>
                </a:solidFill>
              </a:rPr>
              <a:t>Caput </a:t>
            </a:r>
            <a:r>
              <a:rPr lang="en-US" sz="1800" dirty="0" err="1">
                <a:solidFill>
                  <a:schemeClr val="bg1"/>
                </a:solidFill>
              </a:rPr>
              <a:t>medusae</a:t>
            </a:r>
            <a:endParaRPr lang="en-US" sz="1800" dirty="0">
              <a:solidFill>
                <a:schemeClr val="bg1"/>
              </a:solidFill>
            </a:endParaRPr>
          </a:p>
          <a:p>
            <a:pPr>
              <a:lnSpc>
                <a:spcPct val="150000"/>
              </a:lnSpc>
            </a:pPr>
            <a:endParaRPr lang="en-US" sz="1800" dirty="0">
              <a:solidFill>
                <a:schemeClr val="bg1"/>
              </a:solidFill>
            </a:endParaRPr>
          </a:p>
        </p:txBody>
      </p:sp>
    </p:spTree>
    <p:extLst>
      <p:ext uri="{BB962C8B-B14F-4D97-AF65-F5344CB8AC3E}">
        <p14:creationId xmlns:p14="http://schemas.microsoft.com/office/powerpoint/2010/main" val="16488179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algn="ctr"/>
            <a:r>
              <a:rPr lang="en-US" dirty="0" smtClean="0">
                <a:solidFill>
                  <a:schemeClr val="bg1"/>
                </a:solidFill>
              </a:rPr>
              <a:t>Signs</a:t>
            </a:r>
            <a:endParaRPr lang="en-US" dirty="0">
              <a:solidFill>
                <a:schemeClr val="bg1"/>
              </a:solidFill>
            </a:endParaRPr>
          </a:p>
        </p:txBody>
      </p:sp>
      <p:sp>
        <p:nvSpPr>
          <p:cNvPr id="37891" name="Rectangle 3"/>
          <p:cNvSpPr>
            <a:spLocks noGrp="1" noChangeArrowheads="1"/>
          </p:cNvSpPr>
          <p:nvPr>
            <p:ph type="body" idx="1"/>
          </p:nvPr>
        </p:nvSpPr>
        <p:spPr/>
        <p:txBody>
          <a:bodyPr/>
          <a:lstStyle/>
          <a:p>
            <a:pPr>
              <a:lnSpc>
                <a:spcPct val="150000"/>
              </a:lnSpc>
            </a:pPr>
            <a:r>
              <a:rPr lang="en-US" sz="1600" dirty="0">
                <a:solidFill>
                  <a:schemeClr val="bg1"/>
                </a:solidFill>
              </a:rPr>
              <a:t>Bleeding tendencies : deficiency of clotting factors – check PT /INR</a:t>
            </a:r>
          </a:p>
          <a:p>
            <a:pPr>
              <a:lnSpc>
                <a:spcPct val="150000"/>
              </a:lnSpc>
            </a:pPr>
            <a:r>
              <a:rPr lang="en-US" sz="1600" dirty="0">
                <a:solidFill>
                  <a:schemeClr val="bg1"/>
                </a:solidFill>
              </a:rPr>
              <a:t>Fever</a:t>
            </a:r>
          </a:p>
          <a:p>
            <a:pPr>
              <a:lnSpc>
                <a:spcPct val="150000"/>
              </a:lnSpc>
            </a:pPr>
            <a:r>
              <a:rPr lang="en-US" sz="1600" dirty="0">
                <a:solidFill>
                  <a:schemeClr val="bg1"/>
                </a:solidFill>
              </a:rPr>
              <a:t>Hyperpigmentation</a:t>
            </a:r>
          </a:p>
          <a:p>
            <a:pPr>
              <a:lnSpc>
                <a:spcPct val="150000"/>
              </a:lnSpc>
            </a:pPr>
            <a:r>
              <a:rPr lang="en-US" sz="1600" dirty="0" err="1">
                <a:solidFill>
                  <a:schemeClr val="bg1"/>
                </a:solidFill>
              </a:rPr>
              <a:t>Hyperdynamic</a:t>
            </a:r>
            <a:r>
              <a:rPr lang="en-US" sz="1600" dirty="0">
                <a:solidFill>
                  <a:schemeClr val="bg1"/>
                </a:solidFill>
              </a:rPr>
              <a:t> circulatory state</a:t>
            </a:r>
          </a:p>
          <a:p>
            <a:pPr>
              <a:lnSpc>
                <a:spcPct val="150000"/>
              </a:lnSpc>
            </a:pPr>
            <a:r>
              <a:rPr lang="en-US" sz="1600" dirty="0">
                <a:solidFill>
                  <a:schemeClr val="bg1"/>
                </a:solidFill>
              </a:rPr>
              <a:t>Edema</a:t>
            </a:r>
          </a:p>
          <a:p>
            <a:pPr>
              <a:lnSpc>
                <a:spcPct val="150000"/>
              </a:lnSpc>
            </a:pPr>
            <a:r>
              <a:rPr lang="en-US" sz="1600" dirty="0">
                <a:solidFill>
                  <a:schemeClr val="bg1"/>
                </a:solidFill>
              </a:rPr>
              <a:t>Hernia</a:t>
            </a:r>
          </a:p>
          <a:p>
            <a:pPr>
              <a:lnSpc>
                <a:spcPct val="150000"/>
              </a:lnSpc>
            </a:pPr>
            <a:r>
              <a:rPr lang="en-US" sz="1600" dirty="0">
                <a:solidFill>
                  <a:schemeClr val="bg1"/>
                </a:solidFill>
              </a:rPr>
              <a:t>Testicular atrophy</a:t>
            </a:r>
          </a:p>
          <a:p>
            <a:pPr>
              <a:lnSpc>
                <a:spcPct val="150000"/>
              </a:lnSpc>
            </a:pPr>
            <a:r>
              <a:rPr lang="en-US" sz="1600" dirty="0">
                <a:solidFill>
                  <a:schemeClr val="bg1"/>
                </a:solidFill>
              </a:rPr>
              <a:t>Delirium</a:t>
            </a:r>
          </a:p>
          <a:p>
            <a:pPr>
              <a:lnSpc>
                <a:spcPct val="150000"/>
              </a:lnSpc>
            </a:pPr>
            <a:r>
              <a:rPr lang="en-US" sz="1600" dirty="0">
                <a:solidFill>
                  <a:schemeClr val="bg1"/>
                </a:solidFill>
              </a:rPr>
              <a:t>Constructional apraxia</a:t>
            </a:r>
          </a:p>
          <a:p>
            <a:pPr>
              <a:lnSpc>
                <a:spcPct val="150000"/>
              </a:lnSpc>
            </a:pPr>
            <a:r>
              <a:rPr lang="en-US" sz="1600" dirty="0">
                <a:solidFill>
                  <a:schemeClr val="bg1"/>
                </a:solidFill>
              </a:rPr>
              <a:t>Flapping tremors</a:t>
            </a:r>
          </a:p>
          <a:p>
            <a:pPr>
              <a:lnSpc>
                <a:spcPct val="150000"/>
              </a:lnSpc>
            </a:pPr>
            <a:r>
              <a:rPr lang="en-US" sz="1600" dirty="0">
                <a:solidFill>
                  <a:schemeClr val="bg1"/>
                </a:solidFill>
              </a:rPr>
              <a:t>Inversion of sleep rhythm</a:t>
            </a:r>
          </a:p>
        </p:txBody>
      </p:sp>
    </p:spTree>
    <p:extLst>
      <p:ext uri="{BB962C8B-B14F-4D97-AF65-F5344CB8AC3E}">
        <p14:creationId xmlns:p14="http://schemas.microsoft.com/office/powerpoint/2010/main" val="18328527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p:txBody>
          <a:bodyPr>
            <a:normAutofit fontScale="90000"/>
          </a:bodyPr>
          <a:lstStyle/>
          <a:p>
            <a:pPr algn="ctr"/>
            <a:r>
              <a:rPr lang="en-US" dirty="0">
                <a:ln w="13335" cmpd="sng">
                  <a:solidFill>
                    <a:srgbClr val="759AA5">
                      <a:lumMod val="50000"/>
                    </a:srgbClr>
                  </a:solidFill>
                  <a:prstDash val="solid"/>
                </a:ln>
                <a:solidFill>
                  <a:srgbClr val="B9AB6F">
                    <a:tint val="1000"/>
                  </a:srgbClr>
                </a:solidFill>
              </a:rPr>
              <a:t>Clinical Features</a:t>
            </a:r>
            <a:endParaRPr lang="en-US" sz="4000" dirty="0">
              <a:solidFill>
                <a:schemeClr val="bg1"/>
              </a:solidFill>
            </a:endParaRPr>
          </a:p>
        </p:txBody>
      </p:sp>
      <p:sp>
        <p:nvSpPr>
          <p:cNvPr id="67587" name="Rectangle 3"/>
          <p:cNvSpPr>
            <a:spLocks noGrp="1" noChangeArrowheads="1"/>
          </p:cNvSpPr>
          <p:nvPr>
            <p:ph type="body" idx="1"/>
          </p:nvPr>
        </p:nvSpPr>
        <p:spPr>
          <a:xfrm>
            <a:off x="179512" y="1844675"/>
            <a:ext cx="8784976" cy="4895850"/>
          </a:xfrm>
        </p:spPr>
        <p:txBody>
          <a:bodyPr/>
          <a:lstStyle/>
          <a:p>
            <a:pPr>
              <a:lnSpc>
                <a:spcPct val="150000"/>
              </a:lnSpc>
            </a:pPr>
            <a:r>
              <a:rPr lang="en-US" dirty="0">
                <a:solidFill>
                  <a:schemeClr val="bg1"/>
                </a:solidFill>
              </a:rPr>
              <a:t>Splenomegaly – </a:t>
            </a:r>
            <a:r>
              <a:rPr lang="en-US" dirty="0" err="1" smtClean="0">
                <a:solidFill>
                  <a:schemeClr val="bg1"/>
                </a:solidFill>
              </a:rPr>
              <a:t>Hypersplenism</a:t>
            </a:r>
            <a:r>
              <a:rPr lang="en-US" dirty="0">
                <a:solidFill>
                  <a:schemeClr val="bg1"/>
                </a:solidFill>
              </a:rPr>
              <a:t> </a:t>
            </a:r>
            <a:r>
              <a:rPr lang="en-US" dirty="0" smtClean="0">
                <a:solidFill>
                  <a:schemeClr val="bg1"/>
                </a:solidFill>
              </a:rPr>
              <a:t>- Thrombocytopenia</a:t>
            </a:r>
            <a:r>
              <a:rPr lang="en-US" dirty="0">
                <a:solidFill>
                  <a:schemeClr val="bg1"/>
                </a:solidFill>
              </a:rPr>
              <a:t>, Neutropenia, Anemia</a:t>
            </a:r>
          </a:p>
          <a:p>
            <a:pPr>
              <a:lnSpc>
                <a:spcPct val="150000"/>
              </a:lnSpc>
            </a:pPr>
            <a:r>
              <a:rPr lang="en-US" dirty="0">
                <a:solidFill>
                  <a:schemeClr val="bg1"/>
                </a:solidFill>
              </a:rPr>
              <a:t>Dilated Abdominal Veins, Caput </a:t>
            </a:r>
            <a:r>
              <a:rPr lang="en-US" dirty="0" err="1" smtClean="0">
                <a:solidFill>
                  <a:schemeClr val="bg1"/>
                </a:solidFill>
              </a:rPr>
              <a:t>Medusae</a:t>
            </a:r>
            <a:r>
              <a:rPr lang="en-US" dirty="0" smtClean="0">
                <a:solidFill>
                  <a:schemeClr val="bg1"/>
                </a:solidFill>
              </a:rPr>
              <a:t>, Ascites</a:t>
            </a:r>
            <a:r>
              <a:rPr lang="en-US" dirty="0">
                <a:solidFill>
                  <a:schemeClr val="bg1"/>
                </a:solidFill>
              </a:rPr>
              <a:t>.</a:t>
            </a:r>
          </a:p>
          <a:p>
            <a:pPr>
              <a:lnSpc>
                <a:spcPct val="150000"/>
              </a:lnSpc>
            </a:pPr>
            <a:r>
              <a:rPr lang="en-US" dirty="0" err="1">
                <a:solidFill>
                  <a:schemeClr val="bg1"/>
                </a:solidFill>
              </a:rPr>
              <a:t>Oesophageal</a:t>
            </a:r>
            <a:r>
              <a:rPr lang="en-US" dirty="0">
                <a:solidFill>
                  <a:schemeClr val="bg1"/>
                </a:solidFill>
              </a:rPr>
              <a:t> </a:t>
            </a:r>
            <a:r>
              <a:rPr lang="en-US" dirty="0" err="1">
                <a:solidFill>
                  <a:schemeClr val="bg1"/>
                </a:solidFill>
              </a:rPr>
              <a:t>varices</a:t>
            </a:r>
            <a:endParaRPr lang="en-US" dirty="0">
              <a:solidFill>
                <a:schemeClr val="bg1"/>
              </a:solidFill>
            </a:endParaRPr>
          </a:p>
          <a:p>
            <a:pPr>
              <a:lnSpc>
                <a:spcPct val="150000"/>
              </a:lnSpc>
            </a:pPr>
            <a:endParaRPr lang="en-US" dirty="0">
              <a:solidFill>
                <a:schemeClr val="bg1"/>
              </a:solidFill>
            </a:endParaRPr>
          </a:p>
        </p:txBody>
      </p:sp>
    </p:spTree>
    <p:extLst>
      <p:ext uri="{BB962C8B-B14F-4D97-AF65-F5344CB8AC3E}">
        <p14:creationId xmlns:p14="http://schemas.microsoft.com/office/powerpoint/2010/main" val="16442162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algn="ctr"/>
            <a:r>
              <a:rPr lang="en-US" sz="4000" dirty="0" smtClean="0">
                <a:solidFill>
                  <a:schemeClr val="bg1"/>
                </a:solidFill>
              </a:rPr>
              <a:t>Pathogenesis </a:t>
            </a:r>
            <a:r>
              <a:rPr lang="en-US" sz="4000" dirty="0">
                <a:solidFill>
                  <a:schemeClr val="bg1"/>
                </a:solidFill>
              </a:rPr>
              <a:t>of the features of liver cirrhosis</a:t>
            </a:r>
          </a:p>
        </p:txBody>
      </p:sp>
      <p:sp>
        <p:nvSpPr>
          <p:cNvPr id="7171" name="Rectangle 3"/>
          <p:cNvSpPr>
            <a:spLocks noGrp="1" noChangeArrowheads="1"/>
          </p:cNvSpPr>
          <p:nvPr>
            <p:ph idx="1"/>
          </p:nvPr>
        </p:nvSpPr>
        <p:spPr>
          <a:xfrm>
            <a:off x="539552" y="2332037"/>
            <a:ext cx="8229600" cy="4525963"/>
          </a:xfrm>
        </p:spPr>
        <p:txBody>
          <a:bodyPr>
            <a:normAutofit/>
          </a:bodyPr>
          <a:lstStyle/>
          <a:p>
            <a:pPr algn="l" rtl="0">
              <a:lnSpc>
                <a:spcPct val="200000"/>
              </a:lnSpc>
            </a:pPr>
            <a:r>
              <a:rPr lang="en-US" sz="2800" dirty="0">
                <a:solidFill>
                  <a:schemeClr val="bg1"/>
                </a:solidFill>
              </a:rPr>
              <a:t>Due to:</a:t>
            </a:r>
          </a:p>
          <a:p>
            <a:pPr lvl="1" algn="l" rtl="0">
              <a:lnSpc>
                <a:spcPct val="200000"/>
              </a:lnSpc>
            </a:pPr>
            <a:r>
              <a:rPr lang="en-US" sz="2400" dirty="0">
                <a:solidFill>
                  <a:schemeClr val="bg1"/>
                </a:solidFill>
              </a:rPr>
              <a:t>Portal hypertension</a:t>
            </a:r>
          </a:p>
          <a:p>
            <a:pPr lvl="1" algn="l" rtl="0">
              <a:lnSpc>
                <a:spcPct val="200000"/>
              </a:lnSpc>
            </a:pPr>
            <a:r>
              <a:rPr lang="en-US" sz="2400" dirty="0">
                <a:solidFill>
                  <a:schemeClr val="bg1"/>
                </a:solidFill>
              </a:rPr>
              <a:t>Liver cell dysfunction</a:t>
            </a:r>
          </a:p>
        </p:txBody>
      </p:sp>
    </p:spTree>
    <p:extLst>
      <p:ext uri="{BB962C8B-B14F-4D97-AF65-F5344CB8AC3E}">
        <p14:creationId xmlns:p14="http://schemas.microsoft.com/office/powerpoint/2010/main" val="38364237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457200" y="274638"/>
            <a:ext cx="8229600" cy="792162"/>
          </a:xfrm>
        </p:spPr>
        <p:txBody>
          <a:bodyPr/>
          <a:lstStyle/>
          <a:p>
            <a:pPr algn="ctr"/>
            <a:r>
              <a:rPr lang="en-US" dirty="0"/>
              <a:t>Portal circulation</a:t>
            </a: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121" y="1295400"/>
            <a:ext cx="5919787" cy="501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9547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5662" name="Picture 30" descr="normal liv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65635" name="Rectangle 3"/>
          <p:cNvSpPr>
            <a:spLocks noChangeArrowheads="1"/>
          </p:cNvSpPr>
          <p:nvPr/>
        </p:nvSpPr>
        <p:spPr bwMode="auto">
          <a:xfrm>
            <a:off x="297745" y="311150"/>
            <a:ext cx="5276144" cy="46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60" tIns="45468" rIns="92560" bIns="45468">
            <a:spAutoFit/>
          </a:bodyPr>
          <a:lstStyle/>
          <a:p>
            <a:pPr algn="l" defTabSz="915988"/>
            <a:r>
              <a:rPr lang="en-US" altLang="zh-CN" sz="2400" dirty="0">
                <a:solidFill>
                  <a:srgbClr val="FFFF00"/>
                </a:solidFill>
                <a:ea typeface="宋体" charset="-122"/>
              </a:rPr>
              <a:t>Normal Liver </a:t>
            </a:r>
          </a:p>
        </p:txBody>
      </p:sp>
      <p:sp>
        <p:nvSpPr>
          <p:cNvPr id="965636" name="Text Box 4"/>
          <p:cNvSpPr txBox="1">
            <a:spLocks noChangeArrowheads="1"/>
          </p:cNvSpPr>
          <p:nvPr/>
        </p:nvSpPr>
        <p:spPr bwMode="auto">
          <a:xfrm>
            <a:off x="333022" y="1444625"/>
            <a:ext cx="1093612" cy="6176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r">
              <a:lnSpc>
                <a:spcPct val="85000"/>
              </a:lnSpc>
            </a:pPr>
            <a:r>
              <a:rPr lang="en-US" altLang="zh-CN" sz="2000" dirty="0">
                <a:latin typeface="+mn-lt"/>
                <a:ea typeface="宋体" charset="-122"/>
              </a:rPr>
              <a:t>Hepatic vein</a:t>
            </a:r>
          </a:p>
        </p:txBody>
      </p:sp>
      <p:sp>
        <p:nvSpPr>
          <p:cNvPr id="965637" name="Text Box 5"/>
          <p:cNvSpPr txBox="1">
            <a:spLocks noChangeArrowheads="1"/>
          </p:cNvSpPr>
          <p:nvPr/>
        </p:nvSpPr>
        <p:spPr bwMode="auto">
          <a:xfrm>
            <a:off x="50801" y="2725739"/>
            <a:ext cx="1222022" cy="35605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r">
              <a:lnSpc>
                <a:spcPct val="85000"/>
              </a:lnSpc>
            </a:pPr>
            <a:r>
              <a:rPr lang="en-US" altLang="zh-CN" sz="2000" dirty="0">
                <a:latin typeface="+mn-lt"/>
                <a:ea typeface="宋体" charset="-122"/>
              </a:rPr>
              <a:t>Sinusoid</a:t>
            </a:r>
          </a:p>
        </p:txBody>
      </p:sp>
      <p:sp>
        <p:nvSpPr>
          <p:cNvPr id="965638" name="Text Box 6"/>
          <p:cNvSpPr txBox="1">
            <a:spLocks noChangeArrowheads="1"/>
          </p:cNvSpPr>
          <p:nvPr/>
        </p:nvSpPr>
        <p:spPr bwMode="auto">
          <a:xfrm>
            <a:off x="2267656" y="4411663"/>
            <a:ext cx="1093611" cy="6176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r">
              <a:lnSpc>
                <a:spcPct val="85000"/>
              </a:lnSpc>
            </a:pPr>
            <a:r>
              <a:rPr lang="en-US" altLang="zh-CN" sz="2000" dirty="0">
                <a:latin typeface="+mn-lt"/>
                <a:ea typeface="宋体" charset="-122"/>
              </a:rPr>
              <a:t>Portal vein</a:t>
            </a:r>
          </a:p>
        </p:txBody>
      </p:sp>
      <p:sp>
        <p:nvSpPr>
          <p:cNvPr id="965640" name="Text Box 8"/>
          <p:cNvSpPr txBox="1">
            <a:spLocks noChangeArrowheads="1"/>
          </p:cNvSpPr>
          <p:nvPr/>
        </p:nvSpPr>
        <p:spPr bwMode="auto">
          <a:xfrm>
            <a:off x="4454878" y="2754314"/>
            <a:ext cx="952500" cy="35605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a:lnSpc>
                <a:spcPct val="85000"/>
              </a:lnSpc>
            </a:pPr>
            <a:r>
              <a:rPr lang="en-US" altLang="zh-CN" sz="2000" dirty="0">
                <a:latin typeface="+mn-lt"/>
                <a:ea typeface="宋体" charset="-122"/>
              </a:rPr>
              <a:t>Liver</a:t>
            </a:r>
          </a:p>
        </p:txBody>
      </p:sp>
      <p:sp>
        <p:nvSpPr>
          <p:cNvPr id="965641" name="Line 9"/>
          <p:cNvSpPr>
            <a:spLocks noChangeShapeType="1"/>
          </p:cNvSpPr>
          <p:nvPr/>
        </p:nvSpPr>
        <p:spPr bwMode="auto">
          <a:xfrm>
            <a:off x="1356078" y="1749426"/>
            <a:ext cx="1586089" cy="3175"/>
          </a:xfrm>
          <a:prstGeom prst="line">
            <a:avLst/>
          </a:prstGeom>
          <a:noFill/>
          <a:ln w="28575">
            <a:solidFill>
              <a:srgbClr val="FF9933"/>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965642" name="Line 10"/>
          <p:cNvSpPr>
            <a:spLocks noChangeShapeType="1"/>
          </p:cNvSpPr>
          <p:nvPr/>
        </p:nvSpPr>
        <p:spPr bwMode="auto">
          <a:xfrm flipV="1">
            <a:off x="3359856" y="4578350"/>
            <a:ext cx="678744" cy="0"/>
          </a:xfrm>
          <a:prstGeom prst="line">
            <a:avLst/>
          </a:prstGeom>
          <a:noFill/>
          <a:ln w="28575">
            <a:solidFill>
              <a:srgbClr val="FF9933"/>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965643" name="Line 11"/>
          <p:cNvSpPr>
            <a:spLocks noChangeShapeType="1"/>
          </p:cNvSpPr>
          <p:nvPr/>
        </p:nvSpPr>
        <p:spPr bwMode="auto">
          <a:xfrm flipV="1">
            <a:off x="1229079" y="2930525"/>
            <a:ext cx="1243188" cy="0"/>
          </a:xfrm>
          <a:prstGeom prst="line">
            <a:avLst/>
          </a:prstGeom>
          <a:noFill/>
          <a:ln w="28575">
            <a:solidFill>
              <a:srgbClr val="FF9933"/>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965645" name="Text Box 13"/>
          <p:cNvSpPr txBox="1">
            <a:spLocks noChangeArrowheads="1"/>
          </p:cNvSpPr>
          <p:nvPr/>
        </p:nvSpPr>
        <p:spPr bwMode="auto">
          <a:xfrm>
            <a:off x="5921022" y="5138738"/>
            <a:ext cx="1093612" cy="6176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nSpc>
                <a:spcPct val="85000"/>
              </a:lnSpc>
            </a:pPr>
            <a:r>
              <a:rPr lang="en-US" altLang="zh-CN" sz="2000" dirty="0">
                <a:latin typeface="+mn-lt"/>
                <a:ea typeface="宋体" charset="-122"/>
              </a:rPr>
              <a:t>Splenic vein</a:t>
            </a:r>
          </a:p>
        </p:txBody>
      </p:sp>
      <p:sp>
        <p:nvSpPr>
          <p:cNvPr id="965646" name="Line 14"/>
          <p:cNvSpPr>
            <a:spLocks noChangeShapeType="1"/>
          </p:cNvSpPr>
          <p:nvPr/>
        </p:nvSpPr>
        <p:spPr bwMode="auto">
          <a:xfrm>
            <a:off x="5411612" y="4637088"/>
            <a:ext cx="527756" cy="601662"/>
          </a:xfrm>
          <a:prstGeom prst="line">
            <a:avLst/>
          </a:prstGeom>
          <a:noFill/>
          <a:ln w="28575">
            <a:solidFill>
              <a:srgbClr val="FF9933"/>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965651" name="Text Box 19"/>
          <p:cNvSpPr txBox="1">
            <a:spLocks noChangeArrowheads="1"/>
          </p:cNvSpPr>
          <p:nvPr/>
        </p:nvSpPr>
        <p:spPr bwMode="auto">
          <a:xfrm>
            <a:off x="6405034" y="4260850"/>
            <a:ext cx="1492956" cy="6176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nSpc>
                <a:spcPct val="85000"/>
              </a:lnSpc>
            </a:pPr>
            <a:r>
              <a:rPr lang="en-US" altLang="zh-CN" sz="2000" dirty="0">
                <a:latin typeface="+mn-lt"/>
                <a:ea typeface="宋体" charset="-122"/>
              </a:rPr>
              <a:t>Coronary vein</a:t>
            </a:r>
          </a:p>
        </p:txBody>
      </p:sp>
      <p:sp>
        <p:nvSpPr>
          <p:cNvPr id="965652" name="Line 20"/>
          <p:cNvSpPr>
            <a:spLocks noChangeShapeType="1"/>
          </p:cNvSpPr>
          <p:nvPr/>
        </p:nvSpPr>
        <p:spPr bwMode="auto">
          <a:xfrm>
            <a:off x="5547079" y="3397250"/>
            <a:ext cx="889000" cy="1023938"/>
          </a:xfrm>
          <a:prstGeom prst="line">
            <a:avLst/>
          </a:prstGeom>
          <a:noFill/>
          <a:ln w="28575">
            <a:solidFill>
              <a:srgbClr val="FF9933"/>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2" name="Rectangle 1"/>
          <p:cNvSpPr/>
          <p:nvPr/>
        </p:nvSpPr>
        <p:spPr>
          <a:xfrm>
            <a:off x="348001" y="6069651"/>
            <a:ext cx="8168813" cy="369332"/>
          </a:xfrm>
          <a:prstGeom prst="rect">
            <a:avLst/>
          </a:prstGeom>
        </p:spPr>
        <p:txBody>
          <a:bodyPr wrap="square">
            <a:spAutoFit/>
          </a:bodyPr>
          <a:lstStyle/>
          <a:p>
            <a:pPr algn="ctr"/>
            <a:r>
              <a:rPr lang="en-US" altLang="zh-CN" b="1" dirty="0"/>
              <a:t>THE NORMAL LIVER OFFERS ALMOST NO RESISTANCE TO FLOW</a:t>
            </a:r>
          </a:p>
        </p:txBody>
      </p:sp>
    </p:spTree>
    <p:extLst>
      <p:ext uri="{BB962C8B-B14F-4D97-AF65-F5344CB8AC3E}">
        <p14:creationId xmlns:p14="http://schemas.microsoft.com/office/powerpoint/2010/main" val="10404332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8658" name="Picture 2" descr="cirrhotic liv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78659" name="Text Box 3"/>
          <p:cNvSpPr txBox="1">
            <a:spLocks noChangeArrowheads="1"/>
          </p:cNvSpPr>
          <p:nvPr/>
        </p:nvSpPr>
        <p:spPr bwMode="auto">
          <a:xfrm>
            <a:off x="5846234" y="579438"/>
            <a:ext cx="1459089" cy="8771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chemeClr val="accent2"/>
                </a:solidFill>
                <a:miter lim="800000"/>
                <a:headEnd/>
                <a:tailEnd/>
              </a14:hiddenLine>
            </a:ext>
          </a:extLst>
        </p:spPr>
        <p:txBody>
          <a:bodyPr>
            <a:spAutoFit/>
          </a:bodyPr>
          <a:lstStyle/>
          <a:p>
            <a:pPr algn="l">
              <a:lnSpc>
                <a:spcPct val="85000"/>
              </a:lnSpc>
            </a:pPr>
            <a:r>
              <a:rPr lang="en-US" altLang="zh-CN" sz="2000" dirty="0">
                <a:ea typeface="宋体" charset="-122"/>
              </a:rPr>
              <a:t>Portal systemic collaterals</a:t>
            </a:r>
          </a:p>
        </p:txBody>
      </p:sp>
      <p:sp>
        <p:nvSpPr>
          <p:cNvPr id="1478660" name="Text Box 4"/>
          <p:cNvSpPr txBox="1">
            <a:spLocks noChangeArrowheads="1"/>
          </p:cNvSpPr>
          <p:nvPr/>
        </p:nvSpPr>
        <p:spPr bwMode="auto">
          <a:xfrm>
            <a:off x="101600" y="2797175"/>
            <a:ext cx="1545167" cy="166410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r">
              <a:lnSpc>
                <a:spcPct val="85000"/>
              </a:lnSpc>
            </a:pPr>
            <a:r>
              <a:rPr lang="en-US" altLang="zh-CN" sz="2000" dirty="0">
                <a:solidFill>
                  <a:schemeClr val="tx2"/>
                </a:solidFill>
                <a:latin typeface="+mn-lt"/>
                <a:ea typeface="宋体" charset="-122"/>
              </a:rPr>
              <a:t>Distorted sinusoidal architecture</a:t>
            </a:r>
          </a:p>
          <a:p>
            <a:pPr algn="r">
              <a:lnSpc>
                <a:spcPct val="85000"/>
              </a:lnSpc>
            </a:pPr>
            <a:r>
              <a:rPr lang="en-US" altLang="zh-CN" sz="2000" dirty="0">
                <a:solidFill>
                  <a:schemeClr val="tx2"/>
                </a:solidFill>
                <a:latin typeface="+mn-lt"/>
                <a:ea typeface="宋体" charset="-122"/>
              </a:rPr>
              <a:t>leads to increased resistance</a:t>
            </a:r>
          </a:p>
        </p:txBody>
      </p:sp>
      <p:sp>
        <p:nvSpPr>
          <p:cNvPr id="1478661" name="Text Box 5"/>
          <p:cNvSpPr txBox="1">
            <a:spLocks noChangeArrowheads="1"/>
          </p:cNvSpPr>
          <p:nvPr/>
        </p:nvSpPr>
        <p:spPr bwMode="auto">
          <a:xfrm>
            <a:off x="2458156" y="4556125"/>
            <a:ext cx="1093612" cy="6176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r">
              <a:lnSpc>
                <a:spcPct val="85000"/>
              </a:lnSpc>
            </a:pPr>
            <a:r>
              <a:rPr lang="en-US" altLang="zh-CN" sz="2000" dirty="0">
                <a:latin typeface="+mn-lt"/>
                <a:ea typeface="宋体" charset="-122"/>
              </a:rPr>
              <a:t>Portal vein</a:t>
            </a:r>
          </a:p>
        </p:txBody>
      </p:sp>
      <p:sp>
        <p:nvSpPr>
          <p:cNvPr id="1478662" name="Line 6"/>
          <p:cNvSpPr>
            <a:spLocks noChangeShapeType="1"/>
          </p:cNvSpPr>
          <p:nvPr/>
        </p:nvSpPr>
        <p:spPr bwMode="auto">
          <a:xfrm flipV="1">
            <a:off x="3550356" y="4722813"/>
            <a:ext cx="678745" cy="0"/>
          </a:xfrm>
          <a:prstGeom prst="line">
            <a:avLst/>
          </a:prstGeom>
          <a:noFill/>
          <a:ln w="28575">
            <a:solidFill>
              <a:srgbClr val="FF9933"/>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478663" name="Line 7"/>
          <p:cNvSpPr>
            <a:spLocks noChangeShapeType="1"/>
          </p:cNvSpPr>
          <p:nvPr/>
        </p:nvSpPr>
        <p:spPr bwMode="auto">
          <a:xfrm>
            <a:off x="1580445" y="2943225"/>
            <a:ext cx="826911" cy="1588"/>
          </a:xfrm>
          <a:prstGeom prst="line">
            <a:avLst/>
          </a:prstGeom>
          <a:noFill/>
          <a:ln w="28575">
            <a:solidFill>
              <a:srgbClr val="FF9933"/>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478664" name="Line 8"/>
          <p:cNvSpPr>
            <a:spLocks noChangeShapeType="1"/>
          </p:cNvSpPr>
          <p:nvPr/>
        </p:nvSpPr>
        <p:spPr bwMode="auto">
          <a:xfrm flipH="1">
            <a:off x="5583767" y="1292225"/>
            <a:ext cx="282222" cy="1588"/>
          </a:xfrm>
          <a:prstGeom prst="line">
            <a:avLst/>
          </a:prstGeom>
          <a:noFill/>
          <a:ln w="28575">
            <a:solidFill>
              <a:srgbClr val="FF9933"/>
            </a:solidFill>
            <a:round/>
            <a:headEnd/>
            <a:tailEnd/>
          </a:ln>
          <a:effectLst>
            <a:outerShdw dist="25400" dir="54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478665" name="Rectangle 9"/>
          <p:cNvSpPr>
            <a:spLocks noChangeArrowheads="1"/>
          </p:cNvSpPr>
          <p:nvPr/>
        </p:nvSpPr>
        <p:spPr bwMode="auto">
          <a:xfrm>
            <a:off x="297745" y="311150"/>
            <a:ext cx="5276144" cy="46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60" tIns="45468" rIns="92560" bIns="45468">
            <a:spAutoFit/>
          </a:bodyPr>
          <a:lstStyle/>
          <a:p>
            <a:pPr algn="l" defTabSz="915988"/>
            <a:r>
              <a:rPr lang="en-US" altLang="zh-CN" sz="2400" dirty="0">
                <a:solidFill>
                  <a:srgbClr val="FFFF00"/>
                </a:solidFill>
                <a:ea typeface="宋体" charset="-122"/>
              </a:rPr>
              <a:t>Cirrhotic Liver </a:t>
            </a:r>
          </a:p>
        </p:txBody>
      </p:sp>
      <p:sp>
        <p:nvSpPr>
          <p:cNvPr id="1478666" name="Line 10"/>
          <p:cNvSpPr>
            <a:spLocks noChangeShapeType="1"/>
          </p:cNvSpPr>
          <p:nvPr/>
        </p:nvSpPr>
        <p:spPr bwMode="auto">
          <a:xfrm>
            <a:off x="5851878" y="1287463"/>
            <a:ext cx="5644" cy="1581150"/>
          </a:xfrm>
          <a:prstGeom prst="line">
            <a:avLst/>
          </a:prstGeom>
          <a:noFill/>
          <a:ln w="28575">
            <a:solidFill>
              <a:srgbClr val="FF9933"/>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478667" name="Text Box 11"/>
          <p:cNvSpPr txBox="1">
            <a:spLocks noChangeArrowheads="1"/>
          </p:cNvSpPr>
          <p:nvPr/>
        </p:nvSpPr>
        <p:spPr bwMode="auto">
          <a:xfrm>
            <a:off x="6925734" y="5564189"/>
            <a:ext cx="1950156" cy="350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chemeClr val="accent2"/>
                </a:solidFill>
                <a:miter lim="800000"/>
                <a:headEnd/>
                <a:tailEnd/>
              </a14:hiddenLine>
            </a:ext>
          </a:extLst>
        </p:spPr>
        <p:txBody>
          <a:bodyPr>
            <a:spAutoFit/>
          </a:bodyPr>
          <a:lstStyle/>
          <a:p>
            <a:pPr>
              <a:lnSpc>
                <a:spcPct val="85000"/>
              </a:lnSpc>
            </a:pPr>
            <a:r>
              <a:rPr lang="en-US" altLang="zh-CN" sz="2000" dirty="0">
                <a:ea typeface="宋体" charset="-122"/>
              </a:rPr>
              <a:t>Splenomegaly</a:t>
            </a:r>
          </a:p>
        </p:txBody>
      </p:sp>
      <p:sp>
        <p:nvSpPr>
          <p:cNvPr id="1478668" name="Line 12"/>
          <p:cNvSpPr>
            <a:spLocks noChangeShapeType="1"/>
          </p:cNvSpPr>
          <p:nvPr/>
        </p:nvSpPr>
        <p:spPr bwMode="auto">
          <a:xfrm>
            <a:off x="7893755" y="5232400"/>
            <a:ext cx="1412" cy="268288"/>
          </a:xfrm>
          <a:prstGeom prst="line">
            <a:avLst/>
          </a:prstGeom>
          <a:noFill/>
          <a:ln w="28575">
            <a:solidFill>
              <a:srgbClr val="FF9933"/>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2" name="Rectangle 1"/>
          <p:cNvSpPr/>
          <p:nvPr/>
        </p:nvSpPr>
        <p:spPr>
          <a:xfrm>
            <a:off x="480645" y="5935361"/>
            <a:ext cx="8206155" cy="646331"/>
          </a:xfrm>
          <a:prstGeom prst="rect">
            <a:avLst/>
          </a:prstGeom>
        </p:spPr>
        <p:txBody>
          <a:bodyPr wrap="square">
            <a:spAutoFit/>
          </a:bodyPr>
          <a:lstStyle/>
          <a:p>
            <a:pPr algn="ctr"/>
            <a:r>
              <a:rPr lang="en-US" altLang="zh-CN" b="1" dirty="0"/>
              <a:t>ARCHITECTURAL LIVER DISRUPTION IS THE MAIN MECHANISM THAT LEADS TO AN INCREASED INTRAHEPATIC RESISTANCE</a:t>
            </a:r>
          </a:p>
        </p:txBody>
      </p:sp>
    </p:spTree>
    <p:extLst>
      <p:ext uri="{BB962C8B-B14F-4D97-AF65-F5344CB8AC3E}">
        <p14:creationId xmlns:p14="http://schemas.microsoft.com/office/powerpoint/2010/main" val="4838309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1529" y="1700808"/>
            <a:ext cx="8807896" cy="4211409"/>
          </a:xfrm>
          <a:prstGeom prst="rect">
            <a:avLst/>
          </a:prstGeom>
        </p:spPr>
        <p:txBody>
          <a:bodyPr vert="horz" wrap="square" lIns="0" tIns="12700" rIns="0" bIns="0" rtlCol="0">
            <a:spAutoFit/>
          </a:bodyPr>
          <a:lstStyle/>
          <a:p>
            <a:pPr marL="355600" indent="-342900" algn="just">
              <a:lnSpc>
                <a:spcPct val="150000"/>
              </a:lnSpc>
              <a:spcBef>
                <a:spcPts val="575"/>
              </a:spcBef>
              <a:buFont typeface="Wingdings"/>
              <a:buChar char=""/>
              <a:tabLst>
                <a:tab pos="355600" algn="l"/>
              </a:tabLst>
            </a:pPr>
            <a:r>
              <a:rPr sz="2400" dirty="0" smtClean="0">
                <a:solidFill>
                  <a:srgbClr val="FFC000"/>
                </a:solidFill>
                <a:effectLst>
                  <a:outerShdw blurRad="38100" dist="38100" dir="2700000" algn="tl">
                    <a:srgbClr val="000000">
                      <a:alpha val="43137"/>
                    </a:srgbClr>
                  </a:outerShdw>
                </a:effectLst>
                <a:latin typeface="Times New Roman"/>
                <a:cs typeface="Times New Roman"/>
              </a:rPr>
              <a:t>Uptake</a:t>
            </a:r>
            <a:r>
              <a:rPr sz="2400" spc="-10" dirty="0" smtClean="0">
                <a:solidFill>
                  <a:srgbClr val="FFC000"/>
                </a:solidFill>
                <a:effectLst>
                  <a:outerShdw blurRad="38100" dist="38100" dir="2700000" algn="tl">
                    <a:srgbClr val="000000">
                      <a:alpha val="43137"/>
                    </a:srgbClr>
                  </a:outerShdw>
                </a:effectLst>
                <a:latin typeface="Times New Roman"/>
                <a:cs typeface="Times New Roman"/>
              </a:rPr>
              <a:t> </a:t>
            </a:r>
            <a:r>
              <a:rPr sz="2400" dirty="0">
                <a:solidFill>
                  <a:srgbClr val="FFC000"/>
                </a:solidFill>
                <a:effectLst>
                  <a:outerShdw blurRad="38100" dist="38100" dir="2700000" algn="tl">
                    <a:srgbClr val="000000">
                      <a:alpha val="43137"/>
                    </a:srgbClr>
                  </a:outerShdw>
                </a:effectLst>
                <a:latin typeface="Times New Roman"/>
                <a:cs typeface="Times New Roman"/>
              </a:rPr>
              <a:t>of</a:t>
            </a:r>
            <a:r>
              <a:rPr sz="2400" spc="-10" dirty="0">
                <a:solidFill>
                  <a:srgbClr val="FFC000"/>
                </a:solidFill>
                <a:effectLst>
                  <a:outerShdw blurRad="38100" dist="38100" dir="2700000" algn="tl">
                    <a:srgbClr val="000000">
                      <a:alpha val="43137"/>
                    </a:srgbClr>
                  </a:outerShdw>
                </a:effectLst>
                <a:latin typeface="Times New Roman"/>
                <a:cs typeface="Times New Roman"/>
              </a:rPr>
              <a:t> </a:t>
            </a:r>
            <a:r>
              <a:rPr sz="2400" dirty="0">
                <a:solidFill>
                  <a:srgbClr val="FFC000"/>
                </a:solidFill>
                <a:effectLst>
                  <a:outerShdw blurRad="38100" dist="38100" dir="2700000" algn="tl">
                    <a:srgbClr val="000000">
                      <a:alpha val="43137"/>
                    </a:srgbClr>
                  </a:outerShdw>
                </a:effectLst>
                <a:latin typeface="Times New Roman"/>
                <a:cs typeface="Times New Roman"/>
              </a:rPr>
              <a:t>Bilirubin</a:t>
            </a:r>
            <a:r>
              <a:rPr sz="2400" spc="-30" dirty="0">
                <a:solidFill>
                  <a:srgbClr val="FFC000"/>
                </a:solidFill>
                <a:effectLst>
                  <a:outerShdw blurRad="38100" dist="38100" dir="2700000" algn="tl">
                    <a:srgbClr val="000000">
                      <a:alpha val="43137"/>
                    </a:srgbClr>
                  </a:outerShdw>
                </a:effectLst>
                <a:latin typeface="Times New Roman"/>
                <a:cs typeface="Times New Roman"/>
              </a:rPr>
              <a:t> </a:t>
            </a:r>
            <a:r>
              <a:rPr sz="2400" spc="-5" dirty="0">
                <a:solidFill>
                  <a:srgbClr val="FFC000"/>
                </a:solidFill>
                <a:effectLst>
                  <a:outerShdw blurRad="38100" dist="38100" dir="2700000" algn="tl">
                    <a:srgbClr val="000000">
                      <a:alpha val="43137"/>
                    </a:srgbClr>
                  </a:outerShdw>
                </a:effectLst>
                <a:latin typeface="Times New Roman"/>
                <a:cs typeface="Times New Roman"/>
              </a:rPr>
              <a:t>by</a:t>
            </a:r>
            <a:r>
              <a:rPr sz="2400" spc="-10" dirty="0">
                <a:solidFill>
                  <a:srgbClr val="FFC000"/>
                </a:solidFill>
                <a:effectLst>
                  <a:outerShdw blurRad="38100" dist="38100" dir="2700000" algn="tl">
                    <a:srgbClr val="000000">
                      <a:alpha val="43137"/>
                    </a:srgbClr>
                  </a:outerShdw>
                </a:effectLst>
                <a:latin typeface="Times New Roman"/>
                <a:cs typeface="Times New Roman"/>
              </a:rPr>
              <a:t> </a:t>
            </a:r>
            <a:r>
              <a:rPr sz="2400" spc="-5" dirty="0">
                <a:solidFill>
                  <a:srgbClr val="FFC000"/>
                </a:solidFill>
                <a:effectLst>
                  <a:outerShdw blurRad="38100" dist="38100" dir="2700000" algn="tl">
                    <a:srgbClr val="000000">
                      <a:alpha val="43137"/>
                    </a:srgbClr>
                  </a:outerShdw>
                </a:effectLst>
                <a:latin typeface="Times New Roman"/>
                <a:cs typeface="Times New Roman"/>
              </a:rPr>
              <a:t>the </a:t>
            </a:r>
            <a:r>
              <a:rPr sz="2400" dirty="0">
                <a:solidFill>
                  <a:srgbClr val="FFC000"/>
                </a:solidFill>
                <a:effectLst>
                  <a:outerShdw blurRad="38100" dist="38100" dir="2700000" algn="tl">
                    <a:srgbClr val="000000">
                      <a:alpha val="43137"/>
                    </a:srgbClr>
                  </a:outerShdw>
                </a:effectLst>
                <a:latin typeface="Times New Roman"/>
                <a:cs typeface="Times New Roman"/>
              </a:rPr>
              <a:t>liver</a:t>
            </a:r>
          </a:p>
          <a:p>
            <a:pPr marL="355600" indent="-342900" algn="just">
              <a:lnSpc>
                <a:spcPct val="150000"/>
              </a:lnSpc>
              <a:spcBef>
                <a:spcPts val="575"/>
              </a:spcBef>
              <a:buFont typeface="Arial MT"/>
              <a:buChar char="•"/>
              <a:tabLst>
                <a:tab pos="354965" algn="l"/>
                <a:tab pos="355600" algn="l"/>
              </a:tabLst>
            </a:pPr>
            <a:r>
              <a:rPr b="0" dirty="0">
                <a:solidFill>
                  <a:schemeClr val="bg1"/>
                </a:solidFill>
                <a:latin typeface="Times New Roman"/>
                <a:cs typeface="Times New Roman"/>
              </a:rPr>
              <a:t>Bilirubin</a:t>
            </a:r>
            <a:r>
              <a:rPr b="0" spc="-40" dirty="0">
                <a:solidFill>
                  <a:schemeClr val="bg1"/>
                </a:solidFill>
                <a:latin typeface="Times New Roman"/>
                <a:cs typeface="Times New Roman"/>
              </a:rPr>
              <a:t> </a:t>
            </a:r>
            <a:r>
              <a:rPr b="0" dirty="0">
                <a:solidFill>
                  <a:schemeClr val="bg1"/>
                </a:solidFill>
                <a:latin typeface="Times New Roman"/>
                <a:cs typeface="Times New Roman"/>
              </a:rPr>
              <a:t>is only</a:t>
            </a:r>
            <a:r>
              <a:rPr b="0" spc="-15" dirty="0">
                <a:solidFill>
                  <a:schemeClr val="bg1"/>
                </a:solidFill>
                <a:latin typeface="Times New Roman"/>
                <a:cs typeface="Times New Roman"/>
              </a:rPr>
              <a:t> </a:t>
            </a:r>
            <a:r>
              <a:rPr b="0" dirty="0">
                <a:solidFill>
                  <a:schemeClr val="bg1"/>
                </a:solidFill>
                <a:latin typeface="Times New Roman"/>
                <a:cs typeface="Times New Roman"/>
              </a:rPr>
              <a:t>slightly</a:t>
            </a:r>
            <a:r>
              <a:rPr b="0" spc="-40" dirty="0">
                <a:solidFill>
                  <a:schemeClr val="bg1"/>
                </a:solidFill>
                <a:latin typeface="Times New Roman"/>
                <a:cs typeface="Times New Roman"/>
              </a:rPr>
              <a:t> </a:t>
            </a:r>
            <a:r>
              <a:rPr b="0" dirty="0">
                <a:solidFill>
                  <a:schemeClr val="bg1"/>
                </a:solidFill>
                <a:latin typeface="Times New Roman"/>
                <a:cs typeface="Times New Roman"/>
              </a:rPr>
              <a:t>soluble</a:t>
            </a:r>
            <a:r>
              <a:rPr b="0" spc="-20" dirty="0">
                <a:solidFill>
                  <a:schemeClr val="bg1"/>
                </a:solidFill>
                <a:latin typeface="Times New Roman"/>
                <a:cs typeface="Times New Roman"/>
              </a:rPr>
              <a:t> </a:t>
            </a:r>
            <a:r>
              <a:rPr b="0" dirty="0">
                <a:solidFill>
                  <a:schemeClr val="bg1"/>
                </a:solidFill>
                <a:latin typeface="Times New Roman"/>
                <a:cs typeface="Times New Roman"/>
              </a:rPr>
              <a:t>in </a:t>
            </a:r>
            <a:r>
              <a:rPr b="0" spc="-5" dirty="0">
                <a:solidFill>
                  <a:schemeClr val="bg1"/>
                </a:solidFill>
                <a:latin typeface="Times New Roman"/>
                <a:cs typeface="Times New Roman"/>
              </a:rPr>
              <a:t>plasma</a:t>
            </a:r>
            <a:r>
              <a:rPr b="0" spc="-10" dirty="0">
                <a:solidFill>
                  <a:schemeClr val="bg1"/>
                </a:solidFill>
                <a:latin typeface="Times New Roman"/>
                <a:cs typeface="Times New Roman"/>
              </a:rPr>
              <a:t> </a:t>
            </a:r>
            <a:r>
              <a:rPr b="0" dirty="0">
                <a:solidFill>
                  <a:schemeClr val="bg1"/>
                </a:solidFill>
                <a:latin typeface="Times New Roman"/>
                <a:cs typeface="Times New Roman"/>
              </a:rPr>
              <a:t>thus</a:t>
            </a:r>
            <a:r>
              <a:rPr b="0" spc="5" dirty="0">
                <a:solidFill>
                  <a:schemeClr val="bg1"/>
                </a:solidFill>
                <a:latin typeface="Times New Roman"/>
                <a:cs typeface="Times New Roman"/>
              </a:rPr>
              <a:t> </a:t>
            </a:r>
            <a:r>
              <a:rPr b="0" dirty="0">
                <a:solidFill>
                  <a:schemeClr val="bg1"/>
                </a:solidFill>
                <a:latin typeface="Times New Roman"/>
                <a:cs typeface="Times New Roman"/>
              </a:rPr>
              <a:t>transported</a:t>
            </a:r>
            <a:r>
              <a:rPr b="0" spc="-35" dirty="0">
                <a:solidFill>
                  <a:schemeClr val="bg1"/>
                </a:solidFill>
                <a:latin typeface="Times New Roman"/>
                <a:cs typeface="Times New Roman"/>
              </a:rPr>
              <a:t> </a:t>
            </a:r>
            <a:r>
              <a:rPr b="0" dirty="0" smtClean="0">
                <a:solidFill>
                  <a:schemeClr val="bg1"/>
                </a:solidFill>
                <a:latin typeface="Times New Roman"/>
                <a:cs typeface="Times New Roman"/>
              </a:rPr>
              <a:t>to</a:t>
            </a:r>
            <a:r>
              <a:rPr lang="en-IN" b="0" dirty="0" smtClean="0">
                <a:solidFill>
                  <a:schemeClr val="bg1"/>
                </a:solidFill>
                <a:latin typeface="Times New Roman"/>
                <a:cs typeface="Times New Roman"/>
              </a:rPr>
              <a:t> </a:t>
            </a:r>
            <a:r>
              <a:rPr b="0" dirty="0" smtClean="0">
                <a:solidFill>
                  <a:schemeClr val="bg1"/>
                </a:solidFill>
                <a:latin typeface="Times New Roman"/>
                <a:cs typeface="Times New Roman"/>
              </a:rPr>
              <a:t>the</a:t>
            </a:r>
            <a:r>
              <a:rPr b="0" spc="-10" dirty="0" smtClean="0">
                <a:solidFill>
                  <a:schemeClr val="bg1"/>
                </a:solidFill>
                <a:latin typeface="Times New Roman"/>
                <a:cs typeface="Times New Roman"/>
              </a:rPr>
              <a:t> </a:t>
            </a:r>
            <a:r>
              <a:rPr b="0" dirty="0">
                <a:solidFill>
                  <a:schemeClr val="bg1"/>
                </a:solidFill>
                <a:latin typeface="Times New Roman"/>
                <a:cs typeface="Times New Roman"/>
              </a:rPr>
              <a:t>liver</a:t>
            </a:r>
            <a:r>
              <a:rPr b="0" spc="-30" dirty="0">
                <a:solidFill>
                  <a:schemeClr val="bg1"/>
                </a:solidFill>
                <a:latin typeface="Times New Roman"/>
                <a:cs typeface="Times New Roman"/>
              </a:rPr>
              <a:t> </a:t>
            </a:r>
            <a:r>
              <a:rPr b="0" dirty="0">
                <a:solidFill>
                  <a:schemeClr val="bg1"/>
                </a:solidFill>
                <a:latin typeface="Times New Roman"/>
                <a:cs typeface="Times New Roman"/>
              </a:rPr>
              <a:t>by binding</a:t>
            </a:r>
            <a:r>
              <a:rPr b="0" spc="-5" dirty="0">
                <a:solidFill>
                  <a:schemeClr val="bg1"/>
                </a:solidFill>
                <a:latin typeface="Times New Roman"/>
                <a:cs typeface="Times New Roman"/>
              </a:rPr>
              <a:t> non-covalently</a:t>
            </a:r>
            <a:r>
              <a:rPr b="0" spc="-40" dirty="0">
                <a:solidFill>
                  <a:schemeClr val="bg1"/>
                </a:solidFill>
                <a:latin typeface="Times New Roman"/>
                <a:cs typeface="Times New Roman"/>
              </a:rPr>
              <a:t> </a:t>
            </a:r>
            <a:r>
              <a:rPr b="0" dirty="0">
                <a:solidFill>
                  <a:schemeClr val="bg1"/>
                </a:solidFill>
                <a:latin typeface="Times New Roman"/>
                <a:cs typeface="Times New Roman"/>
              </a:rPr>
              <a:t>to</a:t>
            </a:r>
            <a:r>
              <a:rPr b="0" spc="-5" dirty="0">
                <a:solidFill>
                  <a:schemeClr val="bg1"/>
                </a:solidFill>
                <a:latin typeface="Times New Roman"/>
                <a:cs typeface="Times New Roman"/>
              </a:rPr>
              <a:t> albumin</a:t>
            </a:r>
            <a:r>
              <a:rPr b="0" spc="-5" dirty="0" smtClean="0">
                <a:solidFill>
                  <a:schemeClr val="bg1"/>
                </a:solidFill>
                <a:latin typeface="Times New Roman"/>
                <a:cs typeface="Times New Roman"/>
              </a:rPr>
              <a:t>.</a:t>
            </a:r>
            <a:endParaRPr lang="en-IN" b="0" spc="-5" dirty="0" smtClean="0">
              <a:solidFill>
                <a:schemeClr val="bg1"/>
              </a:solidFill>
              <a:latin typeface="Times New Roman"/>
              <a:cs typeface="Times New Roman"/>
            </a:endParaRPr>
          </a:p>
          <a:p>
            <a:pPr marL="355600" marR="28575" indent="-342900" algn="just">
              <a:lnSpc>
                <a:spcPct val="150000"/>
              </a:lnSpc>
              <a:spcBef>
                <a:spcPts val="100"/>
              </a:spcBef>
              <a:buFont typeface="Arial MT"/>
              <a:buChar char="•"/>
              <a:tabLst>
                <a:tab pos="354965" algn="l"/>
                <a:tab pos="355600" algn="l"/>
              </a:tabLst>
            </a:pPr>
            <a:r>
              <a:rPr lang="en-IN" b="0" dirty="0">
                <a:solidFill>
                  <a:schemeClr val="bg1"/>
                </a:solidFill>
                <a:latin typeface="Times New Roman"/>
                <a:cs typeface="Times New Roman"/>
              </a:rPr>
              <a:t>Bilirubin dissociates from the carrier </a:t>
            </a:r>
            <a:r>
              <a:rPr lang="en-IN" b="0" spc="-5" dirty="0">
                <a:solidFill>
                  <a:schemeClr val="bg1"/>
                </a:solidFill>
                <a:latin typeface="Times New Roman"/>
                <a:cs typeface="Times New Roman"/>
              </a:rPr>
              <a:t>albumin molecule </a:t>
            </a:r>
            <a:r>
              <a:rPr lang="en-IN" b="0" dirty="0">
                <a:solidFill>
                  <a:schemeClr val="bg1"/>
                </a:solidFill>
                <a:latin typeface="Times New Roman"/>
                <a:cs typeface="Times New Roman"/>
              </a:rPr>
              <a:t>and </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enters</a:t>
            </a:r>
            <a:r>
              <a:rPr lang="en-IN" b="0" spc="-25" dirty="0">
                <a:solidFill>
                  <a:schemeClr val="bg1"/>
                </a:solidFill>
                <a:latin typeface="Times New Roman"/>
                <a:cs typeface="Times New Roman"/>
              </a:rPr>
              <a:t> </a:t>
            </a:r>
            <a:r>
              <a:rPr lang="en-IN" b="0" dirty="0">
                <a:solidFill>
                  <a:schemeClr val="bg1"/>
                </a:solidFill>
                <a:latin typeface="Times New Roman"/>
                <a:cs typeface="Times New Roman"/>
              </a:rPr>
              <a:t>a</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hepatocyte</a:t>
            </a:r>
            <a:r>
              <a:rPr lang="en-IN" b="0" spc="-45" dirty="0">
                <a:solidFill>
                  <a:schemeClr val="bg1"/>
                </a:solidFill>
                <a:latin typeface="Times New Roman"/>
                <a:cs typeface="Times New Roman"/>
              </a:rPr>
              <a:t> </a:t>
            </a:r>
            <a:r>
              <a:rPr lang="en-IN" b="0" dirty="0">
                <a:solidFill>
                  <a:schemeClr val="bg1"/>
                </a:solidFill>
                <a:latin typeface="Times New Roman"/>
                <a:cs typeface="Times New Roman"/>
              </a:rPr>
              <a:t>and</a:t>
            </a:r>
            <a:r>
              <a:rPr lang="en-IN" b="0" spc="10" dirty="0">
                <a:solidFill>
                  <a:schemeClr val="bg1"/>
                </a:solidFill>
                <a:latin typeface="Times New Roman"/>
                <a:cs typeface="Times New Roman"/>
              </a:rPr>
              <a:t> </a:t>
            </a:r>
            <a:r>
              <a:rPr lang="en-IN" b="0" spc="-5" dirty="0">
                <a:solidFill>
                  <a:schemeClr val="bg1"/>
                </a:solidFill>
                <a:latin typeface="Times New Roman"/>
                <a:cs typeface="Times New Roman"/>
              </a:rPr>
              <a:t>binds</a:t>
            </a:r>
            <a:r>
              <a:rPr lang="en-IN" b="0" spc="-25" dirty="0">
                <a:solidFill>
                  <a:schemeClr val="bg1"/>
                </a:solidFill>
                <a:latin typeface="Times New Roman"/>
                <a:cs typeface="Times New Roman"/>
              </a:rPr>
              <a:t> </a:t>
            </a:r>
            <a:r>
              <a:rPr lang="en-IN" b="0" dirty="0">
                <a:solidFill>
                  <a:schemeClr val="bg1"/>
                </a:solidFill>
                <a:latin typeface="Times New Roman"/>
                <a:cs typeface="Times New Roman"/>
              </a:rPr>
              <a:t>to</a:t>
            </a:r>
            <a:r>
              <a:rPr lang="en-IN" b="0" spc="-5" dirty="0">
                <a:solidFill>
                  <a:schemeClr val="bg1"/>
                </a:solidFill>
                <a:latin typeface="Times New Roman"/>
                <a:cs typeface="Times New Roman"/>
              </a:rPr>
              <a:t> intracellular</a:t>
            </a:r>
            <a:r>
              <a:rPr lang="en-IN" b="0" spc="-25" dirty="0">
                <a:solidFill>
                  <a:schemeClr val="bg1"/>
                </a:solidFill>
                <a:latin typeface="Times New Roman"/>
                <a:cs typeface="Times New Roman"/>
              </a:rPr>
              <a:t> </a:t>
            </a:r>
            <a:r>
              <a:rPr lang="en-IN" b="0" dirty="0">
                <a:solidFill>
                  <a:schemeClr val="bg1"/>
                </a:solidFill>
                <a:latin typeface="Times New Roman"/>
                <a:cs typeface="Times New Roman"/>
              </a:rPr>
              <a:t>proteins;</a:t>
            </a:r>
            <a:r>
              <a:rPr lang="en-IN" b="0" spc="-25" dirty="0">
                <a:solidFill>
                  <a:schemeClr val="bg1"/>
                </a:solidFill>
                <a:latin typeface="Times New Roman"/>
                <a:cs typeface="Times New Roman"/>
              </a:rPr>
              <a:t> </a:t>
            </a:r>
            <a:r>
              <a:rPr lang="en-IN" b="0" dirty="0" err="1">
                <a:solidFill>
                  <a:schemeClr val="bg1"/>
                </a:solidFill>
                <a:latin typeface="Times New Roman"/>
                <a:cs typeface="Times New Roman"/>
              </a:rPr>
              <a:t>ligandin</a:t>
            </a:r>
            <a:r>
              <a:rPr lang="en-IN" b="0" dirty="0">
                <a:solidFill>
                  <a:schemeClr val="bg1"/>
                </a:solidFill>
                <a:latin typeface="Times New Roman"/>
                <a:cs typeface="Times New Roman"/>
              </a:rPr>
              <a:t> </a:t>
            </a:r>
            <a:r>
              <a:rPr lang="en-IN" b="0" spc="-585" dirty="0">
                <a:solidFill>
                  <a:schemeClr val="bg1"/>
                </a:solidFill>
                <a:latin typeface="Times New Roman"/>
                <a:cs typeface="Times New Roman"/>
              </a:rPr>
              <a:t> </a:t>
            </a:r>
            <a:r>
              <a:rPr lang="en-IN" b="0" dirty="0">
                <a:solidFill>
                  <a:schemeClr val="bg1"/>
                </a:solidFill>
                <a:latin typeface="Times New Roman"/>
                <a:cs typeface="Times New Roman"/>
              </a:rPr>
              <a:t>and</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Z</a:t>
            </a:r>
            <a:r>
              <a:rPr lang="en-IN" b="0" spc="-10" dirty="0">
                <a:solidFill>
                  <a:schemeClr val="bg1"/>
                </a:solidFill>
                <a:latin typeface="Times New Roman"/>
                <a:cs typeface="Times New Roman"/>
              </a:rPr>
              <a:t> </a:t>
            </a:r>
            <a:r>
              <a:rPr lang="en-IN" b="0" dirty="0">
                <a:solidFill>
                  <a:schemeClr val="bg1"/>
                </a:solidFill>
                <a:latin typeface="Times New Roman"/>
                <a:cs typeface="Times New Roman"/>
              </a:rPr>
              <a:t>protein.</a:t>
            </a:r>
          </a:p>
          <a:p>
            <a:pPr marL="355600" marR="5080" indent="-342900" algn="just">
              <a:lnSpc>
                <a:spcPct val="150000"/>
              </a:lnSpc>
              <a:spcBef>
                <a:spcPts val="575"/>
              </a:spcBef>
              <a:buFont typeface="Arial MT"/>
              <a:buChar char="•"/>
              <a:tabLst>
                <a:tab pos="355600" algn="l"/>
              </a:tabLst>
            </a:pPr>
            <a:r>
              <a:rPr lang="en-IN" b="0" dirty="0">
                <a:solidFill>
                  <a:schemeClr val="bg1"/>
                </a:solidFill>
                <a:latin typeface="Times New Roman"/>
                <a:cs typeface="Times New Roman"/>
              </a:rPr>
              <a:t>Note: drugs, </a:t>
            </a:r>
            <a:r>
              <a:rPr lang="en-IN" b="0" spc="-5" dirty="0">
                <a:solidFill>
                  <a:schemeClr val="bg1"/>
                </a:solidFill>
                <a:latin typeface="Times New Roman"/>
                <a:cs typeface="Times New Roman"/>
              </a:rPr>
              <a:t>such as salicylates </a:t>
            </a:r>
            <a:r>
              <a:rPr lang="en-IN" b="0" dirty="0">
                <a:solidFill>
                  <a:schemeClr val="bg1"/>
                </a:solidFill>
                <a:latin typeface="Times New Roman"/>
                <a:cs typeface="Times New Roman"/>
              </a:rPr>
              <a:t>and </a:t>
            </a:r>
            <a:r>
              <a:rPr lang="en-IN" b="0" spc="-5" dirty="0" err="1">
                <a:solidFill>
                  <a:schemeClr val="bg1"/>
                </a:solidFill>
                <a:latin typeface="Times New Roman"/>
                <a:cs typeface="Times New Roman"/>
              </a:rPr>
              <a:t>sulfonamides</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can displace </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bilirubin</a:t>
            </a:r>
            <a:r>
              <a:rPr lang="en-IN" b="0" spc="-45" dirty="0">
                <a:solidFill>
                  <a:schemeClr val="bg1"/>
                </a:solidFill>
                <a:latin typeface="Times New Roman"/>
                <a:cs typeface="Times New Roman"/>
              </a:rPr>
              <a:t> </a:t>
            </a:r>
            <a:r>
              <a:rPr lang="en-IN" b="0" dirty="0">
                <a:solidFill>
                  <a:schemeClr val="bg1"/>
                </a:solidFill>
                <a:latin typeface="Times New Roman"/>
                <a:cs typeface="Times New Roman"/>
              </a:rPr>
              <a:t>from </a:t>
            </a:r>
            <a:r>
              <a:rPr lang="en-IN" b="0" spc="-5" dirty="0">
                <a:solidFill>
                  <a:schemeClr val="bg1"/>
                </a:solidFill>
                <a:latin typeface="Times New Roman"/>
                <a:cs typeface="Times New Roman"/>
              </a:rPr>
              <a:t>albumin,</a:t>
            </a:r>
            <a:r>
              <a:rPr lang="en-IN" b="0" spc="-20" dirty="0">
                <a:solidFill>
                  <a:schemeClr val="bg1"/>
                </a:solidFill>
                <a:latin typeface="Times New Roman"/>
                <a:cs typeface="Times New Roman"/>
              </a:rPr>
              <a:t> </a:t>
            </a:r>
            <a:r>
              <a:rPr lang="en-IN" b="0" spc="-5" dirty="0">
                <a:solidFill>
                  <a:schemeClr val="bg1"/>
                </a:solidFill>
                <a:latin typeface="Times New Roman"/>
                <a:cs typeface="Times New Roman"/>
              </a:rPr>
              <a:t>permitting</a:t>
            </a:r>
            <a:r>
              <a:rPr lang="en-IN" b="0" spc="-40" dirty="0">
                <a:solidFill>
                  <a:schemeClr val="bg1"/>
                </a:solidFill>
                <a:latin typeface="Times New Roman"/>
                <a:cs typeface="Times New Roman"/>
              </a:rPr>
              <a:t> </a:t>
            </a:r>
            <a:r>
              <a:rPr lang="en-IN" b="0" dirty="0">
                <a:solidFill>
                  <a:schemeClr val="bg1"/>
                </a:solidFill>
                <a:latin typeface="Times New Roman"/>
                <a:cs typeface="Times New Roman"/>
              </a:rPr>
              <a:t>bilirubin</a:t>
            </a:r>
            <a:r>
              <a:rPr lang="en-IN" b="0" spc="-15" dirty="0">
                <a:solidFill>
                  <a:schemeClr val="bg1"/>
                </a:solidFill>
                <a:latin typeface="Times New Roman"/>
                <a:cs typeface="Times New Roman"/>
              </a:rPr>
              <a:t> </a:t>
            </a:r>
            <a:r>
              <a:rPr lang="en-IN" b="0" dirty="0">
                <a:solidFill>
                  <a:schemeClr val="bg1"/>
                </a:solidFill>
                <a:latin typeface="Times New Roman"/>
                <a:cs typeface="Times New Roman"/>
              </a:rPr>
              <a:t>to</a:t>
            </a:r>
            <a:r>
              <a:rPr lang="en-IN" b="0" spc="-10" dirty="0">
                <a:solidFill>
                  <a:schemeClr val="bg1"/>
                </a:solidFill>
                <a:latin typeface="Times New Roman"/>
                <a:cs typeface="Times New Roman"/>
              </a:rPr>
              <a:t> </a:t>
            </a:r>
            <a:r>
              <a:rPr lang="en-IN" b="0" dirty="0">
                <a:solidFill>
                  <a:schemeClr val="bg1"/>
                </a:solidFill>
                <a:latin typeface="Times New Roman"/>
                <a:cs typeface="Times New Roman"/>
              </a:rPr>
              <a:t>enter</a:t>
            </a:r>
            <a:r>
              <a:rPr lang="en-IN" b="0" spc="-20" dirty="0">
                <a:solidFill>
                  <a:schemeClr val="bg1"/>
                </a:solidFill>
                <a:latin typeface="Times New Roman"/>
                <a:cs typeface="Times New Roman"/>
              </a:rPr>
              <a:t> </a:t>
            </a:r>
            <a:r>
              <a:rPr lang="en-IN" b="0" dirty="0">
                <a:solidFill>
                  <a:schemeClr val="bg1"/>
                </a:solidFill>
                <a:latin typeface="Times New Roman"/>
                <a:cs typeface="Times New Roman"/>
              </a:rPr>
              <a:t>the central </a:t>
            </a:r>
            <a:r>
              <a:rPr lang="en-IN" b="0" spc="-585" dirty="0">
                <a:solidFill>
                  <a:schemeClr val="bg1"/>
                </a:solidFill>
                <a:latin typeface="Times New Roman"/>
                <a:cs typeface="Times New Roman"/>
              </a:rPr>
              <a:t> </a:t>
            </a:r>
            <a:r>
              <a:rPr lang="en-IN" b="0" dirty="0">
                <a:solidFill>
                  <a:schemeClr val="bg1"/>
                </a:solidFill>
                <a:latin typeface="Times New Roman"/>
                <a:cs typeface="Times New Roman"/>
              </a:rPr>
              <a:t>nervous</a:t>
            </a:r>
            <a:r>
              <a:rPr lang="en-IN" b="0" spc="-15" dirty="0">
                <a:solidFill>
                  <a:schemeClr val="bg1"/>
                </a:solidFill>
                <a:latin typeface="Times New Roman"/>
                <a:cs typeface="Times New Roman"/>
              </a:rPr>
              <a:t> </a:t>
            </a:r>
            <a:r>
              <a:rPr lang="en-IN" b="0" spc="-5" dirty="0">
                <a:solidFill>
                  <a:schemeClr val="bg1"/>
                </a:solidFill>
                <a:latin typeface="Times New Roman"/>
                <a:cs typeface="Times New Roman"/>
              </a:rPr>
              <a:t>system.</a:t>
            </a:r>
            <a:endParaRPr lang="en-IN" b="0" dirty="0">
              <a:solidFill>
                <a:schemeClr val="bg1"/>
              </a:solidFill>
              <a:latin typeface="Times New Roman"/>
              <a:cs typeface="Times New Roman"/>
            </a:endParaRPr>
          </a:p>
          <a:p>
            <a:pPr marL="355600" indent="-342900" algn="just">
              <a:lnSpc>
                <a:spcPct val="150000"/>
              </a:lnSpc>
              <a:spcBef>
                <a:spcPts val="580"/>
              </a:spcBef>
              <a:buFont typeface="Arial MT"/>
              <a:buChar char="•"/>
              <a:tabLst>
                <a:tab pos="355600" algn="l"/>
              </a:tabLst>
            </a:pPr>
            <a:r>
              <a:rPr lang="en-IN" b="0" dirty="0">
                <a:solidFill>
                  <a:schemeClr val="bg1"/>
                </a:solidFill>
                <a:latin typeface="Times New Roman"/>
                <a:cs typeface="Times New Roman"/>
              </a:rPr>
              <a:t>This</a:t>
            </a:r>
            <a:r>
              <a:rPr lang="en-IN" b="0" spc="-10" dirty="0">
                <a:solidFill>
                  <a:schemeClr val="bg1"/>
                </a:solidFill>
                <a:latin typeface="Times New Roman"/>
                <a:cs typeface="Times New Roman"/>
              </a:rPr>
              <a:t> </a:t>
            </a:r>
            <a:r>
              <a:rPr lang="en-IN" b="0" dirty="0">
                <a:solidFill>
                  <a:schemeClr val="bg1"/>
                </a:solidFill>
                <a:latin typeface="Times New Roman"/>
                <a:cs typeface="Times New Roman"/>
              </a:rPr>
              <a:t>causes</a:t>
            </a:r>
            <a:r>
              <a:rPr lang="en-IN" b="0" spc="-15" dirty="0">
                <a:solidFill>
                  <a:schemeClr val="bg1"/>
                </a:solidFill>
                <a:latin typeface="Times New Roman"/>
                <a:cs typeface="Times New Roman"/>
              </a:rPr>
              <a:t> </a:t>
            </a:r>
            <a:r>
              <a:rPr lang="en-IN" b="0" dirty="0">
                <a:solidFill>
                  <a:schemeClr val="bg1"/>
                </a:solidFill>
                <a:latin typeface="Times New Roman"/>
                <a:cs typeface="Times New Roman"/>
              </a:rPr>
              <a:t>the</a:t>
            </a:r>
            <a:r>
              <a:rPr lang="en-IN" b="0" spc="-15" dirty="0">
                <a:solidFill>
                  <a:schemeClr val="bg1"/>
                </a:solidFill>
                <a:latin typeface="Times New Roman"/>
                <a:cs typeface="Times New Roman"/>
              </a:rPr>
              <a:t> </a:t>
            </a:r>
            <a:r>
              <a:rPr lang="en-IN" b="0" dirty="0">
                <a:solidFill>
                  <a:schemeClr val="bg1"/>
                </a:solidFill>
                <a:latin typeface="Times New Roman"/>
                <a:cs typeface="Times New Roman"/>
              </a:rPr>
              <a:t>potential</a:t>
            </a:r>
            <a:r>
              <a:rPr lang="en-IN" b="0" spc="-50" dirty="0">
                <a:solidFill>
                  <a:schemeClr val="bg1"/>
                </a:solidFill>
                <a:latin typeface="Times New Roman"/>
                <a:cs typeface="Times New Roman"/>
              </a:rPr>
              <a:t> </a:t>
            </a:r>
            <a:r>
              <a:rPr lang="en-IN" b="0" dirty="0">
                <a:solidFill>
                  <a:schemeClr val="bg1"/>
                </a:solidFill>
                <a:latin typeface="Times New Roman"/>
                <a:cs typeface="Times New Roman"/>
              </a:rPr>
              <a:t>for</a:t>
            </a:r>
            <a:r>
              <a:rPr lang="en-IN" b="0" spc="-5" dirty="0">
                <a:solidFill>
                  <a:schemeClr val="bg1"/>
                </a:solidFill>
                <a:latin typeface="Times New Roman"/>
                <a:cs typeface="Times New Roman"/>
              </a:rPr>
              <a:t> </a:t>
            </a:r>
            <a:r>
              <a:rPr lang="en-IN" b="0" dirty="0">
                <a:solidFill>
                  <a:schemeClr val="bg1"/>
                </a:solidFill>
                <a:latin typeface="Times New Roman"/>
                <a:cs typeface="Times New Roman"/>
              </a:rPr>
              <a:t>neural</a:t>
            </a:r>
            <a:r>
              <a:rPr lang="en-IN" b="0" spc="-25" dirty="0">
                <a:solidFill>
                  <a:schemeClr val="bg1"/>
                </a:solidFill>
                <a:latin typeface="Times New Roman"/>
                <a:cs typeface="Times New Roman"/>
              </a:rPr>
              <a:t> </a:t>
            </a:r>
            <a:r>
              <a:rPr lang="en-IN" b="0" spc="-5" dirty="0">
                <a:solidFill>
                  <a:schemeClr val="bg1"/>
                </a:solidFill>
                <a:latin typeface="Times New Roman"/>
                <a:cs typeface="Times New Roman"/>
              </a:rPr>
              <a:t>damage</a:t>
            </a:r>
            <a:r>
              <a:rPr lang="en-IN" b="0" spc="-20" dirty="0">
                <a:solidFill>
                  <a:schemeClr val="bg1"/>
                </a:solidFill>
                <a:latin typeface="Times New Roman"/>
                <a:cs typeface="Times New Roman"/>
              </a:rPr>
              <a:t> </a:t>
            </a:r>
            <a:r>
              <a:rPr lang="en-IN" b="0" dirty="0">
                <a:solidFill>
                  <a:schemeClr val="bg1"/>
                </a:solidFill>
                <a:latin typeface="Times New Roman"/>
                <a:cs typeface="Times New Roman"/>
              </a:rPr>
              <a:t>in</a:t>
            </a:r>
            <a:r>
              <a:rPr lang="en-IN" b="0" spc="-10" dirty="0">
                <a:solidFill>
                  <a:schemeClr val="bg1"/>
                </a:solidFill>
                <a:latin typeface="Times New Roman"/>
                <a:cs typeface="Times New Roman"/>
              </a:rPr>
              <a:t> </a:t>
            </a:r>
            <a:r>
              <a:rPr lang="en-IN" b="0" dirty="0">
                <a:solidFill>
                  <a:schemeClr val="bg1"/>
                </a:solidFill>
                <a:latin typeface="Times New Roman"/>
                <a:cs typeface="Times New Roman"/>
              </a:rPr>
              <a:t>infants.</a:t>
            </a:r>
          </a:p>
          <a:p>
            <a:pPr marL="12700" algn="just">
              <a:lnSpc>
                <a:spcPct val="150000"/>
              </a:lnSpc>
              <a:spcBef>
                <a:spcPts val="575"/>
              </a:spcBef>
              <a:tabLst>
                <a:tab pos="354965" algn="l"/>
                <a:tab pos="355600" algn="l"/>
              </a:tabLst>
            </a:pPr>
            <a:endParaRPr b="0" dirty="0">
              <a:solidFill>
                <a:schemeClr val="bg1"/>
              </a:solidFill>
              <a:latin typeface="Times New Roman"/>
              <a:cs typeface="Times New Roman"/>
            </a:endParaRPr>
          </a:p>
        </p:txBody>
      </p:sp>
    </p:spTree>
    <p:extLst>
      <p:ext uri="{BB962C8B-B14F-4D97-AF65-F5344CB8AC3E}">
        <p14:creationId xmlns:p14="http://schemas.microsoft.com/office/powerpoint/2010/main" val="14423538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23" name="Rectangle 1043"/>
          <p:cNvSpPr>
            <a:spLocks noGrp="1" noChangeArrowheads="1"/>
          </p:cNvSpPr>
          <p:nvPr>
            <p:ph type="title" idx="4294967295"/>
          </p:nvPr>
        </p:nvSpPr>
        <p:spPr>
          <a:xfrm>
            <a:off x="0" y="0"/>
            <a:ext cx="6908800" cy="185738"/>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r>
              <a:rPr lang="en-US" altLang="zh-CN" sz="800">
                <a:solidFill>
                  <a:schemeClr val="bg2"/>
                </a:solidFill>
                <a:ea typeface="宋体" charset="-122"/>
              </a:rPr>
              <a:t>AN INCREASE IN PORTAL VENOUS INFLOW SUSTAINS PORTAL HYPERTENSION</a:t>
            </a:r>
          </a:p>
        </p:txBody>
      </p:sp>
      <p:pic>
        <p:nvPicPr>
          <p:cNvPr id="1480722" name="Picture 1042" descr="S Hypertensio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80707" name="Line 1027"/>
          <p:cNvSpPr>
            <a:spLocks noChangeShapeType="1"/>
          </p:cNvSpPr>
          <p:nvPr/>
        </p:nvSpPr>
        <p:spPr bwMode="auto">
          <a:xfrm flipH="1" flipV="1">
            <a:off x="2671234" y="6034089"/>
            <a:ext cx="2211211" cy="1587"/>
          </a:xfrm>
          <a:prstGeom prst="line">
            <a:avLst/>
          </a:prstGeom>
          <a:noFill/>
          <a:ln w="28575">
            <a:solidFill>
              <a:srgbClr val="FF9933"/>
            </a:solidFill>
            <a:round/>
            <a:headEnd type="triangle" w="med" len="med"/>
            <a:tailEnd/>
          </a:ln>
          <a:effectLst>
            <a:outerShdw dist="56796"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480708" name="Text Box 1028"/>
          <p:cNvSpPr txBox="1">
            <a:spLocks noChangeArrowheads="1"/>
          </p:cNvSpPr>
          <p:nvPr/>
        </p:nvSpPr>
        <p:spPr bwMode="auto">
          <a:xfrm>
            <a:off x="1172634" y="5792788"/>
            <a:ext cx="1454855" cy="6160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lnSpc>
                <a:spcPct val="85000"/>
              </a:lnSpc>
            </a:pPr>
            <a:r>
              <a:rPr lang="en-US" altLang="zh-CN" sz="2000" dirty="0">
                <a:solidFill>
                  <a:srgbClr val="99CCFF"/>
                </a:solidFill>
                <a:ea typeface="宋体" charset="-122"/>
              </a:rPr>
              <a:t>Mesenteric veins</a:t>
            </a:r>
          </a:p>
        </p:txBody>
      </p:sp>
      <p:sp>
        <p:nvSpPr>
          <p:cNvPr id="1480709" name="Text Box 1029"/>
          <p:cNvSpPr txBox="1">
            <a:spLocks noChangeArrowheads="1"/>
          </p:cNvSpPr>
          <p:nvPr/>
        </p:nvSpPr>
        <p:spPr bwMode="auto">
          <a:xfrm>
            <a:off x="5078589" y="4586289"/>
            <a:ext cx="1281698"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99FF"/>
                </a:solidFill>
                <a:miter lim="800000"/>
                <a:headEnd/>
                <a:tailEnd/>
              </a14:hiddenLine>
            </a:ext>
          </a:extLst>
        </p:spPr>
        <p:txBody>
          <a:bodyPr wrap="none">
            <a:spAutoFit/>
          </a:bodyPr>
          <a:lstStyle/>
          <a:p>
            <a:pPr algn="l"/>
            <a:r>
              <a:rPr lang="zh-CN" altLang="en-US" sz="3200" dirty="0">
                <a:solidFill>
                  <a:schemeClr val="tx2"/>
                </a:solidFill>
                <a:ea typeface="宋体" charset="-122"/>
                <a:sym typeface="Symbol" pitchFamily="18" charset="2"/>
              </a:rPr>
              <a:t> </a:t>
            </a:r>
            <a:r>
              <a:rPr lang="en-US" altLang="zh-CN" sz="3200" dirty="0">
                <a:solidFill>
                  <a:schemeClr val="tx2"/>
                </a:solidFill>
                <a:ea typeface="宋体" charset="-122"/>
              </a:rPr>
              <a:t>Flow</a:t>
            </a:r>
          </a:p>
        </p:txBody>
      </p:sp>
      <p:sp>
        <p:nvSpPr>
          <p:cNvPr id="1480710" name="Text Box 1030"/>
          <p:cNvSpPr txBox="1">
            <a:spLocks noChangeArrowheads="1"/>
          </p:cNvSpPr>
          <p:nvPr/>
        </p:nvSpPr>
        <p:spPr bwMode="auto">
          <a:xfrm>
            <a:off x="6606822" y="5838825"/>
            <a:ext cx="2197268" cy="8248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0099"/>
                </a:solidFill>
              </a14:hiddenFill>
            </a:ext>
            <a:ext uri="{91240B29-F687-4F45-9708-019B960494DF}">
              <a14:hiddenLine xmlns:a14="http://schemas.microsoft.com/office/drawing/2010/main" w="9525">
                <a:solidFill>
                  <a:srgbClr val="0099FF"/>
                </a:solidFill>
                <a:miter lim="800000"/>
                <a:headEnd/>
                <a:tailEnd/>
              </a14:hiddenLine>
            </a:ext>
          </a:extLst>
        </p:spPr>
        <p:txBody>
          <a:bodyPr wrap="none">
            <a:spAutoFit/>
          </a:bodyPr>
          <a:lstStyle/>
          <a:p>
            <a:pPr eaLnBrk="1" hangingPunct="1">
              <a:lnSpc>
                <a:spcPct val="85000"/>
              </a:lnSpc>
            </a:pPr>
            <a:r>
              <a:rPr lang="en-US" altLang="zh-CN" sz="2800" dirty="0">
                <a:solidFill>
                  <a:schemeClr val="tx2"/>
                </a:solidFill>
                <a:ea typeface="宋体" charset="-122"/>
              </a:rPr>
              <a:t>Splanchnic</a:t>
            </a:r>
          </a:p>
          <a:p>
            <a:pPr eaLnBrk="1" hangingPunct="1">
              <a:lnSpc>
                <a:spcPct val="85000"/>
              </a:lnSpc>
            </a:pPr>
            <a:r>
              <a:rPr lang="en-US" altLang="zh-CN" sz="2800" dirty="0">
                <a:solidFill>
                  <a:schemeClr val="tx2"/>
                </a:solidFill>
                <a:ea typeface="宋体" charset="-122"/>
              </a:rPr>
              <a:t>vasodilatation</a:t>
            </a:r>
          </a:p>
        </p:txBody>
      </p:sp>
      <p:sp>
        <p:nvSpPr>
          <p:cNvPr id="1480711" name="Text Box 1031"/>
          <p:cNvSpPr txBox="1">
            <a:spLocks noChangeArrowheads="1"/>
          </p:cNvSpPr>
          <p:nvPr/>
        </p:nvSpPr>
        <p:spPr bwMode="auto">
          <a:xfrm>
            <a:off x="245534" y="1550988"/>
            <a:ext cx="1545167" cy="87972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r">
              <a:lnSpc>
                <a:spcPct val="85000"/>
              </a:lnSpc>
            </a:pPr>
            <a:r>
              <a:rPr lang="en-US" altLang="zh-CN" sz="2000" dirty="0">
                <a:solidFill>
                  <a:srgbClr val="99CCFF"/>
                </a:solidFill>
                <a:latin typeface="+mn-lt"/>
                <a:ea typeface="宋体" charset="-122"/>
              </a:rPr>
              <a:t>Distorted sinusoidal </a:t>
            </a:r>
            <a:r>
              <a:rPr lang="en-US" altLang="zh-CN" sz="2000" dirty="0" err="1">
                <a:solidFill>
                  <a:srgbClr val="99CCFF"/>
                </a:solidFill>
                <a:latin typeface="+mn-lt"/>
                <a:ea typeface="宋体" charset="-122"/>
              </a:rPr>
              <a:t>architechure</a:t>
            </a:r>
            <a:endParaRPr lang="en-US" altLang="zh-CN" sz="2000" dirty="0">
              <a:solidFill>
                <a:srgbClr val="99CCFF"/>
              </a:solidFill>
              <a:latin typeface="+mn-lt"/>
              <a:ea typeface="宋体" charset="-122"/>
            </a:endParaRPr>
          </a:p>
        </p:txBody>
      </p:sp>
      <p:sp>
        <p:nvSpPr>
          <p:cNvPr id="1480712" name="Text Box 1032"/>
          <p:cNvSpPr txBox="1">
            <a:spLocks noChangeArrowheads="1"/>
          </p:cNvSpPr>
          <p:nvPr/>
        </p:nvSpPr>
        <p:spPr bwMode="auto">
          <a:xfrm>
            <a:off x="1735667" y="3933825"/>
            <a:ext cx="1093612" cy="7228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r">
              <a:lnSpc>
                <a:spcPct val="85000"/>
              </a:lnSpc>
            </a:pPr>
            <a:r>
              <a:rPr lang="en-US" altLang="zh-CN" dirty="0">
                <a:solidFill>
                  <a:srgbClr val="99CCFF"/>
                </a:solidFill>
                <a:latin typeface="+mn-lt"/>
                <a:ea typeface="宋体" charset="-122"/>
              </a:rPr>
              <a:t>Portal vein</a:t>
            </a:r>
          </a:p>
        </p:txBody>
      </p:sp>
      <p:sp>
        <p:nvSpPr>
          <p:cNvPr id="1480713" name="Line 1033"/>
          <p:cNvSpPr>
            <a:spLocks noChangeShapeType="1"/>
          </p:cNvSpPr>
          <p:nvPr/>
        </p:nvSpPr>
        <p:spPr bwMode="auto">
          <a:xfrm flipV="1">
            <a:off x="2827867" y="4100513"/>
            <a:ext cx="678745" cy="0"/>
          </a:xfrm>
          <a:prstGeom prst="line">
            <a:avLst/>
          </a:prstGeom>
          <a:noFill/>
          <a:ln w="28575">
            <a:solidFill>
              <a:schemeClr val="accent1"/>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480714" name="Line 1034"/>
          <p:cNvSpPr>
            <a:spLocks noChangeShapeType="1"/>
          </p:cNvSpPr>
          <p:nvPr/>
        </p:nvSpPr>
        <p:spPr bwMode="auto">
          <a:xfrm>
            <a:off x="1763889" y="1957388"/>
            <a:ext cx="272345" cy="334962"/>
          </a:xfrm>
          <a:prstGeom prst="line">
            <a:avLst/>
          </a:prstGeom>
          <a:noFill/>
          <a:ln w="28575">
            <a:solidFill>
              <a:schemeClr val="accent1"/>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2" name="Rectangle 1"/>
          <p:cNvSpPr/>
          <p:nvPr/>
        </p:nvSpPr>
        <p:spPr>
          <a:xfrm>
            <a:off x="533400" y="504657"/>
            <a:ext cx="7848600" cy="707886"/>
          </a:xfrm>
          <a:prstGeom prst="rect">
            <a:avLst/>
          </a:prstGeom>
        </p:spPr>
        <p:txBody>
          <a:bodyPr wrap="square">
            <a:spAutoFit/>
          </a:bodyPr>
          <a:lstStyle/>
          <a:p>
            <a:pPr algn="ctr"/>
            <a:r>
              <a:rPr lang="en-US" altLang="zh-CN" sz="2000" b="1" dirty="0"/>
              <a:t>AN INCREASE IN PORTAL VENOUS INFLOW SUSTAINS PORTAL HYPERTENSION</a:t>
            </a:r>
          </a:p>
        </p:txBody>
      </p:sp>
    </p:spTree>
    <p:extLst>
      <p:ext uri="{BB962C8B-B14F-4D97-AF65-F5344CB8AC3E}">
        <p14:creationId xmlns:p14="http://schemas.microsoft.com/office/powerpoint/2010/main" val="3274728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Rot="1" noChangeArrowheads="1"/>
          </p:cNvSpPr>
          <p:nvPr>
            <p:ph type="title"/>
          </p:nvPr>
        </p:nvSpPr>
        <p:spPr/>
        <p:txBody>
          <a:bodyPr/>
          <a:lstStyle/>
          <a:p>
            <a:pPr algn="ctr"/>
            <a:r>
              <a:rPr lang="en-US" altLang="zh-CN" dirty="0" smtClean="0">
                <a:solidFill>
                  <a:schemeClr val="bg1"/>
                </a:solidFill>
                <a:ea typeface="宋体" charset="-122"/>
              </a:rPr>
              <a:t>Complications</a:t>
            </a:r>
            <a:endParaRPr lang="en-US" altLang="zh-CN" i="1" dirty="0">
              <a:solidFill>
                <a:schemeClr val="bg1"/>
              </a:solidFill>
              <a:latin typeface="Times New Roman" pitchFamily="18" charset="0"/>
              <a:ea typeface="楷体_GB2312" pitchFamily="49" charset="-122"/>
            </a:endParaRPr>
          </a:p>
        </p:txBody>
      </p:sp>
      <p:sp>
        <p:nvSpPr>
          <p:cNvPr id="329731" name="Rectangle 3"/>
          <p:cNvSpPr>
            <a:spLocks noGrp="1" noRot="1" noChangeArrowheads="1"/>
          </p:cNvSpPr>
          <p:nvPr>
            <p:ph type="body" idx="1"/>
          </p:nvPr>
        </p:nvSpPr>
        <p:spPr>
          <a:xfrm>
            <a:off x="539750" y="1844675"/>
            <a:ext cx="8208714" cy="4895850"/>
          </a:xfrm>
        </p:spPr>
        <p:txBody>
          <a:bodyPr>
            <a:noAutofit/>
          </a:bodyPr>
          <a:lstStyle/>
          <a:p>
            <a:pPr>
              <a:lnSpc>
                <a:spcPct val="150000"/>
              </a:lnSpc>
            </a:pPr>
            <a:r>
              <a:rPr lang="en-US" altLang="zh-CN" sz="2400" dirty="0">
                <a:solidFill>
                  <a:schemeClr val="bg1"/>
                </a:solidFill>
              </a:rPr>
              <a:t>Upper gastrointestinal hemorrhage</a:t>
            </a:r>
          </a:p>
          <a:p>
            <a:pPr>
              <a:lnSpc>
                <a:spcPct val="150000"/>
              </a:lnSpc>
            </a:pPr>
            <a:r>
              <a:rPr lang="en-US" altLang="zh-CN" sz="2400" dirty="0">
                <a:solidFill>
                  <a:schemeClr val="bg1"/>
                </a:solidFill>
              </a:rPr>
              <a:t>Hepatic encephalopathy</a:t>
            </a:r>
          </a:p>
          <a:p>
            <a:pPr>
              <a:lnSpc>
                <a:spcPct val="150000"/>
              </a:lnSpc>
            </a:pPr>
            <a:r>
              <a:rPr lang="en-US" altLang="zh-CN" sz="2400" dirty="0">
                <a:solidFill>
                  <a:schemeClr val="bg1"/>
                </a:solidFill>
              </a:rPr>
              <a:t>Infection</a:t>
            </a:r>
          </a:p>
          <a:p>
            <a:pPr>
              <a:lnSpc>
                <a:spcPct val="150000"/>
              </a:lnSpc>
            </a:pPr>
            <a:r>
              <a:rPr lang="en-US" altLang="zh-CN" sz="2400" dirty="0" err="1">
                <a:solidFill>
                  <a:schemeClr val="bg1"/>
                </a:solidFill>
              </a:rPr>
              <a:t>Hepatorenal</a:t>
            </a:r>
            <a:r>
              <a:rPr lang="en-US" altLang="zh-CN" sz="2400" dirty="0">
                <a:solidFill>
                  <a:schemeClr val="bg1"/>
                </a:solidFill>
              </a:rPr>
              <a:t> syndrome</a:t>
            </a:r>
          </a:p>
          <a:p>
            <a:pPr>
              <a:lnSpc>
                <a:spcPct val="150000"/>
              </a:lnSpc>
            </a:pPr>
            <a:r>
              <a:rPr lang="en-US" altLang="zh-CN" sz="2400" dirty="0" err="1">
                <a:solidFill>
                  <a:schemeClr val="bg1"/>
                </a:solidFill>
              </a:rPr>
              <a:t>Hepatopulmonary</a:t>
            </a:r>
            <a:r>
              <a:rPr lang="en-US" altLang="zh-CN" sz="2400" dirty="0">
                <a:solidFill>
                  <a:schemeClr val="bg1"/>
                </a:solidFill>
              </a:rPr>
              <a:t> Syndrome</a:t>
            </a:r>
          </a:p>
          <a:p>
            <a:pPr>
              <a:lnSpc>
                <a:spcPct val="150000"/>
              </a:lnSpc>
            </a:pPr>
            <a:r>
              <a:rPr lang="en-US" altLang="en-US" sz="2400" dirty="0">
                <a:solidFill>
                  <a:schemeClr val="bg1"/>
                </a:solidFill>
              </a:rPr>
              <a:t>Primary carcinoma of the liver</a:t>
            </a:r>
            <a:endParaRPr lang="en-US" altLang="zh-CN" sz="2400" dirty="0">
              <a:solidFill>
                <a:schemeClr val="bg1"/>
              </a:solidFill>
            </a:endParaRPr>
          </a:p>
          <a:p>
            <a:pPr>
              <a:lnSpc>
                <a:spcPct val="150000"/>
              </a:lnSpc>
            </a:pPr>
            <a:r>
              <a:rPr lang="en-US" altLang="zh-CN" sz="2400" dirty="0">
                <a:solidFill>
                  <a:schemeClr val="bg1"/>
                </a:solidFill>
              </a:rPr>
              <a:t>Disturbance of </a:t>
            </a:r>
            <a:r>
              <a:rPr lang="en-US" altLang="en-US" sz="2400" dirty="0">
                <a:solidFill>
                  <a:schemeClr val="bg1"/>
                </a:solidFill>
              </a:rPr>
              <a:t>electrolyte</a:t>
            </a:r>
            <a:r>
              <a:rPr lang="en-US" altLang="zh-CN" sz="2400" dirty="0">
                <a:solidFill>
                  <a:schemeClr val="bg1"/>
                </a:solidFill>
              </a:rPr>
              <a:t> and acid-base balance</a:t>
            </a:r>
          </a:p>
        </p:txBody>
      </p:sp>
    </p:spTree>
    <p:extLst>
      <p:ext uri="{BB962C8B-B14F-4D97-AF65-F5344CB8AC3E}">
        <p14:creationId xmlns:p14="http://schemas.microsoft.com/office/powerpoint/2010/main" val="1630909355"/>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1745" name="Group 33"/>
          <p:cNvGrpSpPr>
            <a:grpSpLocks/>
          </p:cNvGrpSpPr>
          <p:nvPr/>
        </p:nvGrpSpPr>
        <p:grpSpPr bwMode="auto">
          <a:xfrm>
            <a:off x="4718759" y="2520950"/>
            <a:ext cx="826911" cy="3240088"/>
            <a:chOff x="3344" y="1480"/>
            <a:chExt cx="750" cy="2041"/>
          </a:xfrm>
        </p:grpSpPr>
        <p:sp>
          <p:nvSpPr>
            <p:cNvPr id="371714" name="Line 2"/>
            <p:cNvSpPr>
              <a:spLocks noChangeShapeType="1"/>
            </p:cNvSpPr>
            <p:nvPr/>
          </p:nvSpPr>
          <p:spPr bwMode="auto">
            <a:xfrm flipV="1">
              <a:off x="3371" y="2899"/>
              <a:ext cx="716" cy="8"/>
            </a:xfrm>
            <a:prstGeom prst="line">
              <a:avLst/>
            </a:prstGeom>
            <a:noFill/>
            <a:ln w="57150">
              <a:solidFill>
                <a:srgbClr val="6699FF"/>
              </a:solidFill>
              <a:round/>
              <a:headEnd/>
              <a:tailEnd type="arrow"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15" name="Line 3"/>
            <p:cNvSpPr>
              <a:spLocks noChangeShapeType="1"/>
            </p:cNvSpPr>
            <p:nvPr/>
          </p:nvSpPr>
          <p:spPr bwMode="auto">
            <a:xfrm>
              <a:off x="3367" y="2913"/>
              <a:ext cx="726" cy="608"/>
            </a:xfrm>
            <a:prstGeom prst="line">
              <a:avLst/>
            </a:prstGeom>
            <a:noFill/>
            <a:ln w="57150">
              <a:solidFill>
                <a:srgbClr val="6699FF"/>
              </a:solidFill>
              <a:round/>
              <a:headEnd/>
              <a:tailEnd type="arrow" w="med" len="med"/>
            </a:ln>
            <a:effectLst>
              <a:outerShdw dist="38100" dir="54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27" name="Line 15"/>
            <p:cNvSpPr>
              <a:spLocks noChangeShapeType="1"/>
            </p:cNvSpPr>
            <p:nvPr/>
          </p:nvSpPr>
          <p:spPr bwMode="auto">
            <a:xfrm flipV="1">
              <a:off x="3378" y="1485"/>
              <a:ext cx="716" cy="8"/>
            </a:xfrm>
            <a:prstGeom prst="line">
              <a:avLst/>
            </a:prstGeom>
            <a:noFill/>
            <a:ln w="57150">
              <a:solidFill>
                <a:srgbClr val="6699FF"/>
              </a:solidFill>
              <a:round/>
              <a:headEnd/>
              <a:tailEnd type="arrow"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28" name="Line 16"/>
            <p:cNvSpPr>
              <a:spLocks noChangeShapeType="1"/>
            </p:cNvSpPr>
            <p:nvPr/>
          </p:nvSpPr>
          <p:spPr bwMode="auto">
            <a:xfrm>
              <a:off x="3344" y="1480"/>
              <a:ext cx="726" cy="608"/>
            </a:xfrm>
            <a:prstGeom prst="line">
              <a:avLst/>
            </a:prstGeom>
            <a:noFill/>
            <a:ln w="57150">
              <a:solidFill>
                <a:srgbClr val="6699FF"/>
              </a:solidFill>
              <a:round/>
              <a:headEnd/>
              <a:tailEnd type="arrow" w="med" len="med"/>
            </a:ln>
            <a:effectLst>
              <a:outerShdw dist="38100" dir="54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29" name="Line 17"/>
            <p:cNvSpPr>
              <a:spLocks noChangeShapeType="1"/>
            </p:cNvSpPr>
            <p:nvPr/>
          </p:nvSpPr>
          <p:spPr bwMode="auto">
            <a:xfrm>
              <a:off x="3371" y="1506"/>
              <a:ext cx="696" cy="1214"/>
            </a:xfrm>
            <a:prstGeom prst="line">
              <a:avLst/>
            </a:prstGeom>
            <a:noFill/>
            <a:ln w="57150">
              <a:solidFill>
                <a:srgbClr val="6699FF"/>
              </a:solidFill>
              <a:round/>
              <a:headEnd/>
              <a:tailEnd type="arrow" w="med" len="med"/>
            </a:ln>
            <a:effectLst>
              <a:outerShdw dist="38100" dir="54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371717" name="Rectangle 5"/>
          <p:cNvSpPr>
            <a:spLocks noChangeArrowheads="1"/>
          </p:cNvSpPr>
          <p:nvPr/>
        </p:nvSpPr>
        <p:spPr bwMode="auto">
          <a:xfrm>
            <a:off x="2452514" y="4630738"/>
            <a:ext cx="2309988" cy="1130300"/>
          </a:xfrm>
          <a:prstGeom prst="rect">
            <a:avLst/>
          </a:prstGeom>
          <a:solidFill>
            <a:srgbClr val="990099"/>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534" tIns="46767" rIns="93534" bIns="46767">
            <a:spAutoFit/>
          </a:bodyPr>
          <a:lstStyle/>
          <a:p>
            <a:endParaRPr lang="en-US"/>
          </a:p>
        </p:txBody>
      </p:sp>
      <p:sp>
        <p:nvSpPr>
          <p:cNvPr id="371718" name="Text Box 6"/>
          <p:cNvSpPr txBox="1">
            <a:spLocks noChangeArrowheads="1"/>
          </p:cNvSpPr>
          <p:nvPr/>
        </p:nvSpPr>
        <p:spPr bwMode="auto">
          <a:xfrm>
            <a:off x="2452514" y="4905376"/>
            <a:ext cx="2301523" cy="40838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a:lnSpc>
                <a:spcPct val="85000"/>
              </a:lnSpc>
            </a:pPr>
            <a:r>
              <a:rPr lang="en-US" altLang="zh-CN" dirty="0">
                <a:latin typeface="+mn-lt"/>
                <a:ea typeface="宋体" charset="-122"/>
              </a:rPr>
              <a:t>Liver insufficiency</a:t>
            </a:r>
          </a:p>
        </p:txBody>
      </p:sp>
      <p:sp>
        <p:nvSpPr>
          <p:cNvPr id="371719" name="Rectangle 7"/>
          <p:cNvSpPr>
            <a:spLocks noChangeArrowheads="1"/>
          </p:cNvSpPr>
          <p:nvPr/>
        </p:nvSpPr>
        <p:spPr bwMode="auto">
          <a:xfrm>
            <a:off x="5508981" y="2322514"/>
            <a:ext cx="2853267" cy="4057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Lst>
        </p:spPr>
        <p:txBody>
          <a:bodyPr lIns="92560" tIns="45468" rIns="92560" bIns="45468">
            <a:spAutoFit/>
          </a:bodyPr>
          <a:lstStyle/>
          <a:p>
            <a:pPr algn="l" defTabSz="915988">
              <a:lnSpc>
                <a:spcPct val="85000"/>
              </a:lnSpc>
            </a:pPr>
            <a:r>
              <a:rPr lang="en-US" altLang="zh-CN" sz="2400" dirty="0">
                <a:solidFill>
                  <a:srgbClr val="FF6699"/>
                </a:solidFill>
                <a:ea typeface="宋体" charset="-122"/>
              </a:rPr>
              <a:t>Variceal hemorrhage</a:t>
            </a:r>
          </a:p>
        </p:txBody>
      </p:sp>
      <p:sp>
        <p:nvSpPr>
          <p:cNvPr id="371720" name="Rectangle 8"/>
          <p:cNvSpPr>
            <a:spLocks noChangeArrowheads="1"/>
          </p:cNvSpPr>
          <p:nvPr/>
        </p:nvSpPr>
        <p:spPr bwMode="auto">
          <a:xfrm>
            <a:off x="330200" y="431800"/>
            <a:ext cx="84328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5988">
              <a:lnSpc>
                <a:spcPct val="85000"/>
              </a:lnSpc>
            </a:pPr>
            <a:r>
              <a:rPr lang="en-US" altLang="zh-CN" sz="3200" dirty="0">
                <a:solidFill>
                  <a:schemeClr val="bg1"/>
                </a:solidFill>
                <a:latin typeface="+mj-lt"/>
                <a:ea typeface="宋体" charset="-122"/>
              </a:rPr>
              <a:t>Complications of Cirrhosis Result from Portal Hypertension or Liver Insufficiency</a:t>
            </a:r>
          </a:p>
        </p:txBody>
      </p:sp>
      <p:sp>
        <p:nvSpPr>
          <p:cNvPr id="371722" name="Rectangle 10"/>
          <p:cNvSpPr>
            <a:spLocks noChangeArrowheads="1"/>
          </p:cNvSpPr>
          <p:nvPr/>
        </p:nvSpPr>
        <p:spPr bwMode="auto">
          <a:xfrm>
            <a:off x="457200" y="3486149"/>
            <a:ext cx="1684870" cy="1222375"/>
          </a:xfrm>
          <a:prstGeom prst="rect">
            <a:avLst/>
          </a:prstGeom>
          <a:solidFill>
            <a:srgbClr val="990033"/>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1723" name="Text Box 11"/>
          <p:cNvSpPr txBox="1">
            <a:spLocks noChangeArrowheads="1"/>
          </p:cNvSpPr>
          <p:nvPr/>
        </p:nvSpPr>
        <p:spPr bwMode="auto">
          <a:xfrm>
            <a:off x="252589" y="3863978"/>
            <a:ext cx="1855611" cy="4345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a:lnSpc>
                <a:spcPct val="85000"/>
              </a:lnSpc>
            </a:pPr>
            <a:r>
              <a:rPr lang="en-US" altLang="zh-CN" sz="2600" dirty="0">
                <a:latin typeface="+mn-lt"/>
                <a:ea typeface="宋体" charset="-122"/>
              </a:rPr>
              <a:t>Cirrhosis</a:t>
            </a:r>
          </a:p>
        </p:txBody>
      </p:sp>
      <p:sp>
        <p:nvSpPr>
          <p:cNvPr id="371724" name="Rectangle 12"/>
          <p:cNvSpPr>
            <a:spLocks noChangeArrowheads="1"/>
          </p:cNvSpPr>
          <p:nvPr/>
        </p:nvSpPr>
        <p:spPr bwMode="auto">
          <a:xfrm>
            <a:off x="5508981" y="3484564"/>
            <a:ext cx="2853267"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sz="2400" dirty="0">
                <a:solidFill>
                  <a:schemeClr val="tx2"/>
                </a:solidFill>
                <a:ea typeface="宋体" charset="-122"/>
              </a:rPr>
              <a:t>Ascites</a:t>
            </a:r>
          </a:p>
        </p:txBody>
      </p:sp>
      <p:sp>
        <p:nvSpPr>
          <p:cNvPr id="371725" name="Rectangle 13"/>
          <p:cNvSpPr>
            <a:spLocks noChangeArrowheads="1"/>
          </p:cNvSpPr>
          <p:nvPr/>
        </p:nvSpPr>
        <p:spPr bwMode="auto">
          <a:xfrm>
            <a:off x="5508981" y="4622807"/>
            <a:ext cx="2853267"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sz="2400" dirty="0">
                <a:solidFill>
                  <a:srgbClr val="66FF33"/>
                </a:solidFill>
                <a:ea typeface="宋体" charset="-122"/>
              </a:rPr>
              <a:t>Encephalopathy</a:t>
            </a:r>
          </a:p>
        </p:txBody>
      </p:sp>
      <p:sp>
        <p:nvSpPr>
          <p:cNvPr id="371726" name="Rectangle 14"/>
          <p:cNvSpPr>
            <a:spLocks noChangeArrowheads="1"/>
          </p:cNvSpPr>
          <p:nvPr/>
        </p:nvSpPr>
        <p:spPr bwMode="auto">
          <a:xfrm>
            <a:off x="5508981" y="5672145"/>
            <a:ext cx="2853267"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sz="2400" dirty="0">
                <a:solidFill>
                  <a:srgbClr val="FF9933"/>
                </a:solidFill>
                <a:ea typeface="宋体" charset="-122"/>
              </a:rPr>
              <a:t>Jaundice</a:t>
            </a:r>
          </a:p>
        </p:txBody>
      </p:sp>
      <p:sp>
        <p:nvSpPr>
          <p:cNvPr id="371730" name="Rectangle 18"/>
          <p:cNvSpPr>
            <a:spLocks noChangeArrowheads="1"/>
          </p:cNvSpPr>
          <p:nvPr/>
        </p:nvSpPr>
        <p:spPr bwMode="auto">
          <a:xfrm>
            <a:off x="2452513" y="1905000"/>
            <a:ext cx="2308575" cy="769909"/>
          </a:xfrm>
          <a:prstGeom prst="rect">
            <a:avLst/>
          </a:prstGeom>
          <a:solidFill>
            <a:srgbClr val="990099"/>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534" tIns="46767" rIns="93534" bIns="46767">
            <a:spAutoFit/>
          </a:bodyPr>
          <a:lstStyle/>
          <a:p>
            <a:endParaRPr lang="en-US"/>
          </a:p>
        </p:txBody>
      </p:sp>
      <p:sp>
        <p:nvSpPr>
          <p:cNvPr id="371731" name="Text Box 19"/>
          <p:cNvSpPr txBox="1">
            <a:spLocks noChangeArrowheads="1"/>
          </p:cNvSpPr>
          <p:nvPr/>
        </p:nvSpPr>
        <p:spPr bwMode="auto">
          <a:xfrm>
            <a:off x="2452514" y="1981200"/>
            <a:ext cx="2266245" cy="7223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square"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a:lnSpc>
                <a:spcPct val="85000"/>
              </a:lnSpc>
            </a:pPr>
            <a:r>
              <a:rPr lang="en-US" altLang="zh-CN" dirty="0">
                <a:latin typeface="+mn-lt"/>
                <a:ea typeface="宋体" charset="-122"/>
              </a:rPr>
              <a:t>Portal hypertension</a:t>
            </a:r>
          </a:p>
        </p:txBody>
      </p:sp>
      <p:sp>
        <p:nvSpPr>
          <p:cNvPr id="371732" name="Rectangle 20"/>
          <p:cNvSpPr>
            <a:spLocks noChangeArrowheads="1"/>
          </p:cNvSpPr>
          <p:nvPr/>
        </p:nvSpPr>
        <p:spPr bwMode="auto">
          <a:xfrm>
            <a:off x="7155745" y="2979738"/>
            <a:ext cx="1746956" cy="7921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dirty="0">
                <a:solidFill>
                  <a:srgbClr val="BABA00"/>
                </a:solidFill>
                <a:ea typeface="宋体" charset="-122"/>
              </a:rPr>
              <a:t>Spontaneous bacterial peritonitis</a:t>
            </a:r>
          </a:p>
        </p:txBody>
      </p:sp>
      <p:sp>
        <p:nvSpPr>
          <p:cNvPr id="371733" name="Rectangle 21"/>
          <p:cNvSpPr>
            <a:spLocks noChangeArrowheads="1"/>
          </p:cNvSpPr>
          <p:nvPr/>
        </p:nvSpPr>
        <p:spPr bwMode="auto">
          <a:xfrm>
            <a:off x="7155745" y="3943350"/>
            <a:ext cx="1653822" cy="558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algn="l" defTabSz="915988">
              <a:lnSpc>
                <a:spcPct val="85000"/>
              </a:lnSpc>
            </a:pPr>
            <a:r>
              <a:rPr lang="en-US" altLang="zh-CN" dirty="0" err="1">
                <a:solidFill>
                  <a:srgbClr val="BABA00"/>
                </a:solidFill>
                <a:ea typeface="宋体" charset="-122"/>
              </a:rPr>
              <a:t>Hepatorenal</a:t>
            </a:r>
            <a:r>
              <a:rPr lang="en-US" altLang="zh-CN" dirty="0">
                <a:solidFill>
                  <a:srgbClr val="BABA00"/>
                </a:solidFill>
                <a:ea typeface="宋体" charset="-122"/>
              </a:rPr>
              <a:t> syndrome</a:t>
            </a:r>
          </a:p>
        </p:txBody>
      </p:sp>
      <p:sp>
        <p:nvSpPr>
          <p:cNvPr id="371736" name="Freeform 24"/>
          <p:cNvSpPr>
            <a:spLocks/>
          </p:cNvSpPr>
          <p:nvPr/>
        </p:nvSpPr>
        <p:spPr bwMode="auto">
          <a:xfrm rot="894711" flipV="1">
            <a:off x="2372519" y="2933857"/>
            <a:ext cx="676063" cy="1268409"/>
          </a:xfrm>
          <a:custGeom>
            <a:avLst/>
            <a:gdLst>
              <a:gd name="T0" fmla="*/ 0 w 524"/>
              <a:gd name="T1" fmla="*/ 0 h 429"/>
              <a:gd name="T2" fmla="*/ 410 w 524"/>
              <a:gd name="T3" fmla="*/ 289 h 429"/>
              <a:gd name="T4" fmla="*/ 361 w 524"/>
              <a:gd name="T5" fmla="*/ 300 h 429"/>
              <a:gd name="T6" fmla="*/ 510 w 524"/>
              <a:gd name="T7" fmla="*/ 429 h 429"/>
              <a:gd name="T8" fmla="*/ 500 w 524"/>
              <a:gd name="T9" fmla="*/ 214 h 429"/>
              <a:gd name="T10" fmla="*/ 473 w 524"/>
              <a:gd name="T11" fmla="*/ 246 h 429"/>
              <a:gd name="T12" fmla="*/ 0 w 524"/>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524" h="429">
                <a:moveTo>
                  <a:pt x="0" y="0"/>
                </a:moveTo>
                <a:cubicBezTo>
                  <a:pt x="198" y="57"/>
                  <a:pt x="309" y="139"/>
                  <a:pt x="410" y="289"/>
                </a:cubicBezTo>
                <a:cubicBezTo>
                  <a:pt x="410" y="291"/>
                  <a:pt x="386" y="294"/>
                  <a:pt x="361" y="300"/>
                </a:cubicBezTo>
                <a:cubicBezTo>
                  <a:pt x="380" y="311"/>
                  <a:pt x="432" y="354"/>
                  <a:pt x="510" y="429"/>
                </a:cubicBezTo>
                <a:cubicBezTo>
                  <a:pt x="524" y="354"/>
                  <a:pt x="523" y="274"/>
                  <a:pt x="500" y="214"/>
                </a:cubicBezTo>
                <a:cubicBezTo>
                  <a:pt x="485" y="234"/>
                  <a:pt x="487" y="237"/>
                  <a:pt x="473" y="246"/>
                </a:cubicBezTo>
                <a:cubicBezTo>
                  <a:pt x="333" y="51"/>
                  <a:pt x="186" y="27"/>
                  <a:pt x="0" y="0"/>
                </a:cubicBezTo>
                <a:close/>
              </a:path>
            </a:pathLst>
          </a:custGeom>
          <a:gradFill rotWithShape="0">
            <a:gsLst>
              <a:gs pos="0">
                <a:schemeClr val="bg1"/>
              </a:gs>
              <a:gs pos="100000">
                <a:srgbClr val="3399FF"/>
              </a:gs>
            </a:gsLst>
            <a:lin ang="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prstDash val="solid"/>
                <a:round/>
                <a:headEnd/>
                <a:tailEnd/>
              </a14:hiddenLine>
            </a:ext>
          </a:extLst>
        </p:spPr>
        <p:txBody>
          <a:bodyPr/>
          <a:lstStyle/>
          <a:p>
            <a:endParaRPr lang="en-US"/>
          </a:p>
        </p:txBody>
      </p:sp>
      <p:sp>
        <p:nvSpPr>
          <p:cNvPr id="371737" name="Freeform 25"/>
          <p:cNvSpPr>
            <a:spLocks/>
          </p:cNvSpPr>
          <p:nvPr/>
        </p:nvSpPr>
        <p:spPr bwMode="auto">
          <a:xfrm rot="-894711">
            <a:off x="2225323" y="3983039"/>
            <a:ext cx="682978" cy="668337"/>
          </a:xfrm>
          <a:custGeom>
            <a:avLst/>
            <a:gdLst>
              <a:gd name="T0" fmla="*/ 0 w 524"/>
              <a:gd name="T1" fmla="*/ 0 h 429"/>
              <a:gd name="T2" fmla="*/ 410 w 524"/>
              <a:gd name="T3" fmla="*/ 289 h 429"/>
              <a:gd name="T4" fmla="*/ 361 w 524"/>
              <a:gd name="T5" fmla="*/ 300 h 429"/>
              <a:gd name="T6" fmla="*/ 510 w 524"/>
              <a:gd name="T7" fmla="*/ 429 h 429"/>
              <a:gd name="T8" fmla="*/ 500 w 524"/>
              <a:gd name="T9" fmla="*/ 214 h 429"/>
              <a:gd name="T10" fmla="*/ 473 w 524"/>
              <a:gd name="T11" fmla="*/ 246 h 429"/>
              <a:gd name="T12" fmla="*/ 0 w 524"/>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524" h="429">
                <a:moveTo>
                  <a:pt x="0" y="0"/>
                </a:moveTo>
                <a:cubicBezTo>
                  <a:pt x="198" y="57"/>
                  <a:pt x="309" y="139"/>
                  <a:pt x="410" y="289"/>
                </a:cubicBezTo>
                <a:cubicBezTo>
                  <a:pt x="410" y="291"/>
                  <a:pt x="386" y="294"/>
                  <a:pt x="361" y="300"/>
                </a:cubicBezTo>
                <a:cubicBezTo>
                  <a:pt x="380" y="311"/>
                  <a:pt x="432" y="354"/>
                  <a:pt x="510" y="429"/>
                </a:cubicBezTo>
                <a:cubicBezTo>
                  <a:pt x="524" y="354"/>
                  <a:pt x="523" y="274"/>
                  <a:pt x="500" y="214"/>
                </a:cubicBezTo>
                <a:cubicBezTo>
                  <a:pt x="485" y="234"/>
                  <a:pt x="487" y="237"/>
                  <a:pt x="473" y="246"/>
                </a:cubicBezTo>
                <a:cubicBezTo>
                  <a:pt x="333" y="51"/>
                  <a:pt x="186" y="27"/>
                  <a:pt x="0" y="0"/>
                </a:cubicBezTo>
                <a:close/>
              </a:path>
            </a:pathLst>
          </a:custGeom>
          <a:gradFill rotWithShape="0">
            <a:gsLst>
              <a:gs pos="0">
                <a:schemeClr val="bg1"/>
              </a:gs>
              <a:gs pos="100000">
                <a:srgbClr val="3399FF"/>
              </a:gs>
            </a:gsLst>
            <a:lin ang="0" scaled="1"/>
          </a:gradFill>
          <a:ln>
            <a:noFill/>
          </a:ln>
          <a:effectLst>
            <a:outerShdw dist="56796" dir="3806097" algn="ctr" rotWithShape="0">
              <a:schemeClr val="bg2"/>
            </a:outerShdw>
          </a:effectLst>
          <a:extLst>
            <a:ext uri="{91240B29-F687-4F45-9708-019B960494DF}">
              <a14:hiddenLine xmlns:a14="http://schemas.microsoft.com/office/drawing/2010/main" w="3175">
                <a:solidFill>
                  <a:schemeClr val="bg2"/>
                </a:solidFill>
                <a:prstDash val="solid"/>
                <a:round/>
                <a:headEnd/>
                <a:tailEnd/>
              </a14:hiddenLine>
            </a:ext>
          </a:extLst>
        </p:spPr>
        <p:txBody>
          <a:bodyPr/>
          <a:lstStyle/>
          <a:p>
            <a:endParaRPr lang="en-US"/>
          </a:p>
        </p:txBody>
      </p:sp>
      <p:sp>
        <p:nvSpPr>
          <p:cNvPr id="371739" name="Line 27"/>
          <p:cNvSpPr>
            <a:spLocks noChangeShapeType="1"/>
          </p:cNvSpPr>
          <p:nvPr/>
        </p:nvSpPr>
        <p:spPr bwMode="auto">
          <a:xfrm flipV="1">
            <a:off x="6594123" y="3473457"/>
            <a:ext cx="571500" cy="246063"/>
          </a:xfrm>
          <a:prstGeom prst="line">
            <a:avLst/>
          </a:prstGeom>
          <a:noFill/>
          <a:ln w="57150">
            <a:solidFill>
              <a:srgbClr val="6699FF"/>
            </a:solidFill>
            <a:round/>
            <a:headEnd/>
            <a:tailEnd type="arrow"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40" name="Line 28"/>
          <p:cNvSpPr>
            <a:spLocks noChangeShapeType="1"/>
          </p:cNvSpPr>
          <p:nvPr/>
        </p:nvSpPr>
        <p:spPr bwMode="auto">
          <a:xfrm>
            <a:off x="6594123" y="3711582"/>
            <a:ext cx="571500" cy="246063"/>
          </a:xfrm>
          <a:prstGeom prst="line">
            <a:avLst/>
          </a:prstGeom>
          <a:noFill/>
          <a:ln w="57150">
            <a:solidFill>
              <a:srgbClr val="6699FF"/>
            </a:solidFill>
            <a:round/>
            <a:headEnd/>
            <a:tailEnd type="arrow"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1750" name="Rectangle 38"/>
          <p:cNvSpPr>
            <a:spLocks noGrp="1" noChangeArrowheads="1"/>
          </p:cNvSpPr>
          <p:nvPr>
            <p:ph type="title" idx="4294967295"/>
          </p:nvPr>
        </p:nvSpPr>
        <p:spPr>
          <a:xfrm>
            <a:off x="0" y="0"/>
            <a:ext cx="6908800" cy="184150"/>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r>
              <a:rPr lang="en-US" altLang="zh-CN" sz="700">
                <a:solidFill>
                  <a:schemeClr val="bg2"/>
                </a:solidFill>
                <a:ea typeface="宋体" charset="-122"/>
              </a:rPr>
              <a:t>COMPLICATIONS OF CIRRHOSIS</a:t>
            </a:r>
          </a:p>
        </p:txBody>
      </p:sp>
    </p:spTree>
    <p:extLst>
      <p:ext uri="{BB962C8B-B14F-4D97-AF65-F5344CB8AC3E}">
        <p14:creationId xmlns:p14="http://schemas.microsoft.com/office/powerpoint/2010/main" val="15569970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pPr algn="ctr"/>
            <a:r>
              <a:rPr lang="en-US" sz="4000" dirty="0">
                <a:solidFill>
                  <a:schemeClr val="bg1"/>
                </a:solidFill>
              </a:rPr>
              <a:t>Manifestations of liver cell dysfunction</a:t>
            </a:r>
          </a:p>
        </p:txBody>
      </p:sp>
      <p:sp>
        <p:nvSpPr>
          <p:cNvPr id="43011" name="Rectangle 3"/>
          <p:cNvSpPr>
            <a:spLocks noGrp="1" noChangeArrowheads="1"/>
          </p:cNvSpPr>
          <p:nvPr>
            <p:ph idx="1"/>
          </p:nvPr>
        </p:nvSpPr>
        <p:spPr/>
        <p:txBody>
          <a:bodyPr/>
          <a:lstStyle/>
          <a:p>
            <a:pPr algn="l" rtl="0">
              <a:lnSpc>
                <a:spcPct val="150000"/>
              </a:lnSpc>
            </a:pPr>
            <a:r>
              <a:rPr lang="en-US" sz="1800" dirty="0">
                <a:solidFill>
                  <a:schemeClr val="bg1"/>
                </a:solidFill>
              </a:rPr>
              <a:t>Fatigue</a:t>
            </a:r>
          </a:p>
          <a:p>
            <a:pPr algn="l" rtl="0">
              <a:lnSpc>
                <a:spcPct val="150000"/>
              </a:lnSpc>
            </a:pPr>
            <a:r>
              <a:rPr lang="en-US" sz="1800" dirty="0">
                <a:solidFill>
                  <a:schemeClr val="bg1"/>
                </a:solidFill>
              </a:rPr>
              <a:t>Low grade fever</a:t>
            </a:r>
          </a:p>
          <a:p>
            <a:pPr algn="l" rtl="0">
              <a:lnSpc>
                <a:spcPct val="150000"/>
              </a:lnSpc>
            </a:pPr>
            <a:r>
              <a:rPr lang="en-US" sz="1800" dirty="0">
                <a:solidFill>
                  <a:schemeClr val="bg1"/>
                </a:solidFill>
              </a:rPr>
              <a:t>Fetor </a:t>
            </a:r>
            <a:r>
              <a:rPr lang="en-US" sz="1800" dirty="0" err="1">
                <a:solidFill>
                  <a:schemeClr val="bg1"/>
                </a:solidFill>
              </a:rPr>
              <a:t>hepaticus</a:t>
            </a:r>
            <a:endParaRPr lang="en-US" sz="1800" dirty="0">
              <a:solidFill>
                <a:schemeClr val="bg1"/>
              </a:solidFill>
            </a:endParaRPr>
          </a:p>
          <a:p>
            <a:pPr algn="l" rtl="0">
              <a:lnSpc>
                <a:spcPct val="150000"/>
              </a:lnSpc>
            </a:pPr>
            <a:r>
              <a:rPr lang="en-US" sz="1800" dirty="0">
                <a:solidFill>
                  <a:schemeClr val="bg1"/>
                </a:solidFill>
              </a:rPr>
              <a:t>Loss of muscle mass and subcutaneous fat</a:t>
            </a:r>
          </a:p>
          <a:p>
            <a:pPr algn="l" rtl="0">
              <a:lnSpc>
                <a:spcPct val="150000"/>
              </a:lnSpc>
            </a:pPr>
            <a:r>
              <a:rPr lang="en-US" sz="1800" dirty="0">
                <a:solidFill>
                  <a:schemeClr val="bg1"/>
                </a:solidFill>
              </a:rPr>
              <a:t>Jaundice</a:t>
            </a:r>
          </a:p>
          <a:p>
            <a:pPr algn="l" rtl="0">
              <a:lnSpc>
                <a:spcPct val="150000"/>
              </a:lnSpc>
            </a:pPr>
            <a:r>
              <a:rPr lang="en-US" sz="1800" dirty="0">
                <a:solidFill>
                  <a:schemeClr val="bg1"/>
                </a:solidFill>
              </a:rPr>
              <a:t>Coagulopathy</a:t>
            </a:r>
          </a:p>
          <a:p>
            <a:pPr algn="l" rtl="0">
              <a:lnSpc>
                <a:spcPct val="150000"/>
              </a:lnSpc>
            </a:pPr>
            <a:r>
              <a:rPr lang="en-US" sz="1800" dirty="0">
                <a:solidFill>
                  <a:schemeClr val="bg1"/>
                </a:solidFill>
              </a:rPr>
              <a:t>Low albumin</a:t>
            </a:r>
          </a:p>
          <a:p>
            <a:pPr algn="l" rtl="0">
              <a:lnSpc>
                <a:spcPct val="150000"/>
              </a:lnSpc>
            </a:pPr>
            <a:r>
              <a:rPr lang="en-US" sz="1800" dirty="0">
                <a:solidFill>
                  <a:schemeClr val="bg1"/>
                </a:solidFill>
              </a:rPr>
              <a:t>Cardiovascular changes:</a:t>
            </a:r>
          </a:p>
          <a:p>
            <a:pPr lvl="1" algn="l" rtl="0">
              <a:lnSpc>
                <a:spcPct val="150000"/>
              </a:lnSpc>
            </a:pPr>
            <a:r>
              <a:rPr lang="en-US" sz="1800" dirty="0" err="1">
                <a:solidFill>
                  <a:schemeClr val="bg1"/>
                </a:solidFill>
              </a:rPr>
              <a:t>Hyperdynamic</a:t>
            </a:r>
            <a:r>
              <a:rPr lang="en-US" sz="1800" dirty="0">
                <a:solidFill>
                  <a:schemeClr val="bg1"/>
                </a:solidFill>
              </a:rPr>
              <a:t> state due to shunts and vasodilators</a:t>
            </a:r>
          </a:p>
          <a:p>
            <a:pPr lvl="1" algn="l" rtl="0">
              <a:lnSpc>
                <a:spcPct val="150000"/>
              </a:lnSpc>
            </a:pPr>
            <a:r>
              <a:rPr lang="en-US" sz="1800" dirty="0">
                <a:solidFill>
                  <a:schemeClr val="bg1"/>
                </a:solidFill>
              </a:rPr>
              <a:t>Cardiac dysfunction</a:t>
            </a:r>
          </a:p>
          <a:p>
            <a:pPr algn="l" rtl="0">
              <a:lnSpc>
                <a:spcPct val="150000"/>
              </a:lnSpc>
            </a:pPr>
            <a:endParaRPr lang="en-US" sz="1800" dirty="0">
              <a:solidFill>
                <a:schemeClr val="bg1"/>
              </a:solidFill>
            </a:endParaRPr>
          </a:p>
          <a:p>
            <a:pPr algn="l" rtl="0">
              <a:lnSpc>
                <a:spcPct val="150000"/>
              </a:lnSpc>
            </a:pPr>
            <a:endParaRPr lang="en-US" sz="1800" dirty="0">
              <a:solidFill>
                <a:schemeClr val="bg1"/>
              </a:solidFill>
            </a:endParaRPr>
          </a:p>
        </p:txBody>
      </p:sp>
    </p:spTree>
    <p:extLst>
      <p:ext uri="{BB962C8B-B14F-4D97-AF65-F5344CB8AC3E}">
        <p14:creationId xmlns:p14="http://schemas.microsoft.com/office/powerpoint/2010/main" val="39487094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pPr algn="ctr"/>
            <a:r>
              <a:rPr lang="en-US" sz="4000" dirty="0"/>
              <a:t>Manifestations of liver cell dysfunction</a:t>
            </a:r>
          </a:p>
        </p:txBody>
      </p:sp>
      <p:sp>
        <p:nvSpPr>
          <p:cNvPr id="50179" name="Rectangle 3"/>
          <p:cNvSpPr>
            <a:spLocks noGrp="1" noChangeArrowheads="1"/>
          </p:cNvSpPr>
          <p:nvPr>
            <p:ph idx="1"/>
          </p:nvPr>
        </p:nvSpPr>
        <p:spPr/>
        <p:txBody>
          <a:bodyPr/>
          <a:lstStyle/>
          <a:p>
            <a:pPr algn="l" rtl="0">
              <a:lnSpc>
                <a:spcPct val="150000"/>
              </a:lnSpc>
            </a:pPr>
            <a:r>
              <a:rPr lang="en-US" sz="1600" dirty="0">
                <a:solidFill>
                  <a:schemeClr val="bg1"/>
                </a:solidFill>
              </a:rPr>
              <a:t>Skin changes: palmar erythema, spider nevi, </a:t>
            </a:r>
            <a:r>
              <a:rPr lang="en-US" sz="1600" dirty="0" err="1">
                <a:solidFill>
                  <a:schemeClr val="bg1"/>
                </a:solidFill>
              </a:rPr>
              <a:t>leuconychia</a:t>
            </a:r>
            <a:endParaRPr lang="en-US" sz="1600" dirty="0">
              <a:solidFill>
                <a:schemeClr val="bg1"/>
              </a:solidFill>
            </a:endParaRPr>
          </a:p>
          <a:p>
            <a:pPr algn="l" rtl="0">
              <a:lnSpc>
                <a:spcPct val="150000"/>
              </a:lnSpc>
            </a:pPr>
            <a:r>
              <a:rPr lang="en-US" sz="1600" dirty="0">
                <a:solidFill>
                  <a:schemeClr val="bg1"/>
                </a:solidFill>
              </a:rPr>
              <a:t>Endocrine changes:</a:t>
            </a:r>
          </a:p>
          <a:p>
            <a:pPr lvl="1" algn="l" rtl="0">
              <a:lnSpc>
                <a:spcPct val="150000"/>
              </a:lnSpc>
            </a:pPr>
            <a:r>
              <a:rPr lang="en-US" sz="1600" dirty="0">
                <a:solidFill>
                  <a:schemeClr val="bg1"/>
                </a:solidFill>
              </a:rPr>
              <a:t>In males: infertility, feminization, decreased potency, testicular atrophy, decreased libido</a:t>
            </a:r>
          </a:p>
          <a:p>
            <a:pPr lvl="1" algn="l" rtl="0">
              <a:lnSpc>
                <a:spcPct val="150000"/>
              </a:lnSpc>
            </a:pPr>
            <a:r>
              <a:rPr lang="en-US" sz="1600" dirty="0">
                <a:solidFill>
                  <a:schemeClr val="bg1"/>
                </a:solidFill>
              </a:rPr>
              <a:t>In females: infertility, amenorrhea</a:t>
            </a:r>
          </a:p>
          <a:p>
            <a:pPr algn="l" rtl="0">
              <a:lnSpc>
                <a:spcPct val="150000"/>
              </a:lnSpc>
            </a:pPr>
            <a:r>
              <a:rPr lang="en-US" sz="1600" dirty="0">
                <a:solidFill>
                  <a:schemeClr val="bg1"/>
                </a:solidFill>
              </a:rPr>
              <a:t>Metabolic changes: impaired glucose tolerance, hypoglycemia</a:t>
            </a:r>
          </a:p>
          <a:p>
            <a:pPr algn="l" rtl="0">
              <a:lnSpc>
                <a:spcPct val="150000"/>
              </a:lnSpc>
            </a:pPr>
            <a:r>
              <a:rPr lang="en-US" sz="1600" dirty="0">
                <a:solidFill>
                  <a:schemeClr val="bg1"/>
                </a:solidFill>
              </a:rPr>
              <a:t>Bone changes: Osteoporosis</a:t>
            </a:r>
          </a:p>
          <a:p>
            <a:pPr algn="l" rtl="0">
              <a:lnSpc>
                <a:spcPct val="150000"/>
              </a:lnSpc>
            </a:pPr>
            <a:r>
              <a:rPr lang="en-US" sz="1600" dirty="0">
                <a:solidFill>
                  <a:schemeClr val="bg1"/>
                </a:solidFill>
              </a:rPr>
              <a:t>Pulmonary changes: infections, effusion, pulmonary hypertension, impaired CO diffusion, cyanosis</a:t>
            </a:r>
          </a:p>
          <a:p>
            <a:pPr algn="l" rtl="0">
              <a:lnSpc>
                <a:spcPct val="150000"/>
              </a:lnSpc>
            </a:pPr>
            <a:r>
              <a:rPr lang="en-US" sz="1600" dirty="0">
                <a:solidFill>
                  <a:schemeClr val="bg1"/>
                </a:solidFill>
              </a:rPr>
              <a:t>Ascites</a:t>
            </a:r>
          </a:p>
          <a:p>
            <a:pPr algn="l" rtl="0">
              <a:lnSpc>
                <a:spcPct val="150000"/>
              </a:lnSpc>
            </a:pPr>
            <a:r>
              <a:rPr lang="en-US" sz="1600" dirty="0">
                <a:solidFill>
                  <a:schemeClr val="bg1"/>
                </a:solidFill>
              </a:rPr>
              <a:t>Hepatic encephalopathy</a:t>
            </a:r>
          </a:p>
        </p:txBody>
      </p:sp>
    </p:spTree>
    <p:extLst>
      <p:ext uri="{BB962C8B-B14F-4D97-AF65-F5344CB8AC3E}">
        <p14:creationId xmlns:p14="http://schemas.microsoft.com/office/powerpoint/2010/main" val="16682156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1334" name="Rectangle 22"/>
          <p:cNvSpPr>
            <a:spLocks noGrp="1" noChangeArrowheads="1"/>
          </p:cNvSpPr>
          <p:nvPr>
            <p:ph type="title" idx="4294967295"/>
          </p:nvPr>
        </p:nvSpPr>
        <p:spPr>
          <a:xfrm>
            <a:off x="2235200" y="0"/>
            <a:ext cx="6908800" cy="169863"/>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r>
              <a:rPr lang="en-US" altLang="zh-CN" sz="800" b="0">
                <a:solidFill>
                  <a:schemeClr val="bg2"/>
                </a:solidFill>
                <a:ea typeface="宋体" charset="-122"/>
              </a:rPr>
              <a:t>PATHOGENESIS OF LIVER FIBROSIS</a:t>
            </a:r>
          </a:p>
        </p:txBody>
      </p:sp>
      <p:pic>
        <p:nvPicPr>
          <p:cNvPr id="2701316" name="Picture 4" descr="endo_stellate 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 y="19051"/>
            <a:ext cx="9159523" cy="6869113"/>
          </a:xfrm>
          <a:prstGeom prst="rect">
            <a:avLst/>
          </a:prstGeom>
          <a:noFill/>
          <a:extLst>
            <a:ext uri="{909E8E84-426E-40DD-AFC4-6F175D3DCCD1}">
              <a14:hiddenFill xmlns:a14="http://schemas.microsoft.com/office/drawing/2010/main">
                <a:solidFill>
                  <a:srgbClr val="FFFFFF"/>
                </a:solidFill>
              </a14:hiddenFill>
            </a:ext>
          </a:extLst>
        </p:spPr>
      </p:pic>
      <p:sp>
        <p:nvSpPr>
          <p:cNvPr id="2701317" name="Text Box 5"/>
          <p:cNvSpPr txBox="1">
            <a:spLocks noChangeArrowheads="1"/>
          </p:cNvSpPr>
          <p:nvPr/>
        </p:nvSpPr>
        <p:spPr bwMode="auto">
          <a:xfrm>
            <a:off x="6680200" y="5862639"/>
            <a:ext cx="1490133" cy="3302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a:lnSpc>
                <a:spcPct val="85000"/>
              </a:lnSpc>
            </a:pPr>
            <a:r>
              <a:rPr lang="en-US" altLang="zh-CN" sz="1800" dirty="0">
                <a:solidFill>
                  <a:srgbClr val="99CCFF"/>
                </a:solidFill>
                <a:latin typeface="+mn-lt"/>
                <a:ea typeface="宋体" charset="-122"/>
              </a:rPr>
              <a:t>Hepatocytes</a:t>
            </a:r>
          </a:p>
        </p:txBody>
      </p:sp>
      <p:sp>
        <p:nvSpPr>
          <p:cNvPr id="2701318" name="Text Box 6"/>
          <p:cNvSpPr txBox="1">
            <a:spLocks noChangeArrowheads="1"/>
          </p:cNvSpPr>
          <p:nvPr/>
        </p:nvSpPr>
        <p:spPr bwMode="auto">
          <a:xfrm>
            <a:off x="1130301" y="2994025"/>
            <a:ext cx="1979788" cy="3302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a:lnSpc>
                <a:spcPct val="85000"/>
              </a:lnSpc>
            </a:pPr>
            <a:r>
              <a:rPr lang="en-US" altLang="zh-CN" sz="1800" dirty="0">
                <a:solidFill>
                  <a:srgbClr val="99CCFF"/>
                </a:solidFill>
                <a:latin typeface="+mn-lt"/>
                <a:ea typeface="宋体" charset="-122"/>
              </a:rPr>
              <a:t>Space of </a:t>
            </a:r>
            <a:r>
              <a:rPr lang="en-US" altLang="zh-CN" sz="1800" dirty="0" err="1">
                <a:solidFill>
                  <a:srgbClr val="99CCFF"/>
                </a:solidFill>
                <a:latin typeface="+mn-lt"/>
                <a:ea typeface="宋体" charset="-122"/>
              </a:rPr>
              <a:t>Disse</a:t>
            </a:r>
            <a:endParaRPr lang="en-US" altLang="zh-CN" sz="1800" dirty="0">
              <a:solidFill>
                <a:srgbClr val="99CCFF"/>
              </a:solidFill>
              <a:latin typeface="+mn-lt"/>
              <a:ea typeface="宋体" charset="-122"/>
            </a:endParaRPr>
          </a:p>
        </p:txBody>
      </p:sp>
      <p:sp>
        <p:nvSpPr>
          <p:cNvPr id="2701319" name="Text Box 7"/>
          <p:cNvSpPr txBox="1">
            <a:spLocks noChangeArrowheads="1"/>
          </p:cNvSpPr>
          <p:nvPr/>
        </p:nvSpPr>
        <p:spPr bwMode="auto">
          <a:xfrm>
            <a:off x="2480734" y="4667250"/>
            <a:ext cx="1656644" cy="56573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r">
              <a:lnSpc>
                <a:spcPct val="85000"/>
              </a:lnSpc>
            </a:pPr>
            <a:r>
              <a:rPr lang="en-US" altLang="zh-CN" sz="1800" dirty="0">
                <a:solidFill>
                  <a:srgbClr val="99CCFF"/>
                </a:solidFill>
                <a:latin typeface="+mn-lt"/>
                <a:ea typeface="宋体" charset="-122"/>
              </a:rPr>
              <a:t>Sinusoidal endothelial cell</a:t>
            </a:r>
          </a:p>
        </p:txBody>
      </p:sp>
      <p:sp>
        <p:nvSpPr>
          <p:cNvPr id="2701320" name="Text Box 8"/>
          <p:cNvSpPr txBox="1">
            <a:spLocks noChangeArrowheads="1"/>
          </p:cNvSpPr>
          <p:nvPr/>
        </p:nvSpPr>
        <p:spPr bwMode="auto">
          <a:xfrm>
            <a:off x="7117645" y="2289176"/>
            <a:ext cx="1797756" cy="7223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nSpc>
                <a:spcPct val="85000"/>
              </a:lnSpc>
            </a:pPr>
            <a:r>
              <a:rPr lang="en-US" altLang="zh-CN" dirty="0">
                <a:solidFill>
                  <a:srgbClr val="00CC99"/>
                </a:solidFill>
                <a:latin typeface="+mn-lt"/>
                <a:ea typeface="宋体" charset="-122"/>
              </a:rPr>
              <a:t>Hepatic stellate cell</a:t>
            </a:r>
          </a:p>
        </p:txBody>
      </p:sp>
      <p:sp>
        <p:nvSpPr>
          <p:cNvPr id="2701321" name="Text Box 9"/>
          <p:cNvSpPr txBox="1">
            <a:spLocks noChangeArrowheads="1"/>
          </p:cNvSpPr>
          <p:nvPr/>
        </p:nvSpPr>
        <p:spPr bwMode="auto">
          <a:xfrm>
            <a:off x="1326445" y="1893889"/>
            <a:ext cx="1656644" cy="3302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r">
              <a:lnSpc>
                <a:spcPct val="85000"/>
              </a:lnSpc>
            </a:pPr>
            <a:r>
              <a:rPr lang="en-US" altLang="zh-CN" sz="1800" dirty="0">
                <a:solidFill>
                  <a:srgbClr val="99CCFF"/>
                </a:solidFill>
                <a:latin typeface="+mn-lt"/>
                <a:ea typeface="宋体" charset="-122"/>
              </a:rPr>
              <a:t>Fenestrae</a:t>
            </a:r>
            <a:endParaRPr lang="en-US" altLang="zh-CN" sz="1600" dirty="0">
              <a:solidFill>
                <a:srgbClr val="99CCFF"/>
              </a:solidFill>
              <a:latin typeface="+mn-lt"/>
              <a:ea typeface="宋体" charset="-122"/>
            </a:endParaRPr>
          </a:p>
        </p:txBody>
      </p:sp>
      <p:sp>
        <p:nvSpPr>
          <p:cNvPr id="2701322" name="Rectangle 10"/>
          <p:cNvSpPr>
            <a:spLocks noChangeArrowheads="1"/>
          </p:cNvSpPr>
          <p:nvPr/>
        </p:nvSpPr>
        <p:spPr bwMode="auto">
          <a:xfrm>
            <a:off x="372534" y="254000"/>
            <a:ext cx="5276145"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2560" tIns="45468" rIns="92560" bIns="45468">
            <a:spAutoFit/>
          </a:bodyPr>
          <a:lstStyle/>
          <a:p>
            <a:pPr algn="l" defTabSz="915988"/>
            <a:r>
              <a:rPr lang="en-US" altLang="zh-CN" sz="2000" dirty="0">
                <a:solidFill>
                  <a:srgbClr val="FFFF00"/>
                </a:solidFill>
                <a:ea typeface="宋体" charset="-122"/>
              </a:rPr>
              <a:t>Normal Hepatic </a:t>
            </a:r>
            <a:r>
              <a:rPr lang="en-US" altLang="zh-CN" sz="2000" dirty="0" err="1">
                <a:solidFill>
                  <a:srgbClr val="FFFF00"/>
                </a:solidFill>
                <a:ea typeface="宋体" charset="-122"/>
              </a:rPr>
              <a:t>SInusoid</a:t>
            </a:r>
            <a:endParaRPr lang="en-US" altLang="zh-CN" sz="2000" dirty="0">
              <a:solidFill>
                <a:srgbClr val="FFFF00"/>
              </a:solidFill>
              <a:ea typeface="宋体" charset="-122"/>
            </a:endParaRPr>
          </a:p>
        </p:txBody>
      </p:sp>
      <p:sp>
        <p:nvSpPr>
          <p:cNvPr id="2701323" name="Line 11"/>
          <p:cNvSpPr>
            <a:spLocks noChangeShapeType="1"/>
          </p:cNvSpPr>
          <p:nvPr/>
        </p:nvSpPr>
        <p:spPr bwMode="auto">
          <a:xfrm flipH="1">
            <a:off x="6324600" y="2514600"/>
            <a:ext cx="784578" cy="1588"/>
          </a:xfrm>
          <a:prstGeom prst="line">
            <a:avLst/>
          </a:prstGeom>
          <a:noFill/>
          <a:ln w="28575">
            <a:solidFill>
              <a:srgbClr val="00CC99"/>
            </a:solidFill>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nvGrpSpPr>
          <p:cNvPr id="2701324" name="Group 12"/>
          <p:cNvGrpSpPr>
            <a:grpSpLocks/>
          </p:cNvGrpSpPr>
          <p:nvPr/>
        </p:nvGrpSpPr>
        <p:grpSpPr bwMode="auto">
          <a:xfrm>
            <a:off x="1948745" y="3267076"/>
            <a:ext cx="330200" cy="593725"/>
            <a:chOff x="1362" y="2058"/>
            <a:chExt cx="281" cy="374"/>
          </a:xfrm>
        </p:grpSpPr>
        <p:sp>
          <p:nvSpPr>
            <p:cNvPr id="2701325" name="Freeform 13"/>
            <p:cNvSpPr>
              <a:spLocks/>
            </p:cNvSpPr>
            <p:nvPr/>
          </p:nvSpPr>
          <p:spPr bwMode="auto">
            <a:xfrm flipV="1">
              <a:off x="1362" y="2058"/>
              <a:ext cx="141" cy="371"/>
            </a:xfrm>
            <a:custGeom>
              <a:avLst/>
              <a:gdLst>
                <a:gd name="T0" fmla="*/ 303 w 303"/>
                <a:gd name="T1" fmla="*/ 544 h 544"/>
                <a:gd name="T2" fmla="*/ 303 w 303"/>
                <a:gd name="T3" fmla="*/ 96 h 544"/>
                <a:gd name="T4" fmla="*/ 289 w 303"/>
                <a:gd name="T5" fmla="*/ 24 h 544"/>
                <a:gd name="T6" fmla="*/ 221 w 303"/>
                <a:gd name="T7" fmla="*/ 4 h 544"/>
                <a:gd name="T8" fmla="*/ 0 w 303"/>
                <a:gd name="T9" fmla="*/ 3 h 544"/>
              </a:gdLst>
              <a:ahLst/>
              <a:cxnLst>
                <a:cxn ang="0">
                  <a:pos x="T0" y="T1"/>
                </a:cxn>
                <a:cxn ang="0">
                  <a:pos x="T2" y="T3"/>
                </a:cxn>
                <a:cxn ang="0">
                  <a:pos x="T4" y="T5"/>
                </a:cxn>
                <a:cxn ang="0">
                  <a:pos x="T6" y="T7"/>
                </a:cxn>
                <a:cxn ang="0">
                  <a:pos x="T8" y="T9"/>
                </a:cxn>
              </a:cxnLst>
              <a:rect l="0" t="0" r="r" b="b"/>
              <a:pathLst>
                <a:path w="303" h="544">
                  <a:moveTo>
                    <a:pt x="303" y="544"/>
                  </a:moveTo>
                  <a:cubicBezTo>
                    <a:pt x="303" y="470"/>
                    <a:pt x="303" y="186"/>
                    <a:pt x="303" y="96"/>
                  </a:cubicBezTo>
                  <a:cubicBezTo>
                    <a:pt x="301" y="9"/>
                    <a:pt x="303" y="39"/>
                    <a:pt x="289" y="24"/>
                  </a:cubicBezTo>
                  <a:cubicBezTo>
                    <a:pt x="277" y="12"/>
                    <a:pt x="269" y="8"/>
                    <a:pt x="221" y="4"/>
                  </a:cubicBezTo>
                  <a:cubicBezTo>
                    <a:pt x="173" y="0"/>
                    <a:pt x="46" y="3"/>
                    <a:pt x="0" y="3"/>
                  </a:cubicBezTo>
                </a:path>
              </a:pathLst>
            </a:custGeom>
            <a:noFill/>
            <a:ln w="28575" cap="flat" cmpd="sng">
              <a:solidFill>
                <a:srgbClr val="99CC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gradFill rotWithShape="0">
                    <a:gsLst>
                      <a:gs pos="0">
                        <a:srgbClr val="990066"/>
                      </a:gs>
                      <a:gs pos="100000">
                        <a:srgbClr val="6E0049"/>
                      </a:gs>
                    </a:gsLst>
                    <a:lin ang="5400000" scaled="1"/>
                  </a:gradFill>
                </a14:hiddenFill>
              </a:ext>
            </a:extLst>
          </p:spPr>
          <p:txBody>
            <a:bodyPr/>
            <a:lstStyle/>
            <a:p>
              <a:endParaRPr lang="en-US"/>
            </a:p>
          </p:txBody>
        </p:sp>
        <p:sp>
          <p:nvSpPr>
            <p:cNvPr id="2701326" name="Freeform 14"/>
            <p:cNvSpPr>
              <a:spLocks/>
            </p:cNvSpPr>
            <p:nvPr/>
          </p:nvSpPr>
          <p:spPr bwMode="auto">
            <a:xfrm flipV="1">
              <a:off x="1502" y="2366"/>
              <a:ext cx="141" cy="66"/>
            </a:xfrm>
            <a:custGeom>
              <a:avLst/>
              <a:gdLst>
                <a:gd name="T0" fmla="*/ 0 w 303"/>
                <a:gd name="T1" fmla="*/ 96 h 96"/>
                <a:gd name="T2" fmla="*/ 14 w 303"/>
                <a:gd name="T3" fmla="*/ 24 h 96"/>
                <a:gd name="T4" fmla="*/ 82 w 303"/>
                <a:gd name="T5" fmla="*/ 4 h 96"/>
                <a:gd name="T6" fmla="*/ 303 w 303"/>
                <a:gd name="T7" fmla="*/ 3 h 96"/>
              </a:gdLst>
              <a:ahLst/>
              <a:cxnLst>
                <a:cxn ang="0">
                  <a:pos x="T0" y="T1"/>
                </a:cxn>
                <a:cxn ang="0">
                  <a:pos x="T2" y="T3"/>
                </a:cxn>
                <a:cxn ang="0">
                  <a:pos x="T4" y="T5"/>
                </a:cxn>
                <a:cxn ang="0">
                  <a:pos x="T6" y="T7"/>
                </a:cxn>
              </a:cxnLst>
              <a:rect l="0" t="0" r="r" b="b"/>
              <a:pathLst>
                <a:path w="303" h="96">
                  <a:moveTo>
                    <a:pt x="0" y="96"/>
                  </a:moveTo>
                  <a:cubicBezTo>
                    <a:pt x="2" y="84"/>
                    <a:pt x="0" y="39"/>
                    <a:pt x="14" y="24"/>
                  </a:cubicBezTo>
                  <a:cubicBezTo>
                    <a:pt x="26" y="12"/>
                    <a:pt x="34" y="8"/>
                    <a:pt x="82" y="4"/>
                  </a:cubicBezTo>
                  <a:cubicBezTo>
                    <a:pt x="130" y="0"/>
                    <a:pt x="257" y="3"/>
                    <a:pt x="303" y="3"/>
                  </a:cubicBezTo>
                </a:path>
              </a:pathLst>
            </a:custGeom>
            <a:noFill/>
            <a:ln w="28575" cap="flat" cmpd="sng">
              <a:solidFill>
                <a:srgbClr val="99CCFF"/>
              </a:solidFill>
              <a:prstDash val="solid"/>
              <a:round/>
              <a:headEnd type="none" w="med" len="med"/>
              <a:tailEnd type="none" w="med" len="med"/>
            </a:ln>
            <a:effectLst>
              <a:outerShdw dist="25400" dir="5400000" algn="ctr" rotWithShape="0">
                <a:schemeClr val="bg2"/>
              </a:outerShdw>
            </a:effectLst>
            <a:extLst>
              <a:ext uri="{909E8E84-426E-40DD-AFC4-6F175D3DCCD1}">
                <a14:hiddenFill xmlns:a14="http://schemas.microsoft.com/office/drawing/2010/main">
                  <a:gradFill rotWithShape="0">
                    <a:gsLst>
                      <a:gs pos="0">
                        <a:srgbClr val="990066"/>
                      </a:gs>
                      <a:gs pos="100000">
                        <a:srgbClr val="6E0049"/>
                      </a:gs>
                    </a:gsLst>
                    <a:lin ang="5400000" scaled="1"/>
                  </a:gradFill>
                </a14:hiddenFill>
              </a:ext>
            </a:extLst>
          </p:spPr>
          <p:txBody>
            <a:bodyPr/>
            <a:lstStyle/>
            <a:p>
              <a:endParaRPr lang="en-US"/>
            </a:p>
          </p:txBody>
        </p:sp>
      </p:grpSp>
      <p:grpSp>
        <p:nvGrpSpPr>
          <p:cNvPr id="2701327" name="Group 15"/>
          <p:cNvGrpSpPr>
            <a:grpSpLocks/>
          </p:cNvGrpSpPr>
          <p:nvPr/>
        </p:nvGrpSpPr>
        <p:grpSpPr bwMode="auto">
          <a:xfrm>
            <a:off x="2995790" y="1809750"/>
            <a:ext cx="560211" cy="482600"/>
            <a:chOff x="2123" y="1140"/>
            <a:chExt cx="397" cy="304"/>
          </a:xfrm>
        </p:grpSpPr>
        <p:sp>
          <p:nvSpPr>
            <p:cNvPr id="2701328" name="Line 16"/>
            <p:cNvSpPr>
              <a:spLocks noChangeShapeType="1"/>
            </p:cNvSpPr>
            <p:nvPr/>
          </p:nvSpPr>
          <p:spPr bwMode="auto">
            <a:xfrm>
              <a:off x="2123" y="1291"/>
              <a:ext cx="341" cy="1"/>
            </a:xfrm>
            <a:prstGeom prst="line">
              <a:avLst/>
            </a:prstGeom>
            <a:noFill/>
            <a:ln w="28575">
              <a:solidFill>
                <a:srgbClr val="99CCFF"/>
              </a:solidFill>
              <a:round/>
              <a:headEnd type="none" w="sm" len="sm"/>
              <a:tailEnd type="none" w="sm" len="sm"/>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2701329" name="AutoShape 17"/>
            <p:cNvSpPr>
              <a:spLocks/>
            </p:cNvSpPr>
            <p:nvPr/>
          </p:nvSpPr>
          <p:spPr bwMode="auto">
            <a:xfrm>
              <a:off x="2464" y="1140"/>
              <a:ext cx="56" cy="304"/>
            </a:xfrm>
            <a:prstGeom prst="leftBrace">
              <a:avLst>
                <a:gd name="adj1" fmla="val 45238"/>
                <a:gd name="adj2" fmla="val 50000"/>
              </a:avLst>
            </a:prstGeom>
            <a:noFill/>
            <a:ln w="28575">
              <a:solidFill>
                <a:srgbClr val="99CCFF"/>
              </a:solidFill>
              <a:round/>
              <a:headEnd type="none" w="sm" len="sm"/>
              <a:tailEnd type="none" w="sm" len="sm"/>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701330" name="Line 18"/>
          <p:cNvSpPr>
            <a:spLocks noChangeShapeType="1"/>
          </p:cNvSpPr>
          <p:nvPr/>
        </p:nvSpPr>
        <p:spPr bwMode="auto">
          <a:xfrm flipV="1">
            <a:off x="4120445" y="4264025"/>
            <a:ext cx="832556" cy="674688"/>
          </a:xfrm>
          <a:prstGeom prst="line">
            <a:avLst/>
          </a:prstGeom>
          <a:noFill/>
          <a:ln w="28575">
            <a:solidFill>
              <a:srgbClr val="99CCFF"/>
            </a:solidFill>
            <a:round/>
            <a:headEnd type="none" w="sm" len="sm"/>
            <a:tailEnd type="none" w="sm" len="sm"/>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2701331" name="Text Box 19"/>
          <p:cNvSpPr txBox="1">
            <a:spLocks noChangeArrowheads="1"/>
          </p:cNvSpPr>
          <p:nvPr/>
        </p:nvSpPr>
        <p:spPr bwMode="auto">
          <a:xfrm>
            <a:off x="5932312" y="1365250"/>
            <a:ext cx="1385711" cy="56573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nSpc>
                <a:spcPct val="85000"/>
              </a:lnSpc>
            </a:pPr>
            <a:r>
              <a:rPr lang="en-US" altLang="zh-CN" sz="1800" dirty="0">
                <a:solidFill>
                  <a:srgbClr val="99CCFF"/>
                </a:solidFill>
                <a:latin typeface="+mn-lt"/>
                <a:ea typeface="宋体" charset="-122"/>
              </a:rPr>
              <a:t>Retinoid droplets</a:t>
            </a:r>
          </a:p>
        </p:txBody>
      </p:sp>
      <p:sp>
        <p:nvSpPr>
          <p:cNvPr id="2701332" name="Line 20"/>
          <p:cNvSpPr>
            <a:spLocks noChangeShapeType="1"/>
          </p:cNvSpPr>
          <p:nvPr/>
        </p:nvSpPr>
        <p:spPr bwMode="auto">
          <a:xfrm flipV="1">
            <a:off x="5652911" y="1978025"/>
            <a:ext cx="108656" cy="146050"/>
          </a:xfrm>
          <a:prstGeom prst="line">
            <a:avLst/>
          </a:prstGeom>
          <a:noFill/>
          <a:ln w="28575">
            <a:solidFill>
              <a:srgbClr val="99CCFF"/>
            </a:solidFill>
            <a:round/>
            <a:headEnd type="none" w="sm" len="sm"/>
            <a:tailEnd type="none" w="sm" len="sm"/>
          </a:ln>
          <a:effectLst>
            <a:outerShdw dist="25400" dir="54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2701333" name="Freeform 21"/>
          <p:cNvSpPr>
            <a:spLocks/>
          </p:cNvSpPr>
          <p:nvPr/>
        </p:nvSpPr>
        <p:spPr bwMode="auto">
          <a:xfrm>
            <a:off x="5765800" y="1514476"/>
            <a:ext cx="207434" cy="619125"/>
          </a:xfrm>
          <a:custGeom>
            <a:avLst/>
            <a:gdLst>
              <a:gd name="T0" fmla="*/ 147 w 147"/>
              <a:gd name="T1" fmla="*/ 0 h 390"/>
              <a:gd name="T2" fmla="*/ 0 w 147"/>
              <a:gd name="T3" fmla="*/ 0 h 390"/>
              <a:gd name="T4" fmla="*/ 0 w 147"/>
              <a:gd name="T5" fmla="*/ 291 h 390"/>
              <a:gd name="T6" fmla="*/ 93 w 147"/>
              <a:gd name="T7" fmla="*/ 390 h 390"/>
            </a:gdLst>
            <a:ahLst/>
            <a:cxnLst>
              <a:cxn ang="0">
                <a:pos x="T0" y="T1"/>
              </a:cxn>
              <a:cxn ang="0">
                <a:pos x="T2" y="T3"/>
              </a:cxn>
              <a:cxn ang="0">
                <a:pos x="T4" y="T5"/>
              </a:cxn>
              <a:cxn ang="0">
                <a:pos x="T6" y="T7"/>
              </a:cxn>
            </a:cxnLst>
            <a:rect l="0" t="0" r="r" b="b"/>
            <a:pathLst>
              <a:path w="147" h="390">
                <a:moveTo>
                  <a:pt x="147" y="0"/>
                </a:moveTo>
                <a:lnTo>
                  <a:pt x="0" y="0"/>
                </a:lnTo>
                <a:lnTo>
                  <a:pt x="0" y="291"/>
                </a:lnTo>
                <a:lnTo>
                  <a:pt x="93" y="390"/>
                </a:lnTo>
              </a:path>
            </a:pathLst>
          </a:custGeom>
          <a:noFill/>
          <a:ln w="28575" cap="flat" cmpd="sng">
            <a:solidFill>
              <a:srgbClr val="99CCFF"/>
            </a:solidFill>
            <a:prstDash val="solid"/>
            <a:round/>
            <a:headEnd/>
            <a:tailEnd/>
          </a:ln>
          <a:effectLst>
            <a:outerShdw dist="28398" dir="3806097" algn="ctr" rotWithShape="0">
              <a:schemeClr val="bg2"/>
            </a:outerShdw>
          </a:effectLst>
          <a:extLst>
            <a:ext uri="{909E8E84-426E-40DD-AFC4-6F175D3DCCD1}">
              <a14:hiddenFill xmlns:a14="http://schemas.microsoft.com/office/drawing/2010/main">
                <a:solidFill>
                  <a:srgbClr val="7F1F99"/>
                </a:solidFill>
              </a14:hiddenFill>
            </a:ext>
          </a:extLst>
        </p:spPr>
        <p:txBody>
          <a:bodyPr wrap="none" anchor="ctr"/>
          <a:lstStyle/>
          <a:p>
            <a:endParaRPr lang="en-US"/>
          </a:p>
        </p:txBody>
      </p:sp>
    </p:spTree>
    <p:extLst>
      <p:ext uri="{BB962C8B-B14F-4D97-AF65-F5344CB8AC3E}">
        <p14:creationId xmlns:p14="http://schemas.microsoft.com/office/powerpoint/2010/main" val="5142109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8" name="Rectangle 1034"/>
          <p:cNvSpPr>
            <a:spLocks noGrp="1" noChangeArrowheads="1"/>
          </p:cNvSpPr>
          <p:nvPr>
            <p:ph type="title" idx="4294967295"/>
          </p:nvPr>
        </p:nvSpPr>
        <p:spPr>
          <a:xfrm>
            <a:off x="0" y="0"/>
            <a:ext cx="6908800" cy="242888"/>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sz="900" b="0">
                <a:solidFill>
                  <a:schemeClr val="bg2"/>
                </a:solidFill>
                <a:ea typeface="宋体" charset="-122"/>
              </a:rPr>
              <a:t>PATHOGENESIS OF LIVER FIBROSIS</a:t>
            </a:r>
          </a:p>
        </p:txBody>
      </p:sp>
      <p:pic>
        <p:nvPicPr>
          <p:cNvPr id="974857" name="Picture 1033" descr="endo_stellate p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 y="4764"/>
            <a:ext cx="9173634" cy="6880225"/>
          </a:xfrm>
          <a:prstGeom prst="rect">
            <a:avLst/>
          </a:prstGeom>
          <a:noFill/>
          <a:extLst>
            <a:ext uri="{909E8E84-426E-40DD-AFC4-6F175D3DCCD1}">
              <a14:hiddenFill xmlns:a14="http://schemas.microsoft.com/office/drawing/2010/main">
                <a:solidFill>
                  <a:srgbClr val="FFFFFF"/>
                </a:solidFill>
              </a14:hiddenFill>
            </a:ext>
          </a:extLst>
        </p:spPr>
      </p:pic>
      <p:sp>
        <p:nvSpPr>
          <p:cNvPr id="974852" name="Rectangle 1028"/>
          <p:cNvSpPr>
            <a:spLocks noChangeArrowheads="1"/>
          </p:cNvSpPr>
          <p:nvPr/>
        </p:nvSpPr>
        <p:spPr bwMode="auto">
          <a:xfrm>
            <a:off x="372534" y="254000"/>
            <a:ext cx="5276145"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2560" tIns="45468" rIns="92560" bIns="45468">
            <a:spAutoFit/>
          </a:bodyPr>
          <a:lstStyle/>
          <a:p>
            <a:pPr algn="l" defTabSz="915988"/>
            <a:r>
              <a:rPr lang="en-US" altLang="zh-CN" sz="2000" dirty="0">
                <a:solidFill>
                  <a:srgbClr val="FFFF00"/>
                </a:solidFill>
                <a:latin typeface="+mj-lt"/>
                <a:ea typeface="宋体" charset="-122"/>
              </a:rPr>
              <a:t>Alterations in Microvasculature in Cirrhosis</a:t>
            </a:r>
          </a:p>
        </p:txBody>
      </p:sp>
      <p:sp>
        <p:nvSpPr>
          <p:cNvPr id="974853" name="Text Box 1029"/>
          <p:cNvSpPr txBox="1">
            <a:spLocks noChangeArrowheads="1"/>
          </p:cNvSpPr>
          <p:nvPr/>
        </p:nvSpPr>
        <p:spPr bwMode="auto">
          <a:xfrm>
            <a:off x="4151489" y="5048250"/>
            <a:ext cx="4394200" cy="15102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3534" tIns="46767" rIns="93534" bIns="46767">
            <a:spAutoFit/>
          </a:bodyPr>
          <a:lstStyle>
            <a:lvl1pPr marL="173038" indent="-173038"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nSpc>
                <a:spcPct val="85000"/>
              </a:lnSpc>
              <a:spcBef>
                <a:spcPct val="40000"/>
              </a:spcBef>
              <a:buClr>
                <a:srgbClr val="99CCFF"/>
              </a:buClr>
              <a:buFont typeface="Symbol" pitchFamily="18" charset="2"/>
              <a:buChar char="·"/>
            </a:pPr>
            <a:r>
              <a:rPr lang="en-US" altLang="zh-CN" sz="2000" dirty="0">
                <a:latin typeface="+mn-lt"/>
                <a:ea typeface="宋体" charset="-122"/>
              </a:rPr>
              <a:t>Activation of stellate cells</a:t>
            </a:r>
          </a:p>
          <a:p>
            <a:pPr>
              <a:lnSpc>
                <a:spcPct val="85000"/>
              </a:lnSpc>
              <a:spcBef>
                <a:spcPct val="40000"/>
              </a:spcBef>
              <a:buClr>
                <a:srgbClr val="99CCFF"/>
              </a:buClr>
              <a:buFont typeface="Symbol" pitchFamily="18" charset="2"/>
              <a:buChar char="·"/>
            </a:pPr>
            <a:r>
              <a:rPr lang="en-US" altLang="zh-CN" sz="2000" dirty="0">
                <a:latin typeface="+mn-lt"/>
                <a:ea typeface="宋体" charset="-122"/>
              </a:rPr>
              <a:t>Collagen deposition in space of </a:t>
            </a:r>
            <a:r>
              <a:rPr lang="en-US" altLang="zh-CN" sz="2000" dirty="0" err="1">
                <a:latin typeface="+mn-lt"/>
                <a:ea typeface="宋体" charset="-122"/>
              </a:rPr>
              <a:t>Disse</a:t>
            </a:r>
            <a:endParaRPr lang="en-US" altLang="zh-CN" sz="2000" dirty="0">
              <a:latin typeface="+mn-lt"/>
              <a:ea typeface="宋体" charset="-122"/>
            </a:endParaRPr>
          </a:p>
          <a:p>
            <a:pPr>
              <a:lnSpc>
                <a:spcPct val="85000"/>
              </a:lnSpc>
              <a:spcBef>
                <a:spcPct val="40000"/>
              </a:spcBef>
              <a:buClr>
                <a:srgbClr val="99CCFF"/>
              </a:buClr>
              <a:buFont typeface="Symbol" pitchFamily="18" charset="2"/>
              <a:buChar char="·"/>
            </a:pPr>
            <a:r>
              <a:rPr lang="en-US" altLang="zh-CN" sz="2000" dirty="0">
                <a:latin typeface="+mn-lt"/>
                <a:ea typeface="宋体" charset="-122"/>
              </a:rPr>
              <a:t>Constriction of sinusoids</a:t>
            </a:r>
          </a:p>
          <a:p>
            <a:pPr>
              <a:lnSpc>
                <a:spcPct val="85000"/>
              </a:lnSpc>
              <a:spcBef>
                <a:spcPct val="40000"/>
              </a:spcBef>
              <a:buClr>
                <a:srgbClr val="99CCFF"/>
              </a:buClr>
              <a:buFont typeface="Symbol" pitchFamily="18" charset="2"/>
              <a:buChar char="·"/>
            </a:pPr>
            <a:r>
              <a:rPr lang="en-US" altLang="zh-CN" sz="2000" dirty="0">
                <a:latin typeface="+mn-lt"/>
                <a:ea typeface="宋体" charset="-122"/>
              </a:rPr>
              <a:t>Defenestration of sinusoids</a:t>
            </a:r>
          </a:p>
        </p:txBody>
      </p:sp>
    </p:spTree>
    <p:extLst>
      <p:ext uri="{BB962C8B-B14F-4D97-AF65-F5344CB8AC3E}">
        <p14:creationId xmlns:p14="http://schemas.microsoft.com/office/powerpoint/2010/main" val="15499332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Lab findings</a:t>
            </a:r>
          </a:p>
        </p:txBody>
      </p:sp>
      <p:sp>
        <p:nvSpPr>
          <p:cNvPr id="3" name="Content Placeholder 2"/>
          <p:cNvSpPr>
            <a:spLocks noGrp="1"/>
          </p:cNvSpPr>
          <p:nvPr>
            <p:ph idx="1"/>
          </p:nvPr>
        </p:nvSpPr>
        <p:spPr>
          <a:xfrm>
            <a:off x="179512" y="1844675"/>
            <a:ext cx="8712968" cy="4895850"/>
          </a:xfrm>
        </p:spPr>
        <p:txBody>
          <a:bodyPr>
            <a:normAutofit fontScale="62500" lnSpcReduction="20000"/>
          </a:bodyPr>
          <a:lstStyle/>
          <a:p>
            <a:pPr>
              <a:lnSpc>
                <a:spcPct val="220000"/>
              </a:lnSpc>
            </a:pPr>
            <a:r>
              <a:rPr lang="en-US" dirty="0">
                <a:solidFill>
                  <a:schemeClr val="bg1"/>
                </a:solidFill>
              </a:rPr>
              <a:t> Aminotransferases - AST and ALT are moderately elevated, with AST &gt; ALT. However, normal aminotransferases do not preclude cirrhosis.</a:t>
            </a:r>
          </a:p>
          <a:p>
            <a:pPr>
              <a:lnSpc>
                <a:spcPct val="220000"/>
              </a:lnSpc>
            </a:pPr>
            <a:r>
              <a:rPr lang="en-US" dirty="0">
                <a:solidFill>
                  <a:schemeClr val="bg1"/>
                </a:solidFill>
              </a:rPr>
              <a:t> </a:t>
            </a:r>
            <a:r>
              <a:rPr lang="en-US" dirty="0" smtClean="0">
                <a:solidFill>
                  <a:schemeClr val="bg1"/>
                </a:solidFill>
              </a:rPr>
              <a:t>Alkaline </a:t>
            </a:r>
            <a:r>
              <a:rPr lang="en-US" dirty="0">
                <a:solidFill>
                  <a:schemeClr val="bg1"/>
                </a:solidFill>
              </a:rPr>
              <a:t>phosphatase - usually slightly elevated.</a:t>
            </a:r>
          </a:p>
          <a:p>
            <a:pPr>
              <a:lnSpc>
                <a:spcPct val="220000"/>
              </a:lnSpc>
            </a:pPr>
            <a:r>
              <a:rPr lang="en-US" dirty="0">
                <a:solidFill>
                  <a:schemeClr val="bg1"/>
                </a:solidFill>
              </a:rPr>
              <a:t> </a:t>
            </a:r>
            <a:r>
              <a:rPr lang="en-US" dirty="0" smtClean="0">
                <a:solidFill>
                  <a:schemeClr val="bg1"/>
                </a:solidFill>
              </a:rPr>
              <a:t>Gamma-</a:t>
            </a:r>
            <a:r>
              <a:rPr lang="en-US" dirty="0" err="1" smtClean="0">
                <a:solidFill>
                  <a:schemeClr val="bg1"/>
                </a:solidFill>
              </a:rPr>
              <a:t>glutamyl</a:t>
            </a:r>
            <a:r>
              <a:rPr lang="en-US" dirty="0" smtClean="0">
                <a:solidFill>
                  <a:schemeClr val="bg1"/>
                </a:solidFill>
              </a:rPr>
              <a:t> </a:t>
            </a:r>
            <a:r>
              <a:rPr lang="en-US" dirty="0" err="1">
                <a:solidFill>
                  <a:schemeClr val="bg1"/>
                </a:solidFill>
              </a:rPr>
              <a:t>transferase</a:t>
            </a:r>
            <a:r>
              <a:rPr lang="en-US" dirty="0">
                <a:solidFill>
                  <a:schemeClr val="bg1"/>
                </a:solidFill>
              </a:rPr>
              <a:t> – correlates with AP levels. Typically much higher in chronic liver disease from alcohol.</a:t>
            </a:r>
          </a:p>
          <a:p>
            <a:pPr>
              <a:lnSpc>
                <a:spcPct val="220000"/>
              </a:lnSpc>
            </a:pPr>
            <a:r>
              <a:rPr lang="en-US" dirty="0">
                <a:solidFill>
                  <a:schemeClr val="bg1"/>
                </a:solidFill>
              </a:rPr>
              <a:t> </a:t>
            </a:r>
            <a:r>
              <a:rPr lang="en-US" dirty="0" smtClean="0">
                <a:solidFill>
                  <a:schemeClr val="bg1"/>
                </a:solidFill>
              </a:rPr>
              <a:t>Bilirubin </a:t>
            </a:r>
            <a:r>
              <a:rPr lang="en-US" dirty="0">
                <a:solidFill>
                  <a:schemeClr val="bg1"/>
                </a:solidFill>
              </a:rPr>
              <a:t>- may elevate as cirrhosis progresses.</a:t>
            </a:r>
          </a:p>
          <a:p>
            <a:pPr>
              <a:lnSpc>
                <a:spcPct val="220000"/>
              </a:lnSpc>
            </a:pPr>
            <a:r>
              <a:rPr lang="en-US" dirty="0">
                <a:solidFill>
                  <a:schemeClr val="bg1"/>
                </a:solidFill>
              </a:rPr>
              <a:t> </a:t>
            </a:r>
            <a:r>
              <a:rPr lang="en-US" dirty="0" smtClean="0">
                <a:solidFill>
                  <a:schemeClr val="bg1"/>
                </a:solidFill>
              </a:rPr>
              <a:t>Albumin </a:t>
            </a:r>
            <a:r>
              <a:rPr lang="en-US" dirty="0">
                <a:solidFill>
                  <a:schemeClr val="bg1"/>
                </a:solidFill>
              </a:rPr>
              <a:t>- levels fall as the synthetic function of the liver declines with worsening cirrhosis since albumin is exclusively synthesized in the </a:t>
            </a:r>
            <a:r>
              <a:rPr lang="en-US" dirty="0" smtClean="0">
                <a:solidFill>
                  <a:schemeClr val="bg1"/>
                </a:solidFill>
              </a:rPr>
              <a:t>liver</a:t>
            </a:r>
            <a:endParaRPr lang="en-US" dirty="0">
              <a:solidFill>
                <a:schemeClr val="bg1"/>
              </a:solidFill>
            </a:endParaRPr>
          </a:p>
        </p:txBody>
      </p:sp>
    </p:spTree>
    <p:extLst>
      <p:ext uri="{BB962C8B-B14F-4D97-AF65-F5344CB8AC3E}">
        <p14:creationId xmlns:p14="http://schemas.microsoft.com/office/powerpoint/2010/main" val="27700853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Lab findings</a:t>
            </a:r>
          </a:p>
        </p:txBody>
      </p:sp>
      <p:sp>
        <p:nvSpPr>
          <p:cNvPr id="3" name="Content Placeholder 2"/>
          <p:cNvSpPr>
            <a:spLocks noGrp="1"/>
          </p:cNvSpPr>
          <p:nvPr>
            <p:ph idx="1"/>
          </p:nvPr>
        </p:nvSpPr>
        <p:spPr>
          <a:xfrm>
            <a:off x="107504" y="1844675"/>
            <a:ext cx="8928992" cy="4895850"/>
          </a:xfrm>
        </p:spPr>
        <p:txBody>
          <a:bodyPr>
            <a:normAutofit fontScale="55000" lnSpcReduction="20000"/>
          </a:bodyPr>
          <a:lstStyle/>
          <a:p>
            <a:pPr>
              <a:lnSpc>
                <a:spcPct val="170000"/>
              </a:lnSpc>
            </a:pPr>
            <a:r>
              <a:rPr lang="en-US" dirty="0">
                <a:solidFill>
                  <a:schemeClr val="bg1"/>
                </a:solidFill>
              </a:rPr>
              <a:t> </a:t>
            </a:r>
            <a:r>
              <a:rPr lang="en-US" dirty="0" err="1">
                <a:solidFill>
                  <a:schemeClr val="bg1"/>
                </a:solidFill>
              </a:rPr>
              <a:t>Prothrombin</a:t>
            </a:r>
            <a:r>
              <a:rPr lang="en-US" dirty="0">
                <a:solidFill>
                  <a:schemeClr val="bg1"/>
                </a:solidFill>
              </a:rPr>
              <a:t> time - increases since the liver synthesizes clotting factors.</a:t>
            </a:r>
          </a:p>
          <a:p>
            <a:pPr>
              <a:lnSpc>
                <a:spcPct val="170000"/>
              </a:lnSpc>
            </a:pPr>
            <a:r>
              <a:rPr lang="en-US" dirty="0">
                <a:solidFill>
                  <a:schemeClr val="bg1"/>
                </a:solidFill>
              </a:rPr>
              <a:t>    Globulins - increased due to shunting of bacterial antigens away from the liver to lymphoid tissue.</a:t>
            </a:r>
          </a:p>
          <a:p>
            <a:pPr>
              <a:lnSpc>
                <a:spcPct val="170000"/>
              </a:lnSpc>
            </a:pPr>
            <a:r>
              <a:rPr lang="en-US" dirty="0">
                <a:solidFill>
                  <a:schemeClr val="bg1"/>
                </a:solidFill>
              </a:rPr>
              <a:t>    Serum sodium - </a:t>
            </a:r>
            <a:r>
              <a:rPr lang="en-US" dirty="0" err="1">
                <a:solidFill>
                  <a:schemeClr val="bg1"/>
                </a:solidFill>
              </a:rPr>
              <a:t>hyponatremia</a:t>
            </a:r>
            <a:r>
              <a:rPr lang="en-US" dirty="0">
                <a:solidFill>
                  <a:schemeClr val="bg1"/>
                </a:solidFill>
              </a:rPr>
              <a:t> due to inability to excrete free water resulting from high levels of ADH and aldosterone.</a:t>
            </a:r>
          </a:p>
          <a:p>
            <a:pPr>
              <a:lnSpc>
                <a:spcPct val="170000"/>
              </a:lnSpc>
            </a:pPr>
            <a:r>
              <a:rPr lang="en-US" dirty="0">
                <a:solidFill>
                  <a:schemeClr val="bg1"/>
                </a:solidFill>
              </a:rPr>
              <a:t>    Thrombocytopenia - due to both congestive splenomegaly as well as decreased </a:t>
            </a:r>
            <a:r>
              <a:rPr lang="en-US" dirty="0" err="1">
                <a:solidFill>
                  <a:schemeClr val="bg1"/>
                </a:solidFill>
              </a:rPr>
              <a:t>thrombopoietin</a:t>
            </a:r>
            <a:r>
              <a:rPr lang="en-US" dirty="0">
                <a:solidFill>
                  <a:schemeClr val="bg1"/>
                </a:solidFill>
              </a:rPr>
              <a:t> from the liver. However, this rarely results in platelet count &lt; 50,000/</a:t>
            </a:r>
            <a:r>
              <a:rPr lang="en-US" dirty="0" err="1">
                <a:solidFill>
                  <a:schemeClr val="bg1"/>
                </a:solidFill>
              </a:rPr>
              <a:t>mL.</a:t>
            </a:r>
            <a:endParaRPr lang="en-US" dirty="0">
              <a:solidFill>
                <a:schemeClr val="bg1"/>
              </a:solidFill>
            </a:endParaRPr>
          </a:p>
          <a:p>
            <a:pPr>
              <a:lnSpc>
                <a:spcPct val="170000"/>
              </a:lnSpc>
            </a:pPr>
            <a:r>
              <a:rPr lang="en-US" dirty="0">
                <a:solidFill>
                  <a:schemeClr val="bg1"/>
                </a:solidFill>
              </a:rPr>
              <a:t>    Leukopenia and neutropenia - due to splenomegaly with splenic </a:t>
            </a:r>
            <a:r>
              <a:rPr lang="en-US" dirty="0" err="1">
                <a:solidFill>
                  <a:schemeClr val="bg1"/>
                </a:solidFill>
              </a:rPr>
              <a:t>margination</a:t>
            </a:r>
            <a:r>
              <a:rPr lang="en-US" dirty="0">
                <a:solidFill>
                  <a:schemeClr val="bg1"/>
                </a:solidFill>
              </a:rPr>
              <a:t>.</a:t>
            </a:r>
          </a:p>
          <a:p>
            <a:pPr>
              <a:lnSpc>
                <a:spcPct val="170000"/>
              </a:lnSpc>
            </a:pPr>
            <a:r>
              <a:rPr lang="en-US" dirty="0">
                <a:solidFill>
                  <a:schemeClr val="bg1"/>
                </a:solidFill>
              </a:rPr>
              <a:t>    Coagulation defects - the liver produces most of the coagulation factors and thus coagulopathy correlates with worsening liver disease.</a:t>
            </a:r>
          </a:p>
        </p:txBody>
      </p:sp>
    </p:spTree>
    <p:extLst>
      <p:ext uri="{BB962C8B-B14F-4D97-AF65-F5344CB8AC3E}">
        <p14:creationId xmlns:p14="http://schemas.microsoft.com/office/powerpoint/2010/main" val="16074296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Lab findings</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	</a:t>
            </a:r>
            <a:r>
              <a:rPr lang="en-US" sz="2800" dirty="0" smtClean="0"/>
              <a:t>Other </a:t>
            </a:r>
            <a:r>
              <a:rPr lang="en-US" sz="2800" dirty="0"/>
              <a:t>laboratory studies performed in newly diagnosed cirrhosis may include:</a:t>
            </a:r>
            <a:endParaRPr lang="en-US" dirty="0"/>
          </a:p>
          <a:p>
            <a:endParaRPr lang="en-US" dirty="0"/>
          </a:p>
          <a:p>
            <a:r>
              <a:rPr lang="en-US" dirty="0"/>
              <a:t>    Serology for hepatitis viruses, autoantibodies (ANA, anti-smooth muscle, anti-mitochondria, anti-LKM)</a:t>
            </a:r>
          </a:p>
          <a:p>
            <a:r>
              <a:rPr lang="en-US" dirty="0"/>
              <a:t>    Ferritin and transferrin saturation (markers of iron overload), copper and </a:t>
            </a:r>
            <a:r>
              <a:rPr lang="en-US" dirty="0" err="1"/>
              <a:t>ceruloplasmin</a:t>
            </a:r>
            <a:r>
              <a:rPr lang="en-US" dirty="0"/>
              <a:t> (markers of copper overload)</a:t>
            </a:r>
          </a:p>
          <a:p>
            <a:r>
              <a:rPr lang="en-US" dirty="0"/>
              <a:t>    Immunoglobulin levels (</a:t>
            </a:r>
            <a:r>
              <a:rPr lang="en-US" dirty="0" err="1"/>
              <a:t>IgG</a:t>
            </a:r>
            <a:r>
              <a:rPr lang="en-US" dirty="0"/>
              <a:t>, </a:t>
            </a:r>
            <a:r>
              <a:rPr lang="en-US" dirty="0" err="1"/>
              <a:t>IgM</a:t>
            </a:r>
            <a:r>
              <a:rPr lang="en-US" dirty="0"/>
              <a:t>, IgA) - these are non-specific but may assist in distinguishing various causes</a:t>
            </a:r>
          </a:p>
          <a:p>
            <a:r>
              <a:rPr lang="en-US" dirty="0"/>
              <a:t>    Cholesterol and glucose</a:t>
            </a:r>
          </a:p>
          <a:p>
            <a:r>
              <a:rPr lang="en-US" dirty="0"/>
              <a:t>    Alpha 1-antitrypsin</a:t>
            </a:r>
          </a:p>
          <a:p>
            <a:endParaRPr lang="en-US" dirty="0"/>
          </a:p>
        </p:txBody>
      </p:sp>
    </p:spTree>
    <p:extLst>
      <p:ext uri="{BB962C8B-B14F-4D97-AF65-F5344CB8AC3E}">
        <p14:creationId xmlns:p14="http://schemas.microsoft.com/office/powerpoint/2010/main" val="766675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43254"/>
            <a:ext cx="9036496" cy="382156"/>
          </a:xfrm>
          <a:prstGeom prst="rect">
            <a:avLst/>
          </a:prstGeom>
        </p:spPr>
        <p:txBody>
          <a:bodyPr vert="horz" wrap="square" lIns="0" tIns="12700" rIns="0" bIns="0" rtlCol="0">
            <a:spAutoFit/>
          </a:bodyPr>
          <a:lstStyle/>
          <a:p>
            <a:pPr marL="12700">
              <a:lnSpc>
                <a:spcPct val="100000"/>
              </a:lnSpc>
              <a:spcBef>
                <a:spcPts val="100"/>
              </a:spcBef>
            </a:pPr>
            <a:r>
              <a:rPr lang="en-IN" sz="2400" spc="-5" dirty="0" smtClean="0"/>
              <a:t>		   	 </a:t>
            </a:r>
            <a:r>
              <a:rPr sz="2000" spc="-5" dirty="0" smtClean="0">
                <a:solidFill>
                  <a:srgbClr val="FF0000"/>
                </a:solidFill>
                <a:effectLst>
                  <a:outerShdw blurRad="38100" dist="38100" dir="2700000" algn="tl">
                    <a:srgbClr val="000000">
                      <a:alpha val="43137"/>
                    </a:srgbClr>
                  </a:outerShdw>
                </a:effectLst>
              </a:rPr>
              <a:t>Unconjugated</a:t>
            </a:r>
            <a:r>
              <a:rPr sz="2000" spc="10" dirty="0" smtClean="0">
                <a:solidFill>
                  <a:srgbClr val="FF0000"/>
                </a:solidFill>
                <a:effectLst>
                  <a:outerShdw blurRad="38100" dist="38100" dir="2700000" algn="tl">
                    <a:srgbClr val="000000">
                      <a:alpha val="43137"/>
                    </a:srgbClr>
                  </a:outerShdw>
                </a:effectLst>
              </a:rPr>
              <a:t> </a:t>
            </a:r>
            <a:r>
              <a:rPr sz="2000" dirty="0">
                <a:solidFill>
                  <a:srgbClr val="FF0000"/>
                </a:solidFill>
                <a:effectLst>
                  <a:outerShdw blurRad="38100" dist="38100" dir="2700000" algn="tl">
                    <a:srgbClr val="000000">
                      <a:alpha val="43137"/>
                    </a:srgbClr>
                  </a:outerShdw>
                </a:effectLst>
              </a:rPr>
              <a:t>Bilirubin</a:t>
            </a:r>
            <a:r>
              <a:rPr sz="2000" spc="-55" dirty="0">
                <a:solidFill>
                  <a:srgbClr val="FF0000"/>
                </a:solidFill>
                <a:effectLst>
                  <a:outerShdw blurRad="38100" dist="38100" dir="2700000" algn="tl">
                    <a:srgbClr val="000000">
                      <a:alpha val="43137"/>
                    </a:srgbClr>
                  </a:outerShdw>
                </a:effectLst>
              </a:rPr>
              <a:t> </a:t>
            </a:r>
            <a:r>
              <a:rPr lang="en-IN" sz="2000" spc="-5" dirty="0">
                <a:solidFill>
                  <a:srgbClr val="FF0000"/>
                </a:solidFill>
                <a:effectLst>
                  <a:outerShdw blurRad="38100" dist="38100" dir="2700000" algn="tl">
                    <a:srgbClr val="000000">
                      <a:alpha val="43137"/>
                    </a:srgbClr>
                  </a:outerShdw>
                </a:effectLst>
              </a:rPr>
              <a:t>	</a:t>
            </a:r>
            <a:r>
              <a:rPr sz="2000" spc="5" dirty="0" smtClean="0">
                <a:solidFill>
                  <a:srgbClr val="FF0000"/>
                </a:solidFill>
                <a:effectLst>
                  <a:outerShdw blurRad="38100" dist="38100" dir="2700000" algn="tl">
                    <a:srgbClr val="000000">
                      <a:alpha val="43137"/>
                    </a:srgbClr>
                  </a:outerShdw>
                </a:effectLst>
              </a:rPr>
              <a:t> </a:t>
            </a:r>
            <a:r>
              <a:rPr sz="2000" spc="-5" dirty="0" smtClean="0">
                <a:solidFill>
                  <a:srgbClr val="FF0000"/>
                </a:solidFill>
                <a:effectLst>
                  <a:outerShdw blurRad="38100" dist="38100" dir="2700000" algn="tl">
                    <a:srgbClr val="000000">
                      <a:alpha val="43137"/>
                    </a:srgbClr>
                  </a:outerShdw>
                </a:effectLst>
              </a:rPr>
              <a:t>Conjugated</a:t>
            </a:r>
            <a:r>
              <a:rPr sz="2000" spc="30" dirty="0" smtClean="0">
                <a:solidFill>
                  <a:srgbClr val="FF0000"/>
                </a:solidFill>
                <a:effectLst>
                  <a:outerShdw blurRad="38100" dist="38100" dir="2700000" algn="tl">
                    <a:srgbClr val="000000">
                      <a:alpha val="43137"/>
                    </a:srgbClr>
                  </a:outerShdw>
                </a:effectLst>
              </a:rPr>
              <a:t> </a:t>
            </a:r>
            <a:r>
              <a:rPr sz="2000" dirty="0">
                <a:solidFill>
                  <a:srgbClr val="FF0000"/>
                </a:solidFill>
                <a:effectLst>
                  <a:outerShdw blurRad="38100" dist="38100" dir="2700000" algn="tl">
                    <a:srgbClr val="000000">
                      <a:alpha val="43137"/>
                    </a:srgbClr>
                  </a:outerShdw>
                </a:effectLst>
              </a:rPr>
              <a:t>Bilirubin</a:t>
            </a:r>
          </a:p>
        </p:txBody>
      </p:sp>
      <p:graphicFrame>
        <p:nvGraphicFramePr>
          <p:cNvPr id="3" name="object 3"/>
          <p:cNvGraphicFramePr>
            <a:graphicFrameLocks noGrp="1"/>
          </p:cNvGraphicFramePr>
          <p:nvPr>
            <p:extLst>
              <p:ext uri="{D42A27DB-BD31-4B8C-83A1-F6EECF244321}">
                <p14:modId xmlns:p14="http://schemas.microsoft.com/office/powerpoint/2010/main" val="58756459"/>
              </p:ext>
            </p:extLst>
          </p:nvPr>
        </p:nvGraphicFramePr>
        <p:xfrm>
          <a:off x="76199" y="1128054"/>
          <a:ext cx="8991601" cy="5140402"/>
        </p:xfrm>
        <a:graphic>
          <a:graphicData uri="http://schemas.openxmlformats.org/drawingml/2006/table">
            <a:tbl>
              <a:tblPr firstRow="1" bandRow="1">
                <a:tableStyleId>{2D5ABB26-0587-4C30-8999-92F81FD0307C}</a:tableStyleId>
              </a:tblPr>
              <a:tblGrid>
                <a:gridCol w="3284092"/>
                <a:gridCol w="3314414"/>
                <a:gridCol w="2393095"/>
              </a:tblGrid>
              <a:tr h="472506">
                <a:tc>
                  <a:txBody>
                    <a:bodyPr/>
                    <a:lstStyle/>
                    <a:p>
                      <a:pPr marL="31750">
                        <a:lnSpc>
                          <a:spcPts val="2620"/>
                        </a:lnSpc>
                      </a:pPr>
                      <a:r>
                        <a:rPr sz="2000" b="1" spc="-5" dirty="0">
                          <a:solidFill>
                            <a:schemeClr val="bg1"/>
                          </a:solidFill>
                          <a:latin typeface="Times New Roman"/>
                          <a:cs typeface="Times New Roman"/>
                        </a:rPr>
                        <a:t>Normal</a:t>
                      </a:r>
                      <a:r>
                        <a:rPr sz="2000" b="1" spc="-20" dirty="0">
                          <a:solidFill>
                            <a:schemeClr val="bg1"/>
                          </a:solidFill>
                          <a:latin typeface="Times New Roman"/>
                          <a:cs typeface="Times New Roman"/>
                        </a:rPr>
                        <a:t> </a:t>
                      </a:r>
                      <a:r>
                        <a:rPr sz="2000" b="1" spc="-5" dirty="0">
                          <a:solidFill>
                            <a:schemeClr val="bg1"/>
                          </a:solidFill>
                          <a:latin typeface="Times New Roman"/>
                          <a:cs typeface="Times New Roman"/>
                        </a:rPr>
                        <a:t>serum</a:t>
                      </a:r>
                      <a:r>
                        <a:rPr sz="2000" b="1" spc="-10" dirty="0">
                          <a:solidFill>
                            <a:schemeClr val="bg1"/>
                          </a:solidFill>
                          <a:latin typeface="Times New Roman"/>
                          <a:cs typeface="Times New Roman"/>
                        </a:rPr>
                        <a:t> </a:t>
                      </a:r>
                      <a:r>
                        <a:rPr sz="2000" b="1" dirty="0">
                          <a:solidFill>
                            <a:schemeClr val="bg1"/>
                          </a:solidFill>
                          <a:latin typeface="Times New Roman"/>
                          <a:cs typeface="Times New Roman"/>
                        </a:rPr>
                        <a:t>level</a:t>
                      </a:r>
                    </a:p>
                  </a:txBody>
                  <a:tcPr marL="0" marR="0" marT="0" marB="0"/>
                </a:tc>
                <a:tc>
                  <a:txBody>
                    <a:bodyPr/>
                    <a:lstStyle/>
                    <a:p>
                      <a:pPr marL="92710">
                        <a:lnSpc>
                          <a:spcPts val="2620"/>
                        </a:lnSpc>
                      </a:pPr>
                      <a:r>
                        <a:rPr sz="2000" b="1" spc="-5" dirty="0">
                          <a:solidFill>
                            <a:srgbClr val="FFC000"/>
                          </a:solidFill>
                          <a:latin typeface="Times New Roman"/>
                          <a:cs typeface="Times New Roman"/>
                        </a:rPr>
                        <a:t>More</a:t>
                      </a:r>
                      <a:endParaRPr sz="2000" b="1" dirty="0">
                        <a:solidFill>
                          <a:srgbClr val="FFC000"/>
                        </a:solidFill>
                        <a:latin typeface="Times New Roman"/>
                        <a:cs typeface="Times New Roman"/>
                      </a:endParaRPr>
                    </a:p>
                  </a:txBody>
                  <a:tcPr marL="0" marR="0" marT="0" marB="0"/>
                </a:tc>
                <a:tc>
                  <a:txBody>
                    <a:bodyPr/>
                    <a:lstStyle/>
                    <a:p>
                      <a:pPr marL="128905">
                        <a:lnSpc>
                          <a:spcPts val="2620"/>
                        </a:lnSpc>
                      </a:pPr>
                      <a:r>
                        <a:rPr sz="2000" spc="-5" dirty="0">
                          <a:solidFill>
                            <a:schemeClr val="bg1"/>
                          </a:solidFill>
                          <a:latin typeface="Times New Roman"/>
                          <a:cs typeface="Times New Roman"/>
                        </a:rPr>
                        <a:t>Less</a:t>
                      </a:r>
                      <a:r>
                        <a:rPr sz="2000" spc="-35" dirty="0">
                          <a:solidFill>
                            <a:schemeClr val="bg1"/>
                          </a:solidFill>
                          <a:latin typeface="Times New Roman"/>
                          <a:cs typeface="Times New Roman"/>
                        </a:rPr>
                        <a:t> </a:t>
                      </a:r>
                      <a:r>
                        <a:rPr sz="2000" dirty="0">
                          <a:solidFill>
                            <a:schemeClr val="bg1"/>
                          </a:solidFill>
                          <a:latin typeface="Times New Roman"/>
                          <a:cs typeface="Times New Roman"/>
                        </a:rPr>
                        <a:t>(less</a:t>
                      </a:r>
                      <a:r>
                        <a:rPr sz="2000" spc="-50" dirty="0">
                          <a:solidFill>
                            <a:schemeClr val="bg1"/>
                          </a:solidFill>
                          <a:latin typeface="Times New Roman"/>
                          <a:cs typeface="Times New Roman"/>
                        </a:rPr>
                        <a:t> </a:t>
                      </a:r>
                      <a:r>
                        <a:rPr sz="2000" dirty="0">
                          <a:solidFill>
                            <a:schemeClr val="bg1"/>
                          </a:solidFill>
                          <a:latin typeface="Times New Roman"/>
                          <a:cs typeface="Times New Roman"/>
                        </a:rPr>
                        <a:t>than</a:t>
                      </a:r>
                      <a:endParaRPr sz="2000">
                        <a:solidFill>
                          <a:schemeClr val="bg1"/>
                        </a:solidFill>
                        <a:latin typeface="Times New Roman"/>
                        <a:cs typeface="Times New Roman"/>
                      </a:endParaRPr>
                    </a:p>
                  </a:txBody>
                  <a:tcPr marL="0" marR="0" marT="0" marB="0"/>
                </a:tc>
              </a:tr>
              <a:tr h="540585">
                <a:tc>
                  <a:txBody>
                    <a:bodyPr/>
                    <a:lstStyle/>
                    <a:p>
                      <a:pPr>
                        <a:lnSpc>
                          <a:spcPct val="100000"/>
                        </a:lnSpc>
                      </a:pPr>
                      <a:endParaRPr sz="2000" b="1" dirty="0">
                        <a:solidFill>
                          <a:schemeClr val="bg1"/>
                        </a:solidFill>
                        <a:latin typeface="Times New Roman"/>
                        <a:cs typeface="Times New Roman"/>
                      </a:endParaRPr>
                    </a:p>
                  </a:txBody>
                  <a:tcPr marL="0" marR="0" marT="0" marB="0"/>
                </a:tc>
                <a:tc>
                  <a:txBody>
                    <a:bodyPr/>
                    <a:lstStyle/>
                    <a:p>
                      <a:pPr>
                        <a:lnSpc>
                          <a:spcPct val="100000"/>
                        </a:lnSpc>
                      </a:pPr>
                      <a:endParaRPr sz="2000" dirty="0">
                        <a:solidFill>
                          <a:schemeClr val="bg1"/>
                        </a:solidFill>
                        <a:latin typeface="Times New Roman"/>
                        <a:cs typeface="Times New Roman"/>
                      </a:endParaRPr>
                    </a:p>
                  </a:txBody>
                  <a:tcPr marL="0" marR="0" marT="0" marB="0"/>
                </a:tc>
                <a:tc>
                  <a:txBody>
                    <a:bodyPr/>
                    <a:lstStyle/>
                    <a:p>
                      <a:pPr marL="128905">
                        <a:lnSpc>
                          <a:spcPts val="2730"/>
                        </a:lnSpc>
                      </a:pPr>
                      <a:r>
                        <a:rPr sz="2000" spc="-5" dirty="0">
                          <a:solidFill>
                            <a:schemeClr val="bg1"/>
                          </a:solidFill>
                          <a:latin typeface="Times New Roman"/>
                          <a:cs typeface="Times New Roman"/>
                        </a:rPr>
                        <a:t>0.2mg/dl)</a:t>
                      </a:r>
                      <a:endParaRPr sz="2000">
                        <a:solidFill>
                          <a:schemeClr val="bg1"/>
                        </a:solidFill>
                        <a:latin typeface="Times New Roman"/>
                        <a:cs typeface="Times New Roman"/>
                      </a:endParaRPr>
                    </a:p>
                  </a:txBody>
                  <a:tcPr marL="0" marR="0" marT="0" marB="0"/>
                </a:tc>
              </a:tr>
              <a:tr h="589545">
                <a:tc>
                  <a:txBody>
                    <a:bodyPr/>
                    <a:lstStyle/>
                    <a:p>
                      <a:pPr marL="31750">
                        <a:lnSpc>
                          <a:spcPct val="100000"/>
                        </a:lnSpc>
                        <a:spcBef>
                          <a:spcPts val="135"/>
                        </a:spcBef>
                      </a:pPr>
                      <a:r>
                        <a:rPr sz="2000" b="1" spc="-30" dirty="0">
                          <a:solidFill>
                            <a:schemeClr val="bg1"/>
                          </a:solidFill>
                          <a:latin typeface="Times New Roman"/>
                          <a:cs typeface="Times New Roman"/>
                        </a:rPr>
                        <a:t>Water</a:t>
                      </a:r>
                      <a:r>
                        <a:rPr sz="2000" b="1" spc="-90" dirty="0">
                          <a:solidFill>
                            <a:schemeClr val="bg1"/>
                          </a:solidFill>
                          <a:latin typeface="Times New Roman"/>
                          <a:cs typeface="Times New Roman"/>
                        </a:rPr>
                        <a:t> </a:t>
                      </a:r>
                      <a:r>
                        <a:rPr sz="2000" b="1" dirty="0">
                          <a:solidFill>
                            <a:schemeClr val="bg1"/>
                          </a:solidFill>
                          <a:latin typeface="Times New Roman"/>
                          <a:cs typeface="Times New Roman"/>
                        </a:rPr>
                        <a:t>solubility</a:t>
                      </a:r>
                    </a:p>
                  </a:txBody>
                  <a:tcPr marL="0" marR="0" marT="17145" marB="0"/>
                </a:tc>
                <a:tc>
                  <a:txBody>
                    <a:bodyPr/>
                    <a:lstStyle/>
                    <a:p>
                      <a:pPr marL="92710">
                        <a:lnSpc>
                          <a:spcPct val="100000"/>
                        </a:lnSpc>
                        <a:spcBef>
                          <a:spcPts val="135"/>
                        </a:spcBef>
                      </a:pPr>
                      <a:r>
                        <a:rPr sz="2000" spc="-5" dirty="0">
                          <a:solidFill>
                            <a:schemeClr val="bg1"/>
                          </a:solidFill>
                          <a:latin typeface="Times New Roman"/>
                          <a:cs typeface="Times New Roman"/>
                        </a:rPr>
                        <a:t>Absent</a:t>
                      </a:r>
                      <a:endParaRPr sz="2000" dirty="0">
                        <a:solidFill>
                          <a:schemeClr val="bg1"/>
                        </a:solidFill>
                        <a:latin typeface="Times New Roman"/>
                        <a:cs typeface="Times New Roman"/>
                      </a:endParaRPr>
                    </a:p>
                  </a:txBody>
                  <a:tcPr marL="0" marR="0" marT="17145" marB="0"/>
                </a:tc>
                <a:tc>
                  <a:txBody>
                    <a:bodyPr/>
                    <a:lstStyle/>
                    <a:p>
                      <a:pPr marL="128905">
                        <a:lnSpc>
                          <a:spcPct val="100000"/>
                        </a:lnSpc>
                        <a:spcBef>
                          <a:spcPts val="135"/>
                        </a:spcBef>
                      </a:pPr>
                      <a:r>
                        <a:rPr sz="2000" b="1" spc="-5" dirty="0">
                          <a:solidFill>
                            <a:srgbClr val="FFC000"/>
                          </a:solidFill>
                          <a:latin typeface="Times New Roman"/>
                          <a:cs typeface="Times New Roman"/>
                        </a:rPr>
                        <a:t>Present</a:t>
                      </a:r>
                      <a:endParaRPr sz="2000" b="1" dirty="0">
                        <a:solidFill>
                          <a:srgbClr val="FFC000"/>
                        </a:solidFill>
                        <a:latin typeface="Times New Roman"/>
                        <a:cs typeface="Times New Roman"/>
                      </a:endParaRPr>
                    </a:p>
                  </a:txBody>
                  <a:tcPr marL="0" marR="0" marT="17145" marB="0"/>
                </a:tc>
              </a:tr>
              <a:tr h="589363">
                <a:tc>
                  <a:txBody>
                    <a:bodyPr/>
                    <a:lstStyle/>
                    <a:p>
                      <a:pPr marL="31750">
                        <a:lnSpc>
                          <a:spcPct val="100000"/>
                        </a:lnSpc>
                        <a:spcBef>
                          <a:spcPts val="135"/>
                        </a:spcBef>
                      </a:pPr>
                      <a:r>
                        <a:rPr sz="2000" b="1" dirty="0">
                          <a:solidFill>
                            <a:schemeClr val="bg1"/>
                          </a:solidFill>
                          <a:latin typeface="Times New Roman"/>
                          <a:cs typeface="Times New Roman"/>
                        </a:rPr>
                        <a:t>Affinity</a:t>
                      </a:r>
                      <a:r>
                        <a:rPr sz="2000" b="1" spc="-45" dirty="0">
                          <a:solidFill>
                            <a:schemeClr val="bg1"/>
                          </a:solidFill>
                          <a:latin typeface="Times New Roman"/>
                          <a:cs typeface="Times New Roman"/>
                        </a:rPr>
                        <a:t> </a:t>
                      </a:r>
                      <a:r>
                        <a:rPr sz="2000" b="1" dirty="0">
                          <a:solidFill>
                            <a:schemeClr val="bg1"/>
                          </a:solidFill>
                          <a:latin typeface="Times New Roman"/>
                          <a:cs typeface="Times New Roman"/>
                        </a:rPr>
                        <a:t>to</a:t>
                      </a:r>
                      <a:r>
                        <a:rPr sz="2000" b="1" spc="-25" dirty="0">
                          <a:solidFill>
                            <a:schemeClr val="bg1"/>
                          </a:solidFill>
                          <a:latin typeface="Times New Roman"/>
                          <a:cs typeface="Times New Roman"/>
                        </a:rPr>
                        <a:t> </a:t>
                      </a:r>
                      <a:r>
                        <a:rPr sz="2000" b="1" dirty="0">
                          <a:solidFill>
                            <a:schemeClr val="bg1"/>
                          </a:solidFill>
                          <a:latin typeface="Times New Roman"/>
                          <a:cs typeface="Times New Roman"/>
                        </a:rPr>
                        <a:t>lipids</a:t>
                      </a:r>
                    </a:p>
                  </a:txBody>
                  <a:tcPr marL="0" marR="0" marT="17145" marB="0"/>
                </a:tc>
                <a:tc>
                  <a:txBody>
                    <a:bodyPr/>
                    <a:lstStyle/>
                    <a:p>
                      <a:pPr marL="92710">
                        <a:lnSpc>
                          <a:spcPct val="100000"/>
                        </a:lnSpc>
                        <a:spcBef>
                          <a:spcPts val="135"/>
                        </a:spcBef>
                      </a:pPr>
                      <a:r>
                        <a:rPr sz="2000" b="1" spc="-5" dirty="0">
                          <a:solidFill>
                            <a:srgbClr val="FFC000"/>
                          </a:solidFill>
                          <a:latin typeface="Times New Roman"/>
                          <a:cs typeface="Times New Roman"/>
                        </a:rPr>
                        <a:t>Present</a:t>
                      </a:r>
                      <a:endParaRPr sz="2000" b="1" dirty="0">
                        <a:solidFill>
                          <a:srgbClr val="FFC000"/>
                        </a:solidFill>
                        <a:latin typeface="Times New Roman"/>
                        <a:cs typeface="Times New Roman"/>
                      </a:endParaRPr>
                    </a:p>
                  </a:txBody>
                  <a:tcPr marL="0" marR="0" marT="17145" marB="0"/>
                </a:tc>
                <a:tc>
                  <a:txBody>
                    <a:bodyPr/>
                    <a:lstStyle/>
                    <a:p>
                      <a:pPr marL="128905">
                        <a:lnSpc>
                          <a:spcPct val="100000"/>
                        </a:lnSpc>
                        <a:spcBef>
                          <a:spcPts val="135"/>
                        </a:spcBef>
                      </a:pPr>
                      <a:r>
                        <a:rPr sz="2000" spc="-5" dirty="0">
                          <a:solidFill>
                            <a:schemeClr val="bg1"/>
                          </a:solidFill>
                          <a:latin typeface="Times New Roman"/>
                          <a:cs typeface="Times New Roman"/>
                        </a:rPr>
                        <a:t>Absent</a:t>
                      </a:r>
                      <a:endParaRPr sz="2000">
                        <a:solidFill>
                          <a:schemeClr val="bg1"/>
                        </a:solidFill>
                        <a:latin typeface="Times New Roman"/>
                        <a:cs typeface="Times New Roman"/>
                      </a:endParaRPr>
                    </a:p>
                  </a:txBody>
                  <a:tcPr marL="0" marR="0" marT="17145" marB="0"/>
                </a:tc>
              </a:tr>
              <a:tr h="590026">
                <a:tc>
                  <a:txBody>
                    <a:bodyPr/>
                    <a:lstStyle/>
                    <a:p>
                      <a:pPr marL="31750">
                        <a:lnSpc>
                          <a:spcPct val="100000"/>
                        </a:lnSpc>
                        <a:spcBef>
                          <a:spcPts val="135"/>
                        </a:spcBef>
                      </a:pPr>
                      <a:r>
                        <a:rPr sz="2000" b="1" dirty="0">
                          <a:solidFill>
                            <a:schemeClr val="bg1"/>
                          </a:solidFill>
                          <a:latin typeface="Times New Roman"/>
                          <a:cs typeface="Times New Roman"/>
                        </a:rPr>
                        <a:t>(alcohol</a:t>
                      </a:r>
                      <a:r>
                        <a:rPr sz="2000" b="1" spc="-55" dirty="0">
                          <a:solidFill>
                            <a:schemeClr val="bg1"/>
                          </a:solidFill>
                          <a:latin typeface="Times New Roman"/>
                          <a:cs typeface="Times New Roman"/>
                        </a:rPr>
                        <a:t> </a:t>
                      </a:r>
                      <a:r>
                        <a:rPr sz="2000" b="1" dirty="0">
                          <a:solidFill>
                            <a:schemeClr val="bg1"/>
                          </a:solidFill>
                          <a:latin typeface="Times New Roman"/>
                          <a:cs typeface="Times New Roman"/>
                        </a:rPr>
                        <a:t>solubilty)</a:t>
                      </a:r>
                    </a:p>
                  </a:txBody>
                  <a:tcPr marL="0" marR="0" marT="17145" marB="0"/>
                </a:tc>
                <a:tc>
                  <a:txBody>
                    <a:bodyPr/>
                    <a:lstStyle/>
                    <a:p>
                      <a:pPr>
                        <a:lnSpc>
                          <a:spcPct val="100000"/>
                        </a:lnSpc>
                      </a:pPr>
                      <a:endParaRPr sz="2000" dirty="0">
                        <a:solidFill>
                          <a:schemeClr val="bg1"/>
                        </a:solidFill>
                        <a:latin typeface="Times New Roman"/>
                        <a:cs typeface="Times New Roman"/>
                      </a:endParaRPr>
                    </a:p>
                  </a:txBody>
                  <a:tcPr marL="0" marR="0" marT="0" marB="0"/>
                </a:tc>
                <a:tc>
                  <a:txBody>
                    <a:bodyPr/>
                    <a:lstStyle/>
                    <a:p>
                      <a:pPr>
                        <a:lnSpc>
                          <a:spcPct val="100000"/>
                        </a:lnSpc>
                      </a:pPr>
                      <a:endParaRPr sz="2000">
                        <a:solidFill>
                          <a:schemeClr val="bg1"/>
                        </a:solidFill>
                        <a:latin typeface="Times New Roman"/>
                        <a:cs typeface="Times New Roman"/>
                      </a:endParaRPr>
                    </a:p>
                  </a:txBody>
                  <a:tcPr marL="0" marR="0" marT="0" marB="0"/>
                </a:tc>
              </a:tr>
              <a:tr h="589755">
                <a:tc>
                  <a:txBody>
                    <a:bodyPr/>
                    <a:lstStyle/>
                    <a:p>
                      <a:pPr marL="31750">
                        <a:lnSpc>
                          <a:spcPct val="100000"/>
                        </a:lnSpc>
                        <a:spcBef>
                          <a:spcPts val="140"/>
                        </a:spcBef>
                      </a:pPr>
                      <a:r>
                        <a:rPr sz="2000" b="1" spc="-5" dirty="0">
                          <a:solidFill>
                            <a:schemeClr val="bg1"/>
                          </a:solidFill>
                          <a:latin typeface="Times New Roman"/>
                          <a:cs typeface="Times New Roman"/>
                        </a:rPr>
                        <a:t>Serum</a:t>
                      </a:r>
                      <a:r>
                        <a:rPr sz="2000" b="1" spc="-30" dirty="0">
                          <a:solidFill>
                            <a:schemeClr val="bg1"/>
                          </a:solidFill>
                          <a:latin typeface="Times New Roman"/>
                          <a:cs typeface="Times New Roman"/>
                        </a:rPr>
                        <a:t> </a:t>
                      </a:r>
                      <a:r>
                        <a:rPr sz="2000" b="1" dirty="0" smtClean="0">
                          <a:solidFill>
                            <a:schemeClr val="bg1"/>
                          </a:solidFill>
                          <a:latin typeface="Times New Roman"/>
                          <a:cs typeface="Times New Roman"/>
                        </a:rPr>
                        <a:t>albumin</a:t>
                      </a:r>
                      <a:r>
                        <a:rPr lang="en-IN" sz="2000" b="1" dirty="0" smtClean="0">
                          <a:solidFill>
                            <a:schemeClr val="bg1"/>
                          </a:solidFill>
                          <a:latin typeface="Times New Roman"/>
                          <a:cs typeface="Times New Roman"/>
                        </a:rPr>
                        <a:t> binding</a:t>
                      </a:r>
                      <a:endParaRPr sz="2000" b="1" dirty="0">
                        <a:solidFill>
                          <a:schemeClr val="bg1"/>
                        </a:solidFill>
                        <a:latin typeface="Times New Roman"/>
                        <a:cs typeface="Times New Roman"/>
                      </a:endParaRPr>
                    </a:p>
                  </a:txBody>
                  <a:tcPr marL="0" marR="0" marT="17780" marB="0"/>
                </a:tc>
                <a:tc>
                  <a:txBody>
                    <a:bodyPr/>
                    <a:lstStyle/>
                    <a:p>
                      <a:pPr marL="92710">
                        <a:lnSpc>
                          <a:spcPct val="100000"/>
                        </a:lnSpc>
                        <a:spcBef>
                          <a:spcPts val="140"/>
                        </a:spcBef>
                      </a:pPr>
                      <a:r>
                        <a:rPr sz="2000" b="1" spc="-5" dirty="0">
                          <a:solidFill>
                            <a:srgbClr val="FFC000"/>
                          </a:solidFill>
                          <a:latin typeface="Times New Roman"/>
                          <a:cs typeface="Times New Roman"/>
                        </a:rPr>
                        <a:t>High</a:t>
                      </a:r>
                      <a:endParaRPr sz="2000" b="1" dirty="0">
                        <a:solidFill>
                          <a:srgbClr val="FFC000"/>
                        </a:solidFill>
                        <a:latin typeface="Times New Roman"/>
                        <a:cs typeface="Times New Roman"/>
                      </a:endParaRPr>
                    </a:p>
                  </a:txBody>
                  <a:tcPr marL="0" marR="0" marT="17780" marB="0"/>
                </a:tc>
                <a:tc>
                  <a:txBody>
                    <a:bodyPr/>
                    <a:lstStyle/>
                    <a:p>
                      <a:pPr marL="128905">
                        <a:lnSpc>
                          <a:spcPct val="100000"/>
                        </a:lnSpc>
                        <a:spcBef>
                          <a:spcPts val="140"/>
                        </a:spcBef>
                      </a:pPr>
                      <a:r>
                        <a:rPr sz="2000" spc="-5" dirty="0">
                          <a:solidFill>
                            <a:schemeClr val="bg1"/>
                          </a:solidFill>
                          <a:latin typeface="Times New Roman"/>
                          <a:cs typeface="Times New Roman"/>
                        </a:rPr>
                        <a:t>Low</a:t>
                      </a:r>
                      <a:endParaRPr sz="2000">
                        <a:solidFill>
                          <a:schemeClr val="bg1"/>
                        </a:solidFill>
                        <a:latin typeface="Times New Roman"/>
                        <a:cs typeface="Times New Roman"/>
                      </a:endParaRPr>
                    </a:p>
                  </a:txBody>
                  <a:tcPr marL="0" marR="0" marT="17780" marB="0"/>
                </a:tc>
              </a:tr>
              <a:tr h="589714">
                <a:tc>
                  <a:txBody>
                    <a:bodyPr/>
                    <a:lstStyle/>
                    <a:p>
                      <a:pPr marL="31750">
                        <a:lnSpc>
                          <a:spcPct val="100000"/>
                        </a:lnSpc>
                        <a:spcBef>
                          <a:spcPts val="135"/>
                        </a:spcBef>
                      </a:pPr>
                      <a:r>
                        <a:rPr sz="2000" b="1" spc="-80" dirty="0">
                          <a:solidFill>
                            <a:schemeClr val="bg1"/>
                          </a:solidFill>
                          <a:latin typeface="Times New Roman"/>
                          <a:cs typeface="Times New Roman"/>
                        </a:rPr>
                        <a:t>Van</a:t>
                      </a:r>
                      <a:r>
                        <a:rPr sz="2000" b="1" spc="-5" dirty="0">
                          <a:solidFill>
                            <a:schemeClr val="bg1"/>
                          </a:solidFill>
                          <a:latin typeface="Times New Roman"/>
                          <a:cs typeface="Times New Roman"/>
                        </a:rPr>
                        <a:t> den</a:t>
                      </a:r>
                      <a:r>
                        <a:rPr sz="2000" b="1" spc="-10" dirty="0">
                          <a:solidFill>
                            <a:schemeClr val="bg1"/>
                          </a:solidFill>
                          <a:latin typeface="Times New Roman"/>
                          <a:cs typeface="Times New Roman"/>
                        </a:rPr>
                        <a:t> </a:t>
                      </a:r>
                      <a:r>
                        <a:rPr sz="2000" b="1" spc="-5" dirty="0">
                          <a:solidFill>
                            <a:schemeClr val="bg1"/>
                          </a:solidFill>
                          <a:latin typeface="Times New Roman"/>
                          <a:cs typeface="Times New Roman"/>
                        </a:rPr>
                        <a:t>Bergh rxn</a:t>
                      </a:r>
                      <a:endParaRPr sz="2000" b="1" dirty="0">
                        <a:solidFill>
                          <a:schemeClr val="bg1"/>
                        </a:solidFill>
                        <a:latin typeface="Times New Roman"/>
                        <a:cs typeface="Times New Roman"/>
                      </a:endParaRPr>
                    </a:p>
                  </a:txBody>
                  <a:tcPr marL="0" marR="0" marT="17145" marB="0"/>
                </a:tc>
                <a:tc>
                  <a:txBody>
                    <a:bodyPr/>
                    <a:lstStyle/>
                    <a:p>
                      <a:pPr marL="92710">
                        <a:lnSpc>
                          <a:spcPct val="100000"/>
                        </a:lnSpc>
                        <a:spcBef>
                          <a:spcPts val="135"/>
                        </a:spcBef>
                      </a:pPr>
                      <a:r>
                        <a:rPr sz="2000" spc="-15" dirty="0" smtClean="0">
                          <a:solidFill>
                            <a:srgbClr val="FFC000"/>
                          </a:solidFill>
                          <a:latin typeface="Times New Roman"/>
                          <a:cs typeface="Times New Roman"/>
                        </a:rPr>
                        <a:t>Indirect</a:t>
                      </a:r>
                      <a:r>
                        <a:rPr lang="en-IN" sz="2000" spc="-15" dirty="0" smtClean="0">
                          <a:solidFill>
                            <a:schemeClr val="bg1"/>
                          </a:solidFill>
                          <a:latin typeface="Times New Roman"/>
                          <a:cs typeface="Times New Roman"/>
                        </a:rPr>
                        <a:t> </a:t>
                      </a:r>
                      <a:r>
                        <a:rPr sz="2000" spc="-15" dirty="0" smtClean="0">
                          <a:solidFill>
                            <a:schemeClr val="bg1"/>
                          </a:solidFill>
                          <a:latin typeface="Times New Roman"/>
                          <a:cs typeface="Times New Roman"/>
                        </a:rPr>
                        <a:t>(</a:t>
                      </a:r>
                      <a:r>
                        <a:rPr sz="2000" spc="-15" dirty="0">
                          <a:solidFill>
                            <a:schemeClr val="bg1"/>
                          </a:solidFill>
                          <a:latin typeface="Times New Roman"/>
                          <a:cs typeface="Times New Roman"/>
                        </a:rPr>
                        <a:t>Total</a:t>
                      </a:r>
                      <a:r>
                        <a:rPr sz="2000" spc="-75" dirty="0">
                          <a:solidFill>
                            <a:schemeClr val="bg1"/>
                          </a:solidFill>
                          <a:latin typeface="Times New Roman"/>
                          <a:cs typeface="Times New Roman"/>
                        </a:rPr>
                        <a:t> </a:t>
                      </a:r>
                      <a:r>
                        <a:rPr sz="2000" spc="-5" dirty="0" smtClean="0">
                          <a:solidFill>
                            <a:schemeClr val="bg1"/>
                          </a:solidFill>
                          <a:latin typeface="Times New Roman"/>
                          <a:cs typeface="Times New Roman"/>
                        </a:rPr>
                        <a:t>minus</a:t>
                      </a:r>
                      <a:r>
                        <a:rPr lang="en-IN" sz="2000" spc="-5" dirty="0" smtClean="0">
                          <a:solidFill>
                            <a:schemeClr val="bg1"/>
                          </a:solidFill>
                          <a:latin typeface="Times New Roman"/>
                          <a:cs typeface="Times New Roman"/>
                        </a:rPr>
                        <a:t> Direct)</a:t>
                      </a:r>
                      <a:endParaRPr sz="2000" dirty="0">
                        <a:solidFill>
                          <a:schemeClr val="bg1"/>
                        </a:solidFill>
                        <a:latin typeface="Times New Roman"/>
                        <a:cs typeface="Times New Roman"/>
                      </a:endParaRPr>
                    </a:p>
                  </a:txBody>
                  <a:tcPr marL="0" marR="0" marT="17145" marB="0"/>
                </a:tc>
                <a:tc>
                  <a:txBody>
                    <a:bodyPr/>
                    <a:lstStyle/>
                    <a:p>
                      <a:pPr marL="128905">
                        <a:lnSpc>
                          <a:spcPct val="100000"/>
                        </a:lnSpc>
                        <a:spcBef>
                          <a:spcPts val="135"/>
                        </a:spcBef>
                      </a:pPr>
                      <a:r>
                        <a:rPr sz="2000" spc="-5" dirty="0">
                          <a:solidFill>
                            <a:srgbClr val="FFC000"/>
                          </a:solidFill>
                          <a:latin typeface="Times New Roman"/>
                          <a:cs typeface="Times New Roman"/>
                        </a:rPr>
                        <a:t>Direct</a:t>
                      </a:r>
                      <a:endParaRPr sz="2000" dirty="0">
                        <a:solidFill>
                          <a:srgbClr val="FFC000"/>
                        </a:solidFill>
                        <a:latin typeface="Times New Roman"/>
                        <a:cs typeface="Times New Roman"/>
                      </a:endParaRPr>
                    </a:p>
                  </a:txBody>
                  <a:tcPr marL="0" marR="0" marT="17145" marB="0"/>
                </a:tc>
              </a:tr>
              <a:tr h="589545">
                <a:tc>
                  <a:txBody>
                    <a:bodyPr/>
                    <a:lstStyle/>
                    <a:p>
                      <a:pPr marL="31750">
                        <a:lnSpc>
                          <a:spcPct val="100000"/>
                        </a:lnSpc>
                        <a:spcBef>
                          <a:spcPts val="135"/>
                        </a:spcBef>
                      </a:pPr>
                      <a:r>
                        <a:rPr sz="2000" b="1" spc="-5" dirty="0">
                          <a:solidFill>
                            <a:schemeClr val="bg1"/>
                          </a:solidFill>
                          <a:latin typeface="Times New Roman"/>
                          <a:cs typeface="Times New Roman"/>
                        </a:rPr>
                        <a:t>Renal</a:t>
                      </a:r>
                      <a:r>
                        <a:rPr sz="2000" b="1" spc="-35" dirty="0">
                          <a:solidFill>
                            <a:schemeClr val="bg1"/>
                          </a:solidFill>
                          <a:latin typeface="Times New Roman"/>
                          <a:cs typeface="Times New Roman"/>
                        </a:rPr>
                        <a:t> </a:t>
                      </a:r>
                      <a:r>
                        <a:rPr sz="2000" b="1" spc="-5" dirty="0">
                          <a:solidFill>
                            <a:schemeClr val="bg1"/>
                          </a:solidFill>
                          <a:latin typeface="Times New Roman"/>
                          <a:cs typeface="Times New Roman"/>
                        </a:rPr>
                        <a:t>excretion</a:t>
                      </a:r>
                      <a:endParaRPr sz="2000" b="1" dirty="0">
                        <a:solidFill>
                          <a:schemeClr val="bg1"/>
                        </a:solidFill>
                        <a:latin typeface="Times New Roman"/>
                        <a:cs typeface="Times New Roman"/>
                      </a:endParaRPr>
                    </a:p>
                  </a:txBody>
                  <a:tcPr marL="0" marR="0" marT="17145" marB="0"/>
                </a:tc>
                <a:tc>
                  <a:txBody>
                    <a:bodyPr/>
                    <a:lstStyle/>
                    <a:p>
                      <a:pPr marL="92710">
                        <a:lnSpc>
                          <a:spcPct val="100000"/>
                        </a:lnSpc>
                        <a:spcBef>
                          <a:spcPts val="135"/>
                        </a:spcBef>
                      </a:pPr>
                      <a:r>
                        <a:rPr sz="2000" spc="-5" dirty="0">
                          <a:solidFill>
                            <a:schemeClr val="bg1"/>
                          </a:solidFill>
                          <a:latin typeface="Times New Roman"/>
                          <a:cs typeface="Times New Roman"/>
                        </a:rPr>
                        <a:t>Absent</a:t>
                      </a:r>
                      <a:endParaRPr sz="2000" dirty="0">
                        <a:solidFill>
                          <a:schemeClr val="bg1"/>
                        </a:solidFill>
                        <a:latin typeface="Times New Roman"/>
                        <a:cs typeface="Times New Roman"/>
                      </a:endParaRPr>
                    </a:p>
                  </a:txBody>
                  <a:tcPr marL="0" marR="0" marT="17145" marB="0"/>
                </a:tc>
                <a:tc>
                  <a:txBody>
                    <a:bodyPr/>
                    <a:lstStyle/>
                    <a:p>
                      <a:pPr marL="128905">
                        <a:lnSpc>
                          <a:spcPct val="100000"/>
                        </a:lnSpc>
                        <a:spcBef>
                          <a:spcPts val="135"/>
                        </a:spcBef>
                      </a:pPr>
                      <a:r>
                        <a:rPr sz="2000" b="1" spc="-5" dirty="0">
                          <a:solidFill>
                            <a:srgbClr val="FFC000"/>
                          </a:solidFill>
                          <a:latin typeface="Times New Roman"/>
                          <a:cs typeface="Times New Roman"/>
                        </a:rPr>
                        <a:t>Present</a:t>
                      </a:r>
                      <a:endParaRPr sz="2000" b="1" dirty="0">
                        <a:solidFill>
                          <a:srgbClr val="FFC000"/>
                        </a:solidFill>
                        <a:latin typeface="Times New Roman"/>
                        <a:cs typeface="Times New Roman"/>
                      </a:endParaRPr>
                    </a:p>
                  </a:txBody>
                  <a:tcPr marL="0" marR="0" marT="17145" marB="0"/>
                </a:tc>
              </a:tr>
              <a:tr h="589363">
                <a:tc>
                  <a:txBody>
                    <a:bodyPr/>
                    <a:lstStyle/>
                    <a:p>
                      <a:pPr marL="31750">
                        <a:lnSpc>
                          <a:spcPct val="100000"/>
                        </a:lnSpc>
                        <a:spcBef>
                          <a:spcPts val="135"/>
                        </a:spcBef>
                      </a:pPr>
                      <a:r>
                        <a:rPr sz="2000" b="1" dirty="0">
                          <a:solidFill>
                            <a:schemeClr val="bg1"/>
                          </a:solidFill>
                          <a:latin typeface="Times New Roman"/>
                          <a:cs typeface="Times New Roman"/>
                        </a:rPr>
                        <a:t>Affinity</a:t>
                      </a:r>
                      <a:r>
                        <a:rPr sz="2000" b="1" spc="-40" dirty="0">
                          <a:solidFill>
                            <a:schemeClr val="bg1"/>
                          </a:solidFill>
                          <a:latin typeface="Times New Roman"/>
                          <a:cs typeface="Times New Roman"/>
                        </a:rPr>
                        <a:t> </a:t>
                      </a:r>
                      <a:r>
                        <a:rPr sz="2000" b="1" dirty="0">
                          <a:solidFill>
                            <a:schemeClr val="bg1"/>
                          </a:solidFill>
                          <a:latin typeface="Times New Roman"/>
                          <a:cs typeface="Times New Roman"/>
                        </a:rPr>
                        <a:t>to</a:t>
                      </a:r>
                      <a:r>
                        <a:rPr sz="2000" b="1" spc="-20" dirty="0">
                          <a:solidFill>
                            <a:schemeClr val="bg1"/>
                          </a:solidFill>
                          <a:latin typeface="Times New Roman"/>
                          <a:cs typeface="Times New Roman"/>
                        </a:rPr>
                        <a:t> </a:t>
                      </a:r>
                      <a:r>
                        <a:rPr sz="2000" b="1" spc="-5" dirty="0" smtClean="0">
                          <a:solidFill>
                            <a:schemeClr val="bg1"/>
                          </a:solidFill>
                          <a:latin typeface="Times New Roman"/>
                          <a:cs typeface="Times New Roman"/>
                        </a:rPr>
                        <a:t>brain</a:t>
                      </a:r>
                      <a:r>
                        <a:rPr lang="en-IN" sz="2000" b="1" spc="-5" dirty="0" smtClean="0">
                          <a:solidFill>
                            <a:schemeClr val="bg1"/>
                          </a:solidFill>
                          <a:latin typeface="Times New Roman"/>
                          <a:cs typeface="Times New Roman"/>
                        </a:rPr>
                        <a:t> tissue</a:t>
                      </a:r>
                      <a:endParaRPr sz="2000" b="1" dirty="0">
                        <a:solidFill>
                          <a:schemeClr val="bg1"/>
                        </a:solidFill>
                        <a:latin typeface="Times New Roman"/>
                        <a:cs typeface="Times New Roman"/>
                      </a:endParaRPr>
                    </a:p>
                  </a:txBody>
                  <a:tcPr marL="0" marR="0" marT="17145" marB="0"/>
                </a:tc>
                <a:tc>
                  <a:txBody>
                    <a:bodyPr/>
                    <a:lstStyle/>
                    <a:p>
                      <a:pPr marL="92710">
                        <a:lnSpc>
                          <a:spcPct val="100000"/>
                        </a:lnSpc>
                        <a:spcBef>
                          <a:spcPts val="135"/>
                        </a:spcBef>
                      </a:pPr>
                      <a:r>
                        <a:rPr sz="2000" b="1" spc="-5" dirty="0" smtClean="0">
                          <a:solidFill>
                            <a:srgbClr val="FFC000"/>
                          </a:solidFill>
                          <a:latin typeface="Times New Roman"/>
                          <a:cs typeface="Times New Roman"/>
                        </a:rPr>
                        <a:t>Present</a:t>
                      </a:r>
                      <a:r>
                        <a:rPr lang="en-IN" sz="2000" b="1" spc="-5" dirty="0" smtClean="0">
                          <a:solidFill>
                            <a:srgbClr val="FFC000"/>
                          </a:solidFill>
                          <a:latin typeface="Times New Roman"/>
                          <a:cs typeface="Times New Roman"/>
                        </a:rPr>
                        <a:t> </a:t>
                      </a:r>
                      <a:r>
                        <a:rPr sz="2000" b="1" spc="-5" dirty="0" smtClean="0">
                          <a:solidFill>
                            <a:srgbClr val="FFC000"/>
                          </a:solidFill>
                          <a:latin typeface="Times New Roman"/>
                          <a:cs typeface="Times New Roman"/>
                        </a:rPr>
                        <a:t>(</a:t>
                      </a:r>
                      <a:r>
                        <a:rPr sz="2000" b="1" spc="-5" dirty="0">
                          <a:solidFill>
                            <a:srgbClr val="FFC000"/>
                          </a:solidFill>
                          <a:latin typeface="Times New Roman"/>
                          <a:cs typeface="Times New Roman"/>
                        </a:rPr>
                        <a:t>kernicterus)</a:t>
                      </a:r>
                      <a:endParaRPr sz="2000" b="1" dirty="0">
                        <a:solidFill>
                          <a:srgbClr val="FFC000"/>
                        </a:solidFill>
                        <a:latin typeface="Times New Roman"/>
                        <a:cs typeface="Times New Roman"/>
                      </a:endParaRPr>
                    </a:p>
                  </a:txBody>
                  <a:tcPr marL="0" marR="0" marT="17145" marB="0"/>
                </a:tc>
                <a:tc>
                  <a:txBody>
                    <a:bodyPr/>
                    <a:lstStyle/>
                    <a:p>
                      <a:pPr marL="128905">
                        <a:lnSpc>
                          <a:spcPct val="100000"/>
                        </a:lnSpc>
                        <a:spcBef>
                          <a:spcPts val="135"/>
                        </a:spcBef>
                      </a:pPr>
                      <a:r>
                        <a:rPr sz="2000" spc="-5" dirty="0">
                          <a:solidFill>
                            <a:schemeClr val="bg1"/>
                          </a:solidFill>
                          <a:latin typeface="Times New Roman"/>
                          <a:cs typeface="Times New Roman"/>
                        </a:rPr>
                        <a:t>Absent</a:t>
                      </a:r>
                      <a:endParaRPr sz="2000" dirty="0">
                        <a:solidFill>
                          <a:schemeClr val="bg1"/>
                        </a:solidFill>
                        <a:latin typeface="Times New Roman"/>
                        <a:cs typeface="Times New Roman"/>
                      </a:endParaRPr>
                    </a:p>
                  </a:txBody>
                  <a:tcPr marL="0" marR="0" marT="17145" marB="0"/>
                </a:tc>
              </a:tr>
            </a:tbl>
          </a:graphicData>
        </a:graphic>
      </p:graphicFrame>
    </p:spTree>
    <p:extLst>
      <p:ext uri="{BB962C8B-B14F-4D97-AF65-F5344CB8AC3E}">
        <p14:creationId xmlns:p14="http://schemas.microsoft.com/office/powerpoint/2010/main" val="36099147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Important Point</a:t>
            </a:r>
            <a:endParaRPr lang="en-US" dirty="0"/>
          </a:p>
        </p:txBody>
      </p:sp>
      <p:sp>
        <p:nvSpPr>
          <p:cNvPr id="3" name="Content Placeholder 2"/>
          <p:cNvSpPr>
            <a:spLocks noGrp="1"/>
          </p:cNvSpPr>
          <p:nvPr>
            <p:ph idx="1"/>
          </p:nvPr>
        </p:nvSpPr>
        <p:spPr/>
        <p:txBody>
          <a:bodyPr>
            <a:normAutofit/>
          </a:bodyPr>
          <a:lstStyle/>
          <a:p>
            <a:r>
              <a:rPr lang="en-US" sz="2800" dirty="0"/>
              <a:t>Biochemistry can be surprisingly normal but some abnormality will often be present with slightly raised transaminases and alkaline phosphatases. In severe cases, all live enzymes will be abnormal. Low sodium and albumin are also seen. </a:t>
            </a:r>
          </a:p>
          <a:p>
            <a:r>
              <a:rPr lang="en-US" sz="2800" dirty="0"/>
              <a:t>Coagulopathy is a very sensitive indicator of liver dysfunction and is reflected in the prolonged </a:t>
            </a:r>
            <a:r>
              <a:rPr lang="en-US" sz="2800" dirty="0" err="1"/>
              <a:t>prothrombin</a:t>
            </a:r>
            <a:r>
              <a:rPr lang="en-US" sz="2800" dirty="0"/>
              <a:t> time</a:t>
            </a:r>
            <a:r>
              <a:rPr lang="en-US" sz="2800" dirty="0" smtClean="0"/>
              <a:t>.</a:t>
            </a:r>
            <a:endParaRPr lang="en-US" sz="2800" dirty="0"/>
          </a:p>
        </p:txBody>
      </p:sp>
    </p:spTree>
    <p:extLst>
      <p:ext uri="{BB962C8B-B14F-4D97-AF65-F5344CB8AC3E}">
        <p14:creationId xmlns:p14="http://schemas.microsoft.com/office/powerpoint/2010/main" val="34772408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Grp="1" noRot="1" noChangeArrowheads="1"/>
          </p:cNvSpPr>
          <p:nvPr>
            <p:ph type="body" idx="1"/>
          </p:nvPr>
        </p:nvSpPr>
        <p:spPr>
          <a:xfrm>
            <a:off x="609600" y="1524000"/>
            <a:ext cx="8077200" cy="4498975"/>
          </a:xfrm>
        </p:spPr>
        <p:txBody>
          <a:bodyPr/>
          <a:lstStyle/>
          <a:p>
            <a:pPr marL="0" indent="0">
              <a:buNone/>
            </a:pPr>
            <a:r>
              <a:rPr lang="en-US" altLang="zh-CN" sz="3600" dirty="0" smtClean="0"/>
              <a:t>	Imaging  examinations:</a:t>
            </a:r>
            <a:endParaRPr lang="en-US" altLang="zh-CN" sz="3600" dirty="0"/>
          </a:p>
          <a:p>
            <a:r>
              <a:rPr lang="en-US" altLang="zh-CN" sz="2800" dirty="0" smtClean="0"/>
              <a:t>Barium </a:t>
            </a:r>
            <a:r>
              <a:rPr lang="en-US" altLang="zh-CN" sz="2800" dirty="0"/>
              <a:t>meal</a:t>
            </a:r>
          </a:p>
          <a:p>
            <a:r>
              <a:rPr lang="en-US" altLang="zh-CN" sz="2800" dirty="0" smtClean="0">
                <a:solidFill>
                  <a:srgbClr val="DFE6D0"/>
                </a:solidFill>
              </a:rPr>
              <a:t>CT </a:t>
            </a:r>
            <a:r>
              <a:rPr lang="en-US" altLang="zh-CN" sz="2800" dirty="0">
                <a:solidFill>
                  <a:srgbClr val="DFE6D0"/>
                </a:solidFill>
              </a:rPr>
              <a:t>or </a:t>
            </a:r>
            <a:r>
              <a:rPr lang="en-US" altLang="zh-CN" sz="2800" dirty="0" smtClean="0">
                <a:solidFill>
                  <a:srgbClr val="DFE6D0"/>
                </a:solidFill>
              </a:rPr>
              <a:t>MRI</a:t>
            </a:r>
          </a:p>
          <a:p>
            <a:r>
              <a:rPr lang="en-US" altLang="zh-CN" sz="2800" dirty="0" smtClean="0"/>
              <a:t>Ultrasound</a:t>
            </a:r>
            <a:endParaRPr lang="en-US" altLang="zh-CN" sz="2400" dirty="0">
              <a:effectLst/>
            </a:endParaRPr>
          </a:p>
        </p:txBody>
      </p:sp>
    </p:spTree>
    <p:extLst>
      <p:ext uri="{BB962C8B-B14F-4D97-AF65-F5344CB8AC3E}">
        <p14:creationId xmlns:p14="http://schemas.microsoft.com/office/powerpoint/2010/main" val="1196863970"/>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CT</a:t>
            </a:r>
            <a:endParaRPr lang="en-US" dirty="0"/>
          </a:p>
        </p:txBody>
      </p:sp>
      <p:pic>
        <p:nvPicPr>
          <p:cNvPr id="4" name="Picture 4" descr="fig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654233"/>
            <a:ext cx="5867400" cy="44805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84589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Rot="1" noChangeArrowheads="1"/>
          </p:cNvSpPr>
          <p:nvPr>
            <p:ph type="title"/>
          </p:nvPr>
        </p:nvSpPr>
        <p:spPr/>
        <p:txBody>
          <a:bodyPr/>
          <a:lstStyle/>
          <a:p>
            <a:pPr algn="ctr"/>
            <a:r>
              <a:rPr lang="en-US" altLang="zh-CN" dirty="0" smtClean="0">
                <a:ea typeface="宋体" charset="-122"/>
              </a:rPr>
              <a:t>MRI</a:t>
            </a:r>
            <a:endParaRPr lang="en-US" altLang="zh-CN" dirty="0">
              <a:ea typeface="宋体" charset="-122"/>
            </a:endParaRPr>
          </a:p>
        </p:txBody>
      </p:sp>
      <p:pic>
        <p:nvPicPr>
          <p:cNvPr id="321543" name="Picture 7" descr="mri cirrhosis"/>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752600" y="1676400"/>
            <a:ext cx="5562600" cy="4171950"/>
          </a:xfr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4105592"/>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Diagnosis of liver cirrhosis</a:t>
            </a:r>
          </a:p>
        </p:txBody>
      </p:sp>
      <p:sp>
        <p:nvSpPr>
          <p:cNvPr id="3" name="Content Placeholder 2"/>
          <p:cNvSpPr>
            <a:spLocks noGrp="1"/>
          </p:cNvSpPr>
          <p:nvPr>
            <p:ph idx="1"/>
          </p:nvPr>
        </p:nvSpPr>
        <p:spPr/>
        <p:txBody>
          <a:bodyPr>
            <a:normAutofit/>
          </a:bodyPr>
          <a:lstStyle/>
          <a:p>
            <a:r>
              <a:rPr lang="en-US" sz="2800" dirty="0"/>
              <a:t>The gold standard: liver biopsy histology</a:t>
            </a:r>
          </a:p>
          <a:p>
            <a:r>
              <a:rPr lang="en-US" sz="2800" dirty="0"/>
              <a:t>Diffuse, chronic liver disease</a:t>
            </a:r>
            <a:br>
              <a:rPr lang="en-US" sz="2800" dirty="0"/>
            </a:br>
            <a:r>
              <a:rPr lang="en-US" sz="2800" dirty="0"/>
              <a:t>(</a:t>
            </a:r>
            <a:r>
              <a:rPr lang="en-US" sz="2800" dirty="0" err="1"/>
              <a:t>hystory</a:t>
            </a:r>
            <a:r>
              <a:rPr lang="en-US" sz="2800" dirty="0"/>
              <a:t>, physical, laboratory and US findings) </a:t>
            </a:r>
          </a:p>
          <a:p>
            <a:pPr marL="0" indent="0">
              <a:buNone/>
            </a:pPr>
            <a:r>
              <a:rPr lang="en-US" sz="2800" dirty="0" smtClean="0"/>
              <a:t>	with </a:t>
            </a:r>
            <a:r>
              <a:rPr lang="en-US" sz="2800" dirty="0"/>
              <a:t>evidences of portal hypertension</a:t>
            </a:r>
            <a:br>
              <a:rPr lang="en-US" sz="2800" dirty="0"/>
            </a:br>
            <a:r>
              <a:rPr lang="en-US" sz="2800" dirty="0"/>
              <a:t>(</a:t>
            </a:r>
            <a:r>
              <a:rPr lang="en-US" sz="2800" dirty="0" err="1"/>
              <a:t>oesophageal</a:t>
            </a:r>
            <a:r>
              <a:rPr lang="en-US" sz="2800" dirty="0"/>
              <a:t> </a:t>
            </a:r>
            <a:r>
              <a:rPr lang="en-US" sz="2800" dirty="0" err="1"/>
              <a:t>varices</a:t>
            </a:r>
            <a:r>
              <a:rPr lang="en-US" sz="2800" dirty="0"/>
              <a:t> on gastroscopy; dilated portal vein and its branches by </a:t>
            </a:r>
            <a:r>
              <a:rPr lang="en-US" sz="2800" dirty="0" smtClean="0"/>
              <a:t>USG)</a:t>
            </a:r>
            <a:endParaRPr lang="en-US" sz="2800" dirty="0"/>
          </a:p>
        </p:txBody>
      </p:sp>
    </p:spTree>
    <p:extLst>
      <p:ext uri="{BB962C8B-B14F-4D97-AF65-F5344CB8AC3E}">
        <p14:creationId xmlns:p14="http://schemas.microsoft.com/office/powerpoint/2010/main" val="930862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3190" name="Picture 1030" descr="Normal macro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56" y="2100264"/>
            <a:ext cx="4113389" cy="33289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373191" name="Rectangle 1031"/>
          <p:cNvSpPr>
            <a:spLocks noChangeArrowheads="1"/>
          </p:cNvSpPr>
          <p:nvPr/>
        </p:nvSpPr>
        <p:spPr bwMode="auto">
          <a:xfrm>
            <a:off x="5510390" y="1570039"/>
            <a:ext cx="2309988"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400">
                <a:latin typeface="Arial" charset="0"/>
                <a:ea typeface="宋体" charset="-122"/>
              </a:rPr>
              <a:t>Cirrhosis</a:t>
            </a:r>
          </a:p>
        </p:txBody>
      </p:sp>
      <p:pic>
        <p:nvPicPr>
          <p:cNvPr id="1373186" name="Picture 1026" descr="gross 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556" y="2101851"/>
            <a:ext cx="4196644" cy="32861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373192" name="Rectangle 1032"/>
          <p:cNvSpPr>
            <a:spLocks noChangeArrowheads="1"/>
          </p:cNvSpPr>
          <p:nvPr/>
        </p:nvSpPr>
        <p:spPr bwMode="auto">
          <a:xfrm>
            <a:off x="1181101" y="1565276"/>
            <a:ext cx="2309988"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400">
                <a:latin typeface="Arial" charset="0"/>
                <a:ea typeface="宋体" charset="-122"/>
              </a:rPr>
              <a:t>Normal</a:t>
            </a:r>
          </a:p>
        </p:txBody>
      </p:sp>
      <p:sp>
        <p:nvSpPr>
          <p:cNvPr id="1373193" name="Rectangle 1033"/>
          <p:cNvSpPr>
            <a:spLocks noChangeArrowheads="1"/>
          </p:cNvSpPr>
          <p:nvPr/>
        </p:nvSpPr>
        <p:spPr bwMode="auto">
          <a:xfrm>
            <a:off x="5057423" y="5573714"/>
            <a:ext cx="1595967" cy="350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000">
                <a:latin typeface="Arial" charset="0"/>
                <a:ea typeface="宋体" charset="-122"/>
              </a:rPr>
              <a:t>Nodules</a:t>
            </a:r>
          </a:p>
        </p:txBody>
      </p:sp>
      <p:sp>
        <p:nvSpPr>
          <p:cNvPr id="1373195" name="Line 1035"/>
          <p:cNvSpPr>
            <a:spLocks noChangeShapeType="1"/>
          </p:cNvSpPr>
          <p:nvPr/>
        </p:nvSpPr>
        <p:spPr bwMode="auto">
          <a:xfrm flipV="1">
            <a:off x="5980289" y="3954464"/>
            <a:ext cx="509412" cy="1487487"/>
          </a:xfrm>
          <a:prstGeom prst="line">
            <a:avLst/>
          </a:prstGeom>
          <a:noFill/>
          <a:ln w="38100">
            <a:solidFill>
              <a:srgbClr val="99CCFF"/>
            </a:solidFill>
            <a:round/>
            <a:headEnd/>
            <a:tailEnd type="triangle" w="med" len="me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373196" name="Rectangle 1036"/>
          <p:cNvSpPr>
            <a:spLocks noChangeArrowheads="1"/>
          </p:cNvSpPr>
          <p:nvPr/>
        </p:nvSpPr>
        <p:spPr bwMode="auto">
          <a:xfrm>
            <a:off x="6117167" y="2212975"/>
            <a:ext cx="2493433" cy="3508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000">
                <a:latin typeface="Arial" charset="0"/>
                <a:ea typeface="宋体" charset="-122"/>
              </a:rPr>
              <a:t>Irregular surface</a:t>
            </a:r>
          </a:p>
        </p:txBody>
      </p:sp>
      <p:sp>
        <p:nvSpPr>
          <p:cNvPr id="1373199" name="Rectangle 1039"/>
          <p:cNvSpPr>
            <a:spLocks noGrp="1" noChangeArrowheads="1"/>
          </p:cNvSpPr>
          <p:nvPr>
            <p:ph type="title" idx="4294967295"/>
          </p:nvPr>
        </p:nvSpPr>
        <p:spPr>
          <a:xfrm>
            <a:off x="2235200" y="0"/>
            <a:ext cx="6908800" cy="200025"/>
          </a:xfrm>
        </p:spPr>
        <p:txBody>
          <a:bodyPr>
            <a:normAutofit fontScale="90000"/>
          </a:bodyPr>
          <a:lstStyle/>
          <a:p>
            <a:r>
              <a:rPr lang="en-US" altLang="zh-CN" sz="800" b="0">
                <a:solidFill>
                  <a:schemeClr val="bg2"/>
                </a:solidFill>
                <a:ea typeface="宋体" charset="-122"/>
              </a:rPr>
              <a:t>GROSS IMAGE OF A NORMAL AND A CIRRHOTIC LIVER</a:t>
            </a:r>
          </a:p>
        </p:txBody>
      </p:sp>
    </p:spTree>
    <p:extLst>
      <p:ext uri="{BB962C8B-B14F-4D97-AF65-F5344CB8AC3E}">
        <p14:creationId xmlns:p14="http://schemas.microsoft.com/office/powerpoint/2010/main" val="21359751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8" name="Picture 4" descr="Mac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9429" name="Text Box 5"/>
          <p:cNvSpPr txBox="1">
            <a:spLocks noChangeArrowheads="1"/>
          </p:cNvSpPr>
          <p:nvPr/>
        </p:nvSpPr>
        <p:spPr bwMode="auto">
          <a:xfrm>
            <a:off x="2153356" y="307976"/>
            <a:ext cx="4375856" cy="5064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2"/>
                </a:solidFill>
                <a:miter lim="800000"/>
                <a:headEnd/>
                <a:tailEnd/>
              </a14:hiddenLine>
            </a:ext>
          </a:extLst>
        </p:spPr>
        <p:txBody>
          <a:bodyPr>
            <a:spAutoFit/>
          </a:bodyPr>
          <a:lstStyle/>
          <a:p>
            <a:pPr>
              <a:lnSpc>
                <a:spcPct val="85000"/>
              </a:lnSpc>
            </a:pPr>
            <a:r>
              <a:rPr lang="en-US" altLang="zh-CN" sz="3200">
                <a:solidFill>
                  <a:schemeClr val="tx2"/>
                </a:solidFill>
                <a:latin typeface="Arial" charset="0"/>
                <a:ea typeface="宋体" charset="-122"/>
              </a:rPr>
              <a:t>Cirrhotic liver</a:t>
            </a:r>
          </a:p>
        </p:txBody>
      </p:sp>
      <p:sp>
        <p:nvSpPr>
          <p:cNvPr id="359431" name="Rectangle 7"/>
          <p:cNvSpPr>
            <a:spLocks noChangeArrowheads="1"/>
          </p:cNvSpPr>
          <p:nvPr/>
        </p:nvSpPr>
        <p:spPr bwMode="auto">
          <a:xfrm>
            <a:off x="5651501" y="725489"/>
            <a:ext cx="3286477" cy="350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000">
                <a:latin typeface="Arial" charset="0"/>
                <a:ea typeface="宋体" charset="-122"/>
              </a:rPr>
              <a:t>Nodular, irregular surface</a:t>
            </a:r>
          </a:p>
        </p:txBody>
      </p:sp>
      <p:sp>
        <p:nvSpPr>
          <p:cNvPr id="359433" name="Line 9"/>
          <p:cNvSpPr>
            <a:spLocks noChangeShapeType="1"/>
          </p:cNvSpPr>
          <p:nvPr/>
        </p:nvSpPr>
        <p:spPr bwMode="auto">
          <a:xfrm flipV="1">
            <a:off x="6560256" y="992189"/>
            <a:ext cx="303388" cy="892175"/>
          </a:xfrm>
          <a:prstGeom prst="line">
            <a:avLst/>
          </a:prstGeom>
          <a:noFill/>
          <a:ln w="38100">
            <a:solidFill>
              <a:srgbClr val="99CCFF"/>
            </a:solidFill>
            <a:round/>
            <a:headEnd type="triangle" w="med" len="me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59434" name="Line 10"/>
          <p:cNvSpPr>
            <a:spLocks noChangeShapeType="1"/>
          </p:cNvSpPr>
          <p:nvPr/>
        </p:nvSpPr>
        <p:spPr bwMode="auto">
          <a:xfrm>
            <a:off x="6848122" y="995363"/>
            <a:ext cx="800100" cy="766762"/>
          </a:xfrm>
          <a:prstGeom prst="line">
            <a:avLst/>
          </a:prstGeom>
          <a:noFill/>
          <a:ln w="38100">
            <a:solidFill>
              <a:srgbClr val="99CCFF"/>
            </a:solidFill>
            <a:round/>
            <a:headEnd/>
            <a:tailEnd type="triangle" w="med" len="med"/>
          </a:ln>
          <a:effectLst>
            <a:outerShdw dist="25400" dir="54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59438" name="Rectangle 14"/>
          <p:cNvSpPr>
            <a:spLocks noChangeArrowheads="1"/>
          </p:cNvSpPr>
          <p:nvPr/>
        </p:nvSpPr>
        <p:spPr bwMode="auto">
          <a:xfrm>
            <a:off x="3237089" y="3783014"/>
            <a:ext cx="1595967" cy="350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000">
                <a:latin typeface="Arial" charset="0"/>
                <a:ea typeface="宋体" charset="-122"/>
              </a:rPr>
              <a:t>Nodules</a:t>
            </a:r>
          </a:p>
        </p:txBody>
      </p:sp>
      <p:grpSp>
        <p:nvGrpSpPr>
          <p:cNvPr id="359449" name="Group 25"/>
          <p:cNvGrpSpPr>
            <a:grpSpLocks/>
          </p:cNvGrpSpPr>
          <p:nvPr/>
        </p:nvGrpSpPr>
        <p:grpSpPr bwMode="auto">
          <a:xfrm>
            <a:off x="2997200" y="2522539"/>
            <a:ext cx="1621367" cy="1341437"/>
            <a:chOff x="2124" y="1589"/>
            <a:chExt cx="1149" cy="845"/>
          </a:xfrm>
        </p:grpSpPr>
        <p:sp>
          <p:nvSpPr>
            <p:cNvPr id="359445" name="Freeform 21"/>
            <p:cNvSpPr>
              <a:spLocks/>
            </p:cNvSpPr>
            <p:nvPr/>
          </p:nvSpPr>
          <p:spPr bwMode="auto">
            <a:xfrm>
              <a:off x="2124" y="1842"/>
              <a:ext cx="228" cy="228"/>
            </a:xfrm>
            <a:custGeom>
              <a:avLst/>
              <a:gdLst>
                <a:gd name="T0" fmla="*/ 156 w 228"/>
                <a:gd name="T1" fmla="*/ 57 h 228"/>
                <a:gd name="T2" fmla="*/ 141 w 228"/>
                <a:gd name="T3" fmla="*/ 45 h 228"/>
                <a:gd name="T4" fmla="*/ 87 w 228"/>
                <a:gd name="T5" fmla="*/ 3 h 228"/>
                <a:gd name="T6" fmla="*/ 12 w 228"/>
                <a:gd name="T7" fmla="*/ 15 h 228"/>
                <a:gd name="T8" fmla="*/ 0 w 228"/>
                <a:gd name="T9" fmla="*/ 45 h 228"/>
                <a:gd name="T10" fmla="*/ 48 w 228"/>
                <a:gd name="T11" fmla="*/ 138 h 228"/>
                <a:gd name="T12" fmla="*/ 78 w 228"/>
                <a:gd name="T13" fmla="*/ 189 h 228"/>
                <a:gd name="T14" fmla="*/ 126 w 228"/>
                <a:gd name="T15" fmla="*/ 219 h 228"/>
                <a:gd name="T16" fmla="*/ 153 w 228"/>
                <a:gd name="T17" fmla="*/ 228 h 228"/>
                <a:gd name="T18" fmla="*/ 207 w 228"/>
                <a:gd name="T19" fmla="*/ 219 h 228"/>
                <a:gd name="T20" fmla="*/ 228 w 228"/>
                <a:gd name="T21" fmla="*/ 192 h 228"/>
                <a:gd name="T22" fmla="*/ 186 w 228"/>
                <a:gd name="T23" fmla="*/ 99 h 228"/>
                <a:gd name="T24" fmla="*/ 156 w 228"/>
                <a:gd name="T25" fmla="*/ 5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228">
                  <a:moveTo>
                    <a:pt x="156" y="57"/>
                  </a:moveTo>
                  <a:cubicBezTo>
                    <a:pt x="138" y="29"/>
                    <a:pt x="163" y="63"/>
                    <a:pt x="141" y="45"/>
                  </a:cubicBezTo>
                  <a:cubicBezTo>
                    <a:pt x="123" y="30"/>
                    <a:pt x="111" y="11"/>
                    <a:pt x="87" y="3"/>
                  </a:cubicBezTo>
                  <a:cubicBezTo>
                    <a:pt x="58" y="5"/>
                    <a:pt x="35" y="0"/>
                    <a:pt x="12" y="15"/>
                  </a:cubicBezTo>
                  <a:cubicBezTo>
                    <a:pt x="5" y="25"/>
                    <a:pt x="3" y="33"/>
                    <a:pt x="0" y="45"/>
                  </a:cubicBezTo>
                  <a:cubicBezTo>
                    <a:pt x="7" y="78"/>
                    <a:pt x="19" y="119"/>
                    <a:pt x="48" y="138"/>
                  </a:cubicBezTo>
                  <a:cubicBezTo>
                    <a:pt x="52" y="156"/>
                    <a:pt x="60" y="183"/>
                    <a:pt x="78" y="189"/>
                  </a:cubicBezTo>
                  <a:cubicBezTo>
                    <a:pt x="94" y="205"/>
                    <a:pt x="106" y="212"/>
                    <a:pt x="126" y="219"/>
                  </a:cubicBezTo>
                  <a:cubicBezTo>
                    <a:pt x="135" y="222"/>
                    <a:pt x="153" y="228"/>
                    <a:pt x="153" y="228"/>
                  </a:cubicBezTo>
                  <a:cubicBezTo>
                    <a:pt x="171" y="226"/>
                    <a:pt x="189" y="223"/>
                    <a:pt x="207" y="219"/>
                  </a:cubicBezTo>
                  <a:cubicBezTo>
                    <a:pt x="219" y="210"/>
                    <a:pt x="223" y="206"/>
                    <a:pt x="228" y="192"/>
                  </a:cubicBezTo>
                  <a:cubicBezTo>
                    <a:pt x="223" y="153"/>
                    <a:pt x="210" y="130"/>
                    <a:pt x="186" y="99"/>
                  </a:cubicBezTo>
                  <a:cubicBezTo>
                    <a:pt x="175" y="85"/>
                    <a:pt x="168" y="69"/>
                    <a:pt x="156" y="57"/>
                  </a:cubicBezTo>
                  <a:close/>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rgbClr val="7F1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44" name="Line 20"/>
            <p:cNvSpPr>
              <a:spLocks noChangeShapeType="1"/>
            </p:cNvSpPr>
            <p:nvPr/>
          </p:nvSpPr>
          <p:spPr bwMode="auto">
            <a:xfrm rot="6156297" flipV="1">
              <a:off x="2511" y="1946"/>
              <a:ext cx="215" cy="562"/>
            </a:xfrm>
            <a:prstGeom prst="line">
              <a:avLst/>
            </a:prstGeom>
            <a:noFill/>
            <a:ln w="38100">
              <a:solidFill>
                <a:srgbClr val="99CCFF"/>
              </a:solidFill>
              <a:round/>
              <a:headEnd type="triangle" w="med" len="me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59446" name="Freeform 22"/>
            <p:cNvSpPr>
              <a:spLocks/>
            </p:cNvSpPr>
            <p:nvPr/>
          </p:nvSpPr>
          <p:spPr bwMode="auto">
            <a:xfrm>
              <a:off x="3066" y="1980"/>
              <a:ext cx="207" cy="195"/>
            </a:xfrm>
            <a:custGeom>
              <a:avLst/>
              <a:gdLst>
                <a:gd name="T0" fmla="*/ 45 w 207"/>
                <a:gd name="T1" fmla="*/ 6 h 195"/>
                <a:gd name="T2" fmla="*/ 12 w 207"/>
                <a:gd name="T3" fmla="*/ 69 h 195"/>
                <a:gd name="T4" fmla="*/ 0 w 207"/>
                <a:gd name="T5" fmla="*/ 108 h 195"/>
                <a:gd name="T6" fmla="*/ 12 w 207"/>
                <a:gd name="T7" fmla="*/ 165 h 195"/>
                <a:gd name="T8" fmla="*/ 48 w 207"/>
                <a:gd name="T9" fmla="*/ 189 h 195"/>
                <a:gd name="T10" fmla="*/ 66 w 207"/>
                <a:gd name="T11" fmla="*/ 195 h 195"/>
                <a:gd name="T12" fmla="*/ 138 w 207"/>
                <a:gd name="T13" fmla="*/ 186 h 195"/>
                <a:gd name="T14" fmla="*/ 156 w 207"/>
                <a:gd name="T15" fmla="*/ 180 h 195"/>
                <a:gd name="T16" fmla="*/ 165 w 207"/>
                <a:gd name="T17" fmla="*/ 177 h 195"/>
                <a:gd name="T18" fmla="*/ 201 w 207"/>
                <a:gd name="T19" fmla="*/ 129 h 195"/>
                <a:gd name="T20" fmla="*/ 207 w 207"/>
                <a:gd name="T21" fmla="*/ 111 h 195"/>
                <a:gd name="T22" fmla="*/ 204 w 207"/>
                <a:gd name="T23" fmla="*/ 51 h 195"/>
                <a:gd name="T24" fmla="*/ 186 w 207"/>
                <a:gd name="T25" fmla="*/ 18 h 195"/>
                <a:gd name="T26" fmla="*/ 165 w 207"/>
                <a:gd name="T27" fmla="*/ 6 h 195"/>
                <a:gd name="T28" fmla="*/ 117 w 207"/>
                <a:gd name="T29" fmla="*/ 0 h 195"/>
                <a:gd name="T30" fmla="*/ 45 w 207"/>
                <a:gd name="T31" fmla="*/ 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7" h="195">
                  <a:moveTo>
                    <a:pt x="45" y="6"/>
                  </a:moveTo>
                  <a:cubicBezTo>
                    <a:pt x="37" y="29"/>
                    <a:pt x="27" y="50"/>
                    <a:pt x="12" y="69"/>
                  </a:cubicBezTo>
                  <a:cubicBezTo>
                    <a:pt x="8" y="82"/>
                    <a:pt x="3" y="95"/>
                    <a:pt x="0" y="108"/>
                  </a:cubicBezTo>
                  <a:cubicBezTo>
                    <a:pt x="2" y="130"/>
                    <a:pt x="5" y="145"/>
                    <a:pt x="12" y="165"/>
                  </a:cubicBezTo>
                  <a:cubicBezTo>
                    <a:pt x="14" y="170"/>
                    <a:pt x="42" y="185"/>
                    <a:pt x="48" y="189"/>
                  </a:cubicBezTo>
                  <a:cubicBezTo>
                    <a:pt x="53" y="193"/>
                    <a:pt x="66" y="195"/>
                    <a:pt x="66" y="195"/>
                  </a:cubicBezTo>
                  <a:cubicBezTo>
                    <a:pt x="90" y="190"/>
                    <a:pt x="114" y="189"/>
                    <a:pt x="138" y="186"/>
                  </a:cubicBezTo>
                  <a:cubicBezTo>
                    <a:pt x="144" y="184"/>
                    <a:pt x="150" y="182"/>
                    <a:pt x="156" y="180"/>
                  </a:cubicBezTo>
                  <a:cubicBezTo>
                    <a:pt x="159" y="179"/>
                    <a:pt x="165" y="177"/>
                    <a:pt x="165" y="177"/>
                  </a:cubicBezTo>
                  <a:cubicBezTo>
                    <a:pt x="176" y="166"/>
                    <a:pt x="196" y="143"/>
                    <a:pt x="201" y="129"/>
                  </a:cubicBezTo>
                  <a:cubicBezTo>
                    <a:pt x="203" y="123"/>
                    <a:pt x="207" y="111"/>
                    <a:pt x="207" y="111"/>
                  </a:cubicBezTo>
                  <a:cubicBezTo>
                    <a:pt x="202" y="90"/>
                    <a:pt x="201" y="73"/>
                    <a:pt x="204" y="51"/>
                  </a:cubicBezTo>
                  <a:cubicBezTo>
                    <a:pt x="201" y="33"/>
                    <a:pt x="203" y="24"/>
                    <a:pt x="186" y="18"/>
                  </a:cubicBezTo>
                  <a:cubicBezTo>
                    <a:pt x="178" y="12"/>
                    <a:pt x="175" y="8"/>
                    <a:pt x="165" y="6"/>
                  </a:cubicBezTo>
                  <a:cubicBezTo>
                    <a:pt x="149" y="3"/>
                    <a:pt x="117" y="0"/>
                    <a:pt x="117" y="0"/>
                  </a:cubicBezTo>
                  <a:cubicBezTo>
                    <a:pt x="87" y="6"/>
                    <a:pt x="84" y="6"/>
                    <a:pt x="45" y="6"/>
                  </a:cubicBezTo>
                  <a:close/>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rgbClr val="7F1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47" name="Freeform 23"/>
            <p:cNvSpPr>
              <a:spLocks/>
            </p:cNvSpPr>
            <p:nvPr/>
          </p:nvSpPr>
          <p:spPr bwMode="auto">
            <a:xfrm>
              <a:off x="2556" y="1589"/>
              <a:ext cx="150" cy="115"/>
            </a:xfrm>
            <a:custGeom>
              <a:avLst/>
              <a:gdLst>
                <a:gd name="T0" fmla="*/ 75 w 150"/>
                <a:gd name="T1" fmla="*/ 4 h 115"/>
                <a:gd name="T2" fmla="*/ 39 w 150"/>
                <a:gd name="T3" fmla="*/ 7 h 115"/>
                <a:gd name="T4" fmla="*/ 21 w 150"/>
                <a:gd name="T5" fmla="*/ 13 h 115"/>
                <a:gd name="T6" fmla="*/ 0 w 150"/>
                <a:gd name="T7" fmla="*/ 49 h 115"/>
                <a:gd name="T8" fmla="*/ 42 w 150"/>
                <a:gd name="T9" fmla="*/ 115 h 115"/>
                <a:gd name="T10" fmla="*/ 72 w 150"/>
                <a:gd name="T11" fmla="*/ 109 h 115"/>
                <a:gd name="T12" fmla="*/ 90 w 150"/>
                <a:gd name="T13" fmla="*/ 106 h 115"/>
                <a:gd name="T14" fmla="*/ 120 w 150"/>
                <a:gd name="T15" fmla="*/ 100 h 115"/>
                <a:gd name="T16" fmla="*/ 144 w 150"/>
                <a:gd name="T17" fmla="*/ 79 h 115"/>
                <a:gd name="T18" fmla="*/ 150 w 150"/>
                <a:gd name="T19" fmla="*/ 61 h 115"/>
                <a:gd name="T20" fmla="*/ 81 w 150"/>
                <a:gd name="T21" fmla="*/ 13 h 115"/>
                <a:gd name="T22" fmla="*/ 75 w 150"/>
                <a:gd name="T23" fmla="*/ 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115">
                  <a:moveTo>
                    <a:pt x="75" y="4"/>
                  </a:moveTo>
                  <a:cubicBezTo>
                    <a:pt x="63" y="0"/>
                    <a:pt x="52" y="4"/>
                    <a:pt x="39" y="7"/>
                  </a:cubicBezTo>
                  <a:cubicBezTo>
                    <a:pt x="33" y="9"/>
                    <a:pt x="21" y="13"/>
                    <a:pt x="21" y="13"/>
                  </a:cubicBezTo>
                  <a:cubicBezTo>
                    <a:pt x="13" y="25"/>
                    <a:pt x="5" y="35"/>
                    <a:pt x="0" y="49"/>
                  </a:cubicBezTo>
                  <a:cubicBezTo>
                    <a:pt x="4" y="84"/>
                    <a:pt x="7" y="103"/>
                    <a:pt x="42" y="115"/>
                  </a:cubicBezTo>
                  <a:cubicBezTo>
                    <a:pt x="52" y="113"/>
                    <a:pt x="62" y="111"/>
                    <a:pt x="72" y="109"/>
                  </a:cubicBezTo>
                  <a:cubicBezTo>
                    <a:pt x="78" y="108"/>
                    <a:pt x="84" y="107"/>
                    <a:pt x="90" y="106"/>
                  </a:cubicBezTo>
                  <a:cubicBezTo>
                    <a:pt x="100" y="104"/>
                    <a:pt x="120" y="100"/>
                    <a:pt x="120" y="100"/>
                  </a:cubicBezTo>
                  <a:cubicBezTo>
                    <a:pt x="132" y="92"/>
                    <a:pt x="139" y="91"/>
                    <a:pt x="144" y="79"/>
                  </a:cubicBezTo>
                  <a:cubicBezTo>
                    <a:pt x="147" y="73"/>
                    <a:pt x="150" y="61"/>
                    <a:pt x="150" y="61"/>
                  </a:cubicBezTo>
                  <a:cubicBezTo>
                    <a:pt x="136" y="40"/>
                    <a:pt x="106" y="21"/>
                    <a:pt x="81" y="13"/>
                  </a:cubicBezTo>
                  <a:cubicBezTo>
                    <a:pt x="78" y="3"/>
                    <a:pt x="81" y="4"/>
                    <a:pt x="75" y="4"/>
                  </a:cubicBezTo>
                  <a:close/>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rgbClr val="7F1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41" name="Line 17"/>
            <p:cNvSpPr>
              <a:spLocks noChangeShapeType="1"/>
            </p:cNvSpPr>
            <p:nvPr/>
          </p:nvSpPr>
          <p:spPr bwMode="auto">
            <a:xfrm rot="8509584" flipV="1">
              <a:off x="2615" y="1699"/>
              <a:ext cx="260" cy="678"/>
            </a:xfrm>
            <a:prstGeom prst="line">
              <a:avLst/>
            </a:prstGeom>
            <a:noFill/>
            <a:ln w="38100">
              <a:solidFill>
                <a:srgbClr val="99CCFF"/>
              </a:solidFill>
              <a:round/>
              <a:headEnd type="triangle" w="med" len="me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59443" name="Line 19"/>
            <p:cNvSpPr>
              <a:spLocks noChangeShapeType="1"/>
            </p:cNvSpPr>
            <p:nvPr/>
          </p:nvSpPr>
          <p:spPr bwMode="auto">
            <a:xfrm rot="12501920" flipV="1">
              <a:off x="2910" y="2074"/>
              <a:ext cx="128" cy="360"/>
            </a:xfrm>
            <a:prstGeom prst="line">
              <a:avLst/>
            </a:prstGeom>
            <a:noFill/>
            <a:ln w="38100">
              <a:solidFill>
                <a:srgbClr val="99CCFF"/>
              </a:solidFill>
              <a:round/>
              <a:headEnd type="triangle" w="med" len="me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359450" name="Rectangle 26"/>
          <p:cNvSpPr>
            <a:spLocks noGrp="1" noChangeArrowheads="1"/>
          </p:cNvSpPr>
          <p:nvPr>
            <p:ph type="title" idx="4294967295"/>
          </p:nvPr>
        </p:nvSpPr>
        <p:spPr>
          <a:xfrm>
            <a:off x="0" y="0"/>
            <a:ext cx="6908800" cy="155575"/>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r>
              <a:rPr lang="en-US" altLang="en-US" sz="800" b="0">
                <a:solidFill>
                  <a:srgbClr val="042692"/>
                </a:solidFill>
              </a:rPr>
              <a:t>GROSS IMAGE OF A CIRRHOTIC LIVER</a:t>
            </a:r>
            <a:endParaRPr lang="en-US" altLang="zh-CN" sz="800" b="0">
              <a:solidFill>
                <a:srgbClr val="042692"/>
              </a:solidFill>
              <a:ea typeface="宋体" charset="-122"/>
            </a:endParaRPr>
          </a:p>
        </p:txBody>
      </p:sp>
    </p:spTree>
    <p:extLst>
      <p:ext uri="{BB962C8B-B14F-4D97-AF65-F5344CB8AC3E}">
        <p14:creationId xmlns:p14="http://schemas.microsoft.com/office/powerpoint/2010/main" val="281053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9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4215" name="Picture 4103" descr="Normal micro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55" y="1814513"/>
            <a:ext cx="4104923" cy="35845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74212" name="Picture 4100" descr="cirrhosis histo sm"/>
          <p:cNvPicPr>
            <a:picLocks noChangeAspect="1" noChangeArrowheads="1"/>
          </p:cNvPicPr>
          <p:nvPr/>
        </p:nvPicPr>
        <p:blipFill>
          <a:blip r:embed="rId4">
            <a:extLst>
              <a:ext uri="{28A0092B-C50C-407E-A947-70E740481C1C}">
                <a14:useLocalDpi xmlns:a14="http://schemas.microsoft.com/office/drawing/2010/main" val="0"/>
              </a:ext>
            </a:extLst>
          </a:blip>
          <a:srcRect t="18684" r="23204"/>
          <a:stretch>
            <a:fillRect/>
          </a:stretch>
        </p:blipFill>
        <p:spPr bwMode="auto">
          <a:xfrm>
            <a:off x="4525434" y="1819276"/>
            <a:ext cx="4395611" cy="3597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74213" name="Rectangle 4101"/>
          <p:cNvSpPr>
            <a:spLocks noChangeArrowheads="1"/>
          </p:cNvSpPr>
          <p:nvPr/>
        </p:nvSpPr>
        <p:spPr bwMode="auto">
          <a:xfrm>
            <a:off x="5453945" y="1350964"/>
            <a:ext cx="2538588"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400">
                <a:latin typeface="Arial" charset="0"/>
                <a:ea typeface="宋体" charset="-122"/>
              </a:rPr>
              <a:t>Cirrhosis</a:t>
            </a:r>
          </a:p>
        </p:txBody>
      </p:sp>
      <p:sp>
        <p:nvSpPr>
          <p:cNvPr id="1374214" name="Rectangle 4102"/>
          <p:cNvSpPr>
            <a:spLocks noChangeArrowheads="1"/>
          </p:cNvSpPr>
          <p:nvPr/>
        </p:nvSpPr>
        <p:spPr bwMode="auto">
          <a:xfrm>
            <a:off x="1044222" y="1339851"/>
            <a:ext cx="2309989" cy="40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sz="2400">
                <a:latin typeface="Arial" charset="0"/>
                <a:ea typeface="宋体" charset="-122"/>
              </a:rPr>
              <a:t>Normal</a:t>
            </a:r>
          </a:p>
        </p:txBody>
      </p:sp>
      <p:sp>
        <p:nvSpPr>
          <p:cNvPr id="1374217" name="Rectangle 4105"/>
          <p:cNvSpPr>
            <a:spLocks noChangeArrowheads="1"/>
          </p:cNvSpPr>
          <p:nvPr/>
        </p:nvSpPr>
        <p:spPr bwMode="auto">
          <a:xfrm>
            <a:off x="5655734" y="5668963"/>
            <a:ext cx="2538589" cy="558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560" tIns="45468" rIns="92560" bIns="45468">
            <a:spAutoFit/>
          </a:bodyPr>
          <a:lstStyle/>
          <a:p>
            <a:pPr defTabSz="915988">
              <a:lnSpc>
                <a:spcPct val="85000"/>
              </a:lnSpc>
            </a:pPr>
            <a:r>
              <a:rPr lang="en-US" altLang="zh-CN">
                <a:solidFill>
                  <a:srgbClr val="99CCFF"/>
                </a:solidFill>
                <a:latin typeface="Arial" charset="0"/>
                <a:ea typeface="宋体" charset="-122"/>
              </a:rPr>
              <a:t>Nodules  surrounded by fibrous tissue</a:t>
            </a:r>
          </a:p>
        </p:txBody>
      </p:sp>
      <p:sp>
        <p:nvSpPr>
          <p:cNvPr id="1374219" name="Line 4107"/>
          <p:cNvSpPr>
            <a:spLocks noChangeShapeType="1"/>
          </p:cNvSpPr>
          <p:nvPr/>
        </p:nvSpPr>
        <p:spPr bwMode="auto">
          <a:xfrm flipH="1" flipV="1">
            <a:off x="6914444" y="4525964"/>
            <a:ext cx="7056" cy="1095375"/>
          </a:xfrm>
          <a:prstGeom prst="line">
            <a:avLst/>
          </a:prstGeom>
          <a:noFill/>
          <a:ln w="38100">
            <a:solidFill>
              <a:srgbClr val="99CCFF"/>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25820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7" name="Rectangle 11"/>
          <p:cNvSpPr>
            <a:spLocks noGrp="1" noChangeArrowheads="1"/>
          </p:cNvSpPr>
          <p:nvPr>
            <p:ph type="title" idx="4294967295"/>
          </p:nvPr>
        </p:nvSpPr>
        <p:spPr>
          <a:xfrm>
            <a:off x="0" y="0"/>
            <a:ext cx="6908800" cy="127000"/>
          </a:xfrm>
        </p:spPr>
        <p:txBody>
          <a:bodyPr>
            <a:normAutofit fontScale="90000"/>
          </a:bodyPr>
          <a:lstStyle/>
          <a:p>
            <a:r>
              <a:rPr lang="en-US" altLang="en-US" sz="800" b="0">
                <a:solidFill>
                  <a:schemeClr val="bg2"/>
                </a:solidFill>
              </a:rPr>
              <a:t>HISTOLOGICAL IMAGE OF CIRRHOSIS</a:t>
            </a:r>
            <a:endParaRPr lang="en-US" altLang="zh-CN" sz="800" b="0">
              <a:solidFill>
                <a:schemeClr val="bg2"/>
              </a:solidFill>
              <a:ea typeface="宋体" charset="-122"/>
            </a:endParaRPr>
          </a:p>
        </p:txBody>
      </p:sp>
      <p:pic>
        <p:nvPicPr>
          <p:cNvPr id="362498" name="Picture 2" descr="Mic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1" y="57150"/>
            <a:ext cx="9067800" cy="6800850"/>
          </a:xfrm>
          <a:prstGeom prst="rect">
            <a:avLst/>
          </a:prstGeom>
          <a:noFill/>
          <a:extLst>
            <a:ext uri="{909E8E84-426E-40DD-AFC4-6F175D3DCCD1}">
              <a14:hiddenFill xmlns:a14="http://schemas.microsoft.com/office/drawing/2010/main">
                <a:solidFill>
                  <a:srgbClr val="FFFFFF"/>
                </a:solidFill>
              </a14:hiddenFill>
            </a:ext>
          </a:extLst>
        </p:spPr>
      </p:pic>
      <p:sp>
        <p:nvSpPr>
          <p:cNvPr id="362500" name="Rectangle 4"/>
          <p:cNvSpPr>
            <a:spLocks noChangeArrowheads="1"/>
          </p:cNvSpPr>
          <p:nvPr/>
        </p:nvSpPr>
        <p:spPr bwMode="auto">
          <a:xfrm>
            <a:off x="7260168" y="2263776"/>
            <a:ext cx="1086213" cy="39960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560" tIns="45468" rIns="92560" bIns="45468">
            <a:spAutoFit/>
          </a:bodyPr>
          <a:lstStyle/>
          <a:p>
            <a:pPr algn="l" defTabSz="915988"/>
            <a:r>
              <a:rPr lang="en-US" altLang="zh-CN" sz="2000">
                <a:latin typeface="Arial" charset="0"/>
                <a:ea typeface="宋体" charset="-122"/>
              </a:rPr>
              <a:t>Fibrosis</a:t>
            </a:r>
          </a:p>
        </p:txBody>
      </p:sp>
      <p:sp>
        <p:nvSpPr>
          <p:cNvPr id="362502" name="Rectangle 6"/>
          <p:cNvSpPr>
            <a:spLocks noChangeArrowheads="1"/>
          </p:cNvSpPr>
          <p:nvPr/>
        </p:nvSpPr>
        <p:spPr bwMode="auto">
          <a:xfrm>
            <a:off x="2590801" y="4191000"/>
            <a:ext cx="1984130" cy="61504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2560" tIns="45468" rIns="92560" bIns="45468">
            <a:spAutoFit/>
          </a:bodyPr>
          <a:lstStyle/>
          <a:p>
            <a:pPr defTabSz="915988">
              <a:lnSpc>
                <a:spcPct val="85000"/>
              </a:lnSpc>
            </a:pPr>
            <a:r>
              <a:rPr lang="en-US" altLang="zh-CN" sz="2000" dirty="0">
                <a:latin typeface="Arial" charset="0"/>
                <a:ea typeface="宋体" charset="-122"/>
              </a:rPr>
              <a:t>Regenerative nodule</a:t>
            </a:r>
          </a:p>
        </p:txBody>
      </p:sp>
      <p:sp>
        <p:nvSpPr>
          <p:cNvPr id="362503" name="Line 7"/>
          <p:cNvSpPr>
            <a:spLocks noChangeShapeType="1"/>
          </p:cNvSpPr>
          <p:nvPr/>
        </p:nvSpPr>
        <p:spPr bwMode="auto">
          <a:xfrm flipH="1">
            <a:off x="7025923" y="2536825"/>
            <a:ext cx="283633" cy="107950"/>
          </a:xfrm>
          <a:prstGeom prst="line">
            <a:avLst/>
          </a:prstGeom>
          <a:noFill/>
          <a:ln w="38100">
            <a:solidFill>
              <a:srgbClr val="99CCF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62504" name="Line 8"/>
          <p:cNvSpPr>
            <a:spLocks noChangeShapeType="1"/>
          </p:cNvSpPr>
          <p:nvPr/>
        </p:nvSpPr>
        <p:spPr bwMode="auto">
          <a:xfrm flipH="1">
            <a:off x="7620000" y="2606676"/>
            <a:ext cx="341489" cy="593724"/>
          </a:xfrm>
          <a:prstGeom prst="line">
            <a:avLst/>
          </a:prstGeom>
          <a:noFill/>
          <a:ln w="38100">
            <a:solidFill>
              <a:srgbClr val="99CCFF"/>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62505" name="Line 9"/>
          <p:cNvSpPr>
            <a:spLocks noChangeShapeType="1"/>
          </p:cNvSpPr>
          <p:nvPr/>
        </p:nvSpPr>
        <p:spPr bwMode="auto">
          <a:xfrm flipH="1">
            <a:off x="7749822" y="1584325"/>
            <a:ext cx="105833" cy="676275"/>
          </a:xfrm>
          <a:prstGeom prst="line">
            <a:avLst/>
          </a:prstGeom>
          <a:noFill/>
          <a:ln w="38100">
            <a:solidFill>
              <a:srgbClr val="99CCFF"/>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62506" name="Line 10"/>
          <p:cNvSpPr>
            <a:spLocks noChangeShapeType="1"/>
          </p:cNvSpPr>
          <p:nvPr/>
        </p:nvSpPr>
        <p:spPr bwMode="auto">
          <a:xfrm flipH="1" flipV="1">
            <a:off x="8262056" y="2516189"/>
            <a:ext cx="451556" cy="90487"/>
          </a:xfrm>
          <a:prstGeom prst="line">
            <a:avLst/>
          </a:prstGeom>
          <a:noFill/>
          <a:ln w="38100">
            <a:solidFill>
              <a:srgbClr val="99CCFF"/>
            </a:solidFill>
            <a:round/>
            <a:headEnd/>
            <a:tailEnd/>
          </a:ln>
          <a:effectLst>
            <a:outerShdw dist="12700" dir="54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9592082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Rot="1" noChangeArrowheads="1"/>
          </p:cNvSpPr>
          <p:nvPr>
            <p:ph type="title"/>
          </p:nvPr>
        </p:nvSpPr>
        <p:spPr>
          <a:xfrm>
            <a:off x="685800" y="76200"/>
            <a:ext cx="7772400" cy="1143000"/>
          </a:xfrm>
        </p:spPr>
        <p:txBody>
          <a:bodyPr/>
          <a:lstStyle/>
          <a:p>
            <a:pPr algn="ctr"/>
            <a:r>
              <a:rPr lang="en-US" altLang="zh-CN" dirty="0">
                <a:ea typeface="宋体" charset="-122"/>
              </a:rPr>
              <a:t>Cirrhosis</a:t>
            </a:r>
          </a:p>
        </p:txBody>
      </p:sp>
      <p:pic>
        <p:nvPicPr>
          <p:cNvPr id="413699" name="Picture 3" descr="m cirrh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153400" cy="5354638"/>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3700" name="Text Box 4"/>
          <p:cNvSpPr txBox="1">
            <a:spLocks noChangeArrowheads="1"/>
          </p:cNvSpPr>
          <p:nvPr/>
        </p:nvSpPr>
        <p:spPr bwMode="auto">
          <a:xfrm>
            <a:off x="2438400" y="2286000"/>
            <a:ext cx="3394075"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zh-CN" sz="2800" b="1">
                <a:solidFill>
                  <a:schemeClr val="bg1"/>
                </a:solidFill>
                <a:effectLst/>
                <a:latin typeface="Times New Roman" pitchFamily="18" charset="0"/>
              </a:rPr>
              <a:t>Fibrosis</a:t>
            </a:r>
          </a:p>
          <a:p>
            <a:pPr algn="l" eaLnBrk="0" hangingPunct="0"/>
            <a:endParaRPr lang="en-US" altLang="zh-CN" sz="2800" b="1">
              <a:solidFill>
                <a:schemeClr val="bg1"/>
              </a:solidFill>
              <a:effectLst/>
              <a:latin typeface="Times New Roman" pitchFamily="18" charset="0"/>
            </a:endParaRPr>
          </a:p>
          <a:p>
            <a:pPr algn="l" eaLnBrk="0" hangingPunct="0"/>
            <a:endParaRPr lang="en-US" altLang="zh-CN" sz="2800" b="1">
              <a:solidFill>
                <a:schemeClr val="bg1"/>
              </a:solidFill>
              <a:effectLst/>
              <a:latin typeface="Times New Roman" pitchFamily="18" charset="0"/>
            </a:endParaRPr>
          </a:p>
          <a:p>
            <a:pPr algn="l" eaLnBrk="0" hangingPunct="0"/>
            <a:endParaRPr lang="en-US" altLang="zh-CN" sz="2800" b="1">
              <a:solidFill>
                <a:schemeClr val="bg1"/>
              </a:solidFill>
              <a:effectLst/>
              <a:latin typeface="Times New Roman" pitchFamily="18" charset="0"/>
            </a:endParaRPr>
          </a:p>
          <a:p>
            <a:pPr algn="l" eaLnBrk="0" hangingPunct="0"/>
            <a:r>
              <a:rPr lang="en-US" altLang="zh-CN" sz="2800" b="1">
                <a:solidFill>
                  <a:schemeClr val="bg1"/>
                </a:solidFill>
                <a:effectLst/>
                <a:latin typeface="Times New Roman" pitchFamily="18" charset="0"/>
              </a:rPr>
              <a:t>Regenerating Nodule</a:t>
            </a:r>
            <a:endParaRPr lang="en-US" altLang="zh-CN" sz="2400" b="1">
              <a:solidFill>
                <a:schemeClr val="tx1"/>
              </a:solidFill>
              <a:effectLst/>
              <a:latin typeface="Times New Roman" pitchFamily="18" charset="0"/>
            </a:endParaRPr>
          </a:p>
        </p:txBody>
      </p:sp>
    </p:spTree>
    <p:extLst>
      <p:ext uri="{BB962C8B-B14F-4D97-AF65-F5344CB8AC3E}">
        <p14:creationId xmlns:p14="http://schemas.microsoft.com/office/powerpoint/2010/main" val="1497365185"/>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par>
    </p:tnLst>
  </p:timing>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4909</TotalTime>
  <Words>5540</Words>
  <Application>Microsoft Office PowerPoint</Application>
  <PresentationFormat>On-screen Show (4:3)</PresentationFormat>
  <Paragraphs>859</Paragraphs>
  <Slides>162</Slides>
  <Notes>16</Notes>
  <HiddenSlides>0</HiddenSlides>
  <MMClips>0</MMClips>
  <ScaleCrop>false</ScaleCrop>
  <HeadingPairs>
    <vt:vector size="4" baseType="variant">
      <vt:variant>
        <vt:lpstr>Theme</vt:lpstr>
      </vt:variant>
      <vt:variant>
        <vt:i4>2</vt:i4>
      </vt:variant>
      <vt:variant>
        <vt:lpstr>Slide Titles</vt:lpstr>
      </vt:variant>
      <vt:variant>
        <vt:i4>162</vt:i4>
      </vt:variant>
    </vt:vector>
  </HeadingPairs>
  <TitlesOfParts>
    <vt:vector size="164" baseType="lpstr">
      <vt:lpstr>template</vt:lpstr>
      <vt:lpstr>Custom Design</vt:lpstr>
      <vt:lpstr>BILIRUBIN METABOLISM</vt:lpstr>
      <vt:lpstr>PowerPoint Presentation</vt:lpstr>
      <vt:lpstr>CATABOLISM OF HAEMOGLOBIN</vt:lpstr>
      <vt:lpstr>PowerPoint Presentation</vt:lpstr>
      <vt:lpstr>PowerPoint Presentation</vt:lpstr>
      <vt:lpstr>PowerPoint Presentation</vt:lpstr>
      <vt:lpstr>PowerPoint Presentation</vt:lpstr>
      <vt:lpstr>PowerPoint Presentation</vt:lpstr>
      <vt:lpstr>       Unconjugated Bilirubin   Conjugated Bilirubin</vt:lpstr>
      <vt:lpstr>PowerPoint Presentation</vt:lpstr>
      <vt:lpstr>PowerPoint Presentation</vt:lpstr>
      <vt:lpstr>SUMMARY OF BILIRUBIN METABOLISM</vt:lpstr>
      <vt:lpstr>PowerPoint Presentation</vt:lpstr>
      <vt:lpstr>JAUNDICE</vt:lpstr>
      <vt:lpstr>PowerPoint Presentation</vt:lpstr>
      <vt:lpstr>PowerPoint Presentation</vt:lpstr>
      <vt:lpstr>Normal Histology Of LIVER</vt:lpstr>
      <vt:lpstr>PowerPoint Presentation</vt:lpstr>
      <vt:lpstr>PowerPoint Presentation</vt:lpstr>
      <vt:lpstr>PowerPoint Presentation</vt:lpstr>
      <vt:lpstr>What is HEPATITIS</vt:lpstr>
      <vt:lpstr>ACUTE HEPATITIS</vt:lpstr>
      <vt:lpstr>CHRONIC HEPATITIS</vt:lpstr>
      <vt:lpstr>VIRAL HEPATITIS</vt:lpstr>
      <vt:lpstr>Viral Hepatitis Overview</vt:lpstr>
      <vt:lpstr>Serological Markers in Viral Hepatitis</vt:lpstr>
      <vt:lpstr>PowerPoint Presentation</vt:lpstr>
      <vt:lpstr>Serologic Markers of Hepatitis A Viral Hepatitis</vt:lpstr>
      <vt:lpstr>PowerPoint Presentation</vt:lpstr>
      <vt:lpstr>Serologic Markers of Hepatitis B Viral Hepatitis</vt:lpstr>
      <vt:lpstr>PowerPoint Presentation</vt:lpstr>
      <vt:lpstr>Serologic Markers of Hepatitis C Viral Hepatitis</vt:lpstr>
      <vt:lpstr>PowerPoint Presentation</vt:lpstr>
      <vt:lpstr>LFTs IN CASE OF VIRAL HEPATITIS</vt:lpstr>
      <vt:lpstr>PowerPoint Presentation</vt:lpstr>
      <vt:lpstr>PowerPoint Presentation</vt:lpstr>
      <vt:lpstr>PowerPoint Presentation</vt:lpstr>
      <vt:lpstr>PowerPoint Presentation</vt:lpstr>
      <vt:lpstr>PowerPoint Presentation</vt:lpstr>
      <vt:lpstr>Cholestasis: accumlation of bile inside hepatocytes</vt:lpstr>
      <vt:lpstr>Councilman bodies are eosinophilic dead apoptotic liver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CICIRROHOSIS</vt:lpstr>
      <vt:lpstr>Introduction</vt:lpstr>
      <vt:lpstr>Liver cirrhosis</vt:lpstr>
      <vt:lpstr>Definition</vt:lpstr>
      <vt:lpstr>Pathophysiology</vt:lpstr>
      <vt:lpstr>Causes of liver cirrhosis</vt:lpstr>
      <vt:lpstr>PowerPoint Presentation</vt:lpstr>
      <vt:lpstr>Classification of Cirrhosis</vt:lpstr>
      <vt:lpstr>Micronodular Cirrhosis</vt:lpstr>
      <vt:lpstr>PowerPoint Presentation</vt:lpstr>
      <vt:lpstr>Macronodular &amp; Mixed Cirrhosis</vt:lpstr>
      <vt:lpstr>PowerPoint Presentation</vt:lpstr>
      <vt:lpstr>Clinical Features</vt:lpstr>
      <vt:lpstr>Signs </vt:lpstr>
      <vt:lpstr>Signs</vt:lpstr>
      <vt:lpstr>Signs</vt:lpstr>
      <vt:lpstr>Clinical Features</vt:lpstr>
      <vt:lpstr>Pathogenesis of the features of liver cirrhosis</vt:lpstr>
      <vt:lpstr>Portal circulation</vt:lpstr>
      <vt:lpstr>PowerPoint Presentation</vt:lpstr>
      <vt:lpstr>PowerPoint Presentation</vt:lpstr>
      <vt:lpstr>AN INCREASE IN PORTAL VENOUS INFLOW SUSTAINS PORTAL HYPERTENSION</vt:lpstr>
      <vt:lpstr>Complications</vt:lpstr>
      <vt:lpstr>COMPLICATIONS OF CIRRHOSIS</vt:lpstr>
      <vt:lpstr>Manifestations of liver cell dysfunction</vt:lpstr>
      <vt:lpstr>Manifestations of liver cell dysfunction</vt:lpstr>
      <vt:lpstr>PATHOGENESIS OF LIVER FIBROSIS</vt:lpstr>
      <vt:lpstr>PATHOGENESIS OF LIVER FIBROSIS</vt:lpstr>
      <vt:lpstr>Lab findings</vt:lpstr>
      <vt:lpstr>Lab findings</vt:lpstr>
      <vt:lpstr>Lab findings</vt:lpstr>
      <vt:lpstr>Important Point</vt:lpstr>
      <vt:lpstr>PowerPoint Presentation</vt:lpstr>
      <vt:lpstr>CT</vt:lpstr>
      <vt:lpstr>MRI</vt:lpstr>
      <vt:lpstr>Diagnosis of liver cirrhosis</vt:lpstr>
      <vt:lpstr>GROSS IMAGE OF A NORMAL AND A CIRRHOTIC LIVER</vt:lpstr>
      <vt:lpstr>GROSS IMAGE OF A CIRRHOTIC LIVER</vt:lpstr>
      <vt:lpstr>PowerPoint Presentation</vt:lpstr>
      <vt:lpstr>HISTOLOGICAL IMAGE OF CIRRHOSIS</vt:lpstr>
      <vt:lpstr>Cirrhosis</vt:lpstr>
      <vt:lpstr>Malignant Transformation</vt:lpstr>
      <vt:lpstr>HCC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ALCOHOLIC LIVER DISEASE</vt:lpstr>
      <vt:lpstr>PowerPoint Presentation</vt:lpstr>
      <vt:lpstr>PowerPoint Presentation</vt:lpstr>
      <vt:lpstr>PowerPoint Presentation</vt:lpstr>
      <vt:lpstr>PowerPoint Presentation</vt:lpstr>
      <vt:lpstr>PowerPoint Presentation</vt:lpstr>
      <vt:lpstr>PowerPoint Presentation</vt:lpstr>
      <vt:lpstr>COMPLICATIONS OF CIRRHOSIS</vt:lpstr>
      <vt:lpstr>Lab findings</vt:lpstr>
      <vt:lpstr>Lab findings</vt:lpstr>
      <vt:lpstr>Diagnosis of liver cirrhosis</vt:lpstr>
      <vt:lpstr>GROSS IMAGE OF A CIRRHOTIC LIVER</vt:lpstr>
      <vt:lpstr>PowerPoint Presentation</vt:lpstr>
      <vt:lpstr>PowerPoint Presentation</vt:lpstr>
      <vt:lpstr>PowerPoint Presentation</vt:lpstr>
      <vt:lpstr>Pathophysiology</vt:lpstr>
      <vt:lpstr>Portal venous  System</vt:lpstr>
      <vt:lpstr>classification of PHT</vt:lpstr>
      <vt:lpstr>PORTAL HYPERTENSION</vt:lpstr>
      <vt:lpstr>PowerPoint Presentation</vt:lpstr>
      <vt:lpstr>INVESTIGATION</vt:lpstr>
      <vt:lpstr>PowerPoint Presentation</vt:lpstr>
      <vt:lpstr>PowerPoint Presentation</vt:lpstr>
      <vt:lpstr>TYPES OF LIVER FAILURE</vt:lpstr>
      <vt:lpstr>ACUTE LIVER FAILURE</vt:lpstr>
      <vt:lpstr>PowerPoint Presentation</vt:lpstr>
      <vt:lpstr>ETIOLOGY OF ALF</vt:lpstr>
      <vt:lpstr>C/M OF ALF</vt:lpstr>
      <vt:lpstr>PowerPoint Presentation</vt:lpstr>
      <vt:lpstr>PowerPoint Presentation</vt:lpstr>
      <vt:lpstr>DIAGNOSTIC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BILIRUBIN METABOLISM</dc:title>
  <dc:creator>shubhi saxena</dc:creator>
  <cp:lastModifiedBy>shubhi saxena</cp:lastModifiedBy>
  <cp:revision>63</cp:revision>
  <dcterms:created xsi:type="dcterms:W3CDTF">2021-05-26T05:51:40Z</dcterms:created>
  <dcterms:modified xsi:type="dcterms:W3CDTF">2021-08-04T07:07:49Z</dcterms:modified>
</cp:coreProperties>
</file>