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9" r:id="rId33"/>
    <p:sldId id="287" r:id="rId34"/>
    <p:sldId id="288" r:id="rId35"/>
    <p:sldId id="290" r:id="rId36"/>
    <p:sldId id="295" r:id="rId37"/>
    <p:sldId id="296" r:id="rId38"/>
    <p:sldId id="291" r:id="rId39"/>
    <p:sldId id="292" r:id="rId40"/>
    <p:sldId id="293" r:id="rId41"/>
    <p:sldId id="294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COPD- CHRONIC </a:t>
            </a:r>
            <a:r>
              <a:rPr lang="en-US" b="1" dirty="0"/>
              <a:t>OBSTRUCTIVE PULMONARY</a:t>
            </a:r>
            <a:br>
              <a:rPr lang="en-US" b="1" dirty="0"/>
            </a:br>
            <a:r>
              <a:rPr lang="en-US" b="1" dirty="0"/>
              <a:t>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DR. KUNTAL PATEL</a:t>
            </a:r>
          </a:p>
          <a:p>
            <a:r>
              <a:rPr lang="en-US" dirty="0" smtClean="0"/>
              <a:t>ASST. PROF</a:t>
            </a:r>
          </a:p>
          <a:p>
            <a:r>
              <a:rPr lang="en-US" dirty="0" smtClean="0"/>
              <a:t>PATHOLOGY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1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Classification </a:t>
            </a:r>
            <a:r>
              <a:rPr lang="en-US" sz="3600" b="1" dirty="0"/>
              <a:t>of ‘true emphysema’ and ‘</a:t>
            </a:r>
            <a:r>
              <a:rPr lang="en-US" sz="3600" b="1" dirty="0" err="1" smtClean="0"/>
              <a:t>overinflation</a:t>
            </a:r>
            <a:r>
              <a:rPr lang="en-US" sz="3600" b="1" dirty="0"/>
              <a:t>’.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A. TRUE EMPHYSEMA</a:t>
            </a:r>
          </a:p>
          <a:p>
            <a:pPr marL="114300" indent="0">
              <a:buNone/>
            </a:pPr>
            <a:r>
              <a:rPr lang="en-US" dirty="0"/>
              <a:t>1. </a:t>
            </a:r>
            <a:r>
              <a:rPr lang="en-US" dirty="0" err="1"/>
              <a:t>Centriacinar</a:t>
            </a:r>
            <a:r>
              <a:rPr lang="en-US" dirty="0"/>
              <a:t> (</a:t>
            </a:r>
            <a:r>
              <a:rPr lang="en-US" dirty="0" err="1"/>
              <a:t>centrilobular</a:t>
            </a:r>
            <a:r>
              <a:rPr lang="en-US" dirty="0"/>
              <a:t>) emphysema</a:t>
            </a:r>
          </a:p>
          <a:p>
            <a:pPr marL="114300" indent="0">
              <a:buNone/>
            </a:pPr>
            <a:r>
              <a:rPr lang="en-US" dirty="0"/>
              <a:t>2. </a:t>
            </a:r>
            <a:r>
              <a:rPr lang="en-US" dirty="0" err="1"/>
              <a:t>Panacinar</a:t>
            </a:r>
            <a:r>
              <a:rPr lang="en-US" dirty="0"/>
              <a:t> (</a:t>
            </a:r>
            <a:r>
              <a:rPr lang="en-US" dirty="0" err="1"/>
              <a:t>panlobular</a:t>
            </a:r>
            <a:r>
              <a:rPr lang="en-US" dirty="0"/>
              <a:t>) emphysema</a:t>
            </a:r>
          </a:p>
          <a:p>
            <a:pPr marL="114300" indent="0">
              <a:buNone/>
            </a:pPr>
            <a:r>
              <a:rPr lang="en-US" dirty="0"/>
              <a:t>3. </a:t>
            </a:r>
            <a:r>
              <a:rPr lang="en-US" dirty="0" err="1"/>
              <a:t>Paraseptal</a:t>
            </a:r>
            <a:r>
              <a:rPr lang="en-US" dirty="0"/>
              <a:t> (distal </a:t>
            </a:r>
            <a:r>
              <a:rPr lang="en-US" dirty="0" err="1"/>
              <a:t>acinar</a:t>
            </a:r>
            <a:r>
              <a:rPr lang="en-US" dirty="0"/>
              <a:t>) emphysema</a:t>
            </a:r>
          </a:p>
          <a:p>
            <a:pPr marL="114300" indent="0">
              <a:buNone/>
            </a:pPr>
            <a:r>
              <a:rPr lang="en-US" dirty="0"/>
              <a:t>4. Irregular (</a:t>
            </a:r>
            <a:r>
              <a:rPr lang="en-US" dirty="0" err="1"/>
              <a:t>para-cicatricial</a:t>
            </a:r>
            <a:r>
              <a:rPr lang="en-US" dirty="0"/>
              <a:t>) emphysema</a:t>
            </a:r>
          </a:p>
          <a:p>
            <a:pPr marL="114300" indent="0">
              <a:buNone/>
            </a:pPr>
            <a:r>
              <a:rPr lang="en-US" dirty="0"/>
              <a:t>5. Mixed (</a:t>
            </a:r>
            <a:r>
              <a:rPr lang="en-US" dirty="0" err="1"/>
              <a:t>unclassifi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) emphysema</a:t>
            </a:r>
          </a:p>
          <a:p>
            <a:pPr marL="114300" indent="0">
              <a:buNone/>
            </a:pPr>
            <a:r>
              <a:rPr lang="en-US" b="1" dirty="0"/>
              <a:t>B. OVERINFLATION</a:t>
            </a:r>
          </a:p>
          <a:p>
            <a:pPr marL="114300" indent="0">
              <a:buNone/>
            </a:pPr>
            <a:r>
              <a:rPr lang="en-US" dirty="0"/>
              <a:t>1. Compensatory </a:t>
            </a:r>
            <a:r>
              <a:rPr lang="en-US" dirty="0" err="1"/>
              <a:t>overinfl</a:t>
            </a:r>
            <a:r>
              <a:rPr lang="en-US" dirty="0"/>
              <a:t> </a:t>
            </a:r>
            <a:r>
              <a:rPr lang="en-US" dirty="0" err="1"/>
              <a:t>ation</a:t>
            </a:r>
            <a:r>
              <a:rPr lang="en-US" dirty="0"/>
              <a:t> (compensatory emphysema)</a:t>
            </a:r>
          </a:p>
          <a:p>
            <a:pPr marL="114300" indent="0">
              <a:buNone/>
            </a:pPr>
            <a:r>
              <a:rPr lang="en-US" dirty="0"/>
              <a:t>2. Senile </a:t>
            </a:r>
            <a:r>
              <a:rPr lang="en-US" dirty="0" err="1"/>
              <a:t>hyperinfl</a:t>
            </a:r>
            <a:r>
              <a:rPr lang="en-US" dirty="0"/>
              <a:t> </a:t>
            </a:r>
            <a:r>
              <a:rPr lang="en-US" dirty="0" err="1"/>
              <a:t>ation</a:t>
            </a:r>
            <a:r>
              <a:rPr lang="en-US" dirty="0"/>
              <a:t> (ageing lung, senile emphysema)</a:t>
            </a:r>
          </a:p>
          <a:p>
            <a:pPr marL="114300" indent="0">
              <a:buNone/>
            </a:pPr>
            <a:r>
              <a:rPr lang="en-US" dirty="0"/>
              <a:t>3. Obstructive </a:t>
            </a:r>
            <a:r>
              <a:rPr lang="en-US" dirty="0" err="1"/>
              <a:t>overinfl</a:t>
            </a:r>
            <a:r>
              <a:rPr lang="en-US" dirty="0"/>
              <a:t> </a:t>
            </a:r>
            <a:r>
              <a:rPr lang="en-US" dirty="0" err="1"/>
              <a:t>ation</a:t>
            </a:r>
            <a:r>
              <a:rPr lang="en-US" dirty="0"/>
              <a:t> (infantile lobar emphysema)</a:t>
            </a:r>
          </a:p>
          <a:p>
            <a:pPr marL="114300" indent="0">
              <a:buNone/>
            </a:pPr>
            <a:r>
              <a:rPr lang="en-US" dirty="0"/>
              <a:t>4. Unilateral translucent lung (unilateral emphysema)</a:t>
            </a:r>
          </a:p>
          <a:p>
            <a:pPr marL="114300" indent="0">
              <a:buNone/>
            </a:pPr>
            <a:r>
              <a:rPr lang="pt-BR" dirty="0"/>
              <a:t>5. Interstitial emphysema (surgical emphysema)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6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Pathogenesis of alveolar wall destruction in </a:t>
            </a:r>
            <a:r>
              <a:rPr lang="en-US" sz="2800" dirty="0" smtClean="0"/>
              <a:t>emphysema by </a:t>
            </a:r>
            <a:r>
              <a:rPr lang="en-US" sz="2800" dirty="0"/>
              <a:t>protease-</a:t>
            </a:r>
            <a:r>
              <a:rPr lang="en-US" sz="2800" dirty="0" err="1"/>
              <a:t>antiprotease</a:t>
            </a:r>
            <a:r>
              <a:rPr lang="en-US" sz="2800" dirty="0"/>
              <a:t> mechanism.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305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0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Bullous emphysema. A, Diagrammatic view as seen on the</a:t>
            </a:r>
            <a:br>
              <a:rPr lang="en-US" sz="2400" dirty="0"/>
            </a:br>
            <a:r>
              <a:rPr lang="en-US" sz="2400" dirty="0"/>
              <a:t>external surface of the lung. B, Sectioned lung showing air-fi </a:t>
            </a:r>
            <a:r>
              <a:rPr lang="en-US" sz="2400" dirty="0" err="1"/>
              <a:t>lled</a:t>
            </a:r>
            <a:r>
              <a:rPr lang="en-US" sz="2400" dirty="0"/>
              <a:t> sacs.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2548"/>
            <a:ext cx="7620000" cy="473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3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i="1" dirty="0"/>
              <a:t>Grossly, </a:t>
            </a:r>
            <a:r>
              <a:rPr lang="en-US" dirty="0"/>
              <a:t>the lungs are voluminous, pale with little blood. </a:t>
            </a:r>
            <a:r>
              <a:rPr lang="en-US" dirty="0" smtClean="0"/>
              <a:t>The edges </a:t>
            </a:r>
            <a:r>
              <a:rPr lang="en-US" dirty="0"/>
              <a:t>of the lungs are rounded. </a:t>
            </a:r>
            <a:endParaRPr lang="en-US" dirty="0" smtClean="0"/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dirty="0" smtClean="0"/>
              <a:t>The </a:t>
            </a:r>
            <a:r>
              <a:rPr lang="en-US" b="1" i="1" dirty="0" smtClean="0"/>
              <a:t>bullae</a:t>
            </a:r>
            <a:r>
              <a:rPr lang="en-US" i="1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air-filled </a:t>
            </a:r>
            <a:r>
              <a:rPr lang="en-US" dirty="0"/>
              <a:t>cyst-like or bubble-like structures, </a:t>
            </a:r>
            <a:r>
              <a:rPr lang="en-US" dirty="0" smtClean="0"/>
              <a:t>larger than </a:t>
            </a:r>
            <a:r>
              <a:rPr lang="en-US" dirty="0"/>
              <a:t>1 cm in </a:t>
            </a:r>
            <a:r>
              <a:rPr lang="en-US" dirty="0" smtClean="0"/>
              <a:t>diameter.</a:t>
            </a:r>
          </a:p>
          <a:p>
            <a:pPr marL="114300" indent="0" algn="just">
              <a:buNone/>
            </a:pPr>
            <a:r>
              <a:rPr lang="en-US" dirty="0" smtClean="0"/>
              <a:t>They </a:t>
            </a:r>
            <a:r>
              <a:rPr lang="en-US" dirty="0"/>
              <a:t>are formed by </a:t>
            </a:r>
            <a:r>
              <a:rPr lang="en-US" dirty="0" smtClean="0"/>
              <a:t>the rupture </a:t>
            </a:r>
            <a:r>
              <a:rPr lang="en-US" dirty="0"/>
              <a:t>of adjacent air spaces </a:t>
            </a:r>
            <a:r>
              <a:rPr lang="en-US" dirty="0" smtClean="0"/>
              <a:t>while </a:t>
            </a:r>
            <a:r>
              <a:rPr lang="en-US" b="1" i="1" dirty="0" smtClean="0"/>
              <a:t>blebs</a:t>
            </a:r>
            <a:r>
              <a:rPr lang="en-US" i="1" dirty="0" smtClean="0"/>
              <a:t> </a:t>
            </a:r>
            <a:r>
              <a:rPr lang="en-US" dirty="0"/>
              <a:t>are the result </a:t>
            </a:r>
            <a:r>
              <a:rPr lang="en-US" dirty="0" smtClean="0"/>
              <a:t>of rupture </a:t>
            </a:r>
            <a:r>
              <a:rPr lang="en-US" dirty="0"/>
              <a:t>of alveoli directly into the </a:t>
            </a:r>
            <a:r>
              <a:rPr lang="en-US" dirty="0" err="1" smtClean="0"/>
              <a:t>subpleural</a:t>
            </a:r>
            <a:r>
              <a:rPr lang="en-US" dirty="0" smtClean="0"/>
              <a:t> </a:t>
            </a:r>
            <a:r>
              <a:rPr lang="en-US" dirty="0"/>
              <a:t>interstitial </a:t>
            </a:r>
            <a:r>
              <a:rPr lang="en-US" dirty="0" smtClean="0"/>
              <a:t>tissue and </a:t>
            </a:r>
            <a:r>
              <a:rPr lang="en-US" dirty="0"/>
              <a:t>are the common cause of spontaneous </a:t>
            </a:r>
            <a:r>
              <a:rPr lang="en-US" b="1" dirty="0"/>
              <a:t>pneumothorax</a:t>
            </a:r>
          </a:p>
        </p:txBody>
      </p:sp>
    </p:spTree>
    <p:extLst>
      <p:ext uri="{BB962C8B-B14F-4D97-AF65-F5344CB8AC3E}">
        <p14:creationId xmlns:p14="http://schemas.microsoft.com/office/powerpoint/2010/main" val="379759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i="1" dirty="0"/>
              <a:t>Microscopically, </a:t>
            </a:r>
            <a:r>
              <a:rPr lang="en-US" dirty="0"/>
              <a:t>depending upon the type of </a:t>
            </a:r>
            <a:r>
              <a:rPr lang="en-US" dirty="0" smtClean="0"/>
              <a:t>emphysema, there </a:t>
            </a:r>
            <a:r>
              <a:rPr lang="en-US" dirty="0"/>
              <a:t>is </a:t>
            </a:r>
            <a:r>
              <a:rPr lang="en-US" b="1" dirty="0"/>
              <a:t>dilatation</a:t>
            </a:r>
            <a:r>
              <a:rPr lang="en-US" dirty="0"/>
              <a:t> of air spaces and </a:t>
            </a:r>
            <a:r>
              <a:rPr lang="en-US" b="1" dirty="0"/>
              <a:t>destruction</a:t>
            </a:r>
            <a:r>
              <a:rPr lang="en-US" dirty="0"/>
              <a:t> of </a:t>
            </a:r>
            <a:r>
              <a:rPr lang="en-US" dirty="0" err="1" smtClean="0"/>
              <a:t>septal</a:t>
            </a:r>
            <a:r>
              <a:rPr lang="en-US" dirty="0" smtClean="0"/>
              <a:t> walls </a:t>
            </a:r>
            <a:r>
              <a:rPr lang="en-US" dirty="0"/>
              <a:t>of part of </a:t>
            </a:r>
            <a:r>
              <a:rPr lang="en-US" dirty="0" err="1"/>
              <a:t>acinus</a:t>
            </a:r>
            <a:r>
              <a:rPr lang="en-US" dirty="0"/>
              <a:t> involved i.e. respiratory </a:t>
            </a:r>
            <a:r>
              <a:rPr lang="en-US" dirty="0" err="1"/>
              <a:t>bron</a:t>
            </a:r>
            <a:r>
              <a:rPr lang="en-US" dirty="0"/>
              <a:t> </a:t>
            </a:r>
            <a:r>
              <a:rPr lang="en-US" dirty="0" err="1" smtClean="0"/>
              <a:t>chioles</a:t>
            </a:r>
            <a:r>
              <a:rPr lang="en-US" dirty="0" smtClean="0"/>
              <a:t>, alveolar </a:t>
            </a:r>
            <a:r>
              <a:rPr lang="en-US" dirty="0"/>
              <a:t>ducts and alveolar sacs.</a:t>
            </a:r>
          </a:p>
        </p:txBody>
      </p:sp>
    </p:spTree>
    <p:extLst>
      <p:ext uri="{BB962C8B-B14F-4D97-AF65-F5344CB8AC3E}">
        <p14:creationId xmlns:p14="http://schemas.microsoft.com/office/powerpoint/2010/main" val="235221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Panacinar</a:t>
            </a:r>
            <a:r>
              <a:rPr lang="en-US" sz="2800" dirty="0"/>
              <a:t> (</a:t>
            </a:r>
            <a:r>
              <a:rPr lang="en-US" sz="2800" dirty="0" err="1"/>
              <a:t>Panlobular</a:t>
            </a:r>
            <a:r>
              <a:rPr lang="en-US" sz="2800" dirty="0"/>
              <a:t>) emphysema showing involvement of the entire lobules and whole of </a:t>
            </a:r>
            <a:r>
              <a:rPr lang="en-US" sz="2800" dirty="0" err="1"/>
              <a:t>acinus</a:t>
            </a:r>
            <a:r>
              <a:rPr lang="en-US" sz="2800" dirty="0"/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95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7620000" cy="563562"/>
          </a:xfrm>
        </p:spPr>
        <p:txBody>
          <a:bodyPr/>
          <a:lstStyle/>
          <a:p>
            <a:r>
              <a:rPr lang="en-US" sz="2400" dirty="0"/>
              <a:t>The anatomic regions of involvement in an </a:t>
            </a:r>
            <a:r>
              <a:rPr lang="en-US" sz="2400" dirty="0" err="1"/>
              <a:t>acinus</a:t>
            </a:r>
            <a:r>
              <a:rPr lang="en-US" sz="2400" dirty="0"/>
              <a:t> in major forms of emphysema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42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BRONCHIAL </a:t>
            </a:r>
            <a:r>
              <a:rPr lang="en-US" b="1" dirty="0" smtClean="0"/>
              <a:t>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smtClean="0"/>
              <a:t>Asthma </a:t>
            </a:r>
            <a:r>
              <a:rPr lang="en-US" b="1" dirty="0"/>
              <a:t>is a disease of airways that is </a:t>
            </a:r>
            <a:r>
              <a:rPr lang="en-US" b="1" dirty="0" err="1"/>
              <a:t>characterised</a:t>
            </a:r>
            <a:r>
              <a:rPr lang="en-US" b="1" dirty="0"/>
              <a:t> </a:t>
            </a:r>
            <a:r>
              <a:rPr lang="en-US" b="1" dirty="0" smtClean="0"/>
              <a:t>by increased </a:t>
            </a:r>
            <a:r>
              <a:rPr lang="en-US" b="1" dirty="0"/>
              <a:t>responsiveness of the tracheobronchial tree to </a:t>
            </a:r>
            <a:r>
              <a:rPr lang="en-US" b="1" dirty="0" smtClean="0"/>
              <a:t>a variety </a:t>
            </a:r>
            <a:r>
              <a:rPr lang="en-US" b="1" dirty="0"/>
              <a:t>of stimuli resulting in widespread </a:t>
            </a:r>
            <a:r>
              <a:rPr lang="en-US" b="1" dirty="0" smtClean="0"/>
              <a:t>spasmodic narrowing of </a:t>
            </a:r>
            <a:r>
              <a:rPr lang="en-US" b="1" dirty="0"/>
              <a:t>the air passages which may be relieved spontaneously or </a:t>
            </a:r>
            <a:r>
              <a:rPr lang="en-US" b="1" dirty="0" smtClean="0"/>
              <a:t>by therapy</a:t>
            </a:r>
            <a:r>
              <a:rPr lang="en-US" dirty="0" smtClean="0"/>
              <a:t>.</a:t>
            </a:r>
            <a:endParaRPr lang="en-US" dirty="0"/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r>
              <a:rPr lang="en-US" dirty="0" smtClean="0"/>
              <a:t>Asthma </a:t>
            </a:r>
            <a:r>
              <a:rPr lang="en-US" dirty="0"/>
              <a:t>is an </a:t>
            </a:r>
            <a:r>
              <a:rPr lang="en-US" dirty="0" smtClean="0"/>
              <a:t>episodic </a:t>
            </a:r>
            <a:r>
              <a:rPr lang="en-US" dirty="0"/>
              <a:t>disease manifested </a:t>
            </a:r>
            <a:r>
              <a:rPr lang="en-US" b="1" dirty="0" smtClean="0"/>
              <a:t>clinically</a:t>
            </a:r>
            <a:r>
              <a:rPr lang="en-US" dirty="0" smtClean="0"/>
              <a:t> by </a:t>
            </a:r>
            <a:r>
              <a:rPr lang="en-US" dirty="0"/>
              <a:t>paroxysms of </a:t>
            </a:r>
            <a:r>
              <a:rPr lang="en-US" dirty="0" err="1"/>
              <a:t>dyspnoea</a:t>
            </a:r>
            <a:r>
              <a:rPr lang="en-US" dirty="0"/>
              <a:t>, cough and wheezing. </a:t>
            </a:r>
            <a:endParaRPr lang="en-US" dirty="0" smtClean="0"/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dirty="0" smtClean="0"/>
              <a:t>However, a </a:t>
            </a:r>
            <a:r>
              <a:rPr lang="en-US" dirty="0"/>
              <a:t>severe and unremitting form of the disease termed </a:t>
            </a:r>
            <a:r>
              <a:rPr lang="en-US" b="1" i="1" dirty="0" smtClean="0"/>
              <a:t>status</a:t>
            </a:r>
            <a:r>
              <a:rPr lang="en-US" i="1" dirty="0" smtClean="0"/>
              <a:t> </a:t>
            </a:r>
            <a:r>
              <a:rPr lang="en-US" b="1" i="1" dirty="0" err="1" smtClean="0"/>
              <a:t>asthmaticus</a:t>
            </a:r>
            <a:r>
              <a:rPr lang="en-US" i="1" dirty="0" smtClean="0"/>
              <a:t> </a:t>
            </a:r>
            <a:r>
              <a:rPr lang="en-US" dirty="0"/>
              <a:t>may prove fatal.</a:t>
            </a:r>
          </a:p>
        </p:txBody>
      </p:sp>
    </p:spTree>
    <p:extLst>
      <p:ext uri="{BB962C8B-B14F-4D97-AF65-F5344CB8AC3E}">
        <p14:creationId xmlns:p14="http://schemas.microsoft.com/office/powerpoint/2010/main" val="335035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/>
              <a:t>It occurs at all ages but nearly 50% of </a:t>
            </a:r>
            <a:r>
              <a:rPr lang="en-US" dirty="0" smtClean="0"/>
              <a:t>cases develop </a:t>
            </a:r>
            <a:r>
              <a:rPr lang="en-US" dirty="0"/>
              <a:t>it before the age of 10 years. In adults, both sexes </a:t>
            </a:r>
            <a:r>
              <a:rPr lang="en-US" dirty="0" smtClean="0"/>
              <a:t>are affected </a:t>
            </a:r>
            <a:r>
              <a:rPr lang="en-US" dirty="0"/>
              <a:t>equally but in </a:t>
            </a:r>
            <a:r>
              <a:rPr lang="en-US" dirty="0" smtClean="0"/>
              <a:t>children </a:t>
            </a:r>
            <a:r>
              <a:rPr lang="en-US" dirty="0"/>
              <a:t>there is 2:1 male-female ratio</a:t>
            </a:r>
          </a:p>
        </p:txBody>
      </p:sp>
    </p:spTree>
    <p:extLst>
      <p:ext uri="{BB962C8B-B14F-4D97-AF65-F5344CB8AC3E}">
        <p14:creationId xmlns:p14="http://schemas.microsoft.com/office/powerpoint/2010/main" val="2641875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ETIOPATHOGENESIS AND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dirty="0" smtClean="0"/>
              <a:t>stimuli initiating </a:t>
            </a:r>
            <a:r>
              <a:rPr lang="en-US" dirty="0"/>
              <a:t>bronchial asthma, two broad etiologic types </a:t>
            </a:r>
            <a:r>
              <a:rPr lang="en-US" dirty="0" smtClean="0"/>
              <a:t>are traditionally </a:t>
            </a:r>
            <a:r>
              <a:rPr lang="en-US" dirty="0"/>
              <a:t>described: </a:t>
            </a:r>
            <a:r>
              <a:rPr lang="en-US" b="1" i="1" dirty="0"/>
              <a:t>extrinsic</a:t>
            </a:r>
            <a:r>
              <a:rPr lang="en-US" i="1" dirty="0"/>
              <a:t> (</a:t>
            </a:r>
            <a:r>
              <a:rPr lang="en-US" b="1" i="1" dirty="0"/>
              <a:t>allergic</a:t>
            </a:r>
            <a:r>
              <a:rPr lang="en-US" i="1" dirty="0"/>
              <a:t>, </a:t>
            </a:r>
            <a:r>
              <a:rPr lang="en-US" b="1" i="1" dirty="0"/>
              <a:t>atopic</a:t>
            </a:r>
            <a:r>
              <a:rPr lang="en-US" i="1" dirty="0"/>
              <a:t>) </a:t>
            </a:r>
            <a:r>
              <a:rPr lang="en-US" dirty="0"/>
              <a:t>and </a:t>
            </a:r>
            <a:r>
              <a:rPr lang="en-US" b="1" i="1" dirty="0" smtClean="0"/>
              <a:t>intrinsic</a:t>
            </a:r>
            <a:r>
              <a:rPr lang="en-US" i="1" dirty="0" smtClean="0"/>
              <a:t> (</a:t>
            </a:r>
            <a:r>
              <a:rPr lang="en-US" b="1" i="1" dirty="0" smtClean="0"/>
              <a:t>idiosyncratic</a:t>
            </a:r>
            <a:r>
              <a:rPr lang="en-US" i="1" dirty="0"/>
              <a:t>, non-atopic) asthma. </a:t>
            </a:r>
            <a:r>
              <a:rPr lang="en-US" dirty="0"/>
              <a:t>A third type is a </a:t>
            </a:r>
            <a:r>
              <a:rPr lang="en-US" i="1" dirty="0"/>
              <a:t>mixed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/>
              <a:t>Chronic obstructive pulmonary disease (COPD) or </a:t>
            </a:r>
            <a:r>
              <a:rPr lang="en-US" dirty="0" smtClean="0"/>
              <a:t>chronic obstructive </a:t>
            </a:r>
            <a:r>
              <a:rPr lang="en-US" dirty="0"/>
              <a:t>airway disease (COAD) are </a:t>
            </a:r>
            <a:r>
              <a:rPr lang="en-US" dirty="0" smtClean="0"/>
              <a:t>commonly used clinical </a:t>
            </a:r>
            <a:r>
              <a:rPr lang="en-US" dirty="0"/>
              <a:t>terms for a group of pathological conditions in </a:t>
            </a:r>
            <a:r>
              <a:rPr lang="en-US" dirty="0" smtClean="0"/>
              <a:t>which there </a:t>
            </a:r>
            <a:r>
              <a:rPr lang="en-US" dirty="0"/>
              <a:t>is chronic, partial or complete, </a:t>
            </a:r>
            <a:r>
              <a:rPr lang="en-US" b="1" dirty="0"/>
              <a:t>obstruction</a:t>
            </a:r>
            <a:r>
              <a:rPr lang="en-US" dirty="0"/>
              <a:t> to </a:t>
            </a:r>
            <a:r>
              <a:rPr lang="en-US" dirty="0" smtClean="0"/>
              <a:t>the airflow </a:t>
            </a:r>
            <a:r>
              <a:rPr lang="en-US" dirty="0"/>
              <a:t>at any level from trachea to the smallest </a:t>
            </a:r>
            <a:r>
              <a:rPr lang="en-US" dirty="0" smtClean="0"/>
              <a:t>airways resulting </a:t>
            </a:r>
            <a:r>
              <a:rPr lang="en-US" dirty="0"/>
              <a:t>in functional disability of the lungs i.e. these </a:t>
            </a:r>
            <a:r>
              <a:rPr lang="en-US" dirty="0" smtClean="0"/>
              <a:t>are diffuse </a:t>
            </a:r>
            <a:r>
              <a:rPr lang="en-US" dirty="0"/>
              <a:t>lung diseases.</a:t>
            </a:r>
          </a:p>
        </p:txBody>
      </p:sp>
    </p:spTree>
    <p:extLst>
      <p:ext uri="{BB962C8B-B14F-4D97-AF65-F5344CB8AC3E}">
        <p14:creationId xmlns:p14="http://schemas.microsoft.com/office/powerpoint/2010/main" val="2722857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1. Extrinsic (atopic, allergic) asthma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the </a:t>
            </a:r>
            <a:r>
              <a:rPr lang="en-US" b="1" dirty="0" smtClean="0"/>
              <a:t>most common </a:t>
            </a:r>
            <a:r>
              <a:rPr lang="en-US" dirty="0" smtClean="0"/>
              <a:t>type </a:t>
            </a:r>
            <a:r>
              <a:rPr lang="en-US" dirty="0"/>
              <a:t>of asthma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usually begins in </a:t>
            </a:r>
            <a:r>
              <a:rPr lang="en-US" b="1" dirty="0"/>
              <a:t>childhood</a:t>
            </a:r>
            <a:r>
              <a:rPr lang="en-US" dirty="0"/>
              <a:t> </a:t>
            </a:r>
            <a:r>
              <a:rPr lang="en-US" dirty="0" smtClean="0"/>
              <a:t>or in </a:t>
            </a:r>
            <a:r>
              <a:rPr lang="en-US" b="1" dirty="0"/>
              <a:t>early</a:t>
            </a:r>
            <a:r>
              <a:rPr lang="en-US" dirty="0"/>
              <a:t> adult life. </a:t>
            </a:r>
            <a:endParaRPr lang="en-US" dirty="0" smtClean="0"/>
          </a:p>
          <a:p>
            <a:r>
              <a:rPr lang="en-US" dirty="0" smtClean="0"/>
              <a:t>personal </a:t>
            </a:r>
            <a:r>
              <a:rPr lang="en-US" dirty="0"/>
              <a:t>and/or family history </a:t>
            </a:r>
            <a:r>
              <a:rPr lang="en-US" b="1" dirty="0" smtClean="0"/>
              <a:t>positive</a:t>
            </a:r>
          </a:p>
          <a:p>
            <a:endParaRPr lang="en-US" b="1" dirty="0"/>
          </a:p>
          <a:p>
            <a:pPr algn="just"/>
            <a:r>
              <a:rPr lang="en-US" dirty="0"/>
              <a:t>Hyper </a:t>
            </a:r>
            <a:r>
              <a:rPr lang="en-US" dirty="0" smtClean="0"/>
              <a:t>sensitivity to </a:t>
            </a:r>
            <a:r>
              <a:rPr lang="en-US" dirty="0"/>
              <a:t>various extrinsic antigenic substances or ‘</a:t>
            </a:r>
            <a:r>
              <a:rPr lang="en-US" b="1" dirty="0"/>
              <a:t>allergens</a:t>
            </a:r>
            <a:r>
              <a:rPr lang="en-US" dirty="0"/>
              <a:t>’ </a:t>
            </a:r>
            <a:r>
              <a:rPr lang="en-US" dirty="0" smtClean="0"/>
              <a:t>is usually </a:t>
            </a:r>
            <a:r>
              <a:rPr lang="en-US" dirty="0"/>
              <a:t>present in these cases. </a:t>
            </a:r>
            <a:endParaRPr lang="en-US" dirty="0" smtClean="0"/>
          </a:p>
          <a:p>
            <a:pPr algn="just"/>
            <a:r>
              <a:rPr lang="en-US" dirty="0" smtClean="0"/>
              <a:t>Most </a:t>
            </a:r>
            <a:r>
              <a:rPr lang="en-US" dirty="0"/>
              <a:t>of these allergens cause </a:t>
            </a:r>
            <a:r>
              <a:rPr lang="en-US" dirty="0" err="1" smtClean="0"/>
              <a:t>illeffects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b="1" dirty="0"/>
              <a:t>inhalation</a:t>
            </a:r>
            <a:r>
              <a:rPr lang="en-US" dirty="0"/>
              <a:t> e.g. house dust, pollens, animal </a:t>
            </a:r>
            <a:r>
              <a:rPr lang="en-US" dirty="0" err="1" smtClean="0"/>
              <a:t>danders,moulds</a:t>
            </a:r>
            <a:r>
              <a:rPr lang="en-US" dirty="0" smtClean="0"/>
              <a:t> </a:t>
            </a:r>
            <a:r>
              <a:rPr lang="en-US" dirty="0"/>
              <a:t>etc. </a:t>
            </a:r>
            <a:endParaRPr lang="en-US" dirty="0" smtClean="0"/>
          </a:p>
          <a:p>
            <a:pPr algn="just"/>
            <a:r>
              <a:rPr lang="en-US" b="1" dirty="0" smtClean="0"/>
              <a:t>Occupational</a:t>
            </a:r>
            <a:r>
              <a:rPr lang="en-US" dirty="0" smtClean="0"/>
              <a:t> </a:t>
            </a:r>
            <a:r>
              <a:rPr lang="en-US" dirty="0"/>
              <a:t>asthma stimulated by fumes, </a:t>
            </a:r>
            <a:r>
              <a:rPr lang="en-US" dirty="0" smtClean="0"/>
              <a:t>gases and </a:t>
            </a:r>
            <a:r>
              <a:rPr lang="en-US" dirty="0"/>
              <a:t>organic and chemical dusts is a variant of extrinsic asthma.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258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391400" cy="1143000"/>
          </a:xfrm>
        </p:spPr>
        <p:txBody>
          <a:bodyPr/>
          <a:lstStyle/>
          <a:p>
            <a:r>
              <a:rPr lang="en-US" sz="3200" b="1" dirty="0"/>
              <a:t>2. Intrinsic (idiosyncratic, non-atopic) asthma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This type of </a:t>
            </a:r>
            <a:r>
              <a:rPr lang="en-US" dirty="0"/>
              <a:t>asthma develops later in adult life with negative personal </a:t>
            </a:r>
            <a:r>
              <a:rPr lang="en-US" dirty="0" smtClean="0"/>
              <a:t>or family </a:t>
            </a:r>
            <a:r>
              <a:rPr lang="en-US" dirty="0"/>
              <a:t>history of allergy, negative skin test and </a:t>
            </a:r>
            <a:r>
              <a:rPr lang="en-US" dirty="0" smtClean="0"/>
              <a:t>normal serum levels </a:t>
            </a:r>
            <a:r>
              <a:rPr lang="en-US" dirty="0"/>
              <a:t>of </a:t>
            </a:r>
            <a:r>
              <a:rPr lang="en-US" dirty="0" err="1"/>
              <a:t>IgE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114300" indent="0">
              <a:buNone/>
            </a:pPr>
            <a:r>
              <a:rPr lang="en-US" sz="3200" b="1" dirty="0"/>
              <a:t>3. Mixed type </a:t>
            </a:r>
            <a:endParaRPr lang="en-US" sz="3200" b="1" dirty="0" smtClean="0"/>
          </a:p>
          <a:p>
            <a:r>
              <a:rPr lang="en-US" dirty="0" smtClean="0"/>
              <a:t>Many </a:t>
            </a:r>
            <a:r>
              <a:rPr lang="en-US" dirty="0"/>
              <a:t>patients do not clearly </a:t>
            </a:r>
            <a:r>
              <a:rPr lang="en-US" dirty="0" smtClean="0"/>
              <a:t>fit </a:t>
            </a:r>
            <a:r>
              <a:rPr lang="en-US" dirty="0"/>
              <a:t>into either </a:t>
            </a:r>
            <a:r>
              <a:rPr lang="en-US" dirty="0" smtClean="0"/>
              <a:t>of the </a:t>
            </a:r>
            <a:r>
              <a:rPr lang="en-US" dirty="0"/>
              <a:t>above two categories and have mixed features of both.</a:t>
            </a:r>
          </a:p>
        </p:txBody>
      </p:sp>
    </p:spTree>
    <p:extLst>
      <p:ext uri="{BB962C8B-B14F-4D97-AF65-F5344CB8AC3E}">
        <p14:creationId xmlns:p14="http://schemas.microsoft.com/office/powerpoint/2010/main" val="1490453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MORPHOLOGIC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pathologic </a:t>
            </a:r>
            <a:r>
              <a:rPr lang="en-US" dirty="0" smtClean="0"/>
              <a:t>changes are </a:t>
            </a:r>
            <a:r>
              <a:rPr lang="en-US" dirty="0"/>
              <a:t>similar in both major types of </a:t>
            </a:r>
            <a:r>
              <a:rPr lang="en-US" dirty="0" smtClean="0"/>
              <a:t>asthma.</a:t>
            </a:r>
          </a:p>
          <a:p>
            <a:r>
              <a:rPr lang="en-US" b="1" i="1" dirty="0"/>
              <a:t>Grossly, </a:t>
            </a:r>
            <a:r>
              <a:rPr lang="en-US" dirty="0"/>
              <a:t>the lungs are </a:t>
            </a:r>
            <a:r>
              <a:rPr lang="en-US" dirty="0" err="1"/>
              <a:t>overdistended</a:t>
            </a:r>
            <a:r>
              <a:rPr lang="en-US" dirty="0"/>
              <a:t> due to over-</a:t>
            </a:r>
            <a:r>
              <a:rPr lang="en-US" dirty="0" err="1"/>
              <a:t>infl</a:t>
            </a:r>
            <a:r>
              <a:rPr lang="en-US" dirty="0"/>
              <a:t> </a:t>
            </a:r>
            <a:r>
              <a:rPr lang="en-US" dirty="0" err="1"/>
              <a:t>ation</a:t>
            </a:r>
            <a:r>
              <a:rPr lang="en-US" dirty="0" smtClean="0"/>
              <a:t>.</a:t>
            </a:r>
          </a:p>
          <a:p>
            <a:r>
              <a:rPr lang="en-US" b="1" i="1" dirty="0"/>
              <a:t>Microscopically, </a:t>
            </a:r>
            <a:r>
              <a:rPr lang="en-US" dirty="0"/>
              <a:t>the following changes are observed</a:t>
            </a:r>
          </a:p>
          <a:p>
            <a:pPr marL="114300" indent="0" algn="just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mucus plugs contain normal or degenerated </a:t>
            </a:r>
            <a:r>
              <a:rPr lang="en-US" dirty="0" smtClean="0"/>
              <a:t>respiratory epithelium </a:t>
            </a:r>
            <a:r>
              <a:rPr lang="en-US" dirty="0"/>
              <a:t>forming twisted strips called </a:t>
            </a:r>
            <a:r>
              <a:rPr lang="en-US" b="1" i="1" dirty="0" err="1" smtClean="0"/>
              <a:t>Curschmann’s</a:t>
            </a:r>
            <a:r>
              <a:rPr lang="en-US" b="1" i="1" dirty="0" smtClean="0"/>
              <a:t> spirals</a:t>
            </a:r>
            <a:r>
              <a:rPr lang="en-US" dirty="0"/>
              <a:t>.</a:t>
            </a:r>
          </a:p>
          <a:p>
            <a:pPr marL="114300" indent="0" algn="just">
              <a:buNone/>
            </a:pPr>
            <a:r>
              <a:rPr lang="en-US" dirty="0"/>
              <a:t>2. </a:t>
            </a:r>
            <a:r>
              <a:rPr lang="en-US" dirty="0" smtClean="0"/>
              <a:t>The </a:t>
            </a:r>
            <a:r>
              <a:rPr lang="en-US" dirty="0"/>
              <a:t>sputum usually contains numerous </a:t>
            </a:r>
            <a:r>
              <a:rPr lang="en-US" dirty="0" smtClean="0"/>
              <a:t>eosinophils and diamond-shaped </a:t>
            </a:r>
            <a:r>
              <a:rPr lang="en-US" dirty="0"/>
              <a:t>crystals derived from </a:t>
            </a:r>
            <a:r>
              <a:rPr lang="en-US" dirty="0" smtClean="0"/>
              <a:t>eosinophils called </a:t>
            </a:r>
            <a:r>
              <a:rPr lang="en-US" b="1" i="1" dirty="0" smtClean="0"/>
              <a:t>Charcot-Leyden </a:t>
            </a:r>
            <a:r>
              <a:rPr lang="en-US" b="1" i="1" dirty="0"/>
              <a:t>crystals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7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/>
              <a:t>3. </a:t>
            </a:r>
            <a:r>
              <a:rPr lang="en-US" dirty="0" smtClean="0"/>
              <a:t>The </a:t>
            </a:r>
            <a:r>
              <a:rPr lang="en-US" dirty="0"/>
              <a:t>bronchial wall shows </a:t>
            </a:r>
            <a:r>
              <a:rPr lang="en-US" b="1" dirty="0"/>
              <a:t>thickened</a:t>
            </a:r>
            <a:r>
              <a:rPr lang="en-US" dirty="0"/>
              <a:t> basement </a:t>
            </a:r>
            <a:r>
              <a:rPr lang="en-US" dirty="0" smtClean="0"/>
              <a:t>membrane of </a:t>
            </a:r>
            <a:r>
              <a:rPr lang="en-US" dirty="0"/>
              <a:t>the bronchial epithelium, </a:t>
            </a:r>
            <a:r>
              <a:rPr lang="en-US" dirty="0" err="1"/>
              <a:t>submucosal</a:t>
            </a:r>
            <a:r>
              <a:rPr lang="en-US" dirty="0"/>
              <a:t> </a:t>
            </a:r>
            <a:r>
              <a:rPr lang="en-US" dirty="0" err="1"/>
              <a:t>oedema</a:t>
            </a:r>
            <a:r>
              <a:rPr lang="en-US" dirty="0"/>
              <a:t> </a:t>
            </a:r>
            <a:r>
              <a:rPr lang="en-US" dirty="0" smtClean="0"/>
              <a:t>and inflammatory infiltrate </a:t>
            </a:r>
            <a:r>
              <a:rPr lang="en-US" dirty="0"/>
              <a:t>consisting of lymphocytes </a:t>
            </a:r>
            <a:r>
              <a:rPr lang="en-US" dirty="0" smtClean="0"/>
              <a:t>and plasma </a:t>
            </a:r>
            <a:r>
              <a:rPr lang="en-US" dirty="0"/>
              <a:t>cells with prominence of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eosinophils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69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Diagrammatic appearance of </a:t>
            </a:r>
            <a:r>
              <a:rPr lang="en-US" sz="2000" dirty="0" err="1"/>
              <a:t>Curschmann’s</a:t>
            </a:r>
            <a:r>
              <a:rPr lang="en-US" sz="2000" dirty="0"/>
              <a:t> spiral </a:t>
            </a:r>
            <a:r>
              <a:rPr lang="en-US" sz="2000" dirty="0" smtClean="0"/>
              <a:t>and Charcot-Leyden </a:t>
            </a:r>
            <a:r>
              <a:rPr lang="en-US" sz="2000" dirty="0"/>
              <a:t>crystals found in mucus plugs in patients with </a:t>
            </a:r>
            <a:r>
              <a:rPr lang="en-US" sz="2000" dirty="0" smtClean="0"/>
              <a:t>bronchial asthma</a:t>
            </a:r>
            <a:r>
              <a:rPr lang="en-US" sz="2000" dirty="0"/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458200" cy="541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66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Asthmatic </a:t>
            </a:r>
            <a:r>
              <a:rPr lang="en-US" dirty="0"/>
              <a:t>patients </a:t>
            </a:r>
            <a:r>
              <a:rPr lang="en-US" dirty="0" smtClean="0"/>
              <a:t>suffer from </a:t>
            </a:r>
            <a:r>
              <a:rPr lang="en-US" b="1" dirty="0" smtClean="0"/>
              <a:t>episodes</a:t>
            </a:r>
            <a:r>
              <a:rPr lang="en-US" dirty="0" smtClean="0"/>
              <a:t> </a:t>
            </a:r>
            <a:r>
              <a:rPr lang="en-US" dirty="0"/>
              <a:t>of acute </a:t>
            </a:r>
            <a:r>
              <a:rPr lang="en-US" dirty="0" smtClean="0"/>
              <a:t>exacerbations </a:t>
            </a:r>
            <a:r>
              <a:rPr lang="en-US" dirty="0"/>
              <a:t>interspersed with </a:t>
            </a:r>
            <a:r>
              <a:rPr lang="en-US" dirty="0" smtClean="0"/>
              <a:t>symptom free periods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Characteristic </a:t>
            </a:r>
            <a:r>
              <a:rPr lang="en-US" dirty="0"/>
              <a:t>clinical features are </a:t>
            </a:r>
            <a:r>
              <a:rPr lang="en-US" b="1" dirty="0"/>
              <a:t>paroxysms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dyspnoea</a:t>
            </a:r>
            <a:r>
              <a:rPr lang="en-US" dirty="0"/>
              <a:t>, cough and wheezing. </a:t>
            </a:r>
            <a:r>
              <a:rPr lang="en-US" b="1" dirty="0"/>
              <a:t>Most attacks typically last for </a:t>
            </a:r>
            <a:r>
              <a:rPr lang="en-US" b="1" dirty="0" smtClean="0"/>
              <a:t>a few </a:t>
            </a:r>
            <a:r>
              <a:rPr lang="en-US" b="1" dirty="0"/>
              <a:t>minutes to hours. </a:t>
            </a:r>
            <a:endParaRPr lang="en-US" b="1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When </a:t>
            </a:r>
            <a:r>
              <a:rPr lang="en-US" dirty="0"/>
              <a:t>attacks occur continuously, it </a:t>
            </a:r>
            <a:r>
              <a:rPr lang="en-US" dirty="0" smtClean="0"/>
              <a:t>may result </a:t>
            </a:r>
            <a:r>
              <a:rPr lang="en-US" dirty="0"/>
              <a:t>in more serious condition called </a:t>
            </a:r>
            <a:r>
              <a:rPr lang="en-US" b="1" i="1" dirty="0"/>
              <a:t>status</a:t>
            </a:r>
            <a:r>
              <a:rPr lang="en-US" i="1" dirty="0"/>
              <a:t> </a:t>
            </a:r>
            <a:r>
              <a:rPr lang="en-US" b="1" i="1" dirty="0" err="1"/>
              <a:t>asthmaticus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BRONCHIECTASIS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smtClean="0"/>
              <a:t>Bronchiectasis </a:t>
            </a:r>
            <a:r>
              <a:rPr lang="en-US" b="1" dirty="0"/>
              <a:t>is </a:t>
            </a:r>
            <a:r>
              <a:rPr lang="en-US" b="1" dirty="0" smtClean="0"/>
              <a:t>defined </a:t>
            </a:r>
            <a:r>
              <a:rPr lang="en-US" b="1" dirty="0"/>
              <a:t>as abnormal and </a:t>
            </a:r>
            <a:r>
              <a:rPr lang="en-US" b="1" dirty="0" smtClean="0"/>
              <a:t>irreversible dilatation </a:t>
            </a:r>
            <a:r>
              <a:rPr lang="en-US" b="1" dirty="0"/>
              <a:t>of the bronchi and bronchioles (greater than 2 mm </a:t>
            </a:r>
            <a:r>
              <a:rPr lang="en-US" b="1" dirty="0" smtClean="0"/>
              <a:t>in diameter</a:t>
            </a:r>
            <a:r>
              <a:rPr lang="en-US" b="1" dirty="0"/>
              <a:t>) developing secondary to </a:t>
            </a:r>
            <a:r>
              <a:rPr lang="en-US" b="1" dirty="0" smtClean="0"/>
              <a:t>inflammatory weakening of </a:t>
            </a:r>
            <a:r>
              <a:rPr lang="en-US" b="1" dirty="0"/>
              <a:t>the bronchial walls</a:t>
            </a:r>
            <a:r>
              <a:rPr lang="en-US" b="1" dirty="0" smtClean="0"/>
              <a:t>.</a:t>
            </a:r>
          </a:p>
          <a:p>
            <a:pPr marL="114300" indent="0" algn="just">
              <a:buNone/>
            </a:pPr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most characteristic </a:t>
            </a:r>
            <a:r>
              <a:rPr lang="en-US" dirty="0" smtClean="0"/>
              <a:t>clinical manifestation </a:t>
            </a:r>
            <a:r>
              <a:rPr lang="en-US" dirty="0"/>
              <a:t>of bronchiectasis is </a:t>
            </a:r>
            <a:r>
              <a:rPr lang="en-US" b="1" dirty="0"/>
              <a:t>persistent cough </a:t>
            </a:r>
            <a:r>
              <a:rPr lang="en-US" b="1" dirty="0" smtClean="0"/>
              <a:t>with expectoration </a:t>
            </a:r>
            <a:r>
              <a:rPr lang="en-US" dirty="0"/>
              <a:t>of </a:t>
            </a:r>
            <a:r>
              <a:rPr lang="en-US" b="1" dirty="0"/>
              <a:t>copious</a:t>
            </a:r>
            <a:r>
              <a:rPr lang="en-US" dirty="0"/>
              <a:t> amounts of </a:t>
            </a:r>
            <a:r>
              <a:rPr lang="en-US" b="1" dirty="0"/>
              <a:t>foul-smelling</a:t>
            </a:r>
            <a:r>
              <a:rPr lang="en-US" dirty="0"/>
              <a:t>, </a:t>
            </a:r>
            <a:r>
              <a:rPr lang="en-US" dirty="0" smtClean="0"/>
              <a:t>purulent sputum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1189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ETIOPATHOGENESI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origin of </a:t>
            </a:r>
            <a:r>
              <a:rPr lang="en-US" dirty="0" smtClean="0"/>
              <a:t>inflammatory destructive process </a:t>
            </a:r>
            <a:r>
              <a:rPr lang="en-US" dirty="0"/>
              <a:t>of bronchial walls is nearly always a result of </a:t>
            </a:r>
            <a:r>
              <a:rPr lang="en-US" dirty="0" smtClean="0"/>
              <a:t>two basic </a:t>
            </a:r>
            <a:r>
              <a:rPr lang="en-US" dirty="0"/>
              <a:t>mechanisms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en-US" i="1" dirty="0" err="1" smtClean="0"/>
              <a:t>Endobronchial</a:t>
            </a:r>
            <a:r>
              <a:rPr lang="en-US" i="1" dirty="0" smtClean="0"/>
              <a:t> </a:t>
            </a:r>
            <a:r>
              <a:rPr lang="en-US" i="1" dirty="0"/>
              <a:t>obstruction </a:t>
            </a:r>
            <a:r>
              <a:rPr lang="en-US" dirty="0"/>
              <a:t>by foreign body, </a:t>
            </a:r>
            <a:r>
              <a:rPr lang="en-US" dirty="0" smtClean="0"/>
              <a:t>neoplastic growth </a:t>
            </a:r>
            <a:r>
              <a:rPr lang="en-US" dirty="0"/>
              <a:t>or enlarged lymph nodes 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i="1" dirty="0" smtClean="0"/>
              <a:t>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58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MORPHOLOGIC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disease </a:t>
            </a:r>
            <a:r>
              <a:rPr lang="en-US" dirty="0" smtClean="0"/>
              <a:t>characteristically affects </a:t>
            </a:r>
            <a:r>
              <a:rPr lang="en-US" dirty="0"/>
              <a:t>distal bronchi and bronchioles beyond </a:t>
            </a:r>
            <a:r>
              <a:rPr lang="en-US" dirty="0" smtClean="0"/>
              <a:t>the segmental </a:t>
            </a:r>
            <a:r>
              <a:rPr lang="en-US" dirty="0"/>
              <a:t>bronchi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i="1" dirty="0"/>
              <a:t>Grossly, </a:t>
            </a:r>
            <a:r>
              <a:rPr lang="en-US" dirty="0"/>
              <a:t>the lungs may be involved </a:t>
            </a:r>
            <a:r>
              <a:rPr lang="en-US" b="1" dirty="0" smtClean="0"/>
              <a:t>diffusely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/>
              <a:t>segmentally</a:t>
            </a:r>
            <a:r>
              <a:rPr lang="en-US" dirty="0"/>
              <a:t>.</a:t>
            </a:r>
          </a:p>
          <a:p>
            <a:r>
              <a:rPr lang="en-US" b="1" dirty="0"/>
              <a:t>Bilateral</a:t>
            </a:r>
            <a:r>
              <a:rPr lang="en-US" dirty="0"/>
              <a:t> involvement of lower lobes occurs most frequently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67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Types of bronchial dilatations in bronchiectasis.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78" y="1600200"/>
            <a:ext cx="414764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9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entities </a:t>
            </a:r>
            <a:r>
              <a:rPr lang="en-US" dirty="0"/>
              <a:t>are included in COPD:</a:t>
            </a:r>
          </a:p>
          <a:p>
            <a:pPr marL="114300" indent="0" algn="ctr">
              <a:buNone/>
            </a:pPr>
            <a:r>
              <a:rPr lang="en-US" dirty="0" smtClean="0"/>
              <a:t>I. Chronic bronchitis</a:t>
            </a:r>
          </a:p>
          <a:p>
            <a:pPr marL="628650" indent="-514350" algn="ctr">
              <a:buAutoNum type="romanUcPeriod"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II. </a:t>
            </a:r>
            <a:r>
              <a:rPr lang="en-US" dirty="0" smtClean="0"/>
              <a:t>Emphysema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III. Bronchial </a:t>
            </a:r>
            <a:r>
              <a:rPr lang="en-US" dirty="0" smtClean="0"/>
              <a:t>asthma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IV. </a:t>
            </a:r>
            <a:r>
              <a:rPr lang="en-US" dirty="0" smtClean="0"/>
              <a:t>Bronchiectasis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V. Small airways disease (bronchiolitis)</a:t>
            </a:r>
          </a:p>
        </p:txBody>
      </p:sp>
    </p:spTree>
    <p:extLst>
      <p:ext uri="{BB962C8B-B14F-4D97-AF65-F5344CB8AC3E}">
        <p14:creationId xmlns:p14="http://schemas.microsoft.com/office/powerpoint/2010/main" val="2929573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/>
              <a:t>Cut surface </a:t>
            </a:r>
            <a:r>
              <a:rPr lang="en-US" dirty="0"/>
              <a:t>of the </a:t>
            </a:r>
            <a:r>
              <a:rPr lang="en-US" dirty="0" smtClean="0"/>
              <a:t>affected </a:t>
            </a:r>
            <a:r>
              <a:rPr lang="en-US" dirty="0"/>
              <a:t>lobes, generally the </a:t>
            </a:r>
            <a:r>
              <a:rPr lang="en-US" dirty="0" smtClean="0"/>
              <a:t>lower zones</a:t>
            </a:r>
            <a:r>
              <a:rPr lang="en-US" dirty="0"/>
              <a:t>, shows </a:t>
            </a:r>
            <a:r>
              <a:rPr lang="en-US" dirty="0" smtClean="0"/>
              <a:t>characteristic </a:t>
            </a:r>
            <a:r>
              <a:rPr lang="en-US" b="1" dirty="0"/>
              <a:t>h</a:t>
            </a:r>
            <a:r>
              <a:rPr lang="en-US" b="1" dirty="0" smtClean="0"/>
              <a:t>oney-combed </a:t>
            </a:r>
            <a:r>
              <a:rPr lang="en-US" b="1" dirty="0"/>
              <a:t>appearance</a:t>
            </a:r>
            <a:r>
              <a:rPr lang="en-US" dirty="0"/>
              <a:t>. </a:t>
            </a:r>
            <a:endParaRPr lang="en-US" dirty="0" smtClean="0"/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dirty="0" smtClean="0"/>
              <a:t>The bronchi </a:t>
            </a:r>
            <a:r>
              <a:rPr lang="en-US" dirty="0"/>
              <a:t>are extensively dilated nearly to the pleura, their </a:t>
            </a:r>
            <a:r>
              <a:rPr lang="en-US" dirty="0" smtClean="0"/>
              <a:t>walls are </a:t>
            </a:r>
            <a:r>
              <a:rPr lang="en-US" dirty="0"/>
              <a:t>thickened and the </a:t>
            </a:r>
            <a:r>
              <a:rPr lang="en-US" dirty="0" err="1"/>
              <a:t>lumina</a:t>
            </a:r>
            <a:r>
              <a:rPr lang="en-US" dirty="0"/>
              <a:t> are </a:t>
            </a:r>
            <a:r>
              <a:rPr lang="en-US" dirty="0" smtClean="0"/>
              <a:t>filled </a:t>
            </a:r>
            <a:r>
              <a:rPr lang="en-US" dirty="0"/>
              <a:t>with </a:t>
            </a:r>
            <a:r>
              <a:rPr lang="en-US" b="1" dirty="0"/>
              <a:t>mucus or </a:t>
            </a:r>
            <a:r>
              <a:rPr lang="en-US" b="1" dirty="0" err="1" smtClean="0"/>
              <a:t>muco</a:t>
            </a:r>
            <a:r>
              <a:rPr lang="en-US" b="1" dirty="0" smtClean="0"/>
              <a:t>-pus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9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Bronchiectasis of the lung. Sectioned surface shows honey-combed appearance of the lung</a:t>
            </a:r>
            <a:endParaRPr lang="en-US" sz="32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600201"/>
            <a:ext cx="838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50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/>
          <a:lstStyle/>
          <a:p>
            <a:pPr algn="just"/>
            <a:r>
              <a:rPr lang="en-US" sz="2400" dirty="0"/>
              <a:t>Microscopic appearance of a dilated distal bronchiole </a:t>
            </a:r>
            <a:r>
              <a:rPr lang="en-US" sz="2400" dirty="0" smtClean="0"/>
              <a:t>in bronchiectasis</a:t>
            </a:r>
            <a:r>
              <a:rPr lang="en-US" sz="2400" dirty="0"/>
              <a:t>. </a:t>
            </a:r>
            <a:r>
              <a:rPr lang="en-US" sz="2400" dirty="0" smtClean="0"/>
              <a:t>The </a:t>
            </a:r>
            <a:r>
              <a:rPr lang="en-US" sz="2400" dirty="0"/>
              <a:t>bronchial wall is </a:t>
            </a:r>
            <a:r>
              <a:rPr lang="en-US" sz="2400" b="1" dirty="0"/>
              <a:t>thickened</a:t>
            </a:r>
            <a:r>
              <a:rPr lang="en-US" sz="2400" dirty="0"/>
              <a:t> and </a:t>
            </a:r>
            <a:r>
              <a:rPr lang="en-US" sz="2400" b="1" dirty="0" smtClean="0"/>
              <a:t>infiltrated</a:t>
            </a:r>
            <a:r>
              <a:rPr lang="en-US" sz="2400" dirty="0" smtClean="0"/>
              <a:t> </a:t>
            </a:r>
            <a:r>
              <a:rPr lang="en-US" sz="2400" dirty="0"/>
              <a:t>by </a:t>
            </a:r>
            <a:r>
              <a:rPr lang="en-US" sz="2400" b="1" dirty="0"/>
              <a:t>acute </a:t>
            </a:r>
            <a:r>
              <a:rPr lang="en-US" sz="2400" b="1" dirty="0" smtClean="0"/>
              <a:t>and chronic </a:t>
            </a:r>
            <a:r>
              <a:rPr lang="en-US" sz="2400" dirty="0" smtClean="0"/>
              <a:t>inflammatory </a:t>
            </a:r>
            <a:r>
              <a:rPr lang="en-US" sz="2400" dirty="0"/>
              <a:t>cells. The </a:t>
            </a:r>
            <a:r>
              <a:rPr lang="en-US" sz="2400" b="1" dirty="0"/>
              <a:t>mucosa</a:t>
            </a:r>
            <a:r>
              <a:rPr lang="en-US" sz="2400" dirty="0"/>
              <a:t> is sloughed off at places with exudate of </a:t>
            </a:r>
            <a:r>
              <a:rPr lang="en-US" sz="2400" dirty="0" err="1"/>
              <a:t>muco</a:t>
            </a:r>
            <a:r>
              <a:rPr lang="en-US" sz="2400" dirty="0"/>
              <a:t>-pus in the lumen (arrow).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840"/>
            <a:ext cx="8534400" cy="483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992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clinical manifestations </a:t>
            </a:r>
            <a:r>
              <a:rPr lang="en-US" dirty="0" smtClean="0"/>
              <a:t>of bronchiectasis </a:t>
            </a:r>
            <a:r>
              <a:rPr lang="en-US" dirty="0"/>
              <a:t>typically consist of chronic cough with </a:t>
            </a:r>
            <a:r>
              <a:rPr lang="en-US" dirty="0" err="1" smtClean="0"/>
              <a:t>foulsmelling</a:t>
            </a:r>
            <a:r>
              <a:rPr lang="en-US" dirty="0" smtClean="0"/>
              <a:t> sputum </a:t>
            </a:r>
            <a:r>
              <a:rPr lang="en-US" dirty="0"/>
              <a:t>production, </a:t>
            </a:r>
            <a:r>
              <a:rPr lang="en-US" dirty="0" err="1" smtClean="0"/>
              <a:t>haemoptysis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recurrent pneumonia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984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 THANK YOU 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15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91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2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REID INDEX USED AS CRITERIA OF QUANTITATION IN CHRONIC BRONCHITIS IS THE RATIO OF THICKNESS OF:</a:t>
            </a:r>
          </a:p>
          <a:p>
            <a:endParaRPr lang="en-US" dirty="0"/>
          </a:p>
          <a:p>
            <a:pPr marL="571500" indent="-457200">
              <a:buAutoNum type="alphaUcPeriod"/>
            </a:pPr>
            <a:r>
              <a:rPr lang="en-US" dirty="0" smtClean="0"/>
              <a:t>BRONCHIAL MUCOSA TO THAT OF BRONCHIAL WALL</a:t>
            </a:r>
          </a:p>
          <a:p>
            <a:pPr marL="571500" indent="-457200">
              <a:buAutoNum type="alphaUcPeriod"/>
            </a:pPr>
            <a:r>
              <a:rPr lang="en-US" dirty="0" smtClean="0"/>
              <a:t>SUBMUCOSAL GLANDS TO THAT OF BRONCHIAL WALL</a:t>
            </a:r>
          </a:p>
          <a:p>
            <a:pPr marL="571500" indent="-457200">
              <a:buAutoNum type="alphaUcPeriod"/>
            </a:pPr>
            <a:r>
              <a:rPr lang="en-US" dirty="0" smtClean="0"/>
              <a:t>BRONCHIAL CARTILAGE TO THAT OF THE BRONCHIAL WALL</a:t>
            </a:r>
          </a:p>
          <a:p>
            <a:pPr marL="571500" indent="-457200">
              <a:buAutoNum type="alphaUcPeriod"/>
            </a:pPr>
            <a:r>
              <a:rPr lang="en-US" dirty="0" smtClean="0"/>
              <a:t>INFLAMMATORY INFILTRATE TO THAT OF THE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14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EMPHYSEMA PATHOGENESIS IS</a:t>
            </a:r>
          </a:p>
          <a:p>
            <a:endParaRPr lang="en-US" dirty="0"/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EXCESSIVE LIPASE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DEFICIENCY OF LIPASE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EXCESSIVE ALPHA </a:t>
            </a:r>
            <a:r>
              <a:rPr lang="en-US" dirty="0"/>
              <a:t>1 ANTITRYPSIN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DEFICIENCY OF ALPHA 1 ANTITRYPSIN</a:t>
            </a:r>
          </a:p>
          <a:p>
            <a:pPr marL="5715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2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CHRONIC BRONCHITIS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Chronic </a:t>
            </a:r>
            <a:r>
              <a:rPr lang="en-US" sz="2800" dirty="0"/>
              <a:t>bronchitis is a common </a:t>
            </a:r>
            <a:r>
              <a:rPr lang="en-US" sz="2800" dirty="0" smtClean="0"/>
              <a:t>condition defined </a:t>
            </a:r>
            <a:r>
              <a:rPr lang="en-US" sz="2800" b="1" i="1" dirty="0"/>
              <a:t>clinically</a:t>
            </a:r>
            <a:r>
              <a:rPr lang="en-US" sz="2800" i="1" dirty="0"/>
              <a:t> </a:t>
            </a:r>
            <a:r>
              <a:rPr lang="en-US" sz="2800" dirty="0" smtClean="0"/>
              <a:t>as </a:t>
            </a:r>
            <a:r>
              <a:rPr lang="en-US" sz="2800" b="1" dirty="0" smtClean="0"/>
              <a:t>persistent</a:t>
            </a:r>
            <a:r>
              <a:rPr lang="en-US" sz="2800" dirty="0" smtClean="0"/>
              <a:t> </a:t>
            </a:r>
            <a:r>
              <a:rPr lang="en-US" sz="2800" dirty="0"/>
              <a:t>cough </a:t>
            </a:r>
            <a:r>
              <a:rPr lang="en-US" sz="2800" dirty="0" smtClean="0"/>
              <a:t>with expectoration </a:t>
            </a:r>
            <a:r>
              <a:rPr lang="en-US" sz="2800" dirty="0"/>
              <a:t>on most days for at </a:t>
            </a:r>
            <a:r>
              <a:rPr lang="en-US" sz="2800" dirty="0" smtClean="0"/>
              <a:t>least </a:t>
            </a:r>
            <a:r>
              <a:rPr lang="en-US" sz="2800" b="1" dirty="0" smtClean="0"/>
              <a:t>three</a:t>
            </a:r>
            <a:r>
              <a:rPr lang="en-US" sz="2800" dirty="0" smtClean="0"/>
              <a:t> </a:t>
            </a:r>
            <a:r>
              <a:rPr lang="en-US" sz="2800" dirty="0"/>
              <a:t>months of the year </a:t>
            </a:r>
            <a:r>
              <a:rPr lang="en-US" sz="2800" b="1" dirty="0"/>
              <a:t>for two or more consecutive </a:t>
            </a:r>
            <a:r>
              <a:rPr lang="en-US" sz="2800" dirty="0"/>
              <a:t>years.</a:t>
            </a:r>
          </a:p>
        </p:txBody>
      </p:sp>
    </p:spTree>
    <p:extLst>
      <p:ext uri="{BB962C8B-B14F-4D97-AF65-F5344CB8AC3E}">
        <p14:creationId xmlns:p14="http://schemas.microsoft.com/office/powerpoint/2010/main" val="690875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FEATURES OF ASTHMA ARE</a:t>
            </a:r>
          </a:p>
          <a:p>
            <a:endParaRPr lang="en-US" dirty="0"/>
          </a:p>
          <a:p>
            <a:pPr marL="571500" indent="-457200">
              <a:buAutoNum type="alphaUcPeriod"/>
            </a:pPr>
            <a:r>
              <a:rPr lang="en-US" i="1" dirty="0" err="1" smtClean="0"/>
              <a:t>Curschmann’s</a:t>
            </a:r>
            <a:r>
              <a:rPr lang="en-US" i="1" dirty="0" smtClean="0"/>
              <a:t> </a:t>
            </a:r>
            <a:r>
              <a:rPr lang="en-US" i="1" dirty="0"/>
              <a:t>spirals</a:t>
            </a:r>
            <a:r>
              <a:rPr lang="en-US" dirty="0" smtClean="0"/>
              <a:t>.</a:t>
            </a:r>
          </a:p>
          <a:p>
            <a:pPr marL="571500" indent="-457200">
              <a:buFont typeface="Arial" pitchFamily="34" charset="0"/>
              <a:buAutoNum type="alphaUcPeriod"/>
            </a:pPr>
            <a:r>
              <a:rPr lang="en-US" i="1" dirty="0"/>
              <a:t>Charcot-Leyden crystals</a:t>
            </a:r>
            <a:r>
              <a:rPr lang="en-US" dirty="0"/>
              <a:t>.</a:t>
            </a:r>
          </a:p>
          <a:p>
            <a:pPr marL="571500" indent="-457200">
              <a:buAutoNum type="alphaUcPeriod"/>
            </a:pPr>
            <a:r>
              <a:rPr lang="en-US" dirty="0" smtClean="0"/>
              <a:t>Numerous eosinophils</a:t>
            </a:r>
          </a:p>
          <a:p>
            <a:pPr marL="571500" indent="-457200">
              <a:buAutoNum type="alphaUcPeriod"/>
            </a:pPr>
            <a:r>
              <a:rPr lang="en-US" dirty="0"/>
              <a:t> </a:t>
            </a:r>
            <a:r>
              <a:rPr lang="en-US" dirty="0" smtClean="0"/>
              <a:t>All of the above</a:t>
            </a:r>
          </a:p>
          <a:p>
            <a:pPr marL="571500" indent="-457200">
              <a:buAutoNum type="alphaUcPeriod"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pPr marL="11430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33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EXTEND OF DAMAGE TO PULMONARY PARENCHYMA IS </a:t>
            </a:r>
            <a:r>
              <a:rPr lang="en-US" b="1" dirty="0" smtClean="0"/>
              <a:t>SEVEREST</a:t>
            </a:r>
            <a:r>
              <a:rPr lang="en-US" dirty="0" smtClean="0"/>
              <a:t> IN FOLLOWING TYPE OF EMPHYSEMA:</a:t>
            </a:r>
          </a:p>
          <a:p>
            <a:endParaRPr lang="en-US" dirty="0"/>
          </a:p>
          <a:p>
            <a:endParaRPr lang="en-US" dirty="0" smtClean="0"/>
          </a:p>
          <a:p>
            <a:pPr marL="571500" indent="-457200">
              <a:buAutoNum type="alphaUcPeriod"/>
            </a:pPr>
            <a:r>
              <a:rPr lang="en-US" dirty="0" smtClean="0"/>
              <a:t>CENTRIACINAR</a:t>
            </a:r>
          </a:p>
          <a:p>
            <a:pPr marL="571500" indent="-457200">
              <a:buAutoNum type="alphaUcPeriod"/>
            </a:pPr>
            <a:r>
              <a:rPr lang="en-US" dirty="0" smtClean="0"/>
              <a:t>PANACINAR</a:t>
            </a:r>
          </a:p>
          <a:p>
            <a:pPr marL="571500" indent="-457200">
              <a:buAutoNum type="alphaUcPeriod"/>
            </a:pPr>
            <a:r>
              <a:rPr lang="en-US" dirty="0" smtClean="0"/>
              <a:t>DISTAL ACINAR</a:t>
            </a:r>
          </a:p>
          <a:p>
            <a:pPr marL="571500" indent="-457200">
              <a:buAutoNum type="alphaUcPeriod"/>
            </a:pPr>
            <a:r>
              <a:rPr lang="en-US" dirty="0" smtClean="0"/>
              <a:t>IRREGULAR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91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BRONCHIACTASIS COMMONLY DEVELOPS IN THE FOLLOWING MICROANATOMICAL ZONE OF BRONCHEAL TREE:</a:t>
            </a:r>
          </a:p>
          <a:p>
            <a:endParaRPr lang="en-US" dirty="0"/>
          </a:p>
          <a:p>
            <a:endParaRPr lang="en-US" dirty="0" smtClean="0"/>
          </a:p>
          <a:p>
            <a:pPr marL="571500" indent="-457200">
              <a:buAutoNum type="alphaUcPeriod"/>
            </a:pPr>
            <a:r>
              <a:rPr lang="en-US" dirty="0" smtClean="0"/>
              <a:t>ACINI BEYOND RESPIRATORY BRONCHEOLE</a:t>
            </a:r>
          </a:p>
          <a:p>
            <a:pPr marL="571500" indent="-457200">
              <a:buFont typeface="Arial" pitchFamily="34" charset="0"/>
              <a:buAutoNum type="alphaUcPeriod"/>
            </a:pPr>
            <a:r>
              <a:rPr lang="en-US" dirty="0"/>
              <a:t>ACINI BEYOND </a:t>
            </a:r>
            <a:r>
              <a:rPr lang="en-US" dirty="0" smtClean="0"/>
              <a:t>TERMINAL BRONCHEOLE</a:t>
            </a:r>
          </a:p>
          <a:p>
            <a:pPr marL="571500" indent="-457200">
              <a:buFont typeface="Arial" pitchFamily="34" charset="0"/>
              <a:buAutoNum type="alphaUcPeriod"/>
            </a:pPr>
            <a:r>
              <a:rPr lang="en-US" dirty="0"/>
              <a:t>TERMINAL </a:t>
            </a:r>
            <a:r>
              <a:rPr lang="en-US" dirty="0" smtClean="0"/>
              <a:t>BRONCHEOLE &lt;2mm DIAMETER</a:t>
            </a:r>
          </a:p>
          <a:p>
            <a:pPr marL="571500" indent="-457200">
              <a:buFont typeface="Arial" pitchFamily="34" charset="0"/>
              <a:buAutoNum type="alphaUcPeriod"/>
            </a:pPr>
            <a:r>
              <a:rPr lang="en-US" dirty="0"/>
              <a:t>BRONCHEOLE </a:t>
            </a:r>
            <a:r>
              <a:rPr lang="en-US" dirty="0" smtClean="0"/>
              <a:t>&gt;2mm </a:t>
            </a:r>
            <a:r>
              <a:rPr lang="en-US" dirty="0"/>
              <a:t>DIAMETER</a:t>
            </a:r>
          </a:p>
          <a:p>
            <a:pPr marL="571500" indent="-4572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01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1-B</a:t>
            </a:r>
          </a:p>
          <a:p>
            <a:r>
              <a:rPr lang="en-US" dirty="0" smtClean="0"/>
              <a:t>2-D</a:t>
            </a:r>
          </a:p>
          <a:p>
            <a:r>
              <a:rPr lang="en-US" dirty="0" smtClean="0"/>
              <a:t>3-D</a:t>
            </a:r>
          </a:p>
          <a:p>
            <a:r>
              <a:rPr lang="en-US" dirty="0" smtClean="0"/>
              <a:t>4-B</a:t>
            </a:r>
          </a:p>
          <a:p>
            <a:r>
              <a:rPr lang="en-US" dirty="0" smtClean="0"/>
              <a:t>5-D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 algn="just">
              <a:buAutoNum type="arabicPeriod"/>
            </a:pPr>
            <a:r>
              <a:rPr lang="en-US" b="1" dirty="0" smtClean="0"/>
              <a:t>Smoking </a:t>
            </a:r>
            <a:r>
              <a:rPr lang="en-US" dirty="0" smtClean="0"/>
              <a:t>The </a:t>
            </a:r>
            <a:r>
              <a:rPr lang="en-US" dirty="0"/>
              <a:t>most commonly </a:t>
            </a:r>
            <a:r>
              <a:rPr lang="en-US" dirty="0" smtClean="0"/>
              <a:t>identified </a:t>
            </a:r>
            <a:r>
              <a:rPr lang="en-US" dirty="0"/>
              <a:t>factor </a:t>
            </a:r>
            <a:r>
              <a:rPr lang="en-US" dirty="0" smtClean="0"/>
              <a:t>implicated in </a:t>
            </a:r>
            <a:r>
              <a:rPr lang="en-US" dirty="0"/>
              <a:t>causation of chronic bronchitis and in emphysema is </a:t>
            </a:r>
            <a:r>
              <a:rPr lang="en-US" dirty="0" smtClean="0"/>
              <a:t>heavy smoking</a:t>
            </a:r>
            <a:r>
              <a:rPr lang="en-US" dirty="0"/>
              <a:t>. Heavy cigarette smokers have 4 to 10 times </a:t>
            </a:r>
            <a:r>
              <a:rPr lang="en-US" dirty="0" smtClean="0"/>
              <a:t>higher proneness </a:t>
            </a:r>
            <a:r>
              <a:rPr lang="en-US" dirty="0"/>
              <a:t>to develop chronic bronchitis. Prolonged </a:t>
            </a:r>
            <a:r>
              <a:rPr lang="en-US" dirty="0" smtClean="0"/>
              <a:t>cigarette smoking </a:t>
            </a:r>
            <a:r>
              <a:rPr lang="en-US" dirty="0"/>
              <a:t>appears to act on the lungs in a number of ways</a:t>
            </a:r>
            <a:r>
              <a:rPr lang="en-US" dirty="0" smtClean="0"/>
              <a:t>:</a:t>
            </a:r>
          </a:p>
          <a:p>
            <a:pPr marL="571500" indent="-457200" algn="just">
              <a:buAutoNum type="arabicPeriod"/>
            </a:pPr>
            <a:endParaRPr lang="en-US" dirty="0"/>
          </a:p>
          <a:p>
            <a:pPr marL="114300" indent="0" algn="just">
              <a:buNone/>
            </a:pPr>
            <a:r>
              <a:rPr lang="en-US" dirty="0"/>
              <a:t>i) It impairs </a:t>
            </a:r>
            <a:r>
              <a:rPr lang="en-US" dirty="0" err="1"/>
              <a:t>ciliary</a:t>
            </a:r>
            <a:r>
              <a:rPr lang="en-US" dirty="0"/>
              <a:t> movement.</a:t>
            </a:r>
          </a:p>
          <a:p>
            <a:pPr marL="114300" indent="0" algn="just">
              <a:buNone/>
            </a:pPr>
            <a:r>
              <a:rPr lang="en-US" dirty="0"/>
              <a:t>ii) It inhibits the function of alveolar macrophages.</a:t>
            </a:r>
          </a:p>
          <a:p>
            <a:pPr marL="114300" indent="0" algn="just">
              <a:buNone/>
            </a:pPr>
            <a:r>
              <a:rPr lang="en-US" dirty="0"/>
              <a:t>iii) It leads to hypertrophy and hyperplasia of mucus-secreting</a:t>
            </a:r>
          </a:p>
          <a:p>
            <a:pPr marL="114300" indent="0" algn="just">
              <a:buNone/>
            </a:pPr>
            <a:r>
              <a:rPr lang="en-US" dirty="0"/>
              <a:t>glands.</a:t>
            </a:r>
          </a:p>
          <a:p>
            <a:pPr marL="114300" indent="0" algn="just">
              <a:buNone/>
            </a:pPr>
            <a:r>
              <a:rPr lang="en-US" dirty="0"/>
              <a:t>iv) It causes considerable obstruction of small airways.</a:t>
            </a:r>
          </a:p>
          <a:p>
            <a:pPr marL="114300" indent="0" algn="just">
              <a:buNone/>
            </a:pPr>
            <a:r>
              <a:rPr lang="en-US" dirty="0"/>
              <a:t>v) It stimulates the </a:t>
            </a:r>
            <a:r>
              <a:rPr lang="en-US" dirty="0" err="1"/>
              <a:t>vagus</a:t>
            </a:r>
            <a:r>
              <a:rPr lang="en-US" dirty="0"/>
              <a:t> and causes bronchoconstriction.</a:t>
            </a:r>
          </a:p>
        </p:txBody>
      </p:sp>
    </p:spTree>
    <p:extLst>
      <p:ext uri="{BB962C8B-B14F-4D97-AF65-F5344CB8AC3E}">
        <p14:creationId xmlns:p14="http://schemas.microsoft.com/office/powerpoint/2010/main" val="381982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/>
              <a:t>2. Atmospheric pollution </a:t>
            </a:r>
            <a:r>
              <a:rPr lang="en-US" dirty="0" smtClean="0"/>
              <a:t>The </a:t>
            </a:r>
            <a:r>
              <a:rPr lang="en-US" dirty="0"/>
              <a:t>incidence of </a:t>
            </a:r>
            <a:r>
              <a:rPr lang="en-US" dirty="0" smtClean="0"/>
              <a:t>chronic bronchitis </a:t>
            </a:r>
            <a:r>
              <a:rPr lang="en-US" dirty="0"/>
              <a:t>is higher in </a:t>
            </a:r>
            <a:r>
              <a:rPr lang="en-US" dirty="0" err="1"/>
              <a:t>industrialised</a:t>
            </a:r>
            <a:r>
              <a:rPr lang="en-US" dirty="0"/>
              <a:t> urban areas where air </a:t>
            </a:r>
            <a:r>
              <a:rPr lang="en-US" dirty="0" smtClean="0"/>
              <a:t>is polluted</a:t>
            </a:r>
            <a:r>
              <a:rPr lang="en-US" dirty="0"/>
              <a:t>. Some of the atmospheric pollutants which </a:t>
            </a:r>
            <a:r>
              <a:rPr lang="en-US" dirty="0" smtClean="0"/>
              <a:t>increase the </a:t>
            </a:r>
            <a:r>
              <a:rPr lang="en-US" dirty="0"/>
              <a:t>risk of developing chronic bronchitis are sulfur </a:t>
            </a:r>
            <a:r>
              <a:rPr lang="en-US" dirty="0" smtClean="0"/>
              <a:t>dioxide, nitrogen </a:t>
            </a:r>
            <a:r>
              <a:rPr lang="en-US" dirty="0"/>
              <a:t>dioxide, particulate dust and toxic fumes</a:t>
            </a:r>
            <a:r>
              <a:rPr lang="en-US" dirty="0" smtClean="0"/>
              <a:t>.</a:t>
            </a:r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b="1" dirty="0"/>
              <a:t>3. Occupation </a:t>
            </a:r>
            <a:r>
              <a:rPr lang="en-US" dirty="0"/>
              <a:t>Workers engaged in certain </a:t>
            </a:r>
            <a:r>
              <a:rPr lang="en-US" dirty="0" smtClean="0"/>
              <a:t>occupations such </a:t>
            </a:r>
            <a:r>
              <a:rPr lang="en-US" dirty="0"/>
              <a:t>as in cotton mills (</a:t>
            </a:r>
            <a:r>
              <a:rPr lang="en-US" dirty="0" err="1"/>
              <a:t>byssinosis</a:t>
            </a:r>
            <a:r>
              <a:rPr lang="en-US" dirty="0"/>
              <a:t>), plastic factories etc. </a:t>
            </a:r>
            <a:r>
              <a:rPr lang="en-US" dirty="0" smtClean="0"/>
              <a:t>are exposed </a:t>
            </a:r>
            <a:r>
              <a:rPr lang="en-US" dirty="0"/>
              <a:t>to various organic or inorganic dusts which </a:t>
            </a:r>
            <a:r>
              <a:rPr lang="en-US" dirty="0" smtClean="0"/>
              <a:t>contribute to </a:t>
            </a:r>
            <a:r>
              <a:rPr lang="en-US" dirty="0"/>
              <a:t>disabling chronic bronchitis in such individuals</a:t>
            </a:r>
            <a:r>
              <a:rPr lang="en-US" dirty="0" smtClean="0"/>
              <a:t>.</a:t>
            </a:r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b="1" dirty="0"/>
              <a:t>4. Infection </a:t>
            </a:r>
            <a:r>
              <a:rPr lang="en-US" dirty="0"/>
              <a:t>Bacterial, viral and </a:t>
            </a:r>
            <a:r>
              <a:rPr lang="en-US" dirty="0" err="1"/>
              <a:t>mycoplasmal</a:t>
            </a:r>
            <a:r>
              <a:rPr lang="en-US" dirty="0"/>
              <a:t> </a:t>
            </a:r>
            <a:r>
              <a:rPr lang="en-US" dirty="0" smtClean="0"/>
              <a:t>infections</a:t>
            </a:r>
          </a:p>
          <a:p>
            <a:pPr marL="114300" indent="0" algn="just">
              <a:buNone/>
            </a:pPr>
            <a:r>
              <a:rPr lang="en-US" b="1" dirty="0"/>
              <a:t>5. Familial and genetic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2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MORPHOLOGIC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i="1" dirty="0" smtClean="0"/>
              <a:t>Grossly</a:t>
            </a:r>
            <a:r>
              <a:rPr lang="en-US" b="1" i="1" dirty="0"/>
              <a:t>, </a:t>
            </a:r>
            <a:r>
              <a:rPr lang="en-US" dirty="0"/>
              <a:t>the bronchial </a:t>
            </a:r>
            <a:r>
              <a:rPr lang="en-US" dirty="0" smtClean="0"/>
              <a:t>wall is </a:t>
            </a:r>
            <a:r>
              <a:rPr lang="en-US" dirty="0"/>
              <a:t>thickened, </a:t>
            </a:r>
            <a:r>
              <a:rPr lang="en-US" dirty="0" err="1"/>
              <a:t>hyperaemic</a:t>
            </a:r>
            <a:r>
              <a:rPr lang="en-US" dirty="0"/>
              <a:t> and </a:t>
            </a:r>
            <a:r>
              <a:rPr lang="en-US" dirty="0" err="1"/>
              <a:t>oedematous</a:t>
            </a:r>
            <a:r>
              <a:rPr lang="en-US" dirty="0"/>
              <a:t>. Lumina of </a:t>
            </a:r>
            <a:r>
              <a:rPr lang="en-US" dirty="0" smtClean="0"/>
              <a:t>the bronchi </a:t>
            </a:r>
            <a:r>
              <a:rPr lang="en-US" dirty="0"/>
              <a:t>and bronchioles may contain mucus plugs </a:t>
            </a:r>
            <a:r>
              <a:rPr lang="en-US" dirty="0" smtClean="0"/>
              <a:t>and purulent </a:t>
            </a:r>
            <a:r>
              <a:rPr lang="en-US" dirty="0"/>
              <a:t>exudate</a:t>
            </a:r>
            <a:r>
              <a:rPr lang="en-US" dirty="0" smtClean="0"/>
              <a:t>.</a:t>
            </a:r>
            <a:endParaRPr lang="en-US" dirty="0"/>
          </a:p>
          <a:p>
            <a:pPr marL="114300" indent="0" algn="just">
              <a:buNone/>
            </a:pPr>
            <a:r>
              <a:rPr lang="en-US" b="1" i="1" dirty="0"/>
              <a:t>Microscopically, </a:t>
            </a:r>
            <a:r>
              <a:rPr lang="en-US" dirty="0"/>
              <a:t>just as there is clinical </a:t>
            </a:r>
            <a:r>
              <a:rPr lang="en-US" dirty="0" smtClean="0"/>
              <a:t>definition</a:t>
            </a:r>
            <a:r>
              <a:rPr lang="en-US" dirty="0"/>
              <a:t>, </a:t>
            </a:r>
            <a:r>
              <a:rPr lang="en-US" dirty="0" smtClean="0"/>
              <a:t>there is </a:t>
            </a:r>
            <a:r>
              <a:rPr lang="en-US" dirty="0"/>
              <a:t>histologic </a:t>
            </a:r>
            <a:r>
              <a:rPr lang="en-US" dirty="0" smtClean="0"/>
              <a:t>definition </a:t>
            </a:r>
            <a:r>
              <a:rPr lang="en-US" dirty="0"/>
              <a:t>of chronic bronchitis by </a:t>
            </a:r>
            <a:r>
              <a:rPr lang="en-US" dirty="0" smtClean="0"/>
              <a:t>increased Reid </a:t>
            </a:r>
            <a:r>
              <a:rPr lang="en-US" dirty="0"/>
              <a:t>index. </a:t>
            </a:r>
          </a:p>
        </p:txBody>
      </p:sp>
    </p:spTree>
    <p:extLst>
      <p:ext uri="{BB962C8B-B14F-4D97-AF65-F5344CB8AC3E}">
        <p14:creationId xmlns:p14="http://schemas.microsoft.com/office/powerpoint/2010/main" val="316932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6927"/>
            <a:ext cx="7620000" cy="4800600"/>
          </a:xfrm>
        </p:spPr>
        <p:txBody>
          <a:bodyPr/>
          <a:lstStyle/>
          <a:p>
            <a:r>
              <a:rPr lang="en-US" b="1" i="1" dirty="0"/>
              <a:t>Reid index </a:t>
            </a:r>
            <a:r>
              <a:rPr lang="en-US" dirty="0"/>
              <a:t>is the ratio between thickness of the </a:t>
            </a:r>
            <a:r>
              <a:rPr lang="en-US" dirty="0" err="1"/>
              <a:t>submucosal</a:t>
            </a:r>
            <a:r>
              <a:rPr lang="en-US" dirty="0"/>
              <a:t> mucus glands (i.e. hypertrophy and hyperplasia) in the </a:t>
            </a:r>
            <a:r>
              <a:rPr lang="en-US" dirty="0" smtClean="0"/>
              <a:t>cartilage-containing </a:t>
            </a:r>
            <a:r>
              <a:rPr lang="en-US" dirty="0"/>
              <a:t>large airways to that of the total bronchial wall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6178"/>
            <a:ext cx="7620000" cy="509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00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EMPHYSEMA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smtClean="0"/>
              <a:t>The </a:t>
            </a:r>
            <a:r>
              <a:rPr lang="en-US" b="1" dirty="0"/>
              <a:t>WHO has </a:t>
            </a:r>
            <a:r>
              <a:rPr lang="en-US" b="1" dirty="0" smtClean="0"/>
              <a:t>defined </a:t>
            </a:r>
            <a:r>
              <a:rPr lang="en-US" b="1" dirty="0"/>
              <a:t>pulmonary emphysema as </a:t>
            </a:r>
            <a:r>
              <a:rPr lang="en-US" b="1" dirty="0" smtClean="0"/>
              <a:t>combination of </a:t>
            </a:r>
            <a:r>
              <a:rPr lang="en-US" b="1" dirty="0"/>
              <a:t>permanent dilatation of air spaces distal to the </a:t>
            </a:r>
            <a:r>
              <a:rPr lang="en-US" b="1" dirty="0" smtClean="0"/>
              <a:t>terminal bronchioles </a:t>
            </a:r>
            <a:r>
              <a:rPr lang="en-US" b="1" dirty="0"/>
              <a:t>and the destruction of the walls of dilated </a:t>
            </a:r>
            <a:r>
              <a:rPr lang="en-US" b="1" dirty="0" smtClean="0"/>
              <a:t>air spaces</a:t>
            </a:r>
            <a:r>
              <a:rPr lang="en-US" b="1" dirty="0"/>
              <a:t>. </a:t>
            </a:r>
            <a:endParaRPr lang="en-US" b="1" dirty="0" smtClean="0"/>
          </a:p>
          <a:p>
            <a:pPr marL="114300" indent="0" algn="just">
              <a:buNone/>
            </a:pPr>
            <a:endParaRPr lang="en-US" i="1" dirty="0"/>
          </a:p>
          <a:p>
            <a:pPr marL="114300" indent="0" algn="just">
              <a:buNone/>
            </a:pPr>
            <a:r>
              <a:rPr lang="en-US" i="1" dirty="0" smtClean="0"/>
              <a:t>Thus</a:t>
            </a:r>
            <a:r>
              <a:rPr lang="en-US" i="1" dirty="0"/>
              <a:t>, emphysema is </a:t>
            </a:r>
            <a:r>
              <a:rPr lang="en-US" i="1" dirty="0" smtClean="0"/>
              <a:t>defined </a:t>
            </a:r>
            <a:r>
              <a:rPr lang="en-US" b="1" i="1" dirty="0"/>
              <a:t>morphologically</a:t>
            </a:r>
            <a:r>
              <a:rPr lang="en-US" i="1" dirty="0"/>
              <a:t>, </a:t>
            </a:r>
            <a:r>
              <a:rPr lang="en-US" i="1" dirty="0" smtClean="0"/>
              <a:t>while chronic </a:t>
            </a:r>
            <a:r>
              <a:rPr lang="en-US" i="1" dirty="0"/>
              <a:t>bronchitis is </a:t>
            </a:r>
            <a:r>
              <a:rPr lang="en-US" i="1" dirty="0" smtClean="0"/>
              <a:t>defined </a:t>
            </a:r>
            <a:r>
              <a:rPr lang="en-US" b="1" i="1" dirty="0"/>
              <a:t>clinically</a:t>
            </a:r>
            <a:r>
              <a:rPr lang="en-US" i="1" dirty="0"/>
              <a:t>. </a:t>
            </a:r>
            <a:endParaRPr lang="en-US" i="1" dirty="0" smtClean="0"/>
          </a:p>
          <a:p>
            <a:pPr marL="114300" indent="0" algn="just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2474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232</TotalTime>
  <Words>1595</Words>
  <Application>Microsoft Office PowerPoint</Application>
  <PresentationFormat>On-screen Show (4:3)</PresentationFormat>
  <Paragraphs>168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Adjacency</vt:lpstr>
      <vt:lpstr>COPD- CHRONIC OBSTRUCTIVE PULMONARY DISEASE</vt:lpstr>
      <vt:lpstr>PowerPoint Presentation</vt:lpstr>
      <vt:lpstr>PowerPoint Presentation</vt:lpstr>
      <vt:lpstr>1. CHRONIC BRONCHITIS</vt:lpstr>
      <vt:lpstr>ETIOPATHOGENESIS</vt:lpstr>
      <vt:lpstr>PowerPoint Presentation</vt:lpstr>
      <vt:lpstr>MORPHOLOGIC FEATURES </vt:lpstr>
      <vt:lpstr>PowerPoint Presentation</vt:lpstr>
      <vt:lpstr>EMPHYSEMA</vt:lpstr>
      <vt:lpstr>Classification of ‘true emphysema’ and ‘overinflation’.</vt:lpstr>
      <vt:lpstr>Pathogenesis of alveolar wall destruction in emphysema by protease-antiprotease mechanism.</vt:lpstr>
      <vt:lpstr>Bullous emphysema. A, Diagrammatic view as seen on the external surface of the lung. B, Sectioned lung showing air-fi lled sacs.</vt:lpstr>
      <vt:lpstr>PowerPoint Presentation</vt:lpstr>
      <vt:lpstr>PowerPoint Presentation</vt:lpstr>
      <vt:lpstr>Panacinar (Panlobular) emphysema showing involvement of the entire lobules and whole of acinus.</vt:lpstr>
      <vt:lpstr>The anatomic regions of involvement in an acinus in major forms of emphysema</vt:lpstr>
      <vt:lpstr>BRONCHIAL ASTHMA</vt:lpstr>
      <vt:lpstr>PowerPoint Presentation</vt:lpstr>
      <vt:lpstr>ETIOPATHOGENESIS AND TYPES </vt:lpstr>
      <vt:lpstr>1. Extrinsic (atopic, allergic) asthma </vt:lpstr>
      <vt:lpstr>2. Intrinsic (idiosyncratic, non-atopic) asthma</vt:lpstr>
      <vt:lpstr>MORPHOLOGIC FEATURES</vt:lpstr>
      <vt:lpstr>PowerPoint Presentation</vt:lpstr>
      <vt:lpstr>Diagrammatic appearance of Curschmann’s spiral and Charcot-Leyden crystals found in mucus plugs in patients with bronchial asthma.</vt:lpstr>
      <vt:lpstr>CLINICAL FEATURES</vt:lpstr>
      <vt:lpstr>BRONCHIECTASIS</vt:lpstr>
      <vt:lpstr>ETIOPATHOGENESI</vt:lpstr>
      <vt:lpstr>MORPHOLOGIC FEATURES </vt:lpstr>
      <vt:lpstr>Types of bronchial dilatations in bronchiectasis.</vt:lpstr>
      <vt:lpstr>PowerPoint Presentation</vt:lpstr>
      <vt:lpstr>Bronchiectasis of the lung. Sectioned surface shows honey-combed appearance of the lung</vt:lpstr>
      <vt:lpstr>Microscopic appearance of a dilated distal bronchiole in bronchiectasis. The bronchial wall is thickened and infiltrated by acute and chronic inflammatory cells. The mucosa is sloughed off at places with exudate of muco-pus in the lumen (arrow).</vt:lpstr>
      <vt:lpstr>CLINICAL FEATURES </vt:lpstr>
      <vt:lpstr> THANK YOU </vt:lpstr>
      <vt:lpstr>PowerPoint Presentation</vt:lpstr>
      <vt:lpstr>PowerPoint Presentation</vt:lpstr>
      <vt:lpstr>MCQ</vt:lpstr>
      <vt:lpstr>1. </vt:lpstr>
      <vt:lpstr>2. </vt:lpstr>
      <vt:lpstr>3. </vt:lpstr>
      <vt:lpstr>4. </vt:lpstr>
      <vt:lpstr>5.</vt:lpstr>
      <vt:lpstr>ANSWERS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COPD- CHRONIC OBSTRUCTIVE PULMONARY DISEASE</dc:title>
  <dc:creator>Devesh</dc:creator>
  <cp:lastModifiedBy>Devesh</cp:lastModifiedBy>
  <cp:revision>16</cp:revision>
  <dcterms:created xsi:type="dcterms:W3CDTF">2006-08-16T00:00:00Z</dcterms:created>
  <dcterms:modified xsi:type="dcterms:W3CDTF">2017-02-09T04:17:22Z</dcterms:modified>
</cp:coreProperties>
</file>