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12"/>
  </p:notesMasterIdLst>
  <p:handoutMasterIdLst>
    <p:handoutMasterId r:id="rId213"/>
  </p:handoutMasterIdLst>
  <p:sldIdLst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5" r:id="rId68"/>
    <p:sldId id="338" r:id="rId69"/>
    <p:sldId id="339" r:id="rId70"/>
    <p:sldId id="340" r:id="rId71"/>
    <p:sldId id="341" r:id="rId72"/>
    <p:sldId id="342" r:id="rId73"/>
    <p:sldId id="343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56" r:id="rId87"/>
    <p:sldId id="357" r:id="rId88"/>
    <p:sldId id="358" r:id="rId89"/>
    <p:sldId id="359" r:id="rId90"/>
    <p:sldId id="360" r:id="rId91"/>
    <p:sldId id="361" r:id="rId92"/>
    <p:sldId id="362" r:id="rId93"/>
    <p:sldId id="363" r:id="rId94"/>
    <p:sldId id="364" r:id="rId95"/>
    <p:sldId id="365" r:id="rId96"/>
    <p:sldId id="366" r:id="rId97"/>
    <p:sldId id="367" r:id="rId98"/>
    <p:sldId id="368" r:id="rId99"/>
    <p:sldId id="369" r:id="rId100"/>
    <p:sldId id="370" r:id="rId101"/>
    <p:sldId id="371" r:id="rId102"/>
    <p:sldId id="372" r:id="rId103"/>
    <p:sldId id="373" r:id="rId104"/>
    <p:sldId id="374" r:id="rId105"/>
    <p:sldId id="375" r:id="rId106"/>
    <p:sldId id="376" r:id="rId107"/>
    <p:sldId id="377" r:id="rId108"/>
    <p:sldId id="378" r:id="rId109"/>
    <p:sldId id="379" r:id="rId110"/>
    <p:sldId id="380" r:id="rId111"/>
    <p:sldId id="381" r:id="rId112"/>
    <p:sldId id="382" r:id="rId113"/>
    <p:sldId id="383" r:id="rId114"/>
    <p:sldId id="397" r:id="rId115"/>
    <p:sldId id="398" r:id="rId116"/>
    <p:sldId id="399" r:id="rId117"/>
    <p:sldId id="400" r:id="rId118"/>
    <p:sldId id="401" r:id="rId119"/>
    <p:sldId id="402" r:id="rId120"/>
    <p:sldId id="403" r:id="rId121"/>
    <p:sldId id="404" r:id="rId122"/>
    <p:sldId id="405" r:id="rId123"/>
    <p:sldId id="406" r:id="rId124"/>
    <p:sldId id="407" r:id="rId125"/>
    <p:sldId id="408" r:id="rId126"/>
    <p:sldId id="409" r:id="rId127"/>
    <p:sldId id="410" r:id="rId128"/>
    <p:sldId id="411" r:id="rId129"/>
    <p:sldId id="412" r:id="rId130"/>
    <p:sldId id="413" r:id="rId131"/>
    <p:sldId id="414" r:id="rId132"/>
    <p:sldId id="415" r:id="rId133"/>
    <p:sldId id="416" r:id="rId134"/>
    <p:sldId id="417" r:id="rId135"/>
    <p:sldId id="418" r:id="rId136"/>
    <p:sldId id="419" r:id="rId137"/>
    <p:sldId id="420" r:id="rId138"/>
    <p:sldId id="421" r:id="rId139"/>
    <p:sldId id="422" r:id="rId140"/>
    <p:sldId id="423" r:id="rId141"/>
    <p:sldId id="424" r:id="rId142"/>
    <p:sldId id="425" r:id="rId143"/>
    <p:sldId id="426" r:id="rId144"/>
    <p:sldId id="439" r:id="rId145"/>
    <p:sldId id="440" r:id="rId146"/>
    <p:sldId id="441" r:id="rId147"/>
    <p:sldId id="443" r:id="rId148"/>
    <p:sldId id="444" r:id="rId149"/>
    <p:sldId id="445" r:id="rId150"/>
    <p:sldId id="446" r:id="rId151"/>
    <p:sldId id="447" r:id="rId152"/>
    <p:sldId id="448" r:id="rId153"/>
    <p:sldId id="449" r:id="rId154"/>
    <p:sldId id="450" r:id="rId155"/>
    <p:sldId id="451" r:id="rId156"/>
    <p:sldId id="452" r:id="rId157"/>
    <p:sldId id="453" r:id="rId158"/>
    <p:sldId id="454" r:id="rId159"/>
    <p:sldId id="455" r:id="rId160"/>
    <p:sldId id="457" r:id="rId161"/>
    <p:sldId id="458" r:id="rId162"/>
    <p:sldId id="456" r:id="rId163"/>
    <p:sldId id="459" r:id="rId164"/>
    <p:sldId id="460" r:id="rId165"/>
    <p:sldId id="461" r:id="rId166"/>
    <p:sldId id="462" r:id="rId167"/>
    <p:sldId id="463" r:id="rId168"/>
    <p:sldId id="464" r:id="rId169"/>
    <p:sldId id="465" r:id="rId170"/>
    <p:sldId id="466" r:id="rId171"/>
    <p:sldId id="467" r:id="rId172"/>
    <p:sldId id="468" r:id="rId173"/>
    <p:sldId id="469" r:id="rId174"/>
    <p:sldId id="470" r:id="rId175"/>
    <p:sldId id="471" r:id="rId176"/>
    <p:sldId id="472" r:id="rId177"/>
    <p:sldId id="473" r:id="rId178"/>
    <p:sldId id="474" r:id="rId179"/>
    <p:sldId id="475" r:id="rId180"/>
    <p:sldId id="476" r:id="rId181"/>
    <p:sldId id="477" r:id="rId182"/>
    <p:sldId id="478" r:id="rId183"/>
    <p:sldId id="479" r:id="rId184"/>
    <p:sldId id="480" r:id="rId185"/>
    <p:sldId id="481" r:id="rId186"/>
    <p:sldId id="482" r:id="rId187"/>
    <p:sldId id="483" r:id="rId188"/>
    <p:sldId id="496" r:id="rId189"/>
    <p:sldId id="497" r:id="rId190"/>
    <p:sldId id="498" r:id="rId191"/>
    <p:sldId id="499" r:id="rId192"/>
    <p:sldId id="500" r:id="rId193"/>
    <p:sldId id="501" r:id="rId194"/>
    <p:sldId id="502" r:id="rId195"/>
    <p:sldId id="503" r:id="rId196"/>
    <p:sldId id="504" r:id="rId197"/>
    <p:sldId id="505" r:id="rId198"/>
    <p:sldId id="506" r:id="rId199"/>
    <p:sldId id="507" r:id="rId200"/>
    <p:sldId id="508" r:id="rId201"/>
    <p:sldId id="509" r:id="rId202"/>
    <p:sldId id="510" r:id="rId203"/>
    <p:sldId id="511" r:id="rId204"/>
    <p:sldId id="512" r:id="rId205"/>
    <p:sldId id="513" r:id="rId206"/>
    <p:sldId id="514" r:id="rId207"/>
    <p:sldId id="515" r:id="rId208"/>
    <p:sldId id="516" r:id="rId209"/>
    <p:sldId id="517" r:id="rId210"/>
    <p:sldId id="529" r:id="rId2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5482B"/>
    <a:srgbClr val="C75806"/>
    <a:srgbClr val="000000"/>
    <a:srgbClr val="00499F"/>
    <a:srgbClr val="0CC1E0"/>
    <a:srgbClr val="1B00FE"/>
    <a:srgbClr val="FFFFFF"/>
    <a:srgbClr val="6E01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3" autoAdjust="0"/>
    <p:restoredTop sz="94660"/>
  </p:normalViewPr>
  <p:slideViewPr>
    <p:cSldViewPr>
      <p:cViewPr varScale="1">
        <p:scale>
          <a:sx n="69" d="100"/>
          <a:sy n="69" d="100"/>
        </p:scale>
        <p:origin x="-13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171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205" Type="http://schemas.openxmlformats.org/officeDocument/2006/relationships/slide" Target="slides/slide203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181" Type="http://schemas.openxmlformats.org/officeDocument/2006/relationships/slide" Target="slides/slide179.xml"/><Relationship Id="rId186" Type="http://schemas.openxmlformats.org/officeDocument/2006/relationships/slide" Target="slides/slide184.xml"/><Relationship Id="rId216" Type="http://schemas.openxmlformats.org/officeDocument/2006/relationships/theme" Target="theme/theme1.xml"/><Relationship Id="rId211" Type="http://schemas.openxmlformats.org/officeDocument/2006/relationships/slide" Target="slides/slide209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slide" Target="slides/slide169.xml"/><Relationship Id="rId176" Type="http://schemas.openxmlformats.org/officeDocument/2006/relationships/slide" Target="slides/slide174.xml"/><Relationship Id="rId192" Type="http://schemas.openxmlformats.org/officeDocument/2006/relationships/slide" Target="slides/slide190.xml"/><Relationship Id="rId197" Type="http://schemas.openxmlformats.org/officeDocument/2006/relationships/slide" Target="slides/slide195.xml"/><Relationship Id="rId206" Type="http://schemas.openxmlformats.org/officeDocument/2006/relationships/slide" Target="slides/slide204.xml"/><Relationship Id="rId201" Type="http://schemas.openxmlformats.org/officeDocument/2006/relationships/slide" Target="slides/slide199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82" Type="http://schemas.openxmlformats.org/officeDocument/2006/relationships/slide" Target="slides/slide180.xml"/><Relationship Id="rId187" Type="http://schemas.openxmlformats.org/officeDocument/2006/relationships/slide" Target="slides/slide185.xml"/><Relationship Id="rId2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12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202" Type="http://schemas.openxmlformats.org/officeDocument/2006/relationships/slide" Target="slides/slide200.xml"/><Relationship Id="rId207" Type="http://schemas.openxmlformats.org/officeDocument/2006/relationships/slide" Target="slides/slide205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1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slide" Target="slides/slide197.xml"/><Relationship Id="rId203" Type="http://schemas.openxmlformats.org/officeDocument/2006/relationships/slide" Target="slides/slide201.xml"/><Relationship Id="rId208" Type="http://schemas.openxmlformats.org/officeDocument/2006/relationships/slide" Target="slides/slide206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14" Type="http://schemas.openxmlformats.org/officeDocument/2006/relationships/presProps" Target="presProps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209" Type="http://schemas.openxmlformats.org/officeDocument/2006/relationships/slide" Target="slides/slide207.xml"/><Relationship Id="rId190" Type="http://schemas.openxmlformats.org/officeDocument/2006/relationships/slide" Target="slides/slide188.xml"/><Relationship Id="rId204" Type="http://schemas.openxmlformats.org/officeDocument/2006/relationships/slide" Target="slides/slide202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10" Type="http://schemas.openxmlformats.org/officeDocument/2006/relationships/slide" Target="slides/slide208.xml"/><Relationship Id="rId215" Type="http://schemas.openxmlformats.org/officeDocument/2006/relationships/viewProps" Target="viewProps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slide" Target="slides/slide198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551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604BAF8B-F17E-47AB-AC98-BCFAE9BF198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533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BA5AA90-5CFE-4450-8A0E-34031452DAC6}" type="slidenum">
              <a:rPr lang="en-US" smtClean="0"/>
              <a:pPr eaLnBrk="1" hangingPunct="1"/>
              <a:t>43</a:t>
            </a:fld>
            <a:endParaRPr lang="en-US" smtClean="0"/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4" eaLnBrk="1" hangingPunct="1">
              <a:spcBef>
                <a:spcPct val="0"/>
              </a:spcBef>
            </a:pPr>
            <a:endParaRPr lang="en-US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CB17B44-9C8D-482E-A546-C926CE7745E6}" type="slidenum">
              <a:rPr lang="en-US" smtClean="0"/>
              <a:pPr eaLnBrk="1" hangingPunct="1"/>
              <a:t>44</a:t>
            </a:fld>
            <a:endParaRPr lang="en-US" smtClean="0"/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AB3AFF0-850D-4B64-B737-4B0BD89CA13D}" type="slidenum">
              <a:rPr lang="en-GB" smtClean="0"/>
              <a:pPr eaLnBrk="1" hangingPunct="1"/>
              <a:t>46</a:t>
            </a:fld>
            <a:endParaRPr lang="en-GB" smtClean="0"/>
          </a:p>
        </p:txBody>
      </p:sp>
      <p:sp>
        <p:nvSpPr>
          <p:cNvPr id="286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34" charset="0"/>
              </a:rPr>
              <a:t>Note that the image on the right is the NON-microscopic demonstration of a squamo-columnar junction.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A6F4D3D-14D0-4BB1-83E1-9B4CA0A57860}" type="slidenum">
              <a:rPr lang="en-GB" smtClean="0"/>
              <a:pPr eaLnBrk="1" hangingPunct="1"/>
              <a:t>49</a:t>
            </a:fld>
            <a:endParaRPr lang="en-GB" smtClean="0"/>
          </a:p>
        </p:txBody>
      </p:sp>
      <p:sp>
        <p:nvSpPr>
          <p:cNvPr id="2877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87748" name="Text Box 2"/>
          <p:cNvSpPr>
            <a:spLocks noGrp="1" noChangeArrowheads="1"/>
          </p:cNvSpPr>
          <p:nvPr>
            <p:ph type="body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Calibri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mtClean="0">
                <a:cs typeface="Lucida Sans Unicode" pitchFamily="34" charset="0"/>
              </a:rPr>
              <a:t>Candida, candida esophagitis in a HIV positive patient often is indicative of “full blown” AIDS.</a:t>
            </a:r>
          </a:p>
        </p:txBody>
      </p:sp>
      <p:sp>
        <p:nvSpPr>
          <p:cNvPr id="28774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5D43E344-ECBF-4672-9441-04E760C6E0A5}" type="slidenum">
              <a:rPr lang="en-GB" sz="1200">
                <a:solidFill>
                  <a:srgbClr val="000000"/>
                </a:solidFill>
              </a:rPr>
              <a:pPr algn="r" eaLnBrk="1" hangingPunct="1"/>
              <a:t>49</a:t>
            </a:fld>
            <a:endParaRPr lang="en-GB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1EB1DC3-45B9-4A40-ADFA-35DD7BA30B8F}" type="slidenum">
              <a:rPr lang="en-US" smtClean="0"/>
              <a:pPr eaLnBrk="1" hangingPunct="1"/>
              <a:t>50</a:t>
            </a:fld>
            <a:endParaRPr lang="en-US" smtClean="0"/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="1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To me, this looks very logical.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Times New Roman" pitchFamily="18" charset="0"/>
              </a:rPr>
              <a:t>Often the DUKES classification may be used?</a:t>
            </a: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31DF424-A836-4646-990D-A8BD3C4351F0}" type="slidenum">
              <a:rPr lang="en-GB" smtClean="0"/>
              <a:pPr eaLnBrk="1" hangingPunct="1"/>
              <a:t>207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71775" y="3141663"/>
            <a:ext cx="5903913" cy="11096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3813175"/>
            <a:ext cx="5903913" cy="696913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 algn="r">
              <a:buFontTx/>
              <a:buNone/>
              <a:defRPr sz="2400" b="1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587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84888" y="1268413"/>
            <a:ext cx="1871662" cy="5472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268413"/>
            <a:ext cx="5464175" cy="5472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1142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38EB6F-DB67-4B5F-B1BC-D2FD24DC3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174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63" y="96838"/>
            <a:ext cx="7158037" cy="1412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49325" y="1981200"/>
            <a:ext cx="3754438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56163" y="1981200"/>
            <a:ext cx="375443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56163" y="4114800"/>
            <a:ext cx="3754437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4615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5CA18-1AF7-49F7-BF0F-4E0279CE1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83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CA365-7D1C-48B7-AFB4-C79AA77CE6D7}" type="datetime1">
              <a:rPr lang="en-US" altLang="en-US"/>
              <a:pPr>
                <a:defRPr/>
              </a:pPr>
              <a:t>6/8/2021</a:t>
            </a:fld>
            <a:endParaRPr lang="en-US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DC9C-3D81-4829-8B1E-1D41B5D1BC51}" type="slidenum">
              <a:rPr lang="en-US" altLang="en-US"/>
              <a:pPr>
                <a:defRPr/>
              </a:pPr>
              <a:t>‹#›</a:t>
            </a:fld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83558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EC165-9BA1-40E6-887B-D96D793DB8A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555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2A8B76-7F2F-4E9F-B2C2-E70732CFF67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159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3C884-6DA3-4360-9ACA-19920219BD0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349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8175" y="1600200"/>
            <a:ext cx="33131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3688" y="1600200"/>
            <a:ext cx="33131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4BADC-FB45-462C-9C5C-E338DD97D0A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989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C297F-D1AD-47AE-88F0-D014ACD5B88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65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8695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0AFAA-37A1-4855-A33C-CB29B4505F8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15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3CC30-FF55-44F1-89B7-1A11BF7EBD6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AD950C-C258-49CF-B03A-4E5E7A5959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5026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A7AC3-D191-46B8-ABA4-8B0F4165480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035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D66AC-97BD-42FA-9A33-74ABE09BC11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230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274638"/>
            <a:ext cx="1693862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8175" y="274638"/>
            <a:ext cx="49323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32009-163E-41ED-9722-624A1D561B6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46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54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4350" y="1844675"/>
            <a:ext cx="3632200" cy="4895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5783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013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021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906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6292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16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268413"/>
            <a:ext cx="74168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844675"/>
            <a:ext cx="74168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  <p:sldLayoutId id="2147483674" r:id="rId14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79613" y="274638"/>
            <a:ext cx="670718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title style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8175" y="1600200"/>
            <a:ext cx="67786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</a:p>
        </p:txBody>
      </p:sp>
      <p:sp>
        <p:nvSpPr>
          <p:cNvPr id="190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ru-RU"/>
          </a:p>
        </p:txBody>
      </p:sp>
      <p:sp>
        <p:nvSpPr>
          <p:cNvPr id="190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ru-RU"/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02F6E683-25D6-46DD-8444-8EFDDB41CF1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4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://www.google.co.in/imgres?imgurl=http://medicineandman.com/blog/wp-content/uploads/2008/08/blood-cells.jpg&amp;imgrefurl=http://medicineandman.com/blog/tag/rbc/&amp;usg=__lH4kMNhtmPKjq8IYyuGIouOtzDo=&amp;h=360&amp;w=480&amp;sz=64&amp;hl=en&amp;start=40&amp;itbs=1&amp;tbnid=0mlkZkSLKInbDM:&amp;tbnh=97&amp;tbnw=129&amp;prev=/images?q=cells&amp;start=20&amp;hl=en&amp;sa=N&amp;gbv=2&amp;ndsp=20&amp;tbs=isch:1" TargetMode="External"/><Relationship Id="rId1" Type="http://schemas.openxmlformats.org/officeDocument/2006/relationships/slideLayout" Target="../slideLayouts/slideLayout14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4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4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4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4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4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4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4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http://www.google.co.in/imgres?imgurl=http://ceipntrasradelapiedad.files.wordpress.com/2010/03/microscope.jpg&amp;imgrefurl=http://ceipntrasradelapiedad.wordpress.com/2010/03/29/inventions-and-inventors/&amp;usg=__BRKmN55-lQvcUtTB28HQNtBhYE8=&amp;h=360&amp;w=360&amp;sz=26&amp;hl=en&amp;start=3&amp;itbs=1&amp;tbnid=wip_AJMd_UvSfM:&amp;tbnh=121&amp;tbnw=121&amp;prev=/images?q=microscope&amp;hl=en&amp;gbv=2&amp;tbs=isch:1" TargetMode="External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4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4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193" y="2420888"/>
            <a:ext cx="7345363" cy="68993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sz="4400" b="1" spc="620" dirty="0">
                <a:solidFill>
                  <a:schemeClr val="bg1"/>
                </a:solidFill>
                <a:latin typeface="Cambria"/>
                <a:cs typeface="Cambria"/>
              </a:rPr>
              <a:t>LEUKOPLAKIA</a:t>
            </a:r>
            <a:endParaRPr sz="4400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896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4938" y="764704"/>
            <a:ext cx="4779962" cy="320675"/>
          </a:xfrm>
        </p:spPr>
        <p:txBody>
          <a:bodyPr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1430020" algn="l"/>
                <a:tab pos="3053715" algn="l"/>
              </a:tabLst>
              <a:defRPr/>
            </a:pPr>
            <a:r>
              <a:rPr sz="2000" b="1" spc="3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</a:t>
            </a:r>
            <a:r>
              <a:rPr lang="en-IN" sz="2000" b="1" spc="32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000" b="1" spc="29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HAIRY</a:t>
            </a:r>
            <a:r>
              <a:rPr lang="en-IN" sz="2000" b="1" spc="2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</a:t>
            </a:r>
            <a:r>
              <a:rPr lang="en-IN" sz="20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sz="20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OPLAKIA</a:t>
            </a:r>
            <a:endParaRPr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object 19"/>
          <p:cNvSpPr txBox="1">
            <a:spLocks noChangeArrowheads="1"/>
          </p:cNvSpPr>
          <p:nvPr/>
        </p:nvSpPr>
        <p:spPr bwMode="auto">
          <a:xfrm>
            <a:off x="0" y="1928813"/>
            <a:ext cx="4716463" cy="432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2413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100"/>
              </a:spcBef>
              <a:buFont typeface="Arial MT"/>
              <a:buChar char="•"/>
            </a:pPr>
            <a:r>
              <a:rPr lang="en-US" sz="2000" dirty="0">
                <a:latin typeface="Andalus"/>
              </a:rPr>
              <a:t>Oral hairy leukoplakia is a corrugated  ("hairy") </a:t>
            </a:r>
            <a:r>
              <a:rPr lang="en-US" sz="2000" b="1" dirty="0">
                <a:solidFill>
                  <a:srgbClr val="A6A6A6"/>
                </a:solidFill>
                <a:latin typeface="Andalus"/>
              </a:rPr>
              <a:t>white lesion </a:t>
            </a:r>
            <a:r>
              <a:rPr lang="en-US" sz="2000" dirty="0">
                <a:latin typeface="Andalus"/>
              </a:rPr>
              <a:t>on the sides of the  tongue caused by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/>
              </a:rPr>
              <a:t>opportunistic  infection</a:t>
            </a:r>
            <a:r>
              <a:rPr lang="en-US" sz="2000" dirty="0">
                <a:latin typeface="Andalus"/>
              </a:rPr>
              <a:t> with Epstein-Barr virus on a  systemic background of  immunodeficiency, almost always  human immunodeficiency virus (</a:t>
            </a:r>
            <a:r>
              <a:rPr lang="en-US" sz="20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/>
              </a:rPr>
              <a:t>HIV</a:t>
            </a:r>
            <a:r>
              <a:rPr lang="en-US" sz="2000" dirty="0">
                <a:latin typeface="Andalus"/>
              </a:rPr>
              <a:t>)  infection. </a:t>
            </a:r>
          </a:p>
        </p:txBody>
      </p:sp>
      <p:grpSp>
        <p:nvGrpSpPr>
          <p:cNvPr id="15364" name="object 20"/>
          <p:cNvGrpSpPr>
            <a:grpSpLocks/>
          </p:cNvGrpSpPr>
          <p:nvPr/>
        </p:nvGrpSpPr>
        <p:grpSpPr bwMode="auto">
          <a:xfrm>
            <a:off x="4914900" y="0"/>
            <a:ext cx="4229100" cy="6858000"/>
            <a:chOff x="6553200" y="0"/>
            <a:chExt cx="5638800" cy="6858000"/>
          </a:xfrm>
        </p:grpSpPr>
        <p:pic>
          <p:nvPicPr>
            <p:cNvPr id="15365" name="object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0735" y="0"/>
              <a:ext cx="5541264" cy="3681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6" name="object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104386"/>
              <a:ext cx="5638798" cy="3753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03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1208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926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223963"/>
          </a:xfrm>
        </p:spPr>
        <p:txBody>
          <a:bodyPr/>
          <a:lstStyle/>
          <a:p>
            <a:pPr algn="l"/>
            <a:r>
              <a:rPr lang="en-IN" sz="2800" dirty="0" smtClean="0">
                <a:solidFill>
                  <a:srgbClr val="FFC000"/>
                </a:solidFill>
                <a:latin typeface="Algerian" pitchFamily="82" charset="0"/>
              </a:rPr>
              <a:t>The four most common primary malignant gastric neoplasms</a:t>
            </a:r>
          </a:p>
        </p:txBody>
      </p:sp>
      <p:sp>
        <p:nvSpPr>
          <p:cNvPr id="121859" name="Content Placeholder 4"/>
          <p:cNvSpPr>
            <a:spLocks noGrp="1"/>
          </p:cNvSpPr>
          <p:nvPr>
            <p:ph idx="1"/>
          </p:nvPr>
        </p:nvSpPr>
        <p:spPr>
          <a:xfrm>
            <a:off x="0" y="1773238"/>
            <a:ext cx="9144000" cy="508476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N" sz="2400" b="1" smtClean="0">
                <a:latin typeface="Andalus"/>
              </a:rPr>
              <a:t>Adenocarcinoma (95%)</a:t>
            </a:r>
            <a:r>
              <a:rPr lang="en-IN" sz="2400" smtClean="0">
                <a:latin typeface="Andalus"/>
              </a:rPr>
              <a:t>: Cancer that begins in the glandular cells.</a:t>
            </a:r>
          </a:p>
          <a:p>
            <a:pPr algn="just">
              <a:lnSpc>
                <a:spcPct val="150000"/>
              </a:lnSpc>
            </a:pPr>
            <a:r>
              <a:rPr lang="en-IN" sz="2400" b="1" smtClean="0">
                <a:latin typeface="Andalus"/>
              </a:rPr>
              <a:t>Lymphoma (4%)</a:t>
            </a:r>
            <a:r>
              <a:rPr lang="en-IN" sz="2400" smtClean="0">
                <a:latin typeface="Andalus"/>
              </a:rPr>
              <a:t>: Cancer that begins in immune system cells.</a:t>
            </a:r>
          </a:p>
          <a:p>
            <a:pPr algn="just">
              <a:lnSpc>
                <a:spcPct val="150000"/>
              </a:lnSpc>
            </a:pPr>
            <a:r>
              <a:rPr lang="en-IN" sz="2400" b="1" smtClean="0">
                <a:latin typeface="Andalus"/>
              </a:rPr>
              <a:t>Carcinoid cancer(3%)</a:t>
            </a:r>
            <a:r>
              <a:rPr lang="en-IN" sz="2400" smtClean="0">
                <a:latin typeface="Andalus"/>
              </a:rPr>
              <a:t>: Cancer that begins in hormone-producing cell.</a:t>
            </a:r>
          </a:p>
          <a:p>
            <a:pPr algn="just">
              <a:lnSpc>
                <a:spcPct val="150000"/>
              </a:lnSpc>
            </a:pPr>
            <a:r>
              <a:rPr lang="en-IN" sz="2400" b="1" smtClean="0">
                <a:latin typeface="Andalus"/>
              </a:rPr>
              <a:t>Gastrointestinal stromal tumor (GIST)(1%)</a:t>
            </a:r>
            <a:r>
              <a:rPr lang="en-IN" sz="2400" smtClean="0">
                <a:latin typeface="Andalus"/>
              </a:rPr>
              <a:t>: Cancer that begins in nervous system tissues of stomach.</a:t>
            </a:r>
          </a:p>
        </p:txBody>
      </p:sp>
    </p:spTree>
    <p:extLst>
      <p:ext uri="{BB962C8B-B14F-4D97-AF65-F5344CB8AC3E}">
        <p14:creationId xmlns:p14="http://schemas.microsoft.com/office/powerpoint/2010/main" val="200552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latin typeface="Algerian" pitchFamily="82" charset="0"/>
              </a:rPr>
              <a:t>EARLY GASTRIC CANCER</a:t>
            </a:r>
            <a:endParaRPr lang="en-IN" b="1" dirty="0" smtClean="0">
              <a:latin typeface="Algerian" pitchFamily="82" charset="0"/>
            </a:endParaRPr>
          </a:p>
        </p:txBody>
      </p:sp>
      <p:pic>
        <p:nvPicPr>
          <p:cNvPr id="1228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36838"/>
            <a:ext cx="9144000" cy="4221162"/>
          </a:xfrm>
        </p:spPr>
      </p:pic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-20638" y="1773238"/>
            <a:ext cx="9144001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IN" sz="2400">
                <a:latin typeface="Andalus"/>
              </a:rPr>
              <a:t> Defined as a tumor confined to the mucosal or sub-mucosal layer, with or without lymph node metastasis.</a:t>
            </a:r>
          </a:p>
        </p:txBody>
      </p:sp>
    </p:spTree>
    <p:extLst>
      <p:ext uri="{BB962C8B-B14F-4D97-AF65-F5344CB8AC3E}">
        <p14:creationId xmlns:p14="http://schemas.microsoft.com/office/powerpoint/2010/main" val="376991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324975" cy="1143000"/>
          </a:xfrm>
        </p:spPr>
        <p:txBody>
          <a:bodyPr/>
          <a:lstStyle/>
          <a:p>
            <a:pPr algn="l"/>
            <a:r>
              <a:rPr lang="en-IN" b="1" dirty="0" smtClean="0">
                <a:solidFill>
                  <a:schemeClr val="bg1"/>
                </a:solidFill>
                <a:latin typeface="Algerian" pitchFamily="82" charset="0"/>
              </a:rPr>
              <a:t>ADVANCED GASTRIC CANCER</a:t>
            </a:r>
            <a:endParaRPr lang="en-IN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12390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  <p:extLst>
      <p:ext uri="{BB962C8B-B14F-4D97-AF65-F5344CB8AC3E}">
        <p14:creationId xmlns:p14="http://schemas.microsoft.com/office/powerpoint/2010/main" val="87622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/>
            <a:r>
              <a:rPr lang="en-IN" b="1" dirty="0" smtClean="0">
                <a:solidFill>
                  <a:schemeClr val="bg1"/>
                </a:solidFill>
                <a:latin typeface="Algerian" pitchFamily="82" charset="0"/>
              </a:rPr>
              <a:t>BORMANN</a:t>
            </a:r>
            <a:r>
              <a:rPr lang="en-IN" b="1" dirty="0" smtClean="0">
                <a:latin typeface="Algerian" pitchFamily="82" charset="0"/>
              </a:rPr>
              <a:t> </a:t>
            </a:r>
            <a:r>
              <a:rPr lang="en-IN" b="1" dirty="0" smtClean="0">
                <a:solidFill>
                  <a:schemeClr val="bg1"/>
                </a:solidFill>
                <a:latin typeface="Algerian" pitchFamily="82" charset="0"/>
              </a:rPr>
              <a:t>CLASSIFICATION</a:t>
            </a:r>
            <a:endParaRPr lang="en-IN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lang="en-IN" b="1" dirty="0" smtClean="0">
                <a:latin typeface="Tw Cen MT" pitchFamily="34" charset="0"/>
              </a:rPr>
              <a:t>Gross classification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IN" dirty="0" smtClean="0">
                <a:latin typeface="Tw Cen MT" pitchFamily="34" charset="0"/>
                <a:ea typeface="+mn-ea"/>
              </a:rPr>
              <a:t>Type I: </a:t>
            </a:r>
            <a:r>
              <a:rPr lang="en-IN" dirty="0" err="1" smtClean="0">
                <a:latin typeface="Tw Cen MT" pitchFamily="34" charset="0"/>
                <a:ea typeface="+mn-ea"/>
              </a:rPr>
              <a:t>Polypoid</a:t>
            </a:r>
            <a:endParaRPr lang="en-IN" dirty="0" smtClean="0">
              <a:latin typeface="Tw Cen MT" pitchFamily="34" charset="0"/>
              <a:ea typeface="+mn-ea"/>
            </a:endParaRPr>
          </a:p>
          <a:p>
            <a:pPr lvl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IN" dirty="0" smtClean="0">
                <a:latin typeface="Tw Cen MT" pitchFamily="34" charset="0"/>
                <a:ea typeface="+mn-ea"/>
              </a:rPr>
              <a:t>Type II: Ulcerative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IN" dirty="0" smtClean="0">
                <a:latin typeface="Tw Cen MT" pitchFamily="34" charset="0"/>
                <a:ea typeface="+mn-ea"/>
              </a:rPr>
              <a:t>Type III: </a:t>
            </a:r>
            <a:r>
              <a:rPr lang="en-IN" dirty="0" err="1" smtClean="0">
                <a:latin typeface="Tw Cen MT" pitchFamily="34" charset="0"/>
                <a:ea typeface="+mn-ea"/>
              </a:rPr>
              <a:t>Fungating</a:t>
            </a:r>
            <a:endParaRPr lang="en-IN" dirty="0" smtClean="0">
              <a:latin typeface="Tw Cen MT" pitchFamily="34" charset="0"/>
              <a:ea typeface="+mn-ea"/>
            </a:endParaRPr>
          </a:p>
          <a:p>
            <a:pPr lvl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dirty="0" smtClean="0">
                <a:latin typeface="Tw Cen MT" pitchFamily="34" charset="0"/>
                <a:ea typeface="+mn-ea"/>
              </a:rPr>
              <a:t>Type IV: </a:t>
            </a:r>
            <a:r>
              <a:rPr lang="en-US" dirty="0" err="1" smtClean="0">
                <a:latin typeface="Tw Cen MT" pitchFamily="34" charset="0"/>
                <a:ea typeface="+mn-ea"/>
              </a:rPr>
              <a:t>Scirrhous</a:t>
            </a:r>
            <a:endParaRPr lang="en-IN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12595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6526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126979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N" sz="2400" dirty="0" smtClean="0">
                <a:latin typeface="Tw Cen MT" pitchFamily="34" charset="0"/>
              </a:rPr>
              <a:t>First two, </a:t>
            </a:r>
            <a:r>
              <a:rPr lang="en-IN" sz="2400" dirty="0" err="1" smtClean="0">
                <a:latin typeface="Tw Cen MT" pitchFamily="34" charset="0"/>
              </a:rPr>
              <a:t>tumor</a:t>
            </a:r>
            <a:r>
              <a:rPr lang="en-IN" sz="2400" dirty="0" smtClean="0">
                <a:latin typeface="Tw Cen MT" pitchFamily="34" charset="0"/>
              </a:rPr>
              <a:t> mass is intraluminal---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400" b="0" dirty="0" err="1" smtClean="0">
                <a:latin typeface="Tw Cen MT" pitchFamily="34" charset="0"/>
              </a:rPr>
              <a:t>Polypoid</a:t>
            </a:r>
            <a:r>
              <a:rPr lang="en-IN" sz="2400" b="0" dirty="0" smtClean="0">
                <a:latin typeface="Tw Cen MT" pitchFamily="34" charset="0"/>
              </a:rPr>
              <a:t> </a:t>
            </a:r>
            <a:r>
              <a:rPr lang="en-IN" sz="2400" b="0" dirty="0" err="1" smtClean="0">
                <a:latin typeface="Tw Cen MT" pitchFamily="34" charset="0"/>
              </a:rPr>
              <a:t>tumors</a:t>
            </a:r>
            <a:r>
              <a:rPr lang="en-IN" sz="2400" b="0" dirty="0" smtClean="0">
                <a:latin typeface="Tw Cen MT" pitchFamily="34" charset="0"/>
              </a:rPr>
              <a:t> are not ulcerated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400" b="0" dirty="0" err="1" smtClean="0">
                <a:latin typeface="Tw Cen MT" pitchFamily="34" charset="0"/>
              </a:rPr>
              <a:t>Fungating</a:t>
            </a:r>
            <a:r>
              <a:rPr lang="en-IN" sz="2400" b="0" dirty="0" smtClean="0">
                <a:latin typeface="Tw Cen MT" pitchFamily="34" charset="0"/>
              </a:rPr>
              <a:t> </a:t>
            </a:r>
            <a:r>
              <a:rPr lang="en-IN" sz="2400" b="0" dirty="0" err="1" smtClean="0">
                <a:latin typeface="Tw Cen MT" pitchFamily="34" charset="0"/>
              </a:rPr>
              <a:t>tumors</a:t>
            </a:r>
            <a:r>
              <a:rPr lang="en-IN" sz="2400" b="0" dirty="0" smtClean="0">
                <a:latin typeface="Tw Cen MT" pitchFamily="34" charset="0"/>
              </a:rPr>
              <a:t> are elevated </a:t>
            </a:r>
            <a:r>
              <a:rPr lang="en-IN" sz="2400" b="0" dirty="0" err="1" smtClean="0">
                <a:latin typeface="Tw Cen MT" pitchFamily="34" charset="0"/>
              </a:rPr>
              <a:t>intraluminally</a:t>
            </a:r>
            <a:r>
              <a:rPr lang="en-IN" sz="2400" b="0" dirty="0" smtClean="0">
                <a:latin typeface="Tw Cen MT" pitchFamily="34" charset="0"/>
              </a:rPr>
              <a:t>, but also ulcerated</a:t>
            </a:r>
          </a:p>
          <a:p>
            <a:pPr algn="just">
              <a:lnSpc>
                <a:spcPct val="150000"/>
              </a:lnSpc>
            </a:pPr>
            <a:r>
              <a:rPr lang="en-IN" sz="2400" dirty="0" smtClean="0">
                <a:latin typeface="Tw Cen MT" pitchFamily="34" charset="0"/>
              </a:rPr>
              <a:t>Latter two, </a:t>
            </a:r>
            <a:r>
              <a:rPr lang="en-IN" sz="2400" dirty="0" err="1" smtClean="0">
                <a:latin typeface="Tw Cen MT" pitchFamily="34" charset="0"/>
              </a:rPr>
              <a:t>tumor</a:t>
            </a:r>
            <a:r>
              <a:rPr lang="en-IN" sz="2400" dirty="0" smtClean="0">
                <a:latin typeface="Tw Cen MT" pitchFamily="34" charset="0"/>
              </a:rPr>
              <a:t> mass is in the wall of the stomach---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400" b="0" dirty="0" smtClean="0">
                <a:latin typeface="Tw Cen MT" pitchFamily="34" charset="0"/>
              </a:rPr>
              <a:t>Ulcerative </a:t>
            </a:r>
            <a:r>
              <a:rPr lang="en-IN" sz="2400" b="0" dirty="0" err="1" smtClean="0">
                <a:latin typeface="Tw Cen MT" pitchFamily="34" charset="0"/>
              </a:rPr>
              <a:t>tumors</a:t>
            </a:r>
            <a:r>
              <a:rPr lang="en-IN" sz="2400" b="0" dirty="0" smtClean="0">
                <a:latin typeface="Tw Cen MT" pitchFamily="34" charset="0"/>
              </a:rPr>
              <a:t> are self-descriptive;</a:t>
            </a:r>
          </a:p>
          <a:p>
            <a:pPr lvl="1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IN" sz="2400" b="0" dirty="0" err="1" smtClean="0">
                <a:latin typeface="Tw Cen MT" pitchFamily="34" charset="0"/>
              </a:rPr>
              <a:t>Scirrhous</a:t>
            </a:r>
            <a:r>
              <a:rPr lang="en-IN" sz="2400" b="0" dirty="0" smtClean="0">
                <a:latin typeface="Tw Cen MT" pitchFamily="34" charset="0"/>
              </a:rPr>
              <a:t> infiltrate the entire thickness of the stomach </a:t>
            </a:r>
            <a:r>
              <a:rPr lang="en-IN" sz="2400" b="0" dirty="0" smtClean="0">
                <a:solidFill>
                  <a:srgbClr val="FF0000"/>
                </a:solidFill>
                <a:latin typeface="Tw Cen MT" pitchFamily="34" charset="0"/>
              </a:rPr>
              <a:t>(</a:t>
            </a:r>
            <a:r>
              <a:rPr lang="en-IN" sz="2400" b="0" dirty="0" err="1" smtClean="0">
                <a:solidFill>
                  <a:srgbClr val="FF0000"/>
                </a:solidFill>
                <a:latin typeface="Tw Cen MT" pitchFamily="34" charset="0"/>
              </a:rPr>
              <a:t>linitis</a:t>
            </a:r>
            <a:r>
              <a:rPr lang="en-IN" sz="2400" b="0" dirty="0" smtClean="0">
                <a:solidFill>
                  <a:srgbClr val="FF0000"/>
                </a:solidFill>
                <a:latin typeface="Tw Cen MT" pitchFamily="34" charset="0"/>
              </a:rPr>
              <a:t> </a:t>
            </a:r>
            <a:r>
              <a:rPr lang="en-IN" sz="2400" b="0" dirty="0" err="1" smtClean="0">
                <a:solidFill>
                  <a:srgbClr val="FF0000"/>
                </a:solidFill>
                <a:latin typeface="Tw Cen MT" pitchFamily="34" charset="0"/>
              </a:rPr>
              <a:t>plastica</a:t>
            </a:r>
            <a:r>
              <a:rPr lang="en-IN" sz="2400" b="0" dirty="0" smtClean="0">
                <a:solidFill>
                  <a:srgbClr val="FF0000"/>
                </a:solidFill>
                <a:latin typeface="Tw Cen MT" pitchFamily="34" charset="0"/>
              </a:rPr>
              <a:t>) </a:t>
            </a:r>
            <a:r>
              <a:rPr lang="en-IN" sz="2400" b="0" dirty="0" smtClean="0">
                <a:latin typeface="Tw Cen MT" pitchFamily="34" charset="0"/>
              </a:rPr>
              <a:t>poor prognosis, involve entire stomach.</a:t>
            </a:r>
          </a:p>
        </p:txBody>
      </p:sp>
    </p:spTree>
    <p:extLst>
      <p:ext uri="{BB962C8B-B14F-4D97-AF65-F5344CB8AC3E}">
        <p14:creationId xmlns:p14="http://schemas.microsoft.com/office/powerpoint/2010/main" val="19771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1280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2800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4724400"/>
            <a:ext cx="205581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06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7416800" cy="508000"/>
          </a:xfrm>
        </p:spPr>
        <p:txBody>
          <a:bodyPr/>
          <a:lstStyle/>
          <a:p>
            <a:pPr algn="l"/>
            <a:r>
              <a:rPr lang="en-US" sz="7200" b="1" dirty="0" smtClean="0">
                <a:solidFill>
                  <a:schemeClr val="bg1"/>
                </a:solidFill>
                <a:latin typeface="Algerian" pitchFamily="82" charset="0"/>
              </a:rPr>
              <a:t>GIST</a:t>
            </a:r>
            <a:endParaRPr lang="en-IN" sz="7200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N" sz="2800" smtClean="0">
                <a:latin typeface="Tw Cen MT" pitchFamily="34" charset="0"/>
              </a:rPr>
              <a:t>Most common </a:t>
            </a:r>
            <a:r>
              <a:rPr lang="en-IN" sz="2800" b="1" smtClean="0">
                <a:latin typeface="Tw Cen MT" pitchFamily="34" charset="0"/>
              </a:rPr>
              <a:t>mesenchymal tumor of the GIT.</a:t>
            </a:r>
          </a:p>
          <a:p>
            <a:pPr algn="just">
              <a:lnSpc>
                <a:spcPct val="150000"/>
              </a:lnSpc>
            </a:pPr>
            <a:r>
              <a:rPr lang="en-IN" sz="2800" smtClean="0">
                <a:latin typeface="Tw Cen MT" pitchFamily="34" charset="0"/>
              </a:rPr>
              <a:t>Differentiate along the lines of intestinal cells of Cajal.</a:t>
            </a:r>
          </a:p>
          <a:p>
            <a:pPr algn="just">
              <a:lnSpc>
                <a:spcPct val="150000"/>
              </a:lnSpc>
            </a:pPr>
            <a:r>
              <a:rPr lang="en-IN" sz="2800" smtClean="0">
                <a:latin typeface="Tw Cen MT" pitchFamily="34" charset="0"/>
              </a:rPr>
              <a:t>Most common locations –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800" smtClean="0">
                <a:latin typeface="Tw Cen MT" pitchFamily="34" charset="0"/>
              </a:rPr>
              <a:t>	– Stomach (60%)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800" smtClean="0">
                <a:latin typeface="Tw Cen MT" pitchFamily="34" charset="0"/>
              </a:rPr>
              <a:t>	– Jejunum &amp; ileum (30%)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800" smtClean="0">
                <a:latin typeface="Tw Cen MT" pitchFamily="34" charset="0"/>
              </a:rPr>
              <a:t>	– Duodenum (5%)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800" smtClean="0">
                <a:latin typeface="Tw Cen MT" pitchFamily="34" charset="0"/>
              </a:rPr>
              <a:t>	– Colorectum (&lt; 5%)</a:t>
            </a:r>
          </a:p>
        </p:txBody>
      </p:sp>
    </p:spTree>
    <p:extLst>
      <p:ext uri="{BB962C8B-B14F-4D97-AF65-F5344CB8AC3E}">
        <p14:creationId xmlns:p14="http://schemas.microsoft.com/office/powerpoint/2010/main" val="27181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130051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551656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N" sz="2400" smtClean="0">
                <a:latin typeface="Tw Cen MT" pitchFamily="34" charset="0"/>
              </a:rPr>
              <a:t>Occur in all age groups.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Tw Cen MT" pitchFamily="34" charset="0"/>
              </a:rPr>
              <a:t>Peak incidence occurs in 5th - 8th decade, with a median age of 60 years.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Tw Cen MT" pitchFamily="34" charset="0"/>
              </a:rPr>
              <a:t>May be associated with </a:t>
            </a:r>
            <a:r>
              <a:rPr lang="en-IN" sz="2400" b="1" smtClean="0">
                <a:latin typeface="Tw Cen MT" pitchFamily="34" charset="0"/>
              </a:rPr>
              <a:t>Carney’s triad:</a:t>
            </a:r>
          </a:p>
          <a:p>
            <a:pPr lvl="1" algn="just">
              <a:lnSpc>
                <a:spcPct val="150000"/>
              </a:lnSpc>
              <a:buFontTx/>
              <a:buNone/>
            </a:pPr>
            <a:r>
              <a:rPr lang="en-IN" sz="2400" smtClean="0">
                <a:latin typeface="Tw Cen MT" pitchFamily="34" charset="0"/>
              </a:rPr>
              <a:t>– Epithelioid GIST</a:t>
            </a:r>
          </a:p>
          <a:p>
            <a:pPr lvl="1" algn="just">
              <a:lnSpc>
                <a:spcPct val="150000"/>
              </a:lnSpc>
              <a:buFontTx/>
              <a:buNone/>
            </a:pPr>
            <a:r>
              <a:rPr lang="en-IN" sz="2400" smtClean="0">
                <a:latin typeface="Tw Cen MT" pitchFamily="34" charset="0"/>
              </a:rPr>
              <a:t>– Pulmonary chondroma</a:t>
            </a:r>
          </a:p>
          <a:p>
            <a:pPr lvl="1" algn="just">
              <a:lnSpc>
                <a:spcPct val="150000"/>
              </a:lnSpc>
              <a:buFontTx/>
              <a:buNone/>
            </a:pPr>
            <a:r>
              <a:rPr lang="en-IN" sz="2400" smtClean="0">
                <a:latin typeface="Tw Cen MT" pitchFamily="34" charset="0"/>
              </a:rPr>
              <a:t>– Extra-adrenal paraganglioma</a:t>
            </a:r>
          </a:p>
          <a:p>
            <a:pPr algn="just">
              <a:lnSpc>
                <a:spcPct val="150000"/>
              </a:lnSpc>
            </a:pPr>
            <a:r>
              <a:rPr lang="en-US" sz="2400" b="1" smtClean="0">
                <a:latin typeface="Tw Cen MT" pitchFamily="34" charset="0"/>
              </a:rPr>
              <a:t>POSITIVE for c-KIT (CD117), i.e., express this antigen on immunochemical staining.</a:t>
            </a:r>
            <a:endParaRPr lang="en-IN" sz="2400" smtClean="0">
              <a:latin typeface="Tw Cen MT" pitchFamily="34" charset="0"/>
            </a:endParaRPr>
          </a:p>
          <a:p>
            <a:pPr lvl="1" algn="just">
              <a:lnSpc>
                <a:spcPct val="150000"/>
              </a:lnSpc>
              <a:buFontTx/>
              <a:buNone/>
            </a:pPr>
            <a:endParaRPr lang="en-IN" sz="2400" smtClean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60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504" y="548680"/>
            <a:ext cx="7632848" cy="535403"/>
          </a:xfrm>
        </p:spPr>
        <p:txBody>
          <a:bodyPr wrap="square" lIns="0" tIns="12065" rIns="0" bIns="0" rtlCol="0">
            <a:spAutoFit/>
          </a:bodyPr>
          <a:lstStyle/>
          <a:p>
            <a:pPr marL="12700" algn="just">
              <a:spcBef>
                <a:spcPts val="95"/>
              </a:spcBef>
              <a:tabLst>
                <a:tab pos="2326005" algn="l"/>
              </a:tabLst>
              <a:defRPr/>
            </a:pPr>
            <a:r>
              <a:rPr sz="3400" b="1" spc="3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</a:t>
            </a:r>
            <a:r>
              <a:rPr lang="en-IN" sz="3400" b="1" spc="31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400" b="1" spc="33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SIGNIFICANCE</a:t>
            </a:r>
            <a:endParaRPr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50825" y="1989138"/>
            <a:ext cx="8642350" cy="4417876"/>
          </a:xfrm>
          <a:prstGeom prst="rect">
            <a:avLst/>
          </a:prstGeom>
        </p:spPr>
        <p:txBody>
          <a:bodyPr lIns="0" tIns="12065" rIns="0" bIns="0">
            <a:spAutoFit/>
          </a:bodyPr>
          <a:lstStyle>
            <a:lvl1pPr marL="241300" indent="-228600" eaLnBrk="0" hangingPunct="0">
              <a:tabLst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00"/>
              </a:spcBef>
              <a:buFont typeface="Arial MT"/>
              <a:buChar char="•"/>
              <a:defRPr/>
            </a:pPr>
            <a:r>
              <a:rPr lang="en-US" sz="2000" dirty="0" smtClean="0">
                <a:latin typeface="Cambria" pitchFamily="18" charset="0"/>
              </a:rPr>
              <a:t>Leukoplakia is marked by unusual-looking patches inside mouth. They may be  </a:t>
            </a:r>
            <a:r>
              <a:rPr lang="en-US" sz="20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sensitive to touch, heat, spicy foods, or other irritation</a:t>
            </a:r>
            <a:r>
              <a:rPr lang="en-US" sz="2000" dirty="0" smtClean="0">
                <a:latin typeface="Cambria" pitchFamily="18" charset="0"/>
              </a:rPr>
              <a:t>. These patches can vary  in appearance and may have the following features:</a:t>
            </a:r>
          </a:p>
          <a:p>
            <a:pPr eaLnBrk="1" hangingPunct="1">
              <a:lnSpc>
                <a:spcPct val="150000"/>
              </a:lnSpc>
              <a:spcBef>
                <a:spcPts val="1288"/>
              </a:spcBef>
              <a:buFont typeface="Arial MT"/>
              <a:buChar char="•"/>
              <a:defRPr/>
            </a:pPr>
            <a:r>
              <a:rPr lang="en-US" sz="2000" b="1" dirty="0" smtClean="0">
                <a:solidFill>
                  <a:srgbClr val="A6A6A6"/>
                </a:solidFill>
                <a:latin typeface="Cambria" pitchFamily="18" charset="0"/>
              </a:rPr>
              <a:t>white or </a:t>
            </a:r>
            <a:r>
              <a:rPr lang="en-US" sz="2000" b="1" dirty="0" smtClean="0">
                <a:solidFill>
                  <a:srgbClr val="A6A6A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gray</a:t>
            </a:r>
            <a:r>
              <a:rPr lang="en-US" sz="2000" b="1" dirty="0" smtClean="0">
                <a:solidFill>
                  <a:srgbClr val="A6A6A6"/>
                </a:solidFill>
                <a:latin typeface="Cambria" pitchFamily="18" charset="0"/>
              </a:rPr>
              <a:t> color</a:t>
            </a:r>
          </a:p>
          <a:p>
            <a:pPr eaLnBrk="1" hangingPunct="1">
              <a:lnSpc>
                <a:spcPct val="150000"/>
              </a:lnSpc>
              <a:spcBef>
                <a:spcPts val="1300"/>
              </a:spcBef>
              <a:buFont typeface="Arial MT"/>
              <a:buChar char="•"/>
              <a:defRPr/>
            </a:pPr>
            <a:r>
              <a:rPr lang="en-US" sz="2000" dirty="0" smtClean="0">
                <a:latin typeface="Cambria" pitchFamily="18" charset="0"/>
              </a:rPr>
              <a:t>thick, hard, raised surface</a:t>
            </a:r>
          </a:p>
          <a:p>
            <a:pPr eaLnBrk="1" hangingPunct="1">
              <a:lnSpc>
                <a:spcPct val="150000"/>
              </a:lnSpc>
              <a:spcBef>
                <a:spcPts val="1288"/>
              </a:spcBef>
              <a:buFont typeface="Arial MT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Cambria" pitchFamily="18" charset="0"/>
              </a:rPr>
              <a:t>red spots (rare)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sz="2000" dirty="0" smtClean="0">
              <a:latin typeface="Cambria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ts val="2063"/>
              </a:spcBef>
              <a:defRPr/>
            </a:pPr>
            <a:r>
              <a:rPr lang="en-US" sz="2000" dirty="0" smtClean="0">
                <a:latin typeface="Cambria" pitchFamily="18" charset="0"/>
              </a:rPr>
              <a:t>The patches may take several weeks to develop, and they’re rarely painful</a:t>
            </a:r>
            <a:r>
              <a:rPr lang="en-US" sz="2000" dirty="0" smtClean="0">
                <a:latin typeface="Cambria" pitchFamily="18" charset="0"/>
              </a:rPr>
              <a:t>.</a:t>
            </a:r>
            <a:endParaRPr lang="en-US" sz="2000" dirty="0" smtClean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0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just">
              <a:lnSpc>
                <a:spcPct val="150000"/>
              </a:lnSpc>
              <a:defRPr/>
            </a:pPr>
            <a:r>
              <a:rPr lang="en-US" sz="2800" b="1" dirty="0" smtClean="0">
                <a:latin typeface="Tw Cen MT" pitchFamily="34" charset="0"/>
              </a:rPr>
              <a:t>GROSS:</a:t>
            </a:r>
          </a:p>
          <a:p>
            <a:pPr lvl="1" algn="just">
              <a:lnSpc>
                <a:spcPct val="150000"/>
              </a:lnSpc>
              <a:defRPr/>
            </a:pPr>
            <a:r>
              <a:rPr lang="en-IN" dirty="0" smtClean="0">
                <a:latin typeface="Tw Cen MT" pitchFamily="34" charset="0"/>
                <a:ea typeface="+mn-ea"/>
              </a:rPr>
              <a:t>Primary gastric GISTs can be quite large, as much as 30 cm in diameter.</a:t>
            </a:r>
          </a:p>
          <a:p>
            <a:pPr algn="just">
              <a:lnSpc>
                <a:spcPct val="150000"/>
              </a:lnSpc>
              <a:defRPr/>
            </a:pPr>
            <a:r>
              <a:rPr lang="en-IN" sz="2800" dirty="0" smtClean="0">
                <a:latin typeface="Tw Cen MT" pitchFamily="34" charset="0"/>
              </a:rPr>
              <a:t>They usually form a </a:t>
            </a:r>
            <a:r>
              <a:rPr lang="en-IN" sz="2800" b="1" dirty="0" smtClean="0">
                <a:latin typeface="Tw Cen MT" pitchFamily="34" charset="0"/>
              </a:rPr>
              <a:t>solitary, well-circumscribed, fleshy mass covered by ulcerated or intact mucosa, but can also </a:t>
            </a:r>
            <a:r>
              <a:rPr lang="en-IN" sz="2800" dirty="0" smtClean="0">
                <a:latin typeface="Tw Cen MT" pitchFamily="34" charset="0"/>
              </a:rPr>
              <a:t>project outward toward the </a:t>
            </a:r>
            <a:r>
              <a:rPr lang="en-IN" sz="2800" dirty="0" err="1" smtClean="0">
                <a:latin typeface="Tw Cen MT" pitchFamily="34" charset="0"/>
              </a:rPr>
              <a:t>serosa</a:t>
            </a:r>
            <a:r>
              <a:rPr lang="en-IN" sz="2800" dirty="0" smtClean="0">
                <a:latin typeface="Tw Cen MT" pitchFamily="34" charset="0"/>
              </a:rPr>
              <a:t>.</a:t>
            </a:r>
          </a:p>
          <a:p>
            <a:pPr algn="just">
              <a:lnSpc>
                <a:spcPct val="150000"/>
              </a:lnSpc>
              <a:defRPr/>
            </a:pPr>
            <a:r>
              <a:rPr lang="en-IN" sz="2800" dirty="0" smtClean="0">
                <a:latin typeface="Tw Cen MT" pitchFamily="34" charset="0"/>
              </a:rPr>
              <a:t>The cut surface shows a whorled appearance.</a:t>
            </a:r>
            <a:endParaRPr lang="en-IN" sz="2800" dirty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0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1320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5650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133123" name="Content Placeholder 2"/>
          <p:cNvSpPr>
            <a:spLocks noGrp="1"/>
          </p:cNvSpPr>
          <p:nvPr>
            <p:ph idx="1"/>
          </p:nvPr>
        </p:nvSpPr>
        <p:spPr>
          <a:xfrm>
            <a:off x="250825" y="1600200"/>
            <a:ext cx="8435975" cy="5257800"/>
          </a:xfrm>
        </p:spPr>
        <p:txBody>
          <a:bodyPr/>
          <a:lstStyle/>
          <a:p>
            <a:pPr algn="just">
              <a:lnSpc>
                <a:spcPct val="150000"/>
              </a:lnSpc>
              <a:buFontTx/>
              <a:buNone/>
            </a:pPr>
            <a:r>
              <a:rPr lang="en-US" sz="3600" b="1" smtClean="0">
                <a:latin typeface="Tw Cen MT" pitchFamily="34" charset="0"/>
              </a:rPr>
              <a:t>MICROSCOPY:</a:t>
            </a:r>
          </a:p>
          <a:p>
            <a:pPr algn="just">
              <a:lnSpc>
                <a:spcPct val="150000"/>
              </a:lnSpc>
            </a:pPr>
            <a:r>
              <a:rPr lang="en-IN" sz="3600" smtClean="0">
                <a:latin typeface="Tw Cen MT" pitchFamily="34" charset="0"/>
              </a:rPr>
              <a:t>Demonstrate 3 main histologic types: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3600" smtClean="0">
                <a:latin typeface="Tw Cen MT" pitchFamily="34" charset="0"/>
              </a:rPr>
              <a:t>	– Spindle cell type (70 %)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3600" smtClean="0">
                <a:latin typeface="Tw Cen MT" pitchFamily="34" charset="0"/>
              </a:rPr>
              <a:t>	– Epithelioid cell type (20%)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3600" smtClean="0">
                <a:latin typeface="Tw Cen MT" pitchFamily="34" charset="0"/>
              </a:rPr>
              <a:t>	– Mixed cell type (10%)</a:t>
            </a:r>
          </a:p>
        </p:txBody>
      </p:sp>
    </p:spTree>
    <p:extLst>
      <p:ext uri="{BB962C8B-B14F-4D97-AF65-F5344CB8AC3E}">
        <p14:creationId xmlns:p14="http://schemas.microsoft.com/office/powerpoint/2010/main" val="30021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0" y="476250"/>
            <a:ext cx="9144000" cy="4217988"/>
          </a:xfrm>
        </p:spPr>
        <p:txBody>
          <a:bodyPr/>
          <a:lstStyle/>
          <a:p>
            <a:pPr algn="l" eaLnBrk="1" hangingPunct="1"/>
            <a:r>
              <a:rPr lang="en-US" sz="9600" b="1" dirty="0" smtClean="0">
                <a:solidFill>
                  <a:schemeClr val="bg1"/>
                </a:solidFill>
                <a:latin typeface="Algerian" pitchFamily="82" charset="0"/>
                <a:ea typeface="Aharoni"/>
                <a:cs typeface="Aharoni"/>
              </a:rPr>
              <a:t>Typhoid</a:t>
            </a:r>
            <a:endParaRPr lang="es-ES" sz="9600" b="1" dirty="0" smtClean="0">
              <a:solidFill>
                <a:schemeClr val="bg1"/>
              </a:solidFill>
              <a:latin typeface="Algerian" pitchFamily="82" charset="0"/>
              <a:ea typeface="Aharoni"/>
              <a:cs typeface="Aharoni"/>
            </a:endParaRPr>
          </a:p>
        </p:txBody>
      </p:sp>
      <p:sp>
        <p:nvSpPr>
          <p:cNvPr id="147459" name="Rectangle 122"/>
          <p:cNvSpPr>
            <a:spLocks noChangeArrowheads="1"/>
          </p:cNvSpPr>
          <p:nvPr/>
        </p:nvSpPr>
        <p:spPr bwMode="auto">
          <a:xfrm>
            <a:off x="3491880" y="4724400"/>
            <a:ext cx="396081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0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Content Placeholder 2"/>
          <p:cNvSpPr>
            <a:spLocks noGrp="1"/>
          </p:cNvSpPr>
          <p:nvPr>
            <p:ph idx="1"/>
          </p:nvPr>
        </p:nvSpPr>
        <p:spPr>
          <a:xfrm>
            <a:off x="0" y="1628775"/>
            <a:ext cx="9144000" cy="4968875"/>
          </a:xfrm>
        </p:spPr>
        <p:txBody>
          <a:bodyPr/>
          <a:lstStyle/>
          <a:p>
            <a:pPr algn="just" eaLnBrk="1" hangingPunct="1">
              <a:buFontTx/>
              <a:buNone/>
            </a:pPr>
            <a:endParaRPr lang="en-US" sz="2400" b="1" smtClean="0">
              <a:latin typeface="Aparajita"/>
            </a:endParaRPr>
          </a:p>
          <a:p>
            <a:pPr algn="just" eaLnBrk="1" hangingPunct="1"/>
            <a:r>
              <a:rPr lang="en-US" sz="2400" smtClean="0">
                <a:latin typeface="Aparajita"/>
              </a:rPr>
              <a:t> Acute enteric infectious disease</a:t>
            </a:r>
          </a:p>
          <a:p>
            <a:pPr algn="just" eaLnBrk="1" hangingPunct="1"/>
            <a:r>
              <a:rPr lang="en-US" sz="2400" smtClean="0">
                <a:latin typeface="Aparajita"/>
              </a:rPr>
              <a:t> caused by </a:t>
            </a:r>
            <a:r>
              <a:rPr lang="en-US" sz="2400" b="1" smtClean="0">
                <a:latin typeface="Aparajita"/>
              </a:rPr>
              <a:t>Salmonella typhi</a:t>
            </a:r>
            <a:r>
              <a:rPr lang="en-US" sz="2400" smtClean="0">
                <a:latin typeface="Aparajita"/>
              </a:rPr>
              <a:t> (S.Typhi)</a:t>
            </a:r>
          </a:p>
          <a:p>
            <a:pPr algn="just" eaLnBrk="1" hangingPunct="1"/>
            <a:r>
              <a:rPr lang="en-US" sz="2400" smtClean="0">
                <a:latin typeface="Aparajita"/>
              </a:rPr>
              <a:t>Clinical features:</a:t>
            </a:r>
          </a:p>
          <a:p>
            <a:pPr lvl="1" algn="just" eaLnBrk="1" hangingPunct="1"/>
            <a:r>
              <a:rPr lang="en-US" sz="2400" smtClean="0">
                <a:latin typeface="Aparajita"/>
              </a:rPr>
              <a:t>prolonged fever</a:t>
            </a:r>
          </a:p>
          <a:p>
            <a:pPr lvl="1" algn="just" eaLnBrk="1" hangingPunct="1"/>
            <a:r>
              <a:rPr lang="en-US" sz="2400" smtClean="0">
                <a:latin typeface="Aparajita"/>
              </a:rPr>
              <a:t>relative bradycardia</a:t>
            </a:r>
          </a:p>
          <a:p>
            <a:pPr lvl="1" algn="just" eaLnBrk="1" hangingPunct="1"/>
            <a:r>
              <a:rPr lang="en-US" sz="2400" smtClean="0">
                <a:latin typeface="Aparajita"/>
              </a:rPr>
              <a:t>apathetic facial expressions</a:t>
            </a:r>
          </a:p>
          <a:p>
            <a:pPr lvl="1" algn="just" eaLnBrk="1" hangingPunct="1"/>
            <a:r>
              <a:rPr lang="en-US" sz="2400" b="1" smtClean="0">
                <a:solidFill>
                  <a:srgbClr val="FF3399"/>
                </a:solidFill>
                <a:latin typeface="Aparajita"/>
              </a:rPr>
              <a:t>Roseola</a:t>
            </a:r>
          </a:p>
          <a:p>
            <a:pPr lvl="1" algn="just" eaLnBrk="1" hangingPunct="1"/>
            <a:r>
              <a:rPr lang="en-US" sz="2400" smtClean="0">
                <a:latin typeface="Aparajita"/>
              </a:rPr>
              <a:t>splenomegaly, hepatomegaly</a:t>
            </a:r>
          </a:p>
          <a:p>
            <a:pPr lvl="1" algn="just" eaLnBrk="1" hangingPunct="1"/>
            <a:r>
              <a:rPr lang="en-US" sz="2400" smtClean="0">
                <a:latin typeface="Aparajita"/>
              </a:rPr>
              <a:t>leukopenia</a:t>
            </a:r>
            <a:endParaRPr lang="en-US" sz="2400" b="1" smtClean="0">
              <a:latin typeface="Aparajita"/>
            </a:endParaRPr>
          </a:p>
          <a:p>
            <a:pPr algn="just" eaLnBrk="1" hangingPunct="1"/>
            <a:r>
              <a:rPr lang="en-US" sz="2400" smtClean="0">
                <a:latin typeface="Aparajita"/>
              </a:rPr>
              <a:t>Can lead to intestinal perforation, intestinal hemorrhage</a:t>
            </a:r>
          </a:p>
        </p:txBody>
      </p:sp>
      <p:sp>
        <p:nvSpPr>
          <p:cNvPr id="148483" name="Title 1"/>
          <p:cNvSpPr>
            <a:spLocks noGrp="1"/>
          </p:cNvSpPr>
          <p:nvPr>
            <p:ph type="title"/>
          </p:nvPr>
        </p:nvSpPr>
        <p:spPr>
          <a:xfrm>
            <a:off x="-396552" y="620688"/>
            <a:ext cx="7416800" cy="508000"/>
          </a:xfrm>
        </p:spPr>
        <p:txBody>
          <a:bodyPr/>
          <a:lstStyle/>
          <a:p>
            <a:pPr algn="ctr" eaLnBrk="1" hangingPunct="1"/>
            <a:r>
              <a:rPr lang="en-US" sz="4800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TYPHOID</a:t>
            </a:r>
            <a:endParaRPr lang="en-US" sz="4800" dirty="0" smtClean="0">
              <a:solidFill>
                <a:schemeClr val="bg1"/>
              </a:solidFill>
              <a:latin typeface="Aparajita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46811351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49507" name="Picture 2" descr="C:\Users\user\Desktop\main-qimg-be2bd9cb39ca9b2925bb9a295995499c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9537468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50531" name="Picture 2" descr="C:\Users\user\Desktop\typhoid fever treatment nigeri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817503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Content Placeholder 2"/>
          <p:cNvSpPr>
            <a:spLocks noGrp="1"/>
          </p:cNvSpPr>
          <p:nvPr>
            <p:ph idx="1"/>
          </p:nvPr>
        </p:nvSpPr>
        <p:spPr>
          <a:xfrm>
            <a:off x="0" y="981075"/>
            <a:ext cx="9144000" cy="5327650"/>
          </a:xfrm>
        </p:spPr>
        <p:txBody>
          <a:bodyPr/>
          <a:lstStyle/>
          <a:p>
            <a:pPr algn="ctr" eaLnBrk="1" hangingPunct="1">
              <a:lnSpc>
                <a:spcPct val="170000"/>
              </a:lnSpc>
              <a:buFontTx/>
              <a:buNone/>
            </a:pPr>
            <a:r>
              <a:rPr lang="en-US" sz="2000" smtClean="0">
                <a:latin typeface="Aparajita"/>
              </a:rPr>
              <a:t>The amount of bacilli infection (&gt;10</a:t>
            </a:r>
            <a:r>
              <a:rPr lang="en-US" sz="2000" baseline="30000" smtClean="0">
                <a:latin typeface="Aparajita"/>
              </a:rPr>
              <a:t>5 </a:t>
            </a:r>
            <a:r>
              <a:rPr lang="en-US" sz="2000" smtClean="0">
                <a:latin typeface="Aparajita"/>
              </a:rPr>
              <a:t>bacteria</a:t>
            </a:r>
            <a:r>
              <a:rPr lang="en-US" sz="2000" b="1" smtClean="0">
                <a:latin typeface="Aparajita"/>
              </a:rPr>
              <a:t>)</a:t>
            </a:r>
          </a:p>
          <a:p>
            <a:pPr algn="ctr" eaLnBrk="1" hangingPunct="1">
              <a:lnSpc>
                <a:spcPct val="170000"/>
              </a:lnSpc>
              <a:buFontTx/>
              <a:buNone/>
            </a:pPr>
            <a:r>
              <a:rPr lang="en-US" sz="2000" smtClean="0">
                <a:latin typeface="Aparajita"/>
              </a:rPr>
              <a:t> Bacteria ingested orally</a:t>
            </a:r>
          </a:p>
          <a:p>
            <a:pPr algn="ctr" eaLnBrk="1" hangingPunct="1">
              <a:lnSpc>
                <a:spcPct val="170000"/>
              </a:lnSpc>
              <a:buFontTx/>
              <a:buNone/>
            </a:pPr>
            <a:r>
              <a:rPr lang="en-US" sz="2000" smtClean="0">
                <a:latin typeface="Aparajita"/>
              </a:rPr>
              <a:t> Stomach barrier (some Eliminated)</a:t>
            </a:r>
          </a:p>
          <a:p>
            <a:pPr algn="ctr" eaLnBrk="1" hangingPunct="1">
              <a:lnSpc>
                <a:spcPct val="170000"/>
              </a:lnSpc>
              <a:buFontTx/>
              <a:buNone/>
            </a:pPr>
            <a:r>
              <a:rPr lang="en-US" sz="2000" smtClean="0">
                <a:latin typeface="Aparajita"/>
              </a:rPr>
              <a:t> Enters the small intestine</a:t>
            </a:r>
          </a:p>
          <a:p>
            <a:pPr algn="ctr" eaLnBrk="1" hangingPunct="1">
              <a:lnSpc>
                <a:spcPct val="170000"/>
              </a:lnSpc>
              <a:buFontTx/>
              <a:buNone/>
            </a:pPr>
            <a:r>
              <a:rPr lang="en-US" sz="2000" smtClean="0">
                <a:latin typeface="Aparajita"/>
              </a:rPr>
              <a:t>Penetrate the mucus layer</a:t>
            </a:r>
          </a:p>
          <a:p>
            <a:pPr algn="ctr" eaLnBrk="1" hangingPunct="1">
              <a:lnSpc>
                <a:spcPct val="170000"/>
              </a:lnSpc>
              <a:buFontTx/>
              <a:buNone/>
            </a:pPr>
            <a:r>
              <a:rPr lang="en-US" sz="2000" smtClean="0">
                <a:latin typeface="Aparajita"/>
              </a:rPr>
              <a:t>Proliferate in mononuclear phagocytes of ileal peyer's patches and mesenteric lymph nodes</a:t>
            </a:r>
          </a:p>
          <a:p>
            <a:pPr algn="ctr" eaLnBrk="1" hangingPunct="1">
              <a:lnSpc>
                <a:spcPct val="170000"/>
              </a:lnSpc>
              <a:buFontTx/>
              <a:buNone/>
            </a:pPr>
            <a:r>
              <a:rPr lang="en-US" sz="2000" smtClean="0">
                <a:latin typeface="Aparajita"/>
              </a:rPr>
              <a:t> mononuclear phagocytes</a:t>
            </a:r>
          </a:p>
          <a:p>
            <a:pPr algn="ctr" eaLnBrk="1" hangingPunct="1">
              <a:lnSpc>
                <a:spcPct val="170000"/>
              </a:lnSpc>
              <a:buFontTx/>
              <a:buNone/>
            </a:pPr>
            <a:r>
              <a:rPr lang="en-US" sz="2000" smtClean="0">
                <a:latin typeface="Aparajita"/>
              </a:rPr>
              <a:t>Spread to blood causing primary bacteremia (Incubation period</a:t>
            </a:r>
            <a:r>
              <a:rPr lang="en-US" sz="2000" b="1" smtClean="0">
                <a:latin typeface="Aparajita"/>
              </a:rPr>
              <a:t>)</a:t>
            </a:r>
            <a:endParaRPr lang="en-US" sz="2000" smtClean="0">
              <a:latin typeface="Aparajita"/>
            </a:endParaRPr>
          </a:p>
        </p:txBody>
      </p:sp>
      <p:sp>
        <p:nvSpPr>
          <p:cNvPr id="151555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7416800" cy="508000"/>
          </a:xfrm>
        </p:spPr>
        <p:txBody>
          <a:bodyPr/>
          <a:lstStyle/>
          <a:p>
            <a:pPr algn="ctr" eaLnBrk="1" hangingPunct="1"/>
            <a:r>
              <a:rPr lang="en-US" sz="4000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Pathogenesis</a:t>
            </a:r>
          </a:p>
        </p:txBody>
      </p:sp>
      <p:sp>
        <p:nvSpPr>
          <p:cNvPr id="4" name="Down Arrow 3"/>
          <p:cNvSpPr/>
          <p:nvPr/>
        </p:nvSpPr>
        <p:spPr>
          <a:xfrm>
            <a:off x="4354513" y="1484313"/>
            <a:ext cx="485775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5" name="Down Arrow 4"/>
          <p:cNvSpPr/>
          <p:nvPr/>
        </p:nvSpPr>
        <p:spPr>
          <a:xfrm>
            <a:off x="4370388" y="2046288"/>
            <a:ext cx="485775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6" name="Down Arrow 5"/>
          <p:cNvSpPr/>
          <p:nvPr/>
        </p:nvSpPr>
        <p:spPr>
          <a:xfrm>
            <a:off x="4340225" y="2654300"/>
            <a:ext cx="484188" cy="358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" name="Down Arrow 6"/>
          <p:cNvSpPr/>
          <p:nvPr/>
        </p:nvSpPr>
        <p:spPr>
          <a:xfrm>
            <a:off x="4356100" y="3213100"/>
            <a:ext cx="485775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8" name="Down Arrow 7"/>
          <p:cNvSpPr/>
          <p:nvPr/>
        </p:nvSpPr>
        <p:spPr>
          <a:xfrm>
            <a:off x="4297363" y="3789363"/>
            <a:ext cx="485775" cy="3603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9" name="Down Arrow 8"/>
          <p:cNvSpPr/>
          <p:nvPr/>
        </p:nvSpPr>
        <p:spPr>
          <a:xfrm>
            <a:off x="4289425" y="4905375"/>
            <a:ext cx="485775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0" name="Down Arrow 9"/>
          <p:cNvSpPr/>
          <p:nvPr/>
        </p:nvSpPr>
        <p:spPr>
          <a:xfrm>
            <a:off x="4300538" y="5445125"/>
            <a:ext cx="485775" cy="360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7882030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0" y="1916113"/>
            <a:ext cx="9144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atin typeface="Aparajita"/>
              </a:rPr>
              <a:t>Enter spleen, liver, bone marrow (reticuloendothelial system)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Aparajita"/>
              </a:rPr>
              <a:t>further proliferation occurs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Aparajita"/>
              </a:rPr>
              <a:t>A lot of bacteria enter blood again causing secondary bacteremia.</a:t>
            </a:r>
          </a:p>
          <a:p>
            <a:pPr algn="ctr">
              <a:lnSpc>
                <a:spcPct val="150000"/>
              </a:lnSpc>
            </a:pPr>
            <a:r>
              <a:rPr lang="en-US" sz="2400">
                <a:latin typeface="Aparajita"/>
              </a:rPr>
              <a:t>Recovery</a:t>
            </a:r>
          </a:p>
        </p:txBody>
      </p:sp>
      <p:sp>
        <p:nvSpPr>
          <p:cNvPr id="5" name="Down Arrow 4"/>
          <p:cNvSpPr/>
          <p:nvPr/>
        </p:nvSpPr>
        <p:spPr>
          <a:xfrm>
            <a:off x="4114800" y="2319338"/>
            <a:ext cx="484188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6" name="Down Arrow 5"/>
          <p:cNvSpPr/>
          <p:nvPr/>
        </p:nvSpPr>
        <p:spPr>
          <a:xfrm>
            <a:off x="4140200" y="2924175"/>
            <a:ext cx="484188" cy="431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" name="Down Arrow 6"/>
          <p:cNvSpPr/>
          <p:nvPr/>
        </p:nvSpPr>
        <p:spPr>
          <a:xfrm>
            <a:off x="4157663" y="3500438"/>
            <a:ext cx="484187" cy="4333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728964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2" t="9537" r="17783" b="598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360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7079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0605" y="620688"/>
            <a:ext cx="7416800" cy="536575"/>
          </a:xfrm>
        </p:spPr>
        <p:txBody>
          <a:bodyPr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3069590" algn="l"/>
              </a:tabLst>
              <a:defRPr/>
            </a:pPr>
            <a:r>
              <a:rPr sz="3400" b="1" spc="33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HISTOLOGIC</a:t>
            </a:r>
            <a:r>
              <a:rPr lang="en-IN" sz="3400" b="1" spc="33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400" b="1" spc="30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APPEARANCE</a:t>
            </a:r>
            <a:endParaRPr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object 31"/>
          <p:cNvSpPr txBox="1">
            <a:spLocks noChangeArrowheads="1"/>
          </p:cNvSpPr>
          <p:nvPr/>
        </p:nvSpPr>
        <p:spPr bwMode="auto">
          <a:xfrm>
            <a:off x="117475" y="2132856"/>
            <a:ext cx="8929688" cy="4558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00"/>
              </a:spcBef>
            </a:pPr>
            <a:r>
              <a:rPr lang="en-US" sz="1600" dirty="0">
                <a:latin typeface="Cambria" pitchFamily="18" charset="0"/>
              </a:rPr>
              <a:t>Leukoplakia has a wide range of possible histologic appearances. The degree of </a:t>
            </a:r>
            <a:r>
              <a:rPr lang="en-US" sz="1600" u="sng" dirty="0" smtClean="0">
                <a:latin typeface="Cambria" pitchFamily="18" charset="0"/>
              </a:rPr>
              <a:t>hyperkeratosis</a:t>
            </a:r>
            <a:r>
              <a:rPr lang="en-US" sz="1600" dirty="0" smtClean="0">
                <a:latin typeface="Cambria" pitchFamily="18" charset="0"/>
              </a:rPr>
              <a:t>, </a:t>
            </a:r>
            <a:r>
              <a:rPr lang="en-US" sz="1600" u="sng" dirty="0" smtClean="0">
                <a:latin typeface="Cambria" pitchFamily="18" charset="0"/>
              </a:rPr>
              <a:t>epithelial thickness</a:t>
            </a:r>
            <a:r>
              <a:rPr lang="en-US" sz="1600" dirty="0" smtClean="0">
                <a:latin typeface="Cambria" pitchFamily="18" charset="0"/>
              </a:rPr>
              <a:t> </a:t>
            </a:r>
            <a:r>
              <a:rPr lang="en-US" sz="1600" dirty="0">
                <a:latin typeface="Cambria" pitchFamily="18" charset="0"/>
              </a:rPr>
              <a:t>(</a:t>
            </a:r>
            <a:r>
              <a:rPr lang="en-US" sz="1600" dirty="0" err="1">
                <a:latin typeface="Cambria" pitchFamily="18" charset="0"/>
              </a:rPr>
              <a:t>acanthosis</a:t>
            </a:r>
            <a:r>
              <a:rPr lang="en-US" sz="1600" dirty="0">
                <a:latin typeface="Cambria" pitchFamily="18" charset="0"/>
              </a:rPr>
              <a:t>/atrophy), </a:t>
            </a:r>
            <a:r>
              <a:rPr lang="en-US" sz="1600" u="sng" dirty="0">
                <a:latin typeface="Cambria" pitchFamily="18" charset="0"/>
              </a:rPr>
              <a:t>dysplasia</a:t>
            </a:r>
            <a:r>
              <a:rPr lang="en-US" sz="1600" dirty="0">
                <a:latin typeface="Cambria" pitchFamily="18" charset="0"/>
              </a:rPr>
              <a:t> and </a:t>
            </a:r>
            <a:r>
              <a:rPr lang="en-US" sz="1600" u="sng" dirty="0">
                <a:latin typeface="Cambria" pitchFamily="18" charset="0"/>
              </a:rPr>
              <a:t>inflammatory cell infiltration</a:t>
            </a:r>
            <a:r>
              <a:rPr lang="en-US" sz="1600" dirty="0">
                <a:latin typeface="Cambria" pitchFamily="18" charset="0"/>
              </a:rPr>
              <a:t> in the  underlying lamina </a:t>
            </a:r>
            <a:r>
              <a:rPr lang="en-US" sz="1600" dirty="0" err="1">
                <a:latin typeface="Cambria" pitchFamily="18" charset="0"/>
              </a:rPr>
              <a:t>propria</a:t>
            </a:r>
            <a:r>
              <a:rPr lang="en-US" sz="1600" dirty="0">
                <a:latin typeface="Cambria" pitchFamily="18" charset="0"/>
              </a:rPr>
              <a:t> are variable</a:t>
            </a:r>
            <a:r>
              <a:rPr lang="en-US" sz="1600" dirty="0" smtClean="0">
                <a:latin typeface="Cambria" pitchFamily="18" charset="0"/>
              </a:rPr>
              <a:t>. The </a:t>
            </a:r>
            <a:r>
              <a:rPr lang="en-US" sz="1600" dirty="0">
                <a:latin typeface="Cambria" pitchFamily="18" charset="0"/>
              </a:rPr>
              <a:t>following are commonly cited as being possible  features of epithelial dysplasia in leukoplakia specimens:</a:t>
            </a:r>
          </a:p>
          <a:p>
            <a:pPr algn="just" eaLnBrk="1" hangingPunct="1">
              <a:lnSpc>
                <a:spcPct val="150000"/>
              </a:lnSpc>
              <a:spcBef>
                <a:spcPts val="1475"/>
              </a:spcBef>
              <a:buFont typeface="Arial MT"/>
              <a:buChar char="•"/>
            </a:pPr>
            <a:r>
              <a:rPr lang="en-US" sz="1600" dirty="0">
                <a:latin typeface="Cambria" pitchFamily="18" charset="0"/>
              </a:rPr>
              <a:t>Cellular </a:t>
            </a:r>
            <a:r>
              <a:rPr lang="en-US" sz="1600" b="1" dirty="0" err="1">
                <a:latin typeface="Cambria" pitchFamily="18" charset="0"/>
              </a:rPr>
              <a:t>pleomorphism</a:t>
            </a:r>
            <a:endParaRPr lang="en-US" sz="1600" b="1" dirty="0">
              <a:latin typeface="Cambria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ts val="1488"/>
              </a:spcBef>
              <a:buFont typeface="Arial MT"/>
              <a:buChar char="•"/>
            </a:pPr>
            <a:r>
              <a:rPr lang="en-US" sz="1600" dirty="0">
                <a:latin typeface="Cambria" pitchFamily="18" charset="0"/>
              </a:rPr>
              <a:t>Nuclear </a:t>
            </a:r>
            <a:r>
              <a:rPr lang="en-US" sz="1600" b="1" dirty="0" err="1">
                <a:latin typeface="Cambria" pitchFamily="18" charset="0"/>
              </a:rPr>
              <a:t>atypia</a:t>
            </a:r>
            <a:endParaRPr lang="en-US" sz="1600" b="1" dirty="0">
              <a:latin typeface="Cambria" pitchFamily="18" charset="0"/>
            </a:endParaRPr>
          </a:p>
          <a:p>
            <a:pPr algn="just" eaLnBrk="1" hangingPunct="1">
              <a:lnSpc>
                <a:spcPct val="150000"/>
              </a:lnSpc>
              <a:spcBef>
                <a:spcPts val="1000"/>
              </a:spcBef>
              <a:buFont typeface="Arial MT"/>
              <a:buChar char="•"/>
            </a:pPr>
            <a:r>
              <a:rPr lang="en-US" sz="1600" dirty="0">
                <a:latin typeface="Cambria" pitchFamily="18" charset="0"/>
              </a:rPr>
              <a:t>Increased number of cells seen undergoing </a:t>
            </a:r>
            <a:r>
              <a:rPr lang="en-US" sz="1600" b="1" dirty="0">
                <a:latin typeface="Cambria" pitchFamily="18" charset="0"/>
              </a:rPr>
              <a:t>mitosis</a:t>
            </a:r>
            <a:r>
              <a:rPr lang="en-US" sz="1600" dirty="0">
                <a:latin typeface="Cambria" pitchFamily="18" charset="0"/>
              </a:rPr>
              <a:t>, including both normal and abnormal  mitoses.</a:t>
            </a:r>
          </a:p>
          <a:p>
            <a:pPr algn="just" eaLnBrk="1" hangingPunct="1">
              <a:lnSpc>
                <a:spcPct val="150000"/>
              </a:lnSpc>
              <a:spcBef>
                <a:spcPts val="1475"/>
              </a:spcBef>
              <a:buFont typeface="Arial MT"/>
              <a:buChar char="•"/>
            </a:pPr>
            <a:r>
              <a:rPr lang="en-US" sz="1600" dirty="0">
                <a:latin typeface="Cambria" pitchFamily="18" charset="0"/>
              </a:rPr>
              <a:t>The distinction between the epithelial layers may be lost.</a:t>
            </a:r>
          </a:p>
          <a:p>
            <a:pPr algn="just" eaLnBrk="1" hangingPunct="1">
              <a:lnSpc>
                <a:spcPct val="150000"/>
              </a:lnSpc>
              <a:spcBef>
                <a:spcPts val="1488"/>
              </a:spcBef>
              <a:buFont typeface="Arial MT"/>
              <a:buChar char="•"/>
            </a:pPr>
            <a:r>
              <a:rPr lang="en-US" sz="1600" b="1" dirty="0">
                <a:latin typeface="Cambria" pitchFamily="18" charset="0"/>
              </a:rPr>
              <a:t>Abnormal </a:t>
            </a:r>
            <a:r>
              <a:rPr lang="en-US" sz="1600" b="1" dirty="0" smtClean="0">
                <a:latin typeface="Cambria" pitchFamily="18" charset="0"/>
              </a:rPr>
              <a:t>keratinization</a:t>
            </a:r>
            <a:endParaRPr lang="en-US" sz="16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3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Content Placeholder 2"/>
          <p:cNvSpPr>
            <a:spLocks noGrp="1"/>
          </p:cNvSpPr>
          <p:nvPr>
            <p:ph idx="1"/>
          </p:nvPr>
        </p:nvSpPr>
        <p:spPr>
          <a:xfrm>
            <a:off x="0" y="2205038"/>
            <a:ext cx="9144000" cy="4319587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b="1" u="sng" smtClean="0">
                <a:latin typeface="Aparajita"/>
              </a:rPr>
              <a:t>Typhoid nodules</a:t>
            </a:r>
            <a:r>
              <a:rPr lang="en-US" b="1" smtClean="0">
                <a:latin typeface="Aparajita"/>
              </a:rPr>
              <a:t>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sz="3200" smtClean="0">
                <a:latin typeface="Aparajita"/>
              </a:rPr>
              <a:t>Most characteristic lesion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sz="3200" smtClean="0">
                <a:latin typeface="Aparajita"/>
              </a:rPr>
              <a:t>Ulceration of mucosa in the region of the Peyer’s patches of the small intestine</a:t>
            </a:r>
          </a:p>
        </p:txBody>
      </p:sp>
      <p:sp>
        <p:nvSpPr>
          <p:cNvPr id="1546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8180790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55651" name="Picture 2" descr="C:\Users\user\Desktop\a5b4b0ad0fcf91e36dbbd3fc6f2a6dd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30687698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6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haroni"/>
                <a:ea typeface="Aharoni"/>
                <a:cs typeface="Aharoni"/>
              </a:rPr>
              <a:t>Peyer’s patches</a:t>
            </a:r>
          </a:p>
        </p:txBody>
      </p:sp>
    </p:spTree>
    <p:extLst>
      <p:ext uri="{BB962C8B-B14F-4D97-AF65-F5344CB8AC3E}">
        <p14:creationId xmlns:p14="http://schemas.microsoft.com/office/powerpoint/2010/main" val="412255643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Major findings in lower ileum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b="1" smtClean="0">
                <a:latin typeface="Aparajita"/>
              </a:rPr>
              <a:t>Hyperplasia stage </a:t>
            </a:r>
            <a:r>
              <a:rPr lang="en-US" sz="2400" smtClean="0">
                <a:latin typeface="Aparajita"/>
              </a:rPr>
              <a:t>(1</a:t>
            </a:r>
            <a:r>
              <a:rPr lang="en-US" sz="2400" baseline="30000" smtClean="0">
                <a:latin typeface="Aparajita"/>
              </a:rPr>
              <a:t>st</a:t>
            </a:r>
            <a:r>
              <a:rPr lang="en-US" sz="2400" smtClean="0">
                <a:latin typeface="Aparajita"/>
              </a:rPr>
              <a:t> week):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swelling lymphoid tissue and proliferation of macrophages.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b="1" smtClean="0">
                <a:latin typeface="Aparajita"/>
              </a:rPr>
              <a:t>Necrosis stage </a:t>
            </a:r>
            <a:r>
              <a:rPr lang="en-US" sz="2400" smtClean="0">
                <a:latin typeface="Aparajita"/>
              </a:rPr>
              <a:t>(2</a:t>
            </a:r>
            <a:r>
              <a:rPr lang="en-US" sz="2400" baseline="30000" smtClean="0">
                <a:latin typeface="Aparajita"/>
              </a:rPr>
              <a:t>nd</a:t>
            </a:r>
            <a:r>
              <a:rPr lang="en-US" sz="2400" smtClean="0">
                <a:latin typeface="Aparajita"/>
              </a:rPr>
              <a:t> week):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necrosis of swelling lymph nodes or solitary follicles.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endParaRPr lang="en-US" sz="2400" smtClean="0">
              <a:latin typeface="Aparajita"/>
            </a:endParaRPr>
          </a:p>
        </p:txBody>
      </p:sp>
      <p:sp>
        <p:nvSpPr>
          <p:cNvPr id="157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7095063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Content Placeholder 2"/>
          <p:cNvSpPr>
            <a:spLocks noGrp="1"/>
          </p:cNvSpPr>
          <p:nvPr>
            <p:ph idx="1"/>
          </p:nvPr>
        </p:nvSpPr>
        <p:spPr>
          <a:xfrm>
            <a:off x="0" y="1916113"/>
            <a:ext cx="9144000" cy="4681537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sz="2400" b="1" smtClean="0">
                <a:latin typeface="Aparajita"/>
              </a:rPr>
              <a:t>Ulceration stage </a:t>
            </a:r>
            <a:r>
              <a:rPr lang="en-US" sz="2400" smtClean="0">
                <a:latin typeface="Aparajita"/>
              </a:rPr>
              <a:t>(3</a:t>
            </a:r>
            <a:r>
              <a:rPr lang="en-US" sz="2400" baseline="30000" smtClean="0">
                <a:latin typeface="Aparajita"/>
              </a:rPr>
              <a:t>rd </a:t>
            </a:r>
            <a:r>
              <a:rPr lang="en-US" sz="2400" smtClean="0">
                <a:latin typeface="Aparajita"/>
              </a:rPr>
              <a:t>week):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Oval ulcer with </a:t>
            </a:r>
            <a:r>
              <a:rPr lang="en-US" sz="2400" b="1" smtClean="0">
                <a:latin typeface="Aparajita"/>
              </a:rPr>
              <a:t>its long axis parallel to the small intestine</a:t>
            </a:r>
            <a:r>
              <a:rPr lang="en-US" sz="2400" smtClean="0">
                <a:latin typeface="Aparajita"/>
              </a:rPr>
              <a:t>, this results from sloughing and shedding of necrotic lymphoid tissue in the peyers patches leading to intestinal hemorrhage, perforation 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b="1" smtClean="0">
                <a:latin typeface="Aparajita"/>
              </a:rPr>
              <a:t>Stage of healing </a:t>
            </a:r>
            <a:r>
              <a:rPr lang="en-US" sz="2400" smtClean="0">
                <a:latin typeface="Aparajita"/>
              </a:rPr>
              <a:t>(from 4</a:t>
            </a:r>
            <a:r>
              <a:rPr lang="en-US" sz="2400" baseline="30000" smtClean="0">
                <a:latin typeface="Aparajita"/>
              </a:rPr>
              <a:t>th</a:t>
            </a:r>
            <a:r>
              <a:rPr lang="en-US" sz="2400" smtClean="0">
                <a:latin typeface="Aparajita"/>
              </a:rPr>
              <a:t> week):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healing of ulcer and no contraction</a:t>
            </a:r>
          </a:p>
        </p:txBody>
      </p:sp>
      <p:sp>
        <p:nvSpPr>
          <p:cNvPr id="1587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410578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59747" name="Picture 2" descr="C:\Users\user\Desktop\Typhoid-Fev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3239734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160771" name="Content Placeholder 2"/>
          <p:cNvSpPr>
            <a:spLocks noGrp="1"/>
          </p:cNvSpPr>
          <p:nvPr>
            <p:ph idx="1"/>
          </p:nvPr>
        </p:nvSpPr>
        <p:spPr>
          <a:xfrm>
            <a:off x="0" y="2420938"/>
            <a:ext cx="9144000" cy="3705225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9600" b="1" smtClean="0">
                <a:latin typeface="Algerian" pitchFamily="82" charset="0"/>
              </a:rPr>
              <a:t>TUBERCULOSIS</a:t>
            </a:r>
            <a:endParaRPr lang="en-IN" sz="9600" b="1" smtClean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44391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Content Placeholder 2"/>
          <p:cNvSpPr>
            <a:spLocks noGrp="1"/>
          </p:cNvSpPr>
          <p:nvPr>
            <p:ph idx="1"/>
          </p:nvPr>
        </p:nvSpPr>
        <p:spPr>
          <a:xfrm>
            <a:off x="0" y="1628775"/>
            <a:ext cx="9144000" cy="5229225"/>
          </a:xfrm>
        </p:spPr>
        <p:txBody>
          <a:bodyPr/>
          <a:lstStyle/>
          <a:p>
            <a:pPr algn="just" eaLnBrk="1" hangingPunct="1">
              <a:lnSpc>
                <a:spcPct val="160000"/>
              </a:lnSpc>
            </a:pPr>
            <a:r>
              <a:rPr lang="en-US" sz="2000" smtClean="0">
                <a:latin typeface="Aparajita"/>
              </a:rPr>
              <a:t>Abdominal tuberculosis is usually </a:t>
            </a:r>
            <a:r>
              <a:rPr lang="en-US" sz="2000" b="1" smtClean="0">
                <a:latin typeface="Aparajita"/>
              </a:rPr>
              <a:t>secondary to pulmonary tuberculosis</a:t>
            </a:r>
            <a:r>
              <a:rPr lang="en-US" sz="2000" smtClean="0">
                <a:latin typeface="Aparajita"/>
              </a:rPr>
              <a:t>.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000" smtClean="0">
                <a:latin typeface="Aparajita"/>
              </a:rPr>
              <a:t>Sites:</a:t>
            </a:r>
          </a:p>
          <a:p>
            <a:pPr lvl="1" algn="just" eaLnBrk="1" hangingPunct="1">
              <a:lnSpc>
                <a:spcPct val="160000"/>
              </a:lnSpc>
            </a:pPr>
            <a:r>
              <a:rPr lang="en-US" sz="2000" smtClean="0">
                <a:latin typeface="Aparajita"/>
              </a:rPr>
              <a:t>The </a:t>
            </a:r>
            <a:r>
              <a:rPr lang="en-US" sz="2000" b="1" smtClean="0">
                <a:latin typeface="Aparajita"/>
              </a:rPr>
              <a:t>ileocecal</a:t>
            </a:r>
            <a:r>
              <a:rPr lang="en-US" sz="2000" smtClean="0">
                <a:latin typeface="Aparajita"/>
              </a:rPr>
              <a:t> region is the most common area of involvement in the gastrointestinal tract due to the abundance of lymphoid tissue.</a:t>
            </a:r>
          </a:p>
          <a:p>
            <a:pPr algn="just" eaLnBrk="1" hangingPunct="1">
              <a:lnSpc>
                <a:spcPct val="160000"/>
              </a:lnSpc>
            </a:pPr>
            <a:r>
              <a:rPr lang="en-US" sz="2000" smtClean="0">
                <a:latin typeface="Aparajita"/>
              </a:rPr>
              <a:t>The natural course of gastrointestinal tuberculosis may be:</a:t>
            </a:r>
          </a:p>
          <a:p>
            <a:pPr lvl="1" algn="just" eaLnBrk="1" hangingPunct="1">
              <a:lnSpc>
                <a:spcPct val="160000"/>
              </a:lnSpc>
            </a:pPr>
            <a:r>
              <a:rPr lang="en-US" sz="2000" smtClean="0">
                <a:latin typeface="Aparajita"/>
              </a:rPr>
              <a:t> Ulcerative</a:t>
            </a:r>
          </a:p>
          <a:p>
            <a:pPr lvl="1" algn="just" eaLnBrk="1" hangingPunct="1">
              <a:lnSpc>
                <a:spcPct val="160000"/>
              </a:lnSpc>
            </a:pPr>
            <a:r>
              <a:rPr lang="en-US" sz="2000" smtClean="0">
                <a:latin typeface="Aparajita"/>
              </a:rPr>
              <a:t> hypertrophic</a:t>
            </a:r>
          </a:p>
          <a:p>
            <a:pPr lvl="1" algn="just" eaLnBrk="1" hangingPunct="1">
              <a:lnSpc>
                <a:spcPct val="160000"/>
              </a:lnSpc>
            </a:pPr>
            <a:r>
              <a:rPr lang="en-US" sz="2000" smtClean="0">
                <a:latin typeface="Aparajita"/>
              </a:rPr>
              <a:t> ulcer hypertrophic</a:t>
            </a:r>
          </a:p>
        </p:txBody>
      </p:sp>
      <p:sp>
        <p:nvSpPr>
          <p:cNvPr id="161795" name="Titl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7416800" cy="508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Gastrointestinal Tuberculosis</a:t>
            </a:r>
            <a:endParaRPr lang="en-US" dirty="0" smtClean="0">
              <a:solidFill>
                <a:schemeClr val="bg1"/>
              </a:solidFill>
              <a:latin typeface="Aparajita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103370604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62819" name="Content Placeholder 3" descr="INTESTINAL-TUBERCULOSIS-1024x57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0898151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sz="2800" smtClean="0">
                <a:latin typeface="Aparajita"/>
              </a:rPr>
              <a:t>Abdominal pain mimicking peptic ulcer disease with stomach or duodenal infection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800" smtClean="0">
                <a:latin typeface="Aparajita"/>
              </a:rPr>
              <a:t>Malabsorption with infection of the small intestine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800" smtClean="0">
                <a:latin typeface="Aparajita"/>
              </a:rPr>
              <a:t>Pain, diarrohea or hematochezia with infection of the colon.</a:t>
            </a:r>
          </a:p>
        </p:txBody>
      </p:sp>
      <p:sp>
        <p:nvSpPr>
          <p:cNvPr id="161795" name="Title 1"/>
          <p:cNvSpPr>
            <a:spLocks noGrp="1"/>
          </p:cNvSpPr>
          <p:nvPr>
            <p:ph type="title"/>
          </p:nvPr>
        </p:nvSpPr>
        <p:spPr>
          <a:xfrm>
            <a:off x="-180528" y="548680"/>
            <a:ext cx="7416800" cy="508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  <a:cs typeface="Aharoni" pitchFamily="2" charset="-79"/>
              </a:rPr>
              <a:t>Clinical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91017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43608" y="548680"/>
            <a:ext cx="4895850" cy="536575"/>
          </a:xfrm>
        </p:spPr>
        <p:txBody>
          <a:bodyPr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3400" b="1" spc="3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</a:t>
            </a:r>
            <a:endParaRPr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7475" y="2209800"/>
            <a:ext cx="8689975" cy="4160754"/>
          </a:xfrm>
          <a:prstGeom prst="rect">
            <a:avLst/>
          </a:prstGeom>
        </p:spPr>
        <p:txBody>
          <a:bodyPr lIns="0" tIns="13335" rIns="0" bIns="0">
            <a:spAutoFit/>
          </a:bodyPr>
          <a:lstStyle>
            <a:lvl1pPr marL="2413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00"/>
              </a:spcBef>
              <a:buFont typeface="Arial MT"/>
              <a:buChar char="•"/>
              <a:defRPr/>
            </a:pPr>
            <a:r>
              <a:rPr lang="en-US" dirty="0" smtClean="0">
                <a:latin typeface="Cambria" pitchFamily="18" charset="0"/>
              </a:rPr>
              <a:t>Leukoplakia is usually diagnosed with an </a:t>
            </a:r>
            <a:r>
              <a:rPr lang="en-U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>oral exam</a:t>
            </a:r>
            <a:r>
              <a:rPr lang="en-US" dirty="0" smtClean="0">
                <a:latin typeface="Cambria" pitchFamily="18" charset="0"/>
              </a:rPr>
              <a:t>. During a physical exam, dentist or primary  care doctor can confirm if the patches are leukoplakia. One might mistake the condition for oral  thrush. </a:t>
            </a:r>
            <a:r>
              <a:rPr lang="en-US" sz="2400" b="1" dirty="0" smtClean="0">
                <a:latin typeface="Cambria" pitchFamily="18" charset="0"/>
              </a:rPr>
              <a:t>Thrush</a:t>
            </a:r>
            <a:r>
              <a:rPr lang="en-US" b="1" dirty="0" smtClean="0">
                <a:latin typeface="Cambria" pitchFamily="18" charset="0"/>
              </a:rPr>
              <a:t> is a yeast infection of the mouth</a:t>
            </a:r>
            <a:r>
              <a:rPr lang="en-US" dirty="0" smtClean="0">
                <a:latin typeface="Cambria" pitchFamily="18" charset="0"/>
              </a:rPr>
              <a:t>. The patches it causes are usually softer than  leukoplakia patches. They may bleed more easily.</a:t>
            </a:r>
          </a:p>
          <a:p>
            <a:pPr algn="just" eaLnBrk="1" hangingPunct="1">
              <a:lnSpc>
                <a:spcPct val="150000"/>
              </a:lnSpc>
              <a:spcBef>
                <a:spcPts val="2063"/>
              </a:spcBef>
              <a:buFont typeface="Arial MT"/>
              <a:buChar char="•"/>
              <a:defRPr/>
            </a:pPr>
            <a:r>
              <a:rPr lang="en-US" dirty="0" smtClean="0">
                <a:latin typeface="Cambria" pitchFamily="18" charset="0"/>
              </a:rPr>
              <a:t>If a patch looks suspicious, dentist or doctor will do a biopsy. To do a biopsy, they remove a small  piece of tissue from one or more of spots. They then send that tissue sample to a pathologist for  diagnosis. The goal is to look for signs of oral cancer.</a:t>
            </a:r>
          </a:p>
        </p:txBody>
      </p:sp>
    </p:spTree>
    <p:extLst>
      <p:ext uri="{BB962C8B-B14F-4D97-AF65-F5344CB8AC3E}">
        <p14:creationId xmlns:p14="http://schemas.microsoft.com/office/powerpoint/2010/main" val="90235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Blood routine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 Urine routine- to detect diabetes mellitus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 Plain X-ray of the abdomen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 Laparoscopy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 Laparoscopic biopsy of tubercles found in the peritoneum or other parts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 Barium studies</a:t>
            </a:r>
          </a:p>
        </p:txBody>
      </p:sp>
      <p:sp>
        <p:nvSpPr>
          <p:cNvPr id="162819" name="Title 1"/>
          <p:cNvSpPr>
            <a:spLocks noGrp="1"/>
          </p:cNvSpPr>
          <p:nvPr>
            <p:ph type="title"/>
          </p:nvPr>
        </p:nvSpPr>
        <p:spPr>
          <a:xfrm>
            <a:off x="-252536" y="620688"/>
            <a:ext cx="7416800" cy="508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  <a:cs typeface="Aharoni" pitchFamily="2" charset="-79"/>
              </a:rPr>
              <a:t>Investigations</a:t>
            </a:r>
          </a:p>
        </p:txBody>
      </p:sp>
    </p:spTree>
    <p:extLst>
      <p:ext uri="{BB962C8B-B14F-4D97-AF65-F5344CB8AC3E}">
        <p14:creationId xmlns:p14="http://schemas.microsoft.com/office/powerpoint/2010/main" val="48413329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658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haroni"/>
                <a:ea typeface="Aharoni"/>
                <a:cs typeface="Aharoni"/>
              </a:rPr>
              <a:t>Intestinal tuberculosis</a:t>
            </a:r>
          </a:p>
        </p:txBody>
      </p:sp>
    </p:spTree>
    <p:extLst>
      <p:ext uri="{BB962C8B-B14F-4D97-AF65-F5344CB8AC3E}">
        <p14:creationId xmlns:p14="http://schemas.microsoft.com/office/powerpoint/2010/main" val="30210979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66915" name="Content Placeholder 3" descr="slide_3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8638170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167939" name="Content Placeholder 2"/>
          <p:cNvSpPr>
            <a:spLocks noGrp="1"/>
          </p:cNvSpPr>
          <p:nvPr>
            <p:ph idx="1"/>
          </p:nvPr>
        </p:nvSpPr>
        <p:spPr>
          <a:xfrm>
            <a:off x="0" y="1916113"/>
            <a:ext cx="9144000" cy="4681537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9600" b="1" smtClean="0">
                <a:latin typeface="Algerian" pitchFamily="82" charset="0"/>
              </a:rPr>
              <a:t>AMOEBIC ULCERS</a:t>
            </a:r>
            <a:endParaRPr lang="en-IN" sz="9600" b="1" smtClean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69697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5516562"/>
          </a:xfrm>
        </p:spPr>
        <p:txBody>
          <a:bodyPr/>
          <a:lstStyle/>
          <a:p>
            <a:pPr algn="just" eaLnBrk="1" hangingPunct="1">
              <a:lnSpc>
                <a:spcPct val="170000"/>
              </a:lnSpc>
              <a:buFontTx/>
              <a:buNone/>
            </a:pPr>
            <a:endParaRPr lang="en-US" sz="1800" b="1" smtClean="0">
              <a:latin typeface="Aparajita"/>
            </a:endParaRPr>
          </a:p>
          <a:p>
            <a:pPr algn="just" eaLnBrk="1" hangingPunct="1">
              <a:lnSpc>
                <a:spcPct val="170000"/>
              </a:lnSpc>
            </a:pPr>
            <a:r>
              <a:rPr lang="en-US" sz="1800" smtClean="0">
                <a:latin typeface="Aparajita"/>
              </a:rPr>
              <a:t>The causative organism is parasitic protozoan called </a:t>
            </a:r>
            <a:r>
              <a:rPr lang="en-US" sz="1800" b="1" i="1" smtClean="0">
                <a:latin typeface="Aparajita"/>
              </a:rPr>
              <a:t>Entamoeba histolytica</a:t>
            </a:r>
            <a:r>
              <a:rPr lang="en-US" sz="1800" i="1" smtClean="0">
                <a:latin typeface="Aparajita"/>
              </a:rPr>
              <a:t>.</a:t>
            </a:r>
          </a:p>
          <a:p>
            <a:pPr algn="just" eaLnBrk="1" hangingPunct="1">
              <a:lnSpc>
                <a:spcPct val="170000"/>
              </a:lnSpc>
            </a:pPr>
            <a:r>
              <a:rPr lang="en-US" sz="1800" smtClean="0">
                <a:latin typeface="Aparajita"/>
              </a:rPr>
              <a:t>Site: It usually involves </a:t>
            </a:r>
            <a:r>
              <a:rPr lang="en-US" sz="1800" b="1" smtClean="0">
                <a:latin typeface="Aparajita"/>
              </a:rPr>
              <a:t>caecum</a:t>
            </a:r>
            <a:r>
              <a:rPr lang="en-US" sz="1800" smtClean="0">
                <a:latin typeface="Aparajita"/>
              </a:rPr>
              <a:t> and </a:t>
            </a:r>
            <a:r>
              <a:rPr lang="en-US" sz="1800" b="1" smtClean="0">
                <a:latin typeface="Aparajita"/>
              </a:rPr>
              <a:t>ascending colon </a:t>
            </a:r>
            <a:r>
              <a:rPr lang="en-US" sz="1800" smtClean="0">
                <a:latin typeface="Aparajita"/>
              </a:rPr>
              <a:t>followed by sigmoid colon, rectum, and appendix.</a:t>
            </a:r>
          </a:p>
          <a:p>
            <a:pPr algn="just" eaLnBrk="1" hangingPunct="1">
              <a:lnSpc>
                <a:spcPct val="170000"/>
              </a:lnSpc>
            </a:pPr>
            <a:r>
              <a:rPr lang="en-US" sz="1800" smtClean="0">
                <a:latin typeface="Aparajita"/>
              </a:rPr>
              <a:t>In severe cases the entire colon is involved.</a:t>
            </a:r>
          </a:p>
          <a:p>
            <a:pPr algn="just" eaLnBrk="1" hangingPunct="1">
              <a:lnSpc>
                <a:spcPct val="170000"/>
              </a:lnSpc>
            </a:pPr>
            <a:r>
              <a:rPr lang="en-US" sz="1800" smtClean="0">
                <a:latin typeface="Aparajita"/>
              </a:rPr>
              <a:t>The spectrum of colitis in amoebiasis ranges from mucosal thickening, to multiple cyst formation, to diffuse Inflammation/oedema, to necrosis and perforation of colonic wall.</a:t>
            </a:r>
          </a:p>
        </p:txBody>
      </p:sp>
      <p:sp>
        <p:nvSpPr>
          <p:cNvPr id="168963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7416800" cy="508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AMOEBIC ULCER</a:t>
            </a:r>
            <a:endParaRPr lang="en-US" dirty="0" smtClean="0">
              <a:solidFill>
                <a:schemeClr val="bg1"/>
              </a:solidFill>
              <a:latin typeface="Aparajita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1559936480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Content Placeholder 2"/>
          <p:cNvSpPr>
            <a:spLocks noGrp="1"/>
          </p:cNvSpPr>
          <p:nvPr>
            <p:ph idx="1"/>
          </p:nvPr>
        </p:nvSpPr>
        <p:spPr>
          <a:xfrm>
            <a:off x="179388" y="1600200"/>
            <a:ext cx="8964612" cy="452596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Gradual onset of </a:t>
            </a:r>
            <a:r>
              <a:rPr lang="en-US" sz="2400" b="1" smtClean="0">
                <a:solidFill>
                  <a:srgbClr val="FF0000"/>
                </a:solidFill>
                <a:latin typeface="Aparajita"/>
              </a:rPr>
              <a:t>bloody diarrhoea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Abdominal pain and tenderness.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Leucocytes and pus may be present in stool.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Fever present in &lt;40% of patients.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Weight loss and anorexia can be present.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Local inflammatory masses, amoebomas, may cause obstructive symptoms.</a:t>
            </a:r>
          </a:p>
        </p:txBody>
      </p:sp>
      <p:sp>
        <p:nvSpPr>
          <p:cNvPr id="168963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7416800" cy="508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  <a:cs typeface="Aharoni" pitchFamily="2" charset="-79"/>
              </a:rPr>
              <a:t>Clinical presentation</a:t>
            </a:r>
          </a:p>
        </p:txBody>
      </p:sp>
    </p:spTree>
    <p:extLst>
      <p:ext uri="{BB962C8B-B14F-4D97-AF65-F5344CB8AC3E}">
        <p14:creationId xmlns:p14="http://schemas.microsoft.com/office/powerpoint/2010/main" val="276606515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71011" name="Content Placeholder 3" descr="amoebiasis-clinical-features-5-63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0644056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11113" y="1989138"/>
            <a:ext cx="9144000" cy="452596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parajita" pitchFamily="34" charset="0"/>
                <a:cs typeface="Aparajita" pitchFamily="34" charset="0"/>
              </a:rPr>
              <a:t>Begin as small foci of necrosis that progress to ulcers.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parajita" pitchFamily="34" charset="0"/>
                <a:cs typeface="Aparajita" pitchFamily="34" charset="0"/>
              </a:rPr>
              <a:t>In the early stages the colonic ulcers have a narrow neck and thus appear as small nodules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parajita" pitchFamily="34" charset="0"/>
                <a:cs typeface="Aparajita" pitchFamily="34" charset="0"/>
              </a:rPr>
              <a:t>As the ulcers enlarge they always retain their undermined base but the ulcerated area of the mucosa becomes larger.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parajita" pitchFamily="34" charset="0"/>
                <a:cs typeface="Aparajita" pitchFamily="34" charset="0"/>
              </a:rPr>
              <a:t>The base of the ulcer is covered by </a:t>
            </a:r>
            <a:r>
              <a:rPr lang="en-US" sz="2400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Aparajita" pitchFamily="34" charset="0"/>
                <a:cs typeface="Aparajita" pitchFamily="34" charset="0"/>
              </a:rPr>
              <a:t>grey - white </a:t>
            </a:r>
            <a:r>
              <a:rPr lang="en-US" sz="2400" dirty="0" err="1" smtClean="0">
                <a:latin typeface="Aparajita" pitchFamily="34" charset="0"/>
                <a:cs typeface="Aparajita" pitchFamily="34" charset="0"/>
              </a:rPr>
              <a:t>exudate</a:t>
            </a:r>
            <a:r>
              <a:rPr lang="en-US" sz="2400" dirty="0" smtClean="0">
                <a:latin typeface="Aparajita" pitchFamily="34" charset="0"/>
                <a:cs typeface="Aparajita" pitchFamily="34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Aparajita" pitchFamily="34" charset="0"/>
                <a:cs typeface="Aparajita" pitchFamily="34" charset="0"/>
              </a:rPr>
              <a:t>There is always </a:t>
            </a:r>
            <a:r>
              <a:rPr lang="en-US" sz="2400" dirty="0" err="1" smtClean="0">
                <a:latin typeface="Aparajita" pitchFamily="34" charset="0"/>
                <a:cs typeface="Aparajita" pitchFamily="34" charset="0"/>
              </a:rPr>
              <a:t>undenuded</a:t>
            </a:r>
            <a:r>
              <a:rPr lang="en-US" sz="2400" dirty="0" smtClean="0">
                <a:latin typeface="Aparajita" pitchFamily="34" charset="0"/>
                <a:cs typeface="Aparajita" pitchFamily="34" charset="0"/>
              </a:rPr>
              <a:t> mucosa between the ulcers</a:t>
            </a:r>
          </a:p>
        </p:txBody>
      </p:sp>
      <p:sp>
        <p:nvSpPr>
          <p:cNvPr id="172035" name="Title 1"/>
          <p:cNvSpPr>
            <a:spLocks noGrp="1"/>
          </p:cNvSpPr>
          <p:nvPr>
            <p:ph type="title"/>
          </p:nvPr>
        </p:nvSpPr>
        <p:spPr>
          <a:xfrm>
            <a:off x="-180528" y="548680"/>
            <a:ext cx="7416800" cy="508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Gross features</a:t>
            </a:r>
            <a:endParaRPr lang="en-US" dirty="0" smtClean="0">
              <a:solidFill>
                <a:schemeClr val="bg1"/>
              </a:solidFill>
              <a:latin typeface="Aparajita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110359118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Content Placeholder 2"/>
          <p:cNvSpPr>
            <a:spLocks noGrp="1"/>
          </p:cNvSpPr>
          <p:nvPr>
            <p:ph idx="1"/>
          </p:nvPr>
        </p:nvSpPr>
        <p:spPr>
          <a:xfrm>
            <a:off x="179388" y="1600200"/>
            <a:ext cx="8964612" cy="525780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The ulcer is typically </a:t>
            </a:r>
            <a:r>
              <a:rPr lang="en-US" sz="2400" b="1" smtClean="0">
                <a:latin typeface="Aparajita"/>
              </a:rPr>
              <a:t>'flask- shaped</a:t>
            </a:r>
            <a:r>
              <a:rPr lang="en-US" sz="2400" smtClean="0">
                <a:latin typeface="Aparajita"/>
              </a:rPr>
              <a:t>' and the broad base is composed of fibrin and cellular debris.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A sharp line divides the necrotic and viable mucosa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Trophozoites are found on the surface of the ulcers, in the exudate and in the crater.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2400" smtClean="0">
                <a:latin typeface="Aparajita"/>
              </a:rPr>
              <a:t>They are frequently found in the submucosa, muscularis propria and serosa</a:t>
            </a:r>
          </a:p>
        </p:txBody>
      </p:sp>
      <p:sp>
        <p:nvSpPr>
          <p:cNvPr id="173059" name="Title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652463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Microscopic</a:t>
            </a:r>
            <a:r>
              <a:rPr lang="en-US" b="1" dirty="0" smtClean="0">
                <a:latin typeface="Aparajita"/>
                <a:ea typeface="Aharoni"/>
                <a:cs typeface="Aharoni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features</a:t>
            </a:r>
            <a:r>
              <a:rPr lang="en-US" b="1" dirty="0" smtClean="0">
                <a:latin typeface="Aparajita"/>
                <a:ea typeface="Aharoni"/>
                <a:cs typeface="Aharoni"/>
              </a:rPr>
              <a:t/>
            </a:r>
            <a:br>
              <a:rPr lang="en-US" b="1" dirty="0" smtClean="0">
                <a:latin typeface="Aparajita"/>
                <a:ea typeface="Aharoni"/>
                <a:cs typeface="Aharoni"/>
              </a:rPr>
            </a:br>
            <a:endParaRPr lang="en-US" dirty="0" smtClean="0">
              <a:latin typeface="Aparajita"/>
              <a:ea typeface="Aharoni"/>
              <a:cs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330547187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74083" name="Content Placeholder 3" descr="Amoebiasis.005aa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87593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32767" y="620688"/>
            <a:ext cx="9036496" cy="381515"/>
          </a:xfrm>
        </p:spPr>
        <p:txBody>
          <a:bodyPr wrap="square" lIns="0" tIns="12065" rIns="0" bIns="0" rtlCol="0">
            <a:spAutoFit/>
          </a:bodyPr>
          <a:lstStyle/>
          <a:p>
            <a:pPr marL="12700" algn="just">
              <a:spcBef>
                <a:spcPts val="95"/>
              </a:spcBef>
              <a:tabLst>
                <a:tab pos="1264920" algn="l"/>
                <a:tab pos="2360930" algn="l"/>
                <a:tab pos="5807075" algn="l"/>
                <a:tab pos="6574790" algn="l"/>
              </a:tabLst>
              <a:defRPr/>
            </a:pPr>
            <a:r>
              <a:rPr sz="2400" b="1" spc="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  <a:r>
              <a:rPr lang="en-IN" sz="2400" b="1" spc="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400" b="1" spc="3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en-IN" sz="2400" spc="33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400" b="1" spc="28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LEUKOPLAKIA</a:t>
            </a:r>
            <a:r>
              <a:rPr lang="en-IN" sz="2400" spc="28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400" b="1" spc="3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</a:t>
            </a:r>
            <a:r>
              <a:rPr lang="en-IN" sz="2400" spc="35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2400" b="1" spc="36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PREVENTED</a:t>
            </a:r>
            <a:r>
              <a:rPr sz="2400" b="1" spc="36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9" name="object 15"/>
          <p:cNvSpPr txBox="1">
            <a:spLocks noChangeArrowheads="1"/>
          </p:cNvSpPr>
          <p:nvPr/>
        </p:nvSpPr>
        <p:spPr bwMode="auto">
          <a:xfrm>
            <a:off x="539750" y="2154238"/>
            <a:ext cx="7891463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en-US" sz="2400" b="1">
                <a:latin typeface="Cambria" pitchFamily="18" charset="0"/>
              </a:rPr>
              <a:t>Many cases of leukoplakia can be prevented with lifestyle changes:</a:t>
            </a:r>
            <a:endParaRPr lang="en-US" sz="2400">
              <a:latin typeface="Cambria" pitchFamily="18" charset="0"/>
            </a:endParaRPr>
          </a:p>
          <a:p>
            <a:pPr eaLnBrk="1" hangingPunct="1"/>
            <a:endParaRPr lang="en-US" sz="2900">
              <a:latin typeface="Cambria" pitchFamily="18" charset="0"/>
            </a:endParaRPr>
          </a:p>
          <a:p>
            <a:pPr eaLnBrk="1" hangingPunct="1">
              <a:spcBef>
                <a:spcPts val="2025"/>
              </a:spcBef>
              <a:buFont typeface="Arial MT"/>
              <a:buChar char="•"/>
            </a:pPr>
            <a:r>
              <a:rPr lang="en-US" sz="2000">
                <a:latin typeface="Cambria" pitchFamily="18" charset="0"/>
              </a:rPr>
              <a:t>Stop smoking or chewing tobacco.</a:t>
            </a:r>
          </a:p>
          <a:p>
            <a:pPr eaLnBrk="1" hangingPunct="1">
              <a:spcBef>
                <a:spcPts val="1475"/>
              </a:spcBef>
              <a:buFont typeface="Arial MT"/>
              <a:buChar char="•"/>
            </a:pPr>
            <a:r>
              <a:rPr lang="en-US" sz="2000">
                <a:latin typeface="Cambria" pitchFamily="18" charset="0"/>
              </a:rPr>
              <a:t>Reduce alcohol use.</a:t>
            </a:r>
          </a:p>
          <a:p>
            <a:pPr eaLnBrk="1" hangingPunct="1">
              <a:lnSpc>
                <a:spcPct val="120000"/>
              </a:lnSpc>
              <a:spcBef>
                <a:spcPts val="1000"/>
              </a:spcBef>
              <a:buFont typeface="Arial MT"/>
              <a:buChar char="•"/>
            </a:pPr>
            <a:r>
              <a:rPr lang="en-US" sz="2000">
                <a:latin typeface="Cambria" pitchFamily="18" charset="0"/>
              </a:rPr>
              <a:t>Eat antioxidant-rich foods such as spinach and carrots. Antioxidants may help  deactivate irritants that cause patches.</a:t>
            </a:r>
          </a:p>
        </p:txBody>
      </p:sp>
    </p:spTree>
    <p:extLst>
      <p:ext uri="{BB962C8B-B14F-4D97-AF65-F5344CB8AC3E}">
        <p14:creationId xmlns:p14="http://schemas.microsoft.com/office/powerpoint/2010/main" val="370455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5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681219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7613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81204469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2"/>
          <p:cNvSpPr>
            <a:spLocks noGrp="1"/>
          </p:cNvSpPr>
          <p:nvPr>
            <p:ph type="title"/>
          </p:nvPr>
        </p:nvSpPr>
        <p:spPr>
          <a:xfrm>
            <a:off x="457200" y="2819400"/>
            <a:ext cx="8229600" cy="1143000"/>
          </a:xfrm>
        </p:spPr>
        <p:txBody>
          <a:bodyPr/>
          <a:lstStyle/>
          <a:p>
            <a:pPr eaLnBrk="1" hangingPunct="1"/>
            <a:r>
              <a:rPr lang="en-US" sz="8800" b="1" smtClean="0">
                <a:latin typeface="Algerian" pitchFamily="82" charset="0"/>
              </a:rPr>
              <a:t>THANK YOU</a:t>
            </a:r>
          </a:p>
        </p:txBody>
      </p:sp>
      <p:pic>
        <p:nvPicPr>
          <p:cNvPr id="177155" name="Picture 4" descr="C:\Users\user\Desktop\LECTURES SBKS\image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965" y="2060848"/>
            <a:ext cx="8626070" cy="4797152"/>
          </a:xfrm>
        </p:spPr>
      </p:pic>
      <p:sp>
        <p:nvSpPr>
          <p:cNvPr id="2" name="Rectangle 1"/>
          <p:cNvSpPr/>
          <p:nvPr/>
        </p:nvSpPr>
        <p:spPr>
          <a:xfrm>
            <a:off x="2411760" y="260648"/>
            <a:ext cx="305724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MCQ</a:t>
            </a:r>
            <a:endParaRPr lang="en-IN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5825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5"/>
          <p:cNvSpPr>
            <a:spLocks noGrp="1" noChangeArrowheads="1"/>
          </p:cNvSpPr>
          <p:nvPr>
            <p:ph type="title"/>
          </p:nvPr>
        </p:nvSpPr>
        <p:spPr>
          <a:xfrm>
            <a:off x="0" y="4800600"/>
            <a:ext cx="8458200" cy="144780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zh-CN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</a:rPr>
              <a:t>Dr. </a:t>
            </a:r>
            <a:r>
              <a:rPr lang="en-US" altLang="zh-CN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</a:rPr>
              <a:t>Shubhi</a:t>
            </a:r>
            <a:r>
              <a:rPr lang="en-US" altLang="zh-CN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</a:rPr>
              <a:t> </a:t>
            </a:r>
            <a:r>
              <a:rPr lang="en-US" altLang="zh-CN" sz="3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/>
              </a:rPr>
              <a:t>Saxena</a:t>
            </a:r>
            <a:endParaRPr lang="en-US" altLang="zh-CN" sz="3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/>
            </a:endParaRPr>
          </a:p>
        </p:txBody>
      </p:sp>
      <p:pic>
        <p:nvPicPr>
          <p:cNvPr id="190467" name="Picture 1" descr="C:\Users\dv5-1215\Pictures\iStock_Intestine-XSmall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0" y="1916113"/>
            <a:ext cx="3886200" cy="4648200"/>
          </a:xfrm>
        </p:spPr>
      </p:pic>
      <p:sp>
        <p:nvSpPr>
          <p:cNvPr id="190468" name="Rectangle 7"/>
          <p:cNvSpPr>
            <a:spLocks noChangeArrowheads="1"/>
          </p:cNvSpPr>
          <p:nvPr/>
        </p:nvSpPr>
        <p:spPr bwMode="auto">
          <a:xfrm>
            <a:off x="3924300" y="1916113"/>
            <a:ext cx="511175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en-US" sz="5400">
                <a:latin typeface="Cooper Black" pitchFamily="18" charset="0"/>
                <a:ea typeface="方正舒体"/>
                <a:cs typeface="方正舒体"/>
                <a:sym typeface="Franklin Gothic Book" pitchFamily="34" charset="0"/>
              </a:rPr>
              <a:t>Inflammatory </a:t>
            </a:r>
          </a:p>
          <a:p>
            <a:pPr algn="ctr">
              <a:buFont typeface="Arial" pitchFamily="34" charset="0"/>
              <a:buNone/>
            </a:pPr>
            <a:r>
              <a:rPr lang="en-US" altLang="en-US" sz="5400">
                <a:latin typeface="Cooper Black" pitchFamily="18" charset="0"/>
                <a:ea typeface="方正舒体"/>
                <a:cs typeface="方正舒体"/>
                <a:sym typeface="Franklin Gothic Book" pitchFamily="34" charset="0"/>
              </a:rPr>
              <a:t>Bowel </a:t>
            </a:r>
          </a:p>
          <a:p>
            <a:pPr algn="ctr">
              <a:buFont typeface="Arial" pitchFamily="34" charset="0"/>
              <a:buNone/>
            </a:pPr>
            <a:r>
              <a:rPr lang="en-US" altLang="en-US" sz="5400">
                <a:latin typeface="Cooper Black" pitchFamily="18" charset="0"/>
                <a:ea typeface="方正舒体"/>
                <a:cs typeface="方正舒体"/>
                <a:sym typeface="Franklin Gothic Book" pitchFamily="34" charset="0"/>
              </a:rPr>
              <a:t>Disease</a:t>
            </a:r>
            <a:endParaRPr lang="en-US" altLang="en-US" sz="5400" b="1">
              <a:latin typeface="Cooper Black" pitchFamily="18" charset="0"/>
              <a:ea typeface="方正舒体"/>
              <a:cs typeface="方正舒体"/>
              <a:sym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61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179388" y="1554163"/>
            <a:ext cx="8640762" cy="4525962"/>
          </a:xfrm>
        </p:spPr>
        <p:txBody>
          <a:bodyPr/>
          <a:lstStyle/>
          <a:p>
            <a:pPr algn="just" eaLnBrk="1" hangingPunct="1">
              <a:lnSpc>
                <a:spcPct val="200000"/>
              </a:lnSpc>
              <a:defRPr/>
            </a:pPr>
            <a:r>
              <a:rPr lang="en-US" altLang="zh-CN" sz="2400" dirty="0" smtClean="0">
                <a:latin typeface="Aparajita"/>
              </a:rPr>
              <a:t>Inflammatory bowel disease is a chronic condition resulting from inappropriate mucosal immune activation and many other mechanism.</a:t>
            </a:r>
          </a:p>
          <a:p>
            <a:pPr algn="just" eaLnBrk="1" hangingPunct="1">
              <a:lnSpc>
                <a:spcPct val="200000"/>
              </a:lnSpc>
              <a:defRPr/>
            </a:pP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</a:rPr>
              <a:t>Mainly two types of IBD</a:t>
            </a:r>
          </a:p>
          <a:p>
            <a:pPr algn="just" eaLnBrk="1" hangingPunct="1">
              <a:lnSpc>
                <a:spcPct val="200000"/>
              </a:lnSpc>
              <a:buFont typeface="Wingdings 2" pitchFamily="18" charset="2"/>
              <a:buNone/>
              <a:defRPr/>
            </a:pP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</a:rPr>
              <a:t>     1) Ulcerative colitis</a:t>
            </a:r>
          </a:p>
          <a:p>
            <a:pPr algn="just" eaLnBrk="1" hangingPunct="1">
              <a:lnSpc>
                <a:spcPct val="200000"/>
              </a:lnSpc>
              <a:buFont typeface="Wingdings 2" pitchFamily="18" charset="2"/>
              <a:buNone/>
              <a:defRPr/>
            </a:pP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</a:rPr>
              <a:t>     2) </a:t>
            </a:r>
            <a:r>
              <a:rPr lang="en-US" altLang="zh-CN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</a:rPr>
              <a:t>Crohn’s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</a:rPr>
              <a:t> disease</a:t>
            </a:r>
          </a:p>
        </p:txBody>
      </p:sp>
    </p:spTree>
    <p:extLst>
      <p:ext uri="{BB962C8B-B14F-4D97-AF65-F5344CB8AC3E}">
        <p14:creationId xmlns:p14="http://schemas.microsoft.com/office/powerpoint/2010/main" val="367921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it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dirty="0" err="1" smtClean="0">
                <a:solidFill>
                  <a:schemeClr val="bg1"/>
                </a:solidFill>
                <a:latin typeface="Cooper Black" pitchFamily="18" charset="0"/>
                <a:ea typeface="SimSun" pitchFamily="2" charset="-122"/>
              </a:rPr>
              <a:t>Etiopathogenesis</a:t>
            </a:r>
            <a:r>
              <a:rPr lang="en-US" altLang="zh-CN" dirty="0" smtClean="0">
                <a:solidFill>
                  <a:schemeClr val="bg1"/>
                </a:solidFill>
                <a:latin typeface="Cooper Black" pitchFamily="18" charset="0"/>
                <a:ea typeface="SimSun" pitchFamily="2" charset="-122"/>
              </a:rPr>
              <a:t> of IBD</a:t>
            </a:r>
          </a:p>
        </p:txBody>
      </p:sp>
      <p:sp>
        <p:nvSpPr>
          <p:cNvPr id="192515" name="Content Placeholder 9"/>
          <p:cNvSpPr>
            <a:spLocks noGrp="1" noChangeArrowheads="1"/>
          </p:cNvSpPr>
          <p:nvPr>
            <p:ph idx="4294967295"/>
          </p:nvPr>
        </p:nvSpPr>
        <p:spPr>
          <a:xfrm>
            <a:off x="179388" y="1989138"/>
            <a:ext cx="8686800" cy="4525962"/>
          </a:xfrm>
        </p:spPr>
        <p:txBody>
          <a:bodyPr/>
          <a:lstStyle/>
          <a:p>
            <a:pPr algn="just" eaLnBrk="1" hangingPunct="1">
              <a:lnSpc>
                <a:spcPct val="250000"/>
              </a:lnSpc>
            </a:pPr>
            <a:r>
              <a:rPr lang="en-US" altLang="zh-CN" sz="2400" smtClean="0">
                <a:latin typeface="Aparajita"/>
                <a:ea typeface="SimSun" pitchFamily="2" charset="-122"/>
              </a:rPr>
              <a:t>IBD is currently considered as an inappropriate response to the endogenous microbial flora within the intestine, with or without some component of autoimmunity</a:t>
            </a:r>
          </a:p>
        </p:txBody>
      </p:sp>
    </p:spTree>
    <p:extLst>
      <p:ext uri="{BB962C8B-B14F-4D97-AF65-F5344CB8AC3E}">
        <p14:creationId xmlns:p14="http://schemas.microsoft.com/office/powerpoint/2010/main" val="267604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traight Connector 6"/>
          <p:cNvSpPr>
            <a:spLocks noChangeShapeType="1"/>
          </p:cNvSpPr>
          <p:nvPr/>
        </p:nvSpPr>
        <p:spPr bwMode="auto">
          <a:xfrm>
            <a:off x="514350" y="5349875"/>
            <a:ext cx="8629650" cy="3175"/>
          </a:xfrm>
          <a:prstGeom prst="line">
            <a:avLst/>
          </a:prstGeom>
          <a:noFill/>
          <a:ln w="9525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5603" name="Title 1"/>
          <p:cNvSpPr>
            <a:spLocks noGrp="1" noChangeArrowheads="1"/>
          </p:cNvSpPr>
          <p:nvPr>
            <p:ph type="title"/>
          </p:nvPr>
        </p:nvSpPr>
        <p:spPr>
          <a:xfrm>
            <a:off x="381000" y="2663825"/>
            <a:ext cx="8458200" cy="1222375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ULCERATIVE COLITIS</a:t>
            </a:r>
          </a:p>
        </p:txBody>
      </p:sp>
      <p:sp>
        <p:nvSpPr>
          <p:cNvPr id="194564" name="Content Placeholder 3"/>
          <p:cNvSpPr>
            <a:spLocks noGrp="1" noChangeArrowheads="1"/>
          </p:cNvSpPr>
          <p:nvPr>
            <p:ph type="subTitle" idx="4294967295"/>
          </p:nvPr>
        </p:nvSpPr>
        <p:spPr>
          <a:xfrm>
            <a:off x="685800" y="3886200"/>
            <a:ext cx="8458200" cy="914400"/>
          </a:xfrm>
        </p:spPr>
        <p:txBody>
          <a:bodyPr anchor="b"/>
          <a:lstStyle/>
          <a:p>
            <a:pPr marL="0" indent="0" eaLnBrk="1" hangingPunct="1">
              <a:buFont typeface="Wingdings 2" pitchFamily="18" charset="2"/>
              <a:buNone/>
            </a:pPr>
            <a:endParaRPr lang="en-US" altLang="zh-CN" smtClean="0">
              <a:solidFill>
                <a:srgbClr val="44332A"/>
              </a:solidFill>
              <a:ea typeface="SimSun" pitchFamily="2" charset="-122"/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US" altLang="zh-CN" smtClean="0">
              <a:solidFill>
                <a:srgbClr val="44332A"/>
              </a:solidFill>
              <a:ea typeface="SimSun" pitchFamily="2" charset="-122"/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US" altLang="zh-CN" smtClean="0">
              <a:solidFill>
                <a:srgbClr val="44332A"/>
              </a:solidFill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393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611188" y="1600200"/>
            <a:ext cx="8137525" cy="4525963"/>
          </a:xfrm>
        </p:spPr>
        <p:txBody>
          <a:bodyPr/>
          <a:lstStyle/>
          <a:p>
            <a:pPr marL="0" indent="0" algn="just" eaLnBrk="1" hangingPunct="1">
              <a:lnSpc>
                <a:spcPct val="200000"/>
              </a:lnSpc>
              <a:defRPr/>
            </a:pPr>
            <a:r>
              <a:rPr lang="en-US" altLang="zh-CN" sz="2000" dirty="0" smtClean="0">
                <a:latin typeface="Aparajita"/>
              </a:rPr>
              <a:t>Nonspecific inflammatory bowel disease of unknown etiology that affects the </a:t>
            </a:r>
            <a:r>
              <a:rPr lang="en-US" altLang="zh-C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</a:rPr>
              <a:t>mucosa of colon and rectum</a:t>
            </a:r>
            <a:r>
              <a:rPr lang="en-US" altLang="zh-CN" sz="2000" dirty="0" smtClean="0">
                <a:latin typeface="Aparajita"/>
              </a:rPr>
              <a:t>. </a:t>
            </a:r>
          </a:p>
          <a:p>
            <a:pPr marL="0" indent="0" algn="just" eaLnBrk="1" hangingPunct="1">
              <a:lnSpc>
                <a:spcPct val="200000"/>
              </a:lnSpc>
              <a:defRPr/>
            </a:pPr>
            <a:r>
              <a:rPr lang="en-US" altLang="zh-CN" sz="2000" dirty="0">
                <a:latin typeface="Aparajita"/>
              </a:rPr>
              <a:t>A</a:t>
            </a:r>
            <a:r>
              <a:rPr lang="en-US" altLang="zh-CN" sz="2000" dirty="0" smtClean="0">
                <a:latin typeface="Aparajita"/>
              </a:rPr>
              <a:t>ge group : 20-30, 70-80</a:t>
            </a:r>
          </a:p>
          <a:p>
            <a:pPr marL="0" indent="0" algn="just" eaLnBrk="1" hangingPunct="1">
              <a:lnSpc>
                <a:spcPct val="200000"/>
              </a:lnSpc>
              <a:defRPr/>
            </a:pPr>
            <a:r>
              <a:rPr lang="en-US" altLang="zh-CN" sz="2000" dirty="0" smtClean="0">
                <a:latin typeface="Aparajita"/>
              </a:rPr>
              <a:t>Sex : equally affected</a:t>
            </a:r>
          </a:p>
          <a:p>
            <a:pPr marL="0" indent="0" algn="just" eaLnBrk="1" hangingPunct="1">
              <a:lnSpc>
                <a:spcPct val="200000"/>
              </a:lnSpc>
              <a:defRPr/>
            </a:pPr>
            <a:r>
              <a:rPr lang="en-US" altLang="zh-CN" sz="2000" dirty="0" smtClean="0">
                <a:latin typeface="Aparajita"/>
              </a:rPr>
              <a:t>Occasionally associated with genetic </a:t>
            </a:r>
            <a:r>
              <a:rPr lang="en-US" altLang="zh-CN" sz="2000" dirty="0" err="1" smtClean="0">
                <a:latin typeface="Aparajita"/>
              </a:rPr>
              <a:t>disoders</a:t>
            </a:r>
            <a:endParaRPr lang="en-US" altLang="zh-CN" sz="2000" dirty="0" smtClean="0">
              <a:latin typeface="Aparajita"/>
            </a:endParaRPr>
          </a:p>
          <a:p>
            <a:pPr marL="0" indent="0" algn="just" eaLnBrk="1" hangingPunct="1">
              <a:lnSpc>
                <a:spcPct val="200000"/>
              </a:lnSpc>
              <a:defRPr/>
            </a:pPr>
            <a:r>
              <a:rPr lang="en-US" altLang="zh-CN" sz="2000" dirty="0" smtClean="0">
                <a:latin typeface="Aparajita"/>
              </a:rPr>
              <a:t>Smoking and </a:t>
            </a:r>
            <a:r>
              <a:rPr lang="en-US" altLang="zh-CN" sz="2000" dirty="0" err="1" smtClean="0">
                <a:latin typeface="Aparajita"/>
              </a:rPr>
              <a:t>appendicectomy</a:t>
            </a:r>
            <a:r>
              <a:rPr lang="en-US" altLang="zh-CN" sz="2000" dirty="0" smtClean="0">
                <a:latin typeface="Aparajita"/>
              </a:rPr>
              <a:t> may prevent UC.</a:t>
            </a:r>
          </a:p>
          <a:p>
            <a:pPr marL="0" indent="0" algn="just" eaLnBrk="1" hangingPunct="1">
              <a:lnSpc>
                <a:spcPct val="200000"/>
              </a:lnSpc>
              <a:defRPr/>
            </a:pPr>
            <a:r>
              <a:rPr lang="en-US" altLang="zh-CN" sz="2000" dirty="0" smtClean="0">
                <a:latin typeface="Aparajita"/>
              </a:rPr>
              <a:t>5-10% cases associated with positive family history.</a:t>
            </a:r>
          </a:p>
          <a:p>
            <a:pPr marL="0" indent="0" algn="just" eaLnBrk="1" hangingPunct="1">
              <a:lnSpc>
                <a:spcPct val="200000"/>
              </a:lnSpc>
              <a:buFont typeface="Arial" pitchFamily="34" charset="0"/>
              <a:buNone/>
              <a:defRPr/>
            </a:pPr>
            <a:endParaRPr lang="en-US" altLang="zh-CN" sz="2000" dirty="0" smtClean="0">
              <a:latin typeface="Aparajita"/>
            </a:endParaRPr>
          </a:p>
          <a:p>
            <a:pPr marL="0" indent="0" algn="just" eaLnBrk="1" hangingPunct="1">
              <a:lnSpc>
                <a:spcPct val="200000"/>
              </a:lnSpc>
              <a:buFont typeface="Wingdings 2" pitchFamily="18" charset="2"/>
              <a:buNone/>
              <a:defRPr/>
            </a:pPr>
            <a:endParaRPr lang="en-US" altLang="zh-CN" sz="2000" dirty="0" smtClean="0">
              <a:latin typeface="Aparajita"/>
            </a:endParaRPr>
          </a:p>
        </p:txBody>
      </p:sp>
    </p:spTree>
    <p:extLst>
      <p:ext uri="{BB962C8B-B14F-4D97-AF65-F5344CB8AC3E}">
        <p14:creationId xmlns:p14="http://schemas.microsoft.com/office/powerpoint/2010/main" val="288576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/>
              </a:rPr>
              <a:t>Clinical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/>
              </a:rPr>
              <a:t> 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/>
              </a:rPr>
              <a:t>feature</a:t>
            </a:r>
          </a:p>
        </p:txBody>
      </p:sp>
      <p:sp>
        <p:nvSpPr>
          <p:cNvPr id="196611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762000" y="1554163"/>
            <a:ext cx="8382000" cy="452596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400" smtClean="0">
              <a:ea typeface="SimSun" pitchFamily="2" charset="-122"/>
            </a:endParaRP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400" smtClean="0">
              <a:ea typeface="SimSun" pitchFamily="2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ea typeface="SimSun" pitchFamily="2" charset="-122"/>
              </a:rPr>
              <a:t>Diarrhea and urgency of defecation, </a:t>
            </a:r>
            <a:r>
              <a:rPr lang="en-US" altLang="zh-CN" sz="2400" b="1" smtClean="0">
                <a:solidFill>
                  <a:srgbClr val="FF0000"/>
                </a:solidFill>
                <a:ea typeface="SimSun" pitchFamily="2" charset="-122"/>
              </a:rPr>
              <a:t>bloody diarrhea</a:t>
            </a:r>
            <a:endParaRPr lang="en-US" altLang="zh-CN" sz="2400" smtClean="0">
              <a:ea typeface="SimSun" pitchFamily="2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ea typeface="SimSun" pitchFamily="2" charset="-122"/>
              </a:rPr>
              <a:t>Attacks of crampy abdominal pain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ea typeface="SimSun" pitchFamily="2" charset="-122"/>
              </a:rPr>
              <a:t>Perianal soreness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ea typeface="SimSun" pitchFamily="2" charset="-122"/>
              </a:rPr>
              <a:t>All features seen in early stage of disease</a:t>
            </a:r>
          </a:p>
        </p:txBody>
      </p:sp>
    </p:spTree>
    <p:extLst>
      <p:ext uri="{BB962C8B-B14F-4D97-AF65-F5344CB8AC3E}">
        <p14:creationId xmlns:p14="http://schemas.microsoft.com/office/powerpoint/2010/main" val="23822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467544" y="188640"/>
            <a:ext cx="7832725" cy="4525963"/>
          </a:xfrm>
        </p:spPr>
        <p:txBody>
          <a:bodyPr/>
          <a:lstStyle/>
          <a:p>
            <a:pPr marL="0" indent="0" algn="just" eaLnBrk="1" hangingPunct="1">
              <a:lnSpc>
                <a:spcPct val="200000"/>
              </a:lnSpc>
              <a:buNone/>
              <a:defRPr/>
            </a:pP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</a:rPr>
              <a:t>Physical signs</a:t>
            </a:r>
          </a:p>
          <a:p>
            <a:pPr algn="just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altLang="zh-CN" sz="2400" b="1" dirty="0" err="1" smtClean="0">
                <a:solidFill>
                  <a:schemeClr val="tx1"/>
                </a:solidFill>
                <a:latin typeface="Aparajita"/>
              </a:rPr>
              <a:t>Proctitis</a:t>
            </a:r>
            <a:r>
              <a:rPr lang="en-US" altLang="zh-CN" sz="2400" dirty="0">
                <a:solidFill>
                  <a:schemeClr val="tx1"/>
                </a:solidFill>
                <a:latin typeface="Aparajita"/>
              </a:rPr>
              <a:t> </a:t>
            </a:r>
            <a:r>
              <a:rPr lang="en-US" altLang="zh-CN" sz="2400" dirty="0" smtClean="0">
                <a:solidFill>
                  <a:schemeClr val="tx1"/>
                </a:solidFill>
                <a:latin typeface="Aparajita"/>
              </a:rPr>
              <a:t>– Tender anal canal &amp; blood on rectal examination</a:t>
            </a:r>
          </a:p>
          <a:p>
            <a:pPr algn="just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Aparajita"/>
              </a:rPr>
              <a:t>Extensive disease- tenderness on palpation</a:t>
            </a:r>
          </a:p>
          <a:p>
            <a:pPr algn="just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Aparajita"/>
              </a:rPr>
              <a:t>Toxic colitis- severe pain &amp;bleeding</a:t>
            </a:r>
          </a:p>
          <a:p>
            <a:pPr algn="just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solidFill>
                  <a:schemeClr val="tx1"/>
                </a:solidFill>
                <a:latin typeface="Aparajita"/>
              </a:rPr>
              <a:t>If perforation- signs of peritonitis</a:t>
            </a:r>
          </a:p>
          <a:p>
            <a:pPr algn="just" eaLnBrk="1" hangingPunct="1">
              <a:lnSpc>
                <a:spcPct val="200000"/>
              </a:lnSpc>
              <a:buFont typeface="Wingdings" pitchFamily="2" charset="2"/>
              <a:buChar char="Ø"/>
              <a:defRPr/>
            </a:pPr>
            <a:endParaRPr lang="en-US" altLang="zh-CN" sz="2400" dirty="0" smtClean="0">
              <a:solidFill>
                <a:schemeClr val="tx1"/>
              </a:solidFill>
              <a:latin typeface="Aparajita"/>
            </a:endParaRPr>
          </a:p>
          <a:p>
            <a:pPr algn="just" eaLnBrk="1" hangingPunct="1">
              <a:lnSpc>
                <a:spcPct val="200000"/>
              </a:lnSpc>
              <a:defRPr/>
            </a:pPr>
            <a:endParaRPr lang="en-US" altLang="zh-CN" sz="2400" dirty="0" smtClean="0">
              <a:solidFill>
                <a:schemeClr val="tx1"/>
              </a:solidFill>
              <a:latin typeface="Aparajita"/>
            </a:endParaRPr>
          </a:p>
        </p:txBody>
      </p:sp>
    </p:spTree>
    <p:extLst>
      <p:ext uri="{BB962C8B-B14F-4D97-AF65-F5344CB8AC3E}">
        <p14:creationId xmlns:p14="http://schemas.microsoft.com/office/powerpoint/2010/main" val="27491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058150" cy="2209800"/>
          </a:xfrm>
        </p:spPr>
        <p:txBody>
          <a:bodyPr/>
          <a:lstStyle/>
          <a:p>
            <a:pPr>
              <a:defRPr/>
            </a:pPr>
            <a:r>
              <a:rPr lang="en-IN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PLEOMORPHIC ADENOMA</a:t>
            </a:r>
            <a:endParaRPr lang="en-IN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>
          <a:xfrm>
            <a:off x="5219700" y="1600200"/>
            <a:ext cx="3467100" cy="4525963"/>
          </a:xfrm>
        </p:spPr>
        <p:txBody>
          <a:bodyPr/>
          <a:lstStyle/>
          <a:p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379441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 noChangeArrowheads="1"/>
          </p:cNvSpPr>
          <p:nvPr>
            <p:ph type="title"/>
          </p:nvPr>
        </p:nvSpPr>
        <p:spPr>
          <a:xfrm>
            <a:off x="-252536" y="620688"/>
            <a:ext cx="8686800" cy="838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Extraintestinal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manifestation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altLang="zh-CN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659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468313" y="1628775"/>
            <a:ext cx="8305800" cy="452596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latin typeface="Aparajita"/>
                <a:ea typeface="SimSun" pitchFamily="2" charset="-122"/>
              </a:rPr>
              <a:t>Arthritis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latin typeface="Aparajita"/>
                <a:ea typeface="SimSun" pitchFamily="2" charset="-122"/>
              </a:rPr>
              <a:t>uveitis 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latin typeface="Aparajita"/>
                <a:ea typeface="SimSun" pitchFamily="2" charset="-122"/>
              </a:rPr>
              <a:t>Pyoderma gangrenosum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latin typeface="Aparajita"/>
                <a:ea typeface="SimSun" pitchFamily="2" charset="-122"/>
              </a:rPr>
              <a:t>Limited forms of wegener granulomatosis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latin typeface="Aparajita"/>
                <a:ea typeface="SimSun" pitchFamily="2" charset="-122"/>
              </a:rPr>
              <a:t>Hepatobilliary disease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latin typeface="Aparajita"/>
                <a:ea typeface="SimSun" pitchFamily="2" charset="-122"/>
              </a:rPr>
              <a:t>Cholelithiasis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latin typeface="Aparajita"/>
                <a:ea typeface="SimSun" pitchFamily="2" charset="-122"/>
              </a:rPr>
              <a:t>Pancreatic abnormality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latin typeface="Aparajita"/>
                <a:ea typeface="SimSun" pitchFamily="2" charset="-122"/>
              </a:rPr>
              <a:t>Cutaneous vasculitis</a:t>
            </a:r>
          </a:p>
        </p:txBody>
      </p:sp>
    </p:spTree>
    <p:extLst>
      <p:ext uri="{BB962C8B-B14F-4D97-AF65-F5344CB8AC3E}">
        <p14:creationId xmlns:p14="http://schemas.microsoft.com/office/powerpoint/2010/main" val="6479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 noChangeArrowheads="1"/>
          </p:cNvSpPr>
          <p:nvPr>
            <p:ph type="title"/>
          </p:nvPr>
        </p:nvSpPr>
        <p:spPr>
          <a:xfrm>
            <a:off x="-1764704" y="332656"/>
            <a:ext cx="86868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Diagnosis</a:t>
            </a:r>
          </a:p>
        </p:txBody>
      </p:sp>
      <p:sp>
        <p:nvSpPr>
          <p:cNvPr id="199683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539750" y="1844675"/>
            <a:ext cx="7924800" cy="4525963"/>
          </a:xfrm>
        </p:spPr>
        <p:txBody>
          <a:bodyPr/>
          <a:lstStyle/>
          <a:p>
            <a:pPr marL="0" indent="0" algn="just" eaLnBrk="1" hangingPunct="1">
              <a:lnSpc>
                <a:spcPct val="20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Laboratory tests</a:t>
            </a:r>
          </a:p>
          <a:p>
            <a:pPr marL="0" indent="0" algn="just" eaLnBrk="1" hangingPunct="1">
              <a:lnSpc>
                <a:spcPct val="20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Endoscopy</a:t>
            </a:r>
          </a:p>
          <a:p>
            <a:pPr marL="0" indent="0" algn="just" eaLnBrk="1" hangingPunct="1">
              <a:lnSpc>
                <a:spcPct val="20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Radiography</a:t>
            </a:r>
          </a:p>
          <a:p>
            <a:pPr marL="0" indent="0" algn="just" eaLnBrk="1" hangingPunct="1">
              <a:lnSpc>
                <a:spcPct val="20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Biopsy</a:t>
            </a:r>
          </a:p>
          <a:p>
            <a:pPr marL="0" indent="0" algn="just" eaLnBrk="1" hangingPunct="1">
              <a:lnSpc>
                <a:spcPct val="200000"/>
              </a:lnSpc>
              <a:buFont typeface="Wingdings 2" pitchFamily="18" charset="2"/>
              <a:buNone/>
            </a:pPr>
            <a:endParaRPr lang="en-US" altLang="zh-CN" smtClean="0">
              <a:latin typeface="Aparajita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063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 noChangeArrowheads="1"/>
          </p:cNvSpPr>
          <p:nvPr>
            <p:ph type="title"/>
          </p:nvPr>
        </p:nvSpPr>
        <p:spPr>
          <a:xfrm>
            <a:off x="0" y="364379"/>
            <a:ext cx="70866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/>
              </a:rPr>
              <a:t>Laboratory test</a:t>
            </a:r>
          </a:p>
        </p:txBody>
      </p:sp>
      <p:sp>
        <p:nvSpPr>
          <p:cNvPr id="200707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323850" y="1844675"/>
            <a:ext cx="8305800" cy="452596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altLang="zh-CN" sz="2400" smtClean="0">
                <a:latin typeface="Aparajita"/>
                <a:ea typeface="SimSun" pitchFamily="2" charset="-122"/>
              </a:rPr>
              <a:t>Hemogram :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smtClean="0">
                <a:latin typeface="Aparajita"/>
                <a:ea typeface="SimSun" pitchFamily="2" charset="-122"/>
              </a:rPr>
              <a:t>Hemoglobin - decreased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smtClean="0">
                <a:latin typeface="Aparajita"/>
                <a:ea typeface="SimSun" pitchFamily="2" charset="-122"/>
              </a:rPr>
              <a:t>Platelet count-increased</a:t>
            </a:r>
          </a:p>
          <a:p>
            <a:pPr algn="just" eaLnBrk="1" hangingPunct="1">
              <a:lnSpc>
                <a:spcPct val="150000"/>
              </a:lnSpc>
              <a:buFont typeface="Wingdings 2" pitchFamily="18" charset="2"/>
              <a:buNone/>
            </a:pPr>
            <a:endParaRPr lang="en-US" altLang="zh-CN" sz="2400" smtClean="0">
              <a:latin typeface="Aparajita"/>
              <a:ea typeface="SimSun" pitchFamily="2" charset="-122"/>
            </a:endParaRPr>
          </a:p>
          <a:p>
            <a:pPr algn="just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altLang="zh-CN" sz="2400" smtClean="0">
                <a:latin typeface="Aparajita"/>
                <a:ea typeface="SimSun" pitchFamily="2" charset="-122"/>
              </a:rPr>
              <a:t># ESR &amp; CRP- increased</a:t>
            </a:r>
          </a:p>
          <a:p>
            <a:pPr algn="just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altLang="zh-CN" sz="2400" smtClean="0">
                <a:latin typeface="Aparajita"/>
                <a:ea typeface="SimSun" pitchFamily="2" charset="-122"/>
              </a:rPr>
              <a:t># low protien</a:t>
            </a:r>
          </a:p>
          <a:p>
            <a:pPr algn="just" eaLnBrk="1" hangingPunct="1">
              <a:lnSpc>
                <a:spcPct val="150000"/>
              </a:lnSpc>
            </a:pPr>
            <a:endParaRPr lang="en-US" altLang="zh-CN" sz="2400" smtClean="0">
              <a:latin typeface="Aparajita"/>
              <a:ea typeface="SimSun" pitchFamily="2" charset="-122"/>
            </a:endParaRPr>
          </a:p>
        </p:txBody>
      </p:sp>
      <p:pic>
        <p:nvPicPr>
          <p:cNvPr id="200708" name="Picture 2" descr="http://t0.gstatic.com/images?q=tbn:0mlkZkSLKInbDM:http://medicineandman.com/blog/wp-content/uploads/2008/08/blood-cell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0"/>
            <a:ext cx="3733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221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CN" dirty="0" smtClean="0">
                <a:solidFill>
                  <a:schemeClr val="bg1"/>
                </a:solidFill>
                <a:ea typeface="SimSun" pitchFamily="2" charset="-122"/>
              </a:rPr>
              <a:t>Macroscopic</a:t>
            </a:r>
            <a:r>
              <a:rPr lang="en-US" altLang="zh-CN" dirty="0" smtClean="0">
                <a:ea typeface="SimSun" pitchFamily="2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a typeface="SimSun" pitchFamily="2" charset="-122"/>
              </a:rPr>
              <a:t>feature</a:t>
            </a:r>
          </a:p>
        </p:txBody>
      </p:sp>
      <p:sp>
        <p:nvSpPr>
          <p:cNvPr id="201731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684213" y="1844675"/>
            <a:ext cx="7772400" cy="4525963"/>
          </a:xfrm>
        </p:spPr>
        <p:txBody>
          <a:bodyPr/>
          <a:lstStyle/>
          <a:p>
            <a:pPr marL="0" indent="0" algn="just" eaLnBrk="1" hangingPunct="1">
              <a:lnSpc>
                <a:spcPct val="200000"/>
              </a:lnSpc>
            </a:pPr>
            <a:r>
              <a:rPr lang="en-US" altLang="zh-CN" sz="2000" smtClean="0">
                <a:ea typeface="SimSun" pitchFamily="2" charset="-122"/>
              </a:rPr>
              <a:t>UC always involves the rectum and extends proximally in a continuous  fashion to involve part or all of the colon.</a:t>
            </a:r>
          </a:p>
          <a:p>
            <a:pPr marL="0" indent="0" algn="just" eaLnBrk="1" hangingPunct="1">
              <a:lnSpc>
                <a:spcPct val="200000"/>
              </a:lnSpc>
            </a:pPr>
            <a:r>
              <a:rPr lang="en-US" altLang="zh-CN" sz="2000" smtClean="0">
                <a:ea typeface="SimSun" pitchFamily="2" charset="-122"/>
              </a:rPr>
              <a:t>Left sided limited lesion- proctitis &amp; proctosigmoiditis</a:t>
            </a:r>
          </a:p>
          <a:p>
            <a:pPr marL="0" indent="0" algn="just" eaLnBrk="1" hangingPunct="1">
              <a:lnSpc>
                <a:spcPct val="200000"/>
              </a:lnSpc>
            </a:pPr>
            <a:r>
              <a:rPr lang="en-US" altLang="zh-CN" sz="2000" b="1" smtClean="0">
                <a:ea typeface="SimSun" pitchFamily="2" charset="-122"/>
              </a:rPr>
              <a:t>Pancolitis</a:t>
            </a:r>
          </a:p>
          <a:p>
            <a:pPr marL="0" indent="0" algn="just" eaLnBrk="1" hangingPunct="1">
              <a:lnSpc>
                <a:spcPct val="200000"/>
              </a:lnSpc>
            </a:pPr>
            <a:r>
              <a:rPr lang="en-US" altLang="zh-CN" sz="2000" b="1" smtClean="0">
                <a:ea typeface="SimSun" pitchFamily="2" charset="-122"/>
              </a:rPr>
              <a:t>Back-wash ileitis- </a:t>
            </a:r>
            <a:r>
              <a:rPr lang="en-US" altLang="zh-CN" sz="2000" smtClean="0">
                <a:ea typeface="SimSun" pitchFamily="2" charset="-122"/>
              </a:rPr>
              <a:t>rarely extends beyond 10cm from ileocecal junction &amp; associated with dilatation of lumen</a:t>
            </a:r>
          </a:p>
          <a:p>
            <a:pPr marL="0" indent="0" algn="just" eaLnBrk="1" hangingPunct="1">
              <a:lnSpc>
                <a:spcPct val="200000"/>
              </a:lnSpc>
              <a:buFont typeface="Wingdings 2" pitchFamily="18" charset="2"/>
              <a:buNone/>
            </a:pPr>
            <a:endParaRPr lang="en-US" altLang="zh-CN" sz="2000" smtClean="0"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32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4" descr="http://www.crohnsandcolitis.com.au/content/Diagram%20-%20Location%20of%20Ulcerative%20Coli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46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TextBox 2"/>
          <p:cNvSpPr>
            <a:spLocks noChangeArrowheads="1"/>
          </p:cNvSpPr>
          <p:nvPr/>
        </p:nvSpPr>
        <p:spPr bwMode="auto">
          <a:xfrm>
            <a:off x="0" y="6096000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en-US" sz="3200">
                <a:solidFill>
                  <a:srgbClr val="00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ulcerative colitis in acute form</a:t>
            </a:r>
            <a:endParaRPr lang="en-US" altLang="en-US">
              <a:ea typeface="方正舒体"/>
              <a:cs typeface="方正舒体"/>
            </a:endParaRPr>
          </a:p>
        </p:txBody>
      </p:sp>
    </p:spTree>
    <p:extLst>
      <p:ext uri="{BB962C8B-B14F-4D97-AF65-F5344CB8AC3E}">
        <p14:creationId xmlns:p14="http://schemas.microsoft.com/office/powerpoint/2010/main" val="7888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TextBox 2"/>
          <p:cNvSpPr>
            <a:spLocks noChangeArrowheads="1"/>
          </p:cNvSpPr>
          <p:nvPr/>
        </p:nvSpPr>
        <p:spPr bwMode="auto">
          <a:xfrm>
            <a:off x="152400" y="510540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en-US" sz="2000">
                <a:solidFill>
                  <a:srgbClr val="00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Chronic form, showing mucosal</a:t>
            </a:r>
          </a:p>
          <a:p>
            <a:pPr>
              <a:buFont typeface="Arial" pitchFamily="34" charset="0"/>
              <a:buNone/>
            </a:pPr>
            <a:r>
              <a:rPr lang="en-US" altLang="en-US" sz="2000">
                <a:solidFill>
                  <a:srgbClr val="00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ulceration with residual foci of elevated and hyperemic mucosa.</a:t>
            </a:r>
          </a:p>
        </p:txBody>
      </p:sp>
    </p:spTree>
    <p:extLst>
      <p:ext uri="{BB962C8B-B14F-4D97-AF65-F5344CB8AC3E}">
        <p14:creationId xmlns:p14="http://schemas.microsoft.com/office/powerpoint/2010/main" val="217431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TextBox 2"/>
          <p:cNvSpPr>
            <a:spLocks noChangeArrowheads="1"/>
          </p:cNvSpPr>
          <p:nvPr/>
        </p:nvSpPr>
        <p:spPr bwMode="auto">
          <a:xfrm>
            <a:off x="1905000" y="6273800"/>
            <a:ext cx="8305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en-US" sz="3200">
                <a:solidFill>
                  <a:srgbClr val="00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Toxic megacolon</a:t>
            </a:r>
          </a:p>
        </p:txBody>
      </p:sp>
      <p:pic>
        <p:nvPicPr>
          <p:cNvPr id="2058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34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TextBox 3"/>
          <p:cNvSpPr>
            <a:spLocks noChangeArrowheads="1"/>
          </p:cNvSpPr>
          <p:nvPr/>
        </p:nvSpPr>
        <p:spPr bwMode="auto">
          <a:xfrm>
            <a:off x="5943600" y="2057400"/>
            <a:ext cx="617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en-US" sz="3200">
                <a:solidFill>
                  <a:srgbClr val="00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pseudopolyps</a:t>
            </a:r>
          </a:p>
        </p:txBody>
      </p:sp>
    </p:spTree>
    <p:extLst>
      <p:ext uri="{BB962C8B-B14F-4D97-AF65-F5344CB8AC3E}">
        <p14:creationId xmlns:p14="http://schemas.microsoft.com/office/powerpoint/2010/main" val="401700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en-I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舒体"/>
              </a:rPr>
              <a:t>1) Active colitis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en-IN" sz="2800" b="1" dirty="0" err="1" smtClean="0">
                <a:latin typeface="Aparajita"/>
              </a:rPr>
              <a:t>Cryptitis</a:t>
            </a:r>
            <a:r>
              <a:rPr lang="en-IN" sz="2800" b="1" dirty="0" smtClean="0">
                <a:latin typeface="Aparajita"/>
              </a:rPr>
              <a:t>, crypt abscess and ulcer</a:t>
            </a:r>
          </a:p>
          <a:p>
            <a:pPr lvl="1" algn="just" eaLnBrk="1" fontAlgn="auto" hangingPunct="1">
              <a:lnSpc>
                <a:spcPct val="150000"/>
              </a:lnSpc>
              <a:defRPr/>
            </a:pPr>
            <a:r>
              <a:rPr lang="en-IN" alt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cryptitis</a:t>
            </a:r>
            <a:r>
              <a:rPr lang="en-I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: </a:t>
            </a:r>
            <a:r>
              <a:rPr lang="en-I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neutrophils infiltrate </a:t>
            </a:r>
            <a:r>
              <a:rPr lang="en-I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epithelium without </a:t>
            </a:r>
            <a:r>
              <a:rPr lang="en-I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causing </a:t>
            </a:r>
            <a:r>
              <a:rPr lang="en-IN" alt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destructon</a:t>
            </a:r>
            <a:r>
              <a:rPr lang="en-I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.</a:t>
            </a:r>
          </a:p>
          <a:p>
            <a:pPr lvl="1" algn="just" eaLnBrk="1" fontAlgn="auto" hangingPunct="1">
              <a:lnSpc>
                <a:spcPct val="150000"/>
              </a:lnSpc>
              <a:defRPr/>
            </a:pPr>
            <a:r>
              <a:rPr lang="en-IN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crypt </a:t>
            </a:r>
            <a:r>
              <a:rPr lang="en-IN" altLang="en-US" sz="24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abcess</a:t>
            </a:r>
            <a:r>
              <a:rPr lang="en-I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: </a:t>
            </a:r>
            <a:r>
              <a:rPr lang="en-I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large number of PMNs infiltrate </a:t>
            </a:r>
            <a:r>
              <a:rPr lang="en-IN" alt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glandular </a:t>
            </a:r>
            <a:r>
              <a:rPr lang="en-I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lumen</a:t>
            </a:r>
            <a:endParaRPr lang="en-US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Aparajita"/>
            </a:endParaRPr>
          </a:p>
          <a:p>
            <a:pPr algn="just" eaLnBrk="1" hangingPunct="1">
              <a:lnSpc>
                <a:spcPct val="150000"/>
              </a:lnSpc>
              <a:defRPr/>
            </a:pPr>
            <a:endParaRPr lang="en-IN" sz="2800" dirty="0">
              <a:latin typeface="Aparajita"/>
            </a:endParaRPr>
          </a:p>
        </p:txBody>
      </p:sp>
      <p:sp>
        <p:nvSpPr>
          <p:cNvPr id="208900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22865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ject 3"/>
          <p:cNvSpPr>
            <a:spLocks/>
          </p:cNvSpPr>
          <p:nvPr/>
        </p:nvSpPr>
        <p:spPr bwMode="auto">
          <a:xfrm>
            <a:off x="3829050" y="1524000"/>
            <a:ext cx="3119438" cy="1588"/>
          </a:xfrm>
          <a:custGeom>
            <a:avLst/>
            <a:gdLst>
              <a:gd name="T0" fmla="*/ 3117858 w 3119754"/>
              <a:gd name="T1" fmla="*/ 554 h 1905"/>
              <a:gd name="T2" fmla="*/ 0 w 3119754"/>
              <a:gd name="T3" fmla="*/ 0 h 190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119754" h="1905">
                <a:moveTo>
                  <a:pt x="3119754" y="1651"/>
                </a:moveTo>
                <a:lnTo>
                  <a:pt x="0" y="0"/>
                </a:lnTo>
              </a:path>
            </a:pathLst>
          </a:custGeom>
          <a:noFill/>
          <a:ln w="12192">
            <a:solidFill>
              <a:srgbClr val="1FC8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N"/>
          </a:p>
        </p:txBody>
      </p:sp>
      <p:sp>
        <p:nvSpPr>
          <p:cNvPr id="4" name="object 4"/>
          <p:cNvSpPr txBox="1"/>
          <p:nvPr/>
        </p:nvSpPr>
        <p:spPr>
          <a:xfrm>
            <a:off x="777874" y="2187575"/>
            <a:ext cx="7250509" cy="1343025"/>
          </a:xfrm>
          <a:prstGeom prst="rect">
            <a:avLst/>
          </a:prstGeom>
        </p:spPr>
        <p:txBody>
          <a:bodyPr wrap="square" lIns="0" tIns="85090" rIns="0" bIns="0">
            <a:spAutoFit/>
          </a:bodyPr>
          <a:lstStyle/>
          <a:p>
            <a:pPr marL="12700">
              <a:spcBef>
                <a:spcPts val="670"/>
              </a:spcBef>
              <a:defRPr/>
            </a:pPr>
            <a:r>
              <a:rPr sz="2400" dirty="0">
                <a:latin typeface="Wingdings"/>
                <a:cs typeface="Wingdings"/>
              </a:rPr>
              <a:t></a:t>
            </a:r>
            <a:r>
              <a:rPr sz="2400" spc="-140" dirty="0">
                <a:latin typeface="Times New Roman"/>
                <a:cs typeface="Times New Roman"/>
              </a:rPr>
              <a:t> </a:t>
            </a:r>
            <a:r>
              <a:rPr sz="2400" spc="105" dirty="0">
                <a:latin typeface="Cambria"/>
                <a:cs typeface="Cambria"/>
              </a:rPr>
              <a:t>Mixed</a:t>
            </a:r>
            <a:r>
              <a:rPr sz="2400" spc="55" dirty="0">
                <a:latin typeface="Cambria"/>
                <a:cs typeface="Cambria"/>
              </a:rPr>
              <a:t> </a:t>
            </a:r>
            <a:r>
              <a:rPr sz="2400" spc="35" dirty="0">
                <a:latin typeface="Cambria"/>
                <a:cs typeface="Cambria"/>
              </a:rPr>
              <a:t>tumor</a:t>
            </a:r>
            <a:endParaRPr sz="2400" dirty="0">
              <a:latin typeface="Cambria"/>
              <a:cs typeface="Cambria"/>
            </a:endParaRPr>
          </a:p>
          <a:p>
            <a:pPr marL="12700">
              <a:spcBef>
                <a:spcPts val="580"/>
              </a:spcBef>
              <a:defRPr/>
            </a:pPr>
            <a:r>
              <a:rPr sz="2400" dirty="0">
                <a:latin typeface="Wingdings"/>
                <a:cs typeface="Wingdings"/>
              </a:rPr>
              <a:t></a:t>
            </a:r>
            <a:r>
              <a:rPr sz="2400" spc="-150" dirty="0">
                <a:latin typeface="Times New Roman"/>
                <a:cs typeface="Times New Roman"/>
              </a:rPr>
              <a:t> </a:t>
            </a:r>
            <a:r>
              <a:rPr sz="2400" spc="75" dirty="0">
                <a:latin typeface="Cambria"/>
                <a:cs typeface="Cambria"/>
              </a:rPr>
              <a:t>Most</a:t>
            </a:r>
            <a:r>
              <a:rPr sz="2400" spc="4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common</a:t>
            </a:r>
            <a:endParaRPr sz="2400" dirty="0">
              <a:latin typeface="Cambria"/>
              <a:cs typeface="Cambria"/>
            </a:endParaRPr>
          </a:p>
          <a:p>
            <a:pPr marL="12700">
              <a:spcBef>
                <a:spcPts val="575"/>
              </a:spcBef>
              <a:defRPr/>
            </a:pPr>
            <a:r>
              <a:rPr sz="2400" dirty="0">
                <a:latin typeface="Wingdings"/>
                <a:cs typeface="Wingdings"/>
              </a:rPr>
              <a:t></a:t>
            </a:r>
            <a:r>
              <a:rPr sz="2400" spc="-120" dirty="0">
                <a:latin typeface="Times New Roman"/>
                <a:cs typeface="Times New Roman"/>
              </a:rPr>
              <a:t> </a:t>
            </a:r>
            <a:r>
              <a:rPr sz="2400" spc="60" dirty="0">
                <a:latin typeface="Cambria"/>
                <a:cs typeface="Cambria"/>
              </a:rPr>
              <a:t>Arise</a:t>
            </a:r>
            <a:r>
              <a:rPr sz="2400" spc="75" dirty="0">
                <a:latin typeface="Cambria"/>
                <a:cs typeface="Cambria"/>
              </a:rPr>
              <a:t> </a:t>
            </a:r>
            <a:r>
              <a:rPr sz="2400" spc="65" dirty="0">
                <a:latin typeface="Cambria"/>
                <a:cs typeface="Cambria"/>
              </a:rPr>
              <a:t>commonly</a:t>
            </a:r>
            <a:r>
              <a:rPr sz="2400" spc="90" dirty="0">
                <a:latin typeface="Cambria"/>
                <a:cs typeface="Cambria"/>
              </a:rPr>
              <a:t> </a:t>
            </a:r>
            <a:r>
              <a:rPr sz="2400" spc="45" dirty="0">
                <a:latin typeface="Cambria"/>
                <a:cs typeface="Cambria"/>
              </a:rPr>
              <a:t>from</a:t>
            </a:r>
            <a:r>
              <a:rPr sz="2400" spc="75" dirty="0">
                <a:latin typeface="Cambria"/>
                <a:cs typeface="Cambria"/>
              </a:rPr>
              <a:t> </a:t>
            </a:r>
            <a:r>
              <a:rPr sz="2400" spc="30" dirty="0">
                <a:latin typeface="Cambria"/>
                <a:cs typeface="Cambria"/>
              </a:rPr>
              <a:t>parotid</a:t>
            </a:r>
            <a:r>
              <a:rPr sz="2400" spc="80" dirty="0">
                <a:latin typeface="Cambria"/>
                <a:cs typeface="Cambria"/>
              </a:rPr>
              <a:t> </a:t>
            </a:r>
            <a:r>
              <a:rPr sz="2400" spc="75" dirty="0">
                <a:latin typeface="Cambria"/>
                <a:cs typeface="Cambria"/>
              </a:rPr>
              <a:t>gland</a:t>
            </a:r>
            <a:r>
              <a:rPr sz="2400" spc="95" dirty="0">
                <a:latin typeface="Cambria"/>
                <a:cs typeface="Cambria"/>
              </a:rPr>
              <a:t> </a:t>
            </a:r>
            <a:r>
              <a:rPr sz="2400" spc="-30" dirty="0">
                <a:latin typeface="Cambria"/>
                <a:cs typeface="Cambria"/>
              </a:rPr>
              <a:t>(tail)</a:t>
            </a:r>
            <a:endParaRPr sz="2400" dirty="0">
              <a:latin typeface="Cambria"/>
              <a:cs typeface="Cambri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42988" y="474605"/>
            <a:ext cx="6624637" cy="714491"/>
          </a:xfrm>
        </p:spPr>
        <p:txBody>
          <a:bodyPr lIns="0" tIns="12700" rIns="0" bIns="0" rtlCol="0">
            <a:spAutoFit/>
          </a:bodyPr>
          <a:lstStyle/>
          <a:p>
            <a:pPr marL="12700">
              <a:lnSpc>
                <a:spcPts val="6320"/>
              </a:lnSpc>
              <a:spcBef>
                <a:spcPts val="100"/>
              </a:spcBef>
              <a:defRPr/>
            </a:pPr>
            <a:r>
              <a:rPr b="1" spc="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Pleomorphic</a:t>
            </a:r>
            <a:r>
              <a:rPr b="1" spc="1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23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Adenoma</a:t>
            </a:r>
            <a:endParaRPr b="1" spc="23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358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800" dirty="0" smtClean="0"/>
          </a:p>
        </p:txBody>
      </p:sp>
      <p:sp>
        <p:nvSpPr>
          <p:cNvPr id="209923" name="Content Placeholder 4"/>
          <p:cNvSpPr>
            <a:spLocks noGrp="1"/>
          </p:cNvSpPr>
          <p:nvPr>
            <p:ph idx="4294967295"/>
          </p:nvPr>
        </p:nvSpPr>
        <p:spPr>
          <a:xfrm>
            <a:off x="468313" y="1773238"/>
            <a:ext cx="7775575" cy="4267200"/>
          </a:xfrm>
        </p:spPr>
        <p:txBody>
          <a:bodyPr/>
          <a:lstStyle/>
          <a:p>
            <a:pPr marL="0" indent="0" algn="just" eaLnBrk="1" hangingPunct="1">
              <a:lnSpc>
                <a:spcPct val="200000"/>
              </a:lnSpc>
              <a:buFont typeface="Wingdings 2" pitchFamily="18" charset="2"/>
              <a:buNone/>
            </a:pPr>
            <a:r>
              <a:rPr lang="en-IN" altLang="en-US" sz="1800" smtClean="0">
                <a:latin typeface="Aparajita"/>
                <a:ea typeface="方正舒体"/>
                <a:cs typeface="方正舒体"/>
              </a:rPr>
              <a:t>- </a:t>
            </a:r>
            <a:r>
              <a:rPr lang="en-IN" altLang="en-US" sz="1800" b="1" smtClean="0">
                <a:latin typeface="Aparajita"/>
                <a:ea typeface="方正舒体"/>
                <a:cs typeface="方正舒体"/>
              </a:rPr>
              <a:t>crypt</a:t>
            </a:r>
            <a:r>
              <a:rPr lang="en-IN" altLang="en-US" sz="1800" smtClean="0">
                <a:latin typeface="Aparajita"/>
                <a:ea typeface="方正舒体"/>
                <a:cs typeface="方正舒体"/>
              </a:rPr>
              <a:t> </a:t>
            </a:r>
            <a:r>
              <a:rPr lang="en-IN" altLang="en-US" sz="1800" b="1" smtClean="0">
                <a:latin typeface="Aparajita"/>
                <a:ea typeface="方正舒体"/>
                <a:cs typeface="方正舒体"/>
              </a:rPr>
              <a:t>destruction</a:t>
            </a:r>
            <a:r>
              <a:rPr lang="en-IN" altLang="en-US" sz="1800" smtClean="0">
                <a:latin typeface="Aparajita"/>
                <a:ea typeface="方正舒体"/>
                <a:cs typeface="方正舒体"/>
              </a:rPr>
              <a:t> : PMNs contains large number of lysosomal enzyme which destroy crypt base and lead to inflammation in to surrounding lamina propria.</a:t>
            </a:r>
          </a:p>
          <a:p>
            <a:pPr marL="0" indent="0" algn="just" eaLnBrk="1" hangingPunct="1">
              <a:lnSpc>
                <a:spcPct val="200000"/>
              </a:lnSpc>
              <a:buFont typeface="Wingdings 2" pitchFamily="18" charset="2"/>
              <a:buNone/>
            </a:pPr>
            <a:r>
              <a:rPr lang="en-IN" altLang="en-US" sz="1800" smtClean="0">
                <a:latin typeface="Aparajita"/>
                <a:ea typeface="方正舒体"/>
                <a:cs typeface="方正舒体"/>
              </a:rPr>
              <a:t> - </a:t>
            </a:r>
            <a:r>
              <a:rPr lang="en-IN" altLang="en-US" sz="1800" b="1" smtClean="0">
                <a:latin typeface="Aparajita"/>
                <a:ea typeface="方正舒体"/>
                <a:cs typeface="方正舒体"/>
              </a:rPr>
              <a:t>crypt regeneration </a:t>
            </a:r>
            <a:r>
              <a:rPr lang="en-IN" altLang="en-US" sz="1800" smtClean="0">
                <a:latin typeface="Aparajita"/>
                <a:ea typeface="方正舒体"/>
                <a:cs typeface="方正舒体"/>
              </a:rPr>
              <a:t>: new epithelium is developed &amp; gland is destorded. </a:t>
            </a:r>
          </a:p>
        </p:txBody>
      </p:sp>
    </p:spTree>
    <p:extLst>
      <p:ext uri="{BB962C8B-B14F-4D97-AF65-F5344CB8AC3E}">
        <p14:creationId xmlns:p14="http://schemas.microsoft.com/office/powerpoint/2010/main" val="99138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042988" y="404813"/>
            <a:ext cx="6799262" cy="989012"/>
          </a:xfrm>
        </p:spPr>
        <p:txBody>
          <a:bodyPr/>
          <a:lstStyle/>
          <a:p>
            <a:pPr algn="ctr" eaLnBrk="1" hangingPunct="1">
              <a:defRPr/>
            </a:pPr>
            <a:r>
              <a:rPr lang="en-I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舒体"/>
              </a:rPr>
              <a:t>Microscopic</a:t>
            </a:r>
            <a:r>
              <a:rPr lang="en-I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舒体"/>
              </a:rPr>
              <a:t> </a:t>
            </a:r>
            <a:r>
              <a:rPr lang="en-IN" alt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舒体"/>
              </a:rPr>
              <a:t>feature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4213" y="2060575"/>
            <a:ext cx="6799262" cy="349726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I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Types</a:t>
            </a:r>
          </a:p>
          <a:p>
            <a:pPr marL="0" indent="0" algn="just" eaLnBrk="1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IN" sz="2400" dirty="0" smtClean="0"/>
              <a:t>1) Active colitis</a:t>
            </a:r>
          </a:p>
          <a:p>
            <a:pPr marL="0" indent="0" algn="just" eaLnBrk="1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IN" sz="2400" dirty="0" smtClean="0"/>
              <a:t>2) Resolving colitis</a:t>
            </a:r>
          </a:p>
          <a:p>
            <a:pPr marL="0" indent="0" algn="just" eaLnBrk="1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IN" sz="2400" dirty="0" smtClean="0"/>
              <a:t>3) Fulminant colitis</a:t>
            </a:r>
          </a:p>
          <a:p>
            <a:pPr marL="0" indent="0" algn="just" eaLnBrk="1" hangingPunct="1">
              <a:lnSpc>
                <a:spcPct val="150000"/>
              </a:lnSpc>
              <a:buFont typeface="Arial" pitchFamily="34" charset="0"/>
              <a:buNone/>
              <a:defRPr/>
            </a:pPr>
            <a:r>
              <a:rPr lang="en-IN" sz="2400" dirty="0" smtClean="0"/>
              <a:t>4) Inactive and chronic healed colitis</a:t>
            </a:r>
          </a:p>
        </p:txBody>
      </p:sp>
      <p:sp>
        <p:nvSpPr>
          <p:cNvPr id="207876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800" smtClean="0"/>
          </a:p>
        </p:txBody>
      </p:sp>
    </p:spTree>
    <p:extLst>
      <p:ext uri="{BB962C8B-B14F-4D97-AF65-F5344CB8AC3E}">
        <p14:creationId xmlns:p14="http://schemas.microsoft.com/office/powerpoint/2010/main" val="15280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4D294B4-D504-4A6E-B205-D596CAFCA09C}" type="datetime1">
              <a:rPr lang="en-US" altLang="en-US" smtClean="0"/>
              <a:pPr eaLnBrk="1" hangingPunct="1"/>
              <a:t>6/8/2021</a:t>
            </a:fld>
            <a:endParaRPr lang="en-US" sz="1800" smtClean="0"/>
          </a:p>
        </p:txBody>
      </p:sp>
      <p:pic>
        <p:nvPicPr>
          <p:cNvPr id="210947" name="Content Placeholder 3" descr="http://www.hopkins-gi.org/Upload/200710261334_49208_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90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800" dirty="0" smtClean="0"/>
          </a:p>
        </p:txBody>
      </p:sp>
      <p:pic>
        <p:nvPicPr>
          <p:cNvPr id="2119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2" name="TextBox 3"/>
          <p:cNvSpPr txBox="1">
            <a:spLocks noChangeArrowheads="1"/>
          </p:cNvSpPr>
          <p:nvPr/>
        </p:nvSpPr>
        <p:spPr bwMode="auto">
          <a:xfrm>
            <a:off x="533400" y="5638800"/>
            <a:ext cx="8610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Ulcerative colitis with crypts abcess</a:t>
            </a:r>
          </a:p>
          <a:p>
            <a:pPr eaLnBrk="1" hangingPunct="1"/>
            <a:endParaRPr lang="en-US" altLang="en-US"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968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800" dirty="0" smtClean="0"/>
          </a:p>
        </p:txBody>
      </p:sp>
      <p:sp>
        <p:nvSpPr>
          <p:cNvPr id="212995" name="Content Placeholder 4"/>
          <p:cNvSpPr>
            <a:spLocks noGrp="1"/>
          </p:cNvSpPr>
          <p:nvPr>
            <p:ph idx="4294967295"/>
          </p:nvPr>
        </p:nvSpPr>
        <p:spPr>
          <a:xfrm>
            <a:off x="250825" y="1773238"/>
            <a:ext cx="8353425" cy="471646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IN" altLang="en-US" sz="2000" smtClean="0">
                <a:ea typeface="方正舒体"/>
                <a:cs typeface="方正舒体"/>
              </a:rPr>
              <a:t>Basal plasmacytosis : basal accumulation of lymphocytes and plasma cells together with the hyperplasia of lymphoid tissue.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altLang="en-US" sz="2000" smtClean="0">
                <a:ea typeface="方正舒体"/>
                <a:cs typeface="方正舒体"/>
              </a:rPr>
              <a:t>Increased inflammatory infiltrate in lamina properia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altLang="en-US" sz="2000" smtClean="0">
                <a:ea typeface="方正舒体"/>
                <a:cs typeface="方正舒体"/>
              </a:rPr>
              <a:t>Mast cell and eosinophils number is increased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altLang="en-US" sz="2000" smtClean="0">
                <a:ea typeface="方正舒体"/>
                <a:cs typeface="方正舒体"/>
              </a:rPr>
              <a:t>Mucosal contour become irregular and covered with inflammatory infiltrates ,blood and exfoliated cells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altLang="en-US" sz="2000" smtClean="0">
                <a:ea typeface="方正舒体"/>
                <a:cs typeface="方正舒体"/>
              </a:rPr>
              <a:t>Mucosal capillary congestion &amp; vascular ectasia with intramucosal haemorrhage is also seen  </a:t>
            </a:r>
          </a:p>
        </p:txBody>
      </p:sp>
    </p:spTree>
    <p:extLst>
      <p:ext uri="{BB962C8B-B14F-4D97-AF65-F5344CB8AC3E}">
        <p14:creationId xmlns:p14="http://schemas.microsoft.com/office/powerpoint/2010/main" val="905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方正舒体"/>
              </a:rPr>
              <a:t>Complication of UC</a:t>
            </a:r>
          </a:p>
        </p:txBody>
      </p:sp>
      <p:sp>
        <p:nvSpPr>
          <p:cNvPr id="2140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altLang="zh-CN" smtClean="0">
                <a:ea typeface="SimSun" pitchFamily="2" charset="-122"/>
              </a:rPr>
              <a:t>Perforation with peritonitis</a:t>
            </a:r>
          </a:p>
          <a:p>
            <a:pPr algn="just" eaLnBrk="1" hangingPunct="1">
              <a:lnSpc>
                <a:spcPct val="200000"/>
              </a:lnSpc>
            </a:pPr>
            <a:r>
              <a:rPr lang="en-US" altLang="zh-CN" smtClean="0">
                <a:ea typeface="SimSun" pitchFamily="2" charset="-122"/>
              </a:rPr>
              <a:t>Toxic megacolon</a:t>
            </a:r>
          </a:p>
          <a:p>
            <a:pPr algn="just" eaLnBrk="1" hangingPunct="1">
              <a:lnSpc>
                <a:spcPct val="200000"/>
              </a:lnSpc>
            </a:pPr>
            <a:r>
              <a:rPr lang="en-US" altLang="zh-CN" smtClean="0">
                <a:ea typeface="SimSun" pitchFamily="2" charset="-122"/>
              </a:rPr>
              <a:t>Venous thrombosis</a:t>
            </a:r>
          </a:p>
          <a:p>
            <a:pPr algn="just" eaLnBrk="1" hangingPunct="1">
              <a:lnSpc>
                <a:spcPct val="200000"/>
              </a:lnSpc>
            </a:pPr>
            <a:r>
              <a:rPr lang="en-US" altLang="zh-CN" smtClean="0">
                <a:ea typeface="SimSun" pitchFamily="2" charset="-122"/>
              </a:rPr>
              <a:t>Carcinoma</a:t>
            </a:r>
          </a:p>
          <a:p>
            <a:pPr algn="just">
              <a:lnSpc>
                <a:spcPct val="200000"/>
              </a:lnSpc>
            </a:pPr>
            <a:endParaRPr lang="en-US" altLang="en-US" smtClean="0">
              <a:ea typeface="方正舒体"/>
              <a:cs typeface="方正舒体"/>
            </a:endParaRPr>
          </a:p>
        </p:txBody>
      </p:sp>
      <p:sp>
        <p:nvSpPr>
          <p:cNvPr id="214020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41803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CN" smtClean="0">
                <a:solidFill>
                  <a:schemeClr val="bg1"/>
                </a:solidFill>
                <a:ea typeface="SimSun" pitchFamily="2" charset="-122"/>
              </a:rPr>
              <a:t>Endoscopy</a:t>
            </a:r>
          </a:p>
        </p:txBody>
      </p:sp>
      <p:pic>
        <p:nvPicPr>
          <p:cNvPr id="215043" name="Picture 2" descr="C:\Users\dv5-1215\Pictures\ulcerated-colon-comparison[1]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447800"/>
            <a:ext cx="7315200" cy="4953000"/>
          </a:xfrm>
          <a:noFill/>
        </p:spPr>
      </p:pic>
    </p:spTree>
    <p:extLst>
      <p:ext uri="{BB962C8B-B14F-4D97-AF65-F5344CB8AC3E}">
        <p14:creationId xmlns:p14="http://schemas.microsoft.com/office/powerpoint/2010/main" val="150984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CN" dirty="0" smtClean="0">
                <a:solidFill>
                  <a:schemeClr val="bg1"/>
                </a:solidFill>
                <a:ea typeface="SimSun" pitchFamily="2" charset="-122"/>
              </a:rPr>
              <a:t>Radiology</a:t>
            </a:r>
          </a:p>
        </p:txBody>
      </p:sp>
      <p:sp>
        <p:nvSpPr>
          <p:cNvPr id="216067" name="Content Placeholder 4"/>
          <p:cNvSpPr>
            <a:spLocks noGrp="1" noChangeArrowheads="1"/>
          </p:cNvSpPr>
          <p:nvPr>
            <p:ph idx="4294967295"/>
          </p:nvPr>
        </p:nvSpPr>
        <p:spPr>
          <a:xfrm>
            <a:off x="107950" y="1554163"/>
            <a:ext cx="9036050" cy="4525962"/>
          </a:xfrm>
        </p:spPr>
        <p:txBody>
          <a:bodyPr/>
          <a:lstStyle/>
          <a:p>
            <a:pPr algn="just" eaLnBrk="1" hangingPunct="1">
              <a:lnSpc>
                <a:spcPct val="200000"/>
              </a:lnSpc>
              <a:buFont typeface="Wingdings 2" pitchFamily="18" charset="2"/>
              <a:buNone/>
            </a:pPr>
            <a:endParaRPr lang="en-US" altLang="zh-CN" sz="2800" smtClean="0">
              <a:latin typeface="Aparajita"/>
              <a:ea typeface="SimSun" pitchFamily="2" charset="-122"/>
            </a:endParaRPr>
          </a:p>
          <a:p>
            <a:pPr algn="just" eaLnBrk="1" hangingPunct="1">
              <a:lnSpc>
                <a:spcPct val="200000"/>
              </a:lnSpc>
            </a:pPr>
            <a:r>
              <a:rPr lang="en-US" altLang="zh-CN" sz="2800" b="1" smtClean="0">
                <a:latin typeface="Aparajita"/>
                <a:ea typeface="SimSun" pitchFamily="2" charset="-122"/>
              </a:rPr>
              <a:t>Pipe stem appearance-</a:t>
            </a:r>
          </a:p>
          <a:p>
            <a:pPr algn="just" eaLnBrk="1" hangingPunct="1">
              <a:lnSpc>
                <a:spcPct val="200000"/>
              </a:lnSpc>
              <a:buFont typeface="Wingdings 2" pitchFamily="18" charset="2"/>
              <a:buNone/>
            </a:pPr>
            <a:r>
              <a:rPr lang="en-US" altLang="zh-CN" sz="2800" b="1" smtClean="0">
                <a:latin typeface="Aparajita"/>
                <a:ea typeface="SimSun" pitchFamily="2" charset="-122"/>
              </a:rPr>
              <a:t>     loss of haustrations</a:t>
            </a:r>
          </a:p>
          <a:p>
            <a:pPr algn="just" eaLnBrk="1" hangingPunct="1">
              <a:lnSpc>
                <a:spcPct val="200000"/>
              </a:lnSpc>
            </a:pPr>
            <a:r>
              <a:rPr lang="en-US" altLang="zh-CN" sz="2800" smtClean="0">
                <a:latin typeface="Aparajita"/>
                <a:ea typeface="SimSun" pitchFamily="2" charset="-122"/>
              </a:rPr>
              <a:t>Narrow &amp; short colon-</a:t>
            </a:r>
          </a:p>
          <a:p>
            <a:pPr algn="just" eaLnBrk="1" hangingPunct="1">
              <a:lnSpc>
                <a:spcPct val="200000"/>
              </a:lnSpc>
              <a:buFont typeface="Wingdings 2" pitchFamily="18" charset="2"/>
              <a:buNone/>
            </a:pPr>
            <a:r>
              <a:rPr lang="en-US" altLang="zh-CN" sz="2800" smtClean="0">
                <a:latin typeface="Aparajita"/>
                <a:ea typeface="SimSun" pitchFamily="2" charset="-122"/>
              </a:rPr>
              <a:t>    </a:t>
            </a:r>
            <a:r>
              <a:rPr lang="en-US" altLang="zh-CN" sz="2800" b="1" smtClean="0">
                <a:latin typeface="Aparajita"/>
                <a:ea typeface="SimSun" pitchFamily="2" charset="-122"/>
              </a:rPr>
              <a:t>ribbon contour colon</a:t>
            </a:r>
          </a:p>
          <a:p>
            <a:pPr algn="just" eaLnBrk="1" hangingPunct="1">
              <a:lnSpc>
                <a:spcPct val="200000"/>
              </a:lnSpc>
              <a:buFont typeface="Wingdings 2" pitchFamily="18" charset="2"/>
              <a:buNone/>
            </a:pPr>
            <a:endParaRPr lang="en-US" altLang="zh-CN" sz="2800" smtClean="0">
              <a:latin typeface="Aparajita"/>
              <a:ea typeface="SimSun" pitchFamily="2" charset="-122"/>
            </a:endParaRPr>
          </a:p>
        </p:txBody>
      </p:sp>
      <p:pic>
        <p:nvPicPr>
          <p:cNvPr id="216068" name="Picture 2" descr="C:\Users\dv5-1215\Pictures\imagesCA8QUKV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844675"/>
            <a:ext cx="3733800" cy="4572000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1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 noChangeArrowheads="1"/>
          </p:cNvSpPr>
          <p:nvPr>
            <p:ph type="title"/>
          </p:nvPr>
        </p:nvSpPr>
        <p:spPr>
          <a:xfrm>
            <a:off x="609600" y="2286000"/>
            <a:ext cx="6799263" cy="13033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</a:rPr>
              <a:t>CROHN’S DISEASE</a:t>
            </a:r>
          </a:p>
        </p:txBody>
      </p:sp>
    </p:spTree>
    <p:extLst>
      <p:ext uri="{BB962C8B-B14F-4D97-AF65-F5344CB8AC3E}">
        <p14:creationId xmlns:p14="http://schemas.microsoft.com/office/powerpoint/2010/main" val="68615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>
              <a:ea typeface="方正舒体"/>
              <a:cs typeface="方正舒体"/>
            </a:endParaRPr>
          </a:p>
        </p:txBody>
      </p:sp>
      <p:sp>
        <p:nvSpPr>
          <p:cNvPr id="218115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457200" y="2133600"/>
            <a:ext cx="8686800" cy="4525963"/>
          </a:xfrm>
        </p:spPr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US" altLang="zh-CN" sz="2000" smtClean="0">
                <a:latin typeface="Aparajita"/>
                <a:ea typeface="SimSun" pitchFamily="2" charset="-122"/>
              </a:rPr>
              <a:t>CD also known as </a:t>
            </a:r>
            <a:r>
              <a:rPr lang="en-US" altLang="zh-CN" sz="2000" b="1" smtClean="0">
                <a:latin typeface="Aparajita"/>
                <a:ea typeface="SimSun" pitchFamily="2" charset="-122"/>
              </a:rPr>
              <a:t>Regional Enteritis</a:t>
            </a:r>
          </a:p>
          <a:p>
            <a:pPr algn="just" eaLnBrk="1" hangingPunct="1">
              <a:lnSpc>
                <a:spcPct val="200000"/>
              </a:lnSpc>
            </a:pPr>
            <a:r>
              <a:rPr lang="en-US" altLang="zh-CN" sz="2000" smtClean="0">
                <a:latin typeface="Aparajita"/>
                <a:ea typeface="SimSun" pitchFamily="2" charset="-122"/>
              </a:rPr>
              <a:t>May involve any part of GI tract and is typically </a:t>
            </a:r>
            <a:r>
              <a:rPr lang="en-US" altLang="zh-CN" sz="2000" b="1" smtClean="0">
                <a:latin typeface="Aparajita"/>
                <a:ea typeface="SimSun" pitchFamily="2" charset="-122"/>
              </a:rPr>
              <a:t>transmural</a:t>
            </a:r>
          </a:p>
          <a:p>
            <a:pPr algn="just" eaLnBrk="1" hangingPunct="1">
              <a:lnSpc>
                <a:spcPct val="200000"/>
              </a:lnSpc>
            </a:pPr>
            <a:r>
              <a:rPr lang="en-US" altLang="zh-CN" sz="2000" smtClean="0">
                <a:latin typeface="Aparajita"/>
                <a:ea typeface="SimSun" pitchFamily="2" charset="-122"/>
              </a:rPr>
              <a:t>Also known as </a:t>
            </a:r>
            <a:r>
              <a:rPr lang="en-US" altLang="zh-CN" sz="2000" b="1" smtClean="0">
                <a:latin typeface="Aparajita"/>
                <a:ea typeface="SimSun" pitchFamily="2" charset="-122"/>
              </a:rPr>
              <a:t>Granulomatous Colitis </a:t>
            </a:r>
          </a:p>
        </p:txBody>
      </p:sp>
    </p:spTree>
    <p:extLst>
      <p:ext uri="{BB962C8B-B14F-4D97-AF65-F5344CB8AC3E}">
        <p14:creationId xmlns:p14="http://schemas.microsoft.com/office/powerpoint/2010/main" val="22949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3"/>
          <p:cNvSpPr>
            <a:spLocks/>
          </p:cNvSpPr>
          <p:nvPr/>
        </p:nvSpPr>
        <p:spPr bwMode="auto">
          <a:xfrm>
            <a:off x="3657600" y="1828800"/>
            <a:ext cx="3119438" cy="1588"/>
          </a:xfrm>
          <a:custGeom>
            <a:avLst/>
            <a:gdLst>
              <a:gd name="T0" fmla="*/ 3117858 w 3119754"/>
              <a:gd name="T1" fmla="*/ 554 h 1905"/>
              <a:gd name="T2" fmla="*/ 0 w 3119754"/>
              <a:gd name="T3" fmla="*/ 0 h 190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119754" h="1905">
                <a:moveTo>
                  <a:pt x="3119754" y="1651"/>
                </a:moveTo>
                <a:lnTo>
                  <a:pt x="0" y="0"/>
                </a:lnTo>
              </a:path>
            </a:pathLst>
          </a:custGeom>
          <a:noFill/>
          <a:ln w="12192">
            <a:solidFill>
              <a:srgbClr val="1FC8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N"/>
          </a:p>
        </p:txBody>
      </p:sp>
      <p:grpSp>
        <p:nvGrpSpPr>
          <p:cNvPr id="22531" name="object 4"/>
          <p:cNvGrpSpPr>
            <a:grpSpLocks/>
          </p:cNvGrpSpPr>
          <p:nvPr/>
        </p:nvGrpSpPr>
        <p:grpSpPr bwMode="auto">
          <a:xfrm>
            <a:off x="641350" y="1866900"/>
            <a:ext cx="280988" cy="171450"/>
            <a:chOff x="789330" y="2361819"/>
            <a:chExt cx="281940" cy="170815"/>
          </a:xfrm>
        </p:grpSpPr>
        <p:sp>
          <p:nvSpPr>
            <p:cNvPr id="22536" name="object 5"/>
            <p:cNvSpPr>
              <a:spLocks/>
            </p:cNvSpPr>
            <p:nvPr/>
          </p:nvSpPr>
          <p:spPr bwMode="auto">
            <a:xfrm>
              <a:off x="800860" y="2373249"/>
              <a:ext cx="259079" cy="147955"/>
            </a:xfrm>
            <a:custGeom>
              <a:avLst/>
              <a:gdLst>
                <a:gd name="T0" fmla="*/ 5041 w 259080"/>
                <a:gd name="T1" fmla="*/ 52133 h 147955"/>
                <a:gd name="T2" fmla="*/ 22581 w 259080"/>
                <a:gd name="T3" fmla="*/ 127762 h 147955"/>
                <a:gd name="T4" fmla="*/ 81471 w 259080"/>
                <a:gd name="T5" fmla="*/ 147954 h 147955"/>
                <a:gd name="T6" fmla="*/ 58545 w 259080"/>
                <a:gd name="T7" fmla="*/ 134508 h 147955"/>
                <a:gd name="T8" fmla="*/ 26939 w 259080"/>
                <a:gd name="T9" fmla="*/ 82423 h 147955"/>
                <a:gd name="T10" fmla="*/ 121183 w 259080"/>
                <a:gd name="T11" fmla="*/ 25146 h 147955"/>
                <a:gd name="T12" fmla="*/ 71946 w 259080"/>
                <a:gd name="T13" fmla="*/ 12700 h 147955"/>
                <a:gd name="T14" fmla="*/ 171948 w 259080"/>
                <a:gd name="T15" fmla="*/ 124219 h 147955"/>
                <a:gd name="T16" fmla="*/ 238615 w 259080"/>
                <a:gd name="T17" fmla="*/ 147954 h 147955"/>
                <a:gd name="T18" fmla="*/ 258194 w 259080"/>
                <a:gd name="T19" fmla="*/ 139318 h 147955"/>
                <a:gd name="T20" fmla="*/ 181524 w 259080"/>
                <a:gd name="T21" fmla="*/ 122126 h 147955"/>
                <a:gd name="T22" fmla="*/ 166035 w 259080"/>
                <a:gd name="T23" fmla="*/ 69341 h 147955"/>
                <a:gd name="T24" fmla="*/ 210757 w 259080"/>
                <a:gd name="T25" fmla="*/ 112395 h 147955"/>
                <a:gd name="T26" fmla="*/ 219757 w 259080"/>
                <a:gd name="T27" fmla="*/ 130000 h 147955"/>
                <a:gd name="T28" fmla="*/ 258194 w 259080"/>
                <a:gd name="T29" fmla="*/ 139318 h 147955"/>
                <a:gd name="T30" fmla="*/ 243600 w 259080"/>
                <a:gd name="T31" fmla="*/ 125890 h 147955"/>
                <a:gd name="T32" fmla="*/ 232938 w 259080"/>
                <a:gd name="T33" fmla="*/ 99949 h 147955"/>
                <a:gd name="T34" fmla="*/ 222867 w 259080"/>
                <a:gd name="T35" fmla="*/ 86360 h 147955"/>
                <a:gd name="T36" fmla="*/ 218871 w 259080"/>
                <a:gd name="T37" fmla="*/ 78513 h 147955"/>
                <a:gd name="T38" fmla="*/ 237294 w 259080"/>
                <a:gd name="T39" fmla="*/ 69596 h 147955"/>
                <a:gd name="T40" fmla="*/ 101360 w 259080"/>
                <a:gd name="T41" fmla="*/ 70992 h 147955"/>
                <a:gd name="T42" fmla="*/ 98732 w 259080"/>
                <a:gd name="T43" fmla="*/ 89280 h 147955"/>
                <a:gd name="T44" fmla="*/ 137079 w 259080"/>
                <a:gd name="T45" fmla="*/ 125475 h 147955"/>
                <a:gd name="T46" fmla="*/ 157234 w 259080"/>
                <a:gd name="T47" fmla="*/ 112395 h 147955"/>
                <a:gd name="T48" fmla="*/ 169802 w 259080"/>
                <a:gd name="T49" fmla="*/ 102975 h 147955"/>
                <a:gd name="T50" fmla="*/ 110618 w 259080"/>
                <a:gd name="T51" fmla="*/ 92075 h 147955"/>
                <a:gd name="T52" fmla="*/ 108923 w 259080"/>
                <a:gd name="T53" fmla="*/ 76708 h 147955"/>
                <a:gd name="T54" fmla="*/ 101360 w 259080"/>
                <a:gd name="T55" fmla="*/ 70992 h 147955"/>
                <a:gd name="T56" fmla="*/ 97743 w 259080"/>
                <a:gd name="T57" fmla="*/ 26165 h 147955"/>
                <a:gd name="T58" fmla="*/ 151468 w 259080"/>
                <a:gd name="T59" fmla="*/ 83692 h 147955"/>
                <a:gd name="T60" fmla="*/ 134755 w 259080"/>
                <a:gd name="T61" fmla="*/ 102870 h 147955"/>
                <a:gd name="T62" fmla="*/ 166035 w 259080"/>
                <a:gd name="T63" fmla="*/ 69341 h 147955"/>
                <a:gd name="T64" fmla="*/ 179111 w 259080"/>
                <a:gd name="T65" fmla="*/ 65135 h 147955"/>
                <a:gd name="T66" fmla="*/ 153779 w 259080"/>
                <a:gd name="T67" fmla="*/ 46862 h 147955"/>
                <a:gd name="T68" fmla="*/ 241074 w 259080"/>
                <a:gd name="T69" fmla="*/ 16763 h 147955"/>
                <a:gd name="T70" fmla="*/ 214103 w 259080"/>
                <a:gd name="T71" fmla="*/ 26215 h 147955"/>
                <a:gd name="T72" fmla="*/ 223096 w 259080"/>
                <a:gd name="T73" fmla="*/ 53212 h 147955"/>
                <a:gd name="T74" fmla="*/ 210840 w 259080"/>
                <a:gd name="T75" fmla="*/ 67437 h 147955"/>
                <a:gd name="T76" fmla="*/ 250309 w 259080"/>
                <a:gd name="T77" fmla="*/ 41128 h 147955"/>
                <a:gd name="T78" fmla="*/ 242475 w 259080"/>
                <a:gd name="T79" fmla="*/ 18200 h 147955"/>
                <a:gd name="T80" fmla="*/ 187789 w 259080"/>
                <a:gd name="T81" fmla="*/ 1641 h 147955"/>
                <a:gd name="T82" fmla="*/ 153779 w 259080"/>
                <a:gd name="T83" fmla="*/ 26162 h 147955"/>
                <a:gd name="T84" fmla="*/ 174410 w 259080"/>
                <a:gd name="T85" fmla="*/ 20494 h 147955"/>
                <a:gd name="T86" fmla="*/ 241074 w 259080"/>
                <a:gd name="T87" fmla="*/ 16763 h 147955"/>
                <a:gd name="T88" fmla="*/ 220792 w 259080"/>
                <a:gd name="T89" fmla="*/ 2968 h 14795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59080" h="147955">
                  <a:moveTo>
                    <a:pt x="71946" y="12700"/>
                  </a:moveTo>
                  <a:lnTo>
                    <a:pt x="31393" y="23147"/>
                  </a:lnTo>
                  <a:lnTo>
                    <a:pt x="5041" y="52133"/>
                  </a:lnTo>
                  <a:lnTo>
                    <a:pt x="0" y="78612"/>
                  </a:lnTo>
                  <a:lnTo>
                    <a:pt x="1316" y="91953"/>
                  </a:lnTo>
                  <a:lnTo>
                    <a:pt x="22581" y="127762"/>
                  </a:lnTo>
                  <a:lnTo>
                    <a:pt x="62753" y="146692"/>
                  </a:lnTo>
                  <a:lnTo>
                    <a:pt x="78881" y="147954"/>
                  </a:lnTo>
                  <a:lnTo>
                    <a:pt x="81471" y="147954"/>
                  </a:lnTo>
                  <a:lnTo>
                    <a:pt x="81471" y="139446"/>
                  </a:lnTo>
                  <a:lnTo>
                    <a:pt x="69306" y="137781"/>
                  </a:lnTo>
                  <a:lnTo>
                    <a:pt x="58545" y="134508"/>
                  </a:lnTo>
                  <a:lnTo>
                    <a:pt x="30357" y="106346"/>
                  </a:lnTo>
                  <a:lnTo>
                    <a:pt x="26856" y="86360"/>
                  </a:lnTo>
                  <a:lnTo>
                    <a:pt x="26939" y="82423"/>
                  </a:lnTo>
                  <a:lnTo>
                    <a:pt x="43486" y="42163"/>
                  </a:lnTo>
                  <a:lnTo>
                    <a:pt x="85561" y="25146"/>
                  </a:lnTo>
                  <a:lnTo>
                    <a:pt x="121183" y="25146"/>
                  </a:lnTo>
                  <a:lnTo>
                    <a:pt x="113713" y="21209"/>
                  </a:lnTo>
                  <a:lnTo>
                    <a:pt x="93042" y="14823"/>
                  </a:lnTo>
                  <a:lnTo>
                    <a:pt x="71946" y="12700"/>
                  </a:lnTo>
                  <a:close/>
                </a:path>
                <a:path w="259080" h="147955">
                  <a:moveTo>
                    <a:pt x="171532" y="105790"/>
                  </a:moveTo>
                  <a:lnTo>
                    <a:pt x="161138" y="105790"/>
                  </a:lnTo>
                  <a:lnTo>
                    <a:pt x="171954" y="124219"/>
                  </a:lnTo>
                  <a:lnTo>
                    <a:pt x="188474" y="137398"/>
                  </a:lnTo>
                  <a:lnTo>
                    <a:pt x="210696" y="145313"/>
                  </a:lnTo>
                  <a:lnTo>
                    <a:pt x="238621" y="147954"/>
                  </a:lnTo>
                  <a:lnTo>
                    <a:pt x="258636" y="147954"/>
                  </a:lnTo>
                  <a:lnTo>
                    <a:pt x="258636" y="139446"/>
                  </a:lnTo>
                  <a:lnTo>
                    <a:pt x="258200" y="139318"/>
                  </a:lnTo>
                  <a:lnTo>
                    <a:pt x="228410" y="139318"/>
                  </a:lnTo>
                  <a:lnTo>
                    <a:pt x="201064" y="134252"/>
                  </a:lnTo>
                  <a:lnTo>
                    <a:pt x="181530" y="122126"/>
                  </a:lnTo>
                  <a:lnTo>
                    <a:pt x="171532" y="105790"/>
                  </a:lnTo>
                  <a:close/>
                </a:path>
                <a:path w="259080" h="147955">
                  <a:moveTo>
                    <a:pt x="195448" y="69341"/>
                  </a:moveTo>
                  <a:lnTo>
                    <a:pt x="166041" y="69341"/>
                  </a:lnTo>
                  <a:lnTo>
                    <a:pt x="175437" y="74725"/>
                  </a:lnTo>
                  <a:lnTo>
                    <a:pt x="183471" y="79835"/>
                  </a:lnTo>
                  <a:lnTo>
                    <a:pt x="210763" y="112395"/>
                  </a:lnTo>
                  <a:lnTo>
                    <a:pt x="212910" y="117221"/>
                  </a:lnTo>
                  <a:lnTo>
                    <a:pt x="216015" y="123825"/>
                  </a:lnTo>
                  <a:lnTo>
                    <a:pt x="219763" y="130000"/>
                  </a:lnTo>
                  <a:lnTo>
                    <a:pt x="223900" y="135177"/>
                  </a:lnTo>
                  <a:lnTo>
                    <a:pt x="228410" y="139318"/>
                  </a:lnTo>
                  <a:lnTo>
                    <a:pt x="258200" y="139318"/>
                  </a:lnTo>
                  <a:lnTo>
                    <a:pt x="253474" y="137943"/>
                  </a:lnTo>
                  <a:lnTo>
                    <a:pt x="248464" y="133429"/>
                  </a:lnTo>
                  <a:lnTo>
                    <a:pt x="243606" y="125890"/>
                  </a:lnTo>
                  <a:lnTo>
                    <a:pt x="238901" y="115315"/>
                  </a:lnTo>
                  <a:lnTo>
                    <a:pt x="236310" y="108838"/>
                  </a:lnTo>
                  <a:lnTo>
                    <a:pt x="232944" y="99949"/>
                  </a:lnTo>
                  <a:lnTo>
                    <a:pt x="229591" y="93599"/>
                  </a:lnTo>
                  <a:lnTo>
                    <a:pt x="226226" y="90042"/>
                  </a:lnTo>
                  <a:lnTo>
                    <a:pt x="222873" y="86360"/>
                  </a:lnTo>
                  <a:lnTo>
                    <a:pt x="217374" y="83058"/>
                  </a:lnTo>
                  <a:lnTo>
                    <a:pt x="209754" y="80137"/>
                  </a:lnTo>
                  <a:lnTo>
                    <a:pt x="218877" y="78513"/>
                  </a:lnTo>
                  <a:lnTo>
                    <a:pt x="226910" y="75914"/>
                  </a:lnTo>
                  <a:lnTo>
                    <a:pt x="233855" y="72314"/>
                  </a:lnTo>
                  <a:lnTo>
                    <a:pt x="237300" y="69596"/>
                  </a:lnTo>
                  <a:lnTo>
                    <a:pt x="197499" y="69596"/>
                  </a:lnTo>
                  <a:lnTo>
                    <a:pt x="195448" y="69341"/>
                  </a:lnTo>
                  <a:close/>
                </a:path>
                <a:path w="259080" h="147955">
                  <a:moveTo>
                    <a:pt x="101360" y="70992"/>
                  </a:moveTo>
                  <a:lnTo>
                    <a:pt x="99543" y="76708"/>
                  </a:lnTo>
                  <a:lnTo>
                    <a:pt x="98629" y="82423"/>
                  </a:lnTo>
                  <a:lnTo>
                    <a:pt x="98732" y="89280"/>
                  </a:lnTo>
                  <a:lnTo>
                    <a:pt x="118106" y="122809"/>
                  </a:lnTo>
                  <a:lnTo>
                    <a:pt x="130900" y="125475"/>
                  </a:lnTo>
                  <a:lnTo>
                    <a:pt x="137085" y="125475"/>
                  </a:lnTo>
                  <a:lnTo>
                    <a:pt x="142685" y="123825"/>
                  </a:lnTo>
                  <a:lnTo>
                    <a:pt x="152756" y="117221"/>
                  </a:lnTo>
                  <a:lnTo>
                    <a:pt x="157240" y="112395"/>
                  </a:lnTo>
                  <a:lnTo>
                    <a:pt x="161138" y="105790"/>
                  </a:lnTo>
                  <a:lnTo>
                    <a:pt x="171532" y="105790"/>
                  </a:lnTo>
                  <a:lnTo>
                    <a:pt x="169808" y="102975"/>
                  </a:lnTo>
                  <a:lnTo>
                    <a:pt x="122962" y="102870"/>
                  </a:lnTo>
                  <a:lnTo>
                    <a:pt x="118238" y="100711"/>
                  </a:lnTo>
                  <a:lnTo>
                    <a:pt x="110618" y="92075"/>
                  </a:lnTo>
                  <a:lnTo>
                    <a:pt x="108713" y="86740"/>
                  </a:lnTo>
                  <a:lnTo>
                    <a:pt x="108825" y="77597"/>
                  </a:lnTo>
                  <a:lnTo>
                    <a:pt x="108923" y="76708"/>
                  </a:lnTo>
                  <a:lnTo>
                    <a:pt x="109035" y="75914"/>
                  </a:lnTo>
                  <a:lnTo>
                    <a:pt x="109526" y="73405"/>
                  </a:lnTo>
                  <a:lnTo>
                    <a:pt x="101360" y="70992"/>
                  </a:lnTo>
                  <a:close/>
                </a:path>
                <a:path w="259080" h="147955">
                  <a:moveTo>
                    <a:pt x="121183" y="25146"/>
                  </a:moveTo>
                  <a:lnTo>
                    <a:pt x="85561" y="25146"/>
                  </a:lnTo>
                  <a:lnTo>
                    <a:pt x="97743" y="26165"/>
                  </a:lnTo>
                  <a:lnTo>
                    <a:pt x="109373" y="29210"/>
                  </a:lnTo>
                  <a:lnTo>
                    <a:pt x="146349" y="58197"/>
                  </a:lnTo>
                  <a:lnTo>
                    <a:pt x="151474" y="83692"/>
                  </a:lnTo>
                  <a:lnTo>
                    <a:pt x="149200" y="89788"/>
                  </a:lnTo>
                  <a:lnTo>
                    <a:pt x="140120" y="100202"/>
                  </a:lnTo>
                  <a:lnTo>
                    <a:pt x="134761" y="102870"/>
                  </a:lnTo>
                  <a:lnTo>
                    <a:pt x="169793" y="102870"/>
                  </a:lnTo>
                  <a:lnTo>
                    <a:pt x="166015" y="77597"/>
                  </a:lnTo>
                  <a:lnTo>
                    <a:pt x="166041" y="69341"/>
                  </a:lnTo>
                  <a:lnTo>
                    <a:pt x="195448" y="69341"/>
                  </a:lnTo>
                  <a:lnTo>
                    <a:pt x="188479" y="68478"/>
                  </a:lnTo>
                  <a:lnTo>
                    <a:pt x="179117" y="65135"/>
                  </a:lnTo>
                  <a:lnTo>
                    <a:pt x="169415" y="59576"/>
                  </a:lnTo>
                  <a:lnTo>
                    <a:pt x="159373" y="51815"/>
                  </a:lnTo>
                  <a:lnTo>
                    <a:pt x="153785" y="46862"/>
                  </a:lnTo>
                  <a:lnTo>
                    <a:pt x="133961" y="31880"/>
                  </a:lnTo>
                  <a:lnTo>
                    <a:pt x="121183" y="25146"/>
                  </a:lnTo>
                  <a:close/>
                </a:path>
                <a:path w="259080" h="147955">
                  <a:moveTo>
                    <a:pt x="241080" y="16763"/>
                  </a:moveTo>
                  <a:lnTo>
                    <a:pt x="199175" y="16763"/>
                  </a:lnTo>
                  <a:lnTo>
                    <a:pt x="206871" y="19685"/>
                  </a:lnTo>
                  <a:lnTo>
                    <a:pt x="214109" y="26215"/>
                  </a:lnTo>
                  <a:lnTo>
                    <a:pt x="219851" y="31496"/>
                  </a:lnTo>
                  <a:lnTo>
                    <a:pt x="223102" y="38480"/>
                  </a:lnTo>
                  <a:lnTo>
                    <a:pt x="223102" y="53212"/>
                  </a:lnTo>
                  <a:lnTo>
                    <a:pt x="220651" y="58674"/>
                  </a:lnTo>
                  <a:lnTo>
                    <a:pt x="215748" y="62991"/>
                  </a:lnTo>
                  <a:lnTo>
                    <a:pt x="210846" y="67437"/>
                  </a:lnTo>
                  <a:lnTo>
                    <a:pt x="204763" y="69596"/>
                  </a:lnTo>
                  <a:lnTo>
                    <a:pt x="237300" y="69596"/>
                  </a:lnTo>
                  <a:lnTo>
                    <a:pt x="250315" y="41128"/>
                  </a:lnTo>
                  <a:lnTo>
                    <a:pt x="249459" y="32869"/>
                  </a:lnTo>
                  <a:lnTo>
                    <a:pt x="246823" y="25146"/>
                  </a:lnTo>
                  <a:lnTo>
                    <a:pt x="242481" y="18200"/>
                  </a:lnTo>
                  <a:lnTo>
                    <a:pt x="241080" y="16763"/>
                  </a:lnTo>
                  <a:close/>
                </a:path>
                <a:path w="259080" h="147955">
                  <a:moveTo>
                    <a:pt x="201994" y="0"/>
                  </a:moveTo>
                  <a:lnTo>
                    <a:pt x="187795" y="1641"/>
                  </a:lnTo>
                  <a:lnTo>
                    <a:pt x="175027" y="6556"/>
                  </a:lnTo>
                  <a:lnTo>
                    <a:pt x="163691" y="14733"/>
                  </a:lnTo>
                  <a:lnTo>
                    <a:pt x="153785" y="26162"/>
                  </a:lnTo>
                  <a:lnTo>
                    <a:pt x="161138" y="31750"/>
                  </a:lnTo>
                  <a:lnTo>
                    <a:pt x="167498" y="25146"/>
                  </a:lnTo>
                  <a:lnTo>
                    <a:pt x="174416" y="20494"/>
                  </a:lnTo>
                  <a:lnTo>
                    <a:pt x="182027" y="17694"/>
                  </a:lnTo>
                  <a:lnTo>
                    <a:pt x="190285" y="16763"/>
                  </a:lnTo>
                  <a:lnTo>
                    <a:pt x="241080" y="16763"/>
                  </a:lnTo>
                  <a:lnTo>
                    <a:pt x="236373" y="11937"/>
                  </a:lnTo>
                  <a:lnTo>
                    <a:pt x="228989" y="6697"/>
                  </a:lnTo>
                  <a:lnTo>
                    <a:pt x="220798" y="2968"/>
                  </a:lnTo>
                  <a:lnTo>
                    <a:pt x="211801" y="740"/>
                  </a:lnTo>
                  <a:lnTo>
                    <a:pt x="201994" y="0"/>
                  </a:lnTo>
                  <a:close/>
                </a:path>
              </a:pathLst>
            </a:custGeom>
            <a:solidFill>
              <a:srgbClr val="0E6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pic>
          <p:nvPicPr>
            <p:cNvPr id="22537" name="object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332" y="2431161"/>
              <a:ext cx="85369" cy="92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8" name="object 7"/>
            <p:cNvSpPr>
              <a:spLocks/>
            </p:cNvSpPr>
            <p:nvPr/>
          </p:nvSpPr>
          <p:spPr bwMode="auto">
            <a:xfrm>
              <a:off x="800760" y="2373249"/>
              <a:ext cx="259079" cy="147955"/>
            </a:xfrm>
            <a:custGeom>
              <a:avLst/>
              <a:gdLst>
                <a:gd name="T0" fmla="*/ 242576 w 259080"/>
                <a:gd name="T1" fmla="*/ 18200 h 147955"/>
                <a:gd name="T2" fmla="*/ 249761 w 259080"/>
                <a:gd name="T3" fmla="*/ 48992 h 147955"/>
                <a:gd name="T4" fmla="*/ 209848 w 259080"/>
                <a:gd name="T5" fmla="*/ 80137 h 147955"/>
                <a:gd name="T6" fmla="*/ 222967 w 259080"/>
                <a:gd name="T7" fmla="*/ 86360 h 147955"/>
                <a:gd name="T8" fmla="*/ 229686 w 259080"/>
                <a:gd name="T9" fmla="*/ 93599 h 147955"/>
                <a:gd name="T10" fmla="*/ 236404 w 259080"/>
                <a:gd name="T11" fmla="*/ 108838 h 147955"/>
                <a:gd name="T12" fmla="*/ 243700 w 259080"/>
                <a:gd name="T13" fmla="*/ 125890 h 147955"/>
                <a:gd name="T14" fmla="*/ 253568 w 259080"/>
                <a:gd name="T15" fmla="*/ 137943 h 147955"/>
                <a:gd name="T16" fmla="*/ 258731 w 259080"/>
                <a:gd name="T17" fmla="*/ 147954 h 147955"/>
                <a:gd name="T18" fmla="*/ 210791 w 259080"/>
                <a:gd name="T19" fmla="*/ 145313 h 147955"/>
                <a:gd name="T20" fmla="*/ 172048 w 259080"/>
                <a:gd name="T21" fmla="*/ 124219 h 147955"/>
                <a:gd name="T22" fmla="*/ 157334 w 259080"/>
                <a:gd name="T23" fmla="*/ 112395 h 147955"/>
                <a:gd name="T24" fmla="*/ 147821 w 259080"/>
                <a:gd name="T25" fmla="*/ 120523 h 147955"/>
                <a:gd name="T26" fmla="*/ 137179 w 259080"/>
                <a:gd name="T27" fmla="*/ 125475 h 147955"/>
                <a:gd name="T28" fmla="*/ 99301 w 259080"/>
                <a:gd name="T29" fmla="*/ 95644 h 147955"/>
                <a:gd name="T30" fmla="*/ 98729 w 259080"/>
                <a:gd name="T31" fmla="*/ 82423 h 147955"/>
                <a:gd name="T32" fmla="*/ 101460 w 259080"/>
                <a:gd name="T33" fmla="*/ 70992 h 147955"/>
                <a:gd name="T34" fmla="*/ 109080 w 259080"/>
                <a:gd name="T35" fmla="*/ 76200 h 147955"/>
                <a:gd name="T36" fmla="*/ 108813 w 259080"/>
                <a:gd name="T37" fmla="*/ 80517 h 147955"/>
                <a:gd name="T38" fmla="*/ 110718 w 259080"/>
                <a:gd name="T39" fmla="*/ 92075 h 147955"/>
                <a:gd name="T40" fmla="*/ 118338 w 259080"/>
                <a:gd name="T41" fmla="*/ 100711 h 147955"/>
                <a:gd name="T42" fmla="*/ 128689 w 259080"/>
                <a:gd name="T43" fmla="*/ 102870 h 147955"/>
                <a:gd name="T44" fmla="*/ 140214 w 259080"/>
                <a:gd name="T45" fmla="*/ 100202 h 147955"/>
                <a:gd name="T46" fmla="*/ 149295 w 259080"/>
                <a:gd name="T47" fmla="*/ 89788 h 147955"/>
                <a:gd name="T48" fmla="*/ 151568 w 259080"/>
                <a:gd name="T49" fmla="*/ 76835 h 147955"/>
                <a:gd name="T50" fmla="*/ 120551 w 259080"/>
                <a:gd name="T51" fmla="*/ 34254 h 147955"/>
                <a:gd name="T52" fmla="*/ 73531 w 259080"/>
                <a:gd name="T53" fmla="*/ 26215 h 147955"/>
                <a:gd name="T54" fmla="*/ 26835 w 259080"/>
                <a:gd name="T55" fmla="*/ 84836 h 147955"/>
                <a:gd name="T56" fmla="*/ 49289 w 259080"/>
                <a:gd name="T57" fmla="*/ 129641 h 147955"/>
                <a:gd name="T58" fmla="*/ 81572 w 259080"/>
                <a:gd name="T59" fmla="*/ 147954 h 147955"/>
                <a:gd name="T60" fmla="*/ 62853 w 259080"/>
                <a:gd name="T61" fmla="*/ 146692 h 147955"/>
                <a:gd name="T62" fmla="*/ 1417 w 259080"/>
                <a:gd name="T63" fmla="*/ 91953 h 147955"/>
                <a:gd name="T64" fmla="*/ 1285 w 259080"/>
                <a:gd name="T65" fmla="*/ 64281 h 147955"/>
                <a:gd name="T66" fmla="*/ 57235 w 259080"/>
                <a:gd name="T67" fmla="*/ 13864 h 147955"/>
                <a:gd name="T68" fmla="*/ 93142 w 259080"/>
                <a:gd name="T69" fmla="*/ 14823 h 147955"/>
                <a:gd name="T70" fmla="*/ 134055 w 259080"/>
                <a:gd name="T71" fmla="*/ 31880 h 147955"/>
                <a:gd name="T72" fmla="*/ 159467 w 259080"/>
                <a:gd name="T73" fmla="*/ 51815 h 147955"/>
                <a:gd name="T74" fmla="*/ 179211 w 259080"/>
                <a:gd name="T75" fmla="*/ 65135 h 147955"/>
                <a:gd name="T76" fmla="*/ 197593 w 259080"/>
                <a:gd name="T77" fmla="*/ 69596 h 147955"/>
                <a:gd name="T78" fmla="*/ 210941 w 259080"/>
                <a:gd name="T79" fmla="*/ 67437 h 147955"/>
                <a:gd name="T80" fmla="*/ 220745 w 259080"/>
                <a:gd name="T81" fmla="*/ 58674 h 147955"/>
                <a:gd name="T82" fmla="*/ 223196 w 259080"/>
                <a:gd name="T83" fmla="*/ 46609 h 147955"/>
                <a:gd name="T84" fmla="*/ 219945 w 259080"/>
                <a:gd name="T85" fmla="*/ 31496 h 147955"/>
                <a:gd name="T86" fmla="*/ 206965 w 259080"/>
                <a:gd name="T87" fmla="*/ 19685 h 147955"/>
                <a:gd name="T88" fmla="*/ 190379 w 259080"/>
                <a:gd name="T89" fmla="*/ 16763 h 147955"/>
                <a:gd name="T90" fmla="*/ 174511 w 259080"/>
                <a:gd name="T91" fmla="*/ 20494 h 147955"/>
                <a:gd name="T92" fmla="*/ 161233 w 259080"/>
                <a:gd name="T93" fmla="*/ 31750 h 147955"/>
                <a:gd name="T94" fmla="*/ 163786 w 259080"/>
                <a:gd name="T95" fmla="*/ 14733 h 147955"/>
                <a:gd name="T96" fmla="*/ 187889 w 259080"/>
                <a:gd name="T97" fmla="*/ 1641 h 14795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59080" h="147955">
                  <a:moveTo>
                    <a:pt x="202095" y="0"/>
                  </a:moveTo>
                  <a:lnTo>
                    <a:pt x="242582" y="18200"/>
                  </a:lnTo>
                  <a:lnTo>
                    <a:pt x="250431" y="41275"/>
                  </a:lnTo>
                  <a:lnTo>
                    <a:pt x="249767" y="48992"/>
                  </a:lnTo>
                  <a:lnTo>
                    <a:pt x="218977" y="78513"/>
                  </a:lnTo>
                  <a:lnTo>
                    <a:pt x="209854" y="80137"/>
                  </a:lnTo>
                  <a:lnTo>
                    <a:pt x="217474" y="83058"/>
                  </a:lnTo>
                  <a:lnTo>
                    <a:pt x="222973" y="86360"/>
                  </a:lnTo>
                  <a:lnTo>
                    <a:pt x="226326" y="90042"/>
                  </a:lnTo>
                  <a:lnTo>
                    <a:pt x="229692" y="93599"/>
                  </a:lnTo>
                  <a:lnTo>
                    <a:pt x="233045" y="99949"/>
                  </a:lnTo>
                  <a:lnTo>
                    <a:pt x="236410" y="108838"/>
                  </a:lnTo>
                  <a:lnTo>
                    <a:pt x="239001" y="115315"/>
                  </a:lnTo>
                  <a:lnTo>
                    <a:pt x="243706" y="125890"/>
                  </a:lnTo>
                  <a:lnTo>
                    <a:pt x="248564" y="133429"/>
                  </a:lnTo>
                  <a:lnTo>
                    <a:pt x="253574" y="137943"/>
                  </a:lnTo>
                  <a:lnTo>
                    <a:pt x="258737" y="139446"/>
                  </a:lnTo>
                  <a:lnTo>
                    <a:pt x="258737" y="147954"/>
                  </a:lnTo>
                  <a:lnTo>
                    <a:pt x="238721" y="147954"/>
                  </a:lnTo>
                  <a:lnTo>
                    <a:pt x="210797" y="145313"/>
                  </a:lnTo>
                  <a:lnTo>
                    <a:pt x="188574" y="137398"/>
                  </a:lnTo>
                  <a:lnTo>
                    <a:pt x="172054" y="124219"/>
                  </a:lnTo>
                  <a:lnTo>
                    <a:pt x="161239" y="105790"/>
                  </a:lnTo>
                  <a:lnTo>
                    <a:pt x="157340" y="112395"/>
                  </a:lnTo>
                  <a:lnTo>
                    <a:pt x="152857" y="117221"/>
                  </a:lnTo>
                  <a:lnTo>
                    <a:pt x="147827" y="120523"/>
                  </a:lnTo>
                  <a:lnTo>
                    <a:pt x="142786" y="123825"/>
                  </a:lnTo>
                  <a:lnTo>
                    <a:pt x="137185" y="125475"/>
                  </a:lnTo>
                  <a:lnTo>
                    <a:pt x="131000" y="125475"/>
                  </a:lnTo>
                  <a:lnTo>
                    <a:pt x="99301" y="95644"/>
                  </a:lnTo>
                  <a:lnTo>
                    <a:pt x="98729" y="87884"/>
                  </a:lnTo>
                  <a:lnTo>
                    <a:pt x="98729" y="82423"/>
                  </a:lnTo>
                  <a:lnTo>
                    <a:pt x="99644" y="76708"/>
                  </a:lnTo>
                  <a:lnTo>
                    <a:pt x="101460" y="70992"/>
                  </a:lnTo>
                  <a:lnTo>
                    <a:pt x="109626" y="73405"/>
                  </a:lnTo>
                  <a:lnTo>
                    <a:pt x="109080" y="76200"/>
                  </a:lnTo>
                  <a:lnTo>
                    <a:pt x="108813" y="78612"/>
                  </a:lnTo>
                  <a:lnTo>
                    <a:pt x="108813" y="80517"/>
                  </a:lnTo>
                  <a:lnTo>
                    <a:pt x="108813" y="86740"/>
                  </a:lnTo>
                  <a:lnTo>
                    <a:pt x="110718" y="92075"/>
                  </a:lnTo>
                  <a:lnTo>
                    <a:pt x="114528" y="96392"/>
                  </a:lnTo>
                  <a:lnTo>
                    <a:pt x="118338" y="100711"/>
                  </a:lnTo>
                  <a:lnTo>
                    <a:pt x="123063" y="102870"/>
                  </a:lnTo>
                  <a:lnTo>
                    <a:pt x="128689" y="102870"/>
                  </a:lnTo>
                  <a:lnTo>
                    <a:pt x="134861" y="102870"/>
                  </a:lnTo>
                  <a:lnTo>
                    <a:pt x="140220" y="100202"/>
                  </a:lnTo>
                  <a:lnTo>
                    <a:pt x="144754" y="94996"/>
                  </a:lnTo>
                  <a:lnTo>
                    <a:pt x="149301" y="89788"/>
                  </a:lnTo>
                  <a:lnTo>
                    <a:pt x="151574" y="83692"/>
                  </a:lnTo>
                  <a:lnTo>
                    <a:pt x="151574" y="76835"/>
                  </a:lnTo>
                  <a:lnTo>
                    <a:pt x="150293" y="67313"/>
                  </a:lnTo>
                  <a:lnTo>
                    <a:pt x="120551" y="34254"/>
                  </a:lnTo>
                  <a:lnTo>
                    <a:pt x="85661" y="25146"/>
                  </a:lnTo>
                  <a:lnTo>
                    <a:pt x="73531" y="26215"/>
                  </a:lnTo>
                  <a:lnTo>
                    <a:pt x="36254" y="51188"/>
                  </a:lnTo>
                  <a:lnTo>
                    <a:pt x="26835" y="84836"/>
                  </a:lnTo>
                  <a:lnTo>
                    <a:pt x="27740" y="96168"/>
                  </a:lnTo>
                  <a:lnTo>
                    <a:pt x="49289" y="129641"/>
                  </a:lnTo>
                  <a:lnTo>
                    <a:pt x="81572" y="139446"/>
                  </a:lnTo>
                  <a:lnTo>
                    <a:pt x="81572" y="147954"/>
                  </a:lnTo>
                  <a:lnTo>
                    <a:pt x="78981" y="147954"/>
                  </a:lnTo>
                  <a:lnTo>
                    <a:pt x="62853" y="146692"/>
                  </a:lnTo>
                  <a:lnTo>
                    <a:pt x="22682" y="127762"/>
                  </a:lnTo>
                  <a:lnTo>
                    <a:pt x="1417" y="91953"/>
                  </a:lnTo>
                  <a:lnTo>
                    <a:pt x="0" y="77597"/>
                  </a:lnTo>
                  <a:lnTo>
                    <a:pt x="1285" y="64281"/>
                  </a:lnTo>
                  <a:lnTo>
                    <a:pt x="20561" y="31241"/>
                  </a:lnTo>
                  <a:lnTo>
                    <a:pt x="57235" y="13864"/>
                  </a:lnTo>
                  <a:lnTo>
                    <a:pt x="72047" y="12700"/>
                  </a:lnTo>
                  <a:lnTo>
                    <a:pt x="93142" y="14823"/>
                  </a:lnTo>
                  <a:lnTo>
                    <a:pt x="113814" y="21209"/>
                  </a:lnTo>
                  <a:lnTo>
                    <a:pt x="134061" y="31880"/>
                  </a:lnTo>
                  <a:lnTo>
                    <a:pt x="153885" y="46862"/>
                  </a:lnTo>
                  <a:lnTo>
                    <a:pt x="159473" y="51815"/>
                  </a:lnTo>
                  <a:lnTo>
                    <a:pt x="169515" y="59576"/>
                  </a:lnTo>
                  <a:lnTo>
                    <a:pt x="179217" y="65135"/>
                  </a:lnTo>
                  <a:lnTo>
                    <a:pt x="188579" y="68478"/>
                  </a:lnTo>
                  <a:lnTo>
                    <a:pt x="197599" y="69596"/>
                  </a:lnTo>
                  <a:lnTo>
                    <a:pt x="204863" y="69596"/>
                  </a:lnTo>
                  <a:lnTo>
                    <a:pt x="210947" y="67437"/>
                  </a:lnTo>
                  <a:lnTo>
                    <a:pt x="215849" y="62991"/>
                  </a:lnTo>
                  <a:lnTo>
                    <a:pt x="220751" y="58674"/>
                  </a:lnTo>
                  <a:lnTo>
                    <a:pt x="223202" y="53212"/>
                  </a:lnTo>
                  <a:lnTo>
                    <a:pt x="223202" y="46609"/>
                  </a:lnTo>
                  <a:lnTo>
                    <a:pt x="223202" y="38480"/>
                  </a:lnTo>
                  <a:lnTo>
                    <a:pt x="219951" y="31496"/>
                  </a:lnTo>
                  <a:lnTo>
                    <a:pt x="213461" y="25526"/>
                  </a:lnTo>
                  <a:lnTo>
                    <a:pt x="206971" y="19685"/>
                  </a:lnTo>
                  <a:lnTo>
                    <a:pt x="199275" y="16763"/>
                  </a:lnTo>
                  <a:lnTo>
                    <a:pt x="190385" y="16763"/>
                  </a:lnTo>
                  <a:lnTo>
                    <a:pt x="182127" y="17694"/>
                  </a:lnTo>
                  <a:lnTo>
                    <a:pt x="174517" y="20494"/>
                  </a:lnTo>
                  <a:lnTo>
                    <a:pt x="167554" y="25175"/>
                  </a:lnTo>
                  <a:lnTo>
                    <a:pt x="161239" y="31750"/>
                  </a:lnTo>
                  <a:lnTo>
                    <a:pt x="153885" y="26162"/>
                  </a:lnTo>
                  <a:lnTo>
                    <a:pt x="163792" y="14733"/>
                  </a:lnTo>
                  <a:lnTo>
                    <a:pt x="175128" y="6556"/>
                  </a:lnTo>
                  <a:lnTo>
                    <a:pt x="187895" y="1641"/>
                  </a:lnTo>
                  <a:lnTo>
                    <a:pt x="202095" y="0"/>
                  </a:lnTo>
                  <a:close/>
                </a:path>
              </a:pathLst>
            </a:custGeom>
            <a:noFill/>
            <a:ln w="228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2056" y="1842241"/>
            <a:ext cx="3038894" cy="220471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228600" y="2565400"/>
            <a:ext cx="7534275" cy="3732213"/>
          </a:xfrm>
          <a:prstGeom prst="rect">
            <a:avLst/>
          </a:prstGeom>
        </p:spPr>
        <p:txBody>
          <a:bodyPr lIns="0" tIns="43815" rIns="0" bIns="0">
            <a:spAutoFit/>
          </a:bodyPr>
          <a:lstStyle/>
          <a:p>
            <a:pPr marL="12700">
              <a:spcBef>
                <a:spcPts val="345"/>
              </a:spcBef>
              <a:defRPr/>
            </a:pPr>
            <a:r>
              <a:rPr sz="2000" spc="5" dirty="0">
                <a:latin typeface="Wingdings"/>
                <a:cs typeface="Wingdings"/>
              </a:rPr>
              <a:t></a:t>
            </a:r>
            <a:r>
              <a:rPr sz="2000" spc="330" dirty="0">
                <a:latin typeface="Times New Roman"/>
                <a:cs typeface="Times New Roman"/>
              </a:rPr>
              <a:t> </a:t>
            </a:r>
            <a:r>
              <a:rPr sz="2000" spc="-85" dirty="0">
                <a:latin typeface="Cambria"/>
                <a:cs typeface="Cambria"/>
              </a:rPr>
              <a:t>30-40</a:t>
            </a:r>
            <a:r>
              <a:rPr sz="2000" dirty="0">
                <a:latin typeface="Cambria"/>
                <a:cs typeface="Cambria"/>
              </a:rPr>
              <a:t> </a:t>
            </a:r>
            <a:r>
              <a:rPr sz="2000" spc="120" dirty="0">
                <a:latin typeface="Cambria"/>
                <a:cs typeface="Cambria"/>
              </a:rPr>
              <a:t>y/o</a:t>
            </a:r>
            <a:endParaRPr sz="2000" dirty="0">
              <a:latin typeface="Cambria"/>
              <a:cs typeface="Cambria"/>
            </a:endParaRPr>
          </a:p>
          <a:p>
            <a:pPr marL="12700">
              <a:spcBef>
                <a:spcPts val="240"/>
              </a:spcBef>
              <a:defRPr/>
            </a:pPr>
            <a:r>
              <a:rPr sz="2000" dirty="0">
                <a:latin typeface="Wingdings"/>
                <a:cs typeface="Wingdings"/>
              </a:rPr>
              <a:t></a:t>
            </a:r>
            <a:r>
              <a:rPr sz="2000" spc="325" dirty="0">
                <a:latin typeface="Times New Roman"/>
                <a:cs typeface="Times New Roman"/>
              </a:rPr>
              <a:t> </a:t>
            </a:r>
            <a:r>
              <a:rPr sz="2000" spc="25" dirty="0">
                <a:latin typeface="Cambria"/>
                <a:cs typeface="Cambria"/>
              </a:rPr>
              <a:t>Female</a:t>
            </a:r>
            <a:endParaRPr sz="2000" dirty="0">
              <a:latin typeface="Cambria"/>
              <a:cs typeface="Cambria"/>
            </a:endParaRPr>
          </a:p>
          <a:p>
            <a:pPr marL="12700">
              <a:spcBef>
                <a:spcPts val="1295"/>
              </a:spcBef>
              <a:defRPr/>
            </a:pPr>
            <a:r>
              <a:rPr sz="2000" dirty="0">
                <a:latin typeface="Wingdings"/>
                <a:cs typeface="Wingdings"/>
              </a:rPr>
              <a:t></a:t>
            </a:r>
            <a:r>
              <a:rPr sz="2000" spc="360" dirty="0">
                <a:latin typeface="Times New Roman"/>
                <a:cs typeface="Times New Roman"/>
              </a:rPr>
              <a:t> </a:t>
            </a:r>
            <a:r>
              <a:rPr sz="2000" b="1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Characteristic</a:t>
            </a:r>
            <a:r>
              <a:rPr sz="2000" b="1" spc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 </a:t>
            </a:r>
            <a:r>
              <a:rPr sz="2000" b="1" spc="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of</a:t>
            </a:r>
            <a:r>
              <a:rPr sz="2000" b="1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 </a:t>
            </a:r>
            <a:r>
              <a:rPr sz="2000" b="1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tumor:</a:t>
            </a:r>
            <a:endParaRPr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cs typeface="Cambria"/>
            </a:endParaRPr>
          </a:p>
          <a:p>
            <a:pPr marL="377825">
              <a:spcBef>
                <a:spcPts val="235"/>
              </a:spcBef>
              <a:defRPr/>
            </a:pPr>
            <a:r>
              <a:rPr sz="19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</a:t>
            </a:r>
            <a:r>
              <a:rPr sz="1900" b="1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900" b="1" spc="5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Slow</a:t>
            </a:r>
            <a:r>
              <a:rPr sz="1900" b="1" spc="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 </a:t>
            </a:r>
            <a:r>
              <a:rPr sz="1900" b="1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growing</a:t>
            </a:r>
            <a:endParaRPr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cs typeface="Cambria"/>
            </a:endParaRPr>
          </a:p>
          <a:p>
            <a:pPr marL="377825">
              <a:spcBef>
                <a:spcPts val="225"/>
              </a:spcBef>
              <a:defRPr/>
            </a:pPr>
            <a:r>
              <a:rPr sz="19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</a:t>
            </a:r>
            <a:r>
              <a:rPr sz="1900" b="1" spc="45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900" b="1" spc="15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Painless</a:t>
            </a:r>
            <a:endParaRPr sz="19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cs typeface="Cambria"/>
            </a:endParaRPr>
          </a:p>
          <a:p>
            <a:pPr marL="377825">
              <a:spcBef>
                <a:spcPts val="229"/>
              </a:spcBef>
              <a:defRPr/>
            </a:pPr>
            <a:r>
              <a:rPr sz="1900" b="1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/>
                <a:cs typeface="Wingdings"/>
              </a:rPr>
              <a:t></a:t>
            </a:r>
            <a:r>
              <a:rPr sz="1900" b="1" spc="2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900" b="1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Firm,</a:t>
            </a:r>
            <a:r>
              <a:rPr sz="1900" b="1" spc="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 </a:t>
            </a:r>
            <a:r>
              <a:rPr sz="1900" b="1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single</a:t>
            </a:r>
            <a:r>
              <a:rPr sz="1900" b="1" spc="4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 </a:t>
            </a:r>
            <a:r>
              <a:rPr sz="1900" b="1" spc="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nodular</a:t>
            </a:r>
            <a:r>
              <a:rPr sz="1900" b="1" spc="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 </a:t>
            </a:r>
            <a:r>
              <a:rPr sz="1900" b="1" spc="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/>
                <a:cs typeface="Cambria"/>
              </a:rPr>
              <a:t>mass</a:t>
            </a:r>
            <a:endParaRPr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/>
              <a:cs typeface="Cambria"/>
            </a:endParaRPr>
          </a:p>
          <a:p>
            <a:pPr>
              <a:spcBef>
                <a:spcPts val="5"/>
              </a:spcBef>
              <a:defRPr/>
            </a:pPr>
            <a:endParaRPr sz="2000" dirty="0">
              <a:latin typeface="Cambria"/>
              <a:cs typeface="Cambria"/>
            </a:endParaRPr>
          </a:p>
          <a:p>
            <a:pPr marL="12700">
              <a:defRPr/>
            </a:pPr>
            <a:r>
              <a:rPr sz="2000" dirty="0">
                <a:latin typeface="Wingdings"/>
                <a:cs typeface="Wingdings"/>
              </a:rPr>
              <a:t></a:t>
            </a:r>
            <a:r>
              <a:rPr sz="2000" spc="365" dirty="0">
                <a:latin typeface="Times New Roman"/>
                <a:cs typeface="Times New Roman"/>
              </a:rPr>
              <a:t> </a:t>
            </a:r>
            <a:r>
              <a:rPr sz="2000" spc="75" dirty="0">
                <a:latin typeface="Cambria"/>
                <a:cs typeface="Cambria"/>
              </a:rPr>
              <a:t>Dysphagia</a:t>
            </a:r>
            <a:r>
              <a:rPr sz="2000" spc="45" dirty="0">
                <a:latin typeface="Cambria"/>
                <a:cs typeface="Cambria"/>
              </a:rPr>
              <a:t> </a:t>
            </a:r>
            <a:r>
              <a:rPr sz="2000" spc="-5" dirty="0">
                <a:latin typeface="Cambria"/>
                <a:cs typeface="Cambria"/>
              </a:rPr>
              <a:t>(if</a:t>
            </a:r>
            <a:r>
              <a:rPr sz="2000" spc="35" dirty="0">
                <a:latin typeface="Cambria"/>
                <a:cs typeface="Cambria"/>
              </a:rPr>
              <a:t> </a:t>
            </a:r>
            <a:r>
              <a:rPr sz="2000" spc="40" dirty="0">
                <a:latin typeface="Cambria"/>
                <a:cs typeface="Cambria"/>
              </a:rPr>
              <a:t>deep</a:t>
            </a:r>
            <a:r>
              <a:rPr sz="2000" spc="60" dirty="0">
                <a:latin typeface="Cambria"/>
                <a:cs typeface="Cambria"/>
              </a:rPr>
              <a:t> </a:t>
            </a:r>
            <a:r>
              <a:rPr sz="2000" spc="10" dirty="0">
                <a:latin typeface="Cambria"/>
                <a:cs typeface="Cambria"/>
              </a:rPr>
              <a:t>lobe</a:t>
            </a:r>
            <a:r>
              <a:rPr sz="2000" spc="55" dirty="0">
                <a:latin typeface="Cambria"/>
                <a:cs typeface="Cambria"/>
              </a:rPr>
              <a:t> </a:t>
            </a:r>
            <a:r>
              <a:rPr sz="2000" spc="40" dirty="0">
                <a:latin typeface="Cambria"/>
                <a:cs typeface="Cambria"/>
              </a:rPr>
              <a:t>if</a:t>
            </a:r>
            <a:r>
              <a:rPr sz="2000" spc="55" dirty="0">
                <a:latin typeface="Cambria"/>
                <a:cs typeface="Cambria"/>
              </a:rPr>
              <a:t> </a:t>
            </a:r>
            <a:r>
              <a:rPr sz="2000" spc="35" dirty="0">
                <a:latin typeface="Cambria"/>
                <a:cs typeface="Cambria"/>
              </a:rPr>
              <a:t>involve)</a:t>
            </a:r>
            <a:endParaRPr sz="2000" dirty="0">
              <a:latin typeface="Cambria"/>
              <a:cs typeface="Cambria"/>
            </a:endParaRPr>
          </a:p>
          <a:p>
            <a:pPr marL="12700">
              <a:spcBef>
                <a:spcPts val="240"/>
              </a:spcBef>
              <a:defRPr/>
            </a:pPr>
            <a:r>
              <a:rPr sz="2000" dirty="0">
                <a:latin typeface="Wingdings"/>
                <a:cs typeface="Wingdings"/>
              </a:rPr>
              <a:t></a:t>
            </a:r>
            <a:r>
              <a:rPr sz="2000" spc="375" dirty="0">
                <a:latin typeface="Times New Roman"/>
                <a:cs typeface="Times New Roman"/>
              </a:rPr>
              <a:t> </a:t>
            </a:r>
            <a:r>
              <a:rPr sz="2000" spc="50" dirty="0">
                <a:latin typeface="Cambria"/>
                <a:cs typeface="Cambria"/>
              </a:rPr>
              <a:t>Deviation </a:t>
            </a:r>
            <a:r>
              <a:rPr sz="2000" spc="45" dirty="0">
                <a:latin typeface="Cambria"/>
                <a:cs typeface="Cambria"/>
              </a:rPr>
              <a:t>of </a:t>
            </a:r>
            <a:r>
              <a:rPr sz="2000" spc="75" dirty="0">
                <a:latin typeface="Cambria"/>
                <a:cs typeface="Cambria"/>
              </a:rPr>
              <a:t>uvula</a:t>
            </a:r>
            <a:r>
              <a:rPr sz="2000" spc="30" dirty="0">
                <a:latin typeface="Cambria"/>
                <a:cs typeface="Cambria"/>
              </a:rPr>
              <a:t> </a:t>
            </a:r>
            <a:r>
              <a:rPr sz="2000" spc="180" dirty="0">
                <a:latin typeface="Cambria"/>
                <a:cs typeface="Cambria"/>
              </a:rPr>
              <a:t>&amp;</a:t>
            </a:r>
            <a:r>
              <a:rPr sz="2000" spc="55" dirty="0">
                <a:latin typeface="Cambria"/>
                <a:cs typeface="Cambria"/>
              </a:rPr>
              <a:t> </a:t>
            </a:r>
            <a:r>
              <a:rPr sz="2000" spc="40" dirty="0">
                <a:latin typeface="Cambria"/>
                <a:cs typeface="Cambria"/>
              </a:rPr>
              <a:t>pharyngeal</a:t>
            </a:r>
            <a:r>
              <a:rPr sz="2000" spc="30" dirty="0">
                <a:latin typeface="Cambria"/>
                <a:cs typeface="Cambria"/>
              </a:rPr>
              <a:t> </a:t>
            </a:r>
            <a:r>
              <a:rPr sz="2000" spc="55" dirty="0">
                <a:latin typeface="Cambria"/>
                <a:cs typeface="Cambria"/>
              </a:rPr>
              <a:t>wall</a:t>
            </a:r>
            <a:r>
              <a:rPr sz="2000" spc="65" dirty="0">
                <a:latin typeface="Cambria"/>
                <a:cs typeface="Cambria"/>
              </a:rPr>
              <a:t> </a:t>
            </a:r>
            <a:r>
              <a:rPr sz="2000" spc="30" dirty="0">
                <a:latin typeface="Cambria"/>
                <a:cs typeface="Cambria"/>
              </a:rPr>
              <a:t>towards </a:t>
            </a:r>
            <a:r>
              <a:rPr sz="2000" spc="45" dirty="0">
                <a:latin typeface="Cambria"/>
                <a:cs typeface="Cambria"/>
              </a:rPr>
              <a:t>midline</a:t>
            </a:r>
            <a:endParaRPr sz="2000" dirty="0">
              <a:latin typeface="Cambria"/>
              <a:cs typeface="Cambria"/>
            </a:endParaRPr>
          </a:p>
          <a:p>
            <a:pPr marL="12700">
              <a:spcBef>
                <a:spcPts val="240"/>
              </a:spcBef>
              <a:defRPr/>
            </a:pPr>
            <a:r>
              <a:rPr sz="2000" dirty="0">
                <a:latin typeface="Wingdings"/>
                <a:cs typeface="Wingdings"/>
              </a:rPr>
              <a:t></a:t>
            </a:r>
            <a:r>
              <a:rPr sz="2000" spc="360" dirty="0">
                <a:latin typeface="Times New Roman"/>
                <a:cs typeface="Times New Roman"/>
              </a:rPr>
              <a:t> </a:t>
            </a:r>
            <a:r>
              <a:rPr sz="2000" spc="25" dirty="0">
                <a:latin typeface="Cambria"/>
                <a:cs typeface="Cambria"/>
              </a:rPr>
              <a:t>Facial</a:t>
            </a:r>
            <a:r>
              <a:rPr sz="2000" spc="35" dirty="0">
                <a:latin typeface="Cambria"/>
                <a:cs typeface="Cambria"/>
              </a:rPr>
              <a:t> </a:t>
            </a:r>
            <a:r>
              <a:rPr sz="2000" spc="15" dirty="0">
                <a:latin typeface="Cambria"/>
                <a:cs typeface="Cambria"/>
              </a:rPr>
              <a:t>nerve</a:t>
            </a:r>
            <a:r>
              <a:rPr sz="2000" spc="45" dirty="0">
                <a:latin typeface="Cambria"/>
                <a:cs typeface="Cambria"/>
              </a:rPr>
              <a:t> </a:t>
            </a:r>
            <a:r>
              <a:rPr sz="2000" spc="15" dirty="0">
                <a:latin typeface="Cambria"/>
                <a:cs typeface="Cambria"/>
              </a:rPr>
              <a:t>not</a:t>
            </a:r>
            <a:r>
              <a:rPr sz="2000" spc="45" dirty="0">
                <a:latin typeface="Cambria"/>
                <a:cs typeface="Cambria"/>
              </a:rPr>
              <a:t> </a:t>
            </a:r>
            <a:r>
              <a:rPr sz="2000" spc="50" dirty="0">
                <a:latin typeface="Cambria"/>
                <a:cs typeface="Cambria"/>
              </a:rPr>
              <a:t>involve</a:t>
            </a:r>
            <a:endParaRPr sz="2000" dirty="0">
              <a:latin typeface="Cambria"/>
              <a:cs typeface="Cambria"/>
            </a:endParaRPr>
          </a:p>
          <a:p>
            <a:pPr marL="12700">
              <a:spcBef>
                <a:spcPts val="244"/>
              </a:spcBef>
              <a:defRPr/>
            </a:pPr>
            <a:r>
              <a:rPr sz="2000" dirty="0">
                <a:latin typeface="Wingdings"/>
                <a:cs typeface="Wingdings"/>
              </a:rPr>
              <a:t></a:t>
            </a:r>
            <a:r>
              <a:rPr sz="2000" spc="375" dirty="0">
                <a:latin typeface="Times New Roman"/>
                <a:cs typeface="Times New Roman"/>
              </a:rPr>
              <a:t> </a:t>
            </a:r>
            <a:r>
              <a:rPr sz="2000" spc="60" dirty="0">
                <a:latin typeface="Cambria"/>
                <a:cs typeface="Cambria"/>
              </a:rPr>
              <a:t>Malignant</a:t>
            </a:r>
            <a:r>
              <a:rPr sz="2000" spc="20" dirty="0">
                <a:latin typeface="Cambria"/>
                <a:cs typeface="Cambria"/>
              </a:rPr>
              <a:t> </a:t>
            </a:r>
            <a:r>
              <a:rPr sz="2000" spc="10" dirty="0">
                <a:latin typeface="Cambria"/>
                <a:cs typeface="Cambria"/>
              </a:rPr>
              <a:t>transformation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3027" y="421275"/>
            <a:ext cx="6962775" cy="714491"/>
          </a:xfrm>
        </p:spPr>
        <p:txBody>
          <a:bodyPr lIns="0" tIns="12700" rIns="0" bIns="0" rtlCol="0">
            <a:spAutoFit/>
          </a:bodyPr>
          <a:lstStyle/>
          <a:p>
            <a:pPr marL="12700">
              <a:lnSpc>
                <a:spcPts val="6320"/>
              </a:lnSpc>
              <a:spcBef>
                <a:spcPts val="100"/>
              </a:spcBef>
              <a:defRPr/>
            </a:pPr>
            <a:r>
              <a:rPr b="1" spc="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Pleomorphic</a:t>
            </a:r>
            <a:r>
              <a:rPr b="1" spc="1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23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Adenoma</a:t>
            </a:r>
            <a:endParaRPr b="1" spc="23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5" name="object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147888"/>
            <a:ext cx="38290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35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 features</a:t>
            </a:r>
          </a:p>
        </p:txBody>
      </p:sp>
      <p:sp>
        <p:nvSpPr>
          <p:cNvPr id="52227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457200" y="1554163"/>
            <a:ext cx="8686800" cy="4525962"/>
          </a:xfrm>
          <a:extLst/>
        </p:spPr>
        <p:txBody>
          <a:bodyPr rtlCol="0">
            <a:noAutofit/>
          </a:bodyPr>
          <a:lstStyle/>
          <a:p>
            <a:pPr marL="0" indent="0" algn="just" eaLnBrk="1" fontAlgn="auto" hangingPunct="1">
              <a:lnSpc>
                <a:spcPct val="17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Depends on site of involvement of bowel</a:t>
            </a: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1)</a:t>
            </a:r>
            <a:r>
              <a:rPr lang="en-US" altLang="zh-CN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Isolated small intestine involvement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:</a:t>
            </a: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  -anorexia, weight loss, abdominal pain</a:t>
            </a: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  -diarrhea</a:t>
            </a: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2) </a:t>
            </a:r>
            <a:r>
              <a:rPr lang="en-US" altLang="zh-CN" sz="16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Ileal</a:t>
            </a:r>
            <a:r>
              <a:rPr lang="en-US" altLang="zh-CN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disease</a:t>
            </a: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  -B12 &amp; fat soluble vitamin 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malabsorbtion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Aparajita"/>
            </a:endParaRP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3) Colonic involvement</a:t>
            </a: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  -</a:t>
            </a:r>
            <a:r>
              <a:rPr lang="en-US" altLang="zh-CN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diarrhoea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, cramping, urgency, bleeding</a:t>
            </a: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4)</a:t>
            </a:r>
            <a:r>
              <a:rPr lang="en-US" altLang="zh-CN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</a:t>
            </a:r>
            <a:r>
              <a:rPr lang="en-US" altLang="zh-CN" sz="1600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Ileoceacal</a:t>
            </a:r>
            <a:r>
              <a:rPr lang="en-US" altLang="zh-CN" sz="1600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involvement</a:t>
            </a: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  -similar to appendicitis</a:t>
            </a: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parajita"/>
              </a:rPr>
              <a:t>   -obstruction</a:t>
            </a: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Aparajita"/>
            </a:endParaRPr>
          </a:p>
          <a:p>
            <a:pPr marL="0" indent="0" algn="just" eaLnBrk="1" fontAlgn="auto" hangingPunct="1">
              <a:lnSpc>
                <a:spcPct val="170000"/>
              </a:lnSpc>
              <a:buFont typeface="Wingdings 2" panose="05020102010507070707" pitchFamily="18" charset="2"/>
              <a:buNone/>
              <a:defRPr/>
            </a:pP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Aparajita"/>
            </a:endParaRPr>
          </a:p>
        </p:txBody>
      </p:sp>
    </p:spTree>
    <p:extLst>
      <p:ext uri="{BB962C8B-B14F-4D97-AF65-F5344CB8AC3E}">
        <p14:creationId xmlns:p14="http://schemas.microsoft.com/office/powerpoint/2010/main" val="151794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iagnosis</a:t>
            </a:r>
          </a:p>
        </p:txBody>
      </p:sp>
      <p:sp>
        <p:nvSpPr>
          <p:cNvPr id="220163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1295400" y="1554163"/>
            <a:ext cx="7848600" cy="4525962"/>
          </a:xfrm>
        </p:spPr>
        <p:txBody>
          <a:bodyPr/>
          <a:lstStyle/>
          <a:p>
            <a:pPr marL="0" indent="0" algn="just" eaLnBrk="1" hangingPunct="1">
              <a:lnSpc>
                <a:spcPct val="20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Laboratory tests</a:t>
            </a:r>
          </a:p>
          <a:p>
            <a:pPr marL="0" indent="0" algn="just" eaLnBrk="1" hangingPunct="1">
              <a:lnSpc>
                <a:spcPct val="20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Endoscopy</a:t>
            </a:r>
          </a:p>
          <a:p>
            <a:pPr marL="0" indent="0" algn="just" eaLnBrk="1" hangingPunct="1">
              <a:lnSpc>
                <a:spcPct val="20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Radiography</a:t>
            </a:r>
          </a:p>
          <a:p>
            <a:pPr marL="0" indent="0" algn="just" eaLnBrk="1" hangingPunct="1">
              <a:lnSpc>
                <a:spcPct val="20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Biopsy</a:t>
            </a:r>
          </a:p>
          <a:p>
            <a:pPr marL="0" indent="0" algn="just" eaLnBrk="1" hangingPunct="1">
              <a:lnSpc>
                <a:spcPct val="200000"/>
              </a:lnSpc>
              <a:buFont typeface="Wingdings 2" pitchFamily="18" charset="2"/>
              <a:buNone/>
            </a:pPr>
            <a:endParaRPr lang="en-US" altLang="zh-CN" smtClean="0">
              <a:latin typeface="Aparajita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 noChangeArrowheads="1"/>
          </p:cNvSpPr>
          <p:nvPr>
            <p:ph type="title"/>
          </p:nvPr>
        </p:nvSpPr>
        <p:spPr>
          <a:xfrm>
            <a:off x="-1044624" y="404664"/>
            <a:ext cx="86868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(1) Laboratory findings</a:t>
            </a:r>
          </a:p>
        </p:txBody>
      </p:sp>
      <p:sp>
        <p:nvSpPr>
          <p:cNvPr id="221187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684213" y="1125538"/>
            <a:ext cx="8229600" cy="4524375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 typeface="Wingdings 2" pitchFamily="18" charset="2"/>
              <a:buNone/>
            </a:pPr>
            <a:endParaRPr lang="en-US" altLang="zh-CN" smtClean="0">
              <a:latin typeface="Aparajita"/>
              <a:ea typeface="SimSun" pitchFamily="2" charset="-122"/>
            </a:endParaRPr>
          </a:p>
          <a:p>
            <a:pPr marL="0" indent="0" algn="just" eaLnBrk="1" hangingPunct="1">
              <a:lnSpc>
                <a:spcPct val="15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Anemia</a:t>
            </a:r>
          </a:p>
          <a:p>
            <a:pPr marL="0" indent="0" algn="just" eaLnBrk="1" hangingPunct="1">
              <a:lnSpc>
                <a:spcPct val="15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Leukocytosis</a:t>
            </a:r>
          </a:p>
          <a:p>
            <a:pPr marL="0" indent="0" algn="just" eaLnBrk="1" hangingPunct="1">
              <a:lnSpc>
                <a:spcPct val="15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CRP-elevated</a:t>
            </a:r>
          </a:p>
          <a:p>
            <a:pPr marL="0" indent="0" algn="just" eaLnBrk="1" hangingPunct="1">
              <a:lnSpc>
                <a:spcPct val="15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ESR-elevated</a:t>
            </a:r>
          </a:p>
          <a:p>
            <a:pPr marL="0" indent="0" algn="just" eaLnBrk="1" hangingPunct="1">
              <a:lnSpc>
                <a:spcPct val="150000"/>
              </a:lnSpc>
            </a:pPr>
            <a:r>
              <a:rPr lang="en-US" altLang="zh-CN" smtClean="0">
                <a:latin typeface="Aparajita"/>
                <a:ea typeface="SimSun" pitchFamily="2" charset="-122"/>
              </a:rPr>
              <a:t>Hypoalbuminemia</a:t>
            </a:r>
          </a:p>
          <a:p>
            <a:pPr marL="0" indent="0" algn="just" eaLnBrk="1" hangingPunct="1">
              <a:lnSpc>
                <a:spcPct val="150000"/>
              </a:lnSpc>
              <a:buFont typeface="Wingdings 2" pitchFamily="18" charset="2"/>
              <a:buNone/>
            </a:pPr>
            <a:endParaRPr lang="en-US" altLang="zh-CN" smtClean="0">
              <a:latin typeface="Aparajita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719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 noChangeArrowheads="1"/>
          </p:cNvSpPr>
          <p:nvPr>
            <p:ph type="title"/>
          </p:nvPr>
        </p:nvSpPr>
        <p:spPr>
          <a:xfrm>
            <a:off x="-180528" y="404664"/>
            <a:ext cx="86868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(2) Macroscopic features</a:t>
            </a:r>
          </a:p>
        </p:txBody>
      </p:sp>
      <p:sp>
        <p:nvSpPr>
          <p:cNvPr id="222211" name="Content Placeholder 4"/>
          <p:cNvSpPr>
            <a:spLocks noGrp="1" noChangeArrowheads="1"/>
          </p:cNvSpPr>
          <p:nvPr>
            <p:ph idx="4294967295"/>
          </p:nvPr>
        </p:nvSpPr>
        <p:spPr>
          <a:xfrm>
            <a:off x="457200" y="1554163"/>
            <a:ext cx="8218488" cy="4525962"/>
          </a:xfrm>
        </p:spPr>
        <p:txBody>
          <a:bodyPr/>
          <a:lstStyle/>
          <a:p>
            <a:pPr algn="just" eaLnBrk="1" hangingPunct="1">
              <a:lnSpc>
                <a:spcPct val="200000"/>
              </a:lnSpc>
              <a:buFont typeface="Wingdings 2" pitchFamily="18" charset="2"/>
              <a:buNone/>
            </a:pPr>
            <a:r>
              <a:rPr lang="en-US" altLang="zh-CN" sz="2000" smtClean="0">
                <a:latin typeface="Aparajita"/>
                <a:ea typeface="SimSun" pitchFamily="2" charset="-122"/>
              </a:rPr>
              <a:t>Any part of GI tract involved</a:t>
            </a:r>
          </a:p>
          <a:p>
            <a:pPr algn="just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000" b="1" smtClean="0">
                <a:latin typeface="Aparajita"/>
                <a:ea typeface="SimSun" pitchFamily="2" charset="-122"/>
              </a:rPr>
              <a:t>Segmental with skip lesions </a:t>
            </a:r>
            <a:r>
              <a:rPr lang="en-US" altLang="zh-CN" sz="2000" smtClean="0">
                <a:latin typeface="Aparajita"/>
                <a:ea typeface="SimSun" pitchFamily="2" charset="-122"/>
              </a:rPr>
              <a:t>in which transition from involved to uninvolved area is abrupt in small bowel but less in lagre intestine</a:t>
            </a:r>
          </a:p>
          <a:p>
            <a:pPr algn="just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000" smtClean="0">
                <a:latin typeface="Aparajita"/>
                <a:ea typeface="SimSun" pitchFamily="2" charset="-122"/>
              </a:rPr>
              <a:t>Grossly 3 major pattern : </a:t>
            </a:r>
          </a:p>
          <a:p>
            <a:pPr algn="just" eaLnBrk="1" hangingPunct="1">
              <a:lnSpc>
                <a:spcPct val="200000"/>
              </a:lnSpc>
              <a:buFont typeface="Wingdings 2" pitchFamily="18" charset="2"/>
              <a:buNone/>
            </a:pPr>
            <a:r>
              <a:rPr lang="en-US" altLang="zh-CN" sz="2000" smtClean="0">
                <a:latin typeface="Aparajita"/>
                <a:ea typeface="SimSun" pitchFamily="2" charset="-122"/>
              </a:rPr>
              <a:t>   -diffuse total involvement</a:t>
            </a:r>
          </a:p>
          <a:p>
            <a:pPr algn="just" eaLnBrk="1" hangingPunct="1">
              <a:lnSpc>
                <a:spcPct val="200000"/>
              </a:lnSpc>
              <a:buFont typeface="Wingdings 2" pitchFamily="18" charset="2"/>
              <a:buNone/>
            </a:pPr>
            <a:r>
              <a:rPr lang="en-US" altLang="zh-CN" sz="2000" smtClean="0">
                <a:latin typeface="Aparajita"/>
                <a:ea typeface="SimSun" pitchFamily="2" charset="-122"/>
              </a:rPr>
              <a:t>   -stricture formation</a:t>
            </a:r>
          </a:p>
          <a:p>
            <a:pPr algn="just" eaLnBrk="1" hangingPunct="1">
              <a:lnSpc>
                <a:spcPct val="200000"/>
              </a:lnSpc>
              <a:buFont typeface="Wingdings 2" pitchFamily="18" charset="2"/>
              <a:buNone/>
            </a:pPr>
            <a:r>
              <a:rPr lang="en-US" altLang="zh-CN" sz="2000" smtClean="0">
                <a:latin typeface="Aparajita"/>
                <a:ea typeface="SimSun" pitchFamily="2" charset="-122"/>
              </a:rPr>
              <a:t>   -rectum involvement</a:t>
            </a:r>
          </a:p>
          <a:p>
            <a:pPr algn="just" eaLnBrk="1" hangingPunct="1">
              <a:lnSpc>
                <a:spcPct val="200000"/>
              </a:lnSpc>
            </a:pPr>
            <a:endParaRPr lang="en-US" altLang="zh-CN" sz="2000" smtClean="0">
              <a:latin typeface="Aparajita"/>
              <a:ea typeface="SimSun" pitchFamily="2" charset="-122"/>
            </a:endParaRPr>
          </a:p>
          <a:p>
            <a:pPr algn="just" eaLnBrk="1" hangingPunct="1">
              <a:lnSpc>
                <a:spcPct val="200000"/>
              </a:lnSpc>
            </a:pPr>
            <a:endParaRPr lang="en-US" altLang="zh-CN" sz="2000" smtClean="0">
              <a:latin typeface="Aparajita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918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179388" y="1554163"/>
            <a:ext cx="8569325" cy="452596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altLang="zh-CN" sz="2800" smtClean="0">
                <a:latin typeface="Aparajita"/>
                <a:ea typeface="SimSun" pitchFamily="2" charset="-122"/>
              </a:rPr>
              <a:t> </a:t>
            </a:r>
            <a:r>
              <a:rPr lang="en-US" altLang="zh-CN" sz="2800" b="1" smtClean="0">
                <a:latin typeface="Aparajita"/>
                <a:ea typeface="SimSun" pitchFamily="2" charset="-122"/>
              </a:rPr>
              <a:t>Internal feature :</a:t>
            </a:r>
          </a:p>
          <a:p>
            <a:pPr algn="just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altLang="zh-CN" sz="2800" b="1" smtClean="0">
                <a:latin typeface="Aparajita"/>
                <a:ea typeface="SimSun" pitchFamily="2" charset="-122"/>
              </a:rPr>
              <a:t>   - </a:t>
            </a:r>
            <a:r>
              <a:rPr lang="en-US" altLang="zh-CN" sz="2800" smtClean="0">
                <a:latin typeface="Aparajita"/>
                <a:ea typeface="SimSun" pitchFamily="2" charset="-122"/>
              </a:rPr>
              <a:t>Earliest lesion: </a:t>
            </a:r>
            <a:r>
              <a:rPr lang="en-US" altLang="zh-CN" sz="2800" b="1" smtClean="0">
                <a:latin typeface="Aparajita"/>
                <a:ea typeface="SimSun" pitchFamily="2" charset="-122"/>
              </a:rPr>
              <a:t>apthous ulcer </a:t>
            </a:r>
            <a:r>
              <a:rPr lang="en-US" altLang="zh-CN" sz="2800" smtClean="0">
                <a:latin typeface="Aparajita"/>
                <a:ea typeface="SimSun" pitchFamily="2" charset="-122"/>
              </a:rPr>
              <a:t>(</a:t>
            </a:r>
            <a:r>
              <a:rPr lang="en-US" altLang="zh-CN" sz="2800" b="1" smtClean="0">
                <a:solidFill>
                  <a:srgbClr val="990033"/>
                </a:solidFill>
                <a:latin typeface="Aparajita"/>
                <a:ea typeface="SimSun" pitchFamily="2" charset="-122"/>
              </a:rPr>
              <a:t>reddish purple </a:t>
            </a:r>
            <a:r>
              <a:rPr lang="en-US" altLang="zh-CN" sz="2800" smtClean="0">
                <a:latin typeface="Aparajita"/>
                <a:ea typeface="SimSun" pitchFamily="2" charset="-122"/>
              </a:rPr>
              <a:t>mucosa with pinpoint erosion )</a:t>
            </a:r>
          </a:p>
          <a:p>
            <a:pPr algn="just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altLang="zh-CN" sz="2800" smtClean="0">
                <a:latin typeface="Aparajita"/>
                <a:ea typeface="SimSun" pitchFamily="2" charset="-122"/>
              </a:rPr>
              <a:t>   - small ulcer  may progress &amp; multiple lesions coalesce into elongated serpentine ulcers oriented along the axis of the bowel so that mucosa become ulcerated and edematous</a:t>
            </a:r>
          </a:p>
          <a:p>
            <a:pPr algn="just" eaLnBrk="1" hangingPunct="1">
              <a:lnSpc>
                <a:spcPct val="150000"/>
              </a:lnSpc>
              <a:buFont typeface="Wingdings 2" pitchFamily="18" charset="2"/>
              <a:buNone/>
            </a:pPr>
            <a:r>
              <a:rPr lang="en-US" altLang="zh-CN" sz="2800" smtClean="0">
                <a:latin typeface="Aparajita"/>
                <a:ea typeface="SimSun" pitchFamily="2" charset="-12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378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179388" y="1554163"/>
            <a:ext cx="8569325" cy="4525962"/>
          </a:xfrm>
        </p:spPr>
        <p:txBody>
          <a:bodyPr/>
          <a:lstStyle/>
          <a:p>
            <a:pPr algn="just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smtClean="0">
                <a:latin typeface="Aparajita"/>
                <a:ea typeface="SimSun" pitchFamily="2" charset="-122"/>
              </a:rPr>
              <a:t>loss of normal mucosa –common.</a:t>
            </a:r>
          </a:p>
          <a:p>
            <a:pPr algn="just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zh-CN" sz="2800" b="1" smtClean="0">
                <a:latin typeface="Aparajita"/>
                <a:ea typeface="SimSun" pitchFamily="2" charset="-122"/>
              </a:rPr>
              <a:t>Cobblestone appearance</a:t>
            </a:r>
            <a:r>
              <a:rPr lang="en-US" altLang="zh-CN" sz="2800" smtClean="0">
                <a:latin typeface="Aparajita"/>
                <a:ea typeface="SimSun" pitchFamily="2" charset="-122"/>
              </a:rPr>
              <a:t>- due to sparing of interspersed mucosa results in patchy distribution of crohn’s disease in which diseased tissue is depressed below level of normal mucosa.</a:t>
            </a:r>
          </a:p>
          <a:p>
            <a:pPr algn="just" eaLnBrk="1" hangingPunct="1">
              <a:lnSpc>
                <a:spcPct val="200000"/>
              </a:lnSpc>
              <a:buFont typeface="Wingdings 2" pitchFamily="18" charset="2"/>
              <a:buNone/>
            </a:pPr>
            <a:endParaRPr lang="en-US" altLang="zh-CN" sz="2800" smtClean="0">
              <a:latin typeface="Aparajita"/>
              <a:ea typeface="SimSun" pitchFamily="2" charset="-122"/>
            </a:endParaRPr>
          </a:p>
        </p:txBody>
      </p:sp>
      <p:pic>
        <p:nvPicPr>
          <p:cNvPr id="224259" name="Picture 3" descr="C:\Users\shubhi saxena\Desktop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0"/>
            <a:ext cx="2943225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36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381750"/>
          </a:xfrm>
          <a:noFill/>
        </p:spPr>
      </p:pic>
      <p:sp>
        <p:nvSpPr>
          <p:cNvPr id="225283" name="TextBox 4"/>
          <p:cNvSpPr>
            <a:spLocks noChangeArrowheads="1"/>
          </p:cNvSpPr>
          <p:nvPr/>
        </p:nvSpPr>
        <p:spPr bwMode="auto">
          <a:xfrm>
            <a:off x="152400" y="6381750"/>
            <a:ext cx="7391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en-US" sz="2800">
                <a:solidFill>
                  <a:srgbClr val="00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Typical cobblestone appearance.</a:t>
            </a:r>
            <a:endParaRPr lang="en-US" altLang="en-US">
              <a:ea typeface="方正舒体"/>
              <a:cs typeface="方正舒体"/>
            </a:endParaRPr>
          </a:p>
        </p:txBody>
      </p:sp>
    </p:spTree>
    <p:extLst>
      <p:ext uri="{BB962C8B-B14F-4D97-AF65-F5344CB8AC3E}">
        <p14:creationId xmlns:p14="http://schemas.microsoft.com/office/powerpoint/2010/main" val="26887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30188"/>
            <a:ext cx="6799263" cy="1303337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  <a:ea typeface="SimSun" pitchFamily="2" charset="-122"/>
              </a:rPr>
              <a:t>Microscopic features</a:t>
            </a:r>
          </a:p>
        </p:txBody>
      </p:sp>
      <p:pic>
        <p:nvPicPr>
          <p:cNvPr id="226307" name="Picture 5" descr="http://t3.gstatic.com/images?q=tbn:wip_AJMd_UvSfM:http://ceipntrasradelapiedad.files.wordpress.com/2010/03/microscope.jpg">
            <a:hlinkClick r:id="rId2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900" y="115888"/>
            <a:ext cx="1957388" cy="1873250"/>
          </a:xfrm>
        </p:spPr>
      </p:pic>
      <p:sp>
        <p:nvSpPr>
          <p:cNvPr id="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1989138"/>
            <a:ext cx="8820150" cy="4090987"/>
          </a:xfrm>
        </p:spPr>
        <p:txBody>
          <a:bodyPr rtlCol="0">
            <a:normAutofit fontScale="77500" lnSpcReduction="20000"/>
          </a:bodyPr>
          <a:lstStyle/>
          <a:p>
            <a:pPr algn="just" eaLnBrk="1" fontAlgn="auto" hangingPunct="1">
              <a:lnSpc>
                <a:spcPct val="150000"/>
              </a:lnSpc>
              <a:buFont typeface="Arial"/>
              <a:buChar char="•"/>
              <a:defRPr/>
            </a:pPr>
            <a:r>
              <a:rPr lang="en-IN" alt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Epithelial &amp; mucosal changes :</a:t>
            </a:r>
          </a:p>
          <a:p>
            <a:pPr marL="0" indent="0" algn="just" eaLnBrk="1" fontAlgn="auto" hangingPunct="1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en-IN" alt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IN" alt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- </a:t>
            </a:r>
            <a:r>
              <a:rPr lang="en-IN" altLang="en-US" dirty="0" smtClean="0">
                <a:solidFill>
                  <a:schemeClr val="tx1"/>
                </a:solidFill>
              </a:rPr>
              <a:t>ulceration </a:t>
            </a:r>
            <a:r>
              <a:rPr lang="en-IN" altLang="en-US" dirty="0">
                <a:solidFill>
                  <a:schemeClr val="tx1"/>
                </a:solidFill>
              </a:rPr>
              <a:t>common : abrupt transition between normal</a:t>
            </a:r>
          </a:p>
          <a:p>
            <a:pPr marL="0" indent="0" algn="just" eaLnBrk="1" fontAlgn="auto" hangingPunct="1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en-IN" altLang="en-US" dirty="0">
                <a:solidFill>
                  <a:schemeClr val="tx1"/>
                </a:solidFill>
              </a:rPr>
              <a:t> </a:t>
            </a:r>
            <a:r>
              <a:rPr lang="en-IN" altLang="en-US" dirty="0" smtClean="0">
                <a:solidFill>
                  <a:schemeClr val="tx1"/>
                </a:solidFill>
              </a:rPr>
              <a:t> </a:t>
            </a:r>
            <a:r>
              <a:rPr lang="en-IN" altLang="en-US" dirty="0">
                <a:solidFill>
                  <a:schemeClr val="tx1"/>
                </a:solidFill>
              </a:rPr>
              <a:t>&amp; ulcerated epithelium &amp; there is reduction in villi and </a:t>
            </a:r>
            <a:r>
              <a:rPr lang="en-IN" altLang="en-US" dirty="0" smtClean="0">
                <a:solidFill>
                  <a:schemeClr val="tx1"/>
                </a:solidFill>
              </a:rPr>
              <a:t>crypts</a:t>
            </a:r>
            <a:endParaRPr lang="en-IN" altLang="en-US" dirty="0">
              <a:solidFill>
                <a:schemeClr val="tx1"/>
              </a:solidFill>
            </a:endParaRPr>
          </a:p>
          <a:p>
            <a:pPr marL="0" indent="0" algn="just" eaLnBrk="1" fontAlgn="auto" hangingPunct="1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en-IN" altLang="en-US" dirty="0" smtClean="0">
                <a:solidFill>
                  <a:schemeClr val="tx1"/>
                </a:solidFill>
              </a:rPr>
              <a:t>- </a:t>
            </a:r>
            <a:r>
              <a:rPr lang="en-IN" altLang="en-US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cryptitis</a:t>
            </a:r>
            <a:r>
              <a:rPr lang="en-IN" altLang="en-US" dirty="0" smtClean="0">
                <a:solidFill>
                  <a:schemeClr val="tx1"/>
                </a:solidFill>
              </a:rPr>
              <a:t> </a:t>
            </a:r>
            <a:r>
              <a:rPr lang="en-IN" altLang="en-US" dirty="0">
                <a:solidFill>
                  <a:schemeClr val="tx1"/>
                </a:solidFill>
              </a:rPr>
              <a:t>: neutrophils infiltrate </a:t>
            </a:r>
            <a:r>
              <a:rPr lang="en-IN" altLang="en-US" dirty="0" smtClean="0">
                <a:solidFill>
                  <a:schemeClr val="tx1"/>
                </a:solidFill>
              </a:rPr>
              <a:t>epithelium without </a:t>
            </a:r>
            <a:r>
              <a:rPr lang="en-IN" altLang="en-US" dirty="0">
                <a:solidFill>
                  <a:schemeClr val="tx1"/>
                </a:solidFill>
              </a:rPr>
              <a:t>causing </a:t>
            </a:r>
            <a:r>
              <a:rPr lang="en-IN" altLang="en-US" dirty="0" err="1">
                <a:solidFill>
                  <a:schemeClr val="tx1"/>
                </a:solidFill>
              </a:rPr>
              <a:t>destructon</a:t>
            </a:r>
            <a:r>
              <a:rPr lang="en-IN" altLang="en-US" dirty="0">
                <a:solidFill>
                  <a:schemeClr val="tx1"/>
                </a:solidFill>
              </a:rPr>
              <a:t>.</a:t>
            </a:r>
          </a:p>
          <a:p>
            <a:pPr marL="0" indent="0" algn="just" eaLnBrk="1" fontAlgn="auto" hangingPunct="1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en-IN" altLang="en-US" dirty="0">
                <a:solidFill>
                  <a:schemeClr val="tx1"/>
                </a:solidFill>
              </a:rPr>
              <a:t> </a:t>
            </a:r>
            <a:r>
              <a:rPr lang="en-IN" altLang="en-US" dirty="0" smtClean="0">
                <a:solidFill>
                  <a:schemeClr val="tx1"/>
                </a:solidFill>
              </a:rPr>
              <a:t>- </a:t>
            </a:r>
            <a:r>
              <a:rPr lang="en-IN" alt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crypt abscess </a:t>
            </a:r>
            <a:r>
              <a:rPr lang="en-IN" altLang="en-US" dirty="0">
                <a:solidFill>
                  <a:schemeClr val="tx1"/>
                </a:solidFill>
              </a:rPr>
              <a:t>: large number of PMNs infiltrate </a:t>
            </a:r>
            <a:r>
              <a:rPr lang="en-IN" altLang="en-US" dirty="0" smtClean="0">
                <a:solidFill>
                  <a:schemeClr val="tx1"/>
                </a:solidFill>
              </a:rPr>
              <a:t>glandular </a:t>
            </a:r>
            <a:r>
              <a:rPr lang="en-IN" altLang="en-US" dirty="0">
                <a:solidFill>
                  <a:schemeClr val="tx1"/>
                </a:solidFill>
              </a:rPr>
              <a:t>lumen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2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80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50825" y="1700213"/>
            <a:ext cx="8137525" cy="3889375"/>
          </a:xfrm>
        </p:spPr>
        <p:txBody>
          <a:bodyPr/>
          <a:lstStyle/>
          <a:p>
            <a:pPr marL="0" indent="0" algn="just" eaLnBrk="1" hangingPunct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en-IN" altLang="en-US" sz="2400" dirty="0" smtClean="0">
                <a:latin typeface="Aparajita"/>
                <a:ea typeface="方正舒体"/>
              </a:rPr>
              <a:t>- </a:t>
            </a:r>
            <a:r>
              <a:rPr lang="en-I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  <a:ea typeface="方正舒体"/>
              </a:rPr>
              <a:t>crypt destruction </a:t>
            </a:r>
            <a:r>
              <a:rPr lang="en-IN" altLang="en-US" sz="2400" dirty="0" smtClean="0">
                <a:latin typeface="Aparajita"/>
                <a:ea typeface="方正舒体"/>
              </a:rPr>
              <a:t>: PMNs contains large number of </a:t>
            </a:r>
            <a:r>
              <a:rPr lang="en-IN" altLang="en-US" sz="2400" dirty="0" err="1" smtClean="0">
                <a:latin typeface="Aparajita"/>
                <a:ea typeface="方正舒体"/>
              </a:rPr>
              <a:t>lysosomal</a:t>
            </a:r>
            <a:r>
              <a:rPr lang="en-IN" altLang="en-US" sz="2400" dirty="0" smtClean="0">
                <a:latin typeface="Aparajita"/>
                <a:ea typeface="方正舒体"/>
              </a:rPr>
              <a:t> enzyme which destroy crypt base and lead to inflammation in to surrounding lamina </a:t>
            </a:r>
            <a:r>
              <a:rPr lang="en-IN" altLang="en-US" sz="2400" dirty="0" err="1" smtClean="0">
                <a:latin typeface="Aparajita"/>
                <a:ea typeface="方正舒体"/>
              </a:rPr>
              <a:t>propria</a:t>
            </a:r>
            <a:r>
              <a:rPr lang="en-IN" altLang="en-US" sz="2400" dirty="0" smtClean="0">
                <a:latin typeface="Aparajita"/>
                <a:ea typeface="方正舒体"/>
              </a:rPr>
              <a:t>.</a:t>
            </a:r>
          </a:p>
          <a:p>
            <a:pPr marL="0" indent="0" algn="just" eaLnBrk="1" hangingPunct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en-IN" altLang="en-US" sz="2400" dirty="0" smtClean="0">
                <a:latin typeface="Aparajita"/>
                <a:ea typeface="方正舒体"/>
              </a:rPr>
              <a:t> - </a:t>
            </a:r>
            <a:r>
              <a:rPr lang="en-IN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  <a:ea typeface="方正舒体"/>
              </a:rPr>
              <a:t>crypt regeneration </a:t>
            </a:r>
            <a:r>
              <a:rPr lang="en-IN" altLang="en-US" sz="2400" dirty="0" smtClean="0">
                <a:latin typeface="Aparajita"/>
                <a:ea typeface="方正舒体"/>
              </a:rPr>
              <a:t>: new epithelium is developed &amp; gland is </a:t>
            </a:r>
            <a:r>
              <a:rPr lang="en-IN" altLang="en-US" sz="2400" dirty="0" err="1" smtClean="0">
                <a:latin typeface="Aparajita"/>
                <a:ea typeface="方正舒体"/>
              </a:rPr>
              <a:t>destorded</a:t>
            </a:r>
            <a:r>
              <a:rPr lang="en-IN" altLang="en-US" sz="2400" dirty="0" smtClean="0">
                <a:latin typeface="Aparajita"/>
                <a:ea typeface="方正舒体"/>
              </a:rPr>
              <a:t>. </a:t>
            </a:r>
          </a:p>
          <a:p>
            <a:pPr marL="0" indent="0" algn="just" eaLnBrk="1" hangingPunct="1">
              <a:lnSpc>
                <a:spcPct val="150000"/>
              </a:lnSpc>
              <a:buFont typeface="Wingdings 2" pitchFamily="18" charset="2"/>
              <a:buNone/>
              <a:defRPr/>
            </a:pPr>
            <a:r>
              <a:rPr lang="en-IN" altLang="en-US" sz="2400" dirty="0" smtClean="0">
                <a:latin typeface="Aparajita"/>
                <a:ea typeface="方正舒体"/>
              </a:rPr>
              <a:t> -</a:t>
            </a:r>
            <a:r>
              <a:rPr lang="en-IN" alt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  <a:ea typeface="方正舒体"/>
              </a:rPr>
              <a:t>noncaseating</a:t>
            </a:r>
            <a:r>
              <a:rPr lang="en-I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  <a:ea typeface="方正舒体"/>
              </a:rPr>
              <a:t> </a:t>
            </a:r>
            <a:r>
              <a:rPr lang="en-IN" alt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  <a:ea typeface="方正舒体"/>
              </a:rPr>
              <a:t>granuloma</a:t>
            </a:r>
            <a:r>
              <a:rPr lang="en-I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  <a:ea typeface="方正舒体"/>
              </a:rPr>
              <a:t> formation</a:t>
            </a:r>
            <a:endParaRPr lang="en-US" alt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/>
              <a:ea typeface="方正舒体"/>
            </a:endParaRPr>
          </a:p>
          <a:p>
            <a:pPr algn="just">
              <a:lnSpc>
                <a:spcPct val="150000"/>
              </a:lnSpc>
              <a:defRPr/>
            </a:pPr>
            <a:endParaRPr lang="en-US" sz="2400" dirty="0">
              <a:latin typeface="Aparajita"/>
            </a:endParaRPr>
          </a:p>
        </p:txBody>
      </p:sp>
    </p:spTree>
    <p:extLst>
      <p:ext uri="{BB962C8B-B14F-4D97-AF65-F5344CB8AC3E}">
        <p14:creationId xmlns:p14="http://schemas.microsoft.com/office/powerpoint/2010/main" val="38708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 descr="http://img.medscape.com/pi/emed/ckb/pediatrics_general/926676-928288-28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5" name="TextBox 2"/>
          <p:cNvSpPr>
            <a:spLocks noChangeArrowheads="1"/>
          </p:cNvSpPr>
          <p:nvPr/>
        </p:nvSpPr>
        <p:spPr bwMode="auto">
          <a:xfrm flipH="1">
            <a:off x="1447800" y="4572000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en-US" sz="2000">
                <a:solidFill>
                  <a:srgbClr val="FEFEFE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Granuloma</a:t>
            </a:r>
          </a:p>
        </p:txBody>
      </p:sp>
      <p:sp>
        <p:nvSpPr>
          <p:cNvPr id="228356" name="TextBox 4"/>
          <p:cNvSpPr>
            <a:spLocks noChangeArrowheads="1"/>
          </p:cNvSpPr>
          <p:nvPr/>
        </p:nvSpPr>
        <p:spPr bwMode="auto">
          <a:xfrm>
            <a:off x="7086600" y="5334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en-US">
                <a:solidFill>
                  <a:schemeClr val="bg1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Aphthous ulcer</a:t>
            </a:r>
          </a:p>
        </p:txBody>
      </p:sp>
    </p:spTree>
    <p:extLst>
      <p:ext uri="{BB962C8B-B14F-4D97-AF65-F5344CB8AC3E}">
        <p14:creationId xmlns:p14="http://schemas.microsoft.com/office/powerpoint/2010/main" val="27611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ject 3"/>
          <p:cNvSpPr>
            <a:spLocks/>
          </p:cNvSpPr>
          <p:nvPr/>
        </p:nvSpPr>
        <p:spPr bwMode="auto">
          <a:xfrm>
            <a:off x="3600450" y="1828800"/>
            <a:ext cx="3119438" cy="1588"/>
          </a:xfrm>
          <a:custGeom>
            <a:avLst/>
            <a:gdLst>
              <a:gd name="T0" fmla="*/ 3117858 w 3119754"/>
              <a:gd name="T1" fmla="*/ 554 h 1905"/>
              <a:gd name="T2" fmla="*/ 0 w 3119754"/>
              <a:gd name="T3" fmla="*/ 0 h 1905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119754" h="1905">
                <a:moveTo>
                  <a:pt x="3119754" y="1651"/>
                </a:moveTo>
                <a:lnTo>
                  <a:pt x="0" y="0"/>
                </a:lnTo>
              </a:path>
            </a:pathLst>
          </a:custGeom>
          <a:noFill/>
          <a:ln w="12192">
            <a:solidFill>
              <a:srgbClr val="1FC8F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IN"/>
          </a:p>
        </p:txBody>
      </p:sp>
      <p:pic>
        <p:nvPicPr>
          <p:cNvPr id="4" name="object 4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4513" y="2168019"/>
            <a:ext cx="4598504" cy="23875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44525" y="2443163"/>
            <a:ext cx="3794125" cy="3376565"/>
          </a:xfrm>
          <a:prstGeom prst="rect">
            <a:avLst/>
          </a:prstGeom>
        </p:spPr>
        <p:txBody>
          <a:bodyPr lIns="0" tIns="67310" rIns="0" bIns="0">
            <a:spAutoFit/>
          </a:bodyPr>
          <a:lstStyle/>
          <a:p>
            <a:pPr marL="12700">
              <a:spcBef>
                <a:spcPts val="530"/>
              </a:spcBef>
              <a:tabLst>
                <a:tab pos="377825" algn="l"/>
              </a:tabLst>
              <a:defRPr/>
            </a:pPr>
            <a:r>
              <a:rPr dirty="0">
                <a:latin typeface="Wingdings"/>
                <a:cs typeface="Wingdings"/>
              </a:rPr>
              <a:t>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15" dirty="0">
                <a:latin typeface="Cambria"/>
                <a:cs typeface="Cambria"/>
              </a:rPr>
              <a:t>Biphasic:</a:t>
            </a:r>
            <a:endParaRPr dirty="0">
              <a:latin typeface="Cambria"/>
              <a:cs typeface="Cambria"/>
            </a:endParaRPr>
          </a:p>
          <a:p>
            <a:pPr marL="377825">
              <a:spcBef>
                <a:spcPts val="434"/>
              </a:spcBef>
              <a:tabLst>
                <a:tab pos="743585" algn="l"/>
              </a:tabLst>
              <a:defRPr/>
            </a:pPr>
            <a:r>
              <a:rPr dirty="0">
                <a:latin typeface="Wingdings"/>
                <a:cs typeface="Wingdings"/>
              </a:rPr>
              <a:t>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50" dirty="0">
                <a:latin typeface="Cambria"/>
                <a:cs typeface="Cambria"/>
              </a:rPr>
              <a:t>Polygonal</a:t>
            </a:r>
            <a:r>
              <a:rPr spc="25" dirty="0">
                <a:latin typeface="Cambria"/>
                <a:cs typeface="Cambria"/>
              </a:rPr>
              <a:t> </a:t>
            </a:r>
            <a:r>
              <a:rPr spc="20" dirty="0">
                <a:latin typeface="Cambria"/>
                <a:cs typeface="Cambria"/>
              </a:rPr>
              <a:t>epithelial</a:t>
            </a:r>
            <a:endParaRPr dirty="0">
              <a:latin typeface="Cambria"/>
              <a:cs typeface="Cambria"/>
            </a:endParaRPr>
          </a:p>
          <a:p>
            <a:pPr marL="377825">
              <a:spcBef>
                <a:spcPts val="434"/>
              </a:spcBef>
              <a:tabLst>
                <a:tab pos="743585" algn="l"/>
              </a:tabLst>
              <a:defRPr/>
            </a:pPr>
            <a:r>
              <a:rPr dirty="0">
                <a:latin typeface="Wingdings"/>
                <a:cs typeface="Wingdings"/>
              </a:rPr>
              <a:t>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35" dirty="0">
                <a:latin typeface="Cambria"/>
                <a:cs typeface="Cambria"/>
              </a:rPr>
              <a:t>Spindle-shaped</a:t>
            </a:r>
            <a:r>
              <a:rPr spc="70" dirty="0">
                <a:latin typeface="Cambria"/>
                <a:cs typeface="Cambria"/>
              </a:rPr>
              <a:t> </a:t>
            </a:r>
            <a:r>
              <a:rPr spc="25" dirty="0">
                <a:latin typeface="Cambria"/>
                <a:cs typeface="Cambria"/>
              </a:rPr>
              <a:t>myoepithelial</a:t>
            </a:r>
            <a:endParaRPr dirty="0">
              <a:latin typeface="Cambria"/>
              <a:cs typeface="Cambria"/>
            </a:endParaRPr>
          </a:p>
          <a:p>
            <a:pPr marL="12700">
              <a:spcBef>
                <a:spcPts val="1440"/>
              </a:spcBef>
              <a:tabLst>
                <a:tab pos="377825" algn="l"/>
              </a:tabLst>
              <a:defRPr/>
            </a:pPr>
            <a:r>
              <a:rPr dirty="0">
                <a:latin typeface="Wingdings"/>
                <a:cs typeface="Wingdings"/>
              </a:rPr>
              <a:t>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15" dirty="0">
                <a:latin typeface="Cambria"/>
                <a:cs typeface="Cambria"/>
              </a:rPr>
              <a:t>Stroma:</a:t>
            </a:r>
            <a:endParaRPr dirty="0">
              <a:latin typeface="Cambria"/>
              <a:cs typeface="Cambria"/>
            </a:endParaRPr>
          </a:p>
          <a:p>
            <a:pPr marL="377825">
              <a:spcBef>
                <a:spcPts val="430"/>
              </a:spcBef>
              <a:tabLst>
                <a:tab pos="743585" algn="l"/>
              </a:tabLst>
              <a:defRPr/>
            </a:pPr>
            <a:r>
              <a:rPr dirty="0">
                <a:latin typeface="Wingdings"/>
                <a:cs typeface="Wingdings"/>
              </a:rPr>
              <a:t>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80" dirty="0">
                <a:latin typeface="Cambria"/>
                <a:cs typeface="Cambria"/>
              </a:rPr>
              <a:t>Mucoid</a:t>
            </a:r>
            <a:endParaRPr dirty="0">
              <a:latin typeface="Cambria"/>
              <a:cs typeface="Cambria"/>
            </a:endParaRPr>
          </a:p>
          <a:p>
            <a:pPr marL="377825">
              <a:spcBef>
                <a:spcPts val="430"/>
              </a:spcBef>
              <a:tabLst>
                <a:tab pos="743585" algn="l"/>
              </a:tabLst>
              <a:defRPr/>
            </a:pPr>
            <a:r>
              <a:rPr dirty="0">
                <a:latin typeface="Wingdings"/>
                <a:cs typeface="Wingdings"/>
              </a:rPr>
              <a:t>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20" dirty="0">
                <a:latin typeface="Cambria"/>
                <a:cs typeface="Cambria"/>
              </a:rPr>
              <a:t>Fibroid</a:t>
            </a:r>
            <a:endParaRPr dirty="0">
              <a:latin typeface="Cambria"/>
              <a:cs typeface="Cambria"/>
            </a:endParaRPr>
          </a:p>
          <a:p>
            <a:pPr marL="377825">
              <a:spcBef>
                <a:spcPts val="434"/>
              </a:spcBef>
              <a:tabLst>
                <a:tab pos="743585" algn="l"/>
              </a:tabLst>
              <a:defRPr/>
            </a:pPr>
            <a:r>
              <a:rPr dirty="0">
                <a:latin typeface="Wingdings"/>
                <a:cs typeface="Wingdings"/>
              </a:rPr>
              <a:t>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40" dirty="0">
                <a:latin typeface="Cambria"/>
                <a:cs typeface="Cambria"/>
              </a:rPr>
              <a:t>Vascular</a:t>
            </a:r>
            <a:endParaRPr dirty="0">
              <a:latin typeface="Cambria"/>
              <a:cs typeface="Cambria"/>
            </a:endParaRPr>
          </a:p>
          <a:p>
            <a:pPr marL="377825">
              <a:spcBef>
                <a:spcPts val="434"/>
              </a:spcBef>
              <a:tabLst>
                <a:tab pos="743585" algn="l"/>
              </a:tabLst>
              <a:defRPr/>
            </a:pPr>
            <a:r>
              <a:rPr dirty="0">
                <a:latin typeface="Wingdings"/>
                <a:cs typeface="Wingdings"/>
              </a:rPr>
              <a:t>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55" dirty="0">
                <a:latin typeface="Cambria"/>
                <a:cs typeface="Cambria"/>
              </a:rPr>
              <a:t>Myxochondroid</a:t>
            </a:r>
            <a:endParaRPr dirty="0">
              <a:latin typeface="Cambria"/>
              <a:cs typeface="Cambria"/>
            </a:endParaRPr>
          </a:p>
          <a:p>
            <a:pPr marL="377825">
              <a:spcBef>
                <a:spcPts val="430"/>
              </a:spcBef>
              <a:tabLst>
                <a:tab pos="743585" algn="l"/>
              </a:tabLst>
              <a:defRPr/>
            </a:pPr>
            <a:r>
              <a:rPr dirty="0">
                <a:latin typeface="Wingdings"/>
                <a:cs typeface="Wingdings"/>
              </a:rPr>
              <a:t></a:t>
            </a:r>
            <a:r>
              <a:rPr dirty="0">
                <a:latin typeface="Times New Roman"/>
                <a:cs typeface="Times New Roman"/>
              </a:rPr>
              <a:t>	</a:t>
            </a:r>
            <a:r>
              <a:rPr spc="65" dirty="0" err="1" smtClean="0">
                <a:latin typeface="Cambria"/>
                <a:cs typeface="Cambria"/>
              </a:rPr>
              <a:t>Chondroid</a:t>
            </a:r>
            <a:endParaRPr dirty="0">
              <a:latin typeface="Cambria"/>
              <a:cs typeface="Cambri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95536" y="404664"/>
            <a:ext cx="6805612" cy="714491"/>
          </a:xfrm>
        </p:spPr>
        <p:txBody>
          <a:bodyPr lIns="0" tIns="12700" rIns="0" bIns="0" rtlCol="0">
            <a:spAutoFit/>
          </a:bodyPr>
          <a:lstStyle/>
          <a:p>
            <a:pPr marL="12700">
              <a:lnSpc>
                <a:spcPts val="6320"/>
              </a:lnSpc>
              <a:spcBef>
                <a:spcPts val="100"/>
              </a:spcBef>
              <a:defRPr/>
            </a:pPr>
            <a:r>
              <a:rPr b="1" spc="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Pleomorphic</a:t>
            </a:r>
            <a:r>
              <a:rPr b="1" spc="1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23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Adenoma</a:t>
            </a:r>
            <a:endParaRPr b="1" spc="235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63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zh-CN" dirty="0" smtClean="0">
                <a:solidFill>
                  <a:schemeClr val="bg1"/>
                </a:solidFill>
                <a:ea typeface="SimSun" pitchFamily="2" charset="-122"/>
              </a:rPr>
              <a:t>Barium</a:t>
            </a:r>
            <a:r>
              <a:rPr lang="en-US" altLang="zh-CN" dirty="0" smtClean="0">
                <a:ea typeface="SimSun" pitchFamily="2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a typeface="SimSun" pitchFamily="2" charset="-122"/>
              </a:rPr>
              <a:t>enema</a:t>
            </a:r>
          </a:p>
        </p:txBody>
      </p:sp>
      <p:pic>
        <p:nvPicPr>
          <p:cNvPr id="229379" name="Picture 4" descr="C:\Users\dv5-1215\Pictures\336139-367666-7171tn[1]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404938"/>
            <a:ext cx="4038600" cy="4386262"/>
          </a:xfrm>
          <a:noFill/>
        </p:spPr>
      </p:pic>
      <p:sp>
        <p:nvSpPr>
          <p:cNvPr id="229380" name="Rectangle 3"/>
          <p:cNvSpPr>
            <a:spLocks noChangeArrowheads="1"/>
          </p:cNvSpPr>
          <p:nvPr/>
        </p:nvSpPr>
        <p:spPr bwMode="auto">
          <a:xfrm>
            <a:off x="0" y="1600200"/>
            <a:ext cx="49260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altLang="en-US" sz="2400">
                <a:solidFill>
                  <a:srgbClr val="FFFFFF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 </a:t>
            </a:r>
          </a:p>
          <a:p>
            <a:pPr algn="ctr">
              <a:buFont typeface="Arial" pitchFamily="34" charset="0"/>
              <a:buNone/>
            </a:pPr>
            <a:endParaRPr lang="en-US" altLang="en-US" sz="2400">
              <a:solidFill>
                <a:srgbClr val="FFFFFF"/>
              </a:solidFill>
              <a:latin typeface="Franklin Gothic Book" pitchFamily="34" charset="0"/>
              <a:ea typeface="方正舒体"/>
              <a:cs typeface="方正舒体"/>
              <a:sym typeface="Franklin Gothic Book" pitchFamily="34" charset="0"/>
            </a:endParaRPr>
          </a:p>
        </p:txBody>
      </p:sp>
      <p:cxnSp>
        <p:nvCxnSpPr>
          <p:cNvPr id="229381" name="Straight Arrow Connector 8"/>
          <p:cNvCxnSpPr>
            <a:cxnSpLocks noChangeShapeType="1"/>
          </p:cNvCxnSpPr>
          <p:nvPr/>
        </p:nvCxnSpPr>
        <p:spPr bwMode="auto">
          <a:xfrm rot="10800000">
            <a:off x="2590800" y="2895600"/>
            <a:ext cx="1219200" cy="838200"/>
          </a:xfrm>
          <a:prstGeom prst="straightConnector1">
            <a:avLst/>
          </a:prstGeom>
          <a:noFill/>
          <a:ln w="10000">
            <a:solidFill>
              <a:schemeClr val="accent1"/>
            </a:solidFill>
            <a:bevel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9382" name="TextBox 9"/>
          <p:cNvSpPr>
            <a:spLocks noChangeArrowheads="1"/>
          </p:cNvSpPr>
          <p:nvPr/>
        </p:nvSpPr>
        <p:spPr bwMode="auto">
          <a:xfrm>
            <a:off x="1447800" y="2514600"/>
            <a:ext cx="11572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en-US" sz="2000">
                <a:solidFill>
                  <a:srgbClr val="00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String sign</a:t>
            </a:r>
          </a:p>
        </p:txBody>
      </p:sp>
    </p:spTree>
    <p:extLst>
      <p:ext uri="{BB962C8B-B14F-4D97-AF65-F5344CB8AC3E}">
        <p14:creationId xmlns:p14="http://schemas.microsoft.com/office/powerpoint/2010/main" val="345832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zh-CN" dirty="0" smtClean="0">
                <a:solidFill>
                  <a:schemeClr val="bg1"/>
                </a:solidFill>
                <a:ea typeface="SimSun" pitchFamily="2" charset="-122"/>
              </a:rPr>
              <a:t>Endoscopic</a:t>
            </a:r>
            <a:r>
              <a:rPr lang="en-US" altLang="zh-CN" dirty="0" smtClean="0">
                <a:ea typeface="SimSun" pitchFamily="2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ea typeface="SimSun" pitchFamily="2" charset="-122"/>
              </a:rPr>
              <a:t>biopsy</a:t>
            </a:r>
          </a:p>
        </p:txBody>
      </p:sp>
      <p:sp>
        <p:nvSpPr>
          <p:cNvPr id="230403" name="Content Placeholder 2"/>
          <p:cNvSpPr>
            <a:spLocks noGrp="1" noChangeArrowheads="1"/>
          </p:cNvSpPr>
          <p:nvPr>
            <p:ph idx="4294967295"/>
          </p:nvPr>
        </p:nvSpPr>
        <p:spPr>
          <a:xfrm>
            <a:off x="250825" y="2133600"/>
            <a:ext cx="8686800" cy="4525963"/>
          </a:xfrm>
        </p:spPr>
        <p:txBody>
          <a:bodyPr/>
          <a:lstStyle/>
          <a:p>
            <a:pPr algn="just" eaLnBrk="1" hangingPunct="1">
              <a:lnSpc>
                <a:spcPct val="250000"/>
              </a:lnSpc>
            </a:pPr>
            <a:r>
              <a:rPr lang="en-US" altLang="zh-CN" sz="1800" smtClean="0">
                <a:latin typeface="Aparajita"/>
                <a:ea typeface="SimSun" pitchFamily="2" charset="-122"/>
              </a:rPr>
              <a:t>Main features are </a:t>
            </a:r>
            <a:r>
              <a:rPr lang="en-US" altLang="zh-CN" sz="1800" b="1" smtClean="0">
                <a:latin typeface="Aparajita"/>
                <a:ea typeface="SimSun" pitchFamily="2" charset="-122"/>
              </a:rPr>
              <a:t>non caseating granulomas</a:t>
            </a:r>
            <a:r>
              <a:rPr lang="en-US" altLang="zh-CN" sz="1800" smtClean="0">
                <a:latin typeface="Aparajita"/>
                <a:ea typeface="SimSun" pitchFamily="2" charset="-122"/>
              </a:rPr>
              <a:t>, preservation of goblet cells and maintainance of architecture of glands.</a:t>
            </a:r>
          </a:p>
          <a:p>
            <a:pPr algn="just" eaLnBrk="1" hangingPunct="1">
              <a:lnSpc>
                <a:spcPct val="250000"/>
              </a:lnSpc>
            </a:pPr>
            <a:r>
              <a:rPr lang="en-US" altLang="zh-CN" sz="1800" smtClean="0">
                <a:latin typeface="Aparajita"/>
                <a:ea typeface="SimSun" pitchFamily="2" charset="-122"/>
              </a:rPr>
              <a:t>Rectal biopsy may be normal or may show minor changes </a:t>
            </a:r>
          </a:p>
        </p:txBody>
      </p:sp>
    </p:spTree>
    <p:extLst>
      <p:ext uri="{BB962C8B-B14F-4D97-AF65-F5344CB8AC3E}">
        <p14:creationId xmlns:p14="http://schemas.microsoft.com/office/powerpoint/2010/main" val="261524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http://www.med.umich.edu/ibd/images/Crohnscomp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85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itle 1"/>
          <p:cNvSpPr>
            <a:spLocks noGrp="1" noChangeArrowheads="1"/>
          </p:cNvSpPr>
          <p:nvPr>
            <p:ph type="title" idx="4294967295"/>
          </p:nvPr>
        </p:nvSpPr>
        <p:spPr>
          <a:xfrm>
            <a:off x="-396552" y="332656"/>
            <a:ext cx="8686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rPr>
              <a:t>Difference between UC &amp; CD</a:t>
            </a:r>
          </a:p>
        </p:txBody>
      </p:sp>
      <p:graphicFrame>
        <p:nvGraphicFramePr>
          <p:cNvPr id="95235" name="Content Placeholder 3"/>
          <p:cNvGraphicFramePr>
            <a:graphicFrameLocks noGrp="1"/>
          </p:cNvGraphicFramePr>
          <p:nvPr/>
        </p:nvGraphicFramePr>
        <p:xfrm>
          <a:off x="0" y="1219200"/>
          <a:ext cx="9144000" cy="5638799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944822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Franklin Gothic Book" panose="020B0503020102020204" pitchFamily="34" charset="0"/>
                        <a:sym typeface="Franklin Gothic Book" panose="020B0503020102020204" pitchFamily="34" charset="0"/>
                      </a:endParaRP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FEATURES</a:t>
                      </a: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anose="020B0503020102020204" pitchFamily="34" charset="0"/>
                        <a:ea typeface="华文楷体" charset="0"/>
                        <a:cs typeface="华文楷体" charset="0"/>
                        <a:sym typeface="Franklin Gothic Book" panose="020B0503020102020204" pitchFamily="34" charset="0"/>
                      </a:endParaRP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ULCERAIVE </a:t>
                      </a: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COLITIS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CROH’S </a:t>
                      </a:r>
                    </a:p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DISEASE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A22E"/>
                    </a:solidFill>
                  </a:tcPr>
                </a:tc>
              </a:tr>
              <a:tr h="548214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CLINICAL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Franklin Gothic Book" panose="020B0503020102020204" pitchFamily="34" charset="0"/>
                        <a:sym typeface="Franklin Gothic Book" panose="020B0503020102020204" pitchFamily="34" charset="0"/>
                      </a:endParaRP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Franklin Gothic Book" panose="020B0503020102020204" pitchFamily="34" charset="0"/>
                        <a:sym typeface="Franklin Gothic Book" panose="020B0503020102020204" pitchFamily="34" charset="0"/>
                      </a:endParaRP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</a:tr>
              <a:tr h="545872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Rectal bleeding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Common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Inconspicuous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</a:tr>
              <a:tr h="616161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Abdominal pain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Usually left side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Usually right side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</a:tr>
              <a:tr h="944822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sigmoidoscopy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Abnormal in 95%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Abnormal in less than 50%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</a:tr>
              <a:tr h="545872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Colon CA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5-10%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Very rare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</a:tr>
              <a:tr h="944822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Anal complication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Rare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75%, fissure, fistula and ulceration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</a:tr>
              <a:tr h="548214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Response to steroid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75%</a:t>
                      </a: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25%</a:t>
                      </a:r>
                      <a:endParaRPr kumimoji="0" lang="en-US" altLang="zh-CN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Franklin Gothic Book" panose="020B0503020102020204" pitchFamily="34" charset="0"/>
                        <a:ea typeface="华文楷体" charset="0"/>
                        <a:cs typeface="华文楷体" charset="0"/>
                        <a:sym typeface="Franklin Gothic Book" panose="020B0503020102020204" pitchFamily="34" charset="0"/>
                      </a:endParaRPr>
                    </a:p>
                  </a:txBody>
                  <a:tcPr marL="91442" marR="91442" marT="45709" marB="4570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73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59" name="Content Placeholder 3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787424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RADIOGRAPHIC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Franklin Gothic Book" panose="020B0503020102020204" pitchFamily="34" charset="0"/>
                        <a:sym typeface="Franklin Gothic Book" panose="020B0503020102020204" pitchFamily="34" charset="0"/>
                      </a:endParaRP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A22E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Franklin Gothic Book" panose="020B0503020102020204" pitchFamily="34" charset="0"/>
                        <a:ea typeface="Franklin Gothic Book" panose="020B0503020102020204" pitchFamily="34" charset="0"/>
                        <a:cs typeface="Franklin Gothic Book" panose="020B0503020102020204" pitchFamily="34" charset="0"/>
                        <a:sym typeface="Franklin Gothic Book" panose="020B0503020102020204" pitchFamily="34" charset="0"/>
                      </a:endParaRP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A22E"/>
                    </a:solidFill>
                  </a:tcPr>
                </a:tc>
              </a:tr>
              <a:tr h="784061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Stricture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Absent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Often present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</a:tr>
              <a:tr h="787424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Skip areas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Absent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Common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</a:tr>
              <a:tr h="784061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Internal fistula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Absent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May be present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</a:tr>
              <a:tr h="1359484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Longitudinal and transverse ulcer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Exceptional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Common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</a:tr>
              <a:tr h="784061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Fissuring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Absent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Common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</a:tr>
              <a:tr h="787424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Ileum involvement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Exceptional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90%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F0E7"/>
                    </a:solidFill>
                  </a:tcPr>
                </a:tc>
              </a:tr>
              <a:tr h="784061"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Rectum sparing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Rare,dilated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  <a:tc>
                  <a:txBody>
                    <a:bodyPr/>
                    <a:lstStyle>
                      <a:lvl1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8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1pPr>
                      <a:lvl2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4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2pPr>
                      <a:lvl3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 sz="20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3pPr>
                      <a:lvl4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0000"/>
                        <a:buFont typeface="Wingdings 2" panose="05020102010507070707" pitchFamily="18" charset="2"/>
                        <a:defRPr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4pPr>
                      <a:lvl5pPr defTabSz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5pPr>
                      <a:lvl6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6pPr>
                      <a:lvl7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7pPr>
                      <a:lvl8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8pPr>
                      <a:lvl9pPr defTabSz="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60000"/>
                        <a:buFont typeface="Wingdings 2" panose="05020102010507070707" pitchFamily="18" charset="2"/>
                        <a:defRPr sz="1600">
                          <a:solidFill>
                            <a:schemeClr val="tx2"/>
                          </a:solidFill>
                          <a:latin typeface="Franklin Gothic Book" panose="020B0503020102020204" pitchFamily="34" charset="0"/>
                          <a:ea typeface="华文楷体" charset="0"/>
                          <a:cs typeface="华文楷体" charset="0"/>
                          <a:sym typeface="Franklin Gothic Book" panose="020B0503020102020204" pitchFamily="34" charset="0"/>
                        </a:defRPr>
                      </a:lvl9pPr>
                    </a:lstStyle>
                    <a:p>
                      <a:pPr marL="0" marR="0" lvl="0" indent="0" algn="l" defTabSz="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anose="020B0503020102020204" pitchFamily="34" charset="0"/>
                          <a:ea typeface="Franklin Gothic Book" panose="020B0503020102020204" pitchFamily="34" charset="0"/>
                          <a:cs typeface="Franklin Gothic Book" panose="020B0503020102020204" pitchFamily="34" charset="0"/>
                          <a:sym typeface="Franklin Gothic Book" panose="020B0503020102020204" pitchFamily="34" charset="0"/>
                        </a:rPr>
                        <a:t>Common, constricted</a:t>
                      </a:r>
                    </a:p>
                  </a:txBody>
                  <a:tcPr marL="91444" marR="91444" marT="45721" marB="4572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DFCC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Date Placeholder 2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B8C1CBF-487D-4C7E-B34D-F3303AB3F98D}" type="datetime1">
              <a:rPr lang="en-US" altLang="en-US" smtClean="0"/>
              <a:pPr eaLnBrk="1" hangingPunct="1"/>
              <a:t>6/8/2021</a:t>
            </a:fld>
            <a:endParaRPr lang="en-US" sz="180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24000" y="1397000"/>
          <a:ext cx="6096000" cy="29670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/>
                <a:gridCol w="2032000"/>
                <a:gridCol w="2032000"/>
              </a:tblGrid>
              <a:tr h="37088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</a:tr>
              <a:tr h="37088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</a:tr>
              <a:tr h="37088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</a:tr>
              <a:tr h="37088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</a:tr>
              <a:tr h="37088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</a:tr>
              <a:tr h="37088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</a:tr>
              <a:tr h="37088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</a:tr>
              <a:tr h="37088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25" marB="45725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048000"/>
                <a:gridCol w="3048000"/>
                <a:gridCol w="3048000"/>
              </a:tblGrid>
              <a:tr h="62893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Morphologic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1" marB="45721"/>
                </a:tc>
              </a:tr>
              <a:tr h="10855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Distribution of involvement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Diffuse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Focal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</a:tr>
              <a:tr h="10855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Mucosal atrophy and regeneration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Marked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Minimal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</a:tr>
              <a:tr h="62893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Cytoplasmic </a:t>
                      </a:r>
                      <a:r>
                        <a:rPr lang="en-US" sz="1800" dirty="0" err="1" smtClean="0"/>
                        <a:t>mucin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Diminished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Preserved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</a:tr>
              <a:tr h="10855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Lymphoid </a:t>
                      </a:r>
                      <a:r>
                        <a:rPr lang="en-US" sz="1800" dirty="0" err="1" smtClean="0"/>
                        <a:t>aggregrates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Rare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Common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</a:tr>
              <a:tr h="108556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Edema, </a:t>
                      </a:r>
                      <a:r>
                        <a:rPr lang="en-US" sz="1800" dirty="0" err="1" smtClean="0"/>
                        <a:t>granuloma</a:t>
                      </a:r>
                      <a:r>
                        <a:rPr lang="en-US" sz="1800" dirty="0" smtClean="0"/>
                        <a:t> and fissuring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Minimal,absent,absent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Marked,present</a:t>
                      </a:r>
                      <a:r>
                        <a:rPr lang="en-US" sz="1800" dirty="0" smtClean="0"/>
                        <a:t> in 60%,present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</a:tr>
              <a:tr h="62893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Rectal involvement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Always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50%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</a:tr>
              <a:tr h="628938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lymphnodes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Reactive hyperplasia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May</a:t>
                      </a:r>
                      <a:r>
                        <a:rPr lang="en-US" sz="1800" baseline="0" dirty="0" smtClean="0"/>
                        <a:t> contain </a:t>
                      </a:r>
                      <a:r>
                        <a:rPr lang="en-US" sz="1800" dirty="0" err="1" smtClean="0"/>
                        <a:t>granuloma</a:t>
                      </a:r>
                      <a:endParaRPr lang="en-US" sz="1800" dirty="0"/>
                    </a:p>
                  </a:txBody>
                  <a:tcPr marL="91442" marR="91442" marT="45721" marB="4572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936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Date Placeholder 1"/>
          <p:cNvSpPr>
            <a:spLocks noGrp="1"/>
          </p:cNvSpPr>
          <p:nvPr>
            <p:ph type="dt" sz="quarter" idx="4294967295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sz="1800" smtClean="0"/>
          </a:p>
        </p:txBody>
      </p:sp>
      <p:sp>
        <p:nvSpPr>
          <p:cNvPr id="235523" name="Title 2"/>
          <p:cNvSpPr>
            <a:spLocks noGrp="1"/>
          </p:cNvSpPr>
          <p:nvPr>
            <p:ph type="title" idx="4294967295"/>
          </p:nvPr>
        </p:nvSpPr>
        <p:spPr>
          <a:xfrm>
            <a:off x="715168" y="220662"/>
            <a:ext cx="6799263" cy="1303338"/>
          </a:xfrm>
        </p:spPr>
        <p:txBody>
          <a:bodyPr/>
          <a:lstStyle/>
          <a:p>
            <a:pPr algn="ctr"/>
            <a:r>
              <a:rPr lang="en-US" altLang="en-US" dirty="0" smtClean="0">
                <a:solidFill>
                  <a:schemeClr val="bg1"/>
                </a:solidFill>
                <a:ea typeface="方正舒体"/>
                <a:cs typeface="方正舒体"/>
              </a:rPr>
              <a:t>TREATMENT</a:t>
            </a:r>
          </a:p>
        </p:txBody>
      </p:sp>
      <p:pic>
        <p:nvPicPr>
          <p:cNvPr id="235524" name="Picture 5" descr="C:\Users\dv5-1215\Pictures\diet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371600"/>
            <a:ext cx="2209800" cy="1990725"/>
          </a:xfrm>
          <a:noFill/>
        </p:spPr>
      </p:pic>
      <p:pic>
        <p:nvPicPr>
          <p:cNvPr id="235525" name="Picture 7" descr="C:\Users\dv5-1215\Pictures\surg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2133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6" name="Picture 6" descr="C:\Users\dv5-1215\Pictures\dru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14800"/>
            <a:ext cx="2133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7" name="Picture 3" descr="C:\Users\dv5-1215\Pictures\imagesCA0QZHD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8" name="TextBox 9"/>
          <p:cNvSpPr txBox="1">
            <a:spLocks noChangeArrowheads="1"/>
          </p:cNvSpPr>
          <p:nvPr/>
        </p:nvSpPr>
        <p:spPr bwMode="auto">
          <a:xfrm>
            <a:off x="1600200" y="3429000"/>
            <a:ext cx="25146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Diet change</a:t>
            </a:r>
            <a:endParaRPr lang="en-US" altLang="en-US" sz="2000" b="1">
              <a:solidFill>
                <a:srgbClr val="FF0000"/>
              </a:solidFill>
              <a:latin typeface="Franklin Gothic Book" pitchFamily="34" charset="0"/>
              <a:ea typeface="方正舒体"/>
              <a:cs typeface="方正舒体"/>
              <a:sym typeface="Franklin Gothic Book" pitchFamily="34" charset="0"/>
            </a:endParaRPr>
          </a:p>
          <a:p>
            <a:pPr eaLnBrk="1" hangingPunct="1"/>
            <a:endParaRPr lang="en-US" altLang="en-US">
              <a:ea typeface="SimSun" pitchFamily="2" charset="-122"/>
            </a:endParaRPr>
          </a:p>
        </p:txBody>
      </p:sp>
      <p:sp>
        <p:nvSpPr>
          <p:cNvPr id="235529" name="TextBox 10"/>
          <p:cNvSpPr txBox="1">
            <a:spLocks noChangeArrowheads="1"/>
          </p:cNvSpPr>
          <p:nvPr/>
        </p:nvSpPr>
        <p:spPr bwMode="auto">
          <a:xfrm>
            <a:off x="5562600" y="3581400"/>
            <a:ext cx="3124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Lifestyle changes</a:t>
            </a:r>
          </a:p>
          <a:p>
            <a:pPr eaLnBrk="1" hangingPunct="1"/>
            <a:endParaRPr lang="en-US" altLang="en-US">
              <a:ea typeface="SimSun" pitchFamily="2" charset="-122"/>
            </a:endParaRPr>
          </a:p>
        </p:txBody>
      </p:sp>
      <p:sp>
        <p:nvSpPr>
          <p:cNvPr id="235530" name="TextBox 11"/>
          <p:cNvSpPr txBox="1">
            <a:spLocks noChangeArrowheads="1"/>
          </p:cNvSpPr>
          <p:nvPr/>
        </p:nvSpPr>
        <p:spPr bwMode="auto">
          <a:xfrm>
            <a:off x="1143000" y="5791200"/>
            <a:ext cx="266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Drugs</a:t>
            </a:r>
            <a:endParaRPr lang="en-US" altLang="en-US" sz="2000" b="1">
              <a:solidFill>
                <a:srgbClr val="FF0000"/>
              </a:solidFill>
              <a:latin typeface="Franklin Gothic Book" pitchFamily="34" charset="0"/>
              <a:ea typeface="方正舒体"/>
              <a:cs typeface="方正舒体"/>
              <a:sym typeface="Franklin Gothic Book" pitchFamily="34" charset="0"/>
            </a:endParaRPr>
          </a:p>
          <a:p>
            <a:pPr eaLnBrk="1" hangingPunct="1"/>
            <a:endParaRPr lang="en-US" altLang="en-US" sz="2000">
              <a:ea typeface="SimSun" pitchFamily="2" charset="-122"/>
            </a:endParaRPr>
          </a:p>
        </p:txBody>
      </p:sp>
      <p:sp>
        <p:nvSpPr>
          <p:cNvPr id="235531" name="TextBox 12"/>
          <p:cNvSpPr txBox="1">
            <a:spLocks noChangeArrowheads="1"/>
          </p:cNvSpPr>
          <p:nvPr/>
        </p:nvSpPr>
        <p:spPr bwMode="auto">
          <a:xfrm>
            <a:off x="4953000" y="5867400"/>
            <a:ext cx="2971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Franklin Gothic Book" pitchFamily="34" charset="0"/>
                <a:ea typeface="方正舒体"/>
                <a:cs typeface="方正舒体"/>
                <a:sym typeface="Franklin Gothic Book" pitchFamily="34" charset="0"/>
              </a:rPr>
              <a:t>Surgery</a:t>
            </a:r>
            <a:endParaRPr lang="en-US" altLang="en-US" sz="2000" b="1">
              <a:solidFill>
                <a:srgbClr val="FF0000"/>
              </a:solidFill>
              <a:latin typeface="Franklin Gothic Book" pitchFamily="34" charset="0"/>
              <a:ea typeface="方正舒体"/>
              <a:cs typeface="方正舒体"/>
              <a:sym typeface="Franklin Gothic Book" pitchFamily="34" charset="0"/>
            </a:endParaRPr>
          </a:p>
          <a:p>
            <a:pPr eaLnBrk="1" hangingPunct="1"/>
            <a:endParaRPr lang="en-US" altLang="en-US" sz="2000"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05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-324544" y="908720"/>
            <a:ext cx="8928100" cy="3024188"/>
          </a:xfrm>
          <a:noFill/>
        </p:spPr>
        <p:txBody>
          <a:bodyPr/>
          <a:lstStyle/>
          <a:p>
            <a:pPr eaLnBrk="1" hangingPunct="1"/>
            <a:r>
              <a:rPr lang="es-ES" sz="5400" b="1" dirty="0" smtClean="0">
                <a:solidFill>
                  <a:schemeClr val="bg1"/>
                </a:solidFill>
                <a:latin typeface="Algerian" pitchFamily="82" charset="0"/>
              </a:rPr>
              <a:t>PRECANCEROUS  LESIONS OF  INTESTINE</a:t>
            </a:r>
          </a:p>
        </p:txBody>
      </p:sp>
      <p:sp>
        <p:nvSpPr>
          <p:cNvPr id="248835" name="Rectangle 122"/>
          <p:cNvSpPr>
            <a:spLocks noChangeArrowheads="1"/>
          </p:cNvSpPr>
          <p:nvPr/>
        </p:nvSpPr>
        <p:spPr bwMode="auto">
          <a:xfrm>
            <a:off x="3708400" y="5805488"/>
            <a:ext cx="51847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61587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itle 1"/>
          <p:cNvSpPr>
            <a:spLocks noGrp="1"/>
          </p:cNvSpPr>
          <p:nvPr>
            <p:ph type="title"/>
          </p:nvPr>
        </p:nvSpPr>
        <p:spPr>
          <a:xfrm>
            <a:off x="35953" y="548680"/>
            <a:ext cx="7416800" cy="508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chemeClr val="bg1"/>
                </a:solidFill>
                <a:latin typeface="Algerian" pitchFamily="82" charset="0"/>
              </a:rPr>
              <a:t>INTESTINAL POLYPS</a:t>
            </a:r>
            <a:endParaRPr lang="en-IN" sz="4800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24985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29025"/>
          </a:xfrm>
        </p:spPr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IN" sz="2000" dirty="0" smtClean="0">
                <a:latin typeface="Tw Cen MT" pitchFamily="34" charset="0"/>
              </a:rPr>
              <a:t>Neoplastic epithelial lesions:</a:t>
            </a:r>
          </a:p>
          <a:p>
            <a:pPr lvl="1" algn="just" eaLnBrk="1" hangingPunct="1">
              <a:lnSpc>
                <a:spcPct val="200000"/>
              </a:lnSpc>
            </a:pPr>
            <a:r>
              <a:rPr lang="en-IN" sz="2000" dirty="0" smtClean="0">
                <a:latin typeface="Tw Cen MT" pitchFamily="34" charset="0"/>
              </a:rPr>
              <a:t>Adenomas</a:t>
            </a:r>
          </a:p>
          <a:p>
            <a:pPr algn="just" eaLnBrk="1" hangingPunct="1">
              <a:lnSpc>
                <a:spcPct val="200000"/>
              </a:lnSpc>
            </a:pPr>
            <a:r>
              <a:rPr lang="en-IN" sz="2000" dirty="0" smtClean="0">
                <a:latin typeface="Tw Cen MT" pitchFamily="34" charset="0"/>
              </a:rPr>
              <a:t>Benign polyps:</a:t>
            </a:r>
          </a:p>
          <a:p>
            <a:pPr lvl="1" algn="just" eaLnBrk="1" hangingPunct="1">
              <a:lnSpc>
                <a:spcPct val="200000"/>
              </a:lnSpc>
            </a:pPr>
            <a:r>
              <a:rPr lang="en-IN" sz="2000" dirty="0" err="1" smtClean="0">
                <a:latin typeface="Tw Cen MT" pitchFamily="34" charset="0"/>
              </a:rPr>
              <a:t>Hamartomatous</a:t>
            </a:r>
            <a:r>
              <a:rPr lang="en-IN" sz="2000" dirty="0" smtClean="0">
                <a:latin typeface="Tw Cen MT" pitchFamily="34" charset="0"/>
              </a:rPr>
              <a:t> polyps</a:t>
            </a:r>
          </a:p>
          <a:p>
            <a:pPr lvl="1" algn="just" eaLnBrk="1" hangingPunct="1">
              <a:lnSpc>
                <a:spcPct val="200000"/>
              </a:lnSpc>
            </a:pPr>
            <a:r>
              <a:rPr lang="en-IN" sz="2000" dirty="0" smtClean="0">
                <a:latin typeface="Tw Cen MT" pitchFamily="34" charset="0"/>
              </a:rPr>
              <a:t>Juvenile polyposis syndrome</a:t>
            </a:r>
          </a:p>
        </p:txBody>
      </p:sp>
    </p:spTree>
    <p:extLst>
      <p:ext uri="{BB962C8B-B14F-4D97-AF65-F5344CB8AC3E}">
        <p14:creationId xmlns:p14="http://schemas.microsoft.com/office/powerpoint/2010/main" val="302262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Title 1"/>
          <p:cNvSpPr>
            <a:spLocks noGrp="1"/>
          </p:cNvSpPr>
          <p:nvPr>
            <p:ph type="title"/>
          </p:nvPr>
        </p:nvSpPr>
        <p:spPr>
          <a:xfrm>
            <a:off x="-17760" y="620688"/>
            <a:ext cx="7416800" cy="508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  <a:latin typeface="Algerian" pitchFamily="82" charset="0"/>
              </a:rPr>
              <a:t>TUBULAR  ADENOMA</a:t>
            </a:r>
            <a:endParaRPr lang="en-IN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250883" name="Content Placeholder 2"/>
          <p:cNvSpPr>
            <a:spLocks noGrp="1"/>
          </p:cNvSpPr>
          <p:nvPr>
            <p:ph idx="1"/>
          </p:nvPr>
        </p:nvSpPr>
        <p:spPr>
          <a:xfrm>
            <a:off x="179388" y="1600200"/>
            <a:ext cx="8785225" cy="5257800"/>
          </a:xfrm>
        </p:spPr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IN" sz="2400" smtClean="0">
                <a:latin typeface="Tw Cen MT" pitchFamily="34" charset="0"/>
              </a:rPr>
              <a:t>Neoplastic colon polyp with at least low grade dysplasia</a:t>
            </a:r>
          </a:p>
          <a:p>
            <a:pPr algn="just" eaLnBrk="1" hangingPunct="1">
              <a:lnSpc>
                <a:spcPct val="200000"/>
              </a:lnSpc>
            </a:pPr>
            <a:r>
              <a:rPr lang="en-IN" sz="2400" smtClean="0">
                <a:latin typeface="Tw Cen MT" pitchFamily="34" charset="0"/>
              </a:rPr>
              <a:t>Precursor to invasive adenocarcinoma.</a:t>
            </a:r>
          </a:p>
          <a:p>
            <a:pPr algn="just" eaLnBrk="1" hangingPunct="1">
              <a:lnSpc>
                <a:spcPct val="200000"/>
              </a:lnSpc>
            </a:pPr>
            <a:r>
              <a:rPr lang="en-IN" sz="2400" smtClean="0">
                <a:latin typeface="Tw Cen MT" pitchFamily="34" charset="0"/>
              </a:rPr>
              <a:t>Found more commonly in the </a:t>
            </a:r>
            <a:r>
              <a:rPr lang="en-IN" sz="2400" b="1" smtClean="0">
                <a:latin typeface="Tw Cen MT" pitchFamily="34" charset="0"/>
              </a:rPr>
              <a:t>left colon and rectum.</a:t>
            </a:r>
          </a:p>
          <a:p>
            <a:pPr algn="just" eaLnBrk="1" hangingPunct="1">
              <a:lnSpc>
                <a:spcPct val="200000"/>
              </a:lnSpc>
            </a:pPr>
            <a:endParaRPr lang="en-IN" sz="2400" smtClean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16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24580" name="Picture 2" descr="C:\Users\shubhi saxena\Desktop\Imp docs\WhatsApp-Image-2020-09-13-at-9.05.38-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94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341438"/>
            <a:ext cx="7704137" cy="4535487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en-IN" sz="2000" b="1" dirty="0" smtClean="0">
                <a:latin typeface="Tw Cen MT" pitchFamily="34" charset="0"/>
              </a:rPr>
              <a:t>GROSS: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IN" sz="1400" dirty="0" smtClean="0">
                <a:latin typeface="Tw Cen MT" pitchFamily="34" charset="0"/>
                <a:ea typeface="+mn-ea"/>
              </a:rPr>
              <a:t>May be sessile or </a:t>
            </a:r>
            <a:r>
              <a:rPr lang="en-IN" sz="1400" dirty="0" err="1" smtClean="0">
                <a:latin typeface="Tw Cen MT" pitchFamily="34" charset="0"/>
                <a:ea typeface="+mn-ea"/>
              </a:rPr>
              <a:t>pedunculated</a:t>
            </a:r>
            <a:endParaRPr lang="en-IN" sz="1400" dirty="0" smtClean="0">
              <a:latin typeface="Tw Cen MT" pitchFamily="34" charset="0"/>
              <a:ea typeface="+mn-ea"/>
            </a:endParaRP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IN" sz="1400" dirty="0" smtClean="0">
                <a:latin typeface="Tw Cen MT" pitchFamily="34" charset="0"/>
                <a:ea typeface="+mn-ea"/>
              </a:rPr>
              <a:t>Typically </a:t>
            </a:r>
            <a:r>
              <a:rPr lang="en-IN" sz="1400" b="1" dirty="0" smtClean="0">
                <a:solidFill>
                  <a:srgbClr val="C00000"/>
                </a:solidFill>
                <a:latin typeface="Tw Cen MT" pitchFamily="34" charset="0"/>
                <a:ea typeface="+mn-ea"/>
              </a:rPr>
              <a:t>dark red </a:t>
            </a:r>
            <a:r>
              <a:rPr lang="en-IN" sz="1400" dirty="0" smtClean="0">
                <a:latin typeface="Tw Cen MT" pitchFamily="34" charset="0"/>
                <a:ea typeface="+mn-ea"/>
              </a:rPr>
              <a:t>compared with mucosa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IN" sz="1400" dirty="0" smtClean="0">
                <a:latin typeface="Tw Cen MT" pitchFamily="34" charset="0"/>
                <a:ea typeface="+mn-ea"/>
              </a:rPr>
              <a:t>Features concerning for high grade dysplasia or malignancy include size &gt;1 cm, villous architecture and ulceration / friability.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sz="2000" b="1" dirty="0" smtClean="0">
                <a:latin typeface="Tw Cen MT" pitchFamily="34" charset="0"/>
              </a:rPr>
              <a:t>MICROSCOPY: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IN" sz="1400" dirty="0" err="1" smtClean="0">
                <a:latin typeface="Tw Cen MT" pitchFamily="34" charset="0"/>
              </a:rPr>
              <a:t>Polypoid</a:t>
            </a:r>
            <a:r>
              <a:rPr lang="en-IN" sz="1400" dirty="0" smtClean="0">
                <a:latin typeface="Tw Cen MT" pitchFamily="34" charset="0"/>
              </a:rPr>
              <a:t> colonic mucosa covered with dysplastic epithelium comprised of </a:t>
            </a:r>
            <a:r>
              <a:rPr lang="en-IN" sz="1400" dirty="0" err="1" smtClean="0">
                <a:latin typeface="Tw Cen MT" pitchFamily="34" charset="0"/>
              </a:rPr>
              <a:t>hyperchromatic</a:t>
            </a:r>
            <a:r>
              <a:rPr lang="en-IN" sz="1400" dirty="0" smtClean="0">
                <a:latin typeface="Tw Cen MT" pitchFamily="34" charset="0"/>
              </a:rPr>
              <a:t>, elongated nuclei arranged in a </a:t>
            </a:r>
            <a:r>
              <a:rPr lang="en-IN" sz="1400" dirty="0" err="1" smtClean="0">
                <a:latin typeface="Tw Cen MT" pitchFamily="34" charset="0"/>
              </a:rPr>
              <a:t>pseudostratified</a:t>
            </a:r>
            <a:r>
              <a:rPr lang="en-IN" sz="1400" dirty="0" smtClean="0">
                <a:latin typeface="Tw Cen MT" pitchFamily="34" charset="0"/>
              </a:rPr>
              <a:t> manner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IN" sz="1400" dirty="0" smtClean="0">
                <a:latin typeface="Tw Cen MT" pitchFamily="34" charset="0"/>
              </a:rPr>
              <a:t>Dysplasia is typically low grade but may also be high grade, with architectural (</a:t>
            </a:r>
            <a:r>
              <a:rPr lang="en-IN" sz="1400" dirty="0" err="1" smtClean="0">
                <a:latin typeface="Tw Cen MT" pitchFamily="34" charset="0"/>
              </a:rPr>
              <a:t>cribriforming</a:t>
            </a:r>
            <a:r>
              <a:rPr lang="en-IN" sz="1400" dirty="0" smtClean="0">
                <a:latin typeface="Tw Cen MT" pitchFamily="34" charset="0"/>
              </a:rPr>
              <a:t>, luminal necrosis) and </a:t>
            </a:r>
            <a:r>
              <a:rPr lang="en-IN" sz="1400" dirty="0" err="1" smtClean="0">
                <a:latin typeface="Tw Cen MT" pitchFamily="34" charset="0"/>
              </a:rPr>
              <a:t>cytologic</a:t>
            </a:r>
            <a:r>
              <a:rPr lang="en-IN" sz="1400" dirty="0" smtClean="0">
                <a:latin typeface="Tw Cen MT" pitchFamily="34" charset="0"/>
              </a:rPr>
              <a:t> changes (vesicular chromatin, nucleoli, loss of basal polarity)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IN" sz="1400" dirty="0" smtClean="0">
                <a:latin typeface="Tw Cen MT" pitchFamily="34" charset="0"/>
              </a:rPr>
              <a:t>Abrupt transition from normal to dysplastic mucosa is commonly present.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endParaRPr lang="en-US" sz="2000" dirty="0" smtClean="0">
              <a:latin typeface="Tw Cen MT" pitchFamily="34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endParaRPr lang="en-IN" sz="2000" dirty="0" smtClean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94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252931" name="Picture 2" descr="C:\Users\user\Desktop\GI1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5549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253955" name="Picture 2" descr="C:\Users\user\Desktop\GI1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40756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itle 3"/>
          <p:cNvSpPr>
            <a:spLocks noGrp="1"/>
          </p:cNvSpPr>
          <p:nvPr>
            <p:ph type="title"/>
          </p:nvPr>
        </p:nvSpPr>
        <p:spPr>
          <a:xfrm>
            <a:off x="107504" y="620688"/>
            <a:ext cx="7416800" cy="508000"/>
          </a:xfrm>
        </p:spPr>
        <p:txBody>
          <a:bodyPr/>
          <a:lstStyle/>
          <a:p>
            <a:pPr algn="ctr" eaLnBrk="1" hangingPunct="1"/>
            <a:r>
              <a:rPr lang="en-IN" b="1" dirty="0" smtClean="0">
                <a:solidFill>
                  <a:schemeClr val="bg1"/>
                </a:solidFill>
                <a:latin typeface="Algerian" pitchFamily="82" charset="0"/>
              </a:rPr>
              <a:t>Villous  adenoma</a:t>
            </a:r>
          </a:p>
        </p:txBody>
      </p:sp>
      <p:sp>
        <p:nvSpPr>
          <p:cNvPr id="254979" name="Content Placeholder 4"/>
          <p:cNvSpPr>
            <a:spLocks noGrp="1"/>
          </p:cNvSpPr>
          <p:nvPr>
            <p:ph sz="half" idx="1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 lvl="1" algn="just" eaLnBrk="1" hangingPunct="1">
              <a:lnSpc>
                <a:spcPct val="150000"/>
              </a:lnSpc>
            </a:pPr>
            <a:r>
              <a:rPr lang="en-IN" smtClean="0">
                <a:latin typeface="Tw Cen MT" pitchFamily="34" charset="0"/>
              </a:rPr>
              <a:t>Commom in old age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mtClean="0">
                <a:latin typeface="Tw Cen MT" pitchFamily="34" charset="0"/>
              </a:rPr>
              <a:t>Rectum &amp; recto-sigmoid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GROSS: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Large, sessile (upto 10 cm)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Cauliflower like masses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MICRO: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Frondlike, villiform mucosal extensions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Covered by dysplastic  columnar epithelium.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&gt;4 cm, sessile– 40 % risk of malignancy</a:t>
            </a:r>
          </a:p>
        </p:txBody>
      </p:sp>
      <p:sp>
        <p:nvSpPr>
          <p:cNvPr id="254980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358644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256003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256004" name="Picture 2" descr="C:\Users\user\Desktop\villaden_dry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50910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257027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257028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2570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6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70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3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itle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  <a:latin typeface="Algerian" pitchFamily="82" charset="0"/>
              </a:rPr>
              <a:t>ADENOMA-CARCINOMA</a:t>
            </a:r>
            <a:r>
              <a:rPr lang="en-US" b="1" dirty="0" smtClean="0">
                <a:latin typeface="Algerian" pitchFamily="82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Algerian" pitchFamily="82" charset="0"/>
              </a:rPr>
              <a:t>SEQUENCE</a:t>
            </a:r>
            <a:endParaRPr lang="en-IN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258051" name="Content Placeholder 5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IN" sz="2800" smtClean="0">
                <a:latin typeface="Tw Cen MT" pitchFamily="34" charset="0"/>
              </a:rPr>
              <a:t>Described by Fearon and Vogelstein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2800" smtClean="0">
                <a:latin typeface="Tw Cen MT" pitchFamily="34" charset="0"/>
              </a:rPr>
              <a:t>Sequential malignant transformation of polyps</a:t>
            </a:r>
          </a:p>
        </p:txBody>
      </p:sp>
      <p:pic>
        <p:nvPicPr>
          <p:cNvPr id="258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25"/>
            <a:ext cx="914400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7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259075" name="Picture 2" descr="C:\Users\user\Desktop\neoplastic-colonic-polyps-colonic-adenoma-familial-syndromes-11-6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78745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  <a:latin typeface="Algerian" pitchFamily="82" charset="0"/>
              </a:rPr>
              <a:t>HAMARTOMOUS</a:t>
            </a:r>
            <a:r>
              <a:rPr lang="en-US" b="1" dirty="0" smtClean="0">
                <a:latin typeface="Algerian" pitchFamily="82" charset="0"/>
              </a:rPr>
              <a:t>  </a:t>
            </a:r>
            <a:r>
              <a:rPr lang="en-US" b="1" dirty="0" smtClean="0">
                <a:solidFill>
                  <a:schemeClr val="bg1"/>
                </a:solidFill>
                <a:latin typeface="Algerian" pitchFamily="82" charset="0"/>
              </a:rPr>
              <a:t>POLYP</a:t>
            </a:r>
            <a:endParaRPr lang="en-IN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0" y="1412875"/>
            <a:ext cx="9144000" cy="5445125"/>
          </a:xfrm>
        </p:spPr>
        <p:txBody>
          <a:bodyPr/>
          <a:lstStyle/>
          <a:p>
            <a:pPr algn="just" eaLnBrk="1" hangingPunct="1">
              <a:defRPr/>
            </a:pPr>
            <a:r>
              <a:rPr lang="en-IN" dirty="0" smtClean="0">
                <a:latin typeface="Tw Cen MT" pitchFamily="34" charset="0"/>
              </a:rPr>
              <a:t>Most common </a:t>
            </a:r>
            <a:r>
              <a:rPr lang="en-IN" dirty="0" err="1" smtClean="0">
                <a:latin typeface="Tw Cen MT" pitchFamily="34" charset="0"/>
              </a:rPr>
              <a:t>childrens</a:t>
            </a:r>
            <a:r>
              <a:rPr lang="en-IN" dirty="0" smtClean="0">
                <a:latin typeface="Tw Cen MT" pitchFamily="34" charset="0"/>
              </a:rPr>
              <a:t> &lt; 5 yrs.</a:t>
            </a:r>
          </a:p>
          <a:p>
            <a:pPr algn="just" eaLnBrk="1" hangingPunct="1">
              <a:defRPr/>
            </a:pPr>
            <a:r>
              <a:rPr lang="en-IN" b="1" dirty="0" smtClean="0">
                <a:latin typeface="Tw Cen MT" pitchFamily="34" charset="0"/>
              </a:rPr>
              <a:t>Juvenile </a:t>
            </a:r>
            <a:r>
              <a:rPr lang="en-IN" b="1" dirty="0" err="1" smtClean="0">
                <a:latin typeface="Tw Cen MT" pitchFamily="34" charset="0"/>
              </a:rPr>
              <a:t>polyposis</a:t>
            </a:r>
            <a:r>
              <a:rPr lang="en-IN" b="1" dirty="0" smtClean="0">
                <a:latin typeface="Tw Cen MT" pitchFamily="34" charset="0"/>
              </a:rPr>
              <a:t> syndrome:</a:t>
            </a:r>
          </a:p>
          <a:p>
            <a:pPr algn="just" eaLnBrk="1" hangingPunct="1">
              <a:buFontTx/>
              <a:buNone/>
              <a:defRPr/>
            </a:pPr>
            <a:r>
              <a:rPr lang="en-IN" dirty="0" smtClean="0">
                <a:latin typeface="Tw Cen MT" pitchFamily="34" charset="0"/>
              </a:rPr>
              <a:t>	-</a:t>
            </a:r>
            <a:r>
              <a:rPr lang="en-IN" sz="2000" dirty="0" smtClean="0">
                <a:latin typeface="Tw Cen MT" pitchFamily="34" charset="0"/>
              </a:rPr>
              <a:t>50 – 100 polyps</a:t>
            </a:r>
          </a:p>
          <a:p>
            <a:pPr algn="just" eaLnBrk="1" hangingPunct="1">
              <a:buFontTx/>
              <a:buNone/>
              <a:defRPr/>
            </a:pPr>
            <a:r>
              <a:rPr lang="en-IN" sz="2000" dirty="0" smtClean="0">
                <a:latin typeface="Tw Cen MT" pitchFamily="34" charset="0"/>
              </a:rPr>
              <a:t>	- Risk of </a:t>
            </a:r>
            <a:r>
              <a:rPr lang="en-IN" sz="2000" dirty="0" err="1" smtClean="0">
                <a:latin typeface="Tw Cen MT" pitchFamily="34" charset="0"/>
              </a:rPr>
              <a:t>adenocarcinoma</a:t>
            </a:r>
            <a:endParaRPr lang="en-IN" sz="2000" dirty="0" smtClean="0">
              <a:latin typeface="Tw Cen MT" pitchFamily="34" charset="0"/>
            </a:endParaRPr>
          </a:p>
          <a:p>
            <a:pPr algn="just" eaLnBrk="1" hangingPunct="1">
              <a:defRPr/>
            </a:pPr>
            <a:r>
              <a:rPr lang="en-IN" dirty="0" smtClean="0">
                <a:latin typeface="Tw Cen MT" pitchFamily="34" charset="0"/>
              </a:rPr>
              <a:t> In adult – ‘</a:t>
            </a:r>
            <a:r>
              <a:rPr lang="en-IN" b="1" i="1" dirty="0" smtClean="0">
                <a:latin typeface="Tw Cen MT" pitchFamily="34" charset="0"/>
              </a:rPr>
              <a:t>Retention polyps</a:t>
            </a:r>
            <a:r>
              <a:rPr lang="en-IN" i="1" dirty="0" smtClean="0">
                <a:latin typeface="Tw Cen MT" pitchFamily="34" charset="0"/>
              </a:rPr>
              <a:t>’</a:t>
            </a:r>
          </a:p>
          <a:p>
            <a:pPr algn="just" eaLnBrk="1" hangingPunct="1">
              <a:buFontTx/>
              <a:buNone/>
              <a:defRPr/>
            </a:pPr>
            <a:r>
              <a:rPr lang="en-IN" i="1" dirty="0" smtClean="0">
                <a:latin typeface="Tw Cen MT" pitchFamily="34" charset="0"/>
              </a:rPr>
              <a:t>	- </a:t>
            </a:r>
            <a:r>
              <a:rPr lang="en-IN" sz="2000" dirty="0" smtClean="0">
                <a:latin typeface="Tw Cen MT" pitchFamily="34" charset="0"/>
              </a:rPr>
              <a:t>Occur singly</a:t>
            </a:r>
          </a:p>
          <a:p>
            <a:pPr algn="just" eaLnBrk="1" hangingPunct="1">
              <a:buFontTx/>
              <a:buNone/>
              <a:defRPr/>
            </a:pPr>
            <a:r>
              <a:rPr lang="en-IN" sz="2000" dirty="0" smtClean="0">
                <a:latin typeface="Tw Cen MT" pitchFamily="34" charset="0"/>
              </a:rPr>
              <a:t>	- No malignant potential</a:t>
            </a:r>
          </a:p>
          <a:p>
            <a:pPr algn="just" eaLnBrk="1" hangingPunct="1">
              <a:defRPr/>
            </a:pPr>
            <a:r>
              <a:rPr lang="en-IN" b="1" dirty="0" smtClean="0">
                <a:latin typeface="Tw Cen MT" pitchFamily="34" charset="0"/>
              </a:rPr>
              <a:t>Microscopy:</a:t>
            </a:r>
          </a:p>
          <a:p>
            <a:pPr lvl="1" algn="just" eaLnBrk="1" hangingPunct="1">
              <a:defRPr/>
            </a:pPr>
            <a:r>
              <a:rPr lang="en-IN" dirty="0" smtClean="0">
                <a:latin typeface="Tw Cen MT" pitchFamily="34" charset="0"/>
                <a:ea typeface="+mn-ea"/>
              </a:rPr>
              <a:t>Glands supported by broad bands of smooth muscle fibres</a:t>
            </a:r>
          </a:p>
          <a:p>
            <a:pPr lvl="1" algn="just" eaLnBrk="1" hangingPunct="1">
              <a:defRPr/>
            </a:pPr>
            <a:r>
              <a:rPr lang="en-IN" dirty="0" smtClean="0">
                <a:latin typeface="Tw Cen MT" pitchFamily="34" charset="0"/>
                <a:ea typeface="+mn-ea"/>
              </a:rPr>
              <a:t>Bands thick in centre &amp; thinner at periphery</a:t>
            </a:r>
          </a:p>
          <a:p>
            <a:pPr lvl="1" algn="just" eaLnBrk="1" hangingPunct="1">
              <a:defRPr/>
            </a:pPr>
            <a:r>
              <a:rPr lang="en-IN" dirty="0" smtClean="0">
                <a:latin typeface="Tw Cen MT" pitchFamily="34" charset="0"/>
                <a:ea typeface="+mn-ea"/>
              </a:rPr>
              <a:t>Intermingling of glands.</a:t>
            </a:r>
            <a:endParaRPr lang="en-IN" dirty="0" smtClean="0">
              <a:latin typeface="Tw Cen MT" pitchFamily="34" charset="0"/>
            </a:endParaRPr>
          </a:p>
        </p:txBody>
      </p:sp>
      <p:sp>
        <p:nvSpPr>
          <p:cNvPr id="260100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200199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261123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26112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8557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4213" y="562406"/>
            <a:ext cx="8002587" cy="567463"/>
          </a:xfrm>
        </p:spPr>
        <p:txBody>
          <a:bodyPr lIns="0" tIns="13335" rIns="0" bIns="0" rtlCol="0">
            <a:spAutoFit/>
          </a:bodyPr>
          <a:lstStyle/>
          <a:p>
            <a:pPr marL="12700" algn="l">
              <a:spcBef>
                <a:spcPts val="105"/>
              </a:spcBef>
              <a:defRPr/>
            </a:pPr>
            <a:r>
              <a:rPr b="1" spc="40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b="1" spc="47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b="1" spc="36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KOPLAKIA</a:t>
            </a:r>
          </a:p>
        </p:txBody>
      </p:sp>
      <p:sp>
        <p:nvSpPr>
          <p:cNvPr id="112" name="object 112"/>
          <p:cNvSpPr txBox="1"/>
          <p:nvPr/>
        </p:nvSpPr>
        <p:spPr>
          <a:xfrm>
            <a:off x="250825" y="1773238"/>
            <a:ext cx="8569325" cy="4968668"/>
          </a:xfrm>
          <a:prstGeom prst="rect">
            <a:avLst/>
          </a:prstGeom>
        </p:spPr>
        <p:txBody>
          <a:bodyPr lIns="0" tIns="13335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00"/>
              </a:spcBef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</a:rPr>
              <a:t>(LEUKO-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</a:rPr>
              <a:t>WHITE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/>
              </a:rPr>
              <a:t>; PLAKIA-PATCH)</a:t>
            </a:r>
          </a:p>
          <a:p>
            <a:pPr algn="just" eaLnBrk="1" hangingPunct="1">
              <a:lnSpc>
                <a:spcPct val="150000"/>
              </a:lnSpc>
              <a:spcBef>
                <a:spcPts val="2863"/>
              </a:spcBef>
              <a:buFont typeface="Arial MT"/>
              <a:buChar char="•"/>
              <a:defRPr/>
            </a:pPr>
            <a:r>
              <a:rPr lang="en-US" sz="1600" dirty="0" smtClean="0">
                <a:latin typeface="Aparajita"/>
              </a:rPr>
              <a:t> Oral leukoplakia is defined by the WHO as “a </a:t>
            </a:r>
            <a:r>
              <a:rPr lang="en-US" sz="1600" b="1" u="sng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parajita"/>
              </a:rPr>
              <a:t>white patch or plaque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parajita"/>
              </a:rPr>
              <a:t> </a:t>
            </a:r>
            <a:r>
              <a:rPr lang="en-US" sz="1600" dirty="0" smtClean="0">
                <a:latin typeface="Aparajita"/>
              </a:rPr>
              <a:t>that </a:t>
            </a:r>
            <a:r>
              <a:rPr lang="en-US" sz="1600" b="1" dirty="0" smtClean="0">
                <a:latin typeface="Aparajita"/>
              </a:rPr>
              <a:t>cannot </a:t>
            </a:r>
            <a:r>
              <a:rPr lang="en-US" sz="1600" dirty="0" smtClean="0">
                <a:latin typeface="Aparajita"/>
              </a:rPr>
              <a:t>be scrapped  off and also characterized clinically or pathologically as any other disease”.</a:t>
            </a:r>
          </a:p>
          <a:p>
            <a:pPr algn="just" eaLnBrk="1" hangingPunct="1">
              <a:lnSpc>
                <a:spcPct val="150000"/>
              </a:lnSpc>
              <a:spcBef>
                <a:spcPts val="925"/>
              </a:spcBef>
              <a:buFont typeface="Arial MT"/>
              <a:buChar char="•"/>
              <a:defRPr/>
            </a:pPr>
            <a:r>
              <a:rPr lang="en-US" sz="1600" dirty="0" smtClean="0">
                <a:latin typeface="Aparajita"/>
              </a:rPr>
              <a:t> Leukoplakia generally refers to a firmly attached </a:t>
            </a:r>
            <a:r>
              <a:rPr lang="en-US" sz="1600" b="1" u="sng" dirty="0" smtClean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parajita"/>
              </a:rPr>
              <a:t>white patch</a:t>
            </a:r>
            <a:r>
              <a:rPr lang="en-US" sz="1600" b="1" dirty="0" smtClean="0">
                <a:solidFill>
                  <a:schemeClr val="bg1">
                    <a:lumMod val="85000"/>
                  </a:schemeClr>
                </a:solidFill>
                <a:latin typeface="Aparajita"/>
              </a:rPr>
              <a:t> </a:t>
            </a:r>
            <a:r>
              <a:rPr lang="en-US" sz="1600" dirty="0" smtClean="0">
                <a:latin typeface="Aparajita"/>
              </a:rPr>
              <a:t>on a mucous  membrane which is associated with an </a:t>
            </a:r>
            <a:r>
              <a:rPr lang="en-US" sz="1600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parajita"/>
              </a:rPr>
              <a:t>increased risk of cancer</a:t>
            </a:r>
            <a:r>
              <a:rPr lang="en-US" sz="1600" dirty="0" smtClean="0">
                <a:latin typeface="Aparajita"/>
              </a:rPr>
              <a:t>. The edges of  the lesion are typically abrupt and the lesion changes with time. Advanced  forms may develop </a:t>
            </a:r>
            <a:r>
              <a:rPr lang="en-US" sz="1600" b="1" dirty="0" smtClean="0">
                <a:solidFill>
                  <a:srgbClr val="FF0000"/>
                </a:solidFill>
                <a:latin typeface="Aparajita"/>
              </a:rPr>
              <a:t>red patches</a:t>
            </a:r>
            <a:r>
              <a:rPr lang="en-US" sz="1600" dirty="0" smtClean="0">
                <a:latin typeface="Aparajita"/>
              </a:rPr>
              <a:t>. There are generally no other symptoms. It  usually occurs  within the mouth, although sometimes  mucosa in other parts  of the gastrointestinal tract, urinary tract, or genitals may be affected.</a:t>
            </a:r>
          </a:p>
          <a:p>
            <a:pPr algn="just" eaLnBrk="1" hangingPunct="1">
              <a:lnSpc>
                <a:spcPct val="150000"/>
              </a:lnSpc>
              <a:spcBef>
                <a:spcPts val="1013"/>
              </a:spcBef>
              <a:buFont typeface="Arial MT"/>
              <a:buChar char="•"/>
              <a:defRPr/>
            </a:pPr>
            <a:r>
              <a:rPr lang="en-US" sz="1600" dirty="0" smtClean="0">
                <a:latin typeface="Aparajita"/>
              </a:rPr>
              <a:t> Mild leukoplakia is usually harmless and often goes away on its own. More serious cases may be linked to oral cancer. These must be treated promptly.</a:t>
            </a:r>
          </a:p>
        </p:txBody>
      </p:sp>
    </p:spTree>
    <p:extLst>
      <p:ext uri="{BB962C8B-B14F-4D97-AF65-F5344CB8AC3E}">
        <p14:creationId xmlns:p14="http://schemas.microsoft.com/office/powerpoint/2010/main" val="172463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2560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25604" name="Picture 2" descr="C:\Users\shubhi saxena\Desktop\Imp docs\WhatsApp-Image-2020-09-13-at-9.05.39-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58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26214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262148" name="Picture 2" descr="C:\Users\user\Desktop\colonpol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26444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Title 4"/>
          <p:cNvSpPr>
            <a:spLocks noGrp="1"/>
          </p:cNvSpPr>
          <p:nvPr>
            <p:ph type="title"/>
          </p:nvPr>
        </p:nvSpPr>
        <p:spPr>
          <a:xfrm>
            <a:off x="0" y="620688"/>
            <a:ext cx="7884344" cy="508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  <a:latin typeface="Algerian" pitchFamily="82" charset="0"/>
              </a:rPr>
              <a:t>COLORECTAL CANCER</a:t>
            </a:r>
            <a:endParaRPr lang="en-IN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pic>
        <p:nvPicPr>
          <p:cNvPr id="263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9144000" cy="5589587"/>
          </a:xfrm>
          <a:noFill/>
        </p:spPr>
      </p:pic>
    </p:spTree>
    <p:extLst>
      <p:ext uri="{BB962C8B-B14F-4D97-AF65-F5344CB8AC3E}">
        <p14:creationId xmlns:p14="http://schemas.microsoft.com/office/powerpoint/2010/main" val="181146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264195" name="Content Placeholder 5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IN" sz="1800" b="1" smtClean="0">
                <a:latin typeface="Tw Cen MT" pitchFamily="34" charset="0"/>
              </a:rPr>
              <a:t>Colorectal cancer is the development </a:t>
            </a:r>
            <a:r>
              <a:rPr lang="en-IN" sz="1800" smtClean="0">
                <a:latin typeface="Tw Cen MT" pitchFamily="34" charset="0"/>
              </a:rPr>
              <a:t>of cancer in the colon or rectum.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1800" b="1" smtClean="0">
                <a:latin typeface="Tw Cen MT" pitchFamily="34" charset="0"/>
              </a:rPr>
              <a:t>RISK FACTORS: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Tw Cen MT" pitchFamily="34" charset="0"/>
              </a:rPr>
              <a:t>Previous or family history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Tw Cen MT" pitchFamily="34" charset="0"/>
              </a:rPr>
              <a:t>&gt;&gt; male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Tw Cen MT" pitchFamily="34" charset="0"/>
              </a:rPr>
              <a:t>Smoking cigarettes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Tw Cen MT" pitchFamily="34" charset="0"/>
              </a:rPr>
              <a:t>Genital cancer or breast cancer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Tw Cen MT" pitchFamily="34" charset="0"/>
              </a:rPr>
              <a:t>lack of physical exercise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Tw Cen MT" pitchFamily="34" charset="0"/>
              </a:rPr>
              <a:t>Old age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Tw Cen MT" pitchFamily="34" charset="0"/>
              </a:rPr>
              <a:t>History of gastrectomy.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Tw Cen MT" pitchFamily="34" charset="0"/>
              </a:rPr>
              <a:t>Colon cancer, adenomatous polyps, inflammatory bowel disease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Tw Cen MT" pitchFamily="34" charset="0"/>
              </a:rPr>
              <a:t>Diet high intake of fat, alcohol or red meat and low-fiber diet</a:t>
            </a:r>
          </a:p>
          <a:p>
            <a:pPr algn="just" eaLnBrk="1" hangingPunct="1">
              <a:lnSpc>
                <a:spcPct val="150000"/>
              </a:lnSpc>
            </a:pPr>
            <a:endParaRPr lang="en-IN" sz="1800" smtClean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1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Title 4"/>
          <p:cNvSpPr>
            <a:spLocks noGrp="1"/>
          </p:cNvSpPr>
          <p:nvPr>
            <p:ph type="title"/>
          </p:nvPr>
        </p:nvSpPr>
        <p:spPr>
          <a:xfrm>
            <a:off x="-15877" y="548680"/>
            <a:ext cx="7416800" cy="508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lgerian" pitchFamily="82" charset="0"/>
              </a:rPr>
              <a:t>CLINICAL FEATURES</a:t>
            </a:r>
            <a:endParaRPr lang="en-IN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265219" name="Content Placeholder 5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47211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IN" dirty="0" smtClean="0">
                <a:latin typeface="Tw Cen MT" pitchFamily="34" charset="0"/>
              </a:rPr>
              <a:t>worsening constipation.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dirty="0" smtClean="0">
                <a:latin typeface="Tw Cen MT" pitchFamily="34" charset="0"/>
              </a:rPr>
              <a:t>blood in the stool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dirty="0" smtClean="0">
                <a:latin typeface="Tw Cen MT" pitchFamily="34" charset="0"/>
              </a:rPr>
              <a:t>loss of appetite, loss of weight.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dirty="0" smtClean="0">
                <a:latin typeface="Tw Cen MT" pitchFamily="34" charset="0"/>
              </a:rPr>
              <a:t>Nausea or vomiting 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dirty="0" smtClean="0">
                <a:latin typeface="Tw Cen MT" pitchFamily="34" charset="0"/>
              </a:rPr>
              <a:t>rectal bleeding.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dirty="0" err="1" smtClean="0">
                <a:latin typeface="Tw Cen MT" pitchFamily="34" charset="0"/>
              </a:rPr>
              <a:t>Anemia</a:t>
            </a:r>
            <a:r>
              <a:rPr lang="en-IN" dirty="0" smtClean="0">
                <a:latin typeface="Tw Cen MT" pitchFamily="34" charset="0"/>
              </a:rPr>
              <a:t>/weight loss.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dirty="0" smtClean="0">
                <a:latin typeface="Tw Cen MT" pitchFamily="34" charset="0"/>
              </a:rPr>
              <a:t>change in bowel habit</a:t>
            </a:r>
          </a:p>
        </p:txBody>
      </p:sp>
    </p:spTree>
    <p:extLst>
      <p:ext uri="{BB962C8B-B14F-4D97-AF65-F5344CB8AC3E}">
        <p14:creationId xmlns:p14="http://schemas.microsoft.com/office/powerpoint/2010/main" val="325870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Title 4"/>
          <p:cNvSpPr>
            <a:spLocks noGrp="1"/>
          </p:cNvSpPr>
          <p:nvPr>
            <p:ph type="title"/>
          </p:nvPr>
        </p:nvSpPr>
        <p:spPr>
          <a:xfrm>
            <a:off x="-252536" y="620688"/>
            <a:ext cx="7416800" cy="508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Algerian" pitchFamily="82" charset="0"/>
              </a:rPr>
              <a:t>PATHOPHYSIOLOGY</a:t>
            </a:r>
            <a:endParaRPr lang="en-IN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266243" name="Content Placeholder 5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IN" sz="2400" smtClean="0">
                <a:latin typeface="Tw Cen MT" pitchFamily="34" charset="0"/>
              </a:rPr>
              <a:t>Cancer of the colon and rectum is predominantly (95%) </a:t>
            </a:r>
            <a:r>
              <a:rPr lang="en-IN" sz="2400" b="1" smtClean="0">
                <a:latin typeface="Tw Cen MT" pitchFamily="34" charset="0"/>
              </a:rPr>
              <a:t>adenocarcinoma</a:t>
            </a:r>
            <a:r>
              <a:rPr lang="en-IN" sz="2400" smtClean="0">
                <a:latin typeface="Tw Cen MT" pitchFamily="34" charset="0"/>
              </a:rPr>
              <a:t> (ie, arising from the epithelial lining of the intestine).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2400" smtClean="0">
                <a:latin typeface="Tw Cen MT" pitchFamily="34" charset="0"/>
              </a:rPr>
              <a:t>It may start as a benign polyp but may become malignant, invade and destroy normal tissues, and extend into surrounding structures.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2400" smtClean="0">
                <a:latin typeface="Tw Cen MT" pitchFamily="34" charset="0"/>
              </a:rPr>
              <a:t>Cancer cells may migrate away from the primary tumor and spread to other parts of the body (most often to the liver, peritoneum, and lungs)</a:t>
            </a:r>
          </a:p>
        </p:txBody>
      </p:sp>
    </p:spTree>
    <p:extLst>
      <p:ext uri="{BB962C8B-B14F-4D97-AF65-F5344CB8AC3E}">
        <p14:creationId xmlns:p14="http://schemas.microsoft.com/office/powerpoint/2010/main" val="422961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2672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40235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itle 1"/>
          <p:cNvSpPr>
            <a:spLocks noGrp="1"/>
          </p:cNvSpPr>
          <p:nvPr>
            <p:ph type="title"/>
          </p:nvPr>
        </p:nvSpPr>
        <p:spPr>
          <a:xfrm>
            <a:off x="-252536" y="548680"/>
            <a:ext cx="7416800" cy="508000"/>
          </a:xfrm>
        </p:spPr>
        <p:txBody>
          <a:bodyPr/>
          <a:lstStyle/>
          <a:p>
            <a:pPr algn="ctr" eaLnBrk="1" hangingPunct="1"/>
            <a:r>
              <a:rPr lang="en-US" dirty="0" smtClean="0">
                <a:solidFill>
                  <a:schemeClr val="bg1"/>
                </a:solidFill>
                <a:latin typeface="Algerian" pitchFamily="82" charset="0"/>
              </a:rPr>
              <a:t>GROWTH PATTERNS</a:t>
            </a:r>
            <a:endParaRPr lang="en-IN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268291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/>
          <a:lstStyle/>
          <a:p>
            <a:pPr algn="just" eaLnBrk="1" hangingPunct="1"/>
            <a:r>
              <a:rPr lang="en-US" smtClean="0">
                <a:latin typeface="Tw Cen MT" pitchFamily="34" charset="0"/>
              </a:rPr>
              <a:t>POLYPOID</a:t>
            </a:r>
          </a:p>
          <a:p>
            <a:pPr algn="just" eaLnBrk="1" hangingPunct="1"/>
            <a:r>
              <a:rPr lang="en-US" smtClean="0">
                <a:latin typeface="Tw Cen MT" pitchFamily="34" charset="0"/>
              </a:rPr>
              <a:t>ANNULAR, CONSTRICTING</a:t>
            </a:r>
          </a:p>
          <a:p>
            <a:pPr algn="just" eaLnBrk="1" hangingPunct="1"/>
            <a:r>
              <a:rPr lang="en-US" smtClean="0">
                <a:latin typeface="Tw Cen MT" pitchFamily="34" charset="0"/>
              </a:rPr>
              <a:t>DIFFUSE</a:t>
            </a:r>
          </a:p>
          <a:p>
            <a:pPr eaLnBrk="1" hangingPunct="1">
              <a:buFontTx/>
              <a:buNone/>
            </a:pPr>
            <a:endParaRPr lang="en-IN" smtClean="0"/>
          </a:p>
        </p:txBody>
      </p:sp>
      <p:pic>
        <p:nvPicPr>
          <p:cNvPr id="268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2650"/>
            <a:ext cx="4427538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8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08275"/>
            <a:ext cx="4716462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694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22225"/>
          <a:ext cx="9144000" cy="6789739"/>
        </p:xfrm>
        <a:graphic>
          <a:graphicData uri="http://schemas.openxmlformats.org/drawingml/2006/table">
            <a:tbl>
              <a:tblPr/>
              <a:tblGrid>
                <a:gridCol w="1959429"/>
                <a:gridCol w="7184571"/>
              </a:tblGrid>
              <a:tr h="400031">
                <a:tc>
                  <a:txBody>
                    <a:bodyPr/>
                    <a:lstStyle/>
                    <a:p>
                      <a:r>
                        <a:rPr lang="en-US" sz="1300" b="1" dirty="0">
                          <a:solidFill>
                            <a:srgbClr val="0E03EF"/>
                          </a:solidFill>
                        </a:rPr>
                        <a:t>Tumor Stage</a:t>
                      </a:r>
                      <a:endParaRPr lang="en-US" sz="1300" dirty="0">
                        <a:solidFill>
                          <a:srgbClr val="0E03EF"/>
                        </a:solidFill>
                      </a:endParaRPr>
                    </a:p>
                  </a:txBody>
                  <a:tcPr marL="20443" marR="20443" marT="20444" marB="2044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rgbClr val="0E03EF"/>
                          </a:solidFill>
                        </a:rPr>
                        <a:t>Histologic Features of the Neoplasm</a:t>
                      </a:r>
                      <a:endParaRPr lang="en-US" sz="1300">
                        <a:solidFill>
                          <a:srgbClr val="0E03EF"/>
                        </a:solidFill>
                      </a:endParaRPr>
                    </a:p>
                  </a:txBody>
                  <a:tcPr marL="20443" marR="20443" marT="20444" marB="20444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74563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Tis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b="1">
                          <a:solidFill>
                            <a:srgbClr val="0E03EF"/>
                          </a:solidFill>
                        </a:rPr>
                        <a:t>Carcinoma in situ (high-grade dysplasia) or intramucosal carcinoma (lamina propria invasion)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2004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T1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solidFill>
                            <a:srgbClr val="0E03EF"/>
                          </a:solidFill>
                        </a:rPr>
                        <a:t>Tumor breaches the </a:t>
                      </a:r>
                      <a:r>
                        <a:rPr lang="en-US" sz="2000" b="1" dirty="0" err="1" smtClean="0">
                          <a:solidFill>
                            <a:srgbClr val="FF0000"/>
                          </a:solidFill>
                        </a:rPr>
                        <a:t>muscularis</a:t>
                      </a:r>
                      <a:r>
                        <a:rPr lang="en-US" sz="2000" b="1" dirty="0" smtClean="0">
                          <a:solidFill>
                            <a:srgbClr val="FF0000"/>
                          </a:solidFill>
                        </a:rPr>
                        <a:t> muc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osa</a:t>
                      </a:r>
                      <a:r>
                        <a:rPr lang="en-US" sz="1800" b="1" dirty="0" smtClean="0">
                          <a:solidFill>
                            <a:srgbClr val="0E03EF"/>
                          </a:solidFill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E03EF"/>
                          </a:solidFill>
                        </a:rPr>
                        <a:t>invades </a:t>
                      </a:r>
                      <a:r>
                        <a:rPr lang="en-US" sz="1800" b="1" dirty="0" smtClean="0">
                          <a:solidFill>
                            <a:srgbClr val="0E03EF"/>
                          </a:solidFill>
                        </a:rPr>
                        <a:t>into </a:t>
                      </a:r>
                      <a:r>
                        <a:rPr lang="en-US" sz="1800" b="1" dirty="0" err="1" smtClean="0">
                          <a:solidFill>
                            <a:srgbClr val="0E03EF"/>
                          </a:solidFill>
                        </a:rPr>
                        <a:t>submucosa</a:t>
                      </a:r>
                      <a:endParaRPr lang="en-US" sz="1800" b="1" dirty="0">
                        <a:solidFill>
                          <a:srgbClr val="0E03EF"/>
                        </a:solidFill>
                      </a:endParaRP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31629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T2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E03EF"/>
                          </a:solidFill>
                        </a:rPr>
                        <a:t>Extending into the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muscularis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propria</a:t>
                      </a:r>
                      <a:r>
                        <a:rPr lang="en-US" sz="2000" b="1" dirty="0">
                          <a:solidFill>
                            <a:srgbClr val="0E03EF"/>
                          </a:solidFill>
                        </a:rPr>
                        <a:t> </a:t>
                      </a:r>
                      <a:r>
                        <a:rPr lang="en-US" sz="1800" b="1" dirty="0">
                          <a:solidFill>
                            <a:srgbClr val="0E03EF"/>
                          </a:solidFill>
                        </a:rPr>
                        <a:t>but not penetrating through it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31629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T3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E03EF"/>
                          </a:solidFill>
                        </a:rPr>
                        <a:t>Penetrating through the </a:t>
                      </a:r>
                      <a:r>
                        <a:rPr lang="en-US" sz="1800" b="1" dirty="0" err="1">
                          <a:solidFill>
                            <a:srgbClr val="0E03EF"/>
                          </a:solidFill>
                        </a:rPr>
                        <a:t>muscularis</a:t>
                      </a:r>
                      <a:r>
                        <a:rPr lang="en-US" sz="1800" b="1" dirty="0">
                          <a:solidFill>
                            <a:srgbClr val="0E03EF"/>
                          </a:solidFill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0E03EF"/>
                          </a:solidFill>
                        </a:rPr>
                        <a:t>propria</a:t>
                      </a:r>
                      <a:r>
                        <a:rPr lang="en-US" sz="1800" b="1" dirty="0">
                          <a:solidFill>
                            <a:srgbClr val="0E03EF"/>
                          </a:solidFill>
                        </a:rPr>
                        <a:t> into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subserosa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31629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T4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E03EF"/>
                          </a:solidFill>
                        </a:rPr>
                        <a:t>Tumor directly invades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other</a:t>
                      </a:r>
                      <a:r>
                        <a:rPr lang="en-US" sz="1800" b="1" dirty="0">
                          <a:solidFill>
                            <a:srgbClr val="0E03EF"/>
                          </a:solidFill>
                        </a:rPr>
                        <a:t> organs or structures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Nx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E03EF"/>
                          </a:solidFill>
                        </a:rPr>
                        <a:t>Regional lymph nodes cannot be assessed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N0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No regional lymph node metastasis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N1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Metastasis in 1 to 3 lymph nodes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N2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Metastasis in 4 or more lymph nodes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Mx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Distant metastasis cannot be assessed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M0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No distant metastasis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0031">
                <a:tc>
                  <a:txBody>
                    <a:bodyPr/>
                    <a:lstStyle/>
                    <a:p>
                      <a:r>
                        <a:rPr lang="en-US" sz="1800" b="1">
                          <a:solidFill>
                            <a:srgbClr val="0E03EF"/>
                          </a:solidFill>
                        </a:rPr>
                        <a:t>M1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rgbClr val="0E03EF"/>
                          </a:solidFill>
                        </a:rPr>
                        <a:t>Distant metastasis</a:t>
                      </a:r>
                    </a:p>
                  </a:txBody>
                  <a:tcPr marL="20443" marR="20443" marT="20444" marB="20444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03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                               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endParaRPr lang="en-US" smtClean="0"/>
          </a:p>
        </p:txBody>
      </p:sp>
      <p:sp>
        <p:nvSpPr>
          <p:cNvPr id="270339" name="Title 2"/>
          <p:cNvSpPr>
            <a:spLocks noGrp="1"/>
          </p:cNvSpPr>
          <p:nvPr>
            <p:ph type="title"/>
          </p:nvPr>
        </p:nvSpPr>
        <p:spPr>
          <a:xfrm>
            <a:off x="381000" y="26670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sz="13800" b="1" dirty="0" smtClean="0">
                <a:latin typeface="Algerian" pitchFamily="82" charset="0"/>
              </a:rPr>
              <a:t>MCQ</a:t>
            </a:r>
          </a:p>
        </p:txBody>
      </p:sp>
    </p:spTree>
    <p:extLst>
      <p:ext uri="{BB962C8B-B14F-4D97-AF65-F5344CB8AC3E}">
        <p14:creationId xmlns:p14="http://schemas.microsoft.com/office/powerpoint/2010/main" val="23354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282627" name="Picture 2" descr="C:\Users\user\Desktop\LECTURES SBKS\downloa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171281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90270" y="2355469"/>
            <a:ext cx="3066846" cy="238886"/>
          </a:xfrm>
          <a:prstGeom prst="rect">
            <a:avLst/>
          </a:prstGeom>
        </p:spPr>
      </p:pic>
      <p:sp>
        <p:nvSpPr>
          <p:cNvPr id="26628" name="object 5"/>
          <p:cNvSpPr txBox="1">
            <a:spLocks noChangeArrowheads="1"/>
          </p:cNvSpPr>
          <p:nvPr/>
        </p:nvSpPr>
        <p:spPr bwMode="auto">
          <a:xfrm>
            <a:off x="1189038" y="2625725"/>
            <a:ext cx="5903912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0645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spcBef>
                <a:spcPts val="638"/>
              </a:spcBef>
              <a:buFont typeface="Wingdings" pitchFamily="2" charset="2"/>
              <a:buChar char=""/>
              <a:defRPr/>
            </a:pPr>
            <a:r>
              <a:rPr lang="en-US" sz="2200" dirty="0" smtClean="0">
                <a:latin typeface="Cambria" pitchFamily="18" charset="0"/>
              </a:rPr>
              <a:t>FNAC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ts val="638"/>
              </a:spcBef>
              <a:buFont typeface="Wingdings" pitchFamily="2" charset="2"/>
              <a:buChar char=""/>
              <a:defRPr/>
            </a:pPr>
            <a:r>
              <a:rPr lang="en-US" sz="2200" dirty="0" smtClean="0">
                <a:latin typeface="Cambria" pitchFamily="18" charset="0"/>
              </a:rPr>
              <a:t>Imaging:</a:t>
            </a:r>
          </a:p>
          <a:p>
            <a:pPr algn="just" eaLnBrk="1" hangingPunct="1">
              <a:lnSpc>
                <a:spcPct val="150000"/>
              </a:lnSpc>
              <a:spcBef>
                <a:spcPts val="500"/>
              </a:spcBef>
              <a:defRPr/>
            </a:pPr>
            <a:r>
              <a:rPr lang="en-US" sz="2000" dirty="0" smtClean="0">
                <a:latin typeface="Wingdings" pitchFamily="2" charset="2"/>
              </a:rPr>
              <a:t>	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Ultrasound</a:t>
            </a:r>
          </a:p>
          <a:p>
            <a:pPr marL="1485900" lvl="2" indent="-342900" algn="just" eaLnBrk="1" hangingPunct="1">
              <a:lnSpc>
                <a:spcPct val="150000"/>
              </a:lnSpc>
              <a:spcBef>
                <a:spcPts val="475"/>
              </a:spcBef>
              <a:buFont typeface="Wingdings" pitchFamily="2" charset="2"/>
              <a:buChar char=""/>
              <a:defRPr/>
            </a:pPr>
            <a:r>
              <a:rPr lang="en-US" sz="2000" dirty="0" smtClean="0">
                <a:latin typeface="Cambria" pitchFamily="18" charset="0"/>
              </a:rPr>
              <a:t>CT scan</a:t>
            </a:r>
          </a:p>
          <a:p>
            <a:pPr lvl="1" indent="0" algn="just" eaLnBrk="1" hangingPunct="1">
              <a:lnSpc>
                <a:spcPct val="150000"/>
              </a:lnSpc>
              <a:spcBef>
                <a:spcPts val="475"/>
              </a:spcBef>
              <a:defRPr/>
            </a:pPr>
            <a:r>
              <a:rPr lang="en-US" sz="2000" dirty="0" smtClean="0">
                <a:latin typeface="Wingdings" pitchFamily="2" charset="2"/>
              </a:rPr>
              <a:t>		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MRI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00113" y="348398"/>
            <a:ext cx="6638925" cy="714491"/>
          </a:xfrm>
        </p:spPr>
        <p:txBody>
          <a:bodyPr lIns="0" tIns="12700" rIns="0" bIns="0" rtlCol="0">
            <a:spAutoFit/>
          </a:bodyPr>
          <a:lstStyle/>
          <a:p>
            <a:pPr marL="12700">
              <a:lnSpc>
                <a:spcPts val="6320"/>
              </a:lnSpc>
              <a:spcBef>
                <a:spcPts val="100"/>
              </a:spcBef>
              <a:defRPr/>
            </a:pPr>
            <a:r>
              <a:rPr b="1" spc="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Pleomorphic</a:t>
            </a:r>
            <a:r>
              <a:rPr b="1" spc="10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23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Adenoma</a:t>
            </a:r>
          </a:p>
        </p:txBody>
      </p:sp>
    </p:spTree>
    <p:extLst>
      <p:ext uri="{BB962C8B-B14F-4D97-AF65-F5344CB8AC3E}">
        <p14:creationId xmlns:p14="http://schemas.microsoft.com/office/powerpoint/2010/main" val="333358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object 4"/>
          <p:cNvGrpSpPr>
            <a:grpSpLocks/>
          </p:cNvGrpSpPr>
          <p:nvPr/>
        </p:nvGrpSpPr>
        <p:grpSpPr bwMode="auto">
          <a:xfrm>
            <a:off x="790575" y="2405063"/>
            <a:ext cx="306388" cy="184150"/>
            <a:chOff x="790270" y="2404491"/>
            <a:chExt cx="306070" cy="184785"/>
          </a:xfrm>
        </p:grpSpPr>
        <p:sp>
          <p:nvSpPr>
            <p:cNvPr id="27654" name="object 5"/>
            <p:cNvSpPr>
              <a:spLocks/>
            </p:cNvSpPr>
            <p:nvPr/>
          </p:nvSpPr>
          <p:spPr bwMode="auto">
            <a:xfrm>
              <a:off x="801800" y="2415921"/>
              <a:ext cx="283210" cy="161925"/>
            </a:xfrm>
            <a:custGeom>
              <a:avLst/>
              <a:gdLst>
                <a:gd name="T0" fmla="*/ 5519 w 283209"/>
                <a:gd name="T1" fmla="*/ 56927 h 161925"/>
                <a:gd name="T2" fmla="*/ 24677 w 283209"/>
                <a:gd name="T3" fmla="*/ 139573 h 161925"/>
                <a:gd name="T4" fmla="*/ 89053 w 283209"/>
                <a:gd name="T5" fmla="*/ 161670 h 161925"/>
                <a:gd name="T6" fmla="*/ 63991 w 283209"/>
                <a:gd name="T7" fmla="*/ 146986 h 161925"/>
                <a:gd name="T8" fmla="*/ 29450 w 283209"/>
                <a:gd name="T9" fmla="*/ 90042 h 161925"/>
                <a:gd name="T10" fmla="*/ 132592 w 283209"/>
                <a:gd name="T11" fmla="*/ 27558 h 161925"/>
                <a:gd name="T12" fmla="*/ 78627 w 283209"/>
                <a:gd name="T13" fmla="*/ 13842 h 161925"/>
                <a:gd name="T14" fmla="*/ 187941 w 283209"/>
                <a:gd name="T15" fmla="*/ 135739 h 161925"/>
                <a:gd name="T16" fmla="*/ 260801 w 283209"/>
                <a:gd name="T17" fmla="*/ 161670 h 161925"/>
                <a:gd name="T18" fmla="*/ 282247 w 283209"/>
                <a:gd name="T19" fmla="*/ 152273 h 161925"/>
                <a:gd name="T20" fmla="*/ 198403 w 283209"/>
                <a:gd name="T21" fmla="*/ 133445 h 161925"/>
                <a:gd name="T22" fmla="*/ 181477 w 283209"/>
                <a:gd name="T23" fmla="*/ 75691 h 161925"/>
                <a:gd name="T24" fmla="*/ 226796 w 283209"/>
                <a:gd name="T25" fmla="*/ 115270 h 161925"/>
                <a:gd name="T26" fmla="*/ 240189 w 283209"/>
                <a:gd name="T27" fmla="*/ 142065 h 161925"/>
                <a:gd name="T28" fmla="*/ 282247 w 283209"/>
                <a:gd name="T29" fmla="*/ 152273 h 161925"/>
                <a:gd name="T30" fmla="*/ 266242 w 283209"/>
                <a:gd name="T31" fmla="*/ 137558 h 161925"/>
                <a:gd name="T32" fmla="*/ 254604 w 283209"/>
                <a:gd name="T33" fmla="*/ 109219 h 161925"/>
                <a:gd name="T34" fmla="*/ 243593 w 283209"/>
                <a:gd name="T35" fmla="*/ 94361 h 161925"/>
                <a:gd name="T36" fmla="*/ 239223 w 283209"/>
                <a:gd name="T37" fmla="*/ 85736 h 161925"/>
                <a:gd name="T38" fmla="*/ 259259 w 283209"/>
                <a:gd name="T39" fmla="*/ 76073 h 161925"/>
                <a:gd name="T40" fmla="*/ 110770 w 283209"/>
                <a:gd name="T41" fmla="*/ 77469 h 161925"/>
                <a:gd name="T42" fmla="*/ 107910 w 283209"/>
                <a:gd name="T43" fmla="*/ 97536 h 161925"/>
                <a:gd name="T44" fmla="*/ 149829 w 283209"/>
                <a:gd name="T45" fmla="*/ 137032 h 161925"/>
                <a:gd name="T46" fmla="*/ 171851 w 283209"/>
                <a:gd name="T47" fmla="*/ 122808 h 161925"/>
                <a:gd name="T48" fmla="*/ 185594 w 283209"/>
                <a:gd name="T49" fmla="*/ 112518 h 161925"/>
                <a:gd name="T50" fmla="*/ 120892 w 283209"/>
                <a:gd name="T51" fmla="*/ 100583 h 161925"/>
                <a:gd name="T52" fmla="*/ 119114 w 283209"/>
                <a:gd name="T53" fmla="*/ 83312 h 161925"/>
                <a:gd name="T54" fmla="*/ 132592 w 283209"/>
                <a:gd name="T55" fmla="*/ 27558 h 161925"/>
                <a:gd name="T56" fmla="*/ 119541 w 283209"/>
                <a:gd name="T57" fmla="*/ 31940 h 161925"/>
                <a:gd name="T58" fmla="*/ 163075 w 283209"/>
                <a:gd name="T59" fmla="*/ 98043 h 161925"/>
                <a:gd name="T60" fmla="*/ 185576 w 283209"/>
                <a:gd name="T61" fmla="*/ 112394 h 161925"/>
                <a:gd name="T62" fmla="*/ 212767 w 283209"/>
                <a:gd name="T63" fmla="*/ 75691 h 161925"/>
                <a:gd name="T64" fmla="*/ 185163 w 283209"/>
                <a:gd name="T65" fmla="*/ 65089 h 161925"/>
                <a:gd name="T66" fmla="*/ 146416 w 283209"/>
                <a:gd name="T67" fmla="*/ 34845 h 161925"/>
                <a:gd name="T68" fmla="*/ 207969 w 283209"/>
                <a:gd name="T69" fmla="*/ 18287 h 161925"/>
                <a:gd name="T70" fmla="*/ 227627 w 283209"/>
                <a:gd name="T71" fmla="*/ 23699 h 161925"/>
                <a:gd name="T72" fmla="*/ 243834 w 283209"/>
                <a:gd name="T73" fmla="*/ 42037 h 161925"/>
                <a:gd name="T74" fmla="*/ 230436 w 283209"/>
                <a:gd name="T75" fmla="*/ 73659 h 161925"/>
                <a:gd name="T76" fmla="*/ 273584 w 283209"/>
                <a:gd name="T77" fmla="*/ 44902 h 161925"/>
                <a:gd name="T78" fmla="*/ 265020 w 283209"/>
                <a:gd name="T79" fmla="*/ 19885 h 161925"/>
                <a:gd name="T80" fmla="*/ 205255 w 283209"/>
                <a:gd name="T81" fmla="*/ 1785 h 161925"/>
                <a:gd name="T82" fmla="*/ 168079 w 283209"/>
                <a:gd name="T83" fmla="*/ 28575 h 161925"/>
                <a:gd name="T84" fmla="*/ 190629 w 283209"/>
                <a:gd name="T85" fmla="*/ 22383 h 161925"/>
                <a:gd name="T86" fmla="*/ 263483 w 283209"/>
                <a:gd name="T87" fmla="*/ 18287 h 161925"/>
                <a:gd name="T88" fmla="*/ 241328 w 283209"/>
                <a:gd name="T89" fmla="*/ 3238 h 1619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83209" h="161925">
                  <a:moveTo>
                    <a:pt x="78627" y="13842"/>
                  </a:moveTo>
                  <a:lnTo>
                    <a:pt x="34317" y="25255"/>
                  </a:lnTo>
                  <a:lnTo>
                    <a:pt x="5519" y="56927"/>
                  </a:lnTo>
                  <a:lnTo>
                    <a:pt x="0" y="85851"/>
                  </a:lnTo>
                  <a:lnTo>
                    <a:pt x="1464" y="100583"/>
                  </a:lnTo>
                  <a:lnTo>
                    <a:pt x="24677" y="139573"/>
                  </a:lnTo>
                  <a:lnTo>
                    <a:pt x="68588" y="160289"/>
                  </a:lnTo>
                  <a:lnTo>
                    <a:pt x="86221" y="161670"/>
                  </a:lnTo>
                  <a:lnTo>
                    <a:pt x="89053" y="161670"/>
                  </a:lnTo>
                  <a:lnTo>
                    <a:pt x="89053" y="152400"/>
                  </a:lnTo>
                  <a:lnTo>
                    <a:pt x="75754" y="150568"/>
                  </a:lnTo>
                  <a:lnTo>
                    <a:pt x="63991" y="146986"/>
                  </a:lnTo>
                  <a:lnTo>
                    <a:pt x="33186" y="116236"/>
                  </a:lnTo>
                  <a:lnTo>
                    <a:pt x="29355" y="94361"/>
                  </a:lnTo>
                  <a:lnTo>
                    <a:pt x="29450" y="90042"/>
                  </a:lnTo>
                  <a:lnTo>
                    <a:pt x="47524" y="46100"/>
                  </a:lnTo>
                  <a:lnTo>
                    <a:pt x="93511" y="27558"/>
                  </a:lnTo>
                  <a:lnTo>
                    <a:pt x="132592" y="27558"/>
                  </a:lnTo>
                  <a:lnTo>
                    <a:pt x="124283" y="23177"/>
                  </a:lnTo>
                  <a:lnTo>
                    <a:pt x="101689" y="16176"/>
                  </a:lnTo>
                  <a:lnTo>
                    <a:pt x="78627" y="13842"/>
                  </a:lnTo>
                  <a:close/>
                </a:path>
                <a:path w="283209" h="161925">
                  <a:moveTo>
                    <a:pt x="187456" y="115569"/>
                  </a:moveTo>
                  <a:lnTo>
                    <a:pt x="176112" y="115569"/>
                  </a:lnTo>
                  <a:lnTo>
                    <a:pt x="187935" y="135739"/>
                  </a:lnTo>
                  <a:lnTo>
                    <a:pt x="205990" y="150145"/>
                  </a:lnTo>
                  <a:lnTo>
                    <a:pt x="230277" y="158789"/>
                  </a:lnTo>
                  <a:lnTo>
                    <a:pt x="260795" y="161670"/>
                  </a:lnTo>
                  <a:lnTo>
                    <a:pt x="282678" y="161670"/>
                  </a:lnTo>
                  <a:lnTo>
                    <a:pt x="282678" y="152400"/>
                  </a:lnTo>
                  <a:lnTo>
                    <a:pt x="282241" y="152273"/>
                  </a:lnTo>
                  <a:lnTo>
                    <a:pt x="249632" y="152273"/>
                  </a:lnTo>
                  <a:lnTo>
                    <a:pt x="219745" y="146704"/>
                  </a:lnTo>
                  <a:lnTo>
                    <a:pt x="198397" y="133445"/>
                  </a:lnTo>
                  <a:lnTo>
                    <a:pt x="187456" y="115569"/>
                  </a:lnTo>
                  <a:close/>
                </a:path>
                <a:path w="283209" h="161925">
                  <a:moveTo>
                    <a:pt x="212761" y="75691"/>
                  </a:moveTo>
                  <a:lnTo>
                    <a:pt x="181471" y="75691"/>
                  </a:lnTo>
                  <a:lnTo>
                    <a:pt x="191739" y="81623"/>
                  </a:lnTo>
                  <a:lnTo>
                    <a:pt x="200520" y="87233"/>
                  </a:lnTo>
                  <a:lnTo>
                    <a:pt x="226790" y="115270"/>
                  </a:lnTo>
                  <a:lnTo>
                    <a:pt x="232373" y="127380"/>
                  </a:lnTo>
                  <a:lnTo>
                    <a:pt x="236073" y="135288"/>
                  </a:lnTo>
                  <a:lnTo>
                    <a:pt x="240183" y="142065"/>
                  </a:lnTo>
                  <a:lnTo>
                    <a:pt x="244703" y="147722"/>
                  </a:lnTo>
                  <a:lnTo>
                    <a:pt x="249632" y="152273"/>
                  </a:lnTo>
                  <a:lnTo>
                    <a:pt x="282241" y="152273"/>
                  </a:lnTo>
                  <a:lnTo>
                    <a:pt x="277029" y="150754"/>
                  </a:lnTo>
                  <a:lnTo>
                    <a:pt x="271549" y="145811"/>
                  </a:lnTo>
                  <a:lnTo>
                    <a:pt x="266236" y="137558"/>
                  </a:lnTo>
                  <a:lnTo>
                    <a:pt x="261088" y="125983"/>
                  </a:lnTo>
                  <a:lnTo>
                    <a:pt x="258268" y="118871"/>
                  </a:lnTo>
                  <a:lnTo>
                    <a:pt x="254598" y="109219"/>
                  </a:lnTo>
                  <a:lnTo>
                    <a:pt x="250928" y="102362"/>
                  </a:lnTo>
                  <a:lnTo>
                    <a:pt x="247257" y="98298"/>
                  </a:lnTo>
                  <a:lnTo>
                    <a:pt x="243587" y="94361"/>
                  </a:lnTo>
                  <a:lnTo>
                    <a:pt x="237580" y="90804"/>
                  </a:lnTo>
                  <a:lnTo>
                    <a:pt x="229249" y="87502"/>
                  </a:lnTo>
                  <a:lnTo>
                    <a:pt x="239217" y="85736"/>
                  </a:lnTo>
                  <a:lnTo>
                    <a:pt x="247995" y="82899"/>
                  </a:lnTo>
                  <a:lnTo>
                    <a:pt x="255586" y="78966"/>
                  </a:lnTo>
                  <a:lnTo>
                    <a:pt x="259253" y="76073"/>
                  </a:lnTo>
                  <a:lnTo>
                    <a:pt x="215850" y="76073"/>
                  </a:lnTo>
                  <a:lnTo>
                    <a:pt x="212761" y="75691"/>
                  </a:lnTo>
                  <a:close/>
                </a:path>
                <a:path w="283209" h="161925">
                  <a:moveTo>
                    <a:pt x="110770" y="77469"/>
                  </a:moveTo>
                  <a:lnTo>
                    <a:pt x="108789" y="83819"/>
                  </a:lnTo>
                  <a:lnTo>
                    <a:pt x="107799" y="90042"/>
                  </a:lnTo>
                  <a:lnTo>
                    <a:pt x="107910" y="97536"/>
                  </a:lnTo>
                  <a:lnTo>
                    <a:pt x="129084" y="134159"/>
                  </a:lnTo>
                  <a:lnTo>
                    <a:pt x="143066" y="137032"/>
                  </a:lnTo>
                  <a:lnTo>
                    <a:pt x="149823" y="137032"/>
                  </a:lnTo>
                  <a:lnTo>
                    <a:pt x="155944" y="135254"/>
                  </a:lnTo>
                  <a:lnTo>
                    <a:pt x="166955" y="128142"/>
                  </a:lnTo>
                  <a:lnTo>
                    <a:pt x="171845" y="122808"/>
                  </a:lnTo>
                  <a:lnTo>
                    <a:pt x="176112" y="115569"/>
                  </a:lnTo>
                  <a:lnTo>
                    <a:pt x="187456" y="115569"/>
                  </a:lnTo>
                  <a:lnTo>
                    <a:pt x="185588" y="112518"/>
                  </a:lnTo>
                  <a:lnTo>
                    <a:pt x="134392" y="112394"/>
                  </a:lnTo>
                  <a:lnTo>
                    <a:pt x="129236" y="109981"/>
                  </a:lnTo>
                  <a:lnTo>
                    <a:pt x="120892" y="100583"/>
                  </a:lnTo>
                  <a:lnTo>
                    <a:pt x="118809" y="94741"/>
                  </a:lnTo>
                  <a:lnTo>
                    <a:pt x="118931" y="84836"/>
                  </a:lnTo>
                  <a:lnTo>
                    <a:pt x="119114" y="83312"/>
                  </a:lnTo>
                  <a:lnTo>
                    <a:pt x="119711" y="80263"/>
                  </a:lnTo>
                  <a:lnTo>
                    <a:pt x="110770" y="77469"/>
                  </a:lnTo>
                  <a:close/>
                </a:path>
                <a:path w="283209" h="161925">
                  <a:moveTo>
                    <a:pt x="132592" y="27558"/>
                  </a:moveTo>
                  <a:lnTo>
                    <a:pt x="93511" y="27558"/>
                  </a:lnTo>
                  <a:lnTo>
                    <a:pt x="106829" y="28654"/>
                  </a:lnTo>
                  <a:lnTo>
                    <a:pt x="119541" y="31940"/>
                  </a:lnTo>
                  <a:lnTo>
                    <a:pt x="152944" y="54086"/>
                  </a:lnTo>
                  <a:lnTo>
                    <a:pt x="165545" y="91439"/>
                  </a:lnTo>
                  <a:lnTo>
                    <a:pt x="163069" y="98043"/>
                  </a:lnTo>
                  <a:lnTo>
                    <a:pt x="153138" y="109474"/>
                  </a:lnTo>
                  <a:lnTo>
                    <a:pt x="147283" y="112394"/>
                  </a:lnTo>
                  <a:lnTo>
                    <a:pt x="185570" y="112394"/>
                  </a:lnTo>
                  <a:lnTo>
                    <a:pt x="181319" y="83946"/>
                  </a:lnTo>
                  <a:lnTo>
                    <a:pt x="181471" y="75691"/>
                  </a:lnTo>
                  <a:lnTo>
                    <a:pt x="212761" y="75691"/>
                  </a:lnTo>
                  <a:lnTo>
                    <a:pt x="205989" y="74856"/>
                  </a:lnTo>
                  <a:lnTo>
                    <a:pt x="195759" y="71199"/>
                  </a:lnTo>
                  <a:lnTo>
                    <a:pt x="185157" y="65089"/>
                  </a:lnTo>
                  <a:lnTo>
                    <a:pt x="174181" y="56514"/>
                  </a:lnTo>
                  <a:lnTo>
                    <a:pt x="168073" y="51180"/>
                  </a:lnTo>
                  <a:lnTo>
                    <a:pt x="146410" y="34845"/>
                  </a:lnTo>
                  <a:lnTo>
                    <a:pt x="132592" y="27558"/>
                  </a:lnTo>
                  <a:close/>
                </a:path>
                <a:path w="283209" h="161925">
                  <a:moveTo>
                    <a:pt x="263477" y="18287"/>
                  </a:moveTo>
                  <a:lnTo>
                    <a:pt x="207963" y="18287"/>
                  </a:lnTo>
                  <a:lnTo>
                    <a:pt x="215007" y="18885"/>
                  </a:lnTo>
                  <a:lnTo>
                    <a:pt x="221560" y="20685"/>
                  </a:lnTo>
                  <a:lnTo>
                    <a:pt x="227621" y="23699"/>
                  </a:lnTo>
                  <a:lnTo>
                    <a:pt x="233186" y="27939"/>
                  </a:lnTo>
                  <a:lnTo>
                    <a:pt x="240285" y="34416"/>
                  </a:lnTo>
                  <a:lnTo>
                    <a:pt x="243828" y="42037"/>
                  </a:lnTo>
                  <a:lnTo>
                    <a:pt x="243828" y="58038"/>
                  </a:lnTo>
                  <a:lnTo>
                    <a:pt x="241149" y="64007"/>
                  </a:lnTo>
                  <a:lnTo>
                    <a:pt x="230430" y="73659"/>
                  </a:lnTo>
                  <a:lnTo>
                    <a:pt x="223788" y="76073"/>
                  </a:lnTo>
                  <a:lnTo>
                    <a:pt x="259253" y="76073"/>
                  </a:lnTo>
                  <a:lnTo>
                    <a:pt x="273578" y="44902"/>
                  </a:lnTo>
                  <a:lnTo>
                    <a:pt x="272643" y="35939"/>
                  </a:lnTo>
                  <a:lnTo>
                    <a:pt x="269756" y="27503"/>
                  </a:lnTo>
                  <a:lnTo>
                    <a:pt x="265014" y="19885"/>
                  </a:lnTo>
                  <a:lnTo>
                    <a:pt x="263477" y="18287"/>
                  </a:lnTo>
                  <a:close/>
                </a:path>
                <a:path w="283209" h="161925">
                  <a:moveTo>
                    <a:pt x="220765" y="0"/>
                  </a:moveTo>
                  <a:lnTo>
                    <a:pt x="205249" y="1785"/>
                  </a:lnTo>
                  <a:lnTo>
                    <a:pt x="191295" y="7143"/>
                  </a:lnTo>
                  <a:lnTo>
                    <a:pt x="178903" y="16073"/>
                  </a:lnTo>
                  <a:lnTo>
                    <a:pt x="168073" y="28575"/>
                  </a:lnTo>
                  <a:lnTo>
                    <a:pt x="176112" y="34670"/>
                  </a:lnTo>
                  <a:lnTo>
                    <a:pt x="183016" y="27503"/>
                  </a:lnTo>
                  <a:lnTo>
                    <a:pt x="190623" y="22383"/>
                  </a:lnTo>
                  <a:lnTo>
                    <a:pt x="198938" y="19311"/>
                  </a:lnTo>
                  <a:lnTo>
                    <a:pt x="207963" y="18287"/>
                  </a:lnTo>
                  <a:lnTo>
                    <a:pt x="263477" y="18287"/>
                  </a:lnTo>
                  <a:lnTo>
                    <a:pt x="258344" y="12953"/>
                  </a:lnTo>
                  <a:lnTo>
                    <a:pt x="250274" y="7286"/>
                  </a:lnTo>
                  <a:lnTo>
                    <a:pt x="241322" y="3238"/>
                  </a:lnTo>
                  <a:lnTo>
                    <a:pt x="231486" y="809"/>
                  </a:lnTo>
                  <a:lnTo>
                    <a:pt x="220765" y="0"/>
                  </a:lnTo>
                  <a:close/>
                </a:path>
              </a:pathLst>
            </a:custGeom>
            <a:solidFill>
              <a:srgbClr val="0E6E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pic>
          <p:nvPicPr>
            <p:cNvPr id="27655" name="object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89" y="2480183"/>
              <a:ext cx="91173" cy="99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6" name="object 7"/>
            <p:cNvSpPr>
              <a:spLocks/>
            </p:cNvSpPr>
            <p:nvPr/>
          </p:nvSpPr>
          <p:spPr bwMode="auto">
            <a:xfrm>
              <a:off x="801700" y="2415921"/>
              <a:ext cx="283210" cy="161925"/>
            </a:xfrm>
            <a:custGeom>
              <a:avLst/>
              <a:gdLst>
                <a:gd name="T0" fmla="*/ 258451 w 283209"/>
                <a:gd name="T1" fmla="*/ 12953 h 161925"/>
                <a:gd name="T2" fmla="*/ 272977 w 283209"/>
                <a:gd name="T3" fmla="*/ 53536 h 161925"/>
                <a:gd name="T4" fmla="*/ 229355 w 283209"/>
                <a:gd name="T5" fmla="*/ 87502 h 161925"/>
                <a:gd name="T6" fmla="*/ 258374 w 283209"/>
                <a:gd name="T7" fmla="*/ 118871 h 161925"/>
                <a:gd name="T8" fmla="*/ 266342 w 283209"/>
                <a:gd name="T9" fmla="*/ 137558 h 161925"/>
                <a:gd name="T10" fmla="*/ 277135 w 283209"/>
                <a:gd name="T11" fmla="*/ 150754 h 161925"/>
                <a:gd name="T12" fmla="*/ 282784 w 283209"/>
                <a:gd name="T13" fmla="*/ 161670 h 161925"/>
                <a:gd name="T14" fmla="*/ 230384 w 283209"/>
                <a:gd name="T15" fmla="*/ 158789 h 161925"/>
                <a:gd name="T16" fmla="*/ 188041 w 283209"/>
                <a:gd name="T17" fmla="*/ 135739 h 161925"/>
                <a:gd name="T18" fmla="*/ 171951 w 283209"/>
                <a:gd name="T19" fmla="*/ 122808 h 161925"/>
                <a:gd name="T20" fmla="*/ 161562 w 283209"/>
                <a:gd name="T21" fmla="*/ 131699 h 161925"/>
                <a:gd name="T22" fmla="*/ 149929 w 283209"/>
                <a:gd name="T23" fmla="*/ 137032 h 161925"/>
                <a:gd name="T24" fmla="*/ 110393 w 283209"/>
                <a:gd name="T25" fmla="*/ 112268 h 161925"/>
                <a:gd name="T26" fmla="*/ 107899 w 283209"/>
                <a:gd name="T27" fmla="*/ 90042 h 161925"/>
                <a:gd name="T28" fmla="*/ 110870 w 283209"/>
                <a:gd name="T29" fmla="*/ 77469 h 161925"/>
                <a:gd name="T30" fmla="*/ 119214 w 283209"/>
                <a:gd name="T31" fmla="*/ 83312 h 161925"/>
                <a:gd name="T32" fmla="*/ 118910 w 283209"/>
                <a:gd name="T33" fmla="*/ 87883 h 161925"/>
                <a:gd name="T34" fmla="*/ 120992 w 283209"/>
                <a:gd name="T35" fmla="*/ 100583 h 161925"/>
                <a:gd name="T36" fmla="*/ 129336 w 283209"/>
                <a:gd name="T37" fmla="*/ 109981 h 161925"/>
                <a:gd name="T38" fmla="*/ 140639 w 283209"/>
                <a:gd name="T39" fmla="*/ 112394 h 161925"/>
                <a:gd name="T40" fmla="*/ 153244 w 283209"/>
                <a:gd name="T41" fmla="*/ 109474 h 161925"/>
                <a:gd name="T42" fmla="*/ 163175 w 283209"/>
                <a:gd name="T43" fmla="*/ 98043 h 161925"/>
                <a:gd name="T44" fmla="*/ 165652 w 283209"/>
                <a:gd name="T45" fmla="*/ 83946 h 161925"/>
                <a:gd name="T46" fmla="*/ 106929 w 283209"/>
                <a:gd name="T47" fmla="*/ 28654 h 161925"/>
                <a:gd name="T48" fmla="*/ 80357 w 283209"/>
                <a:gd name="T49" fmla="*/ 28705 h 161925"/>
                <a:gd name="T50" fmla="*/ 29324 w 283209"/>
                <a:gd name="T51" fmla="*/ 92709 h 161925"/>
                <a:gd name="T52" fmla="*/ 53865 w 283209"/>
                <a:gd name="T53" fmla="*/ 141666 h 161925"/>
                <a:gd name="T54" fmla="*/ 89154 w 283209"/>
                <a:gd name="T55" fmla="*/ 161670 h 161925"/>
                <a:gd name="T56" fmla="*/ 68688 w 283209"/>
                <a:gd name="T57" fmla="*/ 160289 h 161925"/>
                <a:gd name="T58" fmla="*/ 1548 w 283209"/>
                <a:gd name="T59" fmla="*/ 100532 h 161925"/>
                <a:gd name="T60" fmla="*/ 1404 w 283209"/>
                <a:gd name="T61" fmla="*/ 70238 h 161925"/>
                <a:gd name="T62" fmla="*/ 62544 w 283209"/>
                <a:gd name="T63" fmla="*/ 15107 h 161925"/>
                <a:gd name="T64" fmla="*/ 101790 w 283209"/>
                <a:gd name="T65" fmla="*/ 16176 h 161925"/>
                <a:gd name="T66" fmla="*/ 146516 w 283209"/>
                <a:gd name="T67" fmla="*/ 34845 h 161925"/>
                <a:gd name="T68" fmla="*/ 174288 w 283209"/>
                <a:gd name="T69" fmla="*/ 56514 h 161925"/>
                <a:gd name="T70" fmla="*/ 195865 w 283209"/>
                <a:gd name="T71" fmla="*/ 71199 h 161925"/>
                <a:gd name="T72" fmla="*/ 215956 w 283209"/>
                <a:gd name="T73" fmla="*/ 76073 h 161925"/>
                <a:gd name="T74" fmla="*/ 230536 w 283209"/>
                <a:gd name="T75" fmla="*/ 73659 h 161925"/>
                <a:gd name="T76" fmla="*/ 241255 w 283209"/>
                <a:gd name="T77" fmla="*/ 64007 h 161925"/>
                <a:gd name="T78" fmla="*/ 243934 w 283209"/>
                <a:gd name="T79" fmla="*/ 50926 h 161925"/>
                <a:gd name="T80" fmla="*/ 208070 w 283209"/>
                <a:gd name="T81" fmla="*/ 18287 h 161925"/>
                <a:gd name="T82" fmla="*/ 190729 w 283209"/>
                <a:gd name="T83" fmla="*/ 22383 h 161925"/>
                <a:gd name="T84" fmla="*/ 176218 w 283209"/>
                <a:gd name="T85" fmla="*/ 34670 h 161925"/>
                <a:gd name="T86" fmla="*/ 179009 w 283209"/>
                <a:gd name="T87" fmla="*/ 16073 h 161925"/>
                <a:gd name="T88" fmla="*/ 205355 w 283209"/>
                <a:gd name="T89" fmla="*/ 1785 h 16192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83209" h="161925">
                  <a:moveTo>
                    <a:pt x="220865" y="0"/>
                  </a:moveTo>
                  <a:lnTo>
                    <a:pt x="258445" y="12953"/>
                  </a:lnTo>
                  <a:lnTo>
                    <a:pt x="273697" y="45084"/>
                  </a:lnTo>
                  <a:lnTo>
                    <a:pt x="272971" y="53536"/>
                  </a:lnTo>
                  <a:lnTo>
                    <a:pt x="248096" y="82899"/>
                  </a:lnTo>
                  <a:lnTo>
                    <a:pt x="229349" y="87502"/>
                  </a:lnTo>
                  <a:lnTo>
                    <a:pt x="237680" y="90804"/>
                  </a:lnTo>
                  <a:lnTo>
                    <a:pt x="258368" y="118871"/>
                  </a:lnTo>
                  <a:lnTo>
                    <a:pt x="261188" y="125983"/>
                  </a:lnTo>
                  <a:lnTo>
                    <a:pt x="266336" y="137558"/>
                  </a:lnTo>
                  <a:lnTo>
                    <a:pt x="271649" y="145811"/>
                  </a:lnTo>
                  <a:lnTo>
                    <a:pt x="277129" y="150754"/>
                  </a:lnTo>
                  <a:lnTo>
                    <a:pt x="282778" y="152400"/>
                  </a:lnTo>
                  <a:lnTo>
                    <a:pt x="282778" y="161670"/>
                  </a:lnTo>
                  <a:lnTo>
                    <a:pt x="260896" y="161670"/>
                  </a:lnTo>
                  <a:lnTo>
                    <a:pt x="230378" y="158789"/>
                  </a:lnTo>
                  <a:lnTo>
                    <a:pt x="206090" y="150145"/>
                  </a:lnTo>
                  <a:lnTo>
                    <a:pt x="188035" y="135739"/>
                  </a:lnTo>
                  <a:lnTo>
                    <a:pt x="176212" y="115569"/>
                  </a:lnTo>
                  <a:lnTo>
                    <a:pt x="171945" y="122808"/>
                  </a:lnTo>
                  <a:lnTo>
                    <a:pt x="167055" y="128142"/>
                  </a:lnTo>
                  <a:lnTo>
                    <a:pt x="161556" y="131699"/>
                  </a:lnTo>
                  <a:lnTo>
                    <a:pt x="156044" y="135254"/>
                  </a:lnTo>
                  <a:lnTo>
                    <a:pt x="149923" y="137032"/>
                  </a:lnTo>
                  <a:lnTo>
                    <a:pt x="143167" y="137032"/>
                  </a:lnTo>
                  <a:lnTo>
                    <a:pt x="110393" y="112268"/>
                  </a:lnTo>
                  <a:lnTo>
                    <a:pt x="107899" y="96012"/>
                  </a:lnTo>
                  <a:lnTo>
                    <a:pt x="107899" y="90042"/>
                  </a:lnTo>
                  <a:lnTo>
                    <a:pt x="108889" y="83819"/>
                  </a:lnTo>
                  <a:lnTo>
                    <a:pt x="110870" y="77469"/>
                  </a:lnTo>
                  <a:lnTo>
                    <a:pt x="119811" y="80263"/>
                  </a:lnTo>
                  <a:lnTo>
                    <a:pt x="119214" y="83312"/>
                  </a:lnTo>
                  <a:lnTo>
                    <a:pt x="118910" y="85851"/>
                  </a:lnTo>
                  <a:lnTo>
                    <a:pt x="118910" y="87883"/>
                  </a:lnTo>
                  <a:lnTo>
                    <a:pt x="118910" y="94741"/>
                  </a:lnTo>
                  <a:lnTo>
                    <a:pt x="120992" y="100583"/>
                  </a:lnTo>
                  <a:lnTo>
                    <a:pt x="125158" y="105282"/>
                  </a:lnTo>
                  <a:lnTo>
                    <a:pt x="129336" y="109981"/>
                  </a:lnTo>
                  <a:lnTo>
                    <a:pt x="134492" y="112394"/>
                  </a:lnTo>
                  <a:lnTo>
                    <a:pt x="140639" y="112394"/>
                  </a:lnTo>
                  <a:lnTo>
                    <a:pt x="147383" y="112394"/>
                  </a:lnTo>
                  <a:lnTo>
                    <a:pt x="153238" y="109474"/>
                  </a:lnTo>
                  <a:lnTo>
                    <a:pt x="158203" y="103758"/>
                  </a:lnTo>
                  <a:lnTo>
                    <a:pt x="163169" y="98043"/>
                  </a:lnTo>
                  <a:lnTo>
                    <a:pt x="165646" y="91439"/>
                  </a:lnTo>
                  <a:lnTo>
                    <a:pt x="165646" y="83946"/>
                  </a:lnTo>
                  <a:lnTo>
                    <a:pt x="143243" y="45084"/>
                  </a:lnTo>
                  <a:lnTo>
                    <a:pt x="106929" y="28654"/>
                  </a:lnTo>
                  <a:lnTo>
                    <a:pt x="93611" y="27558"/>
                  </a:lnTo>
                  <a:lnTo>
                    <a:pt x="80357" y="28705"/>
                  </a:lnTo>
                  <a:lnTo>
                    <a:pt x="39616" y="55937"/>
                  </a:lnTo>
                  <a:lnTo>
                    <a:pt x="29324" y="92709"/>
                  </a:lnTo>
                  <a:lnTo>
                    <a:pt x="30314" y="105116"/>
                  </a:lnTo>
                  <a:lnTo>
                    <a:pt x="53865" y="141666"/>
                  </a:lnTo>
                  <a:lnTo>
                    <a:pt x="89154" y="152400"/>
                  </a:lnTo>
                  <a:lnTo>
                    <a:pt x="89154" y="161670"/>
                  </a:lnTo>
                  <a:lnTo>
                    <a:pt x="86321" y="161670"/>
                  </a:lnTo>
                  <a:lnTo>
                    <a:pt x="68688" y="160289"/>
                  </a:lnTo>
                  <a:lnTo>
                    <a:pt x="24777" y="139573"/>
                  </a:lnTo>
                  <a:lnTo>
                    <a:pt x="1548" y="100532"/>
                  </a:lnTo>
                  <a:lnTo>
                    <a:pt x="0" y="84836"/>
                  </a:lnTo>
                  <a:lnTo>
                    <a:pt x="1404" y="70238"/>
                  </a:lnTo>
                  <a:lnTo>
                    <a:pt x="22479" y="34162"/>
                  </a:lnTo>
                  <a:lnTo>
                    <a:pt x="62544" y="15107"/>
                  </a:lnTo>
                  <a:lnTo>
                    <a:pt x="78727" y="13842"/>
                  </a:lnTo>
                  <a:lnTo>
                    <a:pt x="101790" y="16176"/>
                  </a:lnTo>
                  <a:lnTo>
                    <a:pt x="124383" y="23177"/>
                  </a:lnTo>
                  <a:lnTo>
                    <a:pt x="146510" y="34845"/>
                  </a:lnTo>
                  <a:lnTo>
                    <a:pt x="168173" y="51180"/>
                  </a:lnTo>
                  <a:lnTo>
                    <a:pt x="174282" y="56514"/>
                  </a:lnTo>
                  <a:lnTo>
                    <a:pt x="185257" y="65089"/>
                  </a:lnTo>
                  <a:lnTo>
                    <a:pt x="195859" y="71199"/>
                  </a:lnTo>
                  <a:lnTo>
                    <a:pt x="206089" y="74856"/>
                  </a:lnTo>
                  <a:lnTo>
                    <a:pt x="215950" y="76073"/>
                  </a:lnTo>
                  <a:lnTo>
                    <a:pt x="223888" y="76073"/>
                  </a:lnTo>
                  <a:lnTo>
                    <a:pt x="230530" y="73659"/>
                  </a:lnTo>
                  <a:lnTo>
                    <a:pt x="235889" y="68833"/>
                  </a:lnTo>
                  <a:lnTo>
                    <a:pt x="241249" y="64007"/>
                  </a:lnTo>
                  <a:lnTo>
                    <a:pt x="243928" y="58038"/>
                  </a:lnTo>
                  <a:lnTo>
                    <a:pt x="243928" y="50926"/>
                  </a:lnTo>
                  <a:lnTo>
                    <a:pt x="243928" y="42037"/>
                  </a:lnTo>
                  <a:lnTo>
                    <a:pt x="208064" y="18287"/>
                  </a:lnTo>
                  <a:lnTo>
                    <a:pt x="199038" y="19311"/>
                  </a:lnTo>
                  <a:lnTo>
                    <a:pt x="190723" y="22383"/>
                  </a:lnTo>
                  <a:lnTo>
                    <a:pt x="183116" y="27503"/>
                  </a:lnTo>
                  <a:lnTo>
                    <a:pt x="176212" y="34670"/>
                  </a:lnTo>
                  <a:lnTo>
                    <a:pt x="168173" y="28575"/>
                  </a:lnTo>
                  <a:lnTo>
                    <a:pt x="179003" y="16073"/>
                  </a:lnTo>
                  <a:lnTo>
                    <a:pt x="191395" y="7143"/>
                  </a:lnTo>
                  <a:lnTo>
                    <a:pt x="205349" y="1785"/>
                  </a:lnTo>
                  <a:lnTo>
                    <a:pt x="220865" y="0"/>
                  </a:lnTo>
                  <a:close/>
                </a:path>
              </a:pathLst>
            </a:custGeom>
            <a:noFill/>
            <a:ln w="2286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pic>
        <p:nvPicPr>
          <p:cNvPr id="8" name="object 8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4544" y="2355469"/>
            <a:ext cx="2498356" cy="23888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73150" y="3068638"/>
            <a:ext cx="6163146" cy="1166986"/>
          </a:xfrm>
          <a:prstGeom prst="rect">
            <a:avLst/>
          </a:prstGeom>
        </p:spPr>
        <p:txBody>
          <a:bodyPr wrap="square" lIns="0" tIns="83820" rIns="0" bIns="0">
            <a:spAutoFit/>
          </a:bodyPr>
          <a:lstStyle/>
          <a:p>
            <a:pPr marL="12700">
              <a:spcBef>
                <a:spcPts val="660"/>
              </a:spcBef>
              <a:defRPr/>
            </a:pPr>
            <a:r>
              <a:rPr sz="2200" spc="-5" dirty="0">
                <a:latin typeface="Wingdings"/>
                <a:cs typeface="Wingdings"/>
              </a:rPr>
              <a:t></a:t>
            </a:r>
            <a:r>
              <a:rPr sz="2200" spc="100" dirty="0">
                <a:latin typeface="Times New Roman"/>
                <a:cs typeface="Times New Roman"/>
              </a:rPr>
              <a:t> </a:t>
            </a:r>
            <a:r>
              <a:rPr sz="2200" spc="30" dirty="0">
                <a:latin typeface="Cambria"/>
                <a:cs typeface="Cambria"/>
              </a:rPr>
              <a:t>Surgical:</a:t>
            </a:r>
            <a:endParaRPr sz="2200" dirty="0">
              <a:latin typeface="Cambria"/>
              <a:cs typeface="Cambria"/>
            </a:endParaRPr>
          </a:p>
          <a:p>
            <a:pPr marL="377825">
              <a:spcBef>
                <a:spcPts val="515"/>
              </a:spcBef>
              <a:defRPr/>
            </a:pPr>
            <a:r>
              <a:rPr sz="2000" dirty="0">
                <a:latin typeface="Wingdings"/>
                <a:cs typeface="Wingdings"/>
              </a:rPr>
              <a:t></a:t>
            </a:r>
            <a:r>
              <a:rPr sz="2000" spc="360" dirty="0">
                <a:latin typeface="Times New Roman"/>
                <a:cs typeface="Times New Roman"/>
              </a:rPr>
              <a:t> </a:t>
            </a:r>
            <a:r>
              <a:rPr sz="2000" spc="30" dirty="0">
                <a:latin typeface="Cambria"/>
                <a:cs typeface="Cambria"/>
              </a:rPr>
              <a:t>Enucleation </a:t>
            </a:r>
            <a:r>
              <a:rPr sz="2000" dirty="0">
                <a:latin typeface="Wingdings"/>
                <a:cs typeface="Wingdings"/>
              </a:rPr>
              <a:t></a:t>
            </a:r>
            <a:r>
              <a:rPr sz="2000" spc="-10" dirty="0">
                <a:latin typeface="Times New Roman"/>
                <a:cs typeface="Times New Roman"/>
              </a:rPr>
              <a:t> </a:t>
            </a:r>
            <a:r>
              <a:rPr sz="2000" spc="65" dirty="0">
                <a:latin typeface="Cambria"/>
                <a:cs typeface="Cambria"/>
              </a:rPr>
              <a:t>high</a:t>
            </a:r>
            <a:r>
              <a:rPr sz="2000" spc="4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recurrence</a:t>
            </a:r>
          </a:p>
          <a:p>
            <a:pPr marL="377825">
              <a:spcBef>
                <a:spcPts val="465"/>
              </a:spcBef>
              <a:defRPr/>
            </a:pPr>
            <a:r>
              <a:rPr sz="2000" dirty="0">
                <a:latin typeface="Wingdings"/>
                <a:cs typeface="Wingdings"/>
              </a:rPr>
              <a:t></a:t>
            </a:r>
            <a:r>
              <a:rPr sz="2000" spc="370" dirty="0">
                <a:latin typeface="Times New Roman"/>
                <a:cs typeface="Times New Roman"/>
              </a:rPr>
              <a:t> </a:t>
            </a:r>
            <a:r>
              <a:rPr sz="2000" spc="15" dirty="0">
                <a:latin typeface="Cambria"/>
                <a:cs typeface="Cambria"/>
              </a:rPr>
              <a:t>Total</a:t>
            </a:r>
            <a:r>
              <a:rPr sz="2000" spc="55" dirty="0">
                <a:latin typeface="Cambria"/>
                <a:cs typeface="Cambria"/>
              </a:rPr>
              <a:t> </a:t>
            </a:r>
            <a:r>
              <a:rPr sz="2000" spc="229" dirty="0">
                <a:latin typeface="Cambria"/>
                <a:cs typeface="Cambria"/>
              </a:rPr>
              <a:t>/</a:t>
            </a:r>
            <a:r>
              <a:rPr sz="2000" spc="55" dirty="0">
                <a:latin typeface="Cambria"/>
                <a:cs typeface="Cambria"/>
              </a:rPr>
              <a:t> </a:t>
            </a:r>
            <a:r>
              <a:rPr sz="2000" spc="30" dirty="0" smtClean="0">
                <a:latin typeface="Cambria"/>
                <a:cs typeface="Cambria"/>
              </a:rPr>
              <a:t>superficial</a:t>
            </a:r>
            <a:r>
              <a:rPr lang="en-IN" sz="2000" spc="20" dirty="0">
                <a:latin typeface="Cambria"/>
                <a:cs typeface="Cambria"/>
              </a:rPr>
              <a:t> </a:t>
            </a:r>
            <a:r>
              <a:rPr sz="2000" spc="25" dirty="0" err="1" smtClean="0">
                <a:latin typeface="Cambria"/>
                <a:cs typeface="Cambria"/>
              </a:rPr>
              <a:t>parotidectomy</a:t>
            </a:r>
            <a:endParaRPr sz="2000" dirty="0">
              <a:latin typeface="Cambria"/>
              <a:cs typeface="Cambria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11560" y="345223"/>
            <a:ext cx="7891475" cy="722249"/>
          </a:xfrm>
          <a:extLst/>
        </p:spPr>
        <p:txBody>
          <a:bodyPr lIns="0" tIns="12700" rIns="0" bIns="0" rtlCol="0">
            <a:spAutoFit/>
          </a:bodyPr>
          <a:lstStyle/>
          <a:p>
            <a:pPr marL="12700" algn="ctr">
              <a:lnSpc>
                <a:spcPts val="6320"/>
              </a:lnSpc>
              <a:spcBef>
                <a:spcPts val="100"/>
              </a:spcBef>
              <a:defRPr/>
            </a:pPr>
            <a:r>
              <a:rPr b="1" spc="9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Pleomorphic</a:t>
            </a:r>
            <a:r>
              <a:rPr b="1" spc="105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pc="23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Adenoma</a:t>
            </a:r>
            <a:endParaRPr b="1" strike="sngStrik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ingdings"/>
              <a:cs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425803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628775"/>
            <a:ext cx="8280400" cy="3744913"/>
          </a:xfrm>
        </p:spPr>
        <p:txBody>
          <a:bodyPr/>
          <a:lstStyle/>
          <a:p>
            <a:pPr algn="ctr">
              <a:defRPr/>
            </a:pPr>
            <a:r>
              <a:rPr lang="en-IN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SQUAMOUS CELL CARCINOMA</a:t>
            </a:r>
            <a:endParaRPr lang="en-IN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675" name="Text Placeholder 2"/>
          <p:cNvSpPr>
            <a:spLocks noGrp="1"/>
          </p:cNvSpPr>
          <p:nvPr>
            <p:ph type="body" idx="1"/>
          </p:nvPr>
        </p:nvSpPr>
        <p:spPr>
          <a:xfrm>
            <a:off x="2771800" y="5877272"/>
            <a:ext cx="7416800" cy="4895850"/>
          </a:xfrm>
        </p:spPr>
        <p:txBody>
          <a:bodyPr/>
          <a:lstStyle/>
          <a:p>
            <a:endParaRPr lang="en-IN" dirty="0" smtClean="0"/>
          </a:p>
        </p:txBody>
      </p:sp>
    </p:spTree>
    <p:extLst>
      <p:ext uri="{BB962C8B-B14F-4D97-AF65-F5344CB8AC3E}">
        <p14:creationId xmlns:p14="http://schemas.microsoft.com/office/powerpoint/2010/main" val="40671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object 2"/>
          <p:cNvGrpSpPr>
            <a:grpSpLocks/>
          </p:cNvGrpSpPr>
          <p:nvPr/>
        </p:nvGrpSpPr>
        <p:grpSpPr bwMode="auto">
          <a:xfrm>
            <a:off x="1043608" y="674148"/>
            <a:ext cx="2481262" cy="358775"/>
            <a:chOff x="537413" y="999236"/>
            <a:chExt cx="2481580" cy="359410"/>
          </a:xfrm>
        </p:grpSpPr>
        <p:pic>
          <p:nvPicPr>
            <p:cNvPr id="29700" name="object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02" y="1000125"/>
              <a:ext cx="2479725" cy="35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object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741" y="1057402"/>
              <a:ext cx="132943" cy="240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object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816" y="1053719"/>
              <a:ext cx="176402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3" name="object 6"/>
            <p:cNvSpPr>
              <a:spLocks/>
            </p:cNvSpPr>
            <p:nvPr/>
          </p:nvSpPr>
          <p:spPr bwMode="auto">
            <a:xfrm>
              <a:off x="538302" y="1000125"/>
              <a:ext cx="2480310" cy="357505"/>
            </a:xfrm>
            <a:custGeom>
              <a:avLst/>
              <a:gdLst>
                <a:gd name="T0" fmla="*/ 2257602 w 2480310"/>
                <a:gd name="T1" fmla="*/ 6096 h 357505"/>
                <a:gd name="T2" fmla="*/ 2420797 w 2480310"/>
                <a:gd name="T3" fmla="*/ 6096 h 357505"/>
                <a:gd name="T4" fmla="*/ 2479725 w 2480310"/>
                <a:gd name="T5" fmla="*/ 356362 h 357505"/>
                <a:gd name="T6" fmla="*/ 2287066 w 2480310"/>
                <a:gd name="T7" fmla="*/ 137667 h 357505"/>
                <a:gd name="T8" fmla="*/ 2228138 w 2480310"/>
                <a:gd name="T9" fmla="*/ 351916 h 357505"/>
                <a:gd name="T10" fmla="*/ 1755317 w 2480310"/>
                <a:gd name="T11" fmla="*/ 6096 h 357505"/>
                <a:gd name="T12" fmla="*/ 1816658 w 2480310"/>
                <a:gd name="T13" fmla="*/ 351663 h 357505"/>
                <a:gd name="T14" fmla="*/ 1755317 w 2480310"/>
                <a:gd name="T15" fmla="*/ 6096 h 357505"/>
                <a:gd name="T16" fmla="*/ 1713915 w 2480310"/>
                <a:gd name="T17" fmla="*/ 6096 h 357505"/>
                <a:gd name="T18" fmla="*/ 1599107 w 2480310"/>
                <a:gd name="T19" fmla="*/ 60578 h 357505"/>
                <a:gd name="T20" fmla="*/ 1537766 w 2480310"/>
                <a:gd name="T21" fmla="*/ 351663 h 357505"/>
                <a:gd name="T22" fmla="*/ 1427784 w 2480310"/>
                <a:gd name="T23" fmla="*/ 60578 h 357505"/>
                <a:gd name="T24" fmla="*/ 1325549 w 2480310"/>
                <a:gd name="T25" fmla="*/ 6096 h 357505"/>
                <a:gd name="T26" fmla="*/ 1386890 w 2480310"/>
                <a:gd name="T27" fmla="*/ 351663 h 357505"/>
                <a:gd name="T28" fmla="*/ 1325549 w 2480310"/>
                <a:gd name="T29" fmla="*/ 6096 h 357505"/>
                <a:gd name="T30" fmla="*/ 1030782 w 2480310"/>
                <a:gd name="T31" fmla="*/ 6096 h 357505"/>
                <a:gd name="T32" fmla="*/ 1193977 w 2480310"/>
                <a:gd name="T33" fmla="*/ 6096 h 357505"/>
                <a:gd name="T34" fmla="*/ 1252905 w 2480310"/>
                <a:gd name="T35" fmla="*/ 356362 h 357505"/>
                <a:gd name="T36" fmla="*/ 1060246 w 2480310"/>
                <a:gd name="T37" fmla="*/ 137667 h 357505"/>
                <a:gd name="T38" fmla="*/ 1001318 w 2480310"/>
                <a:gd name="T39" fmla="*/ 351916 h 357505"/>
                <a:gd name="T40" fmla="*/ 868349 w 2480310"/>
                <a:gd name="T41" fmla="*/ 6096 h 357505"/>
                <a:gd name="T42" fmla="*/ 929690 w 2480310"/>
                <a:gd name="T43" fmla="*/ 351663 h 357505"/>
                <a:gd name="T44" fmla="*/ 868349 w 2480310"/>
                <a:gd name="T45" fmla="*/ 6096 h 357505"/>
                <a:gd name="T46" fmla="*/ 812850 w 2480310"/>
                <a:gd name="T47" fmla="*/ 6096 h 357505"/>
                <a:gd name="T48" fmla="*/ 646544 w 2480310"/>
                <a:gd name="T49" fmla="*/ 60578 h 357505"/>
                <a:gd name="T50" fmla="*/ 768019 w 2480310"/>
                <a:gd name="T51" fmla="*/ 141477 h 357505"/>
                <a:gd name="T52" fmla="*/ 646544 w 2480310"/>
                <a:gd name="T53" fmla="*/ 193675 h 357505"/>
                <a:gd name="T54" fmla="*/ 585215 w 2480310"/>
                <a:gd name="T55" fmla="*/ 351663 h 357505"/>
                <a:gd name="T56" fmla="*/ 310895 w 2480310"/>
                <a:gd name="T57" fmla="*/ 6096 h 357505"/>
                <a:gd name="T58" fmla="*/ 531456 w 2480310"/>
                <a:gd name="T59" fmla="*/ 60578 h 357505"/>
                <a:gd name="T60" fmla="*/ 372224 w 2480310"/>
                <a:gd name="T61" fmla="*/ 141477 h 357505"/>
                <a:gd name="T62" fmla="*/ 486397 w 2480310"/>
                <a:gd name="T63" fmla="*/ 193675 h 357505"/>
                <a:gd name="T64" fmla="*/ 372224 w 2480310"/>
                <a:gd name="T65" fmla="*/ 297179 h 357505"/>
                <a:gd name="T66" fmla="*/ 528866 w 2480310"/>
                <a:gd name="T67" fmla="*/ 351663 h 357505"/>
                <a:gd name="T68" fmla="*/ 310895 w 2480310"/>
                <a:gd name="T69" fmla="*/ 6096 h 357505"/>
                <a:gd name="T70" fmla="*/ 159905 w 2480310"/>
                <a:gd name="T71" fmla="*/ 14747 h 357505"/>
                <a:gd name="T72" fmla="*/ 245125 w 2480310"/>
                <a:gd name="T73" fmla="*/ 99441 h 357505"/>
                <a:gd name="T74" fmla="*/ 251197 w 2480310"/>
                <a:gd name="T75" fmla="*/ 222281 h 357505"/>
                <a:gd name="T76" fmla="*/ 211304 w 2480310"/>
                <a:gd name="T77" fmla="*/ 305085 h 357505"/>
                <a:gd name="T78" fmla="*/ 131520 w 2480310"/>
                <a:gd name="T79" fmla="*/ 346487 h 357505"/>
                <a:gd name="T80" fmla="*/ 0 w 2480310"/>
                <a:gd name="T81" fmla="*/ 351663 h 357505"/>
                <a:gd name="T82" fmla="*/ 33275 w 2480310"/>
                <a:gd name="T83" fmla="*/ 5183 h 357505"/>
                <a:gd name="T84" fmla="*/ 79395 w 2480310"/>
                <a:gd name="T85" fmla="*/ 3849 h 357505"/>
                <a:gd name="T86" fmla="*/ 2020366 w 2480310"/>
                <a:gd name="T87" fmla="*/ 0 h 357505"/>
                <a:gd name="T88" fmla="*/ 2134285 w 2480310"/>
                <a:gd name="T89" fmla="*/ 46227 h 357505"/>
                <a:gd name="T90" fmla="*/ 2173655 w 2480310"/>
                <a:gd name="T91" fmla="*/ 175895 h 357505"/>
                <a:gd name="T92" fmla="*/ 2150510 w 2480310"/>
                <a:gd name="T93" fmla="*/ 281836 h 357505"/>
                <a:gd name="T94" fmla="*/ 2051336 w 2480310"/>
                <a:gd name="T95" fmla="*/ 354453 h 357505"/>
                <a:gd name="T96" fmla="*/ 1982852 w 2480310"/>
                <a:gd name="T97" fmla="*/ 354478 h 357505"/>
                <a:gd name="T98" fmla="*/ 1892618 w 2480310"/>
                <a:gd name="T99" fmla="*/ 282461 h 357505"/>
                <a:gd name="T100" fmla="*/ 1871776 w 2480310"/>
                <a:gd name="T101" fmla="*/ 175895 h 357505"/>
                <a:gd name="T102" fmla="*/ 1894493 w 2480310"/>
                <a:gd name="T103" fmla="*/ 78007 h 357505"/>
                <a:gd name="T104" fmla="*/ 1988190 w 2480310"/>
                <a:gd name="T105" fmla="*/ 3190 h 35750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80310" h="357505">
                  <a:moveTo>
                    <a:pt x="2228138" y="6096"/>
                  </a:moveTo>
                  <a:lnTo>
                    <a:pt x="2257602" y="6096"/>
                  </a:lnTo>
                  <a:lnTo>
                    <a:pt x="2420797" y="214629"/>
                  </a:lnTo>
                  <a:lnTo>
                    <a:pt x="2420797" y="6096"/>
                  </a:lnTo>
                  <a:lnTo>
                    <a:pt x="2479725" y="6096"/>
                  </a:lnTo>
                  <a:lnTo>
                    <a:pt x="2479725" y="356362"/>
                  </a:lnTo>
                  <a:lnTo>
                    <a:pt x="2454833" y="356362"/>
                  </a:lnTo>
                  <a:lnTo>
                    <a:pt x="2287066" y="137667"/>
                  </a:lnTo>
                  <a:lnTo>
                    <a:pt x="2287066" y="351916"/>
                  </a:lnTo>
                  <a:lnTo>
                    <a:pt x="2228138" y="351916"/>
                  </a:lnTo>
                  <a:lnTo>
                    <a:pt x="2228138" y="6096"/>
                  </a:lnTo>
                  <a:close/>
                </a:path>
                <a:path w="2480310" h="357505">
                  <a:moveTo>
                    <a:pt x="1755317" y="6096"/>
                  </a:moveTo>
                  <a:lnTo>
                    <a:pt x="1816658" y="6096"/>
                  </a:lnTo>
                  <a:lnTo>
                    <a:pt x="1816658" y="351663"/>
                  </a:lnTo>
                  <a:lnTo>
                    <a:pt x="1755317" y="351663"/>
                  </a:lnTo>
                  <a:lnTo>
                    <a:pt x="1755317" y="6096"/>
                  </a:lnTo>
                  <a:close/>
                </a:path>
                <a:path w="2480310" h="357505">
                  <a:moveTo>
                    <a:pt x="1427784" y="6096"/>
                  </a:moveTo>
                  <a:lnTo>
                    <a:pt x="1713915" y="6096"/>
                  </a:lnTo>
                  <a:lnTo>
                    <a:pt x="1713915" y="60578"/>
                  </a:lnTo>
                  <a:lnTo>
                    <a:pt x="1599107" y="60578"/>
                  </a:lnTo>
                  <a:lnTo>
                    <a:pt x="1599107" y="351663"/>
                  </a:lnTo>
                  <a:lnTo>
                    <a:pt x="1537766" y="351663"/>
                  </a:lnTo>
                  <a:lnTo>
                    <a:pt x="1537766" y="60578"/>
                  </a:lnTo>
                  <a:lnTo>
                    <a:pt x="1427784" y="60578"/>
                  </a:lnTo>
                  <a:lnTo>
                    <a:pt x="1427784" y="6096"/>
                  </a:lnTo>
                  <a:close/>
                </a:path>
                <a:path w="2480310" h="357505">
                  <a:moveTo>
                    <a:pt x="1325549" y="6096"/>
                  </a:moveTo>
                  <a:lnTo>
                    <a:pt x="1386890" y="6096"/>
                  </a:lnTo>
                  <a:lnTo>
                    <a:pt x="1386890" y="351663"/>
                  </a:lnTo>
                  <a:lnTo>
                    <a:pt x="1325549" y="351663"/>
                  </a:lnTo>
                  <a:lnTo>
                    <a:pt x="1325549" y="6096"/>
                  </a:lnTo>
                  <a:close/>
                </a:path>
                <a:path w="2480310" h="357505">
                  <a:moveTo>
                    <a:pt x="1001318" y="6096"/>
                  </a:moveTo>
                  <a:lnTo>
                    <a:pt x="1030782" y="6096"/>
                  </a:lnTo>
                  <a:lnTo>
                    <a:pt x="1193977" y="214629"/>
                  </a:lnTo>
                  <a:lnTo>
                    <a:pt x="1193977" y="6096"/>
                  </a:lnTo>
                  <a:lnTo>
                    <a:pt x="1252905" y="6096"/>
                  </a:lnTo>
                  <a:lnTo>
                    <a:pt x="1252905" y="356362"/>
                  </a:lnTo>
                  <a:lnTo>
                    <a:pt x="1228013" y="356362"/>
                  </a:lnTo>
                  <a:lnTo>
                    <a:pt x="1060246" y="137667"/>
                  </a:lnTo>
                  <a:lnTo>
                    <a:pt x="1060246" y="351916"/>
                  </a:lnTo>
                  <a:lnTo>
                    <a:pt x="1001318" y="351916"/>
                  </a:lnTo>
                  <a:lnTo>
                    <a:pt x="1001318" y="6096"/>
                  </a:lnTo>
                  <a:close/>
                </a:path>
                <a:path w="2480310" h="357505">
                  <a:moveTo>
                    <a:pt x="868349" y="6096"/>
                  </a:moveTo>
                  <a:lnTo>
                    <a:pt x="929690" y="6096"/>
                  </a:lnTo>
                  <a:lnTo>
                    <a:pt x="929690" y="351663"/>
                  </a:lnTo>
                  <a:lnTo>
                    <a:pt x="868349" y="351663"/>
                  </a:lnTo>
                  <a:lnTo>
                    <a:pt x="868349" y="6096"/>
                  </a:lnTo>
                  <a:close/>
                </a:path>
                <a:path w="2480310" h="357505">
                  <a:moveTo>
                    <a:pt x="585215" y="6096"/>
                  </a:moveTo>
                  <a:lnTo>
                    <a:pt x="812850" y="6096"/>
                  </a:lnTo>
                  <a:lnTo>
                    <a:pt x="812850" y="60578"/>
                  </a:lnTo>
                  <a:lnTo>
                    <a:pt x="646544" y="60578"/>
                  </a:lnTo>
                  <a:lnTo>
                    <a:pt x="646544" y="141477"/>
                  </a:lnTo>
                  <a:lnTo>
                    <a:pt x="768019" y="141477"/>
                  </a:lnTo>
                  <a:lnTo>
                    <a:pt x="768019" y="193675"/>
                  </a:lnTo>
                  <a:lnTo>
                    <a:pt x="646544" y="193675"/>
                  </a:lnTo>
                  <a:lnTo>
                    <a:pt x="646544" y="351663"/>
                  </a:lnTo>
                  <a:lnTo>
                    <a:pt x="585215" y="351663"/>
                  </a:lnTo>
                  <a:lnTo>
                    <a:pt x="585215" y="6096"/>
                  </a:lnTo>
                  <a:close/>
                </a:path>
                <a:path w="2480310" h="357505">
                  <a:moveTo>
                    <a:pt x="310895" y="6096"/>
                  </a:moveTo>
                  <a:lnTo>
                    <a:pt x="531456" y="6096"/>
                  </a:lnTo>
                  <a:lnTo>
                    <a:pt x="531456" y="60578"/>
                  </a:lnTo>
                  <a:lnTo>
                    <a:pt x="372224" y="60578"/>
                  </a:lnTo>
                  <a:lnTo>
                    <a:pt x="372224" y="141477"/>
                  </a:lnTo>
                  <a:lnTo>
                    <a:pt x="486397" y="141477"/>
                  </a:lnTo>
                  <a:lnTo>
                    <a:pt x="486397" y="193675"/>
                  </a:lnTo>
                  <a:lnTo>
                    <a:pt x="372224" y="193675"/>
                  </a:lnTo>
                  <a:lnTo>
                    <a:pt x="372224" y="297179"/>
                  </a:lnTo>
                  <a:lnTo>
                    <a:pt x="528866" y="297179"/>
                  </a:lnTo>
                  <a:lnTo>
                    <a:pt x="528866" y="351663"/>
                  </a:lnTo>
                  <a:lnTo>
                    <a:pt x="310895" y="351663"/>
                  </a:lnTo>
                  <a:lnTo>
                    <a:pt x="310895" y="6096"/>
                  </a:lnTo>
                  <a:close/>
                </a:path>
                <a:path w="2480310" h="357505">
                  <a:moveTo>
                    <a:pt x="92240" y="3683"/>
                  </a:moveTo>
                  <a:lnTo>
                    <a:pt x="159905" y="14747"/>
                  </a:lnTo>
                  <a:lnTo>
                    <a:pt x="211950" y="48005"/>
                  </a:lnTo>
                  <a:lnTo>
                    <a:pt x="245125" y="99441"/>
                  </a:lnTo>
                  <a:lnTo>
                    <a:pt x="256184" y="165353"/>
                  </a:lnTo>
                  <a:lnTo>
                    <a:pt x="251197" y="222281"/>
                  </a:lnTo>
                  <a:lnTo>
                    <a:pt x="236237" y="268859"/>
                  </a:lnTo>
                  <a:lnTo>
                    <a:pt x="211304" y="305085"/>
                  </a:lnTo>
                  <a:lnTo>
                    <a:pt x="176398" y="330962"/>
                  </a:lnTo>
                  <a:lnTo>
                    <a:pt x="131520" y="346487"/>
                  </a:lnTo>
                  <a:lnTo>
                    <a:pt x="76669" y="351663"/>
                  </a:lnTo>
                  <a:lnTo>
                    <a:pt x="0" y="351663"/>
                  </a:lnTo>
                  <a:lnTo>
                    <a:pt x="0" y="6350"/>
                  </a:lnTo>
                  <a:lnTo>
                    <a:pt x="33275" y="5183"/>
                  </a:lnTo>
                  <a:lnTo>
                    <a:pt x="59740" y="4349"/>
                  </a:lnTo>
                  <a:lnTo>
                    <a:pt x="79395" y="3849"/>
                  </a:lnTo>
                  <a:lnTo>
                    <a:pt x="92240" y="3683"/>
                  </a:lnTo>
                  <a:close/>
                </a:path>
                <a:path w="2480310" h="357505">
                  <a:moveTo>
                    <a:pt x="2020366" y="0"/>
                  </a:moveTo>
                  <a:lnTo>
                    <a:pt x="2086089" y="11541"/>
                  </a:lnTo>
                  <a:lnTo>
                    <a:pt x="2134285" y="46227"/>
                  </a:lnTo>
                  <a:lnTo>
                    <a:pt x="2163829" y="101726"/>
                  </a:lnTo>
                  <a:lnTo>
                    <a:pt x="2173655" y="175895"/>
                  </a:lnTo>
                  <a:lnTo>
                    <a:pt x="2171084" y="215542"/>
                  </a:lnTo>
                  <a:lnTo>
                    <a:pt x="2150510" y="281836"/>
                  </a:lnTo>
                  <a:lnTo>
                    <a:pt x="2109768" y="329965"/>
                  </a:lnTo>
                  <a:lnTo>
                    <a:pt x="2051336" y="354453"/>
                  </a:lnTo>
                  <a:lnTo>
                    <a:pt x="2015667" y="357504"/>
                  </a:lnTo>
                  <a:lnTo>
                    <a:pt x="1982852" y="354478"/>
                  </a:lnTo>
                  <a:lnTo>
                    <a:pt x="1929460" y="330233"/>
                  </a:lnTo>
                  <a:lnTo>
                    <a:pt x="1892618" y="282461"/>
                  </a:lnTo>
                  <a:lnTo>
                    <a:pt x="1874088" y="215925"/>
                  </a:lnTo>
                  <a:lnTo>
                    <a:pt x="1871776" y="175895"/>
                  </a:lnTo>
                  <a:lnTo>
                    <a:pt x="1874300" y="140440"/>
                  </a:lnTo>
                  <a:lnTo>
                    <a:pt x="1894493" y="78007"/>
                  </a:lnTo>
                  <a:lnTo>
                    <a:pt x="1934123" y="28717"/>
                  </a:lnTo>
                  <a:lnTo>
                    <a:pt x="1988190" y="3190"/>
                  </a:lnTo>
                  <a:lnTo>
                    <a:pt x="2020366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6100" y="2924175"/>
            <a:ext cx="8321675" cy="2290763"/>
          </a:xfrm>
          <a:prstGeom prst="rect">
            <a:avLst/>
          </a:prstGeom>
        </p:spPr>
        <p:txBody>
          <a:bodyPr lIns="0" tIns="13335" rIns="0" bIns="0">
            <a:spAutoFit/>
          </a:bodyPr>
          <a:lstStyle>
            <a:lvl1pPr marL="285750" indent="-273050" eaLnBrk="0" hangingPunct="0">
              <a:tabLst>
                <a:tab pos="285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85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85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85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85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200000"/>
              </a:lnSpc>
              <a:spcBef>
                <a:spcPts val="100"/>
              </a:spcBef>
              <a:buClr>
                <a:srgbClr val="B03E9A"/>
              </a:buClr>
              <a:buSzPct val="73000"/>
              <a:buFont typeface="Wingdings" pitchFamily="2" charset="2"/>
              <a:buChar char=""/>
              <a:defRPr/>
            </a:pPr>
            <a:r>
              <a:rPr lang="en-US" sz="2600" dirty="0" smtClean="0">
                <a:latin typeface="Trebuchet MS" pitchFamily="34" charset="0"/>
              </a:rPr>
              <a:t>It is a </a:t>
            </a:r>
            <a:r>
              <a:rPr lang="en-US" sz="26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Malignant neoplasm </a:t>
            </a:r>
            <a:r>
              <a:rPr lang="en-US" sz="2600" dirty="0" smtClean="0">
                <a:latin typeface="Trebuchet MS" pitchFamily="34" charset="0"/>
              </a:rPr>
              <a:t>of stratified  squamous</a:t>
            </a:r>
            <a:r>
              <a:rPr lang="en-IN" sz="2600" dirty="0" smtClean="0">
                <a:latin typeface="Trebuchet MS" pitchFamily="34" charset="0"/>
              </a:rPr>
              <a:t> </a:t>
            </a:r>
            <a:r>
              <a:rPr lang="en-US" sz="2600" dirty="0" smtClean="0">
                <a:latin typeface="Trebuchet MS" pitchFamily="34" charset="0"/>
              </a:rPr>
              <a:t>epithelium in the oral </a:t>
            </a:r>
            <a:r>
              <a:rPr lang="en-US" sz="2600" dirty="0" err="1" smtClean="0">
                <a:latin typeface="Trebuchet MS" pitchFamily="34" charset="0"/>
              </a:rPr>
              <a:t>cavit</a:t>
            </a:r>
            <a:r>
              <a:rPr lang="en-IN" sz="2600" dirty="0" smtClean="0">
                <a:latin typeface="Trebuchet MS" pitchFamily="34" charset="0"/>
              </a:rPr>
              <a:t>y </a:t>
            </a:r>
            <a:r>
              <a:rPr lang="en-US" sz="2600" dirty="0" smtClean="0">
                <a:latin typeface="Trebuchet MS" pitchFamily="34" charset="0"/>
              </a:rPr>
              <a:t>capable of local destructive </a:t>
            </a:r>
            <a:r>
              <a:rPr lang="en-US" sz="2600" u="sng" dirty="0" smtClean="0">
                <a:latin typeface="Trebuchet MS" pitchFamily="34" charset="0"/>
              </a:rPr>
              <a:t>growth</a:t>
            </a:r>
            <a:r>
              <a:rPr lang="en-US" sz="2600" dirty="0" smtClean="0">
                <a:latin typeface="Trebuchet MS" pitchFamily="34" charset="0"/>
              </a:rPr>
              <a:t> and  distant</a:t>
            </a:r>
            <a:r>
              <a:rPr lang="en-IN" sz="2600" dirty="0" smtClean="0">
                <a:latin typeface="Trebuchet MS" pitchFamily="34" charset="0"/>
              </a:rPr>
              <a:t> </a:t>
            </a:r>
            <a:r>
              <a:rPr lang="en-US" sz="2600" u="sng" dirty="0" smtClean="0">
                <a:latin typeface="Trebuchet MS" pitchFamily="34" charset="0"/>
              </a:rPr>
              <a:t>metastasis</a:t>
            </a:r>
          </a:p>
        </p:txBody>
      </p:sp>
    </p:spTree>
    <p:extLst>
      <p:ext uri="{BB962C8B-B14F-4D97-AF65-F5344CB8AC3E}">
        <p14:creationId xmlns:p14="http://schemas.microsoft.com/office/powerpoint/2010/main" val="18091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74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object 2"/>
          <p:cNvGrpSpPr>
            <a:grpSpLocks/>
          </p:cNvGrpSpPr>
          <p:nvPr/>
        </p:nvGrpSpPr>
        <p:grpSpPr bwMode="auto">
          <a:xfrm>
            <a:off x="972439" y="679302"/>
            <a:ext cx="2312988" cy="358775"/>
            <a:chOff x="538594" y="999363"/>
            <a:chExt cx="2312670" cy="359410"/>
          </a:xfrm>
        </p:grpSpPr>
        <p:pic>
          <p:nvPicPr>
            <p:cNvPr id="31750" name="object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83" y="1000252"/>
              <a:ext cx="2310269" cy="357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51" name="object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773" y="1057402"/>
              <a:ext cx="132841" cy="240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2" name="object 5"/>
            <p:cNvSpPr>
              <a:spLocks/>
            </p:cNvSpPr>
            <p:nvPr/>
          </p:nvSpPr>
          <p:spPr bwMode="auto">
            <a:xfrm>
              <a:off x="539483" y="1000252"/>
              <a:ext cx="2310765" cy="357505"/>
            </a:xfrm>
            <a:custGeom>
              <a:avLst/>
              <a:gdLst>
                <a:gd name="T0" fmla="*/ 2310269 w 2310765"/>
                <a:gd name="T1" fmla="*/ 60451 h 357505"/>
                <a:gd name="T2" fmla="*/ 2265311 w 2310765"/>
                <a:gd name="T3" fmla="*/ 141350 h 357505"/>
                <a:gd name="T4" fmla="*/ 2151138 w 2310765"/>
                <a:gd name="T5" fmla="*/ 297052 h 357505"/>
                <a:gd name="T6" fmla="*/ 2089797 w 2310765"/>
                <a:gd name="T7" fmla="*/ 351536 h 357505"/>
                <a:gd name="T8" fmla="*/ 1500517 w 2310765"/>
                <a:gd name="T9" fmla="*/ 5969 h 357505"/>
                <a:gd name="T10" fmla="*/ 1722640 w 2310765"/>
                <a:gd name="T11" fmla="*/ 5969 h 357505"/>
                <a:gd name="T12" fmla="*/ 1529981 w 2310765"/>
                <a:gd name="T13" fmla="*/ 137540 h 357505"/>
                <a:gd name="T14" fmla="*/ 1471053 w 2310765"/>
                <a:gd name="T15" fmla="*/ 5969 h 357505"/>
                <a:gd name="T16" fmla="*/ 1417205 w 2310765"/>
                <a:gd name="T17" fmla="*/ 60451 h 357505"/>
                <a:gd name="T18" fmla="*/ 1372247 w 2310765"/>
                <a:gd name="T19" fmla="*/ 141350 h 357505"/>
                <a:gd name="T20" fmla="*/ 1258074 w 2310765"/>
                <a:gd name="T21" fmla="*/ 297052 h 357505"/>
                <a:gd name="T22" fmla="*/ 1196733 w 2310765"/>
                <a:gd name="T23" fmla="*/ 351536 h 357505"/>
                <a:gd name="T24" fmla="*/ 814209 w 2310765"/>
                <a:gd name="T25" fmla="*/ 5969 h 357505"/>
                <a:gd name="T26" fmla="*/ 752868 w 2310765"/>
                <a:gd name="T27" fmla="*/ 5969 h 357505"/>
                <a:gd name="T28" fmla="*/ 325653 w 2310765"/>
                <a:gd name="T29" fmla="*/ 214502 h 357505"/>
                <a:gd name="T30" fmla="*/ 384632 w 2310765"/>
                <a:gd name="T31" fmla="*/ 356235 h 357505"/>
                <a:gd name="T32" fmla="*/ 191909 w 2310765"/>
                <a:gd name="T33" fmla="*/ 351789 h 357505"/>
                <a:gd name="T34" fmla="*/ 0 w 2310765"/>
                <a:gd name="T35" fmla="*/ 5969 h 357505"/>
                <a:gd name="T36" fmla="*/ 0 w 2310765"/>
                <a:gd name="T37" fmla="*/ 351536 h 357505"/>
                <a:gd name="T38" fmla="*/ 1045683 w 2310765"/>
                <a:gd name="T39" fmla="*/ 14620 h 357505"/>
                <a:gd name="T40" fmla="*/ 1141996 w 2310765"/>
                <a:gd name="T41" fmla="*/ 165226 h 357505"/>
                <a:gd name="T42" fmla="*/ 1097118 w 2310765"/>
                <a:gd name="T43" fmla="*/ 304958 h 357505"/>
                <a:gd name="T44" fmla="*/ 962418 w 2310765"/>
                <a:gd name="T45" fmla="*/ 351536 h 357505"/>
                <a:gd name="T46" fmla="*/ 919103 w 2310765"/>
                <a:gd name="T47" fmla="*/ 5056 h 357505"/>
                <a:gd name="T48" fmla="*/ 978039 w 2310765"/>
                <a:gd name="T49" fmla="*/ 3556 h 357505"/>
                <a:gd name="T50" fmla="*/ 1989324 w 2310765"/>
                <a:gd name="T51" fmla="*/ 6096 h 357505"/>
                <a:gd name="T52" fmla="*/ 2005723 w 2310765"/>
                <a:gd name="T53" fmla="*/ 75057 h 357505"/>
                <a:gd name="T54" fmla="*/ 1960878 w 2310765"/>
                <a:gd name="T55" fmla="*/ 55876 h 357505"/>
                <a:gd name="T56" fmla="*/ 1883605 w 2310765"/>
                <a:gd name="T57" fmla="*/ 74969 h 357505"/>
                <a:gd name="T58" fmla="*/ 1841258 w 2310765"/>
                <a:gd name="T59" fmla="*/ 182372 h 357505"/>
                <a:gd name="T60" fmla="*/ 1880747 w 2310765"/>
                <a:gd name="T61" fmla="*/ 284624 h 357505"/>
                <a:gd name="T62" fmla="*/ 1978672 w 2310765"/>
                <a:gd name="T63" fmla="*/ 294195 h 357505"/>
                <a:gd name="T64" fmla="*/ 2040140 w 2310765"/>
                <a:gd name="T65" fmla="*/ 317626 h 357505"/>
                <a:gd name="T66" fmla="*/ 1964184 w 2310765"/>
                <a:gd name="T67" fmla="*/ 354899 h 357505"/>
                <a:gd name="T68" fmla="*/ 1839736 w 2310765"/>
                <a:gd name="T69" fmla="*/ 330588 h 357505"/>
                <a:gd name="T70" fmla="*/ 1777631 w 2310765"/>
                <a:gd name="T71" fmla="*/ 179832 h 357505"/>
                <a:gd name="T72" fmla="*/ 1845844 w 2310765"/>
                <a:gd name="T73" fmla="*/ 29039 h 357505"/>
                <a:gd name="T74" fmla="*/ 597789 w 2310765"/>
                <a:gd name="T75" fmla="*/ 0 h 357505"/>
                <a:gd name="T76" fmla="*/ 673560 w 2310765"/>
                <a:gd name="T77" fmla="*/ 13716 h 357505"/>
                <a:gd name="T78" fmla="*/ 655790 w 2310765"/>
                <a:gd name="T79" fmla="*/ 66075 h 357505"/>
                <a:gd name="T80" fmla="*/ 601560 w 2310765"/>
                <a:gd name="T81" fmla="*/ 54610 h 357505"/>
                <a:gd name="T82" fmla="*/ 518720 w 2310765"/>
                <a:gd name="T83" fmla="*/ 110095 h 357505"/>
                <a:gd name="T84" fmla="*/ 504799 w 2310765"/>
                <a:gd name="T85" fmla="*/ 208661 h 357505"/>
                <a:gd name="T86" fmla="*/ 597090 w 2310765"/>
                <a:gd name="T87" fmla="*/ 302895 h 357505"/>
                <a:gd name="T88" fmla="*/ 658391 w 2310765"/>
                <a:gd name="T89" fmla="*/ 283285 h 357505"/>
                <a:gd name="T90" fmla="*/ 681119 w 2310765"/>
                <a:gd name="T91" fmla="*/ 335035 h 357505"/>
                <a:gd name="T92" fmla="*/ 592124 w 2310765"/>
                <a:gd name="T93" fmla="*/ 357377 h 357505"/>
                <a:gd name="T94" fmla="*/ 462065 w 2310765"/>
                <a:gd name="T95" fmla="*/ 283773 h 357505"/>
                <a:gd name="T96" fmla="*/ 442287 w 2310765"/>
                <a:gd name="T97" fmla="*/ 143037 h 357505"/>
                <a:gd name="T98" fmla="*/ 564670 w 2310765"/>
                <a:gd name="T99" fmla="*/ 3234 h 35750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310765" h="357505">
                  <a:moveTo>
                    <a:pt x="2089797" y="5969"/>
                  </a:moveTo>
                  <a:lnTo>
                    <a:pt x="2310269" y="5969"/>
                  </a:lnTo>
                  <a:lnTo>
                    <a:pt x="2310269" y="60451"/>
                  </a:lnTo>
                  <a:lnTo>
                    <a:pt x="2151138" y="60451"/>
                  </a:lnTo>
                  <a:lnTo>
                    <a:pt x="2151138" y="141350"/>
                  </a:lnTo>
                  <a:lnTo>
                    <a:pt x="2265311" y="141350"/>
                  </a:lnTo>
                  <a:lnTo>
                    <a:pt x="2265311" y="193548"/>
                  </a:lnTo>
                  <a:lnTo>
                    <a:pt x="2151138" y="193548"/>
                  </a:lnTo>
                  <a:lnTo>
                    <a:pt x="2151138" y="297052"/>
                  </a:lnTo>
                  <a:lnTo>
                    <a:pt x="2307729" y="297052"/>
                  </a:lnTo>
                  <a:lnTo>
                    <a:pt x="2307729" y="351536"/>
                  </a:lnTo>
                  <a:lnTo>
                    <a:pt x="2089797" y="351536"/>
                  </a:lnTo>
                  <a:lnTo>
                    <a:pt x="2089797" y="5969"/>
                  </a:lnTo>
                  <a:close/>
                </a:path>
                <a:path w="2310765" h="357505">
                  <a:moveTo>
                    <a:pt x="1471053" y="5969"/>
                  </a:moveTo>
                  <a:lnTo>
                    <a:pt x="1500517" y="5969"/>
                  </a:lnTo>
                  <a:lnTo>
                    <a:pt x="1663712" y="214502"/>
                  </a:lnTo>
                  <a:lnTo>
                    <a:pt x="1663712" y="5969"/>
                  </a:lnTo>
                  <a:lnTo>
                    <a:pt x="1722640" y="5969"/>
                  </a:lnTo>
                  <a:lnTo>
                    <a:pt x="1722640" y="356235"/>
                  </a:lnTo>
                  <a:lnTo>
                    <a:pt x="1697748" y="356235"/>
                  </a:lnTo>
                  <a:lnTo>
                    <a:pt x="1529981" y="137540"/>
                  </a:lnTo>
                  <a:lnTo>
                    <a:pt x="1529981" y="351789"/>
                  </a:lnTo>
                  <a:lnTo>
                    <a:pt x="1471053" y="351789"/>
                  </a:lnTo>
                  <a:lnTo>
                    <a:pt x="1471053" y="5969"/>
                  </a:lnTo>
                  <a:close/>
                </a:path>
                <a:path w="2310765" h="357505">
                  <a:moveTo>
                    <a:pt x="1196733" y="5969"/>
                  </a:moveTo>
                  <a:lnTo>
                    <a:pt x="1417205" y="5969"/>
                  </a:lnTo>
                  <a:lnTo>
                    <a:pt x="1417205" y="60451"/>
                  </a:lnTo>
                  <a:lnTo>
                    <a:pt x="1258074" y="60451"/>
                  </a:lnTo>
                  <a:lnTo>
                    <a:pt x="1258074" y="141350"/>
                  </a:lnTo>
                  <a:lnTo>
                    <a:pt x="1372247" y="141350"/>
                  </a:lnTo>
                  <a:lnTo>
                    <a:pt x="1372247" y="193548"/>
                  </a:lnTo>
                  <a:lnTo>
                    <a:pt x="1258074" y="193548"/>
                  </a:lnTo>
                  <a:lnTo>
                    <a:pt x="1258074" y="297052"/>
                  </a:lnTo>
                  <a:lnTo>
                    <a:pt x="1414665" y="297052"/>
                  </a:lnTo>
                  <a:lnTo>
                    <a:pt x="1414665" y="351536"/>
                  </a:lnTo>
                  <a:lnTo>
                    <a:pt x="1196733" y="351536"/>
                  </a:lnTo>
                  <a:lnTo>
                    <a:pt x="1196733" y="5969"/>
                  </a:lnTo>
                  <a:close/>
                </a:path>
                <a:path w="2310765" h="357505">
                  <a:moveTo>
                    <a:pt x="752868" y="5969"/>
                  </a:moveTo>
                  <a:lnTo>
                    <a:pt x="814209" y="5969"/>
                  </a:lnTo>
                  <a:lnTo>
                    <a:pt x="814209" y="351536"/>
                  </a:lnTo>
                  <a:lnTo>
                    <a:pt x="752868" y="351536"/>
                  </a:lnTo>
                  <a:lnTo>
                    <a:pt x="752868" y="5969"/>
                  </a:lnTo>
                  <a:close/>
                </a:path>
                <a:path w="2310765" h="357505">
                  <a:moveTo>
                    <a:pt x="132930" y="5969"/>
                  </a:moveTo>
                  <a:lnTo>
                    <a:pt x="162420" y="5969"/>
                  </a:lnTo>
                  <a:lnTo>
                    <a:pt x="325653" y="214502"/>
                  </a:lnTo>
                  <a:lnTo>
                    <a:pt x="325653" y="5969"/>
                  </a:lnTo>
                  <a:lnTo>
                    <a:pt x="384632" y="5969"/>
                  </a:lnTo>
                  <a:lnTo>
                    <a:pt x="384632" y="356235"/>
                  </a:lnTo>
                  <a:lnTo>
                    <a:pt x="359625" y="356235"/>
                  </a:lnTo>
                  <a:lnTo>
                    <a:pt x="191909" y="137540"/>
                  </a:lnTo>
                  <a:lnTo>
                    <a:pt x="191909" y="351789"/>
                  </a:lnTo>
                  <a:lnTo>
                    <a:pt x="132930" y="351789"/>
                  </a:lnTo>
                  <a:lnTo>
                    <a:pt x="132930" y="5969"/>
                  </a:lnTo>
                  <a:close/>
                </a:path>
                <a:path w="2310765" h="357505">
                  <a:moveTo>
                    <a:pt x="0" y="5969"/>
                  </a:moveTo>
                  <a:lnTo>
                    <a:pt x="61328" y="5969"/>
                  </a:lnTo>
                  <a:lnTo>
                    <a:pt x="61328" y="351536"/>
                  </a:lnTo>
                  <a:lnTo>
                    <a:pt x="0" y="351536"/>
                  </a:lnTo>
                  <a:lnTo>
                    <a:pt x="0" y="5969"/>
                  </a:lnTo>
                  <a:close/>
                </a:path>
                <a:path w="2310765" h="357505">
                  <a:moveTo>
                    <a:pt x="978039" y="3556"/>
                  </a:moveTo>
                  <a:lnTo>
                    <a:pt x="1045683" y="14620"/>
                  </a:lnTo>
                  <a:lnTo>
                    <a:pt x="1097800" y="47878"/>
                  </a:lnTo>
                  <a:lnTo>
                    <a:pt x="1130947" y="99314"/>
                  </a:lnTo>
                  <a:lnTo>
                    <a:pt x="1141996" y="165226"/>
                  </a:lnTo>
                  <a:lnTo>
                    <a:pt x="1137011" y="222154"/>
                  </a:lnTo>
                  <a:lnTo>
                    <a:pt x="1122052" y="268732"/>
                  </a:lnTo>
                  <a:lnTo>
                    <a:pt x="1097118" y="304958"/>
                  </a:lnTo>
                  <a:lnTo>
                    <a:pt x="1062203" y="330835"/>
                  </a:lnTo>
                  <a:lnTo>
                    <a:pt x="1017304" y="346360"/>
                  </a:lnTo>
                  <a:lnTo>
                    <a:pt x="962418" y="351536"/>
                  </a:lnTo>
                  <a:lnTo>
                    <a:pt x="885837" y="351536"/>
                  </a:lnTo>
                  <a:lnTo>
                    <a:pt x="885837" y="6223"/>
                  </a:lnTo>
                  <a:lnTo>
                    <a:pt x="919103" y="5056"/>
                  </a:lnTo>
                  <a:lnTo>
                    <a:pt x="945559" y="4222"/>
                  </a:lnTo>
                  <a:lnTo>
                    <a:pt x="965204" y="3722"/>
                  </a:lnTo>
                  <a:lnTo>
                    <a:pt x="978039" y="3556"/>
                  </a:lnTo>
                  <a:close/>
                </a:path>
                <a:path w="2310765" h="357505">
                  <a:moveTo>
                    <a:pt x="1935873" y="0"/>
                  </a:moveTo>
                  <a:lnTo>
                    <a:pt x="1964093" y="1524"/>
                  </a:lnTo>
                  <a:lnTo>
                    <a:pt x="1989324" y="6096"/>
                  </a:lnTo>
                  <a:lnTo>
                    <a:pt x="2011579" y="13716"/>
                  </a:lnTo>
                  <a:lnTo>
                    <a:pt x="2030869" y="24384"/>
                  </a:lnTo>
                  <a:lnTo>
                    <a:pt x="2005723" y="75057"/>
                  </a:lnTo>
                  <a:lnTo>
                    <a:pt x="1993886" y="66075"/>
                  </a:lnTo>
                  <a:lnTo>
                    <a:pt x="1978942" y="59689"/>
                  </a:lnTo>
                  <a:lnTo>
                    <a:pt x="1960878" y="55876"/>
                  </a:lnTo>
                  <a:lnTo>
                    <a:pt x="1939683" y="54610"/>
                  </a:lnTo>
                  <a:lnTo>
                    <a:pt x="1919038" y="56872"/>
                  </a:lnTo>
                  <a:lnTo>
                    <a:pt x="1883605" y="74969"/>
                  </a:lnTo>
                  <a:lnTo>
                    <a:pt x="1856796" y="110095"/>
                  </a:lnTo>
                  <a:lnTo>
                    <a:pt x="1842993" y="155866"/>
                  </a:lnTo>
                  <a:lnTo>
                    <a:pt x="1841258" y="182372"/>
                  </a:lnTo>
                  <a:lnTo>
                    <a:pt x="1842856" y="208661"/>
                  </a:lnTo>
                  <a:lnTo>
                    <a:pt x="1855671" y="252666"/>
                  </a:lnTo>
                  <a:lnTo>
                    <a:pt x="1880747" y="284624"/>
                  </a:lnTo>
                  <a:lnTo>
                    <a:pt x="1935111" y="302895"/>
                  </a:lnTo>
                  <a:lnTo>
                    <a:pt x="1958237" y="300724"/>
                  </a:lnTo>
                  <a:lnTo>
                    <a:pt x="1978672" y="294195"/>
                  </a:lnTo>
                  <a:lnTo>
                    <a:pt x="1996440" y="283285"/>
                  </a:lnTo>
                  <a:lnTo>
                    <a:pt x="2011565" y="267970"/>
                  </a:lnTo>
                  <a:lnTo>
                    <a:pt x="2040140" y="317626"/>
                  </a:lnTo>
                  <a:lnTo>
                    <a:pt x="2019187" y="335035"/>
                  </a:lnTo>
                  <a:lnTo>
                    <a:pt x="1993865" y="347456"/>
                  </a:lnTo>
                  <a:lnTo>
                    <a:pt x="1964184" y="354899"/>
                  </a:lnTo>
                  <a:lnTo>
                    <a:pt x="1930158" y="357377"/>
                  </a:lnTo>
                  <a:lnTo>
                    <a:pt x="1895985" y="354401"/>
                  </a:lnTo>
                  <a:lnTo>
                    <a:pt x="1839736" y="330588"/>
                  </a:lnTo>
                  <a:lnTo>
                    <a:pt x="1800134" y="283773"/>
                  </a:lnTo>
                  <a:lnTo>
                    <a:pt x="1780132" y="218813"/>
                  </a:lnTo>
                  <a:lnTo>
                    <a:pt x="1777631" y="179832"/>
                  </a:lnTo>
                  <a:lnTo>
                    <a:pt x="1780397" y="143037"/>
                  </a:lnTo>
                  <a:lnTo>
                    <a:pt x="1802599" y="78926"/>
                  </a:lnTo>
                  <a:lnTo>
                    <a:pt x="1845844" y="29039"/>
                  </a:lnTo>
                  <a:lnTo>
                    <a:pt x="1902752" y="3234"/>
                  </a:lnTo>
                  <a:lnTo>
                    <a:pt x="1935873" y="0"/>
                  </a:lnTo>
                  <a:close/>
                </a:path>
                <a:path w="2310765" h="357505">
                  <a:moveTo>
                    <a:pt x="597789" y="0"/>
                  </a:moveTo>
                  <a:lnTo>
                    <a:pt x="626026" y="1524"/>
                  </a:lnTo>
                  <a:lnTo>
                    <a:pt x="651282" y="6096"/>
                  </a:lnTo>
                  <a:lnTo>
                    <a:pt x="673560" y="13716"/>
                  </a:lnTo>
                  <a:lnTo>
                    <a:pt x="692861" y="24384"/>
                  </a:lnTo>
                  <a:lnTo>
                    <a:pt x="667613" y="75057"/>
                  </a:lnTo>
                  <a:lnTo>
                    <a:pt x="655790" y="66075"/>
                  </a:lnTo>
                  <a:lnTo>
                    <a:pt x="640840" y="59689"/>
                  </a:lnTo>
                  <a:lnTo>
                    <a:pt x="622763" y="55876"/>
                  </a:lnTo>
                  <a:lnTo>
                    <a:pt x="601560" y="54610"/>
                  </a:lnTo>
                  <a:lnTo>
                    <a:pt x="580950" y="56872"/>
                  </a:lnTo>
                  <a:lnTo>
                    <a:pt x="545569" y="74969"/>
                  </a:lnTo>
                  <a:lnTo>
                    <a:pt x="518720" y="110095"/>
                  </a:lnTo>
                  <a:lnTo>
                    <a:pt x="504923" y="155866"/>
                  </a:lnTo>
                  <a:lnTo>
                    <a:pt x="503199" y="182372"/>
                  </a:lnTo>
                  <a:lnTo>
                    <a:pt x="504799" y="208661"/>
                  </a:lnTo>
                  <a:lnTo>
                    <a:pt x="517595" y="252666"/>
                  </a:lnTo>
                  <a:lnTo>
                    <a:pt x="542658" y="284624"/>
                  </a:lnTo>
                  <a:lnTo>
                    <a:pt x="597090" y="302895"/>
                  </a:lnTo>
                  <a:lnTo>
                    <a:pt x="620176" y="300724"/>
                  </a:lnTo>
                  <a:lnTo>
                    <a:pt x="640610" y="294195"/>
                  </a:lnTo>
                  <a:lnTo>
                    <a:pt x="658391" y="283285"/>
                  </a:lnTo>
                  <a:lnTo>
                    <a:pt x="673519" y="267970"/>
                  </a:lnTo>
                  <a:lnTo>
                    <a:pt x="702056" y="317626"/>
                  </a:lnTo>
                  <a:lnTo>
                    <a:pt x="681119" y="335035"/>
                  </a:lnTo>
                  <a:lnTo>
                    <a:pt x="655820" y="347456"/>
                  </a:lnTo>
                  <a:lnTo>
                    <a:pt x="626155" y="354899"/>
                  </a:lnTo>
                  <a:lnTo>
                    <a:pt x="592124" y="357377"/>
                  </a:lnTo>
                  <a:lnTo>
                    <a:pt x="557939" y="354401"/>
                  </a:lnTo>
                  <a:lnTo>
                    <a:pt x="501684" y="330588"/>
                  </a:lnTo>
                  <a:lnTo>
                    <a:pt x="462065" y="283773"/>
                  </a:lnTo>
                  <a:lnTo>
                    <a:pt x="442014" y="218813"/>
                  </a:lnTo>
                  <a:lnTo>
                    <a:pt x="439508" y="179832"/>
                  </a:lnTo>
                  <a:lnTo>
                    <a:pt x="442287" y="143037"/>
                  </a:lnTo>
                  <a:lnTo>
                    <a:pt x="464519" y="78926"/>
                  </a:lnTo>
                  <a:lnTo>
                    <a:pt x="507759" y="29039"/>
                  </a:lnTo>
                  <a:lnTo>
                    <a:pt x="564670" y="3234"/>
                  </a:lnTo>
                  <a:lnTo>
                    <a:pt x="597789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31747" name="object 6"/>
          <p:cNvSpPr>
            <a:spLocks noGrp="1"/>
          </p:cNvSpPr>
          <p:nvPr>
            <p:ph type="title"/>
          </p:nvPr>
        </p:nvSpPr>
        <p:spPr>
          <a:xfrm>
            <a:off x="536575" y="1436688"/>
            <a:ext cx="2239963" cy="814387"/>
          </a:xfrm>
        </p:spPr>
        <p:txBody>
          <a:bodyPr lIns="0" tIns="13335" rIns="0" bIns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1900" smtClean="0">
                <a:latin typeface="Cambria" pitchFamily="18" charset="0"/>
              </a:rPr>
              <a:t>⦿ </a:t>
            </a:r>
            <a:r>
              <a:rPr lang="en-US" sz="2600" smtClean="0"/>
              <a:t>Possible sites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28675" y="2505075"/>
            <a:ext cx="3475038" cy="2508250"/>
          </a:xfrm>
          <a:prstGeom prst="rect">
            <a:avLst/>
          </a:prstGeom>
        </p:spPr>
        <p:txBody>
          <a:bodyPr lIns="0" tIns="74930" rIns="0" bIns="0">
            <a:spAutoFit/>
          </a:bodyPr>
          <a:lstStyle/>
          <a:p>
            <a:pPr marL="326390" indent="-314325">
              <a:spcBef>
                <a:spcPts val="590"/>
              </a:spcBef>
              <a:buSzPct val="78260"/>
              <a:buFont typeface="Wingdings"/>
              <a:buChar char=""/>
              <a:tabLst>
                <a:tab pos="326390" algn="l"/>
                <a:tab pos="327025" algn="l"/>
              </a:tabLst>
              <a:defRPr/>
            </a:pPr>
            <a:r>
              <a:rPr sz="2300" dirty="0">
                <a:solidFill>
                  <a:srgbClr val="B83C68"/>
                </a:solidFill>
                <a:latin typeface="Trebuchet MS"/>
                <a:cs typeface="Trebuchet MS"/>
              </a:rPr>
              <a:t>lower</a:t>
            </a:r>
            <a:r>
              <a:rPr sz="2300" spc="-60" dirty="0">
                <a:solidFill>
                  <a:srgbClr val="B83C68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B83C68"/>
                </a:solidFill>
                <a:latin typeface="Trebuchet MS"/>
                <a:cs typeface="Trebuchet MS"/>
              </a:rPr>
              <a:t>lip</a:t>
            </a:r>
            <a:endParaRPr sz="2300" dirty="0">
              <a:latin typeface="Trebuchet MS"/>
              <a:cs typeface="Trebuchet MS"/>
            </a:endParaRPr>
          </a:p>
          <a:p>
            <a:pPr marL="326390" indent="-314325">
              <a:spcBef>
                <a:spcPts val="490"/>
              </a:spcBef>
              <a:buSzPct val="78260"/>
              <a:buFont typeface="Wingdings"/>
              <a:buChar char=""/>
              <a:tabLst>
                <a:tab pos="326390" algn="l"/>
                <a:tab pos="327025" algn="l"/>
              </a:tabLst>
              <a:defRPr/>
            </a:pPr>
            <a:r>
              <a:rPr sz="2300" spc="-5" dirty="0">
                <a:solidFill>
                  <a:srgbClr val="B83C68"/>
                </a:solidFill>
                <a:latin typeface="Trebuchet MS"/>
                <a:cs typeface="Trebuchet MS"/>
              </a:rPr>
              <a:t>tongue</a:t>
            </a:r>
            <a:endParaRPr sz="2300" dirty="0">
              <a:latin typeface="Trebuchet MS"/>
              <a:cs typeface="Trebuchet MS"/>
            </a:endParaRPr>
          </a:p>
          <a:p>
            <a:pPr marL="326390" indent="-314325">
              <a:spcBef>
                <a:spcPts val="509"/>
              </a:spcBef>
              <a:buSzPct val="78260"/>
              <a:buFont typeface="Wingdings"/>
              <a:buChar char=""/>
              <a:tabLst>
                <a:tab pos="326390" algn="l"/>
                <a:tab pos="327025" algn="l"/>
              </a:tabLst>
              <a:defRPr/>
            </a:pPr>
            <a:r>
              <a:rPr sz="2300" dirty="0">
                <a:solidFill>
                  <a:srgbClr val="B83C68"/>
                </a:solidFill>
                <a:latin typeface="Trebuchet MS"/>
                <a:cs typeface="Trebuchet MS"/>
              </a:rPr>
              <a:t>floor</a:t>
            </a:r>
            <a:r>
              <a:rPr sz="2300" spc="-25" dirty="0">
                <a:solidFill>
                  <a:srgbClr val="B83C68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B83C68"/>
                </a:solidFill>
                <a:latin typeface="Trebuchet MS"/>
                <a:cs typeface="Trebuchet MS"/>
              </a:rPr>
              <a:t>of</a:t>
            </a:r>
            <a:r>
              <a:rPr sz="2300" spc="-25" dirty="0">
                <a:solidFill>
                  <a:srgbClr val="B83C68"/>
                </a:solidFill>
                <a:latin typeface="Trebuchet MS"/>
                <a:cs typeface="Trebuchet MS"/>
              </a:rPr>
              <a:t> </a:t>
            </a:r>
            <a:r>
              <a:rPr sz="2300" spc="-5" dirty="0">
                <a:solidFill>
                  <a:srgbClr val="B83C68"/>
                </a:solidFill>
                <a:latin typeface="Trebuchet MS"/>
                <a:cs typeface="Trebuchet MS"/>
              </a:rPr>
              <a:t>the</a:t>
            </a:r>
            <a:r>
              <a:rPr sz="2300" spc="-25" dirty="0">
                <a:solidFill>
                  <a:srgbClr val="B83C68"/>
                </a:solidFill>
                <a:latin typeface="Trebuchet MS"/>
                <a:cs typeface="Trebuchet MS"/>
              </a:rPr>
              <a:t> </a:t>
            </a:r>
            <a:r>
              <a:rPr sz="2300" spc="-5" dirty="0">
                <a:solidFill>
                  <a:srgbClr val="B83C68"/>
                </a:solidFill>
                <a:latin typeface="Trebuchet MS"/>
                <a:cs typeface="Trebuchet MS"/>
              </a:rPr>
              <a:t>mouth</a:t>
            </a:r>
            <a:endParaRPr sz="2300" dirty="0">
              <a:latin typeface="Trebuchet MS"/>
              <a:cs typeface="Trebuchet MS"/>
            </a:endParaRPr>
          </a:p>
          <a:p>
            <a:pPr marL="326390" indent="-314325">
              <a:spcBef>
                <a:spcPts val="500"/>
              </a:spcBef>
              <a:buSzPct val="78260"/>
              <a:buFont typeface="Wingdings"/>
              <a:buChar char=""/>
              <a:tabLst>
                <a:tab pos="326390" algn="l"/>
                <a:tab pos="327025" algn="l"/>
              </a:tabLst>
              <a:defRPr/>
            </a:pPr>
            <a:r>
              <a:rPr sz="2300" dirty="0">
                <a:solidFill>
                  <a:srgbClr val="B83C68"/>
                </a:solidFill>
                <a:latin typeface="Trebuchet MS"/>
                <a:cs typeface="Trebuchet MS"/>
              </a:rPr>
              <a:t>soft</a:t>
            </a:r>
            <a:r>
              <a:rPr sz="2300" spc="-50" dirty="0">
                <a:solidFill>
                  <a:srgbClr val="B83C68"/>
                </a:solidFill>
                <a:latin typeface="Trebuchet MS"/>
                <a:cs typeface="Trebuchet MS"/>
              </a:rPr>
              <a:t> </a:t>
            </a:r>
            <a:r>
              <a:rPr sz="2300" spc="-5" dirty="0">
                <a:solidFill>
                  <a:srgbClr val="B83C68"/>
                </a:solidFill>
                <a:latin typeface="Trebuchet MS"/>
                <a:cs typeface="Trebuchet MS"/>
              </a:rPr>
              <a:t>palate</a:t>
            </a:r>
            <a:endParaRPr sz="2300" dirty="0">
              <a:latin typeface="Trebuchet MS"/>
              <a:cs typeface="Trebuchet MS"/>
            </a:endParaRPr>
          </a:p>
          <a:p>
            <a:pPr marL="326390" indent="-314325">
              <a:spcBef>
                <a:spcPts val="495"/>
              </a:spcBef>
              <a:buSzPct val="78260"/>
              <a:buFont typeface="Wingdings"/>
              <a:buChar char=""/>
              <a:tabLst>
                <a:tab pos="326390" algn="l"/>
                <a:tab pos="327025" algn="l"/>
              </a:tabLst>
              <a:defRPr/>
            </a:pPr>
            <a:r>
              <a:rPr sz="2300" dirty="0">
                <a:solidFill>
                  <a:srgbClr val="B83C68"/>
                </a:solidFill>
                <a:latin typeface="Trebuchet MS"/>
                <a:cs typeface="Trebuchet MS"/>
              </a:rPr>
              <a:t>gingival</a:t>
            </a:r>
            <a:r>
              <a:rPr sz="2300" spc="-55" dirty="0">
                <a:solidFill>
                  <a:srgbClr val="B83C68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B83C68"/>
                </a:solidFill>
                <a:latin typeface="Trebuchet MS"/>
                <a:cs typeface="Trebuchet MS"/>
              </a:rPr>
              <a:t>/</a:t>
            </a:r>
            <a:r>
              <a:rPr sz="2300" spc="-35" dirty="0">
                <a:solidFill>
                  <a:srgbClr val="B83C68"/>
                </a:solidFill>
                <a:latin typeface="Trebuchet MS"/>
                <a:cs typeface="Trebuchet MS"/>
              </a:rPr>
              <a:t> </a:t>
            </a:r>
            <a:r>
              <a:rPr sz="2300" dirty="0">
                <a:solidFill>
                  <a:srgbClr val="B83C68"/>
                </a:solidFill>
                <a:latin typeface="Trebuchet MS"/>
                <a:cs typeface="Trebuchet MS"/>
              </a:rPr>
              <a:t>alveolar</a:t>
            </a:r>
            <a:r>
              <a:rPr sz="2300" spc="-40" dirty="0">
                <a:solidFill>
                  <a:srgbClr val="B83C68"/>
                </a:solidFill>
                <a:latin typeface="Trebuchet MS"/>
                <a:cs typeface="Trebuchet MS"/>
              </a:rPr>
              <a:t> </a:t>
            </a:r>
            <a:r>
              <a:rPr sz="2300" spc="-5" dirty="0">
                <a:solidFill>
                  <a:srgbClr val="B83C68"/>
                </a:solidFill>
                <a:latin typeface="Trebuchet MS"/>
                <a:cs typeface="Trebuchet MS"/>
              </a:rPr>
              <a:t>ridge</a:t>
            </a:r>
            <a:endParaRPr sz="2300" dirty="0">
              <a:latin typeface="Trebuchet MS"/>
              <a:cs typeface="Trebuchet MS"/>
            </a:endParaRPr>
          </a:p>
          <a:p>
            <a:pPr marL="326390" indent="-314325">
              <a:spcBef>
                <a:spcPts val="505"/>
              </a:spcBef>
              <a:buSzPct val="78260"/>
              <a:buFont typeface="Wingdings"/>
              <a:buChar char=""/>
              <a:tabLst>
                <a:tab pos="326390" algn="l"/>
                <a:tab pos="327025" algn="l"/>
              </a:tabLst>
              <a:defRPr/>
            </a:pPr>
            <a:r>
              <a:rPr sz="2300" spc="-5" dirty="0">
                <a:solidFill>
                  <a:srgbClr val="B83C68"/>
                </a:solidFill>
                <a:latin typeface="Trebuchet MS"/>
                <a:cs typeface="Trebuchet MS"/>
              </a:rPr>
              <a:t>buccal</a:t>
            </a:r>
            <a:r>
              <a:rPr sz="2300" spc="-40" dirty="0">
                <a:solidFill>
                  <a:srgbClr val="B83C68"/>
                </a:solidFill>
                <a:latin typeface="Trebuchet MS"/>
                <a:cs typeface="Trebuchet MS"/>
              </a:rPr>
              <a:t> </a:t>
            </a:r>
            <a:r>
              <a:rPr sz="2300" spc="-5" dirty="0">
                <a:solidFill>
                  <a:srgbClr val="B83C68"/>
                </a:solidFill>
                <a:latin typeface="Trebuchet MS"/>
                <a:cs typeface="Trebuchet MS"/>
              </a:rPr>
              <a:t>mucosa</a:t>
            </a:r>
            <a:endParaRPr sz="2300" dirty="0">
              <a:latin typeface="Trebuchet MS"/>
              <a:cs typeface="Trebuchet MS"/>
            </a:endParaRPr>
          </a:p>
        </p:txBody>
      </p:sp>
      <p:pic>
        <p:nvPicPr>
          <p:cNvPr id="31749" name="Picture 2" descr="C:\Users\shubhi saxena\Desktop\Imp docs\Oral-cavity-sca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133600"/>
            <a:ext cx="48402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55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object 2"/>
          <p:cNvGrpSpPr>
            <a:grpSpLocks/>
          </p:cNvGrpSpPr>
          <p:nvPr/>
        </p:nvGrpSpPr>
        <p:grpSpPr bwMode="auto">
          <a:xfrm>
            <a:off x="775590" y="699138"/>
            <a:ext cx="2238375" cy="358775"/>
            <a:chOff x="537413" y="999236"/>
            <a:chExt cx="2237105" cy="359410"/>
          </a:xfrm>
        </p:grpSpPr>
        <p:pic>
          <p:nvPicPr>
            <p:cNvPr id="32772" name="object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02" y="1000125"/>
              <a:ext cx="2234869" cy="35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3" name="object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221" y="1053719"/>
              <a:ext cx="176402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4" name="object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669" y="1053719"/>
              <a:ext cx="176402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object 6"/>
            <p:cNvSpPr>
              <a:spLocks/>
            </p:cNvSpPr>
            <p:nvPr/>
          </p:nvSpPr>
          <p:spPr bwMode="auto">
            <a:xfrm>
              <a:off x="538302" y="1000125"/>
              <a:ext cx="2235200" cy="357505"/>
            </a:xfrm>
            <a:custGeom>
              <a:avLst/>
              <a:gdLst>
                <a:gd name="T0" fmla="*/ 2006015 w 2235200"/>
                <a:gd name="T1" fmla="*/ 6096 h 357505"/>
                <a:gd name="T2" fmla="*/ 2169972 w 2235200"/>
                <a:gd name="T3" fmla="*/ 6096 h 357505"/>
                <a:gd name="T4" fmla="*/ 2118791 w 2235200"/>
                <a:gd name="T5" fmla="*/ 209930 h 357505"/>
                <a:gd name="T6" fmla="*/ 2057450 w 2235200"/>
                <a:gd name="T7" fmla="*/ 351663 h 357505"/>
                <a:gd name="T8" fmla="*/ 1940864 w 2235200"/>
                <a:gd name="T9" fmla="*/ 6096 h 357505"/>
                <a:gd name="T10" fmla="*/ 1105331 w 2235200"/>
                <a:gd name="T11" fmla="*/ 6096 h 357505"/>
                <a:gd name="T12" fmla="*/ 1261414 w 2235200"/>
                <a:gd name="T13" fmla="*/ 297179 h 357505"/>
                <a:gd name="T14" fmla="*/ 1043990 w 2235200"/>
                <a:gd name="T15" fmla="*/ 351663 h 357505"/>
                <a:gd name="T16" fmla="*/ 571157 w 2235200"/>
                <a:gd name="T17" fmla="*/ 6096 h 357505"/>
                <a:gd name="T18" fmla="*/ 632485 w 2235200"/>
                <a:gd name="T19" fmla="*/ 351663 h 357505"/>
                <a:gd name="T20" fmla="*/ 571157 w 2235200"/>
                <a:gd name="T21" fmla="*/ 6096 h 357505"/>
                <a:gd name="T22" fmla="*/ 529793 w 2235200"/>
                <a:gd name="T23" fmla="*/ 6096 h 357505"/>
                <a:gd name="T24" fmla="*/ 414908 w 2235200"/>
                <a:gd name="T25" fmla="*/ 60578 h 357505"/>
                <a:gd name="T26" fmla="*/ 353580 w 2235200"/>
                <a:gd name="T27" fmla="*/ 351663 h 357505"/>
                <a:gd name="T28" fmla="*/ 243649 w 2235200"/>
                <a:gd name="T29" fmla="*/ 60578 h 357505"/>
                <a:gd name="T30" fmla="*/ 0 w 2235200"/>
                <a:gd name="T31" fmla="*/ 6096 h 357505"/>
                <a:gd name="T32" fmla="*/ 220560 w 2235200"/>
                <a:gd name="T33" fmla="*/ 60578 h 357505"/>
                <a:gd name="T34" fmla="*/ 61328 w 2235200"/>
                <a:gd name="T35" fmla="*/ 141477 h 357505"/>
                <a:gd name="T36" fmla="*/ 175501 w 2235200"/>
                <a:gd name="T37" fmla="*/ 193675 h 357505"/>
                <a:gd name="T38" fmla="*/ 61328 w 2235200"/>
                <a:gd name="T39" fmla="*/ 297179 h 357505"/>
                <a:gd name="T40" fmla="*/ 217970 w 2235200"/>
                <a:gd name="T41" fmla="*/ 351663 h 357505"/>
                <a:gd name="T42" fmla="*/ 0 w 2235200"/>
                <a:gd name="T43" fmla="*/ 6096 h 357505"/>
                <a:gd name="T44" fmla="*/ 1836373 w 2235200"/>
                <a:gd name="T45" fmla="*/ 2266 h 357505"/>
                <a:gd name="T46" fmla="*/ 1884708 w 2235200"/>
                <a:gd name="T47" fmla="*/ 19307 h 357505"/>
                <a:gd name="T48" fmla="*/ 1880031 w 2235200"/>
                <a:gd name="T49" fmla="*/ 83438 h 357505"/>
                <a:gd name="T50" fmla="*/ 1866220 w 2235200"/>
                <a:gd name="T51" fmla="*/ 73802 h 357505"/>
                <a:gd name="T52" fmla="*/ 1807641 w 2235200"/>
                <a:gd name="T53" fmla="*/ 54737 h 357505"/>
                <a:gd name="T54" fmla="*/ 1743223 w 2235200"/>
                <a:gd name="T55" fmla="*/ 74132 h 357505"/>
                <a:gd name="T56" fmla="*/ 1699495 w 2235200"/>
                <a:gd name="T57" fmla="*/ 154289 h 357505"/>
                <a:gd name="T58" fmla="*/ 1699469 w 2235200"/>
                <a:gd name="T59" fmla="*/ 208029 h 357505"/>
                <a:gd name="T60" fmla="*/ 1742328 w 2235200"/>
                <a:gd name="T61" fmla="*/ 284483 h 357505"/>
                <a:gd name="T62" fmla="*/ 1805228 w 2235200"/>
                <a:gd name="T63" fmla="*/ 303022 h 357505"/>
                <a:gd name="T64" fmla="*/ 1859203 w 2235200"/>
                <a:gd name="T65" fmla="*/ 285114 h 357505"/>
                <a:gd name="T66" fmla="*/ 1811324 w 2235200"/>
                <a:gd name="T67" fmla="*/ 217170 h 357505"/>
                <a:gd name="T68" fmla="*/ 1920544 w 2235200"/>
                <a:gd name="T69" fmla="*/ 164846 h 357505"/>
                <a:gd name="T70" fmla="*/ 1880611 w 2235200"/>
                <a:gd name="T71" fmla="*/ 341999 h 357505"/>
                <a:gd name="T72" fmla="*/ 1795322 w 2235200"/>
                <a:gd name="T73" fmla="*/ 357504 h 357505"/>
                <a:gd name="T74" fmla="*/ 1701186 w 2235200"/>
                <a:gd name="T75" fmla="*/ 330180 h 357505"/>
                <a:gd name="T76" fmla="*/ 1636747 w 2235200"/>
                <a:gd name="T77" fmla="*/ 218191 h 357505"/>
                <a:gd name="T78" fmla="*/ 1636987 w 2235200"/>
                <a:gd name="T79" fmla="*/ 142087 h 357505"/>
                <a:gd name="T80" fmla="*/ 1707168 w 2235200"/>
                <a:gd name="T81" fmla="*/ 28309 h 357505"/>
                <a:gd name="T82" fmla="*/ 1809038 w 2235200"/>
                <a:gd name="T83" fmla="*/ 126 h 357505"/>
                <a:gd name="T84" fmla="*/ 1508493 w 2235200"/>
                <a:gd name="T85" fmla="*/ 11541 h 357505"/>
                <a:gd name="T86" fmla="*/ 1586233 w 2235200"/>
                <a:gd name="T87" fmla="*/ 101726 h 357505"/>
                <a:gd name="T88" fmla="*/ 1593488 w 2235200"/>
                <a:gd name="T89" fmla="*/ 215542 h 357505"/>
                <a:gd name="T90" fmla="*/ 1532172 w 2235200"/>
                <a:gd name="T91" fmla="*/ 329965 h 357505"/>
                <a:gd name="T92" fmla="*/ 1438071 w 2235200"/>
                <a:gd name="T93" fmla="*/ 357504 h 357505"/>
                <a:gd name="T94" fmla="*/ 1351864 w 2235200"/>
                <a:gd name="T95" fmla="*/ 330233 h 357505"/>
                <a:gd name="T96" fmla="*/ 1296492 w 2235200"/>
                <a:gd name="T97" fmla="*/ 215925 h 357505"/>
                <a:gd name="T98" fmla="*/ 1296704 w 2235200"/>
                <a:gd name="T99" fmla="*/ 140440 h 357505"/>
                <a:gd name="T100" fmla="*/ 1356527 w 2235200"/>
                <a:gd name="T101" fmla="*/ 28717 h 357505"/>
                <a:gd name="T102" fmla="*/ 1442770 w 2235200"/>
                <a:gd name="T103" fmla="*/ 0 h 357505"/>
                <a:gd name="T104" fmla="*/ 901941 w 2235200"/>
                <a:gd name="T105" fmla="*/ 11541 h 357505"/>
                <a:gd name="T106" fmla="*/ 979681 w 2235200"/>
                <a:gd name="T107" fmla="*/ 101726 h 357505"/>
                <a:gd name="T108" fmla="*/ 986936 w 2235200"/>
                <a:gd name="T109" fmla="*/ 215542 h 357505"/>
                <a:gd name="T110" fmla="*/ 925620 w 2235200"/>
                <a:gd name="T111" fmla="*/ 329965 h 357505"/>
                <a:gd name="T112" fmla="*/ 831519 w 2235200"/>
                <a:gd name="T113" fmla="*/ 357504 h 357505"/>
                <a:gd name="T114" fmla="*/ 745317 w 2235200"/>
                <a:gd name="T115" fmla="*/ 330233 h 357505"/>
                <a:gd name="T116" fmla="*/ 689899 w 2235200"/>
                <a:gd name="T117" fmla="*/ 215925 h 357505"/>
                <a:gd name="T118" fmla="*/ 690106 w 2235200"/>
                <a:gd name="T119" fmla="*/ 140440 h 357505"/>
                <a:gd name="T120" fmla="*/ 749981 w 2235200"/>
                <a:gd name="T121" fmla="*/ 28717 h 357505"/>
                <a:gd name="T122" fmla="*/ 836218 w 2235200"/>
                <a:gd name="T123" fmla="*/ 0 h 357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35200" h="357505">
                  <a:moveTo>
                    <a:pt x="1940864" y="6096"/>
                  </a:moveTo>
                  <a:lnTo>
                    <a:pt x="2006015" y="6096"/>
                  </a:lnTo>
                  <a:lnTo>
                    <a:pt x="2087803" y="153542"/>
                  </a:lnTo>
                  <a:lnTo>
                    <a:pt x="2169972" y="6096"/>
                  </a:lnTo>
                  <a:lnTo>
                    <a:pt x="2234869" y="6096"/>
                  </a:lnTo>
                  <a:lnTo>
                    <a:pt x="2118791" y="209930"/>
                  </a:lnTo>
                  <a:lnTo>
                    <a:pt x="2118791" y="351663"/>
                  </a:lnTo>
                  <a:lnTo>
                    <a:pt x="2057450" y="351663"/>
                  </a:lnTo>
                  <a:lnTo>
                    <a:pt x="2057450" y="209930"/>
                  </a:lnTo>
                  <a:lnTo>
                    <a:pt x="1940864" y="6096"/>
                  </a:lnTo>
                  <a:close/>
                </a:path>
                <a:path w="2235200" h="357505">
                  <a:moveTo>
                    <a:pt x="1043990" y="6096"/>
                  </a:moveTo>
                  <a:lnTo>
                    <a:pt x="1105331" y="6096"/>
                  </a:lnTo>
                  <a:lnTo>
                    <a:pt x="1105331" y="297179"/>
                  </a:lnTo>
                  <a:lnTo>
                    <a:pt x="1261414" y="297179"/>
                  </a:lnTo>
                  <a:lnTo>
                    <a:pt x="1261414" y="351663"/>
                  </a:lnTo>
                  <a:lnTo>
                    <a:pt x="1043990" y="351663"/>
                  </a:lnTo>
                  <a:lnTo>
                    <a:pt x="1043990" y="6096"/>
                  </a:lnTo>
                  <a:close/>
                </a:path>
                <a:path w="2235200" h="357505">
                  <a:moveTo>
                    <a:pt x="571157" y="6096"/>
                  </a:moveTo>
                  <a:lnTo>
                    <a:pt x="632485" y="6096"/>
                  </a:lnTo>
                  <a:lnTo>
                    <a:pt x="632485" y="351663"/>
                  </a:lnTo>
                  <a:lnTo>
                    <a:pt x="571157" y="351663"/>
                  </a:lnTo>
                  <a:lnTo>
                    <a:pt x="571157" y="6096"/>
                  </a:lnTo>
                  <a:close/>
                </a:path>
                <a:path w="2235200" h="357505">
                  <a:moveTo>
                    <a:pt x="243649" y="6096"/>
                  </a:moveTo>
                  <a:lnTo>
                    <a:pt x="529793" y="6096"/>
                  </a:lnTo>
                  <a:lnTo>
                    <a:pt x="529793" y="60578"/>
                  </a:lnTo>
                  <a:lnTo>
                    <a:pt x="414908" y="60578"/>
                  </a:lnTo>
                  <a:lnTo>
                    <a:pt x="414908" y="351663"/>
                  </a:lnTo>
                  <a:lnTo>
                    <a:pt x="353580" y="351663"/>
                  </a:lnTo>
                  <a:lnTo>
                    <a:pt x="353580" y="60578"/>
                  </a:lnTo>
                  <a:lnTo>
                    <a:pt x="243649" y="60578"/>
                  </a:lnTo>
                  <a:lnTo>
                    <a:pt x="243649" y="6096"/>
                  </a:lnTo>
                  <a:close/>
                </a:path>
                <a:path w="2235200" h="357505">
                  <a:moveTo>
                    <a:pt x="0" y="6096"/>
                  </a:moveTo>
                  <a:lnTo>
                    <a:pt x="220560" y="6096"/>
                  </a:lnTo>
                  <a:lnTo>
                    <a:pt x="220560" y="60578"/>
                  </a:lnTo>
                  <a:lnTo>
                    <a:pt x="61328" y="60578"/>
                  </a:lnTo>
                  <a:lnTo>
                    <a:pt x="61328" y="141477"/>
                  </a:lnTo>
                  <a:lnTo>
                    <a:pt x="175501" y="141477"/>
                  </a:lnTo>
                  <a:lnTo>
                    <a:pt x="175501" y="193675"/>
                  </a:lnTo>
                  <a:lnTo>
                    <a:pt x="61328" y="193675"/>
                  </a:lnTo>
                  <a:lnTo>
                    <a:pt x="61328" y="297179"/>
                  </a:lnTo>
                  <a:lnTo>
                    <a:pt x="217970" y="297179"/>
                  </a:lnTo>
                  <a:lnTo>
                    <a:pt x="217970" y="351663"/>
                  </a:lnTo>
                  <a:lnTo>
                    <a:pt x="0" y="351663"/>
                  </a:lnTo>
                  <a:lnTo>
                    <a:pt x="0" y="6096"/>
                  </a:lnTo>
                  <a:close/>
                </a:path>
                <a:path w="2235200" h="357505">
                  <a:moveTo>
                    <a:pt x="1809038" y="126"/>
                  </a:moveTo>
                  <a:lnTo>
                    <a:pt x="1836373" y="2266"/>
                  </a:lnTo>
                  <a:lnTo>
                    <a:pt x="1861600" y="8667"/>
                  </a:lnTo>
                  <a:lnTo>
                    <a:pt x="1884708" y="19307"/>
                  </a:lnTo>
                  <a:lnTo>
                    <a:pt x="1905685" y="34162"/>
                  </a:lnTo>
                  <a:lnTo>
                    <a:pt x="1880031" y="83438"/>
                  </a:lnTo>
                  <a:lnTo>
                    <a:pt x="1873864" y="78603"/>
                  </a:lnTo>
                  <a:lnTo>
                    <a:pt x="1866220" y="73802"/>
                  </a:lnTo>
                  <a:lnTo>
                    <a:pt x="1825453" y="57118"/>
                  </a:lnTo>
                  <a:lnTo>
                    <a:pt x="1807641" y="54737"/>
                  </a:lnTo>
                  <a:lnTo>
                    <a:pt x="1783470" y="56884"/>
                  </a:lnTo>
                  <a:lnTo>
                    <a:pt x="1743223" y="74132"/>
                  </a:lnTo>
                  <a:lnTo>
                    <a:pt x="1714215" y="107997"/>
                  </a:lnTo>
                  <a:lnTo>
                    <a:pt x="1699495" y="154289"/>
                  </a:lnTo>
                  <a:lnTo>
                    <a:pt x="1697659" y="181863"/>
                  </a:lnTo>
                  <a:lnTo>
                    <a:pt x="1699469" y="208029"/>
                  </a:lnTo>
                  <a:lnTo>
                    <a:pt x="1713947" y="252122"/>
                  </a:lnTo>
                  <a:lnTo>
                    <a:pt x="1742328" y="284483"/>
                  </a:lnTo>
                  <a:lnTo>
                    <a:pt x="1781658" y="300970"/>
                  </a:lnTo>
                  <a:lnTo>
                    <a:pt x="1805228" y="303022"/>
                  </a:lnTo>
                  <a:lnTo>
                    <a:pt x="1820895" y="301902"/>
                  </a:lnTo>
                  <a:lnTo>
                    <a:pt x="1859203" y="285114"/>
                  </a:lnTo>
                  <a:lnTo>
                    <a:pt x="1859203" y="217170"/>
                  </a:lnTo>
                  <a:lnTo>
                    <a:pt x="1811324" y="217170"/>
                  </a:lnTo>
                  <a:lnTo>
                    <a:pt x="1811324" y="164846"/>
                  </a:lnTo>
                  <a:lnTo>
                    <a:pt x="1920544" y="164846"/>
                  </a:lnTo>
                  <a:lnTo>
                    <a:pt x="1920544" y="319532"/>
                  </a:lnTo>
                  <a:lnTo>
                    <a:pt x="1880611" y="341999"/>
                  </a:lnTo>
                  <a:lnTo>
                    <a:pt x="1829644" y="355012"/>
                  </a:lnTo>
                  <a:lnTo>
                    <a:pt x="1795322" y="357504"/>
                  </a:lnTo>
                  <a:lnTo>
                    <a:pt x="1760102" y="354476"/>
                  </a:lnTo>
                  <a:lnTo>
                    <a:pt x="1701186" y="330180"/>
                  </a:lnTo>
                  <a:lnTo>
                    <a:pt x="1658464" y="282529"/>
                  </a:lnTo>
                  <a:lnTo>
                    <a:pt x="1636747" y="218191"/>
                  </a:lnTo>
                  <a:lnTo>
                    <a:pt x="1634032" y="180212"/>
                  </a:lnTo>
                  <a:lnTo>
                    <a:pt x="1636987" y="142087"/>
                  </a:lnTo>
                  <a:lnTo>
                    <a:pt x="1660661" y="77075"/>
                  </a:lnTo>
                  <a:lnTo>
                    <a:pt x="1707168" y="28309"/>
                  </a:lnTo>
                  <a:lnTo>
                    <a:pt x="1770986" y="3266"/>
                  </a:lnTo>
                  <a:lnTo>
                    <a:pt x="1809038" y="126"/>
                  </a:lnTo>
                  <a:close/>
                </a:path>
                <a:path w="2235200" h="357505">
                  <a:moveTo>
                    <a:pt x="1442770" y="0"/>
                  </a:moveTo>
                  <a:lnTo>
                    <a:pt x="1508493" y="11541"/>
                  </a:lnTo>
                  <a:lnTo>
                    <a:pt x="1556689" y="46227"/>
                  </a:lnTo>
                  <a:lnTo>
                    <a:pt x="1586233" y="101726"/>
                  </a:lnTo>
                  <a:lnTo>
                    <a:pt x="1596059" y="175895"/>
                  </a:lnTo>
                  <a:lnTo>
                    <a:pt x="1593488" y="215542"/>
                  </a:lnTo>
                  <a:lnTo>
                    <a:pt x="1572914" y="281836"/>
                  </a:lnTo>
                  <a:lnTo>
                    <a:pt x="1532172" y="329965"/>
                  </a:lnTo>
                  <a:lnTo>
                    <a:pt x="1473740" y="354453"/>
                  </a:lnTo>
                  <a:lnTo>
                    <a:pt x="1438071" y="357504"/>
                  </a:lnTo>
                  <a:lnTo>
                    <a:pt x="1405256" y="354478"/>
                  </a:lnTo>
                  <a:lnTo>
                    <a:pt x="1351864" y="330233"/>
                  </a:lnTo>
                  <a:lnTo>
                    <a:pt x="1315022" y="282461"/>
                  </a:lnTo>
                  <a:lnTo>
                    <a:pt x="1296492" y="215925"/>
                  </a:lnTo>
                  <a:lnTo>
                    <a:pt x="1294180" y="175895"/>
                  </a:lnTo>
                  <a:lnTo>
                    <a:pt x="1296704" y="140440"/>
                  </a:lnTo>
                  <a:lnTo>
                    <a:pt x="1316897" y="78007"/>
                  </a:lnTo>
                  <a:lnTo>
                    <a:pt x="1356527" y="28717"/>
                  </a:lnTo>
                  <a:lnTo>
                    <a:pt x="1410594" y="3190"/>
                  </a:lnTo>
                  <a:lnTo>
                    <a:pt x="1442770" y="0"/>
                  </a:lnTo>
                  <a:close/>
                </a:path>
                <a:path w="2235200" h="357505">
                  <a:moveTo>
                    <a:pt x="836218" y="0"/>
                  </a:moveTo>
                  <a:lnTo>
                    <a:pt x="901941" y="11541"/>
                  </a:lnTo>
                  <a:lnTo>
                    <a:pt x="950137" y="46227"/>
                  </a:lnTo>
                  <a:lnTo>
                    <a:pt x="979681" y="101726"/>
                  </a:lnTo>
                  <a:lnTo>
                    <a:pt x="989507" y="175895"/>
                  </a:lnTo>
                  <a:lnTo>
                    <a:pt x="986936" y="215542"/>
                  </a:lnTo>
                  <a:lnTo>
                    <a:pt x="966362" y="281836"/>
                  </a:lnTo>
                  <a:lnTo>
                    <a:pt x="925620" y="329965"/>
                  </a:lnTo>
                  <a:lnTo>
                    <a:pt x="867188" y="354453"/>
                  </a:lnTo>
                  <a:lnTo>
                    <a:pt x="831519" y="357504"/>
                  </a:lnTo>
                  <a:lnTo>
                    <a:pt x="798704" y="354478"/>
                  </a:lnTo>
                  <a:lnTo>
                    <a:pt x="745317" y="330233"/>
                  </a:lnTo>
                  <a:lnTo>
                    <a:pt x="708473" y="282461"/>
                  </a:lnTo>
                  <a:lnTo>
                    <a:pt x="689899" y="215925"/>
                  </a:lnTo>
                  <a:lnTo>
                    <a:pt x="687577" y="175895"/>
                  </a:lnTo>
                  <a:lnTo>
                    <a:pt x="690106" y="140440"/>
                  </a:lnTo>
                  <a:lnTo>
                    <a:pt x="710332" y="78007"/>
                  </a:lnTo>
                  <a:lnTo>
                    <a:pt x="749981" y="28717"/>
                  </a:lnTo>
                  <a:lnTo>
                    <a:pt x="804042" y="3190"/>
                  </a:lnTo>
                  <a:lnTo>
                    <a:pt x="836218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32771" name="object 7"/>
          <p:cNvSpPr txBox="1">
            <a:spLocks noChangeArrowheads="1"/>
          </p:cNvSpPr>
          <p:nvPr/>
        </p:nvSpPr>
        <p:spPr bwMode="auto">
          <a:xfrm>
            <a:off x="227013" y="1631950"/>
            <a:ext cx="8629650" cy="4599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285750" indent="101758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00"/>
              </a:spcBef>
            </a:pPr>
            <a:r>
              <a:rPr lang="en-US" sz="2600" dirty="0">
                <a:latin typeface="Trebuchet MS" pitchFamily="34" charset="0"/>
              </a:rPr>
              <a:t>The etiology is unknown. But a  number of etiological</a:t>
            </a:r>
            <a:r>
              <a:rPr lang="en-IN" sz="2600" dirty="0">
                <a:latin typeface="Trebuchet MS" pitchFamily="34" charset="0"/>
              </a:rPr>
              <a:t> </a:t>
            </a:r>
            <a:r>
              <a:rPr lang="en-US" sz="2600" dirty="0">
                <a:latin typeface="Trebuchet MS" pitchFamily="34" charset="0"/>
              </a:rPr>
              <a:t>factors have been  implicated.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2600" dirty="0">
                <a:latin typeface="Trebuchet MS" pitchFamily="34" charset="0"/>
              </a:rPr>
              <a:t>Strong Association: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  <a:buClr>
                <a:srgbClr val="B03E9A"/>
              </a:buClr>
              <a:buSzPct val="73000"/>
              <a:buFont typeface="Arial MT"/>
              <a:buChar char="•"/>
            </a:pPr>
            <a:r>
              <a:rPr lang="en-US" sz="2600" dirty="0" smtClean="0">
                <a:latin typeface="Trebuchet MS" pitchFamily="34" charset="0"/>
              </a:rPr>
              <a:t>Tobacco (Most common)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  <a:buClr>
                <a:srgbClr val="B03E9A"/>
              </a:buClr>
              <a:buSzPct val="73000"/>
              <a:buFont typeface="Arial MT"/>
              <a:buChar char="•"/>
            </a:pPr>
            <a:r>
              <a:rPr lang="en-US" sz="2600" dirty="0" smtClean="0">
                <a:latin typeface="Trebuchet MS" pitchFamily="34" charset="0"/>
              </a:rPr>
              <a:t>smoking</a:t>
            </a:r>
            <a:endParaRPr lang="en-US" sz="2600" dirty="0">
              <a:latin typeface="Trebuchet MS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  <a:buClr>
                <a:srgbClr val="B03E9A"/>
              </a:buClr>
              <a:buSzPct val="73000"/>
              <a:buFont typeface="Arial MT"/>
              <a:buChar char="•"/>
            </a:pPr>
            <a:r>
              <a:rPr lang="en-US" sz="2600" dirty="0">
                <a:latin typeface="Trebuchet MS" pitchFamily="34" charset="0"/>
              </a:rPr>
              <a:t>Chronic alcohol consumption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  <a:buClr>
                <a:srgbClr val="B03E9A"/>
              </a:buClr>
              <a:buSzPct val="73000"/>
              <a:buFont typeface="Arial MT"/>
              <a:buChar char="•"/>
            </a:pPr>
            <a:r>
              <a:rPr lang="en-US" sz="2600" dirty="0">
                <a:latin typeface="Trebuchet MS" pitchFamily="34" charset="0"/>
              </a:rPr>
              <a:t>Human papilloma virus</a:t>
            </a:r>
            <a:r>
              <a:rPr lang="en-IN" sz="2600" dirty="0">
                <a:latin typeface="Trebuchet MS" pitchFamily="34" charset="0"/>
              </a:rPr>
              <a:t> (HPV)</a:t>
            </a:r>
            <a:r>
              <a:rPr lang="en-US" sz="2600" dirty="0">
                <a:latin typeface="Trebuchet MS" pitchFamily="34" charset="0"/>
              </a:rPr>
              <a:t> infection</a:t>
            </a:r>
          </a:p>
        </p:txBody>
      </p:sp>
    </p:spTree>
    <p:extLst>
      <p:ext uri="{BB962C8B-B14F-4D97-AF65-F5344CB8AC3E}">
        <p14:creationId xmlns:p14="http://schemas.microsoft.com/office/powerpoint/2010/main" val="33790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object 2"/>
          <p:cNvGrpSpPr>
            <a:grpSpLocks/>
          </p:cNvGrpSpPr>
          <p:nvPr/>
        </p:nvGrpSpPr>
        <p:grpSpPr bwMode="auto">
          <a:xfrm>
            <a:off x="827584" y="709074"/>
            <a:ext cx="2236787" cy="358775"/>
            <a:chOff x="537413" y="999236"/>
            <a:chExt cx="2237105" cy="359410"/>
          </a:xfrm>
        </p:grpSpPr>
        <p:pic>
          <p:nvPicPr>
            <p:cNvPr id="33796" name="object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02" y="1000125"/>
              <a:ext cx="2234869" cy="35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7" name="object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5221" y="1053719"/>
              <a:ext cx="176402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798" name="object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669" y="1053719"/>
              <a:ext cx="176402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9" name="object 6"/>
            <p:cNvSpPr>
              <a:spLocks/>
            </p:cNvSpPr>
            <p:nvPr/>
          </p:nvSpPr>
          <p:spPr bwMode="auto">
            <a:xfrm>
              <a:off x="538302" y="1000125"/>
              <a:ext cx="2235200" cy="357505"/>
            </a:xfrm>
            <a:custGeom>
              <a:avLst/>
              <a:gdLst>
                <a:gd name="T0" fmla="*/ 2006015 w 2235200"/>
                <a:gd name="T1" fmla="*/ 6096 h 357505"/>
                <a:gd name="T2" fmla="*/ 2169972 w 2235200"/>
                <a:gd name="T3" fmla="*/ 6096 h 357505"/>
                <a:gd name="T4" fmla="*/ 2118791 w 2235200"/>
                <a:gd name="T5" fmla="*/ 209930 h 357505"/>
                <a:gd name="T6" fmla="*/ 2057450 w 2235200"/>
                <a:gd name="T7" fmla="*/ 351663 h 357505"/>
                <a:gd name="T8" fmla="*/ 1940864 w 2235200"/>
                <a:gd name="T9" fmla="*/ 6096 h 357505"/>
                <a:gd name="T10" fmla="*/ 1105331 w 2235200"/>
                <a:gd name="T11" fmla="*/ 6096 h 357505"/>
                <a:gd name="T12" fmla="*/ 1261414 w 2235200"/>
                <a:gd name="T13" fmla="*/ 297179 h 357505"/>
                <a:gd name="T14" fmla="*/ 1043990 w 2235200"/>
                <a:gd name="T15" fmla="*/ 351663 h 357505"/>
                <a:gd name="T16" fmla="*/ 571157 w 2235200"/>
                <a:gd name="T17" fmla="*/ 6096 h 357505"/>
                <a:gd name="T18" fmla="*/ 632485 w 2235200"/>
                <a:gd name="T19" fmla="*/ 351663 h 357505"/>
                <a:gd name="T20" fmla="*/ 571157 w 2235200"/>
                <a:gd name="T21" fmla="*/ 6096 h 357505"/>
                <a:gd name="T22" fmla="*/ 529793 w 2235200"/>
                <a:gd name="T23" fmla="*/ 6096 h 357505"/>
                <a:gd name="T24" fmla="*/ 414908 w 2235200"/>
                <a:gd name="T25" fmla="*/ 60578 h 357505"/>
                <a:gd name="T26" fmla="*/ 353580 w 2235200"/>
                <a:gd name="T27" fmla="*/ 351663 h 357505"/>
                <a:gd name="T28" fmla="*/ 243649 w 2235200"/>
                <a:gd name="T29" fmla="*/ 60578 h 357505"/>
                <a:gd name="T30" fmla="*/ 0 w 2235200"/>
                <a:gd name="T31" fmla="*/ 6096 h 357505"/>
                <a:gd name="T32" fmla="*/ 220560 w 2235200"/>
                <a:gd name="T33" fmla="*/ 60578 h 357505"/>
                <a:gd name="T34" fmla="*/ 61328 w 2235200"/>
                <a:gd name="T35" fmla="*/ 141477 h 357505"/>
                <a:gd name="T36" fmla="*/ 175501 w 2235200"/>
                <a:gd name="T37" fmla="*/ 193675 h 357505"/>
                <a:gd name="T38" fmla="*/ 61328 w 2235200"/>
                <a:gd name="T39" fmla="*/ 297179 h 357505"/>
                <a:gd name="T40" fmla="*/ 217970 w 2235200"/>
                <a:gd name="T41" fmla="*/ 351663 h 357505"/>
                <a:gd name="T42" fmla="*/ 0 w 2235200"/>
                <a:gd name="T43" fmla="*/ 6096 h 357505"/>
                <a:gd name="T44" fmla="*/ 1836373 w 2235200"/>
                <a:gd name="T45" fmla="*/ 2266 h 357505"/>
                <a:gd name="T46" fmla="*/ 1884708 w 2235200"/>
                <a:gd name="T47" fmla="*/ 19307 h 357505"/>
                <a:gd name="T48" fmla="*/ 1880031 w 2235200"/>
                <a:gd name="T49" fmla="*/ 83438 h 357505"/>
                <a:gd name="T50" fmla="*/ 1866220 w 2235200"/>
                <a:gd name="T51" fmla="*/ 73802 h 357505"/>
                <a:gd name="T52" fmla="*/ 1807641 w 2235200"/>
                <a:gd name="T53" fmla="*/ 54737 h 357505"/>
                <a:gd name="T54" fmla="*/ 1743223 w 2235200"/>
                <a:gd name="T55" fmla="*/ 74132 h 357505"/>
                <a:gd name="T56" fmla="*/ 1699495 w 2235200"/>
                <a:gd name="T57" fmla="*/ 154289 h 357505"/>
                <a:gd name="T58" fmla="*/ 1699469 w 2235200"/>
                <a:gd name="T59" fmla="*/ 208029 h 357505"/>
                <a:gd name="T60" fmla="*/ 1742328 w 2235200"/>
                <a:gd name="T61" fmla="*/ 284483 h 357505"/>
                <a:gd name="T62" fmla="*/ 1805228 w 2235200"/>
                <a:gd name="T63" fmla="*/ 303022 h 357505"/>
                <a:gd name="T64" fmla="*/ 1859203 w 2235200"/>
                <a:gd name="T65" fmla="*/ 285114 h 357505"/>
                <a:gd name="T66" fmla="*/ 1811324 w 2235200"/>
                <a:gd name="T67" fmla="*/ 217170 h 357505"/>
                <a:gd name="T68" fmla="*/ 1920544 w 2235200"/>
                <a:gd name="T69" fmla="*/ 164846 h 357505"/>
                <a:gd name="T70" fmla="*/ 1880611 w 2235200"/>
                <a:gd name="T71" fmla="*/ 341999 h 357505"/>
                <a:gd name="T72" fmla="*/ 1795322 w 2235200"/>
                <a:gd name="T73" fmla="*/ 357504 h 357505"/>
                <a:gd name="T74" fmla="*/ 1701186 w 2235200"/>
                <a:gd name="T75" fmla="*/ 330180 h 357505"/>
                <a:gd name="T76" fmla="*/ 1636747 w 2235200"/>
                <a:gd name="T77" fmla="*/ 218191 h 357505"/>
                <a:gd name="T78" fmla="*/ 1636987 w 2235200"/>
                <a:gd name="T79" fmla="*/ 142087 h 357505"/>
                <a:gd name="T80" fmla="*/ 1707168 w 2235200"/>
                <a:gd name="T81" fmla="*/ 28309 h 357505"/>
                <a:gd name="T82" fmla="*/ 1809038 w 2235200"/>
                <a:gd name="T83" fmla="*/ 126 h 357505"/>
                <a:gd name="T84" fmla="*/ 1508493 w 2235200"/>
                <a:gd name="T85" fmla="*/ 11541 h 357505"/>
                <a:gd name="T86" fmla="*/ 1586233 w 2235200"/>
                <a:gd name="T87" fmla="*/ 101726 h 357505"/>
                <a:gd name="T88" fmla="*/ 1593488 w 2235200"/>
                <a:gd name="T89" fmla="*/ 215542 h 357505"/>
                <a:gd name="T90" fmla="*/ 1532172 w 2235200"/>
                <a:gd name="T91" fmla="*/ 329965 h 357505"/>
                <a:gd name="T92" fmla="*/ 1438071 w 2235200"/>
                <a:gd name="T93" fmla="*/ 357504 h 357505"/>
                <a:gd name="T94" fmla="*/ 1351864 w 2235200"/>
                <a:gd name="T95" fmla="*/ 330233 h 357505"/>
                <a:gd name="T96" fmla="*/ 1296492 w 2235200"/>
                <a:gd name="T97" fmla="*/ 215925 h 357505"/>
                <a:gd name="T98" fmla="*/ 1296704 w 2235200"/>
                <a:gd name="T99" fmla="*/ 140440 h 357505"/>
                <a:gd name="T100" fmla="*/ 1356527 w 2235200"/>
                <a:gd name="T101" fmla="*/ 28717 h 357505"/>
                <a:gd name="T102" fmla="*/ 1442770 w 2235200"/>
                <a:gd name="T103" fmla="*/ 0 h 357505"/>
                <a:gd name="T104" fmla="*/ 901941 w 2235200"/>
                <a:gd name="T105" fmla="*/ 11541 h 357505"/>
                <a:gd name="T106" fmla="*/ 979681 w 2235200"/>
                <a:gd name="T107" fmla="*/ 101726 h 357505"/>
                <a:gd name="T108" fmla="*/ 986936 w 2235200"/>
                <a:gd name="T109" fmla="*/ 215542 h 357505"/>
                <a:gd name="T110" fmla="*/ 925620 w 2235200"/>
                <a:gd name="T111" fmla="*/ 329965 h 357505"/>
                <a:gd name="T112" fmla="*/ 831519 w 2235200"/>
                <a:gd name="T113" fmla="*/ 357504 h 357505"/>
                <a:gd name="T114" fmla="*/ 745317 w 2235200"/>
                <a:gd name="T115" fmla="*/ 330233 h 357505"/>
                <a:gd name="T116" fmla="*/ 689899 w 2235200"/>
                <a:gd name="T117" fmla="*/ 215925 h 357505"/>
                <a:gd name="T118" fmla="*/ 690106 w 2235200"/>
                <a:gd name="T119" fmla="*/ 140440 h 357505"/>
                <a:gd name="T120" fmla="*/ 749981 w 2235200"/>
                <a:gd name="T121" fmla="*/ 28717 h 357505"/>
                <a:gd name="T122" fmla="*/ 836218 w 2235200"/>
                <a:gd name="T123" fmla="*/ 0 h 357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235200" h="357505">
                  <a:moveTo>
                    <a:pt x="1940864" y="6096"/>
                  </a:moveTo>
                  <a:lnTo>
                    <a:pt x="2006015" y="6096"/>
                  </a:lnTo>
                  <a:lnTo>
                    <a:pt x="2087803" y="153542"/>
                  </a:lnTo>
                  <a:lnTo>
                    <a:pt x="2169972" y="6096"/>
                  </a:lnTo>
                  <a:lnTo>
                    <a:pt x="2234869" y="6096"/>
                  </a:lnTo>
                  <a:lnTo>
                    <a:pt x="2118791" y="209930"/>
                  </a:lnTo>
                  <a:lnTo>
                    <a:pt x="2118791" y="351663"/>
                  </a:lnTo>
                  <a:lnTo>
                    <a:pt x="2057450" y="351663"/>
                  </a:lnTo>
                  <a:lnTo>
                    <a:pt x="2057450" y="209930"/>
                  </a:lnTo>
                  <a:lnTo>
                    <a:pt x="1940864" y="6096"/>
                  </a:lnTo>
                  <a:close/>
                </a:path>
                <a:path w="2235200" h="357505">
                  <a:moveTo>
                    <a:pt x="1043990" y="6096"/>
                  </a:moveTo>
                  <a:lnTo>
                    <a:pt x="1105331" y="6096"/>
                  </a:lnTo>
                  <a:lnTo>
                    <a:pt x="1105331" y="297179"/>
                  </a:lnTo>
                  <a:lnTo>
                    <a:pt x="1261414" y="297179"/>
                  </a:lnTo>
                  <a:lnTo>
                    <a:pt x="1261414" y="351663"/>
                  </a:lnTo>
                  <a:lnTo>
                    <a:pt x="1043990" y="351663"/>
                  </a:lnTo>
                  <a:lnTo>
                    <a:pt x="1043990" y="6096"/>
                  </a:lnTo>
                  <a:close/>
                </a:path>
                <a:path w="2235200" h="357505">
                  <a:moveTo>
                    <a:pt x="571157" y="6096"/>
                  </a:moveTo>
                  <a:lnTo>
                    <a:pt x="632485" y="6096"/>
                  </a:lnTo>
                  <a:lnTo>
                    <a:pt x="632485" y="351663"/>
                  </a:lnTo>
                  <a:lnTo>
                    <a:pt x="571157" y="351663"/>
                  </a:lnTo>
                  <a:lnTo>
                    <a:pt x="571157" y="6096"/>
                  </a:lnTo>
                  <a:close/>
                </a:path>
                <a:path w="2235200" h="357505">
                  <a:moveTo>
                    <a:pt x="243649" y="6096"/>
                  </a:moveTo>
                  <a:lnTo>
                    <a:pt x="529793" y="6096"/>
                  </a:lnTo>
                  <a:lnTo>
                    <a:pt x="529793" y="60578"/>
                  </a:lnTo>
                  <a:lnTo>
                    <a:pt x="414908" y="60578"/>
                  </a:lnTo>
                  <a:lnTo>
                    <a:pt x="414908" y="351663"/>
                  </a:lnTo>
                  <a:lnTo>
                    <a:pt x="353580" y="351663"/>
                  </a:lnTo>
                  <a:lnTo>
                    <a:pt x="353580" y="60578"/>
                  </a:lnTo>
                  <a:lnTo>
                    <a:pt x="243649" y="60578"/>
                  </a:lnTo>
                  <a:lnTo>
                    <a:pt x="243649" y="6096"/>
                  </a:lnTo>
                  <a:close/>
                </a:path>
                <a:path w="2235200" h="357505">
                  <a:moveTo>
                    <a:pt x="0" y="6096"/>
                  </a:moveTo>
                  <a:lnTo>
                    <a:pt x="220560" y="6096"/>
                  </a:lnTo>
                  <a:lnTo>
                    <a:pt x="220560" y="60578"/>
                  </a:lnTo>
                  <a:lnTo>
                    <a:pt x="61328" y="60578"/>
                  </a:lnTo>
                  <a:lnTo>
                    <a:pt x="61328" y="141477"/>
                  </a:lnTo>
                  <a:lnTo>
                    <a:pt x="175501" y="141477"/>
                  </a:lnTo>
                  <a:lnTo>
                    <a:pt x="175501" y="193675"/>
                  </a:lnTo>
                  <a:lnTo>
                    <a:pt x="61328" y="193675"/>
                  </a:lnTo>
                  <a:lnTo>
                    <a:pt x="61328" y="297179"/>
                  </a:lnTo>
                  <a:lnTo>
                    <a:pt x="217970" y="297179"/>
                  </a:lnTo>
                  <a:lnTo>
                    <a:pt x="217970" y="351663"/>
                  </a:lnTo>
                  <a:lnTo>
                    <a:pt x="0" y="351663"/>
                  </a:lnTo>
                  <a:lnTo>
                    <a:pt x="0" y="6096"/>
                  </a:lnTo>
                  <a:close/>
                </a:path>
                <a:path w="2235200" h="357505">
                  <a:moveTo>
                    <a:pt x="1809038" y="126"/>
                  </a:moveTo>
                  <a:lnTo>
                    <a:pt x="1836373" y="2266"/>
                  </a:lnTo>
                  <a:lnTo>
                    <a:pt x="1861600" y="8667"/>
                  </a:lnTo>
                  <a:lnTo>
                    <a:pt x="1884708" y="19307"/>
                  </a:lnTo>
                  <a:lnTo>
                    <a:pt x="1905685" y="34162"/>
                  </a:lnTo>
                  <a:lnTo>
                    <a:pt x="1880031" y="83438"/>
                  </a:lnTo>
                  <a:lnTo>
                    <a:pt x="1873864" y="78603"/>
                  </a:lnTo>
                  <a:lnTo>
                    <a:pt x="1866220" y="73802"/>
                  </a:lnTo>
                  <a:lnTo>
                    <a:pt x="1825453" y="57118"/>
                  </a:lnTo>
                  <a:lnTo>
                    <a:pt x="1807641" y="54737"/>
                  </a:lnTo>
                  <a:lnTo>
                    <a:pt x="1783470" y="56884"/>
                  </a:lnTo>
                  <a:lnTo>
                    <a:pt x="1743223" y="74132"/>
                  </a:lnTo>
                  <a:lnTo>
                    <a:pt x="1714215" y="107997"/>
                  </a:lnTo>
                  <a:lnTo>
                    <a:pt x="1699495" y="154289"/>
                  </a:lnTo>
                  <a:lnTo>
                    <a:pt x="1697659" y="181863"/>
                  </a:lnTo>
                  <a:lnTo>
                    <a:pt x="1699469" y="208029"/>
                  </a:lnTo>
                  <a:lnTo>
                    <a:pt x="1713947" y="252122"/>
                  </a:lnTo>
                  <a:lnTo>
                    <a:pt x="1742328" y="284483"/>
                  </a:lnTo>
                  <a:lnTo>
                    <a:pt x="1781658" y="300970"/>
                  </a:lnTo>
                  <a:lnTo>
                    <a:pt x="1805228" y="303022"/>
                  </a:lnTo>
                  <a:lnTo>
                    <a:pt x="1820895" y="301902"/>
                  </a:lnTo>
                  <a:lnTo>
                    <a:pt x="1859203" y="285114"/>
                  </a:lnTo>
                  <a:lnTo>
                    <a:pt x="1859203" y="217170"/>
                  </a:lnTo>
                  <a:lnTo>
                    <a:pt x="1811324" y="217170"/>
                  </a:lnTo>
                  <a:lnTo>
                    <a:pt x="1811324" y="164846"/>
                  </a:lnTo>
                  <a:lnTo>
                    <a:pt x="1920544" y="164846"/>
                  </a:lnTo>
                  <a:lnTo>
                    <a:pt x="1920544" y="319532"/>
                  </a:lnTo>
                  <a:lnTo>
                    <a:pt x="1880611" y="341999"/>
                  </a:lnTo>
                  <a:lnTo>
                    <a:pt x="1829644" y="355012"/>
                  </a:lnTo>
                  <a:lnTo>
                    <a:pt x="1795322" y="357504"/>
                  </a:lnTo>
                  <a:lnTo>
                    <a:pt x="1760102" y="354476"/>
                  </a:lnTo>
                  <a:lnTo>
                    <a:pt x="1701186" y="330180"/>
                  </a:lnTo>
                  <a:lnTo>
                    <a:pt x="1658464" y="282529"/>
                  </a:lnTo>
                  <a:lnTo>
                    <a:pt x="1636747" y="218191"/>
                  </a:lnTo>
                  <a:lnTo>
                    <a:pt x="1634032" y="180212"/>
                  </a:lnTo>
                  <a:lnTo>
                    <a:pt x="1636987" y="142087"/>
                  </a:lnTo>
                  <a:lnTo>
                    <a:pt x="1660661" y="77075"/>
                  </a:lnTo>
                  <a:lnTo>
                    <a:pt x="1707168" y="28309"/>
                  </a:lnTo>
                  <a:lnTo>
                    <a:pt x="1770986" y="3266"/>
                  </a:lnTo>
                  <a:lnTo>
                    <a:pt x="1809038" y="126"/>
                  </a:lnTo>
                  <a:close/>
                </a:path>
                <a:path w="2235200" h="357505">
                  <a:moveTo>
                    <a:pt x="1442770" y="0"/>
                  </a:moveTo>
                  <a:lnTo>
                    <a:pt x="1508493" y="11541"/>
                  </a:lnTo>
                  <a:lnTo>
                    <a:pt x="1556689" y="46227"/>
                  </a:lnTo>
                  <a:lnTo>
                    <a:pt x="1586233" y="101726"/>
                  </a:lnTo>
                  <a:lnTo>
                    <a:pt x="1596059" y="175895"/>
                  </a:lnTo>
                  <a:lnTo>
                    <a:pt x="1593488" y="215542"/>
                  </a:lnTo>
                  <a:lnTo>
                    <a:pt x="1572914" y="281836"/>
                  </a:lnTo>
                  <a:lnTo>
                    <a:pt x="1532172" y="329965"/>
                  </a:lnTo>
                  <a:lnTo>
                    <a:pt x="1473740" y="354453"/>
                  </a:lnTo>
                  <a:lnTo>
                    <a:pt x="1438071" y="357504"/>
                  </a:lnTo>
                  <a:lnTo>
                    <a:pt x="1405256" y="354478"/>
                  </a:lnTo>
                  <a:lnTo>
                    <a:pt x="1351864" y="330233"/>
                  </a:lnTo>
                  <a:lnTo>
                    <a:pt x="1315022" y="282461"/>
                  </a:lnTo>
                  <a:lnTo>
                    <a:pt x="1296492" y="215925"/>
                  </a:lnTo>
                  <a:lnTo>
                    <a:pt x="1294180" y="175895"/>
                  </a:lnTo>
                  <a:lnTo>
                    <a:pt x="1296704" y="140440"/>
                  </a:lnTo>
                  <a:lnTo>
                    <a:pt x="1316897" y="78007"/>
                  </a:lnTo>
                  <a:lnTo>
                    <a:pt x="1356527" y="28717"/>
                  </a:lnTo>
                  <a:lnTo>
                    <a:pt x="1410594" y="3190"/>
                  </a:lnTo>
                  <a:lnTo>
                    <a:pt x="1442770" y="0"/>
                  </a:lnTo>
                  <a:close/>
                </a:path>
                <a:path w="2235200" h="357505">
                  <a:moveTo>
                    <a:pt x="836218" y="0"/>
                  </a:moveTo>
                  <a:lnTo>
                    <a:pt x="901941" y="11541"/>
                  </a:lnTo>
                  <a:lnTo>
                    <a:pt x="950137" y="46227"/>
                  </a:lnTo>
                  <a:lnTo>
                    <a:pt x="979681" y="101726"/>
                  </a:lnTo>
                  <a:lnTo>
                    <a:pt x="989507" y="175895"/>
                  </a:lnTo>
                  <a:lnTo>
                    <a:pt x="986936" y="215542"/>
                  </a:lnTo>
                  <a:lnTo>
                    <a:pt x="966362" y="281836"/>
                  </a:lnTo>
                  <a:lnTo>
                    <a:pt x="925620" y="329965"/>
                  </a:lnTo>
                  <a:lnTo>
                    <a:pt x="867188" y="354453"/>
                  </a:lnTo>
                  <a:lnTo>
                    <a:pt x="831519" y="357504"/>
                  </a:lnTo>
                  <a:lnTo>
                    <a:pt x="798704" y="354478"/>
                  </a:lnTo>
                  <a:lnTo>
                    <a:pt x="745317" y="330233"/>
                  </a:lnTo>
                  <a:lnTo>
                    <a:pt x="708473" y="282461"/>
                  </a:lnTo>
                  <a:lnTo>
                    <a:pt x="689899" y="215925"/>
                  </a:lnTo>
                  <a:lnTo>
                    <a:pt x="687577" y="175895"/>
                  </a:lnTo>
                  <a:lnTo>
                    <a:pt x="690106" y="140440"/>
                  </a:lnTo>
                  <a:lnTo>
                    <a:pt x="710332" y="78007"/>
                  </a:lnTo>
                  <a:lnTo>
                    <a:pt x="749981" y="28717"/>
                  </a:lnTo>
                  <a:lnTo>
                    <a:pt x="804042" y="3190"/>
                  </a:lnTo>
                  <a:lnTo>
                    <a:pt x="836218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6574" y="1555750"/>
            <a:ext cx="8355905" cy="4679101"/>
          </a:xfrm>
          <a:prstGeom prst="rect">
            <a:avLst/>
          </a:prstGeom>
        </p:spPr>
        <p:txBody>
          <a:bodyPr wrap="square" lIns="0" tIns="88900" rIns="0" bIns="0">
            <a:spAutoFit/>
          </a:bodyPr>
          <a:lstStyle/>
          <a:p>
            <a:pPr marL="12700">
              <a:lnSpc>
                <a:spcPct val="150000"/>
              </a:lnSpc>
              <a:spcBef>
                <a:spcPts val="700"/>
              </a:spcBef>
              <a:defRPr/>
            </a:pPr>
            <a:r>
              <a:rPr sz="2600" spc="-30" dirty="0">
                <a:latin typeface="Trebuchet MS"/>
                <a:cs typeface="Trebuchet MS"/>
              </a:rPr>
              <a:t>Weak</a:t>
            </a:r>
            <a:r>
              <a:rPr sz="2600" spc="-6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association:</a:t>
            </a:r>
            <a:endParaRPr sz="2600" dirty="0">
              <a:latin typeface="Trebuchet MS"/>
              <a:cs typeface="Trebuchet MS"/>
            </a:endParaRPr>
          </a:p>
          <a:p>
            <a:pPr marL="584200" indent="-572135">
              <a:lnSpc>
                <a:spcPct val="150000"/>
              </a:lnSpc>
              <a:spcBef>
                <a:spcPts val="600"/>
              </a:spcBef>
              <a:buClr>
                <a:srgbClr val="B03E9A"/>
              </a:buClr>
              <a:buSzPct val="73076"/>
              <a:buFont typeface="Wingdings"/>
              <a:buChar char=""/>
              <a:tabLst>
                <a:tab pos="584200" algn="l"/>
                <a:tab pos="584835" algn="l"/>
              </a:tabLst>
              <a:defRPr/>
            </a:pPr>
            <a:r>
              <a:rPr sz="2600" spc="-5" dirty="0">
                <a:latin typeface="Trebuchet MS"/>
                <a:cs typeface="Trebuchet MS"/>
              </a:rPr>
              <a:t>Chronic</a:t>
            </a:r>
            <a:r>
              <a:rPr sz="2600" spc="-3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irritation</a:t>
            </a:r>
            <a:r>
              <a:rPr sz="2600" spc="-1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from</a:t>
            </a:r>
            <a:r>
              <a:rPr sz="2600" spc="1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ill-fitting</a:t>
            </a:r>
            <a:r>
              <a:rPr sz="2600" spc="-1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denture</a:t>
            </a:r>
            <a:endParaRPr sz="2600" dirty="0">
              <a:latin typeface="Trebuchet MS"/>
              <a:cs typeface="Trebuchet MS"/>
            </a:endParaRPr>
          </a:p>
          <a:p>
            <a:pPr marL="584200" indent="-572135">
              <a:lnSpc>
                <a:spcPct val="150000"/>
              </a:lnSpc>
              <a:spcBef>
                <a:spcPts val="600"/>
              </a:spcBef>
              <a:buClr>
                <a:srgbClr val="B03E9A"/>
              </a:buClr>
              <a:buSzPct val="73076"/>
              <a:buFont typeface="Wingdings"/>
              <a:buChar char=""/>
              <a:tabLst>
                <a:tab pos="584200" algn="l"/>
                <a:tab pos="584835" algn="l"/>
              </a:tabLst>
              <a:defRPr/>
            </a:pPr>
            <a:r>
              <a:rPr sz="2600" dirty="0">
                <a:latin typeface="Trebuchet MS"/>
                <a:cs typeface="Trebuchet MS"/>
              </a:rPr>
              <a:t>Sub</a:t>
            </a:r>
            <a:r>
              <a:rPr sz="2600" spc="-3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mucosal</a:t>
            </a:r>
            <a:r>
              <a:rPr sz="2600" spc="-2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fibrosis</a:t>
            </a:r>
          </a:p>
          <a:p>
            <a:pPr marL="584200" indent="-572135">
              <a:lnSpc>
                <a:spcPct val="150000"/>
              </a:lnSpc>
              <a:spcBef>
                <a:spcPts val="600"/>
              </a:spcBef>
              <a:buClr>
                <a:srgbClr val="B03E9A"/>
              </a:buClr>
              <a:buSzPct val="73076"/>
              <a:buFont typeface="Wingdings"/>
              <a:buChar char=""/>
              <a:tabLst>
                <a:tab pos="584200" algn="l"/>
                <a:tab pos="584835" algn="l"/>
              </a:tabLst>
              <a:defRPr/>
            </a:pPr>
            <a:r>
              <a:rPr sz="2600" spc="-35" dirty="0">
                <a:latin typeface="Trebuchet MS"/>
                <a:cs typeface="Trebuchet MS"/>
              </a:rPr>
              <a:t>Poor</a:t>
            </a:r>
            <a:r>
              <a:rPr sz="2600" spc="-1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orodental</a:t>
            </a:r>
            <a:r>
              <a:rPr sz="2600" spc="-1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hygiene</a:t>
            </a:r>
            <a:endParaRPr sz="2600" dirty="0">
              <a:latin typeface="Trebuchet MS"/>
              <a:cs typeface="Trebuchet MS"/>
            </a:endParaRPr>
          </a:p>
          <a:p>
            <a:pPr marL="584200" indent="-572135">
              <a:lnSpc>
                <a:spcPct val="150000"/>
              </a:lnSpc>
              <a:spcBef>
                <a:spcPts val="600"/>
              </a:spcBef>
              <a:buClr>
                <a:srgbClr val="B03E9A"/>
              </a:buClr>
              <a:buSzPct val="73076"/>
              <a:buFont typeface="Wingdings"/>
              <a:buChar char=""/>
              <a:tabLst>
                <a:tab pos="584200" algn="l"/>
                <a:tab pos="584835" algn="l"/>
              </a:tabLst>
              <a:defRPr/>
            </a:pPr>
            <a:r>
              <a:rPr sz="2600" spc="-5" dirty="0">
                <a:latin typeface="Trebuchet MS"/>
                <a:cs typeface="Trebuchet MS"/>
              </a:rPr>
              <a:t>Nutritional</a:t>
            </a:r>
            <a:r>
              <a:rPr sz="2600" spc="-60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deficiencies</a:t>
            </a:r>
            <a:endParaRPr sz="2600" dirty="0">
              <a:latin typeface="Trebuchet MS"/>
              <a:cs typeface="Trebuchet MS"/>
            </a:endParaRPr>
          </a:p>
          <a:p>
            <a:pPr marL="584200" indent="-572135">
              <a:lnSpc>
                <a:spcPct val="150000"/>
              </a:lnSpc>
              <a:spcBef>
                <a:spcPts val="600"/>
              </a:spcBef>
              <a:buClr>
                <a:srgbClr val="B03E9A"/>
              </a:buClr>
              <a:buSzPct val="73076"/>
              <a:buFont typeface="Wingdings"/>
              <a:buChar char=""/>
              <a:tabLst>
                <a:tab pos="584200" algn="l"/>
                <a:tab pos="584835" algn="l"/>
              </a:tabLst>
              <a:defRPr/>
            </a:pPr>
            <a:r>
              <a:rPr sz="2600" dirty="0">
                <a:latin typeface="Trebuchet MS"/>
                <a:cs typeface="Trebuchet MS"/>
              </a:rPr>
              <a:t>Exposure</a:t>
            </a:r>
            <a:r>
              <a:rPr sz="2600" spc="-5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to</a:t>
            </a:r>
            <a:r>
              <a:rPr sz="2600" spc="-20" dirty="0">
                <a:latin typeface="Trebuchet MS"/>
                <a:cs typeface="Trebuchet MS"/>
              </a:rPr>
              <a:t> </a:t>
            </a:r>
            <a:r>
              <a:rPr sz="2600" dirty="0">
                <a:latin typeface="Trebuchet MS"/>
                <a:cs typeface="Trebuchet MS"/>
              </a:rPr>
              <a:t>sunlight(lip</a:t>
            </a:r>
            <a:r>
              <a:rPr sz="2600" spc="-6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cancer)</a:t>
            </a:r>
            <a:endParaRPr sz="2600" dirty="0">
              <a:latin typeface="Trebuchet MS"/>
              <a:cs typeface="Trebuchet MS"/>
            </a:endParaRPr>
          </a:p>
          <a:p>
            <a:pPr marL="584200" indent="-572135">
              <a:lnSpc>
                <a:spcPct val="150000"/>
              </a:lnSpc>
              <a:spcBef>
                <a:spcPts val="600"/>
              </a:spcBef>
              <a:buClr>
                <a:srgbClr val="B03E9A"/>
              </a:buClr>
              <a:buSzPct val="73076"/>
              <a:buFont typeface="Wingdings"/>
              <a:buChar char=""/>
              <a:tabLst>
                <a:tab pos="584200" algn="l"/>
                <a:tab pos="584835" algn="l"/>
              </a:tabLst>
              <a:defRPr/>
            </a:pPr>
            <a:r>
              <a:rPr sz="2600" dirty="0">
                <a:latin typeface="Trebuchet MS"/>
                <a:cs typeface="Trebuchet MS"/>
              </a:rPr>
              <a:t>Plummer</a:t>
            </a:r>
            <a:r>
              <a:rPr sz="2600" spc="-50" dirty="0">
                <a:latin typeface="Trebuchet MS"/>
                <a:cs typeface="Trebuchet MS"/>
              </a:rPr>
              <a:t> </a:t>
            </a:r>
            <a:r>
              <a:rPr sz="2600" spc="-10" dirty="0">
                <a:latin typeface="Trebuchet MS"/>
                <a:cs typeface="Trebuchet MS"/>
              </a:rPr>
              <a:t>–Vinson</a:t>
            </a:r>
            <a:r>
              <a:rPr sz="2600" spc="-25" dirty="0">
                <a:latin typeface="Trebuchet MS"/>
                <a:cs typeface="Trebuchet MS"/>
              </a:rPr>
              <a:t> </a:t>
            </a:r>
            <a:r>
              <a:rPr sz="2600" spc="-5" dirty="0">
                <a:latin typeface="Trebuchet MS"/>
                <a:cs typeface="Trebuchet MS"/>
              </a:rPr>
              <a:t>syndrome</a:t>
            </a:r>
            <a:endParaRPr sz="2600" dirty="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6949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object 2"/>
          <p:cNvGrpSpPr>
            <a:grpSpLocks/>
          </p:cNvGrpSpPr>
          <p:nvPr/>
        </p:nvGrpSpPr>
        <p:grpSpPr bwMode="auto">
          <a:xfrm>
            <a:off x="970584" y="656367"/>
            <a:ext cx="4370388" cy="360363"/>
            <a:chOff x="520903" y="999363"/>
            <a:chExt cx="4370070" cy="359410"/>
          </a:xfrm>
        </p:grpSpPr>
        <p:pic>
          <p:nvPicPr>
            <p:cNvPr id="34820" name="object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92" y="1000252"/>
              <a:ext cx="4368215" cy="357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1" name="object 4"/>
            <p:cNvSpPr>
              <a:spLocks/>
            </p:cNvSpPr>
            <p:nvPr/>
          </p:nvSpPr>
          <p:spPr bwMode="auto">
            <a:xfrm>
              <a:off x="2063114" y="1107186"/>
              <a:ext cx="1339215" cy="127635"/>
            </a:xfrm>
            <a:custGeom>
              <a:avLst/>
              <a:gdLst>
                <a:gd name="T0" fmla="*/ 1297311 w 1339214"/>
                <a:gd name="T1" fmla="*/ 0 h 127634"/>
                <a:gd name="T2" fmla="*/ 1255782 w 1339214"/>
                <a:gd name="T3" fmla="*/ 127641 h 127634"/>
                <a:gd name="T4" fmla="*/ 1338840 w 1339214"/>
                <a:gd name="T5" fmla="*/ 127641 h 127634"/>
                <a:gd name="T6" fmla="*/ 1297311 w 1339214"/>
                <a:gd name="T7" fmla="*/ 0 h 127634"/>
                <a:gd name="T8" fmla="*/ 41529 w 1339214"/>
                <a:gd name="T9" fmla="*/ 0 h 127634"/>
                <a:gd name="T10" fmla="*/ 0 w 1339214"/>
                <a:gd name="T11" fmla="*/ 127641 h 127634"/>
                <a:gd name="T12" fmla="*/ 83058 w 1339214"/>
                <a:gd name="T13" fmla="*/ 127641 h 127634"/>
                <a:gd name="T14" fmla="*/ 41529 w 1339214"/>
                <a:gd name="T15" fmla="*/ 0 h 1276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39214" h="127634">
                  <a:moveTo>
                    <a:pt x="1297305" y="0"/>
                  </a:moveTo>
                  <a:lnTo>
                    <a:pt x="1255776" y="127635"/>
                  </a:lnTo>
                  <a:lnTo>
                    <a:pt x="1338834" y="127635"/>
                  </a:lnTo>
                  <a:lnTo>
                    <a:pt x="1297305" y="0"/>
                  </a:lnTo>
                  <a:close/>
                </a:path>
                <a:path w="1339214" h="127634">
                  <a:moveTo>
                    <a:pt x="41529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9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pic>
          <p:nvPicPr>
            <p:cNvPr id="34822" name="object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111" y="1057275"/>
              <a:ext cx="101853" cy="100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3" name="object 6"/>
            <p:cNvSpPr>
              <a:spLocks/>
            </p:cNvSpPr>
            <p:nvPr/>
          </p:nvSpPr>
          <p:spPr bwMode="auto">
            <a:xfrm>
              <a:off x="521792" y="1000252"/>
              <a:ext cx="4368800" cy="357505"/>
            </a:xfrm>
            <a:custGeom>
              <a:avLst/>
              <a:gdLst>
                <a:gd name="T0" fmla="*/ 3962577 w 4368800"/>
                <a:gd name="T1" fmla="*/ 141350 h 357505"/>
                <a:gd name="T2" fmla="*/ 4119168 w 4368800"/>
                <a:gd name="T3" fmla="*/ 297052 h 357505"/>
                <a:gd name="T4" fmla="*/ 3339261 w 4368800"/>
                <a:gd name="T5" fmla="*/ 5969 h 357505"/>
                <a:gd name="T6" fmla="*/ 3418628 w 4368800"/>
                <a:gd name="T7" fmla="*/ 301825 h 357505"/>
                <a:gd name="T8" fmla="*/ 3534460 w 4368800"/>
                <a:gd name="T9" fmla="*/ 243712 h 357505"/>
                <a:gd name="T10" fmla="*/ 3403396 w 4368800"/>
                <a:gd name="T11" fmla="*/ 357377 h 357505"/>
                <a:gd name="T12" fmla="*/ 3277920 w 4368800"/>
                <a:gd name="T13" fmla="*/ 243459 h 357505"/>
                <a:gd name="T14" fmla="*/ 3122853 w 4368800"/>
                <a:gd name="T15" fmla="*/ 60451 h 357505"/>
                <a:gd name="T16" fmla="*/ 2951530 w 4368800"/>
                <a:gd name="T17" fmla="*/ 5969 h 357505"/>
                <a:gd name="T18" fmla="*/ 2508681 w 4368800"/>
                <a:gd name="T19" fmla="*/ 141350 h 357505"/>
                <a:gd name="T20" fmla="*/ 2665272 w 4368800"/>
                <a:gd name="T21" fmla="*/ 297052 h 357505"/>
                <a:gd name="T22" fmla="*/ 2392984 w 4368800"/>
                <a:gd name="T23" fmla="*/ 5969 h 357505"/>
                <a:gd name="T24" fmla="*/ 2348153 w 4368800"/>
                <a:gd name="T25" fmla="*/ 193548 h 357505"/>
                <a:gd name="T26" fmla="*/ 1772208 w 4368800"/>
                <a:gd name="T27" fmla="*/ 5969 h 357505"/>
                <a:gd name="T28" fmla="*/ 1772208 w 4368800"/>
                <a:gd name="T29" fmla="*/ 351536 h 357505"/>
                <a:gd name="T30" fmla="*/ 1037259 w 4368800"/>
                <a:gd name="T31" fmla="*/ 351536 h 357505"/>
                <a:gd name="T32" fmla="*/ 905687 w 4368800"/>
                <a:gd name="T33" fmla="*/ 5969 h 357505"/>
                <a:gd name="T34" fmla="*/ 771956 w 4368800"/>
                <a:gd name="T35" fmla="*/ 351789 h 357505"/>
                <a:gd name="T36" fmla="*/ 641375 w 4368800"/>
                <a:gd name="T37" fmla="*/ 351536 h 357505"/>
                <a:gd name="T38" fmla="*/ 373494 w 4368800"/>
                <a:gd name="T39" fmla="*/ 297052 h 357505"/>
                <a:gd name="T40" fmla="*/ 3701338 w 4368800"/>
                <a:gd name="T41" fmla="*/ 2412 h 357505"/>
                <a:gd name="T42" fmla="*/ 3831769 w 4368800"/>
                <a:gd name="T43" fmla="*/ 119268 h 357505"/>
                <a:gd name="T44" fmla="*/ 3800398 w 4368800"/>
                <a:gd name="T45" fmla="*/ 351536 h 357505"/>
                <a:gd name="T46" fmla="*/ 3669207 w 4368800"/>
                <a:gd name="T47" fmla="*/ 207137 h 357505"/>
                <a:gd name="T48" fmla="*/ 3618090 w 4368800"/>
                <a:gd name="T49" fmla="*/ 5508 h 357505"/>
                <a:gd name="T50" fmla="*/ 3689857 w 4368800"/>
                <a:gd name="T51" fmla="*/ 2530 h 357505"/>
                <a:gd name="T52" fmla="*/ 2923336 w 4368800"/>
                <a:gd name="T53" fmla="*/ 351536 h 357505"/>
                <a:gd name="T54" fmla="*/ 2825165 w 4368800"/>
                <a:gd name="T55" fmla="*/ 1270 h 357505"/>
                <a:gd name="T56" fmla="*/ 1642287 w 4368800"/>
                <a:gd name="T57" fmla="*/ 281432 h 357505"/>
                <a:gd name="T58" fmla="*/ 4264456 w 4368800"/>
                <a:gd name="T59" fmla="*/ 0 h 357505"/>
                <a:gd name="T60" fmla="*/ 4333798 w 4368800"/>
                <a:gd name="T61" fmla="*/ 75311 h 357505"/>
                <a:gd name="T62" fmla="*/ 4255602 w 4368800"/>
                <a:gd name="T63" fmla="*/ 52889 h 357505"/>
                <a:gd name="T64" fmla="*/ 4258045 w 4368800"/>
                <a:gd name="T65" fmla="*/ 138445 h 357505"/>
                <a:gd name="T66" fmla="*/ 4366215 w 4368800"/>
                <a:gd name="T67" fmla="*/ 238934 h 357505"/>
                <a:gd name="T68" fmla="*/ 4272703 w 4368800"/>
                <a:gd name="T69" fmla="*/ 355687 h 357505"/>
                <a:gd name="T70" fmla="*/ 4159046 w 4368800"/>
                <a:gd name="T71" fmla="*/ 332486 h 357505"/>
                <a:gd name="T72" fmla="*/ 4253153 w 4368800"/>
                <a:gd name="T73" fmla="*/ 302895 h 357505"/>
                <a:gd name="T74" fmla="*/ 4306341 w 4368800"/>
                <a:gd name="T75" fmla="*/ 256434 h 357505"/>
                <a:gd name="T76" fmla="*/ 4176160 w 4368800"/>
                <a:gd name="T77" fmla="*/ 148637 h 357505"/>
                <a:gd name="T78" fmla="*/ 4222594 w 4368800"/>
                <a:gd name="T79" fmla="*/ 6635 h 357505"/>
                <a:gd name="T80" fmla="*/ 1365411 w 4368800"/>
                <a:gd name="T81" fmla="*/ 6096 h 357505"/>
                <a:gd name="T82" fmla="*/ 1355029 w 4368800"/>
                <a:gd name="T83" fmla="*/ 59689 h 357505"/>
                <a:gd name="T84" fmla="*/ 1232883 w 4368800"/>
                <a:gd name="T85" fmla="*/ 110095 h 357505"/>
                <a:gd name="T86" fmla="*/ 1256834 w 4368800"/>
                <a:gd name="T87" fmla="*/ 284624 h 357505"/>
                <a:gd name="T88" fmla="*/ 1387652 w 4368800"/>
                <a:gd name="T89" fmla="*/ 267970 h 357505"/>
                <a:gd name="T90" fmla="*/ 1306245 w 4368800"/>
                <a:gd name="T91" fmla="*/ 357377 h 357505"/>
                <a:gd name="T92" fmla="*/ 1153718 w 4368800"/>
                <a:gd name="T93" fmla="*/ 179832 h 357505"/>
                <a:gd name="T94" fmla="*/ 1311960 w 4368800"/>
                <a:gd name="T95" fmla="*/ 0 h 357505"/>
                <a:gd name="T96" fmla="*/ 253352 w 4368800"/>
                <a:gd name="T97" fmla="*/ 24384 h 357505"/>
                <a:gd name="T98" fmla="*/ 162051 w 4368800"/>
                <a:gd name="T99" fmla="*/ 54610 h 357505"/>
                <a:gd name="T100" fmla="*/ 63690 w 4368800"/>
                <a:gd name="T101" fmla="*/ 182372 h 357505"/>
                <a:gd name="T102" fmla="*/ 180667 w 4368800"/>
                <a:gd name="T103" fmla="*/ 300724 h 357505"/>
                <a:gd name="T104" fmla="*/ 241610 w 4368800"/>
                <a:gd name="T105" fmla="*/ 335035 h 357505"/>
                <a:gd name="T106" fmla="*/ 62176 w 4368800"/>
                <a:gd name="T107" fmla="*/ 330588 h 357505"/>
                <a:gd name="T108" fmla="*/ 25010 w 4368800"/>
                <a:gd name="T109" fmla="*/ 78926 h 35750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368800" h="357505">
                  <a:moveTo>
                    <a:pt x="3901236" y="5969"/>
                  </a:moveTo>
                  <a:lnTo>
                    <a:pt x="4121708" y="5969"/>
                  </a:lnTo>
                  <a:lnTo>
                    <a:pt x="4121708" y="60451"/>
                  </a:lnTo>
                  <a:lnTo>
                    <a:pt x="3962577" y="60451"/>
                  </a:lnTo>
                  <a:lnTo>
                    <a:pt x="3962577" y="141350"/>
                  </a:lnTo>
                  <a:lnTo>
                    <a:pt x="4076750" y="141350"/>
                  </a:lnTo>
                  <a:lnTo>
                    <a:pt x="4076750" y="193548"/>
                  </a:lnTo>
                  <a:lnTo>
                    <a:pt x="3962577" y="193548"/>
                  </a:lnTo>
                  <a:lnTo>
                    <a:pt x="3962577" y="297052"/>
                  </a:lnTo>
                  <a:lnTo>
                    <a:pt x="4119168" y="297052"/>
                  </a:lnTo>
                  <a:lnTo>
                    <a:pt x="4119168" y="351536"/>
                  </a:lnTo>
                  <a:lnTo>
                    <a:pt x="3901236" y="351536"/>
                  </a:lnTo>
                  <a:lnTo>
                    <a:pt x="3901236" y="5969"/>
                  </a:lnTo>
                  <a:close/>
                </a:path>
                <a:path w="4368800" h="357505">
                  <a:moveTo>
                    <a:pt x="3277920" y="5969"/>
                  </a:moveTo>
                  <a:lnTo>
                    <a:pt x="3339261" y="5969"/>
                  </a:lnTo>
                  <a:lnTo>
                    <a:pt x="3339261" y="240157"/>
                  </a:lnTo>
                  <a:lnTo>
                    <a:pt x="3340311" y="253420"/>
                  </a:lnTo>
                  <a:lnTo>
                    <a:pt x="3365437" y="293143"/>
                  </a:lnTo>
                  <a:lnTo>
                    <a:pt x="3402888" y="302895"/>
                  </a:lnTo>
                  <a:lnTo>
                    <a:pt x="3418628" y="301825"/>
                  </a:lnTo>
                  <a:lnTo>
                    <a:pt x="3454704" y="285876"/>
                  </a:lnTo>
                  <a:lnTo>
                    <a:pt x="3473246" y="239013"/>
                  </a:lnTo>
                  <a:lnTo>
                    <a:pt x="3473246" y="5969"/>
                  </a:lnTo>
                  <a:lnTo>
                    <a:pt x="3534460" y="5969"/>
                  </a:lnTo>
                  <a:lnTo>
                    <a:pt x="3534460" y="243712"/>
                  </a:lnTo>
                  <a:lnTo>
                    <a:pt x="3532242" y="268932"/>
                  </a:lnTo>
                  <a:lnTo>
                    <a:pt x="3514422" y="310703"/>
                  </a:lnTo>
                  <a:lnTo>
                    <a:pt x="3479388" y="340447"/>
                  </a:lnTo>
                  <a:lnTo>
                    <a:pt x="3431711" y="355496"/>
                  </a:lnTo>
                  <a:lnTo>
                    <a:pt x="3403396" y="357377"/>
                  </a:lnTo>
                  <a:lnTo>
                    <a:pt x="3375014" y="355542"/>
                  </a:lnTo>
                  <a:lnTo>
                    <a:pt x="3328583" y="340822"/>
                  </a:lnTo>
                  <a:lnTo>
                    <a:pt x="3296244" y="311574"/>
                  </a:lnTo>
                  <a:lnTo>
                    <a:pt x="3279948" y="269370"/>
                  </a:lnTo>
                  <a:lnTo>
                    <a:pt x="3277920" y="243459"/>
                  </a:lnTo>
                  <a:lnTo>
                    <a:pt x="3277920" y="5969"/>
                  </a:lnTo>
                  <a:close/>
                </a:path>
                <a:path w="4368800" h="357505">
                  <a:moveTo>
                    <a:pt x="2951530" y="5969"/>
                  </a:moveTo>
                  <a:lnTo>
                    <a:pt x="3237661" y="5969"/>
                  </a:lnTo>
                  <a:lnTo>
                    <a:pt x="3237661" y="60451"/>
                  </a:lnTo>
                  <a:lnTo>
                    <a:pt x="3122853" y="60451"/>
                  </a:lnTo>
                  <a:lnTo>
                    <a:pt x="3122853" y="351536"/>
                  </a:lnTo>
                  <a:lnTo>
                    <a:pt x="3061512" y="351536"/>
                  </a:lnTo>
                  <a:lnTo>
                    <a:pt x="3061512" y="60451"/>
                  </a:lnTo>
                  <a:lnTo>
                    <a:pt x="2951530" y="60451"/>
                  </a:lnTo>
                  <a:lnTo>
                    <a:pt x="2951530" y="5969"/>
                  </a:lnTo>
                  <a:close/>
                </a:path>
                <a:path w="4368800" h="357505">
                  <a:moveTo>
                    <a:pt x="2447340" y="5969"/>
                  </a:moveTo>
                  <a:lnTo>
                    <a:pt x="2667812" y="5969"/>
                  </a:lnTo>
                  <a:lnTo>
                    <a:pt x="2667812" y="60451"/>
                  </a:lnTo>
                  <a:lnTo>
                    <a:pt x="2508681" y="60451"/>
                  </a:lnTo>
                  <a:lnTo>
                    <a:pt x="2508681" y="141350"/>
                  </a:lnTo>
                  <a:lnTo>
                    <a:pt x="2622854" y="141350"/>
                  </a:lnTo>
                  <a:lnTo>
                    <a:pt x="2622854" y="193548"/>
                  </a:lnTo>
                  <a:lnTo>
                    <a:pt x="2508681" y="193548"/>
                  </a:lnTo>
                  <a:lnTo>
                    <a:pt x="2508681" y="297052"/>
                  </a:lnTo>
                  <a:lnTo>
                    <a:pt x="2665272" y="297052"/>
                  </a:lnTo>
                  <a:lnTo>
                    <a:pt x="2665272" y="351536"/>
                  </a:lnTo>
                  <a:lnTo>
                    <a:pt x="2447340" y="351536"/>
                  </a:lnTo>
                  <a:lnTo>
                    <a:pt x="2447340" y="5969"/>
                  </a:lnTo>
                  <a:close/>
                </a:path>
                <a:path w="4368800" h="357505">
                  <a:moveTo>
                    <a:pt x="2165400" y="5969"/>
                  </a:moveTo>
                  <a:lnTo>
                    <a:pt x="2392984" y="5969"/>
                  </a:lnTo>
                  <a:lnTo>
                    <a:pt x="2392984" y="60451"/>
                  </a:lnTo>
                  <a:lnTo>
                    <a:pt x="2226741" y="60451"/>
                  </a:lnTo>
                  <a:lnTo>
                    <a:pt x="2226741" y="141350"/>
                  </a:lnTo>
                  <a:lnTo>
                    <a:pt x="2348153" y="141350"/>
                  </a:lnTo>
                  <a:lnTo>
                    <a:pt x="2348153" y="193548"/>
                  </a:lnTo>
                  <a:lnTo>
                    <a:pt x="2226741" y="193548"/>
                  </a:lnTo>
                  <a:lnTo>
                    <a:pt x="2226741" y="351536"/>
                  </a:lnTo>
                  <a:lnTo>
                    <a:pt x="2165400" y="351536"/>
                  </a:lnTo>
                  <a:lnTo>
                    <a:pt x="2165400" y="5969"/>
                  </a:lnTo>
                  <a:close/>
                </a:path>
                <a:path w="4368800" h="357505">
                  <a:moveTo>
                    <a:pt x="1772208" y="5969"/>
                  </a:moveTo>
                  <a:lnTo>
                    <a:pt x="1833549" y="5969"/>
                  </a:lnTo>
                  <a:lnTo>
                    <a:pt x="1833549" y="297052"/>
                  </a:lnTo>
                  <a:lnTo>
                    <a:pt x="1989632" y="297052"/>
                  </a:lnTo>
                  <a:lnTo>
                    <a:pt x="1989632" y="351536"/>
                  </a:lnTo>
                  <a:lnTo>
                    <a:pt x="1772208" y="351536"/>
                  </a:lnTo>
                  <a:lnTo>
                    <a:pt x="1772208" y="5969"/>
                  </a:lnTo>
                  <a:close/>
                </a:path>
                <a:path w="4368800" h="357505">
                  <a:moveTo>
                    <a:pt x="1037259" y="5969"/>
                  </a:moveTo>
                  <a:lnTo>
                    <a:pt x="1098600" y="5969"/>
                  </a:lnTo>
                  <a:lnTo>
                    <a:pt x="1098600" y="351536"/>
                  </a:lnTo>
                  <a:lnTo>
                    <a:pt x="1037259" y="351536"/>
                  </a:lnTo>
                  <a:lnTo>
                    <a:pt x="1037259" y="5969"/>
                  </a:lnTo>
                  <a:close/>
                </a:path>
                <a:path w="4368800" h="357505">
                  <a:moveTo>
                    <a:pt x="712978" y="5969"/>
                  </a:moveTo>
                  <a:lnTo>
                    <a:pt x="742467" y="5969"/>
                  </a:lnTo>
                  <a:lnTo>
                    <a:pt x="905687" y="214502"/>
                  </a:lnTo>
                  <a:lnTo>
                    <a:pt x="905687" y="5969"/>
                  </a:lnTo>
                  <a:lnTo>
                    <a:pt x="964615" y="5969"/>
                  </a:lnTo>
                  <a:lnTo>
                    <a:pt x="964615" y="356235"/>
                  </a:lnTo>
                  <a:lnTo>
                    <a:pt x="939723" y="356235"/>
                  </a:lnTo>
                  <a:lnTo>
                    <a:pt x="771956" y="137540"/>
                  </a:lnTo>
                  <a:lnTo>
                    <a:pt x="771956" y="351789"/>
                  </a:lnTo>
                  <a:lnTo>
                    <a:pt x="712978" y="351789"/>
                  </a:lnTo>
                  <a:lnTo>
                    <a:pt x="712978" y="5969"/>
                  </a:lnTo>
                  <a:close/>
                </a:path>
                <a:path w="4368800" h="357505">
                  <a:moveTo>
                    <a:pt x="580047" y="5969"/>
                  </a:moveTo>
                  <a:lnTo>
                    <a:pt x="641375" y="5969"/>
                  </a:lnTo>
                  <a:lnTo>
                    <a:pt x="641375" y="351536"/>
                  </a:lnTo>
                  <a:lnTo>
                    <a:pt x="580047" y="351536"/>
                  </a:lnTo>
                  <a:lnTo>
                    <a:pt x="580047" y="5969"/>
                  </a:lnTo>
                  <a:close/>
                </a:path>
                <a:path w="4368800" h="357505">
                  <a:moveTo>
                    <a:pt x="312166" y="5969"/>
                  </a:moveTo>
                  <a:lnTo>
                    <a:pt x="373494" y="5969"/>
                  </a:lnTo>
                  <a:lnTo>
                    <a:pt x="373494" y="297052"/>
                  </a:lnTo>
                  <a:lnTo>
                    <a:pt x="529666" y="297052"/>
                  </a:lnTo>
                  <a:lnTo>
                    <a:pt x="529666" y="351536"/>
                  </a:lnTo>
                  <a:lnTo>
                    <a:pt x="312166" y="351536"/>
                  </a:lnTo>
                  <a:lnTo>
                    <a:pt x="312166" y="5969"/>
                  </a:lnTo>
                  <a:close/>
                </a:path>
                <a:path w="4368800" h="357505">
                  <a:moveTo>
                    <a:pt x="3701338" y="2412"/>
                  </a:moveTo>
                  <a:lnTo>
                    <a:pt x="3758919" y="8772"/>
                  </a:lnTo>
                  <a:lnTo>
                    <a:pt x="3800033" y="27860"/>
                  </a:lnTo>
                  <a:lnTo>
                    <a:pt x="3824693" y="59688"/>
                  </a:lnTo>
                  <a:lnTo>
                    <a:pt x="3832910" y="104267"/>
                  </a:lnTo>
                  <a:lnTo>
                    <a:pt x="3831769" y="119268"/>
                  </a:lnTo>
                  <a:lnTo>
                    <a:pt x="3814749" y="160274"/>
                  </a:lnTo>
                  <a:lnTo>
                    <a:pt x="3782245" y="189741"/>
                  </a:lnTo>
                  <a:lnTo>
                    <a:pt x="3769029" y="195834"/>
                  </a:lnTo>
                  <a:lnTo>
                    <a:pt x="3871137" y="351536"/>
                  </a:lnTo>
                  <a:lnTo>
                    <a:pt x="3800398" y="351536"/>
                  </a:lnTo>
                  <a:lnTo>
                    <a:pt x="3708196" y="208787"/>
                  </a:lnTo>
                  <a:lnTo>
                    <a:pt x="3700533" y="208619"/>
                  </a:lnTo>
                  <a:lnTo>
                    <a:pt x="3691464" y="208295"/>
                  </a:lnTo>
                  <a:lnTo>
                    <a:pt x="3681014" y="207805"/>
                  </a:lnTo>
                  <a:lnTo>
                    <a:pt x="3669207" y="207137"/>
                  </a:lnTo>
                  <a:lnTo>
                    <a:pt x="3669207" y="351536"/>
                  </a:lnTo>
                  <a:lnTo>
                    <a:pt x="3605580" y="351536"/>
                  </a:lnTo>
                  <a:lnTo>
                    <a:pt x="3605580" y="5969"/>
                  </a:lnTo>
                  <a:lnTo>
                    <a:pt x="3609990" y="5851"/>
                  </a:lnTo>
                  <a:lnTo>
                    <a:pt x="3618090" y="5508"/>
                  </a:lnTo>
                  <a:lnTo>
                    <a:pt x="3629905" y="4951"/>
                  </a:lnTo>
                  <a:lnTo>
                    <a:pt x="3645458" y="4190"/>
                  </a:lnTo>
                  <a:lnTo>
                    <a:pt x="3661941" y="3430"/>
                  </a:lnTo>
                  <a:lnTo>
                    <a:pt x="3676732" y="2873"/>
                  </a:lnTo>
                  <a:lnTo>
                    <a:pt x="3689857" y="2530"/>
                  </a:lnTo>
                  <a:lnTo>
                    <a:pt x="3701338" y="2412"/>
                  </a:lnTo>
                  <a:close/>
                </a:path>
                <a:path w="4368800" h="357505">
                  <a:moveTo>
                    <a:pt x="2825165" y="1270"/>
                  </a:moveTo>
                  <a:lnTo>
                    <a:pt x="2852089" y="1270"/>
                  </a:lnTo>
                  <a:lnTo>
                    <a:pt x="2991027" y="351536"/>
                  </a:lnTo>
                  <a:lnTo>
                    <a:pt x="2923336" y="351536"/>
                  </a:lnTo>
                  <a:lnTo>
                    <a:pt x="2898063" y="281432"/>
                  </a:lnTo>
                  <a:lnTo>
                    <a:pt x="2779699" y="281432"/>
                  </a:lnTo>
                  <a:lnTo>
                    <a:pt x="2755569" y="351536"/>
                  </a:lnTo>
                  <a:lnTo>
                    <a:pt x="2687370" y="351536"/>
                  </a:lnTo>
                  <a:lnTo>
                    <a:pt x="2825165" y="1270"/>
                  </a:lnTo>
                  <a:close/>
                </a:path>
                <a:path w="4368800" h="357505">
                  <a:moveTo>
                    <a:pt x="1569389" y="1270"/>
                  </a:moveTo>
                  <a:lnTo>
                    <a:pt x="1596313" y="1270"/>
                  </a:lnTo>
                  <a:lnTo>
                    <a:pt x="1735251" y="351536"/>
                  </a:lnTo>
                  <a:lnTo>
                    <a:pt x="1667560" y="351536"/>
                  </a:lnTo>
                  <a:lnTo>
                    <a:pt x="1642287" y="281432"/>
                  </a:lnTo>
                  <a:lnTo>
                    <a:pt x="1523923" y="281432"/>
                  </a:lnTo>
                  <a:lnTo>
                    <a:pt x="1499793" y="351536"/>
                  </a:lnTo>
                  <a:lnTo>
                    <a:pt x="1431594" y="351536"/>
                  </a:lnTo>
                  <a:lnTo>
                    <a:pt x="1569389" y="1270"/>
                  </a:lnTo>
                  <a:close/>
                </a:path>
                <a:path w="4368800" h="357505">
                  <a:moveTo>
                    <a:pt x="4264456" y="0"/>
                  </a:moveTo>
                  <a:lnTo>
                    <a:pt x="4292388" y="1404"/>
                  </a:lnTo>
                  <a:lnTo>
                    <a:pt x="4316368" y="5619"/>
                  </a:lnTo>
                  <a:lnTo>
                    <a:pt x="4336394" y="12644"/>
                  </a:lnTo>
                  <a:lnTo>
                    <a:pt x="4352467" y="22478"/>
                  </a:lnTo>
                  <a:lnTo>
                    <a:pt x="4333798" y="75311"/>
                  </a:lnTo>
                  <a:lnTo>
                    <a:pt x="4317391" y="65216"/>
                  </a:lnTo>
                  <a:lnTo>
                    <a:pt x="4300556" y="57991"/>
                  </a:lnTo>
                  <a:lnTo>
                    <a:pt x="4283292" y="53647"/>
                  </a:lnTo>
                  <a:lnTo>
                    <a:pt x="4265599" y="52197"/>
                  </a:lnTo>
                  <a:lnTo>
                    <a:pt x="4255602" y="52889"/>
                  </a:lnTo>
                  <a:lnTo>
                    <a:pt x="4223959" y="76263"/>
                  </a:lnTo>
                  <a:lnTo>
                    <a:pt x="4221022" y="92583"/>
                  </a:lnTo>
                  <a:lnTo>
                    <a:pt x="4225140" y="107584"/>
                  </a:lnTo>
                  <a:lnTo>
                    <a:pt x="4237485" y="122872"/>
                  </a:lnTo>
                  <a:lnTo>
                    <a:pt x="4258045" y="138445"/>
                  </a:lnTo>
                  <a:lnTo>
                    <a:pt x="4286808" y="154305"/>
                  </a:lnTo>
                  <a:lnTo>
                    <a:pt x="4302949" y="162615"/>
                  </a:lnTo>
                  <a:lnTo>
                    <a:pt x="4316685" y="170592"/>
                  </a:lnTo>
                  <a:lnTo>
                    <a:pt x="4350388" y="201041"/>
                  </a:lnTo>
                  <a:lnTo>
                    <a:pt x="4366215" y="238934"/>
                  </a:lnTo>
                  <a:lnTo>
                    <a:pt x="4368215" y="261238"/>
                  </a:lnTo>
                  <a:lnTo>
                    <a:pt x="4366144" y="281267"/>
                  </a:lnTo>
                  <a:lnTo>
                    <a:pt x="4349570" y="315799"/>
                  </a:lnTo>
                  <a:lnTo>
                    <a:pt x="4317090" y="342161"/>
                  </a:lnTo>
                  <a:lnTo>
                    <a:pt x="4272703" y="355687"/>
                  </a:lnTo>
                  <a:lnTo>
                    <a:pt x="4246295" y="357377"/>
                  </a:lnTo>
                  <a:lnTo>
                    <a:pt x="4222697" y="355828"/>
                  </a:lnTo>
                  <a:lnTo>
                    <a:pt x="4200290" y="351170"/>
                  </a:lnTo>
                  <a:lnTo>
                    <a:pt x="4179073" y="343394"/>
                  </a:lnTo>
                  <a:lnTo>
                    <a:pt x="4159046" y="332486"/>
                  </a:lnTo>
                  <a:lnTo>
                    <a:pt x="4181652" y="277495"/>
                  </a:lnTo>
                  <a:lnTo>
                    <a:pt x="4199754" y="288643"/>
                  </a:lnTo>
                  <a:lnTo>
                    <a:pt x="4217689" y="296576"/>
                  </a:lnTo>
                  <a:lnTo>
                    <a:pt x="4235480" y="301319"/>
                  </a:lnTo>
                  <a:lnTo>
                    <a:pt x="4253153" y="302895"/>
                  </a:lnTo>
                  <a:lnTo>
                    <a:pt x="4276750" y="300537"/>
                  </a:lnTo>
                  <a:lnTo>
                    <a:pt x="4293619" y="293465"/>
                  </a:lnTo>
                  <a:lnTo>
                    <a:pt x="4303749" y="281678"/>
                  </a:lnTo>
                  <a:lnTo>
                    <a:pt x="4307128" y="265175"/>
                  </a:lnTo>
                  <a:lnTo>
                    <a:pt x="4306341" y="256434"/>
                  </a:lnTo>
                  <a:lnTo>
                    <a:pt x="4286356" y="223206"/>
                  </a:lnTo>
                  <a:lnTo>
                    <a:pt x="4241850" y="195452"/>
                  </a:lnTo>
                  <a:lnTo>
                    <a:pt x="4223638" y="185975"/>
                  </a:lnTo>
                  <a:lnTo>
                    <a:pt x="4208640" y="177355"/>
                  </a:lnTo>
                  <a:lnTo>
                    <a:pt x="4176160" y="148637"/>
                  </a:lnTo>
                  <a:lnTo>
                    <a:pt x="4160156" y="103489"/>
                  </a:lnTo>
                  <a:lnTo>
                    <a:pt x="4159681" y="92963"/>
                  </a:lnTo>
                  <a:lnTo>
                    <a:pt x="4161515" y="73796"/>
                  </a:lnTo>
                  <a:lnTo>
                    <a:pt x="4189018" y="26415"/>
                  </a:lnTo>
                  <a:lnTo>
                    <a:pt x="4222594" y="6635"/>
                  </a:lnTo>
                  <a:lnTo>
                    <a:pt x="4242471" y="1662"/>
                  </a:lnTo>
                  <a:lnTo>
                    <a:pt x="4264456" y="0"/>
                  </a:lnTo>
                  <a:close/>
                </a:path>
                <a:path w="4368800" h="357505">
                  <a:moveTo>
                    <a:pt x="1311960" y="0"/>
                  </a:moveTo>
                  <a:lnTo>
                    <a:pt x="1340180" y="1524"/>
                  </a:lnTo>
                  <a:lnTo>
                    <a:pt x="1365411" y="6096"/>
                  </a:lnTo>
                  <a:lnTo>
                    <a:pt x="1387666" y="13716"/>
                  </a:lnTo>
                  <a:lnTo>
                    <a:pt x="1406956" y="24384"/>
                  </a:lnTo>
                  <a:lnTo>
                    <a:pt x="1381810" y="75057"/>
                  </a:lnTo>
                  <a:lnTo>
                    <a:pt x="1369974" y="66075"/>
                  </a:lnTo>
                  <a:lnTo>
                    <a:pt x="1355029" y="59689"/>
                  </a:lnTo>
                  <a:lnTo>
                    <a:pt x="1336965" y="55876"/>
                  </a:lnTo>
                  <a:lnTo>
                    <a:pt x="1315770" y="54610"/>
                  </a:lnTo>
                  <a:lnTo>
                    <a:pt x="1295125" y="56872"/>
                  </a:lnTo>
                  <a:lnTo>
                    <a:pt x="1259692" y="74969"/>
                  </a:lnTo>
                  <a:lnTo>
                    <a:pt x="1232883" y="110095"/>
                  </a:lnTo>
                  <a:lnTo>
                    <a:pt x="1219080" y="155866"/>
                  </a:lnTo>
                  <a:lnTo>
                    <a:pt x="1217345" y="182372"/>
                  </a:lnTo>
                  <a:lnTo>
                    <a:pt x="1218943" y="208661"/>
                  </a:lnTo>
                  <a:lnTo>
                    <a:pt x="1231758" y="252666"/>
                  </a:lnTo>
                  <a:lnTo>
                    <a:pt x="1256834" y="284624"/>
                  </a:lnTo>
                  <a:lnTo>
                    <a:pt x="1311198" y="302895"/>
                  </a:lnTo>
                  <a:lnTo>
                    <a:pt x="1334324" y="300724"/>
                  </a:lnTo>
                  <a:lnTo>
                    <a:pt x="1354759" y="294195"/>
                  </a:lnTo>
                  <a:lnTo>
                    <a:pt x="1372527" y="283285"/>
                  </a:lnTo>
                  <a:lnTo>
                    <a:pt x="1387652" y="267970"/>
                  </a:lnTo>
                  <a:lnTo>
                    <a:pt x="1416227" y="317626"/>
                  </a:lnTo>
                  <a:lnTo>
                    <a:pt x="1395274" y="335035"/>
                  </a:lnTo>
                  <a:lnTo>
                    <a:pt x="1369952" y="347456"/>
                  </a:lnTo>
                  <a:lnTo>
                    <a:pt x="1340271" y="354899"/>
                  </a:lnTo>
                  <a:lnTo>
                    <a:pt x="1306245" y="357377"/>
                  </a:lnTo>
                  <a:lnTo>
                    <a:pt x="1272072" y="354401"/>
                  </a:lnTo>
                  <a:lnTo>
                    <a:pt x="1215823" y="330588"/>
                  </a:lnTo>
                  <a:lnTo>
                    <a:pt x="1176221" y="283773"/>
                  </a:lnTo>
                  <a:lnTo>
                    <a:pt x="1156219" y="218813"/>
                  </a:lnTo>
                  <a:lnTo>
                    <a:pt x="1153718" y="179832"/>
                  </a:lnTo>
                  <a:lnTo>
                    <a:pt x="1156485" y="143037"/>
                  </a:lnTo>
                  <a:lnTo>
                    <a:pt x="1178686" y="78926"/>
                  </a:lnTo>
                  <a:lnTo>
                    <a:pt x="1221931" y="29039"/>
                  </a:lnTo>
                  <a:lnTo>
                    <a:pt x="1278839" y="3234"/>
                  </a:lnTo>
                  <a:lnTo>
                    <a:pt x="1311960" y="0"/>
                  </a:lnTo>
                  <a:close/>
                </a:path>
                <a:path w="4368800" h="357505">
                  <a:moveTo>
                    <a:pt x="158280" y="0"/>
                  </a:moveTo>
                  <a:lnTo>
                    <a:pt x="186517" y="1524"/>
                  </a:lnTo>
                  <a:lnTo>
                    <a:pt x="211774" y="6096"/>
                  </a:lnTo>
                  <a:lnTo>
                    <a:pt x="234052" y="13716"/>
                  </a:lnTo>
                  <a:lnTo>
                    <a:pt x="253352" y="24384"/>
                  </a:lnTo>
                  <a:lnTo>
                    <a:pt x="228104" y="75057"/>
                  </a:lnTo>
                  <a:lnTo>
                    <a:pt x="216281" y="66075"/>
                  </a:lnTo>
                  <a:lnTo>
                    <a:pt x="201331" y="59689"/>
                  </a:lnTo>
                  <a:lnTo>
                    <a:pt x="183254" y="55876"/>
                  </a:lnTo>
                  <a:lnTo>
                    <a:pt x="162051" y="54610"/>
                  </a:lnTo>
                  <a:lnTo>
                    <a:pt x="141442" y="56872"/>
                  </a:lnTo>
                  <a:lnTo>
                    <a:pt x="106061" y="74969"/>
                  </a:lnTo>
                  <a:lnTo>
                    <a:pt x="79212" y="110095"/>
                  </a:lnTo>
                  <a:lnTo>
                    <a:pt x="65414" y="155866"/>
                  </a:lnTo>
                  <a:lnTo>
                    <a:pt x="63690" y="182372"/>
                  </a:lnTo>
                  <a:lnTo>
                    <a:pt x="65290" y="208661"/>
                  </a:lnTo>
                  <a:lnTo>
                    <a:pt x="78086" y="252666"/>
                  </a:lnTo>
                  <a:lnTo>
                    <a:pt x="103149" y="284624"/>
                  </a:lnTo>
                  <a:lnTo>
                    <a:pt x="157581" y="302895"/>
                  </a:lnTo>
                  <a:lnTo>
                    <a:pt x="180667" y="300724"/>
                  </a:lnTo>
                  <a:lnTo>
                    <a:pt x="201101" y="294195"/>
                  </a:lnTo>
                  <a:lnTo>
                    <a:pt x="218882" y="283285"/>
                  </a:lnTo>
                  <a:lnTo>
                    <a:pt x="234010" y="267970"/>
                  </a:lnTo>
                  <a:lnTo>
                    <a:pt x="262547" y="317626"/>
                  </a:lnTo>
                  <a:lnTo>
                    <a:pt x="241610" y="335035"/>
                  </a:lnTo>
                  <a:lnTo>
                    <a:pt x="216311" y="347456"/>
                  </a:lnTo>
                  <a:lnTo>
                    <a:pt x="186646" y="354899"/>
                  </a:lnTo>
                  <a:lnTo>
                    <a:pt x="152615" y="357377"/>
                  </a:lnTo>
                  <a:lnTo>
                    <a:pt x="118430" y="354401"/>
                  </a:lnTo>
                  <a:lnTo>
                    <a:pt x="62176" y="330588"/>
                  </a:lnTo>
                  <a:lnTo>
                    <a:pt x="22556" y="283773"/>
                  </a:lnTo>
                  <a:lnTo>
                    <a:pt x="2505" y="218813"/>
                  </a:lnTo>
                  <a:lnTo>
                    <a:pt x="0" y="179832"/>
                  </a:lnTo>
                  <a:lnTo>
                    <a:pt x="2778" y="143037"/>
                  </a:lnTo>
                  <a:lnTo>
                    <a:pt x="25010" y="78926"/>
                  </a:lnTo>
                  <a:lnTo>
                    <a:pt x="68250" y="29039"/>
                  </a:lnTo>
                  <a:lnTo>
                    <a:pt x="125162" y="3234"/>
                  </a:lnTo>
                  <a:lnTo>
                    <a:pt x="158280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07950" y="2060575"/>
            <a:ext cx="8928100" cy="4611968"/>
          </a:xfrm>
          <a:prstGeom prst="rect">
            <a:avLst/>
          </a:prstGeom>
        </p:spPr>
        <p:txBody>
          <a:bodyPr lIns="0" tIns="13335" rIns="0" bIns="0">
            <a:spAutoFit/>
          </a:bodyPr>
          <a:lstStyle>
            <a:lvl1pPr marL="285750" indent="-273050" eaLnBrk="0" hangingPunct="0">
              <a:tabLst>
                <a:tab pos="3667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3667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3667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3667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3667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671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200000"/>
              </a:lnSpc>
              <a:spcBef>
                <a:spcPts val="100"/>
              </a:spcBef>
              <a:defRPr/>
            </a:pPr>
            <a:r>
              <a:rPr lang="en-US" sz="2000" dirty="0" smtClean="0">
                <a:latin typeface="Cambria" pitchFamily="18" charset="0"/>
              </a:rPr>
              <a:t>⦿		</a:t>
            </a:r>
            <a:r>
              <a:rPr lang="en-US" sz="2000" dirty="0" smtClean="0">
                <a:latin typeface="Trebuchet MS" pitchFamily="34" charset="0"/>
              </a:rPr>
              <a:t>A sore in the mouth that does not heal (</a:t>
            </a:r>
            <a:r>
              <a:rPr lang="en-US" sz="2000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most  common symptom</a:t>
            </a:r>
            <a:r>
              <a:rPr lang="en-US" sz="2000" dirty="0" smtClean="0">
                <a:latin typeface="Trebuchet MS" pitchFamily="34" charset="0"/>
              </a:rPr>
              <a:t>)</a:t>
            </a:r>
          </a:p>
          <a:p>
            <a:pPr algn="just" eaLnBrk="1" hangingPunct="1">
              <a:lnSpc>
                <a:spcPct val="200000"/>
              </a:lnSpc>
              <a:spcBef>
                <a:spcPts val="600"/>
              </a:spcBef>
              <a:defRPr/>
            </a:pPr>
            <a:r>
              <a:rPr lang="en-US" sz="2000" dirty="0" smtClean="0">
                <a:latin typeface="Cambria" pitchFamily="18" charset="0"/>
              </a:rPr>
              <a:t>⦿	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Trebuchet MS" pitchFamily="34" charset="0"/>
              </a:rPr>
              <a:t>Pain </a:t>
            </a:r>
            <a:r>
              <a:rPr lang="en-US" sz="2000" dirty="0" smtClean="0">
                <a:latin typeface="Trebuchet MS" pitchFamily="34" charset="0"/>
              </a:rPr>
              <a:t>in the mouth</a:t>
            </a:r>
          </a:p>
          <a:p>
            <a:pPr algn="just" eaLnBrk="1" hangingPunct="1">
              <a:lnSpc>
                <a:spcPct val="200000"/>
              </a:lnSpc>
              <a:spcBef>
                <a:spcPts val="600"/>
              </a:spcBef>
              <a:defRPr/>
            </a:pPr>
            <a:r>
              <a:rPr lang="en-US" sz="2000" dirty="0" smtClean="0">
                <a:latin typeface="Cambria" pitchFamily="18" charset="0"/>
              </a:rPr>
              <a:t>⦿</a:t>
            </a:r>
            <a:r>
              <a:rPr lang="en-IN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Trebuchet MS" pitchFamily="34" charset="0"/>
              </a:rPr>
              <a:t>A persistent lump or thickening in the cheek</a:t>
            </a:r>
          </a:p>
          <a:p>
            <a:pPr algn="just" eaLnBrk="1" hangingPunct="1">
              <a:lnSpc>
                <a:spcPct val="200000"/>
              </a:lnSpc>
              <a:spcBef>
                <a:spcPts val="600"/>
              </a:spcBef>
              <a:defRPr/>
            </a:pPr>
            <a:r>
              <a:rPr lang="en-US" sz="2000" dirty="0" smtClean="0">
                <a:latin typeface="Cambria" pitchFamily="18" charset="0"/>
              </a:rPr>
              <a:t>⦿ </a:t>
            </a:r>
            <a:r>
              <a:rPr lang="en-US" sz="2000" dirty="0" smtClean="0">
                <a:latin typeface="Trebuchet MS" pitchFamily="34" charset="0"/>
              </a:rPr>
              <a:t>A persistent </a:t>
            </a:r>
            <a:r>
              <a:rPr lang="en-US" sz="2000" b="1" dirty="0" smtClean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white</a:t>
            </a:r>
            <a:r>
              <a:rPr lang="en-US" sz="2000" dirty="0" smtClean="0">
                <a:latin typeface="Trebuchet MS" pitchFamily="34" charset="0"/>
              </a:rPr>
              <a:t> or </a:t>
            </a:r>
            <a:r>
              <a:rPr lang="en-US" sz="2000" b="1" dirty="0" smtClean="0">
                <a:solidFill>
                  <a:srgbClr val="FF0000"/>
                </a:solidFill>
                <a:latin typeface="Trebuchet MS" pitchFamily="34" charset="0"/>
              </a:rPr>
              <a:t>red patch</a:t>
            </a:r>
            <a:r>
              <a:rPr lang="en-US" sz="2000" dirty="0" smtClean="0">
                <a:solidFill>
                  <a:srgbClr val="FF0000"/>
                </a:solidFill>
                <a:latin typeface="Trebuchet MS" pitchFamily="34" charset="0"/>
              </a:rPr>
              <a:t> </a:t>
            </a:r>
            <a:r>
              <a:rPr lang="en-US" sz="2000" dirty="0" smtClean="0">
                <a:latin typeface="Trebuchet MS" pitchFamily="34" charset="0"/>
              </a:rPr>
              <a:t>on the  gums, tongue, tonsil, or lining of the mouth</a:t>
            </a:r>
          </a:p>
          <a:p>
            <a:pPr algn="just" eaLnBrk="1" hangingPunct="1">
              <a:lnSpc>
                <a:spcPct val="200000"/>
              </a:lnSpc>
              <a:spcBef>
                <a:spcPts val="600"/>
              </a:spcBef>
              <a:defRPr/>
            </a:pPr>
            <a:r>
              <a:rPr lang="en-US" sz="2000" dirty="0" smtClean="0">
                <a:latin typeface="Cambria" pitchFamily="18" charset="0"/>
              </a:rPr>
              <a:t>⦿ </a:t>
            </a:r>
            <a:r>
              <a:rPr lang="en-IN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Trebuchet MS" pitchFamily="34" charset="0"/>
              </a:rPr>
              <a:t>A sore throat or a feeling that something is caught in the throat</a:t>
            </a:r>
          </a:p>
          <a:p>
            <a:pPr algn="just" eaLnBrk="1" hangingPunct="1">
              <a:lnSpc>
                <a:spcPct val="200000"/>
              </a:lnSpc>
              <a:spcBef>
                <a:spcPts val="600"/>
              </a:spcBef>
              <a:defRPr/>
            </a:pPr>
            <a:r>
              <a:rPr lang="en-US" sz="2000" dirty="0" smtClean="0">
                <a:latin typeface="Cambria" pitchFamily="18" charset="0"/>
              </a:rPr>
              <a:t>⦿ </a:t>
            </a:r>
            <a:r>
              <a:rPr lang="en-IN" sz="2000" dirty="0" smtClean="0">
                <a:latin typeface="Cambria" pitchFamily="18" charset="0"/>
              </a:rPr>
              <a:t> </a:t>
            </a:r>
            <a:r>
              <a:rPr lang="en-US" sz="2000" dirty="0" smtClean="0">
                <a:latin typeface="Trebuchet MS" pitchFamily="34" charset="0"/>
              </a:rPr>
              <a:t>Increased salivation</a:t>
            </a:r>
          </a:p>
        </p:txBody>
      </p:sp>
    </p:spTree>
    <p:extLst>
      <p:ext uri="{BB962C8B-B14F-4D97-AF65-F5344CB8AC3E}">
        <p14:creationId xmlns:p14="http://schemas.microsoft.com/office/powerpoint/2010/main" val="21882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21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object 2"/>
          <p:cNvGrpSpPr>
            <a:grpSpLocks/>
          </p:cNvGrpSpPr>
          <p:nvPr/>
        </p:nvGrpSpPr>
        <p:grpSpPr bwMode="auto">
          <a:xfrm>
            <a:off x="611149" y="659133"/>
            <a:ext cx="4370387" cy="358775"/>
            <a:chOff x="520903" y="999363"/>
            <a:chExt cx="4370070" cy="359410"/>
          </a:xfrm>
        </p:grpSpPr>
        <p:pic>
          <p:nvPicPr>
            <p:cNvPr id="35844" name="object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92" y="1000252"/>
              <a:ext cx="4368215" cy="357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5" name="object 4"/>
            <p:cNvSpPr>
              <a:spLocks/>
            </p:cNvSpPr>
            <p:nvPr/>
          </p:nvSpPr>
          <p:spPr bwMode="auto">
            <a:xfrm>
              <a:off x="2063114" y="1107186"/>
              <a:ext cx="1339215" cy="127635"/>
            </a:xfrm>
            <a:custGeom>
              <a:avLst/>
              <a:gdLst>
                <a:gd name="T0" fmla="*/ 1297311 w 1339214"/>
                <a:gd name="T1" fmla="*/ 0 h 127634"/>
                <a:gd name="T2" fmla="*/ 1255782 w 1339214"/>
                <a:gd name="T3" fmla="*/ 127641 h 127634"/>
                <a:gd name="T4" fmla="*/ 1338840 w 1339214"/>
                <a:gd name="T5" fmla="*/ 127641 h 127634"/>
                <a:gd name="T6" fmla="*/ 1297311 w 1339214"/>
                <a:gd name="T7" fmla="*/ 0 h 127634"/>
                <a:gd name="T8" fmla="*/ 41529 w 1339214"/>
                <a:gd name="T9" fmla="*/ 0 h 127634"/>
                <a:gd name="T10" fmla="*/ 0 w 1339214"/>
                <a:gd name="T11" fmla="*/ 127641 h 127634"/>
                <a:gd name="T12" fmla="*/ 83058 w 1339214"/>
                <a:gd name="T13" fmla="*/ 127641 h 127634"/>
                <a:gd name="T14" fmla="*/ 41529 w 1339214"/>
                <a:gd name="T15" fmla="*/ 0 h 1276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39214" h="127634">
                  <a:moveTo>
                    <a:pt x="1297305" y="0"/>
                  </a:moveTo>
                  <a:lnTo>
                    <a:pt x="1255776" y="127635"/>
                  </a:lnTo>
                  <a:lnTo>
                    <a:pt x="1338834" y="127635"/>
                  </a:lnTo>
                  <a:lnTo>
                    <a:pt x="1297305" y="0"/>
                  </a:lnTo>
                  <a:close/>
                </a:path>
                <a:path w="1339214" h="127634">
                  <a:moveTo>
                    <a:pt x="41529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9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pic>
          <p:nvPicPr>
            <p:cNvPr id="35846" name="object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0111" y="1057275"/>
              <a:ext cx="101853" cy="100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7" name="object 6"/>
            <p:cNvSpPr>
              <a:spLocks/>
            </p:cNvSpPr>
            <p:nvPr/>
          </p:nvSpPr>
          <p:spPr bwMode="auto">
            <a:xfrm>
              <a:off x="521792" y="1000252"/>
              <a:ext cx="4368800" cy="357505"/>
            </a:xfrm>
            <a:custGeom>
              <a:avLst/>
              <a:gdLst>
                <a:gd name="T0" fmla="*/ 3962577 w 4368800"/>
                <a:gd name="T1" fmla="*/ 141350 h 357505"/>
                <a:gd name="T2" fmla="*/ 4119168 w 4368800"/>
                <a:gd name="T3" fmla="*/ 297052 h 357505"/>
                <a:gd name="T4" fmla="*/ 3339261 w 4368800"/>
                <a:gd name="T5" fmla="*/ 5969 h 357505"/>
                <a:gd name="T6" fmla="*/ 3418628 w 4368800"/>
                <a:gd name="T7" fmla="*/ 301825 h 357505"/>
                <a:gd name="T8" fmla="*/ 3534460 w 4368800"/>
                <a:gd name="T9" fmla="*/ 243712 h 357505"/>
                <a:gd name="T10" fmla="*/ 3403396 w 4368800"/>
                <a:gd name="T11" fmla="*/ 357377 h 357505"/>
                <a:gd name="T12" fmla="*/ 3277920 w 4368800"/>
                <a:gd name="T13" fmla="*/ 243459 h 357505"/>
                <a:gd name="T14" fmla="*/ 3122853 w 4368800"/>
                <a:gd name="T15" fmla="*/ 60451 h 357505"/>
                <a:gd name="T16" fmla="*/ 2951530 w 4368800"/>
                <a:gd name="T17" fmla="*/ 5969 h 357505"/>
                <a:gd name="T18" fmla="*/ 2508681 w 4368800"/>
                <a:gd name="T19" fmla="*/ 141350 h 357505"/>
                <a:gd name="T20" fmla="*/ 2665272 w 4368800"/>
                <a:gd name="T21" fmla="*/ 297052 h 357505"/>
                <a:gd name="T22" fmla="*/ 2392984 w 4368800"/>
                <a:gd name="T23" fmla="*/ 5969 h 357505"/>
                <a:gd name="T24" fmla="*/ 2348153 w 4368800"/>
                <a:gd name="T25" fmla="*/ 193548 h 357505"/>
                <a:gd name="T26" fmla="*/ 1772208 w 4368800"/>
                <a:gd name="T27" fmla="*/ 5969 h 357505"/>
                <a:gd name="T28" fmla="*/ 1772208 w 4368800"/>
                <a:gd name="T29" fmla="*/ 351536 h 357505"/>
                <a:gd name="T30" fmla="*/ 1037259 w 4368800"/>
                <a:gd name="T31" fmla="*/ 351536 h 357505"/>
                <a:gd name="T32" fmla="*/ 905687 w 4368800"/>
                <a:gd name="T33" fmla="*/ 5969 h 357505"/>
                <a:gd name="T34" fmla="*/ 771956 w 4368800"/>
                <a:gd name="T35" fmla="*/ 351789 h 357505"/>
                <a:gd name="T36" fmla="*/ 641375 w 4368800"/>
                <a:gd name="T37" fmla="*/ 351536 h 357505"/>
                <a:gd name="T38" fmla="*/ 373494 w 4368800"/>
                <a:gd name="T39" fmla="*/ 297052 h 357505"/>
                <a:gd name="T40" fmla="*/ 3701338 w 4368800"/>
                <a:gd name="T41" fmla="*/ 2412 h 357505"/>
                <a:gd name="T42" fmla="*/ 3831769 w 4368800"/>
                <a:gd name="T43" fmla="*/ 119268 h 357505"/>
                <a:gd name="T44" fmla="*/ 3800398 w 4368800"/>
                <a:gd name="T45" fmla="*/ 351536 h 357505"/>
                <a:gd name="T46" fmla="*/ 3669207 w 4368800"/>
                <a:gd name="T47" fmla="*/ 207137 h 357505"/>
                <a:gd name="T48" fmla="*/ 3618090 w 4368800"/>
                <a:gd name="T49" fmla="*/ 5508 h 357505"/>
                <a:gd name="T50" fmla="*/ 3689857 w 4368800"/>
                <a:gd name="T51" fmla="*/ 2530 h 357505"/>
                <a:gd name="T52" fmla="*/ 2923336 w 4368800"/>
                <a:gd name="T53" fmla="*/ 351536 h 357505"/>
                <a:gd name="T54" fmla="*/ 2825165 w 4368800"/>
                <a:gd name="T55" fmla="*/ 1270 h 357505"/>
                <a:gd name="T56" fmla="*/ 1642287 w 4368800"/>
                <a:gd name="T57" fmla="*/ 281432 h 357505"/>
                <a:gd name="T58" fmla="*/ 4264456 w 4368800"/>
                <a:gd name="T59" fmla="*/ 0 h 357505"/>
                <a:gd name="T60" fmla="*/ 4333798 w 4368800"/>
                <a:gd name="T61" fmla="*/ 75311 h 357505"/>
                <a:gd name="T62" fmla="*/ 4255602 w 4368800"/>
                <a:gd name="T63" fmla="*/ 52889 h 357505"/>
                <a:gd name="T64" fmla="*/ 4258045 w 4368800"/>
                <a:gd name="T65" fmla="*/ 138445 h 357505"/>
                <a:gd name="T66" fmla="*/ 4366215 w 4368800"/>
                <a:gd name="T67" fmla="*/ 238934 h 357505"/>
                <a:gd name="T68" fmla="*/ 4272703 w 4368800"/>
                <a:gd name="T69" fmla="*/ 355687 h 357505"/>
                <a:gd name="T70" fmla="*/ 4159046 w 4368800"/>
                <a:gd name="T71" fmla="*/ 332486 h 357505"/>
                <a:gd name="T72" fmla="*/ 4253153 w 4368800"/>
                <a:gd name="T73" fmla="*/ 302895 h 357505"/>
                <a:gd name="T74" fmla="*/ 4306341 w 4368800"/>
                <a:gd name="T75" fmla="*/ 256434 h 357505"/>
                <a:gd name="T76" fmla="*/ 4176160 w 4368800"/>
                <a:gd name="T77" fmla="*/ 148637 h 357505"/>
                <a:gd name="T78" fmla="*/ 4222594 w 4368800"/>
                <a:gd name="T79" fmla="*/ 6635 h 357505"/>
                <a:gd name="T80" fmla="*/ 1365411 w 4368800"/>
                <a:gd name="T81" fmla="*/ 6096 h 357505"/>
                <a:gd name="T82" fmla="*/ 1355029 w 4368800"/>
                <a:gd name="T83" fmla="*/ 59689 h 357505"/>
                <a:gd name="T84" fmla="*/ 1232883 w 4368800"/>
                <a:gd name="T85" fmla="*/ 110095 h 357505"/>
                <a:gd name="T86" fmla="*/ 1256834 w 4368800"/>
                <a:gd name="T87" fmla="*/ 284624 h 357505"/>
                <a:gd name="T88" fmla="*/ 1387652 w 4368800"/>
                <a:gd name="T89" fmla="*/ 267970 h 357505"/>
                <a:gd name="T90" fmla="*/ 1306245 w 4368800"/>
                <a:gd name="T91" fmla="*/ 357377 h 357505"/>
                <a:gd name="T92" fmla="*/ 1153718 w 4368800"/>
                <a:gd name="T93" fmla="*/ 179832 h 357505"/>
                <a:gd name="T94" fmla="*/ 1311960 w 4368800"/>
                <a:gd name="T95" fmla="*/ 0 h 357505"/>
                <a:gd name="T96" fmla="*/ 253352 w 4368800"/>
                <a:gd name="T97" fmla="*/ 24384 h 357505"/>
                <a:gd name="T98" fmla="*/ 162051 w 4368800"/>
                <a:gd name="T99" fmla="*/ 54610 h 357505"/>
                <a:gd name="T100" fmla="*/ 63690 w 4368800"/>
                <a:gd name="T101" fmla="*/ 182372 h 357505"/>
                <a:gd name="T102" fmla="*/ 180667 w 4368800"/>
                <a:gd name="T103" fmla="*/ 300724 h 357505"/>
                <a:gd name="T104" fmla="*/ 241610 w 4368800"/>
                <a:gd name="T105" fmla="*/ 335035 h 357505"/>
                <a:gd name="T106" fmla="*/ 62176 w 4368800"/>
                <a:gd name="T107" fmla="*/ 330588 h 357505"/>
                <a:gd name="T108" fmla="*/ 25010 w 4368800"/>
                <a:gd name="T109" fmla="*/ 78926 h 35750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368800" h="357505">
                  <a:moveTo>
                    <a:pt x="3901236" y="5969"/>
                  </a:moveTo>
                  <a:lnTo>
                    <a:pt x="4121708" y="5969"/>
                  </a:lnTo>
                  <a:lnTo>
                    <a:pt x="4121708" y="60451"/>
                  </a:lnTo>
                  <a:lnTo>
                    <a:pt x="3962577" y="60451"/>
                  </a:lnTo>
                  <a:lnTo>
                    <a:pt x="3962577" y="141350"/>
                  </a:lnTo>
                  <a:lnTo>
                    <a:pt x="4076750" y="141350"/>
                  </a:lnTo>
                  <a:lnTo>
                    <a:pt x="4076750" y="193548"/>
                  </a:lnTo>
                  <a:lnTo>
                    <a:pt x="3962577" y="193548"/>
                  </a:lnTo>
                  <a:lnTo>
                    <a:pt x="3962577" y="297052"/>
                  </a:lnTo>
                  <a:lnTo>
                    <a:pt x="4119168" y="297052"/>
                  </a:lnTo>
                  <a:lnTo>
                    <a:pt x="4119168" y="351536"/>
                  </a:lnTo>
                  <a:lnTo>
                    <a:pt x="3901236" y="351536"/>
                  </a:lnTo>
                  <a:lnTo>
                    <a:pt x="3901236" y="5969"/>
                  </a:lnTo>
                  <a:close/>
                </a:path>
                <a:path w="4368800" h="357505">
                  <a:moveTo>
                    <a:pt x="3277920" y="5969"/>
                  </a:moveTo>
                  <a:lnTo>
                    <a:pt x="3339261" y="5969"/>
                  </a:lnTo>
                  <a:lnTo>
                    <a:pt x="3339261" y="240157"/>
                  </a:lnTo>
                  <a:lnTo>
                    <a:pt x="3340311" y="253420"/>
                  </a:lnTo>
                  <a:lnTo>
                    <a:pt x="3365437" y="293143"/>
                  </a:lnTo>
                  <a:lnTo>
                    <a:pt x="3402888" y="302895"/>
                  </a:lnTo>
                  <a:lnTo>
                    <a:pt x="3418628" y="301825"/>
                  </a:lnTo>
                  <a:lnTo>
                    <a:pt x="3454704" y="285876"/>
                  </a:lnTo>
                  <a:lnTo>
                    <a:pt x="3473246" y="239013"/>
                  </a:lnTo>
                  <a:lnTo>
                    <a:pt x="3473246" y="5969"/>
                  </a:lnTo>
                  <a:lnTo>
                    <a:pt x="3534460" y="5969"/>
                  </a:lnTo>
                  <a:lnTo>
                    <a:pt x="3534460" y="243712"/>
                  </a:lnTo>
                  <a:lnTo>
                    <a:pt x="3532242" y="268932"/>
                  </a:lnTo>
                  <a:lnTo>
                    <a:pt x="3514422" y="310703"/>
                  </a:lnTo>
                  <a:lnTo>
                    <a:pt x="3479388" y="340447"/>
                  </a:lnTo>
                  <a:lnTo>
                    <a:pt x="3431711" y="355496"/>
                  </a:lnTo>
                  <a:lnTo>
                    <a:pt x="3403396" y="357377"/>
                  </a:lnTo>
                  <a:lnTo>
                    <a:pt x="3375014" y="355542"/>
                  </a:lnTo>
                  <a:lnTo>
                    <a:pt x="3328583" y="340822"/>
                  </a:lnTo>
                  <a:lnTo>
                    <a:pt x="3296244" y="311574"/>
                  </a:lnTo>
                  <a:lnTo>
                    <a:pt x="3279948" y="269370"/>
                  </a:lnTo>
                  <a:lnTo>
                    <a:pt x="3277920" y="243459"/>
                  </a:lnTo>
                  <a:lnTo>
                    <a:pt x="3277920" y="5969"/>
                  </a:lnTo>
                  <a:close/>
                </a:path>
                <a:path w="4368800" h="357505">
                  <a:moveTo>
                    <a:pt x="2951530" y="5969"/>
                  </a:moveTo>
                  <a:lnTo>
                    <a:pt x="3237661" y="5969"/>
                  </a:lnTo>
                  <a:lnTo>
                    <a:pt x="3237661" y="60451"/>
                  </a:lnTo>
                  <a:lnTo>
                    <a:pt x="3122853" y="60451"/>
                  </a:lnTo>
                  <a:lnTo>
                    <a:pt x="3122853" y="351536"/>
                  </a:lnTo>
                  <a:lnTo>
                    <a:pt x="3061512" y="351536"/>
                  </a:lnTo>
                  <a:lnTo>
                    <a:pt x="3061512" y="60451"/>
                  </a:lnTo>
                  <a:lnTo>
                    <a:pt x="2951530" y="60451"/>
                  </a:lnTo>
                  <a:lnTo>
                    <a:pt x="2951530" y="5969"/>
                  </a:lnTo>
                  <a:close/>
                </a:path>
                <a:path w="4368800" h="357505">
                  <a:moveTo>
                    <a:pt x="2447340" y="5969"/>
                  </a:moveTo>
                  <a:lnTo>
                    <a:pt x="2667812" y="5969"/>
                  </a:lnTo>
                  <a:lnTo>
                    <a:pt x="2667812" y="60451"/>
                  </a:lnTo>
                  <a:lnTo>
                    <a:pt x="2508681" y="60451"/>
                  </a:lnTo>
                  <a:lnTo>
                    <a:pt x="2508681" y="141350"/>
                  </a:lnTo>
                  <a:lnTo>
                    <a:pt x="2622854" y="141350"/>
                  </a:lnTo>
                  <a:lnTo>
                    <a:pt x="2622854" y="193548"/>
                  </a:lnTo>
                  <a:lnTo>
                    <a:pt x="2508681" y="193548"/>
                  </a:lnTo>
                  <a:lnTo>
                    <a:pt x="2508681" y="297052"/>
                  </a:lnTo>
                  <a:lnTo>
                    <a:pt x="2665272" y="297052"/>
                  </a:lnTo>
                  <a:lnTo>
                    <a:pt x="2665272" y="351536"/>
                  </a:lnTo>
                  <a:lnTo>
                    <a:pt x="2447340" y="351536"/>
                  </a:lnTo>
                  <a:lnTo>
                    <a:pt x="2447340" y="5969"/>
                  </a:lnTo>
                  <a:close/>
                </a:path>
                <a:path w="4368800" h="357505">
                  <a:moveTo>
                    <a:pt x="2165400" y="5969"/>
                  </a:moveTo>
                  <a:lnTo>
                    <a:pt x="2392984" y="5969"/>
                  </a:lnTo>
                  <a:lnTo>
                    <a:pt x="2392984" y="60451"/>
                  </a:lnTo>
                  <a:lnTo>
                    <a:pt x="2226741" y="60451"/>
                  </a:lnTo>
                  <a:lnTo>
                    <a:pt x="2226741" y="141350"/>
                  </a:lnTo>
                  <a:lnTo>
                    <a:pt x="2348153" y="141350"/>
                  </a:lnTo>
                  <a:lnTo>
                    <a:pt x="2348153" y="193548"/>
                  </a:lnTo>
                  <a:lnTo>
                    <a:pt x="2226741" y="193548"/>
                  </a:lnTo>
                  <a:lnTo>
                    <a:pt x="2226741" y="351536"/>
                  </a:lnTo>
                  <a:lnTo>
                    <a:pt x="2165400" y="351536"/>
                  </a:lnTo>
                  <a:lnTo>
                    <a:pt x="2165400" y="5969"/>
                  </a:lnTo>
                  <a:close/>
                </a:path>
                <a:path w="4368800" h="357505">
                  <a:moveTo>
                    <a:pt x="1772208" y="5969"/>
                  </a:moveTo>
                  <a:lnTo>
                    <a:pt x="1833549" y="5969"/>
                  </a:lnTo>
                  <a:lnTo>
                    <a:pt x="1833549" y="297052"/>
                  </a:lnTo>
                  <a:lnTo>
                    <a:pt x="1989632" y="297052"/>
                  </a:lnTo>
                  <a:lnTo>
                    <a:pt x="1989632" y="351536"/>
                  </a:lnTo>
                  <a:lnTo>
                    <a:pt x="1772208" y="351536"/>
                  </a:lnTo>
                  <a:lnTo>
                    <a:pt x="1772208" y="5969"/>
                  </a:lnTo>
                  <a:close/>
                </a:path>
                <a:path w="4368800" h="357505">
                  <a:moveTo>
                    <a:pt x="1037259" y="5969"/>
                  </a:moveTo>
                  <a:lnTo>
                    <a:pt x="1098600" y="5969"/>
                  </a:lnTo>
                  <a:lnTo>
                    <a:pt x="1098600" y="351536"/>
                  </a:lnTo>
                  <a:lnTo>
                    <a:pt x="1037259" y="351536"/>
                  </a:lnTo>
                  <a:lnTo>
                    <a:pt x="1037259" y="5969"/>
                  </a:lnTo>
                  <a:close/>
                </a:path>
                <a:path w="4368800" h="357505">
                  <a:moveTo>
                    <a:pt x="712978" y="5969"/>
                  </a:moveTo>
                  <a:lnTo>
                    <a:pt x="742467" y="5969"/>
                  </a:lnTo>
                  <a:lnTo>
                    <a:pt x="905687" y="214502"/>
                  </a:lnTo>
                  <a:lnTo>
                    <a:pt x="905687" y="5969"/>
                  </a:lnTo>
                  <a:lnTo>
                    <a:pt x="964615" y="5969"/>
                  </a:lnTo>
                  <a:lnTo>
                    <a:pt x="964615" y="356235"/>
                  </a:lnTo>
                  <a:lnTo>
                    <a:pt x="939723" y="356235"/>
                  </a:lnTo>
                  <a:lnTo>
                    <a:pt x="771956" y="137540"/>
                  </a:lnTo>
                  <a:lnTo>
                    <a:pt x="771956" y="351789"/>
                  </a:lnTo>
                  <a:lnTo>
                    <a:pt x="712978" y="351789"/>
                  </a:lnTo>
                  <a:lnTo>
                    <a:pt x="712978" y="5969"/>
                  </a:lnTo>
                  <a:close/>
                </a:path>
                <a:path w="4368800" h="357505">
                  <a:moveTo>
                    <a:pt x="580047" y="5969"/>
                  </a:moveTo>
                  <a:lnTo>
                    <a:pt x="641375" y="5969"/>
                  </a:lnTo>
                  <a:lnTo>
                    <a:pt x="641375" y="351536"/>
                  </a:lnTo>
                  <a:lnTo>
                    <a:pt x="580047" y="351536"/>
                  </a:lnTo>
                  <a:lnTo>
                    <a:pt x="580047" y="5969"/>
                  </a:lnTo>
                  <a:close/>
                </a:path>
                <a:path w="4368800" h="357505">
                  <a:moveTo>
                    <a:pt x="312166" y="5969"/>
                  </a:moveTo>
                  <a:lnTo>
                    <a:pt x="373494" y="5969"/>
                  </a:lnTo>
                  <a:lnTo>
                    <a:pt x="373494" y="297052"/>
                  </a:lnTo>
                  <a:lnTo>
                    <a:pt x="529666" y="297052"/>
                  </a:lnTo>
                  <a:lnTo>
                    <a:pt x="529666" y="351536"/>
                  </a:lnTo>
                  <a:lnTo>
                    <a:pt x="312166" y="351536"/>
                  </a:lnTo>
                  <a:lnTo>
                    <a:pt x="312166" y="5969"/>
                  </a:lnTo>
                  <a:close/>
                </a:path>
                <a:path w="4368800" h="357505">
                  <a:moveTo>
                    <a:pt x="3701338" y="2412"/>
                  </a:moveTo>
                  <a:lnTo>
                    <a:pt x="3758919" y="8772"/>
                  </a:lnTo>
                  <a:lnTo>
                    <a:pt x="3800033" y="27860"/>
                  </a:lnTo>
                  <a:lnTo>
                    <a:pt x="3824693" y="59688"/>
                  </a:lnTo>
                  <a:lnTo>
                    <a:pt x="3832910" y="104267"/>
                  </a:lnTo>
                  <a:lnTo>
                    <a:pt x="3831769" y="119268"/>
                  </a:lnTo>
                  <a:lnTo>
                    <a:pt x="3814749" y="160274"/>
                  </a:lnTo>
                  <a:lnTo>
                    <a:pt x="3782245" y="189741"/>
                  </a:lnTo>
                  <a:lnTo>
                    <a:pt x="3769029" y="195834"/>
                  </a:lnTo>
                  <a:lnTo>
                    <a:pt x="3871137" y="351536"/>
                  </a:lnTo>
                  <a:lnTo>
                    <a:pt x="3800398" y="351536"/>
                  </a:lnTo>
                  <a:lnTo>
                    <a:pt x="3708196" y="208787"/>
                  </a:lnTo>
                  <a:lnTo>
                    <a:pt x="3700533" y="208619"/>
                  </a:lnTo>
                  <a:lnTo>
                    <a:pt x="3691464" y="208295"/>
                  </a:lnTo>
                  <a:lnTo>
                    <a:pt x="3681014" y="207805"/>
                  </a:lnTo>
                  <a:lnTo>
                    <a:pt x="3669207" y="207137"/>
                  </a:lnTo>
                  <a:lnTo>
                    <a:pt x="3669207" y="351536"/>
                  </a:lnTo>
                  <a:lnTo>
                    <a:pt x="3605580" y="351536"/>
                  </a:lnTo>
                  <a:lnTo>
                    <a:pt x="3605580" y="5969"/>
                  </a:lnTo>
                  <a:lnTo>
                    <a:pt x="3609990" y="5851"/>
                  </a:lnTo>
                  <a:lnTo>
                    <a:pt x="3618090" y="5508"/>
                  </a:lnTo>
                  <a:lnTo>
                    <a:pt x="3629905" y="4951"/>
                  </a:lnTo>
                  <a:lnTo>
                    <a:pt x="3645458" y="4190"/>
                  </a:lnTo>
                  <a:lnTo>
                    <a:pt x="3661941" y="3430"/>
                  </a:lnTo>
                  <a:lnTo>
                    <a:pt x="3676732" y="2873"/>
                  </a:lnTo>
                  <a:lnTo>
                    <a:pt x="3689857" y="2530"/>
                  </a:lnTo>
                  <a:lnTo>
                    <a:pt x="3701338" y="2412"/>
                  </a:lnTo>
                  <a:close/>
                </a:path>
                <a:path w="4368800" h="357505">
                  <a:moveTo>
                    <a:pt x="2825165" y="1270"/>
                  </a:moveTo>
                  <a:lnTo>
                    <a:pt x="2852089" y="1270"/>
                  </a:lnTo>
                  <a:lnTo>
                    <a:pt x="2991027" y="351536"/>
                  </a:lnTo>
                  <a:lnTo>
                    <a:pt x="2923336" y="351536"/>
                  </a:lnTo>
                  <a:lnTo>
                    <a:pt x="2898063" y="281432"/>
                  </a:lnTo>
                  <a:lnTo>
                    <a:pt x="2779699" y="281432"/>
                  </a:lnTo>
                  <a:lnTo>
                    <a:pt x="2755569" y="351536"/>
                  </a:lnTo>
                  <a:lnTo>
                    <a:pt x="2687370" y="351536"/>
                  </a:lnTo>
                  <a:lnTo>
                    <a:pt x="2825165" y="1270"/>
                  </a:lnTo>
                  <a:close/>
                </a:path>
                <a:path w="4368800" h="357505">
                  <a:moveTo>
                    <a:pt x="1569389" y="1270"/>
                  </a:moveTo>
                  <a:lnTo>
                    <a:pt x="1596313" y="1270"/>
                  </a:lnTo>
                  <a:lnTo>
                    <a:pt x="1735251" y="351536"/>
                  </a:lnTo>
                  <a:lnTo>
                    <a:pt x="1667560" y="351536"/>
                  </a:lnTo>
                  <a:lnTo>
                    <a:pt x="1642287" y="281432"/>
                  </a:lnTo>
                  <a:lnTo>
                    <a:pt x="1523923" y="281432"/>
                  </a:lnTo>
                  <a:lnTo>
                    <a:pt x="1499793" y="351536"/>
                  </a:lnTo>
                  <a:lnTo>
                    <a:pt x="1431594" y="351536"/>
                  </a:lnTo>
                  <a:lnTo>
                    <a:pt x="1569389" y="1270"/>
                  </a:lnTo>
                  <a:close/>
                </a:path>
                <a:path w="4368800" h="357505">
                  <a:moveTo>
                    <a:pt x="4264456" y="0"/>
                  </a:moveTo>
                  <a:lnTo>
                    <a:pt x="4292388" y="1404"/>
                  </a:lnTo>
                  <a:lnTo>
                    <a:pt x="4316368" y="5619"/>
                  </a:lnTo>
                  <a:lnTo>
                    <a:pt x="4336394" y="12644"/>
                  </a:lnTo>
                  <a:lnTo>
                    <a:pt x="4352467" y="22478"/>
                  </a:lnTo>
                  <a:lnTo>
                    <a:pt x="4333798" y="75311"/>
                  </a:lnTo>
                  <a:lnTo>
                    <a:pt x="4317391" y="65216"/>
                  </a:lnTo>
                  <a:lnTo>
                    <a:pt x="4300556" y="57991"/>
                  </a:lnTo>
                  <a:lnTo>
                    <a:pt x="4283292" y="53647"/>
                  </a:lnTo>
                  <a:lnTo>
                    <a:pt x="4265599" y="52197"/>
                  </a:lnTo>
                  <a:lnTo>
                    <a:pt x="4255602" y="52889"/>
                  </a:lnTo>
                  <a:lnTo>
                    <a:pt x="4223959" y="76263"/>
                  </a:lnTo>
                  <a:lnTo>
                    <a:pt x="4221022" y="92583"/>
                  </a:lnTo>
                  <a:lnTo>
                    <a:pt x="4225140" y="107584"/>
                  </a:lnTo>
                  <a:lnTo>
                    <a:pt x="4237485" y="122872"/>
                  </a:lnTo>
                  <a:lnTo>
                    <a:pt x="4258045" y="138445"/>
                  </a:lnTo>
                  <a:lnTo>
                    <a:pt x="4286808" y="154305"/>
                  </a:lnTo>
                  <a:lnTo>
                    <a:pt x="4302949" y="162615"/>
                  </a:lnTo>
                  <a:lnTo>
                    <a:pt x="4316685" y="170592"/>
                  </a:lnTo>
                  <a:lnTo>
                    <a:pt x="4350388" y="201041"/>
                  </a:lnTo>
                  <a:lnTo>
                    <a:pt x="4366215" y="238934"/>
                  </a:lnTo>
                  <a:lnTo>
                    <a:pt x="4368215" y="261238"/>
                  </a:lnTo>
                  <a:lnTo>
                    <a:pt x="4366144" y="281267"/>
                  </a:lnTo>
                  <a:lnTo>
                    <a:pt x="4349570" y="315799"/>
                  </a:lnTo>
                  <a:lnTo>
                    <a:pt x="4317090" y="342161"/>
                  </a:lnTo>
                  <a:lnTo>
                    <a:pt x="4272703" y="355687"/>
                  </a:lnTo>
                  <a:lnTo>
                    <a:pt x="4246295" y="357377"/>
                  </a:lnTo>
                  <a:lnTo>
                    <a:pt x="4222697" y="355828"/>
                  </a:lnTo>
                  <a:lnTo>
                    <a:pt x="4200290" y="351170"/>
                  </a:lnTo>
                  <a:lnTo>
                    <a:pt x="4179073" y="343394"/>
                  </a:lnTo>
                  <a:lnTo>
                    <a:pt x="4159046" y="332486"/>
                  </a:lnTo>
                  <a:lnTo>
                    <a:pt x="4181652" y="277495"/>
                  </a:lnTo>
                  <a:lnTo>
                    <a:pt x="4199754" y="288643"/>
                  </a:lnTo>
                  <a:lnTo>
                    <a:pt x="4217689" y="296576"/>
                  </a:lnTo>
                  <a:lnTo>
                    <a:pt x="4235480" y="301319"/>
                  </a:lnTo>
                  <a:lnTo>
                    <a:pt x="4253153" y="302895"/>
                  </a:lnTo>
                  <a:lnTo>
                    <a:pt x="4276750" y="300537"/>
                  </a:lnTo>
                  <a:lnTo>
                    <a:pt x="4293619" y="293465"/>
                  </a:lnTo>
                  <a:lnTo>
                    <a:pt x="4303749" y="281678"/>
                  </a:lnTo>
                  <a:lnTo>
                    <a:pt x="4307128" y="265175"/>
                  </a:lnTo>
                  <a:lnTo>
                    <a:pt x="4306341" y="256434"/>
                  </a:lnTo>
                  <a:lnTo>
                    <a:pt x="4286356" y="223206"/>
                  </a:lnTo>
                  <a:lnTo>
                    <a:pt x="4241850" y="195452"/>
                  </a:lnTo>
                  <a:lnTo>
                    <a:pt x="4223638" y="185975"/>
                  </a:lnTo>
                  <a:lnTo>
                    <a:pt x="4208640" y="177355"/>
                  </a:lnTo>
                  <a:lnTo>
                    <a:pt x="4176160" y="148637"/>
                  </a:lnTo>
                  <a:lnTo>
                    <a:pt x="4160156" y="103489"/>
                  </a:lnTo>
                  <a:lnTo>
                    <a:pt x="4159681" y="92963"/>
                  </a:lnTo>
                  <a:lnTo>
                    <a:pt x="4161515" y="73796"/>
                  </a:lnTo>
                  <a:lnTo>
                    <a:pt x="4189018" y="26415"/>
                  </a:lnTo>
                  <a:lnTo>
                    <a:pt x="4222594" y="6635"/>
                  </a:lnTo>
                  <a:lnTo>
                    <a:pt x="4242471" y="1662"/>
                  </a:lnTo>
                  <a:lnTo>
                    <a:pt x="4264456" y="0"/>
                  </a:lnTo>
                  <a:close/>
                </a:path>
                <a:path w="4368800" h="357505">
                  <a:moveTo>
                    <a:pt x="1311960" y="0"/>
                  </a:moveTo>
                  <a:lnTo>
                    <a:pt x="1340180" y="1524"/>
                  </a:lnTo>
                  <a:lnTo>
                    <a:pt x="1365411" y="6096"/>
                  </a:lnTo>
                  <a:lnTo>
                    <a:pt x="1387666" y="13716"/>
                  </a:lnTo>
                  <a:lnTo>
                    <a:pt x="1406956" y="24384"/>
                  </a:lnTo>
                  <a:lnTo>
                    <a:pt x="1381810" y="75057"/>
                  </a:lnTo>
                  <a:lnTo>
                    <a:pt x="1369974" y="66075"/>
                  </a:lnTo>
                  <a:lnTo>
                    <a:pt x="1355029" y="59689"/>
                  </a:lnTo>
                  <a:lnTo>
                    <a:pt x="1336965" y="55876"/>
                  </a:lnTo>
                  <a:lnTo>
                    <a:pt x="1315770" y="54610"/>
                  </a:lnTo>
                  <a:lnTo>
                    <a:pt x="1295125" y="56872"/>
                  </a:lnTo>
                  <a:lnTo>
                    <a:pt x="1259692" y="74969"/>
                  </a:lnTo>
                  <a:lnTo>
                    <a:pt x="1232883" y="110095"/>
                  </a:lnTo>
                  <a:lnTo>
                    <a:pt x="1219080" y="155866"/>
                  </a:lnTo>
                  <a:lnTo>
                    <a:pt x="1217345" y="182372"/>
                  </a:lnTo>
                  <a:lnTo>
                    <a:pt x="1218943" y="208661"/>
                  </a:lnTo>
                  <a:lnTo>
                    <a:pt x="1231758" y="252666"/>
                  </a:lnTo>
                  <a:lnTo>
                    <a:pt x="1256834" y="284624"/>
                  </a:lnTo>
                  <a:lnTo>
                    <a:pt x="1311198" y="302895"/>
                  </a:lnTo>
                  <a:lnTo>
                    <a:pt x="1334324" y="300724"/>
                  </a:lnTo>
                  <a:lnTo>
                    <a:pt x="1354759" y="294195"/>
                  </a:lnTo>
                  <a:lnTo>
                    <a:pt x="1372527" y="283285"/>
                  </a:lnTo>
                  <a:lnTo>
                    <a:pt x="1387652" y="267970"/>
                  </a:lnTo>
                  <a:lnTo>
                    <a:pt x="1416227" y="317626"/>
                  </a:lnTo>
                  <a:lnTo>
                    <a:pt x="1395274" y="335035"/>
                  </a:lnTo>
                  <a:lnTo>
                    <a:pt x="1369952" y="347456"/>
                  </a:lnTo>
                  <a:lnTo>
                    <a:pt x="1340271" y="354899"/>
                  </a:lnTo>
                  <a:lnTo>
                    <a:pt x="1306245" y="357377"/>
                  </a:lnTo>
                  <a:lnTo>
                    <a:pt x="1272072" y="354401"/>
                  </a:lnTo>
                  <a:lnTo>
                    <a:pt x="1215823" y="330588"/>
                  </a:lnTo>
                  <a:lnTo>
                    <a:pt x="1176221" y="283773"/>
                  </a:lnTo>
                  <a:lnTo>
                    <a:pt x="1156219" y="218813"/>
                  </a:lnTo>
                  <a:lnTo>
                    <a:pt x="1153718" y="179832"/>
                  </a:lnTo>
                  <a:lnTo>
                    <a:pt x="1156485" y="143037"/>
                  </a:lnTo>
                  <a:lnTo>
                    <a:pt x="1178686" y="78926"/>
                  </a:lnTo>
                  <a:lnTo>
                    <a:pt x="1221931" y="29039"/>
                  </a:lnTo>
                  <a:lnTo>
                    <a:pt x="1278839" y="3234"/>
                  </a:lnTo>
                  <a:lnTo>
                    <a:pt x="1311960" y="0"/>
                  </a:lnTo>
                  <a:close/>
                </a:path>
                <a:path w="4368800" h="357505">
                  <a:moveTo>
                    <a:pt x="158280" y="0"/>
                  </a:moveTo>
                  <a:lnTo>
                    <a:pt x="186517" y="1524"/>
                  </a:lnTo>
                  <a:lnTo>
                    <a:pt x="211774" y="6096"/>
                  </a:lnTo>
                  <a:lnTo>
                    <a:pt x="234052" y="13716"/>
                  </a:lnTo>
                  <a:lnTo>
                    <a:pt x="253352" y="24384"/>
                  </a:lnTo>
                  <a:lnTo>
                    <a:pt x="228104" y="75057"/>
                  </a:lnTo>
                  <a:lnTo>
                    <a:pt x="216281" y="66075"/>
                  </a:lnTo>
                  <a:lnTo>
                    <a:pt x="201331" y="59689"/>
                  </a:lnTo>
                  <a:lnTo>
                    <a:pt x="183254" y="55876"/>
                  </a:lnTo>
                  <a:lnTo>
                    <a:pt x="162051" y="54610"/>
                  </a:lnTo>
                  <a:lnTo>
                    <a:pt x="141442" y="56872"/>
                  </a:lnTo>
                  <a:lnTo>
                    <a:pt x="106061" y="74969"/>
                  </a:lnTo>
                  <a:lnTo>
                    <a:pt x="79212" y="110095"/>
                  </a:lnTo>
                  <a:lnTo>
                    <a:pt x="65414" y="155866"/>
                  </a:lnTo>
                  <a:lnTo>
                    <a:pt x="63690" y="182372"/>
                  </a:lnTo>
                  <a:lnTo>
                    <a:pt x="65290" y="208661"/>
                  </a:lnTo>
                  <a:lnTo>
                    <a:pt x="78086" y="252666"/>
                  </a:lnTo>
                  <a:lnTo>
                    <a:pt x="103149" y="284624"/>
                  </a:lnTo>
                  <a:lnTo>
                    <a:pt x="157581" y="302895"/>
                  </a:lnTo>
                  <a:lnTo>
                    <a:pt x="180667" y="300724"/>
                  </a:lnTo>
                  <a:lnTo>
                    <a:pt x="201101" y="294195"/>
                  </a:lnTo>
                  <a:lnTo>
                    <a:pt x="218882" y="283285"/>
                  </a:lnTo>
                  <a:lnTo>
                    <a:pt x="234010" y="267970"/>
                  </a:lnTo>
                  <a:lnTo>
                    <a:pt x="262547" y="317626"/>
                  </a:lnTo>
                  <a:lnTo>
                    <a:pt x="241610" y="335035"/>
                  </a:lnTo>
                  <a:lnTo>
                    <a:pt x="216311" y="347456"/>
                  </a:lnTo>
                  <a:lnTo>
                    <a:pt x="186646" y="354899"/>
                  </a:lnTo>
                  <a:lnTo>
                    <a:pt x="152615" y="357377"/>
                  </a:lnTo>
                  <a:lnTo>
                    <a:pt x="118430" y="354401"/>
                  </a:lnTo>
                  <a:lnTo>
                    <a:pt x="62176" y="330588"/>
                  </a:lnTo>
                  <a:lnTo>
                    <a:pt x="22556" y="283773"/>
                  </a:lnTo>
                  <a:lnTo>
                    <a:pt x="2505" y="218813"/>
                  </a:lnTo>
                  <a:lnTo>
                    <a:pt x="0" y="179832"/>
                  </a:lnTo>
                  <a:lnTo>
                    <a:pt x="2778" y="143037"/>
                  </a:lnTo>
                  <a:lnTo>
                    <a:pt x="25010" y="78926"/>
                  </a:lnTo>
                  <a:lnTo>
                    <a:pt x="68250" y="29039"/>
                  </a:lnTo>
                  <a:lnTo>
                    <a:pt x="125162" y="3234"/>
                  </a:lnTo>
                  <a:lnTo>
                    <a:pt x="158280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35843" name="object 7"/>
          <p:cNvSpPr txBox="1">
            <a:spLocks noChangeArrowheads="1"/>
          </p:cNvSpPr>
          <p:nvPr/>
        </p:nvSpPr>
        <p:spPr bwMode="auto">
          <a:xfrm>
            <a:off x="171450" y="1555750"/>
            <a:ext cx="862965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88900" rIns="0" bIns="0">
            <a:spAutoFit/>
          </a:bodyPr>
          <a:lstStyle>
            <a:lvl1pPr marL="12700" eaLnBrk="0" hangingPunct="0">
              <a:tabLst>
                <a:tab pos="384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384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384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384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384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175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700"/>
              </a:spcBef>
            </a:pPr>
            <a:r>
              <a:rPr lang="en-US" sz="2000">
                <a:latin typeface="Cambria" pitchFamily="18" charset="0"/>
              </a:rPr>
              <a:t>⦿	</a:t>
            </a:r>
            <a:r>
              <a:rPr lang="en-US" sz="2000">
                <a:latin typeface="Trebuchet MS" pitchFamily="34" charset="0"/>
              </a:rPr>
              <a:t>Difficulty chewing or swallowing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2000">
                <a:latin typeface="Cambria" pitchFamily="18" charset="0"/>
              </a:rPr>
              <a:t>⦿ </a:t>
            </a:r>
            <a:r>
              <a:rPr lang="en-IN" sz="2000">
                <a:latin typeface="Cambria" pitchFamily="18" charset="0"/>
              </a:rPr>
              <a:t> </a:t>
            </a:r>
            <a:r>
              <a:rPr lang="en-US" sz="2000">
                <a:latin typeface="Trebuchet MS" pitchFamily="34" charset="0"/>
              </a:rPr>
              <a:t>Difficulty moving the jaw or tongue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2000">
                <a:latin typeface="Cambria" pitchFamily="18" charset="0"/>
              </a:rPr>
              <a:t>⦿</a:t>
            </a:r>
            <a:r>
              <a:rPr lang="en-IN" sz="2000">
                <a:latin typeface="Cambria" pitchFamily="18" charset="0"/>
              </a:rPr>
              <a:t> </a:t>
            </a:r>
            <a:r>
              <a:rPr lang="en-US" sz="2000">
                <a:latin typeface="Trebuchet MS" pitchFamily="34" charset="0"/>
              </a:rPr>
              <a:t>Swelling of the jaw that causes dentures to</a:t>
            </a:r>
            <a:r>
              <a:rPr lang="en-IN" sz="2000">
                <a:latin typeface="Trebuchet MS" pitchFamily="34" charset="0"/>
              </a:rPr>
              <a:t> </a:t>
            </a:r>
            <a:r>
              <a:rPr lang="en-US" sz="2000">
                <a:latin typeface="Trebuchet MS" pitchFamily="34" charset="0"/>
              </a:rPr>
              <a:t>fit poorly or become uncomfortable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2000">
                <a:latin typeface="Cambria" pitchFamily="18" charset="0"/>
              </a:rPr>
              <a:t>⦿ </a:t>
            </a:r>
            <a:r>
              <a:rPr lang="en-IN" sz="2000">
                <a:latin typeface="Cambria" pitchFamily="18" charset="0"/>
              </a:rPr>
              <a:t> </a:t>
            </a:r>
            <a:r>
              <a:rPr lang="en-US" sz="2000">
                <a:latin typeface="Trebuchet MS" pitchFamily="34" charset="0"/>
              </a:rPr>
              <a:t>Loosening of the teeth or pain around the  teeth or jaw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2000">
                <a:latin typeface="Cambria" pitchFamily="18" charset="0"/>
              </a:rPr>
              <a:t>⦿ </a:t>
            </a:r>
            <a:r>
              <a:rPr lang="en-IN" sz="2000">
                <a:latin typeface="Cambria" pitchFamily="18" charset="0"/>
              </a:rPr>
              <a:t> </a:t>
            </a:r>
            <a:r>
              <a:rPr lang="en-US" sz="2000">
                <a:latin typeface="Trebuchet MS" pitchFamily="34" charset="0"/>
              </a:rPr>
              <a:t>Voice changes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2000">
                <a:latin typeface="Cambria" pitchFamily="18" charset="0"/>
              </a:rPr>
              <a:t>⦿ </a:t>
            </a:r>
            <a:r>
              <a:rPr lang="en-IN" sz="2000">
                <a:latin typeface="Cambria" pitchFamily="18" charset="0"/>
              </a:rPr>
              <a:t> </a:t>
            </a:r>
            <a:r>
              <a:rPr lang="en-US" sz="2000">
                <a:latin typeface="Trebuchet MS" pitchFamily="34" charset="0"/>
              </a:rPr>
              <a:t>A lump or mass in the neck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2000">
                <a:latin typeface="Cambria" pitchFamily="18" charset="0"/>
              </a:rPr>
              <a:t>⦿ </a:t>
            </a:r>
            <a:r>
              <a:rPr lang="en-IN" sz="2000">
                <a:latin typeface="Cambria" pitchFamily="18" charset="0"/>
              </a:rPr>
              <a:t> </a:t>
            </a:r>
            <a:r>
              <a:rPr lang="en-US" sz="2000">
                <a:latin typeface="Trebuchet MS" pitchFamily="34" charset="0"/>
              </a:rPr>
              <a:t>Weight loss</a:t>
            </a:r>
          </a:p>
          <a:p>
            <a:pPr algn="just" eaLnBrk="1" hangingPunct="1">
              <a:lnSpc>
                <a:spcPct val="150000"/>
              </a:lnSpc>
              <a:spcBef>
                <a:spcPts val="600"/>
              </a:spcBef>
            </a:pPr>
            <a:r>
              <a:rPr lang="en-US" sz="2000">
                <a:latin typeface="Cambria" pitchFamily="18" charset="0"/>
              </a:rPr>
              <a:t>⦿ </a:t>
            </a:r>
            <a:r>
              <a:rPr lang="en-US" sz="2000">
                <a:latin typeface="Trebuchet MS" pitchFamily="34" charset="0"/>
              </a:rPr>
              <a:t>Persistent bad breath</a:t>
            </a:r>
          </a:p>
        </p:txBody>
      </p:sp>
    </p:spTree>
    <p:extLst>
      <p:ext uri="{BB962C8B-B14F-4D97-AF65-F5344CB8AC3E}">
        <p14:creationId xmlns:p14="http://schemas.microsoft.com/office/powerpoint/2010/main" val="179435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object 2"/>
          <p:cNvGrpSpPr>
            <a:grpSpLocks/>
          </p:cNvGrpSpPr>
          <p:nvPr/>
        </p:nvGrpSpPr>
        <p:grpSpPr bwMode="auto">
          <a:xfrm>
            <a:off x="658554" y="711292"/>
            <a:ext cx="3748087" cy="360363"/>
            <a:chOff x="506742" y="999236"/>
            <a:chExt cx="3749040" cy="359410"/>
          </a:xfrm>
        </p:grpSpPr>
        <p:pic>
          <p:nvPicPr>
            <p:cNvPr id="36873" name="object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31" y="1000125"/>
              <a:ext cx="3747249" cy="35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4" name="object 4"/>
            <p:cNvSpPr>
              <a:spLocks/>
            </p:cNvSpPr>
            <p:nvPr/>
          </p:nvSpPr>
          <p:spPr bwMode="auto">
            <a:xfrm>
              <a:off x="973455" y="1107186"/>
              <a:ext cx="2916555" cy="127635"/>
            </a:xfrm>
            <a:custGeom>
              <a:avLst/>
              <a:gdLst>
                <a:gd name="T0" fmla="*/ 2874651 w 2916554"/>
                <a:gd name="T1" fmla="*/ 0 h 127634"/>
                <a:gd name="T2" fmla="*/ 2833122 w 2916554"/>
                <a:gd name="T3" fmla="*/ 127641 h 127634"/>
                <a:gd name="T4" fmla="*/ 2916179 w 2916554"/>
                <a:gd name="T5" fmla="*/ 127641 h 127634"/>
                <a:gd name="T6" fmla="*/ 2874651 w 2916554"/>
                <a:gd name="T7" fmla="*/ 0 h 127634"/>
                <a:gd name="T8" fmla="*/ 41516 w 2916554"/>
                <a:gd name="T9" fmla="*/ 0 h 127634"/>
                <a:gd name="T10" fmla="*/ 0 w 2916554"/>
                <a:gd name="T11" fmla="*/ 127641 h 127634"/>
                <a:gd name="T12" fmla="*/ 83032 w 2916554"/>
                <a:gd name="T13" fmla="*/ 127641 h 127634"/>
                <a:gd name="T14" fmla="*/ 41516 w 2916554"/>
                <a:gd name="T15" fmla="*/ 0 h 1276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16554" h="127634">
                  <a:moveTo>
                    <a:pt x="2874645" y="0"/>
                  </a:moveTo>
                  <a:lnTo>
                    <a:pt x="2833116" y="127635"/>
                  </a:lnTo>
                  <a:lnTo>
                    <a:pt x="2916173" y="127635"/>
                  </a:lnTo>
                  <a:lnTo>
                    <a:pt x="2874645" y="0"/>
                  </a:lnTo>
                  <a:close/>
                </a:path>
                <a:path w="2916554" h="127634">
                  <a:moveTo>
                    <a:pt x="41516" y="0"/>
                  </a:moveTo>
                  <a:lnTo>
                    <a:pt x="0" y="127635"/>
                  </a:lnTo>
                  <a:lnTo>
                    <a:pt x="83032" y="127635"/>
                  </a:lnTo>
                  <a:lnTo>
                    <a:pt x="41516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pic>
          <p:nvPicPr>
            <p:cNvPr id="36875" name="object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8352" y="1057402"/>
              <a:ext cx="106933" cy="115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6" name="object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735" y="1057275"/>
              <a:ext cx="101853" cy="100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7" name="object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4276" y="1053719"/>
              <a:ext cx="176402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8" name="object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1880" y="1053719"/>
              <a:ext cx="176402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9" name="object 9"/>
            <p:cNvSpPr>
              <a:spLocks/>
            </p:cNvSpPr>
            <p:nvPr/>
          </p:nvSpPr>
          <p:spPr bwMode="auto">
            <a:xfrm>
              <a:off x="507631" y="1000125"/>
              <a:ext cx="3747770" cy="357505"/>
            </a:xfrm>
            <a:custGeom>
              <a:avLst/>
              <a:gdLst>
                <a:gd name="T0" fmla="*/ 3747249 w 3747770"/>
                <a:gd name="T1" fmla="*/ 351663 h 357505"/>
                <a:gd name="T2" fmla="*/ 2856217 w 3747770"/>
                <a:gd name="T3" fmla="*/ 351663 h 357505"/>
                <a:gd name="T4" fmla="*/ 176923 w 3747770"/>
                <a:gd name="T5" fmla="*/ 238887 h 357505"/>
                <a:gd name="T6" fmla="*/ 257606 w 3747770"/>
                <a:gd name="T7" fmla="*/ 165480 h 357505"/>
                <a:gd name="T8" fmla="*/ 0 w 3747770"/>
                <a:gd name="T9" fmla="*/ 351916 h 357505"/>
                <a:gd name="T10" fmla="*/ 2718233 w 3747770"/>
                <a:gd name="T11" fmla="*/ 43164 h 357505"/>
                <a:gd name="T12" fmla="*/ 2689056 w 3747770"/>
                <a:gd name="T13" fmla="*/ 207167 h 357505"/>
                <a:gd name="T14" fmla="*/ 2579849 w 3747770"/>
                <a:gd name="T15" fmla="*/ 225276 h 357505"/>
                <a:gd name="T16" fmla="*/ 2537748 w 3747770"/>
                <a:gd name="T17" fmla="*/ 5183 h 357505"/>
                <a:gd name="T18" fmla="*/ 1145703 w 3747770"/>
                <a:gd name="T19" fmla="*/ 8899 h 357505"/>
                <a:gd name="T20" fmla="*/ 1201534 w 3747770"/>
                <a:gd name="T21" fmla="*/ 160400 h 357505"/>
                <a:gd name="T22" fmla="*/ 1094981 w 3747770"/>
                <a:gd name="T23" fmla="*/ 208914 h 357505"/>
                <a:gd name="T24" fmla="*/ 1055992 w 3747770"/>
                <a:gd name="T25" fmla="*/ 351663 h 357505"/>
                <a:gd name="T26" fmla="*/ 1016689 w 3747770"/>
                <a:gd name="T27" fmla="*/ 5078 h 357505"/>
                <a:gd name="T28" fmla="*/ 1088123 w 3747770"/>
                <a:gd name="T29" fmla="*/ 2539 h 357505"/>
                <a:gd name="T30" fmla="*/ 3399904 w 3747770"/>
                <a:gd name="T31" fmla="*/ 281559 h 357505"/>
                <a:gd name="T32" fmla="*/ 493890 w 3747770"/>
                <a:gd name="T33" fmla="*/ 1397 h 357505"/>
                <a:gd name="T34" fmla="*/ 448360 w 3747770"/>
                <a:gd name="T35" fmla="*/ 281559 h 357505"/>
                <a:gd name="T36" fmla="*/ 3097797 w 3747770"/>
                <a:gd name="T37" fmla="*/ 1650 h 357505"/>
                <a:gd name="T38" fmla="*/ 3127590 w 3747770"/>
                <a:gd name="T39" fmla="*/ 66202 h 357505"/>
                <a:gd name="T40" fmla="*/ 3017308 w 3747770"/>
                <a:gd name="T41" fmla="*/ 75096 h 357505"/>
                <a:gd name="T42" fmla="*/ 2989374 w 3747770"/>
                <a:gd name="T43" fmla="*/ 252793 h 357505"/>
                <a:gd name="T44" fmla="*/ 3130144 w 3747770"/>
                <a:gd name="T45" fmla="*/ 283412 h 357505"/>
                <a:gd name="T46" fmla="*/ 3097888 w 3747770"/>
                <a:gd name="T47" fmla="*/ 355026 h 357505"/>
                <a:gd name="T48" fmla="*/ 2913835 w 3747770"/>
                <a:gd name="T49" fmla="*/ 218940 h 357505"/>
                <a:gd name="T50" fmla="*/ 3036456 w 3747770"/>
                <a:gd name="T51" fmla="*/ 3361 h 357505"/>
                <a:gd name="T52" fmla="*/ 2092199 w 3747770"/>
                <a:gd name="T53" fmla="*/ 13843 h 357505"/>
                <a:gd name="T54" fmla="*/ 2041498 w 3747770"/>
                <a:gd name="T55" fmla="*/ 56003 h 357505"/>
                <a:gd name="T56" fmla="*/ 1923612 w 3747770"/>
                <a:gd name="T57" fmla="*/ 155993 h 357505"/>
                <a:gd name="T58" fmla="*/ 2015731 w 3747770"/>
                <a:gd name="T59" fmla="*/ 303022 h 357505"/>
                <a:gd name="T60" fmla="*/ 2120760 w 3747770"/>
                <a:gd name="T61" fmla="*/ 317753 h 357505"/>
                <a:gd name="T62" fmla="*/ 1976605 w 3747770"/>
                <a:gd name="T63" fmla="*/ 354528 h 357505"/>
                <a:gd name="T64" fmla="*/ 1861017 w 3747770"/>
                <a:gd name="T65" fmla="*/ 143164 h 357505"/>
                <a:gd name="T66" fmla="*/ 1716773 w 3747770"/>
                <a:gd name="T67" fmla="*/ 126 h 357505"/>
                <a:gd name="T68" fmla="*/ 1786115 w 3747770"/>
                <a:gd name="T69" fmla="*/ 75437 h 357505"/>
                <a:gd name="T70" fmla="*/ 1707919 w 3747770"/>
                <a:gd name="T71" fmla="*/ 53016 h 357505"/>
                <a:gd name="T72" fmla="*/ 1710361 w 3747770"/>
                <a:gd name="T73" fmla="*/ 138572 h 357505"/>
                <a:gd name="T74" fmla="*/ 1818532 w 3747770"/>
                <a:gd name="T75" fmla="*/ 239061 h 357505"/>
                <a:gd name="T76" fmla="*/ 1725020 w 3747770"/>
                <a:gd name="T77" fmla="*/ 355814 h 357505"/>
                <a:gd name="T78" fmla="*/ 1611363 w 3747770"/>
                <a:gd name="T79" fmla="*/ 332613 h 357505"/>
                <a:gd name="T80" fmla="*/ 1705470 w 3747770"/>
                <a:gd name="T81" fmla="*/ 303022 h 357505"/>
                <a:gd name="T82" fmla="*/ 1758657 w 3747770"/>
                <a:gd name="T83" fmla="*/ 256561 h 357505"/>
                <a:gd name="T84" fmla="*/ 1628476 w 3747770"/>
                <a:gd name="T85" fmla="*/ 148764 h 357505"/>
                <a:gd name="T86" fmla="*/ 1674910 w 3747770"/>
                <a:gd name="T87" fmla="*/ 6762 h 357505"/>
                <a:gd name="T88" fmla="*/ 891892 w 3747770"/>
                <a:gd name="T89" fmla="*/ 6223 h 357505"/>
                <a:gd name="T90" fmla="*/ 881510 w 3747770"/>
                <a:gd name="T91" fmla="*/ 59816 h 357505"/>
                <a:gd name="T92" fmla="*/ 759339 w 3747770"/>
                <a:gd name="T93" fmla="*/ 110222 h 357505"/>
                <a:gd name="T94" fmla="*/ 783315 w 3747770"/>
                <a:gd name="T95" fmla="*/ 284751 h 357505"/>
                <a:gd name="T96" fmla="*/ 914133 w 3747770"/>
                <a:gd name="T97" fmla="*/ 268097 h 357505"/>
                <a:gd name="T98" fmla="*/ 832726 w 3747770"/>
                <a:gd name="T99" fmla="*/ 357504 h 357505"/>
                <a:gd name="T100" fmla="*/ 680148 w 3747770"/>
                <a:gd name="T101" fmla="*/ 179959 h 357505"/>
                <a:gd name="T102" fmla="*/ 838441 w 3747770"/>
                <a:gd name="T103" fmla="*/ 126 h 357505"/>
                <a:gd name="T104" fmla="*/ 2455786 w 3747770"/>
                <a:gd name="T105" fmla="*/ 175895 h 357505"/>
                <a:gd name="T106" fmla="*/ 2297798 w 3747770"/>
                <a:gd name="T107" fmla="*/ 357504 h 357505"/>
                <a:gd name="T108" fmla="*/ 2153907 w 3747770"/>
                <a:gd name="T109" fmla="*/ 175895 h 357505"/>
                <a:gd name="T110" fmla="*/ 2302497 w 3747770"/>
                <a:gd name="T111" fmla="*/ 0 h 357505"/>
                <a:gd name="T112" fmla="*/ 1573390 w 3747770"/>
                <a:gd name="T113" fmla="*/ 175895 h 357505"/>
                <a:gd name="T114" fmla="*/ 1415402 w 3747770"/>
                <a:gd name="T115" fmla="*/ 357504 h 357505"/>
                <a:gd name="T116" fmla="*/ 1271511 w 3747770"/>
                <a:gd name="T117" fmla="*/ 175895 h 357505"/>
                <a:gd name="T118" fmla="*/ 1420101 w 3747770"/>
                <a:gd name="T119" fmla="*/ 0 h 35750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747770" h="357505">
                  <a:moveTo>
                    <a:pt x="3529825" y="6096"/>
                  </a:moveTo>
                  <a:lnTo>
                    <a:pt x="3591166" y="6096"/>
                  </a:lnTo>
                  <a:lnTo>
                    <a:pt x="3591166" y="297179"/>
                  </a:lnTo>
                  <a:lnTo>
                    <a:pt x="3747249" y="297179"/>
                  </a:lnTo>
                  <a:lnTo>
                    <a:pt x="3747249" y="351663"/>
                  </a:lnTo>
                  <a:lnTo>
                    <a:pt x="3529825" y="351663"/>
                  </a:lnTo>
                  <a:lnTo>
                    <a:pt x="3529825" y="6096"/>
                  </a:lnTo>
                  <a:close/>
                </a:path>
                <a:path w="3747770" h="357505">
                  <a:moveTo>
                    <a:pt x="2794876" y="6096"/>
                  </a:moveTo>
                  <a:lnTo>
                    <a:pt x="2856217" y="6096"/>
                  </a:lnTo>
                  <a:lnTo>
                    <a:pt x="2856217" y="351663"/>
                  </a:lnTo>
                  <a:lnTo>
                    <a:pt x="2794876" y="351663"/>
                  </a:lnTo>
                  <a:lnTo>
                    <a:pt x="2794876" y="6096"/>
                  </a:lnTo>
                  <a:close/>
                </a:path>
                <a:path w="3747770" h="357505">
                  <a:moveTo>
                    <a:pt x="69596" y="6096"/>
                  </a:moveTo>
                  <a:lnTo>
                    <a:pt x="102146" y="6096"/>
                  </a:lnTo>
                  <a:lnTo>
                    <a:pt x="176923" y="238887"/>
                  </a:lnTo>
                  <a:lnTo>
                    <a:pt x="250050" y="6096"/>
                  </a:lnTo>
                  <a:lnTo>
                    <a:pt x="282371" y="6096"/>
                  </a:lnTo>
                  <a:lnTo>
                    <a:pt x="352907" y="351916"/>
                  </a:lnTo>
                  <a:lnTo>
                    <a:pt x="293458" y="351916"/>
                  </a:lnTo>
                  <a:lnTo>
                    <a:pt x="257606" y="165480"/>
                  </a:lnTo>
                  <a:lnTo>
                    <a:pt x="188010" y="356362"/>
                  </a:lnTo>
                  <a:lnTo>
                    <a:pt x="166077" y="356362"/>
                  </a:lnTo>
                  <a:lnTo>
                    <a:pt x="96481" y="165480"/>
                  </a:lnTo>
                  <a:lnTo>
                    <a:pt x="59220" y="351916"/>
                  </a:lnTo>
                  <a:lnTo>
                    <a:pt x="0" y="351916"/>
                  </a:lnTo>
                  <a:lnTo>
                    <a:pt x="69596" y="6096"/>
                  </a:lnTo>
                  <a:close/>
                </a:path>
                <a:path w="3747770" h="357505">
                  <a:moveTo>
                    <a:pt x="2581897" y="3683"/>
                  </a:moveTo>
                  <a:lnTo>
                    <a:pt x="2620094" y="5254"/>
                  </a:lnTo>
                  <a:lnTo>
                    <a:pt x="2679963" y="17827"/>
                  </a:lnTo>
                  <a:lnTo>
                    <a:pt x="2718233" y="43164"/>
                  </a:lnTo>
                  <a:lnTo>
                    <a:pt x="2737144" y="82407"/>
                  </a:lnTo>
                  <a:lnTo>
                    <a:pt x="2739504" y="107314"/>
                  </a:lnTo>
                  <a:lnTo>
                    <a:pt x="2733896" y="150108"/>
                  </a:lnTo>
                  <a:lnTo>
                    <a:pt x="2717079" y="183393"/>
                  </a:lnTo>
                  <a:lnTo>
                    <a:pt x="2689056" y="207167"/>
                  </a:lnTo>
                  <a:lnTo>
                    <a:pt x="2649836" y="221432"/>
                  </a:lnTo>
                  <a:lnTo>
                    <a:pt x="2599423" y="226187"/>
                  </a:lnTo>
                  <a:lnTo>
                    <a:pt x="2593755" y="226089"/>
                  </a:lnTo>
                  <a:lnTo>
                    <a:pt x="2587231" y="225790"/>
                  </a:lnTo>
                  <a:lnTo>
                    <a:pt x="2579849" y="225276"/>
                  </a:lnTo>
                  <a:lnTo>
                    <a:pt x="2571610" y="224536"/>
                  </a:lnTo>
                  <a:lnTo>
                    <a:pt x="2571610" y="351663"/>
                  </a:lnTo>
                  <a:lnTo>
                    <a:pt x="2510269" y="351663"/>
                  </a:lnTo>
                  <a:lnTo>
                    <a:pt x="2510269" y="6350"/>
                  </a:lnTo>
                  <a:lnTo>
                    <a:pt x="2537748" y="5183"/>
                  </a:lnTo>
                  <a:lnTo>
                    <a:pt x="2558846" y="4349"/>
                  </a:lnTo>
                  <a:lnTo>
                    <a:pt x="2573562" y="3849"/>
                  </a:lnTo>
                  <a:lnTo>
                    <a:pt x="2581897" y="3683"/>
                  </a:lnTo>
                  <a:close/>
                </a:path>
                <a:path w="3747770" h="357505">
                  <a:moveTo>
                    <a:pt x="1088123" y="2539"/>
                  </a:moveTo>
                  <a:lnTo>
                    <a:pt x="1145703" y="8899"/>
                  </a:lnTo>
                  <a:lnTo>
                    <a:pt x="1186818" y="27987"/>
                  </a:lnTo>
                  <a:lnTo>
                    <a:pt x="1211478" y="59815"/>
                  </a:lnTo>
                  <a:lnTo>
                    <a:pt x="1219695" y="104394"/>
                  </a:lnTo>
                  <a:lnTo>
                    <a:pt x="1218554" y="119395"/>
                  </a:lnTo>
                  <a:lnTo>
                    <a:pt x="1201534" y="160400"/>
                  </a:lnTo>
                  <a:lnTo>
                    <a:pt x="1169030" y="189868"/>
                  </a:lnTo>
                  <a:lnTo>
                    <a:pt x="1155814" y="195961"/>
                  </a:lnTo>
                  <a:lnTo>
                    <a:pt x="1257922" y="351663"/>
                  </a:lnTo>
                  <a:lnTo>
                    <a:pt x="1187183" y="351663"/>
                  </a:lnTo>
                  <a:lnTo>
                    <a:pt x="1094981" y="208914"/>
                  </a:lnTo>
                  <a:lnTo>
                    <a:pt x="1087317" y="208746"/>
                  </a:lnTo>
                  <a:lnTo>
                    <a:pt x="1078249" y="208422"/>
                  </a:lnTo>
                  <a:lnTo>
                    <a:pt x="1067799" y="207932"/>
                  </a:lnTo>
                  <a:lnTo>
                    <a:pt x="1055992" y="207263"/>
                  </a:lnTo>
                  <a:lnTo>
                    <a:pt x="1055992" y="351663"/>
                  </a:lnTo>
                  <a:lnTo>
                    <a:pt x="992365" y="351663"/>
                  </a:lnTo>
                  <a:lnTo>
                    <a:pt x="992365" y="6096"/>
                  </a:lnTo>
                  <a:lnTo>
                    <a:pt x="996774" y="5978"/>
                  </a:lnTo>
                  <a:lnTo>
                    <a:pt x="1004874" y="5635"/>
                  </a:lnTo>
                  <a:lnTo>
                    <a:pt x="1016689" y="5078"/>
                  </a:lnTo>
                  <a:lnTo>
                    <a:pt x="1032243" y="4317"/>
                  </a:lnTo>
                  <a:lnTo>
                    <a:pt x="1048725" y="3557"/>
                  </a:lnTo>
                  <a:lnTo>
                    <a:pt x="1063517" y="3000"/>
                  </a:lnTo>
                  <a:lnTo>
                    <a:pt x="1076641" y="2657"/>
                  </a:lnTo>
                  <a:lnTo>
                    <a:pt x="1088123" y="2539"/>
                  </a:lnTo>
                  <a:close/>
                </a:path>
                <a:path w="3747770" h="357505">
                  <a:moveTo>
                    <a:pt x="3327006" y="1397"/>
                  </a:moveTo>
                  <a:lnTo>
                    <a:pt x="3353930" y="1397"/>
                  </a:lnTo>
                  <a:lnTo>
                    <a:pt x="3492868" y="351663"/>
                  </a:lnTo>
                  <a:lnTo>
                    <a:pt x="3425177" y="351663"/>
                  </a:lnTo>
                  <a:lnTo>
                    <a:pt x="3399904" y="281559"/>
                  </a:lnTo>
                  <a:lnTo>
                    <a:pt x="3281540" y="281559"/>
                  </a:lnTo>
                  <a:lnTo>
                    <a:pt x="3257410" y="351663"/>
                  </a:lnTo>
                  <a:lnTo>
                    <a:pt x="3189211" y="351663"/>
                  </a:lnTo>
                  <a:lnTo>
                    <a:pt x="3327006" y="1397"/>
                  </a:lnTo>
                  <a:close/>
                </a:path>
                <a:path w="3747770" h="357505">
                  <a:moveTo>
                    <a:pt x="493890" y="1397"/>
                  </a:moveTo>
                  <a:lnTo>
                    <a:pt x="520788" y="1397"/>
                  </a:lnTo>
                  <a:lnTo>
                    <a:pt x="659726" y="351663"/>
                  </a:lnTo>
                  <a:lnTo>
                    <a:pt x="592023" y="351663"/>
                  </a:lnTo>
                  <a:lnTo>
                    <a:pt x="566788" y="281559"/>
                  </a:lnTo>
                  <a:lnTo>
                    <a:pt x="448360" y="281559"/>
                  </a:lnTo>
                  <a:lnTo>
                    <a:pt x="424307" y="351663"/>
                  </a:lnTo>
                  <a:lnTo>
                    <a:pt x="356133" y="351663"/>
                  </a:lnTo>
                  <a:lnTo>
                    <a:pt x="493890" y="1397"/>
                  </a:lnTo>
                  <a:close/>
                </a:path>
                <a:path w="3747770" h="357505">
                  <a:moveTo>
                    <a:pt x="3069577" y="126"/>
                  </a:moveTo>
                  <a:lnTo>
                    <a:pt x="3097797" y="1650"/>
                  </a:lnTo>
                  <a:lnTo>
                    <a:pt x="3123028" y="6223"/>
                  </a:lnTo>
                  <a:lnTo>
                    <a:pt x="3145283" y="13843"/>
                  </a:lnTo>
                  <a:lnTo>
                    <a:pt x="3164573" y="24511"/>
                  </a:lnTo>
                  <a:lnTo>
                    <a:pt x="3139427" y="75184"/>
                  </a:lnTo>
                  <a:lnTo>
                    <a:pt x="3127590" y="66202"/>
                  </a:lnTo>
                  <a:lnTo>
                    <a:pt x="3112646" y="59816"/>
                  </a:lnTo>
                  <a:lnTo>
                    <a:pt x="3094582" y="56003"/>
                  </a:lnTo>
                  <a:lnTo>
                    <a:pt x="3073387" y="54737"/>
                  </a:lnTo>
                  <a:lnTo>
                    <a:pt x="3052741" y="56999"/>
                  </a:lnTo>
                  <a:lnTo>
                    <a:pt x="3017308" y="75096"/>
                  </a:lnTo>
                  <a:lnTo>
                    <a:pt x="2990499" y="110222"/>
                  </a:lnTo>
                  <a:lnTo>
                    <a:pt x="2976696" y="155993"/>
                  </a:lnTo>
                  <a:lnTo>
                    <a:pt x="2974962" y="182499"/>
                  </a:lnTo>
                  <a:lnTo>
                    <a:pt x="2976559" y="208787"/>
                  </a:lnTo>
                  <a:lnTo>
                    <a:pt x="2989374" y="252793"/>
                  </a:lnTo>
                  <a:lnTo>
                    <a:pt x="3014451" y="284751"/>
                  </a:lnTo>
                  <a:lnTo>
                    <a:pt x="3068815" y="303022"/>
                  </a:lnTo>
                  <a:lnTo>
                    <a:pt x="3091941" y="300851"/>
                  </a:lnTo>
                  <a:lnTo>
                    <a:pt x="3112376" y="294322"/>
                  </a:lnTo>
                  <a:lnTo>
                    <a:pt x="3130144" y="283412"/>
                  </a:lnTo>
                  <a:lnTo>
                    <a:pt x="3145269" y="268097"/>
                  </a:lnTo>
                  <a:lnTo>
                    <a:pt x="3173844" y="317753"/>
                  </a:lnTo>
                  <a:lnTo>
                    <a:pt x="3152891" y="335162"/>
                  </a:lnTo>
                  <a:lnTo>
                    <a:pt x="3127568" y="347583"/>
                  </a:lnTo>
                  <a:lnTo>
                    <a:pt x="3097888" y="355026"/>
                  </a:lnTo>
                  <a:lnTo>
                    <a:pt x="3063862" y="357504"/>
                  </a:lnTo>
                  <a:lnTo>
                    <a:pt x="3029689" y="354528"/>
                  </a:lnTo>
                  <a:lnTo>
                    <a:pt x="2973440" y="330715"/>
                  </a:lnTo>
                  <a:lnTo>
                    <a:pt x="2933838" y="283900"/>
                  </a:lnTo>
                  <a:lnTo>
                    <a:pt x="2913835" y="218940"/>
                  </a:lnTo>
                  <a:lnTo>
                    <a:pt x="2911335" y="179959"/>
                  </a:lnTo>
                  <a:lnTo>
                    <a:pt x="2914101" y="143164"/>
                  </a:lnTo>
                  <a:lnTo>
                    <a:pt x="2936302" y="79053"/>
                  </a:lnTo>
                  <a:lnTo>
                    <a:pt x="2979548" y="29166"/>
                  </a:lnTo>
                  <a:lnTo>
                    <a:pt x="3036456" y="3361"/>
                  </a:lnTo>
                  <a:lnTo>
                    <a:pt x="3069577" y="126"/>
                  </a:lnTo>
                  <a:close/>
                </a:path>
                <a:path w="3747770" h="357505">
                  <a:moveTo>
                    <a:pt x="2016493" y="126"/>
                  </a:moveTo>
                  <a:lnTo>
                    <a:pt x="2044713" y="1650"/>
                  </a:lnTo>
                  <a:lnTo>
                    <a:pt x="2069944" y="6223"/>
                  </a:lnTo>
                  <a:lnTo>
                    <a:pt x="2092199" y="13843"/>
                  </a:lnTo>
                  <a:lnTo>
                    <a:pt x="2111489" y="24511"/>
                  </a:lnTo>
                  <a:lnTo>
                    <a:pt x="2086343" y="75184"/>
                  </a:lnTo>
                  <a:lnTo>
                    <a:pt x="2074506" y="66202"/>
                  </a:lnTo>
                  <a:lnTo>
                    <a:pt x="2059562" y="59816"/>
                  </a:lnTo>
                  <a:lnTo>
                    <a:pt x="2041498" y="56003"/>
                  </a:lnTo>
                  <a:lnTo>
                    <a:pt x="2020303" y="54737"/>
                  </a:lnTo>
                  <a:lnTo>
                    <a:pt x="1999657" y="56999"/>
                  </a:lnTo>
                  <a:lnTo>
                    <a:pt x="1964224" y="75096"/>
                  </a:lnTo>
                  <a:lnTo>
                    <a:pt x="1937415" y="110222"/>
                  </a:lnTo>
                  <a:lnTo>
                    <a:pt x="1923612" y="155993"/>
                  </a:lnTo>
                  <a:lnTo>
                    <a:pt x="1921878" y="182499"/>
                  </a:lnTo>
                  <a:lnTo>
                    <a:pt x="1923475" y="208787"/>
                  </a:lnTo>
                  <a:lnTo>
                    <a:pt x="1936290" y="252793"/>
                  </a:lnTo>
                  <a:lnTo>
                    <a:pt x="1961367" y="284751"/>
                  </a:lnTo>
                  <a:lnTo>
                    <a:pt x="2015731" y="303022"/>
                  </a:lnTo>
                  <a:lnTo>
                    <a:pt x="2038857" y="300851"/>
                  </a:lnTo>
                  <a:lnTo>
                    <a:pt x="2059292" y="294322"/>
                  </a:lnTo>
                  <a:lnTo>
                    <a:pt x="2077060" y="283412"/>
                  </a:lnTo>
                  <a:lnTo>
                    <a:pt x="2092185" y="268097"/>
                  </a:lnTo>
                  <a:lnTo>
                    <a:pt x="2120760" y="317753"/>
                  </a:lnTo>
                  <a:lnTo>
                    <a:pt x="2099807" y="335162"/>
                  </a:lnTo>
                  <a:lnTo>
                    <a:pt x="2074484" y="347583"/>
                  </a:lnTo>
                  <a:lnTo>
                    <a:pt x="2044804" y="355026"/>
                  </a:lnTo>
                  <a:lnTo>
                    <a:pt x="2010778" y="357504"/>
                  </a:lnTo>
                  <a:lnTo>
                    <a:pt x="1976605" y="354528"/>
                  </a:lnTo>
                  <a:lnTo>
                    <a:pt x="1920356" y="330715"/>
                  </a:lnTo>
                  <a:lnTo>
                    <a:pt x="1880754" y="283900"/>
                  </a:lnTo>
                  <a:lnTo>
                    <a:pt x="1860751" y="218940"/>
                  </a:lnTo>
                  <a:lnTo>
                    <a:pt x="1858251" y="179959"/>
                  </a:lnTo>
                  <a:lnTo>
                    <a:pt x="1861017" y="143164"/>
                  </a:lnTo>
                  <a:lnTo>
                    <a:pt x="1883218" y="79053"/>
                  </a:lnTo>
                  <a:lnTo>
                    <a:pt x="1926464" y="29166"/>
                  </a:lnTo>
                  <a:lnTo>
                    <a:pt x="1983372" y="3361"/>
                  </a:lnTo>
                  <a:lnTo>
                    <a:pt x="2016493" y="126"/>
                  </a:lnTo>
                  <a:close/>
                </a:path>
                <a:path w="3747770" h="357505">
                  <a:moveTo>
                    <a:pt x="1716773" y="126"/>
                  </a:moveTo>
                  <a:lnTo>
                    <a:pt x="1744705" y="1531"/>
                  </a:lnTo>
                  <a:lnTo>
                    <a:pt x="1768684" y="5746"/>
                  </a:lnTo>
                  <a:lnTo>
                    <a:pt x="1788710" y="12771"/>
                  </a:lnTo>
                  <a:lnTo>
                    <a:pt x="1804784" y="22605"/>
                  </a:lnTo>
                  <a:lnTo>
                    <a:pt x="1786115" y="75437"/>
                  </a:lnTo>
                  <a:lnTo>
                    <a:pt x="1769708" y="65343"/>
                  </a:lnTo>
                  <a:lnTo>
                    <a:pt x="1752873" y="58118"/>
                  </a:lnTo>
                  <a:lnTo>
                    <a:pt x="1735608" y="53774"/>
                  </a:lnTo>
                  <a:lnTo>
                    <a:pt x="1717916" y="52324"/>
                  </a:lnTo>
                  <a:lnTo>
                    <a:pt x="1707919" y="53016"/>
                  </a:lnTo>
                  <a:lnTo>
                    <a:pt x="1676276" y="76390"/>
                  </a:lnTo>
                  <a:lnTo>
                    <a:pt x="1673339" y="92710"/>
                  </a:lnTo>
                  <a:lnTo>
                    <a:pt x="1677456" y="107711"/>
                  </a:lnTo>
                  <a:lnTo>
                    <a:pt x="1689801" y="122999"/>
                  </a:lnTo>
                  <a:lnTo>
                    <a:pt x="1710361" y="138572"/>
                  </a:lnTo>
                  <a:lnTo>
                    <a:pt x="1739125" y="154432"/>
                  </a:lnTo>
                  <a:lnTo>
                    <a:pt x="1755266" y="162742"/>
                  </a:lnTo>
                  <a:lnTo>
                    <a:pt x="1769002" y="170719"/>
                  </a:lnTo>
                  <a:lnTo>
                    <a:pt x="1802704" y="201168"/>
                  </a:lnTo>
                  <a:lnTo>
                    <a:pt x="1818532" y="239061"/>
                  </a:lnTo>
                  <a:lnTo>
                    <a:pt x="1820532" y="261365"/>
                  </a:lnTo>
                  <a:lnTo>
                    <a:pt x="1818460" y="281394"/>
                  </a:lnTo>
                  <a:lnTo>
                    <a:pt x="1801887" y="315926"/>
                  </a:lnTo>
                  <a:lnTo>
                    <a:pt x="1769406" y="342288"/>
                  </a:lnTo>
                  <a:lnTo>
                    <a:pt x="1725020" y="355814"/>
                  </a:lnTo>
                  <a:lnTo>
                    <a:pt x="1698612" y="357504"/>
                  </a:lnTo>
                  <a:lnTo>
                    <a:pt x="1675014" y="355955"/>
                  </a:lnTo>
                  <a:lnTo>
                    <a:pt x="1652606" y="351297"/>
                  </a:lnTo>
                  <a:lnTo>
                    <a:pt x="1631389" y="343521"/>
                  </a:lnTo>
                  <a:lnTo>
                    <a:pt x="1611363" y="332613"/>
                  </a:lnTo>
                  <a:lnTo>
                    <a:pt x="1633969" y="277622"/>
                  </a:lnTo>
                  <a:lnTo>
                    <a:pt x="1652070" y="288770"/>
                  </a:lnTo>
                  <a:lnTo>
                    <a:pt x="1670005" y="296703"/>
                  </a:lnTo>
                  <a:lnTo>
                    <a:pt x="1687797" y="301446"/>
                  </a:lnTo>
                  <a:lnTo>
                    <a:pt x="1705470" y="303022"/>
                  </a:lnTo>
                  <a:lnTo>
                    <a:pt x="1729066" y="300664"/>
                  </a:lnTo>
                  <a:lnTo>
                    <a:pt x="1745935" y="293592"/>
                  </a:lnTo>
                  <a:lnTo>
                    <a:pt x="1756065" y="281805"/>
                  </a:lnTo>
                  <a:lnTo>
                    <a:pt x="1759445" y="265302"/>
                  </a:lnTo>
                  <a:lnTo>
                    <a:pt x="1758657" y="256561"/>
                  </a:lnTo>
                  <a:lnTo>
                    <a:pt x="1738672" y="223333"/>
                  </a:lnTo>
                  <a:lnTo>
                    <a:pt x="1694167" y="195579"/>
                  </a:lnTo>
                  <a:lnTo>
                    <a:pt x="1675954" y="186102"/>
                  </a:lnTo>
                  <a:lnTo>
                    <a:pt x="1660956" y="177482"/>
                  </a:lnTo>
                  <a:lnTo>
                    <a:pt x="1628476" y="148764"/>
                  </a:lnTo>
                  <a:lnTo>
                    <a:pt x="1612472" y="103616"/>
                  </a:lnTo>
                  <a:lnTo>
                    <a:pt x="1611998" y="93090"/>
                  </a:lnTo>
                  <a:lnTo>
                    <a:pt x="1613831" y="73923"/>
                  </a:lnTo>
                  <a:lnTo>
                    <a:pt x="1641335" y="26542"/>
                  </a:lnTo>
                  <a:lnTo>
                    <a:pt x="1674910" y="6762"/>
                  </a:lnTo>
                  <a:lnTo>
                    <a:pt x="1694788" y="1789"/>
                  </a:lnTo>
                  <a:lnTo>
                    <a:pt x="1716773" y="126"/>
                  </a:lnTo>
                  <a:close/>
                </a:path>
                <a:path w="3747770" h="357505">
                  <a:moveTo>
                    <a:pt x="838441" y="126"/>
                  </a:moveTo>
                  <a:lnTo>
                    <a:pt x="866661" y="1650"/>
                  </a:lnTo>
                  <a:lnTo>
                    <a:pt x="891892" y="6223"/>
                  </a:lnTo>
                  <a:lnTo>
                    <a:pt x="914147" y="13843"/>
                  </a:lnTo>
                  <a:lnTo>
                    <a:pt x="933437" y="24511"/>
                  </a:lnTo>
                  <a:lnTo>
                    <a:pt x="908291" y="75184"/>
                  </a:lnTo>
                  <a:lnTo>
                    <a:pt x="896454" y="66202"/>
                  </a:lnTo>
                  <a:lnTo>
                    <a:pt x="881510" y="59816"/>
                  </a:lnTo>
                  <a:lnTo>
                    <a:pt x="863446" y="56003"/>
                  </a:lnTo>
                  <a:lnTo>
                    <a:pt x="842251" y="54737"/>
                  </a:lnTo>
                  <a:lnTo>
                    <a:pt x="821605" y="56999"/>
                  </a:lnTo>
                  <a:lnTo>
                    <a:pt x="786172" y="75096"/>
                  </a:lnTo>
                  <a:lnTo>
                    <a:pt x="759339" y="110222"/>
                  </a:lnTo>
                  <a:lnTo>
                    <a:pt x="745562" y="155993"/>
                  </a:lnTo>
                  <a:lnTo>
                    <a:pt x="743839" y="182499"/>
                  </a:lnTo>
                  <a:lnTo>
                    <a:pt x="745439" y="208787"/>
                  </a:lnTo>
                  <a:lnTo>
                    <a:pt x="758256" y="252793"/>
                  </a:lnTo>
                  <a:lnTo>
                    <a:pt x="783315" y="284751"/>
                  </a:lnTo>
                  <a:lnTo>
                    <a:pt x="837679" y="303022"/>
                  </a:lnTo>
                  <a:lnTo>
                    <a:pt x="860805" y="300851"/>
                  </a:lnTo>
                  <a:lnTo>
                    <a:pt x="881240" y="294322"/>
                  </a:lnTo>
                  <a:lnTo>
                    <a:pt x="899008" y="283412"/>
                  </a:lnTo>
                  <a:lnTo>
                    <a:pt x="914133" y="268097"/>
                  </a:lnTo>
                  <a:lnTo>
                    <a:pt x="942708" y="317753"/>
                  </a:lnTo>
                  <a:lnTo>
                    <a:pt x="921755" y="335162"/>
                  </a:lnTo>
                  <a:lnTo>
                    <a:pt x="896432" y="347583"/>
                  </a:lnTo>
                  <a:lnTo>
                    <a:pt x="866752" y="355026"/>
                  </a:lnTo>
                  <a:lnTo>
                    <a:pt x="832726" y="357504"/>
                  </a:lnTo>
                  <a:lnTo>
                    <a:pt x="798552" y="354528"/>
                  </a:lnTo>
                  <a:lnTo>
                    <a:pt x="742320" y="330715"/>
                  </a:lnTo>
                  <a:lnTo>
                    <a:pt x="702704" y="283900"/>
                  </a:lnTo>
                  <a:lnTo>
                    <a:pt x="682653" y="218940"/>
                  </a:lnTo>
                  <a:lnTo>
                    <a:pt x="680148" y="179959"/>
                  </a:lnTo>
                  <a:lnTo>
                    <a:pt x="682927" y="143164"/>
                  </a:lnTo>
                  <a:lnTo>
                    <a:pt x="705158" y="79053"/>
                  </a:lnTo>
                  <a:lnTo>
                    <a:pt x="748401" y="29166"/>
                  </a:lnTo>
                  <a:lnTo>
                    <a:pt x="805321" y="3361"/>
                  </a:lnTo>
                  <a:lnTo>
                    <a:pt x="838441" y="126"/>
                  </a:lnTo>
                  <a:close/>
                </a:path>
                <a:path w="3747770" h="357505">
                  <a:moveTo>
                    <a:pt x="2302497" y="0"/>
                  </a:moveTo>
                  <a:lnTo>
                    <a:pt x="2368219" y="11541"/>
                  </a:lnTo>
                  <a:lnTo>
                    <a:pt x="2416416" y="46227"/>
                  </a:lnTo>
                  <a:lnTo>
                    <a:pt x="2445959" y="101726"/>
                  </a:lnTo>
                  <a:lnTo>
                    <a:pt x="2455786" y="175895"/>
                  </a:lnTo>
                  <a:lnTo>
                    <a:pt x="2453214" y="215542"/>
                  </a:lnTo>
                  <a:lnTo>
                    <a:pt x="2432640" y="281836"/>
                  </a:lnTo>
                  <a:lnTo>
                    <a:pt x="2391899" y="329965"/>
                  </a:lnTo>
                  <a:lnTo>
                    <a:pt x="2333467" y="354453"/>
                  </a:lnTo>
                  <a:lnTo>
                    <a:pt x="2297798" y="357504"/>
                  </a:lnTo>
                  <a:lnTo>
                    <a:pt x="2264982" y="354478"/>
                  </a:lnTo>
                  <a:lnTo>
                    <a:pt x="2211591" y="330233"/>
                  </a:lnTo>
                  <a:lnTo>
                    <a:pt x="2174749" y="282461"/>
                  </a:lnTo>
                  <a:lnTo>
                    <a:pt x="2156219" y="215925"/>
                  </a:lnTo>
                  <a:lnTo>
                    <a:pt x="2153907" y="175895"/>
                  </a:lnTo>
                  <a:lnTo>
                    <a:pt x="2156431" y="140440"/>
                  </a:lnTo>
                  <a:lnTo>
                    <a:pt x="2176624" y="78007"/>
                  </a:lnTo>
                  <a:lnTo>
                    <a:pt x="2216254" y="28717"/>
                  </a:lnTo>
                  <a:lnTo>
                    <a:pt x="2270320" y="3190"/>
                  </a:lnTo>
                  <a:lnTo>
                    <a:pt x="2302497" y="0"/>
                  </a:lnTo>
                  <a:close/>
                </a:path>
                <a:path w="3747770" h="357505">
                  <a:moveTo>
                    <a:pt x="1420101" y="0"/>
                  </a:moveTo>
                  <a:lnTo>
                    <a:pt x="1485823" y="11541"/>
                  </a:lnTo>
                  <a:lnTo>
                    <a:pt x="1534020" y="46227"/>
                  </a:lnTo>
                  <a:lnTo>
                    <a:pt x="1563563" y="101726"/>
                  </a:lnTo>
                  <a:lnTo>
                    <a:pt x="1573390" y="175895"/>
                  </a:lnTo>
                  <a:lnTo>
                    <a:pt x="1570818" y="215542"/>
                  </a:lnTo>
                  <a:lnTo>
                    <a:pt x="1550244" y="281836"/>
                  </a:lnTo>
                  <a:lnTo>
                    <a:pt x="1509503" y="329965"/>
                  </a:lnTo>
                  <a:lnTo>
                    <a:pt x="1451071" y="354453"/>
                  </a:lnTo>
                  <a:lnTo>
                    <a:pt x="1415402" y="357504"/>
                  </a:lnTo>
                  <a:lnTo>
                    <a:pt x="1382586" y="354478"/>
                  </a:lnTo>
                  <a:lnTo>
                    <a:pt x="1329195" y="330233"/>
                  </a:lnTo>
                  <a:lnTo>
                    <a:pt x="1292353" y="282461"/>
                  </a:lnTo>
                  <a:lnTo>
                    <a:pt x="1273823" y="215925"/>
                  </a:lnTo>
                  <a:lnTo>
                    <a:pt x="1271511" y="175895"/>
                  </a:lnTo>
                  <a:lnTo>
                    <a:pt x="1274035" y="140440"/>
                  </a:lnTo>
                  <a:lnTo>
                    <a:pt x="1294228" y="78007"/>
                  </a:lnTo>
                  <a:lnTo>
                    <a:pt x="1333858" y="28717"/>
                  </a:lnTo>
                  <a:lnTo>
                    <a:pt x="1387924" y="3190"/>
                  </a:lnTo>
                  <a:lnTo>
                    <a:pt x="1420101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grpSp>
        <p:nvGrpSpPr>
          <p:cNvPr id="36867" name="object 10"/>
          <p:cNvGrpSpPr>
            <a:grpSpLocks/>
          </p:cNvGrpSpPr>
          <p:nvPr/>
        </p:nvGrpSpPr>
        <p:grpSpPr bwMode="auto">
          <a:xfrm>
            <a:off x="4715447" y="712183"/>
            <a:ext cx="2205037" cy="358775"/>
            <a:chOff x="4574540" y="999363"/>
            <a:chExt cx="2204720" cy="359410"/>
          </a:xfrm>
        </p:grpSpPr>
        <p:pic>
          <p:nvPicPr>
            <p:cNvPr id="36869" name="object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5429" y="1000252"/>
              <a:ext cx="2202815" cy="357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0" name="object 12"/>
            <p:cNvSpPr>
              <a:spLocks/>
            </p:cNvSpPr>
            <p:nvPr/>
          </p:nvSpPr>
          <p:spPr bwMode="auto">
            <a:xfrm>
              <a:off x="5207127" y="1107186"/>
              <a:ext cx="83185" cy="127635"/>
            </a:xfrm>
            <a:custGeom>
              <a:avLst/>
              <a:gdLst>
                <a:gd name="T0" fmla="*/ 41528 w 83185"/>
                <a:gd name="T1" fmla="*/ 0 h 127634"/>
                <a:gd name="T2" fmla="*/ 0 w 83185"/>
                <a:gd name="T3" fmla="*/ 127641 h 127634"/>
                <a:gd name="T4" fmla="*/ 83058 w 83185"/>
                <a:gd name="T5" fmla="*/ 127641 h 127634"/>
                <a:gd name="T6" fmla="*/ 41528 w 83185"/>
                <a:gd name="T7" fmla="*/ 0 h 1276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185" h="127634">
                  <a:moveTo>
                    <a:pt x="41528" y="0"/>
                  </a:moveTo>
                  <a:lnTo>
                    <a:pt x="0" y="127635"/>
                  </a:lnTo>
                  <a:lnTo>
                    <a:pt x="83058" y="127635"/>
                  </a:lnTo>
                  <a:lnTo>
                    <a:pt x="41528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pic>
          <p:nvPicPr>
            <p:cNvPr id="36871" name="object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347" y="1057275"/>
              <a:ext cx="101853" cy="100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2" name="object 14"/>
            <p:cNvSpPr>
              <a:spLocks/>
            </p:cNvSpPr>
            <p:nvPr/>
          </p:nvSpPr>
          <p:spPr bwMode="auto">
            <a:xfrm>
              <a:off x="4575429" y="1000252"/>
              <a:ext cx="2202815" cy="357505"/>
            </a:xfrm>
            <a:custGeom>
              <a:avLst/>
              <a:gdLst>
                <a:gd name="T0" fmla="*/ 1956307 w 2202815"/>
                <a:gd name="T1" fmla="*/ 60451 h 357505"/>
                <a:gd name="T2" fmla="*/ 1911350 w 2202815"/>
                <a:gd name="T3" fmla="*/ 141350 h 357505"/>
                <a:gd name="T4" fmla="*/ 1797177 w 2202815"/>
                <a:gd name="T5" fmla="*/ 297052 h 357505"/>
                <a:gd name="T6" fmla="*/ 1735836 w 2202815"/>
                <a:gd name="T7" fmla="*/ 351536 h 357505"/>
                <a:gd name="T8" fmla="*/ 1173861 w 2202815"/>
                <a:gd name="T9" fmla="*/ 5969 h 357505"/>
                <a:gd name="T10" fmla="*/ 1200036 w 2202815"/>
                <a:gd name="T11" fmla="*/ 293143 h 357505"/>
                <a:gd name="T12" fmla="*/ 1289304 w 2202815"/>
                <a:gd name="T13" fmla="*/ 285876 h 357505"/>
                <a:gd name="T14" fmla="*/ 1369060 w 2202815"/>
                <a:gd name="T15" fmla="*/ 5969 h 357505"/>
                <a:gd name="T16" fmla="*/ 1349021 w 2202815"/>
                <a:gd name="T17" fmla="*/ 310703 h 357505"/>
                <a:gd name="T18" fmla="*/ 1237996 w 2202815"/>
                <a:gd name="T19" fmla="*/ 357377 h 357505"/>
                <a:gd name="T20" fmla="*/ 1130843 w 2202815"/>
                <a:gd name="T21" fmla="*/ 311574 h 357505"/>
                <a:gd name="T22" fmla="*/ 1112520 w 2202815"/>
                <a:gd name="T23" fmla="*/ 5969 h 357505"/>
                <a:gd name="T24" fmla="*/ 1072261 w 2202815"/>
                <a:gd name="T25" fmla="*/ 60451 h 357505"/>
                <a:gd name="T26" fmla="*/ 896112 w 2202815"/>
                <a:gd name="T27" fmla="*/ 351536 h 357505"/>
                <a:gd name="T28" fmla="*/ 786130 w 2202815"/>
                <a:gd name="T29" fmla="*/ 5969 h 357505"/>
                <a:gd name="T30" fmla="*/ 502412 w 2202815"/>
                <a:gd name="T31" fmla="*/ 60451 h 357505"/>
                <a:gd name="T32" fmla="*/ 457454 w 2202815"/>
                <a:gd name="T33" fmla="*/ 141350 h 357505"/>
                <a:gd name="T34" fmla="*/ 343281 w 2202815"/>
                <a:gd name="T35" fmla="*/ 297052 h 357505"/>
                <a:gd name="T36" fmla="*/ 281940 w 2202815"/>
                <a:gd name="T37" fmla="*/ 351536 h 357505"/>
                <a:gd name="T38" fmla="*/ 227584 w 2202815"/>
                <a:gd name="T39" fmla="*/ 5969 h 357505"/>
                <a:gd name="T40" fmla="*/ 61341 w 2202815"/>
                <a:gd name="T41" fmla="*/ 141350 h 357505"/>
                <a:gd name="T42" fmla="*/ 61341 w 2202815"/>
                <a:gd name="T43" fmla="*/ 193548 h 357505"/>
                <a:gd name="T44" fmla="*/ 0 w 2202815"/>
                <a:gd name="T45" fmla="*/ 5969 h 357505"/>
                <a:gd name="T46" fmla="*/ 1634632 w 2202815"/>
                <a:gd name="T47" fmla="*/ 27860 h 357505"/>
                <a:gd name="T48" fmla="*/ 1666368 w 2202815"/>
                <a:gd name="T49" fmla="*/ 119268 h 357505"/>
                <a:gd name="T50" fmla="*/ 1603629 w 2202815"/>
                <a:gd name="T51" fmla="*/ 195834 h 357505"/>
                <a:gd name="T52" fmla="*/ 1542796 w 2202815"/>
                <a:gd name="T53" fmla="*/ 208787 h 357505"/>
                <a:gd name="T54" fmla="*/ 1515614 w 2202815"/>
                <a:gd name="T55" fmla="*/ 207805 h 357505"/>
                <a:gd name="T56" fmla="*/ 1440180 w 2202815"/>
                <a:gd name="T57" fmla="*/ 351536 h 357505"/>
                <a:gd name="T58" fmla="*/ 1452689 w 2202815"/>
                <a:gd name="T59" fmla="*/ 5508 h 357505"/>
                <a:gd name="T60" fmla="*/ 1496540 w 2202815"/>
                <a:gd name="T61" fmla="*/ 3430 h 357505"/>
                <a:gd name="T62" fmla="*/ 1535938 w 2202815"/>
                <a:gd name="T63" fmla="*/ 2412 h 357505"/>
                <a:gd name="T64" fmla="*/ 825626 w 2202815"/>
                <a:gd name="T65" fmla="*/ 351536 h 357505"/>
                <a:gd name="T66" fmla="*/ 614299 w 2202815"/>
                <a:gd name="T67" fmla="*/ 281432 h 357505"/>
                <a:gd name="T68" fmla="*/ 659765 w 2202815"/>
                <a:gd name="T69" fmla="*/ 1270 h 357505"/>
                <a:gd name="T70" fmla="*/ 2150967 w 2202815"/>
                <a:gd name="T71" fmla="*/ 5619 h 357505"/>
                <a:gd name="T72" fmla="*/ 2168398 w 2202815"/>
                <a:gd name="T73" fmla="*/ 75311 h 357505"/>
                <a:gd name="T74" fmla="*/ 2117891 w 2202815"/>
                <a:gd name="T75" fmla="*/ 53647 h 357505"/>
                <a:gd name="T76" fmla="*/ 2058558 w 2202815"/>
                <a:gd name="T77" fmla="*/ 76263 h 357505"/>
                <a:gd name="T78" fmla="*/ 2072084 w 2202815"/>
                <a:gd name="T79" fmla="*/ 122872 h 357505"/>
                <a:gd name="T80" fmla="*/ 2137548 w 2202815"/>
                <a:gd name="T81" fmla="*/ 162615 h 357505"/>
                <a:gd name="T82" fmla="*/ 2200814 w 2202815"/>
                <a:gd name="T83" fmla="*/ 238934 h 357505"/>
                <a:gd name="T84" fmla="*/ 2184169 w 2202815"/>
                <a:gd name="T85" fmla="*/ 315799 h 357505"/>
                <a:gd name="T86" fmla="*/ 2080895 w 2202815"/>
                <a:gd name="T87" fmla="*/ 357377 h 357505"/>
                <a:gd name="T88" fmla="*/ 2013672 w 2202815"/>
                <a:gd name="T89" fmla="*/ 343394 h 357505"/>
                <a:gd name="T90" fmla="*/ 2034353 w 2202815"/>
                <a:gd name="T91" fmla="*/ 288643 h 357505"/>
                <a:gd name="T92" fmla="*/ 2087752 w 2202815"/>
                <a:gd name="T93" fmla="*/ 302895 h 357505"/>
                <a:gd name="T94" fmla="*/ 2138348 w 2202815"/>
                <a:gd name="T95" fmla="*/ 281678 h 357505"/>
                <a:gd name="T96" fmla="*/ 2120955 w 2202815"/>
                <a:gd name="T97" fmla="*/ 223206 h 357505"/>
                <a:gd name="T98" fmla="*/ 2043239 w 2202815"/>
                <a:gd name="T99" fmla="*/ 177355 h 357505"/>
                <a:gd name="T100" fmla="*/ 1994280 w 2202815"/>
                <a:gd name="T101" fmla="*/ 92963 h 357505"/>
                <a:gd name="T102" fmla="*/ 2057193 w 2202815"/>
                <a:gd name="T103" fmla="*/ 6635 h 35750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202815" h="357505">
                  <a:moveTo>
                    <a:pt x="1735836" y="5969"/>
                  </a:moveTo>
                  <a:lnTo>
                    <a:pt x="1956307" y="5969"/>
                  </a:lnTo>
                  <a:lnTo>
                    <a:pt x="1956307" y="60451"/>
                  </a:lnTo>
                  <a:lnTo>
                    <a:pt x="1797177" y="60451"/>
                  </a:lnTo>
                  <a:lnTo>
                    <a:pt x="1797177" y="141350"/>
                  </a:lnTo>
                  <a:lnTo>
                    <a:pt x="1911350" y="141350"/>
                  </a:lnTo>
                  <a:lnTo>
                    <a:pt x="1911350" y="193548"/>
                  </a:lnTo>
                  <a:lnTo>
                    <a:pt x="1797177" y="193548"/>
                  </a:lnTo>
                  <a:lnTo>
                    <a:pt x="1797177" y="297052"/>
                  </a:lnTo>
                  <a:lnTo>
                    <a:pt x="1953768" y="297052"/>
                  </a:lnTo>
                  <a:lnTo>
                    <a:pt x="1953768" y="351536"/>
                  </a:lnTo>
                  <a:lnTo>
                    <a:pt x="1735836" y="351536"/>
                  </a:lnTo>
                  <a:lnTo>
                    <a:pt x="1735836" y="5969"/>
                  </a:lnTo>
                  <a:close/>
                </a:path>
                <a:path w="2202815" h="357505">
                  <a:moveTo>
                    <a:pt x="1112520" y="5969"/>
                  </a:moveTo>
                  <a:lnTo>
                    <a:pt x="1173861" y="5969"/>
                  </a:lnTo>
                  <a:lnTo>
                    <a:pt x="1173861" y="240157"/>
                  </a:lnTo>
                  <a:lnTo>
                    <a:pt x="1174910" y="253420"/>
                  </a:lnTo>
                  <a:lnTo>
                    <a:pt x="1200036" y="293143"/>
                  </a:lnTo>
                  <a:lnTo>
                    <a:pt x="1237488" y="302895"/>
                  </a:lnTo>
                  <a:lnTo>
                    <a:pt x="1253228" y="301825"/>
                  </a:lnTo>
                  <a:lnTo>
                    <a:pt x="1289304" y="285876"/>
                  </a:lnTo>
                  <a:lnTo>
                    <a:pt x="1307846" y="239013"/>
                  </a:lnTo>
                  <a:lnTo>
                    <a:pt x="1307846" y="5969"/>
                  </a:lnTo>
                  <a:lnTo>
                    <a:pt x="1369060" y="5969"/>
                  </a:lnTo>
                  <a:lnTo>
                    <a:pt x="1369060" y="243712"/>
                  </a:lnTo>
                  <a:lnTo>
                    <a:pt x="1366841" y="268932"/>
                  </a:lnTo>
                  <a:lnTo>
                    <a:pt x="1349021" y="310703"/>
                  </a:lnTo>
                  <a:lnTo>
                    <a:pt x="1313987" y="340447"/>
                  </a:lnTo>
                  <a:lnTo>
                    <a:pt x="1266311" y="355496"/>
                  </a:lnTo>
                  <a:lnTo>
                    <a:pt x="1237996" y="357377"/>
                  </a:lnTo>
                  <a:lnTo>
                    <a:pt x="1209613" y="355542"/>
                  </a:lnTo>
                  <a:lnTo>
                    <a:pt x="1163183" y="340822"/>
                  </a:lnTo>
                  <a:lnTo>
                    <a:pt x="1130843" y="311574"/>
                  </a:lnTo>
                  <a:lnTo>
                    <a:pt x="1114548" y="269370"/>
                  </a:lnTo>
                  <a:lnTo>
                    <a:pt x="1112520" y="243459"/>
                  </a:lnTo>
                  <a:lnTo>
                    <a:pt x="1112520" y="5969"/>
                  </a:lnTo>
                  <a:close/>
                </a:path>
                <a:path w="2202815" h="357505">
                  <a:moveTo>
                    <a:pt x="786130" y="5969"/>
                  </a:moveTo>
                  <a:lnTo>
                    <a:pt x="1072261" y="5969"/>
                  </a:lnTo>
                  <a:lnTo>
                    <a:pt x="1072261" y="60451"/>
                  </a:lnTo>
                  <a:lnTo>
                    <a:pt x="957453" y="60451"/>
                  </a:lnTo>
                  <a:lnTo>
                    <a:pt x="957453" y="351536"/>
                  </a:lnTo>
                  <a:lnTo>
                    <a:pt x="896112" y="351536"/>
                  </a:lnTo>
                  <a:lnTo>
                    <a:pt x="896112" y="60451"/>
                  </a:lnTo>
                  <a:lnTo>
                    <a:pt x="786130" y="60451"/>
                  </a:lnTo>
                  <a:lnTo>
                    <a:pt x="786130" y="5969"/>
                  </a:lnTo>
                  <a:close/>
                </a:path>
                <a:path w="2202815" h="357505">
                  <a:moveTo>
                    <a:pt x="281940" y="5969"/>
                  </a:moveTo>
                  <a:lnTo>
                    <a:pt x="502412" y="5969"/>
                  </a:lnTo>
                  <a:lnTo>
                    <a:pt x="502412" y="60451"/>
                  </a:lnTo>
                  <a:lnTo>
                    <a:pt x="343281" y="60451"/>
                  </a:lnTo>
                  <a:lnTo>
                    <a:pt x="343281" y="141350"/>
                  </a:lnTo>
                  <a:lnTo>
                    <a:pt x="457454" y="141350"/>
                  </a:lnTo>
                  <a:lnTo>
                    <a:pt x="457454" y="193548"/>
                  </a:lnTo>
                  <a:lnTo>
                    <a:pt x="343281" y="193548"/>
                  </a:lnTo>
                  <a:lnTo>
                    <a:pt x="343281" y="297052"/>
                  </a:lnTo>
                  <a:lnTo>
                    <a:pt x="499872" y="297052"/>
                  </a:lnTo>
                  <a:lnTo>
                    <a:pt x="499872" y="351536"/>
                  </a:lnTo>
                  <a:lnTo>
                    <a:pt x="281940" y="351536"/>
                  </a:lnTo>
                  <a:lnTo>
                    <a:pt x="281940" y="5969"/>
                  </a:lnTo>
                  <a:close/>
                </a:path>
                <a:path w="2202815" h="357505">
                  <a:moveTo>
                    <a:pt x="0" y="5969"/>
                  </a:moveTo>
                  <a:lnTo>
                    <a:pt x="227584" y="5969"/>
                  </a:lnTo>
                  <a:lnTo>
                    <a:pt x="227584" y="60451"/>
                  </a:lnTo>
                  <a:lnTo>
                    <a:pt x="61341" y="60451"/>
                  </a:lnTo>
                  <a:lnTo>
                    <a:pt x="61341" y="141350"/>
                  </a:lnTo>
                  <a:lnTo>
                    <a:pt x="182753" y="141350"/>
                  </a:lnTo>
                  <a:lnTo>
                    <a:pt x="182753" y="193548"/>
                  </a:lnTo>
                  <a:lnTo>
                    <a:pt x="61341" y="193548"/>
                  </a:lnTo>
                  <a:lnTo>
                    <a:pt x="61341" y="351536"/>
                  </a:lnTo>
                  <a:lnTo>
                    <a:pt x="0" y="351536"/>
                  </a:lnTo>
                  <a:lnTo>
                    <a:pt x="0" y="5969"/>
                  </a:lnTo>
                  <a:close/>
                </a:path>
                <a:path w="2202815" h="357505">
                  <a:moveTo>
                    <a:pt x="1535938" y="2412"/>
                  </a:moveTo>
                  <a:lnTo>
                    <a:pt x="1593518" y="8772"/>
                  </a:lnTo>
                  <a:lnTo>
                    <a:pt x="1634632" y="27860"/>
                  </a:lnTo>
                  <a:lnTo>
                    <a:pt x="1659292" y="59688"/>
                  </a:lnTo>
                  <a:lnTo>
                    <a:pt x="1667510" y="104267"/>
                  </a:lnTo>
                  <a:lnTo>
                    <a:pt x="1666368" y="119268"/>
                  </a:lnTo>
                  <a:lnTo>
                    <a:pt x="1649349" y="160274"/>
                  </a:lnTo>
                  <a:lnTo>
                    <a:pt x="1616844" y="189741"/>
                  </a:lnTo>
                  <a:lnTo>
                    <a:pt x="1603629" y="195834"/>
                  </a:lnTo>
                  <a:lnTo>
                    <a:pt x="1705737" y="351536"/>
                  </a:lnTo>
                  <a:lnTo>
                    <a:pt x="1634998" y="351536"/>
                  </a:lnTo>
                  <a:lnTo>
                    <a:pt x="1542796" y="208787"/>
                  </a:lnTo>
                  <a:lnTo>
                    <a:pt x="1535132" y="208619"/>
                  </a:lnTo>
                  <a:lnTo>
                    <a:pt x="1526063" y="208295"/>
                  </a:lnTo>
                  <a:lnTo>
                    <a:pt x="1515614" y="207805"/>
                  </a:lnTo>
                  <a:lnTo>
                    <a:pt x="1503807" y="207137"/>
                  </a:lnTo>
                  <a:lnTo>
                    <a:pt x="1503807" y="351536"/>
                  </a:lnTo>
                  <a:lnTo>
                    <a:pt x="1440180" y="351536"/>
                  </a:lnTo>
                  <a:lnTo>
                    <a:pt x="1440180" y="5969"/>
                  </a:lnTo>
                  <a:lnTo>
                    <a:pt x="1444589" y="5851"/>
                  </a:lnTo>
                  <a:lnTo>
                    <a:pt x="1452689" y="5508"/>
                  </a:lnTo>
                  <a:lnTo>
                    <a:pt x="1464504" y="4951"/>
                  </a:lnTo>
                  <a:lnTo>
                    <a:pt x="1480058" y="4190"/>
                  </a:lnTo>
                  <a:lnTo>
                    <a:pt x="1496540" y="3430"/>
                  </a:lnTo>
                  <a:lnTo>
                    <a:pt x="1511331" y="2873"/>
                  </a:lnTo>
                  <a:lnTo>
                    <a:pt x="1524456" y="2530"/>
                  </a:lnTo>
                  <a:lnTo>
                    <a:pt x="1535938" y="2412"/>
                  </a:lnTo>
                  <a:close/>
                </a:path>
                <a:path w="2202815" h="357505">
                  <a:moveTo>
                    <a:pt x="659765" y="1270"/>
                  </a:moveTo>
                  <a:lnTo>
                    <a:pt x="686688" y="1270"/>
                  </a:lnTo>
                  <a:lnTo>
                    <a:pt x="825626" y="351536"/>
                  </a:lnTo>
                  <a:lnTo>
                    <a:pt x="757936" y="351536"/>
                  </a:lnTo>
                  <a:lnTo>
                    <a:pt x="732663" y="281432"/>
                  </a:lnTo>
                  <a:lnTo>
                    <a:pt x="614299" y="281432"/>
                  </a:lnTo>
                  <a:lnTo>
                    <a:pt x="590169" y="351536"/>
                  </a:lnTo>
                  <a:lnTo>
                    <a:pt x="521970" y="351536"/>
                  </a:lnTo>
                  <a:lnTo>
                    <a:pt x="659765" y="1270"/>
                  </a:lnTo>
                  <a:close/>
                </a:path>
                <a:path w="2202815" h="357505">
                  <a:moveTo>
                    <a:pt x="2099055" y="0"/>
                  </a:moveTo>
                  <a:lnTo>
                    <a:pt x="2126988" y="1404"/>
                  </a:lnTo>
                  <a:lnTo>
                    <a:pt x="2150967" y="5619"/>
                  </a:lnTo>
                  <a:lnTo>
                    <a:pt x="2170993" y="12644"/>
                  </a:lnTo>
                  <a:lnTo>
                    <a:pt x="2187067" y="22478"/>
                  </a:lnTo>
                  <a:lnTo>
                    <a:pt x="2168398" y="75311"/>
                  </a:lnTo>
                  <a:lnTo>
                    <a:pt x="2151991" y="65216"/>
                  </a:lnTo>
                  <a:lnTo>
                    <a:pt x="2135155" y="57991"/>
                  </a:lnTo>
                  <a:lnTo>
                    <a:pt x="2117891" y="53647"/>
                  </a:lnTo>
                  <a:lnTo>
                    <a:pt x="2100199" y="52197"/>
                  </a:lnTo>
                  <a:lnTo>
                    <a:pt x="2090201" y="52889"/>
                  </a:lnTo>
                  <a:lnTo>
                    <a:pt x="2058558" y="76263"/>
                  </a:lnTo>
                  <a:lnTo>
                    <a:pt x="2055622" y="92583"/>
                  </a:lnTo>
                  <a:lnTo>
                    <a:pt x="2059739" y="107584"/>
                  </a:lnTo>
                  <a:lnTo>
                    <a:pt x="2072084" y="122872"/>
                  </a:lnTo>
                  <a:lnTo>
                    <a:pt x="2092644" y="138445"/>
                  </a:lnTo>
                  <a:lnTo>
                    <a:pt x="2121407" y="154305"/>
                  </a:lnTo>
                  <a:lnTo>
                    <a:pt x="2137548" y="162615"/>
                  </a:lnTo>
                  <a:lnTo>
                    <a:pt x="2151284" y="170592"/>
                  </a:lnTo>
                  <a:lnTo>
                    <a:pt x="2184987" y="201041"/>
                  </a:lnTo>
                  <a:lnTo>
                    <a:pt x="2200814" y="238934"/>
                  </a:lnTo>
                  <a:lnTo>
                    <a:pt x="2202815" y="261238"/>
                  </a:lnTo>
                  <a:lnTo>
                    <a:pt x="2200743" y="281267"/>
                  </a:lnTo>
                  <a:lnTo>
                    <a:pt x="2184169" y="315799"/>
                  </a:lnTo>
                  <a:lnTo>
                    <a:pt x="2151689" y="342161"/>
                  </a:lnTo>
                  <a:lnTo>
                    <a:pt x="2107303" y="355687"/>
                  </a:lnTo>
                  <a:lnTo>
                    <a:pt x="2080895" y="357377"/>
                  </a:lnTo>
                  <a:lnTo>
                    <a:pt x="2057296" y="355828"/>
                  </a:lnTo>
                  <a:lnTo>
                    <a:pt x="2034889" y="351170"/>
                  </a:lnTo>
                  <a:lnTo>
                    <a:pt x="2013672" y="343394"/>
                  </a:lnTo>
                  <a:lnTo>
                    <a:pt x="1993646" y="332486"/>
                  </a:lnTo>
                  <a:lnTo>
                    <a:pt x="2016252" y="277495"/>
                  </a:lnTo>
                  <a:lnTo>
                    <a:pt x="2034353" y="288643"/>
                  </a:lnTo>
                  <a:lnTo>
                    <a:pt x="2052288" y="296576"/>
                  </a:lnTo>
                  <a:lnTo>
                    <a:pt x="2070080" y="301319"/>
                  </a:lnTo>
                  <a:lnTo>
                    <a:pt x="2087752" y="302895"/>
                  </a:lnTo>
                  <a:lnTo>
                    <a:pt x="2111349" y="300537"/>
                  </a:lnTo>
                  <a:lnTo>
                    <a:pt x="2128218" y="293465"/>
                  </a:lnTo>
                  <a:lnTo>
                    <a:pt x="2138348" y="281678"/>
                  </a:lnTo>
                  <a:lnTo>
                    <a:pt x="2141728" y="265175"/>
                  </a:lnTo>
                  <a:lnTo>
                    <a:pt x="2140940" y="256434"/>
                  </a:lnTo>
                  <a:lnTo>
                    <a:pt x="2120955" y="223206"/>
                  </a:lnTo>
                  <a:lnTo>
                    <a:pt x="2076450" y="195452"/>
                  </a:lnTo>
                  <a:lnTo>
                    <a:pt x="2058237" y="185975"/>
                  </a:lnTo>
                  <a:lnTo>
                    <a:pt x="2043239" y="177355"/>
                  </a:lnTo>
                  <a:lnTo>
                    <a:pt x="2010759" y="148637"/>
                  </a:lnTo>
                  <a:lnTo>
                    <a:pt x="1994755" y="103489"/>
                  </a:lnTo>
                  <a:lnTo>
                    <a:pt x="1994280" y="92963"/>
                  </a:lnTo>
                  <a:lnTo>
                    <a:pt x="1996114" y="73796"/>
                  </a:lnTo>
                  <a:lnTo>
                    <a:pt x="2023618" y="26415"/>
                  </a:lnTo>
                  <a:lnTo>
                    <a:pt x="2057193" y="6635"/>
                  </a:lnTo>
                  <a:lnTo>
                    <a:pt x="2077071" y="1662"/>
                  </a:lnTo>
                  <a:lnTo>
                    <a:pt x="2099055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36868" name="object 15"/>
          <p:cNvSpPr txBox="1">
            <a:spLocks noChangeArrowheads="1"/>
          </p:cNvSpPr>
          <p:nvPr/>
        </p:nvSpPr>
        <p:spPr bwMode="auto">
          <a:xfrm>
            <a:off x="189284" y="2204864"/>
            <a:ext cx="8335838" cy="402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57785" rIns="0" bIns="0">
            <a:spAutoFit/>
          </a:bodyPr>
          <a:lstStyle>
            <a:lvl1pPr marL="285750" indent="11239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450"/>
              </a:spcBef>
            </a:pPr>
            <a:r>
              <a:rPr lang="en-US" dirty="0">
                <a:latin typeface="Trebuchet MS" pitchFamily="34" charset="0"/>
              </a:rPr>
              <a:t>Grossly, squamous cell carcinoma of  oral cavity may have </a:t>
            </a:r>
            <a:r>
              <a:rPr lang="en-US" dirty="0" smtClean="0">
                <a:latin typeface="Trebuchet MS" pitchFamily="34" charset="0"/>
              </a:rPr>
              <a:t>the following </a:t>
            </a:r>
            <a:r>
              <a:rPr lang="en-US" dirty="0">
                <a:latin typeface="Trebuchet MS" pitchFamily="34" charset="0"/>
              </a:rPr>
              <a:t>types:</a:t>
            </a:r>
          </a:p>
          <a:p>
            <a:pPr algn="just" eaLnBrk="1" hangingPunct="1">
              <a:lnSpc>
                <a:spcPct val="150000"/>
              </a:lnSpc>
              <a:spcBef>
                <a:spcPts val="250"/>
              </a:spcBef>
              <a:buClr>
                <a:srgbClr val="B03E9A"/>
              </a:buClr>
              <a:buSzPct val="73000"/>
              <a:buFont typeface="Wingdings" pitchFamily="2" charset="2"/>
              <a:buChar char=""/>
            </a:pPr>
            <a:r>
              <a:rPr lang="en-US" dirty="0">
                <a:latin typeface="Trebuchet MS" pitchFamily="34" charset="0"/>
              </a:rPr>
              <a:t>Ulcerative type</a:t>
            </a:r>
          </a:p>
          <a:p>
            <a:pPr algn="just" eaLnBrk="1" hangingPunct="1">
              <a:lnSpc>
                <a:spcPct val="150000"/>
              </a:lnSpc>
              <a:spcBef>
                <a:spcPts val="288"/>
              </a:spcBef>
              <a:buClr>
                <a:srgbClr val="B03E9A"/>
              </a:buClr>
              <a:buSzPct val="73000"/>
              <a:buFont typeface="Wingdings" pitchFamily="2" charset="2"/>
              <a:buChar char=""/>
            </a:pPr>
            <a:r>
              <a:rPr lang="en-US" dirty="0">
                <a:latin typeface="Trebuchet MS" pitchFamily="34" charset="0"/>
              </a:rPr>
              <a:t>Papillary or </a:t>
            </a:r>
            <a:r>
              <a:rPr lang="en-US" dirty="0" err="1">
                <a:latin typeface="Trebuchet MS" pitchFamily="34" charset="0"/>
              </a:rPr>
              <a:t>verrucous</a:t>
            </a:r>
            <a:r>
              <a:rPr lang="en-US" dirty="0">
                <a:latin typeface="Trebuchet MS" pitchFamily="34" charset="0"/>
              </a:rPr>
              <a:t> type</a:t>
            </a:r>
          </a:p>
          <a:p>
            <a:pPr algn="just" eaLnBrk="1" hangingPunct="1">
              <a:lnSpc>
                <a:spcPct val="150000"/>
              </a:lnSpc>
              <a:spcBef>
                <a:spcPts val="288"/>
              </a:spcBef>
              <a:buClr>
                <a:srgbClr val="B03E9A"/>
              </a:buClr>
              <a:buSzPct val="73000"/>
              <a:buFont typeface="Wingdings" pitchFamily="2" charset="2"/>
              <a:buChar char=""/>
            </a:pPr>
            <a:r>
              <a:rPr lang="en-US" dirty="0">
                <a:latin typeface="Trebuchet MS" pitchFamily="34" charset="0"/>
              </a:rPr>
              <a:t>Nodular type</a:t>
            </a:r>
          </a:p>
          <a:p>
            <a:pPr algn="just" eaLnBrk="1" hangingPunct="1">
              <a:lnSpc>
                <a:spcPct val="150000"/>
              </a:lnSpc>
              <a:spcBef>
                <a:spcPts val="288"/>
              </a:spcBef>
              <a:buClr>
                <a:srgbClr val="B03E9A"/>
              </a:buClr>
              <a:buSzPct val="73000"/>
              <a:buFont typeface="Wingdings" pitchFamily="2" charset="2"/>
              <a:buChar char=""/>
            </a:pPr>
            <a:r>
              <a:rPr lang="en-US" dirty="0" err="1">
                <a:latin typeface="Trebuchet MS" pitchFamily="34" charset="0"/>
              </a:rPr>
              <a:t>Scirrhous</a:t>
            </a:r>
            <a:r>
              <a:rPr lang="en-US" dirty="0">
                <a:latin typeface="Trebuchet MS" pitchFamily="34" charset="0"/>
              </a:rPr>
              <a:t> </a:t>
            </a:r>
            <a:r>
              <a:rPr lang="en-US" dirty="0" smtClean="0">
                <a:latin typeface="Trebuchet MS" pitchFamily="34" charset="0"/>
              </a:rPr>
              <a:t>type</a:t>
            </a:r>
          </a:p>
          <a:p>
            <a:pPr indent="0" algn="just" eaLnBrk="1" hangingPunct="1">
              <a:lnSpc>
                <a:spcPct val="150000"/>
              </a:lnSpc>
              <a:spcBef>
                <a:spcPts val="288"/>
              </a:spcBef>
              <a:buClr>
                <a:srgbClr val="B03E9A"/>
              </a:buClr>
              <a:buSzPct val="73000"/>
            </a:pPr>
            <a:r>
              <a:rPr lang="en-US" dirty="0" smtClean="0">
                <a:latin typeface="Trebuchet MS" pitchFamily="34" charset="0"/>
              </a:rPr>
              <a:t>All </a:t>
            </a:r>
            <a:r>
              <a:rPr lang="en-US" dirty="0">
                <a:latin typeface="Trebuchet MS" pitchFamily="34" charset="0"/>
              </a:rPr>
              <a:t>these types appear on a background of leukoplakia or </a:t>
            </a:r>
            <a:r>
              <a:rPr lang="en-US" dirty="0" err="1">
                <a:latin typeface="Trebuchet MS" pitchFamily="34" charset="0"/>
              </a:rPr>
              <a:t>erythroplakia</a:t>
            </a:r>
            <a:r>
              <a:rPr lang="en-US" dirty="0">
                <a:latin typeface="Trebuchet MS" pitchFamily="34" charset="0"/>
              </a:rPr>
              <a:t> of the oral  </a:t>
            </a:r>
            <a:r>
              <a:rPr lang="en-US" dirty="0" smtClean="0">
                <a:latin typeface="Trebuchet MS" pitchFamily="34" charset="0"/>
              </a:rPr>
              <a:t>mucosa.</a:t>
            </a:r>
          </a:p>
          <a:p>
            <a:pPr indent="0" algn="just" eaLnBrk="1" hangingPunct="1">
              <a:lnSpc>
                <a:spcPct val="150000"/>
              </a:lnSpc>
              <a:spcBef>
                <a:spcPts val="288"/>
              </a:spcBef>
              <a:buClr>
                <a:srgbClr val="B03E9A"/>
              </a:buClr>
              <a:buSzPct val="73000"/>
            </a:pPr>
            <a:r>
              <a:rPr lang="en-US" dirty="0" smtClean="0">
                <a:latin typeface="Trebuchet MS" pitchFamily="34" charset="0"/>
              </a:rPr>
              <a:t>Enlarged </a:t>
            </a:r>
            <a:r>
              <a:rPr lang="en-US" dirty="0">
                <a:latin typeface="Trebuchet MS" pitchFamily="34" charset="0"/>
              </a:rPr>
              <a:t>cervical lymph nodes may be  present.</a:t>
            </a:r>
          </a:p>
        </p:txBody>
      </p:sp>
    </p:spTree>
    <p:extLst>
      <p:ext uri="{BB962C8B-B14F-4D97-AF65-F5344CB8AC3E}">
        <p14:creationId xmlns:p14="http://schemas.microsoft.com/office/powerpoint/2010/main" val="69277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object 2"/>
          <p:cNvGrpSpPr>
            <a:grpSpLocks/>
          </p:cNvGrpSpPr>
          <p:nvPr/>
        </p:nvGrpSpPr>
        <p:grpSpPr bwMode="auto">
          <a:xfrm>
            <a:off x="611124" y="712459"/>
            <a:ext cx="4681537" cy="360363"/>
            <a:chOff x="537413" y="999236"/>
            <a:chExt cx="4680585" cy="359410"/>
          </a:xfrm>
        </p:grpSpPr>
        <p:pic>
          <p:nvPicPr>
            <p:cNvPr id="37892" name="object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02" y="1000125"/>
              <a:ext cx="4678222" cy="35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3" name="object 4"/>
            <p:cNvSpPr>
              <a:spLocks/>
            </p:cNvSpPr>
            <p:nvPr/>
          </p:nvSpPr>
          <p:spPr bwMode="auto">
            <a:xfrm>
              <a:off x="2180462" y="1107186"/>
              <a:ext cx="2670810" cy="127635"/>
            </a:xfrm>
            <a:custGeom>
              <a:avLst/>
              <a:gdLst>
                <a:gd name="T0" fmla="*/ 2629281 w 2670810"/>
                <a:gd name="T1" fmla="*/ 0 h 127634"/>
                <a:gd name="T2" fmla="*/ 2587752 w 2670810"/>
                <a:gd name="T3" fmla="*/ 127641 h 127634"/>
                <a:gd name="T4" fmla="*/ 2670810 w 2670810"/>
                <a:gd name="T5" fmla="*/ 127641 h 127634"/>
                <a:gd name="T6" fmla="*/ 2629281 w 2670810"/>
                <a:gd name="T7" fmla="*/ 0 h 127634"/>
                <a:gd name="T8" fmla="*/ 41529 w 2670810"/>
                <a:gd name="T9" fmla="*/ 0 h 127634"/>
                <a:gd name="T10" fmla="*/ 0 w 2670810"/>
                <a:gd name="T11" fmla="*/ 127641 h 127634"/>
                <a:gd name="T12" fmla="*/ 83057 w 2670810"/>
                <a:gd name="T13" fmla="*/ 127641 h 127634"/>
                <a:gd name="T14" fmla="*/ 41529 w 2670810"/>
                <a:gd name="T15" fmla="*/ 0 h 1276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70810" h="127634">
                  <a:moveTo>
                    <a:pt x="2629281" y="0"/>
                  </a:moveTo>
                  <a:lnTo>
                    <a:pt x="2587752" y="127635"/>
                  </a:lnTo>
                  <a:lnTo>
                    <a:pt x="2670810" y="127635"/>
                  </a:lnTo>
                  <a:lnTo>
                    <a:pt x="2629281" y="0"/>
                  </a:lnTo>
                  <a:close/>
                </a:path>
                <a:path w="2670810" h="127634">
                  <a:moveTo>
                    <a:pt x="41529" y="0"/>
                  </a:moveTo>
                  <a:lnTo>
                    <a:pt x="0" y="127635"/>
                  </a:lnTo>
                  <a:lnTo>
                    <a:pt x="83057" y="127635"/>
                  </a:lnTo>
                  <a:lnTo>
                    <a:pt x="41529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pic>
          <p:nvPicPr>
            <p:cNvPr id="37894" name="object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7065" y="1057402"/>
              <a:ext cx="106933" cy="115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object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772" y="1053719"/>
              <a:ext cx="176402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object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221" y="1053719"/>
              <a:ext cx="176402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object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988" y="1053719"/>
              <a:ext cx="176402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8" name="object 9"/>
            <p:cNvSpPr>
              <a:spLocks/>
            </p:cNvSpPr>
            <p:nvPr/>
          </p:nvSpPr>
          <p:spPr bwMode="auto">
            <a:xfrm>
              <a:off x="538302" y="1000125"/>
              <a:ext cx="4678680" cy="357505"/>
            </a:xfrm>
            <a:custGeom>
              <a:avLst/>
              <a:gdLst>
                <a:gd name="T0" fmla="*/ 4678222 w 4678680"/>
                <a:gd name="T1" fmla="*/ 351663 h 357505"/>
                <a:gd name="T2" fmla="*/ 3787190 w 4678680"/>
                <a:gd name="T3" fmla="*/ 351663 h 357505"/>
                <a:gd name="T4" fmla="*/ 2854883 w 4678680"/>
                <a:gd name="T5" fmla="*/ 297179 h 357505"/>
                <a:gd name="T6" fmla="*/ 2122982 w 4678680"/>
                <a:gd name="T7" fmla="*/ 6096 h 357505"/>
                <a:gd name="T8" fmla="*/ 2382443 w 4678680"/>
                <a:gd name="T9" fmla="*/ 6096 h 357505"/>
                <a:gd name="T10" fmla="*/ 2184323 w 4678680"/>
                <a:gd name="T11" fmla="*/ 351663 h 357505"/>
                <a:gd name="T12" fmla="*/ 2082723 w 4678680"/>
                <a:gd name="T13" fmla="*/ 60578 h 357505"/>
                <a:gd name="T14" fmla="*/ 1796592 w 4678680"/>
                <a:gd name="T15" fmla="*/ 60578 h 357505"/>
                <a:gd name="T16" fmla="*/ 852347 w 4678680"/>
                <a:gd name="T17" fmla="*/ 60578 h 357505"/>
                <a:gd name="T18" fmla="*/ 681037 w 4678680"/>
                <a:gd name="T19" fmla="*/ 6096 h 357505"/>
                <a:gd name="T20" fmla="*/ 331889 w 4678680"/>
                <a:gd name="T21" fmla="*/ 6096 h 357505"/>
                <a:gd name="T22" fmla="*/ 198856 w 4678680"/>
                <a:gd name="T23" fmla="*/ 6096 h 357505"/>
                <a:gd name="T24" fmla="*/ 61328 w 4678680"/>
                <a:gd name="T25" fmla="*/ 195961 h 357505"/>
                <a:gd name="T26" fmla="*/ 1428136 w 4678680"/>
                <a:gd name="T27" fmla="*/ 5254 h 357505"/>
                <a:gd name="T28" fmla="*/ 1541938 w 4678680"/>
                <a:gd name="T29" fmla="*/ 150108 h 357505"/>
                <a:gd name="T30" fmla="*/ 1401797 w 4678680"/>
                <a:gd name="T31" fmla="*/ 226089 h 357505"/>
                <a:gd name="T32" fmla="*/ 1318310 w 4678680"/>
                <a:gd name="T33" fmla="*/ 351663 h 357505"/>
                <a:gd name="T34" fmla="*/ 1389938 w 4678680"/>
                <a:gd name="T35" fmla="*/ 3683 h 357505"/>
                <a:gd name="T36" fmla="*/ 4330877 w 4678680"/>
                <a:gd name="T37" fmla="*/ 281559 h 357505"/>
                <a:gd name="T38" fmla="*/ 1670227 w 4678680"/>
                <a:gd name="T39" fmla="*/ 1397 h 357505"/>
                <a:gd name="T40" fmla="*/ 1624761 w 4678680"/>
                <a:gd name="T41" fmla="*/ 281559 h 357505"/>
                <a:gd name="T42" fmla="*/ 4028770 w 4678680"/>
                <a:gd name="T43" fmla="*/ 1650 h 357505"/>
                <a:gd name="T44" fmla="*/ 4058564 w 4678680"/>
                <a:gd name="T45" fmla="*/ 66202 h 357505"/>
                <a:gd name="T46" fmla="*/ 3948282 w 4678680"/>
                <a:gd name="T47" fmla="*/ 75096 h 357505"/>
                <a:gd name="T48" fmla="*/ 3920348 w 4678680"/>
                <a:gd name="T49" fmla="*/ 252793 h 357505"/>
                <a:gd name="T50" fmla="*/ 4061117 w 4678680"/>
                <a:gd name="T51" fmla="*/ 283412 h 357505"/>
                <a:gd name="T52" fmla="*/ 4028915 w 4678680"/>
                <a:gd name="T53" fmla="*/ 355026 h 357505"/>
                <a:gd name="T54" fmla="*/ 3844809 w 4678680"/>
                <a:gd name="T55" fmla="*/ 218940 h 357505"/>
                <a:gd name="T56" fmla="*/ 3967429 w 4678680"/>
                <a:gd name="T57" fmla="*/ 3361 h 357505"/>
                <a:gd name="T58" fmla="*/ 3634260 w 4678680"/>
                <a:gd name="T59" fmla="*/ 19307 h 357505"/>
                <a:gd name="T60" fmla="*/ 3575005 w 4678680"/>
                <a:gd name="T61" fmla="*/ 57118 h 357505"/>
                <a:gd name="T62" fmla="*/ 3449047 w 4678680"/>
                <a:gd name="T63" fmla="*/ 154289 h 357505"/>
                <a:gd name="T64" fmla="*/ 3531210 w 4678680"/>
                <a:gd name="T65" fmla="*/ 300970 h 357505"/>
                <a:gd name="T66" fmla="*/ 3560876 w 4678680"/>
                <a:gd name="T67" fmla="*/ 217170 h 357505"/>
                <a:gd name="T68" fmla="*/ 3579196 w 4678680"/>
                <a:gd name="T69" fmla="*/ 355012 h 357505"/>
                <a:gd name="T70" fmla="*/ 3386299 w 4678680"/>
                <a:gd name="T71" fmla="*/ 218191 h 357505"/>
                <a:gd name="T72" fmla="*/ 3520538 w 4678680"/>
                <a:gd name="T73" fmla="*/ 3266 h 357505"/>
                <a:gd name="T74" fmla="*/ 625715 w 4678680"/>
                <a:gd name="T75" fmla="*/ 12771 h 357505"/>
                <a:gd name="T76" fmla="*/ 572638 w 4678680"/>
                <a:gd name="T77" fmla="*/ 53774 h 357505"/>
                <a:gd name="T78" fmla="*/ 514462 w 4678680"/>
                <a:gd name="T79" fmla="*/ 107711 h 357505"/>
                <a:gd name="T80" fmla="*/ 606001 w 4678680"/>
                <a:gd name="T81" fmla="*/ 170719 h 357505"/>
                <a:gd name="T82" fmla="*/ 638902 w 4678680"/>
                <a:gd name="T83" fmla="*/ 315926 h 357505"/>
                <a:gd name="T84" fmla="*/ 489589 w 4678680"/>
                <a:gd name="T85" fmla="*/ 351297 h 357505"/>
                <a:gd name="T86" fmla="*/ 506987 w 4678680"/>
                <a:gd name="T87" fmla="*/ 296703 h 357505"/>
                <a:gd name="T88" fmla="*/ 593078 w 4678680"/>
                <a:gd name="T89" fmla="*/ 281805 h 357505"/>
                <a:gd name="T90" fmla="*/ 512973 w 4678680"/>
                <a:gd name="T91" fmla="*/ 186102 h 357505"/>
                <a:gd name="T92" fmla="*/ 450855 w 4678680"/>
                <a:gd name="T93" fmla="*/ 73923 h 357505"/>
                <a:gd name="T94" fmla="*/ 3192322 w 4678680"/>
                <a:gd name="T95" fmla="*/ 0 h 357505"/>
                <a:gd name="T96" fmla="*/ 3343040 w 4678680"/>
                <a:gd name="T97" fmla="*/ 215542 h 357505"/>
                <a:gd name="T98" fmla="*/ 3154808 w 4678680"/>
                <a:gd name="T99" fmla="*/ 354478 h 357505"/>
                <a:gd name="T100" fmla="*/ 3046256 w 4678680"/>
                <a:gd name="T101" fmla="*/ 140440 h 357505"/>
                <a:gd name="T102" fmla="*/ 2585770 w 4678680"/>
                <a:gd name="T103" fmla="*/ 0 h 357505"/>
                <a:gd name="T104" fmla="*/ 2736488 w 4678680"/>
                <a:gd name="T105" fmla="*/ 215542 h 357505"/>
                <a:gd name="T106" fmla="*/ 2548256 w 4678680"/>
                <a:gd name="T107" fmla="*/ 354478 h 357505"/>
                <a:gd name="T108" fmla="*/ 2439704 w 4678680"/>
                <a:gd name="T109" fmla="*/ 140440 h 357505"/>
                <a:gd name="T110" fmla="*/ 1110538 w 4678680"/>
                <a:gd name="T111" fmla="*/ 0 h 357505"/>
                <a:gd name="T112" fmla="*/ 1261256 w 4678680"/>
                <a:gd name="T113" fmla="*/ 215542 h 357505"/>
                <a:gd name="T114" fmla="*/ 1073024 w 4678680"/>
                <a:gd name="T115" fmla="*/ 354478 h 357505"/>
                <a:gd name="T116" fmla="*/ 964472 w 4678680"/>
                <a:gd name="T117" fmla="*/ 140440 h 3575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678680" h="357505">
                  <a:moveTo>
                    <a:pt x="4460798" y="6096"/>
                  </a:moveTo>
                  <a:lnTo>
                    <a:pt x="4522139" y="6096"/>
                  </a:lnTo>
                  <a:lnTo>
                    <a:pt x="4522139" y="297179"/>
                  </a:lnTo>
                  <a:lnTo>
                    <a:pt x="4678222" y="297179"/>
                  </a:lnTo>
                  <a:lnTo>
                    <a:pt x="4678222" y="351663"/>
                  </a:lnTo>
                  <a:lnTo>
                    <a:pt x="4460798" y="351663"/>
                  </a:lnTo>
                  <a:lnTo>
                    <a:pt x="4460798" y="6096"/>
                  </a:lnTo>
                  <a:close/>
                </a:path>
                <a:path w="4678680" h="357505">
                  <a:moveTo>
                    <a:pt x="3725849" y="6096"/>
                  </a:moveTo>
                  <a:lnTo>
                    <a:pt x="3787190" y="6096"/>
                  </a:lnTo>
                  <a:lnTo>
                    <a:pt x="3787190" y="351663"/>
                  </a:lnTo>
                  <a:lnTo>
                    <a:pt x="3725849" y="351663"/>
                  </a:lnTo>
                  <a:lnTo>
                    <a:pt x="3725849" y="6096"/>
                  </a:lnTo>
                  <a:close/>
                </a:path>
                <a:path w="4678680" h="357505">
                  <a:moveTo>
                    <a:pt x="2793542" y="6096"/>
                  </a:moveTo>
                  <a:lnTo>
                    <a:pt x="2854883" y="6096"/>
                  </a:lnTo>
                  <a:lnTo>
                    <a:pt x="2854883" y="297179"/>
                  </a:lnTo>
                  <a:lnTo>
                    <a:pt x="3010966" y="297179"/>
                  </a:lnTo>
                  <a:lnTo>
                    <a:pt x="3010966" y="351663"/>
                  </a:lnTo>
                  <a:lnTo>
                    <a:pt x="2793542" y="351663"/>
                  </a:lnTo>
                  <a:lnTo>
                    <a:pt x="2793542" y="6096"/>
                  </a:lnTo>
                  <a:close/>
                </a:path>
                <a:path w="4678680" h="357505">
                  <a:moveTo>
                    <a:pt x="2122982" y="6096"/>
                  </a:moveTo>
                  <a:lnTo>
                    <a:pt x="2184323" y="6096"/>
                  </a:lnTo>
                  <a:lnTo>
                    <a:pt x="2184323" y="141477"/>
                  </a:lnTo>
                  <a:lnTo>
                    <a:pt x="2321737" y="141477"/>
                  </a:lnTo>
                  <a:lnTo>
                    <a:pt x="2321737" y="6096"/>
                  </a:lnTo>
                  <a:lnTo>
                    <a:pt x="2382443" y="6096"/>
                  </a:lnTo>
                  <a:lnTo>
                    <a:pt x="2382443" y="351663"/>
                  </a:lnTo>
                  <a:lnTo>
                    <a:pt x="2321737" y="351663"/>
                  </a:lnTo>
                  <a:lnTo>
                    <a:pt x="2321737" y="195961"/>
                  </a:lnTo>
                  <a:lnTo>
                    <a:pt x="2184323" y="195961"/>
                  </a:lnTo>
                  <a:lnTo>
                    <a:pt x="2184323" y="351663"/>
                  </a:lnTo>
                  <a:lnTo>
                    <a:pt x="2122982" y="351663"/>
                  </a:lnTo>
                  <a:lnTo>
                    <a:pt x="2122982" y="6096"/>
                  </a:lnTo>
                  <a:close/>
                </a:path>
                <a:path w="4678680" h="357505">
                  <a:moveTo>
                    <a:pt x="1796592" y="6096"/>
                  </a:moveTo>
                  <a:lnTo>
                    <a:pt x="2082723" y="6096"/>
                  </a:lnTo>
                  <a:lnTo>
                    <a:pt x="2082723" y="60578"/>
                  </a:lnTo>
                  <a:lnTo>
                    <a:pt x="1967915" y="60578"/>
                  </a:lnTo>
                  <a:lnTo>
                    <a:pt x="1967915" y="351663"/>
                  </a:lnTo>
                  <a:lnTo>
                    <a:pt x="1906574" y="351663"/>
                  </a:lnTo>
                  <a:lnTo>
                    <a:pt x="1906574" y="60578"/>
                  </a:lnTo>
                  <a:lnTo>
                    <a:pt x="1796592" y="60578"/>
                  </a:lnTo>
                  <a:lnTo>
                    <a:pt x="1796592" y="6096"/>
                  </a:lnTo>
                  <a:close/>
                </a:path>
                <a:path w="4678680" h="357505">
                  <a:moveTo>
                    <a:pt x="681037" y="6096"/>
                  </a:moveTo>
                  <a:lnTo>
                    <a:pt x="967155" y="6096"/>
                  </a:lnTo>
                  <a:lnTo>
                    <a:pt x="967155" y="60578"/>
                  </a:lnTo>
                  <a:lnTo>
                    <a:pt x="852347" y="60578"/>
                  </a:lnTo>
                  <a:lnTo>
                    <a:pt x="852347" y="351663"/>
                  </a:lnTo>
                  <a:lnTo>
                    <a:pt x="791006" y="351663"/>
                  </a:lnTo>
                  <a:lnTo>
                    <a:pt x="791006" y="60578"/>
                  </a:lnTo>
                  <a:lnTo>
                    <a:pt x="681037" y="60578"/>
                  </a:lnTo>
                  <a:lnTo>
                    <a:pt x="681037" y="6096"/>
                  </a:lnTo>
                  <a:close/>
                </a:path>
                <a:path w="4678680" h="357505">
                  <a:moveTo>
                    <a:pt x="331889" y="6096"/>
                  </a:moveTo>
                  <a:lnTo>
                    <a:pt x="393217" y="6096"/>
                  </a:lnTo>
                  <a:lnTo>
                    <a:pt x="393217" y="351663"/>
                  </a:lnTo>
                  <a:lnTo>
                    <a:pt x="331889" y="351663"/>
                  </a:lnTo>
                  <a:lnTo>
                    <a:pt x="331889" y="6096"/>
                  </a:lnTo>
                  <a:close/>
                </a:path>
                <a:path w="4678680" h="357505">
                  <a:moveTo>
                    <a:pt x="0" y="6096"/>
                  </a:moveTo>
                  <a:lnTo>
                    <a:pt x="61328" y="6096"/>
                  </a:lnTo>
                  <a:lnTo>
                    <a:pt x="61328" y="141477"/>
                  </a:lnTo>
                  <a:lnTo>
                    <a:pt x="198856" y="141477"/>
                  </a:lnTo>
                  <a:lnTo>
                    <a:pt x="198856" y="6096"/>
                  </a:lnTo>
                  <a:lnTo>
                    <a:pt x="259486" y="6096"/>
                  </a:lnTo>
                  <a:lnTo>
                    <a:pt x="259486" y="351663"/>
                  </a:lnTo>
                  <a:lnTo>
                    <a:pt x="198856" y="351663"/>
                  </a:lnTo>
                  <a:lnTo>
                    <a:pt x="198856" y="195961"/>
                  </a:lnTo>
                  <a:lnTo>
                    <a:pt x="61328" y="195961"/>
                  </a:lnTo>
                  <a:lnTo>
                    <a:pt x="61328" y="351663"/>
                  </a:lnTo>
                  <a:lnTo>
                    <a:pt x="0" y="351663"/>
                  </a:lnTo>
                  <a:lnTo>
                    <a:pt x="0" y="6096"/>
                  </a:lnTo>
                  <a:close/>
                </a:path>
                <a:path w="4678680" h="357505">
                  <a:moveTo>
                    <a:pt x="1389938" y="3683"/>
                  </a:moveTo>
                  <a:lnTo>
                    <a:pt x="1428136" y="5254"/>
                  </a:lnTo>
                  <a:lnTo>
                    <a:pt x="1488004" y="17827"/>
                  </a:lnTo>
                  <a:lnTo>
                    <a:pt x="1526275" y="43164"/>
                  </a:lnTo>
                  <a:lnTo>
                    <a:pt x="1545186" y="82407"/>
                  </a:lnTo>
                  <a:lnTo>
                    <a:pt x="1547545" y="107314"/>
                  </a:lnTo>
                  <a:lnTo>
                    <a:pt x="1541938" y="150108"/>
                  </a:lnTo>
                  <a:lnTo>
                    <a:pt x="1525120" y="183393"/>
                  </a:lnTo>
                  <a:lnTo>
                    <a:pt x="1497098" y="207167"/>
                  </a:lnTo>
                  <a:lnTo>
                    <a:pt x="1457877" y="221432"/>
                  </a:lnTo>
                  <a:lnTo>
                    <a:pt x="1407464" y="226187"/>
                  </a:lnTo>
                  <a:lnTo>
                    <a:pt x="1401797" y="226089"/>
                  </a:lnTo>
                  <a:lnTo>
                    <a:pt x="1395272" y="225790"/>
                  </a:lnTo>
                  <a:lnTo>
                    <a:pt x="1387890" y="225276"/>
                  </a:lnTo>
                  <a:lnTo>
                    <a:pt x="1379651" y="224536"/>
                  </a:lnTo>
                  <a:lnTo>
                    <a:pt x="1379651" y="351663"/>
                  </a:lnTo>
                  <a:lnTo>
                    <a:pt x="1318310" y="351663"/>
                  </a:lnTo>
                  <a:lnTo>
                    <a:pt x="1318310" y="6350"/>
                  </a:lnTo>
                  <a:lnTo>
                    <a:pt x="1345790" y="5183"/>
                  </a:lnTo>
                  <a:lnTo>
                    <a:pt x="1366888" y="4349"/>
                  </a:lnTo>
                  <a:lnTo>
                    <a:pt x="1381604" y="3849"/>
                  </a:lnTo>
                  <a:lnTo>
                    <a:pt x="1389938" y="3683"/>
                  </a:lnTo>
                  <a:close/>
                </a:path>
                <a:path w="4678680" h="357505">
                  <a:moveTo>
                    <a:pt x="4257979" y="1397"/>
                  </a:moveTo>
                  <a:lnTo>
                    <a:pt x="4284903" y="1397"/>
                  </a:lnTo>
                  <a:lnTo>
                    <a:pt x="4423841" y="351663"/>
                  </a:lnTo>
                  <a:lnTo>
                    <a:pt x="4356150" y="351663"/>
                  </a:lnTo>
                  <a:lnTo>
                    <a:pt x="4330877" y="281559"/>
                  </a:lnTo>
                  <a:lnTo>
                    <a:pt x="4212513" y="281559"/>
                  </a:lnTo>
                  <a:lnTo>
                    <a:pt x="4188383" y="351663"/>
                  </a:lnTo>
                  <a:lnTo>
                    <a:pt x="4120184" y="351663"/>
                  </a:lnTo>
                  <a:lnTo>
                    <a:pt x="4257979" y="1397"/>
                  </a:lnTo>
                  <a:close/>
                </a:path>
                <a:path w="4678680" h="357505">
                  <a:moveTo>
                    <a:pt x="1670227" y="1397"/>
                  </a:moveTo>
                  <a:lnTo>
                    <a:pt x="1697151" y="1397"/>
                  </a:lnTo>
                  <a:lnTo>
                    <a:pt x="1836089" y="351663"/>
                  </a:lnTo>
                  <a:lnTo>
                    <a:pt x="1768398" y="351663"/>
                  </a:lnTo>
                  <a:lnTo>
                    <a:pt x="1743125" y="281559"/>
                  </a:lnTo>
                  <a:lnTo>
                    <a:pt x="1624761" y="281559"/>
                  </a:lnTo>
                  <a:lnTo>
                    <a:pt x="1600631" y="351663"/>
                  </a:lnTo>
                  <a:lnTo>
                    <a:pt x="1532432" y="351663"/>
                  </a:lnTo>
                  <a:lnTo>
                    <a:pt x="1670227" y="1397"/>
                  </a:lnTo>
                  <a:close/>
                </a:path>
                <a:path w="4678680" h="357505">
                  <a:moveTo>
                    <a:pt x="4000550" y="126"/>
                  </a:moveTo>
                  <a:lnTo>
                    <a:pt x="4028770" y="1650"/>
                  </a:lnTo>
                  <a:lnTo>
                    <a:pt x="4054001" y="6223"/>
                  </a:lnTo>
                  <a:lnTo>
                    <a:pt x="4076256" y="13843"/>
                  </a:lnTo>
                  <a:lnTo>
                    <a:pt x="4095546" y="24511"/>
                  </a:lnTo>
                  <a:lnTo>
                    <a:pt x="4070400" y="75184"/>
                  </a:lnTo>
                  <a:lnTo>
                    <a:pt x="4058564" y="66202"/>
                  </a:lnTo>
                  <a:lnTo>
                    <a:pt x="4043619" y="59816"/>
                  </a:lnTo>
                  <a:lnTo>
                    <a:pt x="4025555" y="56003"/>
                  </a:lnTo>
                  <a:lnTo>
                    <a:pt x="4004360" y="54737"/>
                  </a:lnTo>
                  <a:lnTo>
                    <a:pt x="3983715" y="56999"/>
                  </a:lnTo>
                  <a:lnTo>
                    <a:pt x="3948282" y="75096"/>
                  </a:lnTo>
                  <a:lnTo>
                    <a:pt x="3921473" y="110222"/>
                  </a:lnTo>
                  <a:lnTo>
                    <a:pt x="3907670" y="155993"/>
                  </a:lnTo>
                  <a:lnTo>
                    <a:pt x="3905935" y="182499"/>
                  </a:lnTo>
                  <a:lnTo>
                    <a:pt x="3907533" y="208787"/>
                  </a:lnTo>
                  <a:lnTo>
                    <a:pt x="3920348" y="252793"/>
                  </a:lnTo>
                  <a:lnTo>
                    <a:pt x="3945424" y="284751"/>
                  </a:lnTo>
                  <a:lnTo>
                    <a:pt x="3999788" y="303022"/>
                  </a:lnTo>
                  <a:lnTo>
                    <a:pt x="4022914" y="300851"/>
                  </a:lnTo>
                  <a:lnTo>
                    <a:pt x="4043349" y="294322"/>
                  </a:lnTo>
                  <a:lnTo>
                    <a:pt x="4061117" y="283412"/>
                  </a:lnTo>
                  <a:lnTo>
                    <a:pt x="4076242" y="268097"/>
                  </a:lnTo>
                  <a:lnTo>
                    <a:pt x="4104817" y="317753"/>
                  </a:lnTo>
                  <a:lnTo>
                    <a:pt x="4083882" y="335162"/>
                  </a:lnTo>
                  <a:lnTo>
                    <a:pt x="4058589" y="347583"/>
                  </a:lnTo>
                  <a:lnTo>
                    <a:pt x="4028915" y="355026"/>
                  </a:lnTo>
                  <a:lnTo>
                    <a:pt x="3994835" y="357504"/>
                  </a:lnTo>
                  <a:lnTo>
                    <a:pt x="3960662" y="354528"/>
                  </a:lnTo>
                  <a:lnTo>
                    <a:pt x="3904413" y="330715"/>
                  </a:lnTo>
                  <a:lnTo>
                    <a:pt x="3864811" y="283900"/>
                  </a:lnTo>
                  <a:lnTo>
                    <a:pt x="3844809" y="218940"/>
                  </a:lnTo>
                  <a:lnTo>
                    <a:pt x="3842308" y="179959"/>
                  </a:lnTo>
                  <a:lnTo>
                    <a:pt x="3845075" y="143164"/>
                  </a:lnTo>
                  <a:lnTo>
                    <a:pt x="3867276" y="79053"/>
                  </a:lnTo>
                  <a:lnTo>
                    <a:pt x="3910521" y="29166"/>
                  </a:lnTo>
                  <a:lnTo>
                    <a:pt x="3967429" y="3361"/>
                  </a:lnTo>
                  <a:lnTo>
                    <a:pt x="4000550" y="126"/>
                  </a:lnTo>
                  <a:close/>
                </a:path>
                <a:path w="4678680" h="357505">
                  <a:moveTo>
                    <a:pt x="3558590" y="126"/>
                  </a:moveTo>
                  <a:lnTo>
                    <a:pt x="3585925" y="2266"/>
                  </a:lnTo>
                  <a:lnTo>
                    <a:pt x="3611152" y="8667"/>
                  </a:lnTo>
                  <a:lnTo>
                    <a:pt x="3634260" y="19307"/>
                  </a:lnTo>
                  <a:lnTo>
                    <a:pt x="3655237" y="34162"/>
                  </a:lnTo>
                  <a:lnTo>
                    <a:pt x="3629583" y="83438"/>
                  </a:lnTo>
                  <a:lnTo>
                    <a:pt x="3623416" y="78603"/>
                  </a:lnTo>
                  <a:lnTo>
                    <a:pt x="3615772" y="73802"/>
                  </a:lnTo>
                  <a:lnTo>
                    <a:pt x="3575005" y="57118"/>
                  </a:lnTo>
                  <a:lnTo>
                    <a:pt x="3557193" y="54737"/>
                  </a:lnTo>
                  <a:lnTo>
                    <a:pt x="3533022" y="56884"/>
                  </a:lnTo>
                  <a:lnTo>
                    <a:pt x="3492775" y="74132"/>
                  </a:lnTo>
                  <a:lnTo>
                    <a:pt x="3463767" y="107997"/>
                  </a:lnTo>
                  <a:lnTo>
                    <a:pt x="3449047" y="154289"/>
                  </a:lnTo>
                  <a:lnTo>
                    <a:pt x="3447211" y="181863"/>
                  </a:lnTo>
                  <a:lnTo>
                    <a:pt x="3449021" y="208029"/>
                  </a:lnTo>
                  <a:lnTo>
                    <a:pt x="3463499" y="252122"/>
                  </a:lnTo>
                  <a:lnTo>
                    <a:pt x="3491880" y="284483"/>
                  </a:lnTo>
                  <a:lnTo>
                    <a:pt x="3531210" y="300970"/>
                  </a:lnTo>
                  <a:lnTo>
                    <a:pt x="3554780" y="303022"/>
                  </a:lnTo>
                  <a:lnTo>
                    <a:pt x="3570447" y="301902"/>
                  </a:lnTo>
                  <a:lnTo>
                    <a:pt x="3608755" y="285114"/>
                  </a:lnTo>
                  <a:lnTo>
                    <a:pt x="3608755" y="217170"/>
                  </a:lnTo>
                  <a:lnTo>
                    <a:pt x="3560876" y="217170"/>
                  </a:lnTo>
                  <a:lnTo>
                    <a:pt x="3560876" y="164846"/>
                  </a:lnTo>
                  <a:lnTo>
                    <a:pt x="3670096" y="164846"/>
                  </a:lnTo>
                  <a:lnTo>
                    <a:pt x="3670096" y="319532"/>
                  </a:lnTo>
                  <a:lnTo>
                    <a:pt x="3630163" y="341999"/>
                  </a:lnTo>
                  <a:lnTo>
                    <a:pt x="3579196" y="355012"/>
                  </a:lnTo>
                  <a:lnTo>
                    <a:pt x="3544874" y="357504"/>
                  </a:lnTo>
                  <a:lnTo>
                    <a:pt x="3509654" y="354476"/>
                  </a:lnTo>
                  <a:lnTo>
                    <a:pt x="3450738" y="330180"/>
                  </a:lnTo>
                  <a:lnTo>
                    <a:pt x="3408016" y="282529"/>
                  </a:lnTo>
                  <a:lnTo>
                    <a:pt x="3386299" y="218191"/>
                  </a:lnTo>
                  <a:lnTo>
                    <a:pt x="3383584" y="180212"/>
                  </a:lnTo>
                  <a:lnTo>
                    <a:pt x="3386539" y="142087"/>
                  </a:lnTo>
                  <a:lnTo>
                    <a:pt x="3410213" y="77075"/>
                  </a:lnTo>
                  <a:lnTo>
                    <a:pt x="3456720" y="28309"/>
                  </a:lnTo>
                  <a:lnTo>
                    <a:pt x="3520538" y="3266"/>
                  </a:lnTo>
                  <a:lnTo>
                    <a:pt x="3558590" y="126"/>
                  </a:lnTo>
                  <a:close/>
                </a:path>
                <a:path w="4678680" h="357505">
                  <a:moveTo>
                    <a:pt x="553758" y="126"/>
                  </a:moveTo>
                  <a:lnTo>
                    <a:pt x="581723" y="1531"/>
                  </a:lnTo>
                  <a:lnTo>
                    <a:pt x="605709" y="5746"/>
                  </a:lnTo>
                  <a:lnTo>
                    <a:pt x="625715" y="12771"/>
                  </a:lnTo>
                  <a:lnTo>
                    <a:pt x="641743" y="22605"/>
                  </a:lnTo>
                  <a:lnTo>
                    <a:pt x="623100" y="75437"/>
                  </a:lnTo>
                  <a:lnTo>
                    <a:pt x="606724" y="65343"/>
                  </a:lnTo>
                  <a:lnTo>
                    <a:pt x="589903" y="58118"/>
                  </a:lnTo>
                  <a:lnTo>
                    <a:pt x="572638" y="53774"/>
                  </a:lnTo>
                  <a:lnTo>
                    <a:pt x="554926" y="52324"/>
                  </a:lnTo>
                  <a:lnTo>
                    <a:pt x="544911" y="53016"/>
                  </a:lnTo>
                  <a:lnTo>
                    <a:pt x="513265" y="76390"/>
                  </a:lnTo>
                  <a:lnTo>
                    <a:pt x="510349" y="92710"/>
                  </a:lnTo>
                  <a:lnTo>
                    <a:pt x="514462" y="107711"/>
                  </a:lnTo>
                  <a:lnTo>
                    <a:pt x="526800" y="122999"/>
                  </a:lnTo>
                  <a:lnTo>
                    <a:pt x="547366" y="138572"/>
                  </a:lnTo>
                  <a:lnTo>
                    <a:pt x="576160" y="154432"/>
                  </a:lnTo>
                  <a:lnTo>
                    <a:pt x="592288" y="162742"/>
                  </a:lnTo>
                  <a:lnTo>
                    <a:pt x="606001" y="170719"/>
                  </a:lnTo>
                  <a:lnTo>
                    <a:pt x="639679" y="201168"/>
                  </a:lnTo>
                  <a:lnTo>
                    <a:pt x="655540" y="239061"/>
                  </a:lnTo>
                  <a:lnTo>
                    <a:pt x="657542" y="261365"/>
                  </a:lnTo>
                  <a:lnTo>
                    <a:pt x="655471" y="281394"/>
                  </a:lnTo>
                  <a:lnTo>
                    <a:pt x="638902" y="315926"/>
                  </a:lnTo>
                  <a:lnTo>
                    <a:pt x="606427" y="342288"/>
                  </a:lnTo>
                  <a:lnTo>
                    <a:pt x="562016" y="355814"/>
                  </a:lnTo>
                  <a:lnTo>
                    <a:pt x="535584" y="357504"/>
                  </a:lnTo>
                  <a:lnTo>
                    <a:pt x="511998" y="355955"/>
                  </a:lnTo>
                  <a:lnTo>
                    <a:pt x="489589" y="351297"/>
                  </a:lnTo>
                  <a:lnTo>
                    <a:pt x="468359" y="343521"/>
                  </a:lnTo>
                  <a:lnTo>
                    <a:pt x="448310" y="332613"/>
                  </a:lnTo>
                  <a:lnTo>
                    <a:pt x="470954" y="277622"/>
                  </a:lnTo>
                  <a:lnTo>
                    <a:pt x="489044" y="288770"/>
                  </a:lnTo>
                  <a:lnTo>
                    <a:pt x="506987" y="296703"/>
                  </a:lnTo>
                  <a:lnTo>
                    <a:pt x="524782" y="301446"/>
                  </a:lnTo>
                  <a:lnTo>
                    <a:pt x="542429" y="303022"/>
                  </a:lnTo>
                  <a:lnTo>
                    <a:pt x="566065" y="300664"/>
                  </a:lnTo>
                  <a:lnTo>
                    <a:pt x="582949" y="293592"/>
                  </a:lnTo>
                  <a:lnTo>
                    <a:pt x="593078" y="281805"/>
                  </a:lnTo>
                  <a:lnTo>
                    <a:pt x="596455" y="265302"/>
                  </a:lnTo>
                  <a:lnTo>
                    <a:pt x="595658" y="256561"/>
                  </a:lnTo>
                  <a:lnTo>
                    <a:pt x="575657" y="223333"/>
                  </a:lnTo>
                  <a:lnTo>
                    <a:pt x="531228" y="195579"/>
                  </a:lnTo>
                  <a:lnTo>
                    <a:pt x="512973" y="186102"/>
                  </a:lnTo>
                  <a:lnTo>
                    <a:pt x="497963" y="177482"/>
                  </a:lnTo>
                  <a:lnTo>
                    <a:pt x="465470" y="148764"/>
                  </a:lnTo>
                  <a:lnTo>
                    <a:pt x="449485" y="103616"/>
                  </a:lnTo>
                  <a:lnTo>
                    <a:pt x="449021" y="93090"/>
                  </a:lnTo>
                  <a:lnTo>
                    <a:pt x="450855" y="73923"/>
                  </a:lnTo>
                  <a:lnTo>
                    <a:pt x="478383" y="26542"/>
                  </a:lnTo>
                  <a:lnTo>
                    <a:pt x="511913" y="6762"/>
                  </a:lnTo>
                  <a:lnTo>
                    <a:pt x="531795" y="1789"/>
                  </a:lnTo>
                  <a:lnTo>
                    <a:pt x="553758" y="126"/>
                  </a:lnTo>
                  <a:close/>
                </a:path>
                <a:path w="4678680" h="357505">
                  <a:moveTo>
                    <a:pt x="3192322" y="0"/>
                  </a:moveTo>
                  <a:lnTo>
                    <a:pt x="3258045" y="11541"/>
                  </a:lnTo>
                  <a:lnTo>
                    <a:pt x="3306241" y="46227"/>
                  </a:lnTo>
                  <a:lnTo>
                    <a:pt x="3335785" y="101726"/>
                  </a:lnTo>
                  <a:lnTo>
                    <a:pt x="3345611" y="175895"/>
                  </a:lnTo>
                  <a:lnTo>
                    <a:pt x="3343040" y="215542"/>
                  </a:lnTo>
                  <a:lnTo>
                    <a:pt x="3322466" y="281836"/>
                  </a:lnTo>
                  <a:lnTo>
                    <a:pt x="3281724" y="329965"/>
                  </a:lnTo>
                  <a:lnTo>
                    <a:pt x="3223292" y="354453"/>
                  </a:lnTo>
                  <a:lnTo>
                    <a:pt x="3187623" y="357504"/>
                  </a:lnTo>
                  <a:lnTo>
                    <a:pt x="3154808" y="354478"/>
                  </a:lnTo>
                  <a:lnTo>
                    <a:pt x="3101416" y="330233"/>
                  </a:lnTo>
                  <a:lnTo>
                    <a:pt x="3064574" y="282461"/>
                  </a:lnTo>
                  <a:lnTo>
                    <a:pt x="3046044" y="215925"/>
                  </a:lnTo>
                  <a:lnTo>
                    <a:pt x="3043732" y="175895"/>
                  </a:lnTo>
                  <a:lnTo>
                    <a:pt x="3046256" y="140440"/>
                  </a:lnTo>
                  <a:lnTo>
                    <a:pt x="3066449" y="78007"/>
                  </a:lnTo>
                  <a:lnTo>
                    <a:pt x="3106079" y="28717"/>
                  </a:lnTo>
                  <a:lnTo>
                    <a:pt x="3160146" y="3190"/>
                  </a:lnTo>
                  <a:lnTo>
                    <a:pt x="3192322" y="0"/>
                  </a:lnTo>
                  <a:close/>
                </a:path>
                <a:path w="4678680" h="357505">
                  <a:moveTo>
                    <a:pt x="2585770" y="0"/>
                  </a:moveTo>
                  <a:lnTo>
                    <a:pt x="2651493" y="11541"/>
                  </a:lnTo>
                  <a:lnTo>
                    <a:pt x="2699689" y="46227"/>
                  </a:lnTo>
                  <a:lnTo>
                    <a:pt x="2729233" y="101726"/>
                  </a:lnTo>
                  <a:lnTo>
                    <a:pt x="2739059" y="175895"/>
                  </a:lnTo>
                  <a:lnTo>
                    <a:pt x="2736488" y="215542"/>
                  </a:lnTo>
                  <a:lnTo>
                    <a:pt x="2715914" y="281836"/>
                  </a:lnTo>
                  <a:lnTo>
                    <a:pt x="2675172" y="329965"/>
                  </a:lnTo>
                  <a:lnTo>
                    <a:pt x="2616740" y="354453"/>
                  </a:lnTo>
                  <a:lnTo>
                    <a:pt x="2581071" y="357504"/>
                  </a:lnTo>
                  <a:lnTo>
                    <a:pt x="2548256" y="354478"/>
                  </a:lnTo>
                  <a:lnTo>
                    <a:pt x="2494864" y="330233"/>
                  </a:lnTo>
                  <a:lnTo>
                    <a:pt x="2458022" y="282461"/>
                  </a:lnTo>
                  <a:lnTo>
                    <a:pt x="2439492" y="215925"/>
                  </a:lnTo>
                  <a:lnTo>
                    <a:pt x="2437180" y="175895"/>
                  </a:lnTo>
                  <a:lnTo>
                    <a:pt x="2439704" y="140440"/>
                  </a:lnTo>
                  <a:lnTo>
                    <a:pt x="2459897" y="78007"/>
                  </a:lnTo>
                  <a:lnTo>
                    <a:pt x="2499527" y="28717"/>
                  </a:lnTo>
                  <a:lnTo>
                    <a:pt x="2553594" y="3190"/>
                  </a:lnTo>
                  <a:lnTo>
                    <a:pt x="2585770" y="0"/>
                  </a:lnTo>
                  <a:close/>
                </a:path>
                <a:path w="4678680" h="357505">
                  <a:moveTo>
                    <a:pt x="1110538" y="0"/>
                  </a:moveTo>
                  <a:lnTo>
                    <a:pt x="1176261" y="11541"/>
                  </a:lnTo>
                  <a:lnTo>
                    <a:pt x="1224457" y="46227"/>
                  </a:lnTo>
                  <a:lnTo>
                    <a:pt x="1254001" y="101726"/>
                  </a:lnTo>
                  <a:lnTo>
                    <a:pt x="1263827" y="175895"/>
                  </a:lnTo>
                  <a:lnTo>
                    <a:pt x="1261256" y="215542"/>
                  </a:lnTo>
                  <a:lnTo>
                    <a:pt x="1240682" y="281836"/>
                  </a:lnTo>
                  <a:lnTo>
                    <a:pt x="1199940" y="329965"/>
                  </a:lnTo>
                  <a:lnTo>
                    <a:pt x="1141508" y="354453"/>
                  </a:lnTo>
                  <a:lnTo>
                    <a:pt x="1105839" y="357504"/>
                  </a:lnTo>
                  <a:lnTo>
                    <a:pt x="1073024" y="354478"/>
                  </a:lnTo>
                  <a:lnTo>
                    <a:pt x="1019632" y="330233"/>
                  </a:lnTo>
                  <a:lnTo>
                    <a:pt x="982790" y="282461"/>
                  </a:lnTo>
                  <a:lnTo>
                    <a:pt x="964260" y="215925"/>
                  </a:lnTo>
                  <a:lnTo>
                    <a:pt x="961948" y="175895"/>
                  </a:lnTo>
                  <a:lnTo>
                    <a:pt x="964472" y="140440"/>
                  </a:lnTo>
                  <a:lnTo>
                    <a:pt x="984665" y="78007"/>
                  </a:lnTo>
                  <a:lnTo>
                    <a:pt x="1024295" y="28717"/>
                  </a:lnTo>
                  <a:lnTo>
                    <a:pt x="1078362" y="3190"/>
                  </a:lnTo>
                  <a:lnTo>
                    <a:pt x="1110538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37891" name="object 10"/>
          <p:cNvSpPr txBox="1">
            <a:spLocks noChangeArrowheads="1"/>
          </p:cNvSpPr>
          <p:nvPr/>
        </p:nvSpPr>
        <p:spPr bwMode="auto">
          <a:xfrm>
            <a:off x="467544" y="2028825"/>
            <a:ext cx="7992888" cy="435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889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200000"/>
              </a:lnSpc>
              <a:spcBef>
                <a:spcPts val="700"/>
              </a:spcBef>
            </a:pPr>
            <a:r>
              <a:rPr lang="en-US" dirty="0">
                <a:latin typeface="Cambria" pitchFamily="18" charset="0"/>
              </a:rPr>
              <a:t>⦿ </a:t>
            </a:r>
            <a:r>
              <a:rPr lang="en-US" dirty="0">
                <a:latin typeface="Trebuchet MS" pitchFamily="34" charset="0"/>
              </a:rPr>
              <a:t>Increased mitotic activity</a:t>
            </a:r>
          </a:p>
          <a:p>
            <a:pPr algn="just" eaLnBrk="1" hangingPunct="1">
              <a:lnSpc>
                <a:spcPct val="200000"/>
              </a:lnSpc>
              <a:spcBef>
                <a:spcPts val="600"/>
              </a:spcBef>
            </a:pPr>
            <a:r>
              <a:rPr lang="en-US" dirty="0">
                <a:latin typeface="Cambria" pitchFamily="18" charset="0"/>
              </a:rPr>
              <a:t>⦿ </a:t>
            </a:r>
            <a:r>
              <a:rPr lang="en-US" dirty="0">
                <a:latin typeface="Trebuchet MS" pitchFamily="34" charset="0"/>
              </a:rPr>
              <a:t>Well differentiated</a:t>
            </a:r>
          </a:p>
          <a:p>
            <a:pPr algn="just" eaLnBrk="1" hangingPunct="1">
              <a:lnSpc>
                <a:spcPct val="200000"/>
              </a:lnSpc>
              <a:spcBef>
                <a:spcPts val="600"/>
              </a:spcBef>
            </a:pPr>
            <a:r>
              <a:rPr lang="en-US" dirty="0">
                <a:latin typeface="Cambria" pitchFamily="18" charset="0"/>
              </a:rPr>
              <a:t>⦿ </a:t>
            </a:r>
            <a:r>
              <a:rPr lang="en-US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Keratin pearls </a:t>
            </a:r>
            <a:r>
              <a:rPr lang="en-US" dirty="0">
                <a:latin typeface="Trebuchet MS" pitchFamily="34" charset="0"/>
              </a:rPr>
              <a:t>(abnormal keratinization)</a:t>
            </a:r>
          </a:p>
          <a:p>
            <a:pPr algn="just" eaLnBrk="1" hangingPunct="1">
              <a:lnSpc>
                <a:spcPct val="200000"/>
              </a:lnSpc>
              <a:spcBef>
                <a:spcPts val="600"/>
              </a:spcBef>
            </a:pPr>
            <a:r>
              <a:rPr lang="en-US" dirty="0">
                <a:latin typeface="Cambria" pitchFamily="18" charset="0"/>
              </a:rPr>
              <a:t>⦿ </a:t>
            </a:r>
            <a:r>
              <a:rPr lang="en-US" dirty="0" err="1">
                <a:latin typeface="Trebuchet MS" pitchFamily="34" charset="0"/>
              </a:rPr>
              <a:t>Hyperchromatic</a:t>
            </a:r>
            <a:r>
              <a:rPr lang="en-US" dirty="0">
                <a:latin typeface="Trebuchet MS" pitchFamily="34" charset="0"/>
              </a:rPr>
              <a:t> nuclei</a:t>
            </a:r>
          </a:p>
          <a:p>
            <a:pPr algn="just" eaLnBrk="1" hangingPunct="1">
              <a:lnSpc>
                <a:spcPct val="200000"/>
              </a:lnSpc>
              <a:spcBef>
                <a:spcPts val="600"/>
              </a:spcBef>
            </a:pPr>
            <a:r>
              <a:rPr lang="en-US" dirty="0">
                <a:latin typeface="Cambria" pitchFamily="18" charset="0"/>
              </a:rPr>
              <a:t>⦿ </a:t>
            </a:r>
            <a:r>
              <a:rPr lang="en-US" dirty="0" err="1">
                <a:latin typeface="Trebuchet MS" pitchFamily="34" charset="0"/>
              </a:rPr>
              <a:t>Pleomorphism</a:t>
            </a:r>
            <a:endParaRPr lang="en-US" dirty="0">
              <a:latin typeface="Trebuchet MS" pitchFamily="34" charset="0"/>
            </a:endParaRPr>
          </a:p>
          <a:p>
            <a:pPr algn="just" eaLnBrk="1" hangingPunct="1">
              <a:lnSpc>
                <a:spcPct val="200000"/>
              </a:lnSpc>
              <a:spcBef>
                <a:spcPts val="600"/>
              </a:spcBef>
            </a:pPr>
            <a:r>
              <a:rPr lang="en-US" dirty="0" smtClean="0">
                <a:latin typeface="Cambria" pitchFamily="18" charset="0"/>
              </a:rPr>
              <a:t>⦿ </a:t>
            </a:r>
            <a:r>
              <a:rPr lang="en-US" dirty="0">
                <a:latin typeface="Trebuchet MS" pitchFamily="34" charset="0"/>
              </a:rPr>
              <a:t>Connective tissue </a:t>
            </a:r>
            <a:r>
              <a:rPr lang="en-US" dirty="0" err="1">
                <a:latin typeface="Trebuchet MS" pitchFamily="34" charset="0"/>
              </a:rPr>
              <a:t>stroma</a:t>
            </a:r>
            <a:r>
              <a:rPr lang="en-US" dirty="0">
                <a:latin typeface="Trebuchet MS" pitchFamily="34" charset="0"/>
              </a:rPr>
              <a:t> with chronic  inflammation (</a:t>
            </a:r>
            <a:r>
              <a:rPr lang="en-US" dirty="0" err="1">
                <a:latin typeface="Trebuchet MS" pitchFamily="34" charset="0"/>
              </a:rPr>
              <a:t>histiocytes</a:t>
            </a:r>
            <a:r>
              <a:rPr lang="en-US" dirty="0">
                <a:latin typeface="Trebuchet MS" pitchFamily="34" charset="0"/>
              </a:rPr>
              <a:t>, lymphocytes etc.)</a:t>
            </a:r>
          </a:p>
        </p:txBody>
      </p:sp>
    </p:spTree>
    <p:extLst>
      <p:ext uri="{BB962C8B-B14F-4D97-AF65-F5344CB8AC3E}">
        <p14:creationId xmlns:p14="http://schemas.microsoft.com/office/powerpoint/2010/main" val="37007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object 2"/>
          <p:cNvGrpSpPr>
            <a:grpSpLocks/>
          </p:cNvGrpSpPr>
          <p:nvPr/>
        </p:nvGrpSpPr>
        <p:grpSpPr bwMode="auto">
          <a:xfrm>
            <a:off x="903288" y="2276475"/>
            <a:ext cx="6529387" cy="4176713"/>
            <a:chOff x="1066800" y="2362200"/>
            <a:chExt cx="6096000" cy="3733800"/>
          </a:xfrm>
        </p:grpSpPr>
        <p:pic>
          <p:nvPicPr>
            <p:cNvPr id="38920" name="object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362200"/>
              <a:ext cx="4114800" cy="3733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1" name="object 4"/>
            <p:cNvSpPr>
              <a:spLocks/>
            </p:cNvSpPr>
            <p:nvPr/>
          </p:nvSpPr>
          <p:spPr bwMode="auto">
            <a:xfrm>
              <a:off x="2133600" y="2813176"/>
              <a:ext cx="4876800" cy="2650490"/>
            </a:xfrm>
            <a:custGeom>
              <a:avLst/>
              <a:gdLst>
                <a:gd name="T0" fmla="*/ 989584 w 4876800"/>
                <a:gd name="T1" fmla="*/ 0 h 2650490"/>
                <a:gd name="T2" fmla="*/ 160528 w 4876800"/>
                <a:gd name="T3" fmla="*/ 105029 h 2650490"/>
                <a:gd name="T4" fmla="*/ 163576 w 4876800"/>
                <a:gd name="T5" fmla="*/ 98806 h 2650490"/>
                <a:gd name="T6" fmla="*/ 159131 w 4876800"/>
                <a:gd name="T7" fmla="*/ 93472 h 2650490"/>
                <a:gd name="T8" fmla="*/ 152400 w 4876800"/>
                <a:gd name="T9" fmla="*/ 95250 h 2650490"/>
                <a:gd name="T10" fmla="*/ 172085 w 4876800"/>
                <a:gd name="T11" fmla="*/ 195072 h 2650490"/>
                <a:gd name="T12" fmla="*/ 178308 w 4876800"/>
                <a:gd name="T13" fmla="*/ 186817 h 2650490"/>
                <a:gd name="T14" fmla="*/ 173355 w 4876800"/>
                <a:gd name="T15" fmla="*/ 181991 h 2650490"/>
                <a:gd name="T16" fmla="*/ 112750 w 4876800"/>
                <a:gd name="T17" fmla="*/ 158965 h 2650490"/>
                <a:gd name="T18" fmla="*/ 98031 w 4876800"/>
                <a:gd name="T19" fmla="*/ 161417 h 2650490"/>
                <a:gd name="T20" fmla="*/ 991616 w 4876800"/>
                <a:gd name="T21" fmla="*/ 12446 h 2650490"/>
                <a:gd name="T22" fmla="*/ 3265538 w 4876800"/>
                <a:gd name="T23" fmla="*/ 154178 h 2650490"/>
                <a:gd name="T24" fmla="*/ 3177667 w 4876800"/>
                <a:gd name="T25" fmla="*/ 121920 h 2650490"/>
                <a:gd name="T26" fmla="*/ 3175127 w 4876800"/>
                <a:gd name="T27" fmla="*/ 128397 h 2650490"/>
                <a:gd name="T28" fmla="*/ 3179953 w 4876800"/>
                <a:gd name="T29" fmla="*/ 133477 h 2650490"/>
                <a:gd name="T30" fmla="*/ 2812237 w 4876800"/>
                <a:gd name="T31" fmla="*/ 220522 h 2650490"/>
                <a:gd name="T32" fmla="*/ 2794508 w 4876800"/>
                <a:gd name="T33" fmla="*/ 217551 h 2650490"/>
                <a:gd name="T34" fmla="*/ 2790571 w 4876800"/>
                <a:gd name="T35" fmla="*/ 223266 h 2650490"/>
                <a:gd name="T36" fmla="*/ 684911 w 4876800"/>
                <a:gd name="T37" fmla="*/ 533400 h 2650490"/>
                <a:gd name="T38" fmla="*/ 2811919 w 4876800"/>
                <a:gd name="T39" fmla="*/ 233400 h 2650490"/>
                <a:gd name="T40" fmla="*/ 1064514 w 4876800"/>
                <a:gd name="T41" fmla="*/ 914654 h 2650490"/>
                <a:gd name="T42" fmla="*/ 2864205 w 4876800"/>
                <a:gd name="T43" fmla="*/ 253314 h 2650490"/>
                <a:gd name="T44" fmla="*/ 2820924 w 4876800"/>
                <a:gd name="T45" fmla="*/ 306324 h 2650490"/>
                <a:gd name="T46" fmla="*/ 2826766 w 4876800"/>
                <a:gd name="T47" fmla="*/ 314706 h 2650490"/>
                <a:gd name="T48" fmla="*/ 2895600 w 4876800"/>
                <a:gd name="T49" fmla="*/ 234823 h 2650490"/>
                <a:gd name="T50" fmla="*/ 2852483 w 4876800"/>
                <a:gd name="T51" fmla="*/ 227431 h 2650490"/>
                <a:gd name="T52" fmla="*/ 3191256 w 4876800"/>
                <a:gd name="T53" fmla="*/ 210566 h 2650490"/>
                <a:gd name="T54" fmla="*/ 3188081 w 4876800"/>
                <a:gd name="T55" fmla="*/ 216789 h 2650490"/>
                <a:gd name="T56" fmla="*/ 3196463 w 4876800"/>
                <a:gd name="T57" fmla="*/ 222631 h 2650490"/>
                <a:gd name="T58" fmla="*/ 3276600 w 4876800"/>
                <a:gd name="T59" fmla="*/ 158623 h 2650490"/>
                <a:gd name="T60" fmla="*/ 3343402 w 4876800"/>
                <a:gd name="T61" fmla="*/ 2548636 h 2650490"/>
                <a:gd name="T62" fmla="*/ 3336544 w 4876800"/>
                <a:gd name="T63" fmla="*/ 2547874 h 2650490"/>
                <a:gd name="T64" fmla="*/ 3334004 w 4876800"/>
                <a:gd name="T65" fmla="*/ 2557780 h 2650490"/>
                <a:gd name="T66" fmla="*/ 0 w 4876800"/>
                <a:gd name="T67" fmla="*/ 2590673 h 2650490"/>
                <a:gd name="T68" fmla="*/ 3392995 w 4876800"/>
                <a:gd name="T69" fmla="*/ 2604897 h 2650490"/>
                <a:gd name="T70" fmla="*/ 3332988 w 4876800"/>
                <a:gd name="T71" fmla="*/ 2643124 h 2650490"/>
                <a:gd name="T72" fmla="*/ 3340354 w 4876800"/>
                <a:gd name="T73" fmla="*/ 2650236 h 2650490"/>
                <a:gd name="T74" fmla="*/ 3429000 w 4876800"/>
                <a:gd name="T75" fmla="*/ 2598547 h 2650490"/>
                <a:gd name="T76" fmla="*/ 3417747 w 4876800"/>
                <a:gd name="T77" fmla="*/ 1144524 h 2650490"/>
                <a:gd name="T78" fmla="*/ 3334385 w 4876800"/>
                <a:gd name="T79" fmla="*/ 1109726 h 2650490"/>
                <a:gd name="T80" fmla="*/ 3329305 w 4876800"/>
                <a:gd name="T81" fmla="*/ 1114425 h 2650490"/>
                <a:gd name="T82" fmla="*/ 3329432 w 4876800"/>
                <a:gd name="T83" fmla="*/ 1121410 h 2650490"/>
                <a:gd name="T84" fmla="*/ 1142111 w 4876800"/>
                <a:gd name="T85" fmla="*/ 1447673 h 2650490"/>
                <a:gd name="T86" fmla="*/ 3394062 w 4876800"/>
                <a:gd name="T87" fmla="*/ 1160348 h 2650490"/>
                <a:gd name="T88" fmla="*/ 3339719 w 4876800"/>
                <a:gd name="T89" fmla="*/ 1206119 h 2650490"/>
                <a:gd name="T90" fmla="*/ 3347974 w 4876800"/>
                <a:gd name="T91" fmla="*/ 1212215 h 2650490"/>
                <a:gd name="T92" fmla="*/ 4876800 w 4876800"/>
                <a:gd name="T93" fmla="*/ 82423 h 2650490"/>
                <a:gd name="T94" fmla="*/ 4854460 w 4876800"/>
                <a:gd name="T95" fmla="*/ 28562 h 2650490"/>
                <a:gd name="T96" fmla="*/ 4800600 w 4876800"/>
                <a:gd name="T97" fmla="*/ 6223 h 2650490"/>
                <a:gd name="T98" fmla="*/ 3399358 w 4876800"/>
                <a:gd name="T99" fmla="*/ 12230 h 2650490"/>
                <a:gd name="T100" fmla="*/ 3358794 w 4876800"/>
                <a:gd name="T101" fmla="*/ 52793 h 2650490"/>
                <a:gd name="T102" fmla="*/ 3352800 w 4876800"/>
                <a:gd name="T103" fmla="*/ 463423 h 2650490"/>
                <a:gd name="T104" fmla="*/ 4876800 w 4876800"/>
                <a:gd name="T105" fmla="*/ 82423 h 265049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876800" h="2650490">
                  <a:moveTo>
                    <a:pt x="991616" y="12446"/>
                  </a:moveTo>
                  <a:lnTo>
                    <a:pt x="989584" y="0"/>
                  </a:lnTo>
                  <a:lnTo>
                    <a:pt x="110820" y="146367"/>
                  </a:lnTo>
                  <a:lnTo>
                    <a:pt x="160528" y="105029"/>
                  </a:lnTo>
                  <a:lnTo>
                    <a:pt x="163195" y="102870"/>
                  </a:lnTo>
                  <a:lnTo>
                    <a:pt x="163576" y="98806"/>
                  </a:lnTo>
                  <a:lnTo>
                    <a:pt x="161290" y="96139"/>
                  </a:lnTo>
                  <a:lnTo>
                    <a:pt x="159131" y="93472"/>
                  </a:lnTo>
                  <a:lnTo>
                    <a:pt x="155067" y="93091"/>
                  </a:lnTo>
                  <a:lnTo>
                    <a:pt x="152400" y="95250"/>
                  </a:lnTo>
                  <a:lnTo>
                    <a:pt x="76200" y="158623"/>
                  </a:lnTo>
                  <a:lnTo>
                    <a:pt x="172085" y="195072"/>
                  </a:lnTo>
                  <a:lnTo>
                    <a:pt x="175768" y="193421"/>
                  </a:lnTo>
                  <a:lnTo>
                    <a:pt x="178308" y="186817"/>
                  </a:lnTo>
                  <a:lnTo>
                    <a:pt x="176657" y="183134"/>
                  </a:lnTo>
                  <a:lnTo>
                    <a:pt x="173355" y="181991"/>
                  </a:lnTo>
                  <a:lnTo>
                    <a:pt x="122885" y="162814"/>
                  </a:lnTo>
                  <a:lnTo>
                    <a:pt x="112750" y="158965"/>
                  </a:lnTo>
                  <a:lnTo>
                    <a:pt x="89662" y="162814"/>
                  </a:lnTo>
                  <a:lnTo>
                    <a:pt x="98031" y="161417"/>
                  </a:lnTo>
                  <a:lnTo>
                    <a:pt x="112750" y="158965"/>
                  </a:lnTo>
                  <a:lnTo>
                    <a:pt x="991616" y="12446"/>
                  </a:lnTo>
                  <a:close/>
                </a:path>
                <a:path w="4876800" h="2650490">
                  <a:moveTo>
                    <a:pt x="3276600" y="158623"/>
                  </a:moveTo>
                  <a:lnTo>
                    <a:pt x="3265538" y="154178"/>
                  </a:lnTo>
                  <a:lnTo>
                    <a:pt x="3181477" y="120396"/>
                  </a:lnTo>
                  <a:lnTo>
                    <a:pt x="3177667" y="121920"/>
                  </a:lnTo>
                  <a:lnTo>
                    <a:pt x="3176397" y="125222"/>
                  </a:lnTo>
                  <a:lnTo>
                    <a:pt x="3175127" y="128397"/>
                  </a:lnTo>
                  <a:lnTo>
                    <a:pt x="3176651" y="132207"/>
                  </a:lnTo>
                  <a:lnTo>
                    <a:pt x="3179953" y="133477"/>
                  </a:lnTo>
                  <a:lnTo>
                    <a:pt x="3239947" y="157607"/>
                  </a:lnTo>
                  <a:lnTo>
                    <a:pt x="2812237" y="220522"/>
                  </a:lnTo>
                  <a:lnTo>
                    <a:pt x="2797937" y="218059"/>
                  </a:lnTo>
                  <a:lnTo>
                    <a:pt x="2794508" y="217551"/>
                  </a:lnTo>
                  <a:lnTo>
                    <a:pt x="2791206" y="219837"/>
                  </a:lnTo>
                  <a:lnTo>
                    <a:pt x="2790571" y="223266"/>
                  </a:lnTo>
                  <a:lnTo>
                    <a:pt x="2790494" y="223723"/>
                  </a:lnTo>
                  <a:lnTo>
                    <a:pt x="684911" y="533400"/>
                  </a:lnTo>
                  <a:lnTo>
                    <a:pt x="686689" y="545846"/>
                  </a:lnTo>
                  <a:lnTo>
                    <a:pt x="2811919" y="233400"/>
                  </a:lnTo>
                  <a:lnTo>
                    <a:pt x="2859646" y="241541"/>
                  </a:lnTo>
                  <a:lnTo>
                    <a:pt x="1064514" y="914654"/>
                  </a:lnTo>
                  <a:lnTo>
                    <a:pt x="1069086" y="926592"/>
                  </a:lnTo>
                  <a:lnTo>
                    <a:pt x="2864205" y="253314"/>
                  </a:lnTo>
                  <a:lnTo>
                    <a:pt x="2823210" y="303657"/>
                  </a:lnTo>
                  <a:lnTo>
                    <a:pt x="2820924" y="306324"/>
                  </a:lnTo>
                  <a:lnTo>
                    <a:pt x="2821305" y="310261"/>
                  </a:lnTo>
                  <a:lnTo>
                    <a:pt x="2826766" y="314706"/>
                  </a:lnTo>
                  <a:lnTo>
                    <a:pt x="2830830" y="314325"/>
                  </a:lnTo>
                  <a:lnTo>
                    <a:pt x="2895600" y="234823"/>
                  </a:lnTo>
                  <a:lnTo>
                    <a:pt x="2886710" y="233299"/>
                  </a:lnTo>
                  <a:lnTo>
                    <a:pt x="2852483" y="227431"/>
                  </a:lnTo>
                  <a:lnTo>
                    <a:pt x="3241764" y="170192"/>
                  </a:lnTo>
                  <a:lnTo>
                    <a:pt x="3191256" y="210566"/>
                  </a:lnTo>
                  <a:lnTo>
                    <a:pt x="3188589" y="212725"/>
                  </a:lnTo>
                  <a:lnTo>
                    <a:pt x="3188081" y="216789"/>
                  </a:lnTo>
                  <a:lnTo>
                    <a:pt x="3192526" y="222250"/>
                  </a:lnTo>
                  <a:lnTo>
                    <a:pt x="3196463" y="222631"/>
                  </a:lnTo>
                  <a:lnTo>
                    <a:pt x="3199257" y="220472"/>
                  </a:lnTo>
                  <a:lnTo>
                    <a:pt x="3276600" y="158623"/>
                  </a:lnTo>
                  <a:close/>
                </a:path>
                <a:path w="4876800" h="2650490">
                  <a:moveTo>
                    <a:pt x="3429000" y="2598547"/>
                  </a:moveTo>
                  <a:lnTo>
                    <a:pt x="3343402" y="2548636"/>
                  </a:lnTo>
                  <a:lnTo>
                    <a:pt x="3340481" y="2546858"/>
                  </a:lnTo>
                  <a:lnTo>
                    <a:pt x="3336544" y="2547874"/>
                  </a:lnTo>
                  <a:lnTo>
                    <a:pt x="3332988" y="2553970"/>
                  </a:lnTo>
                  <a:lnTo>
                    <a:pt x="3334004" y="2557780"/>
                  </a:lnTo>
                  <a:lnTo>
                    <a:pt x="3392817" y="2592197"/>
                  </a:lnTo>
                  <a:lnTo>
                    <a:pt x="0" y="2590673"/>
                  </a:lnTo>
                  <a:lnTo>
                    <a:pt x="0" y="2603373"/>
                  </a:lnTo>
                  <a:lnTo>
                    <a:pt x="3392995" y="2604897"/>
                  </a:lnTo>
                  <a:lnTo>
                    <a:pt x="3334004" y="2639314"/>
                  </a:lnTo>
                  <a:lnTo>
                    <a:pt x="3332988" y="2643124"/>
                  </a:lnTo>
                  <a:lnTo>
                    <a:pt x="3336544" y="2649220"/>
                  </a:lnTo>
                  <a:lnTo>
                    <a:pt x="3340354" y="2650236"/>
                  </a:lnTo>
                  <a:lnTo>
                    <a:pt x="3418103" y="2604897"/>
                  </a:lnTo>
                  <a:lnTo>
                    <a:pt x="3429000" y="2598547"/>
                  </a:lnTo>
                  <a:close/>
                </a:path>
                <a:path w="4876800" h="2650490">
                  <a:moveTo>
                    <a:pt x="3429000" y="1149223"/>
                  </a:moveTo>
                  <a:lnTo>
                    <a:pt x="3417747" y="1144524"/>
                  </a:lnTo>
                  <a:lnTo>
                    <a:pt x="3337560" y="1110996"/>
                  </a:lnTo>
                  <a:lnTo>
                    <a:pt x="3334385" y="1109726"/>
                  </a:lnTo>
                  <a:lnTo>
                    <a:pt x="3330575" y="1111250"/>
                  </a:lnTo>
                  <a:lnTo>
                    <a:pt x="3329305" y="1114425"/>
                  </a:lnTo>
                  <a:lnTo>
                    <a:pt x="3327908" y="1117727"/>
                  </a:lnTo>
                  <a:lnTo>
                    <a:pt x="3329432" y="1121410"/>
                  </a:lnTo>
                  <a:lnTo>
                    <a:pt x="3392335" y="1147635"/>
                  </a:lnTo>
                  <a:lnTo>
                    <a:pt x="1142111" y="1447673"/>
                  </a:lnTo>
                  <a:lnTo>
                    <a:pt x="1143889" y="1460373"/>
                  </a:lnTo>
                  <a:lnTo>
                    <a:pt x="3394062" y="1160348"/>
                  </a:lnTo>
                  <a:lnTo>
                    <a:pt x="3340227" y="1202182"/>
                  </a:lnTo>
                  <a:lnTo>
                    <a:pt x="3339719" y="1206119"/>
                  </a:lnTo>
                  <a:lnTo>
                    <a:pt x="3344037" y="1211707"/>
                  </a:lnTo>
                  <a:lnTo>
                    <a:pt x="3347974" y="1212215"/>
                  </a:lnTo>
                  <a:lnTo>
                    <a:pt x="3429000" y="1149223"/>
                  </a:lnTo>
                  <a:close/>
                </a:path>
                <a:path w="4876800" h="2650490">
                  <a:moveTo>
                    <a:pt x="4876800" y="82423"/>
                  </a:moveTo>
                  <a:lnTo>
                    <a:pt x="4870793" y="52793"/>
                  </a:lnTo>
                  <a:lnTo>
                    <a:pt x="4854460" y="28562"/>
                  </a:lnTo>
                  <a:lnTo>
                    <a:pt x="4830229" y="12230"/>
                  </a:lnTo>
                  <a:lnTo>
                    <a:pt x="4800600" y="6223"/>
                  </a:lnTo>
                  <a:lnTo>
                    <a:pt x="3429000" y="6223"/>
                  </a:lnTo>
                  <a:lnTo>
                    <a:pt x="3399358" y="12230"/>
                  </a:lnTo>
                  <a:lnTo>
                    <a:pt x="3375126" y="28562"/>
                  </a:lnTo>
                  <a:lnTo>
                    <a:pt x="3358794" y="52793"/>
                  </a:lnTo>
                  <a:lnTo>
                    <a:pt x="3352800" y="82423"/>
                  </a:lnTo>
                  <a:lnTo>
                    <a:pt x="3352800" y="463423"/>
                  </a:lnTo>
                  <a:lnTo>
                    <a:pt x="4876800" y="463423"/>
                  </a:lnTo>
                  <a:lnTo>
                    <a:pt x="4876800" y="82423"/>
                  </a:lnTo>
                  <a:close/>
                </a:path>
              </a:pathLst>
            </a:custGeom>
            <a:solidFill>
              <a:srgbClr val="B83C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38922" name="object 5"/>
            <p:cNvSpPr>
              <a:spLocks/>
            </p:cNvSpPr>
            <p:nvPr/>
          </p:nvSpPr>
          <p:spPr bwMode="auto">
            <a:xfrm>
              <a:off x="5486400" y="2819400"/>
              <a:ext cx="1524000" cy="425518"/>
            </a:xfrm>
            <a:custGeom>
              <a:avLst/>
              <a:gdLst>
                <a:gd name="T0" fmla="*/ 76200 w 1524000"/>
                <a:gd name="T1" fmla="*/ 0 h 457200"/>
                <a:gd name="T2" fmla="*/ 1447800 w 1524000"/>
                <a:gd name="T3" fmla="*/ 0 h 457200"/>
                <a:gd name="T4" fmla="*/ 1477440 w 1524000"/>
                <a:gd name="T5" fmla="*/ 3895 h 457200"/>
                <a:gd name="T6" fmla="*/ 1501663 w 1524000"/>
                <a:gd name="T7" fmla="*/ 14516 h 457200"/>
                <a:gd name="T8" fmla="*/ 1518005 w 1524000"/>
                <a:gd name="T9" fmla="*/ 30260 h 457200"/>
                <a:gd name="T10" fmla="*/ 1524000 w 1524000"/>
                <a:gd name="T11" fmla="*/ 49526 h 457200"/>
                <a:gd name="T12" fmla="*/ 1524000 w 1524000"/>
                <a:gd name="T13" fmla="*/ 297150 h 457200"/>
                <a:gd name="T14" fmla="*/ 0 w 1524000"/>
                <a:gd name="T15" fmla="*/ 297150 h 457200"/>
                <a:gd name="T16" fmla="*/ 0 w 1524000"/>
                <a:gd name="T17" fmla="*/ 49526 h 457200"/>
                <a:gd name="T18" fmla="*/ 5994 w 1524000"/>
                <a:gd name="T19" fmla="*/ 30260 h 457200"/>
                <a:gd name="T20" fmla="*/ 22336 w 1524000"/>
                <a:gd name="T21" fmla="*/ 14516 h 457200"/>
                <a:gd name="T22" fmla="*/ 46559 w 1524000"/>
                <a:gd name="T23" fmla="*/ 3895 h 457200"/>
                <a:gd name="T24" fmla="*/ 76200 w 1524000"/>
                <a:gd name="T25" fmla="*/ 0 h 45720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24000" h="457200">
                  <a:moveTo>
                    <a:pt x="76200" y="0"/>
                  </a:moveTo>
                  <a:lnTo>
                    <a:pt x="1447800" y="0"/>
                  </a:lnTo>
                  <a:lnTo>
                    <a:pt x="1477440" y="5994"/>
                  </a:lnTo>
                  <a:lnTo>
                    <a:pt x="1501663" y="22336"/>
                  </a:lnTo>
                  <a:lnTo>
                    <a:pt x="1518005" y="46559"/>
                  </a:lnTo>
                  <a:lnTo>
                    <a:pt x="1524000" y="76200"/>
                  </a:lnTo>
                  <a:lnTo>
                    <a:pt x="1524000" y="457200"/>
                  </a:lnTo>
                  <a:lnTo>
                    <a:pt x="0" y="457200"/>
                  </a:lnTo>
                  <a:lnTo>
                    <a:pt x="0" y="76200"/>
                  </a:lnTo>
                  <a:lnTo>
                    <a:pt x="5994" y="46559"/>
                  </a:lnTo>
                  <a:lnTo>
                    <a:pt x="22336" y="22336"/>
                  </a:lnTo>
                  <a:lnTo>
                    <a:pt x="46559" y="5994"/>
                  </a:lnTo>
                  <a:lnTo>
                    <a:pt x="76200" y="0"/>
                  </a:lnTo>
                  <a:close/>
                </a:path>
              </a:pathLst>
            </a:custGeom>
            <a:noFill/>
            <a:ln w="39999">
              <a:solidFill>
                <a:srgbClr val="852A4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38923" name="object 6"/>
            <p:cNvSpPr>
              <a:spLocks/>
            </p:cNvSpPr>
            <p:nvPr/>
          </p:nvSpPr>
          <p:spPr bwMode="auto">
            <a:xfrm>
              <a:off x="5638800" y="3733800"/>
              <a:ext cx="1524000" cy="533400"/>
            </a:xfrm>
            <a:custGeom>
              <a:avLst/>
              <a:gdLst>
                <a:gd name="T0" fmla="*/ 1435100 w 1524000"/>
                <a:gd name="T1" fmla="*/ 0 h 533400"/>
                <a:gd name="T2" fmla="*/ 88900 w 1524000"/>
                <a:gd name="T3" fmla="*/ 0 h 533400"/>
                <a:gd name="T4" fmla="*/ 54274 w 1524000"/>
                <a:gd name="T5" fmla="*/ 6979 h 533400"/>
                <a:gd name="T6" fmla="*/ 26019 w 1524000"/>
                <a:gd name="T7" fmla="*/ 26019 h 533400"/>
                <a:gd name="T8" fmla="*/ 6979 w 1524000"/>
                <a:gd name="T9" fmla="*/ 54274 h 533400"/>
                <a:gd name="T10" fmla="*/ 0 w 1524000"/>
                <a:gd name="T11" fmla="*/ 88900 h 533400"/>
                <a:gd name="T12" fmla="*/ 0 w 1524000"/>
                <a:gd name="T13" fmla="*/ 444500 h 533400"/>
                <a:gd name="T14" fmla="*/ 6979 w 1524000"/>
                <a:gd name="T15" fmla="*/ 479125 h 533400"/>
                <a:gd name="T16" fmla="*/ 26019 w 1524000"/>
                <a:gd name="T17" fmla="*/ 507380 h 533400"/>
                <a:gd name="T18" fmla="*/ 54274 w 1524000"/>
                <a:gd name="T19" fmla="*/ 526420 h 533400"/>
                <a:gd name="T20" fmla="*/ 88900 w 1524000"/>
                <a:gd name="T21" fmla="*/ 533400 h 533400"/>
                <a:gd name="T22" fmla="*/ 1435100 w 1524000"/>
                <a:gd name="T23" fmla="*/ 533400 h 533400"/>
                <a:gd name="T24" fmla="*/ 1469725 w 1524000"/>
                <a:gd name="T25" fmla="*/ 526420 h 533400"/>
                <a:gd name="T26" fmla="*/ 1497980 w 1524000"/>
                <a:gd name="T27" fmla="*/ 507380 h 533400"/>
                <a:gd name="T28" fmla="*/ 1517020 w 1524000"/>
                <a:gd name="T29" fmla="*/ 479125 h 533400"/>
                <a:gd name="T30" fmla="*/ 1524000 w 1524000"/>
                <a:gd name="T31" fmla="*/ 444500 h 533400"/>
                <a:gd name="T32" fmla="*/ 1524000 w 1524000"/>
                <a:gd name="T33" fmla="*/ 88900 h 533400"/>
                <a:gd name="T34" fmla="*/ 1517020 w 1524000"/>
                <a:gd name="T35" fmla="*/ 54274 h 533400"/>
                <a:gd name="T36" fmla="*/ 1497980 w 1524000"/>
                <a:gd name="T37" fmla="*/ 26019 h 533400"/>
                <a:gd name="T38" fmla="*/ 1469725 w 1524000"/>
                <a:gd name="T39" fmla="*/ 6979 h 533400"/>
                <a:gd name="T40" fmla="*/ 1435100 w 1524000"/>
                <a:gd name="T41" fmla="*/ 0 h 5334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24000" h="533400">
                  <a:moveTo>
                    <a:pt x="1435100" y="0"/>
                  </a:moveTo>
                  <a:lnTo>
                    <a:pt x="88900" y="0"/>
                  </a:lnTo>
                  <a:lnTo>
                    <a:pt x="54274" y="6979"/>
                  </a:lnTo>
                  <a:lnTo>
                    <a:pt x="26019" y="26019"/>
                  </a:lnTo>
                  <a:lnTo>
                    <a:pt x="6979" y="54274"/>
                  </a:lnTo>
                  <a:lnTo>
                    <a:pt x="0" y="88900"/>
                  </a:lnTo>
                  <a:lnTo>
                    <a:pt x="0" y="444500"/>
                  </a:lnTo>
                  <a:lnTo>
                    <a:pt x="6979" y="479125"/>
                  </a:lnTo>
                  <a:lnTo>
                    <a:pt x="26019" y="507380"/>
                  </a:lnTo>
                  <a:lnTo>
                    <a:pt x="54274" y="526420"/>
                  </a:lnTo>
                  <a:lnTo>
                    <a:pt x="88900" y="533400"/>
                  </a:lnTo>
                  <a:lnTo>
                    <a:pt x="1435100" y="533400"/>
                  </a:lnTo>
                  <a:lnTo>
                    <a:pt x="1469725" y="526420"/>
                  </a:lnTo>
                  <a:lnTo>
                    <a:pt x="1497980" y="507380"/>
                  </a:lnTo>
                  <a:lnTo>
                    <a:pt x="1517020" y="479125"/>
                  </a:lnTo>
                  <a:lnTo>
                    <a:pt x="1524000" y="444500"/>
                  </a:lnTo>
                  <a:lnTo>
                    <a:pt x="1524000" y="88900"/>
                  </a:lnTo>
                  <a:lnTo>
                    <a:pt x="1517020" y="54274"/>
                  </a:lnTo>
                  <a:lnTo>
                    <a:pt x="1497980" y="26019"/>
                  </a:lnTo>
                  <a:lnTo>
                    <a:pt x="1469725" y="6979"/>
                  </a:lnTo>
                  <a:lnTo>
                    <a:pt x="1435100" y="0"/>
                  </a:lnTo>
                  <a:close/>
                </a:path>
              </a:pathLst>
            </a:custGeom>
            <a:solidFill>
              <a:srgbClr val="B83C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38924" name="object 7"/>
            <p:cNvSpPr>
              <a:spLocks/>
            </p:cNvSpPr>
            <p:nvPr/>
          </p:nvSpPr>
          <p:spPr bwMode="auto">
            <a:xfrm>
              <a:off x="5638800" y="3733800"/>
              <a:ext cx="1524000" cy="533400"/>
            </a:xfrm>
            <a:custGeom>
              <a:avLst/>
              <a:gdLst>
                <a:gd name="T0" fmla="*/ 0 w 1524000"/>
                <a:gd name="T1" fmla="*/ 88900 h 533400"/>
                <a:gd name="T2" fmla="*/ 6979 w 1524000"/>
                <a:gd name="T3" fmla="*/ 54274 h 533400"/>
                <a:gd name="T4" fmla="*/ 26019 w 1524000"/>
                <a:gd name="T5" fmla="*/ 26019 h 533400"/>
                <a:gd name="T6" fmla="*/ 54274 w 1524000"/>
                <a:gd name="T7" fmla="*/ 6979 h 533400"/>
                <a:gd name="T8" fmla="*/ 88900 w 1524000"/>
                <a:gd name="T9" fmla="*/ 0 h 533400"/>
                <a:gd name="T10" fmla="*/ 1435100 w 1524000"/>
                <a:gd name="T11" fmla="*/ 0 h 533400"/>
                <a:gd name="T12" fmla="*/ 1469725 w 1524000"/>
                <a:gd name="T13" fmla="*/ 6979 h 533400"/>
                <a:gd name="T14" fmla="*/ 1497980 w 1524000"/>
                <a:gd name="T15" fmla="*/ 26019 h 533400"/>
                <a:gd name="T16" fmla="*/ 1517020 w 1524000"/>
                <a:gd name="T17" fmla="*/ 54274 h 533400"/>
                <a:gd name="T18" fmla="*/ 1524000 w 1524000"/>
                <a:gd name="T19" fmla="*/ 88900 h 533400"/>
                <a:gd name="T20" fmla="*/ 1524000 w 1524000"/>
                <a:gd name="T21" fmla="*/ 444500 h 533400"/>
                <a:gd name="T22" fmla="*/ 1517020 w 1524000"/>
                <a:gd name="T23" fmla="*/ 479125 h 533400"/>
                <a:gd name="T24" fmla="*/ 1497980 w 1524000"/>
                <a:gd name="T25" fmla="*/ 507380 h 533400"/>
                <a:gd name="T26" fmla="*/ 1469725 w 1524000"/>
                <a:gd name="T27" fmla="*/ 526420 h 533400"/>
                <a:gd name="T28" fmla="*/ 1435100 w 1524000"/>
                <a:gd name="T29" fmla="*/ 533400 h 533400"/>
                <a:gd name="T30" fmla="*/ 88900 w 1524000"/>
                <a:gd name="T31" fmla="*/ 533400 h 533400"/>
                <a:gd name="T32" fmla="*/ 54274 w 1524000"/>
                <a:gd name="T33" fmla="*/ 526420 h 533400"/>
                <a:gd name="T34" fmla="*/ 26019 w 1524000"/>
                <a:gd name="T35" fmla="*/ 507380 h 533400"/>
                <a:gd name="T36" fmla="*/ 6979 w 1524000"/>
                <a:gd name="T37" fmla="*/ 479125 h 533400"/>
                <a:gd name="T38" fmla="*/ 0 w 1524000"/>
                <a:gd name="T39" fmla="*/ 444500 h 533400"/>
                <a:gd name="T40" fmla="*/ 0 w 1524000"/>
                <a:gd name="T41" fmla="*/ 88900 h 5334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24000" h="533400">
                  <a:moveTo>
                    <a:pt x="0" y="88900"/>
                  </a:moveTo>
                  <a:lnTo>
                    <a:pt x="6979" y="54274"/>
                  </a:lnTo>
                  <a:lnTo>
                    <a:pt x="26019" y="26019"/>
                  </a:lnTo>
                  <a:lnTo>
                    <a:pt x="54274" y="6979"/>
                  </a:lnTo>
                  <a:lnTo>
                    <a:pt x="88900" y="0"/>
                  </a:lnTo>
                  <a:lnTo>
                    <a:pt x="1435100" y="0"/>
                  </a:lnTo>
                  <a:lnTo>
                    <a:pt x="1469725" y="6979"/>
                  </a:lnTo>
                  <a:lnTo>
                    <a:pt x="1497980" y="26019"/>
                  </a:lnTo>
                  <a:lnTo>
                    <a:pt x="1517020" y="54274"/>
                  </a:lnTo>
                  <a:lnTo>
                    <a:pt x="1524000" y="88900"/>
                  </a:lnTo>
                  <a:lnTo>
                    <a:pt x="1524000" y="444500"/>
                  </a:lnTo>
                  <a:lnTo>
                    <a:pt x="1517020" y="479125"/>
                  </a:lnTo>
                  <a:lnTo>
                    <a:pt x="1497980" y="507380"/>
                  </a:lnTo>
                  <a:lnTo>
                    <a:pt x="1469725" y="526420"/>
                  </a:lnTo>
                  <a:lnTo>
                    <a:pt x="1435100" y="533400"/>
                  </a:lnTo>
                  <a:lnTo>
                    <a:pt x="88900" y="533400"/>
                  </a:lnTo>
                  <a:lnTo>
                    <a:pt x="54274" y="526420"/>
                  </a:lnTo>
                  <a:lnTo>
                    <a:pt x="26019" y="507380"/>
                  </a:lnTo>
                  <a:lnTo>
                    <a:pt x="6979" y="479125"/>
                  </a:lnTo>
                  <a:lnTo>
                    <a:pt x="0" y="444500"/>
                  </a:lnTo>
                  <a:lnTo>
                    <a:pt x="0" y="88900"/>
                  </a:lnTo>
                  <a:close/>
                </a:path>
              </a:pathLst>
            </a:custGeom>
            <a:noFill/>
            <a:ln w="39999">
              <a:solidFill>
                <a:srgbClr val="852A4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637213" y="2767013"/>
            <a:ext cx="1601787" cy="152876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algn="ctr">
              <a:spcBef>
                <a:spcPts val="100"/>
              </a:spcBef>
              <a:defRPr/>
            </a:pPr>
            <a:r>
              <a:rPr spc="-15" dirty="0">
                <a:latin typeface="Trebuchet MS"/>
                <a:cs typeface="Trebuchet MS"/>
              </a:rPr>
              <a:t>Keratinized</a:t>
            </a:r>
            <a:endParaRPr dirty="0">
              <a:latin typeface="Trebuchet MS"/>
              <a:cs typeface="Trebuchet MS"/>
            </a:endParaRPr>
          </a:p>
          <a:p>
            <a:pPr algn="ctr">
              <a:defRPr/>
            </a:pPr>
            <a:r>
              <a:rPr spc="-5" dirty="0">
                <a:latin typeface="Trebuchet MS"/>
                <a:cs typeface="Trebuchet MS"/>
              </a:rPr>
              <a:t>cells</a:t>
            </a:r>
            <a:endParaRPr dirty="0">
              <a:latin typeface="Trebuchet MS"/>
              <a:cs typeface="Trebuchet MS"/>
            </a:endParaRPr>
          </a:p>
          <a:p>
            <a:pPr>
              <a:spcBef>
                <a:spcPts val="15"/>
              </a:spcBef>
              <a:defRPr/>
            </a:pPr>
            <a:endParaRPr sz="2650" dirty="0">
              <a:latin typeface="Trebuchet MS"/>
              <a:cs typeface="Trebuchet MS"/>
            </a:endParaRPr>
          </a:p>
          <a:p>
            <a:pPr marL="392430">
              <a:defRPr/>
            </a:pPr>
            <a:r>
              <a:rPr spc="-10" dirty="0">
                <a:latin typeface="Trebuchet MS"/>
                <a:cs typeface="Trebuchet MS"/>
              </a:rPr>
              <a:t>Mitotic</a:t>
            </a:r>
            <a:endParaRPr dirty="0">
              <a:latin typeface="Trebuchet MS"/>
              <a:cs typeface="Trebuchet MS"/>
            </a:endParaRPr>
          </a:p>
          <a:p>
            <a:pPr marL="398780">
              <a:defRPr/>
            </a:pPr>
            <a:r>
              <a:rPr spc="-5" dirty="0">
                <a:latin typeface="Trebuchet MS"/>
                <a:cs typeface="Trebuchet MS"/>
              </a:rPr>
              <a:t>figures</a:t>
            </a:r>
            <a:endParaRPr dirty="0">
              <a:latin typeface="Trebuchet MS"/>
              <a:cs typeface="Trebuchet MS"/>
            </a:endParaRPr>
          </a:p>
        </p:txBody>
      </p:sp>
      <p:grpSp>
        <p:nvGrpSpPr>
          <p:cNvPr id="38916" name="object 9"/>
          <p:cNvGrpSpPr>
            <a:grpSpLocks/>
          </p:cNvGrpSpPr>
          <p:nvPr/>
        </p:nvGrpSpPr>
        <p:grpSpPr bwMode="auto">
          <a:xfrm>
            <a:off x="5694363" y="5160963"/>
            <a:ext cx="1565275" cy="1184275"/>
            <a:chOff x="5695000" y="5161600"/>
            <a:chExt cx="1564005" cy="1183005"/>
          </a:xfrm>
        </p:grpSpPr>
        <p:sp>
          <p:nvSpPr>
            <p:cNvPr id="38918" name="object 10"/>
            <p:cNvSpPr>
              <a:spLocks/>
            </p:cNvSpPr>
            <p:nvPr/>
          </p:nvSpPr>
          <p:spPr bwMode="auto">
            <a:xfrm>
              <a:off x="5715000" y="5181600"/>
              <a:ext cx="1524000" cy="1143000"/>
            </a:xfrm>
            <a:custGeom>
              <a:avLst/>
              <a:gdLst>
                <a:gd name="T0" fmla="*/ 1333500 w 1524000"/>
                <a:gd name="T1" fmla="*/ 0 h 1143000"/>
                <a:gd name="T2" fmla="*/ 190500 w 1524000"/>
                <a:gd name="T3" fmla="*/ 0 h 1143000"/>
                <a:gd name="T4" fmla="*/ 146837 w 1524000"/>
                <a:gd name="T5" fmla="*/ 5034 h 1143000"/>
                <a:gd name="T6" fmla="*/ 106746 w 1524000"/>
                <a:gd name="T7" fmla="*/ 19372 h 1143000"/>
                <a:gd name="T8" fmla="*/ 71374 w 1524000"/>
                <a:gd name="T9" fmla="*/ 41867 h 1143000"/>
                <a:gd name="T10" fmla="*/ 41867 w 1524000"/>
                <a:gd name="T11" fmla="*/ 71374 h 1143000"/>
                <a:gd name="T12" fmla="*/ 19372 w 1524000"/>
                <a:gd name="T13" fmla="*/ 106746 h 1143000"/>
                <a:gd name="T14" fmla="*/ 5034 w 1524000"/>
                <a:gd name="T15" fmla="*/ 146837 h 1143000"/>
                <a:gd name="T16" fmla="*/ 0 w 1524000"/>
                <a:gd name="T17" fmla="*/ 190500 h 1143000"/>
                <a:gd name="T18" fmla="*/ 0 w 1524000"/>
                <a:gd name="T19" fmla="*/ 952500 h 1143000"/>
                <a:gd name="T20" fmla="*/ 5034 w 1524000"/>
                <a:gd name="T21" fmla="*/ 996178 h 1143000"/>
                <a:gd name="T22" fmla="*/ 19372 w 1524000"/>
                <a:gd name="T23" fmla="*/ 1036275 h 1143000"/>
                <a:gd name="T24" fmla="*/ 41867 w 1524000"/>
                <a:gd name="T25" fmla="*/ 1071646 h 1143000"/>
                <a:gd name="T26" fmla="*/ 71374 w 1524000"/>
                <a:gd name="T27" fmla="*/ 1101148 h 1143000"/>
                <a:gd name="T28" fmla="*/ 106746 w 1524000"/>
                <a:gd name="T29" fmla="*/ 1123636 h 1143000"/>
                <a:gd name="T30" fmla="*/ 146837 w 1524000"/>
                <a:gd name="T31" fmla="*/ 1137968 h 1143000"/>
                <a:gd name="T32" fmla="*/ 190500 w 1524000"/>
                <a:gd name="T33" fmla="*/ 1143000 h 1143000"/>
                <a:gd name="T34" fmla="*/ 1333500 w 1524000"/>
                <a:gd name="T35" fmla="*/ 1143000 h 1143000"/>
                <a:gd name="T36" fmla="*/ 1377162 w 1524000"/>
                <a:gd name="T37" fmla="*/ 1137968 h 1143000"/>
                <a:gd name="T38" fmla="*/ 1417253 w 1524000"/>
                <a:gd name="T39" fmla="*/ 1123636 h 1143000"/>
                <a:gd name="T40" fmla="*/ 1452625 w 1524000"/>
                <a:gd name="T41" fmla="*/ 1101148 h 1143000"/>
                <a:gd name="T42" fmla="*/ 1482132 w 1524000"/>
                <a:gd name="T43" fmla="*/ 1071646 h 1143000"/>
                <a:gd name="T44" fmla="*/ 1504627 w 1524000"/>
                <a:gd name="T45" fmla="*/ 1036275 h 1143000"/>
                <a:gd name="T46" fmla="*/ 1518965 w 1524000"/>
                <a:gd name="T47" fmla="*/ 996178 h 1143000"/>
                <a:gd name="T48" fmla="*/ 1524000 w 1524000"/>
                <a:gd name="T49" fmla="*/ 952500 h 1143000"/>
                <a:gd name="T50" fmla="*/ 1524000 w 1524000"/>
                <a:gd name="T51" fmla="*/ 190500 h 1143000"/>
                <a:gd name="T52" fmla="*/ 1518965 w 1524000"/>
                <a:gd name="T53" fmla="*/ 146837 h 1143000"/>
                <a:gd name="T54" fmla="*/ 1504627 w 1524000"/>
                <a:gd name="T55" fmla="*/ 106746 h 1143000"/>
                <a:gd name="T56" fmla="*/ 1482132 w 1524000"/>
                <a:gd name="T57" fmla="*/ 71374 h 1143000"/>
                <a:gd name="T58" fmla="*/ 1452625 w 1524000"/>
                <a:gd name="T59" fmla="*/ 41867 h 1143000"/>
                <a:gd name="T60" fmla="*/ 1417253 w 1524000"/>
                <a:gd name="T61" fmla="*/ 19372 h 1143000"/>
                <a:gd name="T62" fmla="*/ 1377162 w 1524000"/>
                <a:gd name="T63" fmla="*/ 5034 h 1143000"/>
                <a:gd name="T64" fmla="*/ 1333500 w 1524000"/>
                <a:gd name="T65" fmla="*/ 0 h 1143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24000" h="1143000">
                  <a:moveTo>
                    <a:pt x="1333500" y="0"/>
                  </a:moveTo>
                  <a:lnTo>
                    <a:pt x="190500" y="0"/>
                  </a:lnTo>
                  <a:lnTo>
                    <a:pt x="146837" y="5034"/>
                  </a:lnTo>
                  <a:lnTo>
                    <a:pt x="106746" y="19372"/>
                  </a:lnTo>
                  <a:lnTo>
                    <a:pt x="71374" y="41867"/>
                  </a:lnTo>
                  <a:lnTo>
                    <a:pt x="41867" y="71374"/>
                  </a:lnTo>
                  <a:lnTo>
                    <a:pt x="19372" y="106746"/>
                  </a:lnTo>
                  <a:lnTo>
                    <a:pt x="5034" y="146837"/>
                  </a:lnTo>
                  <a:lnTo>
                    <a:pt x="0" y="190500"/>
                  </a:lnTo>
                  <a:lnTo>
                    <a:pt x="0" y="952500"/>
                  </a:lnTo>
                  <a:lnTo>
                    <a:pt x="5034" y="996178"/>
                  </a:lnTo>
                  <a:lnTo>
                    <a:pt x="19372" y="1036275"/>
                  </a:lnTo>
                  <a:lnTo>
                    <a:pt x="41867" y="1071646"/>
                  </a:lnTo>
                  <a:lnTo>
                    <a:pt x="71374" y="1101148"/>
                  </a:lnTo>
                  <a:lnTo>
                    <a:pt x="106746" y="1123636"/>
                  </a:lnTo>
                  <a:lnTo>
                    <a:pt x="146837" y="1137968"/>
                  </a:lnTo>
                  <a:lnTo>
                    <a:pt x="190500" y="1143000"/>
                  </a:lnTo>
                  <a:lnTo>
                    <a:pt x="1333500" y="1143000"/>
                  </a:lnTo>
                  <a:lnTo>
                    <a:pt x="1377162" y="1137968"/>
                  </a:lnTo>
                  <a:lnTo>
                    <a:pt x="1417253" y="1123636"/>
                  </a:lnTo>
                  <a:lnTo>
                    <a:pt x="1452625" y="1101148"/>
                  </a:lnTo>
                  <a:lnTo>
                    <a:pt x="1482132" y="1071646"/>
                  </a:lnTo>
                  <a:lnTo>
                    <a:pt x="1504627" y="1036275"/>
                  </a:lnTo>
                  <a:lnTo>
                    <a:pt x="1518965" y="996178"/>
                  </a:lnTo>
                  <a:lnTo>
                    <a:pt x="1524000" y="952500"/>
                  </a:lnTo>
                  <a:lnTo>
                    <a:pt x="1524000" y="190500"/>
                  </a:lnTo>
                  <a:lnTo>
                    <a:pt x="1518965" y="146837"/>
                  </a:lnTo>
                  <a:lnTo>
                    <a:pt x="1504627" y="106746"/>
                  </a:lnTo>
                  <a:lnTo>
                    <a:pt x="1482132" y="71374"/>
                  </a:lnTo>
                  <a:lnTo>
                    <a:pt x="1452625" y="41867"/>
                  </a:lnTo>
                  <a:lnTo>
                    <a:pt x="1417253" y="19372"/>
                  </a:lnTo>
                  <a:lnTo>
                    <a:pt x="1377162" y="5034"/>
                  </a:lnTo>
                  <a:lnTo>
                    <a:pt x="1333500" y="0"/>
                  </a:lnTo>
                  <a:close/>
                </a:path>
              </a:pathLst>
            </a:custGeom>
            <a:solidFill>
              <a:srgbClr val="B83C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sp>
          <p:nvSpPr>
            <p:cNvPr id="38919" name="object 11"/>
            <p:cNvSpPr>
              <a:spLocks/>
            </p:cNvSpPr>
            <p:nvPr/>
          </p:nvSpPr>
          <p:spPr bwMode="auto">
            <a:xfrm>
              <a:off x="5715000" y="5181600"/>
              <a:ext cx="1524000" cy="1143000"/>
            </a:xfrm>
            <a:custGeom>
              <a:avLst/>
              <a:gdLst>
                <a:gd name="T0" fmla="*/ 0 w 1524000"/>
                <a:gd name="T1" fmla="*/ 190500 h 1143000"/>
                <a:gd name="T2" fmla="*/ 5034 w 1524000"/>
                <a:gd name="T3" fmla="*/ 146837 h 1143000"/>
                <a:gd name="T4" fmla="*/ 19372 w 1524000"/>
                <a:gd name="T5" fmla="*/ 106746 h 1143000"/>
                <a:gd name="T6" fmla="*/ 41867 w 1524000"/>
                <a:gd name="T7" fmla="*/ 71374 h 1143000"/>
                <a:gd name="T8" fmla="*/ 71374 w 1524000"/>
                <a:gd name="T9" fmla="*/ 41867 h 1143000"/>
                <a:gd name="T10" fmla="*/ 106746 w 1524000"/>
                <a:gd name="T11" fmla="*/ 19372 h 1143000"/>
                <a:gd name="T12" fmla="*/ 146837 w 1524000"/>
                <a:gd name="T13" fmla="*/ 5034 h 1143000"/>
                <a:gd name="T14" fmla="*/ 190500 w 1524000"/>
                <a:gd name="T15" fmla="*/ 0 h 1143000"/>
                <a:gd name="T16" fmla="*/ 1333500 w 1524000"/>
                <a:gd name="T17" fmla="*/ 0 h 1143000"/>
                <a:gd name="T18" fmla="*/ 1377162 w 1524000"/>
                <a:gd name="T19" fmla="*/ 5034 h 1143000"/>
                <a:gd name="T20" fmla="*/ 1417253 w 1524000"/>
                <a:gd name="T21" fmla="*/ 19372 h 1143000"/>
                <a:gd name="T22" fmla="*/ 1452625 w 1524000"/>
                <a:gd name="T23" fmla="*/ 41867 h 1143000"/>
                <a:gd name="T24" fmla="*/ 1482132 w 1524000"/>
                <a:gd name="T25" fmla="*/ 71374 h 1143000"/>
                <a:gd name="T26" fmla="*/ 1504627 w 1524000"/>
                <a:gd name="T27" fmla="*/ 106746 h 1143000"/>
                <a:gd name="T28" fmla="*/ 1518965 w 1524000"/>
                <a:gd name="T29" fmla="*/ 146837 h 1143000"/>
                <a:gd name="T30" fmla="*/ 1524000 w 1524000"/>
                <a:gd name="T31" fmla="*/ 190500 h 1143000"/>
                <a:gd name="T32" fmla="*/ 1524000 w 1524000"/>
                <a:gd name="T33" fmla="*/ 952500 h 1143000"/>
                <a:gd name="T34" fmla="*/ 1518965 w 1524000"/>
                <a:gd name="T35" fmla="*/ 996178 h 1143000"/>
                <a:gd name="T36" fmla="*/ 1504627 w 1524000"/>
                <a:gd name="T37" fmla="*/ 1036275 h 1143000"/>
                <a:gd name="T38" fmla="*/ 1482132 w 1524000"/>
                <a:gd name="T39" fmla="*/ 1071646 h 1143000"/>
                <a:gd name="T40" fmla="*/ 1452625 w 1524000"/>
                <a:gd name="T41" fmla="*/ 1101148 h 1143000"/>
                <a:gd name="T42" fmla="*/ 1417253 w 1524000"/>
                <a:gd name="T43" fmla="*/ 1123636 h 1143000"/>
                <a:gd name="T44" fmla="*/ 1377162 w 1524000"/>
                <a:gd name="T45" fmla="*/ 1137968 h 1143000"/>
                <a:gd name="T46" fmla="*/ 1333500 w 1524000"/>
                <a:gd name="T47" fmla="*/ 1143000 h 1143000"/>
                <a:gd name="T48" fmla="*/ 190500 w 1524000"/>
                <a:gd name="T49" fmla="*/ 1143000 h 1143000"/>
                <a:gd name="T50" fmla="*/ 146837 w 1524000"/>
                <a:gd name="T51" fmla="*/ 1137968 h 1143000"/>
                <a:gd name="T52" fmla="*/ 106746 w 1524000"/>
                <a:gd name="T53" fmla="*/ 1123636 h 1143000"/>
                <a:gd name="T54" fmla="*/ 71374 w 1524000"/>
                <a:gd name="T55" fmla="*/ 1101148 h 1143000"/>
                <a:gd name="T56" fmla="*/ 41867 w 1524000"/>
                <a:gd name="T57" fmla="*/ 1071646 h 1143000"/>
                <a:gd name="T58" fmla="*/ 19372 w 1524000"/>
                <a:gd name="T59" fmla="*/ 1036275 h 1143000"/>
                <a:gd name="T60" fmla="*/ 5034 w 1524000"/>
                <a:gd name="T61" fmla="*/ 996178 h 1143000"/>
                <a:gd name="T62" fmla="*/ 0 w 1524000"/>
                <a:gd name="T63" fmla="*/ 952500 h 1143000"/>
                <a:gd name="T64" fmla="*/ 0 w 1524000"/>
                <a:gd name="T65" fmla="*/ 190500 h 11430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24000" h="1143000">
                  <a:moveTo>
                    <a:pt x="0" y="190500"/>
                  </a:moveTo>
                  <a:lnTo>
                    <a:pt x="5034" y="146837"/>
                  </a:lnTo>
                  <a:lnTo>
                    <a:pt x="19372" y="106746"/>
                  </a:lnTo>
                  <a:lnTo>
                    <a:pt x="41867" y="71374"/>
                  </a:lnTo>
                  <a:lnTo>
                    <a:pt x="71374" y="41867"/>
                  </a:lnTo>
                  <a:lnTo>
                    <a:pt x="106746" y="19372"/>
                  </a:lnTo>
                  <a:lnTo>
                    <a:pt x="146837" y="5034"/>
                  </a:lnTo>
                  <a:lnTo>
                    <a:pt x="190500" y="0"/>
                  </a:lnTo>
                  <a:lnTo>
                    <a:pt x="1333500" y="0"/>
                  </a:lnTo>
                  <a:lnTo>
                    <a:pt x="1377162" y="5034"/>
                  </a:lnTo>
                  <a:lnTo>
                    <a:pt x="1417253" y="19372"/>
                  </a:lnTo>
                  <a:lnTo>
                    <a:pt x="1452625" y="41867"/>
                  </a:lnTo>
                  <a:lnTo>
                    <a:pt x="1482132" y="71374"/>
                  </a:lnTo>
                  <a:lnTo>
                    <a:pt x="1504627" y="106746"/>
                  </a:lnTo>
                  <a:lnTo>
                    <a:pt x="1518965" y="146837"/>
                  </a:lnTo>
                  <a:lnTo>
                    <a:pt x="1524000" y="190500"/>
                  </a:lnTo>
                  <a:lnTo>
                    <a:pt x="1524000" y="952500"/>
                  </a:lnTo>
                  <a:lnTo>
                    <a:pt x="1518965" y="996178"/>
                  </a:lnTo>
                  <a:lnTo>
                    <a:pt x="1504627" y="1036275"/>
                  </a:lnTo>
                  <a:lnTo>
                    <a:pt x="1482132" y="1071646"/>
                  </a:lnTo>
                  <a:lnTo>
                    <a:pt x="1452625" y="1101148"/>
                  </a:lnTo>
                  <a:lnTo>
                    <a:pt x="1417253" y="1123636"/>
                  </a:lnTo>
                  <a:lnTo>
                    <a:pt x="1377162" y="1137968"/>
                  </a:lnTo>
                  <a:lnTo>
                    <a:pt x="1333500" y="1143000"/>
                  </a:lnTo>
                  <a:lnTo>
                    <a:pt x="190500" y="1143000"/>
                  </a:lnTo>
                  <a:lnTo>
                    <a:pt x="146837" y="1137968"/>
                  </a:lnTo>
                  <a:lnTo>
                    <a:pt x="106746" y="1123636"/>
                  </a:lnTo>
                  <a:lnTo>
                    <a:pt x="71374" y="1101148"/>
                  </a:lnTo>
                  <a:lnTo>
                    <a:pt x="41867" y="1071646"/>
                  </a:lnTo>
                  <a:lnTo>
                    <a:pt x="19372" y="1036275"/>
                  </a:lnTo>
                  <a:lnTo>
                    <a:pt x="5034" y="996178"/>
                  </a:lnTo>
                  <a:lnTo>
                    <a:pt x="0" y="952500"/>
                  </a:lnTo>
                  <a:lnTo>
                    <a:pt x="0" y="190500"/>
                  </a:lnTo>
                  <a:close/>
                </a:path>
              </a:pathLst>
            </a:custGeom>
            <a:noFill/>
            <a:ln w="39999">
              <a:solidFill>
                <a:srgbClr val="852A4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38917" name="object 12"/>
          <p:cNvSpPr txBox="1">
            <a:spLocks noChangeArrowheads="1"/>
          </p:cNvSpPr>
          <p:nvPr/>
        </p:nvSpPr>
        <p:spPr bwMode="auto">
          <a:xfrm>
            <a:off x="5907088" y="5186363"/>
            <a:ext cx="11398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</a:pPr>
            <a:r>
              <a:rPr lang="en-US">
                <a:latin typeface="Trebuchet MS" pitchFamily="34" charset="0"/>
              </a:rPr>
              <a:t>Inflamed  connective  tissue  stroma</a:t>
            </a:r>
          </a:p>
        </p:txBody>
      </p:sp>
    </p:spTree>
    <p:extLst>
      <p:ext uri="{BB962C8B-B14F-4D97-AF65-F5344CB8AC3E}">
        <p14:creationId xmlns:p14="http://schemas.microsoft.com/office/powerpoint/2010/main" val="178685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3" descr="C:\Users\shubhi saxena\Desktop\Imp docs\well-differentiated-squamous-cell-carcinoma-pathology-outlines-oral-cavity-pictu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819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0"/>
            <a:ext cx="2257425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objec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013" y="1522413"/>
            <a:ext cx="2090737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object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656013"/>
            <a:ext cx="213677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65" name="object 5"/>
          <p:cNvGrpSpPr>
            <a:grpSpLocks/>
          </p:cNvGrpSpPr>
          <p:nvPr/>
        </p:nvGrpSpPr>
        <p:grpSpPr bwMode="auto">
          <a:xfrm>
            <a:off x="2894013" y="2132013"/>
            <a:ext cx="4727575" cy="4725987"/>
            <a:chOff x="2894076" y="2132076"/>
            <a:chExt cx="4727575" cy="4726305"/>
          </a:xfrm>
        </p:grpSpPr>
        <p:pic>
          <p:nvPicPr>
            <p:cNvPr id="40966" name="object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276" y="4852414"/>
              <a:ext cx="2365248" cy="2005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967" name="object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4076" y="2132076"/>
              <a:ext cx="2723388" cy="2974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79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object 2"/>
          <p:cNvGrpSpPr>
            <a:grpSpLocks/>
          </p:cNvGrpSpPr>
          <p:nvPr/>
        </p:nvGrpSpPr>
        <p:grpSpPr bwMode="auto">
          <a:xfrm>
            <a:off x="899147" y="728901"/>
            <a:ext cx="3540125" cy="358775"/>
            <a:chOff x="520903" y="999236"/>
            <a:chExt cx="3539490" cy="359410"/>
          </a:xfrm>
        </p:grpSpPr>
        <p:pic>
          <p:nvPicPr>
            <p:cNvPr id="41988" name="object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792" y="1000125"/>
              <a:ext cx="3537635" cy="357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89" name="object 4"/>
            <p:cNvSpPr>
              <a:spLocks/>
            </p:cNvSpPr>
            <p:nvPr/>
          </p:nvSpPr>
          <p:spPr bwMode="auto">
            <a:xfrm>
              <a:off x="2588894" y="1107186"/>
              <a:ext cx="83185" cy="127635"/>
            </a:xfrm>
            <a:custGeom>
              <a:avLst/>
              <a:gdLst>
                <a:gd name="T0" fmla="*/ 41529 w 83185"/>
                <a:gd name="T1" fmla="*/ 0 h 127634"/>
                <a:gd name="T2" fmla="*/ 0 w 83185"/>
                <a:gd name="T3" fmla="*/ 127641 h 127634"/>
                <a:gd name="T4" fmla="*/ 83057 w 83185"/>
                <a:gd name="T5" fmla="*/ 127641 h 127634"/>
                <a:gd name="T6" fmla="*/ 41529 w 83185"/>
                <a:gd name="T7" fmla="*/ 0 h 12763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3185" h="127634">
                  <a:moveTo>
                    <a:pt x="41529" y="0"/>
                  </a:moveTo>
                  <a:lnTo>
                    <a:pt x="0" y="127635"/>
                  </a:lnTo>
                  <a:lnTo>
                    <a:pt x="83057" y="127635"/>
                  </a:lnTo>
                  <a:lnTo>
                    <a:pt x="41529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  <p:pic>
          <p:nvPicPr>
            <p:cNvPr id="41990" name="object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977" y="1057402"/>
              <a:ext cx="106934" cy="115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1" name="object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056" y="1053719"/>
              <a:ext cx="176403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2" name="object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249" y="1053719"/>
              <a:ext cx="176339" cy="250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3" name="object 8"/>
            <p:cNvSpPr>
              <a:spLocks/>
            </p:cNvSpPr>
            <p:nvPr/>
          </p:nvSpPr>
          <p:spPr bwMode="auto">
            <a:xfrm>
              <a:off x="521792" y="1000125"/>
              <a:ext cx="3538220" cy="357505"/>
            </a:xfrm>
            <a:custGeom>
              <a:avLst/>
              <a:gdLst>
                <a:gd name="T0" fmla="*/ 3214547 w 3538220"/>
                <a:gd name="T1" fmla="*/ 6096 h 357505"/>
                <a:gd name="T2" fmla="*/ 3080816 w 3538220"/>
                <a:gd name="T3" fmla="*/ 137667 h 357505"/>
                <a:gd name="T4" fmla="*/ 2549067 w 3538220"/>
                <a:gd name="T5" fmla="*/ 6096 h 357505"/>
                <a:gd name="T6" fmla="*/ 2549067 w 3538220"/>
                <a:gd name="T7" fmla="*/ 6096 h 357505"/>
                <a:gd name="T8" fmla="*/ 2392857 w 3538220"/>
                <a:gd name="T9" fmla="*/ 60578 h 357505"/>
                <a:gd name="T10" fmla="*/ 2221534 w 3538220"/>
                <a:gd name="T11" fmla="*/ 60578 h 357505"/>
                <a:gd name="T12" fmla="*/ 1624380 w 3538220"/>
                <a:gd name="T13" fmla="*/ 351663 h 357505"/>
                <a:gd name="T14" fmla="*/ 1356537 w 3538220"/>
                <a:gd name="T15" fmla="*/ 6096 h 357505"/>
                <a:gd name="T16" fmla="*/ 1295196 w 3538220"/>
                <a:gd name="T17" fmla="*/ 351663 h 357505"/>
                <a:gd name="T18" fmla="*/ 798245 w 3538220"/>
                <a:gd name="T19" fmla="*/ 238887 h 357505"/>
                <a:gd name="T20" fmla="*/ 914831 w 3538220"/>
                <a:gd name="T21" fmla="*/ 351916 h 357505"/>
                <a:gd name="T22" fmla="*/ 717829 w 3538220"/>
                <a:gd name="T23" fmla="*/ 165480 h 357505"/>
                <a:gd name="T24" fmla="*/ 1083360 w 3538220"/>
                <a:gd name="T25" fmla="*/ 3683 h 357505"/>
                <a:gd name="T26" fmla="*/ 1238608 w 3538220"/>
                <a:gd name="T27" fmla="*/ 82407 h 357505"/>
                <a:gd name="T28" fmla="*/ 1190520 w 3538220"/>
                <a:gd name="T29" fmla="*/ 207167 h 357505"/>
                <a:gd name="T30" fmla="*/ 1088694 w 3538220"/>
                <a:gd name="T31" fmla="*/ 225790 h 357505"/>
                <a:gd name="T32" fmla="*/ 1011732 w 3538220"/>
                <a:gd name="T33" fmla="*/ 351663 h 357505"/>
                <a:gd name="T34" fmla="*/ 1075026 w 3538220"/>
                <a:gd name="T35" fmla="*/ 3849 h 357505"/>
                <a:gd name="T36" fmla="*/ 2261031 w 3538220"/>
                <a:gd name="T37" fmla="*/ 351663 h 357505"/>
                <a:gd name="T38" fmla="*/ 2025573 w 3538220"/>
                <a:gd name="T39" fmla="*/ 351663 h 357505"/>
                <a:gd name="T40" fmla="*/ 3461808 w 3538220"/>
                <a:gd name="T41" fmla="*/ 1531 h 357505"/>
                <a:gd name="T42" fmla="*/ 3503218 w 3538220"/>
                <a:gd name="T43" fmla="*/ 75437 h 357505"/>
                <a:gd name="T44" fmla="*/ 3435019 w 3538220"/>
                <a:gd name="T45" fmla="*/ 52324 h 357505"/>
                <a:gd name="T46" fmla="*/ 3394560 w 3538220"/>
                <a:gd name="T47" fmla="*/ 107711 h 357505"/>
                <a:gd name="T48" fmla="*/ 3472369 w 3538220"/>
                <a:gd name="T49" fmla="*/ 162742 h 357505"/>
                <a:gd name="T50" fmla="*/ 3537635 w 3538220"/>
                <a:gd name="T51" fmla="*/ 261365 h 357505"/>
                <a:gd name="T52" fmla="*/ 3442123 w 3538220"/>
                <a:gd name="T53" fmla="*/ 355814 h 357505"/>
                <a:gd name="T54" fmla="*/ 3348493 w 3538220"/>
                <a:gd name="T55" fmla="*/ 343521 h 357505"/>
                <a:gd name="T56" fmla="*/ 3387109 w 3538220"/>
                <a:gd name="T57" fmla="*/ 296703 h 357505"/>
                <a:gd name="T58" fmla="*/ 3463039 w 3538220"/>
                <a:gd name="T59" fmla="*/ 293592 h 357505"/>
                <a:gd name="T60" fmla="*/ 3455776 w 3538220"/>
                <a:gd name="T61" fmla="*/ 223333 h 357505"/>
                <a:gd name="T62" fmla="*/ 3345580 w 3538220"/>
                <a:gd name="T63" fmla="*/ 148764 h 357505"/>
                <a:gd name="T64" fmla="*/ 3358438 w 3538220"/>
                <a:gd name="T65" fmla="*/ 26542 h 357505"/>
                <a:gd name="T66" fmla="*/ 1837740 w 3538220"/>
                <a:gd name="T67" fmla="*/ 126 h 357505"/>
                <a:gd name="T68" fmla="*/ 1932736 w 3538220"/>
                <a:gd name="T69" fmla="*/ 24511 h 357505"/>
                <a:gd name="T70" fmla="*/ 1862745 w 3538220"/>
                <a:gd name="T71" fmla="*/ 56003 h 357505"/>
                <a:gd name="T72" fmla="*/ 1758663 w 3538220"/>
                <a:gd name="T73" fmla="*/ 110222 h 357505"/>
                <a:gd name="T74" fmla="*/ 1757538 w 3538220"/>
                <a:gd name="T75" fmla="*/ 252793 h 357505"/>
                <a:gd name="T76" fmla="*/ 1880539 w 3538220"/>
                <a:gd name="T77" fmla="*/ 294322 h 357505"/>
                <a:gd name="T78" fmla="*/ 1921054 w 3538220"/>
                <a:gd name="T79" fmla="*/ 335162 h 357505"/>
                <a:gd name="T80" fmla="*/ 1797852 w 3538220"/>
                <a:gd name="T81" fmla="*/ 354528 h 357505"/>
                <a:gd name="T82" fmla="*/ 1679498 w 3538220"/>
                <a:gd name="T83" fmla="*/ 179959 h 357505"/>
                <a:gd name="T84" fmla="*/ 1804619 w 3538220"/>
                <a:gd name="T85" fmla="*/ 3361 h 357505"/>
                <a:gd name="T86" fmla="*/ 211774 w 3538220"/>
                <a:gd name="T87" fmla="*/ 6223 h 357505"/>
                <a:gd name="T88" fmla="*/ 216281 w 3538220"/>
                <a:gd name="T89" fmla="*/ 66202 h 357505"/>
                <a:gd name="T90" fmla="*/ 141442 w 3538220"/>
                <a:gd name="T91" fmla="*/ 56999 h 357505"/>
                <a:gd name="T92" fmla="*/ 63690 w 3538220"/>
                <a:gd name="T93" fmla="*/ 182499 h 357505"/>
                <a:gd name="T94" fmla="*/ 157581 w 3538220"/>
                <a:gd name="T95" fmla="*/ 303022 h 357505"/>
                <a:gd name="T96" fmla="*/ 234010 w 3538220"/>
                <a:gd name="T97" fmla="*/ 268097 h 357505"/>
                <a:gd name="T98" fmla="*/ 186646 w 3538220"/>
                <a:gd name="T99" fmla="*/ 355026 h 357505"/>
                <a:gd name="T100" fmla="*/ 22556 w 3538220"/>
                <a:gd name="T101" fmla="*/ 283900 h 357505"/>
                <a:gd name="T102" fmla="*/ 25010 w 3538220"/>
                <a:gd name="T103" fmla="*/ 79053 h 357505"/>
                <a:gd name="T104" fmla="*/ 2814116 w 3538220"/>
                <a:gd name="T105" fmla="*/ 0 h 357505"/>
                <a:gd name="T106" fmla="*/ 2967405 w 3538220"/>
                <a:gd name="T107" fmla="*/ 175895 h 357505"/>
                <a:gd name="T108" fmla="*/ 2845086 w 3538220"/>
                <a:gd name="T109" fmla="*/ 354453 h 357505"/>
                <a:gd name="T110" fmla="*/ 2686368 w 3538220"/>
                <a:gd name="T111" fmla="*/ 282461 h 357505"/>
                <a:gd name="T112" fmla="*/ 2688243 w 3538220"/>
                <a:gd name="T113" fmla="*/ 78007 h 357505"/>
                <a:gd name="T114" fmla="*/ 444271 w 3538220"/>
                <a:gd name="T115" fmla="*/ 0 h 357505"/>
                <a:gd name="T116" fmla="*/ 597598 w 3538220"/>
                <a:gd name="T117" fmla="*/ 175895 h 357505"/>
                <a:gd name="T118" fmla="*/ 475249 w 3538220"/>
                <a:gd name="T119" fmla="*/ 354453 h 357505"/>
                <a:gd name="T120" fmla="*/ 316551 w 3538220"/>
                <a:gd name="T121" fmla="*/ 282461 h 357505"/>
                <a:gd name="T122" fmla="*/ 318410 w 3538220"/>
                <a:gd name="T123" fmla="*/ 78007 h 35750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538220" h="357505">
                  <a:moveTo>
                    <a:pt x="3021888" y="6096"/>
                  </a:moveTo>
                  <a:lnTo>
                    <a:pt x="3051352" y="6096"/>
                  </a:lnTo>
                  <a:lnTo>
                    <a:pt x="3214547" y="214629"/>
                  </a:lnTo>
                  <a:lnTo>
                    <a:pt x="3214547" y="6096"/>
                  </a:lnTo>
                  <a:lnTo>
                    <a:pt x="3273475" y="6096"/>
                  </a:lnTo>
                  <a:lnTo>
                    <a:pt x="3273475" y="356362"/>
                  </a:lnTo>
                  <a:lnTo>
                    <a:pt x="3248583" y="356362"/>
                  </a:lnTo>
                  <a:lnTo>
                    <a:pt x="3080816" y="137667"/>
                  </a:lnTo>
                  <a:lnTo>
                    <a:pt x="3080816" y="351916"/>
                  </a:lnTo>
                  <a:lnTo>
                    <a:pt x="3021888" y="351916"/>
                  </a:lnTo>
                  <a:lnTo>
                    <a:pt x="3021888" y="6096"/>
                  </a:lnTo>
                  <a:close/>
                </a:path>
                <a:path w="3538220" h="357505">
                  <a:moveTo>
                    <a:pt x="2549067" y="6096"/>
                  </a:moveTo>
                  <a:lnTo>
                    <a:pt x="2610408" y="6096"/>
                  </a:lnTo>
                  <a:lnTo>
                    <a:pt x="2610408" y="351663"/>
                  </a:lnTo>
                  <a:lnTo>
                    <a:pt x="2549067" y="351663"/>
                  </a:lnTo>
                  <a:lnTo>
                    <a:pt x="2549067" y="6096"/>
                  </a:lnTo>
                  <a:close/>
                </a:path>
                <a:path w="3538220" h="357505">
                  <a:moveTo>
                    <a:pt x="2221534" y="6096"/>
                  </a:moveTo>
                  <a:lnTo>
                    <a:pt x="2507665" y="6096"/>
                  </a:lnTo>
                  <a:lnTo>
                    <a:pt x="2507665" y="60578"/>
                  </a:lnTo>
                  <a:lnTo>
                    <a:pt x="2392857" y="60578"/>
                  </a:lnTo>
                  <a:lnTo>
                    <a:pt x="2392857" y="351663"/>
                  </a:lnTo>
                  <a:lnTo>
                    <a:pt x="2331516" y="351663"/>
                  </a:lnTo>
                  <a:lnTo>
                    <a:pt x="2331516" y="60578"/>
                  </a:lnTo>
                  <a:lnTo>
                    <a:pt x="2221534" y="60578"/>
                  </a:lnTo>
                  <a:lnTo>
                    <a:pt x="2221534" y="6096"/>
                  </a:lnTo>
                  <a:close/>
                </a:path>
                <a:path w="3538220" h="357505">
                  <a:moveTo>
                    <a:pt x="1563039" y="6096"/>
                  </a:moveTo>
                  <a:lnTo>
                    <a:pt x="1624380" y="6096"/>
                  </a:lnTo>
                  <a:lnTo>
                    <a:pt x="1624380" y="351663"/>
                  </a:lnTo>
                  <a:lnTo>
                    <a:pt x="1563039" y="351663"/>
                  </a:lnTo>
                  <a:lnTo>
                    <a:pt x="1563039" y="6096"/>
                  </a:lnTo>
                  <a:close/>
                </a:path>
                <a:path w="3538220" h="357505">
                  <a:moveTo>
                    <a:pt x="1295196" y="6096"/>
                  </a:moveTo>
                  <a:lnTo>
                    <a:pt x="1356537" y="6096"/>
                  </a:lnTo>
                  <a:lnTo>
                    <a:pt x="1356537" y="297179"/>
                  </a:lnTo>
                  <a:lnTo>
                    <a:pt x="1512620" y="297179"/>
                  </a:lnTo>
                  <a:lnTo>
                    <a:pt x="1512620" y="351663"/>
                  </a:lnTo>
                  <a:lnTo>
                    <a:pt x="1295196" y="351663"/>
                  </a:lnTo>
                  <a:lnTo>
                    <a:pt x="1295196" y="6096"/>
                  </a:lnTo>
                  <a:close/>
                </a:path>
                <a:path w="3538220" h="357505">
                  <a:moveTo>
                    <a:pt x="690943" y="6096"/>
                  </a:moveTo>
                  <a:lnTo>
                    <a:pt x="723493" y="6096"/>
                  </a:lnTo>
                  <a:lnTo>
                    <a:pt x="798245" y="238887"/>
                  </a:lnTo>
                  <a:lnTo>
                    <a:pt x="871397" y="6096"/>
                  </a:lnTo>
                  <a:lnTo>
                    <a:pt x="903655" y="6096"/>
                  </a:lnTo>
                  <a:lnTo>
                    <a:pt x="974267" y="351916"/>
                  </a:lnTo>
                  <a:lnTo>
                    <a:pt x="914831" y="351916"/>
                  </a:lnTo>
                  <a:lnTo>
                    <a:pt x="878890" y="165480"/>
                  </a:lnTo>
                  <a:lnTo>
                    <a:pt x="809421" y="356362"/>
                  </a:lnTo>
                  <a:lnTo>
                    <a:pt x="787450" y="356362"/>
                  </a:lnTo>
                  <a:lnTo>
                    <a:pt x="717829" y="165480"/>
                  </a:lnTo>
                  <a:lnTo>
                    <a:pt x="680567" y="351916"/>
                  </a:lnTo>
                  <a:lnTo>
                    <a:pt x="621347" y="351916"/>
                  </a:lnTo>
                  <a:lnTo>
                    <a:pt x="690943" y="6096"/>
                  </a:lnTo>
                  <a:close/>
                </a:path>
                <a:path w="3538220" h="357505">
                  <a:moveTo>
                    <a:pt x="1083360" y="3683"/>
                  </a:moveTo>
                  <a:lnTo>
                    <a:pt x="1121558" y="5254"/>
                  </a:lnTo>
                  <a:lnTo>
                    <a:pt x="1181426" y="17827"/>
                  </a:lnTo>
                  <a:lnTo>
                    <a:pt x="1219697" y="43164"/>
                  </a:lnTo>
                  <a:lnTo>
                    <a:pt x="1238608" y="82407"/>
                  </a:lnTo>
                  <a:lnTo>
                    <a:pt x="1240967" y="107314"/>
                  </a:lnTo>
                  <a:lnTo>
                    <a:pt x="1235360" y="150108"/>
                  </a:lnTo>
                  <a:lnTo>
                    <a:pt x="1218542" y="183393"/>
                  </a:lnTo>
                  <a:lnTo>
                    <a:pt x="1190520" y="207167"/>
                  </a:lnTo>
                  <a:lnTo>
                    <a:pt x="1151299" y="221432"/>
                  </a:lnTo>
                  <a:lnTo>
                    <a:pt x="1100886" y="226187"/>
                  </a:lnTo>
                  <a:lnTo>
                    <a:pt x="1095219" y="226089"/>
                  </a:lnTo>
                  <a:lnTo>
                    <a:pt x="1088694" y="225790"/>
                  </a:lnTo>
                  <a:lnTo>
                    <a:pt x="1081312" y="225276"/>
                  </a:lnTo>
                  <a:lnTo>
                    <a:pt x="1073073" y="224536"/>
                  </a:lnTo>
                  <a:lnTo>
                    <a:pt x="1073073" y="351663"/>
                  </a:lnTo>
                  <a:lnTo>
                    <a:pt x="1011732" y="351663"/>
                  </a:lnTo>
                  <a:lnTo>
                    <a:pt x="1011732" y="6350"/>
                  </a:lnTo>
                  <a:lnTo>
                    <a:pt x="1039212" y="5183"/>
                  </a:lnTo>
                  <a:lnTo>
                    <a:pt x="1060310" y="4349"/>
                  </a:lnTo>
                  <a:lnTo>
                    <a:pt x="1075026" y="3849"/>
                  </a:lnTo>
                  <a:lnTo>
                    <a:pt x="1083360" y="3683"/>
                  </a:lnTo>
                  <a:close/>
                </a:path>
                <a:path w="3538220" h="357505">
                  <a:moveTo>
                    <a:pt x="2095169" y="1397"/>
                  </a:moveTo>
                  <a:lnTo>
                    <a:pt x="2122093" y="1397"/>
                  </a:lnTo>
                  <a:lnTo>
                    <a:pt x="2261031" y="351663"/>
                  </a:lnTo>
                  <a:lnTo>
                    <a:pt x="2193340" y="351663"/>
                  </a:lnTo>
                  <a:lnTo>
                    <a:pt x="2168067" y="281559"/>
                  </a:lnTo>
                  <a:lnTo>
                    <a:pt x="2049703" y="281559"/>
                  </a:lnTo>
                  <a:lnTo>
                    <a:pt x="2025573" y="351663"/>
                  </a:lnTo>
                  <a:lnTo>
                    <a:pt x="1957374" y="351663"/>
                  </a:lnTo>
                  <a:lnTo>
                    <a:pt x="2095169" y="1397"/>
                  </a:lnTo>
                  <a:close/>
                </a:path>
                <a:path w="3538220" h="357505">
                  <a:moveTo>
                    <a:pt x="3433876" y="126"/>
                  </a:moveTo>
                  <a:lnTo>
                    <a:pt x="3461808" y="1531"/>
                  </a:lnTo>
                  <a:lnTo>
                    <a:pt x="3485788" y="5746"/>
                  </a:lnTo>
                  <a:lnTo>
                    <a:pt x="3505814" y="12771"/>
                  </a:lnTo>
                  <a:lnTo>
                    <a:pt x="3521887" y="22605"/>
                  </a:lnTo>
                  <a:lnTo>
                    <a:pt x="3503218" y="75437"/>
                  </a:lnTo>
                  <a:lnTo>
                    <a:pt x="3486811" y="65343"/>
                  </a:lnTo>
                  <a:lnTo>
                    <a:pt x="3469976" y="58118"/>
                  </a:lnTo>
                  <a:lnTo>
                    <a:pt x="3452712" y="53774"/>
                  </a:lnTo>
                  <a:lnTo>
                    <a:pt x="3435019" y="52324"/>
                  </a:lnTo>
                  <a:lnTo>
                    <a:pt x="3425022" y="53016"/>
                  </a:lnTo>
                  <a:lnTo>
                    <a:pt x="3393379" y="76390"/>
                  </a:lnTo>
                  <a:lnTo>
                    <a:pt x="3390442" y="92710"/>
                  </a:lnTo>
                  <a:lnTo>
                    <a:pt x="3394560" y="107711"/>
                  </a:lnTo>
                  <a:lnTo>
                    <a:pt x="3406905" y="122999"/>
                  </a:lnTo>
                  <a:lnTo>
                    <a:pt x="3427465" y="138572"/>
                  </a:lnTo>
                  <a:lnTo>
                    <a:pt x="3456228" y="154432"/>
                  </a:lnTo>
                  <a:lnTo>
                    <a:pt x="3472369" y="162742"/>
                  </a:lnTo>
                  <a:lnTo>
                    <a:pt x="3486105" y="170719"/>
                  </a:lnTo>
                  <a:lnTo>
                    <a:pt x="3519808" y="201168"/>
                  </a:lnTo>
                  <a:lnTo>
                    <a:pt x="3535635" y="239061"/>
                  </a:lnTo>
                  <a:lnTo>
                    <a:pt x="3537635" y="261365"/>
                  </a:lnTo>
                  <a:lnTo>
                    <a:pt x="3535564" y="281394"/>
                  </a:lnTo>
                  <a:lnTo>
                    <a:pt x="3518990" y="315926"/>
                  </a:lnTo>
                  <a:lnTo>
                    <a:pt x="3486510" y="342288"/>
                  </a:lnTo>
                  <a:lnTo>
                    <a:pt x="3442123" y="355814"/>
                  </a:lnTo>
                  <a:lnTo>
                    <a:pt x="3415715" y="357504"/>
                  </a:lnTo>
                  <a:lnTo>
                    <a:pt x="3392117" y="355955"/>
                  </a:lnTo>
                  <a:lnTo>
                    <a:pt x="3369710" y="351297"/>
                  </a:lnTo>
                  <a:lnTo>
                    <a:pt x="3348493" y="343521"/>
                  </a:lnTo>
                  <a:lnTo>
                    <a:pt x="3328466" y="332613"/>
                  </a:lnTo>
                  <a:lnTo>
                    <a:pt x="3351072" y="277622"/>
                  </a:lnTo>
                  <a:lnTo>
                    <a:pt x="3369174" y="288770"/>
                  </a:lnTo>
                  <a:lnTo>
                    <a:pt x="3387109" y="296703"/>
                  </a:lnTo>
                  <a:lnTo>
                    <a:pt x="3404900" y="301446"/>
                  </a:lnTo>
                  <a:lnTo>
                    <a:pt x="3422573" y="303022"/>
                  </a:lnTo>
                  <a:lnTo>
                    <a:pt x="3446170" y="300664"/>
                  </a:lnTo>
                  <a:lnTo>
                    <a:pt x="3463039" y="293592"/>
                  </a:lnTo>
                  <a:lnTo>
                    <a:pt x="3473169" y="281805"/>
                  </a:lnTo>
                  <a:lnTo>
                    <a:pt x="3476548" y="265302"/>
                  </a:lnTo>
                  <a:lnTo>
                    <a:pt x="3475761" y="256561"/>
                  </a:lnTo>
                  <a:lnTo>
                    <a:pt x="3455776" y="223333"/>
                  </a:lnTo>
                  <a:lnTo>
                    <a:pt x="3411270" y="195579"/>
                  </a:lnTo>
                  <a:lnTo>
                    <a:pt x="3393058" y="186102"/>
                  </a:lnTo>
                  <a:lnTo>
                    <a:pt x="3378060" y="177482"/>
                  </a:lnTo>
                  <a:lnTo>
                    <a:pt x="3345580" y="148764"/>
                  </a:lnTo>
                  <a:lnTo>
                    <a:pt x="3329576" y="103616"/>
                  </a:lnTo>
                  <a:lnTo>
                    <a:pt x="3329101" y="93090"/>
                  </a:lnTo>
                  <a:lnTo>
                    <a:pt x="3330935" y="73923"/>
                  </a:lnTo>
                  <a:lnTo>
                    <a:pt x="3358438" y="26542"/>
                  </a:lnTo>
                  <a:lnTo>
                    <a:pt x="3392014" y="6762"/>
                  </a:lnTo>
                  <a:lnTo>
                    <a:pt x="3411891" y="1789"/>
                  </a:lnTo>
                  <a:lnTo>
                    <a:pt x="3433876" y="126"/>
                  </a:lnTo>
                  <a:close/>
                </a:path>
                <a:path w="3538220" h="357505">
                  <a:moveTo>
                    <a:pt x="1837740" y="126"/>
                  </a:moveTo>
                  <a:lnTo>
                    <a:pt x="1865960" y="1650"/>
                  </a:lnTo>
                  <a:lnTo>
                    <a:pt x="1891191" y="6223"/>
                  </a:lnTo>
                  <a:lnTo>
                    <a:pt x="1913446" y="13843"/>
                  </a:lnTo>
                  <a:lnTo>
                    <a:pt x="1932736" y="24511"/>
                  </a:lnTo>
                  <a:lnTo>
                    <a:pt x="1907590" y="75184"/>
                  </a:lnTo>
                  <a:lnTo>
                    <a:pt x="1895754" y="66202"/>
                  </a:lnTo>
                  <a:lnTo>
                    <a:pt x="1880809" y="59816"/>
                  </a:lnTo>
                  <a:lnTo>
                    <a:pt x="1862745" y="56003"/>
                  </a:lnTo>
                  <a:lnTo>
                    <a:pt x="1841550" y="54737"/>
                  </a:lnTo>
                  <a:lnTo>
                    <a:pt x="1820905" y="56999"/>
                  </a:lnTo>
                  <a:lnTo>
                    <a:pt x="1785472" y="75096"/>
                  </a:lnTo>
                  <a:lnTo>
                    <a:pt x="1758663" y="110222"/>
                  </a:lnTo>
                  <a:lnTo>
                    <a:pt x="1744860" y="155993"/>
                  </a:lnTo>
                  <a:lnTo>
                    <a:pt x="1743125" y="182499"/>
                  </a:lnTo>
                  <a:lnTo>
                    <a:pt x="1744723" y="208787"/>
                  </a:lnTo>
                  <a:lnTo>
                    <a:pt x="1757538" y="252793"/>
                  </a:lnTo>
                  <a:lnTo>
                    <a:pt x="1782614" y="284751"/>
                  </a:lnTo>
                  <a:lnTo>
                    <a:pt x="1836978" y="303022"/>
                  </a:lnTo>
                  <a:lnTo>
                    <a:pt x="1860104" y="300851"/>
                  </a:lnTo>
                  <a:lnTo>
                    <a:pt x="1880539" y="294322"/>
                  </a:lnTo>
                  <a:lnTo>
                    <a:pt x="1898307" y="283412"/>
                  </a:lnTo>
                  <a:lnTo>
                    <a:pt x="1913432" y="268097"/>
                  </a:lnTo>
                  <a:lnTo>
                    <a:pt x="1942007" y="317753"/>
                  </a:lnTo>
                  <a:lnTo>
                    <a:pt x="1921054" y="335162"/>
                  </a:lnTo>
                  <a:lnTo>
                    <a:pt x="1895732" y="347583"/>
                  </a:lnTo>
                  <a:lnTo>
                    <a:pt x="1866051" y="355026"/>
                  </a:lnTo>
                  <a:lnTo>
                    <a:pt x="1832025" y="357504"/>
                  </a:lnTo>
                  <a:lnTo>
                    <a:pt x="1797852" y="354528"/>
                  </a:lnTo>
                  <a:lnTo>
                    <a:pt x="1741603" y="330715"/>
                  </a:lnTo>
                  <a:lnTo>
                    <a:pt x="1702001" y="283900"/>
                  </a:lnTo>
                  <a:lnTo>
                    <a:pt x="1681999" y="218940"/>
                  </a:lnTo>
                  <a:lnTo>
                    <a:pt x="1679498" y="179959"/>
                  </a:lnTo>
                  <a:lnTo>
                    <a:pt x="1682265" y="143164"/>
                  </a:lnTo>
                  <a:lnTo>
                    <a:pt x="1704466" y="79053"/>
                  </a:lnTo>
                  <a:lnTo>
                    <a:pt x="1747711" y="29166"/>
                  </a:lnTo>
                  <a:lnTo>
                    <a:pt x="1804619" y="3361"/>
                  </a:lnTo>
                  <a:lnTo>
                    <a:pt x="1837740" y="126"/>
                  </a:lnTo>
                  <a:close/>
                </a:path>
                <a:path w="3538220" h="357505">
                  <a:moveTo>
                    <a:pt x="158280" y="126"/>
                  </a:moveTo>
                  <a:lnTo>
                    <a:pt x="186517" y="1650"/>
                  </a:lnTo>
                  <a:lnTo>
                    <a:pt x="211774" y="6223"/>
                  </a:lnTo>
                  <a:lnTo>
                    <a:pt x="234052" y="13843"/>
                  </a:lnTo>
                  <a:lnTo>
                    <a:pt x="253352" y="24511"/>
                  </a:lnTo>
                  <a:lnTo>
                    <a:pt x="228104" y="75184"/>
                  </a:lnTo>
                  <a:lnTo>
                    <a:pt x="216281" y="66202"/>
                  </a:lnTo>
                  <a:lnTo>
                    <a:pt x="201331" y="59816"/>
                  </a:lnTo>
                  <a:lnTo>
                    <a:pt x="183254" y="56003"/>
                  </a:lnTo>
                  <a:lnTo>
                    <a:pt x="162051" y="54737"/>
                  </a:lnTo>
                  <a:lnTo>
                    <a:pt x="141442" y="56999"/>
                  </a:lnTo>
                  <a:lnTo>
                    <a:pt x="106061" y="75096"/>
                  </a:lnTo>
                  <a:lnTo>
                    <a:pt x="79212" y="110222"/>
                  </a:lnTo>
                  <a:lnTo>
                    <a:pt x="65414" y="155993"/>
                  </a:lnTo>
                  <a:lnTo>
                    <a:pt x="63690" y="182499"/>
                  </a:lnTo>
                  <a:lnTo>
                    <a:pt x="65290" y="208787"/>
                  </a:lnTo>
                  <a:lnTo>
                    <a:pt x="78086" y="252793"/>
                  </a:lnTo>
                  <a:lnTo>
                    <a:pt x="103149" y="284751"/>
                  </a:lnTo>
                  <a:lnTo>
                    <a:pt x="157581" y="303022"/>
                  </a:lnTo>
                  <a:lnTo>
                    <a:pt x="180667" y="300851"/>
                  </a:lnTo>
                  <a:lnTo>
                    <a:pt x="201101" y="294322"/>
                  </a:lnTo>
                  <a:lnTo>
                    <a:pt x="218882" y="283412"/>
                  </a:lnTo>
                  <a:lnTo>
                    <a:pt x="234010" y="268097"/>
                  </a:lnTo>
                  <a:lnTo>
                    <a:pt x="262547" y="317753"/>
                  </a:lnTo>
                  <a:lnTo>
                    <a:pt x="241610" y="335162"/>
                  </a:lnTo>
                  <a:lnTo>
                    <a:pt x="216311" y="347583"/>
                  </a:lnTo>
                  <a:lnTo>
                    <a:pt x="186646" y="355026"/>
                  </a:lnTo>
                  <a:lnTo>
                    <a:pt x="152615" y="357504"/>
                  </a:lnTo>
                  <a:lnTo>
                    <a:pt x="118430" y="354528"/>
                  </a:lnTo>
                  <a:lnTo>
                    <a:pt x="62176" y="330715"/>
                  </a:lnTo>
                  <a:lnTo>
                    <a:pt x="22556" y="283900"/>
                  </a:lnTo>
                  <a:lnTo>
                    <a:pt x="2505" y="218940"/>
                  </a:lnTo>
                  <a:lnTo>
                    <a:pt x="0" y="179959"/>
                  </a:lnTo>
                  <a:lnTo>
                    <a:pt x="2778" y="143164"/>
                  </a:lnTo>
                  <a:lnTo>
                    <a:pt x="25010" y="79053"/>
                  </a:lnTo>
                  <a:lnTo>
                    <a:pt x="68250" y="29166"/>
                  </a:lnTo>
                  <a:lnTo>
                    <a:pt x="125162" y="3361"/>
                  </a:lnTo>
                  <a:lnTo>
                    <a:pt x="158280" y="126"/>
                  </a:lnTo>
                  <a:close/>
                </a:path>
                <a:path w="3538220" h="357505">
                  <a:moveTo>
                    <a:pt x="2814116" y="0"/>
                  </a:moveTo>
                  <a:lnTo>
                    <a:pt x="2879839" y="11541"/>
                  </a:lnTo>
                  <a:lnTo>
                    <a:pt x="2928035" y="46227"/>
                  </a:lnTo>
                  <a:lnTo>
                    <a:pt x="2957579" y="101726"/>
                  </a:lnTo>
                  <a:lnTo>
                    <a:pt x="2967405" y="175895"/>
                  </a:lnTo>
                  <a:lnTo>
                    <a:pt x="2964834" y="215542"/>
                  </a:lnTo>
                  <a:lnTo>
                    <a:pt x="2944260" y="281836"/>
                  </a:lnTo>
                  <a:lnTo>
                    <a:pt x="2903518" y="329965"/>
                  </a:lnTo>
                  <a:lnTo>
                    <a:pt x="2845086" y="354453"/>
                  </a:lnTo>
                  <a:lnTo>
                    <a:pt x="2809417" y="357504"/>
                  </a:lnTo>
                  <a:lnTo>
                    <a:pt x="2776602" y="354478"/>
                  </a:lnTo>
                  <a:lnTo>
                    <a:pt x="2723210" y="330233"/>
                  </a:lnTo>
                  <a:lnTo>
                    <a:pt x="2686368" y="282461"/>
                  </a:lnTo>
                  <a:lnTo>
                    <a:pt x="2667838" y="215925"/>
                  </a:lnTo>
                  <a:lnTo>
                    <a:pt x="2665526" y="175895"/>
                  </a:lnTo>
                  <a:lnTo>
                    <a:pt x="2668050" y="140440"/>
                  </a:lnTo>
                  <a:lnTo>
                    <a:pt x="2688243" y="78007"/>
                  </a:lnTo>
                  <a:lnTo>
                    <a:pt x="2727873" y="28717"/>
                  </a:lnTo>
                  <a:lnTo>
                    <a:pt x="2781940" y="3190"/>
                  </a:lnTo>
                  <a:lnTo>
                    <a:pt x="2814116" y="0"/>
                  </a:lnTo>
                  <a:close/>
                </a:path>
                <a:path w="3538220" h="357505">
                  <a:moveTo>
                    <a:pt x="444271" y="0"/>
                  </a:moveTo>
                  <a:lnTo>
                    <a:pt x="510024" y="11541"/>
                  </a:lnTo>
                  <a:lnTo>
                    <a:pt x="558203" y="46227"/>
                  </a:lnTo>
                  <a:lnTo>
                    <a:pt x="587749" y="101726"/>
                  </a:lnTo>
                  <a:lnTo>
                    <a:pt x="597598" y="175895"/>
                  </a:lnTo>
                  <a:lnTo>
                    <a:pt x="595026" y="215542"/>
                  </a:lnTo>
                  <a:lnTo>
                    <a:pt x="574447" y="281836"/>
                  </a:lnTo>
                  <a:lnTo>
                    <a:pt x="533694" y="329965"/>
                  </a:lnTo>
                  <a:lnTo>
                    <a:pt x="475249" y="354453"/>
                  </a:lnTo>
                  <a:lnTo>
                    <a:pt x="439547" y="357504"/>
                  </a:lnTo>
                  <a:lnTo>
                    <a:pt x="406780" y="354478"/>
                  </a:lnTo>
                  <a:lnTo>
                    <a:pt x="353411" y="330233"/>
                  </a:lnTo>
                  <a:lnTo>
                    <a:pt x="316551" y="282461"/>
                  </a:lnTo>
                  <a:lnTo>
                    <a:pt x="297977" y="215925"/>
                  </a:lnTo>
                  <a:lnTo>
                    <a:pt x="295656" y="175895"/>
                  </a:lnTo>
                  <a:lnTo>
                    <a:pt x="298184" y="140440"/>
                  </a:lnTo>
                  <a:lnTo>
                    <a:pt x="318410" y="78007"/>
                  </a:lnTo>
                  <a:lnTo>
                    <a:pt x="358039" y="28717"/>
                  </a:lnTo>
                  <a:lnTo>
                    <a:pt x="412122" y="3190"/>
                  </a:lnTo>
                  <a:lnTo>
                    <a:pt x="444271" y="0"/>
                  </a:lnTo>
                  <a:close/>
                </a:path>
              </a:pathLst>
            </a:custGeom>
            <a:noFill/>
            <a:ln w="3175">
              <a:solidFill>
                <a:srgbClr val="5813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IN"/>
            </a:p>
          </p:txBody>
        </p:sp>
      </p:grpSp>
      <p:sp>
        <p:nvSpPr>
          <p:cNvPr id="41987" name="object 9"/>
          <p:cNvSpPr txBox="1">
            <a:spLocks noChangeArrowheads="1"/>
          </p:cNvSpPr>
          <p:nvPr/>
        </p:nvSpPr>
        <p:spPr bwMode="auto">
          <a:xfrm>
            <a:off x="160268" y="2060848"/>
            <a:ext cx="8801100" cy="3880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 eaLnBrk="0" hangingPunct="0">
              <a:tabLst>
                <a:tab pos="37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37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37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37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37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76238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250000"/>
              </a:lnSpc>
              <a:spcBef>
                <a:spcPts val="100"/>
              </a:spcBef>
            </a:pPr>
            <a:r>
              <a:rPr lang="en-US" sz="2000" dirty="0">
                <a:latin typeface="Cambria" pitchFamily="18" charset="0"/>
              </a:rPr>
              <a:t>⦿</a:t>
            </a:r>
            <a:r>
              <a:rPr lang="en-IN" sz="2000" dirty="0">
                <a:latin typeface="Cambria" pitchFamily="18" charset="0"/>
              </a:rPr>
              <a:t> </a:t>
            </a:r>
            <a:r>
              <a:rPr lang="en-US" sz="2000" dirty="0" err="1">
                <a:latin typeface="Trebuchet MS" pitchFamily="34" charset="0"/>
              </a:rPr>
              <a:t>Mucositis</a:t>
            </a:r>
            <a:r>
              <a:rPr lang="en-US" sz="2000" dirty="0">
                <a:latin typeface="Trebuchet MS" pitchFamily="34" charset="0"/>
              </a:rPr>
              <a:t>,</a:t>
            </a:r>
            <a:r>
              <a:rPr lang="en-IN" sz="2000" dirty="0">
                <a:latin typeface="Trebuchet MS" pitchFamily="34" charset="0"/>
              </a:rPr>
              <a:t> </a:t>
            </a:r>
            <a:r>
              <a:rPr lang="en-US" sz="2000" dirty="0">
                <a:latin typeface="Trebuchet MS" pitchFamily="34" charset="0"/>
              </a:rPr>
              <a:t>an inflammation of the mucous</a:t>
            </a:r>
            <a:r>
              <a:rPr lang="en-IN" sz="2000" dirty="0">
                <a:latin typeface="Trebuchet MS" pitchFamily="34" charset="0"/>
              </a:rPr>
              <a:t> </a:t>
            </a:r>
            <a:r>
              <a:rPr lang="en-US" sz="2000" dirty="0">
                <a:latin typeface="Trebuchet MS" pitchFamily="34" charset="0"/>
              </a:rPr>
              <a:t>membranes in the mouth.</a:t>
            </a:r>
          </a:p>
          <a:p>
            <a:pPr algn="just" eaLnBrk="1" hangingPunct="1">
              <a:lnSpc>
                <a:spcPct val="250000"/>
              </a:lnSpc>
              <a:spcBef>
                <a:spcPts val="25"/>
              </a:spcBef>
            </a:pPr>
            <a:r>
              <a:rPr lang="en-US" sz="2000" dirty="0">
                <a:latin typeface="Cambria" pitchFamily="18" charset="0"/>
              </a:rPr>
              <a:t>⦿ </a:t>
            </a:r>
            <a:r>
              <a:rPr lang="en-US" sz="2000" dirty="0">
                <a:latin typeface="Trebuchet MS" pitchFamily="34" charset="0"/>
              </a:rPr>
              <a:t>Infection, pain and bleeding</a:t>
            </a:r>
          </a:p>
          <a:p>
            <a:pPr algn="just" eaLnBrk="1" hangingPunct="1">
              <a:lnSpc>
                <a:spcPct val="250000"/>
              </a:lnSpc>
              <a:spcBef>
                <a:spcPts val="25"/>
              </a:spcBef>
            </a:pPr>
            <a:r>
              <a:rPr lang="en-US" sz="2000" dirty="0">
                <a:latin typeface="Cambria" pitchFamily="18" charset="0"/>
              </a:rPr>
              <a:t>⦿ </a:t>
            </a:r>
            <a:r>
              <a:rPr lang="en-US" sz="2000" dirty="0">
                <a:latin typeface="Trebuchet MS" pitchFamily="34" charset="0"/>
              </a:rPr>
              <a:t>Dehydration and malnutrition due to dysphagia</a:t>
            </a:r>
          </a:p>
          <a:p>
            <a:pPr algn="just" eaLnBrk="1" hangingPunct="1">
              <a:lnSpc>
                <a:spcPct val="250000"/>
              </a:lnSpc>
              <a:spcBef>
                <a:spcPts val="575"/>
              </a:spcBef>
            </a:pPr>
            <a:r>
              <a:rPr lang="en-US" sz="2000" dirty="0">
                <a:latin typeface="Cambria" pitchFamily="18" charset="0"/>
              </a:rPr>
              <a:t>⦿ </a:t>
            </a:r>
            <a:r>
              <a:rPr lang="en-US" sz="2000" dirty="0" err="1">
                <a:latin typeface="Trebuchet MS" pitchFamily="34" charset="0"/>
              </a:rPr>
              <a:t>Xerostomia</a:t>
            </a:r>
            <a:r>
              <a:rPr lang="en-US" sz="2000" dirty="0">
                <a:latin typeface="Trebuchet MS" pitchFamily="34" charset="0"/>
              </a:rPr>
              <a:t> due to injury to the glands that  produce saliva.</a:t>
            </a:r>
          </a:p>
          <a:p>
            <a:pPr algn="just" eaLnBrk="1" hangingPunct="1">
              <a:lnSpc>
                <a:spcPct val="250000"/>
              </a:lnSpc>
              <a:spcBef>
                <a:spcPts val="600"/>
              </a:spcBef>
            </a:pPr>
            <a:r>
              <a:rPr lang="en-US" sz="2000" dirty="0">
                <a:latin typeface="Cambria" pitchFamily="18" charset="0"/>
              </a:rPr>
              <a:t>⦿ </a:t>
            </a:r>
            <a:r>
              <a:rPr lang="en-US" sz="2000" dirty="0" err="1">
                <a:latin typeface="Trebuchet MS" pitchFamily="34" charset="0"/>
              </a:rPr>
              <a:t>Trismus</a:t>
            </a:r>
            <a:r>
              <a:rPr lang="en-US" sz="2000" dirty="0">
                <a:latin typeface="Trebuchet MS" pitchFamily="34" charset="0"/>
              </a:rPr>
              <a:t> due to damage to the muscles and joints  of the jaw and neck</a:t>
            </a:r>
            <a:r>
              <a:rPr lang="en-US" sz="2000" dirty="0" smtClean="0">
                <a:latin typeface="Trebuchet MS" pitchFamily="34" charset="0"/>
              </a:rPr>
              <a:t>.</a:t>
            </a:r>
            <a:endParaRPr lang="en-US" sz="2000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0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0" y="468096"/>
            <a:ext cx="9144000" cy="4103687"/>
          </a:xfrm>
        </p:spPr>
        <p:txBody>
          <a:bodyPr/>
          <a:lstStyle/>
          <a:p>
            <a:pPr algn="l" eaLnBrk="1" hangingPunct="1"/>
            <a:r>
              <a:rPr lang="en-US" sz="5400" b="1" dirty="0" smtClean="0">
                <a:solidFill>
                  <a:schemeClr val="bg1"/>
                </a:solidFill>
                <a:latin typeface="Algerian" pitchFamily="82" charset="0"/>
              </a:rPr>
              <a:t>GASTROINTESTINAL</a:t>
            </a:r>
            <a:r>
              <a:rPr lang="en-US" sz="5400" b="1" dirty="0" smtClean="0">
                <a:latin typeface="Algerian" pitchFamily="82" charset="0"/>
              </a:rPr>
              <a:t/>
            </a:r>
            <a:br>
              <a:rPr lang="en-US" sz="5400" b="1" dirty="0" smtClean="0">
                <a:latin typeface="Algerian" pitchFamily="82" charset="0"/>
              </a:rPr>
            </a:br>
            <a:r>
              <a:rPr lang="en-US" sz="5400" b="1" dirty="0" smtClean="0">
                <a:solidFill>
                  <a:schemeClr val="bg1"/>
                </a:solidFill>
                <a:latin typeface="Algerian" pitchFamily="82" charset="0"/>
              </a:rPr>
              <a:t>TRACT</a:t>
            </a:r>
            <a:endParaRPr lang="es-ES" sz="5400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43011" name="Rectangle 122"/>
          <p:cNvSpPr>
            <a:spLocks noChangeArrowheads="1"/>
          </p:cNvSpPr>
          <p:nvPr/>
        </p:nvSpPr>
        <p:spPr bwMode="auto">
          <a:xfrm>
            <a:off x="3131840" y="4437112"/>
            <a:ext cx="471646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es-ES" sz="2400" b="1" dirty="0" smtClean="0">
                <a:solidFill>
                  <a:schemeClr val="bg1"/>
                </a:solidFill>
                <a:latin typeface="Algerian" pitchFamily="82" charset="0"/>
              </a:rPr>
              <a:t>-</a:t>
            </a:r>
            <a:endParaRPr lang="es-ES" sz="2400" b="1" dirty="0">
              <a:solidFill>
                <a:schemeClr val="bg1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228600" y="2895600"/>
            <a:ext cx="8686800" cy="841375"/>
          </a:xfrm>
        </p:spPr>
        <p:txBody>
          <a:bodyPr/>
          <a:lstStyle/>
          <a:p>
            <a:pPr eaLnBrk="1" hangingPunct="1"/>
            <a:r>
              <a:rPr lang="en-US" sz="9600" b="1" smtClean="0">
                <a:latin typeface="Algerian" pitchFamily="82" charset="0"/>
              </a:rPr>
              <a:t>oESOPHAGUS</a:t>
            </a:r>
            <a:endParaRPr lang="en-IN" sz="9600" b="1" smtClean="0"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7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 typeface="Georgia" pitchFamily="18" charset="0"/>
              <a:buNone/>
              <a:defRPr/>
            </a:pPr>
            <a:endParaRPr lang="en-US" sz="2400" b="1" dirty="0">
              <a:latin typeface="Bahnschrift SemiBold" pitchFamily="34" charset="0"/>
              <a:cs typeface="Aharoni" pitchFamily="2" charset="-79"/>
            </a:endParaRPr>
          </a:p>
          <a:p>
            <a:pPr algn="ctr" eaLnBrk="1" hangingPunct="1">
              <a:lnSpc>
                <a:spcPct val="150000"/>
              </a:lnSpc>
              <a:buFont typeface="Georgia" pitchFamily="18" charset="0"/>
              <a:buNone/>
              <a:defRPr/>
            </a:pPr>
            <a:endParaRPr lang="en-US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" pitchFamily="34" charset="0"/>
              <a:cs typeface="Aharoni" pitchFamily="2" charset="-79"/>
            </a:endParaRPr>
          </a:p>
          <a:p>
            <a:pPr algn="ctr" eaLnBrk="1" hangingPunct="1">
              <a:lnSpc>
                <a:spcPct val="150000"/>
              </a:lnSpc>
              <a:buFont typeface="Georgia" pitchFamily="18" charset="0"/>
              <a:buNone/>
              <a:defRPr/>
            </a:pP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itchFamily="34" charset="0"/>
                <a:cs typeface="Aharoni" pitchFamily="2" charset="-79"/>
              </a:rPr>
              <a:t>Congenital  Anomalies</a:t>
            </a:r>
            <a:endParaRPr lang="en-US" sz="2400" dirty="0" smtClean="0">
              <a:solidFill>
                <a:srgbClr val="0000FF"/>
              </a:solidFill>
              <a:latin typeface="Bahnschrift SemiBold" pitchFamily="34" charset="0"/>
            </a:endParaRPr>
          </a:p>
          <a:p>
            <a:pPr algn="just" eaLnBrk="1" hangingPunct="1">
              <a:lnSpc>
                <a:spcPct val="20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Bahnschrift SemiBold" pitchFamily="34" charset="0"/>
              </a:rPr>
              <a:t>Atresia </a:t>
            </a:r>
            <a:r>
              <a:rPr lang="en-US" sz="2000" b="1" dirty="0" smtClean="0">
                <a:solidFill>
                  <a:schemeClr val="tx2"/>
                </a:solidFill>
                <a:latin typeface="Bahnschrift SemiBold" pitchFamily="34" charset="0"/>
              </a:rPr>
              <a:t>(</a:t>
            </a:r>
            <a:r>
              <a:rPr lang="en-US" sz="2000" b="1" dirty="0" smtClean="0">
                <a:solidFill>
                  <a:schemeClr val="tx2"/>
                </a:solidFill>
                <a:latin typeface="Bahnschrift SemiBold" pitchFamily="34" charset="0"/>
              </a:rPr>
              <a:t>Non canalized </a:t>
            </a:r>
            <a:r>
              <a:rPr lang="en-US" sz="2000" b="1" dirty="0" smtClean="0">
                <a:solidFill>
                  <a:schemeClr val="tx2"/>
                </a:solidFill>
                <a:latin typeface="Bahnschrift SemiBold" pitchFamily="34" charset="0"/>
              </a:rPr>
              <a:t>Segment) </a:t>
            </a:r>
          </a:p>
          <a:p>
            <a:pPr algn="just" eaLnBrk="1" hangingPunct="1">
              <a:lnSpc>
                <a:spcPct val="20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Bahnschrift SemiBold" pitchFamily="34" charset="0"/>
              </a:rPr>
              <a:t>Fistulas</a:t>
            </a:r>
            <a:r>
              <a:rPr lang="en-US" sz="2000" b="1" dirty="0" smtClean="0">
                <a:solidFill>
                  <a:schemeClr val="tx2"/>
                </a:solidFill>
                <a:latin typeface="Bahnschrift SemiBold" pitchFamily="34" charset="0"/>
              </a:rPr>
              <a:t> (Connection/Opening</a:t>
            </a:r>
            <a:r>
              <a:rPr lang="en-US" sz="2000" dirty="0" smtClean="0">
                <a:solidFill>
                  <a:schemeClr val="tx2"/>
                </a:solidFill>
                <a:latin typeface="Bahnschrift SemiBold" pitchFamily="34" charset="0"/>
              </a:rPr>
              <a:t> between </a:t>
            </a:r>
            <a:r>
              <a:rPr lang="en-US" sz="2000" dirty="0" err="1" smtClean="0">
                <a:solidFill>
                  <a:schemeClr val="tx2"/>
                </a:solidFill>
                <a:latin typeface="Bahnschrift SemiBold" pitchFamily="34" charset="0"/>
              </a:rPr>
              <a:t>oesophagus</a:t>
            </a:r>
            <a:r>
              <a:rPr lang="en-US" sz="2000" dirty="0" smtClean="0">
                <a:solidFill>
                  <a:schemeClr val="tx2"/>
                </a:solidFill>
                <a:latin typeface="Bahnschrift SemiBold" pitchFamily="34" charset="0"/>
              </a:rPr>
              <a:t> and trachea)</a:t>
            </a:r>
          </a:p>
          <a:p>
            <a:pPr algn="just" eaLnBrk="1" hangingPunct="1">
              <a:lnSpc>
                <a:spcPct val="20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Bahnschrift SemiBold" pitchFamily="34" charset="0"/>
              </a:rPr>
              <a:t>Webs </a:t>
            </a:r>
            <a:r>
              <a:rPr lang="en-US" sz="2000" dirty="0" smtClean="0">
                <a:solidFill>
                  <a:schemeClr val="tx2"/>
                </a:solidFill>
                <a:latin typeface="Bahnschrift SemiBold" pitchFamily="34" charset="0"/>
              </a:rPr>
              <a:t>(produce dysphagia to solids)</a:t>
            </a:r>
          </a:p>
          <a:p>
            <a:pPr lvl="1" algn="just" eaLnBrk="1" hangingPunct="1">
              <a:lnSpc>
                <a:spcPct val="200000"/>
              </a:lnSpc>
              <a:defRPr/>
            </a:pPr>
            <a:r>
              <a:rPr lang="en-US" sz="2000" b="1" dirty="0" smtClean="0">
                <a:latin typeface="Bahnschrift SemiBold" pitchFamily="34" charset="0"/>
              </a:rPr>
              <a:t>Webs</a:t>
            </a:r>
            <a:r>
              <a:rPr lang="en-US" sz="2000" dirty="0" smtClean="0">
                <a:latin typeface="Bahnschrift SemiBold" pitchFamily="34" charset="0"/>
              </a:rPr>
              <a:t>: </a:t>
            </a:r>
            <a:r>
              <a:rPr lang="en-US" sz="2000" b="1" u="sng" dirty="0" smtClean="0">
                <a:solidFill>
                  <a:srgbClr val="FF0000"/>
                </a:solidFill>
                <a:latin typeface="Bahnschrift SemiBold" pitchFamily="34" charset="0"/>
              </a:rPr>
              <a:t>Plummer-Vinson / Paterson-Kelly syndrome </a:t>
            </a:r>
            <a:r>
              <a:rPr lang="en-US" sz="2000" dirty="0" smtClean="0">
                <a:solidFill>
                  <a:schemeClr val="tx2"/>
                </a:solidFill>
                <a:latin typeface="Bahnschrift SemiBold" pitchFamily="34" charset="0"/>
              </a:rPr>
              <a:t>(post cricoid web, IDA, </a:t>
            </a:r>
            <a:r>
              <a:rPr lang="en-US" sz="2000" dirty="0" err="1" smtClean="0">
                <a:solidFill>
                  <a:schemeClr val="tx2"/>
                </a:solidFill>
                <a:latin typeface="Bahnschrift SemiBold" pitchFamily="34" charset="0"/>
              </a:rPr>
              <a:t>Glossitis</a:t>
            </a:r>
            <a:r>
              <a:rPr lang="en-US" sz="2000" dirty="0" smtClean="0">
                <a:solidFill>
                  <a:schemeClr val="tx2"/>
                </a:solidFill>
                <a:latin typeface="Bahnschrift SemiBold" pitchFamily="34" charset="0"/>
              </a:rPr>
              <a:t>, </a:t>
            </a:r>
            <a:r>
              <a:rPr lang="en-US" sz="2000" dirty="0" err="1" smtClean="0">
                <a:solidFill>
                  <a:schemeClr val="tx2"/>
                </a:solidFill>
                <a:latin typeface="Bahnschrift SemiBold" pitchFamily="34" charset="0"/>
              </a:rPr>
              <a:t>cheilosis</a:t>
            </a:r>
            <a:r>
              <a:rPr lang="en-US" sz="2000" dirty="0" smtClean="0">
                <a:solidFill>
                  <a:schemeClr val="tx2"/>
                </a:solidFill>
                <a:latin typeface="Bahnschrift SemiBold" pitchFamily="34" charset="0"/>
              </a:rPr>
              <a:t> in </a:t>
            </a:r>
            <a:r>
              <a:rPr lang="en-US" sz="2000" dirty="0" err="1" smtClean="0">
                <a:solidFill>
                  <a:schemeClr val="tx2"/>
                </a:solidFill>
                <a:latin typeface="Bahnschrift SemiBold" pitchFamily="34" charset="0"/>
              </a:rPr>
              <a:t>peri</a:t>
            </a:r>
            <a:r>
              <a:rPr lang="en-US" sz="2000" dirty="0" smtClean="0">
                <a:solidFill>
                  <a:schemeClr val="tx2"/>
                </a:solidFill>
                <a:latin typeface="Bahnschrift SemiBold" pitchFamily="34" charset="0"/>
              </a:rPr>
              <a:t> menopausal </a:t>
            </a:r>
            <a:r>
              <a:rPr lang="en-US" sz="2000" dirty="0" smtClean="0">
                <a:solidFill>
                  <a:schemeClr val="tx2"/>
                </a:solidFill>
                <a:latin typeface="Bahnschrift SemiBold" pitchFamily="34" charset="0"/>
              </a:rPr>
              <a:t>female, Risk of </a:t>
            </a:r>
            <a:r>
              <a:rPr lang="en-US" sz="2000" dirty="0" err="1" smtClean="0">
                <a:solidFill>
                  <a:schemeClr val="tx2"/>
                </a:solidFill>
                <a:latin typeface="Bahnschrift SemiBold" pitchFamily="34" charset="0"/>
              </a:rPr>
              <a:t>postcricoid</a:t>
            </a:r>
            <a:r>
              <a:rPr lang="en-US" sz="2000" dirty="0" smtClean="0">
                <a:solidFill>
                  <a:schemeClr val="tx2"/>
                </a:solidFill>
                <a:latin typeface="Bahnschrift SemiBold" pitchFamily="34" charset="0"/>
              </a:rPr>
              <a:t> Squamous cell carcinoma)</a:t>
            </a:r>
          </a:p>
        </p:txBody>
      </p:sp>
    </p:spTree>
    <p:extLst>
      <p:ext uri="{BB962C8B-B14F-4D97-AF65-F5344CB8AC3E}">
        <p14:creationId xmlns:p14="http://schemas.microsoft.com/office/powerpoint/2010/main" val="679888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ject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8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46083" name="Picture 2" descr="C:\Users\user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5005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8229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" pitchFamily="34" charset="0"/>
                <a:cs typeface="Aharoni" pitchFamily="2" charset="-79"/>
              </a:rPr>
              <a:t>Fistulae</a:t>
            </a:r>
          </a:p>
        </p:txBody>
      </p:sp>
      <p:pic>
        <p:nvPicPr>
          <p:cNvPr id="47107" name="Picture 6" descr="EsophFistula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6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371600"/>
            <a:ext cx="3962400" cy="4659313"/>
          </a:xfrm>
        </p:spPr>
      </p:pic>
      <p:sp>
        <p:nvSpPr>
          <p:cNvPr id="47108" name="Rectangle 7"/>
          <p:cNvSpPr>
            <a:spLocks noChangeArrowheads="1"/>
          </p:cNvSpPr>
          <p:nvPr/>
        </p:nvSpPr>
        <p:spPr bwMode="auto">
          <a:xfrm>
            <a:off x="6629400" y="2403475"/>
            <a:ext cx="2514600" cy="1201738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ahoma" pitchFamily="34" charset="0"/>
              </a:rPr>
              <a:t>Most life threatening</a:t>
            </a:r>
          </a:p>
          <a:p>
            <a:r>
              <a:rPr lang="en-US" b="1">
                <a:solidFill>
                  <a:srgbClr val="FF0000"/>
                </a:solidFill>
                <a:latin typeface="Tahoma" pitchFamily="34" charset="0"/>
              </a:rPr>
              <a:t>cough, sputter</a:t>
            </a:r>
          </a:p>
          <a:p>
            <a:r>
              <a:rPr lang="en-US" b="1">
                <a:solidFill>
                  <a:srgbClr val="FF0000"/>
                </a:solidFill>
                <a:latin typeface="Tahoma" pitchFamily="34" charset="0"/>
              </a:rPr>
              <a:t> and suffocate</a:t>
            </a:r>
            <a:r>
              <a:rPr lang="en-US">
                <a:solidFill>
                  <a:schemeClr val="hlink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47109" name="Line 8"/>
          <p:cNvSpPr>
            <a:spLocks noChangeShapeType="1"/>
          </p:cNvSpPr>
          <p:nvPr/>
        </p:nvSpPr>
        <p:spPr bwMode="auto">
          <a:xfrm flipH="1" flipV="1">
            <a:off x="5715000" y="2971800"/>
            <a:ext cx="838200" cy="76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7110" name="Rectangle 9"/>
          <p:cNvSpPr>
            <a:spLocks noChangeArrowheads="1"/>
          </p:cNvSpPr>
          <p:nvPr/>
        </p:nvSpPr>
        <p:spPr bwMode="auto">
          <a:xfrm>
            <a:off x="0" y="4035425"/>
            <a:ext cx="2133600" cy="647700"/>
          </a:xfrm>
          <a:prstGeom prst="rect">
            <a:avLst/>
          </a:prstGeom>
          <a:solidFill>
            <a:schemeClr val="tx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Tahoma" pitchFamily="34" charset="0"/>
              </a:rPr>
              <a:t>Most common</a:t>
            </a:r>
          </a:p>
          <a:p>
            <a:r>
              <a:rPr lang="en-US" b="1">
                <a:solidFill>
                  <a:srgbClr val="FF0000"/>
                </a:solidFill>
                <a:latin typeface="Tahoma" pitchFamily="34" charset="0"/>
              </a:rPr>
              <a:t> type</a:t>
            </a:r>
            <a:r>
              <a:rPr lang="en-US">
                <a:solidFill>
                  <a:schemeClr val="hlink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47111" name="Line 10"/>
          <p:cNvSpPr>
            <a:spLocks noChangeShapeType="1"/>
          </p:cNvSpPr>
          <p:nvPr/>
        </p:nvSpPr>
        <p:spPr bwMode="auto">
          <a:xfrm>
            <a:off x="2057400" y="4343400"/>
            <a:ext cx="762000" cy="762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7112" name="Rectangle 11"/>
          <p:cNvSpPr>
            <a:spLocks noChangeArrowheads="1"/>
          </p:cNvSpPr>
          <p:nvPr/>
        </p:nvSpPr>
        <p:spPr bwMode="auto">
          <a:xfrm>
            <a:off x="0" y="6461125"/>
            <a:ext cx="9144000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000" b="1">
                <a:solidFill>
                  <a:schemeClr val="hlink"/>
                </a:solidFill>
                <a:latin typeface="Bahnschrift SemiLight SemiConde" pitchFamily="34" charset="0"/>
              </a:rPr>
              <a:t>associated with heart &amp; other GIT anomalies</a:t>
            </a:r>
            <a:r>
              <a:rPr lang="en-US">
                <a:latin typeface="Bahnschrift SemiLight SemiConde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5852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Georgia" pitchFamily="18" charset="0"/>
              <a:buNone/>
              <a:defRPr/>
            </a:pPr>
            <a:endParaRPr lang="en-US" b="1" dirty="0" smtClean="0">
              <a:solidFill>
                <a:srgbClr val="0000FF"/>
              </a:solidFill>
              <a:latin typeface="Bahnschrift SemiBold" pitchFamily="34" charset="0"/>
            </a:endParaRPr>
          </a:p>
          <a:p>
            <a:pPr algn="ctr" eaLnBrk="1" hangingPunct="1">
              <a:buFont typeface="Georgia" pitchFamily="18" charset="0"/>
              <a:buNone/>
              <a:defRPr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itchFamily="34" charset="0"/>
                <a:cs typeface="Aharoni" pitchFamily="2" charset="-79"/>
              </a:rPr>
              <a:t>Lesions with motor dysfunction </a:t>
            </a:r>
          </a:p>
          <a:p>
            <a:pPr algn="ctr" eaLnBrk="1" hangingPunct="1">
              <a:buFont typeface="Georgia" pitchFamily="18" charset="0"/>
              <a:buNone/>
              <a:defRPr/>
            </a:pPr>
            <a:endParaRPr lang="en-US" sz="3600" b="1" dirty="0" smtClean="0">
              <a:latin typeface="Bahnschrift SemiBold" pitchFamily="34" charset="0"/>
              <a:cs typeface="Aharoni" pitchFamily="2" charset="-79"/>
            </a:endParaRPr>
          </a:p>
          <a:p>
            <a:pPr algn="just" eaLnBrk="1" hangingPunct="1">
              <a:lnSpc>
                <a:spcPct val="150000"/>
              </a:lnSpc>
              <a:buFont typeface="Georgia" pitchFamily="18" charset="0"/>
              <a:buNone/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Bahnschrift SemiBold" pitchFamily="34" charset="0"/>
              </a:rPr>
              <a:t>A) Achalasia </a:t>
            </a:r>
            <a:r>
              <a:rPr lang="en-US" sz="2400" b="1" dirty="0" err="1" smtClean="0">
                <a:solidFill>
                  <a:srgbClr val="FF0000"/>
                </a:solidFill>
                <a:latin typeface="Bahnschrift SemiBold" pitchFamily="34" charset="0"/>
              </a:rPr>
              <a:t>cardia</a:t>
            </a:r>
            <a:r>
              <a:rPr lang="en-US" sz="2400" b="1" dirty="0" smtClean="0">
                <a:solidFill>
                  <a:srgbClr val="FF0000"/>
                </a:solidFill>
                <a:latin typeface="Bahnschrift SemiBold" pitchFamily="34" charset="0"/>
              </a:rPr>
              <a:t> </a:t>
            </a:r>
            <a:r>
              <a:rPr lang="en-US" sz="2400" b="1" dirty="0" smtClean="0">
                <a:latin typeface="Bahnschrift SemiBold" pitchFamily="34" charset="0"/>
              </a:rPr>
              <a:t>("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itchFamily="34" charset="0"/>
              </a:rPr>
              <a:t>failure to relax</a:t>
            </a:r>
            <a:r>
              <a:rPr lang="en-US" sz="2400" b="1" dirty="0" smtClean="0">
                <a:latin typeface="Bahnschrift SemiBold" pitchFamily="34" charset="0"/>
              </a:rPr>
              <a:t>"</a:t>
            </a:r>
            <a:r>
              <a:rPr lang="en-US" sz="2400" dirty="0" smtClean="0">
                <a:latin typeface="Bahnschrift SemiBold" pitchFamily="34" charset="0"/>
              </a:rPr>
              <a:t>)</a:t>
            </a:r>
            <a:endParaRPr lang="en-US" sz="2400" b="1" dirty="0" smtClean="0">
              <a:solidFill>
                <a:srgbClr val="FF0000"/>
              </a:solidFill>
              <a:latin typeface="Bahnschrift SemiBold" pitchFamily="34" charset="0"/>
            </a:endParaRPr>
          </a:p>
          <a:p>
            <a:pPr lvl="1" algn="just" eaLnBrk="1" hangingPunct="1">
              <a:lnSpc>
                <a:spcPct val="150000"/>
              </a:lnSpc>
              <a:buFont typeface="Georgia" pitchFamily="18" charset="0"/>
              <a:buNone/>
              <a:defRPr/>
            </a:pPr>
            <a:r>
              <a:rPr lang="en-US" sz="2400" dirty="0" smtClean="0">
                <a:latin typeface="Bahnschrift SemiBold" pitchFamily="34" charset="0"/>
              </a:rPr>
              <a:t>    Affect adults 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Bahnschrift SemiBold" pitchFamily="34" charset="0"/>
              </a:rPr>
              <a:t>1) </a:t>
            </a:r>
            <a:r>
              <a:rPr lang="en-US" sz="2400" dirty="0" err="1" smtClean="0">
                <a:latin typeface="Bahnschrift SemiBold" pitchFamily="34" charset="0"/>
              </a:rPr>
              <a:t>Aperistalsis</a:t>
            </a:r>
            <a:endParaRPr lang="en-US" sz="2400" dirty="0" smtClean="0">
              <a:latin typeface="Bahnschrift SemiBold" pitchFamily="34" charset="0"/>
            </a:endParaRP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400" dirty="0" smtClean="0">
                <a:latin typeface="Bahnschrift SemiBold" pitchFamily="34" charset="0"/>
              </a:rPr>
              <a:t>2) Complete or partial relaxation of LES with swallowing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" pitchFamily="34" charset="0"/>
              </a:rPr>
              <a:t>Complications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400" dirty="0" smtClean="0">
                <a:solidFill>
                  <a:schemeClr val="tx2"/>
                </a:solidFill>
                <a:latin typeface="Bahnschrift SemiBold" pitchFamily="34" charset="0"/>
              </a:rPr>
              <a:t>Aspiration pneumonia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Bahnschrift SemiBold" pitchFamily="34" charset="0"/>
              </a:rPr>
              <a:t>Candidal</a:t>
            </a:r>
            <a:r>
              <a:rPr lang="en-US" sz="2400" dirty="0" smtClean="0">
                <a:solidFill>
                  <a:schemeClr val="tx2"/>
                </a:solidFill>
                <a:latin typeface="Bahnschrift SemiBold" pitchFamily="34" charset="0"/>
              </a:rPr>
              <a:t> esophagitis (due to stagnation of food)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Bahnschrift SemiBold" pitchFamily="34" charset="0"/>
              </a:rPr>
              <a:t>Diverticulae</a:t>
            </a:r>
            <a:endParaRPr lang="en-US" sz="2400" dirty="0" smtClean="0">
              <a:solidFill>
                <a:schemeClr val="tx2"/>
              </a:solidFill>
              <a:latin typeface="Bahnschrif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53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Title 8"/>
          <p:cNvSpPr>
            <a:spLocks noGrp="1"/>
          </p:cNvSpPr>
          <p:nvPr>
            <p:ph type="title"/>
          </p:nvPr>
        </p:nvSpPr>
        <p:spPr>
          <a:xfrm>
            <a:off x="0" y="1700213"/>
            <a:ext cx="9144000" cy="1152525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Aparajita" pitchFamily="34" charset="0"/>
                <a:cs typeface="Aparajita" pitchFamily="34" charset="0"/>
              </a:rPr>
              <a:t>B) </a:t>
            </a:r>
            <a:r>
              <a:rPr lang="en-US" sz="3600" b="1" dirty="0" err="1" smtClean="0">
                <a:solidFill>
                  <a:srgbClr val="FF0000"/>
                </a:solidFill>
                <a:latin typeface="Aparajita" pitchFamily="34" charset="0"/>
                <a:cs typeface="Aparajita" pitchFamily="34" charset="0"/>
              </a:rPr>
              <a:t>Hiatal</a:t>
            </a:r>
            <a:r>
              <a:rPr lang="en-US" sz="3600" b="1" dirty="0" smtClean="0">
                <a:solidFill>
                  <a:srgbClr val="FF0000"/>
                </a:solidFill>
                <a:latin typeface="Aparajita" pitchFamily="34" charset="0"/>
                <a:cs typeface="Aparajita" pitchFamily="34" charset="0"/>
              </a:rPr>
              <a:t> Hernia</a:t>
            </a:r>
            <a:r>
              <a:rPr lang="en-US" sz="2800" dirty="0" smtClean="0">
                <a:solidFill>
                  <a:srgbClr val="FF0000"/>
                </a:solidFill>
                <a:latin typeface="Aparajita" pitchFamily="34" charset="0"/>
                <a:cs typeface="Aparajita" pitchFamily="34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Aparajita" pitchFamily="34" charset="0"/>
                <a:cs typeface="Aparajita" pitchFamily="34" charset="0"/>
              </a:rPr>
            </a:br>
            <a:r>
              <a:rPr lang="en-US" sz="2700" dirty="0" smtClean="0">
                <a:latin typeface="Aparajita" pitchFamily="34" charset="0"/>
                <a:cs typeface="Aparajita" pitchFamily="34" charset="0"/>
              </a:rPr>
              <a:t>Upward protrusion of part of stomach through diaphragmatic </a:t>
            </a:r>
            <a:r>
              <a:rPr lang="en-US" sz="2700" dirty="0" err="1" smtClean="0">
                <a:latin typeface="Aparajita" pitchFamily="34" charset="0"/>
                <a:cs typeface="Aparajita" pitchFamily="34" charset="0"/>
              </a:rPr>
              <a:t>oesophageal</a:t>
            </a:r>
            <a:r>
              <a:rPr lang="en-US" sz="2700" dirty="0" smtClean="0">
                <a:latin typeface="Aparajita" pitchFamily="34" charset="0"/>
                <a:cs typeface="Aparajita" pitchFamily="34" charset="0"/>
              </a:rPr>
              <a:t> foramen</a:t>
            </a:r>
            <a:r>
              <a:rPr lang="en-US" sz="2400" dirty="0" smtClean="0">
                <a:latin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</a:rPr>
            </a:br>
            <a:endParaRPr lang="en-IN" sz="2400" dirty="0" smtClean="0"/>
          </a:p>
        </p:txBody>
      </p:sp>
      <p:pic>
        <p:nvPicPr>
          <p:cNvPr id="49155" name="Picture 5" descr="HiatalHernia"/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743200"/>
            <a:ext cx="3124200" cy="3638550"/>
          </a:xfrm>
          <a:solidFill>
            <a:schemeClr val="bg1"/>
          </a:solidFill>
        </p:spPr>
      </p:pic>
      <p:sp>
        <p:nvSpPr>
          <p:cNvPr id="49156" name="Rectangle 7"/>
          <p:cNvSpPr>
            <a:spLocks noChangeArrowheads="1"/>
          </p:cNvSpPr>
          <p:nvPr/>
        </p:nvSpPr>
        <p:spPr bwMode="auto">
          <a:xfrm>
            <a:off x="0" y="2819400"/>
            <a:ext cx="3048000" cy="33083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2000" b="1" u="sng">
                <a:solidFill>
                  <a:schemeClr val="bg1"/>
                </a:solidFill>
                <a:latin typeface="Times New Roman" pitchFamily="18" charset="0"/>
              </a:rPr>
              <a:t>Sliding</a:t>
            </a:r>
            <a:r>
              <a:rPr lang="en-US" sz="2000" b="1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(&gt;90%)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b="1">
                <a:solidFill>
                  <a:schemeClr val="hlink"/>
                </a:solidFill>
                <a:latin typeface="Times New Roman" pitchFamily="18" charset="0"/>
              </a:rPr>
              <a:t>Shortened esophagus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Dragging part of the stomach into the thoracic cavity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stomach continuous with oesophagus</a:t>
            </a:r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49157" name="Rectangle 11"/>
          <p:cNvSpPr>
            <a:spLocks noChangeArrowheads="1"/>
          </p:cNvSpPr>
          <p:nvPr/>
        </p:nvSpPr>
        <p:spPr bwMode="auto">
          <a:xfrm>
            <a:off x="0" y="6440488"/>
            <a:ext cx="91440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>
              <a:buFont typeface="Symbol" pitchFamily="18" charset="2"/>
              <a:buNone/>
              <a:tabLst>
                <a:tab pos="274638" algn="l"/>
              </a:tabLst>
            </a:pPr>
            <a:r>
              <a:rPr lang="en-US" sz="2000" b="1">
                <a:solidFill>
                  <a:schemeClr val="hlink"/>
                </a:solidFill>
                <a:latin typeface="Tahoma" pitchFamily="34" charset="0"/>
              </a:rPr>
              <a:t>prone to ulceration, bleeding, dysphasia</a:t>
            </a:r>
            <a:r>
              <a:rPr lang="en-US">
                <a:latin typeface="Tahoma" pitchFamily="34" charset="0"/>
              </a:rPr>
              <a:t>.</a:t>
            </a:r>
          </a:p>
        </p:txBody>
      </p:sp>
      <p:sp>
        <p:nvSpPr>
          <p:cNvPr id="49158" name="Line 12"/>
          <p:cNvSpPr>
            <a:spLocks noChangeShapeType="1"/>
          </p:cNvSpPr>
          <p:nvPr/>
        </p:nvSpPr>
        <p:spPr bwMode="auto">
          <a:xfrm>
            <a:off x="3132138" y="4437063"/>
            <a:ext cx="576262" cy="360362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9159" name="Line 13"/>
          <p:cNvSpPr>
            <a:spLocks noChangeShapeType="1"/>
          </p:cNvSpPr>
          <p:nvPr/>
        </p:nvSpPr>
        <p:spPr bwMode="auto">
          <a:xfrm flipH="1">
            <a:off x="5651500" y="4149725"/>
            <a:ext cx="433388" cy="719138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49160" name="Rectangle 14"/>
          <p:cNvSpPr>
            <a:spLocks noChangeArrowheads="1"/>
          </p:cNvSpPr>
          <p:nvPr/>
        </p:nvSpPr>
        <p:spPr bwMode="auto">
          <a:xfrm>
            <a:off x="6172200" y="2743200"/>
            <a:ext cx="2971800" cy="3508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en-US" sz="2000" b="1" u="sng">
                <a:solidFill>
                  <a:schemeClr val="bg1"/>
                </a:solidFill>
                <a:latin typeface="Times New Roman" pitchFamily="18" charset="0"/>
              </a:rPr>
              <a:t>Rolling 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</a:pPr>
            <a:r>
              <a:rPr lang="en-US" sz="2000" b="1">
                <a:solidFill>
                  <a:schemeClr val="hlink"/>
                </a:solidFill>
                <a:latin typeface="Times New Roman" pitchFamily="18" charset="0"/>
              </a:rPr>
              <a:t> (para-esophageal</a:t>
            </a:r>
            <a:r>
              <a:rPr lang="en-US" b="1">
                <a:solidFill>
                  <a:schemeClr val="hlink"/>
                </a:solidFill>
                <a:latin typeface="Times New Roman" pitchFamily="18" charset="0"/>
              </a:rPr>
              <a:t>) hernia </a:t>
            </a:r>
            <a:r>
              <a:rPr lang="en-US">
                <a:solidFill>
                  <a:schemeClr val="bg1"/>
                </a:solidFill>
                <a:latin typeface="Times New Roman" pitchFamily="18" charset="0"/>
              </a:rPr>
              <a:t>(&lt;10%) 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Part of the stomach (fundus) herniates alongside oesophagus into the thorax</a:t>
            </a:r>
          </a:p>
          <a:p>
            <a:pPr algn="just" eaLnBrk="0" hangingPunct="0">
              <a:lnSpc>
                <a:spcPct val="150000"/>
              </a:lnSpc>
              <a:buFontTx/>
              <a:buChar char="•"/>
            </a:pPr>
            <a:r>
              <a:rPr lang="en-US" b="1">
                <a:solidFill>
                  <a:schemeClr val="bg1"/>
                </a:solidFill>
                <a:latin typeface="Times New Roman" pitchFamily="18" charset="0"/>
              </a:rPr>
              <a:t> Vulnerable to serious strangulation</a:t>
            </a:r>
          </a:p>
        </p:txBody>
      </p:sp>
    </p:spTree>
    <p:extLst>
      <p:ext uri="{BB962C8B-B14F-4D97-AF65-F5344CB8AC3E}">
        <p14:creationId xmlns:p14="http://schemas.microsoft.com/office/powerpoint/2010/main" val="3351565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0" y="981075"/>
            <a:ext cx="9144000" cy="5876925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endParaRPr lang="en-US" sz="2000" b="1" smtClean="0">
              <a:solidFill>
                <a:srgbClr val="0000FF"/>
              </a:solidFill>
              <a:latin typeface="Andalus"/>
            </a:endParaRPr>
          </a:p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US" sz="2000" b="1" smtClean="0">
                <a:solidFill>
                  <a:srgbClr val="FF0000"/>
                </a:solidFill>
                <a:latin typeface="Andalus"/>
              </a:rPr>
              <a:t>      </a:t>
            </a:r>
            <a:r>
              <a:rPr lang="en-US" sz="2800" b="1" smtClean="0">
                <a:solidFill>
                  <a:srgbClr val="FF0000"/>
                </a:solidFill>
                <a:latin typeface="Andalus"/>
              </a:rPr>
              <a:t>C) Diverticula </a:t>
            </a:r>
          </a:p>
          <a:p>
            <a:pPr algn="just" eaLnBrk="1" hangingPunct="1">
              <a:lnSpc>
                <a:spcPct val="150000"/>
              </a:lnSpc>
              <a:buFontTx/>
              <a:buNone/>
            </a:pPr>
            <a:endParaRPr lang="en-US" sz="2000" b="1" smtClean="0">
              <a:solidFill>
                <a:srgbClr val="FF0000"/>
              </a:solidFill>
              <a:latin typeface="Andalus"/>
            </a:endParaRPr>
          </a:p>
          <a:p>
            <a:pPr lvl="1" algn="just" eaLnBrk="1" hangingPunct="1">
              <a:lnSpc>
                <a:spcPct val="150000"/>
              </a:lnSpc>
            </a:pPr>
            <a:r>
              <a:rPr lang="en-US" sz="2000" b="1" smtClean="0">
                <a:latin typeface="Andalus"/>
              </a:rPr>
              <a:t>True Diverticulae- </a:t>
            </a:r>
            <a:r>
              <a:rPr lang="en-US" sz="2000" smtClean="0">
                <a:latin typeface="Andalus"/>
              </a:rPr>
              <a:t>Out-pouching of the oesophageal wall (all visceral layers)       							  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sz="2000" b="1" smtClean="0">
                <a:solidFill>
                  <a:schemeClr val="tx2"/>
                </a:solidFill>
                <a:latin typeface="Andalus"/>
              </a:rPr>
              <a:t>False  Diverticulae - </a:t>
            </a:r>
            <a:r>
              <a:rPr lang="en-US" sz="2000" smtClean="0">
                <a:solidFill>
                  <a:schemeClr val="tx2"/>
                </a:solidFill>
                <a:latin typeface="Andalus"/>
              </a:rPr>
              <a:t>Out-pouching of mucosa and submucosa only</a:t>
            </a:r>
          </a:p>
          <a:p>
            <a:pPr lvl="2" algn="just" eaLnBrk="1" hangingPunct="1">
              <a:lnSpc>
                <a:spcPct val="150000"/>
              </a:lnSpc>
            </a:pPr>
            <a:r>
              <a:rPr lang="en-US" sz="2000" b="1" smtClean="0">
                <a:solidFill>
                  <a:srgbClr val="FF0000"/>
                </a:solidFill>
                <a:latin typeface="Andalus"/>
              </a:rPr>
              <a:t>Zenker’s (pharyngeal) diverticulum</a:t>
            </a:r>
          </a:p>
          <a:p>
            <a:pPr lvl="3" algn="just" eaLnBrk="1" hangingPunct="1">
              <a:lnSpc>
                <a:spcPct val="150000"/>
              </a:lnSpc>
            </a:pPr>
            <a:r>
              <a:rPr lang="en-US" b="1" smtClean="0">
                <a:latin typeface="Andalus"/>
              </a:rPr>
              <a:t>Seen as mass in neck of elderly pt. above UES</a:t>
            </a:r>
          </a:p>
          <a:p>
            <a:pPr lvl="3" algn="just" eaLnBrk="1" hangingPunct="1">
              <a:lnSpc>
                <a:spcPct val="150000"/>
              </a:lnSpc>
            </a:pPr>
            <a:r>
              <a:rPr lang="en-US" b="1" smtClean="0">
                <a:latin typeface="Andalus"/>
              </a:rPr>
              <a:t>Due to disordered cricopharyngeal motor dysfunction                       </a:t>
            </a:r>
          </a:p>
          <a:p>
            <a:pPr lvl="3" algn="just" eaLnBrk="1" hangingPunct="1">
              <a:lnSpc>
                <a:spcPct val="150000"/>
              </a:lnSpc>
            </a:pPr>
            <a:r>
              <a:rPr lang="en-US" b="1" smtClean="0">
                <a:latin typeface="Andalus"/>
              </a:rPr>
              <a:t>Produce Food regurgitation &amp; dysphagia				</a:t>
            </a:r>
          </a:p>
        </p:txBody>
      </p:sp>
    </p:spTree>
    <p:extLst>
      <p:ext uri="{BB962C8B-B14F-4D97-AF65-F5344CB8AC3E}">
        <p14:creationId xmlns:p14="http://schemas.microsoft.com/office/powerpoint/2010/main" val="1832166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 typeface="Georgia" pitchFamily="18" charset="0"/>
              <a:buNone/>
              <a:defRPr/>
            </a:pPr>
            <a:endParaRPr lang="en-US" sz="4000" b="1" dirty="0" smtClean="0">
              <a:latin typeface="Andalus"/>
              <a:cs typeface="Aharoni" pitchFamily="2" charset="-79"/>
            </a:endParaRPr>
          </a:p>
          <a:p>
            <a:pPr algn="just" eaLnBrk="1" hangingPunct="1">
              <a:lnSpc>
                <a:spcPct val="150000"/>
              </a:lnSpc>
              <a:buFont typeface="Georgia" pitchFamily="18" charset="0"/>
              <a:buNone/>
              <a:defRPr/>
            </a:pPr>
            <a:r>
              <a:rPr lang="en-US" sz="4000" b="1" dirty="0" smtClean="0">
                <a:latin typeface="Andalus"/>
                <a:cs typeface="Aharoni" pitchFamily="2" charset="-79"/>
              </a:rPr>
              <a:t>Lacerations 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dalus"/>
            </a:endParaRPr>
          </a:p>
          <a:p>
            <a:pPr algn="just" eaLnBrk="1" hangingPunct="1">
              <a:lnSpc>
                <a:spcPct val="150000"/>
              </a:lnSpc>
              <a:buFont typeface="Georgia" pitchFamily="18" charset="0"/>
              <a:buNone/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/>
              </a:rPr>
              <a:t>Mallory- Weiss Syndrome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000" dirty="0" smtClean="0">
                <a:solidFill>
                  <a:schemeClr val="tx2"/>
                </a:solidFill>
                <a:latin typeface="Andalus"/>
              </a:rPr>
              <a:t>at the gastro-esophageal junction (GEJ)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000" dirty="0" smtClean="0">
                <a:solidFill>
                  <a:schemeClr val="tx2"/>
                </a:solidFill>
                <a:latin typeface="Andalus"/>
              </a:rPr>
              <a:t>Caused by:</a:t>
            </a:r>
            <a:r>
              <a:rPr lang="en-US" sz="2000" i="1" dirty="0" smtClean="0">
                <a:solidFill>
                  <a:schemeClr val="tx2"/>
                </a:solidFill>
                <a:latin typeface="Andalus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latin typeface="Andalus"/>
              </a:rPr>
              <a:t>excessive vomiting in presence of spasm of LES 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000" dirty="0" smtClean="0">
                <a:solidFill>
                  <a:schemeClr val="tx2"/>
                </a:solidFill>
                <a:latin typeface="Andalus"/>
              </a:rPr>
              <a:t>Most common in alcoholics &amp; Pregnancy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000" dirty="0" smtClean="0">
                <a:latin typeface="Andalus"/>
              </a:rPr>
              <a:t>Irregular longitudinal tear in the GEJ involve only the mucosa </a:t>
            </a:r>
          </a:p>
          <a:p>
            <a:pPr algn="just" eaLnBrk="1" hangingPunct="1">
              <a:lnSpc>
                <a:spcPct val="150000"/>
              </a:lnSpc>
              <a:buFont typeface="Georgia" pitchFamily="18" charset="0"/>
              <a:buNone/>
              <a:defRPr/>
            </a:pPr>
            <a:r>
              <a:rPr lang="en-US" sz="2000" b="1" dirty="0" smtClean="0">
                <a:latin typeface="Andalus"/>
                <a:cs typeface="Aharoni" pitchFamily="2" charset="-79"/>
              </a:rPr>
              <a:t>Esophageal </a:t>
            </a:r>
            <a:r>
              <a:rPr lang="en-US" sz="2000" b="1" dirty="0" err="1" smtClean="0">
                <a:latin typeface="Andalus"/>
                <a:cs typeface="Aharoni" pitchFamily="2" charset="-79"/>
              </a:rPr>
              <a:t>Varices</a:t>
            </a:r>
            <a:endParaRPr lang="en-US" sz="2000" b="1" dirty="0" smtClean="0">
              <a:latin typeface="Andalus"/>
              <a:cs typeface="Aharoni" pitchFamily="2" charset="-79"/>
            </a:endParaRP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000" dirty="0" smtClean="0">
                <a:latin typeface="Andalus"/>
              </a:rPr>
              <a:t>dilated tortuous </a:t>
            </a:r>
            <a:r>
              <a:rPr lang="en-US" sz="2000" dirty="0" err="1" smtClean="0">
                <a:latin typeface="Andalus"/>
              </a:rPr>
              <a:t>submucosal</a:t>
            </a:r>
            <a:r>
              <a:rPr lang="en-US" sz="2000" dirty="0" smtClean="0">
                <a:latin typeface="Andalus"/>
              </a:rPr>
              <a:t> veins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000" dirty="0" smtClean="0">
                <a:latin typeface="Andalus"/>
              </a:rPr>
              <a:t>Seen in long-standing cirrhosis with portal HTN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US" sz="2000" dirty="0" smtClean="0">
                <a:latin typeface="Andalus"/>
              </a:rPr>
              <a:t>50% of </a:t>
            </a:r>
            <a:r>
              <a:rPr lang="en-US" sz="2000" dirty="0" err="1" smtClean="0">
                <a:latin typeface="Andalus"/>
              </a:rPr>
              <a:t>cirrhotics</a:t>
            </a:r>
            <a:r>
              <a:rPr lang="en-US" sz="2000" dirty="0" smtClean="0">
                <a:latin typeface="Andalus"/>
              </a:rPr>
              <a:t> bleed &amp; die of </a:t>
            </a:r>
            <a:r>
              <a:rPr lang="en-US" sz="2000" dirty="0" err="1" smtClean="0">
                <a:latin typeface="Andalus"/>
              </a:rPr>
              <a:t>Varices</a:t>
            </a:r>
            <a:r>
              <a:rPr lang="en-US" sz="2000" dirty="0" smtClean="0">
                <a:latin typeface="Andalus"/>
              </a:rPr>
              <a:t> (MCC of death)</a:t>
            </a:r>
          </a:p>
          <a:p>
            <a:pPr lvl="1" eaLnBrk="1" hangingPunct="1">
              <a:defRPr/>
            </a:pPr>
            <a:endParaRPr lang="en-US" sz="2000" dirty="0" smtClean="0">
              <a:latin typeface="Andalus"/>
            </a:endParaRPr>
          </a:p>
        </p:txBody>
      </p:sp>
    </p:spTree>
    <p:extLst>
      <p:ext uri="{BB962C8B-B14F-4D97-AF65-F5344CB8AC3E}">
        <p14:creationId xmlns:p14="http://schemas.microsoft.com/office/powerpoint/2010/main" val="123827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1"/>
          <p:cNvGrpSpPr>
            <a:grpSpLocks/>
          </p:cNvGrpSpPr>
          <p:nvPr/>
        </p:nvGrpSpPr>
        <p:grpSpPr bwMode="auto">
          <a:xfrm>
            <a:off x="0" y="0"/>
            <a:ext cx="5024438" cy="6858000"/>
            <a:chOff x="0" y="576"/>
            <a:chExt cx="3165" cy="3359"/>
          </a:xfrm>
        </p:grpSpPr>
        <p:pic>
          <p:nvPicPr>
            <p:cNvPr id="5222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6"/>
              <a:ext cx="3166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2229" name="Text Box 3"/>
            <p:cNvSpPr txBox="1">
              <a:spLocks noChangeArrowheads="1"/>
            </p:cNvSpPr>
            <p:nvPr/>
          </p:nvSpPr>
          <p:spPr bwMode="auto">
            <a:xfrm>
              <a:off x="0" y="576"/>
              <a:ext cx="3166" cy="3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0"/>
            <a:ext cx="42052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181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5325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602765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Georgia" pitchFamily="18" charset="0"/>
              <a:buNone/>
            </a:pPr>
            <a:endParaRPr lang="en-US" sz="2400" b="1" dirty="0" smtClean="0">
              <a:solidFill>
                <a:srgbClr val="0000FF"/>
              </a:solidFill>
              <a:latin typeface="Andalus"/>
            </a:endParaRPr>
          </a:p>
          <a:p>
            <a:pPr algn="ctr" eaLnBrk="1" hangingPunct="1">
              <a:buFont typeface="Georgia" pitchFamily="18" charset="0"/>
              <a:buNone/>
            </a:pPr>
            <a:r>
              <a:rPr lang="en-US" sz="4000" b="1" dirty="0" smtClean="0">
                <a:solidFill>
                  <a:schemeClr val="bg1"/>
                </a:solidFill>
                <a:latin typeface="Andalus"/>
                <a:ea typeface="Aharoni"/>
                <a:cs typeface="Aharoni"/>
              </a:rPr>
              <a:t>Esophagitis</a:t>
            </a:r>
            <a:endParaRPr lang="en-US" sz="4000" b="1" u="sng" dirty="0" smtClean="0">
              <a:solidFill>
                <a:schemeClr val="bg1"/>
              </a:solidFill>
              <a:latin typeface="Andalus"/>
            </a:endParaRPr>
          </a:p>
          <a:p>
            <a:pPr algn="just" eaLnBrk="1" hangingPunct="1">
              <a:lnSpc>
                <a:spcPct val="150000"/>
              </a:lnSpc>
              <a:buFont typeface="Georgia" pitchFamily="18" charset="0"/>
              <a:buNone/>
            </a:pPr>
            <a:r>
              <a:rPr lang="en-US" sz="1800" b="1" u="sng" dirty="0" smtClean="0">
                <a:latin typeface="Andalus"/>
              </a:rPr>
              <a:t>Causes</a:t>
            </a:r>
            <a:r>
              <a:rPr lang="en-US" sz="1800" b="1" dirty="0" smtClean="0">
                <a:latin typeface="Andalus"/>
              </a:rPr>
              <a:t>:</a:t>
            </a:r>
          </a:p>
          <a:p>
            <a:pPr algn="just" eaLnBrk="1" hangingPunct="1">
              <a:lnSpc>
                <a:spcPct val="150000"/>
              </a:lnSpc>
              <a:buFont typeface="Georgia" pitchFamily="18" charset="0"/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ndalus"/>
              </a:rPr>
              <a:t>1) Reflux of gastric contents (reflux </a:t>
            </a:r>
            <a:r>
              <a:rPr lang="en-US" sz="1800" b="1" dirty="0" err="1" smtClean="0">
                <a:solidFill>
                  <a:srgbClr val="FF0000"/>
                </a:solidFill>
                <a:latin typeface="Andalus"/>
              </a:rPr>
              <a:t>oesophagitis</a:t>
            </a:r>
            <a:r>
              <a:rPr lang="en-US" sz="1800" b="1" dirty="0" smtClean="0">
                <a:solidFill>
                  <a:srgbClr val="FF0000"/>
                </a:solidFill>
                <a:latin typeface="Andalus"/>
              </a:rPr>
              <a:t>)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sz="1800" b="1" dirty="0" smtClean="0">
                <a:latin typeface="Andalus"/>
              </a:rPr>
              <a:t>MCC of esophagitis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sz="1800" dirty="0" smtClean="0">
                <a:latin typeface="Andalus"/>
              </a:rPr>
              <a:t>distal part of </a:t>
            </a:r>
            <a:r>
              <a:rPr lang="en-US" sz="1800" dirty="0" err="1" smtClean="0">
                <a:latin typeface="Andalus"/>
              </a:rPr>
              <a:t>oesophagus</a:t>
            </a:r>
            <a:r>
              <a:rPr lang="en-US" sz="1800" dirty="0" smtClean="0">
                <a:latin typeface="Andalus"/>
              </a:rPr>
              <a:t> is affected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sz="1800" b="1" dirty="0" smtClean="0">
                <a:latin typeface="Andalus"/>
              </a:rPr>
              <a:t>Clinically:</a:t>
            </a:r>
            <a:r>
              <a:rPr lang="en-US" sz="1800" dirty="0" smtClean="0">
                <a:latin typeface="Andalus"/>
              </a:rPr>
              <a:t> Dysphagia, heartburn, regurgitation develop </a:t>
            </a:r>
            <a:r>
              <a:rPr lang="en-US" sz="1800" b="1" dirty="0" smtClean="0">
                <a:solidFill>
                  <a:srgbClr val="FF0000"/>
                </a:solidFill>
                <a:latin typeface="Andalus"/>
              </a:rPr>
              <a:t>Barrett’s </a:t>
            </a:r>
            <a:r>
              <a:rPr lang="en-US" sz="1800" dirty="0" err="1" smtClean="0">
                <a:latin typeface="Andalus"/>
              </a:rPr>
              <a:t>oesophagus</a:t>
            </a:r>
            <a:r>
              <a:rPr lang="en-US" sz="1800" dirty="0" smtClean="0">
                <a:latin typeface="Andalus"/>
              </a:rPr>
              <a:t> in  long standing cases</a:t>
            </a:r>
          </a:p>
          <a:p>
            <a:pPr algn="just" eaLnBrk="1" hangingPunct="1">
              <a:lnSpc>
                <a:spcPct val="150000"/>
              </a:lnSpc>
              <a:buFont typeface="Georgia" pitchFamily="18" charset="0"/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Andalus"/>
              </a:rPr>
              <a:t>2) Barrett’s </a:t>
            </a:r>
            <a:r>
              <a:rPr lang="en-US" sz="1800" b="1" dirty="0" err="1" smtClean="0">
                <a:solidFill>
                  <a:srgbClr val="FF0000"/>
                </a:solidFill>
                <a:latin typeface="Andalus"/>
              </a:rPr>
              <a:t>Oesophagus</a:t>
            </a:r>
            <a:endParaRPr lang="en-US" sz="1800" dirty="0" smtClean="0">
              <a:solidFill>
                <a:srgbClr val="FF0000"/>
              </a:solidFill>
              <a:latin typeface="Andalus"/>
            </a:endParaRPr>
          </a:p>
          <a:p>
            <a:pPr lvl="1" algn="just" eaLnBrk="1" hangingPunct="1">
              <a:lnSpc>
                <a:spcPct val="150000"/>
              </a:lnSpc>
            </a:pPr>
            <a:r>
              <a:rPr lang="en-US" sz="1800" dirty="0" smtClean="0">
                <a:latin typeface="Andalus"/>
              </a:rPr>
              <a:t>A complication of long-standing </a:t>
            </a:r>
            <a:r>
              <a:rPr lang="en-US" sz="1800" dirty="0" err="1" smtClean="0">
                <a:latin typeface="Andalus"/>
              </a:rPr>
              <a:t>gastroesophageal</a:t>
            </a:r>
            <a:r>
              <a:rPr lang="en-US" sz="1800" dirty="0" smtClean="0">
                <a:latin typeface="Andalus"/>
              </a:rPr>
              <a:t> reflux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US" sz="1800" b="1" dirty="0" smtClean="0">
                <a:latin typeface="Andalus"/>
              </a:rPr>
              <a:t>Columnar metaplasia</a:t>
            </a:r>
            <a:r>
              <a:rPr lang="en-US" sz="1800" dirty="0" smtClean="0">
                <a:latin typeface="Andalus"/>
              </a:rPr>
              <a:t> of the distal </a:t>
            </a:r>
            <a:r>
              <a:rPr lang="en-US" sz="1800" dirty="0" err="1" smtClean="0">
                <a:latin typeface="Andalus"/>
              </a:rPr>
              <a:t>oesophagus</a:t>
            </a:r>
            <a:endParaRPr lang="en-US" sz="1800" dirty="0" smtClean="0">
              <a:latin typeface="Andalus"/>
            </a:endParaRPr>
          </a:p>
          <a:p>
            <a:pPr lvl="1" algn="just" eaLnBrk="1" hangingPunct="1">
              <a:lnSpc>
                <a:spcPct val="150000"/>
              </a:lnSpc>
            </a:pPr>
            <a:r>
              <a:rPr lang="en-US" sz="1800" b="1" dirty="0" smtClean="0">
                <a:latin typeface="Andalus"/>
              </a:rPr>
              <a:t>30 times more risk of cancer (</a:t>
            </a:r>
            <a:r>
              <a:rPr lang="en-US" sz="1800" b="1" dirty="0" smtClean="0">
                <a:solidFill>
                  <a:srgbClr val="C00000"/>
                </a:solidFill>
                <a:latin typeface="Andalus"/>
              </a:rPr>
              <a:t>Adenocarcinoma</a:t>
            </a:r>
            <a:r>
              <a:rPr lang="en-US" sz="1800" b="1" dirty="0" smtClean="0">
                <a:latin typeface="Andalus"/>
              </a:rPr>
              <a:t>) in lower </a:t>
            </a:r>
            <a:r>
              <a:rPr lang="en-US" sz="1800" b="1" dirty="0" err="1" smtClean="0">
                <a:latin typeface="Andalus"/>
              </a:rPr>
              <a:t>oesophagus</a:t>
            </a:r>
            <a:endParaRPr lang="en-US" sz="1800" b="1" dirty="0" smtClean="0">
              <a:latin typeface="Andalus"/>
            </a:endParaRPr>
          </a:p>
        </p:txBody>
      </p:sp>
    </p:spTree>
    <p:extLst>
      <p:ext uri="{BB962C8B-B14F-4D97-AF65-F5344CB8AC3E}">
        <p14:creationId xmlns:p14="http://schemas.microsoft.com/office/powerpoint/2010/main" val="2521380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"/>
          <p:cNvSpPr txBox="1">
            <a:spLocks noChangeArrowheads="1"/>
          </p:cNvSpPr>
          <p:nvPr/>
        </p:nvSpPr>
        <p:spPr bwMode="auto">
          <a:xfrm>
            <a:off x="0" y="-220663"/>
            <a:ext cx="9144000" cy="143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buClr>
                <a:srgbClr val="0000FF"/>
              </a:buClr>
              <a:buFont typeface="Calibri" pitchFamily="34" charset="0"/>
              <a:buNone/>
            </a:pPr>
            <a:endParaRPr lang="en-GB" sz="4000" b="1">
              <a:solidFill>
                <a:srgbClr val="0000FF"/>
              </a:solidFill>
              <a:latin typeface="Calibri" pitchFamily="34" charset="0"/>
            </a:endParaRPr>
          </a:p>
          <a:p>
            <a:pPr algn="ctr" eaLnBrk="1" hangingPunct="1">
              <a:buClr>
                <a:srgbClr val="0000FF"/>
              </a:buClr>
              <a:buFont typeface="Calibri" pitchFamily="34" charset="0"/>
              <a:buNone/>
            </a:pPr>
            <a:r>
              <a:rPr lang="en-GB" sz="4000" b="1">
                <a:solidFill>
                  <a:srgbClr val="0000FF"/>
                </a:solidFill>
                <a:latin typeface="Calibri" pitchFamily="34" charset="0"/>
              </a:rPr>
              <a:t>ESOPHAGITIS</a:t>
            </a:r>
            <a:endParaRPr lang="en-GB" sz="8800" b="1">
              <a:solidFill>
                <a:srgbClr val="0000FF"/>
              </a:solidFill>
              <a:latin typeface="Calibri" pitchFamily="34" charset="0"/>
            </a:endParaRPr>
          </a:p>
        </p:txBody>
      </p:sp>
      <p:grpSp>
        <p:nvGrpSpPr>
          <p:cNvPr id="55299" name="Group 2"/>
          <p:cNvGrpSpPr>
            <a:grpSpLocks/>
          </p:cNvGrpSpPr>
          <p:nvPr/>
        </p:nvGrpSpPr>
        <p:grpSpPr bwMode="auto">
          <a:xfrm>
            <a:off x="0" y="0"/>
            <a:ext cx="4427538" cy="4625975"/>
            <a:chOff x="336" y="672"/>
            <a:chExt cx="2111" cy="2242"/>
          </a:xfrm>
        </p:grpSpPr>
        <p:pic>
          <p:nvPicPr>
            <p:cNvPr id="5530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672"/>
              <a:ext cx="2112" cy="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5303" name="Text Box 4"/>
            <p:cNvSpPr txBox="1">
              <a:spLocks noChangeArrowheads="1"/>
            </p:cNvSpPr>
            <p:nvPr/>
          </p:nvSpPr>
          <p:spPr bwMode="auto">
            <a:xfrm>
              <a:off x="336" y="672"/>
              <a:ext cx="2112" cy="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en-US"/>
            </a:p>
          </p:txBody>
        </p:sp>
      </p:grpSp>
      <p:pic>
        <p:nvPicPr>
          <p:cNvPr id="5530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5613"/>
            <a:ext cx="914400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1354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55576" y="620688"/>
            <a:ext cx="5608638" cy="536575"/>
          </a:xfrm>
        </p:spPr>
        <p:txBody>
          <a:bodyPr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3197860" algn="l"/>
              </a:tabLst>
              <a:defRPr/>
            </a:pPr>
            <a:r>
              <a:rPr sz="3400" b="1" spc="29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</a:t>
            </a:r>
            <a:r>
              <a:rPr sz="3400" b="1" spc="29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en-IN" sz="3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400" b="1" spc="22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  <a:endParaRPr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79388" y="2149475"/>
            <a:ext cx="8856662" cy="262890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527685" indent="-515620">
              <a:spcBef>
                <a:spcPts val="105"/>
              </a:spcBef>
              <a:buFontTx/>
              <a:buAutoNum type="arabicPeriod"/>
              <a:tabLst>
                <a:tab pos="527685" algn="l"/>
                <a:tab pos="528320" algn="l"/>
              </a:tabLst>
              <a:defRPr/>
            </a:pPr>
            <a:r>
              <a:rPr sz="2000" spc="75" dirty="0">
                <a:latin typeface="Cambria"/>
                <a:cs typeface="Cambria"/>
              </a:rPr>
              <a:t>Affects</a:t>
            </a:r>
            <a:r>
              <a:rPr sz="2000" spc="55" dirty="0">
                <a:latin typeface="Cambria"/>
                <a:cs typeface="Cambria"/>
              </a:rPr>
              <a:t> </a:t>
            </a:r>
            <a:r>
              <a:rPr sz="2000" spc="50" dirty="0">
                <a:latin typeface="Cambria"/>
                <a:cs typeface="Cambria"/>
              </a:rPr>
              <a:t>1.5</a:t>
            </a:r>
            <a:r>
              <a:rPr sz="2000" spc="90" dirty="0">
                <a:latin typeface="Cambria"/>
                <a:cs typeface="Cambria"/>
              </a:rPr>
              <a:t> </a:t>
            </a:r>
            <a:r>
              <a:rPr sz="2000" spc="114" dirty="0">
                <a:latin typeface="Cambria"/>
                <a:cs typeface="Cambria"/>
              </a:rPr>
              <a:t>–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spc="-35" dirty="0">
                <a:latin typeface="Cambria"/>
                <a:cs typeface="Cambria"/>
              </a:rPr>
              <a:t>12%</a:t>
            </a:r>
            <a:r>
              <a:rPr sz="2000" spc="7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of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spc="70" dirty="0">
                <a:latin typeface="Cambria"/>
                <a:cs typeface="Cambria"/>
              </a:rPr>
              <a:t>total </a:t>
            </a:r>
            <a:r>
              <a:rPr sz="2000" spc="55" dirty="0">
                <a:latin typeface="Cambria"/>
                <a:cs typeface="Cambria"/>
              </a:rPr>
              <a:t>population</a:t>
            </a:r>
            <a:endParaRPr sz="2000" dirty="0">
              <a:latin typeface="Cambria"/>
              <a:cs typeface="Cambria"/>
            </a:endParaRPr>
          </a:p>
          <a:p>
            <a:pPr marL="527685" indent="-515620">
              <a:spcBef>
                <a:spcPts val="1480"/>
              </a:spcBef>
              <a:buFontTx/>
              <a:buAutoNum type="arabicPeriod"/>
              <a:tabLst>
                <a:tab pos="527685" algn="l"/>
                <a:tab pos="528320" algn="l"/>
              </a:tabLst>
              <a:defRPr/>
            </a:pPr>
            <a:r>
              <a:rPr sz="2000" spc="130" dirty="0">
                <a:latin typeface="Cambria"/>
                <a:cs typeface="Cambria"/>
              </a:rPr>
              <a:t>It</a:t>
            </a:r>
            <a:r>
              <a:rPr sz="2000" spc="95" dirty="0">
                <a:latin typeface="Cambria"/>
                <a:cs typeface="Cambria"/>
              </a:rPr>
              <a:t> usually</a:t>
            </a:r>
            <a:r>
              <a:rPr sz="2000" spc="90" dirty="0">
                <a:latin typeface="Cambria"/>
                <a:cs typeface="Cambria"/>
              </a:rPr>
              <a:t> </a:t>
            </a:r>
            <a:r>
              <a:rPr sz="2000" spc="65" dirty="0">
                <a:latin typeface="Cambria"/>
                <a:cs typeface="Cambria"/>
              </a:rPr>
              <a:t>affects</a:t>
            </a:r>
            <a:r>
              <a:rPr sz="2000" spc="70" dirty="0">
                <a:latin typeface="Cambria"/>
                <a:cs typeface="Cambria"/>
              </a:rPr>
              <a:t> </a:t>
            </a:r>
            <a:r>
              <a:rPr sz="2000" spc="25" dirty="0">
                <a:latin typeface="Cambria"/>
                <a:cs typeface="Cambria"/>
              </a:rPr>
              <a:t>people</a:t>
            </a:r>
            <a:r>
              <a:rPr sz="2000" spc="70" dirty="0">
                <a:latin typeface="Cambria"/>
                <a:cs typeface="Cambria"/>
              </a:rPr>
              <a:t> </a:t>
            </a:r>
            <a:r>
              <a:rPr sz="2000" spc="25" dirty="0">
                <a:latin typeface="Cambria"/>
                <a:cs typeface="Cambria"/>
              </a:rPr>
              <a:t>over</a:t>
            </a:r>
            <a:r>
              <a:rPr sz="2000" spc="90" dirty="0">
                <a:latin typeface="Cambria"/>
                <a:cs typeface="Cambria"/>
              </a:rPr>
              <a:t> </a:t>
            </a:r>
            <a:r>
              <a:rPr sz="2000" spc="80" dirty="0">
                <a:latin typeface="Cambria"/>
                <a:cs typeface="Cambria"/>
              </a:rPr>
              <a:t>the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spc="80" dirty="0">
                <a:latin typeface="Cambria"/>
                <a:cs typeface="Cambria"/>
              </a:rPr>
              <a:t>age</a:t>
            </a:r>
            <a:r>
              <a:rPr sz="2000" spc="105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of</a:t>
            </a:r>
            <a:r>
              <a:rPr sz="2000" spc="90" dirty="0">
                <a:latin typeface="Cambria"/>
                <a:cs typeface="Cambria"/>
              </a:rPr>
              <a:t> </a:t>
            </a:r>
            <a:r>
              <a:rPr sz="2000" dirty="0">
                <a:latin typeface="Cambria"/>
                <a:cs typeface="Cambria"/>
              </a:rPr>
              <a:t>40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spc="70" dirty="0">
                <a:latin typeface="Cambria"/>
                <a:cs typeface="Cambria"/>
              </a:rPr>
              <a:t>years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spc="55" dirty="0">
                <a:latin typeface="Cambria"/>
                <a:cs typeface="Cambria"/>
              </a:rPr>
              <a:t>(average</a:t>
            </a:r>
            <a:r>
              <a:rPr sz="2000" spc="70" dirty="0">
                <a:latin typeface="Cambria"/>
                <a:cs typeface="Cambria"/>
              </a:rPr>
              <a:t> </a:t>
            </a:r>
            <a:r>
              <a:rPr sz="2000" spc="80" dirty="0">
                <a:latin typeface="Cambria"/>
                <a:cs typeface="Cambria"/>
              </a:rPr>
              <a:t>age</a:t>
            </a:r>
            <a:r>
              <a:rPr sz="2000" spc="95" dirty="0">
                <a:latin typeface="Cambria"/>
                <a:cs typeface="Cambria"/>
              </a:rPr>
              <a:t> </a:t>
            </a:r>
            <a:r>
              <a:rPr sz="2000" spc="70" dirty="0">
                <a:latin typeface="Cambria"/>
                <a:cs typeface="Cambria"/>
              </a:rPr>
              <a:t>is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60</a:t>
            </a:r>
            <a:r>
              <a:rPr sz="2000" b="1" spc="114" dirty="0">
                <a:latin typeface="Cambria"/>
                <a:cs typeface="Cambria"/>
              </a:rPr>
              <a:t> </a:t>
            </a:r>
            <a:r>
              <a:rPr sz="2000" b="1" spc="55" dirty="0">
                <a:latin typeface="Cambria"/>
                <a:cs typeface="Cambria"/>
              </a:rPr>
              <a:t>years</a:t>
            </a:r>
            <a:r>
              <a:rPr sz="2000" spc="55" dirty="0">
                <a:latin typeface="Cambria"/>
                <a:cs typeface="Cambria"/>
              </a:rPr>
              <a:t>).</a:t>
            </a:r>
            <a:endParaRPr sz="2000" dirty="0">
              <a:latin typeface="Cambria"/>
              <a:cs typeface="Cambria"/>
            </a:endParaRPr>
          </a:p>
          <a:p>
            <a:pPr marL="527685" indent="-515620">
              <a:spcBef>
                <a:spcPts val="1485"/>
              </a:spcBef>
              <a:buFontTx/>
              <a:buAutoNum type="arabicPeriod"/>
              <a:tabLst>
                <a:tab pos="527685" algn="l"/>
                <a:tab pos="528320" algn="l"/>
              </a:tabLst>
              <a:defRPr/>
            </a:pPr>
            <a:r>
              <a:rPr sz="2000" spc="70" dirty="0">
                <a:latin typeface="Cambria"/>
                <a:cs typeface="Cambria"/>
              </a:rPr>
              <a:t>Prevalence</a:t>
            </a:r>
            <a:r>
              <a:rPr sz="2000" spc="80" dirty="0">
                <a:latin typeface="Cambria"/>
                <a:cs typeface="Cambria"/>
              </a:rPr>
              <a:t> </a:t>
            </a:r>
            <a:r>
              <a:rPr sz="2000" spc="60" dirty="0">
                <a:latin typeface="Cambria"/>
                <a:cs typeface="Cambria"/>
              </a:rPr>
              <a:t>increases</a:t>
            </a:r>
            <a:r>
              <a:rPr sz="2000" spc="75" dirty="0">
                <a:latin typeface="Cambria"/>
                <a:cs typeface="Cambria"/>
              </a:rPr>
              <a:t> </a:t>
            </a:r>
            <a:r>
              <a:rPr sz="2000" spc="70" dirty="0">
                <a:latin typeface="Cambria"/>
                <a:cs typeface="Cambria"/>
              </a:rPr>
              <a:t>rapidly</a:t>
            </a:r>
            <a:r>
              <a:rPr sz="2000" spc="75" dirty="0">
                <a:latin typeface="Cambria"/>
                <a:cs typeface="Cambria"/>
              </a:rPr>
              <a:t> with</a:t>
            </a:r>
            <a:r>
              <a:rPr sz="2000" spc="90" dirty="0">
                <a:latin typeface="Cambria"/>
                <a:cs typeface="Cambria"/>
              </a:rPr>
              <a:t> </a:t>
            </a:r>
            <a:r>
              <a:rPr sz="2000" spc="80" dirty="0">
                <a:latin typeface="Cambria"/>
                <a:cs typeface="Cambria"/>
              </a:rPr>
              <a:t>age</a:t>
            </a:r>
            <a:r>
              <a:rPr sz="2000" spc="95" dirty="0">
                <a:latin typeface="Cambria"/>
                <a:cs typeface="Cambria"/>
              </a:rPr>
              <a:t> </a:t>
            </a:r>
            <a:r>
              <a:rPr sz="2000" spc="80" dirty="0">
                <a:latin typeface="Cambria"/>
                <a:cs typeface="Cambria"/>
              </a:rPr>
              <a:t>particularly</a:t>
            </a:r>
            <a:r>
              <a:rPr sz="2000" spc="75" dirty="0">
                <a:latin typeface="Cambria"/>
                <a:cs typeface="Cambria"/>
              </a:rPr>
              <a:t> </a:t>
            </a:r>
            <a:r>
              <a:rPr sz="2000" spc="90" dirty="0">
                <a:latin typeface="Cambria"/>
                <a:cs typeface="Cambria"/>
              </a:rPr>
              <a:t>in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b="1" spc="95" dirty="0">
                <a:latin typeface="Cambria"/>
                <a:cs typeface="Cambria"/>
              </a:rPr>
              <a:t>males</a:t>
            </a:r>
            <a:r>
              <a:rPr sz="2000" spc="95" dirty="0">
                <a:latin typeface="Cambria"/>
                <a:cs typeface="Cambria"/>
              </a:rPr>
              <a:t>.</a:t>
            </a:r>
            <a:endParaRPr sz="2000" dirty="0">
              <a:latin typeface="Cambria"/>
              <a:cs typeface="Cambria"/>
            </a:endParaRPr>
          </a:p>
          <a:p>
            <a:pPr marL="527685" indent="-515620">
              <a:spcBef>
                <a:spcPts val="1475"/>
              </a:spcBef>
              <a:buFontTx/>
              <a:buAutoNum type="arabicPeriod"/>
              <a:tabLst>
                <a:tab pos="527685" algn="l"/>
                <a:tab pos="528320" algn="l"/>
              </a:tabLst>
              <a:defRPr/>
            </a:pPr>
            <a:r>
              <a:rPr sz="2000" spc="5" dirty="0">
                <a:latin typeface="Cambria"/>
                <a:cs typeface="Cambria"/>
              </a:rPr>
              <a:t>17-25</a:t>
            </a:r>
            <a:r>
              <a:rPr sz="2000" spc="75" dirty="0">
                <a:latin typeface="Cambria"/>
                <a:cs typeface="Cambria"/>
              </a:rPr>
              <a:t> </a:t>
            </a:r>
            <a:r>
              <a:rPr sz="2000" spc="-110" dirty="0">
                <a:latin typeface="Cambria"/>
                <a:cs typeface="Cambria"/>
              </a:rPr>
              <a:t>%</a:t>
            </a:r>
            <a:r>
              <a:rPr sz="2000" spc="80" dirty="0">
                <a:latin typeface="Cambria"/>
                <a:cs typeface="Cambria"/>
              </a:rPr>
              <a:t> </a:t>
            </a:r>
            <a:r>
              <a:rPr sz="2000" spc="65" dirty="0">
                <a:latin typeface="Cambria"/>
                <a:cs typeface="Cambria"/>
              </a:rPr>
              <a:t>carcinoma </a:t>
            </a:r>
            <a:r>
              <a:rPr sz="2000" spc="90" dirty="0">
                <a:latin typeface="Cambria"/>
                <a:cs typeface="Cambria"/>
              </a:rPr>
              <a:t>in</a:t>
            </a:r>
            <a:r>
              <a:rPr sz="2000" spc="85" dirty="0">
                <a:latin typeface="Cambria"/>
                <a:cs typeface="Cambria"/>
              </a:rPr>
              <a:t> </a:t>
            </a:r>
            <a:r>
              <a:rPr sz="2000" spc="100" dirty="0">
                <a:latin typeface="Cambria"/>
                <a:cs typeface="Cambria"/>
              </a:rPr>
              <a:t>situ.</a:t>
            </a:r>
            <a:endParaRPr sz="2000" dirty="0">
              <a:latin typeface="Cambria"/>
              <a:cs typeface="Cambria"/>
            </a:endParaRPr>
          </a:p>
          <a:p>
            <a:pPr marL="527685" indent="-515620">
              <a:spcBef>
                <a:spcPts val="1490"/>
              </a:spcBef>
              <a:buFontTx/>
              <a:buAutoNum type="arabicPeriod"/>
              <a:tabLst>
                <a:tab pos="527685" algn="l"/>
                <a:tab pos="528320" algn="l"/>
              </a:tabLst>
              <a:defRPr/>
            </a:pPr>
            <a:r>
              <a:rPr sz="2000" spc="5" dirty="0">
                <a:latin typeface="Cambria"/>
                <a:cs typeface="Cambria"/>
              </a:rPr>
              <a:t>5.4%</a:t>
            </a:r>
            <a:r>
              <a:rPr sz="2000" spc="95" dirty="0">
                <a:latin typeface="Cambria"/>
                <a:cs typeface="Cambria"/>
              </a:rPr>
              <a:t> </a:t>
            </a:r>
            <a:r>
              <a:rPr sz="2000" spc="100" dirty="0">
                <a:latin typeface="Cambria"/>
                <a:cs typeface="Cambria"/>
              </a:rPr>
              <a:t>may</a:t>
            </a:r>
            <a:r>
              <a:rPr sz="2000" spc="95" dirty="0">
                <a:latin typeface="Cambria"/>
                <a:cs typeface="Cambria"/>
              </a:rPr>
              <a:t> </a:t>
            </a:r>
            <a:r>
              <a:rPr sz="2000" spc="30" dirty="0">
                <a:latin typeface="Cambria"/>
                <a:cs typeface="Cambria"/>
              </a:rPr>
              <a:t>develop</a:t>
            </a:r>
            <a:r>
              <a:rPr sz="2000" spc="90" dirty="0">
                <a:latin typeface="Cambria"/>
                <a:cs typeface="Cambria"/>
              </a:rPr>
              <a:t> </a:t>
            </a:r>
            <a:r>
              <a:rPr sz="2000" spc="70" dirty="0">
                <a:latin typeface="Cambria"/>
                <a:cs typeface="Cambria"/>
              </a:rPr>
              <a:t>squamous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spc="50" dirty="0">
                <a:latin typeface="Cambria"/>
                <a:cs typeface="Cambria"/>
              </a:rPr>
              <a:t>cell</a:t>
            </a:r>
            <a:r>
              <a:rPr sz="2000" spc="85" dirty="0">
                <a:latin typeface="Cambria"/>
                <a:cs typeface="Cambria"/>
              </a:rPr>
              <a:t> </a:t>
            </a:r>
            <a:r>
              <a:rPr sz="2000" spc="65" dirty="0">
                <a:latin typeface="Cambria"/>
                <a:cs typeface="Cambria"/>
              </a:rPr>
              <a:t>carcinoma</a:t>
            </a:r>
            <a:r>
              <a:rPr sz="2000" spc="80" dirty="0">
                <a:latin typeface="Cambria"/>
                <a:cs typeface="Cambria"/>
              </a:rPr>
              <a:t> </a:t>
            </a:r>
            <a:r>
              <a:rPr sz="2000" spc="90" dirty="0">
                <a:latin typeface="Cambria"/>
                <a:cs typeface="Cambria"/>
              </a:rPr>
              <a:t>in</a:t>
            </a:r>
            <a:r>
              <a:rPr sz="2000" spc="105" dirty="0">
                <a:latin typeface="Cambria"/>
                <a:cs typeface="Cambria"/>
              </a:rPr>
              <a:t> </a:t>
            </a:r>
            <a:r>
              <a:rPr sz="2000" spc="60" dirty="0">
                <a:latin typeface="Cambria"/>
                <a:cs typeface="Cambria"/>
              </a:rPr>
              <a:t>smokers</a:t>
            </a:r>
            <a:r>
              <a:rPr sz="2000" spc="80" dirty="0">
                <a:latin typeface="Cambria"/>
                <a:cs typeface="Cambria"/>
              </a:rPr>
              <a:t> </a:t>
            </a:r>
            <a:r>
              <a:rPr sz="2000" spc="85" dirty="0">
                <a:latin typeface="Cambria"/>
                <a:cs typeface="Cambria"/>
              </a:rPr>
              <a:t>it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spc="60" dirty="0">
                <a:latin typeface="Cambria"/>
                <a:cs typeface="Cambria"/>
              </a:rPr>
              <a:t>rises</a:t>
            </a:r>
            <a:r>
              <a:rPr sz="2000" spc="90" dirty="0">
                <a:latin typeface="Cambria"/>
                <a:cs typeface="Cambria"/>
              </a:rPr>
              <a:t> </a:t>
            </a:r>
            <a:r>
              <a:rPr sz="2000" spc="15" dirty="0">
                <a:latin typeface="Cambria"/>
                <a:cs typeface="Cambria"/>
              </a:rPr>
              <a:t>to</a:t>
            </a:r>
            <a:r>
              <a:rPr sz="2000" spc="100" dirty="0">
                <a:latin typeface="Cambria"/>
                <a:cs typeface="Cambria"/>
              </a:rPr>
              <a:t> </a:t>
            </a:r>
            <a:r>
              <a:rPr sz="2000" spc="-40" dirty="0">
                <a:latin typeface="Cambria"/>
                <a:cs typeface="Cambria"/>
              </a:rPr>
              <a:t>16%</a:t>
            </a:r>
            <a:endParaRPr sz="20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1093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/>
            <a:endParaRPr lang="en-US" b="1" smtClean="0"/>
          </a:p>
        </p:txBody>
      </p:sp>
      <p:sp>
        <p:nvSpPr>
          <p:cNvPr id="5632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057400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smtClean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56324" name="Picture 8" descr="gi3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Line 9"/>
          <p:cNvSpPr>
            <a:spLocks noChangeShapeType="1"/>
          </p:cNvSpPr>
          <p:nvPr/>
        </p:nvSpPr>
        <p:spPr bwMode="auto">
          <a:xfrm>
            <a:off x="5943600" y="2667000"/>
            <a:ext cx="1066800" cy="5334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pic>
        <p:nvPicPr>
          <p:cNvPr id="56326" name="Picture 13" descr="gi1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0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7" name="Rectangle 14"/>
          <p:cNvSpPr>
            <a:spLocks noChangeArrowheads="1"/>
          </p:cNvSpPr>
          <p:nvPr/>
        </p:nvSpPr>
        <p:spPr bwMode="auto">
          <a:xfrm>
            <a:off x="533400" y="1828800"/>
            <a:ext cx="992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chemeClr val="bg1"/>
                </a:solidFill>
                <a:latin typeface="Tahoma" pitchFamily="34" charset="0"/>
              </a:rPr>
              <a:t>normal</a:t>
            </a:r>
          </a:p>
        </p:txBody>
      </p:sp>
      <p:sp>
        <p:nvSpPr>
          <p:cNvPr id="56328" name="Rectangle 15"/>
          <p:cNvSpPr>
            <a:spLocks noChangeArrowheads="1"/>
          </p:cNvSpPr>
          <p:nvPr/>
        </p:nvSpPr>
        <p:spPr bwMode="auto">
          <a:xfrm>
            <a:off x="4724400" y="2209800"/>
            <a:ext cx="1460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FFFF"/>
                </a:solidFill>
                <a:latin typeface="Tahoma" pitchFamily="34" charset="0"/>
              </a:rPr>
              <a:t>BARRETT’S</a:t>
            </a:r>
          </a:p>
        </p:txBody>
      </p:sp>
    </p:spTree>
    <p:extLst>
      <p:ext uri="{BB962C8B-B14F-4D97-AF65-F5344CB8AC3E}">
        <p14:creationId xmlns:p14="http://schemas.microsoft.com/office/powerpoint/2010/main" val="12817760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title"/>
          </p:nvPr>
        </p:nvSpPr>
        <p:spPr>
          <a:xfrm>
            <a:off x="-324544" y="260648"/>
            <a:ext cx="9144000" cy="11969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/>
                <a:cs typeface="Aharoni" pitchFamily="2" charset="-79"/>
              </a:rPr>
              <a:t>BARRETT’S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/>
                <a:cs typeface="Aharoni" pitchFamily="2" charset="-79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/>
                <a:cs typeface="Aharoni" pitchFamily="2" charset="-79"/>
              </a:rPr>
              <a:t>OESOPHAGUS</a:t>
            </a:r>
          </a:p>
        </p:txBody>
      </p:sp>
      <p:sp>
        <p:nvSpPr>
          <p:cNvPr id="5734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73238"/>
            <a:ext cx="4876800" cy="508476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US" sz="1800" smtClean="0">
                <a:latin typeface="Andalus"/>
              </a:rPr>
              <a:t>Gastric-type mucosa above the gastroesophageal junction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1800" smtClean="0">
                <a:latin typeface="Andalus"/>
              </a:rPr>
              <a:t>The metaplasia results from chronic gastroesophageal reflux disease </a:t>
            </a:r>
            <a:r>
              <a:rPr lang="en-US" sz="1800" b="1" smtClean="0">
                <a:latin typeface="Andalus"/>
              </a:rPr>
              <a:t>(GERD)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1800" smtClean="0">
                <a:latin typeface="Andalus"/>
              </a:rPr>
              <a:t>Columnar epithelium to the left and the squamous epithelium at the right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sz="1800" b="1" smtClean="0">
                <a:latin typeface="Andalus"/>
              </a:rPr>
              <a:t>“Typical" Barrett's mucosa</a:t>
            </a:r>
            <a:r>
              <a:rPr lang="en-US" sz="1800" smtClean="0">
                <a:latin typeface="Andalus"/>
              </a:rPr>
              <a:t>, because there is intestinal metaplasia as well (</a:t>
            </a:r>
            <a:r>
              <a:rPr lang="en-US" sz="1800" b="1" smtClean="0">
                <a:latin typeface="Andalus"/>
              </a:rPr>
              <a:t>note the goblet cells in the columnar mucosa). </a:t>
            </a:r>
          </a:p>
        </p:txBody>
      </p:sp>
      <p:pic>
        <p:nvPicPr>
          <p:cNvPr id="57348" name="Picture 10" descr="gi17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396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Line 11"/>
          <p:cNvSpPr>
            <a:spLocks noChangeShapeType="1"/>
          </p:cNvSpPr>
          <p:nvPr/>
        </p:nvSpPr>
        <p:spPr bwMode="auto">
          <a:xfrm flipV="1">
            <a:off x="4932363" y="3505200"/>
            <a:ext cx="1087437" cy="71596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57350" name="Line 12"/>
          <p:cNvSpPr>
            <a:spLocks noChangeShapeType="1"/>
          </p:cNvSpPr>
          <p:nvPr/>
        </p:nvSpPr>
        <p:spPr bwMode="auto">
          <a:xfrm>
            <a:off x="6443663" y="2708275"/>
            <a:ext cx="2016125" cy="360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2808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7416800" cy="508000"/>
          </a:xfrm>
        </p:spPr>
        <p:txBody>
          <a:bodyPr/>
          <a:lstStyle/>
          <a:p>
            <a:pPr eaLnBrk="1" hangingPunct="1"/>
            <a:r>
              <a:rPr lang="en-IN" b="1" dirty="0" smtClean="0">
                <a:solidFill>
                  <a:schemeClr val="bg1"/>
                </a:solidFill>
                <a:latin typeface="Algerian" pitchFamily="82" charset="0"/>
              </a:rPr>
              <a:t>Barrett’s   </a:t>
            </a:r>
            <a:r>
              <a:rPr lang="en-IN" b="1" dirty="0" err="1" smtClean="0">
                <a:solidFill>
                  <a:schemeClr val="bg1"/>
                </a:solidFill>
                <a:latin typeface="Algerian" pitchFamily="82" charset="0"/>
              </a:rPr>
              <a:t>Esophagus</a:t>
            </a:r>
            <a:endParaRPr lang="en-IN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0" y="1700213"/>
            <a:ext cx="9144000" cy="5157787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IN" sz="1800" b="1" smtClean="0">
                <a:latin typeface="Aparajita"/>
              </a:rPr>
              <a:t>Distal squamous epithelium replaced by metaplastic columnar epithelium</a:t>
            </a:r>
            <a:r>
              <a:rPr lang="en-IN" sz="1800" smtClean="0">
                <a:latin typeface="Aparajita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1800" smtClean="0">
                <a:latin typeface="Aparajita"/>
              </a:rPr>
              <a:t>Complication of long standing GERD (10% pts.)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1800" smtClean="0">
                <a:latin typeface="Aparajita"/>
              </a:rPr>
              <a:t>White males / 40 – 60 yrs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1800" smtClean="0">
                <a:latin typeface="Aparajita"/>
              </a:rPr>
              <a:t>Two types: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Aparajita"/>
              </a:rPr>
              <a:t>Long segment (&gt; 3cm from GEJ)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Aparajita"/>
              </a:rPr>
              <a:t>Short segment (&lt; 3cm from GEJ)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1800" smtClean="0">
                <a:latin typeface="Aparajita"/>
              </a:rPr>
              <a:t>Two criterion for diagnosis: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Aparajita"/>
              </a:rPr>
              <a:t>Endoscopic evidence of columnar lining above GEJ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IN" sz="1800" smtClean="0">
                <a:latin typeface="Aparajita"/>
              </a:rPr>
              <a:t>Histologic evidence of intestinal metaplasia in biopsy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1800" b="1" smtClean="0">
                <a:latin typeface="Aparajita"/>
              </a:rPr>
              <a:t>Single most important risk factor for carcinoma</a:t>
            </a:r>
            <a:r>
              <a:rPr lang="en-IN" sz="1800" smtClean="0">
                <a:latin typeface="Aparajit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294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23850" y="1773238"/>
            <a:ext cx="8208963" cy="508476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en-IN" sz="2400" b="1" dirty="0" smtClean="0">
                <a:latin typeface="Andalus"/>
              </a:rPr>
              <a:t>Gross: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IN" b="1" dirty="0" smtClean="0">
                <a:solidFill>
                  <a:srgbClr val="C00000"/>
                </a:solidFill>
                <a:latin typeface="Andalus"/>
                <a:ea typeface="+mn-ea"/>
              </a:rPr>
              <a:t>Red velvety</a:t>
            </a:r>
            <a:r>
              <a:rPr lang="en-IN" b="1" dirty="0" smtClean="0">
                <a:latin typeface="Andalus"/>
                <a:ea typeface="+mn-ea"/>
              </a:rPr>
              <a:t> </a:t>
            </a:r>
            <a:r>
              <a:rPr lang="en-IN" dirty="0" smtClean="0">
                <a:latin typeface="Andalus"/>
                <a:ea typeface="+mn-ea"/>
              </a:rPr>
              <a:t>mucosa between, </a:t>
            </a:r>
            <a:r>
              <a:rPr lang="en-IN" dirty="0" smtClean="0">
                <a:solidFill>
                  <a:srgbClr val="CC0099"/>
                </a:solidFill>
                <a:latin typeface="Andalus"/>
                <a:ea typeface="+mn-ea"/>
              </a:rPr>
              <a:t>pale pink </a:t>
            </a:r>
            <a:r>
              <a:rPr lang="en-IN" dirty="0" err="1" smtClean="0">
                <a:solidFill>
                  <a:srgbClr val="CC0099"/>
                </a:solidFill>
                <a:latin typeface="Andalus"/>
                <a:ea typeface="+mn-ea"/>
              </a:rPr>
              <a:t>squamous</a:t>
            </a:r>
            <a:r>
              <a:rPr lang="en-IN" dirty="0" smtClean="0">
                <a:solidFill>
                  <a:srgbClr val="CC0099"/>
                </a:solidFill>
                <a:latin typeface="Andalus"/>
                <a:ea typeface="+mn-ea"/>
              </a:rPr>
              <a:t> </a:t>
            </a:r>
            <a:r>
              <a:rPr lang="en-IN" dirty="0" smtClean="0">
                <a:latin typeface="Andalus"/>
                <a:ea typeface="+mn-ea"/>
              </a:rPr>
              <a:t>&amp; </a:t>
            </a:r>
            <a:r>
              <a:rPr lang="en-IN" dirty="0" smtClean="0">
                <a:solidFill>
                  <a:schemeClr val="accent1">
                    <a:lumMod val="50000"/>
                  </a:schemeClr>
                </a:solidFill>
                <a:latin typeface="Andalus"/>
                <a:ea typeface="+mn-ea"/>
              </a:rPr>
              <a:t>light brown gastric mucosa</a:t>
            </a:r>
          </a:p>
          <a:p>
            <a:pPr algn="just" eaLnBrk="1" hangingPunct="1">
              <a:lnSpc>
                <a:spcPct val="150000"/>
              </a:lnSpc>
              <a:defRPr/>
            </a:pPr>
            <a:r>
              <a:rPr lang="en-IN" sz="2400" b="1" dirty="0" smtClean="0">
                <a:latin typeface="Andalus"/>
              </a:rPr>
              <a:t>Microscopy: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IN" dirty="0" err="1" smtClean="0">
                <a:latin typeface="Andalus"/>
                <a:ea typeface="+mn-ea"/>
              </a:rPr>
              <a:t>squamous</a:t>
            </a:r>
            <a:r>
              <a:rPr lang="en-IN" dirty="0" smtClean="0">
                <a:latin typeface="Andalus"/>
                <a:ea typeface="+mn-ea"/>
              </a:rPr>
              <a:t> epithelium replaced by columnar</a:t>
            </a:r>
          </a:p>
          <a:p>
            <a:pPr lvl="1" algn="just" eaLnBrk="1" hangingPunct="1">
              <a:lnSpc>
                <a:spcPct val="150000"/>
              </a:lnSpc>
              <a:defRPr/>
            </a:pPr>
            <a:r>
              <a:rPr lang="en-IN" b="1" dirty="0" smtClean="0">
                <a:latin typeface="Andalus"/>
                <a:ea typeface="+mn-ea"/>
              </a:rPr>
              <a:t>presence of goblet cells = definitive diagnosis</a:t>
            </a:r>
            <a:endParaRPr lang="en-IN" b="1" dirty="0" smtClean="0">
              <a:latin typeface="Andalus"/>
            </a:endParaRPr>
          </a:p>
        </p:txBody>
      </p:sp>
      <p:sp>
        <p:nvSpPr>
          <p:cNvPr id="59396" name="Content Placeholder 9"/>
          <p:cNvSpPr>
            <a:spLocks noGrp="1"/>
          </p:cNvSpPr>
          <p:nvPr>
            <p:ph sz="half" idx="2"/>
          </p:nvPr>
        </p:nvSpPr>
        <p:spPr>
          <a:xfrm flipH="1">
            <a:off x="8686800" y="1600200"/>
            <a:ext cx="457200" cy="4525963"/>
          </a:xfrm>
        </p:spPr>
        <p:txBody>
          <a:bodyPr/>
          <a:lstStyle/>
          <a:p>
            <a:pPr eaLnBrk="1" hangingPunct="1"/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289204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604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2392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61443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8641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>
          <a:xfrm>
            <a:off x="0" y="620688"/>
            <a:ext cx="7416800" cy="508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lgerian" pitchFamily="82" charset="0"/>
              </a:rPr>
              <a:t>ESOPHAGEAL CARCINOMA</a:t>
            </a:r>
            <a:endParaRPr lang="en-IN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>
          <a:xfrm>
            <a:off x="107505" y="1600200"/>
            <a:ext cx="7507734" cy="52578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N" sz="2800" dirty="0" err="1" smtClean="0">
                <a:latin typeface="Andalus"/>
              </a:rPr>
              <a:t>Esophageal</a:t>
            </a:r>
            <a:r>
              <a:rPr lang="en-IN" sz="2800" dirty="0" smtClean="0">
                <a:latin typeface="Andalus"/>
              </a:rPr>
              <a:t> cancer is the 7th most common </a:t>
            </a:r>
            <a:r>
              <a:rPr lang="en-IN" sz="2800" dirty="0" err="1" smtClean="0">
                <a:latin typeface="Andalus"/>
              </a:rPr>
              <a:t>tumor</a:t>
            </a:r>
            <a:r>
              <a:rPr lang="en-IN" sz="2800" dirty="0" smtClean="0">
                <a:latin typeface="Andalus"/>
              </a:rPr>
              <a:t> in humans</a:t>
            </a:r>
          </a:p>
          <a:p>
            <a:pPr algn="just">
              <a:lnSpc>
                <a:spcPct val="150000"/>
              </a:lnSpc>
            </a:pPr>
            <a:r>
              <a:rPr lang="en-IN" sz="2800" dirty="0" smtClean="0">
                <a:latin typeface="Andalus"/>
              </a:rPr>
              <a:t>Commonest types: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800" dirty="0" smtClean="0">
                <a:latin typeface="Andalus"/>
              </a:rPr>
              <a:t>	› </a:t>
            </a:r>
            <a:r>
              <a:rPr lang="en-IN" sz="2800" b="1" dirty="0" smtClean="0">
                <a:latin typeface="Andalus"/>
              </a:rPr>
              <a:t>Squamous cell carcinoma: 90%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800" dirty="0" smtClean="0">
                <a:latin typeface="Andalus"/>
              </a:rPr>
              <a:t>	› adenocarcinoma</a:t>
            </a:r>
          </a:p>
        </p:txBody>
      </p:sp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636838"/>
            <a:ext cx="3059112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47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-540568" y="332656"/>
            <a:ext cx="9144000" cy="1143000"/>
          </a:xfrm>
        </p:spPr>
        <p:txBody>
          <a:bodyPr/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Algerian" pitchFamily="82" charset="0"/>
              </a:rPr>
              <a:t>SQUAMOUS  CELL  CARCINOMA</a:t>
            </a:r>
            <a:endParaRPr lang="en-IN" b="1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 algn="just">
              <a:lnSpc>
                <a:spcPct val="150000"/>
              </a:lnSpc>
              <a:buFontTx/>
              <a:buNone/>
            </a:pPr>
            <a:r>
              <a:rPr lang="en-IN" sz="2400" b="1" smtClean="0">
                <a:latin typeface="Tw Cen MT" pitchFamily="34" charset="0"/>
              </a:rPr>
              <a:t>Predisposing factors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000" smtClean="0">
                <a:latin typeface="Tw Cen MT" pitchFamily="34" charset="0"/>
              </a:rPr>
              <a:t>1) </a:t>
            </a:r>
            <a:r>
              <a:rPr lang="en-IN" sz="2000" b="1" smtClean="0">
                <a:latin typeface="Tw Cen MT" pitchFamily="34" charset="0"/>
              </a:rPr>
              <a:t>Dietary</a:t>
            </a:r>
            <a:r>
              <a:rPr lang="en-IN" sz="2000" smtClean="0">
                <a:latin typeface="Tw Cen MT" pitchFamily="34" charset="0"/>
              </a:rPr>
              <a:t>:</a:t>
            </a:r>
          </a:p>
          <a:p>
            <a:pPr algn="just">
              <a:buFontTx/>
              <a:buNone/>
            </a:pPr>
            <a:r>
              <a:rPr lang="en-IN" sz="2000" smtClean="0">
                <a:latin typeface="Tw Cen MT" pitchFamily="34" charset="0"/>
              </a:rPr>
              <a:t>	Fungal contamination of food (Aspergillus)</a:t>
            </a:r>
          </a:p>
          <a:p>
            <a:pPr algn="just">
              <a:buFontTx/>
              <a:buNone/>
            </a:pPr>
            <a:r>
              <a:rPr lang="en-IN" sz="2000" smtClean="0">
                <a:latin typeface="Tw Cen MT" pitchFamily="34" charset="0"/>
              </a:rPr>
              <a:t>	 High content of nitrites/nitrosamines</a:t>
            </a:r>
          </a:p>
          <a:p>
            <a:pPr algn="just">
              <a:buFontTx/>
              <a:buNone/>
            </a:pPr>
            <a:r>
              <a:rPr lang="en-IN" sz="2000" smtClean="0">
                <a:latin typeface="Tw Cen MT" pitchFamily="34" charset="0"/>
              </a:rPr>
              <a:t>	 Deficiency of vitamins (A, C, riboflavin, thiamin)</a:t>
            </a:r>
          </a:p>
          <a:p>
            <a:pPr algn="just">
              <a:buFontTx/>
              <a:buNone/>
            </a:pPr>
            <a:r>
              <a:rPr lang="en-IN" sz="2000" smtClean="0">
                <a:latin typeface="Tw Cen MT" pitchFamily="34" charset="0"/>
              </a:rPr>
              <a:t>	 Deficiency of trace metals (zinc)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000" smtClean="0">
                <a:latin typeface="Tw Cen MT" pitchFamily="34" charset="0"/>
              </a:rPr>
              <a:t>2) </a:t>
            </a:r>
            <a:r>
              <a:rPr lang="en-IN" sz="2000" b="1" smtClean="0">
                <a:latin typeface="Tw Cen MT" pitchFamily="34" charset="0"/>
              </a:rPr>
              <a:t>Esophageal disease</a:t>
            </a:r>
            <a:r>
              <a:rPr lang="en-IN" sz="2000" smtClean="0">
                <a:latin typeface="Tw Cen MT" pitchFamily="34" charset="0"/>
              </a:rPr>
              <a:t>: achalasia, reflux esophagiti, strictures,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000" smtClean="0">
                <a:latin typeface="Tw Cen MT" pitchFamily="34" charset="0"/>
              </a:rPr>
              <a:t>3) </a:t>
            </a:r>
            <a:r>
              <a:rPr lang="en-IN" sz="2000" b="1" smtClean="0">
                <a:latin typeface="Tw Cen MT" pitchFamily="34" charset="0"/>
              </a:rPr>
              <a:t>Lifestyle</a:t>
            </a:r>
            <a:r>
              <a:rPr lang="en-IN" sz="2000" smtClean="0">
                <a:latin typeface="Tw Cen MT" pitchFamily="34" charset="0"/>
              </a:rPr>
              <a:t>: Alcohol , tobacco abuse &amp; burning-hot food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000" smtClean="0">
                <a:latin typeface="Tw Cen MT" pitchFamily="34" charset="0"/>
              </a:rPr>
              <a:t>4) </a:t>
            </a:r>
            <a:r>
              <a:rPr lang="en-IN" sz="2000" b="1" smtClean="0">
                <a:latin typeface="Tw Cen MT" pitchFamily="34" charset="0"/>
              </a:rPr>
              <a:t>Racial or genetic </a:t>
            </a:r>
            <a:r>
              <a:rPr lang="en-IN" sz="2000" smtClean="0">
                <a:latin typeface="Tw Cen MT" pitchFamily="34" charset="0"/>
              </a:rPr>
              <a:t>: blacks; celiac disease, Tylosis( hyperkeratosis of palms &amp; soles).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fi-FI" sz="2000" smtClean="0">
                <a:latin typeface="Tw Cen MT" pitchFamily="34" charset="0"/>
              </a:rPr>
              <a:t>5) </a:t>
            </a:r>
            <a:r>
              <a:rPr lang="fi-FI" sz="2000" b="1" smtClean="0">
                <a:latin typeface="Tw Cen MT" pitchFamily="34" charset="0"/>
              </a:rPr>
              <a:t>HPV</a:t>
            </a:r>
            <a:r>
              <a:rPr lang="fi-FI" sz="2000" smtClean="0">
                <a:latin typeface="Tw Cen MT" pitchFamily="34" charset="0"/>
              </a:rPr>
              <a:t> human papilloma virus</a:t>
            </a:r>
            <a:endParaRPr lang="en-IN" sz="2000" smtClean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3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0" y="1341438"/>
            <a:ext cx="9144000" cy="551656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Pathology: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400" smtClean="0">
                <a:latin typeface="Tw Cen MT" pitchFamily="34" charset="0"/>
              </a:rPr>
              <a:t>	› 50% in mid third; 30% in lower third; 20% in upper third of esophagus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400" smtClean="0">
                <a:latin typeface="Tw Cen MT" pitchFamily="34" charset="0"/>
              </a:rPr>
              <a:t>	› Starts as cancer in situ with mucosal thickening</a:t>
            </a:r>
          </a:p>
          <a:p>
            <a:pPr algn="just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Gross: </a:t>
            </a:r>
            <a:r>
              <a:rPr lang="en-IN" sz="2400" u="sng" smtClean="0">
                <a:latin typeface="Tw Cen MT" pitchFamily="34" charset="0"/>
              </a:rPr>
              <a:t>Polypoid fungating</a:t>
            </a:r>
            <a:r>
              <a:rPr lang="en-IN" sz="2400" smtClean="0">
                <a:latin typeface="Tw Cen MT" pitchFamily="34" charset="0"/>
              </a:rPr>
              <a:t> (60%); ulcer (25%); diffuse (15%)</a:t>
            </a:r>
          </a:p>
          <a:p>
            <a:pPr algn="just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Clinical feature:</a:t>
            </a:r>
            <a:r>
              <a:rPr lang="en-IN" sz="2400" smtClean="0">
                <a:latin typeface="Tw Cen MT" pitchFamily="34" charset="0"/>
              </a:rPr>
              <a:t> symptoms are gradual &amp; late; include dysphagia, extreme weight loss, aspiration pneumonia,  hemorrhage &amp; sepsis</a:t>
            </a:r>
          </a:p>
          <a:p>
            <a:pPr algn="just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Prognosis:</a:t>
            </a:r>
            <a:r>
              <a:rPr lang="en-IN" sz="2400" smtClean="0">
                <a:latin typeface="Tw Cen MT" pitchFamily="34" charset="0"/>
              </a:rPr>
              <a:t> Poor 70% die within 1 yr; 5 yrs survival 5-10%</a:t>
            </a:r>
          </a:p>
          <a:p>
            <a:pPr algn="just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Rx:</a:t>
            </a:r>
            <a:r>
              <a:rPr lang="en-IN" sz="2400" smtClean="0">
                <a:latin typeface="Tw Cen MT" pitchFamily="34" charset="0"/>
              </a:rPr>
              <a:t> surgery &amp; radiotherapy</a:t>
            </a:r>
          </a:p>
        </p:txBody>
      </p:sp>
      <p:pic>
        <p:nvPicPr>
          <p:cNvPr id="64516" name="Picture 8" descr="gi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5652120" cy="212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82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655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82420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object 2"/>
          <p:cNvGrpSpPr>
            <a:grpSpLocks/>
          </p:cNvGrpSpPr>
          <p:nvPr/>
        </p:nvGrpSpPr>
        <p:grpSpPr bwMode="auto">
          <a:xfrm>
            <a:off x="1475656" y="476672"/>
            <a:ext cx="4752528" cy="996950"/>
            <a:chOff x="4485132" y="150876"/>
            <a:chExt cx="2994660" cy="996950"/>
          </a:xfrm>
        </p:grpSpPr>
        <p:pic>
          <p:nvPicPr>
            <p:cNvPr id="11269" name="object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9516" y="176784"/>
              <a:ext cx="2970276" cy="97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0" name="object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132" y="150876"/>
              <a:ext cx="2970275" cy="970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7" name="object 5"/>
          <p:cNvSpPr>
            <a:spLocks noGrp="1"/>
          </p:cNvSpPr>
          <p:nvPr>
            <p:ph type="title"/>
          </p:nvPr>
        </p:nvSpPr>
        <p:spPr>
          <a:xfrm>
            <a:off x="1115616" y="581851"/>
            <a:ext cx="288032" cy="1046949"/>
          </a:xfrm>
        </p:spPr>
        <p:txBody>
          <a:bodyPr wrap="square" lIns="0" tIns="12065" rIns="0" bIns="0">
            <a:spAutoFit/>
          </a:bodyPr>
          <a:lstStyle/>
          <a:p>
            <a:pPr marL="12700">
              <a:spcBef>
                <a:spcPts val="100"/>
              </a:spcBef>
            </a:pPr>
            <a:endParaRPr lang="en-US" sz="3400" dirty="0" smtClean="0"/>
          </a:p>
        </p:txBody>
      </p:sp>
      <p:sp>
        <p:nvSpPr>
          <p:cNvPr id="25" name="object 25"/>
          <p:cNvSpPr txBox="1"/>
          <p:nvPr/>
        </p:nvSpPr>
        <p:spPr>
          <a:xfrm>
            <a:off x="539750" y="1773238"/>
            <a:ext cx="8424863" cy="4065587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240665" indent="-228600">
              <a:spcBef>
                <a:spcPts val="10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/>
            </a:pPr>
            <a:r>
              <a:rPr sz="2000" b="1" spc="30" dirty="0">
                <a:latin typeface="Cambria"/>
                <a:cs typeface="Cambria"/>
              </a:rPr>
              <a:t>Chemical:</a:t>
            </a:r>
            <a:r>
              <a:rPr sz="2000" b="1" spc="75" dirty="0">
                <a:latin typeface="Cambria"/>
                <a:cs typeface="Cambria"/>
              </a:rPr>
              <a:t> </a:t>
            </a:r>
            <a:r>
              <a:rPr sz="2000" b="1" spc="-20" dirty="0">
                <a:latin typeface="Cambria"/>
                <a:cs typeface="Cambria"/>
              </a:rPr>
              <a:t>alcohol,</a:t>
            </a:r>
            <a:r>
              <a:rPr sz="2000" b="1" spc="75" dirty="0">
                <a:latin typeface="Cambria"/>
                <a:cs typeface="Cambria"/>
              </a:rPr>
              <a:t> </a:t>
            </a:r>
            <a:r>
              <a:rPr sz="2000" b="1" spc="-50" dirty="0">
                <a:latin typeface="Cambria"/>
                <a:cs typeface="Cambria"/>
              </a:rPr>
              <a:t>tobacco</a:t>
            </a:r>
            <a:endParaRPr sz="2000" dirty="0">
              <a:latin typeface="Cambria"/>
              <a:cs typeface="Cambria"/>
            </a:endParaRPr>
          </a:p>
          <a:p>
            <a:pPr>
              <a:spcBef>
                <a:spcPts val="50"/>
              </a:spcBef>
              <a:buClr>
                <a:srgbClr val="FFFFFF"/>
              </a:buClr>
              <a:buFont typeface="Arial MT"/>
              <a:buChar char="•"/>
              <a:defRPr/>
            </a:pPr>
            <a:endParaRPr sz="2000" dirty="0">
              <a:latin typeface="Cambria"/>
              <a:cs typeface="Cambria"/>
            </a:endParaRPr>
          </a:p>
          <a:p>
            <a:pPr marL="240665" indent="-228600">
              <a:buFont typeface="Arial MT"/>
              <a:buChar char="•"/>
              <a:tabLst>
                <a:tab pos="240665" algn="l"/>
                <a:tab pos="241300" algn="l"/>
              </a:tabLst>
              <a:defRPr/>
            </a:pPr>
            <a:r>
              <a:rPr lang="en-IN" sz="2000" b="1" spc="-5" dirty="0">
                <a:latin typeface="Cambria"/>
                <a:cs typeface="Cambria"/>
              </a:rPr>
              <a:t>M</a:t>
            </a:r>
            <a:r>
              <a:rPr sz="2000" b="1" spc="-5" dirty="0" err="1">
                <a:latin typeface="Cambria"/>
                <a:cs typeface="Cambria"/>
              </a:rPr>
              <a:t>echanical</a:t>
            </a:r>
            <a:r>
              <a:rPr sz="2000" b="1" spc="-5" dirty="0">
                <a:latin typeface="Cambria"/>
                <a:cs typeface="Cambria"/>
              </a:rPr>
              <a:t>:</a:t>
            </a:r>
            <a:r>
              <a:rPr sz="2000" b="1" spc="90" dirty="0">
                <a:latin typeface="Cambria"/>
                <a:cs typeface="Cambria"/>
              </a:rPr>
              <a:t> </a:t>
            </a:r>
            <a:r>
              <a:rPr sz="2000" b="1" spc="5" dirty="0">
                <a:latin typeface="Cambria"/>
                <a:cs typeface="Cambria"/>
              </a:rPr>
              <a:t>sharp</a:t>
            </a:r>
            <a:r>
              <a:rPr sz="2000" b="1" spc="75" dirty="0">
                <a:latin typeface="Cambria"/>
                <a:cs typeface="Cambria"/>
              </a:rPr>
              <a:t> </a:t>
            </a:r>
            <a:r>
              <a:rPr sz="2000" b="1" spc="-30" dirty="0">
                <a:latin typeface="Cambria"/>
                <a:cs typeface="Cambria"/>
              </a:rPr>
              <a:t>tooth</a:t>
            </a:r>
            <a:r>
              <a:rPr sz="2000" b="1" spc="85" dirty="0">
                <a:latin typeface="Cambria"/>
                <a:cs typeface="Cambria"/>
              </a:rPr>
              <a:t> </a:t>
            </a:r>
            <a:r>
              <a:rPr sz="2000" b="1" spc="-80" dirty="0">
                <a:latin typeface="Cambria"/>
                <a:cs typeface="Cambria"/>
              </a:rPr>
              <a:t>or</a:t>
            </a:r>
            <a:r>
              <a:rPr sz="2000" b="1" spc="100" dirty="0">
                <a:latin typeface="Cambria"/>
                <a:cs typeface="Cambria"/>
              </a:rPr>
              <a:t> </a:t>
            </a:r>
            <a:r>
              <a:rPr sz="2000" b="1" spc="-45" dirty="0">
                <a:latin typeface="Cambria"/>
                <a:cs typeface="Cambria"/>
              </a:rPr>
              <a:t>crown</a:t>
            </a:r>
            <a:r>
              <a:rPr sz="2000" b="1" spc="90" dirty="0">
                <a:latin typeface="Cambria"/>
                <a:cs typeface="Cambria"/>
              </a:rPr>
              <a:t> </a:t>
            </a:r>
            <a:r>
              <a:rPr sz="2000" b="1" spc="20" dirty="0">
                <a:latin typeface="Cambria"/>
                <a:cs typeface="Cambria"/>
              </a:rPr>
              <a:t>margins,</a:t>
            </a:r>
            <a:r>
              <a:rPr sz="2000" b="1" spc="95" dirty="0">
                <a:latin typeface="Cambria"/>
                <a:cs typeface="Cambria"/>
              </a:rPr>
              <a:t> </a:t>
            </a:r>
            <a:r>
              <a:rPr sz="2000" b="1" spc="10" dirty="0">
                <a:latin typeface="Cambria"/>
                <a:cs typeface="Cambria"/>
              </a:rPr>
              <a:t>irritating</a:t>
            </a:r>
            <a:r>
              <a:rPr sz="2000" b="1" spc="80" dirty="0">
                <a:latin typeface="Cambria"/>
                <a:cs typeface="Cambria"/>
              </a:rPr>
              <a:t> </a:t>
            </a:r>
            <a:r>
              <a:rPr sz="2000" b="1" spc="-15" dirty="0">
                <a:latin typeface="Cambria"/>
                <a:cs typeface="Cambria"/>
              </a:rPr>
              <a:t>denture</a:t>
            </a:r>
            <a:r>
              <a:rPr sz="2000" b="1" spc="85" dirty="0">
                <a:latin typeface="Cambria"/>
                <a:cs typeface="Cambria"/>
              </a:rPr>
              <a:t> </a:t>
            </a:r>
            <a:r>
              <a:rPr sz="2000" b="1" spc="-5" dirty="0">
                <a:latin typeface="Cambria"/>
                <a:cs typeface="Cambria"/>
              </a:rPr>
              <a:t>clasps</a:t>
            </a:r>
            <a:endParaRPr sz="2000" dirty="0">
              <a:latin typeface="Cambria"/>
              <a:cs typeface="Cambria"/>
            </a:endParaRPr>
          </a:p>
          <a:p>
            <a:pPr>
              <a:spcBef>
                <a:spcPts val="10"/>
              </a:spcBef>
              <a:buClr>
                <a:srgbClr val="FFFFFF"/>
              </a:buClr>
              <a:buFont typeface="Arial MT"/>
              <a:buChar char="•"/>
              <a:defRPr/>
            </a:pPr>
            <a:endParaRPr sz="2000" dirty="0">
              <a:latin typeface="Cambria"/>
              <a:cs typeface="Cambria"/>
            </a:endParaRPr>
          </a:p>
          <a:p>
            <a:pPr marL="240665" indent="-228600">
              <a:spcBef>
                <a:spcPts val="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/>
            </a:pPr>
            <a:r>
              <a:rPr sz="2000" b="1" spc="15" dirty="0">
                <a:latin typeface="Cambria"/>
                <a:cs typeface="Cambria"/>
              </a:rPr>
              <a:t>Premalignant</a:t>
            </a:r>
            <a:r>
              <a:rPr sz="2000" b="1" spc="75" dirty="0">
                <a:latin typeface="Cambria"/>
                <a:cs typeface="Cambria"/>
              </a:rPr>
              <a:t> </a:t>
            </a:r>
            <a:r>
              <a:rPr sz="2000" b="1" spc="-5" dirty="0">
                <a:latin typeface="Cambria"/>
                <a:cs typeface="Cambria"/>
              </a:rPr>
              <a:t>epithelial</a:t>
            </a:r>
            <a:r>
              <a:rPr sz="2000" b="1" spc="85" dirty="0">
                <a:latin typeface="Cambria"/>
                <a:cs typeface="Cambria"/>
              </a:rPr>
              <a:t> </a:t>
            </a:r>
            <a:r>
              <a:rPr sz="2000" b="1" dirty="0">
                <a:latin typeface="Cambria"/>
                <a:cs typeface="Cambria"/>
              </a:rPr>
              <a:t>changes</a:t>
            </a:r>
            <a:endParaRPr sz="2000" dirty="0">
              <a:latin typeface="Cambria"/>
              <a:cs typeface="Cambria"/>
            </a:endParaRPr>
          </a:p>
          <a:p>
            <a:pPr>
              <a:spcBef>
                <a:spcPts val="50"/>
              </a:spcBef>
              <a:buClr>
                <a:srgbClr val="FFFFFF"/>
              </a:buClr>
              <a:buFont typeface="Arial MT"/>
              <a:buChar char="•"/>
              <a:defRPr/>
            </a:pPr>
            <a:endParaRPr sz="2000" dirty="0">
              <a:latin typeface="Cambria"/>
              <a:cs typeface="Cambria"/>
            </a:endParaRPr>
          </a:p>
          <a:p>
            <a:pPr marL="240665" indent="-228600">
              <a:spcBef>
                <a:spcPts val="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/>
            </a:pPr>
            <a:r>
              <a:rPr sz="2000" b="1" spc="45" dirty="0">
                <a:latin typeface="Cambria"/>
                <a:cs typeface="Cambria"/>
              </a:rPr>
              <a:t>Candida</a:t>
            </a:r>
            <a:r>
              <a:rPr sz="2000" b="1" spc="-55" dirty="0">
                <a:latin typeface="Cambria"/>
                <a:cs typeface="Cambria"/>
              </a:rPr>
              <a:t> </a:t>
            </a:r>
            <a:r>
              <a:rPr sz="2000" b="1" spc="15" dirty="0">
                <a:latin typeface="Cambria"/>
                <a:cs typeface="Cambria"/>
              </a:rPr>
              <a:t>Albicans</a:t>
            </a:r>
            <a:endParaRPr sz="2000" dirty="0">
              <a:latin typeface="Cambria"/>
              <a:cs typeface="Cambria"/>
            </a:endParaRPr>
          </a:p>
          <a:p>
            <a:pPr>
              <a:spcBef>
                <a:spcPts val="55"/>
              </a:spcBef>
              <a:buClr>
                <a:srgbClr val="FFFFFF"/>
              </a:buClr>
              <a:buFont typeface="Arial MT"/>
              <a:buChar char="•"/>
              <a:defRPr/>
            </a:pPr>
            <a:endParaRPr sz="2000" dirty="0">
              <a:latin typeface="Cambria"/>
              <a:cs typeface="Cambria"/>
            </a:endParaRPr>
          </a:p>
          <a:p>
            <a:pPr marL="240665" indent="-228600">
              <a:buFont typeface="Arial MT"/>
              <a:buChar char="•"/>
              <a:tabLst>
                <a:tab pos="240665" algn="l"/>
                <a:tab pos="241300" algn="l"/>
              </a:tabLst>
              <a:defRPr/>
            </a:pPr>
            <a:r>
              <a:rPr sz="2000" b="1" spc="20" dirty="0">
                <a:latin typeface="Cambria"/>
                <a:cs typeface="Cambria"/>
              </a:rPr>
              <a:t>Ultraviolet</a:t>
            </a:r>
            <a:r>
              <a:rPr sz="2000" b="1" spc="50" dirty="0">
                <a:latin typeface="Cambria"/>
                <a:cs typeface="Cambria"/>
              </a:rPr>
              <a:t> </a:t>
            </a:r>
            <a:r>
              <a:rPr sz="2000" b="1" spc="-10" dirty="0">
                <a:latin typeface="Cambria"/>
                <a:cs typeface="Cambria"/>
              </a:rPr>
              <a:t>radiation</a:t>
            </a:r>
            <a:endParaRPr sz="2000" dirty="0">
              <a:latin typeface="Cambria"/>
              <a:cs typeface="Cambria"/>
            </a:endParaRPr>
          </a:p>
          <a:p>
            <a:pPr>
              <a:spcBef>
                <a:spcPts val="5"/>
              </a:spcBef>
              <a:buClr>
                <a:srgbClr val="FFFFFF"/>
              </a:buClr>
              <a:buFont typeface="Arial MT"/>
              <a:buChar char="•"/>
              <a:defRPr/>
            </a:pPr>
            <a:endParaRPr sz="2000" dirty="0">
              <a:latin typeface="Cambria"/>
              <a:cs typeface="Cambria"/>
            </a:endParaRPr>
          </a:p>
          <a:p>
            <a:pPr marL="240665" indent="-228600">
              <a:spcBef>
                <a:spcPts val="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/>
            </a:pPr>
            <a:r>
              <a:rPr sz="2000" b="1" spc="5" dirty="0">
                <a:latin typeface="Cambria"/>
                <a:cs typeface="Cambria"/>
              </a:rPr>
              <a:t>Trauma</a:t>
            </a:r>
            <a:endParaRPr sz="2000" dirty="0">
              <a:latin typeface="Cambria"/>
              <a:cs typeface="Cambria"/>
            </a:endParaRPr>
          </a:p>
          <a:p>
            <a:pPr>
              <a:spcBef>
                <a:spcPts val="55"/>
              </a:spcBef>
              <a:buClr>
                <a:srgbClr val="FFFFFF"/>
              </a:buClr>
              <a:buFont typeface="Arial MT"/>
              <a:buChar char="•"/>
              <a:defRPr/>
            </a:pPr>
            <a:endParaRPr sz="2000" dirty="0">
              <a:latin typeface="Cambria"/>
              <a:cs typeface="Cambria"/>
            </a:endParaRPr>
          </a:p>
          <a:p>
            <a:pPr marL="240665" indent="-228600">
              <a:buFont typeface="Arial MT"/>
              <a:buChar char="•"/>
              <a:tabLst>
                <a:tab pos="240665" algn="l"/>
                <a:tab pos="241300" algn="l"/>
              </a:tabLst>
              <a:defRPr/>
            </a:pPr>
            <a:r>
              <a:rPr sz="2000" b="1" spc="-35" dirty="0">
                <a:latin typeface="Cambria"/>
                <a:cs typeface="Cambria"/>
              </a:rPr>
              <a:t>Toothpaste</a:t>
            </a:r>
            <a:r>
              <a:rPr sz="2000" b="1" spc="80" dirty="0">
                <a:latin typeface="Cambria"/>
                <a:cs typeface="Cambria"/>
              </a:rPr>
              <a:t> </a:t>
            </a:r>
            <a:r>
              <a:rPr sz="2000" b="1" spc="-80" dirty="0">
                <a:latin typeface="Cambria"/>
                <a:cs typeface="Cambria"/>
              </a:rPr>
              <a:t>or</a:t>
            </a:r>
            <a:r>
              <a:rPr sz="2000" b="1" spc="90" dirty="0">
                <a:latin typeface="Cambria"/>
                <a:cs typeface="Cambria"/>
              </a:rPr>
              <a:t> </a:t>
            </a:r>
            <a:r>
              <a:rPr sz="2000" b="1" spc="-5" dirty="0">
                <a:latin typeface="Cambria"/>
                <a:cs typeface="Cambria"/>
              </a:rPr>
              <a:t>mouth</a:t>
            </a:r>
            <a:r>
              <a:rPr sz="2000" b="1" spc="90" dirty="0">
                <a:latin typeface="Cambria"/>
                <a:cs typeface="Cambria"/>
              </a:rPr>
              <a:t> </a:t>
            </a:r>
            <a:r>
              <a:rPr sz="2000" b="1" spc="-10" dirty="0">
                <a:latin typeface="Cambria"/>
                <a:cs typeface="Cambria"/>
              </a:rPr>
              <a:t>rinses</a:t>
            </a:r>
            <a:r>
              <a:rPr sz="2000" b="1" spc="70" dirty="0">
                <a:latin typeface="Cambria"/>
                <a:cs typeface="Cambria"/>
              </a:rPr>
              <a:t> </a:t>
            </a:r>
            <a:r>
              <a:rPr sz="2000" b="1" spc="-10" dirty="0">
                <a:latin typeface="Cambria"/>
                <a:cs typeface="Cambria"/>
              </a:rPr>
              <a:t>(sanguinaria)</a:t>
            </a:r>
            <a:endParaRPr sz="20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89626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6656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2916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675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1720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686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24975" cy="6858000"/>
          </a:xfrm>
        </p:spPr>
      </p:pic>
    </p:spTree>
    <p:extLst>
      <p:ext uri="{BB962C8B-B14F-4D97-AF65-F5344CB8AC3E}">
        <p14:creationId xmlns:p14="http://schemas.microsoft.com/office/powerpoint/2010/main" val="305812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6963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9769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7065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7466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-25470" y="620688"/>
            <a:ext cx="7416800" cy="508000"/>
          </a:xfrm>
        </p:spPr>
        <p:txBody>
          <a:bodyPr/>
          <a:lstStyle/>
          <a:p>
            <a:r>
              <a:rPr lang="en-US" sz="4800" b="1" dirty="0" smtClean="0">
                <a:solidFill>
                  <a:schemeClr val="bg1"/>
                </a:solidFill>
                <a:latin typeface="Algerian" pitchFamily="82" charset="0"/>
              </a:rPr>
              <a:t>ADENOCARCINOMA</a:t>
            </a:r>
            <a:endParaRPr lang="en-IN" sz="4800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71683" name="Content Placeholder 2"/>
          <p:cNvSpPr>
            <a:spLocks noGrp="1"/>
          </p:cNvSpPr>
          <p:nvPr>
            <p:ph idx="1"/>
          </p:nvPr>
        </p:nvSpPr>
        <p:spPr>
          <a:xfrm>
            <a:off x="0" y="1412875"/>
            <a:ext cx="9144000" cy="4713288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N" sz="2400" smtClean="0">
                <a:latin typeface="Tw Cen MT" pitchFamily="34" charset="0"/>
              </a:rPr>
              <a:t>5-10% of esophageal cancers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Tw Cen MT" pitchFamily="34" charset="0"/>
              </a:rPr>
              <a:t>lower third mainly; may extend to stomach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Tw Cen MT" pitchFamily="34" charset="0"/>
              </a:rPr>
              <a:t>Vast majority arise from </a:t>
            </a:r>
            <a:r>
              <a:rPr lang="en-IN" sz="2400" b="1" u="sng" smtClean="0">
                <a:latin typeface="Tw Cen MT" pitchFamily="34" charset="0"/>
              </a:rPr>
              <a:t>Barrett’s esophagus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Tw Cen MT" pitchFamily="34" charset="0"/>
              </a:rPr>
              <a:t>Most are </a:t>
            </a:r>
            <a:r>
              <a:rPr lang="en-IN" sz="2400" b="1" smtClean="0">
                <a:latin typeface="Tw Cen MT" pitchFamily="34" charset="0"/>
              </a:rPr>
              <a:t>adults</a:t>
            </a:r>
            <a:r>
              <a:rPr lang="en-IN" sz="2400" smtClean="0">
                <a:latin typeface="Tw Cen MT" pitchFamily="34" charset="0"/>
              </a:rPr>
              <a:t> &gt;40 yrs; M:F=5:1</a:t>
            </a:r>
          </a:p>
          <a:p>
            <a:pPr algn="just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Gross:</a:t>
            </a:r>
            <a:r>
              <a:rPr lang="en-IN" sz="2400" smtClean="0">
                <a:latin typeface="Tw Cen MT" pitchFamily="34" charset="0"/>
              </a:rPr>
              <a:t> Mass or nodular elevation of mucosa; frequently multicentric</a:t>
            </a:r>
          </a:p>
          <a:p>
            <a:pPr algn="just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Clinically:</a:t>
            </a:r>
            <a:r>
              <a:rPr lang="en-IN" sz="2400" smtClean="0">
                <a:latin typeface="Tw Cen MT" pitchFamily="34" charset="0"/>
              </a:rPr>
              <a:t> progressive painful dysphagia, Regurgitation and sialorrhea, hematemesis, weight loss.</a:t>
            </a:r>
          </a:p>
          <a:p>
            <a:pPr algn="just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Prognosis:</a:t>
            </a:r>
            <a:r>
              <a:rPr lang="en-IN" sz="2400" smtClean="0">
                <a:latin typeface="Tw Cen MT" pitchFamily="34" charset="0"/>
              </a:rPr>
              <a:t> Poor.</a:t>
            </a:r>
          </a:p>
          <a:p>
            <a:pPr algn="just">
              <a:lnSpc>
                <a:spcPct val="150000"/>
              </a:lnSpc>
            </a:pPr>
            <a:r>
              <a:rPr lang="en-IN" sz="2400" b="1" smtClean="0">
                <a:latin typeface="Tw Cen MT" pitchFamily="34" charset="0"/>
              </a:rPr>
              <a:t>Rx:</a:t>
            </a:r>
            <a:r>
              <a:rPr lang="en-IN" sz="2400" smtClean="0">
                <a:latin typeface="Tw Cen MT" pitchFamily="34" charset="0"/>
              </a:rPr>
              <a:t> surgery , radiotherapy &amp; Chemotherapy</a:t>
            </a:r>
          </a:p>
        </p:txBody>
      </p:sp>
    </p:spTree>
    <p:extLst>
      <p:ext uri="{BB962C8B-B14F-4D97-AF65-F5344CB8AC3E}">
        <p14:creationId xmlns:p14="http://schemas.microsoft.com/office/powerpoint/2010/main" val="90384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7373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8568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87043" name="Picture 4" descr="C:\Users\user\Desktop\animated-thank-you-image-0161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7044" name="Content Placeholder 7"/>
          <p:cNvSpPr>
            <a:spLocks noGrp="1"/>
          </p:cNvSpPr>
          <p:nvPr>
            <p:ph sz="half" idx="1"/>
          </p:nvPr>
        </p:nvSpPr>
        <p:spPr>
          <a:xfrm>
            <a:off x="107504" y="980729"/>
            <a:ext cx="5472608" cy="1656184"/>
          </a:xfrm>
        </p:spPr>
        <p:txBody>
          <a:bodyPr/>
          <a:lstStyle/>
          <a:p>
            <a:pPr marL="0" indent="0">
              <a:buNone/>
            </a:pPr>
            <a:r>
              <a:rPr lang="en-US" sz="7200" b="1" dirty="0">
                <a:latin typeface="Algerian" pitchFamily="82" charset="0"/>
              </a:rPr>
              <a:t>MCQ’S</a:t>
            </a:r>
            <a:endParaRPr lang="en-IN" sz="7200" b="1" dirty="0">
              <a:latin typeface="Algerian" pitchFamily="82" charset="0"/>
            </a:endParaRPr>
          </a:p>
          <a:p>
            <a:endParaRPr lang="en-IN" sz="7200" dirty="0" smtClean="0"/>
          </a:p>
        </p:txBody>
      </p:sp>
    </p:spTree>
    <p:extLst>
      <p:ext uri="{BB962C8B-B14F-4D97-AF65-F5344CB8AC3E}">
        <p14:creationId xmlns:p14="http://schemas.microsoft.com/office/powerpoint/2010/main" val="58818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48680" y="1988840"/>
            <a:ext cx="8458200" cy="1222375"/>
          </a:xfrm>
        </p:spPr>
        <p:txBody>
          <a:bodyPr/>
          <a:lstStyle/>
          <a:p>
            <a:pPr algn="ctr" eaLnBrk="1" hangingPunct="1"/>
            <a:r>
              <a:rPr lang="en-GB" sz="7200" b="1" dirty="0" smtClean="0">
                <a:solidFill>
                  <a:schemeClr val="bg1"/>
                </a:solidFill>
                <a:latin typeface="Algerian" pitchFamily="82" charset="0"/>
              </a:rPr>
              <a:t>Stomach</a:t>
            </a:r>
            <a:endParaRPr lang="en-US" sz="7200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" y="3900488"/>
            <a:ext cx="4953000" cy="1752600"/>
          </a:xfrm>
        </p:spPr>
        <p:txBody>
          <a:bodyPr/>
          <a:lstStyle/>
          <a:p>
            <a:pPr marL="63500"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051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8909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6978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504" y="548680"/>
            <a:ext cx="7849046" cy="535403"/>
          </a:xfrm>
        </p:spPr>
        <p:txBody>
          <a:bodyPr wrap="square" lIns="0" tIns="12065" rIns="0" bIns="0" rtlCol="0">
            <a:spAutoFit/>
          </a:bodyPr>
          <a:lstStyle/>
          <a:p>
            <a:pPr marL="12700" algn="just">
              <a:spcBef>
                <a:spcPts val="95"/>
              </a:spcBef>
              <a:tabLst>
                <a:tab pos="1513840" algn="l"/>
                <a:tab pos="2299970" algn="l"/>
              </a:tabLst>
              <a:defRPr/>
            </a:pPr>
            <a:r>
              <a:rPr sz="3400" b="1" spc="36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SITES</a:t>
            </a:r>
            <a:r>
              <a:rPr lang="en-IN" sz="3400" b="1" spc="365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400" b="1" spc="39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sz="3400" b="1" spc="3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sz="3400" b="1" spc="30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PREDILECTION</a:t>
            </a:r>
            <a:endParaRPr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9750" y="2149475"/>
            <a:ext cx="5832475" cy="3119438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241300" indent="-229235">
              <a:spcBef>
                <a:spcPts val="105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spc="40" dirty="0">
                <a:latin typeface="Cambria"/>
                <a:cs typeface="Cambria"/>
              </a:rPr>
              <a:t>Lateral</a:t>
            </a:r>
            <a:r>
              <a:rPr sz="2000" b="1" spc="65" dirty="0">
                <a:latin typeface="Cambria"/>
                <a:cs typeface="Cambria"/>
              </a:rPr>
              <a:t> </a:t>
            </a:r>
            <a:r>
              <a:rPr sz="2000" b="1" spc="10" dirty="0">
                <a:latin typeface="Cambria"/>
                <a:cs typeface="Cambria"/>
              </a:rPr>
              <a:t>and</a:t>
            </a:r>
            <a:r>
              <a:rPr sz="2000" b="1" spc="75" dirty="0">
                <a:latin typeface="Cambria"/>
                <a:cs typeface="Cambria"/>
              </a:rPr>
              <a:t> </a:t>
            </a:r>
            <a:r>
              <a:rPr sz="2000" b="1" spc="5" dirty="0">
                <a:latin typeface="Cambria"/>
                <a:cs typeface="Cambria"/>
              </a:rPr>
              <a:t>ventral</a:t>
            </a:r>
            <a:r>
              <a:rPr sz="2000" b="1" spc="60" dirty="0">
                <a:latin typeface="Cambria"/>
                <a:cs typeface="Cambria"/>
              </a:rPr>
              <a:t> </a:t>
            </a:r>
            <a:r>
              <a:rPr sz="2000" b="1" spc="-10" dirty="0">
                <a:latin typeface="Cambria"/>
                <a:cs typeface="Cambria"/>
              </a:rPr>
              <a:t>tongue</a:t>
            </a:r>
            <a:endParaRPr sz="2000" dirty="0">
              <a:latin typeface="Cambria"/>
              <a:cs typeface="Cambria"/>
            </a:endParaRPr>
          </a:p>
          <a:p>
            <a:pPr marL="241300" indent="-229235">
              <a:spcBef>
                <a:spcPts val="1480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spc="-55" dirty="0">
                <a:latin typeface="Cambria"/>
                <a:cs typeface="Cambria"/>
              </a:rPr>
              <a:t>floor</a:t>
            </a:r>
            <a:r>
              <a:rPr sz="2000" b="1" spc="60" dirty="0">
                <a:latin typeface="Cambria"/>
                <a:cs typeface="Cambria"/>
              </a:rPr>
              <a:t> </a:t>
            </a:r>
            <a:r>
              <a:rPr sz="2000" b="1" spc="-55" dirty="0">
                <a:latin typeface="Cambria"/>
                <a:cs typeface="Cambria"/>
              </a:rPr>
              <a:t>of</a:t>
            </a:r>
            <a:r>
              <a:rPr sz="2000" b="1" spc="75" dirty="0">
                <a:latin typeface="Cambria"/>
                <a:cs typeface="Cambria"/>
              </a:rPr>
              <a:t> </a:t>
            </a:r>
            <a:r>
              <a:rPr sz="2000" b="1" spc="10" dirty="0">
                <a:latin typeface="Cambria"/>
                <a:cs typeface="Cambria"/>
              </a:rPr>
              <a:t>the</a:t>
            </a:r>
            <a:r>
              <a:rPr sz="2000" b="1" spc="75" dirty="0">
                <a:latin typeface="Cambria"/>
                <a:cs typeface="Cambria"/>
              </a:rPr>
              <a:t> </a:t>
            </a:r>
            <a:r>
              <a:rPr sz="2000" b="1" spc="-5" dirty="0">
                <a:latin typeface="Cambria"/>
                <a:cs typeface="Cambria"/>
              </a:rPr>
              <a:t>mouth</a:t>
            </a:r>
            <a:endParaRPr sz="2000" dirty="0">
              <a:latin typeface="Cambria"/>
              <a:cs typeface="Cambria"/>
            </a:endParaRPr>
          </a:p>
          <a:p>
            <a:pPr marL="241300" indent="-229235">
              <a:spcBef>
                <a:spcPts val="1485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spc="-15" dirty="0">
                <a:latin typeface="Cambria"/>
                <a:cs typeface="Cambria"/>
              </a:rPr>
              <a:t>alveolar</a:t>
            </a:r>
            <a:r>
              <a:rPr sz="2000" b="1" spc="60" dirty="0">
                <a:latin typeface="Cambria"/>
                <a:cs typeface="Cambria"/>
              </a:rPr>
              <a:t> </a:t>
            </a:r>
            <a:r>
              <a:rPr sz="2000" b="1" spc="-20" dirty="0">
                <a:latin typeface="Cambria"/>
                <a:cs typeface="Cambria"/>
              </a:rPr>
              <a:t>ridge</a:t>
            </a:r>
            <a:r>
              <a:rPr sz="2000" b="1" spc="60" dirty="0">
                <a:latin typeface="Cambria"/>
                <a:cs typeface="Cambria"/>
              </a:rPr>
              <a:t> </a:t>
            </a:r>
            <a:r>
              <a:rPr sz="2000" b="1" spc="-15" dirty="0">
                <a:latin typeface="Cambria"/>
                <a:cs typeface="Cambria"/>
              </a:rPr>
              <a:t>mucosa</a:t>
            </a:r>
            <a:endParaRPr sz="2000" dirty="0">
              <a:latin typeface="Cambria"/>
              <a:cs typeface="Cambria"/>
            </a:endParaRPr>
          </a:p>
          <a:p>
            <a:pPr marL="241300" indent="-229235">
              <a:spcBef>
                <a:spcPts val="1480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spc="-50" dirty="0">
                <a:latin typeface="Cambria"/>
                <a:cs typeface="Cambria"/>
              </a:rPr>
              <a:t>corner</a:t>
            </a:r>
            <a:r>
              <a:rPr sz="2000" b="1" spc="55" dirty="0">
                <a:latin typeface="Cambria"/>
                <a:cs typeface="Cambria"/>
              </a:rPr>
              <a:t> </a:t>
            </a:r>
            <a:r>
              <a:rPr sz="2000" b="1" spc="-55" dirty="0">
                <a:latin typeface="Cambria"/>
                <a:cs typeface="Cambria"/>
              </a:rPr>
              <a:t>of</a:t>
            </a:r>
            <a:r>
              <a:rPr sz="2000" b="1" spc="90" dirty="0">
                <a:latin typeface="Cambria"/>
                <a:cs typeface="Cambria"/>
              </a:rPr>
              <a:t> </a:t>
            </a:r>
            <a:r>
              <a:rPr sz="2000" b="1" spc="10" dirty="0">
                <a:latin typeface="Cambria"/>
                <a:cs typeface="Cambria"/>
              </a:rPr>
              <a:t>the</a:t>
            </a:r>
            <a:r>
              <a:rPr sz="2000" b="1" spc="75" dirty="0">
                <a:latin typeface="Cambria"/>
                <a:cs typeface="Cambria"/>
              </a:rPr>
              <a:t> </a:t>
            </a:r>
            <a:r>
              <a:rPr sz="2000" b="1" spc="-5" dirty="0">
                <a:latin typeface="Cambria"/>
                <a:cs typeface="Cambria"/>
              </a:rPr>
              <a:t>mouth</a:t>
            </a:r>
            <a:endParaRPr sz="2000" dirty="0">
              <a:latin typeface="Cambria"/>
              <a:cs typeface="Cambria"/>
            </a:endParaRPr>
          </a:p>
          <a:p>
            <a:pPr marL="241300" indent="-229235">
              <a:spcBef>
                <a:spcPts val="1475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spc="-5" dirty="0">
                <a:latin typeface="Cambria"/>
                <a:cs typeface="Cambria"/>
              </a:rPr>
              <a:t>less</a:t>
            </a:r>
            <a:r>
              <a:rPr sz="2000" b="1" spc="45" dirty="0">
                <a:latin typeface="Cambria"/>
                <a:cs typeface="Cambria"/>
              </a:rPr>
              <a:t> </a:t>
            </a:r>
            <a:r>
              <a:rPr sz="2000" b="1" spc="-10" dirty="0">
                <a:latin typeface="Cambria"/>
                <a:cs typeface="Cambria"/>
              </a:rPr>
              <a:t>frequently:</a:t>
            </a:r>
            <a:endParaRPr sz="2000" dirty="0">
              <a:latin typeface="Cambria"/>
              <a:cs typeface="Cambria"/>
            </a:endParaRPr>
          </a:p>
          <a:p>
            <a:pPr marL="698500" lvl="1" indent="-229235">
              <a:spcBef>
                <a:spcPts val="969"/>
              </a:spcBef>
              <a:buFont typeface="Arial MT"/>
              <a:buChar char="•"/>
              <a:tabLst>
                <a:tab pos="698500" algn="l"/>
                <a:tab pos="699135" algn="l"/>
              </a:tabLst>
              <a:defRPr/>
            </a:pPr>
            <a:r>
              <a:rPr b="1" spc="-10" dirty="0">
                <a:latin typeface="Cambria"/>
                <a:cs typeface="Cambria"/>
              </a:rPr>
              <a:t>soft</a:t>
            </a:r>
            <a:r>
              <a:rPr b="1" spc="35" dirty="0">
                <a:latin typeface="Cambria"/>
                <a:cs typeface="Cambria"/>
              </a:rPr>
              <a:t> </a:t>
            </a:r>
            <a:r>
              <a:rPr b="1" spc="5" dirty="0">
                <a:latin typeface="Cambria"/>
                <a:cs typeface="Cambria"/>
              </a:rPr>
              <a:t>palate</a:t>
            </a:r>
            <a:endParaRPr dirty="0">
              <a:latin typeface="Cambria"/>
              <a:cs typeface="Cambria"/>
            </a:endParaRPr>
          </a:p>
          <a:p>
            <a:pPr marL="698500" lvl="1" indent="-229235">
              <a:spcBef>
                <a:spcPts val="935"/>
              </a:spcBef>
              <a:buFont typeface="Arial MT"/>
              <a:buChar char="•"/>
              <a:tabLst>
                <a:tab pos="698500" algn="l"/>
                <a:tab pos="699135" algn="l"/>
              </a:tabLst>
              <a:defRPr/>
            </a:pPr>
            <a:r>
              <a:rPr b="1" spc="-5" dirty="0">
                <a:latin typeface="Cambria"/>
                <a:cs typeface="Cambria"/>
              </a:rPr>
              <a:t>lip</a:t>
            </a:r>
            <a:endParaRPr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625109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user\Desktop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33600"/>
            <a:ext cx="8353425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9598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b="1" dirty="0" smtClean="0">
                <a:solidFill>
                  <a:schemeClr val="bg1"/>
                </a:solidFill>
                <a:latin typeface="Algerian" pitchFamily="82" charset="0"/>
              </a:rPr>
              <a:t>Normal gastric mucosa</a:t>
            </a:r>
            <a:endParaRPr lang="en-US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9113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3561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sz="2400" b="1" smtClean="0">
                <a:latin typeface="Aparajita"/>
              </a:rPr>
              <a:t>Cardia: </a:t>
            </a:r>
            <a:r>
              <a:rPr lang="en-GB" sz="2400" smtClean="0">
                <a:latin typeface="Aparajita"/>
              </a:rPr>
              <a:t>mucus-secreting cells</a:t>
            </a:r>
          </a:p>
          <a:p>
            <a:pPr eaLnBrk="1" hangingPunct="1">
              <a:lnSpc>
                <a:spcPct val="150000"/>
              </a:lnSpc>
            </a:pPr>
            <a:r>
              <a:rPr lang="en-GB" sz="2400" b="1" smtClean="0">
                <a:latin typeface="Aparajita"/>
              </a:rPr>
              <a:t>Fundus (body):</a:t>
            </a:r>
            <a:r>
              <a:rPr lang="en-GB" sz="2400" smtClean="0">
                <a:latin typeface="Aparajita"/>
              </a:rPr>
              <a:t> acid producing parietal cells, pepsin producing chief cells</a:t>
            </a:r>
          </a:p>
          <a:p>
            <a:pPr eaLnBrk="1" hangingPunct="1">
              <a:lnSpc>
                <a:spcPct val="150000"/>
              </a:lnSpc>
            </a:pPr>
            <a:r>
              <a:rPr lang="en-GB" sz="2400" b="1" smtClean="0">
                <a:latin typeface="Aparajita"/>
              </a:rPr>
              <a:t>Pylorus:</a:t>
            </a:r>
            <a:r>
              <a:rPr lang="en-GB" sz="2400" smtClean="0">
                <a:latin typeface="Aparajita"/>
              </a:rPr>
              <a:t> hormone  (gastrin) production</a:t>
            </a:r>
            <a:endParaRPr lang="en-US" sz="2400" smtClean="0">
              <a:latin typeface="Aparajita"/>
            </a:endParaRPr>
          </a:p>
        </p:txBody>
      </p:sp>
      <p:sp>
        <p:nvSpPr>
          <p:cNvPr id="91140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mtClean="0"/>
          </a:p>
        </p:txBody>
      </p:sp>
      <p:pic>
        <p:nvPicPr>
          <p:cNvPr id="91141" name="Picture 8" descr="GI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060575"/>
            <a:ext cx="471646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1973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620688"/>
            <a:ext cx="7416800" cy="508000"/>
          </a:xfrm>
        </p:spPr>
        <p:txBody>
          <a:bodyPr/>
          <a:lstStyle/>
          <a:p>
            <a:pPr algn="ctr" eaLnBrk="1" hangingPunct="1"/>
            <a:r>
              <a:rPr lang="en-GB" sz="5400" b="1" dirty="0" smtClean="0">
                <a:solidFill>
                  <a:schemeClr val="bg1"/>
                </a:solidFill>
                <a:latin typeface="Algerian" pitchFamily="82" charset="0"/>
              </a:rPr>
              <a:t>Gastritis </a:t>
            </a:r>
            <a:endParaRPr lang="en-US" sz="5400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0" y="1773238"/>
            <a:ext cx="9144000" cy="508476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GB" sz="2400" b="1" smtClean="0">
                <a:latin typeface="Aparajita"/>
              </a:rPr>
              <a:t>Acute gastritis </a:t>
            </a:r>
            <a:r>
              <a:rPr lang="en-GB" sz="2400" smtClean="0">
                <a:latin typeface="Aparajita"/>
              </a:rPr>
              <a:t>often due to chemical injury (alcohol, drugs)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2400" b="1" smtClean="0">
                <a:latin typeface="Aparajita"/>
              </a:rPr>
              <a:t>Chronic gastritis</a:t>
            </a:r>
            <a:r>
              <a:rPr lang="en-GB" sz="2400" smtClean="0">
                <a:latin typeface="Aparajita"/>
              </a:rPr>
              <a:t>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GB" sz="2400" i="1" smtClean="0">
                <a:latin typeface="Aparajita"/>
              </a:rPr>
              <a:t>Helicobacter pylori </a:t>
            </a:r>
            <a:r>
              <a:rPr lang="en-GB" sz="2400" smtClean="0">
                <a:latin typeface="Aparajita"/>
              </a:rPr>
              <a:t>infection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GB" sz="2400" smtClean="0">
                <a:latin typeface="Aparajita"/>
              </a:rPr>
              <a:t>Chemical damage (bile reflux, drugs)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GB" sz="2400" smtClean="0">
                <a:latin typeface="Aparajita"/>
              </a:rPr>
              <a:t>Autoimmune (associated with vitamin B12 malabsorption (pernicious anemia)</a:t>
            </a:r>
            <a:endParaRPr lang="en-US" sz="2400" i="1" smtClean="0">
              <a:latin typeface="Aparajita"/>
            </a:endParaRPr>
          </a:p>
        </p:txBody>
      </p:sp>
    </p:spTree>
    <p:extLst>
      <p:ext uri="{BB962C8B-B14F-4D97-AF65-F5344CB8AC3E}">
        <p14:creationId xmlns:p14="http://schemas.microsoft.com/office/powerpoint/2010/main" val="255696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5400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Acute</a:t>
            </a:r>
            <a:r>
              <a:rPr lang="en-GB" sz="5400" dirty="0">
                <a:latin typeface="Aparajita"/>
                <a:ea typeface="Aharoni"/>
                <a:cs typeface="Aharoni"/>
              </a:rPr>
              <a:t> </a:t>
            </a:r>
            <a:r>
              <a:rPr lang="en-GB" sz="4800" dirty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G</a:t>
            </a:r>
            <a:r>
              <a:rPr lang="en-GB" sz="4800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astritis</a:t>
            </a:r>
            <a:endParaRPr lang="en-US" sz="5400" b="1" dirty="0" smtClean="0">
              <a:solidFill>
                <a:schemeClr val="bg1"/>
              </a:solidFill>
              <a:latin typeface="Aparajita"/>
              <a:ea typeface="Aharoni"/>
              <a:cs typeface="Aharoni"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GB" sz="2400" smtClean="0">
                <a:latin typeface="Aparajita"/>
                <a:ea typeface="Aharoni"/>
                <a:cs typeface="Aharoni"/>
              </a:rPr>
              <a:t>Drugs (NSAID), alcohol cause acute erosion (loss of mucosa </a:t>
            </a:r>
            <a:r>
              <a:rPr lang="en-GB" sz="2400" i="1" smtClean="0">
                <a:latin typeface="Aparajita"/>
                <a:ea typeface="Aharoni"/>
                <a:cs typeface="Aharoni"/>
              </a:rPr>
              <a:t>superficial </a:t>
            </a:r>
            <a:r>
              <a:rPr lang="en-GB" sz="2400" smtClean="0">
                <a:latin typeface="Aparajita"/>
                <a:ea typeface="Aharoni"/>
                <a:cs typeface="Aharoni"/>
              </a:rPr>
              <a:t>to muscularis mucosa). Can result in severe haemorrhage</a:t>
            </a:r>
          </a:p>
          <a:p>
            <a:pPr eaLnBrk="1" hangingPunct="1">
              <a:lnSpc>
                <a:spcPct val="150000"/>
              </a:lnSpc>
            </a:pPr>
            <a:r>
              <a:rPr lang="en-GB" sz="2400" b="1" smtClean="0">
                <a:latin typeface="Aparajita"/>
                <a:ea typeface="Aharoni"/>
                <a:cs typeface="Aharoni"/>
              </a:rPr>
              <a:t>Acute</a:t>
            </a:r>
            <a:r>
              <a:rPr lang="en-GB" sz="2400" smtClean="0">
                <a:latin typeface="Aparajita"/>
                <a:ea typeface="Aharoni"/>
                <a:cs typeface="Aharoni"/>
              </a:rPr>
              <a:t> </a:t>
            </a:r>
            <a:r>
              <a:rPr lang="en-GB" sz="2400" i="1" smtClean="0">
                <a:latin typeface="Aparajita"/>
                <a:ea typeface="Aharoni"/>
                <a:cs typeface="Aharoni"/>
              </a:rPr>
              <a:t>Helicobacter </a:t>
            </a:r>
            <a:r>
              <a:rPr lang="en-GB" sz="2400" smtClean="0">
                <a:latin typeface="Aparajita"/>
                <a:ea typeface="Aharoni"/>
                <a:cs typeface="Aharoni"/>
              </a:rPr>
              <a:t>infection has a prominent </a:t>
            </a:r>
            <a:r>
              <a:rPr lang="en-GB" sz="2400" b="1" smtClean="0">
                <a:latin typeface="Aparajita"/>
                <a:ea typeface="Aharoni"/>
                <a:cs typeface="Aharoni"/>
              </a:rPr>
              <a:t>neutrophil</a:t>
            </a:r>
            <a:r>
              <a:rPr lang="en-GB" sz="2400" smtClean="0">
                <a:latin typeface="Aparajita"/>
                <a:ea typeface="Aharoni"/>
                <a:cs typeface="Aharoni"/>
              </a:rPr>
              <a:t> infiltrate</a:t>
            </a:r>
            <a:endParaRPr lang="en-US" sz="2400" smtClean="0">
              <a:latin typeface="Aparajita"/>
              <a:ea typeface="Aharoni"/>
              <a:cs typeface="Aharoni"/>
            </a:endParaRPr>
          </a:p>
        </p:txBody>
      </p:sp>
      <p:sp>
        <p:nvSpPr>
          <p:cNvPr id="93188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3189" name="Picture 8" descr="NSAIDS-H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060575"/>
            <a:ext cx="4500562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933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20688"/>
            <a:ext cx="7416800" cy="508000"/>
          </a:xfrm>
        </p:spPr>
        <p:txBody>
          <a:bodyPr/>
          <a:lstStyle/>
          <a:p>
            <a:pPr eaLnBrk="1" hangingPunct="1"/>
            <a:r>
              <a:rPr lang="en-GB" sz="4400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Chronic Gastritis</a:t>
            </a:r>
            <a:endParaRPr lang="en-US" sz="4400" dirty="0" smtClean="0">
              <a:solidFill>
                <a:schemeClr val="bg1"/>
              </a:solidFill>
              <a:latin typeface="Aparajita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00213"/>
            <a:ext cx="8229600" cy="442595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GB" sz="2400" smtClean="0">
                <a:latin typeface="Aparajita"/>
              </a:rPr>
              <a:t>A - Autoimmune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2400" smtClean="0">
                <a:latin typeface="Aparajita"/>
              </a:rPr>
              <a:t>B - Bacterial (</a:t>
            </a:r>
            <a:r>
              <a:rPr lang="en-GB" sz="2400" i="1" smtClean="0">
                <a:latin typeface="Aparajita"/>
              </a:rPr>
              <a:t>helicobacter</a:t>
            </a:r>
            <a:r>
              <a:rPr lang="en-GB" sz="2400" smtClean="0">
                <a:latin typeface="Aparajita"/>
              </a:rPr>
              <a:t>)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2400" smtClean="0">
                <a:latin typeface="Aparajita"/>
              </a:rPr>
              <a:t>C - Chemical</a:t>
            </a:r>
            <a:endParaRPr lang="en-US" sz="2400" smtClean="0">
              <a:latin typeface="Aparajita"/>
            </a:endParaRPr>
          </a:p>
        </p:txBody>
      </p:sp>
    </p:spTree>
    <p:extLst>
      <p:ext uri="{BB962C8B-B14F-4D97-AF65-F5344CB8AC3E}">
        <p14:creationId xmlns:p14="http://schemas.microsoft.com/office/powerpoint/2010/main" val="343533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44624" y="116632"/>
            <a:ext cx="8686800" cy="141763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Autoimmune Chronic Gastritis</a:t>
            </a:r>
            <a:endParaRPr lang="en-US" b="1" dirty="0" smtClean="0">
              <a:solidFill>
                <a:schemeClr val="bg1"/>
              </a:solidFill>
              <a:latin typeface="Aparajita"/>
              <a:ea typeface="Aharoni"/>
              <a:cs typeface="Aharoni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0" y="1916113"/>
            <a:ext cx="9144000" cy="4608512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GB" sz="2800" smtClean="0">
                <a:latin typeface="Aparajita"/>
              </a:rPr>
              <a:t>Autoantibodies to gastric parietal cells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2800" smtClean="0">
                <a:latin typeface="Aparajita"/>
              </a:rPr>
              <a:t>Hypochlorhydria/achlorhydria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2800" smtClean="0">
                <a:latin typeface="Aparajita"/>
              </a:rPr>
              <a:t>Loss of gastric intrinsic factor leads to malabsorption of vitamin B12 with macrocytic, megaloblastic anemia</a:t>
            </a:r>
            <a:endParaRPr lang="en-US" sz="2800" smtClean="0">
              <a:latin typeface="Aparajita"/>
            </a:endParaRPr>
          </a:p>
        </p:txBody>
      </p:sp>
    </p:spTree>
    <p:extLst>
      <p:ext uri="{BB962C8B-B14F-4D97-AF65-F5344CB8AC3E}">
        <p14:creationId xmlns:p14="http://schemas.microsoft.com/office/powerpoint/2010/main" val="382831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5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600200"/>
            <a:ext cx="4284663" cy="514191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  <a:buFontTx/>
              <a:buNone/>
            </a:pPr>
            <a:r>
              <a:rPr lang="en-GB" sz="2400" b="1" smtClean="0">
                <a:latin typeface="Aparajita"/>
              </a:rPr>
              <a:t>MORPHOLOGY: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2400" smtClean="0">
                <a:latin typeface="Aparajita"/>
              </a:rPr>
              <a:t>Chronic inflammatory cell infiltration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2400" smtClean="0">
                <a:latin typeface="Aparajita"/>
              </a:rPr>
              <a:t>Mucosal atrophy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2400" smtClean="0">
                <a:latin typeface="Aparajita"/>
              </a:rPr>
              <a:t>Intestinal (goblet cell) metaplasia</a:t>
            </a:r>
          </a:p>
          <a:p>
            <a:pPr algn="just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GB" sz="2400" i="1" smtClean="0">
                <a:latin typeface="Aparajita"/>
              </a:rPr>
              <a:t>Seen in Helicobacter and autoimmune gastritis (not chemical)</a:t>
            </a:r>
            <a:endParaRPr lang="en-US" sz="2400" i="1" smtClean="0">
              <a:latin typeface="Aparajita"/>
            </a:endParaRPr>
          </a:p>
        </p:txBody>
      </p:sp>
      <p:sp>
        <p:nvSpPr>
          <p:cNvPr id="96260" name="Rectangle 5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</p:txBody>
      </p:sp>
      <p:pic>
        <p:nvPicPr>
          <p:cNvPr id="96261" name="Picture 7" descr="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989138"/>
            <a:ext cx="406717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65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Grp="1" noChangeArrowheads="1"/>
          </p:cNvSpPr>
          <p:nvPr>
            <p:ph type="title"/>
          </p:nvPr>
        </p:nvSpPr>
        <p:spPr>
          <a:xfrm>
            <a:off x="12901" y="116632"/>
            <a:ext cx="7158037" cy="1412875"/>
          </a:xfrm>
        </p:spPr>
        <p:txBody>
          <a:bodyPr/>
          <a:lstStyle/>
          <a:p>
            <a:pPr eaLnBrk="1" hangingPunct="1"/>
            <a:r>
              <a:rPr lang="en-GB" sz="4400" b="1" i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Helicobacter pylori</a:t>
            </a:r>
            <a:endParaRPr lang="en-US" sz="4400" b="1" i="1" dirty="0" smtClean="0">
              <a:solidFill>
                <a:schemeClr val="bg1"/>
              </a:solidFill>
              <a:latin typeface="Aparajita"/>
              <a:ea typeface="Aharoni"/>
              <a:cs typeface="Aharoni"/>
            </a:endParaRPr>
          </a:p>
        </p:txBody>
      </p:sp>
      <p:sp>
        <p:nvSpPr>
          <p:cNvPr id="97283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81200"/>
            <a:ext cx="4703763" cy="4876800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GB" sz="2400" b="1" smtClean="0">
                <a:latin typeface="Aparajita"/>
              </a:rPr>
              <a:t>Gram negative bacteria</a:t>
            </a:r>
            <a:r>
              <a:rPr lang="en-GB" sz="2400" smtClean="0">
                <a:latin typeface="Aparajita"/>
              </a:rPr>
              <a:t>, helically shaped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2400" smtClean="0">
                <a:latin typeface="Aparajita"/>
              </a:rPr>
              <a:t>Adapted to live in association with surface epithelium beneath mucus barrier</a:t>
            </a:r>
          </a:p>
          <a:p>
            <a:pPr algn="just" eaLnBrk="1" hangingPunct="1">
              <a:lnSpc>
                <a:spcPct val="150000"/>
              </a:lnSpc>
            </a:pPr>
            <a:r>
              <a:rPr lang="en-GB" sz="2400" smtClean="0">
                <a:latin typeface="Aparajita"/>
              </a:rPr>
              <a:t>Diagnostic method: Urea breath test, fecal antigen assay, tissue biopsy.</a:t>
            </a:r>
          </a:p>
          <a:p>
            <a:pPr algn="just" eaLnBrk="1" hangingPunct="1">
              <a:lnSpc>
                <a:spcPct val="150000"/>
              </a:lnSpc>
            </a:pPr>
            <a:endParaRPr lang="en-GB" sz="2400" smtClean="0">
              <a:latin typeface="Aparajita"/>
            </a:endParaRPr>
          </a:p>
        </p:txBody>
      </p:sp>
      <p:pic>
        <p:nvPicPr>
          <p:cNvPr id="97284" name="Picture 7" descr="C:\Users\user\Desktop\h-poliry-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7900" y="2133600"/>
            <a:ext cx="4356100" cy="4724400"/>
          </a:xfrm>
        </p:spPr>
      </p:pic>
    </p:spTree>
    <p:extLst>
      <p:ext uri="{BB962C8B-B14F-4D97-AF65-F5344CB8AC3E}">
        <p14:creationId xmlns:p14="http://schemas.microsoft.com/office/powerpoint/2010/main" val="310048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983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0594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-540568" y="620688"/>
            <a:ext cx="7416800" cy="508000"/>
          </a:xfrm>
        </p:spPr>
        <p:txBody>
          <a:bodyPr/>
          <a:lstStyle/>
          <a:p>
            <a:pPr eaLnBrk="1" hangingPunct="1"/>
            <a:r>
              <a:rPr lang="en-GB" b="1" i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Helicobacter </a:t>
            </a:r>
            <a:r>
              <a:rPr lang="en-GB" b="1" dirty="0" smtClean="0">
                <a:solidFill>
                  <a:schemeClr val="bg1"/>
                </a:solidFill>
                <a:latin typeface="Aparajita"/>
                <a:ea typeface="Aharoni"/>
                <a:cs typeface="Aharoni"/>
              </a:rPr>
              <a:t>Gastritis</a:t>
            </a:r>
            <a:endParaRPr lang="en-US" b="1" i="1" dirty="0" smtClean="0">
              <a:solidFill>
                <a:schemeClr val="bg1"/>
              </a:solidFill>
              <a:latin typeface="Aparajita"/>
              <a:ea typeface="Aharoni"/>
              <a:cs typeface="Aharoni"/>
            </a:endParaRP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700213"/>
            <a:ext cx="4356100" cy="4752975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GB" sz="2000" smtClean="0">
                <a:latin typeface="Aparajita"/>
              </a:rPr>
              <a:t>2 patterns of infection: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GB" sz="2000" smtClean="0">
                <a:latin typeface="Aparajita"/>
              </a:rPr>
              <a:t>Diffuse involvement of body and antrum (“</a:t>
            </a:r>
            <a:r>
              <a:rPr lang="en-GB" sz="2000" b="1" smtClean="0">
                <a:latin typeface="Aparajita"/>
              </a:rPr>
              <a:t>Pan Gastritis</a:t>
            </a:r>
            <a:r>
              <a:rPr lang="en-GB" sz="2000" smtClean="0">
                <a:latin typeface="Aparajita"/>
              </a:rPr>
              <a:t>” associated with diminishing acid output)</a:t>
            </a:r>
          </a:p>
          <a:p>
            <a:pPr lvl="1" algn="just" eaLnBrk="1" hangingPunct="1">
              <a:lnSpc>
                <a:spcPct val="150000"/>
              </a:lnSpc>
            </a:pPr>
            <a:r>
              <a:rPr lang="en-GB" sz="2000" smtClean="0">
                <a:latin typeface="Aparajita"/>
              </a:rPr>
              <a:t>Infection confined to antrum (antral gastritis, associate with </a:t>
            </a:r>
            <a:r>
              <a:rPr lang="en-GB" sz="2000" i="1" smtClean="0">
                <a:latin typeface="Aparajita"/>
              </a:rPr>
              <a:t>increased </a:t>
            </a:r>
            <a:r>
              <a:rPr lang="en-GB" sz="2000" smtClean="0">
                <a:latin typeface="Aparajita"/>
              </a:rPr>
              <a:t>acid output)</a:t>
            </a:r>
          </a:p>
          <a:p>
            <a:pPr lvl="1" eaLnBrk="1" hangingPunct="1"/>
            <a:endParaRPr lang="en-US" sz="2000" smtClean="0"/>
          </a:p>
        </p:txBody>
      </p:sp>
      <p:graphicFrame>
        <p:nvGraphicFramePr>
          <p:cNvPr id="99332" name="Object 6"/>
          <p:cNvGraphicFramePr>
            <a:graphicFrameLocks noChangeAspect="1"/>
          </p:cNvGraphicFramePr>
          <p:nvPr/>
        </p:nvGraphicFramePr>
        <p:xfrm>
          <a:off x="4643438" y="1981200"/>
          <a:ext cx="4500562" cy="353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67" name="Image Document" r:id="rId3" imgW="11265763" imgH="7510509" progId="">
                  <p:embed/>
                </p:oleObj>
              </mc:Choice>
              <mc:Fallback>
                <p:oleObj name="Image Document" r:id="rId3" imgW="11265763" imgH="751050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981200"/>
                        <a:ext cx="4500562" cy="353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753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99592" y="620688"/>
            <a:ext cx="5075238" cy="536575"/>
          </a:xfrm>
        </p:spPr>
        <p:txBody>
          <a:bodyPr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tabLst>
                <a:tab pos="2326005" algn="l"/>
              </a:tabLst>
              <a:defRPr/>
            </a:pPr>
            <a:r>
              <a:rPr sz="3400" b="1" spc="3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CLINICAL	</a:t>
            </a:r>
            <a:r>
              <a:rPr sz="3400" b="1" spc="39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FORMS</a:t>
            </a:r>
            <a:endParaRPr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9750" y="2149475"/>
            <a:ext cx="6911975" cy="3321050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241300" indent="-229235">
              <a:spcBef>
                <a:spcPts val="105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spc="-20" dirty="0">
                <a:latin typeface="Cambria"/>
                <a:cs typeface="Cambria"/>
              </a:rPr>
              <a:t>Homogenous</a:t>
            </a:r>
            <a:r>
              <a:rPr sz="2000" b="1" spc="60" dirty="0">
                <a:latin typeface="Cambria"/>
                <a:cs typeface="Cambria"/>
              </a:rPr>
              <a:t> </a:t>
            </a:r>
            <a:r>
              <a:rPr sz="2000" b="1" spc="10" dirty="0">
                <a:latin typeface="Cambria"/>
                <a:cs typeface="Cambria"/>
              </a:rPr>
              <a:t>Leukoplakia</a:t>
            </a:r>
            <a:endParaRPr sz="2000" dirty="0">
              <a:latin typeface="Cambria"/>
              <a:cs typeface="Cambria"/>
            </a:endParaRPr>
          </a:p>
          <a:p>
            <a:pPr marL="241300" indent="-229235">
              <a:spcBef>
                <a:spcPts val="1480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spc="55" dirty="0">
                <a:latin typeface="Cambria"/>
                <a:cs typeface="Cambria"/>
              </a:rPr>
              <a:t>Non</a:t>
            </a:r>
            <a:r>
              <a:rPr sz="2000" b="1" spc="75" dirty="0">
                <a:latin typeface="Cambria"/>
                <a:cs typeface="Cambria"/>
              </a:rPr>
              <a:t> </a:t>
            </a:r>
            <a:r>
              <a:rPr sz="2000" b="1" spc="-20" dirty="0">
                <a:latin typeface="Cambria"/>
                <a:cs typeface="Cambria"/>
              </a:rPr>
              <a:t>Homogenous</a:t>
            </a:r>
            <a:r>
              <a:rPr sz="2000" b="1" spc="70" dirty="0">
                <a:latin typeface="Cambria"/>
                <a:cs typeface="Cambria"/>
              </a:rPr>
              <a:t> </a:t>
            </a:r>
            <a:r>
              <a:rPr sz="2000" b="1" spc="10" dirty="0">
                <a:latin typeface="Cambria"/>
                <a:cs typeface="Cambria"/>
              </a:rPr>
              <a:t>Leukoplakia</a:t>
            </a:r>
            <a:endParaRPr sz="2000" dirty="0">
              <a:latin typeface="Cambria"/>
              <a:cs typeface="Cambria"/>
            </a:endParaRPr>
          </a:p>
          <a:p>
            <a:pPr marL="241300" indent="-229235">
              <a:spcBef>
                <a:spcPts val="1485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spc="-10" dirty="0">
                <a:latin typeface="Cambria"/>
                <a:cs typeface="Cambria"/>
              </a:rPr>
              <a:t>Proliferative</a:t>
            </a:r>
            <a:r>
              <a:rPr sz="2000" b="1" spc="60" dirty="0">
                <a:latin typeface="Cambria"/>
                <a:cs typeface="Cambria"/>
              </a:rPr>
              <a:t> </a:t>
            </a:r>
            <a:r>
              <a:rPr sz="2000" b="1" spc="-25" dirty="0">
                <a:latin typeface="Cambria"/>
                <a:cs typeface="Cambria"/>
              </a:rPr>
              <a:t>verrucous</a:t>
            </a:r>
            <a:r>
              <a:rPr sz="2000" b="1" spc="55" dirty="0">
                <a:latin typeface="Cambria"/>
                <a:cs typeface="Cambria"/>
              </a:rPr>
              <a:t> </a:t>
            </a:r>
            <a:r>
              <a:rPr sz="2000" b="1" spc="-10" dirty="0">
                <a:latin typeface="Cambria"/>
                <a:cs typeface="Cambria"/>
              </a:rPr>
              <a:t>leukoplakia</a:t>
            </a:r>
            <a:endParaRPr sz="2000" dirty="0">
              <a:latin typeface="Cambria"/>
              <a:cs typeface="Cambria"/>
            </a:endParaRPr>
          </a:p>
          <a:p>
            <a:pPr marL="241300" indent="-229235">
              <a:spcBef>
                <a:spcPts val="1480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dirty="0">
                <a:latin typeface="Cambria"/>
                <a:cs typeface="Cambria"/>
              </a:rPr>
              <a:t>Erythroleukoplakia</a:t>
            </a:r>
            <a:endParaRPr sz="2000" dirty="0">
              <a:latin typeface="Cambria"/>
              <a:cs typeface="Cambria"/>
            </a:endParaRPr>
          </a:p>
          <a:p>
            <a:pPr marL="241300" indent="-229235">
              <a:spcBef>
                <a:spcPts val="1475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spc="35" dirty="0">
                <a:latin typeface="Cambria"/>
                <a:cs typeface="Cambria"/>
              </a:rPr>
              <a:t>Sublingual</a:t>
            </a:r>
            <a:r>
              <a:rPr sz="2000" b="1" spc="55" dirty="0">
                <a:latin typeface="Cambria"/>
                <a:cs typeface="Cambria"/>
              </a:rPr>
              <a:t> </a:t>
            </a:r>
            <a:r>
              <a:rPr sz="2000" b="1" spc="-15" dirty="0">
                <a:latin typeface="Cambria"/>
                <a:cs typeface="Cambria"/>
              </a:rPr>
              <a:t>keratosis</a:t>
            </a:r>
            <a:endParaRPr sz="2000" dirty="0">
              <a:latin typeface="Cambria"/>
              <a:cs typeface="Cambria"/>
            </a:endParaRPr>
          </a:p>
          <a:p>
            <a:pPr marL="241300" indent="-229235">
              <a:spcBef>
                <a:spcPts val="1490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spc="50" dirty="0">
                <a:latin typeface="Cambria"/>
                <a:cs typeface="Cambria"/>
              </a:rPr>
              <a:t>Oral</a:t>
            </a:r>
            <a:r>
              <a:rPr sz="2000" b="1" spc="60" dirty="0">
                <a:latin typeface="Cambria"/>
                <a:cs typeface="Cambria"/>
              </a:rPr>
              <a:t> </a:t>
            </a:r>
            <a:r>
              <a:rPr sz="2000" b="1" spc="15" dirty="0">
                <a:latin typeface="Cambria"/>
                <a:cs typeface="Cambria"/>
              </a:rPr>
              <a:t>hairy</a:t>
            </a:r>
            <a:r>
              <a:rPr sz="2000" b="1" spc="55" dirty="0">
                <a:latin typeface="Cambria"/>
                <a:cs typeface="Cambria"/>
              </a:rPr>
              <a:t> </a:t>
            </a:r>
            <a:r>
              <a:rPr sz="2000" b="1" spc="-10" dirty="0">
                <a:latin typeface="Cambria"/>
                <a:cs typeface="Cambria"/>
              </a:rPr>
              <a:t>leukoplakia</a:t>
            </a:r>
            <a:endParaRPr sz="2000" dirty="0">
              <a:latin typeface="Cambria"/>
              <a:cs typeface="Cambria"/>
            </a:endParaRPr>
          </a:p>
          <a:p>
            <a:pPr marL="241300" indent="-229235">
              <a:spcBef>
                <a:spcPts val="1475"/>
              </a:spcBef>
              <a:buFont typeface="Arial MT"/>
              <a:buChar char="•"/>
              <a:tabLst>
                <a:tab pos="241300" algn="l"/>
                <a:tab pos="241935" algn="l"/>
              </a:tabLst>
              <a:defRPr/>
            </a:pPr>
            <a:r>
              <a:rPr sz="2000" b="1" spc="20" dirty="0">
                <a:latin typeface="Cambria"/>
                <a:cs typeface="Cambria"/>
              </a:rPr>
              <a:t>Syphilitic</a:t>
            </a:r>
            <a:r>
              <a:rPr sz="2000" b="1" spc="50" dirty="0">
                <a:latin typeface="Cambria"/>
                <a:cs typeface="Cambria"/>
              </a:rPr>
              <a:t> </a:t>
            </a:r>
            <a:r>
              <a:rPr sz="2000" b="1" spc="-10" dirty="0">
                <a:latin typeface="Cambria"/>
                <a:cs typeface="Cambria"/>
              </a:rPr>
              <a:t>leukoplakia</a:t>
            </a:r>
            <a:endParaRPr sz="20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6446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10"/>
          <p:cNvSpPr>
            <a:spLocks noGrp="1" noChangeArrowheads="1"/>
          </p:cNvSpPr>
          <p:nvPr>
            <p:ph type="ctrTitle"/>
          </p:nvPr>
        </p:nvSpPr>
        <p:spPr>
          <a:xfrm>
            <a:off x="0" y="476250"/>
            <a:ext cx="8928100" cy="4465638"/>
          </a:xfrm>
        </p:spPr>
        <p:txBody>
          <a:bodyPr/>
          <a:lstStyle/>
          <a:p>
            <a:pPr algn="l" eaLnBrk="1" hangingPunct="1"/>
            <a:r>
              <a:rPr lang="es-ES" sz="3600" b="1" dirty="0" smtClean="0">
                <a:solidFill>
                  <a:schemeClr val="bg1"/>
                </a:solidFill>
                <a:latin typeface="Algerian" pitchFamily="82" charset="0"/>
              </a:rPr>
              <a:t>PEPTC  ULCER DISEASE</a:t>
            </a:r>
          </a:p>
        </p:txBody>
      </p:sp>
      <p:sp>
        <p:nvSpPr>
          <p:cNvPr id="100355" name="Rectangle 122"/>
          <p:cNvSpPr>
            <a:spLocks noChangeArrowheads="1"/>
          </p:cNvSpPr>
          <p:nvPr/>
        </p:nvSpPr>
        <p:spPr bwMode="auto">
          <a:xfrm>
            <a:off x="3708400" y="5805488"/>
            <a:ext cx="518477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endParaRPr lang="en-US" sz="2800" b="1"/>
          </a:p>
        </p:txBody>
      </p:sp>
      <p:pic>
        <p:nvPicPr>
          <p:cNvPr id="100356" name="Picture 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4104456" cy="29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17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981075"/>
          </a:xfrm>
        </p:spPr>
        <p:txBody>
          <a:bodyPr/>
          <a:lstStyle/>
          <a:p>
            <a:pPr eaLnBrk="1" hangingPunct="1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484313"/>
            <a:ext cx="9144000" cy="5373687"/>
          </a:xfrm>
        </p:spPr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IN" sz="2000" smtClean="0">
                <a:latin typeface="Andalus"/>
                <a:ea typeface="Arabic Typesetting"/>
                <a:cs typeface="Arabic Typesetting"/>
              </a:rPr>
              <a:t>Imbalance between the gastro-duodenal mucosal defense mechanisms combined with superimposed injury from environmental or immunologic agents.</a:t>
            </a:r>
          </a:p>
          <a:p>
            <a:pPr algn="just" eaLnBrk="1" hangingPunct="1">
              <a:lnSpc>
                <a:spcPct val="200000"/>
              </a:lnSpc>
            </a:pPr>
            <a:r>
              <a:rPr lang="en-IN" sz="2000" smtClean="0">
                <a:latin typeface="Andalus"/>
                <a:ea typeface="Arabic Typesetting"/>
                <a:cs typeface="Arabic Typesetting"/>
              </a:rPr>
              <a:t>It is a focal or circumscribed defect in the mucosa extending into the submucosa or deeper, due to acid or pepsin digestion.</a:t>
            </a:r>
          </a:p>
          <a:p>
            <a:pPr algn="just" eaLnBrk="1" hangingPunct="1">
              <a:lnSpc>
                <a:spcPct val="200000"/>
              </a:lnSpc>
            </a:pPr>
            <a:r>
              <a:rPr lang="en-IN" sz="2000" smtClean="0">
                <a:latin typeface="Andalus"/>
                <a:ea typeface="Arabic Typesetting"/>
                <a:cs typeface="Arabic Typesetting"/>
              </a:rPr>
              <a:t>The mucous membrane lining the digestive tract erodes and causes a gradual </a:t>
            </a:r>
            <a:r>
              <a:rPr lang="en-IN" sz="2000" b="1" smtClean="0">
                <a:latin typeface="Andalus"/>
                <a:ea typeface="Arabic Typesetting"/>
                <a:cs typeface="Arabic Typesetting"/>
              </a:rPr>
              <a:t>breakdown of tissue</a:t>
            </a:r>
            <a:r>
              <a:rPr lang="en-IN" sz="2000" smtClean="0">
                <a:latin typeface="Andalus"/>
                <a:ea typeface="Arabic Typesetting"/>
                <a:cs typeface="Arabic Typesetting"/>
              </a:rPr>
              <a:t>. This breakdown causes a </a:t>
            </a:r>
            <a:r>
              <a:rPr lang="en-IN" sz="2000" b="1" smtClean="0">
                <a:latin typeface="Andalus"/>
                <a:ea typeface="Arabic Typesetting"/>
                <a:cs typeface="Arabic Typesetting"/>
              </a:rPr>
              <a:t>gnawing or burning pain in the upper middle part of the abdomen</a:t>
            </a:r>
            <a:r>
              <a:rPr lang="en-IN" sz="2000" smtClean="0">
                <a:latin typeface="Andalus"/>
                <a:ea typeface="Arabic Typesetting"/>
                <a:cs typeface="Arabic Typesetting"/>
              </a:rPr>
              <a:t>.</a:t>
            </a:r>
            <a:endParaRPr lang="en-IN" sz="2000" b="1" i="1" smtClean="0">
              <a:latin typeface="Andalus"/>
              <a:ea typeface="Arabic Typesetting"/>
              <a:cs typeface="Arabic Typesetting"/>
            </a:endParaRPr>
          </a:p>
        </p:txBody>
      </p:sp>
    </p:spTree>
    <p:extLst>
      <p:ext uri="{BB962C8B-B14F-4D97-AF65-F5344CB8AC3E}">
        <p14:creationId xmlns:p14="http://schemas.microsoft.com/office/powerpoint/2010/main" val="212482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0240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8213853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034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416742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latin typeface="Algerian" pitchFamily="82" charset="0"/>
              </a:rPr>
              <a:t>ETIOLOGICAL FACTORS</a:t>
            </a:r>
            <a:endParaRPr lang="en-IN" b="1" smtClean="0">
              <a:latin typeface="Algerian" pitchFamily="82" charset="0"/>
            </a:endParaRPr>
          </a:p>
        </p:txBody>
      </p:sp>
      <p:pic>
        <p:nvPicPr>
          <p:cNvPr id="10445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7019925" cy="6858000"/>
          </a:xfrm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0"/>
            <a:ext cx="21145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781300"/>
            <a:ext cx="21240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652963"/>
            <a:ext cx="2124075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786551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105475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IN" sz="2000" smtClean="0">
                <a:latin typeface="Andalus"/>
                <a:ea typeface="Arabic Typesetting"/>
                <a:cs typeface="Arabic Typesetting"/>
              </a:rPr>
              <a:t>H. Pylori transmitted by </a:t>
            </a:r>
            <a:r>
              <a:rPr lang="en-IN" sz="2000" b="1" smtClean="0">
                <a:latin typeface="Andalus"/>
                <a:ea typeface="Arabic Typesetting"/>
                <a:cs typeface="Arabic Typesetting"/>
              </a:rPr>
              <a:t>fecal-oral/ oral-oral route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IN" sz="2000" smtClean="0">
                <a:latin typeface="Andalus"/>
                <a:ea typeface="Arabic Typesetting"/>
                <a:cs typeface="Arabic Typesetting"/>
              </a:rPr>
              <a:t>In the stomach it swims in viscous mucus due to flagella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IN" sz="2000" smtClean="0">
                <a:latin typeface="Andalus"/>
                <a:ea typeface="Arabic Typesetting"/>
                <a:cs typeface="Arabic Typesetting"/>
              </a:rPr>
              <a:t>Organism attached to mucus-secreting cells of gastric mucosa by adhesins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IN" sz="2000" smtClean="0">
                <a:latin typeface="Andalus"/>
                <a:ea typeface="Arabic Typesetting"/>
                <a:cs typeface="Arabic Typesetting"/>
              </a:rPr>
              <a:t>Ammonia neutralizes HCl in stomach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IN" sz="2000" smtClean="0">
                <a:latin typeface="Andalus"/>
                <a:ea typeface="Arabic Typesetting"/>
                <a:cs typeface="Arabic Typesetting"/>
              </a:rPr>
              <a:t>Production of large amount of </a:t>
            </a:r>
            <a:r>
              <a:rPr lang="en-IN" sz="2000" b="1" smtClean="0">
                <a:latin typeface="Andalus"/>
                <a:ea typeface="Arabic Typesetting"/>
                <a:cs typeface="Arabic Typesetting"/>
              </a:rPr>
              <a:t>ammonia</a:t>
            </a:r>
            <a:r>
              <a:rPr lang="en-IN" sz="2000" smtClean="0">
                <a:latin typeface="Andalus"/>
                <a:ea typeface="Arabic Typesetting"/>
                <a:cs typeface="Arabic Typesetting"/>
              </a:rPr>
              <a:t> from urea by bacterial urease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IN" sz="2000" smtClean="0">
                <a:latin typeface="Andalus"/>
                <a:ea typeface="Arabic Typesetting"/>
                <a:cs typeface="Arabic Typesetting"/>
              </a:rPr>
              <a:t>Organism survival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IN" sz="2000" smtClean="0">
                <a:latin typeface="Andalus"/>
                <a:ea typeface="Arabic Typesetting"/>
                <a:cs typeface="Arabic Typesetting"/>
              </a:rPr>
              <a:t>Inflammatory response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IN" sz="2000" smtClean="0">
                <a:latin typeface="Andalus"/>
                <a:ea typeface="Arabic Typesetting"/>
                <a:cs typeface="Arabic Typesetting"/>
              </a:rPr>
              <a:t>Damage to mucus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IN" sz="2000" b="1" smtClean="0">
                <a:latin typeface="Andalus"/>
                <a:ea typeface="Arabic Typesetting"/>
                <a:cs typeface="Arabic Typesetting"/>
              </a:rPr>
              <a:t>Gastritis and peptic ulcers</a:t>
            </a:r>
          </a:p>
        </p:txBody>
      </p:sp>
      <p:sp>
        <p:nvSpPr>
          <p:cNvPr id="4" name="Down Arrow 3"/>
          <p:cNvSpPr/>
          <p:nvPr/>
        </p:nvSpPr>
        <p:spPr>
          <a:xfrm>
            <a:off x="4572000" y="2132013"/>
            <a:ext cx="215900" cy="28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5" name="Down Arrow 4"/>
          <p:cNvSpPr/>
          <p:nvPr/>
        </p:nvSpPr>
        <p:spPr>
          <a:xfrm>
            <a:off x="4573588" y="2633663"/>
            <a:ext cx="215900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6" name="Down Arrow 5"/>
          <p:cNvSpPr/>
          <p:nvPr/>
        </p:nvSpPr>
        <p:spPr>
          <a:xfrm>
            <a:off x="4573588" y="3090863"/>
            <a:ext cx="215900" cy="28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7" name="Down Arrow 6"/>
          <p:cNvSpPr/>
          <p:nvPr/>
        </p:nvSpPr>
        <p:spPr>
          <a:xfrm>
            <a:off x="4573588" y="3644900"/>
            <a:ext cx="215900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8" name="Down Arrow 7"/>
          <p:cNvSpPr/>
          <p:nvPr/>
        </p:nvSpPr>
        <p:spPr>
          <a:xfrm>
            <a:off x="4573588" y="4148138"/>
            <a:ext cx="215900" cy="28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9" name="Down Arrow 8"/>
          <p:cNvSpPr/>
          <p:nvPr/>
        </p:nvSpPr>
        <p:spPr>
          <a:xfrm>
            <a:off x="4572000" y="4652963"/>
            <a:ext cx="215900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0" name="Down Arrow 9"/>
          <p:cNvSpPr/>
          <p:nvPr/>
        </p:nvSpPr>
        <p:spPr>
          <a:xfrm>
            <a:off x="4572000" y="5084763"/>
            <a:ext cx="215900" cy="2889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  <p:sp>
        <p:nvSpPr>
          <p:cNvPr id="11" name="Down Arrow 10"/>
          <p:cNvSpPr/>
          <p:nvPr/>
        </p:nvSpPr>
        <p:spPr>
          <a:xfrm>
            <a:off x="4546600" y="5589588"/>
            <a:ext cx="215900" cy="2873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2814470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0649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284663" cy="6858000"/>
          </a:xfrm>
        </p:spPr>
      </p:pic>
      <p:pic>
        <p:nvPicPr>
          <p:cNvPr id="1065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05620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-1386681" y="620688"/>
            <a:ext cx="7416800" cy="508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GROSS</a:t>
            </a:r>
            <a:endParaRPr lang="en-IN" b="1" dirty="0" smtClean="0">
              <a:solidFill>
                <a:schemeClr val="bg1"/>
              </a:solidFill>
            </a:endParaRPr>
          </a:p>
        </p:txBody>
      </p:sp>
      <p:sp>
        <p:nvSpPr>
          <p:cNvPr id="107523" name="Content Placeholder 2"/>
          <p:cNvSpPr>
            <a:spLocks noGrp="1"/>
          </p:cNvSpPr>
          <p:nvPr>
            <p:ph idx="1"/>
          </p:nvPr>
        </p:nvSpPr>
        <p:spPr>
          <a:xfrm>
            <a:off x="179388" y="1600200"/>
            <a:ext cx="8964612" cy="4525963"/>
          </a:xfrm>
        </p:spPr>
        <p:txBody>
          <a:bodyPr/>
          <a:lstStyle/>
          <a:p>
            <a:pPr algn="just" eaLnBrk="1" hangingPunct="1">
              <a:lnSpc>
                <a:spcPct val="150000"/>
              </a:lnSpc>
            </a:pPr>
            <a:r>
              <a:rPr lang="en-IN" sz="2400" smtClean="0">
                <a:latin typeface="Andalus"/>
                <a:ea typeface="Arabic Typesetting"/>
                <a:cs typeface="Arabic Typesetting"/>
              </a:rPr>
              <a:t>Round to oval, </a:t>
            </a:r>
            <a:r>
              <a:rPr lang="en-IN" sz="2400" b="1" smtClean="0">
                <a:latin typeface="Andalus"/>
                <a:ea typeface="Arabic Typesetting"/>
                <a:cs typeface="Arabic Typesetting"/>
              </a:rPr>
              <a:t>sharply punched-out defect.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2400" smtClean="0">
                <a:latin typeface="Andalus"/>
                <a:ea typeface="Arabic Typesetting"/>
                <a:cs typeface="Arabic Typesetting"/>
              </a:rPr>
              <a:t>Radiating mucosal folds</a:t>
            </a:r>
          </a:p>
          <a:p>
            <a:pPr algn="just" eaLnBrk="1" hangingPunct="1">
              <a:lnSpc>
                <a:spcPct val="150000"/>
              </a:lnSpc>
            </a:pPr>
            <a:r>
              <a:rPr lang="en-IN" sz="2400" smtClean="0">
                <a:latin typeface="Andalus"/>
                <a:ea typeface="Arabic Typesetting"/>
                <a:cs typeface="Arabic Typesetting"/>
              </a:rPr>
              <a:t>Base is smooth and clear, owing to the peptic digestion of exudates</a:t>
            </a:r>
          </a:p>
        </p:txBody>
      </p:sp>
      <p:pic>
        <p:nvPicPr>
          <p:cNvPr id="1075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76700"/>
            <a:ext cx="442753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46434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1120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1"/>
          <p:cNvSpPr>
            <a:spLocks noGrp="1"/>
          </p:cNvSpPr>
          <p:nvPr>
            <p:ph type="title"/>
          </p:nvPr>
        </p:nvSpPr>
        <p:spPr>
          <a:xfrm>
            <a:off x="-252536" y="620688"/>
            <a:ext cx="7416800" cy="508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</a:rPr>
              <a:t>MICROSCOPY</a:t>
            </a:r>
            <a:endParaRPr lang="en-IN" b="1" dirty="0" smtClean="0">
              <a:solidFill>
                <a:schemeClr val="bg1"/>
              </a:solidFill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5257800"/>
          </a:xfrm>
        </p:spPr>
        <p:txBody>
          <a:bodyPr/>
          <a:lstStyle/>
          <a:p>
            <a:pPr algn="just" eaLnBrk="1" hangingPunct="1">
              <a:defRPr/>
            </a:pPr>
            <a:r>
              <a:rPr lang="en-IN" sz="1800" b="1" dirty="0" smtClean="0">
                <a:latin typeface="Andalus"/>
                <a:cs typeface="Arabic Typesetting" pitchFamily="66" charset="-78"/>
              </a:rPr>
              <a:t>Four zones are seen:</a:t>
            </a:r>
          </a:p>
          <a:p>
            <a:pPr marL="0" indent="0" algn="just" eaLnBrk="1" hangingPunct="1">
              <a:buFontTx/>
              <a:buNone/>
              <a:defRPr/>
            </a:pPr>
            <a:endParaRPr lang="en-IN" sz="1800" b="1" dirty="0" smtClean="0">
              <a:latin typeface="Andalus"/>
              <a:cs typeface="Arabic Typesetting" pitchFamily="66" charset="-78"/>
            </a:endParaRPr>
          </a:p>
          <a:p>
            <a:pPr algn="just" eaLnBrk="1" hangingPunct="1">
              <a:buFontTx/>
              <a:buNone/>
              <a:defRPr/>
            </a:pPr>
            <a:r>
              <a:rPr lang="en-IN" sz="1800" dirty="0" smtClean="0">
                <a:latin typeface="Andalus"/>
                <a:cs typeface="Arabic Typesetting" pitchFamily="66" charset="-78"/>
              </a:rPr>
              <a:t>	• Layer of </a:t>
            </a:r>
            <a:r>
              <a:rPr lang="en-IN" sz="1800" b="1" dirty="0" smtClean="0">
                <a:latin typeface="Andalus"/>
                <a:cs typeface="Arabic Typesetting" pitchFamily="66" charset="-78"/>
              </a:rPr>
              <a:t>necrotic </a:t>
            </a:r>
            <a:r>
              <a:rPr lang="en-IN" sz="1800" b="1" dirty="0" err="1" smtClean="0">
                <a:latin typeface="Andalus"/>
                <a:cs typeface="Arabic Typesetting" pitchFamily="66" charset="-78"/>
              </a:rPr>
              <a:t>fibrinoid</a:t>
            </a:r>
            <a:r>
              <a:rPr lang="en-IN" sz="1800" b="1" dirty="0" smtClean="0">
                <a:latin typeface="Andalus"/>
                <a:cs typeface="Arabic Typesetting" pitchFamily="66" charset="-78"/>
              </a:rPr>
              <a:t> debris</a:t>
            </a:r>
          </a:p>
          <a:p>
            <a:pPr algn="just" eaLnBrk="1" hangingPunct="1">
              <a:lnSpc>
                <a:spcPct val="200000"/>
              </a:lnSpc>
              <a:buFontTx/>
              <a:buNone/>
              <a:defRPr/>
            </a:pPr>
            <a:r>
              <a:rPr lang="en-IN" sz="1800" dirty="0" smtClean="0">
                <a:latin typeface="Andalus"/>
                <a:cs typeface="Arabic Typesetting" pitchFamily="66" charset="-78"/>
              </a:rPr>
              <a:t>	• Zone of acute </a:t>
            </a:r>
            <a:r>
              <a:rPr lang="en-IN" sz="1800" b="1" dirty="0" smtClean="0">
                <a:latin typeface="Andalus"/>
                <a:cs typeface="Arabic Typesetting" pitchFamily="66" charset="-78"/>
              </a:rPr>
              <a:t>inflammatory infiltrate </a:t>
            </a:r>
            <a:r>
              <a:rPr lang="en-IN" sz="1800" dirty="0" smtClean="0">
                <a:latin typeface="Andalus"/>
                <a:cs typeface="Arabic Typesetting" pitchFamily="66" charset="-78"/>
              </a:rPr>
              <a:t>(neutrophils)</a:t>
            </a:r>
          </a:p>
          <a:p>
            <a:pPr algn="just" eaLnBrk="1" hangingPunct="1">
              <a:lnSpc>
                <a:spcPct val="200000"/>
              </a:lnSpc>
              <a:buFontTx/>
              <a:buNone/>
              <a:defRPr/>
            </a:pPr>
            <a:r>
              <a:rPr lang="en-IN" sz="1800" dirty="0" smtClean="0">
                <a:latin typeface="Andalus"/>
                <a:cs typeface="Arabic Typesetting" pitchFamily="66" charset="-78"/>
              </a:rPr>
              <a:t>	• Active </a:t>
            </a:r>
            <a:r>
              <a:rPr lang="en-IN" sz="1800" b="1" dirty="0" smtClean="0">
                <a:latin typeface="Andalus"/>
                <a:cs typeface="Arabic Typesetting" pitchFamily="66" charset="-78"/>
              </a:rPr>
              <a:t>granulation tissue with </a:t>
            </a:r>
            <a:r>
              <a:rPr lang="en-IN" sz="1800" dirty="0" smtClean="0">
                <a:latin typeface="Andalus"/>
                <a:cs typeface="Arabic Typesetting" pitchFamily="66" charset="-78"/>
              </a:rPr>
              <a:t>mononuclear cells</a:t>
            </a:r>
          </a:p>
          <a:p>
            <a:pPr algn="just" eaLnBrk="1" hangingPunct="1">
              <a:lnSpc>
                <a:spcPct val="200000"/>
              </a:lnSpc>
              <a:buFontTx/>
              <a:buNone/>
              <a:defRPr/>
            </a:pPr>
            <a:r>
              <a:rPr lang="en-IN" sz="1800" dirty="0" smtClean="0">
                <a:latin typeface="Andalus"/>
                <a:cs typeface="Arabic Typesetting" pitchFamily="66" charset="-78"/>
              </a:rPr>
              <a:t>	• Fibrous </a:t>
            </a:r>
            <a:r>
              <a:rPr lang="en-IN" sz="1800" b="1" dirty="0" smtClean="0">
                <a:latin typeface="Andalus"/>
                <a:cs typeface="Arabic Typesetting" pitchFamily="66" charset="-78"/>
              </a:rPr>
              <a:t>scarring</a:t>
            </a:r>
            <a:endParaRPr lang="en-IN" sz="1800" dirty="0" smtClean="0">
              <a:latin typeface="Andalus"/>
              <a:cs typeface="Arabic Typesetting" pitchFamily="66" charset="-78"/>
            </a:endParaRPr>
          </a:p>
        </p:txBody>
      </p:sp>
      <p:pic>
        <p:nvPicPr>
          <p:cNvPr id="1085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060575"/>
            <a:ext cx="3348037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65096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>
          <a:xfrm>
            <a:off x="-252536" y="620688"/>
            <a:ext cx="7416800" cy="5080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solidFill>
                  <a:schemeClr val="bg1"/>
                </a:solidFill>
                <a:latin typeface="Algerian" pitchFamily="82" charset="0"/>
              </a:rPr>
              <a:t>CLASSIFICATION</a:t>
            </a:r>
            <a:endParaRPr lang="en-IN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109571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just" eaLnBrk="1" hangingPunct="1">
              <a:lnSpc>
                <a:spcPct val="200000"/>
              </a:lnSpc>
            </a:pPr>
            <a:r>
              <a:rPr lang="en-IN" sz="1800" smtClean="0">
                <a:latin typeface="Andalus"/>
                <a:ea typeface="Arabic Typesetting"/>
                <a:cs typeface="Arabic Typesetting"/>
              </a:rPr>
              <a:t>Stomach (called </a:t>
            </a:r>
            <a:r>
              <a:rPr lang="en-IN" sz="1800" b="1" smtClean="0">
                <a:latin typeface="Andalus"/>
                <a:ea typeface="Arabic Typesetting"/>
                <a:cs typeface="Arabic Typesetting"/>
              </a:rPr>
              <a:t>Gastric ulcer)</a:t>
            </a:r>
          </a:p>
          <a:p>
            <a:pPr algn="just" eaLnBrk="1" hangingPunct="1">
              <a:lnSpc>
                <a:spcPct val="200000"/>
              </a:lnSpc>
            </a:pPr>
            <a:r>
              <a:rPr lang="en-IN" sz="1800" smtClean="0">
                <a:latin typeface="Andalus"/>
                <a:ea typeface="Arabic Typesetting"/>
                <a:cs typeface="Arabic Typesetting"/>
              </a:rPr>
              <a:t>Duodenum (called </a:t>
            </a:r>
            <a:r>
              <a:rPr lang="en-IN" sz="1800" b="1" smtClean="0">
                <a:latin typeface="Andalus"/>
                <a:ea typeface="Arabic Typesetting"/>
                <a:cs typeface="Arabic Typesetting"/>
              </a:rPr>
              <a:t>Duodenal ulcer)</a:t>
            </a:r>
          </a:p>
          <a:p>
            <a:pPr algn="just" eaLnBrk="1" hangingPunct="1">
              <a:lnSpc>
                <a:spcPct val="200000"/>
              </a:lnSpc>
              <a:buFontTx/>
              <a:buNone/>
            </a:pPr>
            <a:r>
              <a:rPr lang="en-IN" sz="1800" b="1" smtClean="0">
                <a:latin typeface="Andalus"/>
                <a:ea typeface="Arabic Typesetting"/>
                <a:cs typeface="Arabic Typesetting"/>
              </a:rPr>
              <a:t>Types of peptic ulcers:</a:t>
            </a:r>
          </a:p>
          <a:p>
            <a:pPr algn="just" eaLnBrk="1" hangingPunct="1">
              <a:lnSpc>
                <a:spcPct val="200000"/>
              </a:lnSpc>
              <a:buFontTx/>
              <a:buNone/>
            </a:pPr>
            <a:r>
              <a:rPr lang="en-IN" sz="1800" smtClean="0">
                <a:latin typeface="Andalus"/>
                <a:ea typeface="Arabic Typesetting"/>
                <a:cs typeface="Arabic Typesetting"/>
              </a:rPr>
              <a:t>	Type I: Ulcer along the lesser curve of stomach</a:t>
            </a:r>
          </a:p>
          <a:p>
            <a:pPr algn="just" eaLnBrk="1" hangingPunct="1">
              <a:lnSpc>
                <a:spcPct val="200000"/>
              </a:lnSpc>
              <a:buFontTx/>
              <a:buNone/>
            </a:pPr>
            <a:r>
              <a:rPr lang="en-IN" sz="1800" smtClean="0">
                <a:latin typeface="Andalus"/>
                <a:ea typeface="Arabic Typesetting"/>
                <a:cs typeface="Arabic Typesetting"/>
              </a:rPr>
              <a:t>	Type II: Two ulcers present - one gastric, one duodenal</a:t>
            </a:r>
          </a:p>
          <a:p>
            <a:pPr algn="just" eaLnBrk="1" hangingPunct="1">
              <a:lnSpc>
                <a:spcPct val="200000"/>
              </a:lnSpc>
              <a:buFontTx/>
              <a:buNone/>
            </a:pPr>
            <a:r>
              <a:rPr lang="en-IN" sz="1800" smtClean="0">
                <a:latin typeface="Andalus"/>
                <a:ea typeface="Arabic Typesetting"/>
                <a:cs typeface="Arabic Typesetting"/>
              </a:rPr>
              <a:t>	Type III: Prepyloric ulcer</a:t>
            </a:r>
          </a:p>
          <a:p>
            <a:pPr algn="just" eaLnBrk="1" hangingPunct="1">
              <a:lnSpc>
                <a:spcPct val="200000"/>
              </a:lnSpc>
              <a:buFontTx/>
              <a:buNone/>
            </a:pPr>
            <a:r>
              <a:rPr lang="en-IN" sz="1800" smtClean="0">
                <a:latin typeface="Andalus"/>
                <a:ea typeface="Arabic Typesetting"/>
                <a:cs typeface="Arabic Typesetting"/>
              </a:rPr>
              <a:t>	Type IV: Proximal gastroesophageal ulcer</a:t>
            </a:r>
          </a:p>
          <a:p>
            <a:pPr algn="just" eaLnBrk="1" hangingPunct="1">
              <a:lnSpc>
                <a:spcPct val="200000"/>
              </a:lnSpc>
              <a:buFontTx/>
              <a:buNone/>
            </a:pPr>
            <a:r>
              <a:rPr lang="en-IN" sz="1800" smtClean="0">
                <a:latin typeface="Andalus"/>
                <a:ea typeface="Arabic Typesetting"/>
                <a:cs typeface="Arabic Typesetting"/>
              </a:rPr>
              <a:t>	Type V: Anywhere</a:t>
            </a:r>
          </a:p>
        </p:txBody>
      </p:sp>
    </p:spTree>
    <p:extLst>
      <p:ext uri="{BB962C8B-B14F-4D97-AF65-F5344CB8AC3E}">
        <p14:creationId xmlns:p14="http://schemas.microsoft.com/office/powerpoint/2010/main" val="483263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620688"/>
            <a:ext cx="6841356" cy="536575"/>
          </a:xfrm>
        </p:spPr>
        <p:txBody>
          <a:bodyPr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  <a:defRPr/>
            </a:pPr>
            <a:r>
              <a:rPr sz="3400" b="1" spc="315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ERYTHROLEUKOPLAKIA</a:t>
            </a:r>
            <a:endParaRPr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0" y="1628775"/>
            <a:ext cx="5292725" cy="4610878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2413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ts val="100"/>
              </a:spcBef>
              <a:buFont typeface="Arial MT"/>
              <a:buChar char="•"/>
              <a:defRPr/>
            </a:pPr>
            <a:r>
              <a:rPr lang="en-US" sz="2000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</a:rPr>
              <a:t>Erythroleukoplakia</a:t>
            </a:r>
            <a:r>
              <a:rPr lang="en-US" sz="1600" dirty="0" smtClean="0">
                <a:latin typeface="Andalus" pitchFamily="18" charset="-78"/>
              </a:rPr>
              <a:t> (also termed speckled  leukoplakia, </a:t>
            </a:r>
            <a:r>
              <a:rPr lang="en-US" sz="1600" dirty="0" err="1" smtClean="0">
                <a:latin typeface="Andalus" pitchFamily="18" charset="-78"/>
              </a:rPr>
              <a:t>erythroleukoplasia</a:t>
            </a:r>
            <a:r>
              <a:rPr lang="en-US" sz="1600" dirty="0" smtClean="0">
                <a:latin typeface="Andalus" pitchFamily="18" charset="-78"/>
              </a:rPr>
              <a:t> or  </a:t>
            </a:r>
            <a:r>
              <a:rPr lang="en-US" sz="1600" dirty="0" err="1" smtClean="0">
                <a:latin typeface="Andalus" pitchFamily="18" charset="-78"/>
              </a:rPr>
              <a:t>leukoerythroplasia</a:t>
            </a:r>
            <a:r>
              <a:rPr lang="en-US" sz="1600" dirty="0" smtClean="0">
                <a:latin typeface="Andalus" pitchFamily="18" charset="-78"/>
              </a:rPr>
              <a:t>) is a non-homogenous lesion of  mixed </a:t>
            </a:r>
            <a:r>
              <a:rPr lang="en-US" sz="16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</a:rPr>
              <a:t>white</a:t>
            </a:r>
            <a:r>
              <a:rPr lang="en-US" sz="1600" dirty="0" smtClean="0">
                <a:latin typeface="Andalus" pitchFamily="18" charset="-78"/>
              </a:rPr>
              <a:t> (</a:t>
            </a:r>
            <a:r>
              <a:rPr lang="en-US" sz="1600" dirty="0" err="1" smtClean="0">
                <a:latin typeface="Andalus" pitchFamily="18" charset="-78"/>
              </a:rPr>
              <a:t>keratotic</a:t>
            </a:r>
            <a:r>
              <a:rPr lang="en-US" sz="1600" dirty="0" smtClean="0">
                <a:latin typeface="Andalus" pitchFamily="18" charset="-78"/>
              </a:rPr>
              <a:t>) and </a:t>
            </a:r>
            <a:r>
              <a:rPr lang="en-US" sz="1600" b="1" dirty="0" smtClean="0">
                <a:solidFill>
                  <a:srgbClr val="FF0000"/>
                </a:solidFill>
                <a:latin typeface="Andalus" pitchFamily="18" charset="-78"/>
              </a:rPr>
              <a:t>red (atrophic) color</a:t>
            </a:r>
            <a:r>
              <a:rPr lang="en-US" sz="1600" dirty="0" smtClean="0">
                <a:latin typeface="Andalus" pitchFamily="18" charset="-78"/>
              </a:rPr>
              <a:t>.  </a:t>
            </a:r>
            <a:r>
              <a:rPr lang="en-US" sz="2000" u="sng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dalus" pitchFamily="18" charset="-78"/>
              </a:rPr>
              <a:t>Erythroplakia</a:t>
            </a:r>
            <a:r>
              <a:rPr lang="en-US" sz="1600" dirty="0" smtClean="0">
                <a:latin typeface="Andalus" pitchFamily="18" charset="-78"/>
              </a:rPr>
              <a:t> (</a:t>
            </a:r>
            <a:r>
              <a:rPr lang="en-US" sz="1600" dirty="0" err="1" smtClean="0">
                <a:latin typeface="Andalus" pitchFamily="18" charset="-78"/>
              </a:rPr>
              <a:t>erythroplasia</a:t>
            </a:r>
            <a:r>
              <a:rPr lang="en-US" sz="1600" dirty="0" smtClean="0">
                <a:latin typeface="Andalus" pitchFamily="18" charset="-78"/>
              </a:rPr>
              <a:t>) is an entirely </a:t>
            </a:r>
            <a:r>
              <a:rPr lang="en-US" sz="1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alus" pitchFamily="18" charset="-78"/>
              </a:rPr>
              <a:t>red patch</a:t>
            </a:r>
            <a:r>
              <a:rPr lang="en-US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dalus" pitchFamily="18" charset="-78"/>
              </a:rPr>
              <a:t>  </a:t>
            </a:r>
            <a:r>
              <a:rPr lang="en-US" sz="1600" dirty="0" smtClean="0">
                <a:latin typeface="Andalus" pitchFamily="18" charset="-78"/>
              </a:rPr>
              <a:t>that cannot be attributed to any other cause. </a:t>
            </a:r>
            <a:endParaRPr lang="en-US" sz="1600" dirty="0" smtClean="0">
              <a:latin typeface="Andalus" pitchFamily="18" charset="-78"/>
            </a:endParaRPr>
          </a:p>
          <a:p>
            <a:pPr algn="just" eaLnBrk="1" hangingPunct="1">
              <a:lnSpc>
                <a:spcPct val="150000"/>
              </a:lnSpc>
              <a:spcBef>
                <a:spcPts val="100"/>
              </a:spcBef>
              <a:buFont typeface="Arial MT"/>
              <a:buChar char="•"/>
              <a:defRPr/>
            </a:pPr>
            <a:endParaRPr lang="en-US" sz="1600" dirty="0">
              <a:latin typeface="Andalus" pitchFamily="18" charset="-78"/>
            </a:endParaRPr>
          </a:p>
          <a:p>
            <a:pPr algn="just" eaLnBrk="1" hangingPunct="1">
              <a:lnSpc>
                <a:spcPct val="150000"/>
              </a:lnSpc>
              <a:spcBef>
                <a:spcPts val="100"/>
              </a:spcBef>
              <a:buFont typeface="Arial MT"/>
              <a:buChar char="•"/>
              <a:defRPr/>
            </a:pPr>
            <a:r>
              <a:rPr lang="en-US" sz="1600" dirty="0" smtClean="0">
                <a:latin typeface="Andalus" pitchFamily="18" charset="-78"/>
              </a:rPr>
              <a:t>Image- </a:t>
            </a:r>
            <a:r>
              <a:rPr lang="en-US" sz="1600" dirty="0" err="1" smtClean="0">
                <a:latin typeface="Andalus" pitchFamily="18" charset="-78"/>
              </a:rPr>
              <a:t>Erythroleukoplakia</a:t>
            </a:r>
            <a:r>
              <a:rPr lang="en-US" sz="1600" dirty="0" smtClean="0">
                <a:latin typeface="Andalus" pitchFamily="18" charset="-78"/>
              </a:rPr>
              <a:t> ("speckled leukoplakia"),  left commissure. Biopsy showed mild epithelial  dysplasia and candida infection. Antifungal  medication may turn this type of lesion into a  homogenous leukoplakia (i.e. the </a:t>
            </a:r>
            <a:r>
              <a:rPr lang="en-US" sz="1600" dirty="0" smtClean="0">
                <a:solidFill>
                  <a:srgbClr val="FF0000"/>
                </a:solidFill>
                <a:latin typeface="Andalus" pitchFamily="18" charset="-78"/>
              </a:rPr>
              <a:t>red areas </a:t>
            </a:r>
            <a:r>
              <a:rPr lang="en-US" sz="1600" dirty="0" smtClean="0">
                <a:latin typeface="Andalus" pitchFamily="18" charset="-78"/>
              </a:rPr>
              <a:t>would  disappear)</a:t>
            </a:r>
          </a:p>
        </p:txBody>
      </p:sp>
      <p:pic>
        <p:nvPicPr>
          <p:cNvPr id="14340" name="object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2133600"/>
            <a:ext cx="369411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3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10595" name="Picture 4" descr="C:\Users\user\Desktop\peptic-ulcer-11-6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6879990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111619" name="Picture 2" descr="C:\Users\user\Desktop\Gastric+ulcer+Duodenal+Ulcer+Lying+down+or+vomiting+Eating+Relived+b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165515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sp>
        <p:nvSpPr>
          <p:cNvPr id="1126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IN" smtClean="0"/>
          </a:p>
        </p:txBody>
      </p:sp>
      <p:pic>
        <p:nvPicPr>
          <p:cNvPr id="1126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380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0" y="1412776"/>
            <a:ext cx="9144000" cy="4378325"/>
          </a:xfrm>
        </p:spPr>
        <p:txBody>
          <a:bodyPr/>
          <a:lstStyle/>
          <a:p>
            <a:r>
              <a:rPr lang="en-US" sz="8000" b="1" smtClean="0">
                <a:latin typeface="Algerian" pitchFamily="82" charset="0"/>
              </a:rPr>
              <a:t>GASTRIC CANCER</a:t>
            </a:r>
            <a:endParaRPr lang="en-IN" sz="8000" b="1" smtClean="0">
              <a:latin typeface="Algerian" pitchFamily="82" charset="0"/>
            </a:endParaRPr>
          </a:p>
        </p:txBody>
      </p:sp>
      <p:sp>
        <p:nvSpPr>
          <p:cNvPr id="1136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65532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6361" y="620688"/>
            <a:ext cx="7416800" cy="5080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lgerian" pitchFamily="82" charset="0"/>
              </a:rPr>
              <a:t>WHO GASTRIC NEOPLASMS</a:t>
            </a:r>
            <a:endParaRPr lang="en-IN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114691" name="Content Placeholder 2"/>
          <p:cNvSpPr>
            <a:spLocks noGrp="1"/>
          </p:cNvSpPr>
          <p:nvPr>
            <p:ph idx="1"/>
          </p:nvPr>
        </p:nvSpPr>
        <p:spPr>
          <a:xfrm>
            <a:off x="179388" y="1600200"/>
            <a:ext cx="8964612" cy="4525963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US" sz="2800" b="1" smtClean="0">
                <a:latin typeface="Tw Cen MT" pitchFamily="34" charset="0"/>
              </a:rPr>
              <a:t>Epithelial Tumors:</a:t>
            </a:r>
            <a:r>
              <a:rPr lang="en-US" sz="2800" smtClean="0">
                <a:latin typeface="Tw Cen MT" pitchFamily="34" charset="0"/>
              </a:rPr>
              <a:t> Adenomatous polyps, Adenocarcinoma (papillary, tubular, mucinous, signet ring, adenosquamous, unclassified), Small cell, Carcinoid (neuroendocrine)</a:t>
            </a:r>
          </a:p>
          <a:p>
            <a:pPr algn="just">
              <a:lnSpc>
                <a:spcPct val="150000"/>
              </a:lnSpc>
            </a:pPr>
            <a:r>
              <a:rPr lang="en-US" sz="2800" b="1" smtClean="0">
                <a:latin typeface="Tw Cen MT" pitchFamily="34" charset="0"/>
              </a:rPr>
              <a:t>Nonepithelial Tumors</a:t>
            </a:r>
            <a:r>
              <a:rPr lang="en-US" sz="2800" smtClean="0">
                <a:latin typeface="Tw Cen MT" pitchFamily="34" charset="0"/>
              </a:rPr>
              <a:t>:  Leiomyo(sarc)oma, Schwannoma, GIST, Granular Cell Tumor, Kaposi sarcoma</a:t>
            </a:r>
          </a:p>
          <a:p>
            <a:pPr algn="just">
              <a:lnSpc>
                <a:spcPct val="150000"/>
              </a:lnSpc>
            </a:pPr>
            <a:r>
              <a:rPr lang="en-US" sz="2800" smtClean="0">
                <a:latin typeface="Tw Cen MT" pitchFamily="34" charset="0"/>
              </a:rPr>
              <a:t>Malignant Lymphomas:</a:t>
            </a:r>
            <a:endParaRPr lang="en-IN" sz="2800" smtClean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6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3"/>
          <p:cNvSpPr>
            <a:spLocks noGrp="1"/>
          </p:cNvSpPr>
          <p:nvPr>
            <p:ph type="title"/>
          </p:nvPr>
        </p:nvSpPr>
        <p:spPr>
          <a:xfrm>
            <a:off x="-324544" y="620688"/>
            <a:ext cx="7416800" cy="508000"/>
          </a:xfrm>
        </p:spPr>
        <p:txBody>
          <a:bodyPr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Algerian" pitchFamily="82" charset="0"/>
              </a:rPr>
              <a:t>ETIOLOGY</a:t>
            </a:r>
            <a:endParaRPr lang="en-IN" sz="5400" b="1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115715" name="Content Placeholder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Pernicious anemia.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Blood group A.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Gastric ulcer .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Family history of gastric cancer.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Smoking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Being overweight or obese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Stomach surgery for an ulcer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Epstein-Barr virus infection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Working in coal, metal, timber, or rubber industries</a:t>
            </a:r>
            <a:endParaRPr lang="en-IN" sz="2000" smtClean="0"/>
          </a:p>
        </p:txBody>
      </p:sp>
      <p:sp>
        <p:nvSpPr>
          <p:cNvPr id="11571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52578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Exposure to asbestos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Infection with Helicobacter pylori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Long-term stomach inflammation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Polyp larger than 2 centimeters in your stomach</a:t>
            </a:r>
          </a:p>
          <a:p>
            <a:pPr algn="just">
              <a:lnSpc>
                <a:spcPct val="150000"/>
              </a:lnSpc>
            </a:pPr>
            <a:r>
              <a:rPr lang="en-IN" sz="2000" smtClean="0">
                <a:latin typeface="Tw Cen MT" pitchFamily="34" charset="0"/>
              </a:rPr>
              <a:t>Diet high in smoked, pickled, or salty foods</a:t>
            </a:r>
          </a:p>
          <a:p>
            <a:endParaRPr lang="en-IN" sz="2000" smtClean="0"/>
          </a:p>
        </p:txBody>
      </p:sp>
    </p:spTree>
    <p:extLst>
      <p:ext uri="{BB962C8B-B14F-4D97-AF65-F5344CB8AC3E}">
        <p14:creationId xmlns:p14="http://schemas.microsoft.com/office/powerpoint/2010/main" val="79140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>
          <a:xfrm>
            <a:off x="-34706" y="620688"/>
            <a:ext cx="7416800" cy="5080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lgerian" pitchFamily="82" charset="0"/>
              </a:rPr>
              <a:t>CLINICAL FEATURES</a:t>
            </a:r>
            <a:endParaRPr lang="en-IN" dirty="0" smtClean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116739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N" sz="2400" smtClean="0">
                <a:latin typeface="Andalus"/>
              </a:rPr>
              <a:t>Weight loss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Andalus"/>
              </a:rPr>
              <a:t>Anorexia/early satiety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Andalus"/>
              </a:rPr>
              <a:t>Abdominal pain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Andalus"/>
              </a:rPr>
              <a:t>Nausea, vomiting, bloating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Andalus"/>
              </a:rPr>
              <a:t>Acute GI bleeding (5%)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Andalus"/>
              </a:rPr>
              <a:t>Chronic occult blood loss is common (iron deficiency anemia and heme-positive stool)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Andalus"/>
              </a:rPr>
              <a:t>Dysphagia (cardia)</a:t>
            </a:r>
          </a:p>
        </p:txBody>
      </p:sp>
    </p:spTree>
    <p:extLst>
      <p:ext uri="{BB962C8B-B14F-4D97-AF65-F5344CB8AC3E}">
        <p14:creationId xmlns:p14="http://schemas.microsoft.com/office/powerpoint/2010/main" val="74932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sp>
        <p:nvSpPr>
          <p:cNvPr id="117763" name="Content Placeholder 2"/>
          <p:cNvSpPr>
            <a:spLocks noGrp="1"/>
          </p:cNvSpPr>
          <p:nvPr>
            <p:ph idx="1"/>
          </p:nvPr>
        </p:nvSpPr>
        <p:spPr>
          <a:xfrm>
            <a:off x="0" y="1773238"/>
            <a:ext cx="9144000" cy="5084762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N" sz="2400" smtClean="0">
                <a:latin typeface="Aparajita"/>
              </a:rPr>
              <a:t>Supraclavicular (on the left referred to as </a:t>
            </a:r>
            <a:r>
              <a:rPr lang="en-IN" sz="2400" b="1" smtClean="0">
                <a:latin typeface="Aparajita"/>
              </a:rPr>
              <a:t>Virchow's node</a:t>
            </a:r>
            <a:r>
              <a:rPr lang="en-IN" sz="2400" smtClean="0">
                <a:latin typeface="Aparajita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Aparajita"/>
              </a:rPr>
              <a:t>Metastatic pleural effusion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Aparajita"/>
              </a:rPr>
              <a:t>Aspiration pneumonitis</a:t>
            </a:r>
          </a:p>
          <a:p>
            <a:pPr algn="just">
              <a:lnSpc>
                <a:spcPct val="150000"/>
              </a:lnSpc>
            </a:pPr>
            <a:r>
              <a:rPr lang="en-IN" sz="2400" smtClean="0">
                <a:latin typeface="Aparajita"/>
              </a:rPr>
              <a:t>An abdominal mass indicate a large primary tumor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400" smtClean="0">
                <a:latin typeface="Aparajita"/>
              </a:rPr>
              <a:t>	- Liver metastases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400" smtClean="0">
                <a:latin typeface="Aparajita"/>
              </a:rPr>
              <a:t>	- Carcinomatosis: </a:t>
            </a:r>
            <a:r>
              <a:rPr lang="en-IN" sz="2400" b="1" smtClean="0">
                <a:latin typeface="Aparajita"/>
              </a:rPr>
              <a:t>Krukenberg's tumor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IN" sz="2400" smtClean="0">
                <a:latin typeface="Aparajita"/>
              </a:rPr>
              <a:t>	- Palpable umbilical nodule (</a:t>
            </a:r>
            <a:r>
              <a:rPr lang="en-IN" sz="2400" b="1" smtClean="0">
                <a:latin typeface="Aparajita"/>
              </a:rPr>
              <a:t>Sister Joseph's nodule</a:t>
            </a:r>
            <a:r>
              <a:rPr lang="en-IN" sz="2400" smtClean="0">
                <a:latin typeface="Aparajita"/>
              </a:rPr>
              <a:t>) malignant ascites</a:t>
            </a:r>
          </a:p>
        </p:txBody>
      </p:sp>
    </p:spTree>
    <p:extLst>
      <p:ext uri="{BB962C8B-B14F-4D97-AF65-F5344CB8AC3E}">
        <p14:creationId xmlns:p14="http://schemas.microsoft.com/office/powerpoint/2010/main" val="365805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118787" name="Picture 20" descr="GI02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118788" name="Picture 3" descr="C:\Users\user\Desktop\7356273790-FINN1-RINGS-0.A-YG-V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581525"/>
            <a:ext cx="20510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8145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smtClean="0"/>
          </a:p>
        </p:txBody>
      </p:sp>
      <p:pic>
        <p:nvPicPr>
          <p:cNvPr id="1198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1809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4">
      <a:dk1>
        <a:srgbClr val="4D4D4D"/>
      </a:dk1>
      <a:lt1>
        <a:srgbClr val="FFFFFF"/>
      </a:lt1>
      <a:dk2>
        <a:srgbClr val="000000"/>
      </a:dk2>
      <a:lt2>
        <a:srgbClr val="9B6902"/>
      </a:lt2>
      <a:accent1>
        <a:srgbClr val="C75E00"/>
      </a:accent1>
      <a:accent2>
        <a:srgbClr val="FED416"/>
      </a:accent2>
      <a:accent3>
        <a:srgbClr val="FFFFFF"/>
      </a:accent3>
      <a:accent4>
        <a:srgbClr val="404040"/>
      </a:accent4>
      <a:accent5>
        <a:srgbClr val="E0B6AA"/>
      </a:accent5>
      <a:accent6>
        <a:srgbClr val="E6C013"/>
      </a:accent6>
      <a:hlink>
        <a:srgbClr val="EE6600"/>
      </a:hlink>
      <a:folHlink>
        <a:srgbClr val="EAEAEA"/>
      </a:folHlink>
    </a:clrScheme>
    <a:fontScheme name="templa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D5E1F3"/>
        </a:lt2>
        <a:accent1>
          <a:srgbClr val="BC4417"/>
        </a:accent1>
        <a:accent2>
          <a:srgbClr val="CF9C1C"/>
        </a:accent2>
        <a:accent3>
          <a:srgbClr val="FFFFFF"/>
        </a:accent3>
        <a:accent4>
          <a:srgbClr val="404040"/>
        </a:accent4>
        <a:accent5>
          <a:srgbClr val="DAB0AB"/>
        </a:accent5>
        <a:accent6>
          <a:srgbClr val="BB8D18"/>
        </a:accent6>
        <a:hlink>
          <a:srgbClr val="E8C97C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986615"/>
        </a:lt2>
        <a:accent1>
          <a:srgbClr val="BF4413"/>
        </a:accent1>
        <a:accent2>
          <a:srgbClr val="FFAB21"/>
        </a:accent2>
        <a:accent3>
          <a:srgbClr val="FFFFFF"/>
        </a:accent3>
        <a:accent4>
          <a:srgbClr val="404040"/>
        </a:accent4>
        <a:accent5>
          <a:srgbClr val="DCB0AA"/>
        </a:accent5>
        <a:accent6>
          <a:srgbClr val="E79B1D"/>
        </a:accent6>
        <a:hlink>
          <a:srgbClr val="C5A3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4A1B17"/>
        </a:lt2>
        <a:accent1>
          <a:srgbClr val="C66C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DFBAAA"/>
        </a:accent5>
        <a:accent6>
          <a:srgbClr val="E6C013"/>
        </a:accent6>
        <a:hlink>
          <a:srgbClr val="FFDE9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9B6902"/>
        </a:lt2>
        <a:accent1>
          <a:srgbClr val="C75E00"/>
        </a:accent1>
        <a:accent2>
          <a:srgbClr val="FED416"/>
        </a:accent2>
        <a:accent3>
          <a:srgbClr val="FFFFFF"/>
        </a:accent3>
        <a:accent4>
          <a:srgbClr val="404040"/>
        </a:accent4>
        <a:accent5>
          <a:srgbClr val="E0B6AA"/>
        </a:accent5>
        <a:accent6>
          <a:srgbClr val="E6C013"/>
        </a:accent6>
        <a:hlink>
          <a:srgbClr val="EE66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570301"/>
        </a:lt2>
        <a:accent1>
          <a:srgbClr val="D37E00"/>
        </a:accent1>
        <a:accent2>
          <a:srgbClr val="F5CB03"/>
        </a:accent2>
        <a:accent3>
          <a:srgbClr val="FFFFFF"/>
        </a:accent3>
        <a:accent4>
          <a:srgbClr val="404040"/>
        </a:accent4>
        <a:accent5>
          <a:srgbClr val="E6C0AA"/>
        </a:accent5>
        <a:accent6>
          <a:srgbClr val="DEB802"/>
        </a:accent6>
        <a:hlink>
          <a:srgbClr val="D860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713C0C"/>
        </a:lt2>
        <a:accent1>
          <a:srgbClr val="E4B058"/>
        </a:accent1>
        <a:accent2>
          <a:srgbClr val="FDD912"/>
        </a:accent2>
        <a:accent3>
          <a:srgbClr val="FFFFFF"/>
        </a:accent3>
        <a:accent4>
          <a:srgbClr val="404040"/>
        </a:accent4>
        <a:accent5>
          <a:srgbClr val="EFD4B4"/>
        </a:accent5>
        <a:accent6>
          <a:srgbClr val="E5C40F"/>
        </a:accent6>
        <a:hlink>
          <a:srgbClr val="E0630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953900"/>
        </a:lt2>
        <a:accent1>
          <a:srgbClr val="B65300"/>
        </a:accent1>
        <a:accent2>
          <a:srgbClr val="CE6A00"/>
        </a:accent2>
        <a:accent3>
          <a:srgbClr val="FFFFFF"/>
        </a:accent3>
        <a:accent4>
          <a:srgbClr val="404040"/>
        </a:accent4>
        <a:accent5>
          <a:srgbClr val="D7B3AA"/>
        </a:accent5>
        <a:accent6>
          <a:srgbClr val="BA5F00"/>
        </a:accent6>
        <a:hlink>
          <a:srgbClr val="F0A806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D87200"/>
        </a:lt2>
        <a:accent1>
          <a:srgbClr val="E29B07"/>
        </a:accent1>
        <a:accent2>
          <a:srgbClr val="EDBF03"/>
        </a:accent2>
        <a:accent3>
          <a:srgbClr val="FFFFFF"/>
        </a:accent3>
        <a:accent4>
          <a:srgbClr val="404040"/>
        </a:accent4>
        <a:accent5>
          <a:srgbClr val="EECBAA"/>
        </a:accent5>
        <a:accent6>
          <a:srgbClr val="D7AD02"/>
        </a:accent6>
        <a:hlink>
          <a:srgbClr val="7CA43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D24D06"/>
        </a:lt2>
        <a:accent1>
          <a:srgbClr val="E59709"/>
        </a:accent1>
        <a:accent2>
          <a:srgbClr val="E9AC24"/>
        </a:accent2>
        <a:accent3>
          <a:srgbClr val="FFFFFF"/>
        </a:accent3>
        <a:accent4>
          <a:srgbClr val="404040"/>
        </a:accent4>
        <a:accent5>
          <a:srgbClr val="F0C9AA"/>
        </a:accent5>
        <a:accent6>
          <a:srgbClr val="D39B20"/>
        </a:accent6>
        <a:hlink>
          <a:srgbClr val="F7B80B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CD5003"/>
        </a:lt2>
        <a:accent1>
          <a:srgbClr val="419DCF"/>
        </a:accent1>
        <a:accent2>
          <a:srgbClr val="BC1F1F"/>
        </a:accent2>
        <a:accent3>
          <a:srgbClr val="FFFFFF"/>
        </a:accent3>
        <a:accent4>
          <a:srgbClr val="404040"/>
        </a:accent4>
        <a:accent5>
          <a:srgbClr val="B0CCE4"/>
        </a:accent5>
        <a:accent6>
          <a:srgbClr val="AA1B1B"/>
        </a:accent6>
        <a:hlink>
          <a:srgbClr val="FFE42F"/>
        </a:hlink>
        <a:folHlink>
          <a:srgbClr val="FFE6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DF2905"/>
        </a:lt2>
        <a:accent1>
          <a:srgbClr val="D05203"/>
        </a:accent1>
        <a:accent2>
          <a:srgbClr val="72A3E1"/>
        </a:accent2>
        <a:accent3>
          <a:srgbClr val="FFFFFF"/>
        </a:accent3>
        <a:accent4>
          <a:srgbClr val="404040"/>
        </a:accent4>
        <a:accent5>
          <a:srgbClr val="E4B3AA"/>
        </a:accent5>
        <a:accent6>
          <a:srgbClr val="6793CC"/>
        </a:accent6>
        <a:hlink>
          <a:srgbClr val="F3A10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276</TotalTime>
  <Words>4666</Words>
  <Application>Microsoft Office PowerPoint</Application>
  <PresentationFormat>On-screen Show (4:3)</PresentationFormat>
  <Paragraphs>869</Paragraphs>
  <Slides>209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209</vt:i4>
      </vt:variant>
    </vt:vector>
  </HeadingPairs>
  <TitlesOfParts>
    <vt:vector size="212" baseType="lpstr">
      <vt:lpstr>template</vt:lpstr>
      <vt:lpstr>Custom Design</vt:lpstr>
      <vt:lpstr>Image Document</vt:lpstr>
      <vt:lpstr>PowerPoint Presentation</vt:lpstr>
      <vt:lpstr>LEUKOPLAKIA</vt:lpstr>
      <vt:lpstr>PowerPoint Presentation</vt:lpstr>
      <vt:lpstr>PowerPoint Presentation</vt:lpstr>
      <vt:lpstr>STATISTICAL  DATA</vt:lpstr>
      <vt:lpstr>PowerPoint Presentation</vt:lpstr>
      <vt:lpstr>SITES OF PREDILECTION</vt:lpstr>
      <vt:lpstr>CLINICAL FORMS</vt:lpstr>
      <vt:lpstr>ERYTHROLEUKOPLAKIA</vt:lpstr>
      <vt:lpstr>ORAL HAIRY LEUKOPLAKIA</vt:lpstr>
      <vt:lpstr>CLINICAL SIGNIFICANCE</vt:lpstr>
      <vt:lpstr>HISTOLOGIC APPEARANCE</vt:lpstr>
      <vt:lpstr>DIAGNOSIS</vt:lpstr>
      <vt:lpstr>HOW CAN LEUKOPLAKIA BE PREVENTED?</vt:lpstr>
      <vt:lpstr>PLEOMORPHIC ADENOMA</vt:lpstr>
      <vt:lpstr>Pleomorphic Adenoma</vt:lpstr>
      <vt:lpstr>Pleomorphic Adenoma</vt:lpstr>
      <vt:lpstr>Pleomorphic Adenoma</vt:lpstr>
      <vt:lpstr>PowerPoint Presentation</vt:lpstr>
      <vt:lpstr>PowerPoint Presentation</vt:lpstr>
      <vt:lpstr>Pleomorphic Adenoma</vt:lpstr>
      <vt:lpstr>Pleomorphic Adenoma</vt:lpstr>
      <vt:lpstr>SQUAMOUS CELL CARCINOMA</vt:lpstr>
      <vt:lpstr>PowerPoint Presentation</vt:lpstr>
      <vt:lpstr>PowerPoint Presentation</vt:lpstr>
      <vt:lpstr>⦿ Possible sites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GASTROINTESTINAL TRACT</vt:lpstr>
      <vt:lpstr>oESOPHAGUS</vt:lpstr>
      <vt:lpstr>PowerPoint Presentation</vt:lpstr>
      <vt:lpstr>PowerPoint Presentation</vt:lpstr>
      <vt:lpstr>Fistulae</vt:lpstr>
      <vt:lpstr>PowerPoint Presentation</vt:lpstr>
      <vt:lpstr>B) Hiatal Hernia Upward protrusion of part of stomach through diaphragmatic oesophageal foramen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BARRETT’S OESOPHAGUS</vt:lpstr>
      <vt:lpstr>Barrett’s   Esophagus</vt:lpstr>
      <vt:lpstr>PowerPoint Presentation</vt:lpstr>
      <vt:lpstr>PowerPoint Presentation</vt:lpstr>
      <vt:lpstr>PowerPoint Presentation</vt:lpstr>
      <vt:lpstr>ESOPHAGEAL CARCINOMA</vt:lpstr>
      <vt:lpstr>SQUAMOUS  CELL  CARCINOMA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ADENOCARCINOMA</vt:lpstr>
      <vt:lpstr>PowerPoint Presentation</vt:lpstr>
      <vt:lpstr>PowerPoint Presentation</vt:lpstr>
      <vt:lpstr>Stomach</vt:lpstr>
      <vt:lpstr>PowerPoint Presentation</vt:lpstr>
      <vt:lpstr>PowerPoint Presentation</vt:lpstr>
      <vt:lpstr>Normal gastric mucosa</vt:lpstr>
      <vt:lpstr>Gastritis </vt:lpstr>
      <vt:lpstr>Acute Gastritis</vt:lpstr>
      <vt:lpstr>Chronic Gastritis</vt:lpstr>
      <vt:lpstr>Autoimmune Chronic Gastritis</vt:lpstr>
      <vt:lpstr>PowerPoint Presentation</vt:lpstr>
      <vt:lpstr>Helicobacter pylori</vt:lpstr>
      <vt:lpstr>PowerPoint Presentation</vt:lpstr>
      <vt:lpstr>Helicobacter Gastritis</vt:lpstr>
      <vt:lpstr>PEPTC  ULCER DISEASE</vt:lpstr>
      <vt:lpstr>PowerPoint Presentation</vt:lpstr>
      <vt:lpstr>PowerPoint Presentation</vt:lpstr>
      <vt:lpstr>PowerPoint Presentation</vt:lpstr>
      <vt:lpstr>ETIOLOGICAL FACTORS</vt:lpstr>
      <vt:lpstr>PowerPoint Presentation</vt:lpstr>
      <vt:lpstr>PowerPoint Presentation</vt:lpstr>
      <vt:lpstr>GROSS</vt:lpstr>
      <vt:lpstr>MICROSCOPY</vt:lpstr>
      <vt:lpstr>CLASSIFICATION</vt:lpstr>
      <vt:lpstr>PowerPoint Presentation</vt:lpstr>
      <vt:lpstr>PowerPoint Presentation</vt:lpstr>
      <vt:lpstr>PowerPoint Presentation</vt:lpstr>
      <vt:lpstr>GASTRIC CANCER</vt:lpstr>
      <vt:lpstr>WHO GASTRIC NEOPLASMS</vt:lpstr>
      <vt:lpstr>ETIOLOGY</vt:lpstr>
      <vt:lpstr>CLINICAL FEATURES</vt:lpstr>
      <vt:lpstr>PowerPoint Presentation</vt:lpstr>
      <vt:lpstr>PowerPoint Presentation</vt:lpstr>
      <vt:lpstr>PowerPoint Presentation</vt:lpstr>
      <vt:lpstr>PowerPoint Presentation</vt:lpstr>
      <vt:lpstr>The four most common primary malignant gastric neoplasms</vt:lpstr>
      <vt:lpstr>EARLY GASTRIC CANCER</vt:lpstr>
      <vt:lpstr>ADVANCED GASTRIC CANCER</vt:lpstr>
      <vt:lpstr>BORMANN CLASSIFICATION</vt:lpstr>
      <vt:lpstr>PowerPoint Presentation</vt:lpstr>
      <vt:lpstr>PowerPoint Presentation</vt:lpstr>
      <vt:lpstr>PowerPoint Presentation</vt:lpstr>
      <vt:lpstr>GIST</vt:lpstr>
      <vt:lpstr>PowerPoint Presentation</vt:lpstr>
      <vt:lpstr>PowerPoint Presentation</vt:lpstr>
      <vt:lpstr>PowerPoint Presentation</vt:lpstr>
      <vt:lpstr>PowerPoint Presentation</vt:lpstr>
      <vt:lpstr>Typhoid</vt:lpstr>
      <vt:lpstr> TYPHOID</vt:lpstr>
      <vt:lpstr>PowerPoint Presentation</vt:lpstr>
      <vt:lpstr>PowerPoint Presentation</vt:lpstr>
      <vt:lpstr>Pathogenesis</vt:lpstr>
      <vt:lpstr>PowerPoint Presentation</vt:lpstr>
      <vt:lpstr>PowerPoint Presentation</vt:lpstr>
      <vt:lpstr>PowerPoint Presentation</vt:lpstr>
      <vt:lpstr>PowerPoint Presentation</vt:lpstr>
      <vt:lpstr>Peyer’s patches</vt:lpstr>
      <vt:lpstr>PowerPoint Presentation</vt:lpstr>
      <vt:lpstr>PowerPoint Presentation</vt:lpstr>
      <vt:lpstr>PowerPoint Presentation</vt:lpstr>
      <vt:lpstr>PowerPoint Presentation</vt:lpstr>
      <vt:lpstr>Gastrointestinal Tuberculosis</vt:lpstr>
      <vt:lpstr>PowerPoint Presentation</vt:lpstr>
      <vt:lpstr>Clinical presentation</vt:lpstr>
      <vt:lpstr>Investigations</vt:lpstr>
      <vt:lpstr>Intestinal tuberculosis</vt:lpstr>
      <vt:lpstr>PowerPoint Presentation</vt:lpstr>
      <vt:lpstr>PowerPoint Presentation</vt:lpstr>
      <vt:lpstr>AMOEBIC ULCER</vt:lpstr>
      <vt:lpstr>Clinical presentation</vt:lpstr>
      <vt:lpstr>PowerPoint Presentation</vt:lpstr>
      <vt:lpstr>Gross features</vt:lpstr>
      <vt:lpstr>Microscopic features </vt:lpstr>
      <vt:lpstr>PowerPoint Presentation</vt:lpstr>
      <vt:lpstr>PowerPoint Presentation</vt:lpstr>
      <vt:lpstr>PowerPoint Presentation</vt:lpstr>
      <vt:lpstr>THANK YOU</vt:lpstr>
      <vt:lpstr>Dr. Shubhi Saxena</vt:lpstr>
      <vt:lpstr>PowerPoint Presentation</vt:lpstr>
      <vt:lpstr>Etiopathogenesis of IBD</vt:lpstr>
      <vt:lpstr>ULCERATIVE COLITIS</vt:lpstr>
      <vt:lpstr>PowerPoint Presentation</vt:lpstr>
      <vt:lpstr>Clinical feature</vt:lpstr>
      <vt:lpstr>PowerPoint Presentation</vt:lpstr>
      <vt:lpstr>Extraintestinal manifestation </vt:lpstr>
      <vt:lpstr>Diagnosis</vt:lpstr>
      <vt:lpstr>Laboratory test</vt:lpstr>
      <vt:lpstr>Macroscopic feature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1) Active colitis</vt:lpstr>
      <vt:lpstr>PowerPoint Presentation</vt:lpstr>
      <vt:lpstr>Microscopic feature</vt:lpstr>
      <vt:lpstr>PowerPoint Presentation</vt:lpstr>
      <vt:lpstr>PowerPoint Presentation</vt:lpstr>
      <vt:lpstr>PowerPoint Presentation</vt:lpstr>
      <vt:lpstr>Complication of UC</vt:lpstr>
      <vt:lpstr>Endoscopy</vt:lpstr>
      <vt:lpstr>Radiology</vt:lpstr>
      <vt:lpstr>CROHN’S DISEASE</vt:lpstr>
      <vt:lpstr>PowerPoint Presentation</vt:lpstr>
      <vt:lpstr>Clinical features</vt:lpstr>
      <vt:lpstr>Diagnosis</vt:lpstr>
      <vt:lpstr> (1) Laboratory findings</vt:lpstr>
      <vt:lpstr>(2) Macroscopic features</vt:lpstr>
      <vt:lpstr>PowerPoint Presentation</vt:lpstr>
      <vt:lpstr>PowerPoint Presentation</vt:lpstr>
      <vt:lpstr>PowerPoint Presentation</vt:lpstr>
      <vt:lpstr>Microscopic features</vt:lpstr>
      <vt:lpstr>PowerPoint Presentation</vt:lpstr>
      <vt:lpstr>PowerPoint Presentation</vt:lpstr>
      <vt:lpstr>Barium enema</vt:lpstr>
      <vt:lpstr>Endoscopic biopsy</vt:lpstr>
      <vt:lpstr>PowerPoint Presentation</vt:lpstr>
      <vt:lpstr>Difference between UC &amp; CD</vt:lpstr>
      <vt:lpstr>PowerPoint Presentation</vt:lpstr>
      <vt:lpstr>PowerPoint Presentation</vt:lpstr>
      <vt:lpstr>TREATMENT</vt:lpstr>
      <vt:lpstr>PRECANCEROUS  LESIONS OF  INTESTINE</vt:lpstr>
      <vt:lpstr>INTESTINAL POLYPS</vt:lpstr>
      <vt:lpstr>TUBULAR  ADENOMA</vt:lpstr>
      <vt:lpstr>PowerPoint Presentation</vt:lpstr>
      <vt:lpstr>PowerPoint Presentation</vt:lpstr>
      <vt:lpstr>PowerPoint Presentation</vt:lpstr>
      <vt:lpstr>Villous  adenoma</vt:lpstr>
      <vt:lpstr>PowerPoint Presentation</vt:lpstr>
      <vt:lpstr>PowerPoint Presentation</vt:lpstr>
      <vt:lpstr>ADENOMA-CARCINOMA SEQUENCE</vt:lpstr>
      <vt:lpstr>PowerPoint Presentation</vt:lpstr>
      <vt:lpstr>HAMARTOMOUS  POLYP</vt:lpstr>
      <vt:lpstr>PowerPoint Presentation</vt:lpstr>
      <vt:lpstr>PowerPoint Presentation</vt:lpstr>
      <vt:lpstr>COLORECTAL CANCER</vt:lpstr>
      <vt:lpstr>PowerPoint Presentation</vt:lpstr>
      <vt:lpstr>CLINICAL FEATURES</vt:lpstr>
      <vt:lpstr>PATHOPHYSIOLOGY</vt:lpstr>
      <vt:lpstr>PowerPoint Presentation</vt:lpstr>
      <vt:lpstr>GROWTH PATTERNS</vt:lpstr>
      <vt:lpstr>PowerPoint Presentation</vt:lpstr>
      <vt:lpstr>MCQ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shubhi saxena</dc:creator>
  <cp:lastModifiedBy>shubhi saxena</cp:lastModifiedBy>
  <cp:revision>17</cp:revision>
  <dcterms:created xsi:type="dcterms:W3CDTF">2021-05-27T10:02:13Z</dcterms:created>
  <dcterms:modified xsi:type="dcterms:W3CDTF">2021-06-08T09:51:23Z</dcterms:modified>
</cp:coreProperties>
</file>