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72" r:id="rId6"/>
    <p:sldId id="259" r:id="rId7"/>
    <p:sldId id="260" r:id="rId8"/>
    <p:sldId id="273" r:id="rId9"/>
    <p:sldId id="261" r:id="rId10"/>
    <p:sldId id="262" r:id="rId11"/>
    <p:sldId id="263" r:id="rId12"/>
    <p:sldId id="264" r:id="rId13"/>
    <p:sldId id="265" r:id="rId14"/>
    <p:sldId id="266"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2/10/2017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2/10/2017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2/10/2017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2/10/2017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2/10/2017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PNEUMONIA</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DR. KUNTAL PATEL</a:t>
            </a:r>
          </a:p>
          <a:p>
            <a:r>
              <a:rPr lang="en-US" dirty="0" smtClean="0"/>
              <a:t>ASST. PROF</a:t>
            </a:r>
          </a:p>
          <a:p>
            <a:r>
              <a:rPr lang="en-US" dirty="0" smtClean="0"/>
              <a:t>PATHOLOGY</a:t>
            </a:r>
            <a:endParaRPr lang="en-US" dirty="0"/>
          </a:p>
        </p:txBody>
      </p:sp>
    </p:spTree>
    <p:extLst>
      <p:ext uri="{BB962C8B-B14F-4D97-AF65-F5344CB8AC3E}">
        <p14:creationId xmlns:p14="http://schemas.microsoft.com/office/powerpoint/2010/main" val="2701806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767072"/>
          </a:xfrm>
        </p:spPr>
        <p:txBody>
          <a:bodyPr>
            <a:normAutofit fontScale="85000" lnSpcReduction="20000"/>
          </a:bodyPr>
          <a:lstStyle/>
          <a:p>
            <a:pPr algn="just"/>
            <a:r>
              <a:rPr lang="en-US" dirty="0" smtClean="0"/>
              <a:t>Classically</a:t>
            </a:r>
            <a:r>
              <a:rPr lang="en-US" dirty="0"/>
              <a:t>, the onset of </a:t>
            </a:r>
            <a:r>
              <a:rPr lang="en-US" dirty="0" smtClean="0"/>
              <a:t>lobar pneumonia </a:t>
            </a:r>
            <a:r>
              <a:rPr lang="en-US" dirty="0"/>
              <a:t>is sudden. </a:t>
            </a:r>
            <a:endParaRPr lang="en-US" dirty="0" smtClean="0"/>
          </a:p>
          <a:p>
            <a:pPr algn="just"/>
            <a:endParaRPr lang="en-US" dirty="0"/>
          </a:p>
          <a:p>
            <a:pPr algn="just"/>
            <a:r>
              <a:rPr lang="en-US" dirty="0" smtClean="0"/>
              <a:t>The </a:t>
            </a:r>
            <a:r>
              <a:rPr lang="en-US" dirty="0"/>
              <a:t>major symptoms are: shaking </a:t>
            </a:r>
            <a:r>
              <a:rPr lang="en-US" dirty="0" smtClean="0"/>
              <a:t>chills, fever</a:t>
            </a:r>
            <a:r>
              <a:rPr lang="en-US" dirty="0"/>
              <a:t>, malaise with </a:t>
            </a:r>
            <a:r>
              <a:rPr lang="en-US" dirty="0" err="1"/>
              <a:t>pleuritic</a:t>
            </a:r>
            <a:r>
              <a:rPr lang="en-US" dirty="0"/>
              <a:t> chest pain, </a:t>
            </a:r>
            <a:r>
              <a:rPr lang="en-US" dirty="0" err="1"/>
              <a:t>dyspnoea</a:t>
            </a:r>
            <a:r>
              <a:rPr lang="en-US" dirty="0"/>
              <a:t> and </a:t>
            </a:r>
            <a:r>
              <a:rPr lang="en-US" dirty="0" smtClean="0"/>
              <a:t>cough with </a:t>
            </a:r>
            <a:r>
              <a:rPr lang="en-US" dirty="0"/>
              <a:t>expectoration which may be </a:t>
            </a:r>
            <a:r>
              <a:rPr lang="en-US" dirty="0" err="1"/>
              <a:t>mucoid</a:t>
            </a:r>
            <a:r>
              <a:rPr lang="en-US" dirty="0"/>
              <a:t>, purulent or </a:t>
            </a:r>
            <a:r>
              <a:rPr lang="en-US" dirty="0" smtClean="0"/>
              <a:t>even bloody</a:t>
            </a:r>
            <a:r>
              <a:rPr lang="en-US" dirty="0"/>
              <a:t>. </a:t>
            </a:r>
            <a:endParaRPr lang="en-US" dirty="0" smtClean="0"/>
          </a:p>
          <a:p>
            <a:pPr algn="just"/>
            <a:endParaRPr lang="en-US" dirty="0"/>
          </a:p>
          <a:p>
            <a:pPr algn="just"/>
            <a:r>
              <a:rPr lang="en-US" dirty="0" smtClean="0"/>
              <a:t>The </a:t>
            </a:r>
            <a:r>
              <a:rPr lang="en-US" dirty="0"/>
              <a:t>common physical </a:t>
            </a:r>
            <a:r>
              <a:rPr lang="en-US" dirty="0" smtClean="0"/>
              <a:t>findings </a:t>
            </a:r>
            <a:r>
              <a:rPr lang="en-US" dirty="0"/>
              <a:t>are fever, </a:t>
            </a:r>
            <a:r>
              <a:rPr lang="en-US" dirty="0" smtClean="0"/>
              <a:t>tachycardia, and </a:t>
            </a:r>
            <a:r>
              <a:rPr lang="en-US" dirty="0" err="1"/>
              <a:t>tachypnoea</a:t>
            </a:r>
            <a:r>
              <a:rPr lang="en-US" dirty="0"/>
              <a:t>, and sometimes cyanosis if the patient </a:t>
            </a:r>
            <a:r>
              <a:rPr lang="en-US" dirty="0" smtClean="0"/>
              <a:t>is severely </a:t>
            </a:r>
            <a:r>
              <a:rPr lang="en-US" dirty="0" err="1"/>
              <a:t>hypoxaemic</a:t>
            </a:r>
            <a:r>
              <a:rPr lang="en-US" dirty="0"/>
              <a:t>. </a:t>
            </a:r>
            <a:endParaRPr lang="en-US" dirty="0" smtClean="0"/>
          </a:p>
          <a:p>
            <a:pPr algn="just"/>
            <a:endParaRPr lang="en-US" dirty="0"/>
          </a:p>
          <a:p>
            <a:pPr algn="just"/>
            <a:r>
              <a:rPr lang="en-US" dirty="0" smtClean="0"/>
              <a:t>There </a:t>
            </a:r>
            <a:r>
              <a:rPr lang="en-US" dirty="0"/>
              <a:t>is generally a marked </a:t>
            </a:r>
            <a:r>
              <a:rPr lang="en-US" dirty="0" smtClean="0"/>
              <a:t>neutrophilic </a:t>
            </a:r>
            <a:r>
              <a:rPr lang="en-US" dirty="0" err="1" smtClean="0"/>
              <a:t>leucocytosis</a:t>
            </a:r>
            <a:r>
              <a:rPr lang="en-US" dirty="0"/>
              <a:t>. Blood cultures are positive in about 30% of cases</a:t>
            </a:r>
            <a:r>
              <a:rPr lang="en-US" dirty="0" smtClean="0"/>
              <a:t>.</a:t>
            </a:r>
          </a:p>
          <a:p>
            <a:pPr algn="just"/>
            <a:endParaRPr lang="en-US" dirty="0"/>
          </a:p>
          <a:p>
            <a:pPr algn="just"/>
            <a:r>
              <a:rPr lang="en-US" dirty="0"/>
              <a:t>Chest </a:t>
            </a:r>
            <a:r>
              <a:rPr lang="en-US" dirty="0" smtClean="0"/>
              <a:t>radiograph </a:t>
            </a:r>
            <a:r>
              <a:rPr lang="en-US" dirty="0"/>
              <a:t>may reveal consolidation</a:t>
            </a:r>
            <a:endParaRPr lang="en-US" dirty="0"/>
          </a:p>
        </p:txBody>
      </p:sp>
      <p:sp>
        <p:nvSpPr>
          <p:cNvPr id="2" name="Title 1"/>
          <p:cNvSpPr>
            <a:spLocks noGrp="1"/>
          </p:cNvSpPr>
          <p:nvPr>
            <p:ph type="title"/>
          </p:nvPr>
        </p:nvSpPr>
        <p:spPr/>
        <p:txBody>
          <a:bodyPr/>
          <a:lstStyle/>
          <a:p>
            <a:r>
              <a:rPr lang="en-US" dirty="0"/>
              <a:t>CLINICAL FEATURES</a:t>
            </a:r>
          </a:p>
        </p:txBody>
      </p:sp>
    </p:spTree>
    <p:extLst>
      <p:ext uri="{BB962C8B-B14F-4D97-AF65-F5344CB8AC3E}">
        <p14:creationId xmlns:p14="http://schemas.microsoft.com/office/powerpoint/2010/main" val="311471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Bronchopneumonia </a:t>
            </a:r>
            <a:r>
              <a:rPr lang="en-US" dirty="0"/>
              <a:t>or lobular pneumonia is infection of </a:t>
            </a:r>
            <a:r>
              <a:rPr lang="en-US" dirty="0" smtClean="0"/>
              <a:t>the terminal </a:t>
            </a:r>
            <a:r>
              <a:rPr lang="en-US" dirty="0"/>
              <a:t>bronchioles that extends into the surrounding </a:t>
            </a:r>
            <a:r>
              <a:rPr lang="en-US" dirty="0" smtClean="0"/>
              <a:t>alveoli resulting </a:t>
            </a:r>
            <a:r>
              <a:rPr lang="en-US" dirty="0"/>
              <a:t>in patchy consolidation of the lung</a:t>
            </a:r>
            <a:r>
              <a:rPr lang="en-US" dirty="0" smtClean="0"/>
              <a:t>.</a:t>
            </a:r>
          </a:p>
          <a:p>
            <a:pPr algn="just"/>
            <a:endParaRPr lang="en-US" dirty="0"/>
          </a:p>
          <a:p>
            <a:pPr algn="just"/>
            <a:endParaRPr lang="en-US" dirty="0"/>
          </a:p>
        </p:txBody>
      </p:sp>
      <p:sp>
        <p:nvSpPr>
          <p:cNvPr id="2" name="Title 1"/>
          <p:cNvSpPr>
            <a:spLocks noGrp="1"/>
          </p:cNvSpPr>
          <p:nvPr>
            <p:ph type="title"/>
          </p:nvPr>
        </p:nvSpPr>
        <p:spPr/>
        <p:txBody>
          <a:bodyPr>
            <a:normAutofit fontScale="90000"/>
          </a:bodyPr>
          <a:lstStyle/>
          <a:p>
            <a:r>
              <a:rPr lang="en-US" dirty="0"/>
              <a:t>Bronchopneumonia (Lobular Pneumonia</a:t>
            </a:r>
            <a:r>
              <a:rPr lang="en-US" dirty="0" smtClean="0"/>
              <a:t>)</a:t>
            </a:r>
            <a:endParaRPr lang="en-US" dirty="0"/>
          </a:p>
        </p:txBody>
      </p:sp>
    </p:spTree>
    <p:extLst>
      <p:ext uri="{BB962C8B-B14F-4D97-AF65-F5344CB8AC3E}">
        <p14:creationId xmlns:p14="http://schemas.microsoft.com/office/powerpoint/2010/main" val="303095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just">
              <a:buNone/>
            </a:pPr>
            <a:r>
              <a:rPr lang="en-US" dirty="0" smtClean="0"/>
              <a:t>The </a:t>
            </a:r>
            <a:r>
              <a:rPr lang="en-US" dirty="0"/>
              <a:t>common organisms responsible for </a:t>
            </a:r>
            <a:r>
              <a:rPr lang="en-US" dirty="0" smtClean="0"/>
              <a:t>bronchopneumonia are </a:t>
            </a:r>
            <a:r>
              <a:rPr lang="en-US" dirty="0"/>
              <a:t>staphylococci, streptococci, </a:t>
            </a:r>
            <a:r>
              <a:rPr lang="en-US" dirty="0" smtClean="0"/>
              <a:t>pneumococci, </a:t>
            </a:r>
            <a:r>
              <a:rPr lang="en-US" i="1" dirty="0" err="1" smtClean="0"/>
              <a:t>Klebsiella</a:t>
            </a:r>
            <a:r>
              <a:rPr lang="en-US" i="1" dirty="0" smtClean="0"/>
              <a:t> </a:t>
            </a:r>
            <a:r>
              <a:rPr lang="en-US" i="1" dirty="0" err="1"/>
              <a:t>pneumoniae</a:t>
            </a:r>
            <a:r>
              <a:rPr lang="en-US" i="1" dirty="0"/>
              <a:t>, </a:t>
            </a:r>
            <a:r>
              <a:rPr lang="en-US" i="1" dirty="0" err="1"/>
              <a:t>Haemophilus</a:t>
            </a:r>
            <a:r>
              <a:rPr lang="en-US" i="1" dirty="0"/>
              <a:t> </a:t>
            </a:r>
            <a:r>
              <a:rPr lang="en-US" i="1" dirty="0" err="1"/>
              <a:t>infl</a:t>
            </a:r>
            <a:r>
              <a:rPr lang="en-US" i="1" dirty="0"/>
              <a:t> </a:t>
            </a:r>
            <a:r>
              <a:rPr lang="en-US" i="1" dirty="0" err="1"/>
              <a:t>uenzae</a:t>
            </a:r>
            <a:r>
              <a:rPr lang="en-US" i="1" dirty="0"/>
              <a:t>, </a:t>
            </a:r>
            <a:r>
              <a:rPr lang="en-US" dirty="0"/>
              <a:t>and </a:t>
            </a:r>
            <a:r>
              <a:rPr lang="en-US" dirty="0" err="1" smtClean="0"/>
              <a:t>gramnegative</a:t>
            </a:r>
            <a:r>
              <a:rPr lang="en-US" dirty="0" smtClean="0"/>
              <a:t> bacilli </a:t>
            </a:r>
            <a:r>
              <a:rPr lang="en-US" dirty="0"/>
              <a:t>like </a:t>
            </a:r>
            <a:r>
              <a:rPr lang="en-US" i="1" dirty="0"/>
              <a:t>Pseudomonas </a:t>
            </a:r>
            <a:r>
              <a:rPr lang="en-US" dirty="0"/>
              <a:t>and coliform bacteria</a:t>
            </a:r>
            <a:endParaRPr lang="en-US" dirty="0"/>
          </a:p>
        </p:txBody>
      </p:sp>
      <p:sp>
        <p:nvSpPr>
          <p:cNvPr id="2" name="Title 1"/>
          <p:cNvSpPr>
            <a:spLocks noGrp="1"/>
          </p:cNvSpPr>
          <p:nvPr>
            <p:ph type="title"/>
          </p:nvPr>
        </p:nvSpPr>
        <p:spPr/>
        <p:txBody>
          <a:bodyPr/>
          <a:lstStyle/>
          <a:p>
            <a:r>
              <a:rPr lang="en-US" dirty="0"/>
              <a:t>ETIOLOGY</a:t>
            </a:r>
          </a:p>
        </p:txBody>
      </p:sp>
    </p:spTree>
    <p:extLst>
      <p:ext uri="{BB962C8B-B14F-4D97-AF65-F5344CB8AC3E}">
        <p14:creationId xmlns:p14="http://schemas.microsoft.com/office/powerpoint/2010/main" val="209781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Autofit/>
          </a:bodyPr>
          <a:lstStyle/>
          <a:p>
            <a:pPr algn="just"/>
            <a:r>
              <a:rPr lang="en-US" sz="1800" b="0" dirty="0"/>
              <a:t>A, Gross appearance of bronchopneumonia contrasted</a:t>
            </a:r>
            <a:br>
              <a:rPr lang="en-US" sz="1800" b="0" dirty="0"/>
            </a:br>
            <a:r>
              <a:rPr lang="en-US" sz="1800" b="0" dirty="0"/>
              <a:t>with that of lobar pneumonia. B, The pleural surface of the specimen</a:t>
            </a:r>
            <a:br>
              <a:rPr lang="en-US" sz="1800" b="0" dirty="0"/>
            </a:br>
            <a:r>
              <a:rPr lang="en-US" sz="1800" b="0" dirty="0"/>
              <a:t>of the lung shows </a:t>
            </a:r>
            <a:r>
              <a:rPr lang="en-US" sz="1800" b="0" dirty="0" err="1" smtClean="0"/>
              <a:t>serofibrinous</a:t>
            </a:r>
            <a:r>
              <a:rPr lang="en-US" sz="1800" b="0" dirty="0" smtClean="0"/>
              <a:t> </a:t>
            </a:r>
            <a:r>
              <a:rPr lang="en-US" sz="1800" b="0" dirty="0"/>
              <a:t>exudate. The sectioned surface shows</a:t>
            </a:r>
            <a:br>
              <a:rPr lang="en-US" sz="1800" b="0" dirty="0"/>
            </a:br>
            <a:r>
              <a:rPr lang="en-US" sz="1800" dirty="0"/>
              <a:t>multiple, small, grey-brown, </a:t>
            </a:r>
            <a:r>
              <a:rPr lang="en-US" sz="1800" dirty="0" smtClean="0"/>
              <a:t>firm</a:t>
            </a:r>
            <a:r>
              <a:rPr lang="en-US" sz="1800" dirty="0"/>
              <a:t>, patchy areas </a:t>
            </a:r>
            <a:r>
              <a:rPr lang="en-US" sz="1800" b="0" dirty="0"/>
              <a:t>of consolidation </a:t>
            </a:r>
            <a:r>
              <a:rPr lang="en-US" sz="1800" b="0" dirty="0" smtClean="0"/>
              <a:t>around bronchioles </a:t>
            </a:r>
            <a:r>
              <a:rPr lang="en-US" sz="1800" b="0" dirty="0"/>
              <a:t>(arrow), while the intervening lung is spongy.</a:t>
            </a:r>
            <a:endParaRPr lang="en-US" sz="1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21507"/>
            <a:ext cx="8991600" cy="473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92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000" b="0" dirty="0"/>
              <a:t>Microscopic appearance of bronchopneumonia. The bronchioles as well as the adjacent alveoli are </a:t>
            </a:r>
            <a:r>
              <a:rPr lang="en-US" sz="2000" b="0" dirty="0" smtClean="0"/>
              <a:t>filled </a:t>
            </a:r>
            <a:r>
              <a:rPr lang="en-US" sz="2000" b="0" dirty="0"/>
              <a:t>with </a:t>
            </a:r>
            <a:r>
              <a:rPr lang="en-US" sz="2000" dirty="0"/>
              <a:t>exudate</a:t>
            </a:r>
            <a:r>
              <a:rPr lang="en-US" sz="2000" b="0" dirty="0"/>
              <a:t> consisting</a:t>
            </a:r>
            <a:br>
              <a:rPr lang="en-US" sz="2000" b="0" dirty="0"/>
            </a:br>
            <a:r>
              <a:rPr lang="en-US" sz="2000" b="0" dirty="0" smtClean="0"/>
              <a:t>chiefly </a:t>
            </a:r>
            <a:r>
              <a:rPr lang="en-US" sz="2000" b="0" dirty="0"/>
              <a:t>of </a:t>
            </a:r>
            <a:r>
              <a:rPr lang="en-US" sz="2000" dirty="0"/>
              <a:t>neutrophils</a:t>
            </a:r>
            <a:r>
              <a:rPr lang="en-US" sz="2000" b="0" dirty="0"/>
              <a:t>. The alveolar </a:t>
            </a:r>
            <a:r>
              <a:rPr lang="en-US" sz="2000" dirty="0"/>
              <a:t>septa</a:t>
            </a:r>
            <a:r>
              <a:rPr lang="en-US" sz="2000" b="0" dirty="0"/>
              <a:t> are thickened due to congested capillaries and neutrophilic </a:t>
            </a:r>
            <a:r>
              <a:rPr lang="en-US" sz="2000" b="0" dirty="0" err="1"/>
              <a:t>infi</a:t>
            </a:r>
            <a:r>
              <a:rPr lang="en-US" sz="2000" b="0" dirty="0"/>
              <a:t> </a:t>
            </a:r>
            <a:r>
              <a:rPr lang="en-US" sz="2000" b="0" dirty="0" err="1"/>
              <a:t>ltrate</a:t>
            </a:r>
            <a:r>
              <a:rPr lang="en-US" sz="2000" b="0" dirty="0"/>
              <a:t>.</a:t>
            </a:r>
            <a:endParaRPr lang="en-US"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11385"/>
            <a:ext cx="8229600" cy="326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118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THANK YOU</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708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t>Pneumonia is </a:t>
            </a:r>
            <a:r>
              <a:rPr lang="en-US" dirty="0" smtClean="0"/>
              <a:t>defined </a:t>
            </a:r>
            <a:r>
              <a:rPr lang="en-US" dirty="0"/>
              <a:t>as acute </a:t>
            </a:r>
            <a:r>
              <a:rPr lang="en-US" dirty="0" smtClean="0"/>
              <a:t>inflammation </a:t>
            </a:r>
            <a:r>
              <a:rPr lang="en-US" dirty="0"/>
              <a:t>of the </a:t>
            </a:r>
            <a:r>
              <a:rPr lang="en-US" dirty="0" smtClean="0"/>
              <a:t>lung parenchyma </a:t>
            </a:r>
            <a:r>
              <a:rPr lang="en-US" dirty="0"/>
              <a:t>distal to the terminal bronchioles (consisting </a:t>
            </a:r>
            <a:r>
              <a:rPr lang="en-US" dirty="0" smtClean="0"/>
              <a:t>of the </a:t>
            </a:r>
            <a:r>
              <a:rPr lang="en-US" dirty="0"/>
              <a:t>respiratory bronchiole, alveolar ducts, alveolar sacs </a:t>
            </a:r>
            <a:r>
              <a:rPr lang="en-US" dirty="0" smtClean="0"/>
              <a:t>and alveoli</a:t>
            </a:r>
            <a:r>
              <a:rPr lang="en-US" dirty="0"/>
              <a:t>).</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65521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dirty="0" smtClean="0"/>
              <a:t>There </a:t>
            </a:r>
            <a:r>
              <a:rPr lang="en-US" dirty="0"/>
              <a:t>are several </a:t>
            </a:r>
            <a:r>
              <a:rPr lang="en-US" dirty="0" err="1"/>
              <a:t>classifi</a:t>
            </a:r>
            <a:r>
              <a:rPr lang="en-US" dirty="0"/>
              <a:t> </a:t>
            </a:r>
            <a:r>
              <a:rPr lang="en-US" dirty="0" err="1"/>
              <a:t>cation</a:t>
            </a:r>
            <a:r>
              <a:rPr lang="en-US" dirty="0"/>
              <a:t> schemes</a:t>
            </a:r>
          </a:p>
          <a:p>
            <a:pPr marL="109728" indent="0">
              <a:buNone/>
            </a:pPr>
            <a:r>
              <a:rPr lang="en-US" dirty="0"/>
              <a:t>for pneumonias:</a:t>
            </a:r>
          </a:p>
          <a:p>
            <a:pPr marL="109728" indent="0">
              <a:buNone/>
            </a:pPr>
            <a:r>
              <a:rPr lang="en-US" dirty="0"/>
              <a:t>I. On the basis of the </a:t>
            </a:r>
            <a:r>
              <a:rPr lang="en-US" b="1" i="1" dirty="0"/>
              <a:t>anatomic</a:t>
            </a:r>
            <a:r>
              <a:rPr lang="en-US" i="1" dirty="0"/>
              <a:t> region </a:t>
            </a:r>
            <a:r>
              <a:rPr lang="en-US" dirty="0"/>
              <a:t>of the lung </a:t>
            </a:r>
            <a:r>
              <a:rPr lang="en-US" dirty="0" smtClean="0"/>
              <a:t>parenchyma involved</a:t>
            </a:r>
            <a:r>
              <a:rPr lang="en-US" dirty="0"/>
              <a:t>, pneumonias are traditionally </a:t>
            </a:r>
            <a:r>
              <a:rPr lang="en-US" dirty="0" err="1"/>
              <a:t>classifi</a:t>
            </a:r>
            <a:r>
              <a:rPr lang="en-US" dirty="0"/>
              <a:t> </a:t>
            </a:r>
            <a:r>
              <a:rPr lang="en-US" dirty="0" err="1"/>
              <a:t>ed</a:t>
            </a:r>
            <a:r>
              <a:rPr lang="en-US" dirty="0"/>
              <a:t> into 3 </a:t>
            </a:r>
            <a:r>
              <a:rPr lang="en-US" dirty="0" smtClean="0"/>
              <a:t>main types</a:t>
            </a:r>
            <a:r>
              <a:rPr lang="en-US" dirty="0"/>
              <a:t>:</a:t>
            </a:r>
          </a:p>
          <a:p>
            <a:pPr marL="109728" indent="0">
              <a:buNone/>
            </a:pPr>
            <a:r>
              <a:rPr lang="en-US" dirty="0"/>
              <a:t>1. Lobar pneumonia</a:t>
            </a:r>
          </a:p>
          <a:p>
            <a:pPr marL="109728" indent="0">
              <a:buNone/>
            </a:pPr>
            <a:r>
              <a:rPr lang="en-US" dirty="0"/>
              <a:t>2. Bronchopneumonia (or Lobular pneumonia)</a:t>
            </a:r>
          </a:p>
          <a:p>
            <a:pPr marL="109728" indent="0">
              <a:buNone/>
            </a:pPr>
            <a:r>
              <a:rPr lang="en-US" dirty="0"/>
              <a:t>3. Interstitial pneumonia</a:t>
            </a:r>
            <a:r>
              <a:rPr lang="en-US" dirty="0" smtClean="0"/>
              <a:t>.</a:t>
            </a:r>
            <a:endParaRPr lang="en-US" dirty="0"/>
          </a:p>
        </p:txBody>
      </p:sp>
      <p:sp>
        <p:nvSpPr>
          <p:cNvPr id="2" name="Title 1"/>
          <p:cNvSpPr>
            <a:spLocks noGrp="1"/>
          </p:cNvSpPr>
          <p:nvPr>
            <p:ph type="title"/>
          </p:nvPr>
        </p:nvSpPr>
        <p:spPr/>
        <p:txBody>
          <a:bodyPr/>
          <a:lstStyle/>
          <a:p>
            <a:r>
              <a:rPr lang="en-US" dirty="0"/>
              <a:t>CLASSIFICATION</a:t>
            </a:r>
          </a:p>
        </p:txBody>
      </p:sp>
    </p:spTree>
    <p:extLst>
      <p:ext uri="{BB962C8B-B14F-4D97-AF65-F5344CB8AC3E}">
        <p14:creationId xmlns:p14="http://schemas.microsoft.com/office/powerpoint/2010/main" val="139958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767072"/>
          </a:xfrm>
        </p:spPr>
        <p:txBody>
          <a:bodyPr>
            <a:normAutofit fontScale="77500" lnSpcReduction="20000"/>
          </a:bodyPr>
          <a:lstStyle/>
          <a:p>
            <a:pPr marL="109728" indent="0">
              <a:buNone/>
            </a:pPr>
            <a:r>
              <a:rPr lang="en-US" dirty="0"/>
              <a:t>II. Based on the </a:t>
            </a:r>
            <a:r>
              <a:rPr lang="en-US" b="1" i="1" dirty="0"/>
              <a:t>clinical</a:t>
            </a:r>
            <a:r>
              <a:rPr lang="en-US" i="1" dirty="0"/>
              <a:t> settings </a:t>
            </a:r>
            <a:r>
              <a:rPr lang="en-US" dirty="0"/>
              <a:t>in which infection </a:t>
            </a:r>
            <a:r>
              <a:rPr lang="en-US" dirty="0" smtClean="0"/>
              <a:t>occurred, pneumonias </a:t>
            </a:r>
            <a:r>
              <a:rPr lang="en-US" dirty="0"/>
              <a:t>are </a:t>
            </a:r>
            <a:r>
              <a:rPr lang="en-US" dirty="0" smtClean="0"/>
              <a:t>classified </a:t>
            </a:r>
            <a:r>
              <a:rPr lang="en-US" dirty="0"/>
              <a:t>as under</a:t>
            </a:r>
            <a:r>
              <a:rPr lang="en-US" dirty="0" smtClean="0"/>
              <a:t>:</a:t>
            </a:r>
          </a:p>
          <a:p>
            <a:pPr marL="109728" indent="0">
              <a:buNone/>
            </a:pPr>
            <a:endParaRPr lang="en-US" dirty="0"/>
          </a:p>
          <a:p>
            <a:pPr marL="109728" indent="0">
              <a:buNone/>
            </a:pPr>
            <a:r>
              <a:rPr lang="en-US" dirty="0"/>
              <a:t>1. Community-acquire pneumonia</a:t>
            </a:r>
          </a:p>
          <a:p>
            <a:pPr marL="109728" indent="0">
              <a:buNone/>
            </a:pPr>
            <a:r>
              <a:rPr lang="en-US" dirty="0"/>
              <a:t>2. Health care-associated pneumonia (including </a:t>
            </a:r>
            <a:r>
              <a:rPr lang="en-US" dirty="0" err="1" smtClean="0"/>
              <a:t>hospitalacquired</a:t>
            </a:r>
            <a:endParaRPr lang="en-US" dirty="0"/>
          </a:p>
          <a:p>
            <a:pPr marL="109728" indent="0">
              <a:buNone/>
            </a:pPr>
            <a:r>
              <a:rPr lang="en-US" dirty="0"/>
              <a:t>pneumonia)</a:t>
            </a:r>
          </a:p>
          <a:p>
            <a:pPr marL="109728" indent="0">
              <a:buNone/>
            </a:pPr>
            <a:r>
              <a:rPr lang="en-US" dirty="0"/>
              <a:t>3. Ventilator-associated </a:t>
            </a:r>
            <a:r>
              <a:rPr lang="en-US" dirty="0" smtClean="0"/>
              <a:t>pneumonia</a:t>
            </a:r>
          </a:p>
          <a:p>
            <a:pPr marL="109728" indent="0">
              <a:buNone/>
            </a:pPr>
            <a:endParaRPr lang="en-US" dirty="0"/>
          </a:p>
          <a:p>
            <a:pPr marL="109728" indent="0">
              <a:buNone/>
            </a:pPr>
            <a:r>
              <a:rPr lang="en-US" dirty="0"/>
              <a:t>III. Based on </a:t>
            </a:r>
            <a:r>
              <a:rPr lang="en-US" b="1" i="1" dirty="0"/>
              <a:t>etiology</a:t>
            </a:r>
            <a:r>
              <a:rPr lang="en-US" i="1" dirty="0"/>
              <a:t> and </a:t>
            </a:r>
            <a:r>
              <a:rPr lang="en-US" b="1" i="1" dirty="0"/>
              <a:t>pathogenesis</a:t>
            </a:r>
            <a:r>
              <a:rPr lang="en-US" dirty="0"/>
              <a:t>, pneumonias are </a:t>
            </a:r>
            <a:r>
              <a:rPr lang="en-US" dirty="0" smtClean="0"/>
              <a:t>classified </a:t>
            </a:r>
            <a:r>
              <a:rPr lang="en-US" dirty="0"/>
              <a:t>as under </a:t>
            </a:r>
            <a:endParaRPr lang="en-US" dirty="0" smtClean="0"/>
          </a:p>
          <a:p>
            <a:pPr marL="109728" indent="0">
              <a:buNone/>
            </a:pPr>
            <a:endParaRPr lang="en-US" dirty="0" smtClean="0"/>
          </a:p>
          <a:p>
            <a:pPr marL="109728" indent="0">
              <a:buNone/>
            </a:pPr>
            <a:r>
              <a:rPr lang="en-US" dirty="0" smtClean="0"/>
              <a:t>A</a:t>
            </a:r>
            <a:r>
              <a:rPr lang="en-US" dirty="0"/>
              <a:t>. Bacterial pneumonia</a:t>
            </a:r>
          </a:p>
          <a:p>
            <a:pPr marL="109728" indent="0">
              <a:buNone/>
            </a:pPr>
            <a:r>
              <a:rPr lang="en-US" dirty="0"/>
              <a:t>B. Viral pneumonia</a:t>
            </a:r>
          </a:p>
          <a:p>
            <a:pPr marL="109728" indent="0">
              <a:buNone/>
            </a:pPr>
            <a:r>
              <a:rPr lang="en-US" dirty="0"/>
              <a:t>C. Pneumonias from other etiologies.</a:t>
            </a:r>
            <a:endParaRPr lang="en-US" dirty="0"/>
          </a:p>
        </p:txBody>
      </p:sp>
      <p:sp>
        <p:nvSpPr>
          <p:cNvPr id="2" name="Title 1"/>
          <p:cNvSpPr>
            <a:spLocks noGrp="1"/>
          </p:cNvSpPr>
          <p:nvPr>
            <p:ph type="title"/>
          </p:nvPr>
        </p:nvSpPr>
        <p:spPr/>
        <p:txBody>
          <a:bodyPr/>
          <a:lstStyle/>
          <a:p>
            <a:r>
              <a:rPr lang="en-US" dirty="0"/>
              <a:t>CLASSIFICATION</a:t>
            </a:r>
          </a:p>
        </p:txBody>
      </p:sp>
    </p:spTree>
    <p:extLst>
      <p:ext uri="{BB962C8B-B14F-4D97-AF65-F5344CB8AC3E}">
        <p14:creationId xmlns:p14="http://schemas.microsoft.com/office/powerpoint/2010/main" val="139958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smtClean="0"/>
              <a:t>Lobar </a:t>
            </a:r>
            <a:r>
              <a:rPr lang="en-US" dirty="0"/>
              <a:t>pneumonia is an acute bacterial infection of a part of </a:t>
            </a:r>
            <a:r>
              <a:rPr lang="en-US" dirty="0" smtClean="0"/>
              <a:t>a lobe</a:t>
            </a:r>
            <a:r>
              <a:rPr lang="en-US" dirty="0"/>
              <a:t>, the entire lobe, or even two lobes of one or both the lungs.</a:t>
            </a:r>
          </a:p>
          <a:p>
            <a:pPr algn="just"/>
            <a:r>
              <a:rPr lang="en-US" b="1" dirty="0"/>
              <a:t>ETIOLOGY </a:t>
            </a:r>
            <a:r>
              <a:rPr lang="en-US" dirty="0"/>
              <a:t>Based on the etiologic microbial agent </a:t>
            </a:r>
            <a:endParaRPr lang="en-US" dirty="0" smtClean="0"/>
          </a:p>
          <a:p>
            <a:pPr algn="just"/>
            <a:r>
              <a:rPr lang="en-US" b="1" dirty="0"/>
              <a:t>1. Pneumococcal </a:t>
            </a:r>
            <a:r>
              <a:rPr lang="en-US" b="1" dirty="0" smtClean="0"/>
              <a:t>pneumonia</a:t>
            </a:r>
          </a:p>
          <a:p>
            <a:r>
              <a:rPr lang="en-US" b="1" dirty="0"/>
              <a:t>2. Staphylococcal pneumonia </a:t>
            </a:r>
            <a:endParaRPr lang="en-US" b="1" dirty="0" smtClean="0"/>
          </a:p>
          <a:p>
            <a:r>
              <a:rPr lang="en-US" b="1" dirty="0" smtClean="0"/>
              <a:t>3</a:t>
            </a:r>
            <a:r>
              <a:rPr lang="en-US" b="1" dirty="0"/>
              <a:t>. Streptococcal </a:t>
            </a:r>
            <a:r>
              <a:rPr lang="en-US" b="1" dirty="0" smtClean="0"/>
              <a:t>pneumonia</a:t>
            </a:r>
          </a:p>
          <a:p>
            <a:r>
              <a:rPr lang="en-US" b="1" dirty="0"/>
              <a:t>4. Pneumonia by gram-negative aerobic bacteria</a:t>
            </a:r>
            <a:endParaRPr lang="en-US" dirty="0"/>
          </a:p>
        </p:txBody>
      </p:sp>
      <p:sp>
        <p:nvSpPr>
          <p:cNvPr id="3" name="Title 2"/>
          <p:cNvSpPr>
            <a:spLocks noGrp="1"/>
          </p:cNvSpPr>
          <p:nvPr>
            <p:ph type="title"/>
          </p:nvPr>
        </p:nvSpPr>
        <p:spPr/>
        <p:txBody>
          <a:bodyPr>
            <a:normAutofit fontScale="90000"/>
          </a:bodyPr>
          <a:lstStyle/>
          <a:p>
            <a:r>
              <a:rPr lang="en-US" dirty="0"/>
              <a:t>Lobar Pneumonia</a:t>
            </a:r>
            <a:br>
              <a:rPr lang="en-US" dirty="0"/>
            </a:br>
            <a:endParaRPr lang="en-US" dirty="0"/>
          </a:p>
        </p:txBody>
      </p:sp>
    </p:spTree>
    <p:extLst>
      <p:ext uri="{BB962C8B-B14F-4D97-AF65-F5344CB8AC3E}">
        <p14:creationId xmlns:p14="http://schemas.microsoft.com/office/powerpoint/2010/main" val="133013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just">
              <a:buNone/>
            </a:pPr>
            <a:r>
              <a:rPr lang="en-US" b="1" dirty="0" smtClean="0"/>
              <a:t>Laennec’s</a:t>
            </a:r>
            <a:r>
              <a:rPr lang="en-US" dirty="0" smtClean="0"/>
              <a:t> </a:t>
            </a:r>
            <a:r>
              <a:rPr lang="en-US" dirty="0"/>
              <a:t>original </a:t>
            </a:r>
            <a:r>
              <a:rPr lang="en-US" dirty="0" smtClean="0"/>
              <a:t>description </a:t>
            </a:r>
            <a:r>
              <a:rPr lang="en-US" dirty="0"/>
              <a:t>divides lobar pneumonia into 4 </a:t>
            </a:r>
            <a:r>
              <a:rPr lang="en-US" dirty="0" smtClean="0"/>
              <a:t>sequential pathologic phases</a:t>
            </a:r>
            <a:r>
              <a:rPr lang="en-US" dirty="0"/>
              <a:t>: </a:t>
            </a:r>
            <a:endParaRPr lang="en-US" dirty="0" smtClean="0"/>
          </a:p>
          <a:p>
            <a:pPr algn="just"/>
            <a:r>
              <a:rPr lang="en-US" i="1" dirty="0" smtClean="0"/>
              <a:t>stage </a:t>
            </a:r>
            <a:r>
              <a:rPr lang="en-US" i="1" dirty="0"/>
              <a:t>of congestion </a:t>
            </a:r>
            <a:r>
              <a:rPr lang="en-US" dirty="0"/>
              <a:t>(initial phase), </a:t>
            </a:r>
            <a:endParaRPr lang="en-US" dirty="0" smtClean="0"/>
          </a:p>
          <a:p>
            <a:pPr algn="just"/>
            <a:r>
              <a:rPr lang="en-US" i="1" dirty="0" smtClean="0"/>
              <a:t>red </a:t>
            </a:r>
            <a:r>
              <a:rPr lang="en-US" i="1" dirty="0" err="1" smtClean="0"/>
              <a:t>hepatisation</a:t>
            </a:r>
            <a:r>
              <a:rPr lang="en-US" i="1" dirty="0" smtClean="0"/>
              <a:t> </a:t>
            </a:r>
            <a:r>
              <a:rPr lang="en-US" dirty="0" smtClean="0"/>
              <a:t>(early </a:t>
            </a:r>
            <a:r>
              <a:rPr lang="en-US" dirty="0"/>
              <a:t>consolidation</a:t>
            </a:r>
            <a:r>
              <a:rPr lang="en-US" dirty="0" smtClean="0"/>
              <a:t>),</a:t>
            </a:r>
          </a:p>
          <a:p>
            <a:pPr algn="just"/>
            <a:r>
              <a:rPr lang="en-US" i="1" dirty="0" smtClean="0"/>
              <a:t>grey </a:t>
            </a:r>
            <a:r>
              <a:rPr lang="en-US" i="1" dirty="0" err="1"/>
              <a:t>hepati</a:t>
            </a:r>
            <a:r>
              <a:rPr lang="en-US" i="1" dirty="0"/>
              <a:t> </a:t>
            </a:r>
            <a:r>
              <a:rPr lang="en-US" i="1" dirty="0" err="1"/>
              <a:t>sation</a:t>
            </a:r>
            <a:r>
              <a:rPr lang="en-US" i="1" dirty="0"/>
              <a:t> </a:t>
            </a:r>
            <a:r>
              <a:rPr lang="en-US" dirty="0"/>
              <a:t>(late consolidation)</a:t>
            </a:r>
          </a:p>
          <a:p>
            <a:pPr marL="109728" indent="0" algn="just">
              <a:buNone/>
            </a:pPr>
            <a:r>
              <a:rPr lang="en-US" dirty="0"/>
              <a:t>and </a:t>
            </a:r>
            <a:endParaRPr lang="en-US" dirty="0" smtClean="0"/>
          </a:p>
          <a:p>
            <a:pPr algn="just"/>
            <a:r>
              <a:rPr lang="en-US" i="1" dirty="0" smtClean="0"/>
              <a:t>resolution</a:t>
            </a:r>
            <a:r>
              <a:rPr lang="en-US" i="1" dirty="0"/>
              <a:t>. </a:t>
            </a:r>
            <a:endParaRPr lang="en-US" dirty="0"/>
          </a:p>
        </p:txBody>
      </p:sp>
      <p:sp>
        <p:nvSpPr>
          <p:cNvPr id="2" name="Title 1"/>
          <p:cNvSpPr>
            <a:spLocks noGrp="1"/>
          </p:cNvSpPr>
          <p:nvPr>
            <p:ph type="title"/>
          </p:nvPr>
        </p:nvSpPr>
        <p:spPr/>
        <p:txBody>
          <a:bodyPr/>
          <a:lstStyle/>
          <a:p>
            <a:r>
              <a:rPr lang="en-US" i="1" dirty="0"/>
              <a:t>MORPHOLOGIC FEATURES</a:t>
            </a:r>
            <a:endParaRPr lang="en-US" dirty="0"/>
          </a:p>
        </p:txBody>
      </p:sp>
    </p:spTree>
    <p:extLst>
      <p:ext uri="{BB962C8B-B14F-4D97-AF65-F5344CB8AC3E}">
        <p14:creationId xmlns:p14="http://schemas.microsoft.com/office/powerpoint/2010/main" val="959869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381000"/>
            <a:ext cx="9144000" cy="1148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13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953000"/>
            <a:ext cx="8991600" cy="114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589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1</a:t>
            </a:r>
            <a:r>
              <a:rPr lang="en-US" b="1" dirty="0"/>
              <a:t>. </a:t>
            </a:r>
            <a:r>
              <a:rPr lang="en-US" b="1" dirty="0" err="1" smtClean="0"/>
              <a:t>Organisation</a:t>
            </a:r>
            <a:endParaRPr lang="en-US" b="1" dirty="0" smtClean="0"/>
          </a:p>
          <a:p>
            <a:r>
              <a:rPr lang="en-US" b="1" dirty="0"/>
              <a:t>2. Pleural </a:t>
            </a:r>
            <a:r>
              <a:rPr lang="en-US" b="1" dirty="0" smtClean="0"/>
              <a:t>effusion </a:t>
            </a:r>
          </a:p>
          <a:p>
            <a:r>
              <a:rPr lang="en-US" b="1" dirty="0" smtClean="0"/>
              <a:t>3</a:t>
            </a:r>
            <a:r>
              <a:rPr lang="en-US" b="1" dirty="0"/>
              <a:t>. </a:t>
            </a:r>
            <a:r>
              <a:rPr lang="en-US" b="1" dirty="0" smtClean="0"/>
              <a:t>Empyema</a:t>
            </a:r>
          </a:p>
          <a:p>
            <a:r>
              <a:rPr lang="en-US" b="1" dirty="0"/>
              <a:t>4. Lung abscess </a:t>
            </a:r>
            <a:endParaRPr lang="en-US" b="1" dirty="0" smtClean="0"/>
          </a:p>
          <a:p>
            <a:r>
              <a:rPr lang="en-US" b="1" dirty="0" smtClean="0"/>
              <a:t>5</a:t>
            </a:r>
            <a:r>
              <a:rPr lang="en-US" b="1" dirty="0"/>
              <a:t>. Metastatic infection</a:t>
            </a:r>
            <a:endParaRPr lang="en-US" dirty="0"/>
          </a:p>
        </p:txBody>
      </p:sp>
      <p:sp>
        <p:nvSpPr>
          <p:cNvPr id="2" name="Title 1"/>
          <p:cNvSpPr>
            <a:spLocks noGrp="1"/>
          </p:cNvSpPr>
          <p:nvPr>
            <p:ph type="title"/>
          </p:nvPr>
        </p:nvSpPr>
        <p:spPr/>
        <p:txBody>
          <a:bodyPr/>
          <a:lstStyle/>
          <a:p>
            <a:r>
              <a:rPr lang="en-US" dirty="0"/>
              <a:t>COMPLICATIONS</a:t>
            </a:r>
          </a:p>
        </p:txBody>
      </p:sp>
    </p:spTree>
    <p:extLst>
      <p:ext uri="{BB962C8B-B14F-4D97-AF65-F5344CB8AC3E}">
        <p14:creationId xmlns:p14="http://schemas.microsoft.com/office/powerpoint/2010/main" val="3227577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145</TotalTime>
  <Words>443</Words>
  <Application>Microsoft Office PowerPoint</Application>
  <PresentationFormat>On-screen Show (4:3)</PresentationFormat>
  <Paragraphs>62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PNEUMONIA</vt:lpstr>
      <vt:lpstr>PowerPoint Presentation</vt:lpstr>
      <vt:lpstr>CLASSIFICATION</vt:lpstr>
      <vt:lpstr>CLASSIFICATION</vt:lpstr>
      <vt:lpstr>Lobar Pneumonia </vt:lpstr>
      <vt:lpstr>MORPHOLOGIC FEATURES</vt:lpstr>
      <vt:lpstr>PowerPoint Presentation</vt:lpstr>
      <vt:lpstr>PowerPoint Presentation</vt:lpstr>
      <vt:lpstr>COMPLICATIONS</vt:lpstr>
      <vt:lpstr>CLINICAL FEATURES</vt:lpstr>
      <vt:lpstr>Bronchopneumonia (Lobular Pneumonia)</vt:lpstr>
      <vt:lpstr>ETIOLOGY</vt:lpstr>
      <vt:lpstr>A, Gross appearance of bronchopneumonia contrasted with that of lobar pneumonia. B, The pleural surface of the specimen of the lung shows serofibrinous exudate. The sectioned surface shows multiple, small, grey-brown, firm, patchy areas of consolidation around bronchioles (arrow), while the intervening lung is spongy.</vt:lpstr>
      <vt:lpstr>Microscopic appearance of bronchopneumonia. The bronchioles as well as the adjacent alveoli are filled with exudate consisting chiefly of neutrophils. The alveolar septa are thickened due to congested capillaries and neutrophilic infi ltrate.</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Devesh</cp:lastModifiedBy>
  <cp:revision>5</cp:revision>
  <dcterms:created xsi:type="dcterms:W3CDTF">2006-08-16T00:00:00Z</dcterms:created>
  <dcterms:modified xsi:type="dcterms:W3CDTF">2017-02-10T06:16:19Z</dcterms:modified>
</cp:coreProperties>
</file>