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sldIdLst>
    <p:sldId id="256" r:id="rId2"/>
    <p:sldId id="291" r:id="rId3"/>
    <p:sldId id="292" r:id="rId4"/>
    <p:sldId id="293" r:id="rId5"/>
    <p:sldId id="257" r:id="rId6"/>
    <p:sldId id="258" r:id="rId7"/>
    <p:sldId id="259" r:id="rId8"/>
    <p:sldId id="294" r:id="rId9"/>
    <p:sldId id="295" r:id="rId10"/>
    <p:sldId id="303" r:id="rId11"/>
    <p:sldId id="304" r:id="rId12"/>
    <p:sldId id="297" r:id="rId13"/>
    <p:sldId id="306" r:id="rId14"/>
    <p:sldId id="296" r:id="rId15"/>
    <p:sldId id="298" r:id="rId16"/>
    <p:sldId id="305" r:id="rId17"/>
    <p:sldId id="299" r:id="rId18"/>
    <p:sldId id="300" r:id="rId19"/>
    <p:sldId id="267" r:id="rId20"/>
    <p:sldId id="301" r:id="rId21"/>
    <p:sldId id="302" r:id="rId22"/>
    <p:sldId id="264" r:id="rId23"/>
    <p:sldId id="265" r:id="rId24"/>
    <p:sldId id="282" r:id="rId25"/>
    <p:sldId id="266" r:id="rId26"/>
    <p:sldId id="268" r:id="rId27"/>
    <p:sldId id="283" r:id="rId28"/>
    <p:sldId id="270" r:id="rId29"/>
    <p:sldId id="271" r:id="rId30"/>
    <p:sldId id="284" r:id="rId31"/>
    <p:sldId id="285" r:id="rId32"/>
    <p:sldId id="289" r:id="rId33"/>
    <p:sldId id="286" r:id="rId34"/>
    <p:sldId id="287" r:id="rId35"/>
    <p:sldId id="288" r:id="rId36"/>
    <p:sldId id="290" r:id="rId37"/>
    <p:sldId id="269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054A-D262-4127-9744-FCA069A1C21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7DFE-0AB2-402D-932C-9C4945413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acute/chronic patterns of gastritis generally conform to the poly/mono principles we so often have referred to.  The “other” category of gastritis are also histologically based.</a:t>
            </a: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D21556-43D0-44A4-968E-553A654DD055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Eosinophilic gastritis.</a:t>
            </a:r>
          </a:p>
          <a:p>
            <a:r>
              <a:rPr lang="en-US" dirty="0" smtClean="0"/>
              <a:t>If these were </a:t>
            </a:r>
            <a:r>
              <a:rPr lang="en-US" dirty="0" err="1" smtClean="0"/>
              <a:t>granulomas</a:t>
            </a:r>
            <a:r>
              <a:rPr lang="en-US" dirty="0" smtClean="0"/>
              <a:t> rather than eosinophils, what kind of gastritis would it be? (rhetorical question)</a:t>
            </a:r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0B8D5C-322D-4BB8-8877-FCBC0CDE6CA1}" type="slidenum">
              <a:rPr lang="en-GB" smtClean="0">
                <a:ea typeface="Lucida Sans Unicode" charset="0"/>
                <a:cs typeface="Lucida Sans Unicode" charset="0"/>
              </a:rPr>
              <a:pPr/>
              <a:t>23</a:t>
            </a:fld>
            <a:endParaRPr lang="en-GB" smtClean="0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DC6574-CB1A-4CFF-A25B-80EF96DDB528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13534E-17CB-4C0C-91BE-4BDEA9BD579F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Please remember acute “stress” ulcers are highly related to an EXCESS of endogenous or exogenous steroids.</a:t>
            </a:r>
          </a:p>
          <a:p>
            <a:r>
              <a:rPr lang="en-US" dirty="0" smtClean="0"/>
              <a:t>Not surprisingly, acute “ulcers” are likened to acute “gastritis”. Does this list look familiar?</a:t>
            </a:r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168ECD-7ECD-4520-9D7D-92264C41E67E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type of acute “stress” ulcer is often confused with ulceration from gastric intubation, but intubation ulcers are usually more linear and less diffuse.</a:t>
            </a:r>
          </a:p>
          <a:p>
            <a:r>
              <a:rPr lang="en-US" dirty="0" smtClean="0"/>
              <a:t>It is not at all unusual to see, at autopsy, stomachs that look like this in people whose death was preceded by extreme physiologic stress.</a:t>
            </a: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36EF44-60B2-4344-9201-3AD0C473D1FF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Would this slide be seen in a REAL classroom to those sitting in the back row?</a:t>
            </a: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F43D9D-ACB9-471E-8BDE-C854BD5CC854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concepts and histologic changes in acute and chronic follow of course the classic histologic principles:</a:t>
            </a:r>
          </a:p>
          <a:p>
            <a:r>
              <a:rPr lang="en-US" smtClean="0"/>
              <a:t>Acute</a:t>
            </a:r>
            <a:r>
              <a:rPr lang="en-US" smtClean="0">
                <a:sym typeface="Wingdings" charset="2"/>
              </a:rPr>
              <a:t> polys</a:t>
            </a:r>
          </a:p>
          <a:p>
            <a:r>
              <a:rPr lang="en-US" smtClean="0">
                <a:sym typeface="Wingdings" charset="2"/>
              </a:rPr>
              <a:t>Chronic monos</a:t>
            </a:r>
          </a:p>
          <a:p>
            <a:endParaRPr lang="en-US" smtClean="0">
              <a:sym typeface="Wingdings" charset="2"/>
            </a:endParaRPr>
          </a:p>
          <a:p>
            <a:r>
              <a:rPr lang="en-US" smtClean="0">
                <a:sym typeface="Wingdings" charset="2"/>
              </a:rPr>
              <a:t>However, the main CLINICAL differentiation between acute and chronic gastritis would be the presence or absence of blood, respectively.</a:t>
            </a: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7BBD5-4149-4329-B8DA-D303AE536E52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concepts and histologic changes in acute and chronic follow the classic histologic principles:</a:t>
            </a:r>
          </a:p>
          <a:p>
            <a:endParaRPr lang="en-US" smtClean="0"/>
          </a:p>
          <a:p>
            <a:r>
              <a:rPr lang="en-US" smtClean="0"/>
              <a:t>Acute</a:t>
            </a:r>
            <a:r>
              <a:rPr lang="en-US" smtClean="0">
                <a:sym typeface="Wingdings" charset="2"/>
              </a:rPr>
              <a:t> polys</a:t>
            </a:r>
          </a:p>
          <a:p>
            <a:r>
              <a:rPr lang="en-US" smtClean="0">
                <a:sym typeface="Wingdings" charset="2"/>
              </a:rPr>
              <a:t>Chronic monos</a:t>
            </a: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9D35B8-A80A-4D07-AD0D-94198679518D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ACUTE gastritis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Hemorrhage, “erosions”, neutrophils (i.e., “POLYS”)</a:t>
            </a:r>
          </a:p>
          <a:p>
            <a:r>
              <a:rPr lang="en-US" dirty="0" smtClean="0"/>
              <a:t>CHRONIC gastritis</a:t>
            </a:r>
            <a:r>
              <a:rPr lang="en-US" dirty="0" smtClean="0">
                <a:sym typeface="Wingdings" charset="2"/>
              </a:rPr>
              <a:t></a:t>
            </a:r>
            <a:r>
              <a:rPr lang="en-US" dirty="0" smtClean="0"/>
              <a:t> MONOS, NO hemorrhage, NO erosions</a:t>
            </a:r>
          </a:p>
          <a:p>
            <a:endParaRPr lang="en-US" dirty="0" smtClean="0"/>
          </a:p>
          <a:p>
            <a:r>
              <a:rPr lang="en-US" dirty="0" smtClean="0"/>
              <a:t>And do not forget: CHRONIC of the follows ACUTE</a:t>
            </a: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3F427F-F6FD-4C02-AE92-9C56E5E5C065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79BFED-F868-4D62-A6DE-D8DB981606A4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Would an autoimmune gastritis be associated with megaloblastic anemia? Why? Answer: DECREASED intrinsic factor</a:t>
            </a:r>
          </a:p>
          <a:p>
            <a:r>
              <a:rPr lang="en-US" smtClean="0"/>
              <a:t>No doubt achlorhydria is the common factor of chronic gastritis and B12 megaloblastic anemias</a:t>
            </a: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53A6F0-8084-4324-8BF2-910ED5A2906A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Helicobacter pylori, gastric biopsy, silver stain on left, </a:t>
            </a:r>
            <a:r>
              <a:rPr lang="en-US" dirty="0" err="1" smtClean="0"/>
              <a:t>Giemsa</a:t>
            </a:r>
            <a:r>
              <a:rPr lang="en-US" dirty="0" smtClean="0"/>
              <a:t> stain on right.  As a rule, these bugs ADHERE closely to the gastric </a:t>
            </a:r>
            <a:r>
              <a:rPr lang="en-US" dirty="0" err="1" smtClean="0"/>
              <a:t>mucin</a:t>
            </a:r>
            <a:r>
              <a:rPr lang="en-US" dirty="0" smtClean="0"/>
              <a:t> rather than invade the epithelial cells.</a:t>
            </a: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56DD56-1935-476D-9F89-8441A761F8B0}" type="slidenum">
              <a:rPr lang="en-GB" smtClean="0">
                <a:ea typeface="Lucida Sans Unicode" charset="0"/>
                <a:cs typeface="Lucida Sans Unicode" charset="0"/>
              </a:rPr>
              <a:pPr/>
              <a:t>16</a:t>
            </a:fld>
            <a:endParaRPr lang="en-GB" smtClean="0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00F62A-5A0B-45E2-A8D0-E2357D52748C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2D96A8-FD3F-4D83-ADEB-40129D7D2627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E4C3B1-9770-40F9-8ECD-50452A802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6B5FB5-84EC-42A8-8A9D-83C8351F3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Gastritis and acid peptic disease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05896"/>
            <a:ext cx="7772400" cy="119970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CHRONIC</a:t>
            </a:r>
            <a:r>
              <a:rPr lang="en-US" b="1" dirty="0" smtClean="0">
                <a:solidFill>
                  <a:srgbClr val="FF0000"/>
                </a:solidFill>
              </a:rPr>
              <a:t>, NO EROSIONS, NO HEMORRHAGE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Chronic infection by </a:t>
            </a:r>
            <a:r>
              <a:rPr lang="en-US" sz="6600" b="1" i="1" dirty="0" smtClean="0">
                <a:solidFill>
                  <a:srgbClr val="A203BD"/>
                </a:solidFill>
              </a:rPr>
              <a:t>H. pylori</a:t>
            </a:r>
            <a:r>
              <a:rPr lang="en-US" sz="6600" b="1" dirty="0" smtClean="0">
                <a:solidFill>
                  <a:srgbClr val="A203BD"/>
                </a:solidFill>
              </a:rPr>
              <a:t> </a:t>
            </a:r>
            <a:endParaRPr lang="en-US" sz="2400" b="1" dirty="0" smtClean="0">
              <a:solidFill>
                <a:srgbClr val="A203BD"/>
              </a:solidFill>
            </a:endParaRPr>
          </a:p>
          <a:p>
            <a:r>
              <a:rPr lang="en-US" sz="2400" b="1" dirty="0" smtClean="0">
                <a:solidFill>
                  <a:srgbClr val="A203BD"/>
                </a:solidFill>
              </a:rPr>
              <a:t>Immunologic </a:t>
            </a:r>
            <a:r>
              <a:rPr lang="en-US" sz="2400" b="1" i="1" dirty="0" smtClean="0">
                <a:solidFill>
                  <a:srgbClr val="A203BD"/>
                </a:solidFill>
              </a:rPr>
              <a:t>(autoimmune),</a:t>
            </a:r>
            <a:r>
              <a:rPr lang="en-US" sz="2400" b="1" dirty="0" smtClean="0">
                <a:solidFill>
                  <a:srgbClr val="A203BD"/>
                </a:solidFill>
              </a:rPr>
              <a:t> e.g., PA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Toxic, as with alcohol and cigarette smoking 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Postsurgical,  reflux of bile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Motor and mechanical, including obstruction, bezoars (luminal concretions), and gastric </a:t>
            </a:r>
            <a:r>
              <a:rPr lang="en-US" sz="2400" b="1" dirty="0" err="1" smtClean="0">
                <a:solidFill>
                  <a:srgbClr val="A203BD"/>
                </a:solidFill>
              </a:rPr>
              <a:t>atony</a:t>
            </a:r>
            <a:r>
              <a:rPr lang="en-US" sz="2400" b="1" dirty="0" smtClean="0">
                <a:solidFill>
                  <a:srgbClr val="A203BD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Radiation 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Granulomatous conditions (e.g., </a:t>
            </a:r>
            <a:r>
              <a:rPr lang="en-US" sz="2400" b="1" dirty="0" err="1" smtClean="0">
                <a:solidFill>
                  <a:srgbClr val="A203BD"/>
                </a:solidFill>
              </a:rPr>
              <a:t>Crohn</a:t>
            </a:r>
            <a:r>
              <a:rPr lang="en-US" sz="2400" b="1" dirty="0" smtClean="0">
                <a:solidFill>
                  <a:srgbClr val="A203BD"/>
                </a:solidFill>
              </a:rPr>
              <a:t> disease) </a:t>
            </a:r>
          </a:p>
          <a:p>
            <a:r>
              <a:rPr lang="en-US" sz="2400" b="1" dirty="0" smtClean="0">
                <a:solidFill>
                  <a:srgbClr val="A203BD"/>
                </a:solidFill>
              </a:rPr>
              <a:t>GVH, uremia</a:t>
            </a:r>
            <a:endParaRPr lang="en-US" b="1" dirty="0" smtClean="0">
              <a:solidFill>
                <a:srgbClr val="A203BD"/>
              </a:solidFill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CHRONIC</a:t>
            </a:r>
            <a:r>
              <a:rPr lang="en-US" sz="3600" b="1" smtClean="0">
                <a:solidFill>
                  <a:srgbClr val="FF0000"/>
                </a:solidFill>
              </a:rPr>
              <a:t>, NO EROSIONS, NO HEMORRHAGE</a:t>
            </a:r>
          </a:p>
          <a:p>
            <a:r>
              <a:rPr lang="en-US" sz="2800" b="1" smtClean="0">
                <a:solidFill>
                  <a:srgbClr val="A203BD"/>
                </a:solidFill>
              </a:rPr>
              <a:t>Perhaps some neutrophils</a:t>
            </a:r>
          </a:p>
          <a:p>
            <a:r>
              <a:rPr lang="en-US" sz="2800" b="1" smtClean="0">
                <a:solidFill>
                  <a:srgbClr val="A203BD"/>
                </a:solidFill>
              </a:rPr>
              <a:t>Lymphocytes, lymphoid follicles</a:t>
            </a:r>
          </a:p>
          <a:p>
            <a:r>
              <a:rPr lang="en-US" sz="2800" b="1" smtClean="0">
                <a:solidFill>
                  <a:srgbClr val="A203BD"/>
                </a:solidFill>
              </a:rPr>
              <a:t>REGENERATIVE CHANGES</a:t>
            </a:r>
          </a:p>
          <a:p>
            <a:pPr lvl="1"/>
            <a:r>
              <a:rPr lang="en-US" sz="2400" b="1" smtClean="0">
                <a:solidFill>
                  <a:srgbClr val="A203BD"/>
                </a:solidFill>
              </a:rPr>
              <a:t>METAPLASIA, intestinal</a:t>
            </a:r>
          </a:p>
          <a:p>
            <a:pPr lvl="1"/>
            <a:r>
              <a:rPr lang="en-US" sz="2400" b="1" smtClean="0">
                <a:solidFill>
                  <a:srgbClr val="A203BD"/>
                </a:solidFill>
              </a:rPr>
              <a:t>ATROPHY, mucosal hypoplasia, “thinning”</a:t>
            </a:r>
          </a:p>
          <a:p>
            <a:pPr lvl="1"/>
            <a:r>
              <a:rPr lang="en-US" sz="2400" b="1" smtClean="0">
                <a:solidFill>
                  <a:srgbClr val="A203BD"/>
                </a:solidFill>
              </a:rPr>
              <a:t>DYS-PLASIA</a:t>
            </a:r>
          </a:p>
          <a:p>
            <a:endParaRPr lang="en-US" sz="2800" b="1" smtClean="0">
              <a:solidFill>
                <a:srgbClr val="A203BD"/>
              </a:solidFill>
            </a:endParaRPr>
          </a:p>
          <a:p>
            <a:endParaRPr lang="en-US" sz="3600" b="1" smtClean="0">
              <a:solidFill>
                <a:srgbClr val="A203BD"/>
              </a:solidFill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038600"/>
            <a:ext cx="39624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Morphology of chronic gastritis</a:t>
            </a: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Chronic inflammatory cell infiltration</a:t>
            </a:r>
          </a:p>
          <a:p>
            <a:r>
              <a:rPr lang="en-GB" sz="2400"/>
              <a:t>Mucosal atrophy</a:t>
            </a:r>
          </a:p>
          <a:p>
            <a:r>
              <a:rPr lang="en-GB" sz="2400"/>
              <a:t>Intestinal (goblet cell) metaplasia</a:t>
            </a:r>
          </a:p>
          <a:p>
            <a:pPr>
              <a:buFont typeface="Wingdings" pitchFamily="2" charset="2"/>
              <a:buNone/>
            </a:pPr>
            <a:r>
              <a:rPr lang="en-GB" sz="2400" i="1"/>
              <a:t>Seen in Helicobacter and autoimmune gastritis (not chemical)</a:t>
            </a:r>
            <a:endParaRPr lang="en-US" sz="2400" i="1"/>
          </a:p>
        </p:txBody>
      </p:sp>
      <p:pic>
        <p:nvPicPr>
          <p:cNvPr id="17415" name="Picture 7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89138"/>
            <a:ext cx="325913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r>
              <a:rPr lang="en-US" sz="6600" b="1" smtClean="0">
                <a:solidFill>
                  <a:srgbClr val="A203BD"/>
                </a:solidFill>
              </a:rPr>
              <a:t>AUTOIMMUNE (10%)</a:t>
            </a:r>
          </a:p>
          <a:p>
            <a:r>
              <a:rPr lang="en-US" sz="4000" b="1" smtClean="0">
                <a:solidFill>
                  <a:srgbClr val="A203BD"/>
                </a:solidFill>
              </a:rPr>
              <a:t>ANTIBODIES AGAINST</a:t>
            </a:r>
            <a:r>
              <a:rPr lang="en-US" sz="4000" b="1" smtClean="0">
                <a:solidFill>
                  <a:srgbClr val="A203BD"/>
                </a:solidFill>
                <a:sym typeface="Wingdings" charset="2"/>
              </a:rPr>
              <a:t></a:t>
            </a:r>
          </a:p>
          <a:p>
            <a:pPr lvl="1"/>
            <a:r>
              <a:rPr lang="en-US" sz="4000" b="1" smtClean="0">
                <a:solidFill>
                  <a:srgbClr val="FF0000"/>
                </a:solidFill>
              </a:rPr>
              <a:t>acid producing enzyme H</a:t>
            </a:r>
            <a:r>
              <a:rPr lang="en-US" sz="4000" b="1" baseline="30000" smtClean="0">
                <a:solidFill>
                  <a:srgbClr val="FF0000"/>
                </a:solidFill>
              </a:rPr>
              <a:t>+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4000" b="1" smtClean="0">
                <a:solidFill>
                  <a:srgbClr val="FF0000"/>
                </a:solidFill>
              </a:rPr>
              <a:t>K</a:t>
            </a:r>
            <a:r>
              <a:rPr lang="en-US" sz="4000" b="1" baseline="30000" smtClean="0">
                <a:solidFill>
                  <a:srgbClr val="FF0000"/>
                </a:solidFill>
              </a:rPr>
              <a:t>+</a:t>
            </a:r>
            <a:r>
              <a:rPr lang="en-US" sz="4000" b="1" smtClean="0">
                <a:solidFill>
                  <a:srgbClr val="FF0000"/>
                </a:solidFill>
              </a:rPr>
              <a:t> -ATPase</a:t>
            </a:r>
          </a:p>
          <a:p>
            <a:pPr lvl="1"/>
            <a:r>
              <a:rPr lang="en-US" sz="4000" b="1" smtClean="0">
                <a:solidFill>
                  <a:srgbClr val="FF0000"/>
                </a:solidFill>
              </a:rPr>
              <a:t>gastrin receptor</a:t>
            </a:r>
          </a:p>
          <a:p>
            <a:pPr lvl="1"/>
            <a:r>
              <a:rPr lang="en-US" sz="4000" b="1" smtClean="0">
                <a:solidFill>
                  <a:srgbClr val="FF0000"/>
                </a:solidFill>
              </a:rPr>
              <a:t>and intrinsic factor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Autoantibodies to gastric parietal cells</a:t>
            </a:r>
          </a:p>
          <a:p>
            <a:r>
              <a:rPr lang="en-GB"/>
              <a:t>Hypochlorhydria/achlorhydria</a:t>
            </a:r>
          </a:p>
          <a:p>
            <a:r>
              <a:rPr lang="en-GB"/>
              <a:t>Loss of gastric intrinsic factor leads to malabsorption of vitamin B12 with macrocytic,megaloblastic anaemia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Autoimmune chronic gastritis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Helicobacter pylori</a:t>
            </a:r>
            <a:endParaRPr lang="en-US" i="1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/>
              <a:t>Adapted to live in association with surface epithelium beneath mucus barrier</a:t>
            </a:r>
          </a:p>
          <a:p>
            <a:r>
              <a:rPr lang="en-GB" sz="2400"/>
              <a:t>Causes cell damage and inflammatory cell infiltration</a:t>
            </a:r>
          </a:p>
          <a:p>
            <a:r>
              <a:rPr lang="en-GB" sz="2400"/>
              <a:t>In most countries the majority of adults are infected</a:t>
            </a:r>
            <a:endParaRPr lang="en-US" sz="240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086350" y="1600200"/>
          <a:ext cx="3543300" cy="2362200"/>
        </p:xfrm>
        <a:graphic>
          <a:graphicData uri="http://schemas.openxmlformats.org/presentationml/2006/ole">
            <p:oleObj spid="_x0000_s57346" name="Image Document" r:id="rId3" imgW="10677600" imgH="8058240" progId="">
              <p:embed/>
            </p:oleObj>
          </a:graphicData>
        </a:graphic>
      </p:graphicFrame>
      <p:sp>
        <p:nvSpPr>
          <p:cNvPr id="16391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6393" name="Picture 9" descr="show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84637"/>
            <a:ext cx="3887787" cy="27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2719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http://upload.wikimedia.org/wikipedia/commons/5/55/Stomach_helicobacter_giem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Helicobacter pylori, gastric biopsy, silver stain on left, </a:t>
            </a:r>
            <a:r>
              <a:rPr lang="en-US" sz="2000" b="1" dirty="0" err="1" smtClean="0"/>
              <a:t>Giemsa</a:t>
            </a:r>
            <a:r>
              <a:rPr lang="en-US" sz="2000" b="1" dirty="0" smtClean="0"/>
              <a:t> stain on right.  As a rule, these bugs ADHERE closely to the gastric </a:t>
            </a:r>
            <a:r>
              <a:rPr lang="en-US" sz="2000" b="1" dirty="0" err="1" smtClean="0"/>
              <a:t>mucin</a:t>
            </a:r>
            <a:r>
              <a:rPr lang="en-US" sz="2000" b="1" dirty="0" smtClean="0"/>
              <a:t> rather than invade the epithelial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Helicobacter </a:t>
            </a:r>
            <a:r>
              <a:rPr lang="en-GB"/>
              <a:t>gastritis</a:t>
            </a:r>
            <a:endParaRPr lang="en-US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Acute inflammation mediated by complement and cytokines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Polymorphs </a:t>
            </a:r>
            <a:r>
              <a:rPr lang="en-GB" sz="2400" dirty="0"/>
              <a:t>infiltrate epithelium and may be partly responsible for its destruction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An immune response is also initiated (antibodies may be detected in serum)</a:t>
            </a:r>
            <a:endParaRPr lang="en-US" sz="2400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856163" y="2787650"/>
          <a:ext cx="3752850" cy="2501900"/>
        </p:xfrm>
        <a:graphic>
          <a:graphicData uri="http://schemas.openxmlformats.org/presentationml/2006/ole">
            <p:oleObj spid="_x0000_s58370" name="Image Document" r:id="rId3" imgW="10677600" imgH="8058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2 patterns of infection</a:t>
            </a:r>
          </a:p>
          <a:p>
            <a:pPr lvl="1"/>
            <a:r>
              <a:rPr lang="en-GB"/>
              <a:t>Diffuse involvement of body and antrum (“pan gastritis” associated with diminishing acid output)</a:t>
            </a:r>
          </a:p>
          <a:p>
            <a:pPr lvl="1"/>
            <a:r>
              <a:rPr lang="en-GB"/>
              <a:t>Infection confined to antrum (antral gastritis, associate with </a:t>
            </a:r>
            <a:r>
              <a:rPr lang="en-GB" i="1"/>
              <a:t>increased </a:t>
            </a:r>
            <a:r>
              <a:rPr lang="en-GB"/>
              <a:t>acid output)</a:t>
            </a:r>
          </a:p>
          <a:p>
            <a:pPr lvl="1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Helicobacter </a:t>
            </a:r>
            <a:r>
              <a:rPr lang="en-GB"/>
              <a:t>gastritis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4375"/>
          </a:xfrm>
        </p:spPr>
        <p:txBody>
          <a:bodyPr>
            <a:normAutofit lnSpcReduction="10000"/>
          </a:bodyPr>
          <a:lstStyle/>
          <a:p>
            <a:r>
              <a:rPr lang="en-US" sz="4000" b="1" smtClean="0">
                <a:solidFill>
                  <a:srgbClr val="A203BD"/>
                </a:solidFill>
              </a:rPr>
              <a:t>Causes 80% of gastric peptic ulcers</a:t>
            </a:r>
          </a:p>
          <a:p>
            <a:r>
              <a:rPr lang="en-US" sz="4000" b="1" smtClean="0">
                <a:solidFill>
                  <a:srgbClr val="A203BD"/>
                </a:solidFill>
              </a:rPr>
              <a:t>Causes 100% of duodenal peptic ulcers</a:t>
            </a:r>
          </a:p>
          <a:p>
            <a:r>
              <a:rPr lang="en-US" sz="4000" b="1" smtClean="0">
                <a:solidFill>
                  <a:srgbClr val="A203BD"/>
                </a:solidFill>
              </a:rPr>
              <a:t>Causes chronic gastritis</a:t>
            </a:r>
          </a:p>
          <a:p>
            <a:r>
              <a:rPr lang="en-US" sz="4000" b="1" smtClean="0">
                <a:solidFill>
                  <a:srgbClr val="A203BD"/>
                </a:solidFill>
              </a:rPr>
              <a:t>Causes gastric carcinomas</a:t>
            </a:r>
          </a:p>
          <a:p>
            <a:r>
              <a:rPr lang="en-US" sz="4000" b="1" smtClean="0">
                <a:solidFill>
                  <a:srgbClr val="A203BD"/>
                </a:solidFill>
              </a:rPr>
              <a:t>Causes MALT lymphomas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0E03EF"/>
                </a:solidFill>
              </a:rPr>
              <a:t>Helicobacter pylori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normal gastric mucosa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/>
              <a:t>Cardia – mainly mucus-secreting cells</a:t>
            </a:r>
          </a:p>
          <a:p>
            <a:pPr>
              <a:lnSpc>
                <a:spcPct val="90000"/>
              </a:lnSpc>
            </a:pPr>
            <a:r>
              <a:rPr lang="en-GB" sz="2800"/>
              <a:t>Fundus (body) – acid producing parietal cells, pepsin producing chief cells</a:t>
            </a:r>
          </a:p>
          <a:p>
            <a:pPr>
              <a:lnSpc>
                <a:spcPct val="90000"/>
              </a:lnSpc>
            </a:pPr>
            <a:r>
              <a:rPr lang="en-GB" sz="2800"/>
              <a:t>Pylorus – hormone (gastrin) production</a:t>
            </a:r>
            <a:endParaRPr lang="en-US" sz="2800"/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7176" name="Picture 8" descr="GI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5588"/>
            <a:ext cx="41147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Chemical gastritis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/>
              <a:t>Commonly seen with bile reflux (toxic to cells)</a:t>
            </a:r>
          </a:p>
          <a:p>
            <a:r>
              <a:rPr lang="en-GB" sz="2400"/>
              <a:t>Prominent hyperplastic response (inflammatory cells scanty)</a:t>
            </a:r>
          </a:p>
          <a:p>
            <a:r>
              <a:rPr lang="en-GB" sz="2400"/>
              <a:t>With time – intestinal metaplasia</a:t>
            </a:r>
            <a:endParaRPr lang="en-US" sz="24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3559" name="Picture 7" descr="ncpgasthep0420-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024063"/>
            <a:ext cx="4427537" cy="35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Peptic ulcer disease (</a:t>
            </a:r>
            <a:r>
              <a:rPr lang="en-GB" i="1" dirty="0"/>
              <a:t>Helicobacter</a:t>
            </a:r>
            <a:r>
              <a:rPr lang="en-GB" dirty="0"/>
              <a:t>)</a:t>
            </a:r>
          </a:p>
          <a:p>
            <a:r>
              <a:rPr lang="en-GB" dirty="0"/>
              <a:t>Adenocarcinoma (all types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Consequences of gastritis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r>
              <a:rPr lang="en-US" sz="3600" b="1" smtClean="0">
                <a:solidFill>
                  <a:srgbClr val="A203BD"/>
                </a:solidFill>
              </a:rPr>
              <a:t>OTHER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EOSINOPHILIC, middle aged women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ALLERGIC, children (also eosinophils)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LYMPHOCYTIC, T-Cells, body, DIFFUSE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GRANULOMATOUS, Crohn’s, other granulomas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GVH, in bone marrow transplants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28600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Eosinophilic gastritis.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A surface breach of mucosal lining of GI tract occurring as a result of </a:t>
            </a:r>
            <a:r>
              <a:rPr lang="en-GB" sz="2800" i="1"/>
              <a:t>acid and pepsin </a:t>
            </a:r>
            <a:r>
              <a:rPr lang="en-GB" sz="2800"/>
              <a:t>attack</a:t>
            </a:r>
          </a:p>
          <a:p>
            <a:pPr>
              <a:lnSpc>
                <a:spcPct val="90000"/>
              </a:lnSpc>
            </a:pPr>
            <a:r>
              <a:rPr lang="en-GB" sz="2800"/>
              <a:t>Sites: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Duodenum (DU)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Stomach (GU)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Oesophagus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Gastro-enterostomy stoma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Related to ectopic gastric mucosa (e.g. in Meckel’s diverticulum)</a:t>
            </a:r>
            <a:endParaRPr lang="en-US" sz="2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Peptic ulcer disease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6482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A203BD"/>
                </a:solidFill>
              </a:rPr>
              <a:t>“PEPTIC” implies acid cause/aggravation</a:t>
            </a:r>
          </a:p>
          <a:p>
            <a:r>
              <a:rPr lang="en-US" b="1" smtClean="0">
                <a:solidFill>
                  <a:srgbClr val="A203BD"/>
                </a:solidFill>
              </a:rPr>
              <a:t>ULCER vs. EROSION (muscularis mucosa intact)</a:t>
            </a:r>
          </a:p>
          <a:p>
            <a:r>
              <a:rPr lang="en-US" b="1" smtClean="0">
                <a:solidFill>
                  <a:srgbClr val="A203BD"/>
                </a:solidFill>
              </a:rPr>
              <a:t>MUC</a:t>
            </a:r>
            <a:r>
              <a:rPr lang="en-US" b="1" smtClean="0">
                <a:solidFill>
                  <a:srgbClr val="A203BD"/>
                </a:solidFill>
                <a:sym typeface="Wingdings" charset="2"/>
              </a:rPr>
              <a:t>SUBMUCMUSCULARISSEROSA</a:t>
            </a:r>
          </a:p>
          <a:p>
            <a:r>
              <a:rPr lang="en-US" b="1" smtClean="0">
                <a:solidFill>
                  <a:srgbClr val="A203BD"/>
                </a:solidFill>
                <a:sym typeface="Wingdings" charset="2"/>
              </a:rPr>
              <a:t>Chronic, solitary (usually), adults</a:t>
            </a:r>
          </a:p>
          <a:p>
            <a:r>
              <a:rPr lang="en-US" b="1" smtClean="0">
                <a:solidFill>
                  <a:srgbClr val="A203BD"/>
                </a:solidFill>
                <a:sym typeface="Wingdings" charset="2"/>
              </a:rPr>
              <a:t>80% caused by H. pylori</a:t>
            </a:r>
          </a:p>
          <a:p>
            <a:r>
              <a:rPr lang="en-US" b="1" smtClean="0">
                <a:solidFill>
                  <a:srgbClr val="A203BD"/>
                </a:solidFill>
                <a:sym typeface="Wingdings" charset="2"/>
              </a:rPr>
              <a:t>100% caused by H. pylori in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A203BD"/>
                </a:solidFill>
                <a:sym typeface="Wingdings" charset="2"/>
              </a:rPr>
              <a:t>     duodenum</a:t>
            </a:r>
          </a:p>
          <a:p>
            <a:r>
              <a:rPr lang="en-US" b="1" smtClean="0">
                <a:solidFill>
                  <a:srgbClr val="A203BD"/>
                </a:solidFill>
                <a:sym typeface="Wingdings" charset="2"/>
              </a:rPr>
              <a:t>NSAIDS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A203BD"/>
                </a:solidFill>
                <a:sym typeface="Wingdings" charset="2"/>
              </a:rPr>
              <a:t>   “STRESS”</a:t>
            </a:r>
          </a:p>
          <a:p>
            <a:endParaRPr lang="en-US" smtClean="0"/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90600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0E03EF"/>
                </a:solidFill>
              </a:rPr>
              <a:t>“PEPTIC” ULCERS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3" y="3733800"/>
            <a:ext cx="30622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921250"/>
            <a:ext cx="32480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64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A203BD"/>
                </a:solidFill>
              </a:rPr>
              <a:t>Burning, aching pain, </a:t>
            </a:r>
            <a:r>
              <a:rPr lang="en-US" sz="3600" b="1" dirty="0" err="1" smtClean="0">
                <a:solidFill>
                  <a:srgbClr val="A203BD"/>
                </a:solidFill>
              </a:rPr>
              <a:t>epigastric</a:t>
            </a:r>
            <a:endParaRPr lang="en-US" sz="3600" b="1" dirty="0" smtClean="0">
              <a:solidFill>
                <a:srgbClr val="A203BD"/>
              </a:solidFill>
            </a:endParaRPr>
          </a:p>
          <a:p>
            <a:r>
              <a:rPr lang="en-US" sz="3600" b="1" dirty="0" smtClean="0">
                <a:solidFill>
                  <a:srgbClr val="A203BD"/>
                </a:solidFill>
              </a:rPr>
              <a:t>Fe deficiency anemia</a:t>
            </a:r>
          </a:p>
          <a:p>
            <a:r>
              <a:rPr lang="en-US" sz="3600" b="1" dirty="0" smtClean="0">
                <a:solidFill>
                  <a:srgbClr val="A203BD"/>
                </a:solidFill>
              </a:rPr>
              <a:t>Acute hemorrhage</a:t>
            </a:r>
          </a:p>
          <a:p>
            <a:r>
              <a:rPr lang="en-US" sz="3600" b="1" dirty="0" smtClean="0">
                <a:solidFill>
                  <a:srgbClr val="A203BD"/>
                </a:solidFill>
              </a:rPr>
              <a:t>Penetration, perforation:</a:t>
            </a:r>
          </a:p>
          <a:p>
            <a:pPr lvl="1"/>
            <a:r>
              <a:rPr lang="en-US" sz="3200" b="1" dirty="0" smtClean="0">
                <a:solidFill>
                  <a:srgbClr val="A203BD"/>
                </a:solidFill>
              </a:rPr>
              <a:t>Pain in BACK</a:t>
            </a:r>
          </a:p>
          <a:p>
            <a:pPr lvl="1"/>
            <a:r>
              <a:rPr lang="en-US" sz="3200" b="1" dirty="0" smtClean="0">
                <a:solidFill>
                  <a:srgbClr val="A203BD"/>
                </a:solidFill>
              </a:rPr>
              <a:t>Pain in CHEST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90600"/>
          </a:xfrm>
        </p:spPr>
        <p:txBody>
          <a:bodyPr>
            <a:normAutofit fontScale="90000"/>
          </a:bodyPr>
          <a:lstStyle/>
          <a:p>
            <a:r>
              <a:rPr lang="en-US" sz="6600" b="1" smtClean="0">
                <a:solidFill>
                  <a:srgbClr val="0E03EF"/>
                </a:solidFill>
              </a:rPr>
              <a:t>“PEPTIC” 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Like acute erosion but breaching muscularis mucosae</a:t>
            </a:r>
          </a:p>
          <a:p>
            <a:r>
              <a:rPr lang="en-GB"/>
              <a:t>Specific examples</a:t>
            </a:r>
          </a:p>
          <a:p>
            <a:pPr lvl="1"/>
            <a:r>
              <a:rPr lang="en-GB"/>
              <a:t>Curling’s ulcer (following severe burns)</a:t>
            </a:r>
          </a:p>
          <a:p>
            <a:pPr lvl="1"/>
            <a:r>
              <a:rPr lang="en-GB"/>
              <a:t>Cushing’s ulcer (following head injury)</a:t>
            </a: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Acute peptic ulcer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sz="3600" b="1" smtClean="0">
                <a:solidFill>
                  <a:srgbClr val="A203BD"/>
                </a:solidFill>
              </a:rPr>
              <a:t>NSAIDS</a:t>
            </a:r>
          </a:p>
          <a:p>
            <a:r>
              <a:rPr lang="en-US" sz="3600" b="1" smtClean="0">
                <a:solidFill>
                  <a:srgbClr val="A203BD"/>
                </a:solidFill>
                <a:sym typeface="Wingdings" charset="2"/>
              </a:rPr>
              <a:t>“STRESS” ULCERS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  <a:sym typeface="Wingdings" charset="2"/>
              </a:rPr>
              <a:t>ENDOGENOUS STEROIDS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SHOCK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BURNS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MASSIVE TRAUMA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Intracranial trauma, Intracranial surgery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SEPSIS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  <a:sym typeface="Wingdings" charset="2"/>
              </a:rPr>
              <a:t>EXOGENOUS STEROIDS</a:t>
            </a:r>
          </a:p>
          <a:p>
            <a:pPr lvl="2"/>
            <a:r>
              <a:rPr lang="en-US" sz="2800" b="1" smtClean="0">
                <a:solidFill>
                  <a:srgbClr val="A203BD"/>
                </a:solidFill>
                <a:sym typeface="Wingdings" charset="2"/>
              </a:rPr>
              <a:t>CUSHING ULCER</a:t>
            </a:r>
          </a:p>
          <a:p>
            <a:pPr lvl="2"/>
            <a:endParaRPr lang="en-US" b="1" smtClean="0">
              <a:solidFill>
                <a:srgbClr val="A203BD"/>
              </a:solidFill>
              <a:sym typeface="Wingdings" charset="2"/>
            </a:endParaRPr>
          </a:p>
          <a:p>
            <a:endParaRPr lang="en-US" smtClean="0"/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90600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0E03EF"/>
                </a:solidFill>
              </a:rPr>
              <a:t>“ACUTE” 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smtClean="0">
                <a:solidFill>
                  <a:srgbClr val="A203BD"/>
                </a:solidFill>
              </a:rPr>
              <a:t>Usually small (&lt;1cm), superficial, MULTIPLE</a:t>
            </a:r>
            <a:endParaRPr lang="en-US" sz="2800" b="1" smtClean="0">
              <a:solidFill>
                <a:srgbClr val="A203BD"/>
              </a:solidFill>
              <a:sym typeface="Wingdings" charset="2"/>
            </a:endParaRPr>
          </a:p>
          <a:p>
            <a:pPr lvl="2"/>
            <a:endParaRPr lang="en-US" b="1" smtClean="0">
              <a:solidFill>
                <a:srgbClr val="A203BD"/>
              </a:solidFill>
              <a:sym typeface="Wingdings" charset="2"/>
            </a:endParaRPr>
          </a:p>
          <a:p>
            <a:endParaRPr lang="en-US" smtClean="0"/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90600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0E03EF"/>
                </a:solidFill>
              </a:rPr>
              <a:t>“ACUTE” ULCERS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61150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of stomach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Mixing of food with acid/pepsin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Unique acid environment requires functional gastric surface mucus barrier, bicarbonate buffering and epithelial integrity</a:t>
            </a:r>
            <a:endParaRPr lang="en-US" sz="28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8199" name="Picture 7" descr="showimage"/>
          <p:cNvPicPr>
            <a:picLocks noChangeAspect="1" noChangeArrowheads="1"/>
          </p:cNvPicPr>
          <p:nvPr/>
        </p:nvPicPr>
        <p:blipFill>
          <a:blip r:embed="rId2"/>
          <a:srcRect l="13981" t="-1351" r="14563" b="2703"/>
          <a:stretch>
            <a:fillRect/>
          </a:stretch>
        </p:blipFill>
        <p:spPr bwMode="auto">
          <a:xfrm>
            <a:off x="4572000" y="1143000"/>
            <a:ext cx="434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Complex epidemiology</a:t>
            </a:r>
          </a:p>
          <a:p>
            <a:pPr lvl="1"/>
            <a:r>
              <a:rPr lang="en-GB"/>
              <a:t>DU most common in Europe, GU in Japan</a:t>
            </a:r>
          </a:p>
          <a:p>
            <a:pPr lvl="1"/>
            <a:r>
              <a:rPr lang="en-GB"/>
              <a:t>Incidence of DU declining, GU stable</a:t>
            </a:r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peptic ulcer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Pathogenesis 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/>
              <a:t>In normal acid/pepsin attack is balanced by mucosal defences</a:t>
            </a:r>
          </a:p>
          <a:p>
            <a:pPr>
              <a:lnSpc>
                <a:spcPct val="90000"/>
              </a:lnSpc>
            </a:pPr>
            <a:r>
              <a:rPr lang="en-GB" sz="2800"/>
              <a:t>Increased attack by hyperacidity</a:t>
            </a:r>
          </a:p>
          <a:p>
            <a:pPr>
              <a:lnSpc>
                <a:spcPct val="90000"/>
              </a:lnSpc>
            </a:pPr>
            <a:r>
              <a:rPr lang="en-GB" sz="2800"/>
              <a:t>Weakened mucosal defence – the major factor (</a:t>
            </a:r>
            <a:r>
              <a:rPr lang="en-GB" sz="2800" i="1"/>
              <a:t>H. pylori </a:t>
            </a:r>
            <a:r>
              <a:rPr lang="en-GB" sz="2800"/>
              <a:t>related)</a:t>
            </a:r>
            <a:endParaRPr lang="en-US" sz="2800"/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1751" name="Picture 7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733800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Morphology of peptic ulcers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/>
              <a:t>Clean, non-elevated edge</a:t>
            </a:r>
          </a:p>
          <a:p>
            <a:r>
              <a:rPr lang="en-GB" sz="2800"/>
              <a:t>Granulation tissue base (floor)</a:t>
            </a:r>
          </a:p>
          <a:p>
            <a:r>
              <a:rPr lang="en-GB" sz="2800"/>
              <a:t>Underlying fibrosis</a:t>
            </a:r>
            <a:endParaRPr lang="en-US" sz="2800"/>
          </a:p>
        </p:txBody>
      </p:sp>
      <p:sp>
        <p:nvSpPr>
          <p:cNvPr id="35846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35847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35849" name="Picture 9" descr="GI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4176712" cy="2163762"/>
          </a:xfrm>
          <a:prstGeom prst="rect">
            <a:avLst/>
          </a:prstGeom>
          <a:noFill/>
        </p:spPr>
      </p:pic>
      <p:pic>
        <p:nvPicPr>
          <p:cNvPr id="35851" name="Picture 11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221163"/>
            <a:ext cx="4140200" cy="242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Tends to be high in DU patients. Antral gastritis causes increased gastrin production and acid secretion</a:t>
            </a:r>
          </a:p>
          <a:p>
            <a:r>
              <a:rPr lang="en-GB" sz="2800"/>
              <a:t>Acid stimulates development of gastric metaplasia in the duodenum</a:t>
            </a:r>
          </a:p>
          <a:p>
            <a:r>
              <a:rPr lang="en-GB" sz="2800" i="1"/>
              <a:t>Helicobacter </a:t>
            </a:r>
            <a:r>
              <a:rPr lang="en-GB" sz="2800"/>
              <a:t>organisms colonise the metaplastic epithelium and cause inflammatory damage leading to ulceration</a:t>
            </a:r>
            <a:endParaRPr lang="en-US" sz="2800" i="1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Acid production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Pan gastritis diminishes acid secretion</a:t>
            </a:r>
          </a:p>
          <a:p>
            <a:r>
              <a:rPr lang="en-GB"/>
              <a:t>Ongoing gastritis and epithelial damage is the main causal factor for ulceration</a:t>
            </a: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Acid in GU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Some strains are more pathogenic than others. The Cag A (cytotoxic) antigen is one important virulence factor</a:t>
            </a:r>
          </a:p>
          <a:p>
            <a:r>
              <a:rPr lang="en-GB" sz="2800"/>
              <a:t>Human variability also plays a part (e.g. individuals who produce high levels of IL-1</a:t>
            </a:r>
            <a:r>
              <a:rPr lang="en-GB" sz="2800">
                <a:latin typeface="Symbol" pitchFamily="18" charset="2"/>
              </a:rPr>
              <a:t>b</a:t>
            </a:r>
            <a:r>
              <a:rPr lang="en-GB" sz="2800"/>
              <a:t> in inflammation get pan gastritis and GU, lower levels associated with antral gastritis and DU)</a:t>
            </a:r>
            <a:endParaRPr lang="en-US" sz="28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/>
              <a:t>Helicobacter </a:t>
            </a:r>
            <a:r>
              <a:rPr lang="en-GB"/>
              <a:t>factors in pathogenesis</a:t>
            </a:r>
            <a:endParaRPr lang="en-US" i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/>
              <a:t>Perforation</a:t>
            </a:r>
            <a:r>
              <a:rPr lang="en-GB" sz="2800"/>
              <a:t> leading to peritonitis</a:t>
            </a:r>
          </a:p>
          <a:p>
            <a:r>
              <a:rPr lang="en-GB" sz="2800" i="1"/>
              <a:t>Haemorrhage</a:t>
            </a:r>
            <a:r>
              <a:rPr lang="en-GB" sz="2800"/>
              <a:t> by erosion of vessel in base</a:t>
            </a:r>
          </a:p>
          <a:p>
            <a:r>
              <a:rPr lang="en-GB" sz="2800" i="1"/>
              <a:t>Penetration</a:t>
            </a:r>
            <a:r>
              <a:rPr lang="en-GB" sz="2800"/>
              <a:t> of surrounding organ (liver/pancreas)</a:t>
            </a:r>
          </a:p>
          <a:p>
            <a:r>
              <a:rPr lang="en-GB" sz="2800" i="1"/>
              <a:t>Obstruction</a:t>
            </a:r>
            <a:r>
              <a:rPr lang="en-GB" sz="2800"/>
              <a:t> (by scarring) – pyloric stenosis</a:t>
            </a:r>
          </a:p>
          <a:p>
            <a:r>
              <a:rPr lang="en-GB" sz="2800"/>
              <a:t>(Cancer – rare event in true peptic ulcer)</a:t>
            </a:r>
            <a:endParaRPr lang="en-US" sz="28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Complications of peptic ulcer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Bleeding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Occurs in 15% to 20% of patients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Most frequent complication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May be life-threatening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Accounts for 25% of ulcer deaths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May be the first indication of an ulcer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Perforation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Occurs in about 5% of patients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Accounts for two thirds of ulcer deaths</a:t>
            </a:r>
          </a:p>
          <a:p>
            <a:pPr lvl="1"/>
            <a:r>
              <a:rPr lang="en-US" sz="2000" b="1" smtClean="0">
                <a:solidFill>
                  <a:srgbClr val="A203BD"/>
                </a:solidFill>
              </a:rPr>
              <a:t>Rarely, is the first indication of an ulcer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Obstruction from edema or scarring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Occurs in about 2% of patients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Most often due to pyloric channel ulcers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May also occur with duodenal ulcers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Causes incapacitating, crampy abdominal pain</a:t>
            </a:r>
          </a:p>
          <a:p>
            <a:pPr lvl="1"/>
            <a:r>
              <a:rPr lang="en-US" sz="1800" b="1" smtClean="0">
                <a:solidFill>
                  <a:srgbClr val="A203BD"/>
                </a:solidFill>
              </a:rPr>
              <a:t>Rarely, may lead to total obstruction with intractable vomiting</a:t>
            </a:r>
          </a:p>
          <a:p>
            <a:pPr>
              <a:buFont typeface="Arial" charset="0"/>
              <a:buNone/>
            </a:pPr>
            <a:endParaRPr lang="en-US" sz="4000" b="1" smtClean="0">
              <a:solidFill>
                <a:srgbClr val="A203B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Acute gastritis often due to chemical injury (alcohol drugs)</a:t>
            </a:r>
          </a:p>
          <a:p>
            <a:r>
              <a:rPr lang="en-GB"/>
              <a:t>Chronic gastritis:</a:t>
            </a:r>
          </a:p>
          <a:p>
            <a:pPr lvl="1"/>
            <a:r>
              <a:rPr lang="en-GB" i="1"/>
              <a:t>Helicobacter pylori </a:t>
            </a:r>
            <a:r>
              <a:rPr lang="en-GB"/>
              <a:t>infection</a:t>
            </a:r>
          </a:p>
          <a:p>
            <a:pPr lvl="1"/>
            <a:r>
              <a:rPr lang="en-GB"/>
              <a:t>Chemical damage (bile reflux, drugs)</a:t>
            </a:r>
          </a:p>
          <a:p>
            <a:pPr lvl="1"/>
            <a:r>
              <a:rPr lang="en-GB"/>
              <a:t>Autoimmune (associated with vitamin B12 malabsorption (pernicious anaemia)</a:t>
            </a:r>
            <a:endParaRPr lang="en-US" i="1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Gastritis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456613" cy="52578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A203BD"/>
                </a:solidFill>
              </a:rPr>
              <a:t>ACUTE</a:t>
            </a:r>
          </a:p>
          <a:p>
            <a:r>
              <a:rPr lang="en-US" sz="3600" b="1" smtClean="0">
                <a:solidFill>
                  <a:srgbClr val="A203BD"/>
                </a:solidFill>
              </a:rPr>
              <a:t>CHRONIC</a:t>
            </a:r>
          </a:p>
          <a:p>
            <a:r>
              <a:rPr lang="en-US" sz="3600" b="1" smtClean="0">
                <a:solidFill>
                  <a:srgbClr val="A203BD"/>
                </a:solidFill>
              </a:rPr>
              <a:t>AUTOIMMUNE</a:t>
            </a:r>
          </a:p>
          <a:p>
            <a:r>
              <a:rPr lang="en-US" sz="3600" b="1" smtClean="0">
                <a:solidFill>
                  <a:srgbClr val="A203BD"/>
                </a:solidFill>
              </a:rPr>
              <a:t>OTHER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EOSINOPHILIC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ALLERGIC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LYMPHOCYTIC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GRANULOMATOUS</a:t>
            </a:r>
          </a:p>
          <a:p>
            <a:pPr lvl="1"/>
            <a:r>
              <a:rPr lang="en-US" sz="3200" b="1" smtClean="0">
                <a:solidFill>
                  <a:srgbClr val="A203BD"/>
                </a:solidFill>
              </a:rPr>
              <a:t>GVH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456613" cy="6019800"/>
          </a:xfrm>
        </p:spPr>
        <p:txBody>
          <a:bodyPr/>
          <a:lstStyle/>
          <a:p>
            <a:r>
              <a:rPr lang="en-US" sz="3600" b="1" u="sng" smtClean="0">
                <a:solidFill>
                  <a:srgbClr val="FF0000"/>
                </a:solidFill>
              </a:rPr>
              <a:t>ACUTE</a:t>
            </a:r>
            <a:r>
              <a:rPr lang="en-US" sz="3600" b="1" smtClean="0">
                <a:solidFill>
                  <a:srgbClr val="FF0000"/>
                </a:solidFill>
              </a:rPr>
              <a:t>, HEMORRHAGIC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(NSAIDs), particularly aspirin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Excessive alcohol consumption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Heavy smoking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CHEMO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Uremia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Salmonella, CMV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Severe stress (e.g., trauma, burns, surgery)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Ischemia and shock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Suicidal attempts, as with acids and alkali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Gastric irradiation or freezing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Mechanical (e.g., nasogastric intubation) </a:t>
            </a:r>
          </a:p>
          <a:p>
            <a:r>
              <a:rPr lang="en-US" sz="2000" b="1" smtClean="0">
                <a:solidFill>
                  <a:srgbClr val="A203BD"/>
                </a:solidFill>
              </a:rPr>
              <a:t>Distal gastrectomy</a:t>
            </a:r>
          </a:p>
          <a:p>
            <a:endParaRPr lang="en-US" sz="3600" b="1" smtClean="0">
              <a:solidFill>
                <a:srgbClr val="A203BD"/>
              </a:solidFill>
            </a:endParaRPr>
          </a:p>
          <a:p>
            <a:endParaRPr lang="en-US" sz="3600" b="1" smtClean="0">
              <a:solidFill>
                <a:srgbClr val="A203BD"/>
              </a:solidFill>
            </a:endParaRPr>
          </a:p>
          <a:p>
            <a:endParaRPr lang="en-US" sz="3600" b="1" smtClean="0">
              <a:solidFill>
                <a:srgbClr val="A203BD"/>
              </a:solidFill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456613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ACUTE</a:t>
            </a:r>
            <a:r>
              <a:rPr lang="en-US" sz="3600" b="1" smtClean="0">
                <a:solidFill>
                  <a:srgbClr val="FF0000"/>
                </a:solidFill>
              </a:rPr>
              <a:t>, HEMORRHAGIC</a:t>
            </a:r>
          </a:p>
          <a:p>
            <a:r>
              <a:rPr lang="en-US" sz="3600" b="1" smtClean="0">
                <a:solidFill>
                  <a:srgbClr val="A203BD"/>
                </a:solidFill>
              </a:rPr>
              <a:t>HISTOLOGY: Erosion, Hemorrage, </a:t>
            </a:r>
            <a:r>
              <a:rPr lang="en-US" sz="5400" b="1" smtClean="0">
                <a:solidFill>
                  <a:srgbClr val="A203BD"/>
                </a:solidFill>
              </a:rPr>
              <a:t>NEUTROPHILS</a:t>
            </a:r>
            <a:endParaRPr lang="en-US" sz="3600" b="1" smtClean="0">
              <a:solidFill>
                <a:srgbClr val="A203BD"/>
              </a:solidFill>
            </a:endParaRPr>
          </a:p>
          <a:p>
            <a:endParaRPr lang="en-US" sz="3600" b="1" smtClean="0">
              <a:solidFill>
                <a:srgbClr val="A203BD"/>
              </a:solidFill>
            </a:endParaRPr>
          </a:p>
          <a:p>
            <a:endParaRPr lang="en-US" sz="3600" b="1" smtClean="0">
              <a:solidFill>
                <a:srgbClr val="A203BD"/>
              </a:solidFill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8000" b="1" smtClean="0">
                <a:solidFill>
                  <a:srgbClr val="0E03EF"/>
                </a:solidFill>
              </a:rPr>
              <a:t>GASTRITIS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Acute gastritis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Drugs (non-steroidal anti-inflammatory drugs NSAID), alcohol cause acute erosion (loss of mucosa </a:t>
            </a:r>
            <a:r>
              <a:rPr lang="en-GB" sz="2400" i="1"/>
              <a:t>superficial </a:t>
            </a:r>
            <a:r>
              <a:rPr lang="en-GB" sz="2400"/>
              <a:t>to muscularis mucosae). Can result in severe haemorrhage</a:t>
            </a:r>
          </a:p>
          <a:p>
            <a:pPr>
              <a:lnSpc>
                <a:spcPct val="80000"/>
              </a:lnSpc>
            </a:pPr>
            <a:r>
              <a:rPr lang="en-GB" sz="2400"/>
              <a:t>Acute </a:t>
            </a:r>
            <a:r>
              <a:rPr lang="en-GB" sz="2400" i="1"/>
              <a:t>Helicobacter </a:t>
            </a:r>
            <a:r>
              <a:rPr lang="en-GB" sz="2400"/>
              <a:t>infection has a prominent neutrophil infiltrate</a:t>
            </a:r>
            <a:endParaRPr lang="en-US" sz="2400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3320" name="Picture 8" descr="NSAIDS-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733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– autoimmune</a:t>
            </a:r>
          </a:p>
          <a:p>
            <a:r>
              <a:rPr lang="en-GB"/>
              <a:t>B – bacterial (</a:t>
            </a:r>
            <a:r>
              <a:rPr lang="en-GB" i="1"/>
              <a:t>helicobacter</a:t>
            </a:r>
            <a:r>
              <a:rPr lang="en-GB"/>
              <a:t>)</a:t>
            </a:r>
          </a:p>
          <a:p>
            <a:r>
              <a:rPr lang="en-GB"/>
              <a:t>C - chemical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gastritis ABC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2734323</TotalTime>
  <Words>1471</Words>
  <Application>Microsoft Office PowerPoint</Application>
  <PresentationFormat>On-screen Show (4:3)</PresentationFormat>
  <Paragraphs>244</Paragraphs>
  <Slides>38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Concourse</vt:lpstr>
      <vt:lpstr>Image Document</vt:lpstr>
      <vt:lpstr>Gastritis and acid peptic disease</vt:lpstr>
      <vt:lpstr>The normal gastric mucosa</vt:lpstr>
      <vt:lpstr>Function of stomach</vt:lpstr>
      <vt:lpstr>Gastritis </vt:lpstr>
      <vt:lpstr>GASTRITIS</vt:lpstr>
      <vt:lpstr>GASTRITIS</vt:lpstr>
      <vt:lpstr>GASTRITIS</vt:lpstr>
      <vt:lpstr>Acute gastritis</vt:lpstr>
      <vt:lpstr>Chronic gastritis ABC</vt:lpstr>
      <vt:lpstr>GASTRITIS</vt:lpstr>
      <vt:lpstr>GASTRITIS</vt:lpstr>
      <vt:lpstr>Morphology of chronic gastritis</vt:lpstr>
      <vt:lpstr>GASTRITIS</vt:lpstr>
      <vt:lpstr>Autoimmune chronic gastritis</vt:lpstr>
      <vt:lpstr>Helicobacter pylori</vt:lpstr>
      <vt:lpstr>Slide 16</vt:lpstr>
      <vt:lpstr>Helicobacter gastritis</vt:lpstr>
      <vt:lpstr>Helicobacter gastritis</vt:lpstr>
      <vt:lpstr>Helicobacter pylori</vt:lpstr>
      <vt:lpstr>Chemical gastritis</vt:lpstr>
      <vt:lpstr>Consequences of gastritis</vt:lpstr>
      <vt:lpstr>GASTRITIS</vt:lpstr>
      <vt:lpstr>Slide 23</vt:lpstr>
      <vt:lpstr>Peptic ulcer disease</vt:lpstr>
      <vt:lpstr>“PEPTIC” ULCERS</vt:lpstr>
      <vt:lpstr>“PEPTIC” ULCERS</vt:lpstr>
      <vt:lpstr>Acute peptic ulcer</vt:lpstr>
      <vt:lpstr>“ACUTE” ULCERS</vt:lpstr>
      <vt:lpstr>“ACUTE” ULCERS</vt:lpstr>
      <vt:lpstr>Chronic peptic ulcer</vt:lpstr>
      <vt:lpstr>Pathogenesis </vt:lpstr>
      <vt:lpstr>Morphology of peptic ulcers</vt:lpstr>
      <vt:lpstr>Acid production</vt:lpstr>
      <vt:lpstr>Acid in GU</vt:lpstr>
      <vt:lpstr>Helicobacter factors in pathogenesis</vt:lpstr>
      <vt:lpstr>Complications of peptic ulcer</vt:lpstr>
      <vt:lpstr>Slide 37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2006-08-16T00:00:00Z</dcterms:created>
  <dcterms:modified xsi:type="dcterms:W3CDTF">2020-04-16T10:35:23Z</dcterms:modified>
</cp:coreProperties>
</file>