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80"/>
  </p:notesMasterIdLst>
  <p:handoutMasterIdLst>
    <p:handoutMasterId r:id="rId81"/>
  </p:handoutMasterIdLst>
  <p:sldIdLst>
    <p:sldId id="439" r:id="rId3"/>
    <p:sldId id="440" r:id="rId4"/>
    <p:sldId id="441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7" r:id="rId19"/>
    <p:sldId id="458" r:id="rId20"/>
    <p:sldId id="456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76" r:id="rId39"/>
    <p:sldId id="477" r:id="rId40"/>
    <p:sldId id="478" r:id="rId41"/>
    <p:sldId id="479" r:id="rId42"/>
    <p:sldId id="480" r:id="rId43"/>
    <p:sldId id="481" r:id="rId44"/>
    <p:sldId id="482" r:id="rId45"/>
    <p:sldId id="483" r:id="rId46"/>
    <p:sldId id="496" r:id="rId47"/>
    <p:sldId id="497" r:id="rId48"/>
    <p:sldId id="498" r:id="rId49"/>
    <p:sldId id="499" r:id="rId50"/>
    <p:sldId id="500" r:id="rId51"/>
    <p:sldId id="501" r:id="rId52"/>
    <p:sldId id="502" r:id="rId53"/>
    <p:sldId id="503" r:id="rId54"/>
    <p:sldId id="504" r:id="rId55"/>
    <p:sldId id="505" r:id="rId56"/>
    <p:sldId id="506" r:id="rId57"/>
    <p:sldId id="507" r:id="rId58"/>
    <p:sldId id="508" r:id="rId59"/>
    <p:sldId id="509" r:id="rId60"/>
    <p:sldId id="510" r:id="rId61"/>
    <p:sldId id="511" r:id="rId62"/>
    <p:sldId id="512" r:id="rId63"/>
    <p:sldId id="513" r:id="rId64"/>
    <p:sldId id="515" r:id="rId65"/>
    <p:sldId id="516" r:id="rId66"/>
    <p:sldId id="517" r:id="rId67"/>
    <p:sldId id="530" r:id="rId68"/>
    <p:sldId id="531" r:id="rId69"/>
    <p:sldId id="532" r:id="rId70"/>
    <p:sldId id="533" r:id="rId71"/>
    <p:sldId id="534" r:id="rId72"/>
    <p:sldId id="535" r:id="rId73"/>
    <p:sldId id="536" r:id="rId74"/>
    <p:sldId id="537" r:id="rId75"/>
    <p:sldId id="538" r:id="rId76"/>
    <p:sldId id="539" r:id="rId77"/>
    <p:sldId id="540" r:id="rId78"/>
    <p:sldId id="529" r:id="rId7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5482B"/>
    <a:srgbClr val="C75806"/>
    <a:srgbClr val="000000"/>
    <a:srgbClr val="00499F"/>
    <a:srgbClr val="0CC1E0"/>
    <a:srgbClr val="1B00FE"/>
    <a:srgbClr val="FFFFFF"/>
    <a:srgbClr val="6E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/>
  </p:normalViewPr>
  <p:slideViewPr>
    <p:cSldViewPr>
      <p:cViewPr varScale="1">
        <p:scale>
          <a:sx n="69" d="100"/>
          <a:sy n="69" d="100"/>
        </p:scale>
        <p:origin x="-1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55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04BAF8B-F17E-47AB-AC98-BCFAE9BF19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To me, this looks very logical.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Often the DUKES classification may be used?</a:t>
            </a:r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31DF424-A836-4646-990D-A8BD3C4351F0}" type="slidenum">
              <a:rPr lang="en-GB" smtClean="0"/>
              <a:pPr eaLnBrk="1" hangingPunct="1"/>
              <a:t>64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587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114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A365-7D1C-48B7-AFB4-C79AA77CE6D7}" type="datetime1">
              <a:rPr lang="en-US" altLang="en-US"/>
              <a:pPr>
                <a:defRPr/>
              </a:pPr>
              <a:t>7/21/2021</a:t>
            </a:fld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DC9C-3D81-4829-8B1E-1D41B5D1BC51}" type="slidenum">
              <a:rPr lang="en-US" altLang="en-US"/>
              <a:pPr>
                <a:defRPr/>
              </a:pPr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83558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EC165-9BA1-40E6-887B-D96D793DB8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5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A8B76-7F2F-4E9F-B2C2-E70732CFF6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59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C884-6DA3-4360-9ACA-19920219BD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3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4BADC-FB45-462C-9C5C-E338DD97D0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8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C297F-D1AD-47AE-88F0-D014ACD5B8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54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0AFAA-37A1-4855-A33C-CB29B4505F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5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3CC30-FF55-44F1-89B7-1A11BF7EBD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695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D950C-C258-49CF-B03A-4E5E7A5959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0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A7AC3-D191-46B8-ABA4-8B0F416548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35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D66AC-97BD-42FA-9A33-74ABE09BC1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30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2009-163E-41ED-9722-624A1D561B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6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54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578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013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021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90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29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16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4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2F6E683-25D6-46DD-8444-8EFDDB41CF1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in/imgres?imgurl=http://medicineandman.com/blog/wp-content/uploads/2008/08/blood-cells.jpg&amp;imgrefurl=http://medicineandman.com/blog/tag/rbc/&amp;usg=__lH4kMNhtmPKjq8IYyuGIouOtzDo=&amp;h=360&amp;w=480&amp;sz=64&amp;hl=en&amp;start=40&amp;itbs=1&amp;tbnid=0mlkZkSLKInbDM:&amp;tbnh=97&amp;tbnw=129&amp;prev=/images?q=cells&amp;start=20&amp;hl=en&amp;sa=N&amp;gbv=2&amp;ndsp=20&amp;tbs=isch:1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in/imgres?imgurl=http://ceipntrasradelapiedad.files.wordpress.com/2010/03/microscope.jpg&amp;imgrefurl=http://ceipntrasradelapiedad.wordpress.com/2010/03/29/inventions-and-inventors/&amp;usg=__BRKmN55-lQvcUtTB28HQNtBhYE8=&amp;h=360&amp;w=360&amp;sz=26&amp;hl=en&amp;start=3&amp;itbs=1&amp;tbnid=wip_AJMd_UvSfM:&amp;tbnh=121&amp;tbnw=121&amp;prev=/images?q=microscope&amp;hl=en&amp;gbv=2&amp;tbs=isch:1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 noChangeArrowheads="1"/>
          </p:cNvSpPr>
          <p:nvPr>
            <p:ph type="title"/>
          </p:nvPr>
        </p:nvSpPr>
        <p:spPr>
          <a:xfrm>
            <a:off x="0" y="4800600"/>
            <a:ext cx="8458200" cy="14478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zh-C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Dr. </a:t>
            </a:r>
            <a:r>
              <a:rPr lang="en-US" altLang="zh-CN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Shubhi</a:t>
            </a:r>
            <a:r>
              <a:rPr lang="en-US" altLang="zh-C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 </a:t>
            </a:r>
            <a:r>
              <a:rPr lang="en-US" altLang="zh-CN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</a:rPr>
              <a:t>Saxena</a:t>
            </a:r>
            <a:endParaRPr lang="en-US" altLang="zh-CN" sz="3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/>
            </a:endParaRPr>
          </a:p>
        </p:txBody>
      </p:sp>
      <p:pic>
        <p:nvPicPr>
          <p:cNvPr id="190467" name="Picture 1" descr="C:\Users\dv5-1215\Pictures\iStock_Intestine-XSmal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1916113"/>
            <a:ext cx="3886200" cy="4648200"/>
          </a:xfrm>
        </p:spPr>
      </p:pic>
      <p:sp>
        <p:nvSpPr>
          <p:cNvPr id="190468" name="Rectangle 7"/>
          <p:cNvSpPr>
            <a:spLocks noChangeArrowheads="1"/>
          </p:cNvSpPr>
          <p:nvPr/>
        </p:nvSpPr>
        <p:spPr bwMode="auto">
          <a:xfrm>
            <a:off x="3924300" y="1916113"/>
            <a:ext cx="51117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en-US" sz="5400">
                <a:latin typeface="Cooper Black" pitchFamily="18" charset="0"/>
                <a:ea typeface="方正舒体"/>
                <a:cs typeface="方正舒体"/>
                <a:sym typeface="Franklin Gothic Book" pitchFamily="34" charset="0"/>
              </a:rPr>
              <a:t>Inflammatory </a:t>
            </a:r>
          </a:p>
          <a:p>
            <a:pPr algn="ctr">
              <a:buFont typeface="Arial" pitchFamily="34" charset="0"/>
              <a:buNone/>
            </a:pPr>
            <a:r>
              <a:rPr lang="en-US" altLang="en-US" sz="5400">
                <a:latin typeface="Cooper Black" pitchFamily="18" charset="0"/>
                <a:ea typeface="方正舒体"/>
                <a:cs typeface="方正舒体"/>
                <a:sym typeface="Franklin Gothic Book" pitchFamily="34" charset="0"/>
              </a:rPr>
              <a:t>Bowel </a:t>
            </a:r>
          </a:p>
          <a:p>
            <a:pPr algn="ctr">
              <a:buFont typeface="Arial" pitchFamily="34" charset="0"/>
              <a:buNone/>
            </a:pPr>
            <a:r>
              <a:rPr lang="en-US" altLang="en-US" sz="5400">
                <a:latin typeface="Cooper Black" pitchFamily="18" charset="0"/>
                <a:ea typeface="方正舒体"/>
                <a:cs typeface="方正舒体"/>
                <a:sym typeface="Franklin Gothic Book" pitchFamily="34" charset="0"/>
              </a:rPr>
              <a:t>Disease</a:t>
            </a:r>
            <a:endParaRPr lang="en-US" altLang="en-US" sz="5400" b="1">
              <a:latin typeface="Cooper Black" pitchFamily="18" charset="0"/>
              <a:ea typeface="方正舒体"/>
              <a:cs typeface="方正舒体"/>
              <a:sym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>
          <a:xfrm>
            <a:off x="0" y="364379"/>
            <a:ext cx="70866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Laboratory test</a:t>
            </a:r>
          </a:p>
        </p:txBody>
      </p:sp>
      <p:sp>
        <p:nvSpPr>
          <p:cNvPr id="200707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323850" y="1844675"/>
            <a:ext cx="8305800" cy="45259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400" smtClean="0">
                <a:latin typeface="Aparajita"/>
                <a:ea typeface="SimSun" pitchFamily="2" charset="-122"/>
              </a:rPr>
              <a:t>Hemogram :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smtClean="0">
                <a:latin typeface="Aparajita"/>
                <a:ea typeface="SimSun" pitchFamily="2" charset="-122"/>
              </a:rPr>
              <a:t>Hemoglobin - decreased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smtClean="0">
                <a:latin typeface="Aparajita"/>
                <a:ea typeface="SimSun" pitchFamily="2" charset="-122"/>
              </a:rPr>
              <a:t>Platelet count-increased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altLang="zh-CN" sz="2400" smtClean="0">
              <a:latin typeface="Aparajita"/>
              <a:ea typeface="SimSun" pitchFamily="2" charset="-122"/>
            </a:endParaRP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400" smtClean="0">
                <a:latin typeface="Aparajita"/>
                <a:ea typeface="SimSun" pitchFamily="2" charset="-122"/>
              </a:rPr>
              <a:t># ESR &amp; CRP- increased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400" smtClean="0">
                <a:latin typeface="Aparajita"/>
                <a:ea typeface="SimSun" pitchFamily="2" charset="-122"/>
              </a:rPr>
              <a:t># low protien</a:t>
            </a:r>
          </a:p>
          <a:p>
            <a:pPr algn="just" eaLnBrk="1" hangingPunct="1">
              <a:lnSpc>
                <a:spcPct val="150000"/>
              </a:lnSpc>
            </a:pPr>
            <a:endParaRPr lang="en-US" altLang="zh-CN" sz="2400" smtClean="0">
              <a:latin typeface="Aparajita"/>
              <a:ea typeface="SimSun" pitchFamily="2" charset="-122"/>
            </a:endParaRPr>
          </a:p>
        </p:txBody>
      </p:sp>
      <p:pic>
        <p:nvPicPr>
          <p:cNvPr id="200708" name="Picture 2" descr="http://t0.gstatic.com/images?q=tbn:0mlkZkSLKInbDM:http://medicineandman.com/blog/wp-content/uploads/2008/08/blood-cell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dirty="0" smtClean="0">
                <a:solidFill>
                  <a:schemeClr val="bg1"/>
                </a:solidFill>
                <a:ea typeface="SimSun" pitchFamily="2" charset="-122"/>
              </a:rPr>
              <a:t>Macroscopic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ea typeface="SimSun" pitchFamily="2" charset="-122"/>
              </a:rPr>
              <a:t>feature</a:t>
            </a:r>
          </a:p>
        </p:txBody>
      </p:sp>
      <p:sp>
        <p:nvSpPr>
          <p:cNvPr id="201731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684213" y="1844675"/>
            <a:ext cx="7772400" cy="4525963"/>
          </a:xfrm>
        </p:spPr>
        <p:txBody>
          <a:bodyPr/>
          <a:lstStyle/>
          <a:p>
            <a:pPr marL="0" indent="0" algn="just" eaLnBrk="1" hangingPunct="1">
              <a:lnSpc>
                <a:spcPct val="200000"/>
              </a:lnSpc>
            </a:pPr>
            <a:r>
              <a:rPr lang="en-US" altLang="zh-CN" sz="2000" smtClean="0">
                <a:ea typeface="SimSun" pitchFamily="2" charset="-122"/>
              </a:rPr>
              <a:t>UC always involves the rectum and extends proximally in a continuous  fashion to involve part or all of the colon.</a:t>
            </a:r>
          </a:p>
          <a:p>
            <a:pPr marL="0" indent="0" algn="just" eaLnBrk="1" hangingPunct="1">
              <a:lnSpc>
                <a:spcPct val="200000"/>
              </a:lnSpc>
            </a:pPr>
            <a:r>
              <a:rPr lang="en-US" altLang="zh-CN" sz="2000" smtClean="0">
                <a:ea typeface="SimSun" pitchFamily="2" charset="-122"/>
              </a:rPr>
              <a:t>Left sided limited lesion- proctitis &amp; proctosigmoiditis</a:t>
            </a:r>
          </a:p>
          <a:p>
            <a:pPr marL="0" indent="0" algn="just" eaLnBrk="1" hangingPunct="1">
              <a:lnSpc>
                <a:spcPct val="200000"/>
              </a:lnSpc>
            </a:pPr>
            <a:r>
              <a:rPr lang="en-US" altLang="zh-CN" sz="2000" b="1" smtClean="0">
                <a:ea typeface="SimSun" pitchFamily="2" charset="-122"/>
              </a:rPr>
              <a:t>Pancolitis</a:t>
            </a:r>
          </a:p>
          <a:p>
            <a:pPr marL="0" indent="0" algn="just" eaLnBrk="1" hangingPunct="1">
              <a:lnSpc>
                <a:spcPct val="200000"/>
              </a:lnSpc>
            </a:pPr>
            <a:r>
              <a:rPr lang="en-US" altLang="zh-CN" sz="2000" b="1" smtClean="0">
                <a:ea typeface="SimSun" pitchFamily="2" charset="-122"/>
              </a:rPr>
              <a:t>Back-wash ileitis- </a:t>
            </a:r>
            <a:r>
              <a:rPr lang="en-US" altLang="zh-CN" sz="2000" smtClean="0">
                <a:ea typeface="SimSun" pitchFamily="2" charset="-122"/>
              </a:rPr>
              <a:t>rarely extends beyond 10cm from ileocecal junction &amp; associated with dilatation of lumen</a:t>
            </a:r>
          </a:p>
          <a:p>
            <a:pPr marL="0" indent="0" algn="just" eaLnBrk="1" hangingPunct="1">
              <a:lnSpc>
                <a:spcPct val="200000"/>
              </a:lnSpc>
              <a:buFont typeface="Wingdings 2" pitchFamily="18" charset="2"/>
              <a:buNone/>
            </a:pPr>
            <a:endParaRPr lang="en-US" altLang="zh-CN" sz="200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32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4" descr="http://www.crohnsandcolitis.com.au/content/Diagram%20-%20Location%20of%20Ulcerative%20Col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TextBox 2"/>
          <p:cNvSpPr>
            <a:spLocks noChangeArrowheads="1"/>
          </p:cNvSpPr>
          <p:nvPr/>
        </p:nvSpPr>
        <p:spPr bwMode="auto">
          <a:xfrm>
            <a:off x="0" y="60960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en-US" sz="3200">
                <a:solidFill>
                  <a:srgbClr val="00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ulcerative colitis in acute form</a:t>
            </a:r>
            <a:endParaRPr lang="en-US" altLang="en-US">
              <a:ea typeface="方正舒体"/>
              <a:cs typeface="方正舒体"/>
            </a:endParaRPr>
          </a:p>
        </p:txBody>
      </p:sp>
    </p:spTree>
    <p:extLst>
      <p:ext uri="{BB962C8B-B14F-4D97-AF65-F5344CB8AC3E}">
        <p14:creationId xmlns:p14="http://schemas.microsoft.com/office/powerpoint/2010/main" val="7888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TextBox 2"/>
          <p:cNvSpPr>
            <a:spLocks noChangeArrowheads="1"/>
          </p:cNvSpPr>
          <p:nvPr/>
        </p:nvSpPr>
        <p:spPr bwMode="auto">
          <a:xfrm>
            <a:off x="152400" y="51054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Chronic form, showing mucosal</a:t>
            </a:r>
          </a:p>
          <a:p>
            <a:pPr>
              <a:buFont typeface="Arial" pitchFamily="34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ulceration with residual foci of elevated and hyperemic mucosa.</a:t>
            </a:r>
          </a:p>
        </p:txBody>
      </p:sp>
    </p:spTree>
    <p:extLst>
      <p:ext uri="{BB962C8B-B14F-4D97-AF65-F5344CB8AC3E}">
        <p14:creationId xmlns:p14="http://schemas.microsoft.com/office/powerpoint/2010/main" val="21743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Box 2"/>
          <p:cNvSpPr>
            <a:spLocks noChangeArrowheads="1"/>
          </p:cNvSpPr>
          <p:nvPr/>
        </p:nvSpPr>
        <p:spPr bwMode="auto">
          <a:xfrm>
            <a:off x="1905000" y="62738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en-US" sz="3200">
                <a:solidFill>
                  <a:srgbClr val="00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Toxic megacolon</a:t>
            </a:r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3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TextBox 3"/>
          <p:cNvSpPr>
            <a:spLocks noChangeArrowheads="1"/>
          </p:cNvSpPr>
          <p:nvPr/>
        </p:nvSpPr>
        <p:spPr bwMode="auto">
          <a:xfrm>
            <a:off x="5943600" y="20574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en-US" sz="3200">
                <a:solidFill>
                  <a:srgbClr val="00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pseudopolyps</a:t>
            </a:r>
          </a:p>
        </p:txBody>
      </p:sp>
    </p:spTree>
    <p:extLst>
      <p:ext uri="{BB962C8B-B14F-4D97-AF65-F5344CB8AC3E}">
        <p14:creationId xmlns:p14="http://schemas.microsoft.com/office/powerpoint/2010/main" val="40170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I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舒体"/>
              </a:rPr>
              <a:t>1) Active colitis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IN" sz="2800" b="1" dirty="0" err="1" smtClean="0">
                <a:latin typeface="Aparajita"/>
              </a:rPr>
              <a:t>Cryptitis</a:t>
            </a:r>
            <a:r>
              <a:rPr lang="en-IN" sz="2800" b="1" dirty="0" smtClean="0">
                <a:latin typeface="Aparajita"/>
              </a:rPr>
              <a:t>, crypt abscess and ulcer</a:t>
            </a:r>
          </a:p>
          <a:p>
            <a:pPr lvl="1" algn="just" eaLnBrk="1" fontAlgn="auto" hangingPunct="1">
              <a:lnSpc>
                <a:spcPct val="150000"/>
              </a:lnSpc>
              <a:defRPr/>
            </a:pPr>
            <a:r>
              <a:rPr lang="en-IN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cryptitis</a:t>
            </a:r>
            <a:r>
              <a:rPr lang="en-I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: </a:t>
            </a:r>
            <a:r>
              <a:rPr lang="en-I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neutrophils infiltrate </a:t>
            </a:r>
            <a:r>
              <a:rPr lang="en-I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epithelium without </a:t>
            </a:r>
            <a:r>
              <a:rPr lang="en-I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causing </a:t>
            </a:r>
            <a:r>
              <a:rPr lang="en-IN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destructon</a:t>
            </a:r>
            <a:r>
              <a:rPr lang="en-I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.</a:t>
            </a:r>
          </a:p>
          <a:p>
            <a:pPr lvl="1" algn="just" eaLnBrk="1" fontAlgn="auto" hangingPunct="1">
              <a:lnSpc>
                <a:spcPct val="150000"/>
              </a:lnSpc>
              <a:defRPr/>
            </a:pPr>
            <a:r>
              <a:rPr lang="en-I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crypt </a:t>
            </a:r>
            <a:r>
              <a:rPr lang="en-IN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abcess</a:t>
            </a:r>
            <a:r>
              <a:rPr lang="en-I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: </a:t>
            </a:r>
            <a:r>
              <a:rPr lang="en-I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large number of PMNs infiltrate </a:t>
            </a:r>
            <a:r>
              <a:rPr lang="en-I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glandular </a:t>
            </a:r>
            <a:r>
              <a:rPr lang="en-I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lumen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parajita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en-IN" sz="2800" dirty="0">
              <a:latin typeface="Aparajita"/>
            </a:endParaRPr>
          </a:p>
        </p:txBody>
      </p:sp>
      <p:sp>
        <p:nvSpPr>
          <p:cNvPr id="208900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286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800" dirty="0" smtClean="0"/>
          </a:p>
        </p:txBody>
      </p:sp>
      <p:sp>
        <p:nvSpPr>
          <p:cNvPr id="209923" name="Content Placeholder 4"/>
          <p:cNvSpPr>
            <a:spLocks noGrp="1"/>
          </p:cNvSpPr>
          <p:nvPr>
            <p:ph idx="4294967295"/>
          </p:nvPr>
        </p:nvSpPr>
        <p:spPr>
          <a:xfrm>
            <a:off x="468313" y="1773238"/>
            <a:ext cx="7775575" cy="4267200"/>
          </a:xfrm>
        </p:spPr>
        <p:txBody>
          <a:bodyPr/>
          <a:lstStyle/>
          <a:p>
            <a:pPr marL="0" indent="0" algn="just"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IN" altLang="en-US" sz="1800" smtClean="0">
                <a:latin typeface="Aparajita"/>
                <a:ea typeface="方正舒体"/>
                <a:cs typeface="方正舒体"/>
              </a:rPr>
              <a:t>- </a:t>
            </a:r>
            <a:r>
              <a:rPr lang="en-IN" altLang="en-US" sz="1800" b="1" smtClean="0">
                <a:latin typeface="Aparajita"/>
                <a:ea typeface="方正舒体"/>
                <a:cs typeface="方正舒体"/>
              </a:rPr>
              <a:t>crypt</a:t>
            </a:r>
            <a:r>
              <a:rPr lang="en-IN" altLang="en-US" sz="1800" smtClean="0">
                <a:latin typeface="Aparajita"/>
                <a:ea typeface="方正舒体"/>
                <a:cs typeface="方正舒体"/>
              </a:rPr>
              <a:t> </a:t>
            </a:r>
            <a:r>
              <a:rPr lang="en-IN" altLang="en-US" sz="1800" b="1" smtClean="0">
                <a:latin typeface="Aparajita"/>
                <a:ea typeface="方正舒体"/>
                <a:cs typeface="方正舒体"/>
              </a:rPr>
              <a:t>destruction</a:t>
            </a:r>
            <a:r>
              <a:rPr lang="en-IN" altLang="en-US" sz="1800" smtClean="0">
                <a:latin typeface="Aparajita"/>
                <a:ea typeface="方正舒体"/>
                <a:cs typeface="方正舒体"/>
              </a:rPr>
              <a:t> : PMNs contains large number of lysosomal enzyme which destroy crypt base and lead to inflammation in to surrounding lamina propria.</a:t>
            </a:r>
          </a:p>
          <a:p>
            <a:pPr marL="0" indent="0" algn="just"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IN" altLang="en-US" sz="1800" smtClean="0">
                <a:latin typeface="Aparajita"/>
                <a:ea typeface="方正舒体"/>
                <a:cs typeface="方正舒体"/>
              </a:rPr>
              <a:t> - </a:t>
            </a:r>
            <a:r>
              <a:rPr lang="en-IN" altLang="en-US" sz="1800" b="1" smtClean="0">
                <a:latin typeface="Aparajita"/>
                <a:ea typeface="方正舒体"/>
                <a:cs typeface="方正舒体"/>
              </a:rPr>
              <a:t>crypt regeneration </a:t>
            </a:r>
            <a:r>
              <a:rPr lang="en-IN" altLang="en-US" sz="1800" smtClean="0">
                <a:latin typeface="Aparajita"/>
                <a:ea typeface="方正舒体"/>
                <a:cs typeface="方正舒体"/>
              </a:rPr>
              <a:t>: new epithelium is developed &amp; gland is destorded. </a:t>
            </a:r>
          </a:p>
        </p:txBody>
      </p:sp>
    </p:spTree>
    <p:extLst>
      <p:ext uri="{BB962C8B-B14F-4D97-AF65-F5344CB8AC3E}">
        <p14:creationId xmlns:p14="http://schemas.microsoft.com/office/powerpoint/2010/main" val="9913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6799262" cy="9890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I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舒体"/>
              </a:rPr>
              <a:t>Microscopic</a:t>
            </a:r>
            <a:r>
              <a:rPr lang="en-I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舒体"/>
              </a:rPr>
              <a:t> </a:t>
            </a:r>
            <a:r>
              <a:rPr lang="en-I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舒体"/>
              </a:rPr>
              <a:t>feature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4213" y="2060575"/>
            <a:ext cx="6799262" cy="34972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</a:p>
          <a:p>
            <a:pPr marL="0" indent="0" algn="just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IN" sz="2400" dirty="0" smtClean="0"/>
              <a:t>1) Active colitis</a:t>
            </a:r>
          </a:p>
          <a:p>
            <a:pPr marL="0" indent="0" algn="just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IN" sz="2400" dirty="0" smtClean="0"/>
              <a:t>2) Resolving colitis</a:t>
            </a:r>
          </a:p>
          <a:p>
            <a:pPr marL="0" indent="0" algn="just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IN" sz="2400" dirty="0" smtClean="0"/>
              <a:t>3) Fulminant colitis</a:t>
            </a:r>
          </a:p>
          <a:p>
            <a:pPr marL="0" indent="0" algn="just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IN" sz="2400" dirty="0" smtClean="0"/>
              <a:t>4) Inactive and chronic healed colitis</a:t>
            </a:r>
          </a:p>
        </p:txBody>
      </p:sp>
      <p:sp>
        <p:nvSpPr>
          <p:cNvPr id="207876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280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79388" y="1554163"/>
            <a:ext cx="8640762" cy="4525962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defRPr/>
            </a:pPr>
            <a:r>
              <a:rPr lang="en-US" altLang="zh-CN" sz="2400" dirty="0" smtClean="0">
                <a:latin typeface="Aparajita"/>
              </a:rPr>
              <a:t>Inflammatory bowel disease is a chronic condition resulting from inappropriate mucosal immune activation and many other mechanism.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</a:rPr>
              <a:t>Mainly two types of IBD</a:t>
            </a:r>
          </a:p>
          <a:p>
            <a:pPr algn="just" eaLnBrk="1" hangingPunct="1">
              <a:lnSpc>
                <a:spcPct val="200000"/>
              </a:lnSpc>
              <a:buFont typeface="Wingdings 2" pitchFamily="18" charset="2"/>
              <a:buNone/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</a:rPr>
              <a:t>     1) Ulcerative colitis</a:t>
            </a:r>
          </a:p>
          <a:p>
            <a:pPr algn="just" eaLnBrk="1" hangingPunct="1">
              <a:lnSpc>
                <a:spcPct val="200000"/>
              </a:lnSpc>
              <a:buFont typeface="Wingdings 2" pitchFamily="18" charset="2"/>
              <a:buNone/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</a:rPr>
              <a:t>     2)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</a:rPr>
              <a:t>Crohn’s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</a:rPr>
              <a:t> disease</a:t>
            </a:r>
          </a:p>
        </p:txBody>
      </p:sp>
    </p:spTree>
    <p:extLst>
      <p:ext uri="{BB962C8B-B14F-4D97-AF65-F5344CB8AC3E}">
        <p14:creationId xmlns:p14="http://schemas.microsoft.com/office/powerpoint/2010/main" val="36792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D294B4-D504-4A6E-B205-D596CAFCA09C}" type="datetime1">
              <a:rPr lang="en-US" altLang="en-US" smtClean="0"/>
              <a:pPr eaLnBrk="1" hangingPunct="1"/>
              <a:t>7/21/2021</a:t>
            </a:fld>
            <a:endParaRPr lang="en-US" sz="1800" smtClean="0"/>
          </a:p>
        </p:txBody>
      </p:sp>
      <p:pic>
        <p:nvPicPr>
          <p:cNvPr id="210947" name="Content Placeholder 3" descr="http://www.hopkins-gi.org/Upload/200710261334_49208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9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800" dirty="0" smtClean="0"/>
          </a:p>
        </p:txBody>
      </p:sp>
      <p:pic>
        <p:nvPicPr>
          <p:cNvPr id="211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2" name="TextBox 3"/>
          <p:cNvSpPr txBox="1">
            <a:spLocks noChangeArrowheads="1"/>
          </p:cNvSpPr>
          <p:nvPr/>
        </p:nvSpPr>
        <p:spPr bwMode="auto">
          <a:xfrm>
            <a:off x="533400" y="5638800"/>
            <a:ext cx="8610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Ulcerative colitis with crypts abcess</a:t>
            </a:r>
          </a:p>
          <a:p>
            <a:pPr eaLnBrk="1" hangingPunct="1"/>
            <a:endParaRPr lang="en-US" altLang="en-US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96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800" dirty="0" smtClean="0"/>
          </a:p>
        </p:txBody>
      </p:sp>
      <p:sp>
        <p:nvSpPr>
          <p:cNvPr id="212995" name="Content Placeholder 4"/>
          <p:cNvSpPr>
            <a:spLocks noGrp="1"/>
          </p:cNvSpPr>
          <p:nvPr>
            <p:ph idx="4294967295"/>
          </p:nvPr>
        </p:nvSpPr>
        <p:spPr>
          <a:xfrm>
            <a:off x="250825" y="1773238"/>
            <a:ext cx="8353425" cy="47164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IN" altLang="en-US" sz="2000" smtClean="0">
                <a:ea typeface="方正舒体"/>
                <a:cs typeface="方正舒体"/>
              </a:rPr>
              <a:t>Basal plasmacytosis : basal accumulation of lymphocytes and plasma cells together with the hyperplasia of lymphoid tissue.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altLang="en-US" sz="2000" smtClean="0">
                <a:ea typeface="方正舒体"/>
                <a:cs typeface="方正舒体"/>
              </a:rPr>
              <a:t>Increased inflammatory infiltrate in lamina properia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altLang="en-US" sz="2000" smtClean="0">
                <a:ea typeface="方正舒体"/>
                <a:cs typeface="方正舒体"/>
              </a:rPr>
              <a:t>Mast cell and eosinophils number is increased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altLang="en-US" sz="2000" smtClean="0">
                <a:ea typeface="方正舒体"/>
                <a:cs typeface="方正舒体"/>
              </a:rPr>
              <a:t>Mucosal contour become irregular and covered with inflammatory infiltrates ,blood and exfoliated cells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altLang="en-US" sz="2000" smtClean="0">
                <a:ea typeface="方正舒体"/>
                <a:cs typeface="方正舒体"/>
              </a:rPr>
              <a:t>Mucosal capillary congestion &amp; vascular ectasia with intramucosal haemorrhage is also seen  </a:t>
            </a:r>
          </a:p>
        </p:txBody>
      </p:sp>
    </p:spTree>
    <p:extLst>
      <p:ext uri="{BB962C8B-B14F-4D97-AF65-F5344CB8AC3E}">
        <p14:creationId xmlns:p14="http://schemas.microsoft.com/office/powerpoint/2010/main" val="905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舒体"/>
              </a:rPr>
              <a:t>Complication of UC</a:t>
            </a:r>
          </a:p>
        </p:txBody>
      </p:sp>
      <p:sp>
        <p:nvSpPr>
          <p:cNvPr id="2140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n-US" altLang="zh-CN" smtClean="0">
                <a:ea typeface="SimSun" pitchFamily="2" charset="-122"/>
              </a:rPr>
              <a:t>Perforation with peritonitis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zh-CN" smtClean="0">
                <a:ea typeface="SimSun" pitchFamily="2" charset="-122"/>
              </a:rPr>
              <a:t>Toxic megacolon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zh-CN" smtClean="0">
                <a:ea typeface="SimSun" pitchFamily="2" charset="-122"/>
              </a:rPr>
              <a:t>Venous thrombosis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zh-CN" smtClean="0">
                <a:ea typeface="SimSun" pitchFamily="2" charset="-122"/>
              </a:rPr>
              <a:t>Carcinoma</a:t>
            </a:r>
          </a:p>
          <a:p>
            <a:pPr algn="just">
              <a:lnSpc>
                <a:spcPct val="200000"/>
              </a:lnSpc>
            </a:pPr>
            <a:endParaRPr lang="en-US" altLang="en-US" smtClean="0">
              <a:ea typeface="方正舒体"/>
              <a:cs typeface="方正舒体"/>
            </a:endParaRPr>
          </a:p>
        </p:txBody>
      </p:sp>
      <p:sp>
        <p:nvSpPr>
          <p:cNvPr id="214020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803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mtClean="0">
                <a:solidFill>
                  <a:schemeClr val="bg1"/>
                </a:solidFill>
                <a:ea typeface="SimSun" pitchFamily="2" charset="-122"/>
              </a:rPr>
              <a:t>Endoscopy</a:t>
            </a:r>
          </a:p>
        </p:txBody>
      </p:sp>
      <p:pic>
        <p:nvPicPr>
          <p:cNvPr id="215043" name="Picture 2" descr="C:\Users\dv5-1215\Pictures\ulcerated-colon-comparison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7315200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15098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dirty="0" smtClean="0">
                <a:solidFill>
                  <a:schemeClr val="bg1"/>
                </a:solidFill>
                <a:ea typeface="SimSun" pitchFamily="2" charset="-122"/>
              </a:rPr>
              <a:t>Radiology</a:t>
            </a:r>
          </a:p>
        </p:txBody>
      </p:sp>
      <p:sp>
        <p:nvSpPr>
          <p:cNvPr id="216067" name="Content Placeholder 4"/>
          <p:cNvSpPr>
            <a:spLocks noGrp="1" noChangeArrowheads="1"/>
          </p:cNvSpPr>
          <p:nvPr>
            <p:ph idx="4294967295"/>
          </p:nvPr>
        </p:nvSpPr>
        <p:spPr>
          <a:xfrm>
            <a:off x="107950" y="1554163"/>
            <a:ext cx="9036050" cy="4525962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buFont typeface="Wingdings 2" pitchFamily="18" charset="2"/>
              <a:buNone/>
            </a:pPr>
            <a:endParaRPr lang="en-US" altLang="zh-CN" sz="2800" smtClean="0">
              <a:latin typeface="Aparajita"/>
              <a:ea typeface="SimSun" pitchFamily="2" charset="-122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en-US" altLang="zh-CN" sz="2800" b="1" smtClean="0">
                <a:latin typeface="Aparajita"/>
                <a:ea typeface="SimSun" pitchFamily="2" charset="-122"/>
              </a:rPr>
              <a:t>Pipe stem appearance-</a:t>
            </a:r>
          </a:p>
          <a:p>
            <a:pPr algn="just"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US" altLang="zh-CN" sz="2800" b="1" smtClean="0">
                <a:latin typeface="Aparajita"/>
                <a:ea typeface="SimSun" pitchFamily="2" charset="-122"/>
              </a:rPr>
              <a:t>     loss of haustrations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zh-CN" sz="2800" smtClean="0">
                <a:latin typeface="Aparajita"/>
                <a:ea typeface="SimSun" pitchFamily="2" charset="-122"/>
              </a:rPr>
              <a:t>Narrow &amp; short colon-</a:t>
            </a:r>
          </a:p>
          <a:p>
            <a:pPr algn="just"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US" altLang="zh-CN" sz="2800" smtClean="0">
                <a:latin typeface="Aparajita"/>
                <a:ea typeface="SimSun" pitchFamily="2" charset="-122"/>
              </a:rPr>
              <a:t>    </a:t>
            </a:r>
            <a:r>
              <a:rPr lang="en-US" altLang="zh-CN" sz="2800" b="1" smtClean="0">
                <a:latin typeface="Aparajita"/>
                <a:ea typeface="SimSun" pitchFamily="2" charset="-122"/>
              </a:rPr>
              <a:t>ribbon contour colon</a:t>
            </a:r>
          </a:p>
          <a:p>
            <a:pPr algn="just" eaLnBrk="1" hangingPunct="1">
              <a:lnSpc>
                <a:spcPct val="200000"/>
              </a:lnSpc>
              <a:buFont typeface="Wingdings 2" pitchFamily="18" charset="2"/>
              <a:buNone/>
            </a:pPr>
            <a:endParaRPr lang="en-US" altLang="zh-CN" sz="2800" smtClean="0">
              <a:latin typeface="Aparajita"/>
              <a:ea typeface="SimSun" pitchFamily="2" charset="-122"/>
            </a:endParaRPr>
          </a:p>
        </p:txBody>
      </p:sp>
      <p:pic>
        <p:nvPicPr>
          <p:cNvPr id="216068" name="Picture 2" descr="C:\Users\dv5-1215\Pictures\imagesCA8QUKV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733800" cy="45720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6799263" cy="13033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CROHN’S DISEASE</a:t>
            </a:r>
          </a:p>
        </p:txBody>
      </p:sp>
    </p:spTree>
    <p:extLst>
      <p:ext uri="{BB962C8B-B14F-4D97-AF65-F5344CB8AC3E}">
        <p14:creationId xmlns:p14="http://schemas.microsoft.com/office/powerpoint/2010/main" val="6861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方正舒体"/>
              <a:cs typeface="方正舒体"/>
            </a:endParaRPr>
          </a:p>
        </p:txBody>
      </p:sp>
      <p:sp>
        <p:nvSpPr>
          <p:cNvPr id="218115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457200" y="2133600"/>
            <a:ext cx="8686800" cy="4525963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n-US" altLang="zh-CN" sz="2000" smtClean="0">
                <a:latin typeface="Aparajita"/>
                <a:ea typeface="SimSun" pitchFamily="2" charset="-122"/>
              </a:rPr>
              <a:t>CD also known as </a:t>
            </a:r>
            <a:r>
              <a:rPr lang="en-US" altLang="zh-CN" sz="2000" b="1" smtClean="0">
                <a:latin typeface="Aparajita"/>
                <a:ea typeface="SimSun" pitchFamily="2" charset="-122"/>
              </a:rPr>
              <a:t>Regional Enteritis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zh-CN" sz="2000" smtClean="0">
                <a:latin typeface="Aparajita"/>
                <a:ea typeface="SimSun" pitchFamily="2" charset="-122"/>
              </a:rPr>
              <a:t>May involve any part of GI tract and is typically </a:t>
            </a:r>
            <a:r>
              <a:rPr lang="en-US" altLang="zh-CN" sz="2000" b="1" smtClean="0">
                <a:latin typeface="Aparajita"/>
                <a:ea typeface="SimSun" pitchFamily="2" charset="-122"/>
              </a:rPr>
              <a:t>transmural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zh-CN" sz="2000" smtClean="0">
                <a:latin typeface="Aparajita"/>
                <a:ea typeface="SimSun" pitchFamily="2" charset="-122"/>
              </a:rPr>
              <a:t>Also known as </a:t>
            </a:r>
            <a:r>
              <a:rPr lang="en-US" altLang="zh-CN" sz="2000" b="1" smtClean="0">
                <a:latin typeface="Aparajita"/>
                <a:ea typeface="SimSun" pitchFamily="2" charset="-122"/>
              </a:rPr>
              <a:t>Granulomatous Colitis </a:t>
            </a:r>
          </a:p>
        </p:txBody>
      </p:sp>
    </p:spTree>
    <p:extLst>
      <p:ext uri="{BB962C8B-B14F-4D97-AF65-F5344CB8AC3E}">
        <p14:creationId xmlns:p14="http://schemas.microsoft.com/office/powerpoint/2010/main" val="22949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</a:t>
            </a:r>
          </a:p>
        </p:txBody>
      </p:sp>
      <p:sp>
        <p:nvSpPr>
          <p:cNvPr id="52227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  <a:extLst/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Depends on site of involvement of bowel</a:t>
            </a: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1)</a:t>
            </a:r>
            <a:r>
              <a:rPr lang="en-US" altLang="zh-CN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Isolated small intestine involvement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:</a:t>
            </a: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  -anorexia, weight loss, abdominal pain</a:t>
            </a: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  -diarrhea</a:t>
            </a: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2) </a:t>
            </a:r>
            <a:r>
              <a:rPr lang="en-US" altLang="zh-CN" sz="16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Ileal</a:t>
            </a:r>
            <a:r>
              <a:rPr lang="en-US" altLang="zh-CN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disease</a:t>
            </a: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  -B12 &amp; fat soluble vitamin </a:t>
            </a: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malabsorbtion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parajita"/>
            </a:endParaRP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3) Colonic involvement</a:t>
            </a: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  -</a:t>
            </a: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diarrhoea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, cramping, urgency, bleeding</a:t>
            </a: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4)</a:t>
            </a:r>
            <a:r>
              <a:rPr lang="en-US" altLang="zh-CN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</a:t>
            </a:r>
            <a:r>
              <a:rPr lang="en-US" altLang="zh-CN" sz="16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Ileoceacal</a:t>
            </a:r>
            <a:r>
              <a:rPr lang="en-US" altLang="zh-CN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involvement</a:t>
            </a: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  -similar to appendicitis</a:t>
            </a: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/>
              </a:rPr>
              <a:t>   -obstruction</a:t>
            </a: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parajita"/>
            </a:endParaRPr>
          </a:p>
          <a:p>
            <a:pPr marL="0" indent="0" algn="just" eaLnBrk="1" fontAlgn="auto" hangingPunct="1">
              <a:lnSpc>
                <a:spcPct val="170000"/>
              </a:lnSpc>
              <a:buFont typeface="Wingdings 2" panose="05020102010507070707" pitchFamily="18" charset="2"/>
              <a:buNone/>
              <a:defRPr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Aparajita"/>
            </a:endParaRPr>
          </a:p>
        </p:txBody>
      </p:sp>
    </p:spTree>
    <p:extLst>
      <p:ext uri="{BB962C8B-B14F-4D97-AF65-F5344CB8AC3E}">
        <p14:creationId xmlns:p14="http://schemas.microsoft.com/office/powerpoint/2010/main" val="15179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iagnosis</a:t>
            </a:r>
          </a:p>
        </p:txBody>
      </p:sp>
      <p:sp>
        <p:nvSpPr>
          <p:cNvPr id="220163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295400" y="1554163"/>
            <a:ext cx="7848600" cy="4525962"/>
          </a:xfrm>
        </p:spPr>
        <p:txBody>
          <a:bodyPr/>
          <a:lstStyle/>
          <a:p>
            <a:pPr marL="0" indent="0" algn="just" eaLnBrk="1" hangingPunct="1">
              <a:lnSpc>
                <a:spcPct val="20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Laboratory tests</a:t>
            </a:r>
          </a:p>
          <a:p>
            <a:pPr marL="0" indent="0" algn="just" eaLnBrk="1" hangingPunct="1">
              <a:lnSpc>
                <a:spcPct val="20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Endoscopy</a:t>
            </a:r>
          </a:p>
          <a:p>
            <a:pPr marL="0" indent="0" algn="just" eaLnBrk="1" hangingPunct="1">
              <a:lnSpc>
                <a:spcPct val="20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Radiography</a:t>
            </a:r>
          </a:p>
          <a:p>
            <a:pPr marL="0" indent="0" algn="just" eaLnBrk="1" hangingPunct="1">
              <a:lnSpc>
                <a:spcPct val="20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Biopsy</a:t>
            </a:r>
          </a:p>
          <a:p>
            <a:pPr marL="0" indent="0" algn="just" eaLnBrk="1" hangingPunct="1">
              <a:lnSpc>
                <a:spcPct val="200000"/>
              </a:lnSpc>
              <a:buFont typeface="Wingdings 2" pitchFamily="18" charset="2"/>
              <a:buNone/>
            </a:pPr>
            <a:endParaRPr lang="en-US" altLang="zh-CN" smtClean="0">
              <a:latin typeface="Aparajita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err="1" smtClean="0">
                <a:solidFill>
                  <a:schemeClr val="bg1"/>
                </a:solidFill>
                <a:latin typeface="Cooper Black" pitchFamily="18" charset="0"/>
                <a:ea typeface="SimSun" pitchFamily="2" charset="-122"/>
              </a:rPr>
              <a:t>Etiopathogenesis</a:t>
            </a:r>
            <a:r>
              <a:rPr lang="en-US" altLang="zh-CN" dirty="0" smtClean="0">
                <a:solidFill>
                  <a:schemeClr val="bg1"/>
                </a:solidFill>
                <a:latin typeface="Cooper Black" pitchFamily="18" charset="0"/>
                <a:ea typeface="SimSun" pitchFamily="2" charset="-122"/>
              </a:rPr>
              <a:t> of IBD</a:t>
            </a:r>
          </a:p>
        </p:txBody>
      </p:sp>
      <p:sp>
        <p:nvSpPr>
          <p:cNvPr id="192515" name="Content Placeholder 9"/>
          <p:cNvSpPr>
            <a:spLocks noGrp="1" noChangeArrowheads="1"/>
          </p:cNvSpPr>
          <p:nvPr>
            <p:ph idx="4294967295"/>
          </p:nvPr>
        </p:nvSpPr>
        <p:spPr>
          <a:xfrm>
            <a:off x="179388" y="1989138"/>
            <a:ext cx="8686800" cy="4525962"/>
          </a:xfrm>
        </p:spPr>
        <p:txBody>
          <a:bodyPr/>
          <a:lstStyle/>
          <a:p>
            <a:pPr algn="just" eaLnBrk="1" hangingPunct="1">
              <a:lnSpc>
                <a:spcPct val="250000"/>
              </a:lnSpc>
            </a:pPr>
            <a:r>
              <a:rPr lang="en-US" altLang="zh-CN" sz="2400" smtClean="0">
                <a:latin typeface="Aparajita"/>
                <a:ea typeface="SimSun" pitchFamily="2" charset="-122"/>
              </a:rPr>
              <a:t>IBD is currently considered as an inappropriate response to the endogenous microbial flora within the intestine, with or without some component of autoimmunity</a:t>
            </a:r>
          </a:p>
        </p:txBody>
      </p:sp>
    </p:spTree>
    <p:extLst>
      <p:ext uri="{BB962C8B-B14F-4D97-AF65-F5344CB8AC3E}">
        <p14:creationId xmlns:p14="http://schemas.microsoft.com/office/powerpoint/2010/main" val="26760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 noChangeArrowheads="1"/>
          </p:cNvSpPr>
          <p:nvPr>
            <p:ph type="title"/>
          </p:nvPr>
        </p:nvSpPr>
        <p:spPr>
          <a:xfrm>
            <a:off x="-1044624" y="404664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 Laboratory findings</a:t>
            </a:r>
          </a:p>
        </p:txBody>
      </p:sp>
      <p:sp>
        <p:nvSpPr>
          <p:cNvPr id="221187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684213" y="1125538"/>
            <a:ext cx="8229600" cy="4524375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altLang="zh-CN" smtClean="0">
              <a:latin typeface="Aparajita"/>
              <a:ea typeface="SimSun" pitchFamily="2" charset="-122"/>
            </a:endParaRPr>
          </a:p>
          <a:p>
            <a:pPr marL="0" indent="0" algn="just" eaLnBrk="1" hangingPunct="1">
              <a:lnSpc>
                <a:spcPct val="15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Anemia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Leukocytosis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CRP-elevated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ESR-elevated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Hypoalbuminemia</a:t>
            </a:r>
          </a:p>
          <a:p>
            <a:pPr marL="0" indent="0" algn="just"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altLang="zh-CN" smtClean="0">
              <a:latin typeface="Aparajita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1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 noChangeArrowheads="1"/>
          </p:cNvSpPr>
          <p:nvPr>
            <p:ph type="title"/>
          </p:nvPr>
        </p:nvSpPr>
        <p:spPr>
          <a:xfrm>
            <a:off x="-180528" y="404664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Macroscopic features</a:t>
            </a:r>
          </a:p>
        </p:txBody>
      </p:sp>
      <p:sp>
        <p:nvSpPr>
          <p:cNvPr id="222211" name="Content Placeholder 4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218488" cy="4525962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US" altLang="zh-CN" sz="2000" smtClean="0">
                <a:latin typeface="Aparajita"/>
                <a:ea typeface="SimSun" pitchFamily="2" charset="-122"/>
              </a:rPr>
              <a:t>Any part of GI tract involved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b="1" smtClean="0">
                <a:latin typeface="Aparajita"/>
                <a:ea typeface="SimSun" pitchFamily="2" charset="-122"/>
              </a:rPr>
              <a:t>Segmental with skip lesions </a:t>
            </a:r>
            <a:r>
              <a:rPr lang="en-US" altLang="zh-CN" sz="2000" smtClean="0">
                <a:latin typeface="Aparajita"/>
                <a:ea typeface="SimSun" pitchFamily="2" charset="-122"/>
              </a:rPr>
              <a:t>in which transition from involved to uninvolved area is abrupt in small bowel but less in lagre intestine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smtClean="0">
                <a:latin typeface="Aparajita"/>
                <a:ea typeface="SimSun" pitchFamily="2" charset="-122"/>
              </a:rPr>
              <a:t>Grossly 3 major pattern : </a:t>
            </a:r>
          </a:p>
          <a:p>
            <a:pPr algn="just"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US" altLang="zh-CN" sz="2000" smtClean="0">
                <a:latin typeface="Aparajita"/>
                <a:ea typeface="SimSun" pitchFamily="2" charset="-122"/>
              </a:rPr>
              <a:t>   -diffuse total involvement</a:t>
            </a:r>
          </a:p>
          <a:p>
            <a:pPr algn="just"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US" altLang="zh-CN" sz="2000" smtClean="0">
                <a:latin typeface="Aparajita"/>
                <a:ea typeface="SimSun" pitchFamily="2" charset="-122"/>
              </a:rPr>
              <a:t>   -stricture formation</a:t>
            </a:r>
          </a:p>
          <a:p>
            <a:pPr algn="just"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US" altLang="zh-CN" sz="2000" smtClean="0">
                <a:latin typeface="Aparajita"/>
                <a:ea typeface="SimSun" pitchFamily="2" charset="-122"/>
              </a:rPr>
              <a:t>   -rectum involvement</a:t>
            </a:r>
          </a:p>
          <a:p>
            <a:pPr algn="just" eaLnBrk="1" hangingPunct="1">
              <a:lnSpc>
                <a:spcPct val="200000"/>
              </a:lnSpc>
            </a:pPr>
            <a:endParaRPr lang="en-US" altLang="zh-CN" sz="2000" smtClean="0">
              <a:latin typeface="Aparajita"/>
              <a:ea typeface="SimSun" pitchFamily="2" charset="-122"/>
            </a:endParaRPr>
          </a:p>
          <a:p>
            <a:pPr algn="just" eaLnBrk="1" hangingPunct="1">
              <a:lnSpc>
                <a:spcPct val="200000"/>
              </a:lnSpc>
            </a:pPr>
            <a:endParaRPr lang="en-US" altLang="zh-CN" sz="2000" smtClean="0">
              <a:latin typeface="Aparajita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91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79388" y="1554163"/>
            <a:ext cx="8569325" cy="45259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800" smtClean="0">
                <a:latin typeface="Aparajita"/>
                <a:ea typeface="SimSun" pitchFamily="2" charset="-122"/>
              </a:rPr>
              <a:t> </a:t>
            </a:r>
            <a:r>
              <a:rPr lang="en-US" altLang="zh-CN" sz="2800" b="1" smtClean="0">
                <a:latin typeface="Aparajita"/>
                <a:ea typeface="SimSun" pitchFamily="2" charset="-122"/>
              </a:rPr>
              <a:t>Internal feature :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800" b="1" smtClean="0">
                <a:latin typeface="Aparajita"/>
                <a:ea typeface="SimSun" pitchFamily="2" charset="-122"/>
              </a:rPr>
              <a:t>   - </a:t>
            </a:r>
            <a:r>
              <a:rPr lang="en-US" altLang="zh-CN" sz="2800" smtClean="0">
                <a:latin typeface="Aparajita"/>
                <a:ea typeface="SimSun" pitchFamily="2" charset="-122"/>
              </a:rPr>
              <a:t>Earliest lesion: </a:t>
            </a:r>
            <a:r>
              <a:rPr lang="en-US" altLang="zh-CN" sz="2800" b="1" smtClean="0">
                <a:latin typeface="Aparajita"/>
                <a:ea typeface="SimSun" pitchFamily="2" charset="-122"/>
              </a:rPr>
              <a:t>apthous ulcer </a:t>
            </a:r>
            <a:r>
              <a:rPr lang="en-US" altLang="zh-CN" sz="2800" smtClean="0">
                <a:latin typeface="Aparajita"/>
                <a:ea typeface="SimSun" pitchFamily="2" charset="-122"/>
              </a:rPr>
              <a:t>(</a:t>
            </a:r>
            <a:r>
              <a:rPr lang="en-US" altLang="zh-CN" sz="2800" b="1" smtClean="0">
                <a:solidFill>
                  <a:srgbClr val="990033"/>
                </a:solidFill>
                <a:latin typeface="Aparajita"/>
                <a:ea typeface="SimSun" pitchFamily="2" charset="-122"/>
              </a:rPr>
              <a:t>reddish purple </a:t>
            </a:r>
            <a:r>
              <a:rPr lang="en-US" altLang="zh-CN" sz="2800" smtClean="0">
                <a:latin typeface="Aparajita"/>
                <a:ea typeface="SimSun" pitchFamily="2" charset="-122"/>
              </a:rPr>
              <a:t>mucosa with pinpoint erosion )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800" smtClean="0">
                <a:latin typeface="Aparajita"/>
                <a:ea typeface="SimSun" pitchFamily="2" charset="-122"/>
              </a:rPr>
              <a:t>   - small ulcer  may progress &amp; multiple lesions coalesce into elongated serpentine ulcers oriented along the axis of the bowel so that mucosa become ulcerated and edematous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800" smtClean="0">
                <a:latin typeface="Aparajita"/>
                <a:ea typeface="SimSun" pitchFamily="2" charset="-12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7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79388" y="1554163"/>
            <a:ext cx="8569325" cy="4525962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800" smtClean="0">
                <a:latin typeface="Aparajita"/>
                <a:ea typeface="SimSun" pitchFamily="2" charset="-122"/>
              </a:rPr>
              <a:t>loss of normal mucosa –common.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800" b="1" smtClean="0">
                <a:latin typeface="Aparajita"/>
                <a:ea typeface="SimSun" pitchFamily="2" charset="-122"/>
              </a:rPr>
              <a:t>Cobblestone appearance</a:t>
            </a:r>
            <a:r>
              <a:rPr lang="en-US" altLang="zh-CN" sz="2800" smtClean="0">
                <a:latin typeface="Aparajita"/>
                <a:ea typeface="SimSun" pitchFamily="2" charset="-122"/>
              </a:rPr>
              <a:t>- due to sparing of interspersed mucosa results in patchy distribution of crohn’s disease in which diseased tissue is depressed below level of normal mucosa.</a:t>
            </a:r>
          </a:p>
          <a:p>
            <a:pPr algn="just" eaLnBrk="1" hangingPunct="1">
              <a:lnSpc>
                <a:spcPct val="200000"/>
              </a:lnSpc>
              <a:buFont typeface="Wingdings 2" pitchFamily="18" charset="2"/>
              <a:buNone/>
            </a:pPr>
            <a:endParaRPr lang="en-US" altLang="zh-CN" sz="2800" smtClean="0">
              <a:latin typeface="Aparajita"/>
              <a:ea typeface="SimSun" pitchFamily="2" charset="-122"/>
            </a:endParaRPr>
          </a:p>
        </p:txBody>
      </p:sp>
      <p:pic>
        <p:nvPicPr>
          <p:cNvPr id="224259" name="Picture 3" descr="C:\Users\shubhi saxena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0"/>
            <a:ext cx="29432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81750"/>
          </a:xfrm>
          <a:noFill/>
        </p:spPr>
      </p:pic>
      <p:sp>
        <p:nvSpPr>
          <p:cNvPr id="225283" name="TextBox 4"/>
          <p:cNvSpPr>
            <a:spLocks noChangeArrowheads="1"/>
          </p:cNvSpPr>
          <p:nvPr/>
        </p:nvSpPr>
        <p:spPr bwMode="auto">
          <a:xfrm>
            <a:off x="152400" y="638175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en-US" sz="2800">
                <a:solidFill>
                  <a:srgbClr val="00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Typical cobblestone appearance.</a:t>
            </a:r>
            <a:endParaRPr lang="en-US" altLang="en-US">
              <a:ea typeface="方正舒体"/>
              <a:cs typeface="方正舒体"/>
            </a:endParaRPr>
          </a:p>
        </p:txBody>
      </p:sp>
    </p:spTree>
    <p:extLst>
      <p:ext uri="{BB962C8B-B14F-4D97-AF65-F5344CB8AC3E}">
        <p14:creationId xmlns:p14="http://schemas.microsoft.com/office/powerpoint/2010/main" val="26887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0188"/>
            <a:ext cx="6799263" cy="13033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SimSun" pitchFamily="2" charset="-122"/>
              </a:rPr>
              <a:t>Microscopic features</a:t>
            </a:r>
          </a:p>
        </p:txBody>
      </p:sp>
      <p:pic>
        <p:nvPicPr>
          <p:cNvPr id="226307" name="Picture 5" descr="http://t3.gstatic.com/images?q=tbn:wip_AJMd_UvSfM:http://ceipntrasradelapiedad.files.wordpress.com/2010/03/microscope.jpg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900" y="115888"/>
            <a:ext cx="1957388" cy="1873250"/>
          </a:xfrm>
        </p:spPr>
      </p:pic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89138"/>
            <a:ext cx="8820150" cy="4090987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en-I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Epithelial &amp; mucosal changes :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I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IN" altLang="en-US" dirty="0" smtClean="0">
                <a:solidFill>
                  <a:schemeClr val="tx1"/>
                </a:solidFill>
              </a:rPr>
              <a:t>ulceration </a:t>
            </a:r>
            <a:r>
              <a:rPr lang="en-IN" altLang="en-US" dirty="0">
                <a:solidFill>
                  <a:schemeClr val="tx1"/>
                </a:solidFill>
              </a:rPr>
              <a:t>common : abrupt transition between normal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IN" altLang="en-US" dirty="0">
                <a:solidFill>
                  <a:schemeClr val="tx1"/>
                </a:solidFill>
              </a:rPr>
              <a:t> </a:t>
            </a:r>
            <a:r>
              <a:rPr lang="en-IN" altLang="en-US" dirty="0" smtClean="0">
                <a:solidFill>
                  <a:schemeClr val="tx1"/>
                </a:solidFill>
              </a:rPr>
              <a:t> </a:t>
            </a:r>
            <a:r>
              <a:rPr lang="en-IN" altLang="en-US" dirty="0">
                <a:solidFill>
                  <a:schemeClr val="tx1"/>
                </a:solidFill>
              </a:rPr>
              <a:t>&amp; ulcerated epithelium &amp; there is reduction in villi and </a:t>
            </a:r>
            <a:r>
              <a:rPr lang="en-IN" altLang="en-US" dirty="0" smtClean="0">
                <a:solidFill>
                  <a:schemeClr val="tx1"/>
                </a:solidFill>
              </a:rPr>
              <a:t>crypts</a:t>
            </a:r>
            <a:endParaRPr lang="en-IN" altLang="en-US" dirty="0">
              <a:solidFill>
                <a:schemeClr val="tx1"/>
              </a:solidFill>
            </a:endParaRPr>
          </a:p>
          <a:p>
            <a:pPr marL="0" indent="0" algn="just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IN" altLang="en-US" dirty="0" smtClean="0">
                <a:solidFill>
                  <a:schemeClr val="tx1"/>
                </a:solidFill>
              </a:rPr>
              <a:t>- </a:t>
            </a:r>
            <a:r>
              <a:rPr lang="en-IN" alt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cryptitis</a:t>
            </a:r>
            <a:r>
              <a:rPr lang="en-IN" altLang="en-US" dirty="0" smtClean="0">
                <a:solidFill>
                  <a:schemeClr val="tx1"/>
                </a:solidFill>
              </a:rPr>
              <a:t> </a:t>
            </a:r>
            <a:r>
              <a:rPr lang="en-IN" altLang="en-US" dirty="0">
                <a:solidFill>
                  <a:schemeClr val="tx1"/>
                </a:solidFill>
              </a:rPr>
              <a:t>: neutrophils infiltrate </a:t>
            </a:r>
            <a:r>
              <a:rPr lang="en-IN" altLang="en-US" dirty="0" smtClean="0">
                <a:solidFill>
                  <a:schemeClr val="tx1"/>
                </a:solidFill>
              </a:rPr>
              <a:t>epithelium without </a:t>
            </a:r>
            <a:r>
              <a:rPr lang="en-IN" altLang="en-US" dirty="0">
                <a:solidFill>
                  <a:schemeClr val="tx1"/>
                </a:solidFill>
              </a:rPr>
              <a:t>causing </a:t>
            </a:r>
            <a:r>
              <a:rPr lang="en-IN" altLang="en-US" dirty="0" err="1">
                <a:solidFill>
                  <a:schemeClr val="tx1"/>
                </a:solidFill>
              </a:rPr>
              <a:t>destructon</a:t>
            </a:r>
            <a:r>
              <a:rPr lang="en-IN" altLang="en-US" dirty="0">
                <a:solidFill>
                  <a:schemeClr val="tx1"/>
                </a:solidFill>
              </a:rPr>
              <a:t>.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IN" altLang="en-US" dirty="0">
                <a:solidFill>
                  <a:schemeClr val="tx1"/>
                </a:solidFill>
              </a:rPr>
              <a:t> </a:t>
            </a:r>
            <a:r>
              <a:rPr lang="en-IN" altLang="en-US" dirty="0" smtClean="0">
                <a:solidFill>
                  <a:schemeClr val="tx1"/>
                </a:solidFill>
              </a:rPr>
              <a:t>- </a:t>
            </a:r>
            <a:r>
              <a:rPr lang="en-I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crypt abscess </a:t>
            </a:r>
            <a:r>
              <a:rPr lang="en-IN" altLang="en-US" dirty="0">
                <a:solidFill>
                  <a:schemeClr val="tx1"/>
                </a:solidFill>
              </a:rPr>
              <a:t>: large number of PMNs infiltrate </a:t>
            </a:r>
            <a:r>
              <a:rPr lang="en-IN" altLang="en-US" dirty="0" smtClean="0">
                <a:solidFill>
                  <a:schemeClr val="tx1"/>
                </a:solidFill>
              </a:rPr>
              <a:t>glandular </a:t>
            </a:r>
            <a:r>
              <a:rPr lang="en-IN" altLang="en-US" dirty="0">
                <a:solidFill>
                  <a:schemeClr val="tx1"/>
                </a:solidFill>
              </a:rPr>
              <a:t>lumen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80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0825" y="1700213"/>
            <a:ext cx="8137525" cy="3889375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IN" altLang="en-US" sz="2400" dirty="0" smtClean="0">
                <a:latin typeface="Aparajita"/>
                <a:ea typeface="方正舒体"/>
              </a:rPr>
              <a:t>- </a:t>
            </a:r>
            <a:r>
              <a:rPr lang="en-I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方正舒体"/>
              </a:rPr>
              <a:t>crypt destruction </a:t>
            </a:r>
            <a:r>
              <a:rPr lang="en-IN" altLang="en-US" sz="2400" dirty="0" smtClean="0">
                <a:latin typeface="Aparajita"/>
                <a:ea typeface="方正舒体"/>
              </a:rPr>
              <a:t>: PMNs contains large number of </a:t>
            </a:r>
            <a:r>
              <a:rPr lang="en-IN" altLang="en-US" sz="2400" dirty="0" err="1" smtClean="0">
                <a:latin typeface="Aparajita"/>
                <a:ea typeface="方正舒体"/>
              </a:rPr>
              <a:t>lysosomal</a:t>
            </a:r>
            <a:r>
              <a:rPr lang="en-IN" altLang="en-US" sz="2400" dirty="0" smtClean="0">
                <a:latin typeface="Aparajita"/>
                <a:ea typeface="方正舒体"/>
              </a:rPr>
              <a:t> enzyme which destroy crypt base and lead to inflammation in to surrounding lamina </a:t>
            </a:r>
            <a:r>
              <a:rPr lang="en-IN" altLang="en-US" sz="2400" dirty="0" err="1" smtClean="0">
                <a:latin typeface="Aparajita"/>
                <a:ea typeface="方正舒体"/>
              </a:rPr>
              <a:t>propria</a:t>
            </a:r>
            <a:r>
              <a:rPr lang="en-IN" altLang="en-US" sz="2400" dirty="0" smtClean="0">
                <a:latin typeface="Aparajita"/>
                <a:ea typeface="方正舒体"/>
              </a:rPr>
              <a:t>.</a:t>
            </a:r>
          </a:p>
          <a:p>
            <a:pPr marL="0" indent="0" algn="just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IN" altLang="en-US" sz="2400" dirty="0" smtClean="0">
                <a:latin typeface="Aparajita"/>
                <a:ea typeface="方正舒体"/>
              </a:rPr>
              <a:t> - </a:t>
            </a:r>
            <a:r>
              <a:rPr lang="en-I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方正舒体"/>
              </a:rPr>
              <a:t>crypt regeneration </a:t>
            </a:r>
            <a:r>
              <a:rPr lang="en-IN" altLang="en-US" sz="2400" dirty="0" smtClean="0">
                <a:latin typeface="Aparajita"/>
                <a:ea typeface="方正舒体"/>
              </a:rPr>
              <a:t>: new epithelium is developed &amp; gland is </a:t>
            </a:r>
            <a:r>
              <a:rPr lang="en-IN" altLang="en-US" sz="2400" dirty="0" err="1" smtClean="0">
                <a:latin typeface="Aparajita"/>
                <a:ea typeface="方正舒体"/>
              </a:rPr>
              <a:t>destorded</a:t>
            </a:r>
            <a:r>
              <a:rPr lang="en-IN" altLang="en-US" sz="2400" dirty="0" smtClean="0">
                <a:latin typeface="Aparajita"/>
                <a:ea typeface="方正舒体"/>
              </a:rPr>
              <a:t>. </a:t>
            </a:r>
          </a:p>
          <a:p>
            <a:pPr marL="0" indent="0" algn="just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IN" altLang="en-US" sz="2400" dirty="0" smtClean="0">
                <a:latin typeface="Aparajita"/>
                <a:ea typeface="方正舒体"/>
              </a:rPr>
              <a:t> -</a:t>
            </a:r>
            <a:r>
              <a:rPr lang="en-IN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方正舒体"/>
              </a:rPr>
              <a:t>noncaseating</a:t>
            </a:r>
            <a:r>
              <a:rPr lang="e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方正舒体"/>
              </a:rPr>
              <a:t> </a:t>
            </a:r>
            <a:r>
              <a:rPr lang="en-IN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方正舒体"/>
              </a:rPr>
              <a:t>granuloma</a:t>
            </a:r>
            <a:r>
              <a:rPr lang="e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方正舒体"/>
              </a:rPr>
              <a:t> formation</a:t>
            </a: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/>
              <a:ea typeface="方正舒体"/>
            </a:endParaRPr>
          </a:p>
          <a:p>
            <a:pPr algn="just">
              <a:lnSpc>
                <a:spcPct val="150000"/>
              </a:lnSpc>
              <a:defRPr/>
            </a:pPr>
            <a:endParaRPr lang="en-US" sz="2400" dirty="0">
              <a:latin typeface="Aparajita"/>
            </a:endParaRPr>
          </a:p>
        </p:txBody>
      </p:sp>
    </p:spTree>
    <p:extLst>
      <p:ext uri="{BB962C8B-B14F-4D97-AF65-F5344CB8AC3E}">
        <p14:creationId xmlns:p14="http://schemas.microsoft.com/office/powerpoint/2010/main" val="38708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http://img.medscape.com/pi/emed/ckb/pediatrics_general/926676-928288-2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5" name="TextBox 2"/>
          <p:cNvSpPr>
            <a:spLocks noChangeArrowheads="1"/>
          </p:cNvSpPr>
          <p:nvPr/>
        </p:nvSpPr>
        <p:spPr bwMode="auto">
          <a:xfrm flipH="1">
            <a:off x="1447800" y="45720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en-US" sz="2000">
                <a:solidFill>
                  <a:srgbClr val="FEFEFE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Granuloma</a:t>
            </a:r>
          </a:p>
        </p:txBody>
      </p:sp>
      <p:sp>
        <p:nvSpPr>
          <p:cNvPr id="228356" name="TextBox 4"/>
          <p:cNvSpPr>
            <a:spLocks noChangeArrowheads="1"/>
          </p:cNvSpPr>
          <p:nvPr/>
        </p:nvSpPr>
        <p:spPr bwMode="auto">
          <a:xfrm>
            <a:off x="7086600" y="5334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en-US">
                <a:solidFill>
                  <a:schemeClr val="bg1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Aphthous ulcer</a:t>
            </a:r>
          </a:p>
        </p:txBody>
      </p:sp>
    </p:spTree>
    <p:extLst>
      <p:ext uri="{BB962C8B-B14F-4D97-AF65-F5344CB8AC3E}">
        <p14:creationId xmlns:p14="http://schemas.microsoft.com/office/powerpoint/2010/main" val="27611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dirty="0" smtClean="0">
                <a:solidFill>
                  <a:schemeClr val="bg1"/>
                </a:solidFill>
                <a:ea typeface="SimSun" pitchFamily="2" charset="-122"/>
              </a:rPr>
              <a:t>Barium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ea typeface="SimSun" pitchFamily="2" charset="-122"/>
              </a:rPr>
              <a:t>enema</a:t>
            </a:r>
          </a:p>
        </p:txBody>
      </p:sp>
      <p:pic>
        <p:nvPicPr>
          <p:cNvPr id="229379" name="Picture 4" descr="C:\Users\dv5-1215\Pictures\336139-367666-7171tn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404938"/>
            <a:ext cx="4038600" cy="4386262"/>
          </a:xfrm>
          <a:noFill/>
        </p:spPr>
      </p:pic>
      <p:sp>
        <p:nvSpPr>
          <p:cNvPr id="229380" name="Rectangle 3"/>
          <p:cNvSpPr>
            <a:spLocks noChangeArrowheads="1"/>
          </p:cNvSpPr>
          <p:nvPr/>
        </p:nvSpPr>
        <p:spPr bwMode="auto">
          <a:xfrm>
            <a:off x="0" y="1600200"/>
            <a:ext cx="4926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 </a:t>
            </a:r>
          </a:p>
          <a:p>
            <a:pPr algn="ctr">
              <a:buFont typeface="Arial" pitchFamily="34" charset="0"/>
              <a:buNone/>
            </a:pPr>
            <a:endParaRPr lang="en-US" altLang="en-US" sz="2400">
              <a:solidFill>
                <a:srgbClr val="FFFFFF"/>
              </a:solidFill>
              <a:latin typeface="Franklin Gothic Book" pitchFamily="34" charset="0"/>
              <a:ea typeface="方正舒体"/>
              <a:cs typeface="方正舒体"/>
              <a:sym typeface="Franklin Gothic Book" pitchFamily="34" charset="0"/>
            </a:endParaRPr>
          </a:p>
        </p:txBody>
      </p:sp>
      <p:cxnSp>
        <p:nvCxnSpPr>
          <p:cNvPr id="229381" name="Straight Arrow Connector 8"/>
          <p:cNvCxnSpPr>
            <a:cxnSpLocks noChangeShapeType="1"/>
          </p:cNvCxnSpPr>
          <p:nvPr/>
        </p:nvCxnSpPr>
        <p:spPr bwMode="auto">
          <a:xfrm rot="10800000">
            <a:off x="2590800" y="2895600"/>
            <a:ext cx="1219200" cy="838200"/>
          </a:xfrm>
          <a:prstGeom prst="straightConnector1">
            <a:avLst/>
          </a:prstGeom>
          <a:noFill/>
          <a:ln w="10000">
            <a:solidFill>
              <a:schemeClr val="accent1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382" name="TextBox 9"/>
          <p:cNvSpPr>
            <a:spLocks noChangeArrowheads="1"/>
          </p:cNvSpPr>
          <p:nvPr/>
        </p:nvSpPr>
        <p:spPr bwMode="auto">
          <a:xfrm>
            <a:off x="1447800" y="2514600"/>
            <a:ext cx="1157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String sign</a:t>
            </a:r>
          </a:p>
        </p:txBody>
      </p:sp>
    </p:spTree>
    <p:extLst>
      <p:ext uri="{BB962C8B-B14F-4D97-AF65-F5344CB8AC3E}">
        <p14:creationId xmlns:p14="http://schemas.microsoft.com/office/powerpoint/2010/main" val="34583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dirty="0" smtClean="0">
                <a:solidFill>
                  <a:schemeClr val="bg1"/>
                </a:solidFill>
                <a:ea typeface="SimSun" pitchFamily="2" charset="-122"/>
              </a:rPr>
              <a:t>Endoscopic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ea typeface="SimSun" pitchFamily="2" charset="-122"/>
              </a:rPr>
              <a:t>biopsy</a:t>
            </a:r>
          </a:p>
        </p:txBody>
      </p:sp>
      <p:sp>
        <p:nvSpPr>
          <p:cNvPr id="230403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250825" y="2133600"/>
            <a:ext cx="8686800" cy="4525963"/>
          </a:xfrm>
        </p:spPr>
        <p:txBody>
          <a:bodyPr/>
          <a:lstStyle/>
          <a:p>
            <a:pPr algn="just" eaLnBrk="1" hangingPunct="1">
              <a:lnSpc>
                <a:spcPct val="250000"/>
              </a:lnSpc>
            </a:pPr>
            <a:r>
              <a:rPr lang="en-US" altLang="zh-CN" sz="1800" smtClean="0">
                <a:latin typeface="Aparajita"/>
                <a:ea typeface="SimSun" pitchFamily="2" charset="-122"/>
              </a:rPr>
              <a:t>Main features are </a:t>
            </a:r>
            <a:r>
              <a:rPr lang="en-US" altLang="zh-CN" sz="1800" b="1" smtClean="0">
                <a:latin typeface="Aparajita"/>
                <a:ea typeface="SimSun" pitchFamily="2" charset="-122"/>
              </a:rPr>
              <a:t>non caseating granulomas</a:t>
            </a:r>
            <a:r>
              <a:rPr lang="en-US" altLang="zh-CN" sz="1800" smtClean="0">
                <a:latin typeface="Aparajita"/>
                <a:ea typeface="SimSun" pitchFamily="2" charset="-122"/>
              </a:rPr>
              <a:t>, preservation of goblet cells and maintainance of architecture of glands.</a:t>
            </a:r>
          </a:p>
          <a:p>
            <a:pPr algn="just" eaLnBrk="1" hangingPunct="1">
              <a:lnSpc>
                <a:spcPct val="250000"/>
              </a:lnSpc>
            </a:pPr>
            <a:r>
              <a:rPr lang="en-US" altLang="zh-CN" sz="1800" smtClean="0">
                <a:latin typeface="Aparajita"/>
                <a:ea typeface="SimSun" pitchFamily="2" charset="-122"/>
              </a:rPr>
              <a:t>Rectal biopsy may be normal or may show minor changes </a:t>
            </a:r>
          </a:p>
        </p:txBody>
      </p:sp>
    </p:spTree>
    <p:extLst>
      <p:ext uri="{BB962C8B-B14F-4D97-AF65-F5344CB8AC3E}">
        <p14:creationId xmlns:p14="http://schemas.microsoft.com/office/powerpoint/2010/main" val="26152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traight Connector 6"/>
          <p:cNvSpPr>
            <a:spLocks noChangeShapeType="1"/>
          </p:cNvSpPr>
          <p:nvPr/>
        </p:nvSpPr>
        <p:spPr bwMode="auto">
          <a:xfrm>
            <a:off x="514350" y="5349875"/>
            <a:ext cx="8629650" cy="3175"/>
          </a:xfrm>
          <a:prstGeom prst="line">
            <a:avLst/>
          </a:prstGeom>
          <a:noFill/>
          <a:ln w="9525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03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2663825"/>
            <a:ext cx="8458200" cy="1222375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ULCERATIVE 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COLITIS</a:t>
            </a:r>
          </a:p>
        </p:txBody>
      </p:sp>
      <p:sp>
        <p:nvSpPr>
          <p:cNvPr id="194564" name="Content Placeholder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3886200"/>
            <a:ext cx="8458200" cy="914400"/>
          </a:xfrm>
        </p:spPr>
        <p:txBody>
          <a:bodyPr anchor="b"/>
          <a:lstStyle/>
          <a:p>
            <a:pPr marL="0" indent="0" eaLnBrk="1" hangingPunct="1">
              <a:buFont typeface="Wingdings 2" pitchFamily="18" charset="2"/>
              <a:buNone/>
            </a:pPr>
            <a:endParaRPr lang="en-US" altLang="zh-CN" smtClean="0">
              <a:solidFill>
                <a:srgbClr val="44332A"/>
              </a:solidFill>
              <a:ea typeface="SimSun" pitchFamily="2" charset="-122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zh-CN" smtClean="0">
              <a:solidFill>
                <a:srgbClr val="44332A"/>
              </a:solidFill>
              <a:ea typeface="SimSun" pitchFamily="2" charset="-122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zh-CN" smtClean="0">
              <a:solidFill>
                <a:srgbClr val="44332A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93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http://www.med.umich.edu/ibd/images/Crohnscom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8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-396552" y="332656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Difference between UC &amp; CD</a:t>
            </a:r>
          </a:p>
        </p:txBody>
      </p:sp>
      <p:graphicFrame>
        <p:nvGraphicFramePr>
          <p:cNvPr id="95235" name="Content Placeholder 3"/>
          <p:cNvGraphicFramePr>
            <a:graphicFrameLocks noGrp="1"/>
          </p:cNvGraphicFramePr>
          <p:nvPr/>
        </p:nvGraphicFramePr>
        <p:xfrm>
          <a:off x="0" y="1219200"/>
          <a:ext cx="9144000" cy="5638799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944822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Franklin Gothic Book" panose="020B0503020102020204" pitchFamily="34" charset="0"/>
                        <a:sym typeface="Franklin Gothic Book" panose="020B0503020102020204" pitchFamily="34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FEATURES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华文楷体" charset="0"/>
                        <a:cs typeface="华文楷体" charset="0"/>
                        <a:sym typeface="Franklin Gothic Book" panose="020B0503020102020204" pitchFamily="34" charset="0"/>
                      </a:endParaRP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ULCERAIVE 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COLITIS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CROH’S 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DISEASE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</a:tr>
              <a:tr h="548214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CLINICAL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Franklin Gothic Book" panose="020B0503020102020204" pitchFamily="34" charset="0"/>
                        <a:sym typeface="Franklin Gothic Book" panose="020B0503020102020204" pitchFamily="34" charset="0"/>
                      </a:endParaRP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Franklin Gothic Book" panose="020B0503020102020204" pitchFamily="34" charset="0"/>
                        <a:sym typeface="Franklin Gothic Book" panose="020B0503020102020204" pitchFamily="34" charset="0"/>
                      </a:endParaRP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</a:tr>
              <a:tr h="545872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Rectal bleeding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Common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Inconspicuous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</a:tr>
              <a:tr h="616161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Abdominal pain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Usually left side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Usually right side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</a:tr>
              <a:tr h="944822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sigmoidoscopy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Abnormal in 95%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Abnormal in less than 50%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</a:tr>
              <a:tr h="545872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Colon CA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5-10%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Very rare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</a:tr>
              <a:tr h="944822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Anal complication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Rare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75%, fissure, fistula and ulceration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</a:tr>
              <a:tr h="548214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Response to steroid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25%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华文楷体" charset="0"/>
                        <a:cs typeface="华文楷体" charset="0"/>
                        <a:sym typeface="Franklin Gothic Book" panose="020B0503020102020204" pitchFamily="34" charset="0"/>
                      </a:endParaRPr>
                    </a:p>
                  </a:txBody>
                  <a:tcPr marL="91442" marR="91442" marT="45709" marB="4570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7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9" name="Content Placeholder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787424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RADIOGRAPHIC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Franklin Gothic Book" panose="020B0503020102020204" pitchFamily="34" charset="0"/>
                        <a:sym typeface="Franklin Gothic Book" panose="020B0503020102020204" pitchFamily="34" charset="0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Franklin Gothic Book" panose="020B0503020102020204" pitchFamily="34" charset="0"/>
                        <a:sym typeface="Franklin Gothic Book" panose="020B0503020102020204" pitchFamily="34" charset="0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</a:tr>
              <a:tr h="784061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Stricture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Absent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Often present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</a:tr>
              <a:tr h="787424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Skip areas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Absent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Common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</a:tr>
              <a:tr h="784061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Internal fistula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Absent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May be present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</a:tr>
              <a:tr h="1359484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Longitudinal and transverse ulcer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Exceptional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Common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</a:tr>
              <a:tr h="784061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Fissuring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Absent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Common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</a:tr>
              <a:tr h="787424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Ileum involvement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Exceptional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90%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7"/>
                    </a:solidFill>
                  </a:tcPr>
                </a:tc>
              </a:tr>
              <a:tr h="784061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Rectum sparing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Rare,dilated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华文楷体" charset="0"/>
                          <a:cs typeface="华文楷体" charset="0"/>
                          <a:sym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Franklin Gothic Book" panose="020B0503020102020204" pitchFamily="34" charset="0"/>
                          <a:sym typeface="Franklin Gothic Book" panose="020B0503020102020204" pitchFamily="34" charset="0"/>
                        </a:rPr>
                        <a:t>Common, constricted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B8C1CBF-487D-4C7E-B34D-F3303AB3F98D}" type="datetime1">
              <a:rPr lang="en-US" altLang="en-US" smtClean="0"/>
              <a:pPr eaLnBrk="1" hangingPunct="1"/>
              <a:t>7/21/2021</a:t>
            </a:fld>
            <a:endParaRPr lang="en-US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2967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032000"/>
                <a:gridCol w="2032000"/>
              </a:tblGrid>
              <a:tr h="370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048000"/>
                <a:gridCol w="3048000"/>
                <a:gridCol w="3048000"/>
              </a:tblGrid>
              <a:tr h="6289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Morphologic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1" marB="45721"/>
                </a:tc>
              </a:tr>
              <a:tr h="10855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Distribution of involvement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Diffuse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Focal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</a:tr>
              <a:tr h="10855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Mucosal atrophy and regeneration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Marked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Minimal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</a:tr>
              <a:tr h="6289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Cytoplasmic </a:t>
                      </a:r>
                      <a:r>
                        <a:rPr lang="en-US" sz="1800" dirty="0" err="1" smtClean="0"/>
                        <a:t>mucin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Diminished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Preserved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</a:tr>
              <a:tr h="10855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Lymphoid </a:t>
                      </a:r>
                      <a:r>
                        <a:rPr lang="en-US" sz="1800" dirty="0" err="1" smtClean="0"/>
                        <a:t>aggregrates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Rare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Common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</a:tr>
              <a:tr h="10855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Edema, </a:t>
                      </a:r>
                      <a:r>
                        <a:rPr lang="en-US" sz="1800" dirty="0" err="1" smtClean="0"/>
                        <a:t>granuloma</a:t>
                      </a:r>
                      <a:r>
                        <a:rPr lang="en-US" sz="1800" dirty="0" smtClean="0"/>
                        <a:t> and fissuring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Minimal,absent,absent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Marked,present</a:t>
                      </a:r>
                      <a:r>
                        <a:rPr lang="en-US" sz="1800" dirty="0" smtClean="0"/>
                        <a:t> in 60%,present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</a:tr>
              <a:tr h="6289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Rectal involvement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Always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</a:tr>
              <a:tr h="62893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lymphnodes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Reactive hyperplasia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</a:t>
                      </a:r>
                      <a:r>
                        <a:rPr lang="en-US" sz="1800" baseline="0" dirty="0" smtClean="0"/>
                        <a:t> contain </a:t>
                      </a:r>
                      <a:r>
                        <a:rPr lang="en-US" sz="1800" dirty="0" err="1" smtClean="0"/>
                        <a:t>granuloma</a:t>
                      </a:r>
                      <a:endParaRPr lang="en-US" sz="1800" dirty="0"/>
                    </a:p>
                  </a:txBody>
                  <a:tcPr marL="91442" marR="91442"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3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800" smtClean="0"/>
          </a:p>
        </p:txBody>
      </p:sp>
      <p:sp>
        <p:nvSpPr>
          <p:cNvPr id="235523" name="Title 2"/>
          <p:cNvSpPr>
            <a:spLocks noGrp="1"/>
          </p:cNvSpPr>
          <p:nvPr>
            <p:ph type="title" idx="4294967295"/>
          </p:nvPr>
        </p:nvSpPr>
        <p:spPr>
          <a:xfrm>
            <a:off x="715168" y="220662"/>
            <a:ext cx="6799263" cy="1303338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  <a:ea typeface="方正舒体"/>
                <a:cs typeface="方正舒体"/>
              </a:rPr>
              <a:t>TREATMENT</a:t>
            </a:r>
          </a:p>
        </p:txBody>
      </p:sp>
      <p:pic>
        <p:nvPicPr>
          <p:cNvPr id="235524" name="Picture 5" descr="C:\Users\dv5-1215\Pictures\die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2209800" cy="1990725"/>
          </a:xfrm>
          <a:noFill/>
        </p:spPr>
      </p:pic>
      <p:pic>
        <p:nvPicPr>
          <p:cNvPr id="235525" name="Picture 7" descr="C:\Users\dv5-1215\Pictures\surg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6" name="Picture 6" descr="C:\Users\dv5-1215\Pictures\dru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13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7" name="Picture 3" descr="C:\Users\dv5-1215\Pictures\imagesCA0QZH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8" name="TextBox 9"/>
          <p:cNvSpPr txBox="1">
            <a:spLocks noChangeArrowheads="1"/>
          </p:cNvSpPr>
          <p:nvPr/>
        </p:nvSpPr>
        <p:spPr bwMode="auto">
          <a:xfrm>
            <a:off x="1600200" y="3429000"/>
            <a:ext cx="2514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Diet change</a:t>
            </a:r>
            <a:endParaRPr lang="en-US" altLang="en-US" sz="2000" b="1">
              <a:solidFill>
                <a:srgbClr val="FF0000"/>
              </a:solidFill>
              <a:latin typeface="Franklin Gothic Book" pitchFamily="34" charset="0"/>
              <a:ea typeface="方正舒体"/>
              <a:cs typeface="方正舒体"/>
              <a:sym typeface="Franklin Gothic Book" pitchFamily="34" charset="0"/>
            </a:endParaRPr>
          </a:p>
          <a:p>
            <a:pPr eaLnBrk="1" hangingPunct="1"/>
            <a:endParaRPr lang="en-US" altLang="en-US">
              <a:ea typeface="SimSun" pitchFamily="2" charset="-122"/>
            </a:endParaRPr>
          </a:p>
        </p:txBody>
      </p:sp>
      <p:sp>
        <p:nvSpPr>
          <p:cNvPr id="235529" name="TextBox 10"/>
          <p:cNvSpPr txBox="1">
            <a:spLocks noChangeArrowheads="1"/>
          </p:cNvSpPr>
          <p:nvPr/>
        </p:nvSpPr>
        <p:spPr bwMode="auto">
          <a:xfrm>
            <a:off x="5562600" y="35814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Lifestyle changes</a:t>
            </a:r>
          </a:p>
          <a:p>
            <a:pPr eaLnBrk="1" hangingPunct="1"/>
            <a:endParaRPr lang="en-US" altLang="en-US">
              <a:ea typeface="SimSun" pitchFamily="2" charset="-122"/>
            </a:endParaRPr>
          </a:p>
        </p:txBody>
      </p:sp>
      <p:sp>
        <p:nvSpPr>
          <p:cNvPr id="235530" name="TextBox 11"/>
          <p:cNvSpPr txBox="1">
            <a:spLocks noChangeArrowheads="1"/>
          </p:cNvSpPr>
          <p:nvPr/>
        </p:nvSpPr>
        <p:spPr bwMode="auto">
          <a:xfrm>
            <a:off x="1143000" y="57912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Drugs</a:t>
            </a:r>
            <a:endParaRPr lang="en-US" altLang="en-US" sz="2000" b="1">
              <a:solidFill>
                <a:srgbClr val="FF0000"/>
              </a:solidFill>
              <a:latin typeface="Franklin Gothic Book" pitchFamily="34" charset="0"/>
              <a:ea typeface="方正舒体"/>
              <a:cs typeface="方正舒体"/>
              <a:sym typeface="Franklin Gothic Book" pitchFamily="34" charset="0"/>
            </a:endParaRPr>
          </a:p>
          <a:p>
            <a:pPr eaLnBrk="1" hangingPunct="1"/>
            <a:endParaRPr lang="en-US" altLang="en-US" sz="2000">
              <a:ea typeface="SimSun" pitchFamily="2" charset="-122"/>
            </a:endParaRPr>
          </a:p>
        </p:txBody>
      </p:sp>
      <p:sp>
        <p:nvSpPr>
          <p:cNvPr id="235531" name="TextBox 12"/>
          <p:cNvSpPr txBox="1">
            <a:spLocks noChangeArrowheads="1"/>
          </p:cNvSpPr>
          <p:nvPr/>
        </p:nvSpPr>
        <p:spPr bwMode="auto">
          <a:xfrm>
            <a:off x="4953000" y="5867400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Franklin Gothic Book" pitchFamily="34" charset="0"/>
                <a:ea typeface="方正舒体"/>
                <a:cs typeface="方正舒体"/>
                <a:sym typeface="Franklin Gothic Book" pitchFamily="34" charset="0"/>
              </a:rPr>
              <a:t>Surgery</a:t>
            </a:r>
            <a:endParaRPr lang="en-US" altLang="en-US" sz="2000" b="1">
              <a:solidFill>
                <a:srgbClr val="FF0000"/>
              </a:solidFill>
              <a:latin typeface="Franklin Gothic Book" pitchFamily="34" charset="0"/>
              <a:ea typeface="方正舒体"/>
              <a:cs typeface="方正舒体"/>
              <a:sym typeface="Franklin Gothic Book" pitchFamily="34" charset="0"/>
            </a:endParaRPr>
          </a:p>
          <a:p>
            <a:pPr eaLnBrk="1" hangingPunct="1"/>
            <a:endParaRPr lang="en-US" altLang="en-US" sz="20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50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-324544" y="908720"/>
            <a:ext cx="8928100" cy="3024188"/>
          </a:xfrm>
          <a:noFill/>
        </p:spPr>
        <p:txBody>
          <a:bodyPr/>
          <a:lstStyle/>
          <a:p>
            <a:pPr eaLnBrk="1" hangingPunct="1"/>
            <a:r>
              <a:rPr lang="es-ES" sz="5400" b="1" dirty="0" smtClean="0">
                <a:solidFill>
                  <a:schemeClr val="bg1"/>
                </a:solidFill>
                <a:latin typeface="Algerian" pitchFamily="82" charset="0"/>
              </a:rPr>
              <a:t>PRECANCEROUS  LESIONS OF  INTESTINE</a:t>
            </a:r>
          </a:p>
        </p:txBody>
      </p:sp>
      <p:sp>
        <p:nvSpPr>
          <p:cNvPr id="248835" name="Rectangle 122"/>
          <p:cNvSpPr>
            <a:spLocks noChangeArrowheads="1"/>
          </p:cNvSpPr>
          <p:nvPr/>
        </p:nvSpPr>
        <p:spPr bwMode="auto">
          <a:xfrm>
            <a:off x="3708400" y="5805488"/>
            <a:ext cx="51847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6158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le 1"/>
          <p:cNvSpPr>
            <a:spLocks noGrp="1"/>
          </p:cNvSpPr>
          <p:nvPr>
            <p:ph type="title"/>
          </p:nvPr>
        </p:nvSpPr>
        <p:spPr>
          <a:xfrm>
            <a:off x="35953" y="548680"/>
            <a:ext cx="7416800" cy="508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bg1"/>
                </a:solidFill>
                <a:latin typeface="Algerian" pitchFamily="82" charset="0"/>
              </a:rPr>
              <a:t>INTESTINAL POLYPS</a:t>
            </a:r>
            <a:endParaRPr lang="en-IN" sz="4800" b="1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498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9025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n-IN" sz="2000" dirty="0" smtClean="0">
                <a:latin typeface="Tw Cen MT" pitchFamily="34" charset="0"/>
              </a:rPr>
              <a:t>Neoplastic epithelial lesions: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n-IN" sz="2000" dirty="0" smtClean="0">
                <a:latin typeface="Tw Cen MT" pitchFamily="34" charset="0"/>
              </a:rPr>
              <a:t>Adenomas</a:t>
            </a:r>
          </a:p>
          <a:p>
            <a:pPr algn="just" eaLnBrk="1" hangingPunct="1">
              <a:lnSpc>
                <a:spcPct val="200000"/>
              </a:lnSpc>
            </a:pPr>
            <a:r>
              <a:rPr lang="en-IN" sz="2000" dirty="0" smtClean="0">
                <a:latin typeface="Tw Cen MT" pitchFamily="34" charset="0"/>
              </a:rPr>
              <a:t>Benign polyps: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n-IN" sz="2000" dirty="0" err="1" smtClean="0">
                <a:latin typeface="Tw Cen MT" pitchFamily="34" charset="0"/>
              </a:rPr>
              <a:t>Hamartomatous</a:t>
            </a:r>
            <a:r>
              <a:rPr lang="en-IN" sz="2000" dirty="0" smtClean="0">
                <a:latin typeface="Tw Cen MT" pitchFamily="34" charset="0"/>
              </a:rPr>
              <a:t> polyps</a:t>
            </a:r>
          </a:p>
          <a:p>
            <a:pPr lvl="1" algn="just" eaLnBrk="1" hangingPunct="1">
              <a:lnSpc>
                <a:spcPct val="200000"/>
              </a:lnSpc>
            </a:pPr>
            <a:r>
              <a:rPr lang="en-IN" sz="2000" dirty="0" smtClean="0">
                <a:latin typeface="Tw Cen MT" pitchFamily="34" charset="0"/>
              </a:rPr>
              <a:t>Juvenile polyposis syndrome</a:t>
            </a:r>
          </a:p>
        </p:txBody>
      </p:sp>
    </p:spTree>
    <p:extLst>
      <p:ext uri="{BB962C8B-B14F-4D97-AF65-F5344CB8AC3E}">
        <p14:creationId xmlns:p14="http://schemas.microsoft.com/office/powerpoint/2010/main" val="30226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>
          <a:xfrm>
            <a:off x="-17760" y="620688"/>
            <a:ext cx="7416800" cy="508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Algerian" pitchFamily="82" charset="0"/>
              </a:rPr>
              <a:t>TUBULAR  ADENOMA</a:t>
            </a:r>
            <a:endParaRPr lang="en-IN" b="1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5257800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n-IN" sz="2400" smtClean="0">
                <a:latin typeface="Tw Cen MT" pitchFamily="34" charset="0"/>
              </a:rPr>
              <a:t>Neoplastic colon polyp with at least low grade dysplasia</a:t>
            </a:r>
          </a:p>
          <a:p>
            <a:pPr algn="just" eaLnBrk="1" hangingPunct="1">
              <a:lnSpc>
                <a:spcPct val="200000"/>
              </a:lnSpc>
            </a:pPr>
            <a:r>
              <a:rPr lang="en-IN" sz="2400" smtClean="0">
                <a:latin typeface="Tw Cen MT" pitchFamily="34" charset="0"/>
              </a:rPr>
              <a:t>Precursor to invasive adenocarcinoma.</a:t>
            </a:r>
          </a:p>
          <a:p>
            <a:pPr algn="just" eaLnBrk="1" hangingPunct="1">
              <a:lnSpc>
                <a:spcPct val="200000"/>
              </a:lnSpc>
            </a:pPr>
            <a:r>
              <a:rPr lang="en-IN" sz="2400" smtClean="0">
                <a:latin typeface="Tw Cen MT" pitchFamily="34" charset="0"/>
              </a:rPr>
              <a:t>Found more commonly in the </a:t>
            </a:r>
            <a:r>
              <a:rPr lang="en-IN" sz="2400" b="1" smtClean="0">
                <a:latin typeface="Tw Cen MT" pitchFamily="34" charset="0"/>
              </a:rPr>
              <a:t>left colon and rectum.</a:t>
            </a:r>
          </a:p>
          <a:p>
            <a:pPr algn="just" eaLnBrk="1" hangingPunct="1">
              <a:lnSpc>
                <a:spcPct val="200000"/>
              </a:lnSpc>
            </a:pPr>
            <a:endParaRPr lang="en-IN" sz="240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7704137" cy="45354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IN" sz="2000" b="1" dirty="0" smtClean="0">
                <a:latin typeface="Tw Cen MT" pitchFamily="34" charset="0"/>
              </a:rPr>
              <a:t>GROSS: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IN" sz="1400" dirty="0" smtClean="0">
                <a:latin typeface="Tw Cen MT" pitchFamily="34" charset="0"/>
                <a:ea typeface="+mn-ea"/>
              </a:rPr>
              <a:t>May be sessile or </a:t>
            </a:r>
            <a:r>
              <a:rPr lang="en-IN" sz="1400" dirty="0" err="1" smtClean="0">
                <a:latin typeface="Tw Cen MT" pitchFamily="34" charset="0"/>
                <a:ea typeface="+mn-ea"/>
              </a:rPr>
              <a:t>pedunculated</a:t>
            </a:r>
            <a:endParaRPr lang="en-IN" sz="1400" dirty="0" smtClean="0">
              <a:latin typeface="Tw Cen MT" pitchFamily="34" charset="0"/>
              <a:ea typeface="+mn-ea"/>
            </a:endParaRP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IN" sz="1400" dirty="0" smtClean="0">
                <a:latin typeface="Tw Cen MT" pitchFamily="34" charset="0"/>
                <a:ea typeface="+mn-ea"/>
              </a:rPr>
              <a:t>Typically </a:t>
            </a:r>
            <a:r>
              <a:rPr lang="en-IN" sz="1400" b="1" dirty="0" smtClean="0">
                <a:solidFill>
                  <a:srgbClr val="C00000"/>
                </a:solidFill>
                <a:latin typeface="Tw Cen MT" pitchFamily="34" charset="0"/>
                <a:ea typeface="+mn-ea"/>
              </a:rPr>
              <a:t>dark red </a:t>
            </a:r>
            <a:r>
              <a:rPr lang="en-IN" sz="1400" dirty="0" smtClean="0">
                <a:latin typeface="Tw Cen MT" pitchFamily="34" charset="0"/>
                <a:ea typeface="+mn-ea"/>
              </a:rPr>
              <a:t>compared with mucosa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IN" sz="1400" dirty="0" smtClean="0">
                <a:latin typeface="Tw Cen MT" pitchFamily="34" charset="0"/>
                <a:ea typeface="+mn-ea"/>
              </a:rPr>
              <a:t>Features concerning for high grade dysplasia or malignancy include size &gt;1 cm, villous architecture and ulceration / friability.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000" b="1" dirty="0" smtClean="0">
                <a:latin typeface="Tw Cen MT" pitchFamily="34" charset="0"/>
              </a:rPr>
              <a:t>MICROSCOPY: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IN" sz="1400" dirty="0" err="1" smtClean="0">
                <a:latin typeface="Tw Cen MT" pitchFamily="34" charset="0"/>
              </a:rPr>
              <a:t>Polypoid</a:t>
            </a:r>
            <a:r>
              <a:rPr lang="en-IN" sz="1400" dirty="0" smtClean="0">
                <a:latin typeface="Tw Cen MT" pitchFamily="34" charset="0"/>
              </a:rPr>
              <a:t> colonic mucosa covered with dysplastic epithelium comprised of </a:t>
            </a:r>
            <a:r>
              <a:rPr lang="en-IN" sz="1400" dirty="0" err="1" smtClean="0">
                <a:latin typeface="Tw Cen MT" pitchFamily="34" charset="0"/>
              </a:rPr>
              <a:t>hyperchromatic</a:t>
            </a:r>
            <a:r>
              <a:rPr lang="en-IN" sz="1400" dirty="0" smtClean="0">
                <a:latin typeface="Tw Cen MT" pitchFamily="34" charset="0"/>
              </a:rPr>
              <a:t>, elongated nuclei arranged in a </a:t>
            </a:r>
            <a:r>
              <a:rPr lang="en-IN" sz="1400" dirty="0" err="1" smtClean="0">
                <a:latin typeface="Tw Cen MT" pitchFamily="34" charset="0"/>
              </a:rPr>
              <a:t>pseudostratified</a:t>
            </a:r>
            <a:r>
              <a:rPr lang="en-IN" sz="1400" dirty="0" smtClean="0">
                <a:latin typeface="Tw Cen MT" pitchFamily="34" charset="0"/>
              </a:rPr>
              <a:t> manner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IN" sz="1400" dirty="0" smtClean="0">
                <a:latin typeface="Tw Cen MT" pitchFamily="34" charset="0"/>
              </a:rPr>
              <a:t>Dysplasia is typically low grade but may also be high grade, with architectural (</a:t>
            </a:r>
            <a:r>
              <a:rPr lang="en-IN" sz="1400" dirty="0" err="1" smtClean="0">
                <a:latin typeface="Tw Cen MT" pitchFamily="34" charset="0"/>
              </a:rPr>
              <a:t>cribriforming</a:t>
            </a:r>
            <a:r>
              <a:rPr lang="en-IN" sz="1400" dirty="0" smtClean="0">
                <a:latin typeface="Tw Cen MT" pitchFamily="34" charset="0"/>
              </a:rPr>
              <a:t>, luminal necrosis) and </a:t>
            </a:r>
            <a:r>
              <a:rPr lang="en-IN" sz="1400" dirty="0" err="1" smtClean="0">
                <a:latin typeface="Tw Cen MT" pitchFamily="34" charset="0"/>
              </a:rPr>
              <a:t>cytologic</a:t>
            </a:r>
            <a:r>
              <a:rPr lang="en-IN" sz="1400" dirty="0" smtClean="0">
                <a:latin typeface="Tw Cen MT" pitchFamily="34" charset="0"/>
              </a:rPr>
              <a:t> changes (vesicular chromatin, nucleoli, loss of basal polarity)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IN" sz="1400" dirty="0" smtClean="0">
                <a:latin typeface="Tw Cen MT" pitchFamily="34" charset="0"/>
              </a:rPr>
              <a:t>Abrupt transition from normal to dysplastic mucosa is commonly present.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endParaRPr lang="en-US" sz="2000" dirty="0" smtClean="0">
              <a:latin typeface="Tw Cen MT" pitchFamily="34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en-IN" sz="2000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252931" name="Picture 2" descr="C:\Users\user\Desktop\GI1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5549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611188" y="1600200"/>
            <a:ext cx="8137525" cy="4525963"/>
          </a:xfrm>
        </p:spPr>
        <p:txBody>
          <a:bodyPr/>
          <a:lstStyle/>
          <a:p>
            <a:pPr marL="0" indent="0" algn="just" eaLnBrk="1" hangingPunct="1">
              <a:lnSpc>
                <a:spcPct val="200000"/>
              </a:lnSpc>
              <a:defRPr/>
            </a:pPr>
            <a:r>
              <a:rPr lang="en-US" altLang="zh-CN" sz="2000" dirty="0" smtClean="0">
                <a:latin typeface="Aparajita"/>
              </a:rPr>
              <a:t>Nonspecific inflammatory bowel disease of unknown etiology that affects the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</a:rPr>
              <a:t>mucosa of colon and rectum</a:t>
            </a:r>
            <a:r>
              <a:rPr lang="en-US" altLang="zh-CN" sz="2000" dirty="0" smtClean="0">
                <a:latin typeface="Aparajita"/>
              </a:rPr>
              <a:t>. </a:t>
            </a:r>
          </a:p>
          <a:p>
            <a:pPr marL="0" indent="0" algn="just" eaLnBrk="1" hangingPunct="1">
              <a:lnSpc>
                <a:spcPct val="200000"/>
              </a:lnSpc>
              <a:defRPr/>
            </a:pPr>
            <a:r>
              <a:rPr lang="en-US" altLang="zh-CN" sz="2000" dirty="0">
                <a:latin typeface="Aparajita"/>
              </a:rPr>
              <a:t>A</a:t>
            </a:r>
            <a:r>
              <a:rPr lang="en-US" altLang="zh-CN" sz="2000" dirty="0" smtClean="0">
                <a:latin typeface="Aparajita"/>
              </a:rPr>
              <a:t>ge group : 20-30, 70-80</a:t>
            </a:r>
          </a:p>
          <a:p>
            <a:pPr marL="0" indent="0" algn="just" eaLnBrk="1" hangingPunct="1">
              <a:lnSpc>
                <a:spcPct val="200000"/>
              </a:lnSpc>
              <a:defRPr/>
            </a:pPr>
            <a:r>
              <a:rPr lang="en-US" altLang="zh-CN" sz="2000" dirty="0" smtClean="0">
                <a:latin typeface="Aparajita"/>
              </a:rPr>
              <a:t>Gender</a:t>
            </a:r>
            <a:r>
              <a:rPr lang="en-US" altLang="zh-CN" sz="2000" dirty="0" smtClean="0">
                <a:latin typeface="Aparajita"/>
              </a:rPr>
              <a:t>: </a:t>
            </a:r>
            <a:r>
              <a:rPr lang="en-US" altLang="zh-CN" sz="2000" dirty="0" smtClean="0">
                <a:latin typeface="Aparajita"/>
              </a:rPr>
              <a:t>equally affected</a:t>
            </a:r>
          </a:p>
          <a:p>
            <a:pPr marL="0" indent="0" algn="just" eaLnBrk="1" hangingPunct="1">
              <a:lnSpc>
                <a:spcPct val="200000"/>
              </a:lnSpc>
              <a:defRPr/>
            </a:pPr>
            <a:r>
              <a:rPr lang="en-US" altLang="zh-CN" sz="2000" dirty="0" smtClean="0">
                <a:latin typeface="Aparajita"/>
              </a:rPr>
              <a:t>Occasionally associated with genetic </a:t>
            </a:r>
            <a:r>
              <a:rPr lang="en-US" altLang="zh-CN" sz="2000" dirty="0" smtClean="0">
                <a:latin typeface="Aparajita"/>
              </a:rPr>
              <a:t>disorders</a:t>
            </a:r>
            <a:endParaRPr lang="en-US" altLang="zh-CN" sz="2000" dirty="0" smtClean="0">
              <a:latin typeface="Aparajita"/>
            </a:endParaRPr>
          </a:p>
          <a:p>
            <a:pPr marL="0" indent="0" algn="just" eaLnBrk="1" hangingPunct="1">
              <a:lnSpc>
                <a:spcPct val="200000"/>
              </a:lnSpc>
              <a:defRPr/>
            </a:pPr>
            <a:r>
              <a:rPr lang="en-US" altLang="zh-CN" sz="2000" dirty="0" smtClean="0">
                <a:latin typeface="Aparajita"/>
              </a:rPr>
              <a:t>Smoking and </a:t>
            </a:r>
            <a:r>
              <a:rPr lang="en-US" altLang="zh-CN" sz="2000" dirty="0" smtClean="0">
                <a:latin typeface="Aparajita"/>
              </a:rPr>
              <a:t>appendectomy </a:t>
            </a:r>
            <a:r>
              <a:rPr lang="en-US" altLang="zh-CN" sz="2000" dirty="0" smtClean="0">
                <a:latin typeface="Aparajita"/>
              </a:rPr>
              <a:t>may prevent UC.</a:t>
            </a:r>
          </a:p>
          <a:p>
            <a:pPr marL="0" indent="0" algn="just" eaLnBrk="1" hangingPunct="1">
              <a:lnSpc>
                <a:spcPct val="200000"/>
              </a:lnSpc>
              <a:defRPr/>
            </a:pPr>
            <a:r>
              <a:rPr lang="en-US" altLang="zh-CN" sz="2000" dirty="0" smtClean="0">
                <a:latin typeface="Aparajita"/>
              </a:rPr>
              <a:t>5-10% cases associated with positive family history.</a:t>
            </a:r>
          </a:p>
          <a:p>
            <a:pPr marL="0" indent="0" algn="just" eaLnBrk="1" hangingPunct="1">
              <a:lnSpc>
                <a:spcPct val="200000"/>
              </a:lnSpc>
              <a:buFont typeface="Arial" pitchFamily="34" charset="0"/>
              <a:buNone/>
              <a:defRPr/>
            </a:pPr>
            <a:endParaRPr lang="en-US" altLang="zh-CN" sz="2000" dirty="0" smtClean="0">
              <a:latin typeface="Aparajita"/>
            </a:endParaRPr>
          </a:p>
          <a:p>
            <a:pPr marL="0" indent="0" algn="just" eaLnBrk="1" hangingPunct="1">
              <a:lnSpc>
                <a:spcPct val="200000"/>
              </a:lnSpc>
              <a:buFont typeface="Wingdings 2" pitchFamily="18" charset="2"/>
              <a:buNone/>
              <a:defRPr/>
            </a:pPr>
            <a:endParaRPr lang="en-US" altLang="zh-CN" sz="2000" dirty="0" smtClean="0">
              <a:latin typeface="Aparajita"/>
            </a:endParaRPr>
          </a:p>
        </p:txBody>
      </p:sp>
    </p:spTree>
    <p:extLst>
      <p:ext uri="{BB962C8B-B14F-4D97-AF65-F5344CB8AC3E}">
        <p14:creationId xmlns:p14="http://schemas.microsoft.com/office/powerpoint/2010/main" val="28857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253955" name="Picture 2" descr="C:\Users\user\Desktop\GI1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4075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3"/>
          <p:cNvSpPr>
            <a:spLocks noGrp="1"/>
          </p:cNvSpPr>
          <p:nvPr>
            <p:ph type="title"/>
          </p:nvPr>
        </p:nvSpPr>
        <p:spPr>
          <a:xfrm>
            <a:off x="107504" y="620688"/>
            <a:ext cx="7416800" cy="508000"/>
          </a:xfrm>
        </p:spPr>
        <p:txBody>
          <a:bodyPr/>
          <a:lstStyle/>
          <a:p>
            <a:pPr algn="ctr" eaLnBrk="1" hangingPunct="1"/>
            <a:r>
              <a:rPr lang="en-IN" b="1" dirty="0" smtClean="0">
                <a:solidFill>
                  <a:schemeClr val="bg1"/>
                </a:solidFill>
                <a:latin typeface="Algerian" pitchFamily="82" charset="0"/>
              </a:rPr>
              <a:t>Villous  adenoma</a:t>
            </a:r>
          </a:p>
        </p:txBody>
      </p:sp>
      <p:sp>
        <p:nvSpPr>
          <p:cNvPr id="254979" name="Content Placeholder 4"/>
          <p:cNvSpPr>
            <a:spLocks noGrp="1"/>
          </p:cNvSpPr>
          <p:nvPr>
            <p:ph sz="half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 lvl="1" algn="just" eaLnBrk="1" hangingPunct="1">
              <a:lnSpc>
                <a:spcPct val="150000"/>
              </a:lnSpc>
            </a:pPr>
            <a:r>
              <a:rPr lang="en-IN" smtClean="0">
                <a:latin typeface="Tw Cen MT" pitchFamily="34" charset="0"/>
              </a:rPr>
              <a:t>Commom in old age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mtClean="0">
                <a:latin typeface="Tw Cen MT" pitchFamily="34" charset="0"/>
              </a:rPr>
              <a:t>Rectum &amp; recto-sigmoid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sz="2400" b="1" smtClean="0">
                <a:latin typeface="Tw Cen MT" pitchFamily="34" charset="0"/>
              </a:rPr>
              <a:t>GROSS: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2000" smtClean="0">
                <a:latin typeface="Tw Cen MT" pitchFamily="34" charset="0"/>
              </a:rPr>
              <a:t>Large, sessile (upto 10 cm)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2000" smtClean="0">
                <a:latin typeface="Tw Cen MT" pitchFamily="34" charset="0"/>
              </a:rPr>
              <a:t>Cauliflower like masses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sz="2400" b="1" smtClean="0">
                <a:latin typeface="Tw Cen MT" pitchFamily="34" charset="0"/>
              </a:rPr>
              <a:t>MICRO: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2000" smtClean="0">
                <a:latin typeface="Tw Cen MT" pitchFamily="34" charset="0"/>
              </a:rPr>
              <a:t>Frondlike, villiform mucosal extensions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2000" smtClean="0">
                <a:latin typeface="Tw Cen MT" pitchFamily="34" charset="0"/>
              </a:rPr>
              <a:t>Covered by dysplastic  columnar epithelium.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sz="2400" b="1" smtClean="0">
                <a:latin typeface="Tw Cen MT" pitchFamily="34" charset="0"/>
              </a:rPr>
              <a:t>&gt;4 cm, sessile– 40 % risk of malignancy</a:t>
            </a:r>
          </a:p>
        </p:txBody>
      </p:sp>
      <p:sp>
        <p:nvSpPr>
          <p:cNvPr id="254980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35864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25600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256004" name="Picture 2" descr="C:\Users\user\Desktop\villaden_d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5091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2570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2570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2570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3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Algerian" pitchFamily="82" charset="0"/>
              </a:rPr>
              <a:t>ADENOMA-CARCINOMA</a:t>
            </a:r>
            <a:r>
              <a:rPr lang="en-US" b="1" dirty="0" smtClean="0">
                <a:latin typeface="Algerian" pitchFamily="82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lgerian" pitchFamily="82" charset="0"/>
              </a:rPr>
              <a:t>SEQUENCE</a:t>
            </a:r>
            <a:endParaRPr lang="en-IN" b="1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58051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IN" sz="2800" smtClean="0">
                <a:latin typeface="Tw Cen MT" pitchFamily="34" charset="0"/>
              </a:rPr>
              <a:t>Described by Fearon and Vogelstein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sz="2800" smtClean="0">
                <a:latin typeface="Tw Cen MT" pitchFamily="34" charset="0"/>
              </a:rPr>
              <a:t>Sequential malignant transformation of polyps</a:t>
            </a:r>
          </a:p>
        </p:txBody>
      </p:sp>
      <p:pic>
        <p:nvPicPr>
          <p:cNvPr id="258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25"/>
            <a:ext cx="9144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7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259075" name="Picture 2" descr="C:\Users\user\Desktop\neoplastic-colonic-polyps-colonic-adenoma-familial-syndrome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7874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Algerian" pitchFamily="82" charset="0"/>
              </a:rPr>
              <a:t>HAMARTOMOUS</a:t>
            </a:r>
            <a:r>
              <a:rPr lang="en-US" b="1" dirty="0" smtClean="0">
                <a:latin typeface="Algerian" pitchFamily="82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Algerian" pitchFamily="82" charset="0"/>
              </a:rPr>
              <a:t>POLYP</a:t>
            </a:r>
            <a:endParaRPr lang="en-IN" b="1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IN" dirty="0" smtClean="0">
                <a:latin typeface="Tw Cen MT" pitchFamily="34" charset="0"/>
              </a:rPr>
              <a:t>Most common </a:t>
            </a:r>
            <a:r>
              <a:rPr lang="en-IN" dirty="0" err="1" smtClean="0">
                <a:latin typeface="Tw Cen MT" pitchFamily="34" charset="0"/>
              </a:rPr>
              <a:t>childrens</a:t>
            </a:r>
            <a:r>
              <a:rPr lang="en-IN" dirty="0" smtClean="0">
                <a:latin typeface="Tw Cen MT" pitchFamily="34" charset="0"/>
              </a:rPr>
              <a:t> &lt; 5 yrs.</a:t>
            </a:r>
          </a:p>
          <a:p>
            <a:pPr algn="just" eaLnBrk="1" hangingPunct="1">
              <a:defRPr/>
            </a:pPr>
            <a:r>
              <a:rPr lang="en-IN" b="1" dirty="0" smtClean="0">
                <a:latin typeface="Tw Cen MT" pitchFamily="34" charset="0"/>
              </a:rPr>
              <a:t>Juvenile </a:t>
            </a:r>
            <a:r>
              <a:rPr lang="en-IN" b="1" dirty="0" err="1" smtClean="0">
                <a:latin typeface="Tw Cen MT" pitchFamily="34" charset="0"/>
              </a:rPr>
              <a:t>polyposis</a:t>
            </a:r>
            <a:r>
              <a:rPr lang="en-IN" b="1" dirty="0" smtClean="0">
                <a:latin typeface="Tw Cen MT" pitchFamily="34" charset="0"/>
              </a:rPr>
              <a:t> syndrome:</a:t>
            </a:r>
          </a:p>
          <a:p>
            <a:pPr algn="just" eaLnBrk="1" hangingPunct="1">
              <a:buFontTx/>
              <a:buNone/>
              <a:defRPr/>
            </a:pPr>
            <a:r>
              <a:rPr lang="en-IN" dirty="0" smtClean="0">
                <a:latin typeface="Tw Cen MT" pitchFamily="34" charset="0"/>
              </a:rPr>
              <a:t>	-</a:t>
            </a:r>
            <a:r>
              <a:rPr lang="en-IN" sz="2000" dirty="0" smtClean="0">
                <a:latin typeface="Tw Cen MT" pitchFamily="34" charset="0"/>
              </a:rPr>
              <a:t>50 – 100 polyps</a:t>
            </a:r>
          </a:p>
          <a:p>
            <a:pPr algn="just" eaLnBrk="1" hangingPunct="1">
              <a:buFontTx/>
              <a:buNone/>
              <a:defRPr/>
            </a:pPr>
            <a:r>
              <a:rPr lang="en-IN" sz="2000" dirty="0" smtClean="0">
                <a:latin typeface="Tw Cen MT" pitchFamily="34" charset="0"/>
              </a:rPr>
              <a:t>	- Risk of </a:t>
            </a:r>
            <a:r>
              <a:rPr lang="en-IN" sz="2000" dirty="0" err="1" smtClean="0">
                <a:latin typeface="Tw Cen MT" pitchFamily="34" charset="0"/>
              </a:rPr>
              <a:t>adenocarcinoma</a:t>
            </a:r>
            <a:endParaRPr lang="en-IN" sz="2000" dirty="0" smtClean="0">
              <a:latin typeface="Tw Cen MT" pitchFamily="34" charset="0"/>
            </a:endParaRPr>
          </a:p>
          <a:p>
            <a:pPr algn="just" eaLnBrk="1" hangingPunct="1">
              <a:defRPr/>
            </a:pPr>
            <a:r>
              <a:rPr lang="en-IN" dirty="0" smtClean="0">
                <a:latin typeface="Tw Cen MT" pitchFamily="34" charset="0"/>
              </a:rPr>
              <a:t> In adult – ‘</a:t>
            </a:r>
            <a:r>
              <a:rPr lang="en-IN" b="1" i="1" dirty="0" smtClean="0">
                <a:latin typeface="Tw Cen MT" pitchFamily="34" charset="0"/>
              </a:rPr>
              <a:t>Retention polyps</a:t>
            </a:r>
            <a:r>
              <a:rPr lang="en-IN" i="1" dirty="0" smtClean="0">
                <a:latin typeface="Tw Cen MT" pitchFamily="34" charset="0"/>
              </a:rPr>
              <a:t>’</a:t>
            </a:r>
          </a:p>
          <a:p>
            <a:pPr algn="just" eaLnBrk="1" hangingPunct="1">
              <a:buFontTx/>
              <a:buNone/>
              <a:defRPr/>
            </a:pPr>
            <a:r>
              <a:rPr lang="en-IN" i="1" dirty="0" smtClean="0">
                <a:latin typeface="Tw Cen MT" pitchFamily="34" charset="0"/>
              </a:rPr>
              <a:t>	- </a:t>
            </a:r>
            <a:r>
              <a:rPr lang="en-IN" sz="2000" dirty="0" smtClean="0">
                <a:latin typeface="Tw Cen MT" pitchFamily="34" charset="0"/>
              </a:rPr>
              <a:t>Occur singly</a:t>
            </a:r>
          </a:p>
          <a:p>
            <a:pPr algn="just" eaLnBrk="1" hangingPunct="1">
              <a:buFontTx/>
              <a:buNone/>
              <a:defRPr/>
            </a:pPr>
            <a:r>
              <a:rPr lang="en-IN" sz="2000" dirty="0" smtClean="0">
                <a:latin typeface="Tw Cen MT" pitchFamily="34" charset="0"/>
              </a:rPr>
              <a:t>	- No malignant potential</a:t>
            </a:r>
          </a:p>
          <a:p>
            <a:pPr algn="just" eaLnBrk="1" hangingPunct="1">
              <a:defRPr/>
            </a:pPr>
            <a:r>
              <a:rPr lang="en-IN" b="1" dirty="0" smtClean="0">
                <a:latin typeface="Tw Cen MT" pitchFamily="34" charset="0"/>
              </a:rPr>
              <a:t>Microscopy:</a:t>
            </a:r>
          </a:p>
          <a:p>
            <a:pPr lvl="1" algn="just" eaLnBrk="1" hangingPunct="1">
              <a:defRPr/>
            </a:pPr>
            <a:r>
              <a:rPr lang="en-IN" dirty="0" smtClean="0">
                <a:latin typeface="Tw Cen MT" pitchFamily="34" charset="0"/>
                <a:ea typeface="+mn-ea"/>
              </a:rPr>
              <a:t>Glands supported by broad bands of smooth muscle fibres</a:t>
            </a:r>
          </a:p>
          <a:p>
            <a:pPr lvl="1" algn="just" eaLnBrk="1" hangingPunct="1">
              <a:defRPr/>
            </a:pPr>
            <a:r>
              <a:rPr lang="en-IN" dirty="0" smtClean="0">
                <a:latin typeface="Tw Cen MT" pitchFamily="34" charset="0"/>
                <a:ea typeface="+mn-ea"/>
              </a:rPr>
              <a:t>Bands thick in centre &amp; thinner at periphery</a:t>
            </a:r>
          </a:p>
          <a:p>
            <a:pPr lvl="1" algn="just" eaLnBrk="1" hangingPunct="1">
              <a:defRPr/>
            </a:pPr>
            <a:r>
              <a:rPr lang="en-IN" dirty="0" smtClean="0">
                <a:latin typeface="Tw Cen MT" pitchFamily="34" charset="0"/>
                <a:ea typeface="+mn-ea"/>
              </a:rPr>
              <a:t>Intermingling of glands.</a:t>
            </a:r>
            <a:endParaRPr lang="en-IN" dirty="0" smtClean="0">
              <a:latin typeface="Tw Cen MT" pitchFamily="34" charset="0"/>
            </a:endParaRPr>
          </a:p>
        </p:txBody>
      </p:sp>
      <p:sp>
        <p:nvSpPr>
          <p:cNvPr id="260100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0019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26112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26112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8557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26214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262148" name="Picture 2" descr="C:\Users\user\Desktop\colonpol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2644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itle 4"/>
          <p:cNvSpPr>
            <a:spLocks noGrp="1"/>
          </p:cNvSpPr>
          <p:nvPr>
            <p:ph type="title"/>
          </p:nvPr>
        </p:nvSpPr>
        <p:spPr>
          <a:xfrm>
            <a:off x="0" y="620688"/>
            <a:ext cx="7884344" cy="508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Algerian" pitchFamily="82" charset="0"/>
              </a:rPr>
              <a:t>COLORECTAL CANCER</a:t>
            </a:r>
            <a:endParaRPr lang="en-IN" b="1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63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5589587"/>
          </a:xfrm>
          <a:noFill/>
        </p:spPr>
      </p:pic>
    </p:spTree>
    <p:extLst>
      <p:ext uri="{BB962C8B-B14F-4D97-AF65-F5344CB8AC3E}">
        <p14:creationId xmlns:p14="http://schemas.microsoft.com/office/powerpoint/2010/main" val="18114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Clinical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feature</a:t>
            </a:r>
          </a:p>
        </p:txBody>
      </p:sp>
      <p:sp>
        <p:nvSpPr>
          <p:cNvPr id="196611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762000" y="1554163"/>
            <a:ext cx="8382000" cy="452596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</a:pPr>
            <a:endParaRPr lang="en-US" altLang="zh-CN" sz="2400" smtClean="0">
              <a:ea typeface="SimSun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 smtClean="0">
                <a:ea typeface="SimSun" pitchFamily="2" charset="-122"/>
              </a:rPr>
              <a:t>Diarrhea and urgency of defecation, </a:t>
            </a:r>
            <a:r>
              <a:rPr lang="en-US" altLang="zh-CN" sz="2400" b="1" dirty="0" smtClean="0">
                <a:solidFill>
                  <a:srgbClr val="FF0000"/>
                </a:solidFill>
                <a:ea typeface="SimSun" pitchFamily="2" charset="-122"/>
              </a:rPr>
              <a:t>bloody diarrhea</a:t>
            </a:r>
            <a:endParaRPr lang="en-US" altLang="zh-CN" sz="2400" dirty="0" smtClean="0">
              <a:ea typeface="SimSun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 smtClean="0">
                <a:ea typeface="SimSun" pitchFamily="2" charset="-122"/>
              </a:rPr>
              <a:t>Attacks of </a:t>
            </a:r>
            <a:r>
              <a:rPr lang="en-US" altLang="zh-CN" sz="2400" dirty="0" err="1" smtClean="0">
                <a:ea typeface="SimSun" pitchFamily="2" charset="-122"/>
              </a:rPr>
              <a:t>crampy</a:t>
            </a:r>
            <a:r>
              <a:rPr lang="en-US" altLang="zh-CN" sz="2400" dirty="0" smtClean="0">
                <a:ea typeface="SimSun" pitchFamily="2" charset="-122"/>
              </a:rPr>
              <a:t> abdominal pain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 smtClean="0">
                <a:ea typeface="SimSun" pitchFamily="2" charset="-122"/>
              </a:rPr>
              <a:t>Perianal soreness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dirty="0" smtClean="0">
                <a:ea typeface="SimSun" pitchFamily="2" charset="-122"/>
              </a:rPr>
              <a:t>All features seen in early stage of disease</a:t>
            </a:r>
          </a:p>
        </p:txBody>
      </p:sp>
    </p:spTree>
    <p:extLst>
      <p:ext uri="{BB962C8B-B14F-4D97-AF65-F5344CB8AC3E}">
        <p14:creationId xmlns:p14="http://schemas.microsoft.com/office/powerpoint/2010/main" val="23822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264195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IN" sz="1800" b="1" smtClean="0">
                <a:latin typeface="Tw Cen MT" pitchFamily="34" charset="0"/>
              </a:rPr>
              <a:t>Colorectal cancer is the development </a:t>
            </a:r>
            <a:r>
              <a:rPr lang="en-IN" sz="1800" smtClean="0">
                <a:latin typeface="Tw Cen MT" pitchFamily="34" charset="0"/>
              </a:rPr>
              <a:t>of cancer in the colon or rectum.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800" b="1" smtClean="0">
                <a:latin typeface="Tw Cen MT" pitchFamily="34" charset="0"/>
              </a:rPr>
              <a:t>RISK FACTORS: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1800" smtClean="0">
                <a:latin typeface="Tw Cen MT" pitchFamily="34" charset="0"/>
              </a:rPr>
              <a:t>Previous or family history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1800" smtClean="0">
                <a:latin typeface="Tw Cen MT" pitchFamily="34" charset="0"/>
              </a:rPr>
              <a:t>&gt;&gt; male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1800" smtClean="0">
                <a:latin typeface="Tw Cen MT" pitchFamily="34" charset="0"/>
              </a:rPr>
              <a:t>Smoking cigarettes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1800" smtClean="0">
                <a:latin typeface="Tw Cen MT" pitchFamily="34" charset="0"/>
              </a:rPr>
              <a:t>Genital cancer or breast cancer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1800" smtClean="0">
                <a:latin typeface="Tw Cen MT" pitchFamily="34" charset="0"/>
              </a:rPr>
              <a:t>lack of physical exercise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1800" smtClean="0">
                <a:latin typeface="Tw Cen MT" pitchFamily="34" charset="0"/>
              </a:rPr>
              <a:t>Old age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1800" smtClean="0">
                <a:latin typeface="Tw Cen MT" pitchFamily="34" charset="0"/>
              </a:rPr>
              <a:t>History of gastrectomy.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1800" smtClean="0">
                <a:latin typeface="Tw Cen MT" pitchFamily="34" charset="0"/>
              </a:rPr>
              <a:t>Colon cancer, adenomatous polyps, inflammatory bowel disease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IN" sz="1800" smtClean="0">
                <a:latin typeface="Tw Cen MT" pitchFamily="34" charset="0"/>
              </a:rPr>
              <a:t>Diet high intake of fat, alcohol or red meat and low-fiber diet</a:t>
            </a:r>
          </a:p>
          <a:p>
            <a:pPr algn="just" eaLnBrk="1" hangingPunct="1">
              <a:lnSpc>
                <a:spcPct val="150000"/>
              </a:lnSpc>
            </a:pPr>
            <a:endParaRPr lang="en-IN" sz="180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4"/>
          <p:cNvSpPr>
            <a:spLocks noGrp="1"/>
          </p:cNvSpPr>
          <p:nvPr>
            <p:ph type="title"/>
          </p:nvPr>
        </p:nvSpPr>
        <p:spPr>
          <a:xfrm>
            <a:off x="-15877" y="548680"/>
            <a:ext cx="7416800" cy="508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CLINICAL FEATURES</a:t>
            </a:r>
            <a:endParaRPr lang="en-IN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65219" name="Content Placeholder 5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11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IN" dirty="0" smtClean="0">
                <a:latin typeface="Tw Cen MT" pitchFamily="34" charset="0"/>
              </a:rPr>
              <a:t>worsening constipation.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dirty="0" smtClean="0">
                <a:latin typeface="Tw Cen MT" pitchFamily="34" charset="0"/>
              </a:rPr>
              <a:t>blood in the stool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dirty="0" smtClean="0">
                <a:latin typeface="Tw Cen MT" pitchFamily="34" charset="0"/>
              </a:rPr>
              <a:t>loss of appetite, loss of weight.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dirty="0" smtClean="0">
                <a:latin typeface="Tw Cen MT" pitchFamily="34" charset="0"/>
              </a:rPr>
              <a:t>Nausea or vomiting 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dirty="0" smtClean="0">
                <a:latin typeface="Tw Cen MT" pitchFamily="34" charset="0"/>
              </a:rPr>
              <a:t>rectal bleeding.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dirty="0" err="1" smtClean="0">
                <a:latin typeface="Tw Cen MT" pitchFamily="34" charset="0"/>
              </a:rPr>
              <a:t>Anemia</a:t>
            </a:r>
            <a:r>
              <a:rPr lang="en-IN" dirty="0" smtClean="0">
                <a:latin typeface="Tw Cen MT" pitchFamily="34" charset="0"/>
              </a:rPr>
              <a:t>/weight loss.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dirty="0" smtClean="0">
                <a:latin typeface="Tw Cen MT" pitchFamily="34" charset="0"/>
              </a:rPr>
              <a:t>change in bowel habit</a:t>
            </a:r>
          </a:p>
        </p:txBody>
      </p:sp>
    </p:spTree>
    <p:extLst>
      <p:ext uri="{BB962C8B-B14F-4D97-AF65-F5344CB8AC3E}">
        <p14:creationId xmlns:p14="http://schemas.microsoft.com/office/powerpoint/2010/main" val="32587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4"/>
          <p:cNvSpPr>
            <a:spLocks noGrp="1"/>
          </p:cNvSpPr>
          <p:nvPr>
            <p:ph type="title"/>
          </p:nvPr>
        </p:nvSpPr>
        <p:spPr>
          <a:xfrm>
            <a:off x="-252536" y="620688"/>
            <a:ext cx="7416800" cy="508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PATHOPHYSIOLOGY</a:t>
            </a:r>
            <a:endParaRPr lang="en-IN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66243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IN" sz="2400" smtClean="0">
                <a:latin typeface="Tw Cen MT" pitchFamily="34" charset="0"/>
              </a:rPr>
              <a:t>Cancer of the colon and rectum is predominantly (95%) </a:t>
            </a:r>
            <a:r>
              <a:rPr lang="en-IN" sz="2400" b="1" smtClean="0">
                <a:latin typeface="Tw Cen MT" pitchFamily="34" charset="0"/>
              </a:rPr>
              <a:t>adenocarcinoma</a:t>
            </a:r>
            <a:r>
              <a:rPr lang="en-IN" sz="2400" smtClean="0">
                <a:latin typeface="Tw Cen MT" pitchFamily="34" charset="0"/>
              </a:rPr>
              <a:t> (ie, arising from the epithelial lining of the intestine).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sz="2400" smtClean="0">
                <a:latin typeface="Tw Cen MT" pitchFamily="34" charset="0"/>
              </a:rPr>
              <a:t>It may start as a benign polyp but may become malignant, invade and destroy normal tissues, and extend into surrounding structures.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IN" sz="2400" smtClean="0">
                <a:latin typeface="Tw Cen MT" pitchFamily="34" charset="0"/>
              </a:rPr>
              <a:t>Cancer cells may migrate away from the primary tumor and spread to other parts of the body (most often to the liver, peritoneum, and lungs)</a:t>
            </a:r>
          </a:p>
        </p:txBody>
      </p:sp>
    </p:spTree>
    <p:extLst>
      <p:ext uri="{BB962C8B-B14F-4D97-AF65-F5344CB8AC3E}">
        <p14:creationId xmlns:p14="http://schemas.microsoft.com/office/powerpoint/2010/main" val="42296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1"/>
          <p:cNvSpPr>
            <a:spLocks noGrp="1"/>
          </p:cNvSpPr>
          <p:nvPr>
            <p:ph type="title"/>
          </p:nvPr>
        </p:nvSpPr>
        <p:spPr>
          <a:xfrm>
            <a:off x="-252536" y="548680"/>
            <a:ext cx="7416800" cy="508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GROWTH PATTERNS</a:t>
            </a:r>
            <a:endParaRPr lang="en-IN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6829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w Cen MT" pitchFamily="34" charset="0"/>
              </a:rPr>
              <a:t>POLYPOID</a:t>
            </a:r>
          </a:p>
          <a:p>
            <a:pPr algn="just" eaLnBrk="1" hangingPunct="1"/>
            <a:r>
              <a:rPr lang="en-US" smtClean="0">
                <a:latin typeface="Tw Cen MT" pitchFamily="34" charset="0"/>
              </a:rPr>
              <a:t>ANNULAR, CONSTRICTING</a:t>
            </a:r>
          </a:p>
          <a:p>
            <a:pPr algn="just" eaLnBrk="1" hangingPunct="1"/>
            <a:r>
              <a:rPr lang="en-US" smtClean="0">
                <a:latin typeface="Tw Cen MT" pitchFamily="34" charset="0"/>
              </a:rPr>
              <a:t>DIFFUSE</a:t>
            </a:r>
          </a:p>
          <a:p>
            <a:pPr eaLnBrk="1" hangingPunct="1">
              <a:buFontTx/>
              <a:buNone/>
            </a:pPr>
            <a:endParaRPr lang="en-IN" smtClean="0"/>
          </a:p>
        </p:txBody>
      </p:sp>
      <p:pic>
        <p:nvPicPr>
          <p:cNvPr id="268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650"/>
            <a:ext cx="4427538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8275"/>
            <a:ext cx="4716462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9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22225"/>
          <a:ext cx="9144000" cy="6789739"/>
        </p:xfrm>
        <a:graphic>
          <a:graphicData uri="http://schemas.openxmlformats.org/drawingml/2006/table">
            <a:tbl>
              <a:tblPr/>
              <a:tblGrid>
                <a:gridCol w="1959429"/>
                <a:gridCol w="7184571"/>
              </a:tblGrid>
              <a:tr h="400031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E03EF"/>
                          </a:solidFill>
                        </a:rPr>
                        <a:t>Tumor Stage</a:t>
                      </a:r>
                      <a:endParaRPr lang="en-US" sz="1300" dirty="0">
                        <a:solidFill>
                          <a:srgbClr val="0E03EF"/>
                        </a:solidFill>
                      </a:endParaRPr>
                    </a:p>
                  </a:txBody>
                  <a:tcPr marL="20443" marR="20443" marT="20444" marB="2044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rgbClr val="0E03EF"/>
                          </a:solidFill>
                        </a:rPr>
                        <a:t>Histologic Features of the Neoplasm</a:t>
                      </a:r>
                      <a:endParaRPr lang="en-US" sz="1300">
                        <a:solidFill>
                          <a:srgbClr val="0E03EF"/>
                        </a:solidFill>
                      </a:endParaRPr>
                    </a:p>
                  </a:txBody>
                  <a:tcPr marL="20443" marR="20443" marT="20444" marB="2044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4563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Tis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>
                          <a:solidFill>
                            <a:srgbClr val="0E03EF"/>
                          </a:solidFill>
                        </a:rPr>
                        <a:t>Carcinoma in situ (high-grade dysplasia) or intramucosal carcinoma (lamina propria invasion)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041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T1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E03EF"/>
                          </a:solidFill>
                        </a:rPr>
                        <a:t>Tumor breaches the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muscularis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muc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osa</a:t>
                      </a:r>
                      <a:r>
                        <a:rPr lang="en-US" sz="1800" b="1" dirty="0" smtClean="0">
                          <a:solidFill>
                            <a:srgbClr val="0E03EF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E03EF"/>
                          </a:solidFill>
                        </a:rPr>
                        <a:t>invades </a:t>
                      </a:r>
                      <a:r>
                        <a:rPr lang="en-US" sz="1800" b="1" dirty="0" smtClean="0">
                          <a:solidFill>
                            <a:srgbClr val="0E03EF"/>
                          </a:solidFill>
                        </a:rPr>
                        <a:t>into </a:t>
                      </a:r>
                      <a:r>
                        <a:rPr lang="en-US" sz="1800" b="1" dirty="0" err="1" smtClean="0">
                          <a:solidFill>
                            <a:srgbClr val="0E03EF"/>
                          </a:solidFill>
                        </a:rPr>
                        <a:t>submucosa</a:t>
                      </a:r>
                      <a:endParaRPr lang="en-US" sz="1800" b="1" dirty="0">
                        <a:solidFill>
                          <a:srgbClr val="0E03EF"/>
                        </a:solidFill>
                      </a:endParaRP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629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T2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E03EF"/>
                          </a:solidFill>
                        </a:rPr>
                        <a:t>Extending into the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muscularis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propria</a:t>
                      </a:r>
                      <a:r>
                        <a:rPr lang="en-US" sz="2000" b="1" dirty="0">
                          <a:solidFill>
                            <a:srgbClr val="0E03EF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E03EF"/>
                          </a:solidFill>
                        </a:rPr>
                        <a:t>but not penetrating through it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629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T3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E03EF"/>
                          </a:solidFill>
                        </a:rPr>
                        <a:t>Penetrating through the </a:t>
                      </a:r>
                      <a:r>
                        <a:rPr lang="en-US" sz="1800" b="1" dirty="0" err="1">
                          <a:solidFill>
                            <a:srgbClr val="0E03EF"/>
                          </a:solidFill>
                        </a:rPr>
                        <a:t>muscularis</a:t>
                      </a:r>
                      <a:r>
                        <a:rPr lang="en-US" sz="1800" b="1" dirty="0">
                          <a:solidFill>
                            <a:srgbClr val="0E03EF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E03EF"/>
                          </a:solidFill>
                        </a:rPr>
                        <a:t>propria</a:t>
                      </a:r>
                      <a:r>
                        <a:rPr lang="en-US" sz="1800" b="1" dirty="0">
                          <a:solidFill>
                            <a:srgbClr val="0E03EF"/>
                          </a:solidFill>
                        </a:rPr>
                        <a:t> into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subserosa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629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T4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E03EF"/>
                          </a:solidFill>
                        </a:rPr>
                        <a:t>Tumor directly invades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other</a:t>
                      </a:r>
                      <a:r>
                        <a:rPr lang="en-US" sz="1800" b="1" dirty="0">
                          <a:solidFill>
                            <a:srgbClr val="0E03EF"/>
                          </a:solidFill>
                        </a:rPr>
                        <a:t> organs or structures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31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Nx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E03EF"/>
                          </a:solidFill>
                        </a:rPr>
                        <a:t>Regional lymph nodes cannot be assessed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31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N0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No regional lymph node metastasis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31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N1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Metastasis in 1 to 3 lymph nodes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31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N2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Metastasis in 4 or more lymph nodes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31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Mx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Distant metastasis cannot be assessed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31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M0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No distant metastasis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31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E03EF"/>
                          </a:solidFill>
                        </a:rPr>
                        <a:t>M1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E03EF"/>
                          </a:solidFill>
                        </a:rPr>
                        <a:t>Distant metastasis</a:t>
                      </a:r>
                    </a:p>
                  </a:txBody>
                  <a:tcPr marL="20443" marR="20443" marT="20444" marB="204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0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                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70339" name="Tit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13800" b="1" dirty="0" smtClean="0">
                <a:latin typeface="Algerian" pitchFamily="82" charset="0"/>
              </a:rPr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23354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en-IN" dirty="0" smtClean="0"/>
              <a:t>Flask shaped ulcers are seen in:</a:t>
            </a:r>
          </a:p>
          <a:p>
            <a:pPr marL="857250" lvl="1" indent="-457200" algn="just">
              <a:lnSpc>
                <a:spcPct val="200000"/>
              </a:lnSpc>
              <a:buAutoNum type="alphaUcPeriod"/>
            </a:pPr>
            <a:r>
              <a:rPr lang="en-IN" b="0" dirty="0" smtClean="0"/>
              <a:t>TB Ulcer</a:t>
            </a:r>
          </a:p>
          <a:p>
            <a:pPr marL="857250" lvl="1" indent="-457200" algn="just">
              <a:lnSpc>
                <a:spcPct val="200000"/>
              </a:lnSpc>
              <a:buAutoNum type="alphaUcPeriod"/>
            </a:pPr>
            <a:r>
              <a:rPr lang="en-IN" b="0" dirty="0" smtClean="0"/>
              <a:t>Typhoid Ulcer</a:t>
            </a:r>
          </a:p>
          <a:p>
            <a:pPr marL="857250" lvl="1" indent="-457200" algn="just">
              <a:lnSpc>
                <a:spcPct val="200000"/>
              </a:lnSpc>
              <a:buAutoNum type="alphaUcPeriod"/>
            </a:pPr>
            <a:r>
              <a:rPr lang="en-IN" b="0" dirty="0" smtClean="0"/>
              <a:t>Amoebic Ulcer</a:t>
            </a:r>
          </a:p>
          <a:p>
            <a:pPr marL="857250" lvl="1" indent="-457200" algn="just">
              <a:lnSpc>
                <a:spcPct val="200000"/>
              </a:lnSpc>
              <a:buAutoNum type="alphaUcPeriod"/>
            </a:pPr>
            <a:r>
              <a:rPr lang="en-IN" b="0" dirty="0" smtClean="0"/>
              <a:t>All of the above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24595039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/>
              <a:t>2. Skip lesions are findings of: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/>
              <a:t>	</a:t>
            </a:r>
            <a:r>
              <a:rPr lang="en-IN" sz="2400" dirty="0" smtClean="0"/>
              <a:t>A. </a:t>
            </a:r>
            <a:r>
              <a:rPr lang="en-IN" sz="2400" dirty="0" err="1" smtClean="0"/>
              <a:t>Crohn’s</a:t>
            </a:r>
            <a:r>
              <a:rPr lang="en-IN" sz="2400" dirty="0" smtClean="0"/>
              <a:t> disease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B. Ulcerative Colitis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C. TB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D. All of the above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3347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1117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/>
              <a:t>3. </a:t>
            </a:r>
            <a:r>
              <a:rPr lang="en-IN" dirty="0" err="1" smtClean="0"/>
              <a:t>Hamartomous</a:t>
            </a:r>
            <a:r>
              <a:rPr lang="en-IN" dirty="0" smtClean="0"/>
              <a:t> polyp are most commonly seen in: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dirty="0"/>
              <a:t>	</a:t>
            </a:r>
            <a:r>
              <a:rPr lang="en-IN" sz="2400" dirty="0" smtClean="0"/>
              <a:t>A. 70-80 years of age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B. 40-50 years of age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C. 20-30 </a:t>
            </a:r>
            <a:r>
              <a:rPr lang="en-IN" sz="2400" dirty="0"/>
              <a:t>years of </a:t>
            </a:r>
            <a:r>
              <a:rPr lang="en-IN" sz="2400" dirty="0" smtClean="0"/>
              <a:t>age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D. &lt;5 </a:t>
            </a:r>
            <a:r>
              <a:rPr lang="en-IN" sz="2400" dirty="0"/>
              <a:t>years of age</a:t>
            </a:r>
            <a:r>
              <a:rPr lang="en-IN" sz="2400" dirty="0" smtClean="0"/>
              <a:t> 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238275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N" dirty="0" smtClean="0"/>
              <a:t>4. Toxic </a:t>
            </a:r>
            <a:r>
              <a:rPr lang="en-IN" dirty="0" err="1" smtClean="0"/>
              <a:t>Megalcolon</a:t>
            </a:r>
            <a:r>
              <a:rPr lang="en-IN" dirty="0" smtClean="0"/>
              <a:t> is a feature of: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dirty="0" smtClean="0"/>
              <a:t>	</a:t>
            </a:r>
            <a:r>
              <a:rPr lang="en-IN" sz="2400" dirty="0" smtClean="0"/>
              <a:t>A. </a:t>
            </a:r>
            <a:r>
              <a:rPr lang="en-IN" sz="2400" dirty="0" err="1" smtClean="0"/>
              <a:t>Crohn’s</a:t>
            </a:r>
            <a:r>
              <a:rPr lang="en-IN" sz="2400" dirty="0" smtClean="0"/>
              <a:t> disease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B. Ulcerative Colitis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C. TB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D. Typhoid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9685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467544" y="188640"/>
            <a:ext cx="7832725" cy="4525963"/>
          </a:xfrm>
        </p:spPr>
        <p:txBody>
          <a:bodyPr/>
          <a:lstStyle/>
          <a:p>
            <a:pPr marL="0" indent="0" algn="just" eaLnBrk="1" hangingPunct="1">
              <a:lnSpc>
                <a:spcPct val="200000"/>
              </a:lnSpc>
              <a:buNone/>
              <a:defRPr/>
            </a:pP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</a:rPr>
              <a:t>Physical signs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altLang="zh-CN" sz="2400" b="1" dirty="0" err="1" smtClean="0">
                <a:solidFill>
                  <a:schemeClr val="tx1"/>
                </a:solidFill>
                <a:latin typeface="Aparajita"/>
              </a:rPr>
              <a:t>Proctitis</a:t>
            </a:r>
            <a:r>
              <a:rPr lang="en-US" altLang="zh-CN" sz="2400" dirty="0">
                <a:solidFill>
                  <a:schemeClr val="tx1"/>
                </a:solidFill>
                <a:latin typeface="Aparajita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Aparajita"/>
              </a:rPr>
              <a:t>– Tender anal canal &amp; blood on rectal examination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Aparajita"/>
              </a:rPr>
              <a:t>Extensive disease- tenderness on palpation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Aparajita"/>
              </a:rPr>
              <a:t>Toxic colitis- severe pain &amp;bleeding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Aparajita"/>
              </a:rPr>
              <a:t>If perforation- signs of peritonitis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endParaRPr lang="en-US" altLang="zh-CN" sz="2400" dirty="0" smtClean="0">
              <a:solidFill>
                <a:schemeClr val="tx1"/>
              </a:solidFill>
              <a:latin typeface="Aparajita"/>
            </a:endParaRPr>
          </a:p>
          <a:p>
            <a:pPr algn="just" eaLnBrk="1" hangingPunct="1">
              <a:lnSpc>
                <a:spcPct val="200000"/>
              </a:lnSpc>
              <a:defRPr/>
            </a:pPr>
            <a:endParaRPr lang="en-US" altLang="zh-CN" sz="2400" dirty="0" smtClean="0">
              <a:solidFill>
                <a:schemeClr val="tx1"/>
              </a:solidFill>
              <a:latin typeface="Aparajita"/>
            </a:endParaRPr>
          </a:p>
        </p:txBody>
      </p:sp>
    </p:spTree>
    <p:extLst>
      <p:ext uri="{BB962C8B-B14F-4D97-AF65-F5344CB8AC3E}">
        <p14:creationId xmlns:p14="http://schemas.microsoft.com/office/powerpoint/2010/main" val="27491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675"/>
            <a:ext cx="8280920" cy="48958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/>
              <a:t>5. Non-</a:t>
            </a:r>
            <a:r>
              <a:rPr lang="en-IN" dirty="0" err="1" smtClean="0"/>
              <a:t>Caesating</a:t>
            </a:r>
            <a:r>
              <a:rPr lang="en-IN" dirty="0" smtClean="0"/>
              <a:t> granuloma formation is characteristic feature of: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/>
              <a:t>	</a:t>
            </a:r>
            <a:r>
              <a:rPr lang="en-IN" sz="2400" dirty="0" smtClean="0"/>
              <a:t>A. Ulcerative Colitis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B. </a:t>
            </a:r>
            <a:r>
              <a:rPr lang="en-IN" sz="2400" dirty="0" err="1" smtClean="0"/>
              <a:t>Crohn’s</a:t>
            </a:r>
            <a:r>
              <a:rPr lang="en-IN" sz="2400" dirty="0" smtClean="0"/>
              <a:t> disease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C. Both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D. None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452617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                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70339" name="Tit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13800" dirty="0" smtClean="0">
                <a:latin typeface="Algerian" pitchFamily="82" charset="0"/>
              </a:rPr>
              <a:t>ANSWERs</a:t>
            </a:r>
            <a:endParaRPr lang="en-US" sz="13800" b="1" dirty="0" smtClean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en-IN" dirty="0" smtClean="0"/>
              <a:t>Flask shaped ulcers are seen in:</a:t>
            </a:r>
          </a:p>
          <a:p>
            <a:pPr marL="857250" lvl="1" indent="-457200" algn="just">
              <a:lnSpc>
                <a:spcPct val="200000"/>
              </a:lnSpc>
              <a:buAutoNum type="alphaUcPeriod"/>
            </a:pPr>
            <a:r>
              <a:rPr lang="en-IN" b="0" dirty="0" smtClean="0"/>
              <a:t>TB Ulcer</a:t>
            </a:r>
          </a:p>
          <a:p>
            <a:pPr marL="857250" lvl="1" indent="-457200" algn="just">
              <a:lnSpc>
                <a:spcPct val="200000"/>
              </a:lnSpc>
              <a:buAutoNum type="alphaUcPeriod"/>
            </a:pPr>
            <a:r>
              <a:rPr lang="en-IN" b="0" dirty="0" smtClean="0"/>
              <a:t>Typhoid Ulcer</a:t>
            </a:r>
          </a:p>
          <a:p>
            <a:pPr marL="857250" lvl="1" indent="-457200" algn="just">
              <a:lnSpc>
                <a:spcPct val="200000"/>
              </a:lnSpc>
              <a:buAutoNum type="alphaUcPeriod"/>
            </a:pPr>
            <a:r>
              <a:rPr lang="en-IN" dirty="0" smtClean="0">
                <a:solidFill>
                  <a:srgbClr val="FF0000"/>
                </a:solidFill>
              </a:rPr>
              <a:t>Amoebic Ulcer</a:t>
            </a:r>
          </a:p>
          <a:p>
            <a:pPr marL="857250" lvl="1" indent="-457200" algn="just">
              <a:lnSpc>
                <a:spcPct val="200000"/>
              </a:lnSpc>
              <a:buAutoNum type="alphaUcPeriod"/>
            </a:pPr>
            <a:r>
              <a:rPr lang="en-IN" b="0" dirty="0" smtClean="0"/>
              <a:t>All of the above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7706058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/>
              <a:t>2. Skip lesions are findings of: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/>
              <a:t>	</a:t>
            </a:r>
            <a:r>
              <a:rPr lang="en-IN" sz="2400" b="1" dirty="0" smtClean="0">
                <a:solidFill>
                  <a:srgbClr val="FF0000"/>
                </a:solidFill>
              </a:rPr>
              <a:t>A. </a:t>
            </a:r>
            <a:r>
              <a:rPr lang="en-IN" sz="2400" b="1" dirty="0" err="1" smtClean="0">
                <a:solidFill>
                  <a:srgbClr val="FF0000"/>
                </a:solidFill>
              </a:rPr>
              <a:t>Crohn’s</a:t>
            </a:r>
            <a:r>
              <a:rPr lang="en-IN" sz="2400" b="1" dirty="0" smtClean="0">
                <a:solidFill>
                  <a:srgbClr val="FF0000"/>
                </a:solidFill>
              </a:rPr>
              <a:t> disease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B. Ulcerative Colitis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C. TB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D. All of the above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974738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1117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/>
              <a:t>3. </a:t>
            </a:r>
            <a:r>
              <a:rPr lang="en-IN" dirty="0" err="1" smtClean="0"/>
              <a:t>Hamartomous</a:t>
            </a:r>
            <a:r>
              <a:rPr lang="en-IN" dirty="0" smtClean="0"/>
              <a:t> polyp are most commonly seen in: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dirty="0"/>
              <a:t>	</a:t>
            </a:r>
            <a:r>
              <a:rPr lang="en-IN" sz="2400" dirty="0" smtClean="0"/>
              <a:t>A. 70-80 years of age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B. 40-50 years of age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C. 20-30 </a:t>
            </a:r>
            <a:r>
              <a:rPr lang="en-IN" sz="2400" dirty="0"/>
              <a:t>years of </a:t>
            </a:r>
            <a:r>
              <a:rPr lang="en-IN" sz="2400" dirty="0" smtClean="0"/>
              <a:t>age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b="1" dirty="0" smtClean="0">
                <a:solidFill>
                  <a:srgbClr val="FF0000"/>
                </a:solidFill>
              </a:rPr>
              <a:t>D. &lt;5 </a:t>
            </a:r>
            <a:r>
              <a:rPr lang="en-IN" sz="2400" b="1" dirty="0">
                <a:solidFill>
                  <a:srgbClr val="FF0000"/>
                </a:solidFill>
              </a:rPr>
              <a:t>years of age</a:t>
            </a:r>
            <a:r>
              <a:rPr lang="en-IN" sz="2400" b="1" dirty="0" smtClean="0">
                <a:solidFill>
                  <a:srgbClr val="FF0000"/>
                </a:solidFill>
              </a:rPr>
              <a:t>  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029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N" dirty="0" smtClean="0"/>
              <a:t>4. Toxic </a:t>
            </a:r>
            <a:r>
              <a:rPr lang="en-IN" dirty="0" err="1" smtClean="0"/>
              <a:t>Megalcolon</a:t>
            </a:r>
            <a:r>
              <a:rPr lang="en-IN" dirty="0" smtClean="0"/>
              <a:t> is a feature of: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dirty="0" smtClean="0"/>
              <a:t>	</a:t>
            </a:r>
            <a:r>
              <a:rPr lang="en-IN" sz="2400" dirty="0" smtClean="0"/>
              <a:t>A. </a:t>
            </a:r>
            <a:r>
              <a:rPr lang="en-IN" sz="2400" dirty="0" err="1" smtClean="0"/>
              <a:t>Crohn’s</a:t>
            </a:r>
            <a:r>
              <a:rPr lang="en-IN" sz="2400" dirty="0" smtClean="0"/>
              <a:t> disease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b="1" dirty="0" smtClean="0">
                <a:solidFill>
                  <a:srgbClr val="FF0000"/>
                </a:solidFill>
              </a:rPr>
              <a:t>B. Ulcerative Colitis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C. TB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D. Typhoid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532580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675"/>
            <a:ext cx="8280920" cy="48958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/>
              <a:t>5. Non-</a:t>
            </a:r>
            <a:r>
              <a:rPr lang="en-IN" dirty="0" err="1" smtClean="0"/>
              <a:t>Caesating</a:t>
            </a:r>
            <a:r>
              <a:rPr lang="en-IN" dirty="0" smtClean="0"/>
              <a:t> granuloma formation is characteristic feature of: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/>
              <a:t>	</a:t>
            </a:r>
            <a:r>
              <a:rPr lang="en-IN" sz="2400" dirty="0" smtClean="0"/>
              <a:t>A. Ulcerative Colitis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b="1" dirty="0" smtClean="0">
                <a:solidFill>
                  <a:srgbClr val="FF0000"/>
                </a:solidFill>
              </a:rPr>
              <a:t>B. </a:t>
            </a:r>
            <a:r>
              <a:rPr lang="en-IN" sz="2400" b="1" dirty="0" err="1" smtClean="0">
                <a:solidFill>
                  <a:srgbClr val="FF0000"/>
                </a:solidFill>
              </a:rPr>
              <a:t>Crohn’s</a:t>
            </a:r>
            <a:r>
              <a:rPr lang="en-IN" sz="2400" b="1" dirty="0" smtClean="0">
                <a:solidFill>
                  <a:srgbClr val="FF0000"/>
                </a:solidFill>
              </a:rPr>
              <a:t> disease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C. Both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/>
              <a:t>	</a:t>
            </a:r>
            <a:r>
              <a:rPr lang="en-IN" sz="2400" dirty="0" smtClean="0"/>
              <a:t>D. None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197915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282627" name="Picture 2" descr="C:\Users\user\Desktop\LECTURES SBK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7128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-252536" y="620688"/>
            <a:ext cx="86868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Extraintestinal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59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468313" y="1628775"/>
            <a:ext cx="8305800" cy="45259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400" smtClean="0">
                <a:latin typeface="Aparajita"/>
                <a:ea typeface="SimSun" pitchFamily="2" charset="-122"/>
              </a:rPr>
              <a:t>Arthritis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smtClean="0">
                <a:latin typeface="Aparajita"/>
                <a:ea typeface="SimSun" pitchFamily="2" charset="-122"/>
              </a:rPr>
              <a:t>uveitis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smtClean="0">
                <a:latin typeface="Aparajita"/>
                <a:ea typeface="SimSun" pitchFamily="2" charset="-122"/>
              </a:rPr>
              <a:t>Pyoderma gangrenosum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smtClean="0">
                <a:latin typeface="Aparajita"/>
                <a:ea typeface="SimSun" pitchFamily="2" charset="-122"/>
              </a:rPr>
              <a:t>Limited forms of wegener granulomatosis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smtClean="0">
                <a:latin typeface="Aparajita"/>
                <a:ea typeface="SimSun" pitchFamily="2" charset="-122"/>
              </a:rPr>
              <a:t>Hepatobilliary disease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smtClean="0">
                <a:latin typeface="Aparajita"/>
                <a:ea typeface="SimSun" pitchFamily="2" charset="-122"/>
              </a:rPr>
              <a:t>Cholelithiasis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smtClean="0">
                <a:latin typeface="Aparajita"/>
                <a:ea typeface="SimSun" pitchFamily="2" charset="-122"/>
              </a:rPr>
              <a:t>Pancreatic abnormality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smtClean="0">
                <a:latin typeface="Aparajita"/>
                <a:ea typeface="SimSun" pitchFamily="2" charset="-122"/>
              </a:rPr>
              <a:t>Cutaneous vasculitis</a:t>
            </a:r>
          </a:p>
        </p:txBody>
      </p:sp>
    </p:spTree>
    <p:extLst>
      <p:ext uri="{BB962C8B-B14F-4D97-AF65-F5344CB8AC3E}">
        <p14:creationId xmlns:p14="http://schemas.microsoft.com/office/powerpoint/2010/main" val="6479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-1764704" y="332656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</a:p>
        </p:txBody>
      </p:sp>
      <p:sp>
        <p:nvSpPr>
          <p:cNvPr id="199683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539750" y="1844675"/>
            <a:ext cx="7924800" cy="4525963"/>
          </a:xfrm>
        </p:spPr>
        <p:txBody>
          <a:bodyPr/>
          <a:lstStyle/>
          <a:p>
            <a:pPr marL="0" indent="0" algn="just" eaLnBrk="1" hangingPunct="1">
              <a:lnSpc>
                <a:spcPct val="20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Laboratory tests</a:t>
            </a:r>
          </a:p>
          <a:p>
            <a:pPr marL="0" indent="0" algn="just" eaLnBrk="1" hangingPunct="1">
              <a:lnSpc>
                <a:spcPct val="20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Endoscopy</a:t>
            </a:r>
          </a:p>
          <a:p>
            <a:pPr marL="0" indent="0" algn="just" eaLnBrk="1" hangingPunct="1">
              <a:lnSpc>
                <a:spcPct val="20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Radiography</a:t>
            </a:r>
          </a:p>
          <a:p>
            <a:pPr marL="0" indent="0" algn="just" eaLnBrk="1" hangingPunct="1">
              <a:lnSpc>
                <a:spcPct val="200000"/>
              </a:lnSpc>
            </a:pPr>
            <a:r>
              <a:rPr lang="en-US" altLang="zh-CN" smtClean="0">
                <a:latin typeface="Aparajita"/>
                <a:ea typeface="SimSun" pitchFamily="2" charset="-122"/>
              </a:rPr>
              <a:t>Biopsy</a:t>
            </a:r>
          </a:p>
          <a:p>
            <a:pPr marL="0" indent="0" algn="just" eaLnBrk="1" hangingPunct="1">
              <a:lnSpc>
                <a:spcPct val="200000"/>
              </a:lnSpc>
              <a:buFont typeface="Wingdings 2" pitchFamily="18" charset="2"/>
              <a:buNone/>
            </a:pPr>
            <a:endParaRPr lang="en-US" altLang="zh-CN" smtClean="0">
              <a:latin typeface="Aparajita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06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325</TotalTime>
  <Words>1602</Words>
  <Application>Microsoft Office PowerPoint</Application>
  <PresentationFormat>On-screen Show (4:3)</PresentationFormat>
  <Paragraphs>383</Paragraphs>
  <Slides>77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template</vt:lpstr>
      <vt:lpstr>Custom Design</vt:lpstr>
      <vt:lpstr>Dr. Shubhi Saxena</vt:lpstr>
      <vt:lpstr>PowerPoint Presentation</vt:lpstr>
      <vt:lpstr>Etiopathogenesis of IBD</vt:lpstr>
      <vt:lpstr>ULCERATIVE  COLITIS</vt:lpstr>
      <vt:lpstr>PowerPoint Presentation</vt:lpstr>
      <vt:lpstr>Clinical feature</vt:lpstr>
      <vt:lpstr>PowerPoint Presentation</vt:lpstr>
      <vt:lpstr>Extraintestinal manifestation </vt:lpstr>
      <vt:lpstr>Diagnosis</vt:lpstr>
      <vt:lpstr>Laboratory test</vt:lpstr>
      <vt:lpstr>Macroscopic feature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 Active colitis</vt:lpstr>
      <vt:lpstr>PowerPoint Presentation</vt:lpstr>
      <vt:lpstr>Microscopic feature</vt:lpstr>
      <vt:lpstr>PowerPoint Presentation</vt:lpstr>
      <vt:lpstr>PowerPoint Presentation</vt:lpstr>
      <vt:lpstr>PowerPoint Presentation</vt:lpstr>
      <vt:lpstr>Complication of UC</vt:lpstr>
      <vt:lpstr>Endoscopy</vt:lpstr>
      <vt:lpstr>Radiology</vt:lpstr>
      <vt:lpstr>CROHN’S DISEASE</vt:lpstr>
      <vt:lpstr>PowerPoint Presentation</vt:lpstr>
      <vt:lpstr>Clinical features</vt:lpstr>
      <vt:lpstr>Diagnosis</vt:lpstr>
      <vt:lpstr> (1) Laboratory findings</vt:lpstr>
      <vt:lpstr>(2) Macroscopic features</vt:lpstr>
      <vt:lpstr>PowerPoint Presentation</vt:lpstr>
      <vt:lpstr>PowerPoint Presentation</vt:lpstr>
      <vt:lpstr>PowerPoint Presentation</vt:lpstr>
      <vt:lpstr>Microscopic features</vt:lpstr>
      <vt:lpstr>PowerPoint Presentation</vt:lpstr>
      <vt:lpstr>PowerPoint Presentation</vt:lpstr>
      <vt:lpstr>Barium enema</vt:lpstr>
      <vt:lpstr>Endoscopic biopsy</vt:lpstr>
      <vt:lpstr>PowerPoint Presentation</vt:lpstr>
      <vt:lpstr>Difference between UC &amp; CD</vt:lpstr>
      <vt:lpstr>PowerPoint Presentation</vt:lpstr>
      <vt:lpstr>PowerPoint Presentation</vt:lpstr>
      <vt:lpstr>TREATMENT</vt:lpstr>
      <vt:lpstr>PRECANCEROUS  LESIONS OF  INTESTINE</vt:lpstr>
      <vt:lpstr>INTESTINAL POLYPS</vt:lpstr>
      <vt:lpstr>TUBULAR  ADENOMA</vt:lpstr>
      <vt:lpstr>PowerPoint Presentation</vt:lpstr>
      <vt:lpstr>PowerPoint Presentation</vt:lpstr>
      <vt:lpstr>PowerPoint Presentation</vt:lpstr>
      <vt:lpstr>Villous  adenoma</vt:lpstr>
      <vt:lpstr>PowerPoint Presentation</vt:lpstr>
      <vt:lpstr>PowerPoint Presentation</vt:lpstr>
      <vt:lpstr>ADENOMA-CARCINOMA SEQUENCE</vt:lpstr>
      <vt:lpstr>PowerPoint Presentation</vt:lpstr>
      <vt:lpstr>HAMARTOMOUS  POLYP</vt:lpstr>
      <vt:lpstr>PowerPoint Presentation</vt:lpstr>
      <vt:lpstr>PowerPoint Presentation</vt:lpstr>
      <vt:lpstr>COLORECTAL CANCER</vt:lpstr>
      <vt:lpstr>PowerPoint Presentation</vt:lpstr>
      <vt:lpstr>CLINICAL FEATURES</vt:lpstr>
      <vt:lpstr>PATHOPHYSIOLOGY</vt:lpstr>
      <vt:lpstr>GROWTH PATTERNS</vt:lpstr>
      <vt:lpstr>PowerPoint Presentation</vt:lpstr>
      <vt:lpstr>MCQ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shubhi saxena</dc:creator>
  <cp:lastModifiedBy>shubhi saxena</cp:lastModifiedBy>
  <cp:revision>23</cp:revision>
  <dcterms:created xsi:type="dcterms:W3CDTF">2021-05-27T10:02:13Z</dcterms:created>
  <dcterms:modified xsi:type="dcterms:W3CDTF">2021-07-21T05:49:54Z</dcterms:modified>
</cp:coreProperties>
</file>