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76"/>
  </p:notesMasterIdLst>
  <p:sldIdLst>
    <p:sldId id="3652" r:id="rId2"/>
    <p:sldId id="4979" r:id="rId3"/>
    <p:sldId id="5331" r:id="rId4"/>
    <p:sldId id="5332" r:id="rId5"/>
    <p:sldId id="5267" r:id="rId6"/>
    <p:sldId id="5333" r:id="rId7"/>
    <p:sldId id="5334" r:id="rId8"/>
    <p:sldId id="5335" r:id="rId9"/>
    <p:sldId id="5336" r:id="rId10"/>
    <p:sldId id="5501" r:id="rId11"/>
    <p:sldId id="5337" r:id="rId12"/>
    <p:sldId id="5338" r:id="rId13"/>
    <p:sldId id="5339" r:id="rId14"/>
    <p:sldId id="5340" r:id="rId15"/>
    <p:sldId id="5341" r:id="rId16"/>
    <p:sldId id="5342" r:id="rId17"/>
    <p:sldId id="5343" r:id="rId18"/>
    <p:sldId id="5344" r:id="rId19"/>
    <p:sldId id="5345" r:id="rId20"/>
    <p:sldId id="5346" r:id="rId21"/>
    <p:sldId id="5347" r:id="rId22"/>
    <p:sldId id="5348" r:id="rId23"/>
    <p:sldId id="5349" r:id="rId24"/>
    <p:sldId id="5350" r:id="rId25"/>
    <p:sldId id="5351" r:id="rId26"/>
    <p:sldId id="5353" r:id="rId27"/>
    <p:sldId id="5352" r:id="rId28"/>
    <p:sldId id="5355" r:id="rId29"/>
    <p:sldId id="5354" r:id="rId30"/>
    <p:sldId id="5356" r:id="rId31"/>
    <p:sldId id="5357" r:id="rId32"/>
    <p:sldId id="5358" r:id="rId33"/>
    <p:sldId id="5359" r:id="rId34"/>
    <p:sldId id="5360" r:id="rId35"/>
    <p:sldId id="5361" r:id="rId36"/>
    <p:sldId id="5362" r:id="rId37"/>
    <p:sldId id="5363" r:id="rId38"/>
    <p:sldId id="5364" r:id="rId39"/>
    <p:sldId id="5365" r:id="rId40"/>
    <p:sldId id="5366" r:id="rId41"/>
    <p:sldId id="5367" r:id="rId42"/>
    <p:sldId id="5368" r:id="rId43"/>
    <p:sldId id="5369" r:id="rId44"/>
    <p:sldId id="5370" r:id="rId45"/>
    <p:sldId id="5371" r:id="rId46"/>
    <p:sldId id="5372" r:id="rId47"/>
    <p:sldId id="5373" r:id="rId48"/>
    <p:sldId id="5374" r:id="rId49"/>
    <p:sldId id="5375" r:id="rId50"/>
    <p:sldId id="5376" r:id="rId51"/>
    <p:sldId id="5377" r:id="rId52"/>
    <p:sldId id="5378" r:id="rId53"/>
    <p:sldId id="5379" r:id="rId54"/>
    <p:sldId id="5380" r:id="rId55"/>
    <p:sldId id="5381" r:id="rId56"/>
    <p:sldId id="5382" r:id="rId57"/>
    <p:sldId id="5383" r:id="rId58"/>
    <p:sldId id="5384" r:id="rId59"/>
    <p:sldId id="5385" r:id="rId60"/>
    <p:sldId id="5386" r:id="rId61"/>
    <p:sldId id="5387" r:id="rId62"/>
    <p:sldId id="5388" r:id="rId63"/>
    <p:sldId id="5389" r:id="rId64"/>
    <p:sldId id="5390" r:id="rId65"/>
    <p:sldId id="5391" r:id="rId66"/>
    <p:sldId id="5392" r:id="rId67"/>
    <p:sldId id="5393" r:id="rId68"/>
    <p:sldId id="5394" r:id="rId69"/>
    <p:sldId id="5395" r:id="rId70"/>
    <p:sldId id="5396" r:id="rId71"/>
    <p:sldId id="5397" r:id="rId72"/>
    <p:sldId id="5398" r:id="rId73"/>
    <p:sldId id="5399" r:id="rId74"/>
    <p:sldId id="5400" r:id="rId75"/>
    <p:sldId id="5401" r:id="rId76"/>
    <p:sldId id="5402" r:id="rId77"/>
    <p:sldId id="5403" r:id="rId78"/>
    <p:sldId id="5404" r:id="rId79"/>
    <p:sldId id="5405" r:id="rId80"/>
    <p:sldId id="5406" r:id="rId81"/>
    <p:sldId id="5407" r:id="rId82"/>
    <p:sldId id="5408" r:id="rId83"/>
    <p:sldId id="5409" r:id="rId84"/>
    <p:sldId id="5410" r:id="rId85"/>
    <p:sldId id="5411" r:id="rId86"/>
    <p:sldId id="5412" r:id="rId87"/>
    <p:sldId id="5413" r:id="rId88"/>
    <p:sldId id="5414" r:id="rId89"/>
    <p:sldId id="5415" r:id="rId90"/>
    <p:sldId id="5416" r:id="rId91"/>
    <p:sldId id="5417" r:id="rId92"/>
    <p:sldId id="5419" r:id="rId93"/>
    <p:sldId id="5420" r:id="rId94"/>
    <p:sldId id="5418" r:id="rId95"/>
    <p:sldId id="5422" r:id="rId96"/>
    <p:sldId id="5423" r:id="rId97"/>
    <p:sldId id="5424" r:id="rId98"/>
    <p:sldId id="5425" r:id="rId99"/>
    <p:sldId id="5426" r:id="rId100"/>
    <p:sldId id="5427" r:id="rId101"/>
    <p:sldId id="5428" r:id="rId102"/>
    <p:sldId id="5429" r:id="rId103"/>
    <p:sldId id="5430" r:id="rId104"/>
    <p:sldId id="5431" r:id="rId105"/>
    <p:sldId id="5432" r:id="rId106"/>
    <p:sldId id="5433" r:id="rId107"/>
    <p:sldId id="5434" r:id="rId108"/>
    <p:sldId id="5435" r:id="rId109"/>
    <p:sldId id="5436" r:id="rId110"/>
    <p:sldId id="5437" r:id="rId111"/>
    <p:sldId id="5438" r:id="rId112"/>
    <p:sldId id="5439" r:id="rId113"/>
    <p:sldId id="5440" r:id="rId114"/>
    <p:sldId id="5441" r:id="rId115"/>
    <p:sldId id="5442" r:id="rId116"/>
    <p:sldId id="5443" r:id="rId117"/>
    <p:sldId id="5444" r:id="rId118"/>
    <p:sldId id="5445" r:id="rId119"/>
    <p:sldId id="5446" r:id="rId120"/>
    <p:sldId id="5447" r:id="rId121"/>
    <p:sldId id="5448" r:id="rId122"/>
    <p:sldId id="5449" r:id="rId123"/>
    <p:sldId id="5450" r:id="rId124"/>
    <p:sldId id="5451" r:id="rId125"/>
    <p:sldId id="5452" r:id="rId126"/>
    <p:sldId id="5453" r:id="rId127"/>
    <p:sldId id="5454" r:id="rId128"/>
    <p:sldId id="5455" r:id="rId129"/>
    <p:sldId id="5456" r:id="rId130"/>
    <p:sldId id="5457" r:id="rId131"/>
    <p:sldId id="5458" r:id="rId132"/>
    <p:sldId id="5459" r:id="rId133"/>
    <p:sldId id="5460" r:id="rId134"/>
    <p:sldId id="5461" r:id="rId135"/>
    <p:sldId id="5462" r:id="rId136"/>
    <p:sldId id="5463" r:id="rId137"/>
    <p:sldId id="5464" r:id="rId138"/>
    <p:sldId id="5465" r:id="rId139"/>
    <p:sldId id="5466" r:id="rId140"/>
    <p:sldId id="5467" r:id="rId141"/>
    <p:sldId id="5468" r:id="rId142"/>
    <p:sldId id="5469" r:id="rId143"/>
    <p:sldId id="5471" r:id="rId144"/>
    <p:sldId id="5470" r:id="rId145"/>
    <p:sldId id="5472" r:id="rId146"/>
    <p:sldId id="5473" r:id="rId147"/>
    <p:sldId id="5474" r:id="rId148"/>
    <p:sldId id="5475" r:id="rId149"/>
    <p:sldId id="5476" r:id="rId150"/>
    <p:sldId id="5477" r:id="rId151"/>
    <p:sldId id="5478" r:id="rId152"/>
    <p:sldId id="5479" r:id="rId153"/>
    <p:sldId id="5480" r:id="rId154"/>
    <p:sldId id="5481" r:id="rId155"/>
    <p:sldId id="5482" r:id="rId156"/>
    <p:sldId id="5483" r:id="rId157"/>
    <p:sldId id="5484" r:id="rId158"/>
    <p:sldId id="5485" r:id="rId159"/>
    <p:sldId id="5486" r:id="rId160"/>
    <p:sldId id="5487" r:id="rId161"/>
    <p:sldId id="5488" r:id="rId162"/>
    <p:sldId id="5489" r:id="rId163"/>
    <p:sldId id="5490" r:id="rId164"/>
    <p:sldId id="5491" r:id="rId165"/>
    <p:sldId id="5493" r:id="rId166"/>
    <p:sldId id="5492" r:id="rId167"/>
    <p:sldId id="5494" r:id="rId168"/>
    <p:sldId id="5495" r:id="rId169"/>
    <p:sldId id="5496" r:id="rId170"/>
    <p:sldId id="5497" r:id="rId171"/>
    <p:sldId id="5498" r:id="rId172"/>
    <p:sldId id="5499" r:id="rId173"/>
    <p:sldId id="5330" r:id="rId174"/>
    <p:sldId id="5500" r:id="rId175"/>
  </p:sldIdLst>
  <p:sldSz cx="9144000" cy="5143500" type="screen16x9"/>
  <p:notesSz cx="6858000" cy="9144000"/>
  <p:embeddedFontLst>
    <p:embeddedFont>
      <p:font typeface="Arvo" panose="020B0604020202020204" charset="0"/>
      <p:regular r:id="rId177"/>
      <p:bold r:id="rId178"/>
      <p:italic r:id="rId179"/>
      <p:boldItalic r:id="rId180"/>
    </p:embeddedFont>
    <p:embeddedFont>
      <p:font typeface="Roboto Condensed" panose="02000000000000000000" pitchFamily="2" charset="0"/>
      <p:regular r:id="rId181"/>
      <p:bold r:id="rId182"/>
      <p:italic r:id="rId183"/>
      <p:boldItalic r:id="rId184"/>
    </p:embeddedFont>
    <p:embeddedFont>
      <p:font typeface="Roboto Condensed Light" panose="02000000000000000000" pitchFamily="2" charset="0"/>
      <p:regular r:id="rId185"/>
      <p:bold r:id="rId186"/>
      <p:italic r:id="rId187"/>
      <p:boldItalic r:id="rId1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3DE1B-0D4E-8977-6CAA-657A0B7B7BB0}" v="2" dt="2020-11-25T16:04:10.680"/>
  </p1510:revLst>
</p1510:revInfo>
</file>

<file path=ppt/tableStyles.xml><?xml version="1.0" encoding="utf-8"?>
<a:tblStyleLst xmlns:a="http://schemas.openxmlformats.org/drawingml/2006/main" def="{AF950EDE-842A-4D4B-8FDC-871F3C1C1B73}">
  <a:tblStyle styleId="{AF950EDE-842A-4D4B-8FDC-871F3C1C1B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162" autoAdjust="0"/>
  </p:normalViewPr>
  <p:slideViewPr>
    <p:cSldViewPr snapToGrid="0">
      <p:cViewPr varScale="1">
        <p:scale>
          <a:sx n="89" d="100"/>
          <a:sy n="89" d="100"/>
        </p:scale>
        <p:origin x="644" y="56"/>
      </p:cViewPr>
      <p:guideLst/>
    </p:cSldViewPr>
  </p:slideViewPr>
  <p:outlineViewPr>
    <p:cViewPr>
      <p:scale>
        <a:sx n="33" d="100"/>
        <a:sy n="33" d="100"/>
      </p:scale>
      <p:origin x="0" y="-13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font" Target="fonts/font5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font" Target="fonts/font6.fntdata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microsoft.com/office/2016/11/relationships/changesInfo" Target="changesInfos/changesInfo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font" Target="fonts/font8.fntdata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font" Target="fonts/font3.fntdata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font" Target="fonts/font4.fntdata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font" Target="fonts/font10.fntdata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font" Target="fonts/font1.fntdata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b8012a167c98882091da6a7e3504b27e6c7c5b5bd22d1a584f4fd263df54af2e::" providerId="AD" clId="Web-{8B23DE1B-0D4E-8977-6CAA-657A0B7B7BB0}"/>
    <pc:docChg chg="modSld">
      <pc:chgData name="Guest User" userId="S::urn:spo:anon#b8012a167c98882091da6a7e3504b27e6c7c5b5bd22d1a584f4fd263df54af2e::" providerId="AD" clId="Web-{8B23DE1B-0D4E-8977-6CAA-657A0B7B7BB0}" dt="2020-11-25T16:04:10.680" v="1" actId="1076"/>
      <pc:docMkLst>
        <pc:docMk/>
      </pc:docMkLst>
      <pc:sldChg chg="modSp">
        <pc:chgData name="Guest User" userId="S::urn:spo:anon#b8012a167c98882091da6a7e3504b27e6c7c5b5bd22d1a584f4fd263df54af2e::" providerId="AD" clId="Web-{8B23DE1B-0D4E-8977-6CAA-657A0B7B7BB0}" dt="2020-11-25T16:04:10.680" v="1" actId="1076"/>
        <pc:sldMkLst>
          <pc:docMk/>
          <pc:sldMk cId="0" sldId="256"/>
        </pc:sldMkLst>
        <pc:spChg chg="mod">
          <ac:chgData name="Guest User" userId="S::urn:spo:anon#b8012a167c98882091da6a7e3504b27e6c7c5b5bd22d1a584f4fd263df54af2e::" providerId="AD" clId="Web-{8B23DE1B-0D4E-8977-6CAA-657A0B7B7BB0}" dt="2020-11-25T16:04:10.680" v="1" actId="1076"/>
          <ac:spMkLst>
            <pc:docMk/>
            <pc:sldMk cId="0" sldId="256"/>
            <ac:spMk id="18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9381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34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37729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78512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86752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4747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71954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28047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9754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7211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62157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86034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275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76769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29796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40019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18593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66667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59966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81111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06882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35826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47023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87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8467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39709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68496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36175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1622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67344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38253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35751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1426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7170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45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18509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39707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48524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28560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60502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96267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18814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54372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37301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54305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736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77068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91118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636616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5327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273029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777461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079696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46920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45201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460245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56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90437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892129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35324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43884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61154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12169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07812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014278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5382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133601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14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055767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016365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196976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561608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091863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367219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42213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664084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061252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385359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646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82196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68422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988086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92537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526363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064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064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84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456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328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268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586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367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414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510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993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190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605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40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049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392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950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273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2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723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73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2469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6800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0014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06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86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0575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748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4932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3636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892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350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168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9792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35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14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7446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7601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3525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8270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9274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0348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0291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978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7458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6281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04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1679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4326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2315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0633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678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4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6027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9053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9460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8302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83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3809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7489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352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1527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92594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6576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25138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25058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9581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38282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54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12049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4638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5106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84688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35228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2132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3388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52452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79243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77694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11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36338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69412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55922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5339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04700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14239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91264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03594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53667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26109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22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88ED1-61B5-4993-9769-FA660A62A168}"/>
              </a:ext>
            </a:extLst>
          </p:cNvPr>
          <p:cNvSpPr txBox="1"/>
          <p:nvPr userDrawn="1"/>
        </p:nvSpPr>
        <p:spPr>
          <a:xfrm>
            <a:off x="274321" y="4841875"/>
            <a:ext cx="645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Essentials of Medical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Microbiology by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Apurba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Sastry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©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Jaypee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Brothers Medical Publishers</a:t>
            </a:r>
            <a:endParaRPr lang="en-IN" sz="11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B2E923-AE75-494B-A65D-59BCF985A763}"/>
              </a:ext>
            </a:extLst>
          </p:cNvPr>
          <p:cNvCxnSpPr>
            <a:cxnSpLocks/>
          </p:cNvCxnSpPr>
          <p:nvPr userDrawn="1"/>
        </p:nvCxnSpPr>
        <p:spPr>
          <a:xfrm>
            <a:off x="0" y="4750925"/>
            <a:ext cx="6888480" cy="123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DD5E538-D0CF-4E4F-9251-26338DAAC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1433" y="139461"/>
            <a:ext cx="884735" cy="576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 panose="02000000000000000000"/>
              <a:ea typeface="Arvo" panose="02000000000000000000"/>
              <a:cs typeface="Arvo" panose="02000000000000000000"/>
              <a:sym typeface="Arvo" panose="02000000000000000000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7D026C2-07DA-4C72-9E83-451399862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1433" y="139461"/>
            <a:ext cx="884735" cy="5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3163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00013" y="735806"/>
            <a:ext cx="5965031" cy="1607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SEXUALLY TRANSMITTED INFECTIONS</a:t>
            </a:r>
            <a:endParaRPr lang="en-US" sz="4400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21;p14">
            <a:extLst>
              <a:ext uri="{FF2B5EF4-FFF2-40B4-BE49-F238E27FC236}">
                <a16:creationId xmlns:a16="http://schemas.microsoft.com/office/drawing/2014/main" id="{BBA30B15-BF43-4495-98DC-1962FEBAA469}"/>
              </a:ext>
            </a:extLst>
          </p:cNvPr>
          <p:cNvSpPr txBox="1">
            <a:spLocks/>
          </p:cNvSpPr>
          <p:nvPr/>
        </p:nvSpPr>
        <p:spPr>
          <a:xfrm>
            <a:off x="202407" y="3336131"/>
            <a:ext cx="4262437" cy="119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B0604020202020204" charset="0"/>
                <a:cs typeface="Arial" panose="020B0604020202020204" pitchFamily="34" charset="0"/>
              </a:rPr>
              <a:t>Dr Vidya Date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B0604020202020204" charset="0"/>
                <a:cs typeface="Arial" panose="020B0604020202020204" pitchFamily="34" charset="0"/>
              </a:rPr>
              <a:t>Professor </a:t>
            </a: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ea typeface="Roboto Condensed Light" panose="020B0604020202020204" charset="0"/>
                <a:cs typeface="Arial" panose="020B0604020202020204" pitchFamily="34" charset="0"/>
              </a:rPr>
              <a:t>and Head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Roboto Condensed Light" panose="020B060402020202020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B0604020202020204" charset="0"/>
                <a:cs typeface="Arial" panose="020B0604020202020204" pitchFamily="34" charset="0"/>
              </a:rPr>
              <a:t>Microbiology</a:t>
            </a:r>
          </a:p>
        </p:txBody>
      </p:sp>
    </p:spTree>
    <p:extLst>
      <p:ext uri="{BB962C8B-B14F-4D97-AF65-F5344CB8AC3E}">
        <p14:creationId xmlns:p14="http://schemas.microsoft.com/office/powerpoint/2010/main" val="2400330322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Comparison of manifestations of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genito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-ulcerative diseases </a:t>
            </a:r>
            <a:r>
              <a:rPr lang="en-US" sz="2800" b="0" i="1" dirty="0">
                <a:latin typeface="Roboto Condensed Light" panose="020B0604020202020204" charset="0"/>
                <a:ea typeface="Roboto Condensed Light" panose="020B0604020202020204" charset="0"/>
              </a:rPr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28149"/>
              </p:ext>
            </p:extLst>
          </p:nvPr>
        </p:nvGraphicFramePr>
        <p:xfrm>
          <a:off x="96519" y="1278620"/>
          <a:ext cx="8950962" cy="3357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91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Features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Syphilis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Genital Herpes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Chancroid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LGV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Donovanosis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Incubation period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9–90 days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2–7 days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1–14 days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3 days–6 weeks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1–4 weeks (up to 6 months)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Genital ulcer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145415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Painless, single, indurated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marR="150495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Painful, multiple, bilateral, tiny vesicular ulcers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" marR="173355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Painful, soft, usually multiple, purulent, bleeds easily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Painless, firm single lesion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182245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Painless, single/multiple, beefy-red ulcer, bleeds readily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Lymphadenopathy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9906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Painless, non- indurated (firm), bilateral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marR="4699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Painful, firm, often bilateral with initial episode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" marR="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Painful, soft, marked swelling leads to bubo formation, unilateral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20447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Painful and soft, unilateral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182245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Absent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pseudobubo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may be present due to subcutaneous swelling)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Treatment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145415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Penicillin (single dose)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marR="389255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Acyclovir (7–14 days)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" marR="173355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Azithromycin (single dose)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281305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Doxycycline (21 days)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68580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Azithromycin ( 7 days)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0478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Chlamydial infections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Specimen: </a:t>
            </a:r>
            <a:r>
              <a:rPr lang="en-US" sz="2200" dirty="0"/>
              <a:t>Depends on the type of lesions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Microscopy: </a:t>
            </a:r>
            <a:r>
              <a:rPr lang="en-US" sz="2200" dirty="0"/>
              <a:t>Detects chlamydial inclusion bodies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Gram staining, </a:t>
            </a:r>
            <a:r>
              <a:rPr lang="en-US" sz="2200" dirty="0" err="1"/>
              <a:t>Lugol’s</a:t>
            </a:r>
            <a:r>
              <a:rPr lang="en-US" sz="2200" dirty="0"/>
              <a:t> iodine and other stains - Castaneda, </a:t>
            </a:r>
            <a:r>
              <a:rPr lang="en-US" sz="2200" dirty="0" err="1"/>
              <a:t>Machiavello</a:t>
            </a:r>
            <a:r>
              <a:rPr lang="en-US" sz="2200" dirty="0"/>
              <a:t> or </a:t>
            </a:r>
            <a:r>
              <a:rPr lang="en-US" sz="2200" dirty="0" err="1"/>
              <a:t>Gimenez</a:t>
            </a:r>
            <a:r>
              <a:rPr lang="en-US" sz="2200" dirty="0"/>
              <a:t> stains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Direct IF: Used for direct detection of inclusion bodies.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1883382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Chlamydial infections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Antigen detection (LPS antigens): </a:t>
            </a:r>
            <a:r>
              <a:rPr lang="en-US" sz="2200" dirty="0"/>
              <a:t>By enzyme immunoassays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Culture: </a:t>
            </a:r>
            <a:r>
              <a:rPr lang="en-US" sz="2200" dirty="0"/>
              <a:t>It was the gold standard method in the past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Egg (yolk sac), mice inoculation and cell line culture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Cell lines of choice - McCoy, HeLa (for </a:t>
            </a:r>
            <a:r>
              <a:rPr lang="en-US" sz="2200" i="1" dirty="0"/>
              <a:t>C. trachomatis</a:t>
            </a:r>
            <a:r>
              <a:rPr lang="en-US" sz="2200" dirty="0"/>
              <a:t>), HEp2 (for </a:t>
            </a:r>
            <a:r>
              <a:rPr lang="en-US" sz="2200" i="1" dirty="0"/>
              <a:t>C. pneumoniae</a:t>
            </a:r>
            <a:r>
              <a:rPr lang="en-US" sz="2200" dirty="0"/>
              <a:t>).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4212650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Chlamydial infections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25" y="1398782"/>
            <a:ext cx="3587785" cy="264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614" y="1400791"/>
            <a:ext cx="3592101" cy="2641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945" y="39184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8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algn="ctr"/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HeLa cells infected with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Chlamydia trachomatis </a:t>
            </a:r>
            <a:endParaRPr lang="en-US" sz="1800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3400" y="37427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8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algn="ctr"/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Chlamydia trachomatis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inclusion bodies (brown) in a McCoy cell culture </a:t>
            </a:r>
          </a:p>
        </p:txBody>
      </p:sp>
    </p:spTree>
    <p:extLst>
      <p:ext uri="{BB962C8B-B14F-4D97-AF65-F5344CB8AC3E}">
        <p14:creationId xmlns:p14="http://schemas.microsoft.com/office/powerpoint/2010/main" val="24606603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Chlamydial infections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Nucleic acid amplification tests (NAAT)</a:t>
            </a:r>
            <a:r>
              <a:rPr lang="en-US" sz="2200" dirty="0"/>
              <a:t>, e.g. PCR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The most sensitive and specific method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Currently the diagnostic assay of choice.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Serology (antibody detection): 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CFT or ELISA using group specific LPS antigen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Micro-IF test detects antibody against species and </a:t>
            </a:r>
            <a:r>
              <a:rPr lang="en-US" sz="2200" dirty="0" err="1"/>
              <a:t>serovar</a:t>
            </a:r>
            <a:r>
              <a:rPr lang="en-US" sz="2200" dirty="0"/>
              <a:t> specific MOMP antigen.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1033673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Anti-Chlamydia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microimmunofluorescence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test (MIF)</a:t>
            </a:r>
            <a:endParaRPr lang="en-US" sz="24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390" y="1492267"/>
            <a:ext cx="4639219" cy="33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426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3200" dirty="0" err="1">
                <a:latin typeface="Roboto Condensed Light" panose="020B0604020202020204" charset="0"/>
                <a:ea typeface="Roboto Condensed Light" panose="020B0604020202020204" charset="0"/>
              </a:rPr>
              <a:t>Treatment</a:t>
            </a:r>
            <a:r>
              <a:rPr lang="fr-FR" sz="3200" dirty="0">
                <a:latin typeface="Roboto Condensed Light" panose="020B0604020202020204" charset="0"/>
                <a:ea typeface="Roboto Condensed Light" panose="020B0604020202020204" charset="0"/>
              </a:rPr>
              <a:t> of C. </a:t>
            </a:r>
            <a:r>
              <a:rPr lang="fr-FR" sz="3200" dirty="0" err="1">
                <a:latin typeface="Roboto Condensed Light" panose="020B0604020202020204" charset="0"/>
                <a:ea typeface="Roboto Condensed Light" panose="020B0604020202020204" charset="0"/>
              </a:rPr>
              <a:t>trachomatis</a:t>
            </a:r>
            <a:r>
              <a:rPr lang="fr-FR" sz="3200" dirty="0">
                <a:latin typeface="Roboto Condensed Light" panose="020B0604020202020204" charset="0"/>
                <a:ea typeface="Roboto Condensed Light" panose="020B0604020202020204" charset="0"/>
              </a:rPr>
              <a:t> infections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For uncomplicated genital infection or trachoma or adult conjunctivitis: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Azithromycin - drug of choice - single dose of 1 gram tablet, per oral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Alternatively doxycycline, tetracycline, erythromycin or </a:t>
            </a:r>
            <a:r>
              <a:rPr lang="en-US" sz="2200" dirty="0" err="1"/>
              <a:t>ofloxacin</a:t>
            </a:r>
            <a:r>
              <a:rPr lang="en-US" sz="2200" dirty="0"/>
              <a:t> - 7 days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Ceftriaxone - added to the regimen as co-infection with gonococcus may be present in most of the cases.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96406198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2800" dirty="0" err="1">
                <a:latin typeface="Roboto Condensed Light" panose="020B0604020202020204" charset="0"/>
                <a:ea typeface="Roboto Condensed Light" panose="020B0604020202020204" charset="0"/>
              </a:rPr>
              <a:t>Treatment</a:t>
            </a:r>
            <a:r>
              <a:rPr lang="fr-FR" sz="2800" dirty="0">
                <a:latin typeface="Roboto Condensed Light" panose="020B0604020202020204" charset="0"/>
                <a:ea typeface="Roboto Condensed Light" panose="020B0604020202020204" charset="0"/>
              </a:rPr>
              <a:t> of C. </a:t>
            </a:r>
            <a:r>
              <a:rPr lang="fr-FR" sz="2800" dirty="0" err="1">
                <a:latin typeface="Roboto Condensed Light" panose="020B0604020202020204" charset="0"/>
                <a:ea typeface="Roboto Condensed Light" panose="020B0604020202020204" charset="0"/>
              </a:rPr>
              <a:t>trachomatis</a:t>
            </a:r>
            <a:r>
              <a:rPr lang="fr-FR" sz="2800" dirty="0">
                <a:latin typeface="Roboto Condensed Light" panose="020B0604020202020204" charset="0"/>
                <a:ea typeface="Roboto Condensed Light" panose="020B0604020202020204" charset="0"/>
              </a:rPr>
              <a:t> infections </a:t>
            </a:r>
            <a:r>
              <a:rPr lang="fr-FR" dirty="0">
                <a:latin typeface="Roboto Condensed Light" panose="020B0604020202020204" charset="0"/>
                <a:ea typeface="Roboto Condensed Light" panose="020B0604020202020204" charset="0"/>
              </a:rPr>
              <a:t>(</a:t>
            </a:r>
            <a:r>
              <a:rPr lang="fr-FR" dirty="0" err="1">
                <a:latin typeface="Roboto Condensed Light" panose="020B0604020202020204" charset="0"/>
                <a:ea typeface="Roboto Condensed Light" panose="020B0604020202020204" charset="0"/>
              </a:rPr>
              <a:t>Cont</a:t>
            </a:r>
            <a:r>
              <a:rPr lang="fr-FR" dirty="0">
                <a:latin typeface="Roboto Condensed Light" panose="020B0604020202020204" charset="0"/>
                <a:ea typeface="Roboto Condensed Light" panose="020B0604020202020204" charset="0"/>
              </a:rPr>
              <a:t>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For complicated genital infection: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Doxycycline (100 mg twice daily), or erythromycin (500 mg four times daily) -given for: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2 weeks for pelvic inflammatory disease and epididymitis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3 weeks for LGV.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2848316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Prevention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Periodic screening of high-risk groups, such as young women having multiple sex partners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Treatment of both the sex partners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Use of barrier methods of contraception - condoms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Abstain from sex till 7 days after starting the treatment.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53335952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4767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UROGENITAL MYCOPLASMA INFECTIONS</a:t>
            </a:r>
            <a:endParaRPr lang="en-US" sz="40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84162"/>
      </p:ext>
    </p:extLst>
  </p:cSld>
  <p:clrMapOvr>
    <a:masterClrMapping/>
  </p:clrMapOvr>
  <p:transition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UROGENITAL MYCOPLASMA INFECTIONS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Mycoplasma (M. </a:t>
            </a:r>
            <a:r>
              <a:rPr lang="en-US" sz="2200" i="1" dirty="0" err="1"/>
              <a:t>hominis</a:t>
            </a:r>
            <a:r>
              <a:rPr lang="en-US" sz="2200" i="1" dirty="0"/>
              <a:t>, M. </a:t>
            </a:r>
            <a:r>
              <a:rPr lang="en-US" sz="2200" i="1" dirty="0" err="1"/>
              <a:t>genitalium</a:t>
            </a:r>
            <a:r>
              <a:rPr lang="en-US" sz="2200" i="1" dirty="0"/>
              <a:t>) </a:t>
            </a:r>
            <a:r>
              <a:rPr lang="en-US" sz="2200" dirty="0"/>
              <a:t>and </a:t>
            </a:r>
            <a:r>
              <a:rPr lang="en-US" sz="2200" i="1" dirty="0" err="1"/>
              <a:t>Ureaplasma</a:t>
            </a:r>
            <a:r>
              <a:rPr lang="en-US" sz="2200" i="1" dirty="0"/>
              <a:t> (U. </a:t>
            </a:r>
            <a:r>
              <a:rPr lang="en-US" sz="2200" i="1" dirty="0" err="1"/>
              <a:t>urealyticum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U. </a:t>
            </a:r>
            <a:r>
              <a:rPr lang="en-US" sz="2200" i="1" dirty="0" err="1"/>
              <a:t>parvum</a:t>
            </a:r>
            <a:r>
              <a:rPr lang="en-US" sz="2200" i="1" dirty="0"/>
              <a:t>) </a:t>
            </a:r>
            <a:r>
              <a:rPr lang="en-US" sz="2200" dirty="0"/>
              <a:t>- associated with urogenital tract disease.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Frequently colonize female lower urogenital tract - vagina, </a:t>
            </a:r>
            <a:r>
              <a:rPr lang="en-US" sz="2200" dirty="0" err="1"/>
              <a:t>periurethral</a:t>
            </a:r>
            <a:r>
              <a:rPr lang="en-US" sz="2200" dirty="0"/>
              <a:t> area and cervix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Transmission: Sexual contact or mother to fetus during birth.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13893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4767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SYPHILIS (TREPONEMA PALLIDUM)</a:t>
            </a:r>
            <a:endParaRPr lang="en-US" sz="4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87218"/>
      </p:ext>
    </p:extLst>
  </p:cSld>
  <p:clrMapOvr>
    <a:masterClrMapping/>
  </p:clrMapOvr>
  <p:transition>
    <p:fade thruBlk="1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350000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dirty="0"/>
              <a:t>Non-gonococcal urethritis and epididymitis (mainly due to </a:t>
            </a:r>
            <a:r>
              <a:rPr lang="en-US" sz="2200" i="1" dirty="0" err="1"/>
              <a:t>Ureaplasma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br>
              <a:rPr lang="en-US" sz="2200" dirty="0"/>
            </a:br>
            <a:r>
              <a:rPr lang="en-US" sz="2200" i="1" dirty="0"/>
              <a:t>M. </a:t>
            </a:r>
            <a:r>
              <a:rPr lang="en-US" sz="2200" i="1" dirty="0" err="1"/>
              <a:t>genitalium</a:t>
            </a:r>
            <a:r>
              <a:rPr lang="en-US" sz="2200" dirty="0"/>
              <a:t>) </a:t>
            </a:r>
          </a:p>
          <a:p>
            <a:r>
              <a:rPr lang="en-US" sz="2200" dirty="0"/>
              <a:t>Pyelonephritis (</a:t>
            </a:r>
            <a:r>
              <a:rPr lang="en-US" sz="2200" i="1" dirty="0"/>
              <a:t>M. </a:t>
            </a:r>
            <a:r>
              <a:rPr lang="en-US" sz="2200" i="1" dirty="0" err="1"/>
              <a:t>hominis</a:t>
            </a:r>
            <a:r>
              <a:rPr lang="en-US" sz="2200" dirty="0"/>
              <a:t>), and urinary calculi (</a:t>
            </a:r>
            <a:r>
              <a:rPr lang="en-US" sz="2200" i="1" dirty="0" err="1"/>
              <a:t>Ureaplasma</a:t>
            </a:r>
            <a:r>
              <a:rPr lang="en-US" sz="2200" dirty="0"/>
              <a:t>) </a:t>
            </a:r>
          </a:p>
          <a:p>
            <a:r>
              <a:rPr lang="en-US" sz="2200" dirty="0"/>
              <a:t>Pelvic inflammatory disease (mainly due to </a:t>
            </a:r>
            <a:r>
              <a:rPr lang="en-US" sz="2200" i="1" dirty="0"/>
              <a:t>M. </a:t>
            </a:r>
            <a:r>
              <a:rPr lang="en-US" sz="2200" i="1" dirty="0" err="1"/>
              <a:t>hominis</a:t>
            </a:r>
            <a:r>
              <a:rPr lang="en-US" sz="2200" dirty="0"/>
              <a:t>) </a:t>
            </a:r>
          </a:p>
          <a:p>
            <a:r>
              <a:rPr lang="en-US" sz="2200" dirty="0"/>
              <a:t>Postpartum and </a:t>
            </a:r>
            <a:r>
              <a:rPr lang="en-US" sz="2200" dirty="0" err="1"/>
              <a:t>postabortal</a:t>
            </a:r>
            <a:r>
              <a:rPr lang="en-US" sz="2200" dirty="0"/>
              <a:t> infection </a:t>
            </a:r>
          </a:p>
          <a:p>
            <a:r>
              <a:rPr lang="en-US" sz="2200" dirty="0"/>
              <a:t>Non-urogenital infections (rare, due to </a:t>
            </a:r>
            <a:r>
              <a:rPr lang="en-US" sz="2200" i="1" dirty="0"/>
              <a:t>M. </a:t>
            </a:r>
            <a:r>
              <a:rPr lang="en-US" sz="2200" i="1" dirty="0" err="1"/>
              <a:t>hominis</a:t>
            </a:r>
            <a:r>
              <a:rPr lang="en-US" sz="2200" dirty="0"/>
              <a:t>): Brain abscess, wound infections or neonatal meningitis.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63124377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Culture and PCR - appropriate methods for diagnosis of urogenital mycoplasmas. </a:t>
            </a:r>
          </a:p>
          <a:p>
            <a:pPr>
              <a:lnSpc>
                <a:spcPct val="150000"/>
              </a:lnSpc>
            </a:pPr>
            <a:r>
              <a:rPr lang="en-US" sz="2200" i="1" dirty="0" err="1"/>
              <a:t>Ureaplasma</a:t>
            </a:r>
            <a:r>
              <a:rPr lang="en-US" sz="2200" i="1" dirty="0"/>
              <a:t> </a:t>
            </a:r>
            <a:r>
              <a:rPr lang="en-US" sz="2200" dirty="0"/>
              <a:t>forms very tiny colonies of 15–50 </a:t>
            </a:r>
            <a:r>
              <a:rPr lang="en-US" sz="2200" dirty="0" err="1"/>
              <a:t>μm</a:t>
            </a:r>
            <a:r>
              <a:rPr lang="en-US" sz="2200" dirty="0"/>
              <a:t> size - previously named as T-form </a:t>
            </a:r>
            <a:r>
              <a:rPr lang="en-US" sz="2200" i="1" dirty="0"/>
              <a:t>Mycoplasma</a:t>
            </a:r>
            <a:r>
              <a:rPr lang="en-US" sz="2200" dirty="0"/>
              <a:t>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36939909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2600" dirty="0" err="1">
                <a:latin typeface="Roboto Condensed Light" panose="020B0604020202020204" charset="0"/>
                <a:ea typeface="Roboto Condensed Light" panose="020B0604020202020204" charset="0"/>
              </a:rPr>
              <a:t>Treatment</a:t>
            </a:r>
            <a:r>
              <a:rPr lang="fr-FR" sz="2600" dirty="0">
                <a:latin typeface="Roboto Condensed Light" panose="020B0604020202020204" charset="0"/>
                <a:ea typeface="Roboto Condensed Light" panose="020B0604020202020204" charset="0"/>
              </a:rPr>
              <a:t> of </a:t>
            </a:r>
            <a:r>
              <a:rPr lang="fr-FR" sz="2600" dirty="0" err="1">
                <a:latin typeface="Roboto Condensed Light" panose="020B0604020202020204" charset="0"/>
                <a:ea typeface="Roboto Condensed Light" panose="020B0604020202020204" charset="0"/>
              </a:rPr>
              <a:t>Urogenital</a:t>
            </a:r>
            <a:r>
              <a:rPr lang="fr-FR" sz="260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fr-FR" sz="2600" dirty="0" err="1">
                <a:latin typeface="Roboto Condensed Light" panose="020B0604020202020204" charset="0"/>
                <a:ea typeface="Roboto Condensed Light" panose="020B0604020202020204" charset="0"/>
              </a:rPr>
              <a:t>Mycoplasma</a:t>
            </a:r>
            <a:r>
              <a:rPr lang="fr-FR" sz="2600" dirty="0">
                <a:latin typeface="Roboto Condensed Light" panose="020B0604020202020204" charset="0"/>
                <a:ea typeface="Roboto Condensed Light" panose="020B0604020202020204" charset="0"/>
              </a:rPr>
              <a:t> infections</a:t>
            </a:r>
            <a:endParaRPr lang="en-US" sz="26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Macrolides (</a:t>
            </a:r>
            <a:r>
              <a:rPr lang="en-US" sz="2200" dirty="0" err="1"/>
              <a:t>azithormycin</a:t>
            </a:r>
            <a:r>
              <a:rPr lang="en-US" sz="2200" dirty="0"/>
              <a:t>) - drug of choice for </a:t>
            </a:r>
            <a:r>
              <a:rPr lang="en-US" sz="2200" i="1" dirty="0" err="1"/>
              <a:t>Ureaplasma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M. </a:t>
            </a:r>
            <a:r>
              <a:rPr lang="en-US" sz="2200" i="1" dirty="0" err="1"/>
              <a:t>genitalium</a:t>
            </a:r>
            <a:r>
              <a:rPr lang="en-US" sz="2200" i="1" dirty="0"/>
              <a:t> </a:t>
            </a:r>
            <a:r>
              <a:rPr lang="en-US" sz="2200" dirty="0"/>
              <a:t>infections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Doxycycline - drug of choice for </a:t>
            </a:r>
            <a:r>
              <a:rPr lang="en-US" sz="2200" i="1" dirty="0"/>
              <a:t>M. </a:t>
            </a:r>
            <a:r>
              <a:rPr lang="en-US" sz="2200" i="1" dirty="0" err="1"/>
              <a:t>hominis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88081702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63804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OTHER GENITAL TRACT INFECTIONS</a:t>
            </a:r>
            <a:br>
              <a:rPr lang="en-US" sz="36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36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COMMON TO BOTH SEXES</a:t>
            </a:r>
            <a:endParaRPr lang="en-US" sz="36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88489"/>
      </p:ext>
    </p:extLst>
  </p:cSld>
  <p:clrMapOvr>
    <a:masterClrMapping/>
  </p:clrMapOvr>
  <p:transition>
    <p:fade thruBlk="1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63804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GENITAL TUBERCULOSIS</a:t>
            </a:r>
            <a:endParaRPr lang="en-US" sz="5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34061"/>
      </p:ext>
    </p:extLst>
  </p:cSld>
  <p:clrMapOvr>
    <a:masterClrMapping/>
  </p:clrMapOvr>
  <p:transition>
    <p:fade thruBlk="1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GENITAL TUBERCULOSIS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In female patients</a:t>
            </a:r>
            <a:r>
              <a:rPr lang="en-US" sz="2200" dirty="0"/>
              <a:t> - affects the fallopian tubes and the endometrium - cause infertility, pelvic pain, menstrual abnormalities and adnexal swelling.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 male patients, </a:t>
            </a:r>
            <a:r>
              <a:rPr lang="en-US" sz="2200" dirty="0"/>
              <a:t>genital TB preferentially affects the epididymis, producing a slightly tender mass - drain externally through a fistulous tract. Other manifestations - </a:t>
            </a:r>
            <a:r>
              <a:rPr lang="en-US" sz="2200" dirty="0" err="1"/>
              <a:t>orchitis</a:t>
            </a:r>
            <a:r>
              <a:rPr lang="en-US" sz="2200" dirty="0"/>
              <a:t> and prostatitis.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83734921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7923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ANORECTAL LESIONS</a:t>
            </a:r>
            <a:endParaRPr lang="en-US" sz="60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67199"/>
      </p:ext>
    </p:extLst>
  </p:cSld>
  <p:clrMapOvr>
    <a:masterClrMapping/>
  </p:clrMapOvr>
  <p:transition>
    <p:fade thruBlk="1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ANORECTAL LESIONS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Frequently seen in—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(1) women and men who practice of anal-genital intercourse;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(2) HIV-infected and other immunocompromised patients.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Common anorectal lesions - </a:t>
            </a:r>
            <a:r>
              <a:rPr lang="en-US" sz="2200" dirty="0" err="1"/>
              <a:t>proctitis</a:t>
            </a:r>
            <a:r>
              <a:rPr lang="en-US" sz="2200" dirty="0"/>
              <a:t> causing rectal ulcers, anal abscess and </a:t>
            </a:r>
            <a:r>
              <a:rPr lang="en-US" sz="2200" dirty="0" err="1"/>
              <a:t>anogential</a:t>
            </a:r>
            <a:r>
              <a:rPr lang="en-US" sz="2200" dirty="0"/>
              <a:t> warts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91753420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ANORECTAL LESIONS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501904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/>
              <a:t>Anogenital</a:t>
            </a:r>
            <a:r>
              <a:rPr lang="en-US" sz="2200" b="1" dirty="0"/>
              <a:t> warts</a:t>
            </a:r>
            <a:r>
              <a:rPr lang="en-US" sz="2200" dirty="0"/>
              <a:t>: Also called as </a:t>
            </a:r>
            <a:r>
              <a:rPr lang="en-US" sz="2200" dirty="0" err="1"/>
              <a:t>condyloma</a:t>
            </a:r>
            <a:r>
              <a:rPr lang="en-US" sz="2200" dirty="0"/>
              <a:t> </a:t>
            </a:r>
            <a:r>
              <a:rPr lang="en-US" sz="2200" dirty="0" err="1"/>
              <a:t>acuminata</a:t>
            </a:r>
            <a:r>
              <a:rPr lang="en-US" sz="2200" dirty="0"/>
              <a:t> - caused by human papilloma virus (HPV)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Site: </a:t>
            </a:r>
            <a:r>
              <a:rPr lang="en-US" sz="2200" dirty="0"/>
              <a:t>Genital area - the penile shaft, scrotum, or labia majora of the vagina or in the anal area </a:t>
            </a:r>
            <a:endParaRPr lang="en-IN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3629" b="6897"/>
          <a:stretch/>
        </p:blipFill>
        <p:spPr>
          <a:xfrm>
            <a:off x="5113750" y="1480763"/>
            <a:ext cx="3664489" cy="25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5687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ANORECTAL LESIONS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In HIV-infected patients</a:t>
            </a:r>
            <a:r>
              <a:rPr lang="en-US" sz="2200" dirty="0"/>
              <a:t>, anorectal lesions tend to last longer, more severe, and are more difficult to treat compared with infections in the immunocompetent individuals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83324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SYPHILIS (TREPONEMA PALLIDUM)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Treponema pallidum </a:t>
            </a:r>
            <a:r>
              <a:rPr lang="en-US" sz="2200" dirty="0"/>
              <a:t>- causative agent of an ancient sexually transmitted infection (STI) ‘syphilis’.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The name </a:t>
            </a:r>
            <a:r>
              <a:rPr lang="en-US" sz="2200" i="1" dirty="0"/>
              <a:t>pallidum </a:t>
            </a:r>
            <a:r>
              <a:rPr lang="en-US" sz="2200" dirty="0"/>
              <a:t>refers to its pale-staining property.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Discovered by </a:t>
            </a:r>
            <a:r>
              <a:rPr lang="en-US" sz="2200" dirty="0" err="1"/>
              <a:t>Schaudinn</a:t>
            </a:r>
            <a:r>
              <a:rPr lang="en-US" sz="2200" dirty="0"/>
              <a:t> and Hoffmann in 1905. </a:t>
            </a:r>
          </a:p>
        </p:txBody>
      </p:sp>
    </p:spTree>
    <p:extLst>
      <p:ext uri="{BB962C8B-B14F-4D97-AF65-F5344CB8AC3E}">
        <p14:creationId xmlns:p14="http://schemas.microsoft.com/office/powerpoint/2010/main" val="19072512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7923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FEMALE GENITAL TRACT DISEASE</a:t>
            </a:r>
            <a:endParaRPr lang="en-US" sz="60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9717"/>
      </p:ext>
    </p:extLst>
  </p:cSld>
  <p:clrMapOvr>
    <a:masterClrMapping/>
  </p:clrMapOvr>
  <p:transition>
    <p:fade thruBlk="1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FEMALE GENITAL TRACT DISEASE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dirty="0"/>
              <a:t>Common infections of female genital tract - </a:t>
            </a:r>
            <a:r>
              <a:rPr lang="en-US" sz="2200" dirty="0" err="1"/>
              <a:t>vulvovaginitis</a:t>
            </a:r>
            <a:r>
              <a:rPr lang="en-US" sz="2200" dirty="0"/>
              <a:t>, mucopurulent cervicitis, pelvic inflammatory disease, infections after gynecologic surgery and infections associated with pregnancy.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3375758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351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VULVOVAGINITIS</a:t>
            </a:r>
            <a:endParaRPr lang="en-US" sz="60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05866"/>
      </p:ext>
    </p:extLst>
  </p:cSld>
  <p:clrMapOvr>
    <a:masterClrMapping/>
  </p:clrMapOvr>
  <p:transition>
    <p:fade thruBlk="1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VULVOVAGINITIS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Vulvovaginitis</a:t>
            </a:r>
            <a:r>
              <a:rPr lang="en-US" sz="2200" dirty="0"/>
              <a:t> refers to inflammation of the vaginal mucosa (called vaginitis) and the external genitalia vulva (called </a:t>
            </a:r>
            <a:r>
              <a:rPr lang="en-US" sz="2200" dirty="0" err="1"/>
              <a:t>vulvitis</a:t>
            </a:r>
            <a:r>
              <a:rPr lang="en-US" sz="2200" dirty="0"/>
              <a:t>).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Most common genital tract infection in females.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Women present with vaginal symptoms - abnormal discharge with/without offensive odor or itching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275549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Differential diagnosis of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vulvovaginitis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sz="3200" b="0" i="1" dirty="0">
                <a:latin typeface="Roboto Condensed Light" panose="020B0604020202020204" charset="0"/>
                <a:ea typeface="Roboto Condensed Light" panose="020B0604020202020204" charset="0"/>
              </a:rPr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68711"/>
              </p:ext>
            </p:extLst>
          </p:nvPr>
        </p:nvGraphicFramePr>
        <p:xfrm>
          <a:off x="111760" y="1450496"/>
          <a:ext cx="8920480" cy="2763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3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Feature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Vulvovaginal Candidiasis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Trichomonal Vaginitis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Bacterial Vaginosis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Etiology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Candida albicans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Trichomonas vaginalis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323215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Gardnerella vaginalis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, various anaerobic bacteria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Typical symptoms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Vulvar itching and/or irritation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143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Profuse purulent discharge; vulvar itching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323215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Malodorous, slightly increased discharge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Discharge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Scanty, white, thick and cheesy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Profuse, white or yellow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Moderate, thin, white to gray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pH of vaginal fluid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Usually ≤ 4.5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Usually ≥ 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Usually &gt;4.5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Fishy odor with 10% KOH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May be present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Vaginal inflammation (erythema)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May be present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Colpitis macularis (strawberry appearance)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23939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Differential diagnosis of </a:t>
            </a:r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vulvovaginitis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r>
              <a:rPr lang="en-US" sz="2800" b="0" i="1" dirty="0">
                <a:latin typeface="Roboto Condensed Light" panose="020B0604020202020204" charset="0"/>
                <a:ea typeface="Roboto Condensed Light" panose="020B0604020202020204" charset="0"/>
              </a:rPr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66957"/>
              </p:ext>
            </p:extLst>
          </p:nvPr>
        </p:nvGraphicFramePr>
        <p:xfrm>
          <a:off x="111760" y="1607976"/>
          <a:ext cx="8920480" cy="24485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3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Feature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Vulvovaginal Candidiasis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Trichomonal Vaginitis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Bacterial Vaginosis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Microscopy of vaginal discharge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289560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Leukocytes, epithelial cells; budding yeast cell with pseudohyphae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Leukocytes; trophozoites seen in 80–90% of symptomatic patients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244475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Clue cells, few leukocytes, no/few lactobacilli</a:t>
                      </a:r>
                    </a:p>
                    <a:p>
                      <a:pPr marL="635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(Nugent’s score ≥7)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Other laboratory findings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Isolation of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Candida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spp.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Antigen detection or PCR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Culture, broad-range PCR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Treatment of the patient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Azole cream, tablet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Metronidazole or tinidazole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323215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Metronidazole (tablet) and clindamycin cream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29972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Treatment of sexual partner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None; topical treatment needed in case of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Candida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dermatitis of penis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Usually treatment needed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29643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Trichomoniasis</a:t>
            </a:r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Most common parasitic sexually transmitted infection (STI), caused by a flagellated parasite </a:t>
            </a:r>
            <a:r>
              <a:rPr lang="en-US" sz="2200" i="1" dirty="0"/>
              <a:t>Trichomonas vaginalis</a:t>
            </a:r>
            <a:r>
              <a:rPr lang="en-US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Has only </a:t>
            </a:r>
            <a:r>
              <a:rPr lang="en-US" sz="2200" dirty="0" err="1"/>
              <a:t>trophozoite</a:t>
            </a:r>
            <a:r>
              <a:rPr lang="en-US" sz="2200" dirty="0"/>
              <a:t> stage; there is no cyst stage. </a:t>
            </a:r>
          </a:p>
        </p:txBody>
      </p:sp>
    </p:spTree>
    <p:extLst>
      <p:ext uri="{BB962C8B-B14F-4D97-AF65-F5344CB8AC3E}">
        <p14:creationId xmlns:p14="http://schemas.microsoft.com/office/powerpoint/2010/main" val="399816020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Trichomoniasis</a:t>
            </a:r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Trophozoite</a:t>
            </a:r>
            <a:r>
              <a:rPr lang="en-US" sz="2200" dirty="0"/>
              <a:t> has two forms: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Flagellated </a:t>
            </a:r>
            <a:r>
              <a:rPr lang="en-US" sz="2200" dirty="0" err="1"/>
              <a:t>trophozoite</a:t>
            </a:r>
            <a:r>
              <a:rPr lang="en-US" sz="2200" dirty="0"/>
              <a:t>: Infective as well as the diagnostic form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Amoeboid </a:t>
            </a:r>
            <a:r>
              <a:rPr lang="en-US" sz="2200" dirty="0" err="1"/>
              <a:t>trophozoite</a:t>
            </a:r>
            <a:r>
              <a:rPr lang="en-US" sz="2200" dirty="0"/>
              <a:t>: Actively replicating form, found in the tissue feeding stage of the life cycle.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63511628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Life Cycle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Asymptomatic females - reservoir of infection.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Humans acquire infection by sexual route.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Flagellated </a:t>
            </a:r>
            <a:r>
              <a:rPr lang="en-US" sz="2200" dirty="0" err="1"/>
              <a:t>trophozoites</a:t>
            </a:r>
            <a:r>
              <a:rPr lang="en-US" sz="2200" dirty="0"/>
              <a:t> after entry - amoeboid forms - multiply in the genital tract and cause infection - again transform back to flagellated </a:t>
            </a:r>
            <a:r>
              <a:rPr lang="en-US" sz="2200" dirty="0" err="1"/>
              <a:t>trophozoites</a:t>
            </a:r>
            <a:r>
              <a:rPr lang="en-US" sz="2200" dirty="0"/>
              <a:t> -discharged in vaginal/urethral secretions.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07151511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Clinical Feature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Asymptomatic infection: 25-30%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Acute infection (</a:t>
            </a:r>
            <a:r>
              <a:rPr lang="en-IN" sz="2200" b="1" dirty="0" err="1"/>
              <a:t>vulvovaginitis</a:t>
            </a:r>
            <a:r>
              <a:rPr lang="en-IN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Females - commonly affected and are presented as vulvovaginitis </a:t>
            </a:r>
            <a:br>
              <a:rPr lang="en-IN" sz="2200" dirty="0"/>
            </a:br>
            <a:r>
              <a:rPr lang="en-IN" sz="2200" dirty="0"/>
              <a:t>(thin profuse foul smelling purulent discharge)</a:t>
            </a:r>
          </a:p>
        </p:txBody>
      </p:sp>
    </p:spTree>
    <p:extLst>
      <p:ext uri="{BB962C8B-B14F-4D97-AF65-F5344CB8AC3E}">
        <p14:creationId xmlns:p14="http://schemas.microsoft.com/office/powerpoint/2010/main" val="128849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Genus Description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Thin, flexible, elongated spirally coiled helical bacilli.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Include </a:t>
            </a:r>
            <a:r>
              <a:rPr lang="en-US" sz="2200" i="1" dirty="0"/>
              <a:t>Treponema</a:t>
            </a:r>
            <a:r>
              <a:rPr lang="en-US" sz="2200" dirty="0"/>
              <a:t>, </a:t>
            </a:r>
            <a:r>
              <a:rPr lang="en-US" sz="2200" i="1" dirty="0" err="1"/>
              <a:t>Borrelia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 err="1"/>
              <a:t>Leptospira</a:t>
            </a:r>
            <a:endParaRPr lang="en-US" sz="2200" i="1" dirty="0"/>
          </a:p>
          <a:p>
            <a:pPr>
              <a:lnSpc>
                <a:spcPct val="150000"/>
              </a:lnSpc>
            </a:pPr>
            <a:r>
              <a:rPr lang="en-US" sz="2200" dirty="0" err="1"/>
              <a:t>Treponemes</a:t>
            </a:r>
            <a:r>
              <a:rPr lang="en-US" sz="2200" dirty="0"/>
              <a:t> are slender spirochetes with fine spirals having pointed ends (</a:t>
            </a:r>
            <a:r>
              <a:rPr lang="en-US" sz="2200" i="1" dirty="0" err="1"/>
              <a:t>trepos</a:t>
            </a:r>
            <a:r>
              <a:rPr lang="en-US" sz="2200" dirty="0"/>
              <a:t>, meaning ‘turn’ and </a:t>
            </a:r>
            <a:r>
              <a:rPr lang="en-US" sz="2200" i="1" dirty="0" err="1"/>
              <a:t>nema</a:t>
            </a:r>
            <a:r>
              <a:rPr lang="en-US" sz="2200" dirty="0"/>
              <a:t>, meaning ‘thread’).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Most of them are commensals in mouth and genitalia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45412747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Clinical Feature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8878186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Strawberry appearance of vaginal mucosa </a:t>
            </a:r>
            <a:r>
              <a:rPr lang="en-IN" sz="2200" b="1" dirty="0"/>
              <a:t>(</a:t>
            </a:r>
            <a:r>
              <a:rPr lang="en-IN" sz="2200" b="1" dirty="0" err="1"/>
              <a:t>Colpitis</a:t>
            </a:r>
            <a:r>
              <a:rPr lang="en-IN" sz="2200" b="1" dirty="0"/>
              <a:t> </a:t>
            </a:r>
            <a:r>
              <a:rPr lang="en-IN" sz="2200" b="1" dirty="0" err="1"/>
              <a:t>macularis</a:t>
            </a:r>
            <a:r>
              <a:rPr lang="en-IN" sz="2200" b="1" dirty="0"/>
              <a:t>) </a:t>
            </a:r>
            <a:r>
              <a:rPr lang="en-IN" sz="2200" dirty="0"/>
              <a:t>-in 2% of patients. Characterized by small punctate </a:t>
            </a:r>
            <a:r>
              <a:rPr lang="en-IN" sz="2200" dirty="0" err="1"/>
              <a:t>hemorrhagic</a:t>
            </a:r>
            <a:r>
              <a:rPr lang="en-IN" sz="2200" dirty="0"/>
              <a:t> spots on vaginal and cervical mucosa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Other features - dysuria and lower abdominal pain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In males, the common features are </a:t>
            </a:r>
            <a:r>
              <a:rPr lang="en-IN" sz="2200" dirty="0" err="1"/>
              <a:t>nongonococcal</a:t>
            </a:r>
            <a:r>
              <a:rPr lang="en-IN" sz="2200" dirty="0"/>
              <a:t> urethritis and rarely epididymitis, prostatitis and penile ulcerations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409381218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496824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Vaginal, urethral discharge, urine sediment and prostatic secretions -examined.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Wet (saline) mount </a:t>
            </a:r>
            <a:r>
              <a:rPr lang="en-US" sz="2200" dirty="0"/>
              <a:t>of fresh samples (within 10–20 minutes of collection) -jerky motile </a:t>
            </a:r>
            <a:r>
              <a:rPr lang="en-US" sz="2200" dirty="0" err="1"/>
              <a:t>trophozoites</a:t>
            </a:r>
            <a:r>
              <a:rPr lang="en-US" sz="2200" dirty="0"/>
              <a:t> and pus cells.</a:t>
            </a:r>
            <a:endParaRPr lang="en-IN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495" y="1597721"/>
            <a:ext cx="3582290" cy="2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2621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449072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Other staining methods </a:t>
            </a:r>
            <a:r>
              <a:rPr lang="en-US" sz="2200" dirty="0"/>
              <a:t>- permanent stains (e.g. Giemsa and </a:t>
            </a:r>
            <a:r>
              <a:rPr lang="en-US" sz="2200" dirty="0" err="1"/>
              <a:t>Papanicolaou</a:t>
            </a:r>
            <a:r>
              <a:rPr lang="en-US" sz="2200" dirty="0"/>
              <a:t> stain), </a:t>
            </a:r>
            <a:r>
              <a:rPr lang="en-US" sz="2200" dirty="0" err="1"/>
              <a:t>acridine</a:t>
            </a:r>
            <a:r>
              <a:rPr lang="en-US" sz="2200" dirty="0"/>
              <a:t> orange  fluorescent stain and direct fluorescent antibody test (DFA). </a:t>
            </a:r>
            <a:endParaRPr lang="en-IN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254" y="1474597"/>
            <a:ext cx="3959589" cy="27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250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accent5"/>
                </a:solidFill>
              </a:rPr>
              <a:t>Culture:</a:t>
            </a:r>
            <a:endParaRPr lang="en-US" sz="22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/>
              <a:t>Culture is the gold standard method for diagnosis.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Specimen - processed immediately into media - Lash’s cysteine hydrolysate serum media.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25398588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accent5"/>
                </a:solidFill>
              </a:rPr>
              <a:t>Antigen Detection in Vaginal Secretion: </a:t>
            </a:r>
            <a:endParaRPr lang="en-US" sz="22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/>
              <a:t>More sensitive than microscopy, easy to perform and indicates recent infection.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Both rapid ICT and ELISA are available using monoclonal antibodies.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99166672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8973879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accent5"/>
                </a:solidFill>
              </a:rPr>
              <a:t>Antibody Detection:</a:t>
            </a:r>
            <a:endParaRPr lang="en-US" sz="22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/>
              <a:t>ELISA - whole cell antigen preparation and aqueous antigenic extract to detect anti-</a:t>
            </a:r>
            <a:r>
              <a:rPr lang="en-US" sz="2200" dirty="0" err="1"/>
              <a:t>trichomonal</a:t>
            </a:r>
            <a:r>
              <a:rPr lang="en-US" sz="2200" dirty="0"/>
              <a:t> antibodies in serum and vaginal secretion of the patients.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32777541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accent5"/>
                </a:solidFill>
              </a:rPr>
              <a:t>Molecular Methods: </a:t>
            </a:r>
            <a:endParaRPr lang="en-US" sz="22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/>
              <a:t>Highly sensitive, replaced the culture techniques; target </a:t>
            </a:r>
            <a:r>
              <a:rPr lang="en-US" sz="2200" i="1" dirty="0"/>
              <a:t>T. vaginalis </a:t>
            </a:r>
            <a:r>
              <a:rPr lang="en-US" sz="2200" dirty="0"/>
              <a:t>specific genes - beta-tubulin gene.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65879851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accent5"/>
                </a:solidFill>
              </a:rPr>
              <a:t>Other Supportive Tests: </a:t>
            </a:r>
            <a:endParaRPr lang="en-US" sz="22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dirty="0"/>
              <a:t>Raised vaginal pH (&gt;4.5)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Positive whiff test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Increased pus cells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54940720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Treatment of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Trichomoniasis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Metronidazole or </a:t>
            </a:r>
            <a:r>
              <a:rPr lang="en-US" sz="2200" dirty="0" err="1"/>
              <a:t>tinidazole</a:t>
            </a:r>
            <a:r>
              <a:rPr lang="en-US" sz="2200" dirty="0"/>
              <a:t> - drug of choice.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Standard therapy: 2 g, single dose is usually effective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Both the sexual partners - treated simultaneously to prevent reinfection, especially asymptomatic males .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8178231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Bacterial Vaginosis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Affects women of reproductive age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Associated with an alteration of the normal vaginal flora.</a:t>
            </a:r>
          </a:p>
        </p:txBody>
      </p:sp>
    </p:spTree>
    <p:extLst>
      <p:ext uri="{BB962C8B-B14F-4D97-AF65-F5344CB8AC3E}">
        <p14:creationId xmlns:p14="http://schemas.microsoft.com/office/powerpoint/2010/main" val="348168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Genus Description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Only a few species are pathogenic to men, divided into two groups.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1. </a:t>
            </a:r>
            <a:r>
              <a:rPr lang="en-US" sz="2200" b="1" dirty="0"/>
              <a:t>Sexually-transmitted: </a:t>
            </a:r>
            <a:r>
              <a:rPr lang="en-US" sz="2200" i="1" dirty="0"/>
              <a:t>Treponema pallidum—</a:t>
            </a:r>
            <a:r>
              <a:rPr lang="en-US" sz="2200" dirty="0"/>
              <a:t>causes syphilis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2. </a:t>
            </a:r>
            <a:r>
              <a:rPr lang="en-US" sz="2200" b="1" dirty="0" err="1"/>
              <a:t>Nonvenereal</a:t>
            </a:r>
            <a:r>
              <a:rPr lang="en-US" sz="2200" b="1" dirty="0"/>
              <a:t> </a:t>
            </a:r>
            <a:r>
              <a:rPr lang="en-US" sz="2200" b="1" dirty="0" err="1"/>
              <a:t>treponematosis</a:t>
            </a:r>
            <a:r>
              <a:rPr lang="en-US" sz="2200" b="1" dirty="0"/>
              <a:t>: </a:t>
            </a:r>
            <a:r>
              <a:rPr lang="en-US" sz="2200" i="1" dirty="0"/>
              <a:t>T. </a:t>
            </a:r>
            <a:r>
              <a:rPr lang="en-US" sz="2200" i="1" dirty="0" err="1"/>
              <a:t>pertenue</a:t>
            </a:r>
            <a:r>
              <a:rPr lang="en-US" sz="2200" dirty="0"/>
              <a:t>, </a:t>
            </a:r>
            <a:r>
              <a:rPr lang="en-US" sz="2200" i="1" dirty="0"/>
              <a:t>T. </a:t>
            </a:r>
            <a:r>
              <a:rPr lang="en-US" sz="2200" i="1" dirty="0" err="1"/>
              <a:t>endemicum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T. </a:t>
            </a:r>
            <a:r>
              <a:rPr lang="en-US" sz="2200" i="1" dirty="0" err="1"/>
              <a:t>carateum</a:t>
            </a:r>
            <a:r>
              <a:rPr lang="en-US" sz="2200" i="1" dirty="0"/>
              <a:t> </a:t>
            </a:r>
            <a:endParaRPr lang="en-US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81115437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Bacterial Vaginosis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Increase in the concentrations of</a:t>
            </a:r>
            <a:r>
              <a:rPr lang="en-IN" sz="2200" dirty="0"/>
              <a:t>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i="1" dirty="0" err="1"/>
              <a:t>Gardnerella</a:t>
            </a:r>
            <a:r>
              <a:rPr lang="en-IN" sz="2200" i="1" dirty="0"/>
              <a:t> vaginalis,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i="1" dirty="0" err="1"/>
              <a:t>Mobiluncus</a:t>
            </a:r>
            <a:r>
              <a:rPr lang="en-IN" sz="2200" i="1" dirty="0"/>
              <a:t> (motile, curved, gram-variable or </a:t>
            </a:r>
            <a:r>
              <a:rPr lang="en-IN" sz="2200" i="1" dirty="0" err="1"/>
              <a:t>gramnegative</a:t>
            </a:r>
            <a:r>
              <a:rPr lang="en-IN" sz="2200" i="1" dirty="0"/>
              <a:t>, </a:t>
            </a:r>
            <a:r>
              <a:rPr lang="en-IN" sz="2200" dirty="0"/>
              <a:t>anaerobic rods),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Several other anaerobes [</a:t>
            </a:r>
            <a:r>
              <a:rPr lang="en-IN" sz="2200" i="1" dirty="0" err="1"/>
              <a:t>Prevotella</a:t>
            </a:r>
            <a:r>
              <a:rPr lang="en-IN" sz="2200" i="1" dirty="0"/>
              <a:t> and some </a:t>
            </a:r>
            <a:r>
              <a:rPr lang="en-IN" sz="2200" i="1" dirty="0" err="1"/>
              <a:t>Peptostreptococcus</a:t>
            </a:r>
            <a:r>
              <a:rPr lang="en-IN" sz="2200" i="1" dirty="0"/>
              <a:t>],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i="1" dirty="0"/>
              <a:t>Mycoplasma </a:t>
            </a:r>
            <a:r>
              <a:rPr lang="en-IN" sz="2200" i="1" dirty="0" err="1"/>
              <a:t>hominis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30750497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Bacterial Vaginosis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Decrease in the concentrations </a:t>
            </a:r>
            <a:r>
              <a:rPr lang="en-IN" sz="2200" dirty="0"/>
              <a:t>of lactobacilli (which maintain normal vaginal pH acidic, thereby inhibiting the growth of pathogenic organisms).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403946549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Risk Factors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Coexisting other infections - HIV, </a:t>
            </a:r>
            <a:r>
              <a:rPr lang="en-IN" sz="2200" i="1" dirty="0"/>
              <a:t>Chlamydia trachomatis &amp; Neisseria gonorrhoeae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Recent unprotected vaginal intercourse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Vaginal douching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Premature rupture of membranes and preterm </a:t>
            </a:r>
            <a:r>
              <a:rPr lang="en-IN" sz="2200" dirty="0" err="1"/>
              <a:t>labor</a:t>
            </a:r>
            <a:endParaRPr lang="en-IN" sz="2200" dirty="0"/>
          </a:p>
          <a:p>
            <a:pPr>
              <a:lnSpc>
                <a:spcPct val="150000"/>
              </a:lnSpc>
            </a:pP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04519841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Amsel’s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Criteria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53340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Any 3 of the following 4 must be present: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1. Profuse thin white homogeneous </a:t>
            </a:r>
            <a:r>
              <a:rPr lang="en-IN" sz="2200" b="1" dirty="0"/>
              <a:t>vaginal discharge </a:t>
            </a:r>
            <a:r>
              <a:rPr lang="en-IN" sz="2200" dirty="0"/>
              <a:t>uniformly coated on vaginal wall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2. </a:t>
            </a:r>
            <a:r>
              <a:rPr lang="en-IN" sz="2200" b="1" dirty="0"/>
              <a:t>pH</a:t>
            </a:r>
            <a:r>
              <a:rPr lang="en-IN" sz="2200" dirty="0"/>
              <a:t> of vaginal discharge &gt; 4.5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3. Accentuation of distinct fishy </a:t>
            </a:r>
            <a:r>
              <a:rPr lang="en-IN" sz="2200" dirty="0" err="1"/>
              <a:t>odor</a:t>
            </a:r>
            <a:r>
              <a:rPr lang="en-IN" sz="2200" dirty="0"/>
              <a:t> after vaginal secretions are mixed with 10% solution of KOH (</a:t>
            </a:r>
            <a:r>
              <a:rPr lang="en-IN" sz="2200" b="1" i="1" dirty="0"/>
              <a:t>Whiff test</a:t>
            </a:r>
            <a:r>
              <a:rPr lang="en-IN" sz="2200" i="1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4. </a:t>
            </a:r>
            <a:r>
              <a:rPr lang="en-IN" sz="2200" b="1" dirty="0"/>
              <a:t>Clue cells</a:t>
            </a:r>
            <a:endParaRPr lang="en-IN" sz="2200" dirty="0"/>
          </a:p>
          <a:p>
            <a:pPr>
              <a:lnSpc>
                <a:spcPct val="150000"/>
              </a:lnSpc>
            </a:pPr>
            <a:endParaRPr lang="en-IN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611" y="1455594"/>
            <a:ext cx="3254983" cy="28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7047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Nugent’s score :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Scoring system followed for the diagnosis of bacterial vaginosis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Done by counting the number of </a:t>
            </a:r>
            <a:r>
              <a:rPr lang="en-IN" sz="2200" i="1" dirty="0" err="1"/>
              <a:t>Gardnerella</a:t>
            </a:r>
            <a:r>
              <a:rPr lang="en-IN" sz="2200" i="1" dirty="0"/>
              <a:t> vaginalis, </a:t>
            </a:r>
            <a:r>
              <a:rPr lang="en-IN" sz="2200" i="1" dirty="0" err="1"/>
              <a:t>Mobiluncus</a:t>
            </a:r>
            <a:r>
              <a:rPr lang="en-IN" sz="2200" i="1" dirty="0"/>
              <a:t> and </a:t>
            </a:r>
            <a:r>
              <a:rPr lang="en-IN" sz="2200" dirty="0"/>
              <a:t>lactobacilli present in the Gram-stained smear of </a:t>
            </a:r>
            <a:r>
              <a:rPr lang="en-IN" sz="2200" dirty="0" err="1"/>
              <a:t>vaginaldischarge</a:t>
            </a:r>
            <a:endParaRPr lang="en-IN" sz="2200" dirty="0"/>
          </a:p>
          <a:p>
            <a:pPr>
              <a:lnSpc>
                <a:spcPct val="150000"/>
              </a:lnSpc>
            </a:pPr>
            <a:r>
              <a:rPr lang="en-IN" sz="2200" dirty="0"/>
              <a:t>A score of more than or equal to 7 is diagnostic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43610902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Culture: 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G. vaginalis </a:t>
            </a:r>
            <a:r>
              <a:rPr lang="en-US" sz="2200" dirty="0"/>
              <a:t>requires enriched media - chocolate agar, BHI broth with serum, etc.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Gram-negative (appears gram-variable in smears), non-motile, small pleomorphic rod, which shows metachromatic granules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287643075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Treatment of Bacterial vaginosis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Oral metronidazole, given twice daily for 7 days.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10822777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Vaginal Candidiasis 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Candida </a:t>
            </a:r>
            <a:r>
              <a:rPr lang="en-US" sz="2200" i="1" dirty="0" err="1"/>
              <a:t>albicans</a:t>
            </a:r>
            <a:r>
              <a:rPr lang="en-US" sz="2200" i="1" dirty="0"/>
              <a:t> </a:t>
            </a:r>
            <a:r>
              <a:rPr lang="en-US" sz="2200" dirty="0"/>
              <a:t>- most common species to cause vaginal candidiasis (80% to 90% of cases), followed by </a:t>
            </a:r>
            <a:r>
              <a:rPr lang="en-US" sz="2200" i="1" dirty="0"/>
              <a:t>C. </a:t>
            </a:r>
            <a:r>
              <a:rPr lang="en-US" sz="2200" i="1" dirty="0" err="1"/>
              <a:t>glabrata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C. </a:t>
            </a:r>
            <a:r>
              <a:rPr lang="en-US" sz="2200" i="1" dirty="0" err="1"/>
              <a:t>tropicalis</a:t>
            </a:r>
            <a:r>
              <a:rPr lang="en-US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Classical presentation: </a:t>
            </a:r>
            <a:r>
              <a:rPr lang="en-US" sz="2200" dirty="0" err="1"/>
              <a:t>Perivaginal</a:t>
            </a:r>
            <a:r>
              <a:rPr lang="en-US" sz="2200" dirty="0"/>
              <a:t> pruritus (itching), erythema and vaginal discharge—typically thick and “cheesy” in appearance with pH &lt;4.5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295809044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Vaginal Candidiasis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Risk factors </a:t>
            </a:r>
            <a:r>
              <a:rPr lang="en-US" sz="2200" dirty="0"/>
              <a:t>- pregnancy, hormone replacement therapy, steroid, diabetes or immunocompromised state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Laboratory diagnosis - </a:t>
            </a:r>
            <a:r>
              <a:rPr lang="en-US" sz="2200" dirty="0"/>
              <a:t>Culture of vaginal secretions on </a:t>
            </a:r>
            <a:r>
              <a:rPr lang="en-US" sz="2200" dirty="0" err="1"/>
              <a:t>Sabouraud</a:t>
            </a:r>
            <a:r>
              <a:rPr lang="en-US" sz="2200" dirty="0"/>
              <a:t> dextrose agar (pasty or dry white colonies), followed by identification by conventional (e.g. germ tube test) or automated methods (VITEK or MALDI-TOF)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78408799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Vaginal Candidiasis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Treatment: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Primary treatment - oral fluconazole or </a:t>
            </a:r>
            <a:r>
              <a:rPr lang="en-US" sz="2200" dirty="0" err="1"/>
              <a:t>itraconazole</a:t>
            </a:r>
            <a:r>
              <a:rPr lang="en-US" sz="2200" dirty="0"/>
              <a:t> (for 1 day).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Topical cream of </a:t>
            </a:r>
            <a:r>
              <a:rPr lang="en-US" sz="2200" dirty="0" err="1"/>
              <a:t>clotrimazole</a:t>
            </a:r>
            <a:r>
              <a:rPr lang="en-US" sz="2200" dirty="0"/>
              <a:t> may be given in milder cases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417624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Pathogenesis of Syphilis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28830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Mode of transmission: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Venereal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Non-venereal - direct contact, blood transfusion or </a:t>
            </a:r>
            <a:r>
              <a:rPr lang="en-IN" sz="2200" dirty="0" err="1"/>
              <a:t>transplacental</a:t>
            </a:r>
            <a:endParaRPr lang="en-IN" sz="2200" dirty="0"/>
          </a:p>
          <a:p>
            <a:pPr>
              <a:lnSpc>
                <a:spcPct val="150000"/>
              </a:lnSpc>
            </a:pPr>
            <a:r>
              <a:rPr lang="en-IN" sz="2200" b="1" dirty="0"/>
              <a:t>Spread: </a:t>
            </a:r>
            <a:r>
              <a:rPr lang="en-IN" sz="2200" i="1" dirty="0"/>
              <a:t>T. pallidum </a:t>
            </a:r>
            <a:r>
              <a:rPr lang="en-IN" sz="2200" dirty="0"/>
              <a:t>penetrates through mucosa or abraded skin </a:t>
            </a:r>
            <a:r>
              <a:rPr lang="en-IN" sz="2200" dirty="0">
                <a:sym typeface="Wingdings" panose="05000000000000000000" pitchFamily="2" charset="2"/>
              </a:rPr>
              <a:t>-</a:t>
            </a:r>
            <a:r>
              <a:rPr lang="en-IN" sz="2200" dirty="0"/>
              <a:t>  Enter lymphatics and blood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systemic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primary lesion</a:t>
            </a:r>
          </a:p>
          <a:p>
            <a:r>
              <a:rPr lang="en-IN" sz="2200" b="1" dirty="0"/>
              <a:t>Incubation period  -  </a:t>
            </a:r>
            <a:r>
              <a:rPr lang="en-IN" sz="2200" dirty="0"/>
              <a:t>Variable (10–90 days)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Inversely proportional to the number of organisms inoculated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41587642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8821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OTHER GENITAL TRACT INFECTIONS IN</a:t>
            </a:r>
            <a:b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FEMALES</a:t>
            </a:r>
            <a:endParaRPr lang="en-US" sz="4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91640"/>
      </p:ext>
    </p:extLst>
  </p:cSld>
  <p:clrMapOvr>
    <a:masterClrMapping/>
  </p:clrMapOvr>
  <p:transition>
    <p:fade thruBlk="1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Mucopurulent Cervicitis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Mucopurulent cervicitis (MPC) - inflammation of the columnar epithelium of the </a:t>
            </a:r>
            <a:r>
              <a:rPr lang="en-US" sz="2200" dirty="0" err="1"/>
              <a:t>endocervix</a:t>
            </a:r>
            <a:r>
              <a:rPr lang="en-US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Agents: </a:t>
            </a:r>
            <a:r>
              <a:rPr lang="en-US" sz="2200" dirty="0"/>
              <a:t>Caused by agents of urethritis - </a:t>
            </a:r>
            <a:r>
              <a:rPr lang="en-US" sz="2200" i="1" dirty="0"/>
              <a:t>C. trachomatis, N. gonorrhoeae, Mycoplasma </a:t>
            </a:r>
            <a:r>
              <a:rPr lang="en-US" sz="2200" i="1" dirty="0" err="1"/>
              <a:t>genitalium</a:t>
            </a:r>
            <a:r>
              <a:rPr lang="en-US" sz="2200" i="1" dirty="0"/>
              <a:t>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225113632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Mucopurulent Cervicitis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Clinical diagnosis: </a:t>
            </a:r>
            <a:r>
              <a:rPr lang="en-US" sz="2200" dirty="0"/>
              <a:t>The three cardinal signs of MPC are—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(1) yellow mucopurulent discharge from cervix,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(2) </a:t>
            </a:r>
            <a:r>
              <a:rPr lang="en-US" sz="2200" dirty="0" err="1"/>
              <a:t>endocervical</a:t>
            </a:r>
            <a:r>
              <a:rPr lang="en-US" sz="2200" dirty="0"/>
              <a:t> bleeding upon gentle swabbing, and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(3) edematous cervical ectopy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78132466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Mucopurulent Cervicitis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Diagnosis: </a:t>
            </a:r>
            <a:r>
              <a:rPr lang="en-US" sz="2200" dirty="0"/>
              <a:t>Yellow cervical mucus on a white swab removed from the </a:t>
            </a:r>
            <a:r>
              <a:rPr lang="en-US" sz="2200" dirty="0" err="1"/>
              <a:t>endocervix</a:t>
            </a:r>
            <a:r>
              <a:rPr lang="en-US" sz="2200" dirty="0"/>
              <a:t> - pus cells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Gram stain: </a:t>
            </a:r>
            <a:r>
              <a:rPr lang="en-US" sz="2200" dirty="0"/>
              <a:t>Presence of ≥20 pus cells/oil immersion field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Intracellular gram-negative diplococci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PCR </a:t>
            </a:r>
            <a:r>
              <a:rPr lang="en-US" sz="2200" dirty="0"/>
              <a:t>specific for </a:t>
            </a:r>
            <a:r>
              <a:rPr lang="en-US" sz="2200" i="1" dirty="0"/>
              <a:t>N. gonorrhoeae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52747850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Mucopurulent Cervicitis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Treatment: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Ceftriaxone (single dose IM) followed by doxycycline (for 10 days).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293163547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Pelvic Inflammatory Disease (PID)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Infection that ascends from the cervix or vagina - endometrium and/or fallopian tubes - reproductive tract to involve peritoneum.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PID can be either primary or secondary.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1. </a:t>
            </a:r>
            <a:r>
              <a:rPr lang="en-US" sz="2200" b="1" dirty="0"/>
              <a:t>Primary PID, </a:t>
            </a:r>
            <a:r>
              <a:rPr lang="en-US" sz="2200" dirty="0"/>
              <a:t>occurs spontaneously and usually sexually transmitted or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2. </a:t>
            </a:r>
            <a:r>
              <a:rPr lang="en-US" sz="2200" b="1" dirty="0"/>
              <a:t>Secondary PID, </a:t>
            </a:r>
            <a:r>
              <a:rPr lang="en-US" sz="2200" dirty="0"/>
              <a:t>occurs following invasive intrauterine procedures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97075002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Etiology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N. gonorrhoeae </a:t>
            </a:r>
            <a:r>
              <a:rPr lang="en-US" sz="2200" dirty="0"/>
              <a:t>and </a:t>
            </a:r>
            <a:r>
              <a:rPr lang="en-US" sz="2200" i="1" dirty="0"/>
              <a:t>C. trachomatis.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Rare causes of PID include: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/>
              <a:t>Genital mycoplasmas - </a:t>
            </a:r>
            <a:r>
              <a:rPr lang="pt-BR" sz="2200" i="1" dirty="0"/>
              <a:t>M. genitalium </a:t>
            </a:r>
            <a:endParaRPr lang="pt-B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Anaerobic (</a:t>
            </a:r>
            <a:r>
              <a:rPr lang="en-US" sz="2200" dirty="0" err="1"/>
              <a:t>peptostreptococci</a:t>
            </a:r>
            <a:r>
              <a:rPr lang="en-US" sz="2200" dirty="0"/>
              <a:t>) and facultative organisms (</a:t>
            </a:r>
            <a:r>
              <a:rPr lang="en-US" sz="2200" i="1" dirty="0" err="1"/>
              <a:t>Prevotella</a:t>
            </a:r>
            <a:r>
              <a:rPr lang="en-US" sz="2200" i="1" dirty="0"/>
              <a:t> </a:t>
            </a:r>
            <a:r>
              <a:rPr lang="en-US" sz="2200" dirty="0"/>
              <a:t>species)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i="1" dirty="0"/>
              <a:t>E. coli</a:t>
            </a:r>
            <a:r>
              <a:rPr lang="en-US" sz="2200" dirty="0"/>
              <a:t>, </a:t>
            </a:r>
            <a:r>
              <a:rPr lang="en-US" sz="2200" i="1" dirty="0" err="1"/>
              <a:t>Haemophilus</a:t>
            </a:r>
            <a:r>
              <a:rPr lang="en-US" sz="2200" i="1" dirty="0"/>
              <a:t> </a:t>
            </a:r>
            <a:r>
              <a:rPr lang="en-US" sz="2200" i="1" dirty="0" err="1"/>
              <a:t>influenzae</a:t>
            </a:r>
            <a:r>
              <a:rPr lang="en-US" sz="2200" dirty="0"/>
              <a:t>, and group B streptococci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Secondary to </a:t>
            </a:r>
            <a:r>
              <a:rPr lang="en-US" sz="2200" dirty="0" err="1"/>
              <a:t>hematogenous</a:t>
            </a:r>
            <a:r>
              <a:rPr lang="en-US" sz="2200" dirty="0"/>
              <a:t> dissemination (e.g. tuberculosis or staphylococcal bacteremia).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9779020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Endometritis </a:t>
            </a:r>
          </a:p>
          <a:p>
            <a:pPr>
              <a:lnSpc>
                <a:spcPct val="150000"/>
              </a:lnSpc>
            </a:pPr>
            <a:r>
              <a:rPr lang="en-US" sz="2200" b="1" dirty="0" err="1"/>
              <a:t>Salpingitis</a:t>
            </a:r>
            <a:r>
              <a:rPr lang="en-US" sz="2200" b="1" dirty="0"/>
              <a:t> </a:t>
            </a:r>
            <a:r>
              <a:rPr lang="en-US" sz="2200" dirty="0"/>
              <a:t>(inflammation of the fallopian tube)</a:t>
            </a:r>
          </a:p>
          <a:p>
            <a:pPr>
              <a:lnSpc>
                <a:spcPct val="150000"/>
              </a:lnSpc>
            </a:pPr>
            <a:r>
              <a:rPr lang="en-US" sz="2200" b="1" dirty="0" err="1"/>
              <a:t>Oophoritis</a:t>
            </a:r>
            <a:r>
              <a:rPr lang="en-US" sz="2200" b="1" dirty="0"/>
              <a:t> </a:t>
            </a:r>
            <a:r>
              <a:rPr lang="en-US" sz="2200" dirty="0"/>
              <a:t>(inflammation of ovary) and </a:t>
            </a:r>
            <a:r>
              <a:rPr lang="en-US" sz="2200" dirty="0" err="1"/>
              <a:t>tubo</a:t>
            </a:r>
            <a:r>
              <a:rPr lang="en-US" sz="2200" dirty="0"/>
              <a:t>-ovarian abscess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Extension to peritoneum </a:t>
            </a:r>
            <a:r>
              <a:rPr lang="en-US" sz="2200" dirty="0"/>
              <a:t>can cause peritonitis, </a:t>
            </a:r>
            <a:r>
              <a:rPr lang="en-US" sz="2200" dirty="0" err="1"/>
              <a:t>perihepatitis</a:t>
            </a:r>
            <a:r>
              <a:rPr lang="en-US" sz="2200" dirty="0"/>
              <a:t>, </a:t>
            </a:r>
            <a:r>
              <a:rPr lang="en-US" sz="2200" dirty="0" err="1"/>
              <a:t>perisplenitis</a:t>
            </a:r>
            <a:r>
              <a:rPr lang="en-US" sz="2200" dirty="0"/>
              <a:t>, or pelvic abscess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85719910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Treatment of Pelvic inflammatory disease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Outpatient regimen: </a:t>
            </a:r>
            <a:r>
              <a:rPr lang="en-US" sz="2200" dirty="0"/>
              <a:t>Ceftriaxone (IM once) plus doxycycline (for 14 days) plus metronidazole (for 14 days).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Parenteral regimen: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/>
              <a:t>Cefotetan</a:t>
            </a:r>
            <a:r>
              <a:rPr lang="en-US" sz="2200" dirty="0"/>
              <a:t> or </a:t>
            </a:r>
            <a:r>
              <a:rPr lang="en-US" sz="2200" dirty="0" err="1"/>
              <a:t>cefoxitin</a:t>
            </a:r>
            <a:r>
              <a:rPr lang="en-US" sz="2200" dirty="0"/>
              <a:t> plus doxycycline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Clindamycin plus gentamicin.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43074799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Bartholinitis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Infection of </a:t>
            </a:r>
            <a:r>
              <a:rPr lang="en-US" sz="2200" dirty="0" err="1"/>
              <a:t>bartholin</a:t>
            </a:r>
            <a:r>
              <a:rPr lang="en-US" sz="2200" dirty="0"/>
              <a:t> gland and blockade of its duct.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Mucus-producing gland present on each side of the vaginal orifice; opens through a duct on to the inner surface of the labia minora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Anaerobic and </a:t>
            </a:r>
            <a:r>
              <a:rPr lang="en-US" sz="2200" dirty="0" err="1"/>
              <a:t>polymicrobial</a:t>
            </a:r>
            <a:r>
              <a:rPr lang="en-US" sz="2200" dirty="0"/>
              <a:t> infections originating from normal genital flora -common cause.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95980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of Syphilis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28830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Approximately, 30% of persons who have sexual exposure with an infected partner develop syphilis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Clinically, patients suffering from syphilis pass through four stages if left untreated: primary, secondary, latent and tertiary (or late) stages.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If transmitted vertically, the newborn babies develop a congenital form of syphilis.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18235389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Infections in Pregnancy/Postpartum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Prenatal infections </a:t>
            </a:r>
            <a:r>
              <a:rPr lang="en-US" sz="2200" dirty="0"/>
              <a:t>may be acquired from: </a:t>
            </a:r>
          </a:p>
          <a:p>
            <a:pPr>
              <a:lnSpc>
                <a:spcPct val="150000"/>
              </a:lnSpc>
            </a:pPr>
            <a:r>
              <a:rPr lang="en-US" sz="2200" b="1" dirty="0" err="1"/>
              <a:t>Hematogenous</a:t>
            </a:r>
            <a:r>
              <a:rPr lang="en-US" sz="2200" b="1" dirty="0"/>
              <a:t> route </a:t>
            </a:r>
            <a:r>
              <a:rPr lang="en-US" sz="2200" dirty="0"/>
              <a:t>and then cross placenta to infect fetus or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Ascending genital </a:t>
            </a:r>
            <a:r>
              <a:rPr lang="en-US" sz="2200" dirty="0"/>
              <a:t>tract route from the vagina through ruptured membranes resulting in </a:t>
            </a:r>
            <a:r>
              <a:rPr lang="en-US" sz="2200" b="1" dirty="0" err="1"/>
              <a:t>chorioamnionitis</a:t>
            </a:r>
            <a:r>
              <a:rPr lang="en-US" sz="2200" dirty="0"/>
              <a:t>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239763159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Infections in Pregnancy/Postpartum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Natal (during birth) infections: </a:t>
            </a:r>
            <a:r>
              <a:rPr lang="en-US" sz="2200" dirty="0"/>
              <a:t>Infections transmitted through the infected birth canal during delivery include—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Bacteria: </a:t>
            </a:r>
            <a:r>
              <a:rPr lang="en-US" sz="2200" dirty="0"/>
              <a:t>Group B streptococci, </a:t>
            </a:r>
            <a:r>
              <a:rPr lang="en-US" sz="2200" i="1" dirty="0"/>
              <a:t>E. coli, Listeria monocytogenes, N. gonorrhoeae, C. trachomatis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/>
              <a:t>Viruses: </a:t>
            </a:r>
            <a:r>
              <a:rPr lang="en-US" sz="2200" dirty="0"/>
              <a:t>CMV, HSV, enteroviruses, hepatitis B virus, HIV.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89653023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Infections in Pregnancy/Postpartum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Postpartum infections: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Puerperal sepsis - common in mother during postpartum period.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All the organisms listed under natal infection - cause postpartum infection.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These infections during birth or postpartum period - transmitted to the newborn to cause postnatal infections.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65875270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Group B Streptococcal Infection in Pregnancy</a:t>
            </a:r>
            <a:endParaRPr lang="en-US" sz="28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Streptococcus </a:t>
            </a:r>
            <a:r>
              <a:rPr lang="en-US" sz="2200" i="1" dirty="0" err="1"/>
              <a:t>agalactiae</a:t>
            </a:r>
            <a:r>
              <a:rPr lang="en-US" sz="2200" i="1" dirty="0"/>
              <a:t> </a:t>
            </a:r>
            <a:r>
              <a:rPr lang="en-US" sz="2200" dirty="0"/>
              <a:t>- commensal in maternal genital tract.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Infection in pregnancy - </a:t>
            </a:r>
            <a:r>
              <a:rPr lang="en-US" sz="2200" dirty="0" err="1"/>
              <a:t>peripartum</a:t>
            </a:r>
            <a:r>
              <a:rPr lang="en-US" sz="2200" dirty="0"/>
              <a:t> fever, endometritis and puerperal sepsis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Transmission of organism to the neonate during birth - neonatal sepsis and meningitis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33998643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Group B Streptococcal Infection in Pregnancy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Prevention: </a:t>
            </a:r>
            <a:r>
              <a:rPr lang="en-US" sz="2200" dirty="0"/>
              <a:t>Screening by rectal/vaginal swab culture is recommended at </a:t>
            </a:r>
            <a:br>
              <a:rPr lang="en-US" sz="2200" dirty="0"/>
            </a:br>
            <a:r>
              <a:rPr lang="en-US" sz="2200" dirty="0"/>
              <a:t>35–37 weeks of pregnancy.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Chemoprophylaxis </a:t>
            </a:r>
            <a:r>
              <a:rPr lang="en-US" sz="2200" dirty="0"/>
              <a:t>- penicillin - carrier mothers during delivery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9037134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8821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OTHER GENITAL TRACT INFECTIONS IN</a:t>
            </a:r>
            <a:b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MALES</a:t>
            </a:r>
            <a:endParaRPr lang="en-US" sz="4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21418"/>
      </p:ext>
    </p:extLst>
  </p:cSld>
  <p:clrMapOvr>
    <a:masterClrMapping/>
  </p:clrMapOvr>
  <p:transition>
    <p:fade thruBlk="1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Prostatitis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Prostatitis (inflammation of prostate gland) - caused by both infectious (bacterial agents) and noninfectious means.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Bacterial prostatitis may present in acute or in chronic form.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270340061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Acute Bacterial Prostatitis</a:t>
            </a:r>
            <a:endParaRPr lang="en-US" sz="32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Caused by </a:t>
            </a:r>
            <a:r>
              <a:rPr lang="en-US" sz="2200" i="1" dirty="0"/>
              <a:t>N. gonorrhoeae </a:t>
            </a:r>
            <a:r>
              <a:rPr lang="en-US" sz="2200" dirty="0"/>
              <a:t>and </a:t>
            </a:r>
            <a:r>
              <a:rPr lang="en-US" sz="2200" i="1" dirty="0"/>
              <a:t>C. trachomatis </a:t>
            </a:r>
            <a:r>
              <a:rPr lang="en-US" sz="2200" dirty="0"/>
              <a:t>in males of age &lt;35 years.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 males of &gt;35 years - </a:t>
            </a:r>
            <a:r>
              <a:rPr lang="en-US" sz="2200" dirty="0" err="1"/>
              <a:t>Enterobacteriaceae</a:t>
            </a:r>
            <a:r>
              <a:rPr lang="en-US" sz="2200" dirty="0"/>
              <a:t> and </a:t>
            </a:r>
            <a:r>
              <a:rPr lang="en-US" sz="2200" i="1" dirty="0"/>
              <a:t>Enterococcus.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/>
              <a:t>Manifestations: </a:t>
            </a:r>
            <a:r>
              <a:rPr lang="en-US" sz="2200" dirty="0"/>
              <a:t>Fever, chills, malaise, myalgia, dysuria, pelvic/perineal pain and cloudy urine </a:t>
            </a:r>
          </a:p>
        </p:txBody>
      </p:sp>
    </p:spTree>
    <p:extLst>
      <p:ext uri="{BB962C8B-B14F-4D97-AF65-F5344CB8AC3E}">
        <p14:creationId xmlns:p14="http://schemas.microsoft.com/office/powerpoint/2010/main" val="385052353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Acute Bacterial Prostatitis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Complications: </a:t>
            </a:r>
            <a:r>
              <a:rPr lang="en-US" sz="2200" dirty="0"/>
              <a:t>Bacteremia, epididymitis, prostatic abscess, extension to joints, or rarely proceeds to chronic prostatitis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Treatment: </a:t>
            </a:r>
            <a:r>
              <a:rPr lang="en-US" sz="2200" dirty="0"/>
              <a:t>Ceftriaxone (IM, single dose), followed by doxycycline </a:t>
            </a:r>
            <a:br>
              <a:rPr lang="en-US" sz="2200" dirty="0"/>
            </a:br>
            <a:r>
              <a:rPr lang="en-US" sz="2200" dirty="0"/>
              <a:t>(for 10 days).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84575720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Chronic Prostatitis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Enterobacteriaceae</a:t>
            </a:r>
            <a:r>
              <a:rPr lang="en-US" sz="2200" dirty="0"/>
              <a:t> (80%) and </a:t>
            </a:r>
            <a:r>
              <a:rPr lang="en-US" sz="2200" i="1" dirty="0"/>
              <a:t>Enterococcus </a:t>
            </a:r>
            <a:r>
              <a:rPr lang="en-US" sz="2200" dirty="0"/>
              <a:t>(15%), occasionally by </a:t>
            </a:r>
            <a:r>
              <a:rPr lang="en-US" sz="2200" i="1" dirty="0"/>
              <a:t>Pseudomonas.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/>
              <a:t>Manifestations: </a:t>
            </a:r>
            <a:r>
              <a:rPr lang="en-US" sz="2200" dirty="0"/>
              <a:t>Low grade fever, urinary frequency, dysuria, urgency and perineal discomfort.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Treatment: </a:t>
            </a:r>
            <a:r>
              <a:rPr lang="en-US" sz="2200" dirty="0"/>
              <a:t>Ciprofloxacin or levofloxacin is given for 4 weeks.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3989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Primary Syphilis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28830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Primary (or hard) chancre: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Single painless papule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ulcerated &amp; indurated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Covered by thick exudate rich in spirochetes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Common sites – penis, cervix or labia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Heals within 4–6 weeks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644" y="1589594"/>
            <a:ext cx="3389756" cy="23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7672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Epididymitis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Acute epididymitis - pain, swelling, and inflammation of the epididymis that lasts &lt;6 weeks.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Young men: </a:t>
            </a:r>
            <a:r>
              <a:rPr lang="en-US" sz="2200" i="1" dirty="0"/>
              <a:t>C. trachomatis </a:t>
            </a:r>
            <a:r>
              <a:rPr lang="en-US" sz="2200" dirty="0"/>
              <a:t>and less commonly by </a:t>
            </a:r>
            <a:r>
              <a:rPr lang="en-US" sz="2200" i="1" dirty="0"/>
              <a:t>N. gonorrhoeae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/>
              <a:t>In older men - </a:t>
            </a:r>
            <a:r>
              <a:rPr lang="en-US" sz="2200" dirty="0"/>
              <a:t>Seen following urinary tract instrumentation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 homosexual males: </a:t>
            </a:r>
            <a:r>
              <a:rPr lang="en-US" sz="2200" dirty="0"/>
              <a:t>Epididymitis following </a:t>
            </a:r>
            <a:r>
              <a:rPr lang="en-US" sz="2200" dirty="0" err="1"/>
              <a:t>insertive</a:t>
            </a:r>
            <a:r>
              <a:rPr lang="en-US" sz="2200" dirty="0"/>
              <a:t> rectal intercourse - </a:t>
            </a:r>
            <a:r>
              <a:rPr lang="en-US" sz="2200" dirty="0" err="1"/>
              <a:t>Enterobacteriaceae</a:t>
            </a:r>
            <a:r>
              <a:rPr lang="en-US" sz="2200" dirty="0"/>
              <a:t>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76870233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Epididymitis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Ceftriaxone (single dose IM) followed by doxycycline (for 10 days) - epididymitis caused by </a:t>
            </a:r>
            <a:r>
              <a:rPr lang="en-US" sz="2200" i="1" dirty="0"/>
              <a:t>N. gonorrhoeae </a:t>
            </a:r>
            <a:r>
              <a:rPr lang="en-US" sz="2200" dirty="0"/>
              <a:t>or </a:t>
            </a:r>
            <a:r>
              <a:rPr lang="en-US" sz="2200" i="1" dirty="0"/>
              <a:t>C. trachomatis</a:t>
            </a:r>
            <a:r>
              <a:rPr lang="en-US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Oral levofloxacin - </a:t>
            </a:r>
            <a:r>
              <a:rPr lang="en-US" sz="2200" dirty="0" err="1"/>
              <a:t>Enterobacteriaceae</a:t>
            </a:r>
            <a:r>
              <a:rPr lang="en-US" sz="2200" dirty="0"/>
              <a:t> is suspected.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257406968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Orchitis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Orchitis</a:t>
            </a:r>
            <a:r>
              <a:rPr lang="en-US" sz="2200" dirty="0"/>
              <a:t> (inflammation of the testicles) is uncommon and generally acquired by the blood-borne dissemination of viruses.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Mumps </a:t>
            </a:r>
            <a:r>
              <a:rPr lang="en-US" sz="2200" dirty="0"/>
              <a:t>- etiological agent in most cases.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Testicular pain and swelling following infection.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Infertility following mumps </a:t>
            </a:r>
            <a:r>
              <a:rPr lang="en-US" sz="2200" dirty="0" err="1"/>
              <a:t>orchitis</a:t>
            </a:r>
            <a:r>
              <a:rPr lang="en-US" sz="2200" dirty="0"/>
              <a:t> is very rare. 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65861570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47577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Q1. </a:t>
            </a:r>
            <a:r>
              <a:rPr lang="en-US" sz="2200" dirty="0" err="1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Lugol’s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iodine is used to stain the inclusion body of:</a:t>
            </a:r>
            <a:endParaRPr lang="en-US" sz="2200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/>
              <a:t>Chlamydia trachomatis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 err="1"/>
              <a:t>Chlamydophila</a:t>
            </a:r>
            <a:r>
              <a:rPr lang="en-US" sz="2200" i="1" dirty="0"/>
              <a:t> </a:t>
            </a:r>
            <a:r>
              <a:rPr lang="en-US" sz="2200" i="1" dirty="0" err="1"/>
              <a:t>psittaci</a:t>
            </a:r>
            <a:r>
              <a:rPr lang="en-US" sz="2200" i="1" dirty="0"/>
              <a:t> 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 err="1"/>
              <a:t>Chlamydophila</a:t>
            </a:r>
            <a:r>
              <a:rPr lang="en-US" sz="2200" i="1" dirty="0"/>
              <a:t> pneumoniae 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/>
              <a:t>All of the above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2019517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47577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Q2. </a:t>
            </a:r>
            <a:r>
              <a:rPr lang="en-US" sz="2200" dirty="0"/>
              <a:t>The most commonly used method for isolation of </a:t>
            </a:r>
            <a:r>
              <a:rPr lang="en-US" sz="2200" i="1" dirty="0"/>
              <a:t>Chlamydia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:</a:t>
            </a:r>
            <a:endParaRPr lang="en-US" sz="2200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Culture on artificial media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Culture on Vero cell line 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Inoculation into guinea pig 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Culture on McCoy cell line </a:t>
            </a:r>
            <a:endParaRPr lang="en-US" sz="22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0" y="3756877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Primary Syphilis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Regional (usually inguinal) lymphadenopathy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Painless firm, non-</a:t>
            </a:r>
            <a:r>
              <a:rPr lang="en-IN" sz="2200" dirty="0" err="1"/>
              <a:t>suppurative</a:t>
            </a:r>
            <a:r>
              <a:rPr lang="en-IN" sz="2200" dirty="0"/>
              <a:t>, and often bilateral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May persist for months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If acquired by non-venereal mode -  primary syphilis is presented 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Direct contact → </a:t>
            </a:r>
            <a:r>
              <a:rPr lang="en-IN" sz="2200" dirty="0" err="1"/>
              <a:t>extragenital</a:t>
            </a:r>
            <a:r>
              <a:rPr lang="en-IN" sz="2200" dirty="0"/>
              <a:t>, usually on the fingers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Blood transfusion → primary chancre does not occur</a:t>
            </a:r>
          </a:p>
        </p:txBody>
      </p:sp>
    </p:spTree>
    <p:extLst>
      <p:ext uri="{BB962C8B-B14F-4D97-AF65-F5344CB8AC3E}">
        <p14:creationId xmlns:p14="http://schemas.microsoft.com/office/powerpoint/2010/main" val="111007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Secondary Syphilis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Develops 6-12 weeks after healing of primary lesion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Skin and mucous membranes - commonly affected and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/>
              <a:t>Skin rashes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61" y="2580623"/>
            <a:ext cx="2929219" cy="19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SEXUALLY TRANSMITTED INFECTIONS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The sexually transmitted infections (STIs) are a group of communicable diseases which are transmitted by sexual contact.</a:t>
            </a:r>
          </a:p>
        </p:txBody>
      </p:sp>
    </p:spTree>
    <p:extLst>
      <p:ext uri="{BB962C8B-B14F-4D97-AF65-F5344CB8AC3E}">
        <p14:creationId xmlns:p14="http://schemas.microsoft.com/office/powerpoint/2010/main" val="4001086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Secondary Syphilis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550672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 err="1"/>
              <a:t>Condylomata</a:t>
            </a:r>
            <a:r>
              <a:rPr lang="en-IN" sz="2200" b="1" dirty="0"/>
              <a:t> </a:t>
            </a:r>
            <a:r>
              <a:rPr lang="en-IN" sz="2200" b="1" dirty="0" err="1"/>
              <a:t>lata</a:t>
            </a:r>
            <a:r>
              <a:rPr lang="en-IN" sz="2200" b="1" dirty="0"/>
              <a:t> - </a:t>
            </a:r>
            <a:r>
              <a:rPr lang="en-IN" sz="2200" dirty="0" err="1"/>
              <a:t>Mucocutaneous</a:t>
            </a:r>
            <a:r>
              <a:rPr lang="en-IN" sz="2200" dirty="0"/>
              <a:t> papules coalesce to form large pink to grey lesion in warm moist intertriginous areas (such as perianal region, vulva, and scrotum)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Mucous patches </a:t>
            </a:r>
            <a:r>
              <a:rPr lang="en-IN" sz="2200" dirty="0"/>
              <a:t>(superficial mucosal erosions)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845" y="1719736"/>
            <a:ext cx="3625555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26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Latent Syphilis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55439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Absence of clinical manifestations, positive serological tests,  normal CSF findings.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Patients still infectious – transmitting the infection - bloodstream or </a:t>
            </a:r>
            <a:r>
              <a:rPr lang="en-IN" sz="2200" i="1" dirty="0"/>
              <a:t>in utero</a:t>
            </a:r>
          </a:p>
          <a:p>
            <a:r>
              <a:rPr lang="en-IN" sz="2200" dirty="0"/>
              <a:t>May have one of the following fates: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Persistent lifelong infection (common)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Development of late syphilis (rare)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Spontaneous cure</a:t>
            </a:r>
          </a:p>
        </p:txBody>
      </p:sp>
    </p:spTree>
    <p:extLst>
      <p:ext uri="{BB962C8B-B14F-4D97-AF65-F5344CB8AC3E}">
        <p14:creationId xmlns:p14="http://schemas.microsoft.com/office/powerpoint/2010/main" val="204421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Late or Tertiary Syphilis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 err="1"/>
              <a:t>Gumma</a:t>
            </a:r>
            <a:r>
              <a:rPr lang="en-IN" sz="2200" b="1" dirty="0"/>
              <a:t> (late benign syphilis): </a:t>
            </a:r>
            <a:r>
              <a:rPr lang="en-IN" sz="2200" dirty="0"/>
              <a:t>Locally destructive granulomatous lesions - bone and skin</a:t>
            </a:r>
          </a:p>
          <a:p>
            <a:pPr>
              <a:lnSpc>
                <a:spcPct val="150000"/>
              </a:lnSpc>
            </a:pPr>
            <a:r>
              <a:rPr lang="en-IN" sz="2200" b="1" dirty="0" err="1"/>
              <a:t>Neurosyphilis</a:t>
            </a:r>
            <a:r>
              <a:rPr lang="en-IN" sz="2200" b="1" dirty="0"/>
              <a:t>: </a:t>
            </a:r>
            <a:r>
              <a:rPr lang="en-US" sz="2200" dirty="0"/>
              <a:t>Chronic meningitis, vasculitis, general paresis of insane and </a:t>
            </a:r>
            <a:r>
              <a:rPr lang="en-US" sz="2200" dirty="0" err="1"/>
              <a:t>tabes</a:t>
            </a:r>
            <a:r>
              <a:rPr lang="en-US" sz="2200" dirty="0"/>
              <a:t> dorsalis 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Cardiovascular syphilis: </a:t>
            </a:r>
            <a:r>
              <a:rPr lang="en-IN" sz="2200" dirty="0"/>
              <a:t>Aneurysm of ascending aorta and aortic regurgitation</a:t>
            </a:r>
          </a:p>
        </p:txBody>
      </p:sp>
    </p:spTree>
    <p:extLst>
      <p:ext uri="{BB962C8B-B14F-4D97-AF65-F5344CB8AC3E}">
        <p14:creationId xmlns:p14="http://schemas.microsoft.com/office/powerpoint/2010/main" val="2381464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Congenital Syphilis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Mother-to-fetus transmission can lead to development of various congenital manifestations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790561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Syphilis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Microscopy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Dark ground microscopy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Direct IF staining for </a:t>
            </a:r>
            <a:r>
              <a:rPr lang="en-US" sz="2200" i="1" dirty="0"/>
              <a:t>T. pallidum </a:t>
            </a:r>
            <a:r>
              <a:rPr lang="en-US" sz="2200" dirty="0"/>
              <a:t>(DFA-TP)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Silver impregnation method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err="1"/>
              <a:t>Levaditi</a:t>
            </a:r>
            <a:r>
              <a:rPr lang="en-US" sz="2200" dirty="0"/>
              <a:t> stain (for tissue section)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Fontana stain (smear)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709632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Syphilis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790"/>
          <a:stretch/>
        </p:blipFill>
        <p:spPr>
          <a:xfrm>
            <a:off x="831078" y="1517363"/>
            <a:ext cx="7605277" cy="2154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5508" y="3501112"/>
            <a:ext cx="7605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Direct microscopy of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T. pallidum: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A.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Dark ground microscope;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Direct fluorescent antibody staining for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T. pallidum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(DFA-TP);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C.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Silver impregnation method </a:t>
            </a:r>
          </a:p>
        </p:txBody>
      </p:sp>
    </p:spTree>
    <p:extLst>
      <p:ext uri="{BB962C8B-B14F-4D97-AF65-F5344CB8AC3E}">
        <p14:creationId xmlns:p14="http://schemas.microsoft.com/office/powerpoint/2010/main" val="4225653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Syphilis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Culture: </a:t>
            </a:r>
            <a:r>
              <a:rPr lang="en-US" sz="2200" dirty="0"/>
              <a:t>Not cultivable, maintained in rabbit testes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Serology </a:t>
            </a:r>
            <a:r>
              <a:rPr lang="en-US" sz="2200" dirty="0"/>
              <a:t>(antibody detection):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i="1" dirty="0"/>
              <a:t>Non-</a:t>
            </a:r>
            <a:r>
              <a:rPr lang="en-US" sz="2200" b="1" i="1" dirty="0" err="1"/>
              <a:t>treponemal</a:t>
            </a:r>
            <a:r>
              <a:rPr lang="en-US" sz="2200" b="1" i="1" dirty="0"/>
              <a:t> or STS (standard tests for syphilis): </a:t>
            </a:r>
            <a:r>
              <a:rPr lang="en-US" sz="2200" dirty="0"/>
              <a:t>(</a:t>
            </a:r>
            <a:r>
              <a:rPr lang="en-US" sz="2200" dirty="0" err="1"/>
              <a:t>Reagin</a:t>
            </a:r>
            <a:r>
              <a:rPr lang="en-US" sz="2200" dirty="0"/>
              <a:t> antibodies are detected by using </a:t>
            </a:r>
            <a:r>
              <a:rPr lang="en-US" sz="2200" dirty="0" err="1"/>
              <a:t>cardiolipin</a:t>
            </a:r>
            <a:r>
              <a:rPr lang="en-US" sz="2200" dirty="0"/>
              <a:t> antigen)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i="1" dirty="0"/>
              <a:t>Specific/</a:t>
            </a:r>
            <a:r>
              <a:rPr lang="en-US" sz="2200" b="1" i="1" dirty="0" err="1"/>
              <a:t>Treponemal</a:t>
            </a:r>
            <a:r>
              <a:rPr lang="en-US" sz="2200" b="1" i="1" dirty="0"/>
              <a:t> test: </a:t>
            </a:r>
            <a:r>
              <a:rPr lang="en-US" sz="2200" dirty="0"/>
              <a:t>Specific antibodies are detected by using </a:t>
            </a:r>
            <a:r>
              <a:rPr lang="en-US" sz="2200" i="1" dirty="0"/>
              <a:t>T. pallidum </a:t>
            </a:r>
            <a:r>
              <a:rPr lang="en-US" sz="2200" dirty="0"/>
              <a:t>antigens </a:t>
            </a:r>
          </a:p>
        </p:txBody>
      </p:sp>
    </p:spTree>
    <p:extLst>
      <p:ext uri="{BB962C8B-B14F-4D97-AF65-F5344CB8AC3E}">
        <p14:creationId xmlns:p14="http://schemas.microsoft.com/office/powerpoint/2010/main" val="2419543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Syphilis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/>
              <a:t>Non-</a:t>
            </a:r>
            <a:r>
              <a:rPr lang="en-US" sz="2200" b="1" i="1" dirty="0" err="1"/>
              <a:t>treponemal</a:t>
            </a:r>
            <a:r>
              <a:rPr lang="en-US" sz="2200" b="1" i="1" dirty="0"/>
              <a:t> or STS (standard tests for syphilis): </a:t>
            </a:r>
            <a:r>
              <a:rPr lang="en-US" sz="2200" dirty="0"/>
              <a:t>(</a:t>
            </a:r>
            <a:r>
              <a:rPr lang="en-US" sz="2200" dirty="0" err="1"/>
              <a:t>Reagin</a:t>
            </a:r>
            <a:r>
              <a:rPr lang="en-US" sz="2200" dirty="0"/>
              <a:t> antibodies are detected by using </a:t>
            </a:r>
            <a:r>
              <a:rPr lang="en-US" sz="2200" dirty="0" err="1"/>
              <a:t>cardiolipin</a:t>
            </a:r>
            <a:r>
              <a:rPr lang="en-US" sz="2200" dirty="0"/>
              <a:t> antigen)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VDRL (Venereal disease research laboratory) test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RPR (Rapid plasma </a:t>
            </a:r>
            <a:r>
              <a:rPr lang="en-US" sz="2200" dirty="0" err="1"/>
              <a:t>reagin</a:t>
            </a:r>
            <a:r>
              <a:rPr lang="en-US" sz="2200" dirty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TRUST (toluidine red unheated serum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USR (Unheated serum </a:t>
            </a:r>
            <a:r>
              <a:rPr lang="en-US" sz="2200" dirty="0" err="1"/>
              <a:t>reagin</a:t>
            </a:r>
            <a:r>
              <a:rPr lang="en-US" sz="2200" dirty="0"/>
              <a:t> test).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57672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Syphilis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2" t="-1468" r="53024" b="1468"/>
          <a:stretch/>
        </p:blipFill>
        <p:spPr>
          <a:xfrm>
            <a:off x="612870" y="1232711"/>
            <a:ext cx="4385849" cy="3460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3400" y="22859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8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algn="ctr"/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A.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VDRL slide;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VDRL test results </a:t>
            </a:r>
          </a:p>
        </p:txBody>
      </p:sp>
    </p:spTree>
    <p:extLst>
      <p:ext uri="{BB962C8B-B14F-4D97-AF65-F5344CB8AC3E}">
        <p14:creationId xmlns:p14="http://schemas.microsoft.com/office/powerpoint/2010/main" val="3287888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Syphilis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/>
              <a:t>Specific/</a:t>
            </a:r>
            <a:r>
              <a:rPr lang="en-US" sz="2200" b="1" i="1" dirty="0" err="1"/>
              <a:t>Treponemal</a:t>
            </a:r>
            <a:r>
              <a:rPr lang="en-US" sz="2200" b="1" i="1" dirty="0"/>
              <a:t> test: </a:t>
            </a:r>
            <a:r>
              <a:rPr lang="en-US" sz="2200" dirty="0"/>
              <a:t>Specific antibodies are detected by using </a:t>
            </a:r>
            <a:r>
              <a:rPr lang="en-US" sz="2200" i="1" dirty="0"/>
              <a:t>T. pallidum </a:t>
            </a:r>
            <a:r>
              <a:rPr lang="en-US" sz="2200" dirty="0"/>
              <a:t>antigens: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TPI (</a:t>
            </a:r>
            <a:r>
              <a:rPr lang="en-US" sz="2200" i="1" dirty="0"/>
              <a:t>Treponema pallidum </a:t>
            </a:r>
            <a:r>
              <a:rPr lang="en-US" sz="2200" dirty="0"/>
              <a:t>immobilization test)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FTA-ABS (Fluorescent </a:t>
            </a:r>
            <a:r>
              <a:rPr lang="en-US" sz="2200" dirty="0" err="1"/>
              <a:t>treponemal</a:t>
            </a:r>
            <a:r>
              <a:rPr lang="en-US" sz="2200" dirty="0"/>
              <a:t> antibody absorption test)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TPA (</a:t>
            </a:r>
            <a:r>
              <a:rPr lang="en-US" sz="2200" i="1" dirty="0"/>
              <a:t>T. pallidum </a:t>
            </a:r>
            <a:r>
              <a:rPr lang="en-US" sz="2200" dirty="0"/>
              <a:t>agglutination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TPHA (</a:t>
            </a:r>
            <a:r>
              <a:rPr lang="en-US" sz="2200" i="1" dirty="0"/>
              <a:t>T. pallidum </a:t>
            </a:r>
            <a:r>
              <a:rPr lang="en-US" sz="2200" dirty="0" err="1"/>
              <a:t>hemagglutination</a:t>
            </a:r>
            <a:r>
              <a:rPr lang="en-US" sz="2200" dirty="0"/>
              <a:t> test)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TPPA (</a:t>
            </a:r>
            <a:r>
              <a:rPr lang="en-US" sz="2200" i="1" dirty="0"/>
              <a:t>T. pallidum </a:t>
            </a:r>
            <a:r>
              <a:rPr lang="en-US" sz="2200" dirty="0"/>
              <a:t>particle agglutination test).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15064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SEXUALLY TRANSMITTED INFECTIONS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dirty="0"/>
              <a:t>1. </a:t>
            </a:r>
            <a:r>
              <a:rPr lang="en-US" sz="2200" b="1" dirty="0"/>
              <a:t>Agents causing local manifestations</a:t>
            </a:r>
            <a:r>
              <a:rPr lang="en-US" sz="2200" dirty="0"/>
              <a:t>—called genital tract infections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Lesions common to both sexes: Such as genital ulcers, urethritis, and anorectal lesions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Female genital tract infections: Such as </a:t>
            </a:r>
            <a:r>
              <a:rPr lang="en-US" sz="2200" dirty="0" err="1"/>
              <a:t>vulvovaginitis</a:t>
            </a:r>
            <a:r>
              <a:rPr lang="en-US" sz="2200" dirty="0"/>
              <a:t>, cervicitis and others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Male genital tract infections: Such as prostatitis, epididymitis, and </a:t>
            </a:r>
            <a:r>
              <a:rPr lang="en-US" sz="2200" dirty="0" err="1"/>
              <a:t>orchitis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7298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Testing Algorithm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CDC recommends to use a </a:t>
            </a:r>
            <a:r>
              <a:rPr lang="en-US" sz="2200" b="1" dirty="0"/>
              <a:t>testing algorithm </a:t>
            </a:r>
            <a:r>
              <a:rPr lang="en-US" sz="2200" dirty="0"/>
              <a:t>comprising of non-</a:t>
            </a:r>
            <a:r>
              <a:rPr lang="en-US" sz="2200" dirty="0" err="1"/>
              <a:t>treponemal</a:t>
            </a:r>
            <a:r>
              <a:rPr lang="en-US" sz="2200" dirty="0"/>
              <a:t> test (as screening test), followed by </a:t>
            </a:r>
            <a:r>
              <a:rPr lang="en-US" sz="2200" dirty="0" err="1"/>
              <a:t>treponemal</a:t>
            </a:r>
            <a:r>
              <a:rPr lang="en-US" sz="2200" dirty="0"/>
              <a:t> test (for confirmation) for </a:t>
            </a:r>
            <a:r>
              <a:rPr lang="en-US" sz="2200" dirty="0" err="1"/>
              <a:t>serodiagnosis</a:t>
            </a:r>
            <a:r>
              <a:rPr lang="en-US" sz="2200" dirty="0"/>
              <a:t> of syphilis.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 area with high-prevalence for syphilis, </a:t>
            </a:r>
            <a:r>
              <a:rPr lang="en-US" sz="2200" b="1" dirty="0"/>
              <a:t>reverse algorithm </a:t>
            </a:r>
            <a:r>
              <a:rPr lang="en-US" sz="2200" dirty="0"/>
              <a:t>- cost-effective where a </a:t>
            </a:r>
            <a:r>
              <a:rPr lang="en-US" sz="2200" dirty="0" err="1"/>
              <a:t>treponemal</a:t>
            </a:r>
            <a:r>
              <a:rPr lang="en-US" sz="2200" dirty="0"/>
              <a:t> test is performed first, followed by non-</a:t>
            </a:r>
            <a:r>
              <a:rPr lang="en-US" sz="2200" dirty="0" err="1"/>
              <a:t>treponemal</a:t>
            </a:r>
            <a:r>
              <a:rPr lang="en-US" sz="2200" dirty="0"/>
              <a:t> test.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623620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Testing Algorithm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Testing for syphilis in pregnancy: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Every pregnant woman - undergo a non-</a:t>
            </a:r>
            <a:r>
              <a:rPr lang="en-US" sz="2200" dirty="0" err="1"/>
              <a:t>treponemal</a:t>
            </a:r>
            <a:r>
              <a:rPr lang="en-US" sz="2200" dirty="0"/>
              <a:t> screening test at her first antenatal visit and, if there is high-risk of exposure, again retested at the third trimester and at delivery.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233220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Syphilis and HIV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Both syphilis and HIV affect each other’s pathogenesis.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Genital syphilis facilitates transmission of HIV through the abraded mucosa </a:t>
            </a:r>
            <a:br>
              <a:rPr lang="en-US" sz="2200" dirty="0"/>
            </a:br>
            <a:r>
              <a:rPr lang="en-US" sz="2200" dirty="0"/>
              <a:t>(2 to 5 fold increased risk)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Patient with HIV, if develops syphilis later → rapid progression to late stages of syphilis and neurological involvement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485388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Syphilis and HIV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Problems in the diagnosis of syphilis in HIV infected people are: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Confusing clinical picture, Lack of serologic response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Unusually high </a:t>
            </a:r>
            <a:r>
              <a:rPr lang="en-IN" sz="2200" dirty="0" err="1"/>
              <a:t>titers</a:t>
            </a:r>
            <a:r>
              <a:rPr lang="en-IN" sz="2200" dirty="0"/>
              <a:t> in non-</a:t>
            </a:r>
            <a:r>
              <a:rPr lang="en-IN" sz="2200" dirty="0" err="1"/>
              <a:t>treponemal</a:t>
            </a:r>
            <a:r>
              <a:rPr lang="en-IN" sz="2200" dirty="0"/>
              <a:t> tests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Failure of non-</a:t>
            </a:r>
            <a:r>
              <a:rPr lang="en-IN" sz="2200" dirty="0" err="1"/>
              <a:t>treponemal</a:t>
            </a:r>
            <a:r>
              <a:rPr lang="en-IN" sz="2200" dirty="0"/>
              <a:t> test </a:t>
            </a:r>
            <a:r>
              <a:rPr lang="en-IN" sz="2200" dirty="0" err="1"/>
              <a:t>titers</a:t>
            </a:r>
            <a:r>
              <a:rPr lang="en-IN" sz="2200" dirty="0"/>
              <a:t> to decline even after treatment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Disappearance of </a:t>
            </a:r>
            <a:r>
              <a:rPr lang="en-IN" sz="2200" dirty="0" err="1"/>
              <a:t>treponemal</a:t>
            </a:r>
            <a:r>
              <a:rPr lang="en-IN" sz="2200" dirty="0"/>
              <a:t> test reactivity over time</a:t>
            </a:r>
          </a:p>
        </p:txBody>
      </p:sp>
    </p:spTree>
    <p:extLst>
      <p:ext uri="{BB962C8B-B14F-4D97-AF65-F5344CB8AC3E}">
        <p14:creationId xmlns:p14="http://schemas.microsoft.com/office/powerpoint/2010/main" val="106186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Syphilis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Penicillin </a:t>
            </a:r>
            <a:r>
              <a:rPr lang="en-US" dirty="0"/>
              <a:t>- drug of choice for all the stages of syphilis: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Primary, secondary, or early latent syphilis: single dose of Penicillin G 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Late latent CVS or benign tertiary stage: penicillin G is given single dose weekly for 3 weeks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Neurosyphilis</a:t>
            </a:r>
            <a:r>
              <a:rPr lang="en-US" dirty="0"/>
              <a:t> -aqueous crystalline or procaine penicillin G is given for 10–14 days.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6507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Syphilis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Alternative drug is used in patients with penicillin allergy: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Primary, secondary, latent, CVS or benign tertiary syphilis - tetracycline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 err="1"/>
              <a:t>Neurosyphilis</a:t>
            </a:r>
            <a:r>
              <a:rPr lang="en-IN" sz="2200" dirty="0"/>
              <a:t> or pregnancy or associated HIV - desensitization to penicillin</a:t>
            </a:r>
          </a:p>
        </p:txBody>
      </p:sp>
    </p:spTree>
    <p:extLst>
      <p:ext uri="{BB962C8B-B14F-4D97-AF65-F5344CB8AC3E}">
        <p14:creationId xmlns:p14="http://schemas.microsoft.com/office/powerpoint/2010/main" val="2553555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Evaluation after Treatment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Non-</a:t>
            </a:r>
            <a:r>
              <a:rPr lang="en-IN" sz="2200" dirty="0" err="1"/>
              <a:t>treponemal</a:t>
            </a:r>
            <a:r>
              <a:rPr lang="en-IN" sz="2200" dirty="0"/>
              <a:t> tests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For primary and secondary syphilis: </a:t>
            </a:r>
            <a:r>
              <a:rPr lang="en-IN" sz="2200" dirty="0"/>
              <a:t>At least fourfold decline in the </a:t>
            </a:r>
            <a:r>
              <a:rPr lang="en-IN" sz="2200" dirty="0" err="1"/>
              <a:t>titer</a:t>
            </a:r>
            <a:r>
              <a:rPr lang="en-IN" sz="2200" dirty="0"/>
              <a:t> by </a:t>
            </a:r>
            <a:br>
              <a:rPr lang="en-IN" sz="2200" dirty="0"/>
            </a:br>
            <a:r>
              <a:rPr lang="en-IN" sz="2200" dirty="0"/>
              <a:t>the third or fourth month and an eightfold decline in the </a:t>
            </a:r>
            <a:r>
              <a:rPr lang="en-IN" sz="2200" dirty="0" err="1"/>
              <a:t>titer</a:t>
            </a:r>
            <a:r>
              <a:rPr lang="en-IN" sz="2200" dirty="0"/>
              <a:t> by sixth to </a:t>
            </a:r>
            <a:br>
              <a:rPr lang="en-IN" sz="2200" dirty="0"/>
            </a:br>
            <a:r>
              <a:rPr lang="en-IN" sz="2200" dirty="0"/>
              <a:t>eighth month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Latent or late syphilis, or patients with multiple episodes of syphilis: </a:t>
            </a:r>
            <a:r>
              <a:rPr lang="en-IN" sz="2200" dirty="0"/>
              <a:t>Gradual decline in </a:t>
            </a:r>
            <a:r>
              <a:rPr lang="en-IN" sz="2200" dirty="0" err="1"/>
              <a:t>titer</a:t>
            </a:r>
            <a:r>
              <a:rPr lang="en-IN" sz="2200" dirty="0"/>
              <a:t>, low </a:t>
            </a:r>
            <a:r>
              <a:rPr lang="en-IN" sz="2200" dirty="0" err="1"/>
              <a:t>titers</a:t>
            </a:r>
            <a:r>
              <a:rPr lang="en-IN" sz="2200" dirty="0"/>
              <a:t> may persist for years</a:t>
            </a:r>
          </a:p>
        </p:txBody>
      </p:sp>
    </p:spTree>
    <p:extLst>
      <p:ext uri="{BB962C8B-B14F-4D97-AF65-F5344CB8AC3E}">
        <p14:creationId xmlns:p14="http://schemas.microsoft.com/office/powerpoint/2010/main" val="2920084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243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CHANCROID (HAEMOPHILUS DUCREYI)</a:t>
            </a:r>
            <a:endParaRPr lang="en-US" sz="40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45600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CHANCROID (HAEMOPHILUS DUCREYI)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577088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 err="1"/>
              <a:t>Chancroid</a:t>
            </a:r>
            <a:r>
              <a:rPr lang="en-IN" sz="2200" b="1" dirty="0"/>
              <a:t> (or soft chancre) - sexually transmitted infection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Painful genital ulceration that bleeds easily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No inflammation of  surrounding skin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Enlarged, tender inguinal lymph nodes (bubo)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80" y="1480763"/>
            <a:ext cx="3130959" cy="22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8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Common cause of genital ulcers in developing countries.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Transmission predominantly heterosexual 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Males to females ratio - 3:1 to 25:1</a:t>
            </a:r>
          </a:p>
          <a:p>
            <a:pPr>
              <a:lnSpc>
                <a:spcPct val="150000"/>
              </a:lnSpc>
            </a:pPr>
            <a:r>
              <a:rPr lang="en-IN" sz="2200" dirty="0" err="1"/>
              <a:t>Chancroid</a:t>
            </a:r>
            <a:r>
              <a:rPr lang="en-IN" sz="2200" dirty="0"/>
              <a:t> and HIV: </a:t>
            </a:r>
            <a:r>
              <a:rPr lang="en-US" sz="2200" dirty="0" err="1"/>
              <a:t>Chancroid</a:t>
            </a:r>
            <a:r>
              <a:rPr lang="en-US" sz="2200" dirty="0"/>
              <a:t> increases both the efficiency of transmission and the degree of susceptibility to HIV infection. </a:t>
            </a:r>
            <a:endParaRPr lang="en-IN" sz="2200" dirty="0"/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30034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SEXUALLY TRANSMITTED INFECTIONS</a:t>
            </a:r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2. </a:t>
            </a:r>
            <a:r>
              <a:rPr lang="en-US" sz="2200" b="1" dirty="0"/>
              <a:t>Agents causing systemic manifestations </a:t>
            </a:r>
            <a:r>
              <a:rPr lang="en-US" sz="2200" dirty="0"/>
              <a:t>without producing local manifestations (e.g. HIV, hepatitis B and C).</a:t>
            </a:r>
          </a:p>
        </p:txBody>
      </p:sp>
    </p:spTree>
    <p:extLst>
      <p:ext uri="{BB962C8B-B14F-4D97-AF65-F5344CB8AC3E}">
        <p14:creationId xmlns:p14="http://schemas.microsoft.com/office/powerpoint/2010/main" val="751917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Specimens: </a:t>
            </a:r>
            <a:r>
              <a:rPr lang="en-IN" sz="2200" dirty="0"/>
              <a:t>Exudate or swab from the edge of the ulcer and lymph node aspirate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Direct microscopy: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Pleomorphic gram-negative coccobacillus; occurs in groups or in parallel chains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Bipolar staining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b="1" dirty="0"/>
              <a:t>School of fish or rail road track appearance.</a:t>
            </a:r>
            <a:endParaRPr lang="en-IN" sz="2200" dirty="0"/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112019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2200" b="1" dirty="0"/>
              <a:t>Culture: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Requires factor X (hemin), but not factor V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Rabbit blood agar/chocolate agar enriched with 1% </a:t>
            </a:r>
            <a:r>
              <a:rPr lang="en-IN" sz="2200" dirty="0" err="1"/>
              <a:t>isovitalex</a:t>
            </a:r>
            <a:r>
              <a:rPr lang="en-IN" sz="2200" dirty="0"/>
              <a:t> and made selective by adding vancomycin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 err="1"/>
              <a:t>Chorioallantoic</a:t>
            </a:r>
            <a:r>
              <a:rPr lang="en-IN" sz="2200" dirty="0"/>
              <a:t> membrane of the chick embryo</a:t>
            </a:r>
          </a:p>
          <a:p>
            <a:r>
              <a:rPr lang="en-IN" sz="2200" b="1" dirty="0"/>
              <a:t>Optimum conditions - </a:t>
            </a:r>
            <a:r>
              <a:rPr lang="en-IN" sz="2200" dirty="0"/>
              <a:t>10% CO2, high humidity &amp; incubation at 35°C for 2–8 days</a:t>
            </a:r>
          </a:p>
          <a:p>
            <a:r>
              <a:rPr lang="en-IN" sz="2200" b="1" dirty="0"/>
              <a:t>Biochemical reactions:  </a:t>
            </a:r>
            <a:r>
              <a:rPr lang="en-IN" sz="2200" i="1" dirty="0"/>
              <a:t>biochemically </a:t>
            </a:r>
            <a:r>
              <a:rPr lang="en-IN" sz="2200" dirty="0"/>
              <a:t>inert</a:t>
            </a: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321552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Slide agglutination test: </a:t>
            </a:r>
            <a:r>
              <a:rPr lang="en-IN" sz="2200" dirty="0"/>
              <a:t>specific antiserum confirmative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Multiplex PCR assay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391617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</a:t>
            </a:r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Chancroid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Drug of choice: Azithromycin (1g oral; single dose)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Alternative drugs: Ceftriaxone, ciprofloxacin or erythromycin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Treatment of all the sexual partners is essential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123454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243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HERPES GENITALIS</a:t>
            </a:r>
            <a:endParaRPr lang="en-US" sz="5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99638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HERPES GENITALIS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Genital herpes is caused by herpes simplex viruses (HSV- 1 and 2).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Produce widespread disease - cutaneous, </a:t>
            </a:r>
            <a:r>
              <a:rPr lang="en-US" sz="2200" dirty="0" err="1"/>
              <a:t>mucocutaneous</a:t>
            </a:r>
            <a:r>
              <a:rPr lang="en-US" sz="2200" dirty="0"/>
              <a:t> and systemic diseases.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Genital ulcers: </a:t>
            </a:r>
            <a:r>
              <a:rPr lang="en-US" sz="2200" dirty="0"/>
              <a:t>Characterized by multiple, painful, bilateral (widely spaced), tiny vesicular ulcers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Inguinal lymphadenopathy</a:t>
            </a:r>
            <a:r>
              <a:rPr lang="en-US" sz="2200" dirty="0"/>
              <a:t>: Enlarged, tender, firm, often bilateral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746248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HERPES GENITALIS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Recurrent episodes </a:t>
            </a:r>
            <a:r>
              <a:rPr lang="en-US" sz="2200" dirty="0"/>
              <a:t>- milder and recover faster than primary genital herpes.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Associated symptoms </a:t>
            </a:r>
            <a:r>
              <a:rPr lang="en-US" sz="2200" dirty="0"/>
              <a:t>- fever, headache, malaise, myalgia, itching, dysuria, vaginal and urethral discharge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Other genital infections </a:t>
            </a:r>
            <a:r>
              <a:rPr lang="en-US" sz="2200" dirty="0"/>
              <a:t>: Urethritis, </a:t>
            </a:r>
            <a:r>
              <a:rPr lang="en-US" sz="2200" dirty="0" err="1"/>
              <a:t>vulvovaginitis</a:t>
            </a:r>
            <a:r>
              <a:rPr lang="en-US" sz="2200" dirty="0"/>
              <a:t>, cervicitis, endometritis and </a:t>
            </a:r>
            <a:r>
              <a:rPr lang="en-US" sz="2200" dirty="0" err="1"/>
              <a:t>salpingitis</a:t>
            </a:r>
            <a:r>
              <a:rPr lang="en-US" sz="2200" dirty="0"/>
              <a:t>, rectal (HSV </a:t>
            </a:r>
            <a:r>
              <a:rPr lang="en-US" sz="2200" dirty="0" err="1"/>
              <a:t>proctitis</a:t>
            </a:r>
            <a:r>
              <a:rPr lang="en-US" sz="2200" dirty="0"/>
              <a:t>) and perianal infections following rectal intercourse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061507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HERPES GENITALIS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Laboratory diagnosis: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Staining of scrapings </a:t>
            </a:r>
            <a:r>
              <a:rPr lang="en-US" sz="2200" dirty="0"/>
              <a:t>from the base of the lesions with Giemsa’s (</a:t>
            </a:r>
            <a:r>
              <a:rPr lang="en-US" sz="2200" dirty="0" err="1"/>
              <a:t>Tzanck</a:t>
            </a:r>
            <a:r>
              <a:rPr lang="en-US" sz="2200" dirty="0"/>
              <a:t> preparation), or </a:t>
            </a:r>
            <a:r>
              <a:rPr lang="en-US" sz="2200" dirty="0" err="1"/>
              <a:t>Papanicolaou’s</a:t>
            </a:r>
            <a:r>
              <a:rPr lang="en-US" sz="2200" dirty="0"/>
              <a:t> stain - giant cells or </a:t>
            </a:r>
            <a:r>
              <a:rPr lang="en-US" sz="2200" dirty="0" err="1"/>
              <a:t>intranuclear</a:t>
            </a:r>
            <a:r>
              <a:rPr lang="en-US" sz="2200" dirty="0"/>
              <a:t> inclusions of HSV infection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Viral antigen </a:t>
            </a:r>
            <a:r>
              <a:rPr lang="en-US" sz="2200" dirty="0"/>
              <a:t>(by direct IF) </a:t>
            </a:r>
            <a:r>
              <a:rPr lang="en-US" sz="2200" b="1" dirty="0"/>
              <a:t>or viral DNA </a:t>
            </a:r>
            <a:r>
              <a:rPr lang="en-US" sz="2200" dirty="0"/>
              <a:t>(by PCR) - detected in scrapings from lesions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254601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HERPES GENITALIS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Laboratory diagnosis </a:t>
            </a:r>
            <a:r>
              <a:rPr lang="en-US" sz="1600" b="1" dirty="0"/>
              <a:t>(Cont..):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Multiplex platforms </a:t>
            </a:r>
            <a:r>
              <a:rPr lang="en-US" sz="2200" dirty="0"/>
              <a:t>of PCR and real-time PCR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Isolation </a:t>
            </a:r>
            <a:r>
              <a:rPr lang="en-US" sz="2200" dirty="0"/>
              <a:t>of the virus in scrapings from lesions.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342706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Genital herpes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Effective drugs in genital herpes - acyclovir, </a:t>
            </a:r>
            <a:r>
              <a:rPr lang="en-US" sz="2200" dirty="0" err="1"/>
              <a:t>valacyclovir</a:t>
            </a:r>
            <a:r>
              <a:rPr lang="en-US" sz="2200" dirty="0"/>
              <a:t>, or </a:t>
            </a:r>
            <a:r>
              <a:rPr lang="en-US" sz="2200" dirty="0" err="1"/>
              <a:t>famciclovir</a:t>
            </a:r>
            <a:r>
              <a:rPr lang="en-US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First episode: </a:t>
            </a:r>
            <a:r>
              <a:rPr lang="en-US" sz="2200" dirty="0"/>
              <a:t>Oral acyclovir is given for 7-14 days.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IV acyclovir - severe disease or associated neurologic complications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Recurrent genital herpes: </a:t>
            </a:r>
            <a:r>
              <a:rPr lang="en-US" sz="2200" dirty="0"/>
              <a:t>Short-course (1 to 3 day) regimens.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4595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Causative agents of sexually transmitted infections </a:t>
            </a:r>
            <a:r>
              <a:rPr lang="en-US" sz="2800" b="0" i="1" dirty="0">
                <a:latin typeface="Roboto Condensed Light" panose="020B0604020202020204" charset="0"/>
                <a:ea typeface="Roboto Condensed Light" panose="020B0604020202020204" charset="0"/>
              </a:rPr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699738"/>
              </p:ext>
            </p:extLst>
          </p:nvPr>
        </p:nvGraphicFramePr>
        <p:xfrm>
          <a:off x="833120" y="1239359"/>
          <a:ext cx="7477760" cy="352790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47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1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tabLst>
                          <a:tab pos="311404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Agents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causing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local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manifestations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(genital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tract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infections)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 both sexes: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Genito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-ulcerative disease: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Syphilis: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Caused by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Treponema</a:t>
                      </a:r>
                      <a:r>
                        <a:rPr lang="en-US" sz="1400" i="1" spc="-6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pallidum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Symbol" panose="05050102010706020507" pitchFamily="18" charset="2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Chancroid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Caused by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Haemophilus</a:t>
                      </a:r>
                      <a:r>
                        <a:rPr lang="en-US" sz="1400" i="1" spc="-15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ducreyi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Symbol" panose="05050102010706020507" pitchFamily="18" charset="2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Genital</a:t>
                      </a:r>
                      <a:r>
                        <a:rPr lang="en-US" sz="1400" b="1" spc="-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herpes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: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Caused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by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herpes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simplex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viruses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Lymphogranuloma </a:t>
                      </a:r>
                      <a:r>
                        <a:rPr lang="en-US" sz="1400" b="1" spc="-2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venereum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: 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Caused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by </a:t>
                      </a:r>
                      <a:r>
                        <a:rPr lang="en-US" sz="1400" i="1" spc="-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Chlamydia</a:t>
                      </a:r>
                      <a:r>
                        <a:rPr lang="en-US" sz="1400" i="1" spc="-15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spc="-2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trachomatis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Symbol" panose="05050102010706020507" pitchFamily="18" charset="2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Donovanosis: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Caused by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Klebsiella</a:t>
                      </a:r>
                      <a:r>
                        <a:rPr lang="en-US" sz="1400" i="1" spc="-16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granulomatis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Symbol" panose="05050102010706020507" pitchFamily="18" charset="2"/>
                      </a:endParaRPr>
                    </a:p>
                    <a:p>
                      <a:pPr marL="444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Urethritis: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Gonococcal urethritis: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Caused by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Neisseria</a:t>
                      </a:r>
                      <a:r>
                        <a:rPr lang="en-US" sz="1400" i="1" spc="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gonorrhoeae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Symbol" panose="05050102010706020507" pitchFamily="18" charset="2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8097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Non-gonococcal urethritis (NGU)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: Caused</a:t>
                      </a:r>
                      <a:r>
                        <a:rPr lang="en-US" sz="1400" spc="-10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by</a:t>
                      </a: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700"/>
                        <a:buFont typeface="Wingdings" panose="05000000000000000000" pitchFamily="2" charset="2"/>
                        <a:buChar char="v"/>
                        <a:tabLst>
                          <a:tab pos="273050" algn="l"/>
                        </a:tabLs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Chlamydia trachomatis</a:t>
                      </a:r>
                      <a:r>
                        <a:rPr lang="en-US" sz="1400" i="1" spc="-5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(D-K)</a:t>
                      </a:r>
                    </a:p>
                    <a:p>
                      <a:pPr marL="742950" marR="170815" lvl="1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700"/>
                        <a:buFont typeface="Wingdings" panose="05000000000000000000" pitchFamily="2" charset="2"/>
                        <a:buChar char="v"/>
                        <a:tabLst>
                          <a:tab pos="2730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Genital</a:t>
                      </a:r>
                      <a:r>
                        <a:rPr lang="en-US" sz="1400" spc="-2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mycoplasmas:</a:t>
                      </a:r>
                      <a:r>
                        <a:rPr lang="en-US" sz="1400" spc="-4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Ureaplasma</a:t>
                      </a:r>
                      <a:r>
                        <a:rPr lang="en-US" sz="1400" i="1" spc="-4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urealyticum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,</a:t>
                      </a:r>
                      <a:r>
                        <a:rPr lang="en-US" sz="1400" i="1" spc="-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Mycoplasma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genitalium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, M.</a:t>
                      </a:r>
                      <a:r>
                        <a:rPr lang="en-US" sz="1400" i="1" spc="-8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hominis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Wingdings" panose="05000000000000000000" pitchFamily="2" charset="2"/>
                      </a:endParaRP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700"/>
                        <a:buFont typeface="Wingdings" panose="05000000000000000000" pitchFamily="2" charset="2"/>
                        <a:buChar char="v"/>
                        <a:tabLst>
                          <a:tab pos="2730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Herpes simplex</a:t>
                      </a:r>
                      <a:r>
                        <a:rPr lang="en-US" sz="1400" spc="-5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virus</a:t>
                      </a: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700"/>
                        <a:buFont typeface="Wingdings" panose="05000000000000000000" pitchFamily="2" charset="2"/>
                        <a:buChar char="v"/>
                        <a:tabLst>
                          <a:tab pos="273050" algn="l"/>
                        </a:tabLs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Candida</a:t>
                      </a:r>
                      <a:r>
                        <a:rPr lang="en-US" sz="1400" i="1" spc="-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albicans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Wingdings" panose="05000000000000000000" pitchFamily="2" charset="2"/>
                      </a:endParaRP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700"/>
                        <a:buFont typeface="Wingdings" panose="05000000000000000000" pitchFamily="2" charset="2"/>
                        <a:buChar char="v"/>
                        <a:tabLst>
                          <a:tab pos="273050" algn="l"/>
                        </a:tabLs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Trichomonas</a:t>
                      </a:r>
                      <a:r>
                        <a:rPr lang="en-US" sz="1400" i="1" spc="-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vaginalis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Wingdings" panose="05000000000000000000" pitchFamily="2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1706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60746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LYMPHOGRANULOMA VENEREUM (LGV)</a:t>
            </a:r>
            <a:endParaRPr lang="en-US" sz="4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80795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LYMPHOGRANULOMA VENEREUM (LGV)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Lymphogranuloma venereum (LGV) is an invasive systemic sexually transmitted infection, caused by </a:t>
            </a:r>
            <a:r>
              <a:rPr lang="en-US" sz="2200" i="1" dirty="0"/>
              <a:t>Chlamydia trachomatis </a:t>
            </a:r>
            <a:r>
              <a:rPr lang="en-US" sz="2200" dirty="0"/>
              <a:t>serovars L1, L2, </a:t>
            </a:r>
            <a:br>
              <a:rPr lang="en-US" sz="2200" dirty="0"/>
            </a:br>
            <a:r>
              <a:rPr lang="en-US" sz="2200" dirty="0"/>
              <a:t>and L3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58075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LYMPHOGRANULOMA VENEREUM (LGV) </a:t>
            </a:r>
            <a:b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Clinical course passes in three stages: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First stage: </a:t>
            </a:r>
            <a:r>
              <a:rPr lang="en-IN" sz="2200" dirty="0"/>
              <a:t>Painless papule, ulcer or vesicle on penis or vulva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Second stage: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b="1" dirty="0"/>
              <a:t>Bubo - </a:t>
            </a:r>
            <a:r>
              <a:rPr lang="en-IN" sz="2200" dirty="0"/>
              <a:t>Enlarged, tender &amp; soft Inguinal lymph nodes</a:t>
            </a:r>
            <a:endParaRPr lang="en-IN" sz="22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b="1" dirty="0"/>
              <a:t>Fistulae </a:t>
            </a:r>
            <a:r>
              <a:rPr lang="en-IN" sz="2200" dirty="0"/>
              <a:t>- Buboes breakdown -discharge - spread - chronic fistulae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b="1" dirty="0"/>
              <a:t>Systemic symptoms </a:t>
            </a:r>
            <a:r>
              <a:rPr lang="en-IN" sz="2200" dirty="0"/>
              <a:t>- fever, headache and myalgia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2484787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LYMPHOGRANULOMA VENEREUM (LGV) </a:t>
            </a:r>
            <a:b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Third stage: </a:t>
            </a:r>
            <a:r>
              <a:rPr lang="en-IN" sz="2200" dirty="0"/>
              <a:t>in untreated cases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Rectal stricture or rectovaginal and rectal fistulae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 err="1"/>
              <a:t>Esthiomene</a:t>
            </a:r>
            <a:r>
              <a:rPr lang="en-IN" sz="2200" dirty="0"/>
              <a:t> - </a:t>
            </a:r>
            <a:r>
              <a:rPr lang="en-IN" sz="2200" dirty="0" err="1"/>
              <a:t>edematous</a:t>
            </a:r>
            <a:r>
              <a:rPr lang="en-IN" sz="2200" dirty="0"/>
              <a:t> granulomatous hypertrophy of vulva, scrotum or penis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Elephantiasis of the vulva or scrotum</a:t>
            </a:r>
          </a:p>
        </p:txBody>
      </p:sp>
    </p:spTree>
    <p:extLst>
      <p:ext uri="{BB962C8B-B14F-4D97-AF65-F5344CB8AC3E}">
        <p14:creationId xmlns:p14="http://schemas.microsoft.com/office/powerpoint/2010/main" val="26026071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LYMPHOGRANULOMA VENEREUM (LGV) </a:t>
            </a:r>
            <a:b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Diagnosis </a:t>
            </a:r>
            <a:r>
              <a:rPr lang="en-US" dirty="0"/>
              <a:t>- based on serology; biopsy is contraindicated - risk of sinus tract formation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NAAT: </a:t>
            </a:r>
            <a:r>
              <a:rPr lang="en-US" i="1" dirty="0"/>
              <a:t>C. trachomatis </a:t>
            </a:r>
            <a:r>
              <a:rPr lang="en-US" dirty="0"/>
              <a:t>will be positive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Antibody detection </a:t>
            </a:r>
            <a:r>
              <a:rPr lang="en-US" dirty="0"/>
              <a:t>by ELISA or </a:t>
            </a:r>
            <a:r>
              <a:rPr lang="en-US" dirty="0" err="1"/>
              <a:t>microimmunofluorescence</a:t>
            </a:r>
            <a:r>
              <a:rPr lang="en-US" dirty="0"/>
              <a:t> (MIF)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Direct detection of </a:t>
            </a:r>
            <a:r>
              <a:rPr lang="en-US" b="1" dirty="0"/>
              <a:t>inclusion bodies </a:t>
            </a:r>
            <a:r>
              <a:rPr lang="en-US" dirty="0"/>
              <a:t>by direct IF or for culture confirmation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2312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LYMPHOGRANULOMA VENEREUM (LGV) </a:t>
            </a:r>
            <a:b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Frei test: </a:t>
            </a:r>
            <a:r>
              <a:rPr lang="en-US" sz="2200" dirty="0"/>
              <a:t>Skin test, used in the past - demonstrate type IV hypersensitivity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Treatment: </a:t>
            </a:r>
            <a:r>
              <a:rPr lang="en-US" sz="2200" dirty="0"/>
              <a:t>Longer treatment course – necessary.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Doxycycline for 21 days - drug of choice.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Azithromycin (weekly once for 3 weeks) - alternatively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7797295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9410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DONOVANOSIS</a:t>
            </a:r>
            <a:endParaRPr lang="en-US" sz="66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57317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DONOVANOSIS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Also called </a:t>
            </a:r>
            <a:r>
              <a:rPr lang="en-IN" sz="2200" i="1" dirty="0"/>
              <a:t>granuloma </a:t>
            </a:r>
            <a:r>
              <a:rPr lang="en-IN" sz="2200" i="1" dirty="0" err="1"/>
              <a:t>inguinale</a:t>
            </a:r>
            <a:r>
              <a:rPr lang="en-IN" sz="2200" dirty="0"/>
              <a:t>, an </a:t>
            </a:r>
            <a:r>
              <a:rPr lang="en-IN" sz="2200" b="1" dirty="0"/>
              <a:t>STD</a:t>
            </a:r>
          </a:p>
          <a:p>
            <a:pPr>
              <a:lnSpc>
                <a:spcPct val="150000"/>
              </a:lnSpc>
            </a:pPr>
            <a:r>
              <a:rPr lang="en-IN" sz="2200" i="1" dirty="0" err="1"/>
              <a:t>Klebsiella</a:t>
            </a:r>
            <a:r>
              <a:rPr lang="en-IN" sz="2200" i="1" dirty="0"/>
              <a:t> </a:t>
            </a:r>
            <a:r>
              <a:rPr lang="en-IN" sz="2200" i="1" dirty="0" err="1"/>
              <a:t>granulomatis</a:t>
            </a:r>
            <a:r>
              <a:rPr lang="en-IN" sz="2200" i="1" dirty="0"/>
              <a:t> (</a:t>
            </a:r>
            <a:r>
              <a:rPr lang="en-IN" sz="2200" dirty="0"/>
              <a:t>old name - </a:t>
            </a:r>
            <a:r>
              <a:rPr lang="en-IN" sz="2200" i="1" dirty="0" err="1"/>
              <a:t>Calymmatobacterium</a:t>
            </a:r>
            <a:r>
              <a:rPr lang="en-IN" sz="2200" i="1" dirty="0"/>
              <a:t> </a:t>
            </a:r>
            <a:r>
              <a:rPr lang="en-IN" sz="2200" i="1" dirty="0" err="1"/>
              <a:t>granulomatis</a:t>
            </a:r>
            <a:r>
              <a:rPr lang="en-IN" sz="2200" i="1" dirty="0"/>
              <a:t>)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1882 – McLeod </a:t>
            </a:r>
            <a:r>
              <a:rPr lang="en-IN" sz="2200" dirty="0"/>
              <a:t>- first described disease in Kolkata (Calcutta)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1905 -  Charles Donovan </a:t>
            </a:r>
            <a:r>
              <a:rPr lang="en-IN" sz="2200" dirty="0"/>
              <a:t>in Chennai (Madras)  demonstrated </a:t>
            </a:r>
            <a:r>
              <a:rPr lang="en-IN" sz="2200" b="1" dirty="0"/>
              <a:t>“Donovan bodies” </a:t>
            </a:r>
            <a:r>
              <a:rPr lang="en-IN" sz="2200" dirty="0"/>
              <a:t>in the genital lesion</a:t>
            </a:r>
          </a:p>
        </p:txBody>
      </p:sp>
    </p:spTree>
    <p:extLst>
      <p:ext uri="{BB962C8B-B14F-4D97-AF65-F5344CB8AC3E}">
        <p14:creationId xmlns:p14="http://schemas.microsoft.com/office/powerpoint/2010/main" val="2308860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DONOVANOSIS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Donovanosis is prevalent in India, Brazil, Papua New Guinea and parts of South Africa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Risk factors </a:t>
            </a:r>
            <a:r>
              <a:rPr lang="en-IN" sz="2200" dirty="0"/>
              <a:t>- poor hygiene, lower socioeconomic status and multiple sex partners</a:t>
            </a:r>
          </a:p>
        </p:txBody>
      </p:sp>
    </p:spTree>
    <p:extLst>
      <p:ext uri="{BB962C8B-B14F-4D97-AF65-F5344CB8AC3E}">
        <p14:creationId xmlns:p14="http://schemas.microsoft.com/office/powerpoint/2010/main" val="4002105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Features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93668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Incubation period </a:t>
            </a:r>
            <a:r>
              <a:rPr lang="en-IN" dirty="0"/>
              <a:t>:1–4 weeks </a:t>
            </a:r>
          </a:p>
          <a:p>
            <a:pPr>
              <a:lnSpc>
                <a:spcPct val="150000"/>
              </a:lnSpc>
            </a:pPr>
            <a:r>
              <a:rPr lang="en-IN" b="1" dirty="0"/>
              <a:t>Lesion:  </a:t>
            </a:r>
            <a:r>
              <a:rPr lang="en-IN" dirty="0"/>
              <a:t>Starts as a painless papule </a:t>
            </a:r>
            <a:r>
              <a:rPr lang="en-IN" dirty="0">
                <a:sym typeface="Wingdings" panose="05000000000000000000" pitchFamily="2" charset="2"/>
              </a:rPr>
              <a:t>- </a:t>
            </a:r>
            <a:r>
              <a:rPr lang="en-IN" dirty="0"/>
              <a:t>beefy red ulcer that bleeds readily when</a:t>
            </a:r>
            <a:r>
              <a:rPr lang="en-IN" b="1" dirty="0"/>
              <a:t> </a:t>
            </a:r>
            <a:r>
              <a:rPr lang="en-IN" dirty="0"/>
              <a:t>touched</a:t>
            </a:r>
          </a:p>
          <a:p>
            <a:pPr>
              <a:lnSpc>
                <a:spcPct val="150000"/>
              </a:lnSpc>
            </a:pPr>
            <a:r>
              <a:rPr lang="en-IN" b="1" dirty="0"/>
              <a:t>Sites: </a:t>
            </a:r>
            <a:r>
              <a:rPr lang="en-IN" dirty="0"/>
              <a:t>Genitals (90%) - prepuce, </a:t>
            </a:r>
            <a:r>
              <a:rPr lang="en-IN" dirty="0" err="1"/>
              <a:t>frenum</a:t>
            </a:r>
            <a:r>
              <a:rPr lang="en-IN" dirty="0"/>
              <a:t> &amp; glans in men and labia minora in women</a:t>
            </a:r>
          </a:p>
          <a:p>
            <a:pPr>
              <a:lnSpc>
                <a:spcPct val="150000"/>
              </a:lnSpc>
            </a:pPr>
            <a:r>
              <a:rPr lang="en-IN" b="1" dirty="0" err="1"/>
              <a:t>Pseudobubos</a:t>
            </a:r>
            <a:r>
              <a:rPr lang="en-IN" dirty="0"/>
              <a:t> in inguinal region (10%) – due to subcutaneous abscess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585" y="73159"/>
            <a:ext cx="1956916" cy="19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8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Causative agents of sexually transmitted infections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r>
              <a:rPr lang="en-US" sz="2800" b="0" i="1" dirty="0">
                <a:latin typeface="Roboto Condensed Light" panose="020B0604020202020204" charset="0"/>
                <a:ea typeface="Roboto Condensed Light" panose="020B0604020202020204" charset="0"/>
              </a:rPr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4901"/>
              </p:ext>
            </p:extLst>
          </p:nvPr>
        </p:nvGraphicFramePr>
        <p:xfrm>
          <a:off x="833120" y="1521616"/>
          <a:ext cx="7477760" cy="160766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47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1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tabLst>
                          <a:tab pos="311404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Agents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causing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local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manifestations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(genital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tract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infections)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 both sexes: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Other genital tract infections common to both sexes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Genital tuberculosis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Caused by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M.</a:t>
                      </a:r>
                      <a:r>
                        <a:rPr lang="en-US" sz="1400" i="1" spc="-9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tuberculosis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Symbol" panose="05050102010706020507" pitchFamily="18" charset="2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Anorectal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lesions:</a:t>
                      </a: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700"/>
                        <a:buFont typeface="Wingdings" panose="05000000000000000000" pitchFamily="2" charset="2"/>
                        <a:buChar char="v"/>
                        <a:tabLst>
                          <a:tab pos="273050" algn="l"/>
                        </a:tabLs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Proctitis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: Caused by 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HSV,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gonococcus,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C.</a:t>
                      </a:r>
                      <a:r>
                        <a:rPr lang="en-US" sz="1400" i="1" spc="1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trachomatis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Wingdings" panose="05000000000000000000" pitchFamily="2" charset="2"/>
                      </a:endParaRP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700"/>
                        <a:buFont typeface="Wingdings" panose="05000000000000000000" pitchFamily="2" charset="2"/>
                        <a:buChar char="v"/>
                        <a:tabLst>
                          <a:tab pos="273050" algn="l"/>
                        </a:tabLs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Anogenital</a:t>
                      </a:r>
                      <a:r>
                        <a:rPr lang="en-US" sz="1400" spc="-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warts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:</a:t>
                      </a:r>
                      <a:r>
                        <a:rPr lang="en-US" sz="1400" b="1" spc="-7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Caused</a:t>
                      </a:r>
                      <a:r>
                        <a:rPr lang="en-US" sz="1400" spc="-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by</a:t>
                      </a:r>
                      <a:r>
                        <a:rPr lang="en-US" sz="1400" spc="-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human</a:t>
                      </a:r>
                      <a:r>
                        <a:rPr lang="en-US" sz="1400" spc="-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papilloma</a:t>
                      </a:r>
                      <a:r>
                        <a:rPr lang="en-US" sz="1400" spc="-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virus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460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66548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Specimen collection: </a:t>
            </a:r>
            <a:r>
              <a:rPr lang="en-IN" sz="2200" dirty="0"/>
              <a:t>Swab, piece of granulation tissue</a:t>
            </a:r>
            <a:endParaRPr lang="en-IN" sz="2200" b="1" dirty="0"/>
          </a:p>
          <a:p>
            <a:pPr>
              <a:lnSpc>
                <a:spcPct val="150000"/>
              </a:lnSpc>
            </a:pPr>
            <a:r>
              <a:rPr lang="en-IN" sz="2200" b="1" dirty="0"/>
              <a:t>Direct microscopy: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Rapid Giemsa or Wright's stain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b="1" dirty="0"/>
              <a:t>Donovan bodies </a:t>
            </a:r>
            <a:r>
              <a:rPr lang="en-IN" sz="2200" dirty="0"/>
              <a:t>- Large cyst like macrophages filled with deeply stained capsulated bacilli - </a:t>
            </a:r>
            <a:r>
              <a:rPr lang="en-IN" sz="2200" i="1" dirty="0"/>
              <a:t>safety-pin (bipolar) appearance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Non-motile, capsulated and gram-negative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1515306"/>
            <a:ext cx="2353541" cy="26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34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Culture: </a:t>
            </a:r>
            <a:r>
              <a:rPr lang="en-IN" sz="2200" dirty="0"/>
              <a:t>egg yolk medium and on HEp-2 cell lines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Molecular Method: PCR </a:t>
            </a:r>
            <a:r>
              <a:rPr lang="en-IN" sz="2200" dirty="0"/>
              <a:t>-to differentiate </a:t>
            </a:r>
            <a:r>
              <a:rPr lang="en-IN" sz="2200" i="1" dirty="0" err="1"/>
              <a:t>Klebsiella</a:t>
            </a:r>
            <a:r>
              <a:rPr lang="en-IN" sz="2200" i="1" dirty="0"/>
              <a:t> </a:t>
            </a:r>
            <a:r>
              <a:rPr lang="en-IN" sz="2200" i="1" dirty="0" err="1"/>
              <a:t>granulomatis</a:t>
            </a:r>
            <a:r>
              <a:rPr lang="en-IN" sz="2200" i="1" dirty="0"/>
              <a:t> </a:t>
            </a:r>
            <a:r>
              <a:rPr lang="en-IN" sz="2200" dirty="0"/>
              <a:t>from other</a:t>
            </a:r>
            <a:r>
              <a:rPr lang="en-IN" sz="2200" i="1" dirty="0"/>
              <a:t> </a:t>
            </a:r>
            <a:r>
              <a:rPr lang="en-IN" sz="2200" i="1" dirty="0" err="1"/>
              <a:t>Klebsiella</a:t>
            </a:r>
            <a:r>
              <a:rPr lang="en-IN" sz="2200" i="1" dirty="0"/>
              <a:t> species -</a:t>
            </a:r>
            <a:r>
              <a:rPr lang="en-IN" sz="2200" dirty="0"/>
              <a:t> </a:t>
            </a:r>
            <a:r>
              <a:rPr lang="en-IN" sz="2200" i="1" dirty="0" err="1"/>
              <a:t>phoE</a:t>
            </a:r>
            <a:r>
              <a:rPr lang="en-IN" sz="2200" i="1" dirty="0"/>
              <a:t> gene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2434670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Donovanosis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Azithromycin 1g orally once per week or 500 mg daily for at least 3 weeks, until all lesions have completely healed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Alternatively, doxycycline or co-</a:t>
            </a:r>
            <a:r>
              <a:rPr lang="en-US" sz="2200" dirty="0" err="1"/>
              <a:t>trimoxazole</a:t>
            </a:r>
            <a:r>
              <a:rPr lang="en-US" sz="2200" dirty="0"/>
              <a:t> - for 14 days.</a:t>
            </a:r>
          </a:p>
        </p:txBody>
      </p:sp>
    </p:spTree>
    <p:extLst>
      <p:ext uri="{BB962C8B-B14F-4D97-AF65-F5344CB8AC3E}">
        <p14:creationId xmlns:p14="http://schemas.microsoft.com/office/powerpoint/2010/main" val="17564787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9410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URETHRITIS</a:t>
            </a:r>
            <a:endParaRPr lang="en-US" sz="66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75239"/>
      </p:ext>
    </p:extLst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7923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GONOCOCCAL URETHRITIS</a:t>
            </a:r>
            <a:endParaRPr lang="en-US" sz="60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25446"/>
      </p:ext>
    </p:extLst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GONOCOCCAL URETHRITIS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Neisseria gonorrhoeae </a:t>
            </a:r>
            <a:r>
              <a:rPr lang="en-US" sz="2200" dirty="0"/>
              <a:t>is </a:t>
            </a:r>
            <a:r>
              <a:rPr lang="en-US" sz="2200" dirty="0" err="1"/>
              <a:t>noncapsulated</a:t>
            </a:r>
            <a:r>
              <a:rPr lang="en-US" sz="2200" dirty="0"/>
              <a:t>, gram-negative kidney-shaped diplococcus.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Causes ‘gonorrhea’, a sexually transmitted infection (STI) - commonly manifests as cervicitis, urethritis and conjunctivitis. </a:t>
            </a:r>
          </a:p>
        </p:txBody>
      </p:sp>
    </p:spTree>
    <p:extLst>
      <p:ext uri="{BB962C8B-B14F-4D97-AF65-F5344CB8AC3E}">
        <p14:creationId xmlns:p14="http://schemas.microsoft.com/office/powerpoint/2010/main" val="38730528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Virulence Factors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Pili or fimbriae -  </a:t>
            </a:r>
            <a:r>
              <a:rPr lang="en-IN" sz="2200" dirty="0"/>
              <a:t>Adhesion to host cells &amp; prevent phagocytosis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Outer membrane proteins –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 err="1"/>
              <a:t>Porin</a:t>
            </a:r>
            <a:r>
              <a:rPr lang="en-IN" sz="2200" b="1" dirty="0"/>
              <a:t> (protein I)  </a:t>
            </a:r>
            <a:r>
              <a:rPr lang="en-IN" sz="2200" dirty="0"/>
              <a:t>- &gt;50% of  OMP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200" dirty="0"/>
              <a:t>PorB.1A strains - local and disseminated gonococcal infections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200" dirty="0"/>
              <a:t>PorB.1B strains- local genital infections only</a:t>
            </a:r>
          </a:p>
        </p:txBody>
      </p:sp>
    </p:spTree>
    <p:extLst>
      <p:ext uri="{BB962C8B-B14F-4D97-AF65-F5344CB8AC3E}">
        <p14:creationId xmlns:p14="http://schemas.microsoft.com/office/powerpoint/2010/main" val="25095765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Virulence Factors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Opacity-associated protein (Protein II) - </a:t>
            </a:r>
            <a:r>
              <a:rPr lang="en-IN" sz="2200" dirty="0"/>
              <a:t>adhesion to neutrophils &amp; other gonococci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Transferrin-binding and </a:t>
            </a:r>
            <a:r>
              <a:rPr lang="en-IN" sz="2200" dirty="0" err="1"/>
              <a:t>lactoferrin</a:t>
            </a:r>
            <a:r>
              <a:rPr lang="en-IN" sz="2200" dirty="0"/>
              <a:t>-binding proteins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IgA1 protease -  protection from mucosal IgA</a:t>
            </a:r>
          </a:p>
          <a:p>
            <a:pPr>
              <a:lnSpc>
                <a:spcPct val="150000"/>
              </a:lnSpc>
            </a:pPr>
            <a:r>
              <a:rPr lang="en-IN" sz="2200" dirty="0" err="1"/>
              <a:t>Lipo</a:t>
            </a:r>
            <a:r>
              <a:rPr lang="en-IN" sz="2200" dirty="0"/>
              <a:t>-oligosaccharide (LOS)</a:t>
            </a:r>
          </a:p>
        </p:txBody>
      </p:sp>
    </p:spTree>
    <p:extLst>
      <p:ext uri="{BB962C8B-B14F-4D97-AF65-F5344CB8AC3E}">
        <p14:creationId xmlns:p14="http://schemas.microsoft.com/office/powerpoint/2010/main" val="18096437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n-IN" sz="2200" b="1" dirty="0" err="1"/>
              <a:t>Gonorrhea</a:t>
            </a:r>
            <a:r>
              <a:rPr lang="en-IN" sz="2200" b="1" dirty="0"/>
              <a:t>: </a:t>
            </a:r>
            <a:r>
              <a:rPr lang="en-US" sz="2200" dirty="0"/>
              <a:t>Produces various infections in males, females </a:t>
            </a:r>
            <a:endParaRPr lang="en-IN" sz="2200" b="1" dirty="0"/>
          </a:p>
          <a:p>
            <a:pPr>
              <a:lnSpc>
                <a:spcPct val="150000"/>
              </a:lnSpc>
            </a:pPr>
            <a:r>
              <a:rPr lang="en-IN" sz="2200" b="1" dirty="0"/>
              <a:t>Males: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b="1" dirty="0"/>
              <a:t>Acute urethritis – </a:t>
            </a:r>
            <a:r>
              <a:rPr lang="en-IN" sz="2200" dirty="0"/>
              <a:t>Most common</a:t>
            </a:r>
            <a:r>
              <a:rPr lang="en-IN" sz="2200" b="1" dirty="0"/>
              <a:t> </a:t>
            </a:r>
            <a:r>
              <a:rPr lang="en-IN" sz="2200" dirty="0"/>
              <a:t>manifestation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Purulent urethral discharge ( ‘</a:t>
            </a:r>
            <a:r>
              <a:rPr lang="en-IN" sz="2200" dirty="0" err="1"/>
              <a:t>gonorrhea</a:t>
            </a:r>
            <a:r>
              <a:rPr lang="en-IN" sz="2200" dirty="0"/>
              <a:t>’- flow of seed)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Incubation period is 2–7 days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Complications - epididymitis, prostatitis, balanitis &amp; water-can perineum</a:t>
            </a:r>
          </a:p>
        </p:txBody>
      </p:sp>
    </p:spTree>
    <p:extLst>
      <p:ext uri="{BB962C8B-B14F-4D97-AF65-F5344CB8AC3E}">
        <p14:creationId xmlns:p14="http://schemas.microsoft.com/office/powerpoint/2010/main" val="22904623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Females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/>
              <a:t>Infection is less severe </a:t>
            </a:r>
            <a:r>
              <a:rPr lang="en-IN" sz="2200" dirty="0"/>
              <a:t>– More asymptomatic carriage than males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/>
              <a:t>Mucopurulent cervicitis </a:t>
            </a:r>
            <a:r>
              <a:rPr lang="en-IN" sz="2200" dirty="0"/>
              <a:t>– Most common presentation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 err="1"/>
              <a:t>Vulvovaginitis</a:t>
            </a:r>
            <a:r>
              <a:rPr lang="en-IN" sz="2200" b="1" dirty="0"/>
              <a:t> </a:t>
            </a:r>
            <a:r>
              <a:rPr lang="en-IN" sz="2200" dirty="0"/>
              <a:t>– in </a:t>
            </a:r>
            <a:r>
              <a:rPr lang="en-IN" sz="2200" dirty="0" err="1"/>
              <a:t>prepubertal</a:t>
            </a:r>
            <a:r>
              <a:rPr lang="en-IN" sz="2200" dirty="0"/>
              <a:t> girls &amp; postmenopausal women- vagina mucosa thinned out &amp; higher pH</a:t>
            </a:r>
          </a:p>
        </p:txBody>
      </p:sp>
    </p:spTree>
    <p:extLst>
      <p:ext uri="{BB962C8B-B14F-4D97-AF65-F5344CB8AC3E}">
        <p14:creationId xmlns:p14="http://schemas.microsoft.com/office/powerpoint/2010/main" val="312094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Causative agents of sexually transmitted infections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r>
              <a:rPr lang="en-US" sz="2800" b="0" i="1" dirty="0">
                <a:latin typeface="Roboto Condensed Light" panose="020B0604020202020204" charset="0"/>
                <a:ea typeface="Roboto Condensed Light" panose="020B0604020202020204" charset="0"/>
              </a:rPr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01745"/>
              </p:ext>
            </p:extLst>
          </p:nvPr>
        </p:nvGraphicFramePr>
        <p:xfrm>
          <a:off x="833120" y="1409887"/>
          <a:ext cx="7477760" cy="310626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47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1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tabLst>
                          <a:tab pos="311404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Agents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causing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local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manifestations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(genital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tract</a:t>
                      </a:r>
                      <a:r>
                        <a:rPr lang="en-US" sz="1400" b="1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infections)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 females only: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342900" marR="473075" lvl="0" indent="-342900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Vulvovaginitis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:</a:t>
                      </a:r>
                      <a:r>
                        <a:rPr lang="en-US" sz="1400" b="1" spc="-6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Bacterial</a:t>
                      </a:r>
                      <a:r>
                        <a:rPr lang="en-US" sz="1400" spc="-6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vaginosis,</a:t>
                      </a:r>
                      <a:r>
                        <a:rPr lang="en-US" sz="1400" spc="-5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trichomoniasis</a:t>
                      </a:r>
                      <a:r>
                        <a:rPr lang="en-US" sz="1400" spc="-6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and candidiasis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Mucopurulent</a:t>
                      </a:r>
                      <a:r>
                        <a:rPr lang="en-US" sz="1400" b="1" spc="-5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cervicitis</a:t>
                      </a:r>
                      <a:r>
                        <a:rPr lang="en-US" sz="1400" b="1" spc="-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caused</a:t>
                      </a:r>
                      <a:r>
                        <a:rPr lang="en-US" sz="1400" spc="-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by</a:t>
                      </a:r>
                      <a:r>
                        <a:rPr lang="en-US" sz="1400" spc="-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gonococcus,</a:t>
                      </a:r>
                      <a:r>
                        <a:rPr lang="en-US" sz="1400" spc="-4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C.</a:t>
                      </a:r>
                      <a:r>
                        <a:rPr lang="en-US" sz="1400" i="1" spc="-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trachomatis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Symbol" panose="05050102010706020507" pitchFamily="18" charset="2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Pelvic inflammatory disease: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Presents</a:t>
                      </a:r>
                      <a:r>
                        <a:rPr lang="en-US" sz="1400" spc="-1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as—</a:t>
                      </a:r>
                    </a:p>
                    <a:p>
                      <a:pPr marL="742950" marR="0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700"/>
                        <a:buFont typeface="Wingdings" panose="05000000000000000000" pitchFamily="2" charset="2"/>
                        <a:buChar char="v"/>
                        <a:tabLst>
                          <a:tab pos="2730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Endometritis,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salpingitis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oophoritis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tubo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-ovarian</a:t>
                      </a:r>
                      <a:r>
                        <a:rPr lang="en-US" sz="1400" spc="5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abscess</a:t>
                      </a:r>
                    </a:p>
                    <a:p>
                      <a:pPr marL="742950" marR="40005" lvl="1" indent="-285750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700"/>
                        <a:buFont typeface="Wingdings" panose="05000000000000000000" pitchFamily="2" charset="2"/>
                        <a:buChar char="v"/>
                        <a:tabLst>
                          <a:tab pos="2730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Extension</a:t>
                      </a:r>
                      <a:r>
                        <a:rPr lang="en-US" sz="1400" spc="-8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to</a:t>
                      </a:r>
                      <a:r>
                        <a:rPr lang="en-US" sz="1400" spc="-8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peritoneum</a:t>
                      </a:r>
                      <a:r>
                        <a:rPr lang="en-US" sz="1400" spc="-8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can</a:t>
                      </a:r>
                      <a:r>
                        <a:rPr lang="en-US" sz="1400" spc="-8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lead</a:t>
                      </a:r>
                      <a:r>
                        <a:rPr lang="en-US" sz="1400" spc="-8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to</a:t>
                      </a:r>
                      <a:r>
                        <a:rPr lang="en-US" sz="1400" spc="-8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peritonitis,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pelvic</a:t>
                      </a:r>
                      <a:r>
                        <a:rPr lang="en-US" sz="1400" spc="-8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abscess and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Wingdings" panose="05000000000000000000" pitchFamily="2" charset="2"/>
                        </a:rPr>
                        <a:t>perihepatitis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Wingdings" panose="05000000000000000000" pitchFamily="2" charset="2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Infections</a:t>
                      </a:r>
                      <a:r>
                        <a:rPr lang="en-US" sz="1400" spc="-9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after</a:t>
                      </a:r>
                      <a:r>
                        <a:rPr lang="en-US" sz="1400" spc="-8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gynecologic</a:t>
                      </a:r>
                      <a:r>
                        <a:rPr lang="en-US" sz="1400" spc="-9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surgery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Infections</a:t>
                      </a:r>
                      <a:r>
                        <a:rPr lang="en-US" sz="1400" spc="-1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in</a:t>
                      </a:r>
                      <a:r>
                        <a:rPr lang="en-US" sz="1400" spc="-1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pregnancy/postpartum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 males only: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Prostatitis, epididymitis, and orchitis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Agents causing systemic manifestations, no local lesions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HIV, Hepatitis B virus (HBV), Hepatitis C virus (HCV)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8771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Spread - </a:t>
            </a:r>
            <a:r>
              <a:rPr lang="en-IN" dirty="0"/>
              <a:t>Bartholin’s gland, endometrium and fallopian tube. </a:t>
            </a:r>
            <a:r>
              <a:rPr lang="en-IN" dirty="0" err="1"/>
              <a:t>Salpingitis</a:t>
            </a:r>
            <a:r>
              <a:rPr lang="en-IN" dirty="0"/>
              <a:t> and pelvic inflammatory disease </a:t>
            </a:r>
            <a:r>
              <a:rPr lang="en-IN" dirty="0">
                <a:sym typeface="Wingdings" panose="05000000000000000000" pitchFamily="2" charset="2"/>
              </a:rPr>
              <a:t>- </a:t>
            </a:r>
            <a:r>
              <a:rPr lang="en-IN" dirty="0"/>
              <a:t>sterility</a:t>
            </a:r>
          </a:p>
          <a:p>
            <a:pPr>
              <a:lnSpc>
                <a:spcPct val="150000"/>
              </a:lnSpc>
            </a:pPr>
            <a:r>
              <a:rPr lang="en-IN" b="1" dirty="0"/>
              <a:t>Fitz–Hugh–Curtis syndrome </a:t>
            </a:r>
            <a:r>
              <a:rPr lang="en-IN" dirty="0"/>
              <a:t>– Rare - peritonitis &amp; </a:t>
            </a:r>
            <a:r>
              <a:rPr lang="en-IN" dirty="0" err="1"/>
              <a:t>perihepatic</a:t>
            </a:r>
            <a:r>
              <a:rPr lang="en-IN" dirty="0"/>
              <a:t> inflammation.</a:t>
            </a:r>
          </a:p>
          <a:p>
            <a:pPr>
              <a:lnSpc>
                <a:spcPct val="150000"/>
              </a:lnSpc>
            </a:pPr>
            <a:r>
              <a:rPr lang="en-IN" b="1" dirty="0"/>
              <a:t>Both the sexes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Anorectal </a:t>
            </a:r>
            <a:r>
              <a:rPr lang="en-IN" dirty="0" err="1"/>
              <a:t>gonorrhea</a:t>
            </a:r>
            <a:r>
              <a:rPr lang="en-IN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Pharyngeal </a:t>
            </a:r>
            <a:r>
              <a:rPr lang="en-IN" dirty="0" err="1"/>
              <a:t>gonorrhea</a:t>
            </a:r>
            <a:endParaRPr lang="en-I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Ocular </a:t>
            </a:r>
            <a:r>
              <a:rPr lang="en-IN" dirty="0" err="1"/>
              <a:t>gonorrhea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10721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Pregnant women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Prolonged rupture of the membranes, premature delivery, </a:t>
            </a:r>
            <a:r>
              <a:rPr lang="en-IN" sz="2200" dirty="0" err="1"/>
              <a:t>chorioamnionitis</a:t>
            </a:r>
            <a:r>
              <a:rPr lang="en-IN" sz="2200" dirty="0"/>
              <a:t>, and sepsis in the infant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Neonates (</a:t>
            </a:r>
            <a:r>
              <a:rPr lang="en-IN" sz="2200" b="1" dirty="0" err="1"/>
              <a:t>Ophthalmia</a:t>
            </a:r>
            <a:r>
              <a:rPr lang="en-IN" sz="2200" b="1" dirty="0"/>
              <a:t> </a:t>
            </a:r>
            <a:r>
              <a:rPr lang="en-IN" sz="2200" b="1" dirty="0" err="1"/>
              <a:t>neonatorum</a:t>
            </a:r>
            <a:r>
              <a:rPr lang="en-IN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Purulent eye discharge within 2–5 days of birth</a:t>
            </a:r>
          </a:p>
        </p:txBody>
      </p:sp>
    </p:spTree>
    <p:extLst>
      <p:ext uri="{BB962C8B-B14F-4D97-AF65-F5344CB8AC3E}">
        <p14:creationId xmlns:p14="http://schemas.microsoft.com/office/powerpoint/2010/main" val="37576638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Disseminated gonococcal infection (DGI)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Rarely following gonococcal </a:t>
            </a:r>
            <a:r>
              <a:rPr lang="en-IN" sz="2200" dirty="0" err="1"/>
              <a:t>bacteremia</a:t>
            </a:r>
            <a:endParaRPr lang="en-IN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Polyarthritis and rarely dermatitis &amp; endocarditis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In HIV-infected persons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 err="1"/>
              <a:t>Nonulcerative</a:t>
            </a:r>
            <a:r>
              <a:rPr lang="en-IN" sz="2200" dirty="0"/>
              <a:t> </a:t>
            </a:r>
            <a:r>
              <a:rPr lang="en-IN" sz="2200" dirty="0" err="1"/>
              <a:t>gonorrhea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2788366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Incidence decreased in developed countries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Under reporting due to stigma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Host </a:t>
            </a:r>
            <a:r>
              <a:rPr lang="en-IN" sz="2200" dirty="0"/>
              <a:t>- exclusively human disease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Source </a:t>
            </a:r>
            <a:r>
              <a:rPr lang="en-IN" sz="2200" dirty="0"/>
              <a:t>-  asymptomatic female carriers or less often patient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Transmission : </a:t>
            </a:r>
            <a:r>
              <a:rPr lang="en-IN" sz="2200" dirty="0"/>
              <a:t>sexual contact (venereal) and mother to baby during birth.</a:t>
            </a:r>
          </a:p>
        </p:txBody>
      </p:sp>
    </p:spTree>
    <p:extLst>
      <p:ext uri="{BB962C8B-B14F-4D97-AF65-F5344CB8AC3E}">
        <p14:creationId xmlns:p14="http://schemas.microsoft.com/office/powerpoint/2010/main" val="14664742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sz="2800" b="0" dirty="0">
                <a:latin typeface="Roboto Condensed Light" panose="020B0604020202020204" charset="0"/>
                <a:ea typeface="Roboto Condensed Light" panose="020B0604020202020204" charset="0"/>
              </a:rPr>
              <a:t>-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Specimen Collection 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Urethral swab in men and cervical swab in women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Dacron or rayon swabs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In chronic urethritis - secretion after prostatic massage or morning drop of secretion</a:t>
            </a:r>
          </a:p>
        </p:txBody>
      </p:sp>
    </p:spTree>
    <p:extLst>
      <p:ext uri="{BB962C8B-B14F-4D97-AF65-F5344CB8AC3E}">
        <p14:creationId xmlns:p14="http://schemas.microsoft.com/office/powerpoint/2010/main" val="35039071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sz="2800" b="0" dirty="0">
                <a:latin typeface="Roboto Condensed Light" panose="020B0604020202020204" charset="0"/>
                <a:ea typeface="Roboto Condensed Light" panose="020B0604020202020204" charset="0"/>
              </a:rPr>
              <a:t>-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Transport Media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Charcoal-coated swabs kept in Stuart’s transport medium , </a:t>
            </a:r>
          </a:p>
          <a:p>
            <a:pPr>
              <a:lnSpc>
                <a:spcPct val="150000"/>
              </a:lnSpc>
            </a:pPr>
            <a:r>
              <a:rPr lang="en-IN" sz="2200" dirty="0" err="1"/>
              <a:t>Amies</a:t>
            </a:r>
            <a:r>
              <a:rPr lang="en-IN" sz="2200" dirty="0"/>
              <a:t> medium, 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JEMBEC or </a:t>
            </a:r>
            <a:r>
              <a:rPr lang="en-IN" sz="2200" dirty="0" err="1"/>
              <a:t>Gono</a:t>
            </a:r>
            <a:r>
              <a:rPr lang="en-IN" sz="2200" dirty="0"/>
              <a:t>-Pak system</a:t>
            </a:r>
          </a:p>
        </p:txBody>
      </p:sp>
    </p:spTree>
    <p:extLst>
      <p:ext uri="{BB962C8B-B14F-4D97-AF65-F5344CB8AC3E}">
        <p14:creationId xmlns:p14="http://schemas.microsoft.com/office/powerpoint/2010/main" val="32810917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sz="2800" b="0" dirty="0">
                <a:latin typeface="Roboto Condensed Light" panose="020B0604020202020204" charset="0"/>
                <a:ea typeface="Roboto Condensed Light" panose="020B0604020202020204" charset="0"/>
              </a:rPr>
              <a:t>-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Microscopy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Gram-negative intracellular kidney-shaped diplococci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361" y="2071787"/>
            <a:ext cx="3594321" cy="24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612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sz="2800" b="0" dirty="0">
                <a:latin typeface="Roboto Condensed Light" panose="020B0604020202020204" charset="0"/>
                <a:ea typeface="Roboto Condensed Light" panose="020B0604020202020204" charset="0"/>
              </a:rPr>
              <a:t>-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Culture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 err="1"/>
              <a:t>Endocervical</a:t>
            </a:r>
            <a:r>
              <a:rPr lang="en-IN" sz="2200" dirty="0"/>
              <a:t> culture has a sensitivity of 80–90%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Cervical swabs contain normal flora - selective media preferred </a:t>
            </a:r>
            <a:br>
              <a:rPr lang="en-IN" sz="2200" dirty="0"/>
            </a:br>
            <a:r>
              <a:rPr lang="en-IN" sz="2200" dirty="0"/>
              <a:t>(Inhibit commensal Neisseria)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Thayer Martin medium  </a:t>
            </a:r>
            <a:r>
              <a:rPr lang="en-IN" sz="2200" dirty="0"/>
              <a:t>- Chocolate agar with antibiotics</a:t>
            </a:r>
            <a:endParaRPr lang="en-IN" sz="2200" i="1" dirty="0"/>
          </a:p>
        </p:txBody>
      </p:sp>
    </p:spTree>
    <p:extLst>
      <p:ext uri="{BB962C8B-B14F-4D97-AF65-F5344CB8AC3E}">
        <p14:creationId xmlns:p14="http://schemas.microsoft.com/office/powerpoint/2010/main" val="21396326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sz="3200" b="0" dirty="0">
                <a:latin typeface="Roboto Condensed Light" panose="020B0604020202020204" charset="0"/>
                <a:ea typeface="Roboto Condensed Light" panose="020B0604020202020204" charset="0"/>
              </a:rPr>
              <a:t>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Identification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Gonococci - catalase and oxidase positive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Ferment only glucose, but not maltose and sucrose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Automated systems - MALDI-TOF can be used. </a:t>
            </a:r>
            <a:endParaRPr lang="en-IN" sz="2200" i="1" dirty="0"/>
          </a:p>
        </p:txBody>
      </p:sp>
    </p:spTree>
    <p:extLst>
      <p:ext uri="{BB962C8B-B14F-4D97-AF65-F5344CB8AC3E}">
        <p14:creationId xmlns:p14="http://schemas.microsoft.com/office/powerpoint/2010/main" val="6814149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sz="3200" b="0" dirty="0">
                <a:latin typeface="Roboto Condensed Light" panose="020B0604020202020204" charset="0"/>
                <a:ea typeface="Roboto Condensed Light" panose="020B0604020202020204" charset="0"/>
              </a:rPr>
              <a:t>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Molecular Method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Nucleic acid amplification tests (NAATs) - PCR - detection of </a:t>
            </a:r>
            <a:r>
              <a:rPr lang="en-US" sz="2200" i="1" dirty="0"/>
              <a:t>N. gonorrhoeae </a:t>
            </a:r>
            <a:r>
              <a:rPr lang="en-US" sz="2200" dirty="0"/>
              <a:t>from the clinical specimens targeting 16s or 23s </a:t>
            </a:r>
            <a:r>
              <a:rPr lang="en-US" sz="2200" dirty="0" err="1"/>
              <a:t>rRNA</a:t>
            </a:r>
            <a:r>
              <a:rPr lang="en-US" sz="2200" dirty="0"/>
              <a:t> gene. </a:t>
            </a:r>
            <a:endParaRPr lang="en-IN" sz="2200" i="1" dirty="0"/>
          </a:p>
        </p:txBody>
      </p:sp>
    </p:spTree>
    <p:extLst>
      <p:ext uri="{BB962C8B-B14F-4D97-AF65-F5344CB8AC3E}">
        <p14:creationId xmlns:p14="http://schemas.microsoft.com/office/powerpoint/2010/main" val="422358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4767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GENITO-ULCERATIVE DISEASE</a:t>
            </a:r>
            <a:endParaRPr lang="en-US" sz="4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01214"/>
      </p:ext>
    </p:extLst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Gonorrhea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Third generation </a:t>
            </a:r>
            <a:r>
              <a:rPr lang="en-IN" sz="2200" b="1" dirty="0" err="1"/>
              <a:t>cephalosporins</a:t>
            </a:r>
            <a:r>
              <a:rPr lang="en-IN" sz="2200" b="1" dirty="0"/>
              <a:t> </a:t>
            </a:r>
            <a:r>
              <a:rPr lang="en-IN" sz="2200" dirty="0"/>
              <a:t>– DOC for uncomplicated gonococcal infection - both the sexual partners should be treated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Ceftriaxone (250 mg given IM, single dose)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 err="1"/>
              <a:t>Cefixime</a:t>
            </a:r>
            <a:r>
              <a:rPr lang="en-IN" sz="2200" dirty="0"/>
              <a:t> (400 mg given orally, single dose)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If coexisting chlamydial infection – azithromycin or doxycycline added.</a:t>
            </a:r>
          </a:p>
        </p:txBody>
      </p:sp>
    </p:spTree>
    <p:extLst>
      <p:ext uri="{BB962C8B-B14F-4D97-AF65-F5344CB8AC3E}">
        <p14:creationId xmlns:p14="http://schemas.microsoft.com/office/powerpoint/2010/main" val="11909036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Prophylaxis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No vaccination available for gonococci.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Early detection of cases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Treatment of both partners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Tracing of contacts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Health education about safe sex practices - use of condoms.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3412688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744781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NON-GONOCOCCAL URETHRITIS</a:t>
            </a:r>
            <a:endParaRPr lang="en-US" sz="5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39379"/>
      </p:ext>
    </p:extLst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NON-GONOCOCCAL URETHRITIS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Chronic urethritis where gonococci cannot be demonstrated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NGU is more common than gonococcal urethritis.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Bacteria: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i="1" dirty="0"/>
              <a:t>Chlamydia trachomatis: Most common agent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Urogenital </a:t>
            </a:r>
            <a:r>
              <a:rPr lang="en-US" sz="2200" i="1" dirty="0"/>
              <a:t>Mycoplasma: </a:t>
            </a:r>
            <a:r>
              <a:rPr lang="en-US" sz="2200" i="1" dirty="0" err="1"/>
              <a:t>Ureaplasma</a:t>
            </a:r>
            <a:r>
              <a:rPr lang="en-US" sz="2200" i="1" dirty="0"/>
              <a:t> </a:t>
            </a:r>
            <a:r>
              <a:rPr lang="en-US" sz="2200" i="1" dirty="0" err="1"/>
              <a:t>urealyticum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Mycoplasma </a:t>
            </a:r>
            <a:r>
              <a:rPr lang="en-US" sz="2200" i="1" dirty="0" err="1"/>
              <a:t>hominis</a:t>
            </a:r>
            <a:r>
              <a:rPr lang="en-US" sz="2200" i="1" dirty="0"/>
              <a:t>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7511055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NON-GONOCOCCAL URETHRITIS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Viruses: </a:t>
            </a:r>
            <a:r>
              <a:rPr lang="en-IN" sz="2200" dirty="0"/>
              <a:t>Herpes simplex virus 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Fungi - </a:t>
            </a:r>
            <a:r>
              <a:rPr lang="en-IN" sz="2200" i="1" dirty="0"/>
              <a:t>Candida </a:t>
            </a:r>
            <a:r>
              <a:rPr lang="en-IN" sz="2200" i="1" dirty="0" err="1"/>
              <a:t>albicans</a:t>
            </a:r>
            <a:endParaRPr lang="en-IN" sz="2200" i="1" dirty="0"/>
          </a:p>
          <a:p>
            <a:pPr>
              <a:lnSpc>
                <a:spcPct val="150000"/>
              </a:lnSpc>
            </a:pPr>
            <a:r>
              <a:rPr lang="en-IN" sz="2200" b="1" dirty="0"/>
              <a:t>Parasites -  </a:t>
            </a:r>
            <a:r>
              <a:rPr lang="en-IN" sz="2200" i="1" dirty="0"/>
              <a:t>Trichomonas vaginalis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5380755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Differences between gonococcal and </a:t>
            </a:r>
            <a:b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non-gonococcal urethritis </a:t>
            </a:r>
            <a:r>
              <a:rPr lang="en-US" sz="2400" b="0" i="1" dirty="0">
                <a:latin typeface="Roboto Condensed Light" panose="020B0604020202020204" charset="0"/>
                <a:ea typeface="Roboto Condensed Light" panose="020B0604020202020204" charset="0"/>
              </a:rPr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45378"/>
              </p:ext>
            </p:extLst>
          </p:nvPr>
        </p:nvGraphicFramePr>
        <p:xfrm>
          <a:off x="101599" y="1348896"/>
          <a:ext cx="8930640" cy="30886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32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2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Features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Gonococcal urethritis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0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Non-gonococcal urethritis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Onset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48 hours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0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Longer (&gt;1 week)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Urethral discharge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Purulent (flow of seed-resembling semen)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0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Mucous to mucopurulent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Complication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372745">
                        <a:lnSpc>
                          <a:spcPct val="10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DGI (polyarthritis and endocarditis) Water-can perineum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25730">
                        <a:lnSpc>
                          <a:spcPct val="10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Reiter's</a:t>
                      </a:r>
                      <a:r>
                        <a:rPr lang="en-US" sz="1400" b="1" spc="-115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syndrome:</a:t>
                      </a:r>
                      <a:r>
                        <a:rPr lang="en-US" sz="1400" b="1" spc="-11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Characterized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conjunctivitis,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urethritis,</a:t>
                      </a:r>
                      <a:r>
                        <a:rPr lang="en-US" sz="1400" spc="-11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arthritis and mucosal</a:t>
                      </a:r>
                      <a:r>
                        <a:rPr lang="en-US" sz="1400" spc="-55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lesions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Gram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stain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Culture on Thayer Martin</a:t>
                      </a:r>
                      <a:r>
                        <a:rPr lang="en-US" sz="1400" spc="-7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media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2444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For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Chlamydia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—culture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on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McCoy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and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HeLa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cell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lines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2444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For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Trichomonas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—detection of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trophozoite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Symbol" panose="05050102010706020507" pitchFamily="18" charset="2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2444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For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Candida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—detection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of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budding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yeast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cells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in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discharge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2444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For PCR—can be done for HSV or</a:t>
                      </a:r>
                      <a:r>
                        <a:rPr lang="en-US" sz="1400" spc="-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Chlamydia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Treatment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Ceftriaxone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2444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For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Chlamydia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—Doxycycline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2444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For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Trichomonas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—Metronidazole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2444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For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Candida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—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Clotrimazole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(as vaginal cream or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tablet)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2662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4767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CHLAMYDIA TRACHOMATIS INFECTIONS</a:t>
            </a:r>
            <a:endParaRPr lang="en-US" sz="40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61795"/>
      </p:ext>
    </p:extLst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Genus Description 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Chlamydiae</a:t>
            </a:r>
            <a:r>
              <a:rPr lang="en-US" sz="2200" dirty="0"/>
              <a:t> are obligate intracellular bacteria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Cause a spectrum of diseases - trachoma, lymphogranuloma </a:t>
            </a:r>
            <a:r>
              <a:rPr lang="en-US" sz="2200" dirty="0" err="1"/>
              <a:t>venereum</a:t>
            </a:r>
            <a:r>
              <a:rPr lang="en-US" sz="2200" dirty="0"/>
              <a:t> (LGV), conjunctivitis, pneumonia and psittacosis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1812232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Classification</a:t>
            </a:r>
            <a:endParaRPr lang="en-US" sz="32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Based on genetic characteristics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i="1" dirty="0"/>
              <a:t>Chlamydia: </a:t>
            </a:r>
            <a:r>
              <a:rPr lang="en-IN" sz="2200" i="1" dirty="0" err="1"/>
              <a:t>C.trachomatis</a:t>
            </a:r>
            <a:r>
              <a:rPr lang="en-IN" sz="2200" i="1" dirty="0"/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i="1" dirty="0" err="1"/>
              <a:t>Chlamydophila</a:t>
            </a:r>
            <a:r>
              <a:rPr lang="en-IN" sz="2200" i="1" dirty="0"/>
              <a:t>: </a:t>
            </a:r>
            <a:r>
              <a:rPr lang="en-IN" sz="2200" i="1" dirty="0" err="1"/>
              <a:t>C.psittaci</a:t>
            </a:r>
            <a:r>
              <a:rPr lang="en-IN" sz="2200" i="1" dirty="0"/>
              <a:t> and </a:t>
            </a:r>
            <a:r>
              <a:rPr lang="en-IN" sz="2200" i="1" dirty="0" err="1"/>
              <a:t>C.pneumoniae</a:t>
            </a:r>
            <a:endParaRPr lang="en-IN" sz="2200" i="1" dirty="0"/>
          </a:p>
        </p:txBody>
      </p:sp>
    </p:spTree>
    <p:extLst>
      <p:ext uri="{BB962C8B-B14F-4D97-AF65-F5344CB8AC3E}">
        <p14:creationId xmlns:p14="http://schemas.microsoft.com/office/powerpoint/2010/main" val="16461788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Chlamydiae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are Bacteria, Not Viruses</a:t>
            </a:r>
            <a:endParaRPr lang="en-US" sz="32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b="1" dirty="0" err="1"/>
              <a:t>Chlamydiae</a:t>
            </a:r>
            <a:r>
              <a:rPr lang="en-IN" sz="2200" b="1" dirty="0"/>
              <a:t> resemble viruses 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Obligate intracellular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Can not grow in artificial media, grow in cell lines, </a:t>
            </a:r>
            <a:r>
              <a:rPr lang="en-IN" sz="2200" dirty="0" err="1"/>
              <a:t>embryonated</a:t>
            </a:r>
            <a:r>
              <a:rPr lang="en-IN" sz="2200" dirty="0"/>
              <a:t> egg or animals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Filterable— pass through bacterial filters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Produce intracytoplasmic inclusions.</a:t>
            </a:r>
          </a:p>
        </p:txBody>
      </p:sp>
    </p:spTree>
    <p:extLst>
      <p:ext uri="{BB962C8B-B14F-4D97-AF65-F5344CB8AC3E}">
        <p14:creationId xmlns:p14="http://schemas.microsoft.com/office/powerpoint/2010/main" val="338252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GENITO-ULCERATIVE DISEASE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Genito</a:t>
            </a:r>
            <a:r>
              <a:rPr lang="en-US" sz="2200" dirty="0"/>
              <a:t>-ulcerative disease comprises of five important STIs— syphilis, </a:t>
            </a:r>
            <a:r>
              <a:rPr lang="en-US" sz="2200" dirty="0" err="1"/>
              <a:t>chancroid</a:t>
            </a:r>
            <a:r>
              <a:rPr lang="en-US" sz="2200" dirty="0"/>
              <a:t>, genital herpes, lymphogranuloma </a:t>
            </a:r>
            <a:r>
              <a:rPr lang="en-US" sz="2200" dirty="0" err="1"/>
              <a:t>venereum</a:t>
            </a:r>
            <a:r>
              <a:rPr lang="en-US" sz="2200" dirty="0"/>
              <a:t> and donovanosis. </a:t>
            </a:r>
          </a:p>
        </p:txBody>
      </p:sp>
    </p:spTree>
    <p:extLst>
      <p:ext uri="{BB962C8B-B14F-4D97-AF65-F5344CB8AC3E}">
        <p14:creationId xmlns:p14="http://schemas.microsoft.com/office/powerpoint/2010/main" val="35720719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Chlamydiae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are Bacteria, Not Viruses </a:t>
            </a:r>
            <a:b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200" b="1" dirty="0" err="1"/>
              <a:t>Chlamydiae</a:t>
            </a:r>
            <a:r>
              <a:rPr lang="en-IN" sz="2200" b="1" dirty="0"/>
              <a:t> are confirmed to be bacteria: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Possess both DNA and RNA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Cell wall similar to that of gram-negative bacteria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Multiply by binary fission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Susceptible to a wide range of antibacterial agents</a:t>
            </a:r>
          </a:p>
        </p:txBody>
      </p:sp>
    </p:spTree>
    <p:extLst>
      <p:ext uri="{BB962C8B-B14F-4D97-AF65-F5344CB8AC3E}">
        <p14:creationId xmlns:p14="http://schemas.microsoft.com/office/powerpoint/2010/main" val="10235283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Life Cycle 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3478"/>
          <a:stretch/>
        </p:blipFill>
        <p:spPr>
          <a:xfrm>
            <a:off x="2346960" y="1382662"/>
            <a:ext cx="4255859" cy="33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057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Chlamydia trachomatis Infections 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Chlamydia trachomatis </a:t>
            </a:r>
            <a:r>
              <a:rPr lang="en-US" sz="2200" dirty="0"/>
              <a:t>is primarily a human pathogen, causing ocular, urogenital and neonatal infections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679853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Typing of Chlamydia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 err="1">
                <a:solidFill>
                  <a:schemeClr val="accent5"/>
                </a:solidFill>
              </a:rPr>
              <a:t>Biovars</a:t>
            </a:r>
            <a:r>
              <a:rPr lang="en-US" sz="2200" b="1" dirty="0">
                <a:solidFill>
                  <a:schemeClr val="accent5"/>
                </a:solidFill>
              </a:rPr>
              <a:t>: </a:t>
            </a:r>
            <a:endParaRPr lang="en-US" sz="22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/>
              <a:t>Historically, based on the disease produced, </a:t>
            </a:r>
            <a:r>
              <a:rPr lang="en-US" sz="2200" i="1" dirty="0"/>
              <a:t>C. trachomatis </a:t>
            </a:r>
            <a:r>
              <a:rPr lang="en-US" sz="2200" dirty="0"/>
              <a:t>was subdivided into two strains or </a:t>
            </a:r>
            <a:r>
              <a:rPr lang="en-US" sz="2200" dirty="0" err="1"/>
              <a:t>biovars</a:t>
            </a:r>
            <a:r>
              <a:rPr lang="en-US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1. TRIC (Trachoma-inclusion conjunctivitis)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2. Lymphogranuloma </a:t>
            </a:r>
            <a:r>
              <a:rPr lang="en-US" sz="2200" dirty="0" err="1"/>
              <a:t>venereum</a:t>
            </a:r>
            <a:r>
              <a:rPr lang="en-US" sz="2200" dirty="0"/>
              <a:t> (LGV) </a:t>
            </a:r>
            <a:r>
              <a:rPr lang="en-US" sz="2200" dirty="0" err="1"/>
              <a:t>biovar</a:t>
            </a:r>
            <a:r>
              <a:rPr lang="en-US" sz="2200" dirty="0"/>
              <a:t>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4901203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Features of Chlamydia infections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11800"/>
              </p:ext>
            </p:extLst>
          </p:nvPr>
        </p:nvGraphicFramePr>
        <p:xfrm>
          <a:off x="91440" y="1636803"/>
          <a:ext cx="8940800" cy="2382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3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Species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Character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Biovar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Serotype(s)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Disease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 rowSpan="3"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C. trachomatis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Forms compact inclusions mixed with glycogen matrix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Sensitive to sulfonamide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Natural human pathogen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Leaves the host cell with a scar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TRIC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366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A, B, Ba, 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Trachoma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3665" marR="0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D-K</a:t>
                      </a:r>
                    </a:p>
                    <a:p>
                      <a:pPr marL="11366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(D, Da, E, F, G, H,</a:t>
                      </a:r>
                    </a:p>
                    <a:p>
                      <a:pPr marL="11366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, J, Ja, K)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9240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Genital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chlamydiasis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Symbol" panose="05050102010706020507" pitchFamily="18" charset="2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9240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Inclusion conjunctivitis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9240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Infant pneumonia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LGV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3665" marR="0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L1, L2, L3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0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Lymphogranuloma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venereum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2153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Features of Chlamydia infections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35952"/>
              </p:ext>
            </p:extLst>
          </p:nvPr>
        </p:nvGraphicFramePr>
        <p:xfrm>
          <a:off x="91440" y="1594255"/>
          <a:ext cx="8940800" cy="2595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3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Species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Character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216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Biovar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Serotype(s)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Disease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psittaci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Forms diffuse vacuolated inclusions without glycogen matrix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Resistant to sulfonamide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Natural pathogen of birds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Leaves the host cell by lysis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3665" marR="0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Many serotypes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Symbol" panose="05050102010706020507" pitchFamily="18" charset="2"/>
                        <a:buChar char=""/>
                        <a:tabLst>
                          <a:tab pos="19240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Psittacosis (Atypical interstitial</a:t>
                      </a:r>
                      <a:r>
                        <a:rPr lang="en-US" sz="1400" spc="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pneumonia)</a:t>
                      </a:r>
                    </a:p>
                    <a:p>
                      <a:pPr marL="342900" marR="25844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Symbol" panose="05050102010706020507" pitchFamily="18" charset="2"/>
                        <a:buChar char=""/>
                        <a:tabLst>
                          <a:tab pos="19240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Transmission</a:t>
                      </a:r>
                      <a:r>
                        <a:rPr lang="en-US" sz="1400" spc="-8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is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by</a:t>
                      </a:r>
                      <a:r>
                        <a:rPr lang="en-US" sz="1400" spc="-8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inhalation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route—pet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birds</a:t>
                      </a:r>
                      <a:r>
                        <a:rPr lang="en-US" sz="1400" spc="-7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(parrots)</a:t>
                      </a:r>
                      <a:r>
                        <a:rPr lang="en-US" sz="1400" spc="-7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and</a:t>
                      </a:r>
                      <a:r>
                        <a:rPr lang="en-US" sz="1400" spc="-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poultry</a:t>
                      </a:r>
                      <a:r>
                        <a:rPr lang="en-US" sz="1400" spc="-7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(turkeys</a:t>
                      </a:r>
                      <a:r>
                        <a:rPr lang="en-US" sz="1400" spc="-7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and ducks)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Symbol" panose="05050102010706020507" pitchFamily="18" charset="2"/>
                        <a:buChar char=""/>
                        <a:tabLst>
                          <a:tab pos="19240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No man-to-man</a:t>
                      </a:r>
                      <a:r>
                        <a:rPr lang="en-US" sz="1400" spc="-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transmission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8120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Features of Chlamydia infections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92930"/>
              </p:ext>
            </p:extLst>
          </p:nvPr>
        </p:nvGraphicFramePr>
        <p:xfrm>
          <a:off x="91440" y="1891974"/>
          <a:ext cx="8940800" cy="21691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3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Species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Character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216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Biovar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Serotype(s)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Disease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41910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C. pneumoniae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TWAR agent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Exclusive human pathogen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Forms inclusions without glycogen matrix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Resistant to sulfonamide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3665" marR="0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Only 1 serotype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Symbol" panose="05050102010706020507" pitchFamily="18" charset="2"/>
                        <a:buChar char=""/>
                        <a:tabLst>
                          <a:tab pos="19240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Community-acquired atypical</a:t>
                      </a:r>
                      <a:r>
                        <a:rPr lang="en-US" sz="1400" spc="-9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pneumonia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Symbol" panose="05050102010706020507" pitchFamily="18" charset="2"/>
                        <a:buChar char=""/>
                        <a:tabLst>
                          <a:tab pos="19240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Associated with: atherosclerosis and</a:t>
                      </a:r>
                      <a:r>
                        <a:rPr lang="en-US" sz="1400" spc="5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asthma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01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2600" dirty="0" err="1">
                <a:latin typeface="Roboto Condensed Light" panose="020B0604020202020204" charset="0"/>
                <a:ea typeface="Roboto Condensed Light" panose="020B0604020202020204" charset="0"/>
              </a:rPr>
              <a:t>Genital</a:t>
            </a:r>
            <a:r>
              <a:rPr lang="fr-FR" sz="2600" dirty="0">
                <a:latin typeface="Roboto Condensed Light" panose="020B0604020202020204" charset="0"/>
                <a:ea typeface="Roboto Condensed Light" panose="020B0604020202020204" charset="0"/>
              </a:rPr>
              <a:t> Infections (C. </a:t>
            </a:r>
            <a:r>
              <a:rPr lang="fr-FR" sz="2600" dirty="0" err="1">
                <a:latin typeface="Roboto Condensed Light" panose="020B0604020202020204" charset="0"/>
                <a:ea typeface="Roboto Condensed Light" panose="020B0604020202020204" charset="0"/>
              </a:rPr>
              <a:t>trachomatis</a:t>
            </a:r>
            <a:r>
              <a:rPr lang="fr-FR" sz="260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fr-FR" sz="2600" dirty="0" err="1">
                <a:latin typeface="Roboto Condensed Light" panose="020B0604020202020204" charset="0"/>
                <a:ea typeface="Roboto Condensed Light" panose="020B0604020202020204" charset="0"/>
              </a:rPr>
              <a:t>Serovars</a:t>
            </a:r>
            <a:r>
              <a:rPr lang="fr-FR" sz="2600" dirty="0">
                <a:latin typeface="Roboto Condensed Light" panose="020B0604020202020204" charset="0"/>
                <a:ea typeface="Roboto Condensed Light" panose="020B0604020202020204" charset="0"/>
              </a:rPr>
              <a:t> D–K)</a:t>
            </a:r>
            <a:endParaRPr lang="en-US" sz="26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err="1"/>
              <a:t>Nongonococcal</a:t>
            </a:r>
            <a:r>
              <a:rPr lang="fr-FR" sz="2200" b="1" dirty="0"/>
              <a:t> </a:t>
            </a:r>
            <a:r>
              <a:rPr lang="fr-FR" sz="2200" b="1" dirty="0" err="1"/>
              <a:t>urethritis</a:t>
            </a:r>
            <a:r>
              <a:rPr lang="fr-FR" sz="2200" b="1" dirty="0"/>
              <a:t> (NGU): </a:t>
            </a:r>
            <a:r>
              <a:rPr lang="en-IN" sz="2200" dirty="0"/>
              <a:t>Most common cause of </a:t>
            </a:r>
            <a:r>
              <a:rPr lang="en-IN" sz="2200" dirty="0" err="1"/>
              <a:t>nongonococcal</a:t>
            </a:r>
            <a:r>
              <a:rPr lang="en-IN" sz="2200" dirty="0"/>
              <a:t> urethritis (30–50%) 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Differs from gonococcal urethritis (GU)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Incubation period is 7–10 days, compared to 2–5 days for GU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Symptoms: Mucopurulent discharge is followed by dysuria and urethral irritation (GU has purulent discharge).</a:t>
            </a:r>
          </a:p>
        </p:txBody>
      </p:sp>
    </p:spTree>
    <p:extLst>
      <p:ext uri="{BB962C8B-B14F-4D97-AF65-F5344CB8AC3E}">
        <p14:creationId xmlns:p14="http://schemas.microsoft.com/office/powerpoint/2010/main" val="22588704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2700" dirty="0" err="1">
                <a:latin typeface="Roboto Condensed Light" panose="020B0604020202020204" charset="0"/>
                <a:ea typeface="Roboto Condensed Light" panose="020B0604020202020204" charset="0"/>
              </a:rPr>
              <a:t>Genital</a:t>
            </a:r>
            <a:r>
              <a:rPr lang="fr-FR" sz="2700" dirty="0">
                <a:latin typeface="Roboto Condensed Light" panose="020B0604020202020204" charset="0"/>
                <a:ea typeface="Roboto Condensed Light" panose="020B0604020202020204" charset="0"/>
              </a:rPr>
              <a:t> Infections (C. </a:t>
            </a:r>
            <a:r>
              <a:rPr lang="fr-FR" sz="2700" dirty="0" err="1">
                <a:latin typeface="Roboto Condensed Light" panose="020B0604020202020204" charset="0"/>
                <a:ea typeface="Roboto Condensed Light" panose="020B0604020202020204" charset="0"/>
              </a:rPr>
              <a:t>trachomatis</a:t>
            </a:r>
            <a:r>
              <a:rPr lang="fr-FR" sz="270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fr-FR" sz="2700" dirty="0" err="1">
                <a:latin typeface="Roboto Condensed Light" panose="020B0604020202020204" charset="0"/>
                <a:ea typeface="Roboto Condensed Light" panose="020B0604020202020204" charset="0"/>
              </a:rPr>
              <a:t>Serovars</a:t>
            </a:r>
            <a:r>
              <a:rPr lang="fr-FR" sz="2700" dirty="0">
                <a:latin typeface="Roboto Condensed Light" panose="020B0604020202020204" charset="0"/>
                <a:ea typeface="Roboto Condensed Light" panose="020B0604020202020204" charset="0"/>
              </a:rPr>
              <a:t> D–K) </a:t>
            </a:r>
            <a:r>
              <a:rPr lang="fr-FR" dirty="0">
                <a:latin typeface="Roboto Condensed Light" panose="020B0604020202020204" charset="0"/>
                <a:ea typeface="Roboto Condensed Light" panose="020B0604020202020204" charset="0"/>
              </a:rPr>
              <a:t>(</a:t>
            </a:r>
            <a:r>
              <a:rPr lang="fr-FR" dirty="0" err="1">
                <a:latin typeface="Roboto Condensed Light" panose="020B0604020202020204" charset="0"/>
                <a:ea typeface="Roboto Condensed Light" panose="020B0604020202020204" charset="0"/>
              </a:rPr>
              <a:t>Cont</a:t>
            </a:r>
            <a:r>
              <a:rPr lang="fr-FR" dirty="0">
                <a:latin typeface="Roboto Condensed Light" panose="020B0604020202020204" charset="0"/>
                <a:ea typeface="Roboto Condensed Light" panose="020B0604020202020204" charset="0"/>
              </a:rPr>
              <a:t>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 err="1"/>
              <a:t>Postgonococcal</a:t>
            </a:r>
            <a:r>
              <a:rPr lang="en-IN" sz="2200" b="1" dirty="0"/>
              <a:t> urethritis (PGU) 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Epididymitis and </a:t>
            </a:r>
            <a:r>
              <a:rPr lang="en-IN" sz="2200" b="1" dirty="0" err="1"/>
              <a:t>proctitis</a:t>
            </a:r>
            <a:r>
              <a:rPr lang="en-IN" sz="2200" b="1" dirty="0"/>
              <a:t>: </a:t>
            </a:r>
            <a:r>
              <a:rPr lang="en-IN" sz="2200" dirty="0"/>
              <a:t>Commonest cause of epididymitis in males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Reactive arthritis (Reiter’s syndrome): </a:t>
            </a:r>
            <a:r>
              <a:rPr lang="en-IN" sz="2200" dirty="0"/>
              <a:t>Conjunctivitis, urethritis, arthritis &amp; characteristic </a:t>
            </a:r>
            <a:r>
              <a:rPr lang="en-IN" sz="2200" dirty="0" err="1"/>
              <a:t>mucocutaneous</a:t>
            </a:r>
            <a:r>
              <a:rPr lang="en-IN" sz="2200" dirty="0"/>
              <a:t> lesions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Men : women =10:1</a:t>
            </a:r>
          </a:p>
        </p:txBody>
      </p:sp>
    </p:spTree>
    <p:extLst>
      <p:ext uri="{BB962C8B-B14F-4D97-AF65-F5344CB8AC3E}">
        <p14:creationId xmlns:p14="http://schemas.microsoft.com/office/powerpoint/2010/main" val="30706588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2700" dirty="0" err="1">
                <a:latin typeface="Roboto Condensed Light" panose="020B0604020202020204" charset="0"/>
                <a:ea typeface="Roboto Condensed Light" panose="020B0604020202020204" charset="0"/>
              </a:rPr>
              <a:t>Genital</a:t>
            </a:r>
            <a:r>
              <a:rPr lang="fr-FR" sz="2700" dirty="0">
                <a:latin typeface="Roboto Condensed Light" panose="020B0604020202020204" charset="0"/>
                <a:ea typeface="Roboto Condensed Light" panose="020B0604020202020204" charset="0"/>
              </a:rPr>
              <a:t> Infections (C. </a:t>
            </a:r>
            <a:r>
              <a:rPr lang="fr-FR" sz="2700" dirty="0" err="1">
                <a:latin typeface="Roboto Condensed Light" panose="020B0604020202020204" charset="0"/>
                <a:ea typeface="Roboto Condensed Light" panose="020B0604020202020204" charset="0"/>
              </a:rPr>
              <a:t>trachomatis</a:t>
            </a:r>
            <a:r>
              <a:rPr lang="fr-FR" sz="270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fr-FR" sz="2700" dirty="0" err="1">
                <a:latin typeface="Roboto Condensed Light" panose="020B0604020202020204" charset="0"/>
                <a:ea typeface="Roboto Condensed Light" panose="020B0604020202020204" charset="0"/>
              </a:rPr>
              <a:t>Serovars</a:t>
            </a:r>
            <a:r>
              <a:rPr lang="fr-FR" sz="2700" dirty="0">
                <a:latin typeface="Roboto Condensed Light" panose="020B0604020202020204" charset="0"/>
                <a:ea typeface="Roboto Condensed Light" panose="020B0604020202020204" charset="0"/>
              </a:rPr>
              <a:t> D–K) </a:t>
            </a:r>
            <a:r>
              <a:rPr lang="fr-FR" dirty="0">
                <a:latin typeface="Roboto Condensed Light" panose="020B0604020202020204" charset="0"/>
                <a:ea typeface="Roboto Condensed Light" panose="020B0604020202020204" charset="0"/>
              </a:rPr>
              <a:t>(</a:t>
            </a:r>
            <a:r>
              <a:rPr lang="fr-FR" dirty="0" err="1">
                <a:latin typeface="Roboto Condensed Light" panose="020B0604020202020204" charset="0"/>
                <a:ea typeface="Roboto Condensed Light" panose="020B0604020202020204" charset="0"/>
              </a:rPr>
              <a:t>Cont</a:t>
            </a:r>
            <a:r>
              <a:rPr lang="fr-FR" dirty="0">
                <a:latin typeface="Roboto Condensed Light" panose="020B0604020202020204" charset="0"/>
                <a:ea typeface="Roboto Condensed Light" panose="020B0604020202020204" charset="0"/>
              </a:rPr>
              <a:t>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In females: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Mucopurulent cervicitis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endometritis, </a:t>
            </a:r>
            <a:r>
              <a:rPr lang="en-IN" sz="2200" dirty="0" err="1"/>
              <a:t>salpingitis</a:t>
            </a:r>
            <a:r>
              <a:rPr lang="en-IN" sz="2200" dirty="0"/>
              <a:t>, PID &amp; pelvic peritonitis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 err="1"/>
              <a:t>Perihepatitis</a:t>
            </a:r>
            <a:r>
              <a:rPr lang="en-IN" sz="2200" dirty="0"/>
              <a:t> (Fitz–Hugh–Curtis syndrome)</a:t>
            </a:r>
          </a:p>
        </p:txBody>
      </p:sp>
    </p:spTree>
    <p:extLst>
      <p:ext uri="{BB962C8B-B14F-4D97-AF65-F5344CB8AC3E}">
        <p14:creationId xmlns:p14="http://schemas.microsoft.com/office/powerpoint/2010/main" val="393687179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25773</TotalTime>
  <Words>6758</Words>
  <Application>Microsoft Office PowerPoint</Application>
  <PresentationFormat>On-screen Show (16:9)</PresentationFormat>
  <Paragraphs>849</Paragraphs>
  <Slides>174</Slides>
  <Notes>174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174</vt:i4>
      </vt:variant>
    </vt:vector>
  </HeadingPairs>
  <TitlesOfParts>
    <vt:vector size="181" baseType="lpstr">
      <vt:lpstr>Symbol</vt:lpstr>
      <vt:lpstr>Arial</vt:lpstr>
      <vt:lpstr>Arvo</vt:lpstr>
      <vt:lpstr>Wingdings</vt:lpstr>
      <vt:lpstr>Roboto Condensed Light</vt:lpstr>
      <vt:lpstr>Roboto Condensed</vt:lpstr>
      <vt:lpstr>Salerio template</vt:lpstr>
      <vt:lpstr>SEXUALLY TRANSMITTED INFECTIONS</vt:lpstr>
      <vt:lpstr>SEXUALLY TRANSMITTED INFECTIONS</vt:lpstr>
      <vt:lpstr>SEXUALLY TRANSMITTED INFECTIONS (Cont..)</vt:lpstr>
      <vt:lpstr>SEXUALLY TRANSMITTED INFECTIONS (Cont..)</vt:lpstr>
      <vt:lpstr>Causative agents of sexually transmitted infections  </vt:lpstr>
      <vt:lpstr>Causative agents of sexually transmitted infections (Cont..) </vt:lpstr>
      <vt:lpstr>Causative agents of sexually transmitted infections (Cont..) </vt:lpstr>
      <vt:lpstr>GENITO-ULCERATIVE DISEASE</vt:lpstr>
      <vt:lpstr>GENITO-ULCERATIVE DISEASE</vt:lpstr>
      <vt:lpstr>Comparison of manifestations of genito-ulcerative diseases  </vt:lpstr>
      <vt:lpstr>SYPHILIS (TREPONEMA PALLIDUM)</vt:lpstr>
      <vt:lpstr>SYPHILIS (TREPONEMA PALLIDUM)</vt:lpstr>
      <vt:lpstr>Genus Description </vt:lpstr>
      <vt:lpstr>Genus Description (Cont..) </vt:lpstr>
      <vt:lpstr>Pathogenesis of Syphilis</vt:lpstr>
      <vt:lpstr>Clinical Manifestations of Syphilis</vt:lpstr>
      <vt:lpstr>Primary Syphilis </vt:lpstr>
      <vt:lpstr>Primary Syphilis (Cont..) </vt:lpstr>
      <vt:lpstr>Secondary Syphilis</vt:lpstr>
      <vt:lpstr>Secondary Syphilis (Cont..)</vt:lpstr>
      <vt:lpstr>Latent Syphilis</vt:lpstr>
      <vt:lpstr>Late or Tertiary Syphilis</vt:lpstr>
      <vt:lpstr>Congenital Syphilis</vt:lpstr>
      <vt:lpstr>Laboratory diagnosis of Syphilis</vt:lpstr>
      <vt:lpstr>Laboratory diagnosis of Syphilis (Cont..)</vt:lpstr>
      <vt:lpstr>Laboratory diagnosis of Syphilis (Cont..)</vt:lpstr>
      <vt:lpstr>Laboratory diagnosis of Syphilis (Cont..)</vt:lpstr>
      <vt:lpstr>Laboratory diagnosis of Syphilis (Cont..)</vt:lpstr>
      <vt:lpstr>Laboratory diagnosis of Syphilis (Cont..)</vt:lpstr>
      <vt:lpstr>Testing Algorithm</vt:lpstr>
      <vt:lpstr>Testing Algorithm (Cont..)</vt:lpstr>
      <vt:lpstr>Syphilis and HIV</vt:lpstr>
      <vt:lpstr>Syphilis and HIV (Cont..)</vt:lpstr>
      <vt:lpstr>Treatment of Syphilis</vt:lpstr>
      <vt:lpstr>Treatment of Syphilis (Cont..)</vt:lpstr>
      <vt:lpstr>Evaluation after Treatment</vt:lpstr>
      <vt:lpstr>CHANCROID (HAEMOPHILUS DUCREYI)</vt:lpstr>
      <vt:lpstr>CHANCROID (HAEMOPHILUS DUCREYI)</vt:lpstr>
      <vt:lpstr>Epidemiology </vt:lpstr>
      <vt:lpstr>Laboratory Diagnosis</vt:lpstr>
      <vt:lpstr>Laboratory Diagnosis (Cont..)</vt:lpstr>
      <vt:lpstr>Laboratory Diagnosis (Cont..)</vt:lpstr>
      <vt:lpstr>Treatment of Chancroid</vt:lpstr>
      <vt:lpstr>HERPES GENITALIS</vt:lpstr>
      <vt:lpstr>HERPES GENITALIS</vt:lpstr>
      <vt:lpstr>HERPES GENITALIS (Cont..)</vt:lpstr>
      <vt:lpstr>HERPES GENITALIS (Cont..)</vt:lpstr>
      <vt:lpstr>HERPES GENITALIS (Cont..)</vt:lpstr>
      <vt:lpstr>Treatment of Genital herpes</vt:lpstr>
      <vt:lpstr>LYMPHOGRANULOMA VENEREUM (LGV)</vt:lpstr>
      <vt:lpstr>LYMPHOGRANULOMA VENEREUM (LGV)</vt:lpstr>
      <vt:lpstr>LYMPHOGRANULOMA VENEREUM (LGV)  (Cont..)</vt:lpstr>
      <vt:lpstr>LYMPHOGRANULOMA VENEREUM (LGV)  (Cont..)</vt:lpstr>
      <vt:lpstr>LYMPHOGRANULOMA VENEREUM (LGV)  (Cont..)</vt:lpstr>
      <vt:lpstr>LYMPHOGRANULOMA VENEREUM (LGV)  (Cont..)</vt:lpstr>
      <vt:lpstr>DONOVANOSIS</vt:lpstr>
      <vt:lpstr>DONOVANOSIS</vt:lpstr>
      <vt:lpstr>DONOVANOSIS (Cont..)</vt:lpstr>
      <vt:lpstr>Clinical Features </vt:lpstr>
      <vt:lpstr>Laboratory Diagnosis</vt:lpstr>
      <vt:lpstr>Laboratory Diagnosis</vt:lpstr>
      <vt:lpstr>Treatment of Donovanosis</vt:lpstr>
      <vt:lpstr>URETHRITIS</vt:lpstr>
      <vt:lpstr>GONOCOCCAL URETHRITIS</vt:lpstr>
      <vt:lpstr>GONOCOCCAL URETHRITIS</vt:lpstr>
      <vt:lpstr>Virulence Factors </vt:lpstr>
      <vt:lpstr>Virulence Factors (Cont..) </vt:lpstr>
      <vt:lpstr>Clinical Manifestations</vt:lpstr>
      <vt:lpstr>Clinical Manifestations (Cont..)</vt:lpstr>
      <vt:lpstr>Clinical Manifestations (Cont..)</vt:lpstr>
      <vt:lpstr>Clinical Manifestations (Cont..)</vt:lpstr>
      <vt:lpstr>Clinical Manifestations (Cont..)</vt:lpstr>
      <vt:lpstr>Epidemiology</vt:lpstr>
      <vt:lpstr>Laboratory Diagnosis - Specimen Collection </vt:lpstr>
      <vt:lpstr>Laboratory Diagnosis - Transport Media</vt:lpstr>
      <vt:lpstr>Laboratory Diagnosis - Microscopy</vt:lpstr>
      <vt:lpstr>Laboratory Diagnosis - Culture</vt:lpstr>
      <vt:lpstr>Laboratory Diagnosis - Identification</vt:lpstr>
      <vt:lpstr>Laboratory Diagnosis - Molecular Method</vt:lpstr>
      <vt:lpstr>Treatment of Gonorrhea</vt:lpstr>
      <vt:lpstr>Prophylaxis</vt:lpstr>
      <vt:lpstr>NON-GONOCOCCAL URETHRITIS</vt:lpstr>
      <vt:lpstr>NON-GONOCOCCAL URETHRITIS</vt:lpstr>
      <vt:lpstr>NON-GONOCOCCAL URETHRITIS</vt:lpstr>
      <vt:lpstr>Differences between gonococcal and  non-gonococcal urethritis  </vt:lpstr>
      <vt:lpstr>CHLAMYDIA TRACHOMATIS INFECTIONS</vt:lpstr>
      <vt:lpstr>Genus Description </vt:lpstr>
      <vt:lpstr>Classification</vt:lpstr>
      <vt:lpstr>Chlamydiae are Bacteria, Not Viruses</vt:lpstr>
      <vt:lpstr>Chlamydiae are Bacteria, Not Viruses  (Cont..)</vt:lpstr>
      <vt:lpstr>Life Cycle </vt:lpstr>
      <vt:lpstr>Chlamydia trachomatis Infections </vt:lpstr>
      <vt:lpstr>Typing of Chlamydia</vt:lpstr>
      <vt:lpstr>Features of Chlamydia infections</vt:lpstr>
      <vt:lpstr>Features of Chlamydia infections (Cont..)</vt:lpstr>
      <vt:lpstr>Features of Chlamydia infections (Cont..)</vt:lpstr>
      <vt:lpstr>Genital Infections (C. trachomatis Serovars D–K)</vt:lpstr>
      <vt:lpstr>Genital Infections (C. trachomatis Serovars D–K) (Cont..)</vt:lpstr>
      <vt:lpstr>Genital Infections (C. trachomatis Serovars D–K) (Cont..)</vt:lpstr>
      <vt:lpstr>Laboratory diagnosis of Chlamydial infections </vt:lpstr>
      <vt:lpstr>Laboratory diagnosis of Chlamydial infections (Cont..) </vt:lpstr>
      <vt:lpstr>Laboratory diagnosis of Chlamydial infections (Cont..) </vt:lpstr>
      <vt:lpstr>Laboratory diagnosis of Chlamydial infections (Cont..) </vt:lpstr>
      <vt:lpstr>Anti-Chlamydia microimmunofluorescence test (MIF)</vt:lpstr>
      <vt:lpstr>Treatment of C. trachomatis infections</vt:lpstr>
      <vt:lpstr>Treatment of C. trachomatis infections (Cont..)</vt:lpstr>
      <vt:lpstr>Prevention </vt:lpstr>
      <vt:lpstr>UROGENITAL MYCOPLASMA INFECTIONS</vt:lpstr>
      <vt:lpstr>UROGENITAL MYCOPLASMA INFECTIONS</vt:lpstr>
      <vt:lpstr>Clinical Manifestations </vt:lpstr>
      <vt:lpstr>Laboratory Diagnosis</vt:lpstr>
      <vt:lpstr>Treatment of Urogenital Mycoplasma infections</vt:lpstr>
      <vt:lpstr>OTHER GENITAL TRACT INFECTIONS COMMON TO BOTH SEXES</vt:lpstr>
      <vt:lpstr>GENITAL TUBERCULOSIS</vt:lpstr>
      <vt:lpstr>GENITAL TUBERCULOSIS</vt:lpstr>
      <vt:lpstr>ANORECTAL LESIONS</vt:lpstr>
      <vt:lpstr>ANORECTAL LESIONS</vt:lpstr>
      <vt:lpstr>ANORECTAL LESIONS (Cont..)</vt:lpstr>
      <vt:lpstr>ANORECTAL LESIONS (Cont..)</vt:lpstr>
      <vt:lpstr>FEMALE GENITAL TRACT DISEASE</vt:lpstr>
      <vt:lpstr>FEMALE GENITAL TRACT DISEASE</vt:lpstr>
      <vt:lpstr>VULVOVAGINITIS</vt:lpstr>
      <vt:lpstr>VULVOVAGINITIS</vt:lpstr>
      <vt:lpstr>Differential diagnosis of vulvovaginitis  </vt:lpstr>
      <vt:lpstr>Differential diagnosis of vulvovaginitis (Cont..) </vt:lpstr>
      <vt:lpstr>Trichomoniasis </vt:lpstr>
      <vt:lpstr>Trichomoniasis </vt:lpstr>
      <vt:lpstr>Life Cycle </vt:lpstr>
      <vt:lpstr>Clinical Feature</vt:lpstr>
      <vt:lpstr>Clinical Feature (Cont..)</vt:lpstr>
      <vt:lpstr>Laboratory Diagnosis</vt:lpstr>
      <vt:lpstr>Laboratory Diagnosis (Cont..)</vt:lpstr>
      <vt:lpstr>Laboratory Diagnosis (Cont..)</vt:lpstr>
      <vt:lpstr>Laboratory Diagnosis (Cont..)</vt:lpstr>
      <vt:lpstr>Laboratory Diagnosis (Cont..)</vt:lpstr>
      <vt:lpstr>Laboratory Diagnosis (Cont..)</vt:lpstr>
      <vt:lpstr>Laboratory Diagnosis (Cont..)</vt:lpstr>
      <vt:lpstr>Treatment of Trichomoniasis</vt:lpstr>
      <vt:lpstr>Bacterial Vaginosis </vt:lpstr>
      <vt:lpstr>Bacterial Vaginosis (Cont..) </vt:lpstr>
      <vt:lpstr>Bacterial Vaginosis (Cont..) </vt:lpstr>
      <vt:lpstr>Risk Factors</vt:lpstr>
      <vt:lpstr>Amsel’s Criteria</vt:lpstr>
      <vt:lpstr>Laboratory Diagnosis </vt:lpstr>
      <vt:lpstr>Laboratory Diagnosis (Cont..) </vt:lpstr>
      <vt:lpstr>Treatment of Bacterial vaginosis</vt:lpstr>
      <vt:lpstr>Vaginal Candidiasis </vt:lpstr>
      <vt:lpstr>Vaginal Candidiasis (Cont..) </vt:lpstr>
      <vt:lpstr>Vaginal Candidiasis (Cont..) </vt:lpstr>
      <vt:lpstr>OTHER GENITAL TRACT INFECTIONS IN FEMALES</vt:lpstr>
      <vt:lpstr>Mucopurulent Cervicitis</vt:lpstr>
      <vt:lpstr>Mucopurulent Cervicitis (Cont..)</vt:lpstr>
      <vt:lpstr>Mucopurulent Cervicitis (Cont..)</vt:lpstr>
      <vt:lpstr>Mucopurulent Cervicitis (Cont..)</vt:lpstr>
      <vt:lpstr>Pelvic Inflammatory Disease (PID)</vt:lpstr>
      <vt:lpstr>Etiology</vt:lpstr>
      <vt:lpstr>Clinical Manifestations</vt:lpstr>
      <vt:lpstr>Treatment of Pelvic inflammatory disease</vt:lpstr>
      <vt:lpstr>Bartholinitis</vt:lpstr>
      <vt:lpstr>Infections in Pregnancy/Postpartum </vt:lpstr>
      <vt:lpstr>Infections in Pregnancy/Postpartum (Cont..) </vt:lpstr>
      <vt:lpstr>Infections in Pregnancy/Postpartum (Cont..) </vt:lpstr>
      <vt:lpstr>Group B Streptococcal Infection in Pregnancy</vt:lpstr>
      <vt:lpstr>Group B Streptococcal Infection in Pregnancy (Cont..)</vt:lpstr>
      <vt:lpstr>OTHER GENITAL TRACT INFECTIONS IN MALES</vt:lpstr>
      <vt:lpstr>Prostatitis</vt:lpstr>
      <vt:lpstr>Acute Bacterial Prostatitis</vt:lpstr>
      <vt:lpstr>Acute Bacterial Prostatitis (Cont..)</vt:lpstr>
      <vt:lpstr>Chronic Prostatitis</vt:lpstr>
      <vt:lpstr>Epididymitis</vt:lpstr>
      <vt:lpstr>Treatment of Epididymitis</vt:lpstr>
      <vt:lpstr>Orchitis</vt:lpstr>
      <vt:lpstr>Questions:</vt:lpstr>
      <vt:lpstr>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History</dc:title>
  <cp:lastModifiedBy>Himani Pandya</cp:lastModifiedBy>
  <cp:revision>1423</cp:revision>
  <dcterms:modified xsi:type="dcterms:W3CDTF">2021-09-13T05:57:14Z</dcterms:modified>
</cp:coreProperties>
</file>