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85"/>
  </p:notesMasterIdLst>
  <p:sldIdLst>
    <p:sldId id="256" r:id="rId2"/>
    <p:sldId id="3792" r:id="rId3"/>
    <p:sldId id="4034" r:id="rId4"/>
    <p:sldId id="4035" r:id="rId5"/>
    <p:sldId id="4036" r:id="rId6"/>
    <p:sldId id="3652" r:id="rId7"/>
    <p:sldId id="4037" r:id="rId8"/>
    <p:sldId id="4038" r:id="rId9"/>
    <p:sldId id="4039" r:id="rId10"/>
    <p:sldId id="4040" r:id="rId11"/>
    <p:sldId id="4041" r:id="rId12"/>
    <p:sldId id="4042" r:id="rId13"/>
    <p:sldId id="4043" r:id="rId14"/>
    <p:sldId id="4044" r:id="rId15"/>
    <p:sldId id="4045" r:id="rId16"/>
    <p:sldId id="4046" r:id="rId17"/>
    <p:sldId id="4047" r:id="rId18"/>
    <p:sldId id="4048" r:id="rId19"/>
    <p:sldId id="4049" r:id="rId20"/>
    <p:sldId id="4050" r:id="rId21"/>
    <p:sldId id="4051" r:id="rId22"/>
    <p:sldId id="4052" r:id="rId23"/>
    <p:sldId id="4053" r:id="rId24"/>
    <p:sldId id="4054" r:id="rId25"/>
    <p:sldId id="4055" r:id="rId26"/>
    <p:sldId id="4056" r:id="rId27"/>
    <p:sldId id="4058" r:id="rId28"/>
    <p:sldId id="4057" r:id="rId29"/>
    <p:sldId id="4059" r:id="rId30"/>
    <p:sldId id="4060" r:id="rId31"/>
    <p:sldId id="4061" r:id="rId32"/>
    <p:sldId id="4062" r:id="rId33"/>
    <p:sldId id="4063" r:id="rId34"/>
    <p:sldId id="4064" r:id="rId35"/>
    <p:sldId id="4065" r:id="rId36"/>
    <p:sldId id="4066" r:id="rId37"/>
    <p:sldId id="4067" r:id="rId38"/>
    <p:sldId id="4068" r:id="rId39"/>
    <p:sldId id="4069" r:id="rId40"/>
    <p:sldId id="4071" r:id="rId41"/>
    <p:sldId id="4070" r:id="rId42"/>
    <p:sldId id="4072" r:id="rId43"/>
    <p:sldId id="4073" r:id="rId44"/>
    <p:sldId id="4074" r:id="rId45"/>
    <p:sldId id="4075" r:id="rId46"/>
    <p:sldId id="4076" r:id="rId47"/>
    <p:sldId id="4077" r:id="rId48"/>
    <p:sldId id="4078" r:id="rId49"/>
    <p:sldId id="4079" r:id="rId50"/>
    <p:sldId id="4080" r:id="rId51"/>
    <p:sldId id="4081" r:id="rId52"/>
    <p:sldId id="4082" r:id="rId53"/>
    <p:sldId id="4083" r:id="rId54"/>
    <p:sldId id="4084" r:id="rId55"/>
    <p:sldId id="4085" r:id="rId56"/>
    <p:sldId id="4086" r:id="rId57"/>
    <p:sldId id="4087" r:id="rId58"/>
    <p:sldId id="4088" r:id="rId59"/>
    <p:sldId id="4089" r:id="rId60"/>
    <p:sldId id="4090" r:id="rId61"/>
    <p:sldId id="4091" r:id="rId62"/>
    <p:sldId id="4092" r:id="rId63"/>
    <p:sldId id="4093" r:id="rId64"/>
    <p:sldId id="4094" r:id="rId65"/>
    <p:sldId id="4095" r:id="rId66"/>
    <p:sldId id="4096" r:id="rId67"/>
    <p:sldId id="4097" r:id="rId68"/>
    <p:sldId id="4098" r:id="rId69"/>
    <p:sldId id="4099" r:id="rId70"/>
    <p:sldId id="4100" r:id="rId71"/>
    <p:sldId id="4101" r:id="rId72"/>
    <p:sldId id="4102" r:id="rId73"/>
    <p:sldId id="4103" r:id="rId74"/>
    <p:sldId id="4104" r:id="rId75"/>
    <p:sldId id="4105" r:id="rId76"/>
    <p:sldId id="4106" r:id="rId77"/>
    <p:sldId id="4107" r:id="rId78"/>
    <p:sldId id="4108" r:id="rId79"/>
    <p:sldId id="4109" r:id="rId80"/>
    <p:sldId id="4110" r:id="rId81"/>
    <p:sldId id="4033" r:id="rId82"/>
    <p:sldId id="4111" r:id="rId83"/>
    <p:sldId id="4112" r:id="rId84"/>
  </p:sldIdLst>
  <p:sldSz cx="9144000" cy="5143500" type="screen16x9"/>
  <p:notesSz cx="6858000" cy="9144000"/>
  <p:embeddedFontLst>
    <p:embeddedFont>
      <p:font typeface="Gill Sans MT" panose="020B0502020104020203" pitchFamily="34" charset="0"/>
      <p:regular r:id="rId86"/>
      <p:bold r:id="rId87"/>
      <p:italic r:id="rId88"/>
      <p:boldItalic r:id="rId89"/>
    </p:embeddedFont>
    <p:embeddedFont>
      <p:font typeface="Nyala" panose="02000504070300020003" pitchFamily="2" charset="0"/>
      <p:regular r:id="rId90"/>
    </p:embeddedFont>
    <p:embeddedFont>
      <p:font typeface="Roboto Condensed" panose="02000000000000000000" pitchFamily="2" charset="0"/>
      <p:regular r:id="rId91"/>
      <p:bold r:id="rId92"/>
      <p:italic r:id="rId93"/>
      <p:boldItalic r:id="rId94"/>
    </p:embeddedFont>
    <p:embeddedFont>
      <p:font typeface="Roboto Condensed Light" panose="02000000000000000000" pitchFamily="2" charset="0"/>
      <p:regular r:id="rId95"/>
      <p:bold r:id="rId96"/>
      <p:italic r:id="rId97"/>
      <p:boldItalic r:id="rId9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307D9-0E55-C8F2-2731-9612C58B98C5}" v="1" dt="2020-12-30T13:06:45.074"/>
    <p1510:client id="{D2C88ECC-E272-4EF7-0D16-5BEE8AE6DDF6}" v="1" dt="2020-12-30T13:27:43.578"/>
  </p1510:revLst>
</p1510:revInfo>
</file>

<file path=ppt/tableStyles.xml><?xml version="1.0" encoding="utf-8"?>
<a:tblStyleLst xmlns:a="http://schemas.openxmlformats.org/drawingml/2006/main" def="{AF950EDE-842A-4D4B-8FDC-871F3C1C1B73}">
  <a:tblStyle styleId="{AF950EDE-842A-4D4B-8FDC-871F3C1C1B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162" autoAdjust="0"/>
  </p:normalViewPr>
  <p:slideViewPr>
    <p:cSldViewPr snapToGrid="0">
      <p:cViewPr varScale="1">
        <p:scale>
          <a:sx n="89" d="100"/>
          <a:sy n="89" d="100"/>
        </p:scale>
        <p:origin x="660" y="56"/>
      </p:cViewPr>
      <p:guideLst/>
    </p:cSldViewPr>
  </p:slideViewPr>
  <p:outlineViewPr>
    <p:cViewPr>
      <p:scale>
        <a:sx n="33" d="100"/>
        <a:sy n="33" d="100"/>
      </p:scale>
      <p:origin x="0" y="-139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font" Target="fonts/font5.fntdata"/><Relationship Id="rId95" Type="http://schemas.openxmlformats.org/officeDocument/2006/relationships/font" Target="fonts/font10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91" Type="http://schemas.openxmlformats.org/officeDocument/2006/relationships/font" Target="fonts/font6.fntdata"/><Relationship Id="rId9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94" Type="http://schemas.openxmlformats.org/officeDocument/2006/relationships/font" Target="fonts/font9.fntdata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2.fntdata"/><Relationship Id="rId104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8.fntdata"/><Relationship Id="rId98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b8012a167c98882091da6a7e3504b27e6c7c5b5bd22d1a584f4fd263df54af2e::" providerId="AD" clId="Web-{D2C88ECC-E272-4EF7-0D16-5BEE8AE6DDF6}"/>
    <pc:docChg chg="modSld">
      <pc:chgData name="Guest User" userId="S::urn:spo:anon#b8012a167c98882091da6a7e3504b27e6c7c5b5bd22d1a584f4fd263df54af2e::" providerId="AD" clId="Web-{D2C88ECC-E272-4EF7-0D16-5BEE8AE6DDF6}" dt="2020-12-30T13:27:43.578" v="0" actId="20577"/>
      <pc:docMkLst>
        <pc:docMk/>
      </pc:docMkLst>
      <pc:sldChg chg="modSp">
        <pc:chgData name="Guest User" userId="S::urn:spo:anon#b8012a167c98882091da6a7e3504b27e6c7c5b5bd22d1a584f4fd263df54af2e::" providerId="AD" clId="Web-{D2C88ECC-E272-4EF7-0D16-5BEE8AE6DDF6}" dt="2020-12-30T13:27:43.578" v="0" actId="20577"/>
        <pc:sldMkLst>
          <pc:docMk/>
          <pc:sldMk cId="0" sldId="257"/>
        </pc:sldMkLst>
        <pc:spChg chg="mod">
          <ac:chgData name="Guest User" userId="S::urn:spo:anon#b8012a167c98882091da6a7e3504b27e6c7c5b5bd22d1a584f4fd263df54af2e::" providerId="AD" clId="Web-{D2C88ECC-E272-4EF7-0D16-5BEE8AE6DDF6}" dt="2020-12-30T13:27:43.578" v="0" actId="20577"/>
          <ac:spMkLst>
            <pc:docMk/>
            <pc:sldMk cId="0" sldId="257"/>
            <ac:spMk id="193" creationId="{00000000-0000-0000-0000-000000000000}"/>
          </ac:spMkLst>
        </pc:spChg>
      </pc:sldChg>
    </pc:docChg>
  </pc:docChgLst>
  <pc:docChgLst>
    <pc:chgData name="Guest User" userId="S::urn:spo:anon#b8012a167c98882091da6a7e3504b27e6c7c5b5bd22d1a584f4fd263df54af2e::" providerId="AD" clId="Web-{929307D9-0E55-C8F2-2731-9612C58B98C5}"/>
    <pc:docChg chg="modSld">
      <pc:chgData name="Guest User" userId="S::urn:spo:anon#b8012a167c98882091da6a7e3504b27e6c7c5b5bd22d1a584f4fd263df54af2e::" providerId="AD" clId="Web-{929307D9-0E55-C8F2-2731-9612C58B98C5}" dt="2020-12-30T13:06:45.074" v="0" actId="1076"/>
      <pc:docMkLst>
        <pc:docMk/>
      </pc:docMkLst>
      <pc:sldChg chg="modSp">
        <pc:chgData name="Guest User" userId="S::urn:spo:anon#b8012a167c98882091da6a7e3504b27e6c7c5b5bd22d1a584f4fd263df54af2e::" providerId="AD" clId="Web-{929307D9-0E55-C8F2-2731-9612C58B98C5}" dt="2020-12-30T13:06:45.074" v="0" actId="1076"/>
        <pc:sldMkLst>
          <pc:docMk/>
          <pc:sldMk cId="0" sldId="257"/>
        </pc:sldMkLst>
        <pc:spChg chg="mod">
          <ac:chgData name="Guest User" userId="S::urn:spo:anon#b8012a167c98882091da6a7e3504b27e6c7c5b5bd22d1a584f4fd263df54af2e::" providerId="AD" clId="Web-{929307D9-0E55-C8F2-2731-9612C58B98C5}" dt="2020-12-30T13:06:45.074" v="0" actId="1076"/>
          <ac:spMkLst>
            <pc:docMk/>
            <pc:sldMk cId="0" sldId="257"/>
            <ac:spMk id="18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69381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063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097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494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8320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588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523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0871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123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935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8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17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850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793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4670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286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54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0059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0095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635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2173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7033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42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09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7258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87600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28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4740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37477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7044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5007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6809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8540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15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0100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2056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7454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5862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3717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5258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0089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5311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6522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83857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192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8858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89260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4754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45210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8906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304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0235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093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6562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95978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548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3488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74515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25456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058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82976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30985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223768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078978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72865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45453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445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083043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01920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45897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4766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60242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96898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9897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36512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986718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30736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196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44548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50776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71014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76147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399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42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5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50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0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5CFFA7B-C79A-4DBD-AEE3-57852BDA34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82759" y="3354883"/>
            <a:ext cx="1063409" cy="69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35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47BD50-2839-4336-B989-B67990854A59}"/>
              </a:ext>
            </a:extLst>
          </p:cNvPr>
          <p:cNvSpPr txBox="1"/>
          <p:nvPr userDrawn="1"/>
        </p:nvSpPr>
        <p:spPr>
          <a:xfrm>
            <a:off x="274321" y="4841875"/>
            <a:ext cx="645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Essentials of Medical</a:t>
            </a:r>
            <a:r>
              <a:rPr lang="en-US" sz="1100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Microbiology by </a:t>
            </a:r>
            <a:r>
              <a:rPr lang="en-US" sz="1100" b="0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Apurba</a:t>
            </a:r>
            <a:r>
              <a:rPr lang="en-US" sz="1100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 </a:t>
            </a:r>
            <a:r>
              <a:rPr lang="en-US" sz="1100" b="0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Sastry</a:t>
            </a:r>
            <a:r>
              <a:rPr lang="en-US" sz="1100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© </a:t>
            </a:r>
            <a:r>
              <a:rPr lang="en-US" sz="1100" b="0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Jaypee</a:t>
            </a:r>
            <a:r>
              <a:rPr lang="en-US" sz="1100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Brothers Medical Publishers</a:t>
            </a:r>
            <a:endParaRPr lang="en-IN" sz="11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C483EF-B258-4DBC-A6BF-70B082909E2F}"/>
              </a:ext>
            </a:extLst>
          </p:cNvPr>
          <p:cNvCxnSpPr>
            <a:cxnSpLocks/>
          </p:cNvCxnSpPr>
          <p:nvPr userDrawn="1"/>
        </p:nvCxnSpPr>
        <p:spPr>
          <a:xfrm>
            <a:off x="0" y="4750925"/>
            <a:ext cx="6888480" cy="1230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E2A0193-EEBC-44CF-BB71-B0741053D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1433" y="139461"/>
            <a:ext cx="884735" cy="5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96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ACB7AA8-959C-4DE0-9ED3-34C36EF54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1433" y="139461"/>
            <a:ext cx="884735" cy="5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7892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72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2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7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68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47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096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37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9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48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ransition>
    <p:fade thruBlk="1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828675" y="560207"/>
            <a:ext cx="806704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000" dirty="0">
                <a:latin typeface="Nyala" panose="02000504070300020003" pitchFamily="2" charset="0"/>
                <a:ea typeface="Roboto Condensed Light" panose="020B0604020202020204" charset="0"/>
              </a:rPr>
              <a:t>Bacterial Lobar Pneumonia</a:t>
            </a:r>
            <a:endParaRPr lang="en-US" sz="4000" dirty="0">
              <a:solidFill>
                <a:schemeClr val="bg1"/>
              </a:solidFill>
              <a:latin typeface="Nyala" panose="02000504070300020003" pitchFamily="2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84;p11">
            <a:extLst>
              <a:ext uri="{FF2B5EF4-FFF2-40B4-BE49-F238E27FC236}">
                <a16:creationId xmlns:a16="http://schemas.microsoft.com/office/drawing/2014/main" id="{938F06ED-6C9B-4D8E-B20B-2FC4E76CE1D1}"/>
              </a:ext>
            </a:extLst>
          </p:cNvPr>
          <p:cNvSpPr txBox="1">
            <a:spLocks/>
          </p:cNvSpPr>
          <p:nvPr/>
        </p:nvSpPr>
        <p:spPr>
          <a:xfrm>
            <a:off x="6103144" y="3175973"/>
            <a:ext cx="3340894" cy="140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Dr Sucheta Lakhani</a:t>
            </a:r>
          </a:p>
          <a:p>
            <a:r>
              <a:rPr lang="en-US" sz="1600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Professor</a:t>
            </a:r>
          </a:p>
          <a:p>
            <a:r>
              <a:rPr lang="en-US" sz="1600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Microbiology</a:t>
            </a:r>
          </a:p>
          <a:p>
            <a:r>
              <a:rPr lang="en-US" sz="1600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SBKS MI&amp;RC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Virulence Factors and Pathogenesis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/>
              <a:t>Pneumolysin</a:t>
            </a:r>
            <a:r>
              <a:rPr lang="en-US" sz="2200" dirty="0"/>
              <a:t>: Inhibits neutrophil chemotaxis and phagocytosis.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Autolysin: </a:t>
            </a:r>
            <a:r>
              <a:rPr lang="en-US" sz="2200" dirty="0"/>
              <a:t>Amidase enzyme that cleaves its own peptidoglycan - autolysis of cells - responsible for bile solubility and draughtsman appearance.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Other virulence factors: </a:t>
            </a:r>
            <a:r>
              <a:rPr lang="en-US" sz="2200" dirty="0"/>
              <a:t>Pneumococcal surface </a:t>
            </a:r>
            <a:r>
              <a:rPr lang="pt-BR" sz="2200" dirty="0"/>
              <a:t>proteins (PspA, PspC), IgA protease, neuraminidase and </a:t>
            </a:r>
            <a:r>
              <a:rPr lang="en-US" sz="2200" dirty="0"/>
              <a:t>pneumococcal surface </a:t>
            </a:r>
            <a:r>
              <a:rPr lang="en-US" sz="2200" dirty="0" err="1"/>
              <a:t>adhesin</a:t>
            </a:r>
            <a:r>
              <a:rPr lang="en-US" sz="2200" dirty="0"/>
              <a:t> A (</a:t>
            </a:r>
            <a:r>
              <a:rPr lang="en-US" sz="2200" dirty="0" err="1"/>
              <a:t>PsaA</a:t>
            </a:r>
            <a:r>
              <a:rPr lang="en-US" sz="2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56736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Colonize human nasopharynx </a:t>
            </a:r>
            <a:r>
              <a:rPr lang="en-IN" sz="2200" dirty="0">
                <a:sym typeface="Wingdings" panose="05000000000000000000" pitchFamily="2" charset="2"/>
              </a:rPr>
              <a:t>- </a:t>
            </a:r>
            <a:r>
              <a:rPr lang="en-IN" sz="2200" dirty="0"/>
              <a:t>spread either via bloodstream to distant sites (e.g. brain, joint, bones &amp; peritoneal cavity) or spread locally to cause otitis media or pneumonia.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/>
              <a:t>Lobar pneumonia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/>
              <a:t>Empyema and </a:t>
            </a:r>
            <a:r>
              <a:rPr lang="en-US" sz="2200" b="1" dirty="0" err="1"/>
              <a:t>parapneumonic</a:t>
            </a:r>
            <a:r>
              <a:rPr lang="en-US" sz="2200" b="1" dirty="0"/>
              <a:t> effusion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/>
              <a:t>Invasive pneumococcal disease (IPD)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/>
              <a:t>Noninvasive manifestations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47816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IN" sz="2200" b="1" dirty="0"/>
              <a:t>Invasive pneumococcal disease (IPD):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Infection confirmed by isolation of pneumococci from normally sterile site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Blood stream infection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Pyogenic meningitis –</a:t>
            </a:r>
            <a:r>
              <a:rPr lang="en-IN" sz="2200" i="1" dirty="0"/>
              <a:t> </a:t>
            </a:r>
            <a:r>
              <a:rPr lang="en-IN" sz="2200" dirty="0"/>
              <a:t>cause of meningitis in all ages (except in neonates)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Others - Osteomyelitis, septic arthritis, endocarditis, pericarditis, primary peritonitis, rarely, brain abscess &amp; </a:t>
            </a:r>
            <a:r>
              <a:rPr lang="en-IN" sz="2200" dirty="0" err="1"/>
              <a:t>hemolytic</a:t>
            </a:r>
            <a:r>
              <a:rPr lang="en-IN" sz="2200" dirty="0"/>
              <a:t>-uremic syndrome.</a:t>
            </a:r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4227123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Epidemiology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Source - </a:t>
            </a:r>
            <a:r>
              <a:rPr lang="en-IN" sz="2200" dirty="0"/>
              <a:t>upper respiratory tract of carriers (less often patients)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Carrier rate -  </a:t>
            </a:r>
            <a:r>
              <a:rPr lang="en-US" sz="2200" dirty="0"/>
              <a:t>Up to the age of 5 years, 70–90% of children - nasopharynx</a:t>
            </a:r>
            <a:endParaRPr lang="en-IN" sz="2200" dirty="0"/>
          </a:p>
          <a:p>
            <a:pPr>
              <a:lnSpc>
                <a:spcPct val="150000"/>
              </a:lnSpc>
            </a:pPr>
            <a:r>
              <a:rPr lang="en-IN" sz="2200" b="1" dirty="0"/>
              <a:t>Mode of transmission – </a:t>
            </a:r>
            <a:r>
              <a:rPr lang="en-IN" sz="2200" dirty="0"/>
              <a:t>inhalation of droplet nuclei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Infection usually leads to colonization and carrier state.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Disease results only when the host resistance is lowered - presence of associated risk factors</a:t>
            </a:r>
          </a:p>
        </p:txBody>
      </p:sp>
    </p:spTree>
    <p:extLst>
      <p:ext uri="{BB962C8B-B14F-4D97-AF65-F5344CB8AC3E}">
        <p14:creationId xmlns:p14="http://schemas.microsoft.com/office/powerpoint/2010/main" val="3462504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Risk Factors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Children (&lt;2 years)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Splenectomy, sickle cell disease &amp; other </a:t>
            </a:r>
            <a:r>
              <a:rPr lang="en-IN" sz="2200" b="1" dirty="0" err="1"/>
              <a:t>hemoglobinopathies</a:t>
            </a:r>
            <a:r>
              <a:rPr lang="en-IN" sz="2200" b="1" dirty="0"/>
              <a:t> </a:t>
            </a:r>
            <a:endParaRPr lang="en-IN" sz="2200" dirty="0"/>
          </a:p>
          <a:p>
            <a:pPr>
              <a:lnSpc>
                <a:spcPct val="150000"/>
              </a:lnSpc>
            </a:pPr>
            <a:r>
              <a:rPr lang="en-IN" sz="2200" b="1" dirty="0"/>
              <a:t>Underlying comorbid diseases - </a:t>
            </a:r>
            <a:r>
              <a:rPr lang="en-IN" sz="2200" dirty="0"/>
              <a:t>chronic lung, heart, kidney and liver disease, cochlear implants, diabetes mellitus &amp;immunosuppression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Viral URTI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441830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Risk Factors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Nature of infecting serotypes: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Most common: </a:t>
            </a:r>
            <a:r>
              <a:rPr lang="en-US" sz="2200" dirty="0"/>
              <a:t>6 and 19 F - universally. In India - 1, 6, 19A and 19F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Age: </a:t>
            </a:r>
            <a:r>
              <a:rPr lang="en-US" sz="2200" dirty="0"/>
              <a:t>In children, seven serotypes (1, 5, 6A, 6B, 14, 19F and 23F) - 60% of IPD cases.</a:t>
            </a:r>
          </a:p>
        </p:txBody>
      </p:sp>
    </p:spTree>
    <p:extLst>
      <p:ext uri="{BB962C8B-B14F-4D97-AF65-F5344CB8AC3E}">
        <p14:creationId xmlns:p14="http://schemas.microsoft.com/office/powerpoint/2010/main" val="1159626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Pneumococcal infections</a:t>
            </a:r>
            <a:endParaRPr lang="en-US" sz="28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530352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Specimen collection: </a:t>
            </a:r>
            <a:r>
              <a:rPr lang="en-US" sz="2200" dirty="0"/>
              <a:t>Sputum, CSF, pleural fluid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Direct smear microscopy: </a:t>
            </a:r>
            <a:r>
              <a:rPr lang="en-US" sz="2200" dirty="0"/>
              <a:t>Reveals pus cells and lanceolate shaped gram-positive diplococci, surrounded by a clear halo (due to capsule)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665" y="1641001"/>
            <a:ext cx="3109229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87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Pneumococcal infections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Capsular antigen detection in CSF: </a:t>
            </a:r>
            <a:r>
              <a:rPr lang="en-US" sz="2200" dirty="0"/>
              <a:t>By latex agglutination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C-antigen detection </a:t>
            </a:r>
            <a:r>
              <a:rPr lang="en-US" sz="2200" dirty="0"/>
              <a:t>in urine and CSF by ICT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Culture: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Blood agar: It forms draughtsman or </a:t>
            </a:r>
            <a:r>
              <a:rPr lang="en-US" sz="2200" dirty="0" err="1"/>
              <a:t>carrom</a:t>
            </a:r>
            <a:r>
              <a:rPr lang="en-US" sz="2200" dirty="0"/>
              <a:t> coin shaped colonies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Chocolate agar: It produces greenish discoloration (bleaching effect)</a:t>
            </a:r>
          </a:p>
        </p:txBody>
      </p:sp>
    </p:spTree>
    <p:extLst>
      <p:ext uri="{BB962C8B-B14F-4D97-AF65-F5344CB8AC3E}">
        <p14:creationId xmlns:p14="http://schemas.microsoft.com/office/powerpoint/2010/main" val="4116900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Pneumococcal infections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35" y="1355881"/>
            <a:ext cx="7210330" cy="2518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4160" y="3870970"/>
            <a:ext cx="8554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A. 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α-hemolytic draughtsman-shaped colonies on blood agar; </a:t>
            </a:r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B. 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Sensitive to optochin;</a:t>
            </a:r>
          </a:p>
          <a:p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C. 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Bleaching effect on chocolate agar; </a:t>
            </a:r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D. 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Bile solubility test (left-</a:t>
            </a:r>
            <a:r>
              <a:rPr lang="en-US" sz="1800" dirty="0" err="1">
                <a:latin typeface="Roboto Condensed Light" panose="020B0604020202020204" charset="0"/>
                <a:ea typeface="Roboto Condensed Light" panose="020B0604020202020204" charset="0"/>
              </a:rPr>
              <a:t>viridans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 streptococci, not soluble in bile; right—pneumococcus, soluble in bile); </a:t>
            </a:r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E. </a:t>
            </a:r>
            <a:r>
              <a:rPr lang="en-US" sz="1800" dirty="0" err="1">
                <a:latin typeface="Roboto Condensed Light" panose="020B0604020202020204" charset="0"/>
                <a:ea typeface="Roboto Condensed Light" panose="020B0604020202020204" charset="0"/>
              </a:rPr>
              <a:t>Quellung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 reaction.</a:t>
            </a:r>
          </a:p>
        </p:txBody>
      </p:sp>
    </p:spTree>
    <p:extLst>
      <p:ext uri="{BB962C8B-B14F-4D97-AF65-F5344CB8AC3E}">
        <p14:creationId xmlns:p14="http://schemas.microsoft.com/office/powerpoint/2010/main" val="1514342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Pneumococcal infections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Culture smear: </a:t>
            </a:r>
            <a:r>
              <a:rPr lang="en-US" sz="2200" dirty="0"/>
              <a:t>Reveals lanceolate-shaped gram-positive diplococci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Identification: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Biochemical identification: It is bile soluble, optochin sensitive, inulin fermenter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Automation methods such as MALDI-TOF and VITEK</a:t>
            </a:r>
          </a:p>
        </p:txBody>
      </p:sp>
    </p:spTree>
    <p:extLst>
      <p:ext uri="{BB962C8B-B14F-4D97-AF65-F5344CB8AC3E}">
        <p14:creationId xmlns:p14="http://schemas.microsoft.com/office/powerpoint/2010/main" val="182177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INTRODUCTION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Based on area of lungs involved, and type of cough produced, bacterial pneumonia is traditionally classified into two groups: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Typical (lobar) pneumonia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Atypical or (interstitial) pneumonia.</a:t>
            </a:r>
          </a:p>
        </p:txBody>
      </p:sp>
    </p:spTree>
    <p:extLst>
      <p:ext uri="{BB962C8B-B14F-4D97-AF65-F5344CB8AC3E}">
        <p14:creationId xmlns:p14="http://schemas.microsoft.com/office/powerpoint/2010/main" val="2334188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Pneumococcal infections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Serotyping: </a:t>
            </a:r>
            <a:r>
              <a:rPr lang="en-US" sz="2200" dirty="0"/>
              <a:t>By </a:t>
            </a:r>
            <a:r>
              <a:rPr lang="en-US" sz="2200" dirty="0" err="1"/>
              <a:t>Quellung</a:t>
            </a:r>
            <a:r>
              <a:rPr lang="en-US" sz="2200" dirty="0"/>
              <a:t> reaction or latex agglutination test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Molecular methods: </a:t>
            </a:r>
            <a:r>
              <a:rPr lang="en-US" sz="2200" dirty="0"/>
              <a:t>Such as multiplex PCR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Non-specific findings: </a:t>
            </a:r>
            <a:r>
              <a:rPr lang="en-US" sz="2200" dirty="0"/>
              <a:t>↑ acute phase reactant proteins, e.g. C-reactive protein, </a:t>
            </a:r>
            <a:r>
              <a:rPr lang="en-US" sz="2200" dirty="0" err="1"/>
              <a:t>procalcitonin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b="1" dirty="0"/>
              <a:t>Antimicrobial susceptibility testing.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86039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Pneumococcal infections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Pneumonia: </a:t>
            </a:r>
            <a:r>
              <a:rPr lang="en-US" sz="2200" dirty="0"/>
              <a:t>Oral therapy with amoxicillin for five days - standard treatment. Alternative drugs - </a:t>
            </a:r>
            <a:r>
              <a:rPr lang="it-IT" sz="2200" dirty="0"/>
              <a:t>IV penicillin or ceftriaxone, oral quinolone (levofloxacin </a:t>
            </a:r>
            <a:r>
              <a:rPr lang="en-US" sz="2200" dirty="0"/>
              <a:t>or moxifloxacin), clindamycin or azithromycin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Meningitis: </a:t>
            </a:r>
            <a:r>
              <a:rPr lang="en-US" sz="2200" dirty="0"/>
              <a:t>As mortality is very high (~ 20%), treatment - initiated as early as possible. Ceftriaxone/cefotaxime ± vancomycin - for 10-14 days</a:t>
            </a:r>
          </a:p>
        </p:txBody>
      </p:sp>
    </p:spTree>
    <p:extLst>
      <p:ext uri="{BB962C8B-B14F-4D97-AF65-F5344CB8AC3E}">
        <p14:creationId xmlns:p14="http://schemas.microsoft.com/office/powerpoint/2010/main" val="2281819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Pneumococcal infections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Other invasive infections: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For stable children - penicillin, cefotaxime or ceftriaxone.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In critically ill children - treatment same as that of meningitis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Otitis media: </a:t>
            </a:r>
            <a:r>
              <a:rPr lang="en-US" sz="2200" dirty="0"/>
              <a:t>Oral amoxicillin for 7-10 days</a:t>
            </a:r>
          </a:p>
        </p:txBody>
      </p:sp>
    </p:spTree>
    <p:extLst>
      <p:ext uri="{BB962C8B-B14F-4D97-AF65-F5344CB8AC3E}">
        <p14:creationId xmlns:p14="http://schemas.microsoft.com/office/powerpoint/2010/main" val="1279577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Drug Resistance in Pneumococcus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Penicillin Resistance - </a:t>
            </a:r>
            <a:r>
              <a:rPr lang="en-IN" sz="2200" dirty="0"/>
              <a:t>Alteration of PBP to PBP2a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MDR Pneumococcus - </a:t>
            </a:r>
            <a:r>
              <a:rPr lang="en-IN" sz="2200" dirty="0"/>
              <a:t>Resistant to penicillin, erythromycin, tetracycline, clindamycin, </a:t>
            </a:r>
            <a:r>
              <a:rPr lang="en-IN" sz="2200" dirty="0" err="1"/>
              <a:t>sulfonamides</a:t>
            </a:r>
            <a:r>
              <a:rPr lang="en-IN" sz="2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Serotype 19A </a:t>
            </a:r>
            <a:r>
              <a:rPr lang="en-US" sz="2200" dirty="0"/>
              <a:t>- most common serotype to exhibit multidrug resistance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Some serotypes can undergo </a:t>
            </a:r>
            <a:r>
              <a:rPr lang="en-US" sz="2200" b="1" dirty="0"/>
              <a:t>capsule switching</a:t>
            </a:r>
            <a:endParaRPr lang="en-IN" sz="2200" dirty="0"/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573558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Types of pneumococcal vaccines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911406"/>
              </p:ext>
            </p:extLst>
          </p:nvPr>
        </p:nvGraphicFramePr>
        <p:xfrm>
          <a:off x="660400" y="1406999"/>
          <a:ext cx="7823200" cy="32308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56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3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PPSV23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5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PCV13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355" marR="0">
                        <a:lnSpc>
                          <a:spcPct val="15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marR="0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23-valent pneumococcal polysaccharide vaccine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0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Pneumococcal conjugate vaccine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355" marR="0">
                        <a:lnSpc>
                          <a:spcPct val="15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Brand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marR="0">
                        <a:lnSpc>
                          <a:spcPct val="15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Pneumovax 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0">
                        <a:lnSpc>
                          <a:spcPct val="15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Prevnar13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355" marR="0">
                        <a:lnSpc>
                          <a:spcPct val="15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Serotypes included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marR="64135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Contains 23 serotypes of </a:t>
                      </a:r>
                      <a:r>
                        <a:rPr lang="en-US" sz="1400" b="1" i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S. pneumoniae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46355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1, 2, 3, 4, 5, 6B, 7F, 8, 9N,</a:t>
                      </a:r>
                    </a:p>
                    <a:p>
                      <a:pPr marL="46355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9V, 10A, 11A, 12F, 14,</a:t>
                      </a:r>
                    </a:p>
                    <a:p>
                      <a:pPr marL="46355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15B, 17F, 18C, 19A, 19F,</a:t>
                      </a:r>
                    </a:p>
                    <a:p>
                      <a:pPr marL="46355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20, 22F, 23F, and 33F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0">
                        <a:lnSpc>
                          <a:spcPct val="15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Contains</a:t>
                      </a:r>
                      <a:r>
                        <a:rPr lang="en-US" sz="1400" b="1" spc="-17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US" sz="1400" b="1" spc="-16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serotypes</a:t>
                      </a:r>
                      <a:r>
                        <a:rPr lang="en-US" sz="1400" b="1" spc="-16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of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45720" marR="0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S. pneumoniae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4572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1, 3, 4, 5, 6A, 6B, 7F, 9V, 14,</a:t>
                      </a:r>
                    </a:p>
                    <a:p>
                      <a:pPr marL="4572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18C, 19A, 19F, &amp; 23F.</a:t>
                      </a:r>
                    </a:p>
                    <a:p>
                      <a:pPr marL="4572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Conjugated with</a:t>
                      </a:r>
                    </a:p>
                    <a:p>
                      <a:pPr marL="4572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diphtheria toxoid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14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Types of pneumococcal vaccines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955480"/>
              </p:ext>
            </p:extLst>
          </p:nvPr>
        </p:nvGraphicFramePr>
        <p:xfrm>
          <a:off x="660400" y="1406999"/>
          <a:ext cx="7823200" cy="2860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56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3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PPSV23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5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PCV13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355" marR="0">
                        <a:lnSpc>
                          <a:spcPct val="15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marR="195580">
                        <a:lnSpc>
                          <a:spcPct val="15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Covers 70–80% of invasive serotypes in adults</a:t>
                      </a:r>
                      <a:endParaRPr lang="en-US" sz="14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124460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Covers only 30–40% of invasive serotypes in adults, however it covers most of the serotypes infecting children</a:t>
                      </a:r>
                      <a:endParaRPr lang="en-US" sz="14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355" marR="0">
                        <a:lnSpc>
                          <a:spcPct val="15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Immuno- genicity</a:t>
                      </a:r>
                      <a:endParaRPr lang="en-US" sz="14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marR="144145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Less immunogenic: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Capsular antigen being T cell independent antigen, is less immunogenic to children, hence not given to children &lt;2 years age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0">
                        <a:lnSpc>
                          <a:spcPct val="15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More</a:t>
                      </a:r>
                      <a:r>
                        <a:rPr lang="en-US" sz="1400" b="1" spc="7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immunogenic: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45720" marR="34290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1400" spc="-8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protein</a:t>
                      </a:r>
                      <a:r>
                        <a:rPr lang="en-US" sz="1400" spc="-8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conjugate</a:t>
                      </a:r>
                      <a:r>
                        <a:rPr lang="en-US" sz="1400" spc="-8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15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acts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as adjuvant and increases the immunogenicity of capsular antigen. Hence, PCV is effective against children &lt;2 years</a:t>
                      </a:r>
                      <a:r>
                        <a:rPr lang="en-US" sz="1400" spc="-95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76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Types of pneumococcal vaccines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53971"/>
              </p:ext>
            </p:extLst>
          </p:nvPr>
        </p:nvGraphicFramePr>
        <p:xfrm>
          <a:off x="660400" y="1399379"/>
          <a:ext cx="7823200" cy="32461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56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3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PPSV23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5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PCV13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355" marR="0">
                        <a:lnSpc>
                          <a:spcPct val="15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Duration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marR="0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Provides short-term immunity (3–5 years)</a:t>
                      </a:r>
                      <a:endParaRPr lang="en-US" sz="14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0">
                        <a:lnSpc>
                          <a:spcPct val="15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Provides longer immunity</a:t>
                      </a:r>
                      <a:endParaRPr lang="en-US" sz="14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355" marR="0">
                        <a:lnSpc>
                          <a:spcPct val="15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Herd</a:t>
                      </a:r>
                      <a:endParaRPr lang="en-US" sz="14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marR="0">
                        <a:lnSpc>
                          <a:spcPct val="15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Promotes herd immunity</a:t>
                      </a:r>
                      <a:endParaRPr lang="en-US" sz="14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140335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Does not promote herd immunity</a:t>
                      </a:r>
                      <a:endParaRPr lang="en-US" sz="14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355" marR="144145">
                        <a:lnSpc>
                          <a:spcPct val="15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Effect on carriers</a:t>
                      </a:r>
                      <a:endParaRPr lang="en-US" sz="14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marR="64135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Does not provide mucosal immunity, hence no effect on carriers</a:t>
                      </a:r>
                      <a:endParaRPr lang="en-US" sz="14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124460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Provides mucosal immunity; hence, it can eradicate carriage from nasopharynx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355" marR="0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marR="0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Less expensive</a:t>
                      </a:r>
                      <a:endParaRPr lang="en-US" sz="14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0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More expensive</a:t>
                      </a:r>
                      <a:endParaRPr lang="en-US" sz="14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355" marR="0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Indication</a:t>
                      </a:r>
                      <a:endParaRPr lang="en-US" sz="14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marR="124460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Adults ≥65 years Adults</a:t>
                      </a:r>
                      <a:r>
                        <a:rPr lang="en-US" sz="1400" spc="-8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19–64</a:t>
                      </a:r>
                      <a:r>
                        <a:rPr lang="en-US" sz="1400" spc="-8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years</a:t>
                      </a:r>
                      <a:r>
                        <a:rPr lang="en-US" sz="1400" spc="-75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25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age </a:t>
                      </a:r>
                      <a:r>
                        <a:rPr lang="en-US" sz="14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with underlying risk factors</a:t>
                      </a:r>
                      <a:endParaRPr lang="en-US" sz="14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29845">
                        <a:lnSpc>
                          <a:spcPct val="15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Indications in adults same as PPSV23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4572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Children (as primary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4572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immunization)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196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740252" y="2640882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dirty="0">
                <a:latin typeface="Roboto Condensed Light" panose="020B0604020202020204" charset="0"/>
                <a:ea typeface="Roboto Condensed Light" panose="020B0604020202020204" charset="0"/>
              </a:rPr>
              <a:t>HAEMOPHILUS INFLUENZAE PNEUMONIA</a:t>
            </a:r>
            <a:endParaRPr lang="en-US" sz="4000" dirty="0"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45609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Introduction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 err="1"/>
              <a:t>Haemophilus</a:t>
            </a:r>
            <a:r>
              <a:rPr lang="en-US" sz="2200" i="1" dirty="0"/>
              <a:t> </a:t>
            </a:r>
            <a:r>
              <a:rPr lang="en-US" sz="2200" dirty="0"/>
              <a:t>species - oxidase positive, capsulated pleomorphic gram-negative bacilli.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Require special growth factors present in blood - factor X and V (</a:t>
            </a:r>
            <a:r>
              <a:rPr lang="en-US" sz="2200" i="1" dirty="0" err="1"/>
              <a:t>Haemo</a:t>
            </a:r>
            <a:r>
              <a:rPr lang="en-US" sz="2200" i="1" dirty="0"/>
              <a:t> </a:t>
            </a:r>
            <a:r>
              <a:rPr lang="en-US" sz="2200" dirty="0"/>
              <a:t>means blood, </a:t>
            </a:r>
            <a:r>
              <a:rPr lang="en-US" sz="2200" i="1" dirty="0" err="1"/>
              <a:t>philus</a:t>
            </a:r>
            <a:r>
              <a:rPr lang="en-US" sz="2200" i="1" dirty="0"/>
              <a:t> </a:t>
            </a:r>
            <a:r>
              <a:rPr lang="en-US" sz="2200" dirty="0"/>
              <a:t>means loving).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608065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Introduction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Important species are: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i="1" dirty="0"/>
              <a:t>H. </a:t>
            </a:r>
            <a:r>
              <a:rPr lang="en-US" sz="2200" i="1" dirty="0" err="1"/>
              <a:t>influenzae</a:t>
            </a:r>
            <a:r>
              <a:rPr lang="en-US" sz="2200" i="1" dirty="0"/>
              <a:t>: </a:t>
            </a:r>
            <a:r>
              <a:rPr lang="en-US" sz="2200" dirty="0" err="1"/>
              <a:t>Ccauses</a:t>
            </a:r>
            <a:r>
              <a:rPr lang="en-US" sz="2200" dirty="0"/>
              <a:t> pneumonia and meningitis in children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i="1" dirty="0"/>
              <a:t>H. </a:t>
            </a:r>
            <a:r>
              <a:rPr lang="en-US" sz="2200" i="1" dirty="0" err="1"/>
              <a:t>ducreyi</a:t>
            </a:r>
            <a:r>
              <a:rPr lang="en-US" sz="2200" i="1" dirty="0"/>
              <a:t>: </a:t>
            </a:r>
            <a:r>
              <a:rPr lang="en-US" sz="2200" dirty="0"/>
              <a:t>Causes a sexually transmitted disease – </a:t>
            </a:r>
            <a:r>
              <a:rPr lang="en-US" sz="2200" b="1" dirty="0" err="1"/>
              <a:t>chancroid</a:t>
            </a:r>
            <a:endParaRPr lang="en-US" sz="2200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i="1" dirty="0"/>
              <a:t>H. </a:t>
            </a:r>
            <a:r>
              <a:rPr lang="en-US" sz="2200" i="1" dirty="0" err="1"/>
              <a:t>aegyptius</a:t>
            </a:r>
            <a:r>
              <a:rPr lang="en-US" sz="2200" dirty="0"/>
              <a:t>: Causes conjunctivitis and rashes</a:t>
            </a:r>
          </a:p>
        </p:txBody>
      </p:sp>
    </p:spTree>
    <p:extLst>
      <p:ext uri="{BB962C8B-B14F-4D97-AF65-F5344CB8AC3E}">
        <p14:creationId xmlns:p14="http://schemas.microsoft.com/office/powerpoint/2010/main" val="136214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INTRODUCTION </a:t>
            </a: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dirty="0"/>
              <a:t>Lobar or typical pneumonia: </a:t>
            </a:r>
            <a:r>
              <a:rPr lang="en-US" sz="2200" dirty="0"/>
              <a:t>Infection of the lung parenchyma and its alveoli. </a:t>
            </a:r>
          </a:p>
          <a:p>
            <a:r>
              <a:rPr lang="en-US" sz="2200" dirty="0"/>
              <a:t>Characterized by consolidation (gives a dull note on percussion) and productive cough with purulent sputum - caused by: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i="1" dirty="0"/>
              <a:t>Streptococcus pneumoniae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i="1" dirty="0" err="1"/>
              <a:t>Haemophilus</a:t>
            </a:r>
            <a:r>
              <a:rPr lang="en-US" sz="2200" i="1" dirty="0"/>
              <a:t> </a:t>
            </a:r>
            <a:r>
              <a:rPr lang="en-US" sz="2200" i="1" dirty="0" err="1"/>
              <a:t>influenzae</a:t>
            </a:r>
            <a:endParaRPr lang="en-US" sz="2200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i="1" dirty="0"/>
              <a:t>Staphylococcus aureus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Gram-negative bacilli.</a:t>
            </a:r>
          </a:p>
        </p:txBody>
      </p:sp>
    </p:spTree>
    <p:extLst>
      <p:ext uri="{BB962C8B-B14F-4D97-AF65-F5344CB8AC3E}">
        <p14:creationId xmlns:p14="http://schemas.microsoft.com/office/powerpoint/2010/main" val="138731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Introduction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i="1" dirty="0"/>
              <a:t>H. </a:t>
            </a:r>
            <a:r>
              <a:rPr lang="en-US" sz="2200" i="1" dirty="0" err="1"/>
              <a:t>haemolyticus</a:t>
            </a:r>
            <a:r>
              <a:rPr lang="en-US" sz="2200" i="1" dirty="0"/>
              <a:t> </a:t>
            </a:r>
            <a:r>
              <a:rPr lang="en-US" sz="2200" dirty="0"/>
              <a:t>and </a:t>
            </a:r>
            <a:r>
              <a:rPr lang="en-US" sz="2200" i="1" dirty="0"/>
              <a:t>H. </a:t>
            </a:r>
            <a:r>
              <a:rPr lang="en-US" sz="2200" i="1" dirty="0" err="1"/>
              <a:t>parahaemolyticus</a:t>
            </a:r>
            <a:r>
              <a:rPr lang="en-US" sz="2200" i="1" dirty="0"/>
              <a:t> : </a:t>
            </a:r>
            <a:r>
              <a:rPr lang="en-US" sz="2200" dirty="0"/>
              <a:t>Commensals in throat or mouth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i="1" dirty="0"/>
              <a:t>H. </a:t>
            </a:r>
            <a:r>
              <a:rPr lang="en-US" sz="2200" i="1" dirty="0" err="1"/>
              <a:t>aphrophilus</a:t>
            </a:r>
            <a:r>
              <a:rPr lang="en-US" sz="2200" i="1" dirty="0"/>
              <a:t> </a:t>
            </a:r>
            <a:r>
              <a:rPr lang="en-US" sz="2200" dirty="0"/>
              <a:t>and </a:t>
            </a:r>
            <a:r>
              <a:rPr lang="en-US" sz="2200" i="1" dirty="0"/>
              <a:t>H. </a:t>
            </a:r>
            <a:r>
              <a:rPr lang="en-US" sz="2200" i="1" dirty="0" err="1"/>
              <a:t>paraphrophilus</a:t>
            </a:r>
            <a:r>
              <a:rPr lang="en-US" sz="2200" i="1" dirty="0"/>
              <a:t> </a:t>
            </a:r>
            <a:r>
              <a:rPr lang="en-US" sz="2200" dirty="0"/>
              <a:t>(renamed as </a:t>
            </a:r>
            <a:r>
              <a:rPr lang="en-US" sz="2200" i="1" dirty="0" err="1"/>
              <a:t>Aggregatibacter</a:t>
            </a:r>
            <a:r>
              <a:rPr lang="en-US" sz="2200" i="1" dirty="0"/>
              <a:t> </a:t>
            </a:r>
            <a:r>
              <a:rPr lang="en-US" sz="2200" i="1" dirty="0" err="1"/>
              <a:t>aphrophilus</a:t>
            </a:r>
            <a:r>
              <a:rPr lang="en-US" sz="2200" i="1" dirty="0"/>
              <a:t> </a:t>
            </a:r>
            <a:r>
              <a:rPr lang="en-US" sz="2200" dirty="0"/>
              <a:t>and </a:t>
            </a:r>
            <a:r>
              <a:rPr lang="en-US" sz="2200" i="1" dirty="0" err="1"/>
              <a:t>A.paraphrophilus</a:t>
            </a:r>
            <a:r>
              <a:rPr lang="en-US" sz="2200" dirty="0"/>
              <a:t>): Infective endocarditis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i="1" dirty="0"/>
              <a:t>H. </a:t>
            </a:r>
            <a:r>
              <a:rPr lang="en-US" sz="2200" i="1" dirty="0" err="1"/>
              <a:t>parainfluenzae</a:t>
            </a:r>
            <a:r>
              <a:rPr lang="en-US" sz="2200" i="1" dirty="0"/>
              <a:t>: </a:t>
            </a:r>
            <a:r>
              <a:rPr lang="en-US" sz="2200" dirty="0"/>
              <a:t>Cause infective endocarditis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337277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History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Also called </a:t>
            </a:r>
            <a:r>
              <a:rPr lang="en-US" sz="2200" b="1" dirty="0"/>
              <a:t>Pfeiffer’s bacillus - </a:t>
            </a:r>
            <a:r>
              <a:rPr lang="en-US" sz="2200" dirty="0"/>
              <a:t>discovered by Pfeiffer (1892). The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Species name – coined wrongly, thinking that it would cause human influenza which is actually a viral disease caused by influenza virus.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4022875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Virulence Factors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Capsular polysaccharide - most important virulence factor, acts by inhibiting phagocytosis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Other virulence factors </a:t>
            </a:r>
            <a:r>
              <a:rPr lang="en-US" sz="2200" dirty="0"/>
              <a:t>include—(</a:t>
            </a:r>
            <a:r>
              <a:rPr lang="en-US" sz="2200" dirty="0" err="1"/>
              <a:t>i</a:t>
            </a:r>
            <a:r>
              <a:rPr lang="en-US" sz="2200" dirty="0"/>
              <a:t>) bacterial endotoxin, (ii) outer member proteins, (iii) IgA1 proteases, and (iv) pili and other adhesion proteins.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44882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Serotyping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Based on the capsular polysaccharide of </a:t>
            </a:r>
            <a:r>
              <a:rPr lang="en-US" sz="2200" i="1" dirty="0" err="1"/>
              <a:t>H.influenzae</a:t>
            </a:r>
            <a:r>
              <a:rPr lang="en-US" sz="2200" dirty="0"/>
              <a:t>, it can be typed into six serotypes (a to f )</a:t>
            </a:r>
            <a:r>
              <a:rPr lang="en-US" sz="2200" i="1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i="1" dirty="0"/>
              <a:t>H. </a:t>
            </a:r>
            <a:r>
              <a:rPr lang="en-US" sz="2200" b="1" i="1" dirty="0" err="1"/>
              <a:t>influenzae</a:t>
            </a:r>
            <a:r>
              <a:rPr lang="en-US" sz="2200" b="1" i="1" dirty="0"/>
              <a:t> </a:t>
            </a:r>
            <a:r>
              <a:rPr lang="en-US" sz="2200" b="1" dirty="0"/>
              <a:t>serotype b (Hib) </a:t>
            </a:r>
            <a:r>
              <a:rPr lang="en-US" sz="2200" dirty="0"/>
              <a:t>- most virulent among all types and accounts for most of the invasive infections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464996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Serotyping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Hib capsule </a:t>
            </a:r>
            <a:r>
              <a:rPr lang="en-US" sz="2200" dirty="0"/>
              <a:t>- unique chemical structure, made up of </a:t>
            </a:r>
            <a:r>
              <a:rPr lang="en-US" sz="2200" dirty="0" err="1"/>
              <a:t>polyribosyl</a:t>
            </a:r>
            <a:r>
              <a:rPr lang="en-US" sz="2200" dirty="0"/>
              <a:t> </a:t>
            </a:r>
            <a:r>
              <a:rPr lang="en-US" sz="2200" dirty="0" err="1"/>
              <a:t>ribitol</a:t>
            </a:r>
            <a:r>
              <a:rPr lang="en-US" sz="2200" dirty="0"/>
              <a:t> phosphate (PRP) antigen. It is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Strongly immunogenic - induces IgG, IgM and IgA antibodies - bactericidal, opsonic and protective.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PRP antigen is used for vaccination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708942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 - </a:t>
            </a: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H. </a:t>
            </a:r>
            <a:r>
              <a:rPr lang="en-US" sz="2400" i="1" dirty="0" err="1">
                <a:latin typeface="Roboto Condensed Light" panose="020B0604020202020204" charset="0"/>
                <a:ea typeface="Roboto Condensed Light" panose="020B0604020202020204" charset="0"/>
              </a:rPr>
              <a:t>influenzae</a:t>
            </a: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 Type b (Hib)</a:t>
            </a:r>
            <a:endParaRPr lang="en-US" sz="24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Central nervous system infections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Epiglottitis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Community acquired bacterial pneumonia</a:t>
            </a:r>
          </a:p>
          <a:p>
            <a:pPr>
              <a:lnSpc>
                <a:spcPct val="150000"/>
              </a:lnSpc>
            </a:pPr>
            <a:r>
              <a:rPr lang="en-US" sz="2200" dirty="0" err="1"/>
              <a:t>Parameningeal</a:t>
            </a:r>
            <a:r>
              <a:rPr lang="en-US" sz="2200" dirty="0"/>
              <a:t> focus</a:t>
            </a:r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364698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 - </a:t>
            </a: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H. </a:t>
            </a:r>
            <a:r>
              <a:rPr lang="en-US" sz="2400" i="1" dirty="0" err="1">
                <a:latin typeface="Roboto Condensed Light" panose="020B0604020202020204" charset="0"/>
                <a:ea typeface="Roboto Condensed Light" panose="020B0604020202020204" charset="0"/>
              </a:rPr>
              <a:t>influenzae</a:t>
            </a: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 Type b (Hib)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en-US" sz="2200" b="1" dirty="0"/>
              <a:t>Less common </a:t>
            </a:r>
            <a:r>
              <a:rPr lang="en-US" sz="2200" dirty="0"/>
              <a:t>invasive conditions include:</a:t>
            </a:r>
          </a:p>
          <a:p>
            <a:r>
              <a:rPr lang="en-US" sz="2200" dirty="0"/>
              <a:t>Cellulitis of neck and head region</a:t>
            </a:r>
          </a:p>
          <a:p>
            <a:r>
              <a:rPr lang="en-US" sz="2200" dirty="0"/>
              <a:t>Osteomyelitis, septic arthritis</a:t>
            </a:r>
          </a:p>
          <a:p>
            <a:r>
              <a:rPr lang="en-US" sz="2200" dirty="0"/>
              <a:t>Pericarditis</a:t>
            </a:r>
          </a:p>
          <a:p>
            <a:r>
              <a:rPr lang="en-US" sz="2200" dirty="0"/>
              <a:t>Empyema and bronchiectasis</a:t>
            </a:r>
          </a:p>
          <a:p>
            <a:r>
              <a:rPr lang="en-US" sz="2200" dirty="0"/>
              <a:t>Orbital cellulitis, </a:t>
            </a:r>
            <a:r>
              <a:rPr lang="en-US" sz="2200" dirty="0" err="1"/>
              <a:t>endophthalmitis</a:t>
            </a:r>
            <a:endParaRPr lang="en-US" sz="2200" dirty="0"/>
          </a:p>
          <a:p>
            <a:r>
              <a:rPr lang="en-US" sz="2200" dirty="0"/>
              <a:t>Urinary tract infection</a:t>
            </a:r>
          </a:p>
          <a:p>
            <a:r>
              <a:rPr lang="en-US" sz="2200" dirty="0"/>
              <a:t>Bacteremia without an identifiable focus.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4000873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 - </a:t>
            </a:r>
            <a:r>
              <a:rPr lang="en-US" sz="2400" i="1" dirty="0" err="1">
                <a:latin typeface="Roboto Condensed Light" panose="020B0604020202020204" charset="0"/>
                <a:ea typeface="Roboto Condensed Light" panose="020B0604020202020204" charset="0"/>
              </a:rPr>
              <a:t>Nontypeable</a:t>
            </a: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 H. </a:t>
            </a:r>
            <a:r>
              <a:rPr lang="en-US" sz="2400" i="1" dirty="0" err="1">
                <a:latin typeface="Roboto Condensed Light" panose="020B0604020202020204" charset="0"/>
                <a:ea typeface="Roboto Condensed Light" panose="020B0604020202020204" charset="0"/>
              </a:rPr>
              <a:t>influenzae</a:t>
            </a:r>
            <a:endParaRPr lang="en-US" sz="24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Childhood otitis media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Exacerbations of COPD – MC cause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Pneumonia in adults with underlying COPD or AIDS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Puerperal sepsis and neonatal </a:t>
            </a:r>
            <a:r>
              <a:rPr lang="en-IN" sz="2200" dirty="0" err="1"/>
              <a:t>bacteremia</a:t>
            </a:r>
            <a:endParaRPr lang="en-IN" sz="2200" dirty="0"/>
          </a:p>
          <a:p>
            <a:pPr>
              <a:lnSpc>
                <a:spcPct val="150000"/>
              </a:lnSpc>
            </a:pPr>
            <a:r>
              <a:rPr lang="en-IN" sz="2200" dirty="0"/>
              <a:t>Sinusitis in adults and children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Invasive infections - rarely</a:t>
            </a:r>
          </a:p>
        </p:txBody>
      </p:sp>
    </p:spTree>
    <p:extLst>
      <p:ext uri="{BB962C8B-B14F-4D97-AF65-F5344CB8AC3E}">
        <p14:creationId xmlns:p14="http://schemas.microsoft.com/office/powerpoint/2010/main" val="3430525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Differences between type b and </a:t>
            </a:r>
            <a:r>
              <a:rPr lang="en-US" sz="2400" i="1" dirty="0" err="1">
                <a:latin typeface="Roboto Condensed Light" panose="020B0604020202020204" charset="0"/>
                <a:ea typeface="Roboto Condensed Light" panose="020B0604020202020204" charset="0"/>
              </a:rPr>
              <a:t>nontypeable</a:t>
            </a:r>
            <a:b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2400" i="1" dirty="0" err="1">
                <a:latin typeface="Roboto Condensed Light" panose="020B0604020202020204" charset="0"/>
                <a:ea typeface="Roboto Condensed Light" panose="020B0604020202020204" charset="0"/>
              </a:rPr>
              <a:t>Haemophilus</a:t>
            </a: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 strains</a:t>
            </a:r>
            <a:endParaRPr lang="en-US" sz="24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441258"/>
              </p:ext>
            </p:extLst>
          </p:nvPr>
        </p:nvGraphicFramePr>
        <p:xfrm>
          <a:off x="1522000" y="1535430"/>
          <a:ext cx="6096000" cy="30124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Features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Type b strains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353695">
                        <a:lnSpc>
                          <a:spcPct val="15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Nontypeable strains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450" marR="0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Capsule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41910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Made up of poly ribosyl ribitol phosphate (PRP)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Noncapsulated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450" marR="0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Manifestations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Invasive—meningitis, epiglottitis, pneumonia, bacteremia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Noninvasive—otitis media (in children) and pneumonia (in adults)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450" marR="0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Commonly affect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 marR="0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Children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Adults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450" marR="0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Spread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 marR="0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Hematogenous spread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Contiguous spread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450" marR="0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Vaccine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 marR="0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Hib vaccine is available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Not available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641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Epidemiology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Host: </a:t>
            </a:r>
            <a:r>
              <a:rPr lang="en-US" sz="2200" i="1" dirty="0" err="1"/>
              <a:t>H.influenzae</a:t>
            </a:r>
            <a:r>
              <a:rPr lang="en-US" sz="2200" i="1" dirty="0"/>
              <a:t> </a:t>
            </a:r>
            <a:r>
              <a:rPr lang="en-US" sz="2200" dirty="0"/>
              <a:t>- human pathogen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Mode of transmission </a:t>
            </a:r>
            <a:r>
              <a:rPr lang="en-US" sz="2200" dirty="0"/>
              <a:t>- respiratory route -droplet inhalation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Age: </a:t>
            </a:r>
            <a:r>
              <a:rPr lang="en-US" sz="2200" dirty="0"/>
              <a:t>&lt; 5 years of age and &gt;65 years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Risk factors </a:t>
            </a:r>
            <a:r>
              <a:rPr lang="en-US" sz="2200" dirty="0"/>
              <a:t>- household contact, day care </a:t>
            </a:r>
            <a:r>
              <a:rPr lang="en-US" sz="2200" dirty="0" err="1"/>
              <a:t>centre</a:t>
            </a:r>
            <a:r>
              <a:rPr lang="en-US" sz="2200" dirty="0"/>
              <a:t>, </a:t>
            </a:r>
            <a:r>
              <a:rPr lang="en-US" sz="2200" dirty="0" err="1"/>
              <a:t>asplenia</a:t>
            </a:r>
            <a:r>
              <a:rPr lang="en-US" sz="2200" dirty="0"/>
              <a:t>, socioeconomic conditions, and genetic differences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33818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INTRODUCTION </a:t>
            </a: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Interstitial or atypical pneumonia </a:t>
            </a:r>
            <a:r>
              <a:rPr lang="en-US" sz="2200" dirty="0"/>
              <a:t>occurs in the interstitial space of lungs.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Cough is characteristically non-productive.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Mostly caused by bacteria - </a:t>
            </a:r>
            <a:r>
              <a:rPr lang="en-US" sz="2200" i="1" dirty="0"/>
              <a:t>Mycoplasma, Chlamydia, Legionella </a:t>
            </a:r>
            <a:r>
              <a:rPr lang="en-US" sz="2200" dirty="0"/>
              <a:t>species, </a:t>
            </a:r>
            <a:r>
              <a:rPr lang="en-US" sz="2200" dirty="0" err="1"/>
              <a:t>etc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19391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H. </a:t>
            </a:r>
            <a:r>
              <a:rPr lang="en-US" sz="2400" dirty="0" err="1">
                <a:latin typeface="Roboto Condensed Light" panose="020B0604020202020204" charset="0"/>
                <a:ea typeface="Roboto Condensed Light" panose="020B0604020202020204" charset="0"/>
              </a:rPr>
              <a:t>influenzae</a:t>
            </a:r>
            <a:r>
              <a:rPr lang="en-US" sz="2400" dirty="0">
                <a:latin typeface="Roboto Condensed Light" panose="020B0604020202020204" charset="0"/>
                <a:ea typeface="Roboto Condensed Light" panose="020B0604020202020204" charset="0"/>
              </a:rPr>
              <a:t> infections</a:t>
            </a:r>
            <a:endParaRPr lang="en-US" sz="24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707136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dirty="0"/>
              <a:t>Specimens: </a:t>
            </a:r>
            <a:r>
              <a:rPr lang="en-US" sz="2200" dirty="0"/>
              <a:t>Sputum, blood, CSF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Processed immediately, should never be refrigerated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Direct examination: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Pleomorphic gram-negative coccobacilli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Capsule detection: By </a:t>
            </a:r>
            <a:r>
              <a:rPr lang="en-US" sz="2200" dirty="0" err="1"/>
              <a:t>Quellung</a:t>
            </a:r>
            <a:r>
              <a:rPr lang="en-US" sz="2200" dirty="0"/>
              <a:t> reaction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Antigen detection: By latex agglutination test, direct-IF or ELISA</a:t>
            </a:r>
            <a:endParaRPr lang="en-IN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81602" b="10481"/>
          <a:stretch/>
        </p:blipFill>
        <p:spPr>
          <a:xfrm>
            <a:off x="7206710" y="484015"/>
            <a:ext cx="1602009" cy="1934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71360" y="2479311"/>
            <a:ext cx="2326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Gram-stained smear showing pleomorphic gram-negative bacilli</a:t>
            </a:r>
          </a:p>
        </p:txBody>
      </p:sp>
    </p:spTree>
    <p:extLst>
      <p:ext uri="{BB962C8B-B14F-4D97-AF65-F5344CB8AC3E}">
        <p14:creationId xmlns:p14="http://schemas.microsoft.com/office/powerpoint/2010/main" val="1819017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H. </a:t>
            </a:r>
            <a:r>
              <a:rPr lang="en-US" sz="2800" dirty="0" err="1">
                <a:latin typeface="Roboto Condensed Light" panose="020B0604020202020204" charset="0"/>
                <a:ea typeface="Roboto Condensed Light" panose="020B0604020202020204" charset="0"/>
              </a:rPr>
              <a:t>influenzae</a:t>
            </a:r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 infections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64343"/>
            <a:ext cx="478536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dirty="0"/>
              <a:t>Culture: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Blood agar with </a:t>
            </a:r>
            <a:r>
              <a:rPr lang="en-US" sz="2200" i="1" dirty="0"/>
              <a:t>S</a:t>
            </a:r>
            <a:r>
              <a:rPr lang="en-US" sz="2200" dirty="0"/>
              <a:t>. </a:t>
            </a:r>
            <a:r>
              <a:rPr lang="en-US" sz="2200" i="1" dirty="0"/>
              <a:t>aureus </a:t>
            </a:r>
            <a:r>
              <a:rPr lang="en-US" sz="2200" dirty="0"/>
              <a:t>streak line shows </a:t>
            </a:r>
            <a:r>
              <a:rPr lang="en-US" sz="2200" dirty="0" err="1"/>
              <a:t>satellitism</a:t>
            </a:r>
            <a:endParaRPr lang="en-US" sz="22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Others: Chocolate agar, </a:t>
            </a:r>
            <a:r>
              <a:rPr lang="en-US" sz="2200" dirty="0" err="1"/>
              <a:t>Fildes</a:t>
            </a:r>
            <a:r>
              <a:rPr lang="en-US" sz="2200" dirty="0"/>
              <a:t> agar and </a:t>
            </a:r>
            <a:r>
              <a:rPr lang="en-US" sz="2200" dirty="0" err="1"/>
              <a:t>Levinthal’s</a:t>
            </a:r>
            <a:r>
              <a:rPr lang="en-US" sz="2200" dirty="0"/>
              <a:t> agar</a:t>
            </a:r>
            <a:endParaRPr lang="en-IN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549" r="26261"/>
          <a:stretch/>
        </p:blipFill>
        <p:spPr>
          <a:xfrm>
            <a:off x="5044439" y="1480763"/>
            <a:ext cx="3708401" cy="16679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44439" y="3193827"/>
            <a:ext cx="383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B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. </a:t>
            </a:r>
            <a:r>
              <a:rPr lang="en-US" sz="1800" dirty="0" err="1">
                <a:latin typeface="Roboto Condensed Light" panose="020B0604020202020204" charset="0"/>
                <a:ea typeface="Roboto Condensed Light" panose="020B0604020202020204" charset="0"/>
              </a:rPr>
              <a:t>Satellitism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 of H. </a:t>
            </a:r>
            <a:r>
              <a:rPr lang="en-US" sz="1800" dirty="0" err="1">
                <a:latin typeface="Roboto Condensed Light" panose="020B0604020202020204" charset="0"/>
                <a:ea typeface="Roboto Condensed Light" panose="020B0604020202020204" charset="0"/>
              </a:rPr>
              <a:t>influenzae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 around S. aureus streak line; </a:t>
            </a:r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C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. Colonies of </a:t>
            </a:r>
          </a:p>
          <a:p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H. </a:t>
            </a:r>
            <a:r>
              <a:rPr lang="en-US" sz="1800" dirty="0" err="1">
                <a:latin typeface="Roboto Condensed Light" panose="020B0604020202020204" charset="0"/>
                <a:ea typeface="Roboto Condensed Light" panose="020B0604020202020204" charset="0"/>
              </a:rPr>
              <a:t>influenzae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 on chocolate agar.</a:t>
            </a:r>
          </a:p>
        </p:txBody>
      </p:sp>
    </p:spTree>
    <p:extLst>
      <p:ext uri="{BB962C8B-B14F-4D97-AF65-F5344CB8AC3E}">
        <p14:creationId xmlns:p14="http://schemas.microsoft.com/office/powerpoint/2010/main" val="14192029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H. </a:t>
            </a:r>
            <a:r>
              <a:rPr lang="en-US" sz="2800" dirty="0" err="1">
                <a:latin typeface="Roboto Condensed Light" panose="020B0604020202020204" charset="0"/>
                <a:ea typeface="Roboto Condensed Light" panose="020B0604020202020204" charset="0"/>
              </a:rPr>
              <a:t>influenzae</a:t>
            </a:r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 infections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596392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Identification: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Biochemical tests such as disk test for X and V factor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Automated systems such as MALDI-TOF or VITEK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Typing methods </a:t>
            </a:r>
            <a:r>
              <a:rPr lang="en-US" sz="2200" dirty="0"/>
              <a:t>such as </a:t>
            </a:r>
            <a:r>
              <a:rPr lang="en-US" sz="2200" dirty="0" err="1"/>
              <a:t>biotyping</a:t>
            </a:r>
            <a:r>
              <a:rPr lang="en-US" sz="2200" dirty="0"/>
              <a:t> and serotyping (using specific antisera)</a:t>
            </a:r>
            <a:endParaRPr lang="en-IN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920" y="1341157"/>
            <a:ext cx="3109229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079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H. </a:t>
            </a:r>
            <a:r>
              <a:rPr lang="en-US" sz="2800" dirty="0" err="1">
                <a:latin typeface="Roboto Condensed Light" panose="020B0604020202020204" charset="0"/>
                <a:ea typeface="Roboto Condensed Light" panose="020B0604020202020204" charset="0"/>
              </a:rPr>
              <a:t>influenzae</a:t>
            </a:r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 infections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Molecular method: </a:t>
            </a:r>
            <a:r>
              <a:rPr lang="en-US" sz="2200" dirty="0"/>
              <a:t>Multiplex PCR (</a:t>
            </a:r>
            <a:r>
              <a:rPr lang="en-US" sz="2200" dirty="0" err="1"/>
              <a:t>BioFire</a:t>
            </a:r>
            <a:r>
              <a:rPr lang="en-US" sz="2200" dirty="0"/>
              <a:t> </a:t>
            </a:r>
            <a:r>
              <a:rPr lang="en-US" sz="2200" dirty="0" err="1"/>
              <a:t>FilmArray</a:t>
            </a:r>
            <a:r>
              <a:rPr lang="en-US" sz="2200" dirty="0"/>
              <a:t>), detecting common agents of pyogenic meningitis in CSF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Antimicrobial susceptibility testing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4219610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 err="1">
                <a:latin typeface="Roboto Condensed Light" panose="020B0604020202020204" charset="0"/>
                <a:ea typeface="Roboto Condensed Light" panose="020B0604020202020204" charset="0"/>
              </a:rPr>
              <a:t>Satellitism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 of </a:t>
            </a:r>
            <a:r>
              <a:rPr lang="en-US" sz="3200" i="1" dirty="0" err="1">
                <a:latin typeface="Roboto Condensed Light" panose="020B0604020202020204" charset="0"/>
                <a:ea typeface="Roboto Condensed Light" panose="020B0604020202020204" charset="0"/>
              </a:rPr>
              <a:t>Haemophilus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sz="3200" i="1" dirty="0" err="1">
                <a:latin typeface="Roboto Condensed Light" panose="020B0604020202020204" charset="0"/>
                <a:ea typeface="Roboto Condensed Light" panose="020B0604020202020204" charset="0"/>
              </a:rPr>
              <a:t>influenzae</a:t>
            </a:r>
            <a:endParaRPr lang="en-US" sz="32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267" y="1562766"/>
            <a:ext cx="3886407" cy="297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07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3200" dirty="0" err="1">
                <a:latin typeface="Roboto Condensed Light" panose="020B0604020202020204" charset="0"/>
                <a:ea typeface="Roboto Condensed Light" panose="020B0604020202020204" charset="0"/>
              </a:rPr>
              <a:t>Treatment</a:t>
            </a:r>
            <a:r>
              <a:rPr lang="fr-FR" sz="3200" dirty="0">
                <a:latin typeface="Roboto Condensed Light" panose="020B0604020202020204" charset="0"/>
                <a:ea typeface="Roboto Condensed Light" panose="020B0604020202020204" charset="0"/>
              </a:rPr>
              <a:t> of H. influenzae infections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For invasive infections due to </a:t>
            </a:r>
            <a:r>
              <a:rPr lang="en-US" sz="2200" i="1" dirty="0"/>
              <a:t>H. </a:t>
            </a:r>
            <a:r>
              <a:rPr lang="en-US" sz="2200" i="1" dirty="0" err="1"/>
              <a:t>influenzae</a:t>
            </a:r>
            <a:r>
              <a:rPr lang="en-US" sz="2200" i="1" dirty="0"/>
              <a:t> </a:t>
            </a:r>
            <a:r>
              <a:rPr lang="en-US" sz="2200" dirty="0"/>
              <a:t>type b - ceftriaxone, cefotaxime (for 1–2 weeks) - drug of choice.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Alternatively ampicillin +  chloramphenicol may be used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1816695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3200" dirty="0" err="1">
                <a:latin typeface="Roboto Condensed Light" panose="020B0604020202020204" charset="0"/>
                <a:ea typeface="Roboto Condensed Light" panose="020B0604020202020204" charset="0"/>
              </a:rPr>
              <a:t>Treatment</a:t>
            </a:r>
            <a:r>
              <a:rPr lang="fr-FR" sz="3200" dirty="0">
                <a:latin typeface="Roboto Condensed Light" panose="020B0604020202020204" charset="0"/>
                <a:ea typeface="Roboto Condensed Light" panose="020B0604020202020204" charset="0"/>
              </a:rPr>
              <a:t> of H. influenzae infections </a:t>
            </a:r>
            <a:br>
              <a:rPr lang="fr-FR" sz="3200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fr-FR" dirty="0">
                <a:latin typeface="Roboto Condensed Light" panose="020B0604020202020204" charset="0"/>
                <a:ea typeface="Roboto Condensed Light" panose="020B0604020202020204" charset="0"/>
              </a:rPr>
              <a:t>(</a:t>
            </a:r>
            <a:r>
              <a:rPr lang="fr-FR" dirty="0" err="1">
                <a:latin typeface="Roboto Condensed Light" panose="020B0604020202020204" charset="0"/>
                <a:ea typeface="Roboto Condensed Light" panose="020B0604020202020204" charset="0"/>
              </a:rPr>
              <a:t>Cont</a:t>
            </a:r>
            <a:r>
              <a:rPr lang="fr-FR" dirty="0">
                <a:latin typeface="Roboto Condensed Light" panose="020B0604020202020204" charset="0"/>
                <a:ea typeface="Roboto Condensed Light" panose="020B0604020202020204" charset="0"/>
              </a:rPr>
              <a:t>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Nontypeable</a:t>
            </a:r>
            <a:r>
              <a:rPr lang="en-US" sz="2200" dirty="0"/>
              <a:t> strains of </a:t>
            </a:r>
            <a:r>
              <a:rPr lang="en-US" sz="2200" i="1" dirty="0"/>
              <a:t>H. </a:t>
            </a:r>
            <a:r>
              <a:rPr lang="en-US" sz="2200" i="1" dirty="0" err="1"/>
              <a:t>influenzae</a:t>
            </a:r>
            <a:r>
              <a:rPr lang="en-US" sz="2200" i="1" dirty="0"/>
              <a:t> </a:t>
            </a:r>
            <a:r>
              <a:rPr lang="en-US" sz="2200" dirty="0"/>
              <a:t>– resistant to β-lactams [due to β-lactamase production (20–35% of strains) or rarely by expressing altered penicillin binding protein-3].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Those strains - usually susceptible to quinolones (levofloxacin) and macrolides (azithromycin).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645047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Prophylaxis - 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Hib Conjugate Vaccine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Polyribosyl</a:t>
            </a:r>
            <a:r>
              <a:rPr lang="en-US" sz="2200" dirty="0"/>
              <a:t> </a:t>
            </a:r>
            <a:r>
              <a:rPr lang="en-US" sz="2200" dirty="0" err="1"/>
              <a:t>ribitol</a:t>
            </a:r>
            <a:r>
              <a:rPr lang="en-US" sz="2200" dirty="0"/>
              <a:t> phosphate (PRP) capsular antigen of </a:t>
            </a:r>
            <a:r>
              <a:rPr lang="en-US" sz="2200" i="1" dirty="0"/>
              <a:t>H. </a:t>
            </a:r>
            <a:r>
              <a:rPr lang="en-US" sz="2200" i="1" dirty="0" err="1"/>
              <a:t>influenzae</a:t>
            </a:r>
            <a:r>
              <a:rPr lang="en-US" sz="2200" i="1" dirty="0"/>
              <a:t> </a:t>
            </a:r>
            <a:r>
              <a:rPr lang="en-US" sz="2200" dirty="0"/>
              <a:t>type b - used for vaccination.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Capsular antigens - poorly immunogenic to children - conjugated with adjuvants -  diphtheria toxoid, tetanus toxoid and </a:t>
            </a:r>
            <a:r>
              <a:rPr lang="en-US" sz="2200" i="1" dirty="0"/>
              <a:t>N. </a:t>
            </a:r>
            <a:r>
              <a:rPr lang="en-US" sz="2200" i="1" dirty="0" err="1"/>
              <a:t>meningitidis</a:t>
            </a:r>
            <a:r>
              <a:rPr lang="en-US" sz="2200" i="1" dirty="0"/>
              <a:t> </a:t>
            </a:r>
            <a:r>
              <a:rPr lang="en-US" sz="2200" dirty="0"/>
              <a:t>outer membrane proteins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Reduce the rate of pharyngeal colonization with Hib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626007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Prophylaxis - 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Hib Conjugate Vaccine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Schedule: </a:t>
            </a:r>
            <a:r>
              <a:rPr lang="en-US" sz="2200" dirty="0"/>
              <a:t>Under national immunization program, Hib vaccine given in combination with DPT, hepatitis B (pentavalent vaccine) at 6, 10 and 14 weeks of birth - IM route, at anterolateral side of mid-thigh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Protection: </a:t>
            </a:r>
            <a:r>
              <a:rPr lang="en-US" sz="2200" dirty="0"/>
              <a:t>&gt;95% of infants develop protective antibody levels after 2 or 3 doses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41412143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Prophylaxis - 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Chemoprophylaxis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Oral rifampin - drug of choice. It is indicated to: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Household contacts or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Health care workers (if two or more cases occur in the hospital within 60 days).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58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INTRODUCTION </a:t>
            </a: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en-US" sz="2200" b="1" dirty="0"/>
              <a:t>Clinical features </a:t>
            </a:r>
            <a:r>
              <a:rPr lang="en-US" sz="2200" dirty="0"/>
              <a:t>- found in both types of pneumonia include:</a:t>
            </a:r>
          </a:p>
          <a:p>
            <a:r>
              <a:rPr lang="en-US" sz="2200" dirty="0"/>
              <a:t>Fever, with chills and/or sweats, tachycardia</a:t>
            </a:r>
          </a:p>
          <a:p>
            <a:r>
              <a:rPr lang="en-US" sz="2200" dirty="0"/>
              <a:t>Increased respiratory rate (tachypnea),increased use of accessory muscles.</a:t>
            </a:r>
          </a:p>
          <a:p>
            <a:r>
              <a:rPr lang="en-US" sz="2200" dirty="0"/>
              <a:t>Dyspnea (shortness of breath)</a:t>
            </a:r>
          </a:p>
          <a:p>
            <a:r>
              <a:rPr lang="en-US" sz="2200" dirty="0"/>
              <a:t>Pleuritic chest pain</a:t>
            </a:r>
          </a:p>
          <a:p>
            <a:r>
              <a:rPr lang="en-US" sz="2200" dirty="0"/>
              <a:t>Gastrointestinal symptoms: nausea, vomiting, and/or diarrhea</a:t>
            </a:r>
          </a:p>
          <a:p>
            <a:r>
              <a:rPr lang="en-US" sz="2200" dirty="0"/>
              <a:t>Fatigue, headache, myalgia, and arthralgia</a:t>
            </a:r>
          </a:p>
          <a:p>
            <a:r>
              <a:rPr lang="en-US" sz="2200" dirty="0"/>
              <a:t>Severely ill patients - septic shock and </a:t>
            </a:r>
            <a:r>
              <a:rPr lang="en-US" sz="2200" dirty="0" err="1"/>
              <a:t>multiorgan</a:t>
            </a:r>
            <a:r>
              <a:rPr lang="en-US" sz="2200" dirty="0"/>
              <a:t> failure.</a:t>
            </a:r>
          </a:p>
        </p:txBody>
      </p:sp>
    </p:spTree>
    <p:extLst>
      <p:ext uri="{BB962C8B-B14F-4D97-AF65-F5344CB8AC3E}">
        <p14:creationId xmlns:p14="http://schemas.microsoft.com/office/powerpoint/2010/main" val="499150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1128712" y="1535775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800" dirty="0">
                <a:latin typeface="Roboto Condensed Light" panose="020B0604020202020204" charset="0"/>
                <a:ea typeface="Roboto Condensed Light" panose="020B0604020202020204" charset="0"/>
              </a:rPr>
              <a:t>STAPHYLOCOCCAL PNEUMONIA</a:t>
            </a:r>
            <a:endParaRPr lang="en-US" sz="4800" dirty="0"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59218"/>
      </p:ext>
    </p:extLst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STAPHYLOCOCCAL PNEUMONIA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Infant pneumonia: </a:t>
            </a:r>
            <a:r>
              <a:rPr lang="en-US" sz="2200" dirty="0"/>
              <a:t>Leading cause of pneumonia in newborns and infants;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Presents with dyspnea, fever, and respiratory failure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Chest X-ray – </a:t>
            </a:r>
            <a:r>
              <a:rPr lang="en-US" sz="2200" b="1" dirty="0" err="1"/>
              <a:t>pneumatocele</a:t>
            </a:r>
            <a:r>
              <a:rPr lang="en-US" sz="2200" b="1" dirty="0"/>
              <a:t> </a:t>
            </a:r>
            <a:r>
              <a:rPr lang="en-US" sz="2200" dirty="0"/>
              <a:t>(shaggy, thin-walled cavities)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Complications - pneumothorax and empyema</a:t>
            </a:r>
          </a:p>
          <a:p>
            <a:r>
              <a:rPr lang="en-US" sz="2200" b="1" dirty="0"/>
              <a:t>VAP in adults</a:t>
            </a:r>
          </a:p>
          <a:p>
            <a:r>
              <a:rPr lang="en-US" sz="2200" b="1" dirty="0"/>
              <a:t>Post-viral CAP</a:t>
            </a:r>
          </a:p>
          <a:p>
            <a:r>
              <a:rPr lang="en-US" sz="2200" b="1" dirty="0"/>
              <a:t>CA-MRSA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718576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47670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GRAM-NEGATIVE BACILLI PNEUMONIA</a:t>
            </a:r>
            <a:endParaRPr lang="en-US" sz="44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20692"/>
      </p:ext>
    </p:extLst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GRAM-NEGATIVE BACILLI PNEUMONIA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Gram-negative bacilli - increasingly associated to cause lobar pneumonia - VAP in the healthcare facility.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Most of these agents are multidrug resistant (MDR) pathogens found in the hospital environment.</a:t>
            </a:r>
          </a:p>
        </p:txBody>
      </p:sp>
    </p:spTree>
    <p:extLst>
      <p:ext uri="{BB962C8B-B14F-4D97-AF65-F5344CB8AC3E}">
        <p14:creationId xmlns:p14="http://schemas.microsoft.com/office/powerpoint/2010/main" val="27994904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GRAM-NEGATIVE BACILLI PNEUMONIA </a:t>
            </a: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Non-fermenters </a:t>
            </a:r>
            <a:r>
              <a:rPr lang="en-US" sz="2200" dirty="0"/>
              <a:t>- </a:t>
            </a:r>
            <a:r>
              <a:rPr lang="en-US" sz="2200" i="1" dirty="0"/>
              <a:t>Pseudomonas aeruginosa, Acinetobacter, </a:t>
            </a:r>
            <a:r>
              <a:rPr lang="en-US" sz="2200" i="1" dirty="0" err="1"/>
              <a:t>Burkholderia</a:t>
            </a:r>
            <a:r>
              <a:rPr lang="en-US" sz="2200" i="1" dirty="0"/>
              <a:t> </a:t>
            </a:r>
            <a:r>
              <a:rPr lang="en-US" sz="2200" i="1" dirty="0" err="1"/>
              <a:t>cepacia</a:t>
            </a:r>
            <a:r>
              <a:rPr lang="en-US" sz="2200" i="1" dirty="0"/>
              <a:t> – </a:t>
            </a:r>
            <a:r>
              <a:rPr lang="en-US" sz="2200" dirty="0"/>
              <a:t>major cause of VAP.</a:t>
            </a:r>
          </a:p>
          <a:p>
            <a:pPr>
              <a:lnSpc>
                <a:spcPct val="150000"/>
              </a:lnSpc>
            </a:pPr>
            <a:r>
              <a:rPr lang="en-US" sz="2200" b="1" dirty="0" err="1"/>
              <a:t>Enterobacteriaceae</a:t>
            </a:r>
            <a:r>
              <a:rPr lang="en-US" sz="2200" b="1" dirty="0"/>
              <a:t>: </a:t>
            </a:r>
            <a:r>
              <a:rPr lang="it-IT" sz="2200" i="1" dirty="0"/>
              <a:t>Escherichia coli, Klebsiella pneumoniae, Enterobacter </a:t>
            </a:r>
            <a:r>
              <a:rPr lang="en-US" sz="2200" dirty="0"/>
              <a:t>species and </a:t>
            </a:r>
            <a:r>
              <a:rPr lang="en-US" sz="2200" i="1" dirty="0" err="1"/>
              <a:t>Serratia</a:t>
            </a:r>
            <a:r>
              <a:rPr lang="en-US" sz="2200" i="1" dirty="0"/>
              <a:t> </a:t>
            </a:r>
            <a:r>
              <a:rPr lang="en-US" sz="2200" i="1" dirty="0" err="1"/>
              <a:t>marcescens</a:t>
            </a:r>
            <a:r>
              <a:rPr lang="en-US" sz="2200" i="1" dirty="0"/>
              <a:t>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383482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1. </a:t>
            </a:r>
            <a:r>
              <a:rPr lang="en-US" sz="3200" i="1" dirty="0" err="1">
                <a:latin typeface="Roboto Condensed Light" panose="020B0604020202020204" charset="0"/>
                <a:ea typeface="Roboto Condensed Light" panose="020B0604020202020204" charset="0"/>
              </a:rPr>
              <a:t>Klebsiella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 pneumoniae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i="1" dirty="0" err="1"/>
              <a:t>Klebsiella</a:t>
            </a:r>
            <a:r>
              <a:rPr lang="en-US" sz="2200" i="1" dirty="0"/>
              <a:t> </a:t>
            </a:r>
            <a:r>
              <a:rPr lang="en-US" sz="2200" dirty="0"/>
              <a:t>- found as commensals in human intestine and as saprophytes in soil.</a:t>
            </a:r>
          </a:p>
          <a:p>
            <a:r>
              <a:rPr lang="en-US" sz="2200" dirty="0"/>
              <a:t>Has three species—</a:t>
            </a:r>
            <a:r>
              <a:rPr lang="en-US" sz="2200" i="1" dirty="0"/>
              <a:t>K. pneumoniae</a:t>
            </a:r>
            <a:r>
              <a:rPr lang="en-US" sz="2200" dirty="0"/>
              <a:t>, </a:t>
            </a:r>
            <a:r>
              <a:rPr lang="en-US" sz="2200" i="1" dirty="0"/>
              <a:t>K. </a:t>
            </a:r>
            <a:r>
              <a:rPr lang="en-US" sz="2200" i="1" dirty="0" err="1"/>
              <a:t>oxytoca</a:t>
            </a:r>
            <a:r>
              <a:rPr lang="en-US" sz="2200" i="1" dirty="0"/>
              <a:t>, </a:t>
            </a:r>
            <a:r>
              <a:rPr lang="en-US" sz="2200" dirty="0"/>
              <a:t>and </a:t>
            </a:r>
            <a:r>
              <a:rPr lang="en-US" sz="2200" i="1" dirty="0"/>
              <a:t>K. </a:t>
            </a:r>
            <a:r>
              <a:rPr lang="en-US" sz="2200" i="1" dirty="0" err="1"/>
              <a:t>granulomatis</a:t>
            </a:r>
            <a:endParaRPr lang="en-US" sz="2200" i="1" dirty="0"/>
          </a:p>
          <a:p>
            <a:r>
              <a:rPr lang="en-US" sz="2200" i="1" dirty="0"/>
              <a:t>K. pneumoniae </a:t>
            </a:r>
            <a:r>
              <a:rPr lang="en-US" sz="2200" dirty="0"/>
              <a:t>further comprises of three subspecies— </a:t>
            </a:r>
            <a:r>
              <a:rPr lang="en-US" sz="2200" i="1" dirty="0"/>
              <a:t>pneumoniae</a:t>
            </a:r>
            <a:r>
              <a:rPr lang="en-US" sz="2200" dirty="0"/>
              <a:t>, </a:t>
            </a:r>
            <a:r>
              <a:rPr lang="en-US" sz="2200" i="1" dirty="0" err="1"/>
              <a:t>ozaenae</a:t>
            </a:r>
            <a:r>
              <a:rPr lang="en-US" sz="2200" i="1" dirty="0"/>
              <a:t> </a:t>
            </a:r>
            <a:r>
              <a:rPr lang="en-US" sz="2200" dirty="0"/>
              <a:t>and </a:t>
            </a:r>
            <a:r>
              <a:rPr lang="en-US" sz="2200" i="1" dirty="0" err="1"/>
              <a:t>rhinoscleromatis</a:t>
            </a:r>
            <a:r>
              <a:rPr lang="en-US" sz="2200" i="1" dirty="0"/>
              <a:t>.</a:t>
            </a:r>
          </a:p>
          <a:p>
            <a:r>
              <a:rPr lang="en-US" sz="2200" b="1" i="1" dirty="0"/>
              <a:t>K. pneumoniae </a:t>
            </a:r>
            <a:r>
              <a:rPr lang="en-US" sz="2200" b="1" dirty="0"/>
              <a:t>subspecies </a:t>
            </a:r>
            <a:r>
              <a:rPr lang="en-US" sz="2200" b="1" i="1" dirty="0"/>
              <a:t>pneumoniae </a:t>
            </a:r>
            <a:r>
              <a:rPr lang="en-US" sz="2200" dirty="0"/>
              <a:t>- most pathogenic among all.</a:t>
            </a:r>
          </a:p>
        </p:txBody>
      </p:sp>
    </p:spTree>
    <p:extLst>
      <p:ext uri="{BB962C8B-B14F-4D97-AF65-F5344CB8AC3E}">
        <p14:creationId xmlns:p14="http://schemas.microsoft.com/office/powerpoint/2010/main" val="4754514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1. </a:t>
            </a:r>
            <a:r>
              <a:rPr lang="en-US" sz="3200" i="1" dirty="0" err="1">
                <a:latin typeface="Roboto Condensed Light" panose="020B0604020202020204" charset="0"/>
                <a:ea typeface="Roboto Condensed Light" panose="020B0604020202020204" charset="0"/>
              </a:rPr>
              <a:t>Klebsiella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 pneumoniae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Responsible for severe lobar pneumonia, urinary tract infections, meningitis (neonates), septicemia and pyogenic infections - abscesses and wound infections.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Frequently colonizes the oropharynx of the hospitalized patients - common cause of nosocomial infections.</a:t>
            </a:r>
          </a:p>
        </p:txBody>
      </p:sp>
    </p:spTree>
    <p:extLst>
      <p:ext uri="{BB962C8B-B14F-4D97-AF65-F5344CB8AC3E}">
        <p14:creationId xmlns:p14="http://schemas.microsoft.com/office/powerpoint/2010/main" val="29433111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 err="1">
                <a:latin typeface="Roboto Condensed Light" panose="020B0604020202020204" charset="0"/>
                <a:ea typeface="Roboto Condensed Light" panose="020B0604020202020204" charset="0"/>
              </a:rPr>
              <a:t>Hypervirulent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 Strains of K. pneumoniae (</a:t>
            </a:r>
            <a:r>
              <a:rPr lang="en-US" sz="2800" i="1" dirty="0" err="1">
                <a:latin typeface="Roboto Condensed Light" panose="020B0604020202020204" charset="0"/>
                <a:ea typeface="Roboto Condensed Light" panose="020B0604020202020204" charset="0"/>
              </a:rPr>
              <a:t>hvKp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)</a:t>
            </a:r>
            <a:endParaRPr lang="en-US" sz="28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 err="1"/>
              <a:t>Hypervirulence</a:t>
            </a:r>
            <a:r>
              <a:rPr lang="en-US" sz="2200" b="1" dirty="0"/>
              <a:t>: </a:t>
            </a:r>
          </a:p>
          <a:p>
            <a:pPr>
              <a:lnSpc>
                <a:spcPct val="150000"/>
              </a:lnSpc>
            </a:pPr>
            <a:r>
              <a:rPr lang="en-US" sz="2200" dirty="0" err="1"/>
              <a:t>hvKp</a:t>
            </a:r>
            <a:r>
              <a:rPr lang="en-US" sz="2200" dirty="0"/>
              <a:t> - more virulent than classical </a:t>
            </a:r>
            <a:r>
              <a:rPr lang="en-US" sz="2200" i="1" dirty="0"/>
              <a:t>K. pneumoniae; </a:t>
            </a:r>
            <a:r>
              <a:rPr lang="en-US" sz="2200" dirty="0"/>
              <a:t>possesses several virulence factors - </a:t>
            </a:r>
            <a:r>
              <a:rPr lang="en-US" sz="2200" dirty="0" err="1"/>
              <a:t>siderophore</a:t>
            </a:r>
            <a:r>
              <a:rPr lang="en-US" sz="2200" dirty="0"/>
              <a:t>, increased capsule production, etc.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Two capsular serotypes - K1 (more common) and K2</a:t>
            </a:r>
          </a:p>
        </p:txBody>
      </p:sp>
    </p:spTree>
    <p:extLst>
      <p:ext uri="{BB962C8B-B14F-4D97-AF65-F5344CB8AC3E}">
        <p14:creationId xmlns:p14="http://schemas.microsoft.com/office/powerpoint/2010/main" val="37044320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 err="1">
                <a:latin typeface="Roboto Condensed Light" panose="020B0604020202020204" charset="0"/>
                <a:ea typeface="Roboto Condensed Light" panose="020B0604020202020204" charset="0"/>
              </a:rPr>
              <a:t>Hypervirulent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 Strains of K. pneumoniae (</a:t>
            </a:r>
            <a:r>
              <a:rPr lang="en-US" sz="2800" i="1" dirty="0" err="1">
                <a:latin typeface="Roboto Condensed Light" panose="020B0604020202020204" charset="0"/>
                <a:ea typeface="Roboto Condensed Light" panose="020B0604020202020204" charset="0"/>
              </a:rPr>
              <a:t>hvKp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)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Manifestations: </a:t>
            </a:r>
            <a:r>
              <a:rPr lang="en-US" sz="2200" dirty="0"/>
              <a:t>Causes various community‐acquired infections: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Pyogenic liver abscess (most common)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Metastasize from liver to distant sites - eye, lung and CNS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Cause primary extrahepatic infections including bacteremia, pneumonia and soft tissue infections</a:t>
            </a:r>
          </a:p>
        </p:txBody>
      </p:sp>
    </p:spTree>
    <p:extLst>
      <p:ext uri="{BB962C8B-B14F-4D97-AF65-F5344CB8AC3E}">
        <p14:creationId xmlns:p14="http://schemas.microsoft.com/office/powerpoint/2010/main" val="12265665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 err="1">
                <a:latin typeface="Roboto Condensed Light" panose="020B0604020202020204" charset="0"/>
                <a:ea typeface="Roboto Condensed Light" panose="020B0604020202020204" charset="0"/>
              </a:rPr>
              <a:t>Hypervirulent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 Strains of K. pneumoniae (</a:t>
            </a:r>
            <a:r>
              <a:rPr lang="en-US" sz="2800" i="1" dirty="0" err="1">
                <a:latin typeface="Roboto Condensed Light" panose="020B0604020202020204" charset="0"/>
                <a:ea typeface="Roboto Condensed Light" panose="020B0604020202020204" charset="0"/>
              </a:rPr>
              <a:t>hvKp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)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463296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Identification: </a:t>
            </a:r>
            <a:r>
              <a:rPr lang="en-US" sz="2200" dirty="0" err="1"/>
              <a:t>hvKp</a:t>
            </a:r>
            <a:r>
              <a:rPr lang="en-US" sz="2200" dirty="0"/>
              <a:t> strains are </a:t>
            </a:r>
            <a:r>
              <a:rPr lang="en-US" sz="2200" dirty="0" err="1"/>
              <a:t>hypermucoid</a:t>
            </a:r>
            <a:r>
              <a:rPr lang="en-US" sz="2200" dirty="0"/>
              <a:t>— a viscous string is formed when a loop is used to stretch the colony on an agar plate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6330"/>
          <a:stretch/>
        </p:blipFill>
        <p:spPr>
          <a:xfrm>
            <a:off x="5249025" y="1480762"/>
            <a:ext cx="3556707" cy="259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9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636723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PNEUMOCOCCAL PNEUMONIA</a:t>
            </a:r>
            <a:endParaRPr lang="en-US" sz="54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30322"/>
      </p:ext>
    </p:extLst>
  </p:cSld>
  <p:clrMapOvr>
    <a:masterClrMapping/>
  </p:clrMapOvr>
  <p:transition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Laboratory Diagnosis of </a:t>
            </a:r>
            <a:r>
              <a:rPr lang="en-US" sz="2800" dirty="0" err="1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Klebsiella</a:t>
            </a:r>
            <a:r>
              <a:rPr lang="en-US" sz="28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pneumoniae</a:t>
            </a:r>
            <a:endParaRPr lang="en-US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Lactose fermenters, non-motile and capsulated (possess capsular polysaccharide).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Specimens - sputum, endotracheal aspirate, urine, blood, exudate specimen.</a:t>
            </a:r>
          </a:p>
        </p:txBody>
      </p:sp>
    </p:spTree>
    <p:extLst>
      <p:ext uri="{BB962C8B-B14F-4D97-AF65-F5344CB8AC3E}">
        <p14:creationId xmlns:p14="http://schemas.microsoft.com/office/powerpoint/2010/main" val="18024586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Laboratory Diagnosis of </a:t>
            </a:r>
            <a:r>
              <a:rPr lang="en-US" sz="2800" dirty="0" err="1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Klebsiella</a:t>
            </a:r>
            <a:r>
              <a:rPr lang="en-US" sz="28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pneumoniae </a:t>
            </a:r>
            <a:r>
              <a:rPr lang="en-US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435864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Gram staining: </a:t>
            </a:r>
            <a:r>
              <a:rPr lang="en-US" sz="2200" dirty="0"/>
              <a:t>Short, plump, straight capsulated gram-negative rods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14" r="61492"/>
          <a:stretch/>
        </p:blipFill>
        <p:spPr>
          <a:xfrm>
            <a:off x="4978399" y="1574204"/>
            <a:ext cx="3665243" cy="243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866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Laboratory Diagnosis of </a:t>
            </a:r>
            <a:r>
              <a:rPr lang="en-US" sz="2800" dirty="0" err="1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Klebsiella</a:t>
            </a:r>
            <a:r>
              <a:rPr lang="en-US" sz="28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pneumoniae </a:t>
            </a:r>
            <a:r>
              <a:rPr lang="en-US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484632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Culture: </a:t>
            </a:r>
            <a:r>
              <a:rPr lang="en-US" sz="2200" dirty="0"/>
              <a:t>On MacConkey agar, it produces large dome-shaped mucoid (due to capsule) sticky, pink color, lactose fermenting colonies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172" r="35182"/>
          <a:stretch/>
        </p:blipFill>
        <p:spPr>
          <a:xfrm>
            <a:off x="5430520" y="1480763"/>
            <a:ext cx="2936239" cy="29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46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Laboratory Diagnosis of </a:t>
            </a:r>
            <a:r>
              <a:rPr lang="en-US" sz="2800" dirty="0" err="1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Klebsiella</a:t>
            </a:r>
            <a:r>
              <a:rPr lang="en-US" sz="28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pneumoniae </a:t>
            </a:r>
            <a:r>
              <a:rPr lang="en-US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Identification: </a:t>
            </a:r>
            <a:r>
              <a:rPr lang="en-US" sz="2200" dirty="0"/>
              <a:t>MALDI-TOF or VITEK or by conventional biochemical tests: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Catalase positive and oxidase negative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ICUT tests: </a:t>
            </a:r>
            <a:r>
              <a:rPr lang="en-US" sz="2200" dirty="0"/>
              <a:t>Indole test (negative), citrate test (positive), urease test (positive) and TSI (triple sugar iron agar) test shows acid/acid, gas present, H2S absent.</a:t>
            </a:r>
          </a:p>
        </p:txBody>
      </p:sp>
    </p:spTree>
    <p:extLst>
      <p:ext uri="{BB962C8B-B14F-4D97-AF65-F5344CB8AC3E}">
        <p14:creationId xmlns:p14="http://schemas.microsoft.com/office/powerpoint/2010/main" val="344617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Treatment of </a:t>
            </a:r>
            <a:r>
              <a:rPr lang="en-US" sz="3200" dirty="0" err="1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Klebsiella</a:t>
            </a:r>
            <a:r>
              <a:rPr lang="en-US" sz="32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infections</a:t>
            </a:r>
            <a:endParaRPr lang="en-US" sz="3200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In healthcare facilities with high prevalence of MDR </a:t>
            </a:r>
            <a:r>
              <a:rPr lang="en-US" sz="2200" i="1" dirty="0"/>
              <a:t>K. pneumoniae</a:t>
            </a:r>
            <a:r>
              <a:rPr lang="en-US" sz="2200" dirty="0"/>
              <a:t>, empirical treatment - started with higher spectrum antimicrobial - therapy can be tailored based on the susceptibility report</a:t>
            </a:r>
          </a:p>
          <a:p>
            <a:pPr>
              <a:lnSpc>
                <a:spcPct val="150000"/>
              </a:lnSpc>
            </a:pPr>
            <a:r>
              <a:rPr lang="en-US" sz="2200" dirty="0" err="1"/>
              <a:t>Carbapenems</a:t>
            </a:r>
            <a:r>
              <a:rPr lang="en-US" sz="2200" dirty="0"/>
              <a:t>, amikacin or </a:t>
            </a:r>
            <a:r>
              <a:rPr lang="el-GR" sz="2200" dirty="0"/>
              <a:t>β-</a:t>
            </a:r>
            <a:r>
              <a:rPr lang="en-US" sz="2200" dirty="0"/>
              <a:t>lactam/</a:t>
            </a:r>
            <a:r>
              <a:rPr lang="el-GR" sz="2200" dirty="0"/>
              <a:t>β-</a:t>
            </a:r>
            <a:r>
              <a:rPr lang="en-US" sz="2200" dirty="0"/>
              <a:t>lactamase inhibitor combinations (BL/BLIs) - for hospital acquired MDR infections. </a:t>
            </a:r>
          </a:p>
          <a:p>
            <a:pPr>
              <a:lnSpc>
                <a:spcPct val="150000"/>
              </a:lnSpc>
            </a:pPr>
            <a:r>
              <a:rPr lang="en-US" sz="2200" dirty="0" err="1"/>
              <a:t>Polymyxins</a:t>
            </a:r>
            <a:r>
              <a:rPr lang="en-US" sz="2200" dirty="0"/>
              <a:t> or </a:t>
            </a:r>
            <a:r>
              <a:rPr lang="en-US" sz="2200" dirty="0" err="1"/>
              <a:t>tigecycline</a:t>
            </a:r>
            <a:r>
              <a:rPr lang="en-US" sz="2200" dirty="0"/>
              <a:t> - for </a:t>
            </a:r>
            <a:r>
              <a:rPr lang="en-US" sz="2200" dirty="0" err="1"/>
              <a:t>carbapenem</a:t>
            </a:r>
            <a:r>
              <a:rPr lang="en-US" sz="2200" dirty="0"/>
              <a:t> resistant</a:t>
            </a:r>
          </a:p>
          <a:p>
            <a:pPr>
              <a:lnSpc>
                <a:spcPct val="150000"/>
              </a:lnSpc>
            </a:pPr>
            <a:endParaRPr lang="en-US" sz="2200" dirty="0"/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933612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Treatment of </a:t>
            </a:r>
            <a:r>
              <a:rPr lang="en-US" sz="3200" dirty="0" err="1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Klebsiella</a:t>
            </a:r>
            <a:r>
              <a:rPr lang="en-US" sz="32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infections </a:t>
            </a:r>
            <a:r>
              <a:rPr lang="en-US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Intrinsically resistant - ampicillin and </a:t>
            </a:r>
            <a:r>
              <a:rPr lang="en-US" sz="2200" dirty="0" err="1"/>
              <a:t>ticarcillin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b="1" dirty="0"/>
              <a:t>MDR: </a:t>
            </a:r>
            <a:r>
              <a:rPr lang="en-US" sz="2200" dirty="0"/>
              <a:t>Resistant to </a:t>
            </a:r>
            <a:r>
              <a:rPr lang="en-US" sz="2200" dirty="0" err="1"/>
              <a:t>cephalosporins</a:t>
            </a:r>
            <a:r>
              <a:rPr lang="en-US" sz="2200" dirty="0"/>
              <a:t>, quinolones, co-</a:t>
            </a:r>
            <a:r>
              <a:rPr lang="en-US" sz="2200" dirty="0" err="1"/>
              <a:t>trimoxazole</a:t>
            </a:r>
            <a:r>
              <a:rPr lang="en-US" sz="2200" dirty="0"/>
              <a:t>, etc.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ESBL: </a:t>
            </a:r>
            <a:r>
              <a:rPr lang="en-US" sz="2200" dirty="0"/>
              <a:t>In India (2019), 40–90% of strains of </a:t>
            </a:r>
            <a:r>
              <a:rPr lang="en-US" sz="2200" i="1" dirty="0"/>
              <a:t>K. pneumoniae </a:t>
            </a:r>
            <a:r>
              <a:rPr lang="en-US" sz="2200" dirty="0"/>
              <a:t>are ESBL (extended spectrum </a:t>
            </a:r>
            <a:r>
              <a:rPr lang="el-GR" sz="2200" dirty="0"/>
              <a:t>β-</a:t>
            </a:r>
            <a:r>
              <a:rPr lang="en-US" sz="2200" dirty="0"/>
              <a:t>lactamases) producers.</a:t>
            </a:r>
          </a:p>
        </p:txBody>
      </p:sp>
    </p:spTree>
    <p:extLst>
      <p:ext uri="{BB962C8B-B14F-4D97-AF65-F5344CB8AC3E}">
        <p14:creationId xmlns:p14="http://schemas.microsoft.com/office/powerpoint/2010/main" val="14847522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Treatment of </a:t>
            </a:r>
            <a:r>
              <a:rPr lang="en-US" sz="3200" dirty="0" err="1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Klebsiella</a:t>
            </a:r>
            <a:r>
              <a:rPr lang="en-US" sz="32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infections </a:t>
            </a:r>
            <a:r>
              <a:rPr lang="en-US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/>
              <a:t>Carbapenem</a:t>
            </a:r>
            <a:r>
              <a:rPr lang="en-US" sz="2200" b="1" dirty="0"/>
              <a:t> resistance: </a:t>
            </a:r>
            <a:r>
              <a:rPr lang="en-US" sz="2200" dirty="0"/>
              <a:t>In India - 28–56%; out of which - 37% are </a:t>
            </a:r>
            <a:r>
              <a:rPr lang="en-US" sz="2200" dirty="0" err="1"/>
              <a:t>colistin</a:t>
            </a:r>
            <a:r>
              <a:rPr lang="en-US" sz="2200" dirty="0"/>
              <a:t> resistant. </a:t>
            </a:r>
            <a:r>
              <a:rPr lang="en-US" sz="2200" dirty="0" err="1"/>
              <a:t>Carbapenem</a:t>
            </a:r>
            <a:r>
              <a:rPr lang="en-US" sz="2200" dirty="0"/>
              <a:t> resistance -  due to production of </a:t>
            </a:r>
            <a:r>
              <a:rPr lang="en-US" sz="2200" dirty="0" err="1"/>
              <a:t>carbapenamases</a:t>
            </a:r>
            <a:r>
              <a:rPr lang="en-US" sz="2200" dirty="0"/>
              <a:t> such as: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New Delhi </a:t>
            </a:r>
            <a:r>
              <a:rPr lang="el-GR" sz="2200" dirty="0"/>
              <a:t>β-</a:t>
            </a:r>
            <a:r>
              <a:rPr lang="en-US" sz="2200" dirty="0"/>
              <a:t>lactamase (NDM)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i="1" dirty="0"/>
              <a:t>K. pneumoniae </a:t>
            </a:r>
            <a:r>
              <a:rPr lang="en-US" sz="2200" dirty="0" err="1"/>
              <a:t>carbapenamase</a:t>
            </a:r>
            <a:r>
              <a:rPr lang="en-US" sz="2200" dirty="0"/>
              <a:t> (KPC).</a:t>
            </a:r>
          </a:p>
        </p:txBody>
      </p:sp>
    </p:spTree>
    <p:extLst>
      <p:ext uri="{BB962C8B-B14F-4D97-AF65-F5344CB8AC3E}">
        <p14:creationId xmlns:p14="http://schemas.microsoft.com/office/powerpoint/2010/main" val="1197680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2. Enterobacter Species</a:t>
            </a:r>
            <a:endParaRPr lang="en-US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/>
              <a:t>E. </a:t>
            </a:r>
            <a:r>
              <a:rPr lang="en-US" sz="2200" i="1" dirty="0" err="1"/>
              <a:t>aerogenes</a:t>
            </a:r>
            <a:r>
              <a:rPr lang="en-US" sz="2200" i="1" dirty="0"/>
              <a:t> </a:t>
            </a:r>
            <a:r>
              <a:rPr lang="en-US" sz="2200" dirty="0"/>
              <a:t>and </a:t>
            </a:r>
            <a:r>
              <a:rPr lang="en-US" sz="2200" i="1" dirty="0"/>
              <a:t>E. cloacae </a:t>
            </a:r>
            <a:r>
              <a:rPr lang="en-US" sz="2200" dirty="0"/>
              <a:t>- most commonly isolated species from the clinical specimens. </a:t>
            </a:r>
          </a:p>
          <a:p>
            <a:pPr>
              <a:lnSpc>
                <a:spcPct val="150000"/>
              </a:lnSpc>
            </a:pPr>
            <a:r>
              <a:rPr lang="en-US" sz="2200" i="1" dirty="0"/>
              <a:t>E. </a:t>
            </a:r>
            <a:r>
              <a:rPr lang="en-US" sz="2200" i="1" dirty="0" err="1"/>
              <a:t>aerogenes</a:t>
            </a:r>
            <a:r>
              <a:rPr lang="en-US" sz="2200" i="1" dirty="0"/>
              <a:t> - </a:t>
            </a:r>
            <a:r>
              <a:rPr lang="en-US" sz="2200" dirty="0"/>
              <a:t>recently renamed as </a:t>
            </a:r>
            <a:r>
              <a:rPr lang="en-US" sz="2200" i="1" dirty="0" err="1"/>
              <a:t>Klebsiella</a:t>
            </a:r>
            <a:r>
              <a:rPr lang="en-US" sz="2200" i="1" dirty="0"/>
              <a:t> </a:t>
            </a:r>
            <a:r>
              <a:rPr lang="en-US" sz="2200" i="1" dirty="0" err="1"/>
              <a:t>aerogenes</a:t>
            </a:r>
            <a:endParaRPr lang="en-US" sz="2200" i="1" dirty="0"/>
          </a:p>
          <a:p>
            <a:pPr>
              <a:lnSpc>
                <a:spcPct val="150000"/>
              </a:lnSpc>
            </a:pPr>
            <a:r>
              <a:rPr lang="en-US" sz="2200" dirty="0"/>
              <a:t>Opportunistic pathogens in infected wounds, urinary and respiratory tract infections (pneumonia) and occasionally - septicemia and meningitis</a:t>
            </a:r>
          </a:p>
        </p:txBody>
      </p:sp>
    </p:spTree>
    <p:extLst>
      <p:ext uri="{BB962C8B-B14F-4D97-AF65-F5344CB8AC3E}">
        <p14:creationId xmlns:p14="http://schemas.microsoft.com/office/powerpoint/2010/main" val="39198861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2. Enterobacter Species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/>
              <a:t>E. </a:t>
            </a:r>
            <a:r>
              <a:rPr lang="en-US" sz="2200" i="1" dirty="0" err="1"/>
              <a:t>sakazaki</a:t>
            </a:r>
            <a:r>
              <a:rPr lang="en-US" sz="2200" i="1" dirty="0"/>
              <a:t> </a:t>
            </a:r>
            <a:r>
              <a:rPr lang="en-US" sz="2200" dirty="0"/>
              <a:t>(recently named as </a:t>
            </a:r>
            <a:r>
              <a:rPr lang="en-US" sz="2200" i="1" dirty="0" err="1"/>
              <a:t>Cronobacter</a:t>
            </a:r>
            <a:r>
              <a:rPr lang="en-US" sz="2200" i="1" dirty="0"/>
              <a:t> </a:t>
            </a:r>
            <a:r>
              <a:rPr lang="en-US" sz="2200" i="1" dirty="0" err="1"/>
              <a:t>sakazakii</a:t>
            </a:r>
            <a:r>
              <a:rPr lang="en-US" sz="2200" dirty="0"/>
              <a:t>) - bacteremia and meningitis in neonates and is associated with consumption of powdered milk</a:t>
            </a:r>
          </a:p>
          <a:p>
            <a:pPr>
              <a:lnSpc>
                <a:spcPct val="150000"/>
              </a:lnSpc>
            </a:pPr>
            <a:r>
              <a:rPr lang="en-US" sz="2200" i="1" dirty="0"/>
              <a:t>Enterobacter </a:t>
            </a:r>
            <a:r>
              <a:rPr lang="en-US" sz="2200" dirty="0"/>
              <a:t>- intrinsically resistant to </a:t>
            </a:r>
            <a:r>
              <a:rPr lang="en-US" sz="2200" dirty="0" err="1"/>
              <a:t>amoxicillinclavulanate</a:t>
            </a:r>
            <a:r>
              <a:rPr lang="en-US" sz="2200" dirty="0"/>
              <a:t> and ampicillin-</a:t>
            </a:r>
            <a:r>
              <a:rPr lang="en-US" sz="2200" dirty="0" err="1"/>
              <a:t>sulbactam</a:t>
            </a:r>
            <a:r>
              <a:rPr lang="en-US" sz="2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Treatment - same as that for E. coli and </a:t>
            </a:r>
            <a:r>
              <a:rPr lang="en-US" sz="2200" dirty="0" err="1"/>
              <a:t>Klebsiella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733145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3. </a:t>
            </a:r>
            <a:r>
              <a:rPr lang="en-US" sz="3200" i="1" dirty="0" err="1">
                <a:latin typeface="Roboto Condensed Light" panose="020B0604020202020204" charset="0"/>
                <a:ea typeface="Roboto Condensed Light" panose="020B0604020202020204" charset="0"/>
              </a:rPr>
              <a:t>Serratia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sz="3200" i="1" dirty="0" err="1">
                <a:latin typeface="Roboto Condensed Light" panose="020B0604020202020204" charset="0"/>
                <a:ea typeface="Roboto Condensed Light" panose="020B0604020202020204" charset="0"/>
              </a:rPr>
              <a:t>marcescens</a:t>
            </a:r>
            <a:endParaRPr lang="en-US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611505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accent5"/>
                </a:solidFill>
              </a:rPr>
              <a:t>Pigmented Group: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Produce red non-diffusible pigment – </a:t>
            </a:r>
            <a:r>
              <a:rPr lang="en-US" sz="2200" b="1" dirty="0" err="1"/>
              <a:t>prodigiosin</a:t>
            </a:r>
            <a:r>
              <a:rPr lang="en-US" sz="2200" b="1" dirty="0"/>
              <a:t>.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Saprophytes found in water, soil and food.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Grow in sputum after collection and make the sputum red (due to pigment production) -‘</a:t>
            </a:r>
            <a:r>
              <a:rPr lang="en-US" sz="2200" dirty="0" err="1"/>
              <a:t>pseudohemoptysis</a:t>
            </a:r>
            <a:r>
              <a:rPr lang="en-US" sz="2200" dirty="0"/>
              <a:t>’.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171" y="1509309"/>
            <a:ext cx="3109229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90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PNEUMOCOCCAL PNEUMONIA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/>
              <a:t>Streptococcus pneumoniae </a:t>
            </a:r>
            <a:r>
              <a:rPr lang="en-US" sz="2200" dirty="0"/>
              <a:t>(commonly referred to as pneumococcus) - leading cause of lobar pneumonia, otitis media in children and meningitis in all ages.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They are α-hemolytic - present as commensals in human upper respiratory tract</a:t>
            </a:r>
          </a:p>
        </p:txBody>
      </p:sp>
    </p:spTree>
    <p:extLst>
      <p:ext uri="{BB962C8B-B14F-4D97-AF65-F5344CB8AC3E}">
        <p14:creationId xmlns:p14="http://schemas.microsoft.com/office/powerpoint/2010/main" val="17949787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3. </a:t>
            </a:r>
            <a:r>
              <a:rPr lang="en-US" sz="3200" i="1" dirty="0" err="1">
                <a:latin typeface="Roboto Condensed Light" panose="020B0604020202020204" charset="0"/>
                <a:ea typeface="Roboto Condensed Light" panose="020B0604020202020204" charset="0"/>
              </a:rPr>
              <a:t>Serratia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sz="3200" i="1" dirty="0" err="1">
                <a:latin typeface="Roboto Condensed Light" panose="020B0604020202020204" charset="0"/>
                <a:ea typeface="Roboto Condensed Light" panose="020B0604020202020204" charset="0"/>
              </a:rPr>
              <a:t>marcescens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accent5"/>
                </a:solidFill>
              </a:rPr>
              <a:t>Non-pigmented Group: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Reported in various </a:t>
            </a:r>
            <a:r>
              <a:rPr lang="en-US" sz="2200" b="1" dirty="0"/>
              <a:t>healthcare-associated infections</a:t>
            </a:r>
            <a:r>
              <a:rPr lang="en-US" sz="2200" dirty="0"/>
              <a:t> - lobar pneumonia, meningitis, endocarditis, septicemia, urinary, and wound infections.</a:t>
            </a:r>
          </a:p>
        </p:txBody>
      </p:sp>
    </p:spTree>
    <p:extLst>
      <p:ext uri="{BB962C8B-B14F-4D97-AF65-F5344CB8AC3E}">
        <p14:creationId xmlns:p14="http://schemas.microsoft.com/office/powerpoint/2010/main" val="31209790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Treatment of </a:t>
            </a:r>
            <a:r>
              <a:rPr lang="en-US" sz="3200" i="1" dirty="0" err="1">
                <a:latin typeface="Roboto Condensed Light" panose="020B0604020202020204" charset="0"/>
                <a:ea typeface="Roboto Condensed Light" panose="020B0604020202020204" charset="0"/>
              </a:rPr>
              <a:t>Serratia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 infections</a:t>
            </a:r>
            <a:endParaRPr lang="en-US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Hospital strains - multiple drug resistant (produce </a:t>
            </a:r>
            <a:r>
              <a:rPr lang="en-US" sz="2200" dirty="0" err="1"/>
              <a:t>AmpC</a:t>
            </a:r>
            <a:r>
              <a:rPr lang="en-US" sz="2200" dirty="0"/>
              <a:t> β-lactamases).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Guideline for treatment - same as </a:t>
            </a:r>
            <a:r>
              <a:rPr lang="en-US" sz="2200" i="1" dirty="0"/>
              <a:t>E. coli and </a:t>
            </a:r>
            <a:r>
              <a:rPr lang="en-US" sz="2200" i="1" dirty="0" err="1"/>
              <a:t>Klebsiella</a:t>
            </a:r>
            <a:r>
              <a:rPr lang="en-US" sz="2200" i="1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Intrinsically resistant to - ampicillin, first and second generation </a:t>
            </a:r>
            <a:r>
              <a:rPr lang="en-US" sz="2200" dirty="0" err="1"/>
              <a:t>cephalosporins</a:t>
            </a:r>
            <a:r>
              <a:rPr lang="en-US" sz="2200" dirty="0"/>
              <a:t>, amoxicillin-</a:t>
            </a:r>
            <a:r>
              <a:rPr lang="en-US" sz="2200" dirty="0" err="1"/>
              <a:t>clavulanate</a:t>
            </a:r>
            <a:r>
              <a:rPr lang="en-US" sz="2200" dirty="0"/>
              <a:t>, ampicillin-</a:t>
            </a:r>
            <a:r>
              <a:rPr lang="en-US" sz="2200" dirty="0" err="1"/>
              <a:t>sulbactam</a:t>
            </a:r>
            <a:r>
              <a:rPr lang="en-US" sz="2200" dirty="0"/>
              <a:t>, nitrofurantoin and </a:t>
            </a:r>
            <a:r>
              <a:rPr lang="en-US" sz="2200" dirty="0" err="1"/>
              <a:t>polymyxins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15589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38526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RARE CAUSES OF </a:t>
            </a:r>
            <a:br>
              <a:rPr lang="en-US" sz="40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40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BACTERIAL PNEUMONIA</a:t>
            </a:r>
            <a:endParaRPr lang="en-US" sz="40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6909"/>
      </p:ext>
    </p:extLst>
  </p:cSld>
  <p:clrMapOvr>
    <a:masterClrMapping/>
  </p:clrMapOvr>
  <p:transition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Pulmonary Anthrax</a:t>
            </a:r>
            <a:endParaRPr lang="en-US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Also called - Wool Sorter’s disease - caused by </a:t>
            </a:r>
            <a:r>
              <a:rPr lang="en-US" sz="2200" i="1" dirty="0"/>
              <a:t>Bacillus anthracis. </a:t>
            </a:r>
            <a:r>
              <a:rPr lang="en-US" sz="2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Transmission </a:t>
            </a:r>
            <a:r>
              <a:rPr lang="en-US" sz="2200" dirty="0"/>
              <a:t>- inhalation of spores during exposure to contaminated animal products.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Bioterrorism</a:t>
            </a:r>
            <a:r>
              <a:rPr lang="en-US" sz="2200" dirty="0"/>
              <a:t>: Most common form of anthrax -associated with bioterrorism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Incubation period </a:t>
            </a:r>
            <a:r>
              <a:rPr lang="en-US" sz="2200" dirty="0"/>
              <a:t>- 1–7 days, but up to 6 weeks or longer is reported</a:t>
            </a:r>
          </a:p>
        </p:txBody>
      </p:sp>
    </p:spTree>
    <p:extLst>
      <p:ext uri="{BB962C8B-B14F-4D97-AF65-F5344CB8AC3E}">
        <p14:creationId xmlns:p14="http://schemas.microsoft.com/office/powerpoint/2010/main" val="25979725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Pulmonary Anthrax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Hemorrhagic pneumonia: </a:t>
            </a:r>
            <a:r>
              <a:rPr lang="en-US" sz="2200" dirty="0"/>
              <a:t>Prodromal stage of fever, myalgia and lethargy, followed by abrupt onset of hemorrhagic pneumonia - respiratory failure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Spread: </a:t>
            </a:r>
            <a:r>
              <a:rPr lang="en-US" sz="2200" dirty="0"/>
              <a:t>By lymphatics or blood, leading to—severe sepsis, hemorrhagic </a:t>
            </a:r>
            <a:r>
              <a:rPr lang="en-US" sz="2200" dirty="0" err="1"/>
              <a:t>mediastinitis</a:t>
            </a:r>
            <a:r>
              <a:rPr lang="en-US" sz="2200" dirty="0"/>
              <a:t> and hemorrhagic meningitis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Chest X-ray </a:t>
            </a:r>
            <a:r>
              <a:rPr lang="en-US" sz="2200" dirty="0"/>
              <a:t>- mediastinal widening and/or pleural effusions</a:t>
            </a:r>
          </a:p>
        </p:txBody>
      </p:sp>
    </p:spTree>
    <p:extLst>
      <p:ext uri="{BB962C8B-B14F-4D97-AF65-F5344CB8AC3E}">
        <p14:creationId xmlns:p14="http://schemas.microsoft.com/office/powerpoint/2010/main" val="17044555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Pulmonary anthrax</a:t>
            </a:r>
            <a:endParaRPr lang="en-US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Antibiotic regimen + anthrax immunoglobulin.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Antibiotic regimen </a:t>
            </a:r>
            <a:r>
              <a:rPr lang="en-US" sz="2200" dirty="0"/>
              <a:t>- induction and maintenance therapy</a:t>
            </a:r>
          </a:p>
          <a:p>
            <a:pPr>
              <a:lnSpc>
                <a:spcPct val="150000"/>
              </a:lnSpc>
            </a:pPr>
            <a:r>
              <a:rPr lang="en-US" sz="2200" i="1" dirty="0"/>
              <a:t>Induction therapy: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If meningitis is suspected: Ciprofloxacin + </a:t>
            </a:r>
            <a:r>
              <a:rPr lang="en-US" sz="2200" dirty="0" err="1"/>
              <a:t>meropenem</a:t>
            </a:r>
            <a:r>
              <a:rPr lang="en-US" sz="2200" dirty="0"/>
              <a:t> + linezolid for 2–3 weeks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If meningitis is excluded: Ciprofloxacin + clindamycin or linezolid for 2 weeks</a:t>
            </a:r>
          </a:p>
        </p:txBody>
      </p:sp>
    </p:spTree>
    <p:extLst>
      <p:ext uri="{BB962C8B-B14F-4D97-AF65-F5344CB8AC3E}">
        <p14:creationId xmlns:p14="http://schemas.microsoft.com/office/powerpoint/2010/main" val="31977050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Pulmonary anthrax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/>
              <a:t>Maintenance therapy: </a:t>
            </a:r>
            <a:r>
              <a:rPr lang="en-US" sz="2200" dirty="0"/>
              <a:t>Oral ciprofloxacin or doxycycline - 60 days course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Anthrax immunoglobulin: </a:t>
            </a:r>
            <a:r>
              <a:rPr lang="en-US" sz="2200" dirty="0" err="1"/>
              <a:t>Raxibacumab</a:t>
            </a:r>
            <a:r>
              <a:rPr lang="en-US" sz="2200" dirty="0"/>
              <a:t> and </a:t>
            </a:r>
            <a:r>
              <a:rPr lang="en-US" sz="2200" dirty="0" err="1"/>
              <a:t>Obiltoxaximab</a:t>
            </a:r>
            <a:r>
              <a:rPr lang="en-US" sz="2200" dirty="0"/>
              <a:t> - monoclonal antibodies that neutralizes anthrax toxin (protective antigen).</a:t>
            </a:r>
          </a:p>
        </p:txBody>
      </p:sp>
    </p:spTree>
    <p:extLst>
      <p:ext uri="{BB962C8B-B14F-4D97-AF65-F5344CB8AC3E}">
        <p14:creationId xmlns:p14="http://schemas.microsoft.com/office/powerpoint/2010/main" val="24160544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Pneumonic Plague</a:t>
            </a:r>
            <a:endParaRPr lang="en-US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Caused by a zoonotic pathogen </a:t>
            </a:r>
            <a:r>
              <a:rPr lang="en-US" sz="2200" i="1" dirty="0"/>
              <a:t>Yersinia </a:t>
            </a:r>
            <a:r>
              <a:rPr lang="en-US" sz="2200" i="1" dirty="0" err="1"/>
              <a:t>pestis</a:t>
            </a:r>
            <a:r>
              <a:rPr lang="en-US" sz="2200" i="1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Human plague occurs in three clinical forms—(1) bubonic (most common form), (2) pneumonic, and (3) septicemic.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Transmission: </a:t>
            </a:r>
            <a:r>
              <a:rPr lang="en-US" sz="2200" dirty="0"/>
              <a:t>Inhalation of bacilli in droplets expelled from another person or an animal with plague pneumonia</a:t>
            </a:r>
          </a:p>
        </p:txBody>
      </p:sp>
    </p:spTree>
    <p:extLst>
      <p:ext uri="{BB962C8B-B14F-4D97-AF65-F5344CB8AC3E}">
        <p14:creationId xmlns:p14="http://schemas.microsoft.com/office/powerpoint/2010/main" val="5957790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Pneumonic Plague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Incubation period </a:t>
            </a:r>
            <a:r>
              <a:rPr lang="en-US" sz="2200" dirty="0"/>
              <a:t>- shorter than bubonic plague - 1–3 days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Manifestations: </a:t>
            </a:r>
            <a:r>
              <a:rPr lang="en-US" sz="2200" dirty="0"/>
              <a:t>Onset is sudden - fever, headache and respiratory symptoms— productive cough or hemoptysis, dyspnea, and chest pain.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Agent of bioterrorism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Treatment: </a:t>
            </a:r>
            <a:r>
              <a:rPr lang="en-US" sz="2200" dirty="0"/>
              <a:t>Gentamicin or streptomycin</a:t>
            </a:r>
          </a:p>
        </p:txBody>
      </p:sp>
    </p:spTree>
    <p:extLst>
      <p:ext uri="{BB962C8B-B14F-4D97-AF65-F5344CB8AC3E}">
        <p14:creationId xmlns:p14="http://schemas.microsoft.com/office/powerpoint/2010/main" val="38940068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latin typeface="Roboto Condensed Light" panose="020B0604020202020204" charset="0"/>
                <a:ea typeface="Roboto Condensed Light" panose="020B0604020202020204" charset="0"/>
              </a:rPr>
              <a:t>Other bacterial agents that can occasionally cause pneumonia</a:t>
            </a:r>
            <a:endParaRPr lang="en-US" sz="2400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 err="1"/>
              <a:t>Nocardia</a:t>
            </a:r>
            <a:endParaRPr lang="en-US" sz="2200" i="1" dirty="0"/>
          </a:p>
          <a:p>
            <a:pPr>
              <a:lnSpc>
                <a:spcPct val="150000"/>
              </a:lnSpc>
            </a:pPr>
            <a:r>
              <a:rPr lang="en-US" sz="2200" i="1" dirty="0" err="1"/>
              <a:t>Actinomyces</a:t>
            </a:r>
            <a:endParaRPr lang="en-US" sz="2200" i="1" dirty="0"/>
          </a:p>
          <a:p>
            <a:pPr>
              <a:lnSpc>
                <a:spcPct val="150000"/>
              </a:lnSpc>
            </a:pPr>
            <a:r>
              <a:rPr lang="en-US" sz="2200" i="1" dirty="0"/>
              <a:t>Streptococcus pyogenes</a:t>
            </a:r>
          </a:p>
          <a:p>
            <a:pPr>
              <a:lnSpc>
                <a:spcPct val="150000"/>
              </a:lnSpc>
            </a:pPr>
            <a:r>
              <a:rPr lang="en-US" sz="2200" i="1" dirty="0"/>
              <a:t>Streptococcus </a:t>
            </a:r>
            <a:r>
              <a:rPr lang="en-US" sz="2200" i="1" dirty="0" err="1"/>
              <a:t>agalactiae</a:t>
            </a:r>
            <a:endParaRPr lang="en-US" sz="2200" i="1" dirty="0"/>
          </a:p>
          <a:p>
            <a:pPr>
              <a:lnSpc>
                <a:spcPct val="150000"/>
              </a:lnSpc>
            </a:pPr>
            <a:r>
              <a:rPr lang="en-US" sz="2200" i="1" dirty="0"/>
              <a:t>Corynebacterium </a:t>
            </a:r>
            <a:r>
              <a:rPr lang="en-US" sz="2200" i="1" dirty="0" err="1"/>
              <a:t>diphtheriae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0529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Differences between Streptococcus pneumoniae and </a:t>
            </a:r>
            <a:r>
              <a:rPr lang="en-US" sz="2400" i="1" dirty="0" err="1">
                <a:latin typeface="Roboto Condensed Light" panose="020B0604020202020204" charset="0"/>
                <a:ea typeface="Roboto Condensed Light" panose="020B0604020202020204" charset="0"/>
              </a:rPr>
              <a:t>Viridans</a:t>
            </a: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 streptococci</a:t>
            </a:r>
            <a:endParaRPr lang="en-US" sz="24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739794"/>
              </p:ext>
            </p:extLst>
          </p:nvPr>
        </p:nvGraphicFramePr>
        <p:xfrm>
          <a:off x="1125760" y="1400540"/>
          <a:ext cx="6595839" cy="32004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8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Features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S. pneumoniae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Viridans streptococci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Arrangement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86360">
                        <a:lnSpc>
                          <a:spcPct val="15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Gram-positive cocci in pairs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Gram-positive cocci in long chains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Morphology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Lanceolate shaped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5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Round/oval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Capsule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5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Present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5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Absent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On blood agar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86360">
                        <a:lnSpc>
                          <a:spcPct val="15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Draughtsman or carrom coin colony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5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Minute colony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Bile solubility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5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Soluble in bile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5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Insoluble in bile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80" marR="0">
                        <a:lnSpc>
                          <a:spcPct val="15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Inulin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5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Fermented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5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Not fermented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80" marR="0">
                        <a:lnSpc>
                          <a:spcPct val="15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Optochin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5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Sensitive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5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Resistant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3660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latin typeface="Roboto Condensed Light" panose="020B0604020202020204" charset="0"/>
                <a:ea typeface="Roboto Condensed Light" panose="020B0604020202020204" charset="0"/>
              </a:rPr>
              <a:t>Other bacterial agents that can occasionally cause pneumonia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Nontyphoidal</a:t>
            </a:r>
            <a:r>
              <a:rPr lang="en-US" sz="2200" dirty="0"/>
              <a:t> salmonellae</a:t>
            </a:r>
          </a:p>
          <a:p>
            <a:pPr>
              <a:lnSpc>
                <a:spcPct val="150000"/>
              </a:lnSpc>
            </a:pPr>
            <a:r>
              <a:rPr lang="en-US" sz="2200" i="1" dirty="0" err="1"/>
              <a:t>Aeromonas</a:t>
            </a:r>
            <a:r>
              <a:rPr lang="en-US" sz="2200" i="1" dirty="0"/>
              <a:t> </a:t>
            </a:r>
            <a:r>
              <a:rPr lang="en-US" sz="2200" i="1" dirty="0" err="1"/>
              <a:t>hydrophila</a:t>
            </a:r>
            <a:endParaRPr lang="en-US" sz="2200" i="1" dirty="0"/>
          </a:p>
          <a:p>
            <a:pPr>
              <a:lnSpc>
                <a:spcPct val="150000"/>
              </a:lnSpc>
            </a:pPr>
            <a:r>
              <a:rPr lang="en-US" sz="2200" i="1" dirty="0" err="1"/>
              <a:t>Rhodococcus</a:t>
            </a:r>
            <a:r>
              <a:rPr lang="en-US" sz="2200" i="1" dirty="0"/>
              <a:t> </a:t>
            </a:r>
            <a:r>
              <a:rPr lang="en-US" sz="2200" i="1" dirty="0" err="1"/>
              <a:t>equi</a:t>
            </a:r>
            <a:endParaRPr lang="en-US" sz="2200" i="1" dirty="0"/>
          </a:p>
          <a:p>
            <a:pPr>
              <a:lnSpc>
                <a:spcPct val="150000"/>
              </a:lnSpc>
            </a:pPr>
            <a:r>
              <a:rPr lang="en-US" sz="2200" i="1" dirty="0"/>
              <a:t>Moraxella </a:t>
            </a:r>
            <a:r>
              <a:rPr lang="en-US" sz="2200" i="1" dirty="0" err="1"/>
              <a:t>catarrhalis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125874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07267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Questions:</a:t>
            </a: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75618"/>
            <a:ext cx="91440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Q1. Which of the following agent of meningitis can grow on chocolate agar but not on blood agar:</a:t>
            </a:r>
            <a:endParaRPr lang="en-US" sz="2200" dirty="0"/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i="1" dirty="0"/>
              <a:t>Neisseria meningitides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i="1" dirty="0" err="1"/>
              <a:t>Haemophilus</a:t>
            </a:r>
            <a:r>
              <a:rPr lang="en-US" sz="2200" i="1" dirty="0"/>
              <a:t> influenza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i="1" dirty="0"/>
              <a:t>Moraxella </a:t>
            </a:r>
            <a:r>
              <a:rPr lang="en-US" sz="2200" i="1" dirty="0" err="1"/>
              <a:t>catarrhalis</a:t>
            </a:r>
            <a:endParaRPr lang="en-US" sz="2200" i="1" dirty="0"/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i="1" dirty="0"/>
              <a:t>Escherichia coli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3036192"/>
            <a:ext cx="8818880" cy="52746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07267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Questions:</a:t>
            </a: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75618"/>
            <a:ext cx="91440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Q2. </a:t>
            </a:r>
            <a:r>
              <a:rPr lang="en-US" sz="2200" dirty="0" err="1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Polyribosyl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ribitol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phosphate (PRP) antigen is present in the capsule of </a:t>
            </a:r>
            <a:r>
              <a:rPr lang="en-US" sz="2200" i="1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H. </a:t>
            </a:r>
            <a:r>
              <a:rPr lang="en-US" sz="2200" i="1" dirty="0" err="1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influenzae</a:t>
            </a:r>
            <a:r>
              <a:rPr lang="en-US" sz="2200" i="1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:</a:t>
            </a:r>
            <a:endParaRPr lang="en-US" sz="2200" i="1" dirty="0"/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Serotype a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Serotype b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Serotype c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Serotype d</a:t>
            </a:r>
            <a:endParaRPr lang="en-US" sz="2200" i="1" dirty="0"/>
          </a:p>
        </p:txBody>
      </p:sp>
      <p:sp>
        <p:nvSpPr>
          <p:cNvPr id="3" name="Rounded Rectangle 2"/>
          <p:cNvSpPr/>
          <p:nvPr/>
        </p:nvSpPr>
        <p:spPr>
          <a:xfrm>
            <a:off x="0" y="3036192"/>
            <a:ext cx="8818880" cy="52746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1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07267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Questions:</a:t>
            </a: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75618"/>
            <a:ext cx="91440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Q3. W</a:t>
            </a:r>
            <a:r>
              <a:rPr lang="en-US" sz="2200" dirty="0"/>
              <a:t>ool Sorter’s disease is caused by:</a:t>
            </a:r>
            <a:endParaRPr lang="en-US" sz="2200" i="1" dirty="0"/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i="1" dirty="0"/>
              <a:t>Bacillus anthracis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i="1" dirty="0"/>
              <a:t>Staphylococcus aureus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i="1" dirty="0"/>
              <a:t>Yersinia </a:t>
            </a:r>
            <a:r>
              <a:rPr lang="en-US" sz="2200" i="1" dirty="0" err="1"/>
              <a:t>pestis</a:t>
            </a:r>
            <a:endParaRPr lang="en-US" sz="2200" i="1" dirty="0"/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i="1" dirty="0" err="1"/>
              <a:t>Rhodococcus</a:t>
            </a:r>
            <a:r>
              <a:rPr lang="en-US" sz="2200" i="1" dirty="0"/>
              <a:t> </a:t>
            </a:r>
            <a:r>
              <a:rPr lang="en-US" sz="2200" i="1" dirty="0" err="1"/>
              <a:t>equi</a:t>
            </a:r>
            <a:endParaRPr lang="en-US" sz="2200" i="1" dirty="0"/>
          </a:p>
        </p:txBody>
      </p:sp>
      <p:sp>
        <p:nvSpPr>
          <p:cNvPr id="3" name="Rounded Rectangle 2"/>
          <p:cNvSpPr/>
          <p:nvPr/>
        </p:nvSpPr>
        <p:spPr>
          <a:xfrm>
            <a:off x="0" y="1918592"/>
            <a:ext cx="8818880" cy="52746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6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Virulence Factors and Pathogenesis</a:t>
            </a:r>
            <a:endParaRPr lang="en-US" sz="28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Capsular polysaccharide: </a:t>
            </a:r>
            <a:r>
              <a:rPr lang="en-US" sz="2200" dirty="0"/>
              <a:t>Principal virulence factor - protects the cocci from phagocytosis. Typing of pneumococci - based on capsular polysaccharide.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C-carbohydrate antigen </a:t>
            </a:r>
            <a:r>
              <a:rPr lang="en-US" sz="2200" dirty="0"/>
              <a:t>(C-polysaccharide): Precipitates with </a:t>
            </a:r>
            <a:r>
              <a:rPr lang="en-US" sz="2200" b="1" dirty="0"/>
              <a:t>C-reactive protein (CRP)</a:t>
            </a:r>
            <a:r>
              <a:rPr lang="en-US" sz="2200" dirty="0"/>
              <a:t> - marker of acute inflammation, raised in many acute inflammatory conditions.</a:t>
            </a:r>
          </a:p>
        </p:txBody>
      </p:sp>
    </p:spTree>
    <p:extLst>
      <p:ext uri="{BB962C8B-B14F-4D97-AF65-F5344CB8AC3E}">
        <p14:creationId xmlns:p14="http://schemas.microsoft.com/office/powerpoint/2010/main" val="337461800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21804</TotalTime>
  <Words>3586</Words>
  <Application>Microsoft Office PowerPoint</Application>
  <PresentationFormat>On-screen Show (16:9)</PresentationFormat>
  <Paragraphs>427</Paragraphs>
  <Slides>83</Slides>
  <Notes>83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Arial</vt:lpstr>
      <vt:lpstr>Wingdings</vt:lpstr>
      <vt:lpstr>Gill Sans MT</vt:lpstr>
      <vt:lpstr>Nyala</vt:lpstr>
      <vt:lpstr>Roboto Condensed</vt:lpstr>
      <vt:lpstr>Roboto Condensed Light</vt:lpstr>
      <vt:lpstr>Gallery</vt:lpstr>
      <vt:lpstr>Bacterial Lobar Pneumonia</vt:lpstr>
      <vt:lpstr>INTRODUCTION</vt:lpstr>
      <vt:lpstr>INTRODUCTION (Cont..)</vt:lpstr>
      <vt:lpstr>INTRODUCTION (Cont..)</vt:lpstr>
      <vt:lpstr>INTRODUCTION (Cont..)</vt:lpstr>
      <vt:lpstr>PNEUMOCOCCAL PNEUMONIA</vt:lpstr>
      <vt:lpstr>PNEUMOCOCCAL PNEUMONIA</vt:lpstr>
      <vt:lpstr>Differences between Streptococcus pneumoniae and Viridans streptococci</vt:lpstr>
      <vt:lpstr>Virulence Factors and Pathogenesis</vt:lpstr>
      <vt:lpstr>Virulence Factors and Pathogenesis (Cont..)</vt:lpstr>
      <vt:lpstr>Clinical Manifestations</vt:lpstr>
      <vt:lpstr>Clinical Manifestations (Cont..)</vt:lpstr>
      <vt:lpstr>Epidemiology</vt:lpstr>
      <vt:lpstr>Risk Factors</vt:lpstr>
      <vt:lpstr>Risk Factors (Cont..)</vt:lpstr>
      <vt:lpstr>Laboratory diagnosis of Pneumococcal infections</vt:lpstr>
      <vt:lpstr>Laboratory diagnosis of Pneumococcal infections (Cont..)</vt:lpstr>
      <vt:lpstr>Laboratory diagnosis of Pneumococcal infections (Cont..)</vt:lpstr>
      <vt:lpstr>Laboratory diagnosis of Pneumococcal infections (Cont..)</vt:lpstr>
      <vt:lpstr>Laboratory diagnosis of Pneumococcal infections (Cont..)</vt:lpstr>
      <vt:lpstr>Treatment of Pneumococcal infections</vt:lpstr>
      <vt:lpstr>Treatment of Pneumococcal infections (Cont..)</vt:lpstr>
      <vt:lpstr>Drug Resistance in Pneumococcus</vt:lpstr>
      <vt:lpstr>Types of pneumococcal vaccines</vt:lpstr>
      <vt:lpstr>Types of pneumococcal vaccines (Cont..)</vt:lpstr>
      <vt:lpstr>Types of pneumococcal vaccines (Cont..)</vt:lpstr>
      <vt:lpstr>HAEMOPHILUS INFLUENZAE PNEUMONIA</vt:lpstr>
      <vt:lpstr>Introduction</vt:lpstr>
      <vt:lpstr>Introduction (Cont..)</vt:lpstr>
      <vt:lpstr>Introduction (Cont..)</vt:lpstr>
      <vt:lpstr>History</vt:lpstr>
      <vt:lpstr>Virulence Factors</vt:lpstr>
      <vt:lpstr>Serotyping</vt:lpstr>
      <vt:lpstr>Serotyping (Cont..)</vt:lpstr>
      <vt:lpstr>Clinical Manifestations - H. influenzae Type b (Hib)</vt:lpstr>
      <vt:lpstr>Clinical Manifestations - H. influenzae Type b (Hib) (Cont..)</vt:lpstr>
      <vt:lpstr>Clinical Manifestations - Nontypeable H. influenzae</vt:lpstr>
      <vt:lpstr>Differences between type b and nontypeable Haemophilus strains</vt:lpstr>
      <vt:lpstr>Epidemiology</vt:lpstr>
      <vt:lpstr>Laboratory diagnosis of H. influenzae infections</vt:lpstr>
      <vt:lpstr>Laboratory diagnosis of H. influenzae infections (Cont..)</vt:lpstr>
      <vt:lpstr>Laboratory diagnosis of H. influenzae infections (Cont..)</vt:lpstr>
      <vt:lpstr>Laboratory diagnosis of H. influenzae infections (Cont..)</vt:lpstr>
      <vt:lpstr>Satellitism of Haemophilus influenzae</vt:lpstr>
      <vt:lpstr>Treatment of H. influenzae infections</vt:lpstr>
      <vt:lpstr>Treatment of H. influenzae infections  (Cont..)</vt:lpstr>
      <vt:lpstr>Prophylaxis - Hib Conjugate Vaccine</vt:lpstr>
      <vt:lpstr>Prophylaxis - Hib Conjugate Vaccine (Cont..)</vt:lpstr>
      <vt:lpstr>Prophylaxis - Chemoprophylaxis</vt:lpstr>
      <vt:lpstr>STAPHYLOCOCCAL PNEUMONIA</vt:lpstr>
      <vt:lpstr>STAPHYLOCOCCAL PNEUMONIA</vt:lpstr>
      <vt:lpstr>GRAM-NEGATIVE BACILLI PNEUMONIA</vt:lpstr>
      <vt:lpstr>GRAM-NEGATIVE BACILLI PNEUMONIA</vt:lpstr>
      <vt:lpstr>GRAM-NEGATIVE BACILLI PNEUMONIA (Cont..)</vt:lpstr>
      <vt:lpstr>1. Klebsiella pneumoniae</vt:lpstr>
      <vt:lpstr>1. Klebsiella pneumoniae (Cont..)</vt:lpstr>
      <vt:lpstr>Hypervirulent Strains of K. pneumoniae (hvKp)</vt:lpstr>
      <vt:lpstr>Hypervirulent Strains of K. pneumoniae (hvKp) (Cont..)</vt:lpstr>
      <vt:lpstr>Hypervirulent Strains of K. pneumoniae (hvKp) (Cont..)</vt:lpstr>
      <vt:lpstr>Laboratory Diagnosis of Klebsiella pneumoniae</vt:lpstr>
      <vt:lpstr>Laboratory Diagnosis of Klebsiella pneumoniae (Cont..)</vt:lpstr>
      <vt:lpstr>Laboratory Diagnosis of Klebsiella pneumoniae (Cont..)</vt:lpstr>
      <vt:lpstr>Laboratory Diagnosis of Klebsiella pneumoniae (Cont..)</vt:lpstr>
      <vt:lpstr>Treatment of Klebsiella infections</vt:lpstr>
      <vt:lpstr>Treatment of Klebsiella infections (Cont..)</vt:lpstr>
      <vt:lpstr>Treatment of Klebsiella infections (Cont..)</vt:lpstr>
      <vt:lpstr>2. Enterobacter Species</vt:lpstr>
      <vt:lpstr>2. Enterobacter Species (Cont..)</vt:lpstr>
      <vt:lpstr>3. Serratia marcescens</vt:lpstr>
      <vt:lpstr>3. Serratia marcescens (Cont..)</vt:lpstr>
      <vt:lpstr>Treatment of Serratia infections</vt:lpstr>
      <vt:lpstr>RARE CAUSES OF  BACTERIAL PNEUMONIA</vt:lpstr>
      <vt:lpstr>Pulmonary Anthrax</vt:lpstr>
      <vt:lpstr>Pulmonary Anthrax (Cont..)</vt:lpstr>
      <vt:lpstr>Treatment of Pulmonary anthrax</vt:lpstr>
      <vt:lpstr>Treatment of Pulmonary anthrax (Cont..)</vt:lpstr>
      <vt:lpstr>Pneumonic Plague</vt:lpstr>
      <vt:lpstr>Pneumonic Plague (Cont..)</vt:lpstr>
      <vt:lpstr>Other bacterial agents that can occasionally cause pneumonia</vt:lpstr>
      <vt:lpstr>Other bacterial agents that can occasionally cause pneumonia (Cont..)</vt:lpstr>
      <vt:lpstr>Questions:</vt:lpstr>
      <vt:lpstr>Questions:</vt:lpstr>
      <vt:lpstr>Questions: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History</dc:title>
  <cp:lastModifiedBy>Himani Pandya</cp:lastModifiedBy>
  <cp:revision>1110</cp:revision>
  <dcterms:modified xsi:type="dcterms:W3CDTF">2021-09-13T06:01:42Z</dcterms:modified>
</cp:coreProperties>
</file>