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</p:sldMasterIdLst>
  <p:notesMasterIdLst>
    <p:notesMasterId r:id="rId65"/>
  </p:notesMasterIdLst>
  <p:sldIdLst>
    <p:sldId id="256" r:id="rId2"/>
    <p:sldId id="257" r:id="rId3"/>
    <p:sldId id="678" r:id="rId4"/>
    <p:sldId id="377" r:id="rId5"/>
    <p:sldId id="2096" r:id="rId6"/>
    <p:sldId id="2097" r:id="rId7"/>
    <p:sldId id="2098" r:id="rId8"/>
    <p:sldId id="2099" r:id="rId9"/>
    <p:sldId id="2100" r:id="rId10"/>
    <p:sldId id="2101" r:id="rId11"/>
    <p:sldId id="2102" r:id="rId12"/>
    <p:sldId id="2103" r:id="rId13"/>
    <p:sldId id="2104" r:id="rId14"/>
    <p:sldId id="2105" r:id="rId15"/>
    <p:sldId id="2107" r:id="rId16"/>
    <p:sldId id="2106" r:id="rId17"/>
    <p:sldId id="2108" r:id="rId18"/>
    <p:sldId id="2109" r:id="rId19"/>
    <p:sldId id="2110" r:id="rId20"/>
    <p:sldId id="2111" r:id="rId21"/>
    <p:sldId id="2112" r:id="rId22"/>
    <p:sldId id="2113" r:id="rId23"/>
    <p:sldId id="2114" r:id="rId24"/>
    <p:sldId id="2115" r:id="rId25"/>
    <p:sldId id="2116" r:id="rId26"/>
    <p:sldId id="2117" r:id="rId27"/>
    <p:sldId id="2123" r:id="rId28"/>
    <p:sldId id="2148" r:id="rId29"/>
    <p:sldId id="2119" r:id="rId30"/>
    <p:sldId id="2124" r:id="rId31"/>
    <p:sldId id="2149" r:id="rId32"/>
    <p:sldId id="2150" r:id="rId33"/>
    <p:sldId id="2120" r:id="rId34"/>
    <p:sldId id="2121" r:id="rId35"/>
    <p:sldId id="2125" r:id="rId36"/>
    <p:sldId id="2126" r:id="rId37"/>
    <p:sldId id="2127" r:id="rId38"/>
    <p:sldId id="2128" r:id="rId39"/>
    <p:sldId id="2129" r:id="rId40"/>
    <p:sldId id="2151" r:id="rId41"/>
    <p:sldId id="2152" r:id="rId42"/>
    <p:sldId id="2153" r:id="rId43"/>
    <p:sldId id="2154" r:id="rId44"/>
    <p:sldId id="2155" r:id="rId45"/>
    <p:sldId id="2130" r:id="rId46"/>
    <p:sldId id="2131" r:id="rId47"/>
    <p:sldId id="2132" r:id="rId48"/>
    <p:sldId id="2133" r:id="rId49"/>
    <p:sldId id="2134" r:id="rId50"/>
    <p:sldId id="2135" r:id="rId51"/>
    <p:sldId id="2136" r:id="rId52"/>
    <p:sldId id="2137" r:id="rId53"/>
    <p:sldId id="2138" r:id="rId54"/>
    <p:sldId id="2139" r:id="rId55"/>
    <p:sldId id="2140" r:id="rId56"/>
    <p:sldId id="2141" r:id="rId57"/>
    <p:sldId id="2142" r:id="rId58"/>
    <p:sldId id="2143" r:id="rId59"/>
    <p:sldId id="2144" r:id="rId60"/>
    <p:sldId id="2145" r:id="rId61"/>
    <p:sldId id="2095" r:id="rId62"/>
    <p:sldId id="2146" r:id="rId63"/>
    <p:sldId id="2147" r:id="rId6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6"/>
      <p:bold r:id="rId67"/>
      <p:italic r:id="rId68"/>
      <p:boldItalic r:id="rId69"/>
    </p:embeddedFont>
    <p:embeddedFont>
      <p:font typeface="Calibri Light" panose="020F0302020204030204" pitchFamily="34" charset="0"/>
      <p:regular r:id="rId70"/>
      <p:italic r:id="rId71"/>
    </p:embeddedFont>
    <p:embeddedFont>
      <p:font typeface="Roboto Condensed Light" panose="02000000000000000000" pitchFamily="2" charset="0"/>
      <p:regular r:id="rId72"/>
      <p:bold r:id="rId73"/>
      <p:italic r:id="rId74"/>
      <p:boldItalic r:id="rId7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950EDE-842A-4D4B-8FDC-871F3C1C1B73}">
  <a:tblStyle styleId="{AF950EDE-842A-4D4B-8FDC-871F3C1C1B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4.fntdata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73" Type="http://schemas.openxmlformats.org/officeDocument/2006/relationships/font" Target="fonts/font8.fntdata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69381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063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6024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3022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850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6661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400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2548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87070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590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0358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496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5115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9383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36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99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209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6459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7415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9347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096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0055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659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1022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0466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501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13557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2520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2393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998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6537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28156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6023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015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70834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1447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0243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95926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0961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3560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7019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7056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6903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50526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0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22623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4777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71070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6883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52717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4435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4822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89284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51332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66404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5709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781435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95277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8085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48534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9653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52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86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130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1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670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0814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00E43F9-7C6C-4937-A41D-7C437D491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82759" y="3354883"/>
            <a:ext cx="1063409" cy="69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DA28D47-22E6-44F9-BE00-1F07E539FC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1433" y="139461"/>
            <a:ext cx="884735" cy="5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4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CA8356E-E06C-490F-A952-7F11C9CE8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1433" y="139461"/>
            <a:ext cx="884735" cy="57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9103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585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381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3309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636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4732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789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5143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49143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007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E15D39C-0374-41EC-BBB2-320E6A0B5696}"/>
              </a:ext>
            </a:extLst>
          </p:cNvPr>
          <p:cNvSpPr txBox="1"/>
          <p:nvPr userDrawn="1"/>
        </p:nvSpPr>
        <p:spPr>
          <a:xfrm>
            <a:off x="337821" y="4841875"/>
            <a:ext cx="64503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Essentials of Medical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Microbiology by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Apurba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Sastry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© </a:t>
            </a:r>
            <a:r>
              <a:rPr lang="en-US" sz="1100" b="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Jaypee</a:t>
            </a:r>
            <a:r>
              <a:rPr lang="en-US" sz="1100" b="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Brothers Medical Publishers</a:t>
            </a:r>
            <a:endParaRPr lang="en-IN" sz="11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5ACE7E-F384-4111-812B-0F0C5DE56D9B}"/>
              </a:ext>
            </a:extLst>
          </p:cNvPr>
          <p:cNvCxnSpPr/>
          <p:nvPr userDrawn="1"/>
        </p:nvCxnSpPr>
        <p:spPr>
          <a:xfrm flipV="1">
            <a:off x="-17780" y="4763227"/>
            <a:ext cx="6969760" cy="3737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540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ransition>
    <p:fade thruBlk="1"/>
  </p:transition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3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848678" y="153490"/>
            <a:ext cx="7195502" cy="27259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88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Enteric Fever</a:t>
            </a:r>
          </a:p>
        </p:txBody>
      </p:sp>
      <p:sp>
        <p:nvSpPr>
          <p:cNvPr id="3" name="Google Shape;184;p11">
            <a:extLst>
              <a:ext uri="{FF2B5EF4-FFF2-40B4-BE49-F238E27FC236}">
                <a16:creationId xmlns:a16="http://schemas.microsoft.com/office/drawing/2014/main" id="{B81F6381-FBA5-43D8-9F99-9DDDE0100B88}"/>
              </a:ext>
            </a:extLst>
          </p:cNvPr>
          <p:cNvSpPr txBox="1">
            <a:spLocks/>
          </p:cNvSpPr>
          <p:nvPr/>
        </p:nvSpPr>
        <p:spPr>
          <a:xfrm>
            <a:off x="974249" y="2636520"/>
            <a:ext cx="7195502" cy="24079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 sz="28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Dr Himani Pandya</a:t>
            </a:r>
          </a:p>
          <a:p>
            <a:r>
              <a:rPr lang="en-US" sz="28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Assistant Professor</a:t>
            </a:r>
          </a:p>
          <a:p>
            <a:r>
              <a:rPr lang="en-US" sz="28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Department of Microbiology</a:t>
            </a:r>
          </a:p>
          <a:p>
            <a:r>
              <a:rPr lang="en-US" sz="2800" dirty="0">
                <a:solidFill>
                  <a:schemeClr val="tx1"/>
                </a:solidFill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SBKS MI&amp;RC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757238" y="2111085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ANTIGENIC STRUCTURE</a:t>
            </a:r>
            <a:endParaRPr lang="en-US" sz="4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80877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ANTIGENIC STRUCTURE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930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dirty="0"/>
              <a:t>Three important antigens on their cell wall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1. Somatic antigen (O)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2. Flagellar antigen (H)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3. Surface envelope antigen (Vi)—found in some species</a:t>
            </a:r>
          </a:p>
        </p:txBody>
      </p:sp>
    </p:spTree>
    <p:extLst>
      <p:ext uri="{BB962C8B-B14F-4D97-AF65-F5344CB8AC3E}">
        <p14:creationId xmlns:p14="http://schemas.microsoft.com/office/powerpoint/2010/main" val="33968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104471" y="192550"/>
            <a:ext cx="8851106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Difference between somatic (O) and flagellar (H) </a:t>
            </a:r>
            <a:b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</a:b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antigen</a:t>
            </a:r>
            <a:endParaRPr lang="en-US" sz="28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60786"/>
              </p:ext>
            </p:extLst>
          </p:nvPr>
        </p:nvGraphicFramePr>
        <p:xfrm>
          <a:off x="164388" y="958751"/>
          <a:ext cx="8791189" cy="408473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30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73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Somatic (O) antigen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Flagellar (H) antigen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8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It is a part of cell wall lipopolysaccharide (LPS)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Made up of protein </a:t>
                      </a:r>
                      <a:r>
                        <a:rPr lang="en-US" sz="14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flagellin</a:t>
                      </a: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 ,</a:t>
                      </a:r>
                      <a:r>
                        <a:rPr lang="en-US" sz="1400" b="0" i="0" u="none" strike="noStrike" cap="none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 </a:t>
                      </a: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It confers motility to the bacteria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8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In </a:t>
                      </a:r>
                      <a:r>
                        <a:rPr lang="en-US" sz="14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Widal</a:t>
                      </a: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 test, O antigen of </a:t>
                      </a:r>
                      <a:r>
                        <a:rPr lang="en-US" sz="1400" b="0" i="1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S. </a:t>
                      </a:r>
                      <a:r>
                        <a:rPr lang="en-US" sz="14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Typhi</a:t>
                      </a: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 is used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In </a:t>
                      </a:r>
                      <a:r>
                        <a:rPr lang="en-US" sz="14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Widal</a:t>
                      </a: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 test, H antigens of </a:t>
                      </a:r>
                      <a:r>
                        <a:rPr lang="en-US" sz="1400" b="0" i="1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S. </a:t>
                      </a:r>
                      <a:r>
                        <a:rPr lang="en-US" sz="14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Typhi</a:t>
                      </a: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, </a:t>
                      </a:r>
                      <a:r>
                        <a:rPr lang="en-US" sz="1400" b="0" i="1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S. </a:t>
                      </a:r>
                      <a:r>
                        <a:rPr lang="en-US" sz="14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Paratyphi</a:t>
                      </a: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 A and B are used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5387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Less immunogenic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More immunogenic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48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O antibody appears early, disappears early: indicates recent infection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H antibody appears late, disappears late- Indicates convalescent stage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3673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When O antigen reacts with O antibody forms compact, granular, chalky clumps 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Agglutination takes place slowly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Optimum temperature for agglutination is 55°C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When H antigen reacts with H antibody- forms large, loose, fluffy clumps.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Agglutination takes place rapidly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n-I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Optimum temperature for agglutination is 37</a:t>
                      </a:r>
                      <a:r>
                        <a:rPr lang="en-IN" sz="1400" baseline="30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I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486">
                <a:tc>
                  <a:txBody>
                    <a:bodyPr/>
                    <a:lstStyle/>
                    <a:p>
                      <a:r>
                        <a:rPr lang="en-US" sz="1400" b="0" i="0" u="none" strike="noStrike" cap="non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Serogrouping</a:t>
                      </a:r>
                      <a:r>
                        <a:rPr lang="en-US" sz="14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 of salmonellae is based on the O antigen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Serogroups are differentiated into serotypes based on H antigen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92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Vi Antigen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930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Surface polysaccharide envelope or capsular antigen covering the O antigen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Named with belief that Vi antigen is related to virulence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Expressed in only few serotypes -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Typhi</a:t>
            </a:r>
            <a:r>
              <a:rPr lang="en-US" sz="2200" dirty="0"/>
              <a:t>, </a:t>
            </a:r>
            <a:r>
              <a:rPr lang="en-US" sz="2200" i="1" dirty="0" err="1"/>
              <a:t>S</a:t>
            </a:r>
            <a:r>
              <a:rPr lang="en-US" sz="2200" dirty="0" err="1"/>
              <a:t>.Paratyphi</a:t>
            </a:r>
            <a:r>
              <a:rPr lang="en-US" sz="2200" dirty="0"/>
              <a:t> C, </a:t>
            </a:r>
            <a:r>
              <a:rPr lang="en-US" sz="2200" i="1" dirty="0"/>
              <a:t>S. </a:t>
            </a:r>
            <a:r>
              <a:rPr lang="en-US" sz="2200" i="1" dirty="0" err="1"/>
              <a:t>dublin</a:t>
            </a:r>
            <a:r>
              <a:rPr lang="en-US" sz="2200" i="1" dirty="0"/>
              <a:t> </a:t>
            </a:r>
            <a:r>
              <a:rPr lang="en-US" sz="2200" dirty="0"/>
              <a:t>and some stains of </a:t>
            </a:r>
            <a:r>
              <a:rPr lang="en-US" sz="2200" i="1" dirty="0" err="1"/>
              <a:t>Citrobacter</a:t>
            </a:r>
            <a:r>
              <a:rPr lang="en-US" sz="2200" i="1" dirty="0"/>
              <a:t> </a:t>
            </a:r>
            <a:r>
              <a:rPr lang="en-US" sz="2200" i="1" dirty="0" err="1"/>
              <a:t>freundii</a:t>
            </a:r>
            <a:r>
              <a:rPr lang="en-US" sz="2200" i="1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Ballerup</a:t>
            </a:r>
            <a:r>
              <a:rPr lang="en-US" sz="2200" dirty="0"/>
              <a:t>-Bethesda group)</a:t>
            </a:r>
          </a:p>
        </p:txBody>
      </p:sp>
    </p:spTree>
    <p:extLst>
      <p:ext uri="{BB962C8B-B14F-4D97-AF65-F5344CB8AC3E}">
        <p14:creationId xmlns:p14="http://schemas.microsoft.com/office/powerpoint/2010/main" val="57252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Vi Antigen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930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Poorly immunogenic &amp; antibody titers are low            Not helpful in diagnosis of cases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Complete absence of Vi antibody           poor prognosis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Disappears early in convalescence. If persists           carrier state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Phage typing of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Typhi</a:t>
            </a:r>
            <a:r>
              <a:rPr lang="en-US" sz="2200" dirty="0"/>
              <a:t> - using Vi specific bacteriophages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Vi antigens - used for vaccination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506720" y="1666240"/>
            <a:ext cx="608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65600" y="2794000"/>
            <a:ext cx="608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88000" y="3342640"/>
            <a:ext cx="608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435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476700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TYPHOIDAL SALMONELLA</a:t>
            </a:r>
            <a:endParaRPr lang="en-US" sz="5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990998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TYPHOIDAL SALMONELLA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930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Typhi</a:t>
            </a:r>
            <a:r>
              <a:rPr lang="en-US" sz="2200" dirty="0"/>
              <a:t> and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Paratyphi</a:t>
            </a:r>
            <a:r>
              <a:rPr lang="en-US" sz="2200" dirty="0"/>
              <a:t> A, B and C which cause enteric fever</a:t>
            </a:r>
          </a:p>
        </p:txBody>
      </p:sp>
    </p:spTree>
    <p:extLst>
      <p:ext uri="{BB962C8B-B14F-4D97-AF65-F5344CB8AC3E}">
        <p14:creationId xmlns:p14="http://schemas.microsoft.com/office/powerpoint/2010/main" val="3868044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Pathogenesis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5877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Transmission</a:t>
            </a:r>
            <a:r>
              <a:rPr lang="en-US" sz="2200" dirty="0"/>
              <a:t>  - oral route (contaminated food &amp; water)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Infective dose-  </a:t>
            </a:r>
            <a:r>
              <a:rPr lang="en-US" sz="2200" dirty="0"/>
              <a:t>Minimum 10</a:t>
            </a:r>
            <a:r>
              <a:rPr lang="en-US" sz="2200" baseline="30000" dirty="0"/>
              <a:t>3</a:t>
            </a:r>
            <a:r>
              <a:rPr lang="en-US" sz="2200" dirty="0"/>
              <a:t>–10</a:t>
            </a:r>
            <a:r>
              <a:rPr lang="en-US" sz="2200" baseline="30000" dirty="0"/>
              <a:t>6</a:t>
            </a:r>
            <a:r>
              <a:rPr lang="en-US" sz="2200" dirty="0"/>
              <a:t> bacilli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Risk factors </a:t>
            </a:r>
            <a:r>
              <a:rPr lang="en-US" sz="2200" dirty="0"/>
              <a:t>that promote transmission: Conditions that decrease: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Stomach acidity (&lt;1 year age, antacid ingestion, or </a:t>
            </a:r>
            <a:r>
              <a:rPr lang="en-US" sz="2200" dirty="0" err="1"/>
              <a:t>achlorhydria</a:t>
            </a:r>
            <a:r>
              <a:rPr lang="en-US" sz="2200" dirty="0"/>
              <a:t> or prior Helicobacter pylori infection)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Intestinal integrity (inflammatory bowel disease, prior GIT surgery or suppression of the intestinal flora by Antibiotics)</a:t>
            </a:r>
          </a:p>
        </p:txBody>
      </p:sp>
    </p:spTree>
    <p:extLst>
      <p:ext uri="{BB962C8B-B14F-4D97-AF65-F5344CB8AC3E}">
        <p14:creationId xmlns:p14="http://schemas.microsoft.com/office/powerpoint/2010/main" val="181178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Pathogenesis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350000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Entry through epithelial cells (M cells) </a:t>
            </a:r>
            <a:r>
              <a:rPr lang="en-US" sz="2200" dirty="0"/>
              <a:t>lining the intestine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b="1" dirty="0"/>
              <a:t>Bacteria mediated endocytosis (BME) </a:t>
            </a:r>
            <a:r>
              <a:rPr lang="en-US" sz="2200" dirty="0"/>
              <a:t>- mediated by type III secretion system</a:t>
            </a:r>
          </a:p>
          <a:p>
            <a:r>
              <a:rPr lang="en-US" sz="2200" b="1" dirty="0"/>
              <a:t>Entry into macrophages</a:t>
            </a:r>
            <a:r>
              <a:rPr lang="en-US" sz="2200" dirty="0"/>
              <a:t>: Salmonellae containing vacuoles cross epithelial layer to reach submucosa            phagocytosed by macrophages</a:t>
            </a:r>
          </a:p>
          <a:p>
            <a:r>
              <a:rPr lang="en-US" sz="2200" b="1" dirty="0"/>
              <a:t>Survival inside macrophages</a:t>
            </a:r>
            <a:r>
              <a:rPr lang="en-US" sz="2200" dirty="0"/>
              <a:t>: induces certain alterations on its surface insusceptible to the lysosomal enzymes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49320" y="3261360"/>
            <a:ext cx="608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249920" y="3632973"/>
            <a:ext cx="608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200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Pathogenesis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350000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Primary </a:t>
            </a:r>
            <a:r>
              <a:rPr lang="en-IN" sz="2200" b="1" dirty="0" err="1"/>
              <a:t>bacteremia</a:t>
            </a:r>
            <a:r>
              <a:rPr lang="en-IN" sz="2200" b="1" dirty="0"/>
              <a:t>: </a:t>
            </a:r>
            <a:r>
              <a:rPr lang="en-IN" sz="2200" dirty="0"/>
              <a:t>From inside macrophages spread via the lymphatics to enter the blood stream (transient primary </a:t>
            </a:r>
            <a:r>
              <a:rPr lang="en-IN" sz="2200" dirty="0" err="1"/>
              <a:t>bacteremia</a:t>
            </a:r>
            <a:r>
              <a:rPr lang="en-IN" sz="2200" dirty="0"/>
              <a:t>)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Spread: </a:t>
            </a:r>
            <a:r>
              <a:rPr lang="en-IN" sz="2200" dirty="0"/>
              <a:t>Disseminate throughout reticuloendothelial tissues (liver, spleen, lymph nodes and bone marrow </a:t>
            </a:r>
            <a:r>
              <a:rPr lang="en-IN" sz="2200" dirty="0">
                <a:sym typeface="Wingdings" panose="05000000000000000000" pitchFamily="2" charset="2"/>
              </a:rPr>
              <a:t>    </a:t>
            </a:r>
            <a:r>
              <a:rPr lang="en-IN" sz="2200" dirty="0"/>
              <a:t>       further multiplication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Secondary </a:t>
            </a:r>
            <a:r>
              <a:rPr lang="en-IN" sz="2200" b="1" dirty="0" err="1"/>
              <a:t>bacteremia</a:t>
            </a:r>
            <a:r>
              <a:rPr lang="en-IN" sz="2200" b="1" dirty="0"/>
              <a:t> occurs from the seeded organs </a:t>
            </a:r>
            <a:r>
              <a:rPr lang="en-IN" sz="2200" b="1" dirty="0">
                <a:sym typeface="Wingdings" panose="05000000000000000000" pitchFamily="2" charset="2"/>
              </a:rPr>
              <a:t>           </a:t>
            </a:r>
            <a:r>
              <a:rPr lang="en-IN" sz="2200" dirty="0"/>
              <a:t>clinical disease</a:t>
            </a:r>
            <a:endParaRPr lang="en-US" sz="2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77640" y="3423920"/>
            <a:ext cx="608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71190" y="3968253"/>
            <a:ext cx="6083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79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Learning objectives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30989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At the end of the session, the students will be able to understand: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Classification and Nomenclature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Antigenic Structure</a:t>
            </a:r>
          </a:p>
          <a:p>
            <a:pPr>
              <a:lnSpc>
                <a:spcPct val="150000"/>
              </a:lnSpc>
            </a:pPr>
            <a:r>
              <a:rPr lang="en-US" sz="2200" dirty="0" err="1"/>
              <a:t>Typhoidal</a:t>
            </a:r>
            <a:r>
              <a:rPr lang="en-US" sz="2200" dirty="0"/>
              <a:t> </a:t>
            </a:r>
            <a:r>
              <a:rPr lang="en-US" sz="2200" i="1" dirty="0"/>
              <a:t>Salmonella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Non-</a:t>
            </a:r>
            <a:r>
              <a:rPr lang="en-US" sz="2200" dirty="0" err="1"/>
              <a:t>Typhoidal</a:t>
            </a:r>
            <a:r>
              <a:rPr lang="en-US" sz="2200" dirty="0"/>
              <a:t> </a:t>
            </a:r>
            <a:r>
              <a:rPr lang="en-US" sz="2200" i="1" dirty="0"/>
              <a:t>Salmonella</a:t>
            </a:r>
          </a:p>
          <a:p>
            <a:pPr>
              <a:lnSpc>
                <a:spcPct val="150000"/>
              </a:lnSpc>
            </a:pPr>
            <a:endParaRPr lang="en-US" sz="2200" dirty="0"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of Enteric Fever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9300" y="115877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Incubation period is about 10 - 14 days.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Fever (step ladder pattern of remittent fever)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Other symptoms - </a:t>
            </a:r>
            <a:r>
              <a:rPr lang="en-US" sz="2200" dirty="0"/>
              <a:t>Headache, chills, cough, sweating, myalgia and arthralgia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Rashes</a:t>
            </a:r>
            <a:r>
              <a:rPr lang="en-US" sz="2200" dirty="0"/>
              <a:t> (called </a:t>
            </a:r>
            <a:r>
              <a:rPr lang="en-US" sz="2200" b="1" dirty="0"/>
              <a:t>rose spots)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Early intestinal manifestations</a:t>
            </a:r>
            <a:r>
              <a:rPr lang="en-US" sz="2200" dirty="0"/>
              <a:t> - abdominal pain, nausea, vomiting and anorexia</a:t>
            </a:r>
          </a:p>
        </p:txBody>
      </p:sp>
    </p:spTree>
    <p:extLst>
      <p:ext uri="{BB962C8B-B14F-4D97-AF65-F5344CB8AC3E}">
        <p14:creationId xmlns:p14="http://schemas.microsoft.com/office/powerpoint/2010/main" val="858542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Manifestations of Enteric Fever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9300" y="1250252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Important signs</a:t>
            </a:r>
            <a:r>
              <a:rPr lang="en-US" sz="2200" dirty="0"/>
              <a:t> - hepatosplenomegaly, epistaxis and relative bradycardia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Complications - </a:t>
            </a:r>
            <a:r>
              <a:rPr lang="en-US" sz="2200" dirty="0"/>
              <a:t>Gastrointestinal bleeding and </a:t>
            </a:r>
            <a:r>
              <a:rPr lang="en-US" sz="2200" dirty="0" err="1"/>
              <a:t>intestinal</a:t>
            </a:r>
            <a:r>
              <a:rPr lang="en-US" sz="2200" dirty="0"/>
              <a:t> perforation can occur mostly in the third and fourth weeks of illness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Neurologic manifestations</a:t>
            </a:r>
            <a:r>
              <a:rPr lang="en-US" sz="2200" dirty="0"/>
              <a:t> occur rarely</a:t>
            </a:r>
          </a:p>
        </p:txBody>
      </p:sp>
    </p:spTree>
    <p:extLst>
      <p:ext uri="{BB962C8B-B14F-4D97-AF65-F5344CB8AC3E}">
        <p14:creationId xmlns:p14="http://schemas.microsoft.com/office/powerpoint/2010/main" val="220267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2200" b="1" dirty="0"/>
              <a:t>Host: </a:t>
            </a:r>
            <a:r>
              <a:rPr lang="en-IN" sz="2200" dirty="0"/>
              <a:t>Humans the only natural hosts</a:t>
            </a:r>
          </a:p>
          <a:p>
            <a:r>
              <a:rPr lang="en-IN" sz="2200" b="1" dirty="0"/>
              <a:t>Transmission</a:t>
            </a:r>
            <a:r>
              <a:rPr lang="en-IN" sz="2200" dirty="0"/>
              <a:t>: Ingestion of contaminated water and food</a:t>
            </a:r>
          </a:p>
          <a:p>
            <a:r>
              <a:rPr lang="en-IN" sz="2200" b="1" dirty="0"/>
              <a:t>Prevalence: </a:t>
            </a:r>
            <a:r>
              <a:rPr lang="en-IN" sz="2200" dirty="0"/>
              <a:t>Worldwide</a:t>
            </a:r>
          </a:p>
          <a:p>
            <a:r>
              <a:rPr lang="en-IN" sz="2200" b="1" dirty="0"/>
              <a:t>Incidence is: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Highest (&gt;100 cases per 100,000 population per year) in south central and southeast Asia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Medium (10–100 cases per 100,000) in the rest of Asia, Africa, Latin America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Low (&lt;10 cases per 100,000) in other parts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862365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Locality and age: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More common in urban than rural areas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More common among young children and adolescents than in adults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Factors that favour transmission: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Poor sanitation, contaminated water, food and drinks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Lack of hand washing and toilet access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Evidence of prior </a:t>
            </a:r>
            <a:r>
              <a:rPr lang="en-US" sz="2200" i="1" dirty="0" err="1"/>
              <a:t>H.pylori</a:t>
            </a:r>
            <a:r>
              <a:rPr lang="en-US" sz="2200" dirty="0"/>
              <a:t> infection</a:t>
            </a:r>
            <a:r>
              <a:rPr lang="en-US" sz="2200" i="1" dirty="0"/>
              <a:t>.</a:t>
            </a:r>
            <a:endParaRPr lang="en-IN" sz="2200" i="1" dirty="0"/>
          </a:p>
        </p:txBody>
      </p:sp>
    </p:spTree>
    <p:extLst>
      <p:ext uri="{BB962C8B-B14F-4D97-AF65-F5344CB8AC3E}">
        <p14:creationId xmlns:p14="http://schemas.microsoft.com/office/powerpoint/2010/main" val="1760643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30989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2200" b="1" dirty="0" err="1"/>
              <a:t>Typhi</a:t>
            </a:r>
            <a:r>
              <a:rPr lang="en-IN" sz="2200" b="1" dirty="0"/>
              <a:t> vs </a:t>
            </a:r>
            <a:r>
              <a:rPr lang="en-IN" sz="2200" b="1" dirty="0" err="1"/>
              <a:t>Paratyphi</a:t>
            </a:r>
            <a:r>
              <a:rPr lang="en-IN" sz="2200" b="1" dirty="0"/>
              <a:t>: </a:t>
            </a:r>
            <a:r>
              <a:rPr lang="en-IN" sz="2200" i="1" dirty="0"/>
              <a:t>S</a:t>
            </a:r>
            <a:r>
              <a:rPr lang="en-IN" sz="2200" dirty="0"/>
              <a:t>. </a:t>
            </a:r>
            <a:r>
              <a:rPr lang="en-IN" sz="2200" dirty="0" err="1"/>
              <a:t>Typhi</a:t>
            </a:r>
            <a:r>
              <a:rPr lang="en-IN" sz="2200" dirty="0"/>
              <a:t> infection is more common than </a:t>
            </a:r>
            <a:r>
              <a:rPr lang="en-IN" sz="2200" i="1" dirty="0"/>
              <a:t>S</a:t>
            </a:r>
            <a:r>
              <a:rPr lang="en-IN" sz="2200" dirty="0"/>
              <a:t>. </a:t>
            </a:r>
            <a:r>
              <a:rPr lang="en-IN" sz="2200" dirty="0" err="1"/>
              <a:t>Paratyphi</a:t>
            </a:r>
            <a:r>
              <a:rPr lang="en-IN" sz="2200" dirty="0"/>
              <a:t> A (ratio is 4:1).</a:t>
            </a:r>
          </a:p>
          <a:p>
            <a:r>
              <a:rPr lang="en-US" sz="2200" b="1" dirty="0"/>
              <a:t>Carriage: </a:t>
            </a:r>
            <a:r>
              <a:rPr lang="en-US" sz="2200" dirty="0"/>
              <a:t>Untreated patients become carriers and excrete </a:t>
            </a:r>
            <a:r>
              <a:rPr lang="en-US" sz="2200" i="1" dirty="0"/>
              <a:t>S. </a:t>
            </a:r>
            <a:r>
              <a:rPr lang="en-US" sz="2200" dirty="0" err="1"/>
              <a:t>Typhi</a:t>
            </a:r>
            <a:r>
              <a:rPr lang="en-US" sz="2200" dirty="0"/>
              <a:t> in feces or urine. </a:t>
            </a:r>
          </a:p>
          <a:p>
            <a:r>
              <a:rPr lang="en-US" sz="2200" b="1" dirty="0"/>
              <a:t>Carriers are of two types: 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Fecal carriers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Urinary carriers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997236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30989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Duration of shedding:</a:t>
            </a:r>
            <a:endParaRPr lang="en-IN" sz="22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Temporary carriers - 3 months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Chronic carriers - more than 1 year</a:t>
            </a:r>
          </a:p>
        </p:txBody>
      </p:sp>
    </p:spTree>
    <p:extLst>
      <p:ext uri="{BB962C8B-B14F-4D97-AF65-F5344CB8AC3E}">
        <p14:creationId xmlns:p14="http://schemas.microsoft.com/office/powerpoint/2010/main" val="2833345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Epidemiology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30989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2200" b="1" dirty="0"/>
              <a:t>Chronic carriers (1–4% of infected </a:t>
            </a:r>
            <a:r>
              <a:rPr lang="en-IN" sz="2200" dirty="0"/>
              <a:t>people) - more common in: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Women, infants and old 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Biliary tract abnormalities which leads to increased </a:t>
            </a:r>
            <a:r>
              <a:rPr lang="en-IN" sz="2200" dirty="0" err="1"/>
              <a:t>fecal</a:t>
            </a:r>
            <a:r>
              <a:rPr lang="en-IN" sz="2200" dirty="0"/>
              <a:t> excretion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Abnormalities of urinary tract and associated </a:t>
            </a:r>
            <a:r>
              <a:rPr lang="en-IN" sz="2200" i="1" dirty="0"/>
              <a:t>Schistosoma </a:t>
            </a:r>
            <a:r>
              <a:rPr lang="en-IN" sz="2200" i="1" dirty="0" err="1"/>
              <a:t>haematobium</a:t>
            </a:r>
            <a:r>
              <a:rPr lang="en-IN" sz="2200" i="1" dirty="0"/>
              <a:t> infection of bladder— </a:t>
            </a:r>
            <a:r>
              <a:rPr lang="en-IN" sz="2200" dirty="0"/>
              <a:t>leads to increased urinary excretion.</a:t>
            </a:r>
          </a:p>
          <a:p>
            <a:r>
              <a:rPr lang="en-IN" sz="2200" b="1" dirty="0"/>
              <a:t>Food handlers or cooks </a:t>
            </a:r>
            <a:r>
              <a:rPr lang="en-IN" sz="2200" dirty="0"/>
              <a:t>who become chronic carriers – dangerous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Mary Mallon </a:t>
            </a:r>
            <a:r>
              <a:rPr lang="en-IN" sz="2200" b="1" dirty="0"/>
              <a:t>(‘Typhoid Mary’) </a:t>
            </a:r>
            <a:r>
              <a:rPr lang="en-IN" sz="2200" dirty="0"/>
              <a:t>-  More than 1300 cases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736466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Type of specimen to be collected depends on the </a:t>
            </a:r>
            <a:r>
              <a:rPr lang="en-US" sz="2200" b="1" dirty="0"/>
              <a:t>duration of illness.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First week of illness:</a:t>
            </a:r>
            <a:r>
              <a:rPr lang="en-US" sz="2200" dirty="0"/>
              <a:t> Blood culture, bone marrow or duodenal aspirate culture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Second/third week of illness:</a:t>
            </a:r>
            <a:r>
              <a:rPr lang="en-US" sz="2200" dirty="0"/>
              <a:t> Serum specimen for serology (e.g. </a:t>
            </a:r>
            <a:r>
              <a:rPr lang="en-US" sz="2200" dirty="0" err="1"/>
              <a:t>Widal</a:t>
            </a:r>
            <a:r>
              <a:rPr lang="en-US" sz="2200" dirty="0"/>
              <a:t> test)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Third/Fourth week of illness:</a:t>
            </a:r>
            <a:r>
              <a:rPr lang="en-US" sz="2200" dirty="0"/>
              <a:t> Urine and stool culture.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4390354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IN" sz="2200" b="1" dirty="0"/>
              <a:t>Culture isolation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Blood culture – positive in 90% of cases in 1</a:t>
            </a:r>
            <a:r>
              <a:rPr lang="en-IN" sz="2200" baseline="30000" dirty="0"/>
              <a:t>st</a:t>
            </a:r>
            <a:r>
              <a:rPr lang="en-IN" sz="2200" dirty="0"/>
              <a:t> week of fever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Conventional: BHI broth/agar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200" dirty="0"/>
              <a:t>Automated blood culture systems—BACTEC or BacT/ALERT</a:t>
            </a:r>
          </a:p>
        </p:txBody>
      </p:sp>
    </p:spTree>
    <p:extLst>
      <p:ext uri="{BB962C8B-B14F-4D97-AF65-F5344CB8AC3E}">
        <p14:creationId xmlns:p14="http://schemas.microsoft.com/office/powerpoint/2010/main" val="1536528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n-IN" sz="2200" b="1" dirty="0"/>
              <a:t>Culture isolation </a:t>
            </a:r>
            <a:r>
              <a:rPr lang="en-IN" sz="1600" b="1" dirty="0"/>
              <a:t>(Cont..)</a:t>
            </a:r>
          </a:p>
          <a:p>
            <a:r>
              <a:rPr lang="en-IN" sz="2200" dirty="0"/>
              <a:t>Stool culture (in 3–4 weeks of illness):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Enrichment broth such as Selenite F broth, </a:t>
            </a:r>
            <a:r>
              <a:rPr lang="en-IN" sz="2200" dirty="0" err="1"/>
              <a:t>tetrathionate</a:t>
            </a:r>
            <a:r>
              <a:rPr lang="en-IN" sz="2200" dirty="0"/>
              <a:t> broth and gram-negative broth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Low selective medium: MacConkey agar (translucent NLF colonies)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200" dirty="0"/>
              <a:t>Highly selective media: DCA, XLD agar, and Wilson Blair’s Bismuth sulphite medium.</a:t>
            </a:r>
          </a:p>
          <a:p>
            <a:r>
              <a:rPr lang="en-IN" sz="2200" dirty="0"/>
              <a:t>Urine culture (in 3–4 weeks of illness)—on MacConkey agar.</a:t>
            </a:r>
          </a:p>
        </p:txBody>
      </p:sp>
    </p:spTree>
    <p:extLst>
      <p:ext uri="{BB962C8B-B14F-4D97-AF65-F5344CB8AC3E}">
        <p14:creationId xmlns:p14="http://schemas.microsoft.com/office/powerpoint/2010/main" val="334462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INTRODUCTION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9300" y="1350000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Enteric fever is a potentially fatal </a:t>
            </a:r>
            <a:r>
              <a:rPr lang="en-US" sz="2200" dirty="0" err="1">
                <a:latin typeface="Roboto Condensed Light" panose="020B0604020202020204" charset="0"/>
                <a:ea typeface="Roboto Condensed Light" panose="020B0604020202020204" charset="0"/>
              </a:rPr>
              <a:t>multisystemic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illness caused by </a:t>
            </a:r>
            <a: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</a:rPr>
              <a:t>Salmonella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sz="2200" dirty="0" err="1">
                <a:latin typeface="Roboto Condensed Light" panose="020B0604020202020204" charset="0"/>
                <a:ea typeface="Roboto Condensed Light" panose="020B0604020202020204" charset="0"/>
              </a:rPr>
              <a:t>Typhi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(typhoid fever) and </a:t>
            </a:r>
            <a: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</a:rPr>
              <a:t>S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. </a:t>
            </a:r>
            <a:r>
              <a:rPr lang="en-US" sz="2200" dirty="0" err="1">
                <a:latin typeface="Roboto Condensed Light" panose="020B0604020202020204" charset="0"/>
                <a:ea typeface="Roboto Condensed Light" panose="020B0604020202020204" charset="0"/>
              </a:rPr>
              <a:t>Paratyphi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A, B and C (paratyphoid fever).</a:t>
            </a:r>
          </a:p>
        </p:txBody>
      </p:sp>
    </p:spTree>
    <p:extLst>
      <p:ext uri="{BB962C8B-B14F-4D97-AF65-F5344CB8AC3E}">
        <p14:creationId xmlns:p14="http://schemas.microsoft.com/office/powerpoint/2010/main" val="36033393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Mahe\AppData\Local\Temp\ksohtml11464\wp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" y="1400707"/>
            <a:ext cx="4521200" cy="273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7760" y="1662705"/>
            <a:ext cx="42062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Colonies of </a:t>
            </a:r>
            <a:r>
              <a:rPr lang="en-US" sz="1800" i="1" dirty="0">
                <a:latin typeface="Roboto Condensed Light" panose="020B0604020202020204" charset="0"/>
                <a:ea typeface="Roboto Condensed Light" panose="020B0604020202020204" charset="0"/>
              </a:rPr>
              <a:t>S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. </a:t>
            </a:r>
            <a:r>
              <a:rPr lang="en-US" sz="1800" dirty="0" err="1">
                <a:latin typeface="Roboto Condensed Light" panose="020B0604020202020204" charset="0"/>
                <a:ea typeface="Roboto Condensed Light" panose="020B0604020202020204" charset="0"/>
              </a:rPr>
              <a:t>Typhi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: </a:t>
            </a:r>
          </a:p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A.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 DCA (</a:t>
            </a:r>
            <a:r>
              <a:rPr lang="en-US" sz="1800" dirty="0" err="1">
                <a:latin typeface="Roboto Condensed Light" panose="020B0604020202020204" charset="0"/>
                <a:ea typeface="Roboto Condensed Light" panose="020B0604020202020204" charset="0"/>
              </a:rPr>
              <a:t>Deoxycholate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 citrate </a:t>
            </a:r>
          </a:p>
          <a:p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agar) showing pale colonies with black center; and </a:t>
            </a:r>
          </a:p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B.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 XLD agar (Xylose lysine </a:t>
            </a:r>
            <a:r>
              <a:rPr lang="en-US" sz="1800" dirty="0" err="1">
                <a:latin typeface="Roboto Condensed Light" panose="020B0604020202020204" charset="0"/>
                <a:ea typeface="Roboto Condensed Light" panose="020B0604020202020204" charset="0"/>
              </a:rPr>
              <a:t>deoxycholate</a:t>
            </a:r>
            <a:r>
              <a:rPr lang="en-US" sz="1800" dirty="0">
                <a:latin typeface="Roboto Condensed Light" panose="020B0604020202020204" charset="0"/>
                <a:ea typeface="Roboto Condensed Light" panose="020B0604020202020204" charset="0"/>
              </a:rPr>
              <a:t>) showing red colonies with black center</a:t>
            </a:r>
          </a:p>
        </p:txBody>
      </p:sp>
    </p:spTree>
    <p:extLst>
      <p:ext uri="{BB962C8B-B14F-4D97-AF65-F5344CB8AC3E}">
        <p14:creationId xmlns:p14="http://schemas.microsoft.com/office/powerpoint/2010/main" val="169092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IN" sz="2200" dirty="0"/>
              <a:t>Other specimens- 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Bone marrow culture – </a:t>
            </a:r>
            <a:r>
              <a:rPr lang="en-IN" sz="2200" dirty="0"/>
              <a:t>done in  first week of illness (55–90% sensitive) when blood culture is negative, especially when patient is on antibiotics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 </a:t>
            </a:r>
            <a:r>
              <a:rPr lang="en-IN" sz="2200" b="1" dirty="0"/>
              <a:t>Duodenal aspirate culture </a:t>
            </a:r>
            <a:r>
              <a:rPr lang="en-IN" sz="2200" dirty="0"/>
              <a:t>is recommended during first week of illness if both blood and bone marrow cultures turn negative</a:t>
            </a:r>
          </a:p>
        </p:txBody>
      </p:sp>
    </p:spTree>
    <p:extLst>
      <p:ext uri="{BB962C8B-B14F-4D97-AF65-F5344CB8AC3E}">
        <p14:creationId xmlns:p14="http://schemas.microsoft.com/office/powerpoint/2010/main" val="2188095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 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IN" sz="2200" dirty="0"/>
              <a:t>Other specimens- 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Combination of blood, bone marrow, and intestinal secretions culture is the best method in the first week (sensitivity &gt;90%)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Rose spots, pus from suppurative lesions, CSF, sputum and autopsy specimens such as gallbladder, liver and spleen.</a:t>
            </a:r>
          </a:p>
        </p:txBody>
      </p:sp>
    </p:spTree>
    <p:extLst>
      <p:ext uri="{BB962C8B-B14F-4D97-AF65-F5344CB8AC3E}">
        <p14:creationId xmlns:p14="http://schemas.microsoft.com/office/powerpoint/2010/main" val="1532055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(Cont..) 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Culture smear and motility: </a:t>
            </a:r>
            <a:r>
              <a:rPr lang="en-US" sz="2200" dirty="0"/>
              <a:t>Motile, </a:t>
            </a:r>
            <a:r>
              <a:rPr lang="en-US" sz="2200" dirty="0" err="1"/>
              <a:t>GNB</a:t>
            </a:r>
            <a:endParaRPr lang="en-US" sz="2200" dirty="0"/>
          </a:p>
          <a:p>
            <a:r>
              <a:rPr lang="en-US" sz="2200" b="1" dirty="0"/>
              <a:t>Biochemical identification 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Catalase positive and oxidase negative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ICUT: Indole(–), Citrate(+/–), Urease(–) ,TSI:K/A, gas(+) except in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Typhi</a:t>
            </a:r>
            <a:r>
              <a:rPr lang="en-US" sz="2200" dirty="0"/>
              <a:t>, H2 S (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Typhi</a:t>
            </a:r>
            <a:r>
              <a:rPr lang="en-US" sz="2200" dirty="0"/>
              <a:t>- small speck,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Paratyphi</a:t>
            </a:r>
            <a:r>
              <a:rPr lang="en-US" sz="2200" dirty="0"/>
              <a:t> A-absent,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Paratyphi</a:t>
            </a:r>
            <a:r>
              <a:rPr lang="en-US" sz="2200" dirty="0"/>
              <a:t> B-abundant). </a:t>
            </a:r>
          </a:p>
          <a:p>
            <a:r>
              <a:rPr lang="en-US" sz="2200" b="1" dirty="0"/>
              <a:t>Slide agglutination test: </a:t>
            </a:r>
            <a:r>
              <a:rPr lang="en-US" sz="2200" dirty="0"/>
              <a:t>To confirm the serotype</a:t>
            </a:r>
          </a:p>
          <a:p>
            <a:r>
              <a:rPr lang="en-US" sz="2200" dirty="0"/>
              <a:t> </a:t>
            </a:r>
            <a:r>
              <a:rPr lang="en-US" sz="2200" b="1" dirty="0"/>
              <a:t>AST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2462968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Serum antibody detection (</a:t>
            </a:r>
            <a:r>
              <a:rPr lang="en-US" sz="2200" b="1" dirty="0" err="1"/>
              <a:t>Widal</a:t>
            </a:r>
            <a:r>
              <a:rPr lang="en-US" sz="2200" b="1" dirty="0"/>
              <a:t> test):</a:t>
            </a:r>
            <a:r>
              <a:rPr lang="en-US" sz="2200" dirty="0"/>
              <a:t> 2–3 weeks of illness </a:t>
            </a:r>
          </a:p>
          <a:p>
            <a:pPr marL="101600" indent="0">
              <a:buNone/>
            </a:pPr>
            <a:r>
              <a:rPr lang="en-US" sz="2200" dirty="0"/>
              <a:t>Antibodies are detected against TO, TH, AH, BH antigens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In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Typhi</a:t>
            </a:r>
            <a:r>
              <a:rPr lang="en-US" sz="2200" dirty="0"/>
              <a:t> infection: ↑TO and TH antibodies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In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Paratyphi</a:t>
            </a:r>
            <a:r>
              <a:rPr lang="en-US" sz="2200" dirty="0"/>
              <a:t> A infection: ↑TO and AH antibodies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In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Paratyphi</a:t>
            </a:r>
            <a:r>
              <a:rPr lang="en-US" sz="2200" dirty="0"/>
              <a:t> B infection: ↑TO and BH antibodies. </a:t>
            </a:r>
          </a:p>
          <a:p>
            <a:pPr marL="101600" indent="0">
              <a:buNone/>
            </a:pPr>
            <a:r>
              <a:rPr lang="en-US" sz="2200" b="1" i="1" dirty="0"/>
              <a:t>Result and interpretation </a:t>
            </a:r>
            <a:endParaRPr lang="en-US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O antibodies: Produce granular chalky clumps when react with O Ag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H antibodies: Produce cottony woolly clumps when react with H Ag.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634822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– </a:t>
            </a:r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Widal</a:t>
            </a:r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test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6" name="image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9" y="1525270"/>
            <a:ext cx="4254001" cy="23355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68199" y="4042629"/>
            <a:ext cx="5689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O and H agglutination in </a:t>
            </a:r>
            <a:r>
              <a:rPr lang="en-US" sz="1800" b="1" dirty="0" err="1">
                <a:latin typeface="Roboto Condensed Light" panose="020B0604020202020204" charset="0"/>
                <a:ea typeface="Roboto Condensed Light" panose="020B0604020202020204" charset="0"/>
              </a:rPr>
              <a:t>Widal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 test (reading taken in a mirror)</a:t>
            </a:r>
          </a:p>
        </p:txBody>
      </p:sp>
    </p:spTree>
    <p:extLst>
      <p:ext uri="{BB962C8B-B14F-4D97-AF65-F5344CB8AC3E}">
        <p14:creationId xmlns:p14="http://schemas.microsoft.com/office/powerpoint/2010/main" val="2439951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– </a:t>
            </a:r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Widal</a:t>
            </a:r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test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7" name="image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5494" y="1434126"/>
            <a:ext cx="4441062" cy="28524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3280" y="4342270"/>
            <a:ext cx="4671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 err="1">
                <a:latin typeface="Roboto Condensed Light" panose="020B0604020202020204" charset="0"/>
                <a:ea typeface="Roboto Condensed Light" panose="020B0604020202020204" charset="0"/>
              </a:rPr>
              <a:t>Widal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 test showing </a:t>
            </a:r>
            <a:r>
              <a:rPr lang="en-US" sz="1800" b="1" dirty="0" err="1">
                <a:latin typeface="Roboto Condensed Light" panose="020B0604020202020204" charset="0"/>
                <a:ea typeface="Roboto Condensed Light" panose="020B0604020202020204" charset="0"/>
              </a:rPr>
              <a:t>titre</a:t>
            </a:r>
            <a:r>
              <a:rPr lang="en-US" sz="1800" b="1" dirty="0">
                <a:latin typeface="Roboto Condensed Light" panose="020B0604020202020204" charset="0"/>
                <a:ea typeface="Roboto Condensed Light" panose="020B0604020202020204" charset="0"/>
              </a:rPr>
              <a:t> of TO 1:160 and TH 1:320.</a:t>
            </a:r>
          </a:p>
        </p:txBody>
      </p:sp>
    </p:spTree>
    <p:extLst>
      <p:ext uri="{BB962C8B-B14F-4D97-AF65-F5344CB8AC3E}">
        <p14:creationId xmlns:p14="http://schemas.microsoft.com/office/powerpoint/2010/main" val="30688401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07231" y="2782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- 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Interpretation of </a:t>
            </a:r>
            <a:r>
              <a:rPr lang="en-US" sz="2800" i="1" dirty="0" err="1">
                <a:latin typeface="Roboto Condensed Light" panose="020B0604020202020204" charset="0"/>
                <a:ea typeface="Roboto Condensed Light" panose="020B0604020202020204" charset="0"/>
              </a:rPr>
              <a:t>Widal</a:t>
            </a:r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 test</a:t>
            </a:r>
            <a:endParaRPr lang="en-US" sz="28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041129"/>
              </p:ext>
            </p:extLst>
          </p:nvPr>
        </p:nvGraphicFramePr>
        <p:xfrm>
          <a:off x="614363" y="1044475"/>
          <a:ext cx="7330757" cy="373921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403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7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903"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Widal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 test result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 b="1">
                          <a:solidFill>
                            <a:schemeClr val="lt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Suggestive of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0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Rise of TO and TH antibody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Enteric fever due to </a:t>
                      </a:r>
                      <a:r>
                        <a:rPr lang="en-IN" sz="1600" b="1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.Typhi</a:t>
                      </a:r>
                      <a:endParaRPr lang="en-IN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0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Rise of TO and AH antibody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Enteric fever due to </a:t>
                      </a:r>
                      <a:r>
                        <a:rPr lang="en-IN" sz="1600" b="1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.Paratyphi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 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03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Rise of TO and BH antibody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Enteric fever due to  </a:t>
                      </a:r>
                      <a:r>
                        <a:rPr lang="en-IN" sz="1600" b="1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.Paratyphi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 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67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Rise of  only TO antibody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Recent infection -Due to any serotype -</a:t>
                      </a:r>
                      <a:r>
                        <a:rPr lang="en-IN" sz="1600" b="1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.Typhi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IN" sz="1600" b="1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.Paratyphi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 A or B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96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Rise of only TH antibody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? Convalescent stage/ Anamnestic response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965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Rise of all three  TH, AH, BH antibodies-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Post TAB vaccination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1653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– </a:t>
            </a:r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Widal</a:t>
            </a:r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test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42888" y="1364455"/>
            <a:ext cx="8758237" cy="3080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False-positive</a:t>
            </a:r>
            <a:r>
              <a:rPr lang="en-US" sz="2200" dirty="0"/>
              <a:t>: </a:t>
            </a:r>
            <a:r>
              <a:rPr lang="en-US" sz="2200" dirty="0" err="1"/>
              <a:t>Widal</a:t>
            </a:r>
            <a:r>
              <a:rPr lang="en-US" sz="2200" dirty="0"/>
              <a:t> test may occur due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Anamnestic response: It refers to a transient rise of titer due to unrelated infections (malaria, dengue) in persons who have had prior enteric fever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If bacterial antigen suspensions are not free from fimbriae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Persons with inapparent infection 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Persons with prior immunization (with TAB vaccine).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0500449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– </a:t>
            </a:r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Widal</a:t>
            </a:r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test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9973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/>
              <a:t>False-negative</a:t>
            </a:r>
            <a:r>
              <a:rPr lang="en-US" sz="2200" dirty="0"/>
              <a:t>: </a:t>
            </a:r>
            <a:r>
              <a:rPr lang="en-US" sz="2200" dirty="0" err="1"/>
              <a:t>Widal</a:t>
            </a:r>
            <a:r>
              <a:rPr lang="en-US" sz="2200" dirty="0"/>
              <a:t> test may occur in: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Early - stage (1st week of illness)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Late - stage (after fourth week)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Carriers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Patients on antibiotics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Due to </a:t>
            </a:r>
            <a:r>
              <a:rPr lang="en-US" sz="2200" dirty="0" err="1"/>
              <a:t>prozone</a:t>
            </a:r>
            <a:r>
              <a:rPr lang="en-US" sz="2200" dirty="0"/>
              <a:t> phenomena (antibody excess) - this can be obviated by serial dilution of sera.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72416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992982" y="1628775"/>
            <a:ext cx="6607629" cy="11858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highlight>
                  <a:srgbClr val="C0C0C0"/>
                </a:highlight>
                <a:latin typeface="Roboto Condensed Light" panose="020B0604020202020204" charset="0"/>
                <a:ea typeface="Roboto Condensed Light" panose="020B0604020202020204" charset="0"/>
              </a:rPr>
              <a:t>CLASSIFICATION AND NOMENCLATURE</a:t>
            </a:r>
            <a:endParaRPr lang="en-US" sz="3600" dirty="0">
              <a:solidFill>
                <a:schemeClr val="bg1"/>
              </a:solidFill>
              <a:highlight>
                <a:srgbClr val="C0C0C0"/>
              </a:highlight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15430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– </a:t>
            </a:r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Widal</a:t>
            </a:r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test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289832" y="1509209"/>
            <a:ext cx="7907111" cy="124827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b="1" dirty="0"/>
              <a:t>O agglutinins </a:t>
            </a:r>
            <a:r>
              <a:rPr lang="en-IN" dirty="0"/>
              <a:t>appear </a:t>
            </a:r>
            <a:r>
              <a:rPr lang="en-IN" b="1" dirty="0"/>
              <a:t>early and disappear early </a:t>
            </a:r>
            <a:r>
              <a:rPr lang="en-IN" dirty="0">
                <a:sym typeface="Wingdings" panose="05000000000000000000" pitchFamily="2" charset="2"/>
              </a:rPr>
              <a:t> R</a:t>
            </a:r>
            <a:r>
              <a:rPr lang="en-IN" dirty="0"/>
              <a:t>ecent infection.</a:t>
            </a:r>
          </a:p>
          <a:p>
            <a:r>
              <a:rPr lang="en-IN" dirty="0"/>
              <a:t>H agglutinins appear late and disappear late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CF11EF-9B80-4829-8F23-7B2CB246FD0A}"/>
              </a:ext>
            </a:extLst>
          </p:cNvPr>
          <p:cNvSpPr txBox="1"/>
          <p:nvPr/>
        </p:nvSpPr>
        <p:spPr>
          <a:xfrm>
            <a:off x="289831" y="2980619"/>
            <a:ext cx="7907111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b="1" dirty="0">
                <a:latin typeface="Roboto Condensed Light" panose="020B0604020202020204" charset="0"/>
                <a:ea typeface="Roboto Condensed Light" panose="020B0604020202020204" charset="0"/>
              </a:rPr>
              <a:t>O antibodies </a:t>
            </a:r>
            <a:r>
              <a:rPr lang="en-IN" sz="2000" dirty="0">
                <a:latin typeface="Roboto Condensed Light" panose="020B0604020202020204" charset="0"/>
                <a:ea typeface="Roboto Condensed Light" panose="020B0604020202020204" charset="0"/>
              </a:rPr>
              <a:t>are serotype </a:t>
            </a:r>
            <a:r>
              <a:rPr lang="en-IN" sz="2000" b="1" dirty="0">
                <a:latin typeface="Roboto Condensed Light" panose="020B0604020202020204" charset="0"/>
                <a:ea typeface="Roboto Condensed Light" panose="020B0604020202020204" charset="0"/>
              </a:rPr>
              <a:t>nonspecific </a:t>
            </a:r>
            <a:r>
              <a:rPr lang="en-IN" sz="2000" dirty="0">
                <a:latin typeface="Roboto Condensed Light" panose="020B0604020202020204" charset="0"/>
                <a:ea typeface="Roboto Condensed Light" panose="020B0604020202020204" charset="0"/>
              </a:rPr>
              <a:t>(raised in all infections, i.e. </a:t>
            </a:r>
            <a:r>
              <a:rPr lang="en-IN" sz="2000" i="1" dirty="0">
                <a:latin typeface="Roboto Condensed Light" panose="020B0604020202020204" charset="0"/>
                <a:ea typeface="Roboto Condensed Light" panose="020B0604020202020204" charset="0"/>
              </a:rPr>
              <a:t>S</a:t>
            </a:r>
            <a:r>
              <a:rPr lang="en-IN" sz="2000" dirty="0">
                <a:latin typeface="Roboto Condensed Light" panose="020B0604020202020204" charset="0"/>
                <a:ea typeface="Roboto Condensed Light" panose="020B0604020202020204" charset="0"/>
              </a:rPr>
              <a:t>. Typhi, </a:t>
            </a:r>
            <a:r>
              <a:rPr lang="en-IN" sz="2000" i="1" dirty="0">
                <a:latin typeface="Roboto Condensed Light" panose="020B0604020202020204" charset="0"/>
                <a:ea typeface="Roboto Condensed Light" panose="020B0604020202020204" charset="0"/>
              </a:rPr>
              <a:t>S</a:t>
            </a:r>
            <a:r>
              <a:rPr lang="en-IN" sz="2000" dirty="0">
                <a:latin typeface="Roboto Condensed Light" panose="020B0604020202020204" charset="0"/>
                <a:ea typeface="Roboto Condensed Light" panose="020B0604020202020204" charset="0"/>
              </a:rPr>
              <a:t>. </a:t>
            </a:r>
            <a:r>
              <a:rPr lang="en-IN" sz="2000" dirty="0" err="1">
                <a:latin typeface="Roboto Condensed Light" panose="020B0604020202020204" charset="0"/>
                <a:ea typeface="Roboto Condensed Light" panose="020B0604020202020204" charset="0"/>
              </a:rPr>
              <a:t>Paratyphi</a:t>
            </a:r>
            <a:r>
              <a:rPr lang="en-IN" sz="2000" dirty="0">
                <a:latin typeface="Roboto Condensed Light" panose="020B0604020202020204" charset="0"/>
                <a:ea typeface="Roboto Condensed Light" panose="020B0604020202020204" charset="0"/>
              </a:rPr>
              <a:t> A and B)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000" dirty="0">
                <a:latin typeface="Roboto Condensed Light" panose="020B0604020202020204" charset="0"/>
                <a:ea typeface="Roboto Condensed Light" panose="020B0604020202020204" charset="0"/>
              </a:rPr>
              <a:t>H antibodies are specific. TH, AH and </a:t>
            </a:r>
            <a:r>
              <a:rPr lang="en-IN" sz="2000" dirty="0" err="1">
                <a:latin typeface="Roboto Condensed Light" panose="020B0604020202020204" charset="0"/>
                <a:ea typeface="Roboto Condensed Light" panose="020B0604020202020204" charset="0"/>
              </a:rPr>
              <a:t>BH</a:t>
            </a:r>
            <a:r>
              <a:rPr lang="en-IN" sz="2000" dirty="0">
                <a:latin typeface="Roboto Condensed Light" panose="020B0604020202020204" charset="0"/>
                <a:ea typeface="Roboto Condensed Light" panose="020B0604020202020204" charset="0"/>
              </a:rPr>
              <a:t> antibodies are raised in </a:t>
            </a:r>
            <a:r>
              <a:rPr lang="en-IN" sz="2000" i="1" dirty="0">
                <a:latin typeface="Roboto Condensed Light" panose="020B0604020202020204" charset="0"/>
                <a:ea typeface="Roboto Condensed Light" panose="020B0604020202020204" charset="0"/>
              </a:rPr>
              <a:t>S</a:t>
            </a:r>
            <a:r>
              <a:rPr lang="en-IN" sz="2000" dirty="0">
                <a:latin typeface="Roboto Condensed Light" panose="020B0604020202020204" charset="0"/>
                <a:ea typeface="Roboto Condensed Light" panose="020B0604020202020204" charset="0"/>
              </a:rPr>
              <a:t>. Typhi, </a:t>
            </a:r>
            <a:r>
              <a:rPr lang="en-IN" sz="2000" i="1" dirty="0">
                <a:latin typeface="Roboto Condensed Light" panose="020B0604020202020204" charset="0"/>
                <a:ea typeface="Roboto Condensed Light" panose="020B0604020202020204" charset="0"/>
              </a:rPr>
              <a:t>S</a:t>
            </a:r>
            <a:r>
              <a:rPr lang="en-IN" sz="2000" dirty="0">
                <a:latin typeface="Roboto Condensed Light" panose="020B0604020202020204" charset="0"/>
                <a:ea typeface="Roboto Condensed Light" panose="020B0604020202020204" charset="0"/>
              </a:rPr>
              <a:t>. </a:t>
            </a:r>
            <a:r>
              <a:rPr lang="en-IN" sz="2000" dirty="0" err="1">
                <a:latin typeface="Roboto Condensed Light" panose="020B0604020202020204" charset="0"/>
                <a:ea typeface="Roboto Condensed Light" panose="020B0604020202020204" charset="0"/>
              </a:rPr>
              <a:t>Paratyphi</a:t>
            </a:r>
            <a:r>
              <a:rPr lang="en-IN" sz="2000" dirty="0">
                <a:latin typeface="Roboto Condensed Light" panose="020B0604020202020204" charset="0"/>
                <a:ea typeface="Roboto Condensed Light" panose="020B0604020202020204" charset="0"/>
              </a:rPr>
              <a:t> A and B infections respectively.</a:t>
            </a:r>
          </a:p>
        </p:txBody>
      </p:sp>
    </p:spTree>
    <p:extLst>
      <p:ext uri="{BB962C8B-B14F-4D97-AF65-F5344CB8AC3E}">
        <p14:creationId xmlns:p14="http://schemas.microsoft.com/office/powerpoint/2010/main" val="7343036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– </a:t>
            </a:r>
            <a:r>
              <a:rPr lang="en-US" sz="3200" dirty="0" err="1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Widal</a:t>
            </a:r>
            <a:r>
              <a:rPr lang="en-US" sz="3200" dirty="0">
                <a:solidFill>
                  <a:schemeClr val="accent5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 test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9973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Other Antibody Detection Tests - </a:t>
            </a:r>
            <a:r>
              <a:rPr lang="en-US" sz="2200" dirty="0"/>
              <a:t>commercial methods</a:t>
            </a:r>
          </a:p>
          <a:p>
            <a:r>
              <a:rPr lang="en-US" sz="2200" b="1" dirty="0" err="1"/>
              <a:t>Tyhidot</a:t>
            </a:r>
            <a:r>
              <a:rPr lang="en-US" sz="2200" b="1" dirty="0"/>
              <a:t> test: </a:t>
            </a:r>
            <a:r>
              <a:rPr lang="en-US" sz="2200" dirty="0"/>
              <a:t>50 </a:t>
            </a:r>
            <a:r>
              <a:rPr lang="en-US" sz="2200" dirty="0" err="1"/>
              <a:t>kDa</a:t>
            </a:r>
            <a:r>
              <a:rPr lang="en-US" sz="2200" dirty="0"/>
              <a:t> </a:t>
            </a:r>
            <a:r>
              <a:rPr lang="en-US" sz="2200" dirty="0" err="1"/>
              <a:t>OMP</a:t>
            </a:r>
            <a:r>
              <a:rPr lang="en-US" sz="2200" dirty="0"/>
              <a:t> antigen is used; it uses a dot ELISA format to detect both IgM and IgG separately after 2-3 days of infection</a:t>
            </a:r>
          </a:p>
          <a:p>
            <a:r>
              <a:rPr lang="en-US" sz="2200" dirty="0"/>
              <a:t> </a:t>
            </a:r>
            <a:r>
              <a:rPr lang="en-US" sz="2200" b="1" dirty="0" err="1"/>
              <a:t>IDLTubex</a:t>
            </a:r>
            <a:r>
              <a:rPr lang="en-US" sz="2200" b="1" dirty="0"/>
              <a:t> test:</a:t>
            </a:r>
            <a:r>
              <a:rPr lang="en-US" sz="2200" dirty="0"/>
              <a:t> </a:t>
            </a:r>
            <a:r>
              <a:rPr lang="en-US" sz="2200" dirty="0" err="1"/>
              <a:t>O9</a:t>
            </a:r>
            <a:r>
              <a:rPr lang="en-US" sz="2200" dirty="0"/>
              <a:t> antigen is used, detects only IgM antibodies against </a:t>
            </a:r>
            <a:r>
              <a:rPr lang="en-US" sz="2200" i="1" dirty="0"/>
              <a:t>S.</a:t>
            </a:r>
            <a:r>
              <a:rPr lang="en-US" sz="2200" dirty="0"/>
              <a:t> Typhi by a semiquantitative colorimetric method</a:t>
            </a:r>
          </a:p>
          <a:p>
            <a:r>
              <a:rPr lang="en-US" sz="2200" b="1" dirty="0"/>
              <a:t>IgM dip stick test and ELISA </a:t>
            </a:r>
            <a:r>
              <a:rPr lang="en-US" sz="2200" dirty="0"/>
              <a:t>detect anti-LPS IgM antibodies</a:t>
            </a:r>
          </a:p>
          <a:p>
            <a:r>
              <a:rPr lang="en-US" sz="2200" b="1" dirty="0"/>
              <a:t>Dot blot assay:</a:t>
            </a:r>
            <a:r>
              <a:rPr lang="en-US" sz="2200" dirty="0"/>
              <a:t> Flagellar antigen is used, detects only IgG antibodies.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661316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b="1" dirty="0"/>
              <a:t>Demonstration of serum antigens – </a:t>
            </a:r>
            <a:r>
              <a:rPr lang="en-IN" sz="2200" dirty="0"/>
              <a:t>ELISA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Molecular methods- </a:t>
            </a:r>
            <a:r>
              <a:rPr lang="en-IN" sz="2200" dirty="0"/>
              <a:t>PCR (</a:t>
            </a:r>
            <a:r>
              <a:rPr lang="en-IN" sz="2200" i="1" dirty="0"/>
              <a:t>flagellin </a:t>
            </a:r>
            <a:r>
              <a:rPr lang="en-IN" sz="2200" dirty="0"/>
              <a:t>gene</a:t>
            </a:r>
            <a:r>
              <a:rPr lang="en-IN" sz="2200" i="1" dirty="0"/>
              <a:t>, </a:t>
            </a:r>
            <a:r>
              <a:rPr lang="en-IN" sz="2200" i="1" dirty="0" err="1"/>
              <a:t>Iro</a:t>
            </a:r>
            <a:r>
              <a:rPr lang="en-IN" sz="2200" i="1" dirty="0"/>
              <a:t> B </a:t>
            </a:r>
            <a:r>
              <a:rPr lang="en-IN" sz="2200" dirty="0"/>
              <a:t>and </a:t>
            </a:r>
            <a:r>
              <a:rPr lang="en-IN" sz="2200" i="1" dirty="0" err="1"/>
              <a:t>fliC</a:t>
            </a:r>
            <a:r>
              <a:rPr lang="en-IN" sz="2200" dirty="0"/>
              <a:t> gene)</a:t>
            </a:r>
          </a:p>
          <a:p>
            <a:pPr>
              <a:lnSpc>
                <a:spcPct val="150000"/>
              </a:lnSpc>
            </a:pPr>
            <a:r>
              <a:rPr lang="en-IN" sz="2200" b="1" dirty="0"/>
              <a:t>Other non specific tests – </a:t>
            </a:r>
            <a:r>
              <a:rPr lang="en-IN" sz="2200" dirty="0"/>
              <a:t>neutropenia, </a:t>
            </a:r>
            <a:r>
              <a:rPr lang="en-IN" sz="2200" dirty="0" err="1"/>
              <a:t>LFT</a:t>
            </a:r>
            <a:r>
              <a:rPr lang="en-IN" sz="2200" dirty="0"/>
              <a:t> moderately deranged, muscle enzymes moderately elevated </a:t>
            </a:r>
          </a:p>
        </p:txBody>
      </p:sp>
    </p:spTree>
    <p:extLst>
      <p:ext uri="{BB962C8B-B14F-4D97-AF65-F5344CB8AC3E}">
        <p14:creationId xmlns:p14="http://schemas.microsoft.com/office/powerpoint/2010/main" val="3888103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IN" sz="2200" b="1" dirty="0"/>
              <a:t>Detection of carriers</a:t>
            </a:r>
          </a:p>
          <a:p>
            <a:pPr>
              <a:lnSpc>
                <a:spcPct val="150000"/>
              </a:lnSpc>
            </a:pPr>
            <a:r>
              <a:rPr lang="en-IN" b="1" dirty="0"/>
              <a:t>Culture: </a:t>
            </a:r>
            <a:r>
              <a:rPr lang="en-IN" dirty="0"/>
              <a:t>By stool and bile culture (</a:t>
            </a:r>
            <a:r>
              <a:rPr lang="en-IN" dirty="0" err="1"/>
              <a:t>fecal</a:t>
            </a:r>
            <a:r>
              <a:rPr lang="en-IN" dirty="0"/>
              <a:t> carriers) &amp; urine culture (urinary carriers)</a:t>
            </a:r>
          </a:p>
          <a:p>
            <a:pPr>
              <a:lnSpc>
                <a:spcPct val="150000"/>
              </a:lnSpc>
            </a:pPr>
            <a:r>
              <a:rPr lang="en-IN" b="1" dirty="0"/>
              <a:t>Detection of Vi antibodies: </a:t>
            </a:r>
            <a:r>
              <a:rPr lang="en-IN" dirty="0"/>
              <a:t>Tube agglutination test by using </a:t>
            </a:r>
            <a:r>
              <a:rPr lang="en-IN" i="1" dirty="0"/>
              <a:t>S</a:t>
            </a:r>
            <a:r>
              <a:rPr lang="en-IN" dirty="0"/>
              <a:t>. Typhi suspension carrying Vi antigen (Bhatnagar strains) </a:t>
            </a:r>
            <a:r>
              <a:rPr lang="en-IN" dirty="0">
                <a:sym typeface="Wingdings" panose="05000000000000000000" pitchFamily="2" charset="2"/>
              </a:rPr>
              <a:t> T</a:t>
            </a:r>
            <a:r>
              <a:rPr lang="en-IN" dirty="0"/>
              <a:t>iter of ≥1:10 considered as significant. (diagnosis should always be confirmed by culture)</a:t>
            </a:r>
          </a:p>
        </p:txBody>
      </p:sp>
    </p:spTree>
    <p:extLst>
      <p:ext uri="{BB962C8B-B14F-4D97-AF65-F5344CB8AC3E}">
        <p14:creationId xmlns:p14="http://schemas.microsoft.com/office/powerpoint/2010/main" val="4574063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Laboratory diagnosis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IN" sz="2200" b="1" dirty="0"/>
              <a:t>Detection of carriers</a:t>
            </a:r>
          </a:p>
          <a:p>
            <a:r>
              <a:rPr lang="en-IN" b="1" dirty="0"/>
              <a:t>Isolation of salmonellae from sewage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Sewer–swab technique: Gauze pads left in sewers are cultured on highly selective media, such as Wilson and Blair media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Filtration: Sewage can be filtered through Millipore membranes and the membranes are cultured on highly selective media.</a:t>
            </a:r>
          </a:p>
        </p:txBody>
      </p:sp>
    </p:spTree>
    <p:extLst>
      <p:ext uri="{BB962C8B-B14F-4D97-AF65-F5344CB8AC3E}">
        <p14:creationId xmlns:p14="http://schemas.microsoft.com/office/powerpoint/2010/main" val="31869564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9973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Prompt administration of appropriate antibiotics prevents severe complications and reduces the mortality to &lt;1%. 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Treatment of cases</a:t>
            </a:r>
            <a:r>
              <a:rPr lang="en-US" sz="2200" dirty="0"/>
              <a:t> depends on the susceptibility of the strains.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51627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9973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The currently recommended drugs are as follows: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Third generation </a:t>
            </a:r>
            <a:r>
              <a:rPr lang="en-US" sz="2200" dirty="0" err="1"/>
              <a:t>cephalosporins</a:t>
            </a:r>
            <a:r>
              <a:rPr lang="en-US" sz="2200" dirty="0"/>
              <a:t>: Ceftriaxone - drug of choice for empirical treatment - 1–2 g/day, IV, for 10–14 days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Azithromycin: Alternative drug for empirical therapy.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Fluoroquinolones : Because of increased drug resistance, it should not be given empirically. 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8403669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Treatment </a:t>
            </a:r>
            <a:r>
              <a:rPr lang="en-US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9973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Drugs that were used in the past were: Chloramphenicol, amoxicillin and </a:t>
            </a:r>
            <a:r>
              <a:rPr lang="en-US" sz="2200" dirty="0" err="1"/>
              <a:t>cotrimoxazole</a:t>
            </a:r>
            <a:r>
              <a:rPr lang="en-US" sz="2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Treatment of carriers include: Ampicillin or amoxicillin plus probenecid; given for 6 weeks.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3641037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Drug Resistance in </a:t>
            </a:r>
            <a:r>
              <a:rPr lang="en-US" sz="2800" dirty="0" err="1">
                <a:latin typeface="Roboto Condensed Light" panose="020B0604020202020204" charset="0"/>
                <a:ea typeface="Roboto Condensed Light" panose="020B0604020202020204" charset="0"/>
              </a:rPr>
              <a:t>Typhoidal</a:t>
            </a:r>
            <a:r>
              <a:rPr lang="en-US" sz="2800" dirty="0">
                <a:latin typeface="Roboto Condensed Light" panose="020B0604020202020204" charset="0"/>
                <a:ea typeface="Roboto Condensed Light" panose="020B0604020202020204" charset="0"/>
              </a:rPr>
              <a:t> Salmonellae</a:t>
            </a:r>
            <a:endParaRPr lang="en-US" sz="28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9973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Multidrug-resistant (MDR) </a:t>
            </a:r>
            <a:r>
              <a:rPr lang="en-US" sz="2200" b="1" i="1" dirty="0"/>
              <a:t>S</a:t>
            </a:r>
            <a:r>
              <a:rPr lang="en-US" sz="2200" b="1" dirty="0"/>
              <a:t>. </a:t>
            </a:r>
            <a:r>
              <a:rPr lang="en-US" sz="2200" b="1" dirty="0" err="1"/>
              <a:t>Typhi</a:t>
            </a:r>
            <a:r>
              <a:rPr lang="en-US" sz="2200" dirty="0"/>
              <a:t> - resistant to chloramphenicol, </a:t>
            </a:r>
            <a:r>
              <a:rPr lang="en-US" sz="2200" dirty="0" err="1"/>
              <a:t>ampicillin</a:t>
            </a:r>
            <a:r>
              <a:rPr lang="en-US" sz="2200" dirty="0"/>
              <a:t> and </a:t>
            </a:r>
            <a:r>
              <a:rPr lang="en-US" sz="2200" dirty="0" err="1"/>
              <a:t>cotrimoxazole</a:t>
            </a:r>
            <a:r>
              <a:rPr lang="en-US" sz="2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Fluoroquinolone (FQ) resistance - </a:t>
            </a:r>
            <a:r>
              <a:rPr lang="en-US" sz="2200" dirty="0"/>
              <a:t>key mechanisms responsible - mutations in </a:t>
            </a:r>
            <a:r>
              <a:rPr lang="en-US" sz="2200" i="1" dirty="0" err="1"/>
              <a:t>gyrA</a:t>
            </a:r>
            <a:r>
              <a:rPr lang="en-US" sz="2200" dirty="0"/>
              <a:t> and </a:t>
            </a:r>
            <a:r>
              <a:rPr lang="en-US" sz="2200" i="1" dirty="0" err="1"/>
              <a:t>parC</a:t>
            </a:r>
            <a:r>
              <a:rPr lang="en-US" sz="2200" dirty="0"/>
              <a:t> genes.</a:t>
            </a:r>
          </a:p>
          <a:p>
            <a:pPr>
              <a:lnSpc>
                <a:spcPct val="150000"/>
              </a:lnSpc>
            </a:pPr>
            <a:r>
              <a:rPr lang="en-US" sz="2200" b="1" dirty="0"/>
              <a:t>Resistance to ceftriaxone - </a:t>
            </a:r>
            <a:r>
              <a:rPr lang="en-US" sz="2200" dirty="0"/>
              <a:t>very rare (&lt;1%), both ESBLs and </a:t>
            </a:r>
            <a:r>
              <a:rPr lang="en-US" sz="2200" dirty="0" err="1"/>
              <a:t>AmpC</a:t>
            </a:r>
            <a:r>
              <a:rPr lang="en-US" sz="2200" dirty="0"/>
              <a:t> β-lactamase </a:t>
            </a:r>
            <a:r>
              <a:rPr lang="en-US" sz="2200" dirty="0" err="1"/>
              <a:t>producing</a:t>
            </a:r>
            <a:r>
              <a:rPr lang="en-US" sz="2200" dirty="0"/>
              <a:t>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Typhi</a:t>
            </a:r>
            <a:r>
              <a:rPr lang="en-US" sz="2200" dirty="0"/>
              <a:t> have been detected</a:t>
            </a:r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948006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Prophylaxis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9973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/>
              <a:t>Control of Reservoir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Sanitation Measures 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Vaccine</a:t>
            </a:r>
            <a:endParaRPr lang="en-US" sz="2200" dirty="0"/>
          </a:p>
          <a:p>
            <a:pPr>
              <a:lnSpc>
                <a:spcPct val="150000"/>
              </a:lnSpc>
            </a:pP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70907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CLASSIFICATION AND NOMENCLATURE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</a:rPr>
              <a:t>Salmonella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– </a:t>
            </a:r>
            <a:r>
              <a:rPr lang="en-US" sz="2200" dirty="0" err="1">
                <a:latin typeface="Roboto Condensed Light" panose="020B0604020202020204" charset="0"/>
                <a:ea typeface="Roboto Condensed Light" panose="020B0604020202020204" charset="0"/>
              </a:rPr>
              <a:t>GNB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(family Enterobacteriaceae)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Discovery - Salmon and Smith (1885).</a:t>
            </a:r>
          </a:p>
          <a:p>
            <a:pPr>
              <a:lnSpc>
                <a:spcPct val="150000"/>
              </a:lnSpc>
            </a:pPr>
            <a: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</a:rPr>
              <a:t>S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. </a:t>
            </a:r>
            <a:r>
              <a:rPr lang="en-US" sz="2200" dirty="0" err="1">
                <a:latin typeface="Roboto Condensed Light" panose="020B0604020202020204" charset="0"/>
                <a:ea typeface="Roboto Condensed Light" panose="020B0604020202020204" charset="0"/>
              </a:rPr>
              <a:t>Typhi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, was first observed by Eberth (1880) and </a:t>
            </a:r>
            <a:r>
              <a:rPr lang="en-US" sz="2200" dirty="0" err="1">
                <a:latin typeface="Roboto Condensed Light" panose="020B0604020202020204" charset="0"/>
                <a:ea typeface="Roboto Condensed Light" panose="020B0604020202020204" charset="0"/>
              </a:rPr>
              <a:t>Gaffky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(1884) - formerly called </a:t>
            </a:r>
            <a:r>
              <a:rPr lang="en-US" sz="2200" b="1" dirty="0">
                <a:latin typeface="Roboto Condensed Light" panose="020B0604020202020204" charset="0"/>
                <a:ea typeface="Roboto Condensed Light" panose="020B0604020202020204" charset="0"/>
              </a:rPr>
              <a:t>Eberth-</a:t>
            </a:r>
            <a:r>
              <a:rPr lang="en-US" sz="2200" b="1" dirty="0" err="1">
                <a:latin typeface="Roboto Condensed Light" panose="020B0604020202020204" charset="0"/>
                <a:ea typeface="Roboto Condensed Light" panose="020B0604020202020204" charset="0"/>
              </a:rPr>
              <a:t>Gaffky</a:t>
            </a:r>
            <a:r>
              <a:rPr lang="en-US" sz="2200" b="1" dirty="0">
                <a:latin typeface="Roboto Condensed Light" panose="020B0604020202020204" charset="0"/>
                <a:ea typeface="Roboto Condensed Light" panose="020B0604020202020204" charset="0"/>
              </a:rPr>
              <a:t> bacillus 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or </a:t>
            </a:r>
            <a:r>
              <a:rPr lang="en-US" sz="2200" b="1" dirty="0" err="1">
                <a:latin typeface="Roboto Condensed Light" panose="020B0604020202020204" charset="0"/>
                <a:ea typeface="Roboto Condensed Light" panose="020B0604020202020204" charset="0"/>
              </a:rPr>
              <a:t>Eberthella</a:t>
            </a:r>
            <a:r>
              <a:rPr lang="en-US" sz="2200" b="1" dirty="0">
                <a:latin typeface="Roboto Condensed Light" panose="020B0604020202020204" charset="0"/>
                <a:ea typeface="Roboto Condensed Light" panose="020B0604020202020204" charset="0"/>
              </a:rPr>
              <a:t> </a:t>
            </a:r>
            <a:r>
              <a:rPr lang="en-US" sz="2200" b="1" dirty="0" err="1">
                <a:latin typeface="Roboto Condensed Light" panose="020B0604020202020204" charset="0"/>
                <a:ea typeface="Roboto Condensed Light" panose="020B0604020202020204" charset="0"/>
              </a:rPr>
              <a:t>Typhi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96557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Control of Reservoir</a:t>
            </a:r>
            <a:endParaRPr lang="en-US" sz="32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accent5"/>
                </a:solidFill>
              </a:rPr>
              <a:t>Control of Cases: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By early diagnosis and prompt effective treatment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Disinfection of stool or urine soiled clothes with 5% cresol, 2% chlorine or by steam sterilizer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Follow-up examination of stool and urine culture to detect carriers (twice, at 3–4 months and at 12 months).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5847222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Control of Reservoir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28830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accent5"/>
                </a:solidFill>
              </a:rPr>
              <a:t>Control of Carriers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Early detection of carriers by stool/urine culture or by detection of Vi antibodies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tx1"/>
                </a:solidFill>
              </a:rPr>
              <a:t>Effective treatment of carriers by: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Ampicillin or amoxicillin (4–6 g/day) plus </a:t>
            </a:r>
            <a:r>
              <a:rPr lang="en-US" sz="2200" dirty="0" err="1">
                <a:solidFill>
                  <a:schemeClr val="tx1"/>
                </a:solidFill>
              </a:rPr>
              <a:t>probenecid</a:t>
            </a:r>
            <a:r>
              <a:rPr lang="en-US" sz="2200" dirty="0">
                <a:solidFill>
                  <a:schemeClr val="tx1"/>
                </a:solidFill>
              </a:rPr>
              <a:t> (2 g/day) - 6 weeks.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/>
                </a:solidFill>
              </a:rPr>
              <a:t>Surgery: Cholecystectomy plus ampicillin</a:t>
            </a:r>
            <a:endParaRPr lang="en-IN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730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Control of Reservoir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9630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chemeClr val="accent5"/>
                </a:solidFill>
              </a:rPr>
              <a:t>Sanitation Measures: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Protection and purification of drinking water supplies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Hand washing and improvement of basic sanitation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Promotion of food hygiene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Health education.</a:t>
            </a:r>
            <a:endParaRPr lang="en-IN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048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Control of Reservoir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772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200" b="1" dirty="0">
                <a:solidFill>
                  <a:schemeClr val="accent5"/>
                </a:solidFill>
              </a:rPr>
              <a:t>Vaccine:</a:t>
            </a:r>
          </a:p>
          <a:p>
            <a:r>
              <a:rPr lang="en-US" sz="2200" dirty="0"/>
              <a:t>Immunization provides short time protection. Indicated in following situations: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Travelers going to endemic areas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People attending </a:t>
            </a:r>
            <a:r>
              <a:rPr lang="en-US" sz="2200" dirty="0" err="1"/>
              <a:t>melas</a:t>
            </a:r>
            <a:r>
              <a:rPr lang="en-US" sz="2200" dirty="0"/>
              <a:t> and </a:t>
            </a:r>
            <a:r>
              <a:rPr lang="en-US" sz="2200" dirty="0" err="1"/>
              <a:t>yatras</a:t>
            </a:r>
            <a:r>
              <a:rPr lang="en-US" sz="2200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Household contacts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People at increased risk (school children)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People living in endemic area (optional).</a:t>
            </a:r>
            <a:endParaRPr lang="en-IN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545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Vaccines for Typhoid Fever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19772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buNone/>
            </a:pPr>
            <a:r>
              <a:rPr lang="en-IN" sz="2200" b="1" dirty="0"/>
              <a:t>1. Parenteral Vi polysaccharide vaccine:</a:t>
            </a:r>
          </a:p>
          <a:p>
            <a:r>
              <a:rPr lang="en-IN" sz="2200" dirty="0"/>
              <a:t>Purified Vi capsular polysaccharide antigen derived from </a:t>
            </a:r>
            <a:r>
              <a:rPr lang="en-IN" sz="2200" i="1" dirty="0"/>
              <a:t>S. </a:t>
            </a:r>
            <a:r>
              <a:rPr lang="en-IN" sz="2200" dirty="0" err="1"/>
              <a:t>Typhi</a:t>
            </a:r>
            <a:r>
              <a:rPr lang="en-IN" sz="2200" i="1" dirty="0"/>
              <a:t> </a:t>
            </a:r>
            <a:r>
              <a:rPr lang="en-IN" sz="2200" dirty="0"/>
              <a:t>strain</a:t>
            </a:r>
            <a:r>
              <a:rPr lang="en-IN" sz="2200" i="1" dirty="0"/>
              <a:t> Ty2</a:t>
            </a:r>
          </a:p>
          <a:p>
            <a:r>
              <a:rPr lang="en-IN" sz="2200" dirty="0"/>
              <a:t>Dosage: Single dose given IM or subcutaneously</a:t>
            </a:r>
          </a:p>
          <a:p>
            <a:r>
              <a:rPr lang="en-IN" sz="2200" dirty="0"/>
              <a:t>Protection for 2 years </a:t>
            </a:r>
            <a:r>
              <a:rPr lang="en-IN" sz="2200" dirty="0">
                <a:sym typeface="Wingdings" panose="05000000000000000000" pitchFamily="2" charset="2"/>
              </a:rPr>
              <a:t>      </a:t>
            </a:r>
            <a:r>
              <a:rPr lang="en-IN" sz="2200" dirty="0"/>
              <a:t>booster every 2 years</a:t>
            </a:r>
          </a:p>
          <a:p>
            <a:r>
              <a:rPr lang="en-IN" sz="2200" dirty="0"/>
              <a:t>Age: &gt;2 years of age</a:t>
            </a:r>
          </a:p>
          <a:p>
            <a:r>
              <a:rPr lang="en-IN" sz="2200" b="1" dirty="0"/>
              <a:t>Vi-</a:t>
            </a:r>
            <a:r>
              <a:rPr lang="en-IN" sz="2200" b="1" dirty="0" err="1"/>
              <a:t>rEPA</a:t>
            </a:r>
            <a:r>
              <a:rPr lang="en-IN" sz="2200" b="1" dirty="0"/>
              <a:t>: </a:t>
            </a:r>
            <a:r>
              <a:rPr lang="en-IN" sz="2200" dirty="0"/>
              <a:t>Vi antigen is conjugated with recombinant </a:t>
            </a:r>
            <a:r>
              <a:rPr lang="en-IN" sz="2200" i="1" dirty="0"/>
              <a:t>Pseudomonas aeruginosa Exotoxin A</a:t>
            </a:r>
          </a:p>
          <a:p>
            <a:r>
              <a:rPr lang="en-IN" sz="2200" i="1" dirty="0"/>
              <a:t>C</a:t>
            </a:r>
            <a:r>
              <a:rPr lang="en-IN" sz="2200" dirty="0"/>
              <a:t>an be given to children less than two years</a:t>
            </a:r>
          </a:p>
          <a:p>
            <a:endParaRPr lang="en-IN" sz="22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926080" y="2804160"/>
            <a:ext cx="375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6519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Vaccines for Typhoid Fever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5877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IN" sz="2200" b="1" dirty="0"/>
              <a:t>2. </a:t>
            </a:r>
            <a:r>
              <a:rPr lang="en-IN" sz="2200" b="1" dirty="0" err="1"/>
              <a:t>Typhoral</a:t>
            </a:r>
            <a:r>
              <a:rPr lang="en-IN" sz="2200" b="1" dirty="0"/>
              <a:t> (oral live attenuated S. </a:t>
            </a:r>
            <a:r>
              <a:rPr lang="en-IN" sz="2200" b="1" dirty="0" err="1"/>
              <a:t>Typhi</a:t>
            </a:r>
            <a:r>
              <a:rPr lang="en-IN" sz="2200" b="1" dirty="0"/>
              <a:t> Ty2 1a vaccine):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Stable live attenuated mutant of </a:t>
            </a:r>
            <a:r>
              <a:rPr lang="en-IN" sz="2200" i="1" dirty="0"/>
              <a:t>S. </a:t>
            </a:r>
            <a:r>
              <a:rPr lang="en-IN" sz="2200" i="1" dirty="0" err="1"/>
              <a:t>Typhi</a:t>
            </a:r>
            <a:r>
              <a:rPr lang="en-IN" sz="2200" i="1" dirty="0"/>
              <a:t> strain </a:t>
            </a:r>
            <a:r>
              <a:rPr lang="en-IN" sz="2200" dirty="0"/>
              <a:t>Ty2 1a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Gal E mutant - lacks the enzyme UDP-galactose-4-epimerase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Multiplies for some time </a:t>
            </a:r>
            <a:r>
              <a:rPr lang="en-IN" sz="2200" dirty="0">
                <a:sym typeface="Wingdings" panose="05000000000000000000" pitchFamily="2" charset="2"/>
              </a:rPr>
              <a:t>       </a:t>
            </a:r>
            <a:r>
              <a:rPr lang="en-IN" sz="2200" dirty="0"/>
              <a:t>initiates the immune response but self-destructs after 4–5 divisions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Indicated only after 6 years of age</a:t>
            </a:r>
          </a:p>
          <a:p>
            <a:pPr>
              <a:lnSpc>
                <a:spcPct val="150000"/>
              </a:lnSpc>
            </a:pPr>
            <a:endParaRPr lang="en-IN" sz="2200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51200" y="3349634"/>
            <a:ext cx="375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080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Vaccines for Typhoid Fever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5877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IN" sz="2200" b="1" dirty="0"/>
              <a:t>2. </a:t>
            </a:r>
            <a:r>
              <a:rPr lang="en-IN" sz="2200" b="1" dirty="0" err="1"/>
              <a:t>Typhoral</a:t>
            </a:r>
            <a:r>
              <a:rPr lang="en-IN" sz="2200" b="1" dirty="0"/>
              <a:t> (oral live attenuated S. </a:t>
            </a:r>
            <a:r>
              <a:rPr lang="en-IN" sz="2200" b="1" dirty="0" err="1"/>
              <a:t>Typhi</a:t>
            </a:r>
            <a:r>
              <a:rPr lang="en-IN" sz="2200" b="1" dirty="0"/>
              <a:t> Ty2 1a vaccine) </a:t>
            </a:r>
            <a:r>
              <a:rPr lang="en-IN" sz="1600" b="1" dirty="0"/>
              <a:t>(Cont..):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Enteric coated capsules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Before food on alternate days - 1, 3, 5, 7 with booster every 5 years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Protective immunity starts after 7 days of the last dose and lasts for 4 years</a:t>
            </a:r>
          </a:p>
          <a:p>
            <a:pPr>
              <a:lnSpc>
                <a:spcPct val="150000"/>
              </a:lnSpc>
            </a:pPr>
            <a:endParaRPr lang="en-IN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51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i="1" dirty="0">
                <a:latin typeface="Roboto Condensed Light" panose="020B0604020202020204" charset="0"/>
                <a:ea typeface="Roboto Condensed Light" panose="020B0604020202020204" charset="0"/>
              </a:rPr>
              <a:t>Vaccines for Typhoid Fever </a:t>
            </a:r>
            <a:r>
              <a:rPr lang="en-US" i="1" dirty="0">
                <a:latin typeface="Roboto Condensed Light" panose="020B0604020202020204" charset="0"/>
                <a:ea typeface="Roboto Condensed Light" panose="020B0604020202020204" charset="0"/>
              </a:rPr>
              <a:t>(Cont..)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40092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 indent="0">
              <a:lnSpc>
                <a:spcPct val="150000"/>
              </a:lnSpc>
              <a:buNone/>
            </a:pPr>
            <a:r>
              <a:rPr lang="en-US" sz="2200" b="1" dirty="0"/>
              <a:t>3. Parenteral TAB vaccine </a:t>
            </a:r>
            <a:endParaRPr lang="en-US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It is a heat-killed whole cell </a:t>
            </a:r>
            <a:r>
              <a:rPr lang="en-US" sz="2200" i="1" dirty="0"/>
              <a:t>S.</a:t>
            </a:r>
            <a:r>
              <a:rPr lang="en-US" sz="2200" dirty="0"/>
              <a:t> </a:t>
            </a:r>
            <a:r>
              <a:rPr lang="en-US" sz="2200" dirty="0" err="1"/>
              <a:t>Typhi</a:t>
            </a:r>
            <a:r>
              <a:rPr lang="en-US" sz="2200" dirty="0"/>
              <a:t>/</a:t>
            </a:r>
            <a:r>
              <a:rPr lang="en-US" sz="2200" i="1" dirty="0"/>
              <a:t>S.</a:t>
            </a:r>
            <a:r>
              <a:rPr lang="en-US" sz="2200" dirty="0"/>
              <a:t> </a:t>
            </a:r>
            <a:r>
              <a:rPr lang="en-US" sz="2200" dirty="0" err="1"/>
              <a:t>Paratyphi</a:t>
            </a:r>
            <a:r>
              <a:rPr lang="en-US" sz="2200" dirty="0"/>
              <a:t> A and B vaccine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It is no longer in use because of significant side effects. </a:t>
            </a:r>
            <a:endParaRPr lang="en-IN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27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607463"/>
            <a:ext cx="660762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NON - TYPHOIDAL SALMONELLA</a:t>
            </a:r>
            <a:endParaRPr lang="en-US" sz="54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0110"/>
      </p:ext>
    </p:extLst>
  </p:cSld>
  <p:clrMapOvr>
    <a:masterClrMapping/>
  </p:clrMapOvr>
  <p:transition>
    <p:fade thruBlk="1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NON - TYPHOIDAL SALMONELLA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240092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Non-</a:t>
            </a:r>
            <a:r>
              <a:rPr lang="en-US" sz="2200" dirty="0" err="1"/>
              <a:t>typhoidal</a:t>
            </a:r>
            <a:r>
              <a:rPr lang="en-US" sz="2200" dirty="0"/>
              <a:t> salmonellae cause mainly gastrointestinal manifestations.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However, </a:t>
            </a:r>
            <a:r>
              <a:rPr lang="en-US" sz="2200" dirty="0" err="1"/>
              <a:t>upto</a:t>
            </a:r>
            <a:r>
              <a:rPr lang="en-US" sz="2200" dirty="0"/>
              <a:t> 8% of patients with NTS gastroenteritis develop into bacteremia - lead to either endovascular infection or seedling to various organs leading to metastatic infections.</a:t>
            </a:r>
            <a:endParaRPr lang="en-IN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23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Clinical Classification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36019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IN" sz="2200" dirty="0"/>
              <a:t>Oldest, user friendly classification widely used</a:t>
            </a:r>
          </a:p>
          <a:p>
            <a:pPr marL="0" indent="0">
              <a:buNone/>
            </a:pPr>
            <a:r>
              <a:rPr lang="en-IN" sz="2200" b="1" dirty="0"/>
              <a:t> 1. </a:t>
            </a:r>
            <a:r>
              <a:rPr lang="en-IN" sz="2200" b="1" dirty="0" err="1"/>
              <a:t>Typhoidal</a:t>
            </a:r>
            <a:r>
              <a:rPr lang="en-IN" sz="2200" b="1" dirty="0"/>
              <a:t> </a:t>
            </a:r>
            <a:r>
              <a:rPr lang="en-IN" sz="2200" b="1" i="1" dirty="0"/>
              <a:t>Salmonella: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IN" sz="2200" dirty="0"/>
              <a:t>Includes serotypes </a:t>
            </a:r>
            <a:r>
              <a:rPr lang="en-IN" sz="2200" i="1" dirty="0"/>
              <a:t>S. </a:t>
            </a:r>
            <a:r>
              <a:rPr lang="en-IN" sz="2200" i="1" dirty="0" err="1"/>
              <a:t>Typhi</a:t>
            </a:r>
            <a:r>
              <a:rPr lang="en-IN" sz="2200" i="1" dirty="0"/>
              <a:t> </a:t>
            </a:r>
            <a:r>
              <a:rPr lang="en-IN" sz="2200" dirty="0"/>
              <a:t>and </a:t>
            </a:r>
            <a:r>
              <a:rPr lang="en-IN" sz="2200" i="1" dirty="0"/>
              <a:t>S. </a:t>
            </a:r>
            <a:r>
              <a:rPr lang="en-IN" sz="2200" i="1" dirty="0" err="1"/>
              <a:t>Paratyphi</a:t>
            </a:r>
            <a:r>
              <a:rPr lang="en-IN" sz="2200" i="1" dirty="0"/>
              <a:t> </a:t>
            </a:r>
          </a:p>
          <a:p>
            <a:pPr marL="971550" lvl="1" indent="-514350">
              <a:buFont typeface="Wingdings" panose="05000000000000000000" pitchFamily="2" charset="2"/>
              <a:buChar char="Ø"/>
            </a:pPr>
            <a:r>
              <a:rPr lang="en-IN" sz="2200" dirty="0"/>
              <a:t>Restricted to human hosts </a:t>
            </a:r>
            <a:r>
              <a:rPr lang="en-IN" sz="2200" dirty="0">
                <a:sym typeface="Wingdings" panose="05000000000000000000" pitchFamily="2" charset="2"/>
              </a:rPr>
              <a:t> </a:t>
            </a:r>
            <a:r>
              <a:rPr lang="en-IN" sz="2200" dirty="0"/>
              <a:t>enteric fever (typhoid/paratyphoid fever)</a:t>
            </a:r>
          </a:p>
          <a:p>
            <a:pPr>
              <a:buNone/>
            </a:pPr>
            <a:r>
              <a:rPr lang="en-IN" sz="2200" b="1" dirty="0"/>
              <a:t>2.</a:t>
            </a:r>
            <a:r>
              <a:rPr lang="en-IN" sz="2200" dirty="0"/>
              <a:t> </a:t>
            </a:r>
            <a:r>
              <a:rPr lang="en-IN" sz="2200" b="1" dirty="0"/>
              <a:t>Non-</a:t>
            </a:r>
            <a:r>
              <a:rPr lang="en-IN" sz="2200" b="1" dirty="0" err="1"/>
              <a:t>typhoidal</a:t>
            </a:r>
            <a:r>
              <a:rPr lang="en-IN" sz="2200" b="1" dirty="0"/>
              <a:t> </a:t>
            </a:r>
            <a:r>
              <a:rPr lang="en-IN" sz="2200" b="1" i="1" dirty="0"/>
              <a:t>Salmonellae or NTS: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Colonize intestine of animals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200" dirty="0"/>
              <a:t>Also infect humans </a:t>
            </a:r>
            <a:r>
              <a:rPr lang="en-IN" sz="2200" dirty="0">
                <a:sym typeface="Wingdings" panose="05000000000000000000" pitchFamily="2" charset="2"/>
              </a:rPr>
              <a:t></a:t>
            </a:r>
            <a:r>
              <a:rPr lang="en-IN" sz="2200" dirty="0"/>
              <a:t> gastroenteritis &amp; </a:t>
            </a:r>
            <a:r>
              <a:rPr lang="en-IN" sz="2200" dirty="0" err="1"/>
              <a:t>septicemia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16742494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Roboto Condensed Light" panose="020B0604020202020204" charset="0"/>
                <a:ea typeface="Roboto Condensed Light" panose="020B0604020202020204" charset="0"/>
              </a:rPr>
              <a:t>NON - TYPHOIDAL SALMONELLA</a:t>
            </a:r>
            <a:endParaRPr lang="en-US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58775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/>
              <a:t>Risk factors for bacteremia include: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NTS serotype</a:t>
            </a:r>
            <a:r>
              <a:rPr lang="en-US" sz="2200" dirty="0"/>
              <a:t>: Most common being </a:t>
            </a:r>
            <a:r>
              <a:rPr lang="en-US" sz="2200" i="1" dirty="0"/>
              <a:t>S</a:t>
            </a:r>
            <a:r>
              <a:rPr lang="en-US" sz="2200" dirty="0"/>
              <a:t>. </a:t>
            </a:r>
            <a:r>
              <a:rPr lang="en-US" sz="2200" dirty="0" err="1"/>
              <a:t>Choleraesuis</a:t>
            </a:r>
            <a:r>
              <a:rPr lang="en-US" sz="2200" dirty="0"/>
              <a:t> (source-pig) and </a:t>
            </a:r>
            <a:r>
              <a:rPr lang="en-US" sz="2200" i="1" dirty="0"/>
              <a:t>S</a:t>
            </a:r>
            <a:r>
              <a:rPr lang="en-US" sz="2200" dirty="0"/>
              <a:t>. Dublin (source—cattle)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Age</a:t>
            </a:r>
            <a:r>
              <a:rPr lang="en-US" sz="2200" dirty="0"/>
              <a:t>: Infants and elderly people are at higher risk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Immunity</a:t>
            </a:r>
            <a:r>
              <a:rPr lang="en-US" sz="2200" dirty="0"/>
              <a:t>: HIV and other conditions with low immunity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People with pre-existing </a:t>
            </a:r>
            <a:r>
              <a:rPr lang="en-US" sz="2200" b="1" dirty="0" err="1"/>
              <a:t>valvular</a:t>
            </a:r>
            <a:r>
              <a:rPr lang="en-US" sz="2200" b="1" dirty="0"/>
              <a:t> heart disease</a:t>
            </a:r>
            <a:endParaRPr lang="en-IN" sz="2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1624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5618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Q1. 	Infective does of </a:t>
            </a:r>
            <a: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Typhi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:</a:t>
            </a:r>
            <a:endParaRPr lang="en-US" sz="2200" i="1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One bacillus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10</a:t>
            </a:r>
            <a:r>
              <a:rPr lang="en-US" sz="2200" baseline="30000" dirty="0">
                <a:latin typeface="Roboto Condensed Light" panose="020B0604020202020204" charset="0"/>
                <a:ea typeface="Roboto Condensed Light" panose="020B0604020202020204" charset="0"/>
              </a:rPr>
              <a:t>3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–10</a:t>
            </a:r>
            <a:r>
              <a:rPr lang="en-US" sz="2200" baseline="30000" dirty="0">
                <a:latin typeface="Roboto Condensed Light" panose="020B0604020202020204" charset="0"/>
                <a:ea typeface="Roboto Condensed Light" panose="020B0604020202020204" charset="0"/>
              </a:rPr>
              <a:t>6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bacilli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10</a:t>
            </a:r>
            <a:r>
              <a:rPr lang="en-US" sz="2200" baseline="30000" dirty="0">
                <a:latin typeface="Roboto Condensed Light" panose="020B0604020202020204" charset="0"/>
                <a:ea typeface="Roboto Condensed Light" panose="020B0604020202020204" charset="0"/>
              </a:rPr>
              <a:t>8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–10</a:t>
            </a:r>
            <a:r>
              <a:rPr lang="en-US" sz="2200" baseline="30000" dirty="0">
                <a:latin typeface="Roboto Condensed Light" panose="020B0604020202020204" charset="0"/>
                <a:ea typeface="Roboto Condensed Light" panose="020B0604020202020204" charset="0"/>
              </a:rPr>
              <a:t>10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bacilli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i="1" dirty="0">
                <a:latin typeface="Roboto Condensed Light" panose="020B0604020202020204" charset="0"/>
                <a:ea typeface="Roboto Condensed Light" panose="020B0604020202020204" charset="0"/>
              </a:rPr>
              <a:t>1–10 bacilli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2497873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3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5618"/>
            <a:ext cx="9144000" cy="34608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Q2. 	In a patient with typhoid, diagnosis after 15 days of onset of fever is best done by:</a:t>
            </a: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558800" indent="-457200">
              <a:lnSpc>
                <a:spcPct val="150000"/>
              </a:lnSpc>
              <a:spcBef>
                <a:spcPts val="300"/>
              </a:spcBef>
              <a:buFont typeface="Roboto Condensed Light"/>
              <a:buAutoNum type="alphaLcPeriod"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Blood culture</a:t>
            </a:r>
          </a:p>
          <a:p>
            <a:pPr marL="558800" indent="-457200">
              <a:lnSpc>
                <a:spcPct val="150000"/>
              </a:lnSpc>
              <a:spcBef>
                <a:spcPts val="300"/>
              </a:spcBef>
              <a:buFont typeface="Roboto Condensed Light"/>
              <a:buAutoNum type="alphaLcPeriod"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Stool culture</a:t>
            </a:r>
          </a:p>
          <a:p>
            <a:pPr marL="558800" indent="-457200">
              <a:lnSpc>
                <a:spcPct val="150000"/>
              </a:lnSpc>
              <a:spcBef>
                <a:spcPts val="300"/>
              </a:spcBef>
              <a:buFont typeface="Roboto Condensed Light"/>
              <a:buAutoNum type="alphaLcPeriod"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Urine culture</a:t>
            </a:r>
          </a:p>
          <a:p>
            <a:pPr marL="558800" indent="-457200">
              <a:lnSpc>
                <a:spcPct val="150000"/>
              </a:lnSpc>
              <a:spcBef>
                <a:spcPts val="300"/>
              </a:spcBef>
              <a:buFont typeface="Roboto Condensed Light"/>
              <a:buAutoNum type="alphaLcPeriod"/>
            </a:pPr>
            <a:r>
              <a:rPr lang="en-US" sz="2200" dirty="0" err="1">
                <a:latin typeface="Roboto Condensed Light" panose="020B0604020202020204" charset="0"/>
                <a:ea typeface="Roboto Condensed Light" panose="020B0604020202020204" charset="0"/>
              </a:rPr>
              <a:t>Widal</a:t>
            </a: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 test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4006291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3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072675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Questions:</a:t>
            </a: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0" y="1175618"/>
            <a:ext cx="9144000" cy="175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  <a:cs typeface="Times New Roman" panose="02020603050405020304" pitchFamily="18" charset="0"/>
              </a:rPr>
              <a:t>Q3. Antibodies against which of the following antigen appear in typhoid carrier:</a:t>
            </a: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Vi antigen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O antigen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>
                <a:latin typeface="Roboto Condensed Light" panose="020B0604020202020204" charset="0"/>
                <a:ea typeface="Roboto Condensed Light" panose="020B0604020202020204" charset="0"/>
              </a:rPr>
              <a:t>H antigen</a:t>
            </a:r>
          </a:p>
          <a:p>
            <a:pPr marL="558800" indent="-457200">
              <a:lnSpc>
                <a:spcPct val="150000"/>
              </a:lnSpc>
              <a:buFont typeface="Roboto Condensed Light"/>
              <a:buAutoNum type="alphaLcPeriod"/>
            </a:pPr>
            <a:r>
              <a:rPr lang="en-US" sz="2200" dirty="0"/>
              <a:t>Capsular antigen </a:t>
            </a:r>
            <a:endParaRPr lang="en-US" sz="2200" dirty="0">
              <a:latin typeface="Roboto Condensed Light" panose="020B0604020202020204" charset="0"/>
              <a:ea typeface="Roboto Condensed Light" panose="020B0604020202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2467051"/>
            <a:ext cx="8818880" cy="527469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6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i="1" dirty="0">
                <a:latin typeface="Roboto Condensed Light" panose="020B0604020202020204" charset="0"/>
                <a:ea typeface="Roboto Condensed Light" panose="020B0604020202020204" charset="0"/>
              </a:rPr>
              <a:t>Antigenic Classification (Kauffmann–White Scheme)</a:t>
            </a:r>
            <a:endParaRPr lang="en-US" sz="2800" i="1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154101"/>
              </p:ext>
            </p:extLst>
          </p:nvPr>
        </p:nvGraphicFramePr>
        <p:xfrm>
          <a:off x="147321" y="1450742"/>
          <a:ext cx="8849358" cy="27345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64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2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4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41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641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b="0" i="0" u="none" strike="noStrike" cap="non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  <a:sym typeface="Arial"/>
                        </a:rPr>
                        <a:t>Serogroup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Serotype 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O 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600" b="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 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H Ag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42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New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Old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Phase 1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Phase 2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2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A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.Paratyphi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 A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1,2,12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a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[1,5]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17500" algn="l"/>
                        </a:tabLs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4	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B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.Paratyphi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 B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1,4,[5],12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b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1,2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.Typhimurium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1,4, [5],12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i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1,2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48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7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C1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.Paratyphi</a:t>
                      </a: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 C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6,7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+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c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1,5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.Choleraesuis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6,7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c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1,5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16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9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D1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.Typhi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9,12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+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d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i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6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.Enteritidis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1,9,12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g,m</a:t>
                      </a:r>
                      <a:endParaRPr lang="en-IN" sz="1600" b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en-US">
                          <a:solidFill>
                            <a:schemeClr val="dk1"/>
                          </a:solidFill>
                        </a:defRPr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Roboto Condensed Light" panose="020B0604020202020204" charset="0"/>
                          <a:cs typeface="Arial" panose="020B0604020202020204" pitchFamily="34" charset="0"/>
                        </a:rPr>
                        <a:t>[1,7]</a:t>
                      </a:r>
                      <a:endParaRPr lang="en-IN" sz="16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Roboto Condensed Light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406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Molecular Classification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930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N" sz="2200" dirty="0"/>
              <a:t>Genus </a:t>
            </a:r>
            <a:r>
              <a:rPr lang="en-IN" sz="2200" i="1" dirty="0"/>
              <a:t>Salmonella</a:t>
            </a:r>
            <a:r>
              <a:rPr lang="en-IN" sz="2200" dirty="0"/>
              <a:t> consists of 2 species—(1) </a:t>
            </a:r>
            <a:r>
              <a:rPr lang="en-IN" sz="2200" i="1" dirty="0"/>
              <a:t>Salmonella enterica</a:t>
            </a:r>
            <a:r>
              <a:rPr lang="en-IN" sz="2200" dirty="0"/>
              <a:t>, &amp; (2) </a:t>
            </a:r>
            <a:r>
              <a:rPr lang="en-IN" sz="2200" i="1" dirty="0"/>
              <a:t>S. </a:t>
            </a:r>
            <a:r>
              <a:rPr lang="en-IN" sz="2200" i="1" dirty="0" err="1"/>
              <a:t>bongori</a:t>
            </a:r>
            <a:r>
              <a:rPr lang="en-IN" sz="2200" dirty="0"/>
              <a:t>.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Within the species </a:t>
            </a:r>
            <a:r>
              <a:rPr lang="en-IN" sz="2200" i="1" dirty="0"/>
              <a:t>S. </a:t>
            </a:r>
            <a:r>
              <a:rPr lang="en-IN" sz="2200" i="1" dirty="0" err="1"/>
              <a:t>enterica</a:t>
            </a:r>
            <a:r>
              <a:rPr lang="en-IN" sz="2200" dirty="0"/>
              <a:t>, there are six subspecies - </a:t>
            </a:r>
            <a:r>
              <a:rPr lang="en-IN" sz="2200" i="1" dirty="0" err="1"/>
              <a:t>enterica</a:t>
            </a:r>
            <a:r>
              <a:rPr lang="en-IN" sz="2200" i="1" dirty="0"/>
              <a:t>, </a:t>
            </a:r>
            <a:r>
              <a:rPr lang="en-IN" sz="2200" i="1" dirty="0" err="1"/>
              <a:t>salamae</a:t>
            </a:r>
            <a:r>
              <a:rPr lang="en-IN" sz="2200" dirty="0"/>
              <a:t>, </a:t>
            </a:r>
            <a:r>
              <a:rPr lang="en-IN" sz="2200" i="1" dirty="0" err="1"/>
              <a:t>arizonae</a:t>
            </a:r>
            <a:r>
              <a:rPr lang="en-IN" sz="2200" i="1" dirty="0"/>
              <a:t>, </a:t>
            </a:r>
            <a:r>
              <a:rPr lang="en-IN" sz="2200" i="1" dirty="0" err="1"/>
              <a:t>diarizonae</a:t>
            </a:r>
            <a:r>
              <a:rPr lang="en-IN" sz="2200" i="1" dirty="0"/>
              <a:t>, </a:t>
            </a:r>
            <a:r>
              <a:rPr lang="en-IN" sz="2200" i="1" dirty="0" err="1"/>
              <a:t>houtenae</a:t>
            </a:r>
            <a:r>
              <a:rPr lang="en-IN" sz="2200" i="1" dirty="0"/>
              <a:t> </a:t>
            </a:r>
            <a:r>
              <a:rPr lang="en-IN" sz="2200" dirty="0"/>
              <a:t>and </a:t>
            </a:r>
            <a:r>
              <a:rPr lang="en-IN" sz="2200" i="1" dirty="0" err="1"/>
              <a:t>indica</a:t>
            </a:r>
            <a:r>
              <a:rPr lang="en-IN" sz="2200" i="1" dirty="0"/>
              <a:t>.</a:t>
            </a:r>
          </a:p>
          <a:p>
            <a:pPr>
              <a:lnSpc>
                <a:spcPct val="150000"/>
              </a:lnSpc>
            </a:pPr>
            <a:r>
              <a:rPr lang="en-IN" sz="2200" dirty="0"/>
              <a:t>Each subspecies is further differentiated into serotypes (based on O and H antigens as described in the Kauffmann–White scheme)</a:t>
            </a:r>
          </a:p>
        </p:txBody>
      </p:sp>
    </p:spTree>
    <p:extLst>
      <p:ext uri="{BB962C8B-B14F-4D97-AF65-F5344CB8AC3E}">
        <p14:creationId xmlns:p14="http://schemas.microsoft.com/office/powerpoint/2010/main" val="1280645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0" y="392575"/>
            <a:ext cx="689864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3200" dirty="0">
                <a:latin typeface="Roboto Condensed Light" panose="020B0604020202020204" charset="0"/>
                <a:ea typeface="Roboto Condensed Light" panose="020B0604020202020204" charset="0"/>
              </a:rPr>
              <a:t>Nomenclature</a:t>
            </a:r>
            <a:endParaRPr lang="en-US" sz="3200" dirty="0">
              <a:solidFill>
                <a:srgbClr val="FFFF00"/>
              </a:solidFill>
              <a:latin typeface="Roboto Condensed Light" panose="020B0604020202020204" charset="0"/>
              <a:ea typeface="Roboto Condensed Light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12"/>
          <p:cNvSpPr txBox="1">
            <a:spLocks noGrp="1"/>
          </p:cNvSpPr>
          <p:nvPr>
            <p:ph type="body" idx="1"/>
          </p:nvPr>
        </p:nvSpPr>
        <p:spPr>
          <a:xfrm>
            <a:off x="19300" y="1219237"/>
            <a:ext cx="9105400" cy="32260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Taxonomically, the correct nomenclature of the members of salmonellae is very much complicated, </a:t>
            </a:r>
          </a:p>
          <a:p>
            <a:pPr>
              <a:lnSpc>
                <a:spcPct val="150000"/>
              </a:lnSpc>
            </a:pPr>
            <a:r>
              <a:rPr lang="en-US" sz="2200" dirty="0"/>
              <a:t>E.g. </a:t>
            </a:r>
            <a:r>
              <a:rPr lang="en-US" sz="2200" i="1" dirty="0"/>
              <a:t>Salmonella</a:t>
            </a:r>
            <a:r>
              <a:rPr lang="en-US" sz="2200" dirty="0"/>
              <a:t> species </a:t>
            </a:r>
            <a:r>
              <a:rPr lang="en-US" sz="2200" i="1" dirty="0" err="1"/>
              <a:t>enterica</a:t>
            </a:r>
            <a:r>
              <a:rPr lang="en-US" sz="2200" dirty="0"/>
              <a:t> subspecies </a:t>
            </a:r>
            <a:r>
              <a:rPr lang="en-US" sz="2200" i="1" dirty="0" err="1"/>
              <a:t>enterica</a:t>
            </a:r>
            <a:r>
              <a:rPr lang="en-US" sz="2200" dirty="0"/>
              <a:t> serotype </a:t>
            </a:r>
            <a:r>
              <a:rPr lang="en-US" sz="2200" dirty="0" err="1"/>
              <a:t>Typhi</a:t>
            </a:r>
            <a:r>
              <a:rPr lang="en-US" sz="2200" dirty="0"/>
              <a:t>.</a:t>
            </a:r>
            <a:endParaRPr lang="en-IN" sz="2200" dirty="0"/>
          </a:p>
        </p:txBody>
      </p:sp>
    </p:spTree>
    <p:extLst>
      <p:ext uri="{BB962C8B-B14F-4D97-AF65-F5344CB8AC3E}">
        <p14:creationId xmlns:p14="http://schemas.microsoft.com/office/powerpoint/2010/main" val="29920906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</TotalTime>
  <Words>3088</Words>
  <Application>Microsoft Office PowerPoint</Application>
  <PresentationFormat>On-screen Show (16:9)</PresentationFormat>
  <Paragraphs>379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Wingdings</vt:lpstr>
      <vt:lpstr>Arial</vt:lpstr>
      <vt:lpstr>Roboto Condensed Light</vt:lpstr>
      <vt:lpstr>Calibri Light</vt:lpstr>
      <vt:lpstr>Courier New</vt:lpstr>
      <vt:lpstr>Calibri</vt:lpstr>
      <vt:lpstr>Retrospect</vt:lpstr>
      <vt:lpstr>Enteric Fever</vt:lpstr>
      <vt:lpstr>Learning objectives</vt:lpstr>
      <vt:lpstr>INTRODUCTION</vt:lpstr>
      <vt:lpstr>CLASSIFICATION AND NOMENCLATURE</vt:lpstr>
      <vt:lpstr>CLASSIFICATION AND NOMENCLATURE</vt:lpstr>
      <vt:lpstr>Clinical Classification</vt:lpstr>
      <vt:lpstr>Antigenic Classification (Kauffmann–White Scheme)</vt:lpstr>
      <vt:lpstr>Molecular Classification</vt:lpstr>
      <vt:lpstr>Nomenclature</vt:lpstr>
      <vt:lpstr>ANTIGENIC STRUCTURE</vt:lpstr>
      <vt:lpstr>ANTIGENIC STRUCTURE</vt:lpstr>
      <vt:lpstr>Difference between somatic (O) and flagellar (H)  antigen</vt:lpstr>
      <vt:lpstr>Vi Antigen</vt:lpstr>
      <vt:lpstr>Vi Antigen (Cont..)</vt:lpstr>
      <vt:lpstr>TYPHOIDAL SALMONELLA</vt:lpstr>
      <vt:lpstr>TYPHOIDAL SALMONELLA</vt:lpstr>
      <vt:lpstr>Pathogenesis</vt:lpstr>
      <vt:lpstr>Pathogenesis (Cont..)</vt:lpstr>
      <vt:lpstr>Pathogenesis (Cont..)</vt:lpstr>
      <vt:lpstr>Clinical Manifestations of Enteric Fever</vt:lpstr>
      <vt:lpstr>Clinical Manifestations of Enteric Fever (Cont..)</vt:lpstr>
      <vt:lpstr>Epidemiology</vt:lpstr>
      <vt:lpstr>Epidemiology (Cont..)</vt:lpstr>
      <vt:lpstr>Epidemiology (Cont..)</vt:lpstr>
      <vt:lpstr>Epidemiology (Cont..)</vt:lpstr>
      <vt:lpstr>Epidemiology (Cont..)</vt:lpstr>
      <vt:lpstr>Laboratory diagnosis (Cont..)</vt:lpstr>
      <vt:lpstr>Laboratory diagnosis (Cont..)</vt:lpstr>
      <vt:lpstr>Laboratory diagnosis (Cont..)</vt:lpstr>
      <vt:lpstr>Laboratory diagnosis (Cont..)</vt:lpstr>
      <vt:lpstr>Laboratory diagnosis (Cont..)</vt:lpstr>
      <vt:lpstr>Laboratory diagnosis (Cont..)</vt:lpstr>
      <vt:lpstr>Laboratory diagnosis (Cont..) </vt:lpstr>
      <vt:lpstr>Laboratory diagnosis (Cont..)</vt:lpstr>
      <vt:lpstr>Laboratory diagnosis – Widal test (Cont..)</vt:lpstr>
      <vt:lpstr>Laboratory diagnosis – Widal test (Cont..)</vt:lpstr>
      <vt:lpstr>Laboratory diagnosis - Interpretation of Widal test</vt:lpstr>
      <vt:lpstr>Laboratory diagnosis – Widal test (Cont..)</vt:lpstr>
      <vt:lpstr>Laboratory diagnosis – Widal test (Cont..)</vt:lpstr>
      <vt:lpstr>Laboratory diagnosis – Widal test (Cont..)</vt:lpstr>
      <vt:lpstr>Laboratory diagnosis – Widal test (Cont..)</vt:lpstr>
      <vt:lpstr>Laboratory diagnosis (Cont..)</vt:lpstr>
      <vt:lpstr>Laboratory diagnosis (Cont..)</vt:lpstr>
      <vt:lpstr>Laboratory diagnosis (Cont..)</vt:lpstr>
      <vt:lpstr>Treatment</vt:lpstr>
      <vt:lpstr>Treatment (Cont..)</vt:lpstr>
      <vt:lpstr>Treatment (Cont..)</vt:lpstr>
      <vt:lpstr>Drug Resistance in Typhoidal Salmonellae</vt:lpstr>
      <vt:lpstr>Prophylaxis</vt:lpstr>
      <vt:lpstr>Control of Reservoir</vt:lpstr>
      <vt:lpstr>Control of Reservoir (Cont..)</vt:lpstr>
      <vt:lpstr>Control of Reservoir (Cont..)</vt:lpstr>
      <vt:lpstr>Control of Reservoir (Cont..)</vt:lpstr>
      <vt:lpstr>Vaccines for Typhoid Fever</vt:lpstr>
      <vt:lpstr>Vaccines for Typhoid Fever (Cont..)</vt:lpstr>
      <vt:lpstr>Vaccines for Typhoid Fever (Cont..)</vt:lpstr>
      <vt:lpstr>Vaccines for Typhoid Fever (Cont..)</vt:lpstr>
      <vt:lpstr>NON - TYPHOIDAL SALMONELLA</vt:lpstr>
      <vt:lpstr>NON - TYPHOIDAL SALMONELLA</vt:lpstr>
      <vt:lpstr>NON - TYPHOIDAL SALMONELLA</vt:lpstr>
      <vt:lpstr>Questions:</vt:lpstr>
      <vt:lpstr>Questions:</vt:lpstr>
      <vt:lpstr>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History</dc:title>
  <cp:lastModifiedBy>Himani Pandya</cp:lastModifiedBy>
  <cp:revision>663</cp:revision>
  <dcterms:modified xsi:type="dcterms:W3CDTF">2021-09-13T06:55:46Z</dcterms:modified>
</cp:coreProperties>
</file>