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8"/>
  </p:notesMasterIdLst>
  <p:sldIdLst>
    <p:sldId id="256" r:id="rId2"/>
    <p:sldId id="257" r:id="rId3"/>
    <p:sldId id="3792" r:id="rId4"/>
    <p:sldId id="4113" r:id="rId5"/>
    <p:sldId id="4160" r:id="rId6"/>
    <p:sldId id="3652" r:id="rId7"/>
    <p:sldId id="4161" r:id="rId8"/>
    <p:sldId id="4162" r:id="rId9"/>
    <p:sldId id="4163" r:id="rId10"/>
    <p:sldId id="4164" r:id="rId11"/>
    <p:sldId id="4165" r:id="rId12"/>
    <p:sldId id="4166" r:id="rId13"/>
    <p:sldId id="4167" r:id="rId14"/>
    <p:sldId id="4168" r:id="rId15"/>
    <p:sldId id="4169" r:id="rId16"/>
    <p:sldId id="4170" r:id="rId17"/>
    <p:sldId id="4172" r:id="rId18"/>
    <p:sldId id="4171" r:id="rId19"/>
    <p:sldId id="4173" r:id="rId20"/>
    <p:sldId id="4174" r:id="rId21"/>
    <p:sldId id="4175" r:id="rId22"/>
    <p:sldId id="4176" r:id="rId23"/>
    <p:sldId id="4177" r:id="rId24"/>
    <p:sldId id="4178" r:id="rId25"/>
    <p:sldId id="4179" r:id="rId26"/>
    <p:sldId id="4180" r:id="rId27"/>
    <p:sldId id="4181" r:id="rId28"/>
    <p:sldId id="4182" r:id="rId29"/>
    <p:sldId id="4183" r:id="rId30"/>
    <p:sldId id="4184" r:id="rId31"/>
    <p:sldId id="4185" r:id="rId32"/>
    <p:sldId id="4186" r:id="rId33"/>
    <p:sldId id="4187" r:id="rId34"/>
    <p:sldId id="4188" r:id="rId35"/>
    <p:sldId id="4189" r:id="rId36"/>
    <p:sldId id="4190" r:id="rId37"/>
    <p:sldId id="4191" r:id="rId38"/>
    <p:sldId id="4201" r:id="rId39"/>
    <p:sldId id="4202" r:id="rId40"/>
    <p:sldId id="4192" r:id="rId41"/>
    <p:sldId id="4193" r:id="rId42"/>
    <p:sldId id="4203" r:id="rId43"/>
    <p:sldId id="4204" r:id="rId44"/>
    <p:sldId id="4194" r:id="rId45"/>
    <p:sldId id="4195" r:id="rId46"/>
    <p:sldId id="4196" r:id="rId47"/>
    <p:sldId id="4197" r:id="rId48"/>
    <p:sldId id="4198" r:id="rId49"/>
    <p:sldId id="4199" r:id="rId50"/>
    <p:sldId id="4200" r:id="rId51"/>
    <p:sldId id="4205" r:id="rId52"/>
    <p:sldId id="4206" r:id="rId53"/>
    <p:sldId id="4207" r:id="rId54"/>
    <p:sldId id="4208" r:id="rId55"/>
    <p:sldId id="4209" r:id="rId56"/>
    <p:sldId id="4210" r:id="rId57"/>
    <p:sldId id="4221" r:id="rId58"/>
    <p:sldId id="4211" r:id="rId59"/>
    <p:sldId id="4212" r:id="rId60"/>
    <p:sldId id="4213" r:id="rId61"/>
    <p:sldId id="4214" r:id="rId62"/>
    <p:sldId id="4215" r:id="rId63"/>
    <p:sldId id="4216" r:id="rId64"/>
    <p:sldId id="4217" r:id="rId65"/>
    <p:sldId id="4218" r:id="rId66"/>
    <p:sldId id="4225" r:id="rId67"/>
    <p:sldId id="4219" r:id="rId68"/>
    <p:sldId id="4220" r:id="rId69"/>
    <p:sldId id="4222" r:id="rId70"/>
    <p:sldId id="4223" r:id="rId71"/>
    <p:sldId id="4224" r:id="rId72"/>
    <p:sldId id="4226" r:id="rId73"/>
    <p:sldId id="4227" r:id="rId74"/>
    <p:sldId id="4228" r:id="rId75"/>
    <p:sldId id="4229" r:id="rId76"/>
    <p:sldId id="4230" r:id="rId77"/>
    <p:sldId id="4231" r:id="rId78"/>
    <p:sldId id="4232" r:id="rId79"/>
    <p:sldId id="4233" r:id="rId80"/>
    <p:sldId id="4234" r:id="rId81"/>
    <p:sldId id="4235" r:id="rId82"/>
    <p:sldId id="4236" r:id="rId83"/>
    <p:sldId id="4237" r:id="rId84"/>
    <p:sldId id="4238" r:id="rId85"/>
    <p:sldId id="4239" r:id="rId86"/>
    <p:sldId id="4240" r:id="rId87"/>
    <p:sldId id="4241" r:id="rId88"/>
    <p:sldId id="4242" r:id="rId89"/>
    <p:sldId id="4243" r:id="rId90"/>
    <p:sldId id="4244" r:id="rId91"/>
    <p:sldId id="4245" r:id="rId92"/>
    <p:sldId id="4247" r:id="rId93"/>
    <p:sldId id="4246" r:id="rId94"/>
    <p:sldId id="4248" r:id="rId95"/>
    <p:sldId id="4249" r:id="rId96"/>
    <p:sldId id="4250" r:id="rId97"/>
    <p:sldId id="4251" r:id="rId98"/>
    <p:sldId id="4252" r:id="rId99"/>
    <p:sldId id="4253" r:id="rId100"/>
    <p:sldId id="4254" r:id="rId101"/>
    <p:sldId id="4255" r:id="rId102"/>
    <p:sldId id="4256" r:id="rId103"/>
    <p:sldId id="4257" r:id="rId104"/>
    <p:sldId id="4258" r:id="rId105"/>
    <p:sldId id="4159" r:id="rId106"/>
    <p:sldId id="4259" r:id="rId107"/>
  </p:sldIdLst>
  <p:sldSz cx="9144000" cy="5143500" type="screen16x9"/>
  <p:notesSz cx="6858000" cy="9144000"/>
  <p:embeddedFontLst>
    <p:embeddedFont>
      <p:font typeface="Roboto Condensed Light" panose="02000000000000000000" pitchFamily="2" charset="0"/>
      <p:regular r:id="rId109"/>
      <p:bold r:id="rId110"/>
      <p:italic r:id="rId111"/>
      <p:boldItalic r:id="rId112"/>
    </p:embeddedFont>
    <p:embeddedFont>
      <p:font typeface="Trebuchet MS" panose="020B0603020202020204" pitchFamily="34" charset="0"/>
      <p:regular r:id="rId113"/>
      <p:bold r:id="rId114"/>
      <p:italic r:id="rId115"/>
      <p:boldItalic r:id="rId116"/>
    </p:embeddedFont>
    <p:embeddedFont>
      <p:font typeface="Wingdings 3" panose="05040102010807070707" pitchFamily="18" charset="2"/>
      <p:regular r:id="rId1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950EDE-842A-4D4B-8FDC-871F3C1C1B73}">
  <a:tblStyle styleId="{AF950EDE-842A-4D4B-8FDC-871F3C1C1B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162" autoAdjust="0"/>
  </p:normalViewPr>
  <p:slideViewPr>
    <p:cSldViewPr snapToGrid="0">
      <p:cViewPr varScale="1">
        <p:scale>
          <a:sx n="89" d="100"/>
          <a:sy n="89" d="100"/>
        </p:scale>
        <p:origin x="656" y="56"/>
      </p:cViewPr>
      <p:guideLst/>
    </p:cSldViewPr>
  </p:slideViewPr>
  <p:outlineViewPr>
    <p:cViewPr>
      <p:scale>
        <a:sx n="33" d="100"/>
        <a:sy n="33" d="100"/>
      </p:scale>
      <p:origin x="0" y="-139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9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4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5.fntdata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6.fntdata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2.fntdata"/><Relationship Id="rId115" Type="http://schemas.openxmlformats.org/officeDocument/2006/relationships/font" Target="fonts/font7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3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9381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06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53082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7341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68544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60175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92635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49443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28525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50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144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185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875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196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386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083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715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090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89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511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9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771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224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962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329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311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363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982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5075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10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850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38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4957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999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837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858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2421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2120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5181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1937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90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667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2405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4869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0159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7199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6665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156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6754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7287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432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76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1109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9218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8944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1094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3944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4998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995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6926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483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7829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61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3488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0664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7064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8327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1058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3568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5678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3584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3252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945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41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7001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4821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56121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9573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52385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06279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11765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3897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22958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1855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291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2238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30976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0132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5520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7641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39851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78527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94939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4720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28764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58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51940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27699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40988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23176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27651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18671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73061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22849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4494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16377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61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691409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764704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937065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983054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4729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87138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567858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746219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6E9AD7F-ED11-48BF-AAB3-FFE3C5DB4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2759" y="3354883"/>
            <a:ext cx="1063409" cy="69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7A30C9-F99E-4834-BD21-2E7D64E678E9}"/>
              </a:ext>
            </a:extLst>
          </p:cNvPr>
          <p:cNvSpPr txBox="1"/>
          <p:nvPr userDrawn="1"/>
        </p:nvSpPr>
        <p:spPr>
          <a:xfrm>
            <a:off x="274321" y="4841875"/>
            <a:ext cx="645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Essentials of Medical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Microbiology by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Apurba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Sastry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©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Jaypee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Brothers Medical Publishers</a:t>
            </a:r>
            <a:endParaRPr lang="en-IN" sz="11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CD6433-F5A7-4784-BA73-598A21C2EF9C}"/>
              </a:ext>
            </a:extLst>
          </p:cNvPr>
          <p:cNvCxnSpPr>
            <a:cxnSpLocks/>
          </p:cNvCxnSpPr>
          <p:nvPr userDrawn="1"/>
        </p:nvCxnSpPr>
        <p:spPr>
          <a:xfrm>
            <a:off x="0" y="4750925"/>
            <a:ext cx="6888480" cy="123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6DE282A-54C4-4560-93FF-73C15596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1433" y="139461"/>
            <a:ext cx="884735" cy="5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0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9B9B904-7092-4B14-9B1D-D43DB22F7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1433" y="139461"/>
            <a:ext cx="884735" cy="5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1512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660365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528543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75350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40115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049312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74703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140354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216651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407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transition>
    <p:fade thruBlk="1"/>
  </p:transition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578644" y="1060270"/>
            <a:ext cx="3671887" cy="18329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50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Tuberculosis </a:t>
            </a:r>
            <a:endParaRPr lang="en-US" sz="5000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84;p11">
            <a:extLst>
              <a:ext uri="{FF2B5EF4-FFF2-40B4-BE49-F238E27FC236}">
                <a16:creationId xmlns:a16="http://schemas.microsoft.com/office/drawing/2014/main" id="{56106C32-3E74-46C2-A60F-C4C13A8CCC92}"/>
              </a:ext>
            </a:extLst>
          </p:cNvPr>
          <p:cNvSpPr txBox="1">
            <a:spLocks/>
          </p:cNvSpPr>
          <p:nvPr/>
        </p:nvSpPr>
        <p:spPr>
          <a:xfrm>
            <a:off x="2321720" y="3421242"/>
            <a:ext cx="5403056" cy="13239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2pPr>
            <a:lvl3pPr lvl="2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3pPr>
            <a:lvl4pPr lvl="3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4pPr>
            <a:lvl5pPr lvl="4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5pPr>
            <a:lvl6pPr lvl="5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6pPr>
            <a:lvl7pPr lvl="6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7pPr>
            <a:lvl8pPr lvl="7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8pPr>
            <a:lvl9pPr lvl="8" algn="ctr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Dr Nidhi </a:t>
            </a:r>
            <a:r>
              <a:rPr lang="en-US" sz="2800" b="1" dirty="0" err="1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Bhalodia</a:t>
            </a:r>
            <a:endParaRPr lang="en-US" sz="2800" b="1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Assistant professor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Microbiology </a:t>
            </a:r>
            <a:endParaRPr lang="en-US" sz="2800" b="1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Antigenic Structure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5877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2. </a:t>
            </a:r>
            <a:r>
              <a:rPr lang="en-US" sz="2200" b="1" dirty="0"/>
              <a:t>Cytoplasmic (soluble) antigens: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These include antigen 5, antigen 6, antigen 60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Used in </a:t>
            </a:r>
            <a:r>
              <a:rPr lang="en-IN" sz="2200" dirty="0" err="1"/>
              <a:t>serodiagnosis</a:t>
            </a:r>
            <a:r>
              <a:rPr lang="en-IN" sz="2200" dirty="0"/>
              <a:t> of tuberculosis.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3367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4. Rapid Growers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i="1" dirty="0"/>
              <a:t>M. </a:t>
            </a:r>
            <a:r>
              <a:rPr lang="en-IN" sz="2200" b="1" i="1" dirty="0" err="1"/>
              <a:t>fortuitum</a:t>
            </a:r>
            <a:r>
              <a:rPr lang="en-IN" sz="2200" b="1" i="1" dirty="0"/>
              <a:t> </a:t>
            </a:r>
            <a:r>
              <a:rPr lang="en-IN" sz="2200" i="1" dirty="0"/>
              <a:t>and </a:t>
            </a:r>
            <a:r>
              <a:rPr lang="en-IN" sz="2200" b="1" i="1" dirty="0"/>
              <a:t>M. </a:t>
            </a:r>
            <a:r>
              <a:rPr lang="en-IN" sz="2200" b="1" i="1" dirty="0" err="1"/>
              <a:t>chelonae</a:t>
            </a:r>
            <a:r>
              <a:rPr lang="en-IN" sz="2200" i="1" dirty="0"/>
              <a:t>: </a:t>
            </a:r>
            <a:r>
              <a:rPr lang="en-IN" sz="2200" dirty="0"/>
              <a:t>post-trauma injection abscess and catheter-related infections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</a:t>
            </a:r>
            <a:r>
              <a:rPr lang="en-IN" sz="2200" b="1" i="1" dirty="0"/>
              <a:t>M. </a:t>
            </a:r>
            <a:r>
              <a:rPr lang="en-IN" sz="2200" b="1" i="1" dirty="0" err="1"/>
              <a:t>abscessus</a:t>
            </a:r>
            <a:r>
              <a:rPr lang="en-IN" sz="2200" i="1" dirty="0"/>
              <a:t>: </a:t>
            </a:r>
            <a:r>
              <a:rPr lang="en-IN" sz="2200" dirty="0"/>
              <a:t>pulmonary infection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6842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of nontuberculous</a:t>
            </a:r>
            <a:b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mycobacteria (NTM)</a:t>
            </a:r>
            <a:endParaRPr lang="en-US" sz="24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101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60635"/>
              </p:ext>
            </p:extLst>
          </p:nvPr>
        </p:nvGraphicFramePr>
        <p:xfrm>
          <a:off x="1097280" y="1323023"/>
          <a:ext cx="6949440" cy="3444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9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210">
                <a:tc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Disease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Organisms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Pulmonary infection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avium-intracellulare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(MAC), 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kansasii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, 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xenopi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, 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malmoense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, 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szulgai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, 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abscessus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Lymph node infection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avium-intracellulare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(MAC)</a:t>
                      </a:r>
                    </a:p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scrofulaceum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—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causes scrofula</a:t>
                      </a:r>
                    </a:p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malmoense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Cutaneous infection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marinum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—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causes swimming pool or fish tank granuloma</a:t>
                      </a:r>
                    </a:p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ulcerans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—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causes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Buruli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ulcer</a:t>
                      </a:r>
                    </a:p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abscessus</a:t>
                      </a:r>
                      <a:endParaRPr lang="en-US" sz="1400" b="0" i="1" u="none" strike="noStrike" cap="none" baseline="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+mn-cs"/>
                        <a:sym typeface="Arial"/>
                      </a:endParaRPr>
                    </a:p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fortuitum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and 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chelonae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—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cause</a:t>
                      </a:r>
                    </a:p>
                    <a:p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injection abscess</a:t>
                      </a:r>
                    </a:p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avium-intracellulare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(MAC)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Disseminated infection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avium-intracellulare</a:t>
                      </a:r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(MAC)</a:t>
                      </a:r>
                    </a:p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M. </a:t>
                      </a:r>
                      <a:r>
                        <a:rPr lang="en-US" sz="1400" b="0" i="1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kansasii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6130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Specimens: </a:t>
            </a:r>
            <a:r>
              <a:rPr lang="en-US" sz="2200" dirty="0"/>
              <a:t>Sputum, lymph node aspirate, pus or exudate, biopsy from skin lesions are the usual specimens - depending on type of infection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Microscopy by ZN staining: </a:t>
            </a:r>
            <a:r>
              <a:rPr lang="en-US" sz="2200" dirty="0"/>
              <a:t>Shows red acid-fast bacilli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Culture on LJ media: </a:t>
            </a:r>
            <a:r>
              <a:rPr lang="en-US" sz="2200" dirty="0"/>
              <a:t>Several species of NTM grow well on LJ medium.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3519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Pigment production: </a:t>
            </a:r>
            <a:r>
              <a:rPr lang="en-US" sz="2200" dirty="0"/>
              <a:t>LJ media - incubated in dark and light separately for distinguishing - </a:t>
            </a:r>
            <a:r>
              <a:rPr lang="en-US" sz="2200" dirty="0" err="1"/>
              <a:t>photochromogens</a:t>
            </a:r>
            <a:r>
              <a:rPr lang="en-US" sz="2200" dirty="0"/>
              <a:t> and </a:t>
            </a:r>
            <a:r>
              <a:rPr lang="en-US" sz="2200" dirty="0" err="1"/>
              <a:t>scotochromogens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/>
              <a:t>Identification: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Negative for MPT64 antigen by ICT: differentiating it from </a:t>
            </a:r>
            <a:r>
              <a:rPr lang="en-US" sz="2200" i="1" dirty="0"/>
              <a:t>M. tuberculosis.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Newer methods: MALDI-TOF and PCR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2357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Treatment of Nontuberculous mycobacteria infections</a:t>
            </a:r>
            <a:endParaRPr lang="en-US" sz="28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M. </a:t>
            </a:r>
            <a:r>
              <a:rPr lang="en-US" sz="2200" i="1" dirty="0" err="1"/>
              <a:t>avium</a:t>
            </a:r>
            <a:r>
              <a:rPr lang="en-US" sz="2200" dirty="0" err="1"/>
              <a:t>-</a:t>
            </a:r>
            <a:r>
              <a:rPr lang="en-US" sz="2200" i="1" dirty="0" err="1"/>
              <a:t>intracellulare</a:t>
            </a:r>
            <a:r>
              <a:rPr lang="en-US" sz="2200" i="1" dirty="0"/>
              <a:t> </a:t>
            </a:r>
            <a:r>
              <a:rPr lang="en-US" sz="2200" dirty="0"/>
              <a:t>complex (MAC), </a:t>
            </a:r>
            <a:r>
              <a:rPr lang="en-US" sz="2200" i="1" dirty="0"/>
              <a:t>M. </a:t>
            </a:r>
            <a:r>
              <a:rPr lang="en-US" sz="2200" i="1" dirty="0" err="1"/>
              <a:t>kansasii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M. </a:t>
            </a:r>
            <a:r>
              <a:rPr lang="en-US" sz="2200" i="1" dirty="0" err="1"/>
              <a:t>marinum</a:t>
            </a:r>
            <a:r>
              <a:rPr lang="en-US" sz="2200" i="1" dirty="0"/>
              <a:t> </a:t>
            </a:r>
            <a:r>
              <a:rPr lang="en-US" sz="2200" dirty="0"/>
              <a:t>infections - multidrug therapy with macrolide (clarithromycin or azithromycin), ethambutol, and a </a:t>
            </a:r>
            <a:r>
              <a:rPr lang="en-US" sz="2200" dirty="0" err="1"/>
              <a:t>rifamycin</a:t>
            </a:r>
            <a:r>
              <a:rPr lang="en-US" sz="2200" dirty="0"/>
              <a:t> (rifampin or </a:t>
            </a:r>
            <a:r>
              <a:rPr lang="en-US" sz="2200" dirty="0" err="1"/>
              <a:t>rifabutin</a:t>
            </a:r>
            <a:r>
              <a:rPr lang="en-US" sz="22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NTM - resistant to most of the first and second-line </a:t>
            </a:r>
            <a:r>
              <a:rPr lang="en-US" sz="2200" dirty="0" err="1"/>
              <a:t>antitubercular</a:t>
            </a:r>
            <a:r>
              <a:rPr lang="en-US" sz="2200" dirty="0"/>
              <a:t> drugs.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9738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5618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Q1. Positive tuberculin skin test is indicated by an area of induration of:</a:t>
            </a:r>
            <a:endParaRPr lang="en-US" sz="2200" i="1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&lt;5 mm in diameter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6–9 mm in diameter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No induration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≥10 mm in diameter</a:t>
            </a:r>
            <a:endParaRPr lang="en-US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105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0" y="3675448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5618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Q2. Survival of M. tuberculosis inside the macrophages is due to:</a:t>
            </a:r>
            <a:endParaRPr lang="en-US" sz="2200" i="1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Inhibition of entry into the host cell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Inhibition of entry into the phagosome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Inhibition of phagosome-lysosome fusion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Inhibits degradation by lysosomal enzymes</a:t>
            </a:r>
            <a:endParaRPr lang="en-US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106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0" y="3058187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Cell wall of M. tuberculosis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322" y="1566843"/>
            <a:ext cx="4531096" cy="27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5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Pathogenesis 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Source of Infection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Human - cases of pulmonary tuberculosis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Bovine source (unpasteurized infected milk)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83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Pathogenesis 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Mode of Transmission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Air-borne: </a:t>
            </a:r>
            <a:r>
              <a:rPr lang="en-US" sz="2200" dirty="0"/>
              <a:t>Inhalation of </a:t>
            </a:r>
            <a:r>
              <a:rPr lang="en-US" sz="2200" b="1" dirty="0"/>
              <a:t>aerosols</a:t>
            </a:r>
            <a:r>
              <a:rPr lang="en-US" sz="2200" dirty="0"/>
              <a:t> - coughing, sneezing, or speaking of infected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Tiny dry droplet nuclei (&lt;5 </a:t>
            </a:r>
            <a:r>
              <a:rPr lang="en-US" sz="2200" dirty="0" err="1"/>
              <a:t>μm</a:t>
            </a:r>
            <a:r>
              <a:rPr lang="en-US" sz="2200" dirty="0"/>
              <a:t> size) - suspended in the air for several hours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Other modes of transmission - rare, such as: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Inoculation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Ingestion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46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Pathogenesis 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Risk Factors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Sputum positive patients with Bacillary load at least 10</a:t>
            </a:r>
            <a:r>
              <a:rPr lang="en-IN" sz="2200" baseline="30000" dirty="0"/>
              <a:t>4 </a:t>
            </a:r>
            <a:r>
              <a:rPr lang="en-IN" sz="2200" dirty="0"/>
              <a:t>bacilli/mL</a:t>
            </a:r>
          </a:p>
          <a:p>
            <a:pPr>
              <a:lnSpc>
                <a:spcPct val="150000"/>
              </a:lnSpc>
            </a:pPr>
            <a:r>
              <a:rPr lang="en-IN" sz="2200" dirty="0" err="1"/>
              <a:t>Cavitary</a:t>
            </a:r>
            <a:r>
              <a:rPr lang="en-IN" sz="2200" dirty="0"/>
              <a:t> lesions in lung - more bacillary load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Overcrowding</a:t>
            </a:r>
            <a:r>
              <a:rPr lang="en-IN" sz="2200" dirty="0"/>
              <a:t> in poorly ventilated rooms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Low cell-mediated immunity </a:t>
            </a:r>
            <a:r>
              <a:rPr lang="en-IN" sz="2200" dirty="0"/>
              <a:t>– HIV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86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Pathogenesis 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Risk Factors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Other comorbid conditions </a:t>
            </a:r>
            <a:r>
              <a:rPr lang="en-IN" sz="2200" dirty="0"/>
              <a:t>- Post-silicosis, </a:t>
            </a:r>
            <a:r>
              <a:rPr lang="en-IN" sz="2200" dirty="0" err="1"/>
              <a:t>postransplantation</a:t>
            </a:r>
            <a:r>
              <a:rPr lang="en-IN" sz="2200" dirty="0"/>
              <a:t>, </a:t>
            </a:r>
            <a:r>
              <a:rPr lang="en-IN" sz="2200" dirty="0" err="1"/>
              <a:t>hemodialysis</a:t>
            </a:r>
            <a:r>
              <a:rPr lang="en-IN" sz="2200" dirty="0"/>
              <a:t>, diabetes, IV drug abuse, smoking, etc.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Age: </a:t>
            </a:r>
            <a:r>
              <a:rPr lang="en-IN" sz="2200" dirty="0"/>
              <a:t>Late adolescence and early adulthood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Sex: </a:t>
            </a:r>
            <a:r>
              <a:rPr lang="en-IN" sz="2200" dirty="0"/>
              <a:t>women at 25–34 years, men in older ages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32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Pathogenesis -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Sequence of Pathogenic Events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Droplet nuclei </a:t>
            </a:r>
            <a:r>
              <a:rPr lang="en-IN" sz="2200" dirty="0"/>
              <a:t>inhaled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Majority trapped in upper airways and expelled out &amp; usually &lt;10% reach the alveoli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Adhesion to macrophages - </a:t>
            </a:r>
            <a:r>
              <a:rPr lang="en-IN" sz="2200" dirty="0" err="1"/>
              <a:t>lipoarabinomannan</a:t>
            </a:r>
            <a:r>
              <a:rPr lang="en-IN" sz="2200" dirty="0"/>
              <a:t> (LAM) binds to complement receptors and mannose receptors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internalization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06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Pathogenesis -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Sequence of Pathogenic Events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Phagocytosis by macrophages - enhanced by </a:t>
            </a:r>
            <a:r>
              <a:rPr lang="en-IN" sz="2200" dirty="0"/>
              <a:t>complement (C3b) mediated opsonisation of bacilli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Survival inside the macrophages -  </a:t>
            </a:r>
            <a:r>
              <a:rPr lang="en-IN" sz="2200" dirty="0"/>
              <a:t>cell wall LAM impairs phagosome-lysosome fusion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replicate inside the macrophage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macrophage ruptures &amp; releases bacilli – cycle continues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03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Host Immune Response - 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Cell-mediated Immune Response</a:t>
            </a:r>
            <a:endParaRPr lang="en-US" sz="2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Macrophages present the mycobacterial antigens to T</a:t>
            </a:r>
            <a:r>
              <a:rPr lang="en-US" sz="2200" baseline="-25000" dirty="0"/>
              <a:t>H</a:t>
            </a:r>
            <a:r>
              <a:rPr lang="en-US" sz="2200" dirty="0"/>
              <a:t> (T helper) cells - T</a:t>
            </a:r>
            <a:r>
              <a:rPr lang="en-US" sz="2200" baseline="-25000" dirty="0"/>
              <a:t>H</a:t>
            </a:r>
            <a:r>
              <a:rPr lang="en-US" sz="2200" dirty="0"/>
              <a:t>1and T</a:t>
            </a:r>
            <a:r>
              <a:rPr lang="en-US" sz="2200" baseline="-25000" dirty="0"/>
              <a:t>H</a:t>
            </a:r>
            <a:r>
              <a:rPr lang="en-US" sz="2200" dirty="0"/>
              <a:t>2 subsets.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TH1 cells release - IL-2 and IFN-γ - activate monocytes and macrophages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Activation of T</a:t>
            </a:r>
            <a:r>
              <a:rPr lang="en-US" sz="2200" baseline="-25000" dirty="0"/>
              <a:t>H</a:t>
            </a:r>
            <a:r>
              <a:rPr lang="en-US" sz="2200" dirty="0"/>
              <a:t>1 cells - development of two host responses: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1. A macrophage-activating response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2. Tissue-damaging response. 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460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dirty="0">
                <a:latin typeface="Roboto Condensed Light" panose="020B0604020202020204" charset="0"/>
                <a:ea typeface="Roboto Condensed Light" panose="020B0604020202020204" charset="0"/>
              </a:rPr>
              <a:t>Host Immune Response - </a:t>
            </a:r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Cell-mediated Immune Response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1. A macrophage-activating response: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IFN γ activates macrophages</a:t>
            </a:r>
            <a:endParaRPr lang="en-IN" sz="2200" b="1" dirty="0"/>
          </a:p>
          <a:p>
            <a:pPr>
              <a:lnSpc>
                <a:spcPct val="150000"/>
              </a:lnSpc>
            </a:pPr>
            <a:r>
              <a:rPr lang="en-IN" sz="2200" b="1" dirty="0"/>
              <a:t>Tubercles: </a:t>
            </a:r>
            <a:r>
              <a:rPr lang="en-IN" sz="2200" dirty="0"/>
              <a:t>a </a:t>
            </a:r>
            <a:r>
              <a:rPr lang="en-IN" sz="2200" dirty="0" err="1"/>
              <a:t>favorable</a:t>
            </a:r>
            <a:r>
              <a:rPr lang="en-IN" sz="2200" dirty="0"/>
              <a:t> sign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/>
              <a:t>Hard tubercles</a:t>
            </a:r>
            <a:r>
              <a:rPr lang="en-IN" sz="2200" dirty="0"/>
              <a:t>: initially hard </a:t>
            </a:r>
            <a:r>
              <a:rPr lang="en-IN" sz="2200" b="1" dirty="0"/>
              <a:t>- </a:t>
            </a:r>
            <a:r>
              <a:rPr lang="en-IN" sz="2200" dirty="0"/>
              <a:t>central zone containing activated macrophages (epithelioid and giant cells) and a peripheral zone of lymphocytes and fibroblasts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97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6582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At the end of the session, the students will be able to understand: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Classification of mycobacteria.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Antigenic structure, pathogenesis, clinical manifestations, lab diagnosis, treatment, drug resistance and prophylaxis of TB.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Newer ATT drugs and global and national TB programs.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Classification, lab diagnosis and treatment of NTM.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101600" indent="0">
              <a:lnSpc>
                <a:spcPct val="150000"/>
              </a:lnSpc>
              <a:buNone/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dirty="0">
                <a:latin typeface="Roboto Condensed Light" panose="020B0604020202020204" charset="0"/>
                <a:ea typeface="Roboto Condensed Light" panose="020B0604020202020204" charset="0"/>
              </a:rPr>
              <a:t>Host Immune Response - </a:t>
            </a:r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Cell-mediated Immune Response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b="1" dirty="0"/>
              <a:t>Soft tubercles - </a:t>
            </a:r>
            <a:r>
              <a:rPr lang="en-IN" sz="2200" dirty="0"/>
              <a:t>central part undergoes </a:t>
            </a:r>
            <a:r>
              <a:rPr lang="en-IN" sz="2200" dirty="0" err="1"/>
              <a:t>caseous</a:t>
            </a:r>
            <a:r>
              <a:rPr lang="en-IN" sz="2200" dirty="0"/>
              <a:t> necrosis - Bacilli inhibited within this necrotic environment because of low oxygen tension and low pH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lesion heals and calcifies.</a:t>
            </a:r>
          </a:p>
          <a:p>
            <a:pPr>
              <a:lnSpc>
                <a:spcPct val="150000"/>
              </a:lnSpc>
            </a:pPr>
            <a:endParaRPr lang="en-US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300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dirty="0">
                <a:latin typeface="Roboto Condensed Light" panose="020B0604020202020204" charset="0"/>
                <a:ea typeface="Roboto Condensed Light" panose="020B0604020202020204" charset="0"/>
              </a:rPr>
              <a:t>Host Immune Response - </a:t>
            </a:r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Cell-mediated Immune Response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2. </a:t>
            </a:r>
            <a:r>
              <a:rPr lang="en-US" sz="2400" b="1" dirty="0"/>
              <a:t>Tissue-damaging response: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Minority of cases, associated with risk factors -macrophage-activating response is weak &amp; bacilli more virulent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Mycobacterial growth inhibited only by an intensified </a:t>
            </a:r>
            <a:r>
              <a:rPr lang="en-IN" sz="2200" b="1" dirty="0"/>
              <a:t>delayed hypersensitivity reaction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lung tissue destruction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599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dirty="0">
                <a:latin typeface="Roboto Condensed Light" panose="020B0604020202020204" charset="0"/>
                <a:ea typeface="Roboto Condensed Light" panose="020B0604020202020204" charset="0"/>
              </a:rPr>
              <a:t>Host Immune Response - </a:t>
            </a:r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Cell-mediated Immune Response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Spread of </a:t>
            </a:r>
            <a:r>
              <a:rPr lang="en-IN" sz="2200" b="1" dirty="0" err="1"/>
              <a:t>caseous</a:t>
            </a:r>
            <a:r>
              <a:rPr lang="en-IN" sz="2200" b="1" dirty="0"/>
              <a:t> necrosis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/>
              <a:t>1. Direct draining into the airways </a:t>
            </a:r>
            <a:r>
              <a:rPr lang="en-IN" sz="2200" dirty="0">
                <a:sym typeface="Wingdings" panose="05000000000000000000" pitchFamily="2" charset="2"/>
              </a:rPr>
              <a:t>- discharged with cough</a:t>
            </a:r>
            <a:endParaRPr lang="en-IN" sz="2200" dirty="0"/>
          </a:p>
          <a:p>
            <a:pPr>
              <a:lnSpc>
                <a:spcPct val="150000"/>
              </a:lnSpc>
              <a:buNone/>
            </a:pPr>
            <a:r>
              <a:rPr lang="en-IN" sz="2200" dirty="0"/>
              <a:t>2. Lymphatic spread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reseeding into same or opposite lung → disseminate to other organs.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/>
              <a:t>3. </a:t>
            </a:r>
            <a:r>
              <a:rPr lang="en-IN" sz="2200" dirty="0" err="1"/>
              <a:t>Hematogenous</a:t>
            </a:r>
            <a:r>
              <a:rPr lang="en-IN" sz="2200" dirty="0"/>
              <a:t> spread to various organs</a:t>
            </a:r>
          </a:p>
          <a:p>
            <a:pPr>
              <a:lnSpc>
                <a:spcPct val="150000"/>
              </a:lnSpc>
            </a:pPr>
            <a:endParaRPr lang="en-US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992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dirty="0">
                <a:latin typeface="Roboto Condensed Light" panose="020B0604020202020204" charset="0"/>
                <a:ea typeface="Roboto Condensed Light" panose="020B0604020202020204" charset="0"/>
              </a:rPr>
              <a:t>Host Immune Response - </a:t>
            </a:r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Cell-mediated Immune Response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/>
              <a:t>Humoral Immune Response: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TH2 release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IL-4, IL-5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activate B-cells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antibodies.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i="1" dirty="0"/>
              <a:t>M. tuberculosis </a:t>
            </a:r>
            <a:r>
              <a:rPr lang="en-IN" sz="2200" dirty="0"/>
              <a:t>being obligate intracellular organism</a:t>
            </a:r>
            <a:r>
              <a:rPr lang="en-IN" sz="2200" i="1" dirty="0"/>
              <a:t>, </a:t>
            </a:r>
            <a:r>
              <a:rPr lang="en-IN" sz="2200" dirty="0"/>
              <a:t>humoral immunity plays a minor role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Anti-LAM antibodies play a role in preventing dissemination of tuberculosis in children.</a:t>
            </a:r>
          </a:p>
          <a:p>
            <a:pPr>
              <a:lnSpc>
                <a:spcPct val="150000"/>
              </a:lnSpc>
            </a:pPr>
            <a:endParaRPr lang="en-US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40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Tuberculosis (TB) is classified as: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Pulmonary TB and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/>
              <a:t>Extrapulmonary</a:t>
            </a:r>
            <a:r>
              <a:rPr lang="en-US" sz="2200" dirty="0"/>
              <a:t> TB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493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Pulmonary Tuberculosis (PTB)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Accounts for 60–90% of all cases of tuberculosis (TB). It can be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Further categorized into primary or </a:t>
            </a:r>
            <a:r>
              <a:rPr lang="en-US" sz="2200" dirty="0" err="1"/>
              <a:t>postprimary</a:t>
            </a:r>
            <a:r>
              <a:rPr lang="en-US" sz="2200" dirty="0"/>
              <a:t> (secondary) types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2752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Comparison of primary and secondary pulmonary tuberculosis</a:t>
            </a:r>
            <a:endParaRPr lang="en-US" sz="26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75173"/>
              </p:ext>
            </p:extLst>
          </p:nvPr>
        </p:nvGraphicFramePr>
        <p:xfrm>
          <a:off x="142239" y="1400538"/>
          <a:ext cx="8859522" cy="312496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53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3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Features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Primary PTB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Post-primary </a:t>
                      </a:r>
                      <a:r>
                        <a:rPr lang="en-US" sz="1400" b="1" i="0" u="none" strike="noStrike" kern="1200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(adult-type)</a:t>
                      </a: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/secondary PTB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Results due to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Initial exogenous infection with tubercle bacilli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Exogenous reinfection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Endogenous- reactivation of latent primary lesion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Age group affected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Children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Adults</a:t>
                      </a:r>
                      <a:endParaRPr lang="en-IN" sz="1400" b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Parts of lungs commonly affected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Sub pleural lesion affecting, upper part of lower lobe and lower part of upper lobe 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Apical and posterior segments of the upper lobes (high oxygen tension)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Lesions formed at</a:t>
                      </a:r>
                    </a:p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the initial sites</a:t>
                      </a:r>
                      <a:endParaRPr lang="en-US" dirty="0"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Fibrotic nodular lesions are formed</a:t>
                      </a:r>
                    </a:p>
                    <a:p>
                      <a:r>
                        <a:rPr lang="en-US" sz="1400" b="1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(</a:t>
                      </a:r>
                      <a:r>
                        <a:rPr lang="en-US" sz="1400" b="1" i="0" u="none" strike="noStrike" cap="none" baseline="0" dirty="0" err="1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Ghon</a:t>
                      </a:r>
                      <a:r>
                        <a:rPr lang="en-US" sz="1400" b="1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focus)</a:t>
                      </a:r>
                      <a:endParaRPr lang="en-US" dirty="0"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Hematogenous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seedling in the apex of lungs called </a:t>
                      </a:r>
                      <a:r>
                        <a:rPr lang="en-US" sz="1400" b="1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Simon’s focus</a:t>
                      </a:r>
                    </a:p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Reactivated Simon focus with central caseation </a:t>
                      </a:r>
                      <a:r>
                        <a:rPr lang="en-US" sz="1400" b="1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(</a:t>
                      </a:r>
                      <a:r>
                        <a:rPr lang="en-US" sz="1400" b="1" i="0" u="none" strike="noStrike" cap="none" baseline="0" dirty="0" err="1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Assmann</a:t>
                      </a:r>
                      <a:r>
                        <a:rPr lang="en-US" sz="1400" b="1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focus)</a:t>
                      </a:r>
                      <a:endParaRPr lang="en-US" dirty="0"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68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Comparison of primary and secondary pulmonary tuberculosis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001537"/>
              </p:ext>
            </p:extLst>
          </p:nvPr>
        </p:nvGraphicFramePr>
        <p:xfrm>
          <a:off x="142239" y="1338183"/>
          <a:ext cx="8859522" cy="326453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7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Features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Primary PTB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Post-primary </a:t>
                      </a:r>
                      <a:r>
                        <a:rPr lang="en-US" sz="1400" b="1" i="0" u="none" strike="noStrike" kern="1200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(adult-type)</a:t>
                      </a: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/secondary PTB</a:t>
                      </a:r>
                      <a:endParaRPr lang="en-IN" sz="1400" b="1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Lymph node</a:t>
                      </a:r>
                      <a:endParaRPr lang="en-IN" sz="1400" b="0" dirty="0"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 err="1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Ghon</a:t>
                      </a: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focus with associated </a:t>
                      </a:r>
                      <a:r>
                        <a:rPr lang="en-IN" sz="1400" b="0" dirty="0" err="1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hilar</a:t>
                      </a: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lymphadenopathy is common (called as primary complex)</a:t>
                      </a:r>
                      <a:endParaRPr lang="en-IN" sz="1400" b="0" dirty="0"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Lymph node involvement is unusual</a:t>
                      </a:r>
                      <a:endParaRPr lang="en-IN" sz="1400" b="0" dirty="0"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Clinical feature</a:t>
                      </a:r>
                      <a:endParaRPr lang="en-IN" sz="1400" b="0" dirty="0"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It may be asymptomatic or may present with fever, productive cough (with or without </a:t>
                      </a:r>
                      <a:r>
                        <a:rPr lang="en-IN" sz="1400" b="0" dirty="0" err="1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hemoptysis</a:t>
                      </a: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) and occasionally chest pain, night sweating, weight loss</a:t>
                      </a:r>
                      <a:endParaRPr lang="en-IN" sz="1400" b="0" dirty="0"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Lesions undergoing necrosis and tissue destruction, leading to cavity formation.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Symptoms are similar, but more pronounced.  </a:t>
                      </a:r>
                      <a:endParaRPr lang="en-IN" sz="1400" b="0" dirty="0"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Fate</a:t>
                      </a:r>
                      <a:endParaRPr lang="en-IN" sz="1400" b="0" dirty="0"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Lesions heal spontaneously.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Primary complex becomes calcified </a:t>
                      </a:r>
                      <a:r>
                        <a:rPr lang="en-IN" sz="1400" b="1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(Ranke complex)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1400" b="0" dirty="0" err="1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Bronchogenic</a:t>
                      </a: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spread to the same or opposite lung form satellite lesions </a:t>
                      </a: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caseating pneumonia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1400" b="0" dirty="0" err="1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Hematogenous</a:t>
                      </a:r>
                      <a:r>
                        <a:rPr lang="en-IN" sz="1400" b="0" dirty="0"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spread to various parts of the body and granuloma formation. Rarely, heals spontaneously</a:t>
                      </a:r>
                      <a:endParaRPr lang="en-IN" sz="1400" b="0" dirty="0">
                        <a:latin typeface="Roboto Condensed Light" panose="020B0604020202020204" charset="0"/>
                        <a:ea typeface="Roboto Condensed Light" panose="020B0604020202020204" charset="0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848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Comparison of primary and secondary pulmonary tuberculosis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25" y="1440862"/>
            <a:ext cx="4186300" cy="2470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7360" y="4016266"/>
            <a:ext cx="60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CT scan of the lungs showing cavitation in the left upper lobe—suggestive of pulmonary tuberculosis</a:t>
            </a:r>
          </a:p>
        </p:txBody>
      </p:sp>
    </p:spTree>
    <p:extLst>
      <p:ext uri="{BB962C8B-B14F-4D97-AF65-F5344CB8AC3E}">
        <p14:creationId xmlns:p14="http://schemas.microsoft.com/office/powerpoint/2010/main" val="3172056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Extrapulmonary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Tuberculosis (EPTB)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Tuberculous lymphadenitis – </a:t>
            </a:r>
            <a:r>
              <a:rPr lang="en-IN" sz="2200" dirty="0"/>
              <a:t>MC form (35% of all EPTB)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Posterior cervical and supraclavicular lymph nodes - painless swelling in neck region without warmth or </a:t>
            </a:r>
            <a:r>
              <a:rPr lang="en-IN" sz="2200" dirty="0" err="1"/>
              <a:t>color</a:t>
            </a:r>
            <a:r>
              <a:rPr lang="en-IN" sz="2200" dirty="0"/>
              <a:t> change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Pleural tuberculosis </a:t>
            </a:r>
            <a:r>
              <a:rPr lang="en-IN" sz="2200" dirty="0"/>
              <a:t>– (20%) - pleural effusion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Tuberculosis of the upper airways </a:t>
            </a:r>
            <a:r>
              <a:rPr lang="en-IN" sz="2200" dirty="0"/>
              <a:t>- larynx, pharynx, and epiglottis</a:t>
            </a:r>
          </a:p>
          <a:p>
            <a:pPr marL="101600" indent="0">
              <a:lnSpc>
                <a:spcPct val="150000"/>
              </a:lnSpc>
              <a:buNone/>
            </a:pP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332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INTRODUCTION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Acid fastness: </a:t>
            </a:r>
            <a:r>
              <a:rPr lang="en-US" sz="2200" dirty="0"/>
              <a:t>They resist </a:t>
            </a:r>
            <a:r>
              <a:rPr lang="en-US" sz="2200" dirty="0" err="1"/>
              <a:t>decolorization</a:t>
            </a:r>
            <a:r>
              <a:rPr lang="en-US" sz="2200" dirty="0"/>
              <a:t> by dilute mineral acids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Due to—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(1) presence of high content of mycolic acids in the cell wall,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(2) integrity of the cell wall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Non-motile, non-</a:t>
            </a:r>
            <a:r>
              <a:rPr lang="en-US" sz="2200" dirty="0" err="1"/>
              <a:t>sporing</a:t>
            </a:r>
            <a:r>
              <a:rPr lang="en-US" sz="2200" dirty="0"/>
              <a:t>, non-capsulated, weakly gram-positive, straight or slightly curved rod-shaped bacteria - obligate aerobes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188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Extrapulmonary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Tuberculosis (EPTB)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Genitourinary tuberculosis: </a:t>
            </a:r>
            <a:r>
              <a:rPr lang="en-IN" sz="2200" dirty="0"/>
              <a:t>Renal tuberculosis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Genital tuberculosis – Females: fallopian tubes &amp; endometrium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infertility. Males: epididymis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Skeletal tuberculosis </a:t>
            </a:r>
            <a:r>
              <a:rPr lang="en-IN" sz="2200" dirty="0"/>
              <a:t>- Weight-bearing joints (spine, hips &amp; knees)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Complications - collapse of vertebral bodies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kyphosis &amp; paravertebral ‘cold’ abscess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680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Extrapulmonary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Tuberculosis (EPTB)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Tuberculosis of CNS </a:t>
            </a:r>
            <a:r>
              <a:rPr lang="en-IN" sz="2200" dirty="0"/>
              <a:t>– M/C in children, Tuberculous meningitis &amp; </a:t>
            </a:r>
            <a:r>
              <a:rPr lang="en-IN" sz="2200" dirty="0" err="1"/>
              <a:t>tuberculoma</a:t>
            </a:r>
            <a:r>
              <a:rPr lang="en-IN" sz="2200" dirty="0"/>
              <a:t> are common forms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Tuberculous pericarditis - direct extension </a:t>
            </a:r>
            <a:r>
              <a:rPr lang="en-IN" sz="2200" dirty="0"/>
              <a:t>from adjacent lymph nodes or following </a:t>
            </a:r>
            <a:r>
              <a:rPr lang="en-IN" sz="2200" dirty="0" err="1"/>
              <a:t>hematogenous</a:t>
            </a:r>
            <a:r>
              <a:rPr lang="en-IN" sz="2200" dirty="0"/>
              <a:t> spread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560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Extrapulmonary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Tuberculosis (EPTB)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Gastrointestinal tuberculosis </a:t>
            </a:r>
            <a:r>
              <a:rPr lang="pt-BR" sz="2200" dirty="0"/>
              <a:t>- Terminal ileum and caecum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Due to swallowing of sputum with direct seeding, </a:t>
            </a:r>
            <a:r>
              <a:rPr lang="en-IN" sz="2200" dirty="0" err="1"/>
              <a:t>hematogenous</a:t>
            </a:r>
            <a:r>
              <a:rPr lang="en-IN" sz="2200" dirty="0"/>
              <a:t> spread, or ingestion of cow’s milk contaminated with </a:t>
            </a:r>
            <a:r>
              <a:rPr lang="en-IN" sz="2200" i="1" dirty="0"/>
              <a:t>M. </a:t>
            </a:r>
            <a:r>
              <a:rPr lang="en-IN" sz="2200" i="1" dirty="0" err="1"/>
              <a:t>bovis</a:t>
            </a:r>
            <a:endParaRPr lang="en-IN" sz="2200" dirty="0"/>
          </a:p>
          <a:p>
            <a:pPr>
              <a:lnSpc>
                <a:spcPct val="150000"/>
              </a:lnSpc>
            </a:pPr>
            <a:r>
              <a:rPr lang="en-IN" sz="2200" b="1" dirty="0"/>
              <a:t>Tuberculous skin lesions: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b="1" i="1" dirty="0" err="1"/>
              <a:t>Scrofuloderma</a:t>
            </a:r>
            <a:r>
              <a:rPr lang="en-IN" sz="2200" b="1" i="1" dirty="0"/>
              <a:t> – </a:t>
            </a:r>
            <a:r>
              <a:rPr lang="en-IN" sz="2200" dirty="0"/>
              <a:t>skin involvement by direct extension from underlying tuberculous lymphadenitis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b="1" i="1" dirty="0"/>
              <a:t>Lupus vulgaris</a:t>
            </a:r>
            <a:r>
              <a:rPr lang="en-IN" sz="2200" dirty="0"/>
              <a:t>: Apple jelly nodules are formed over face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202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Extrapulmonary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Tuberculosis (EPTB)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 err="1"/>
              <a:t>Miliary</a:t>
            </a:r>
            <a:r>
              <a:rPr lang="en-IN" sz="2200" b="1" dirty="0"/>
              <a:t> or disseminated tuberculosis</a:t>
            </a:r>
            <a:r>
              <a:rPr lang="en-IN" sz="2200" dirty="0"/>
              <a:t>: </a:t>
            </a:r>
            <a:r>
              <a:rPr lang="en-IN" sz="2200" dirty="0" err="1"/>
              <a:t>Hematogenous</a:t>
            </a:r>
            <a:r>
              <a:rPr lang="en-IN" sz="2200" dirty="0"/>
              <a:t> spread - yellowish 1–2 mm size granulomatous lesions resembling millet seeds in various organs.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Post-TB aspergillosis: </a:t>
            </a:r>
            <a:r>
              <a:rPr lang="en-US" sz="2200" dirty="0"/>
              <a:t>Chronic pulmonary aspergillosis - due to colonization of </a:t>
            </a:r>
            <a:r>
              <a:rPr lang="en-US" sz="2200" i="1" dirty="0"/>
              <a:t>Aspergillus fumigatus </a:t>
            </a:r>
            <a:r>
              <a:rPr lang="en-US" sz="2200" dirty="0"/>
              <a:t>in the residual TB cavities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46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Quarter of the current world population is infected asymptomatically with </a:t>
            </a:r>
            <a:r>
              <a:rPr lang="en-US" sz="2200" i="1" dirty="0"/>
              <a:t>M. tuberculosis</a:t>
            </a:r>
            <a:r>
              <a:rPr lang="en-US" sz="2200" dirty="0"/>
              <a:t>, of which 5–10% develop the clinical disease.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World: </a:t>
            </a:r>
            <a:r>
              <a:rPr lang="en-US" sz="2200" dirty="0"/>
              <a:t>10 million new cases of TB occurred in 2018.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Deaths due to TB - </a:t>
            </a:r>
            <a:r>
              <a:rPr lang="en-US" sz="2200" dirty="0"/>
              <a:t>12 Lakh in HIV-negative and 2.5 Lakh in HIV-</a:t>
            </a:r>
            <a:r>
              <a:rPr lang="en-US" sz="2200" dirty="0" err="1"/>
              <a:t>coinfected</a:t>
            </a:r>
            <a:r>
              <a:rPr lang="en-US" sz="2200" dirty="0"/>
              <a:t> people in 2018.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2982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WHO regions: </a:t>
            </a:r>
            <a:r>
              <a:rPr lang="en-US" sz="2200" dirty="0"/>
              <a:t>South-East Asia (44%), followed by Africa (24%) and the Western Pacific (18%)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Countries: </a:t>
            </a:r>
            <a:r>
              <a:rPr lang="en-US" sz="2200" dirty="0"/>
              <a:t>Eight countries accounted for two-third of the total TB burden, with </a:t>
            </a:r>
            <a:r>
              <a:rPr lang="en-US" sz="2200" b="1" dirty="0"/>
              <a:t>India </a:t>
            </a:r>
            <a:r>
              <a:rPr lang="en-US" sz="2200" dirty="0"/>
              <a:t>having the largest share.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India: </a:t>
            </a:r>
            <a:r>
              <a:rPr lang="en-US" sz="2200" dirty="0"/>
              <a:t>In 2018 - 27 Lakh cases occurred India - highest burden from Uttar Pradesh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127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WHO regions: </a:t>
            </a:r>
            <a:r>
              <a:rPr lang="en-US" sz="2200" dirty="0"/>
              <a:t>South-East Asia (44%), followed by Africa (24%) and the Western Pacific (18%)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Countries: </a:t>
            </a:r>
            <a:r>
              <a:rPr lang="en-US" sz="2200" dirty="0"/>
              <a:t>Eight countries accounted for two-third of the total TB burden, with </a:t>
            </a:r>
            <a:r>
              <a:rPr lang="en-US" sz="2200" b="1" dirty="0"/>
              <a:t>India </a:t>
            </a:r>
            <a:r>
              <a:rPr lang="en-US" sz="2200" dirty="0"/>
              <a:t>having the largest share.</a:t>
            </a: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564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Tuberculosis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Specimen collection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In pulmonary TB: Sputum (2 specimens—spot and early morning), gastric aspirate (in children)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In EPTB: Specimens vary depending on the site involved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Digestion, decontamination and concentration of specimen: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Modified </a:t>
            </a:r>
            <a:r>
              <a:rPr lang="en-US" sz="2200" dirty="0" err="1"/>
              <a:t>Petroff’s</a:t>
            </a:r>
            <a:r>
              <a:rPr lang="en-US" sz="2200" dirty="0"/>
              <a:t> method (4% </a:t>
            </a:r>
            <a:r>
              <a:rPr lang="en-US" sz="2200" dirty="0" err="1"/>
              <a:t>NaOH</a:t>
            </a:r>
            <a:r>
              <a:rPr lang="en-US" sz="22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NALC (N-acetyl-L-cysteine) + 2% </a:t>
            </a:r>
            <a:r>
              <a:rPr lang="en-US" sz="2200" dirty="0" err="1"/>
              <a:t>NaOH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024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Extrapulmonary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specimens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52510"/>
              </p:ext>
            </p:extLst>
          </p:nvPr>
        </p:nvGraphicFramePr>
        <p:xfrm>
          <a:off x="162560" y="1348896"/>
          <a:ext cx="8798560" cy="3190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6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Sterile site specimens collected aseptically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Optimum specimens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CSF, pericardial fluid, synovial fluid and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ascitic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fluid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Suboptimal specimens (organism load is less)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95885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Pleural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fluid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(20–50</a:t>
                      </a:r>
                      <a:r>
                        <a:rPr lang="en-US" sz="1400" spc="-7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mL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US" sz="1400" spc="-7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collected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centrifuged) Blood (indicated only for disseminated TB and co- infected with</a:t>
                      </a:r>
                      <a:r>
                        <a:rPr lang="en-US" sz="1400" spc="-5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HIV)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Specimens containing normal flora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Swabs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806450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Considered suboptimal specimen. The only recommended swabs are:</a:t>
                      </a:r>
                    </a:p>
                    <a:p>
                      <a:pPr marL="342900" marR="4508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9385" algn="l"/>
                        </a:tabLs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Laryngeal</a:t>
                      </a:r>
                      <a:r>
                        <a:rPr lang="en-US" sz="1400" i="1" spc="-12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swabs:</a:t>
                      </a:r>
                      <a:r>
                        <a:rPr lang="en-US" sz="1400" i="1" spc="-10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Collected</a:t>
                      </a:r>
                      <a:r>
                        <a:rPr lang="en-US" sz="1400" spc="-1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early</a:t>
                      </a:r>
                      <a:r>
                        <a:rPr lang="en-US" sz="1400" spc="-10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morning</a:t>
                      </a:r>
                      <a:r>
                        <a:rPr lang="en-US" sz="1400" spc="-10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in</a:t>
                      </a:r>
                      <a:r>
                        <a:rPr lang="en-US" sz="1400" spc="-10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empty stomach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or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938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Swab from discharging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sinus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Urine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48260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Three early morning specimens collected (500 mL/ specimen, centrifuged) on different days as TB bacilli in urine are shed intermittently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0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Stool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95885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For disseminated TB in HIV infected patients and infants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536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Extrapulmonary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specimens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83986"/>
              </p:ext>
            </p:extLst>
          </p:nvPr>
        </p:nvGraphicFramePr>
        <p:xfrm>
          <a:off x="172720" y="1430176"/>
          <a:ext cx="8798560" cy="2545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6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Specimens containing normal flora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79375">
                        <a:lnSpc>
                          <a:spcPct val="15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Other respiratory specimens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796290">
                        <a:lnSpc>
                          <a:spcPct val="15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Bronchial secretions (2–5 mL) </a:t>
                      </a:r>
                      <a:r>
                        <a:rPr lang="en-US" sz="1400" dirty="0" err="1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Bronchoalveolar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lavage (20–50</a:t>
                      </a:r>
                      <a:r>
                        <a:rPr lang="en-US" sz="1400" baseline="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mL)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44450" marR="28575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Transbronchial</a:t>
                      </a:r>
                      <a:r>
                        <a:rPr lang="en-US" sz="1400" spc="-10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400" spc="-1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n-US" sz="1400" spc="-1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biopsies</a:t>
                      </a:r>
                      <a:r>
                        <a:rPr lang="en-US" sz="1400" spc="-10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(collected</a:t>
                      </a:r>
                      <a:r>
                        <a:rPr lang="en-US" sz="1400" spc="-1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1400" spc="-1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sterile normal</a:t>
                      </a:r>
                      <a:r>
                        <a:rPr lang="en-US" sz="1400" spc="-3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saline)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355" marR="257175">
                        <a:lnSpc>
                          <a:spcPct val="15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Gastric lavage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95885">
                        <a:lnSpc>
                          <a:spcPct val="15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Recommended for children (tend to swallow sputum), or ICU patients (aspiration)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44450" marR="337185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Early morning lavage should be collected and processed early (&lt;4 hours)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93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History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Robert Koch (1882) isolated the tubercle bacillus and proved its causative role in tuberculosis - satisfies the Koch’s postulates.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846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Tuberculosis </a:t>
            </a:r>
            <a:b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Direct microscopy by acid-fast staining: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err="1"/>
              <a:t>Ziehl-Neelsen</a:t>
            </a:r>
            <a:r>
              <a:rPr lang="en-US" sz="2200" dirty="0"/>
              <a:t> (ZN) technique—long slender, beaded, less uniformly stained red color acid-fast bacilli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err="1"/>
              <a:t>Kinyoun’s</a:t>
            </a:r>
            <a:r>
              <a:rPr lang="en-US" sz="2200" dirty="0"/>
              <a:t> cold acid-fast staining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Fluorescent (</a:t>
            </a:r>
            <a:r>
              <a:rPr lang="en-US" sz="2200" dirty="0" err="1"/>
              <a:t>auramine</a:t>
            </a:r>
            <a:r>
              <a:rPr lang="en-US" sz="2200" dirty="0"/>
              <a:t>) staining—it is more sensitive and smears can be screened more rapidly than ZN stain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058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Tuberculosis </a:t>
            </a:r>
            <a:b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016" y="1449174"/>
            <a:ext cx="4197539" cy="2259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920" y="3758505"/>
            <a:ext cx="782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A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. ZN staining of sputum smear showing long, slender and beaded red colored acid–fast bacilli;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. </a:t>
            </a:r>
            <a:r>
              <a:rPr lang="en-US" sz="1800" dirty="0" err="1">
                <a:latin typeface="Roboto Condensed Light" panose="020B0604020202020204" charset="0"/>
                <a:ea typeface="Roboto Condensed Light" panose="020B0604020202020204" charset="0"/>
              </a:rPr>
              <a:t>Auramine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 phenol staining of sputum smear—Tubercle bacilli appear bright brilliant green against the dark background.</a:t>
            </a:r>
          </a:p>
        </p:txBody>
      </p:sp>
    </p:spTree>
    <p:extLst>
      <p:ext uri="{BB962C8B-B14F-4D97-AF65-F5344CB8AC3E}">
        <p14:creationId xmlns:p14="http://schemas.microsoft.com/office/powerpoint/2010/main" val="1557718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RNTCP Guidelines for Grading of Sputum Smear</a:t>
            </a:r>
            <a:endParaRPr lang="en-US" sz="28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RNTCP grading is useful for - </a:t>
            </a:r>
            <a:r>
              <a:rPr lang="en-US" sz="2200" b="1" dirty="0"/>
              <a:t>ZN stained sputum smears: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Monitoring the treatment response of the patients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Assessing the severity of disease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Assessing the infectiousness of the patient: Higher the grade more is the infectiousness. Smear negative patients (&lt;10,000 bacilli/mL of sputum) are less infectious.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971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RNTCP guidelines for grading of ZN stained </a:t>
            </a:r>
            <a:b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sputum smears</a:t>
            </a:r>
            <a:endParaRPr lang="en-US" sz="24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3477"/>
              </p:ext>
            </p:extLst>
          </p:nvPr>
        </p:nvGraphicFramePr>
        <p:xfrm>
          <a:off x="1524000" y="1572416"/>
          <a:ext cx="6096000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No. of AFB seen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 marR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OIF to be screened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 marR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Grading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 AFB in 100 OIF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 marR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 marR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0">
                        <a:lnSpc>
                          <a:spcPct val="15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Negative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1–9/ 100 OIF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Scanty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Positive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10–99/100 OIF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Positive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1–10/ OIF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2+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Positive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&gt;10/ OIF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3+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Positive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7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Tuberculosis </a:t>
            </a:r>
            <a:b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Conventional culture media—take 6–8 weeks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Lowenstein Jensen (LJ) medium—shows rough, tough and buff colored colonies in 6–8 weeks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Automated culture methods—take 3–4 weeks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MGIT system: </a:t>
            </a:r>
            <a:r>
              <a:rPr lang="en-US" sz="2200" dirty="0"/>
              <a:t>Detects growth as well as resistance to </a:t>
            </a:r>
            <a:r>
              <a:rPr lang="en-US" sz="2200" dirty="0" err="1"/>
              <a:t>antitubercular</a:t>
            </a:r>
            <a:r>
              <a:rPr lang="en-US" sz="2200" dirty="0"/>
              <a:t> drugs (ATDs)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209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Tuberculosis </a:t>
            </a:r>
            <a:b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3909" b="51630"/>
          <a:stretch/>
        </p:blipFill>
        <p:spPr>
          <a:xfrm>
            <a:off x="2339065" y="1229895"/>
            <a:ext cx="3909335" cy="2696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0800" y="400579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A.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Lowenstein-Jensen medium (arrow showing rough, tough and</a:t>
            </a:r>
          </a:p>
          <a:p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buff-colored colonies);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BACTEC MGIT;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C.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MGIT liquid culture medium</a:t>
            </a:r>
          </a:p>
        </p:txBody>
      </p:sp>
    </p:spTree>
    <p:extLst>
      <p:ext uri="{BB962C8B-B14F-4D97-AF65-F5344CB8AC3E}">
        <p14:creationId xmlns:p14="http://schemas.microsoft.com/office/powerpoint/2010/main" val="1103929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Tuberculosis </a:t>
            </a:r>
            <a:b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Culture identification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Automated identification—by MALDI-TOF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MPT 64 antigen detection—by ICT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977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Tuberculosis </a:t>
            </a:r>
            <a:b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Molecular methods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PCR detecting </a:t>
            </a:r>
            <a:r>
              <a:rPr lang="en-US" sz="2200" i="1" dirty="0"/>
              <a:t>IS6110 </a:t>
            </a:r>
            <a:r>
              <a:rPr lang="en-US" sz="2200" dirty="0"/>
              <a:t>gene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CBNAAT (</a:t>
            </a:r>
            <a:r>
              <a:rPr lang="en-US" sz="2200" b="1" dirty="0" err="1"/>
              <a:t>GeneXpert</a:t>
            </a:r>
            <a:r>
              <a:rPr lang="en-US" sz="2200" b="1" dirty="0"/>
              <a:t>) and </a:t>
            </a:r>
            <a:r>
              <a:rPr lang="en-US" sz="2200" b="1" dirty="0" err="1"/>
              <a:t>Truenat</a:t>
            </a:r>
            <a:r>
              <a:rPr lang="en-US" sz="2200" dirty="0"/>
              <a:t>—for identification and detection of resistance to rifampicin; has a turnaround time 2 hours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Line probe assay (e.g. Genotype TB)</a:t>
            </a:r>
            <a:r>
              <a:rPr lang="en-US" sz="2200" dirty="0"/>
              <a:t>—for identification and detection of resistance to 1st and 2nd line ATDs; has a turnaround time of 2–3 days.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223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Tuberculosis </a:t>
            </a:r>
            <a:b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0429" r="54360"/>
          <a:stretch/>
        </p:blipFill>
        <p:spPr>
          <a:xfrm>
            <a:off x="2533101" y="1361439"/>
            <a:ext cx="3764829" cy="2687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9907" y="4223258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D. </a:t>
            </a:r>
            <a:r>
              <a:rPr lang="en-US" sz="1800" dirty="0" err="1">
                <a:latin typeface="Roboto Condensed Light" panose="020B0604020202020204" charset="0"/>
                <a:ea typeface="Roboto Condensed Light" panose="020B0604020202020204" charset="0"/>
              </a:rPr>
              <a:t>GeneXpert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 system with cartridge</a:t>
            </a:r>
          </a:p>
        </p:txBody>
      </p:sp>
    </p:spTree>
    <p:extLst>
      <p:ext uri="{BB962C8B-B14F-4D97-AF65-F5344CB8AC3E}">
        <p14:creationId xmlns:p14="http://schemas.microsoft.com/office/powerpoint/2010/main" val="2640200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Tuberculosis </a:t>
            </a:r>
            <a:b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Diagnosis of latent tuberculosis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Tuberculin skin test (e.g. </a:t>
            </a:r>
            <a:r>
              <a:rPr lang="en-US" sz="2200" dirty="0" err="1"/>
              <a:t>Mantoux</a:t>
            </a:r>
            <a:r>
              <a:rPr lang="en-US" sz="2200" dirty="0"/>
              <a:t> test)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Interferon gamma release assay (IGRA).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52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Classification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/>
              <a:t>M. tuberculosis </a:t>
            </a:r>
            <a:r>
              <a:rPr lang="en-US" sz="2200" b="1" dirty="0"/>
              <a:t>complex: </a:t>
            </a:r>
            <a:r>
              <a:rPr lang="en-US" sz="2200" dirty="0"/>
              <a:t>Tuberculosis (TB) in man</a:t>
            </a:r>
          </a:p>
          <a:p>
            <a:pPr>
              <a:lnSpc>
                <a:spcPct val="150000"/>
              </a:lnSpc>
            </a:pPr>
            <a:r>
              <a:rPr lang="en-US" sz="2200" b="1" i="1" dirty="0"/>
              <a:t>M. </a:t>
            </a:r>
            <a:r>
              <a:rPr lang="en-US" sz="2200" b="1" i="1" dirty="0" err="1"/>
              <a:t>leprae</a:t>
            </a:r>
            <a:r>
              <a:rPr lang="en-US" sz="2200" b="1" i="1" dirty="0"/>
              <a:t> </a:t>
            </a:r>
            <a:r>
              <a:rPr lang="en-US" sz="2200" dirty="0"/>
              <a:t>(Hansen’s bacilli): Leprosy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Nontuberculous mycobacteria (NTM): </a:t>
            </a:r>
            <a:r>
              <a:rPr lang="en-US" sz="2200" dirty="0"/>
              <a:t>Either saprophytic in nature, e.g. </a:t>
            </a:r>
            <a:r>
              <a:rPr lang="en-US" sz="2200" i="1" dirty="0"/>
              <a:t>M. </a:t>
            </a:r>
            <a:r>
              <a:rPr lang="en-US" sz="2200" i="1" dirty="0" err="1"/>
              <a:t>gordonae</a:t>
            </a:r>
            <a:r>
              <a:rPr lang="en-US" sz="2200" i="1" dirty="0"/>
              <a:t> </a:t>
            </a:r>
            <a:r>
              <a:rPr lang="en-US" sz="2200" dirty="0"/>
              <a:t>(from tap water); or found as commensal (</a:t>
            </a:r>
            <a:r>
              <a:rPr lang="en-US" sz="2200" i="1" dirty="0"/>
              <a:t>M. </a:t>
            </a:r>
            <a:r>
              <a:rPr lang="en-US" sz="2200" i="1" dirty="0" err="1"/>
              <a:t>smegmatis</a:t>
            </a:r>
            <a:r>
              <a:rPr lang="en-US" sz="2200" i="1" dirty="0"/>
              <a:t> </a:t>
            </a:r>
            <a:r>
              <a:rPr lang="en-US" sz="2200" dirty="0"/>
              <a:t>in urine). Some cause opportunistic human infections, e.g. </a:t>
            </a:r>
            <a:r>
              <a:rPr lang="en-US" sz="2200" i="1" dirty="0"/>
              <a:t>M. </a:t>
            </a:r>
            <a:r>
              <a:rPr lang="en-US" sz="2200" i="1" dirty="0" err="1"/>
              <a:t>kansasii</a:t>
            </a:r>
            <a:r>
              <a:rPr lang="en-US" sz="2200" dirty="0"/>
              <a:t>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499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Tuberculosis </a:t>
            </a:r>
            <a:b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Diagnosis of latent tuberculosis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Tuberculin skin test (e.g. </a:t>
            </a:r>
            <a:r>
              <a:rPr lang="en-US" sz="2200" dirty="0" err="1"/>
              <a:t>Mantoux</a:t>
            </a:r>
            <a:r>
              <a:rPr lang="en-US" sz="2200" dirty="0"/>
              <a:t> test)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Interferon gamma release assay (IGRA).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802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Diagnostic algorithm for pulmonary tuberculosis</a:t>
            </a:r>
            <a:endParaRPr lang="en-US" sz="26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3759"/>
          <a:stretch/>
        </p:blipFill>
        <p:spPr>
          <a:xfrm>
            <a:off x="2753360" y="1185812"/>
            <a:ext cx="3637280" cy="36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04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DST (Drug Susceptibility Testing)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/>
              <a:t>Phenotypic Methods</a:t>
            </a:r>
          </a:p>
          <a:p>
            <a:pPr>
              <a:lnSpc>
                <a:spcPct val="150000"/>
              </a:lnSpc>
            </a:pPr>
            <a:r>
              <a:rPr lang="en-US" sz="2200" b="1" i="1" dirty="0"/>
              <a:t>Genotypic Methods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2574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Phenotypic Methods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MGIT </a:t>
            </a:r>
            <a:r>
              <a:rPr lang="en-US" sz="2200" dirty="0"/>
              <a:t>(1st and 2nd line drugs): Resistance determined by growth of TB bacilli in drug containing tube as compared to the control tube (drug free) within </a:t>
            </a:r>
            <a:br>
              <a:rPr lang="en-US" sz="2200" dirty="0"/>
            </a:br>
            <a:r>
              <a:rPr lang="en-US" sz="2200" dirty="0"/>
              <a:t>4–21 days of incubation.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Proportion method </a:t>
            </a:r>
            <a:r>
              <a:rPr lang="en-US" sz="2200" dirty="0"/>
              <a:t>(1st and 2nd line drugs): Resistance - growth of 1% or more - observed in the drug containing LJ medium compared to the control </a:t>
            </a:r>
            <a:br>
              <a:rPr lang="en-US" sz="2200" dirty="0"/>
            </a:br>
            <a:r>
              <a:rPr lang="en-US" sz="2200" dirty="0"/>
              <a:t>LJ medium without drug after 42 days of incubation.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7760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Genotypic Methods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/>
              <a:t>GeneXpert</a:t>
            </a:r>
            <a:r>
              <a:rPr lang="en-US" sz="2200" b="1" dirty="0"/>
              <a:t>: </a:t>
            </a:r>
            <a:r>
              <a:rPr lang="en-US" sz="2200" dirty="0"/>
              <a:t>Detection of resistance to rifampicin, targeting five different sequences of </a:t>
            </a:r>
            <a:r>
              <a:rPr lang="en-US" sz="2200" i="1" dirty="0" err="1"/>
              <a:t>rpoB</a:t>
            </a:r>
            <a:r>
              <a:rPr lang="en-US" sz="2200" i="1" dirty="0"/>
              <a:t> </a:t>
            </a:r>
            <a:r>
              <a:rPr lang="en-US" sz="2200" dirty="0"/>
              <a:t>gene. Turnaround time - &lt;2 hours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Line probe assay (LPA): </a:t>
            </a:r>
            <a:r>
              <a:rPr lang="en-US" sz="2200" dirty="0"/>
              <a:t>Detects resistance to both first line (FL) and second-line (SL) drugs - turnaround time - 2–3 days.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543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U-DST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Universal-Drug Susceptibility Testing (U-DST) -  testing all TB patients for resistance to at least rifampicin (by performing CBNAAT).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U-DST program has been rolled out across India since January 2018.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4723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Tuberculosis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Anti-tubercular drugs (ATDs):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1. First-line drugs: Used for the treatment of drug susceptible-TB (DS-TB)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2. Second-line drugs: Used for the treatment of drug resistant-TB (DR-TB)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285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</a:rPr>
              <a:t>Anti-tubercular drugs (ATDs) for treatment of drug-susceptible TB (DS-TB) and drug resistant TB (DR-TB)</a:t>
            </a:r>
            <a:endParaRPr lang="en-US" sz="22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231959"/>
              </p:ext>
            </p:extLst>
          </p:nvPr>
        </p:nvGraphicFramePr>
        <p:xfrm>
          <a:off x="172720" y="1197660"/>
          <a:ext cx="8798559" cy="35966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72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70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ATDs for DS-TB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ATDs for DR-TB (Second-line agents)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First-line Agents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Isoniazid (H)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Rifampicin (R)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Pyrazinamide (Z)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Ethambutol (E)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Group A: Fluoroquinolones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Levofloxacin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Lfx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Moxifloxacin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Mfx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Gatifloxacin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Gfx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Group D: Add-on agents (not part of the core MDR-TB regimen)</a:t>
                      </a:r>
                    </a:p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Group D1: First-line agents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Pyrazinamide (Z)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Ethambutol (E)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High-dose isoniazid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Hh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Group D2: New agents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Bedaquiline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Bdq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Delamanid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Dlm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r>
                        <a:rPr lang="en-US" sz="14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Group D3: Other agents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p-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aminosalicylic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acid (PAS)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Imipenem-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cilastatin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Ipm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/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Cls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Meropenem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Mpm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Amoxicillin-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clavulanate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Amx-Clv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Thioacetazone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(T)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Group B: Second-line injectable agents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Amikacin (Am)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Capreomycin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(Cm)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Kanamycin (Km)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Streptomycin (S)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Group C: Other second-line agents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Ethionamide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Prothionamide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Eto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Pto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Cycloserine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Terizidone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(Cs/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Trd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Linezolid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Lzd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Clofazimine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Cfz</a:t>
                      </a: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474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Tuberculosis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Treatment of tuberculosis aims 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Interrupt transmission by rendering patients non-infectious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Prevent morbidity and death by curing patients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Prevent the emergence of drug resistance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Prevent relapse.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69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Tuberculosis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Multidrug therapy: </a:t>
            </a:r>
            <a:r>
              <a:rPr lang="en-US" sz="2200" dirty="0"/>
              <a:t>Combination of more than one drugs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Short course chemotherapy </a:t>
            </a:r>
            <a:r>
              <a:rPr lang="en-US" sz="2200" dirty="0"/>
              <a:t>lasting for 6 months (or longer for DR-TB)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Two phase chemotherapy: </a:t>
            </a:r>
            <a:r>
              <a:rPr lang="en-US" sz="2200" dirty="0"/>
              <a:t>The short course is divided into—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/>
              <a:t>Intensive phase: </a:t>
            </a:r>
            <a:r>
              <a:rPr lang="en-US" sz="2200" dirty="0"/>
              <a:t>Multiple ATDs that rapidly kill the bacilli making the smear negative, followed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/>
              <a:t>Continuation phase: </a:t>
            </a:r>
            <a:r>
              <a:rPr lang="en-US" sz="2200" dirty="0"/>
              <a:t>Aims at killing the remaining dormant bacilli and prevents relapse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70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27096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TUBERCULOSIS</a:t>
            </a:r>
            <a:endParaRPr lang="en-US" sz="5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30322"/>
      </p:ext>
    </p:extLst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Tuberculosis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DOTS strategy </a:t>
            </a:r>
            <a:r>
              <a:rPr lang="en-US" sz="2200" dirty="0"/>
              <a:t>(Directly Observed Treatment, Short course): Recommend by RNTCP and WHO. Here, the strategies used 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The entire treatment course is supervised to improve the patient’s compliance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Treatment response - monitored by sputum smear microscopy at the end of each phase.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794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Tuberculosis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Universal-DST: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If found as rifampicin-sensitive</a:t>
            </a:r>
            <a:r>
              <a:rPr lang="en-US" sz="2200" dirty="0"/>
              <a:t>, then line LPA is performed for other first-line ATDs (e.g. isoniazid)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If found as rifampicin-resistant</a:t>
            </a:r>
            <a:r>
              <a:rPr lang="en-US" sz="2200" dirty="0"/>
              <a:t>, then LPA is performed for second-line agents such as fluoroquinolones (FQs) and second-line injectable (SLI) agents.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9829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Treatment regimens based on </a:t>
            </a:r>
            <a:b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drug susceptibility testing</a:t>
            </a:r>
            <a:endParaRPr lang="en-US" sz="24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3458"/>
          <a:stretch/>
        </p:blipFill>
        <p:spPr>
          <a:xfrm>
            <a:off x="2428240" y="1158775"/>
            <a:ext cx="4287519" cy="36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236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Tuberculosis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Standard regimen for DS-TB: </a:t>
            </a:r>
            <a:r>
              <a:rPr lang="en-US" sz="2200" dirty="0"/>
              <a:t>It is a six-month course - two phases.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/>
              <a:t>Intensive phase</a:t>
            </a:r>
            <a:r>
              <a:rPr lang="en-US" sz="2200" dirty="0"/>
              <a:t> - four drugs (HRZE) for two months; followed by </a:t>
            </a:r>
            <a:r>
              <a:rPr lang="en-US" sz="2200" i="1" dirty="0"/>
              <a:t>continuation phase</a:t>
            </a:r>
            <a:r>
              <a:rPr lang="en-US" sz="2200" dirty="0"/>
              <a:t>, with three drugs (HRE) for four months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/>
              <a:t>FDC: </a:t>
            </a:r>
            <a:r>
              <a:rPr lang="en-US" sz="2200" dirty="0"/>
              <a:t>All drugs - in fixed dose combination (FDC) tablets as per appropriate weight bands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/>
              <a:t>Daily-oral regimen: </a:t>
            </a:r>
            <a:r>
              <a:rPr lang="en-US" sz="2200" dirty="0"/>
              <a:t>The FDC tablets - taken orally, once in a day.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3565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Tuberculosis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Regimens for DR-TB: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Use of higher numbers of second-line agents, given for longer duration. 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690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Drug regimen for tuberculosis depending on the pattern of drug resistance</a:t>
            </a:r>
            <a:endParaRPr lang="en-US" sz="24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288262"/>
              </p:ext>
            </p:extLst>
          </p:nvPr>
        </p:nvGraphicFramePr>
        <p:xfrm>
          <a:off x="111760" y="1348896"/>
          <a:ext cx="8910320" cy="3190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8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Regimen name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Intensive phase1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Continuation phase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DS-TB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No resistance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(2) H R E Z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(4) H R 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 mono/poly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 monopoly DR-TB regimen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(3-6) Lfx Km R E Z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(6)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Lfx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R E 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MDR-TB or RR-TB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Shorter MDR-TB regimen4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(4-6) Mfxh Km Eto Cfz Z Hh 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(5)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Mfxh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Cfz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Z 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Conventional MDR-TB regimen5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(6-9) Lfx Km Eto Cs Z 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(18) Lfx Eto Cs 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Pre-XDR-TB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Regimen for MDR/RR + R/FQ class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(6-9) Km Eto Cs Z Lzd Cfz + (6) Bdq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(18) Eto Cs Lzd Cfz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Regimen for MDR/RR+ R/ SLI class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(6-9) Lfx Cm7 Eto Cs Z Lzd Cfz + (6) Bdq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(18) Lfx Eto Cs Lzd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XDR-TB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Regimen for MDR/RR-TB plus R/FQ and SLI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(6-12) Mfxh Cm7 Eto Cs Lzd Cfz Z 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(18)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Mfxh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Eto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Cs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Lzd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Cfz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224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Drug regimen for tuberculosis depending on the pattern of drug resistance</a:t>
            </a:r>
            <a:endParaRPr lang="en-US" sz="24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94772"/>
              </p:ext>
            </p:extLst>
          </p:nvPr>
        </p:nvGraphicFramePr>
        <p:xfrm>
          <a:off x="1230630" y="1521616"/>
          <a:ext cx="6682740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8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43815" marR="0" algn="ctr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Weight category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3815" marR="0" algn="ctr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Number of tablets (FDCs)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Intensive phase (HRZE)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Continuation phase (HRE)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9395" marR="230505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25–39 kg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 marR="361950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2 tablets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135" marR="309880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2 tablets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9395" marR="230505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40–54 kg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 marR="361950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3 tablets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135" marR="309880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3 tablets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9395" marR="230505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55–69 kg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 marR="361950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4 tablets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135" marR="309880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4 tablets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9395" marR="230505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≥70 kg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205" marR="361950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5 tablets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135" marR="309880" algn="ctr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5 tablets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3289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Tuberculosis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Follow-up of treatment: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/>
              <a:t>Clinical follow-up: </a:t>
            </a:r>
            <a:r>
              <a:rPr lang="en-US" sz="2400" dirty="0"/>
              <a:t>Carried out at least monthly during treatment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/>
              <a:t>Follow-up laboratory investigation: </a:t>
            </a:r>
            <a:r>
              <a:rPr lang="en-US" sz="2400" dirty="0"/>
              <a:t>For PTB – sputum smear - done at the end of intensive phase. At End of treatment - sputum smear + culture - done for every patient.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529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Tuberculosis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Follow-up of treatment: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Long term follow-up </a:t>
            </a:r>
            <a:r>
              <a:rPr lang="en-US" sz="2200" dirty="0"/>
              <a:t>- carried out up to 2 years of completion of treatment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Follow-up for MDR TB: </a:t>
            </a:r>
            <a:r>
              <a:rPr lang="en-US" sz="2200" dirty="0"/>
              <a:t>Sputum smear and culture - performed every month during intensive phase and every three months during continuation phase.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242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Newer Anti-tubercular Drugs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Bedaquiline</a:t>
            </a:r>
            <a:r>
              <a:rPr lang="en-US" sz="2200" dirty="0"/>
              <a:t> and </a:t>
            </a:r>
            <a:r>
              <a:rPr lang="en-US" sz="2200" dirty="0" err="1"/>
              <a:t>delamanid</a:t>
            </a:r>
            <a:r>
              <a:rPr lang="en-US" sz="2200" dirty="0"/>
              <a:t> - only two drugs developed specifically for the treatment of TB in the last 40 years.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67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TUBERCULOSIS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5877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i="1" dirty="0"/>
              <a:t>M. tuberculosis </a:t>
            </a:r>
            <a:r>
              <a:rPr lang="en-US" sz="2200" b="1" dirty="0"/>
              <a:t>complex includes: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M. tuberculosis </a:t>
            </a:r>
            <a:r>
              <a:rPr lang="en-US" sz="2200" dirty="0"/>
              <a:t>: Most common species to cause TB in man</a:t>
            </a:r>
          </a:p>
          <a:p>
            <a:pPr>
              <a:lnSpc>
                <a:spcPct val="150000"/>
              </a:lnSpc>
            </a:pPr>
            <a:r>
              <a:rPr lang="fr-FR" sz="2200" i="1" dirty="0"/>
              <a:t>M. </a:t>
            </a:r>
            <a:r>
              <a:rPr lang="fr-FR" sz="2200" i="1" dirty="0" err="1"/>
              <a:t>bovis</a:t>
            </a:r>
            <a:r>
              <a:rPr lang="fr-FR" sz="2200" i="1" dirty="0"/>
              <a:t> </a:t>
            </a:r>
            <a:r>
              <a:rPr lang="fr-FR" sz="2200" dirty="0"/>
              <a:t>(bovine </a:t>
            </a:r>
            <a:r>
              <a:rPr lang="fr-FR" sz="2200" dirty="0" err="1"/>
              <a:t>tubercle</a:t>
            </a:r>
            <a:r>
              <a:rPr lang="fr-FR" sz="2200" dirty="0"/>
              <a:t> </a:t>
            </a:r>
            <a:r>
              <a:rPr lang="fr-FR" sz="2200" dirty="0" err="1"/>
              <a:t>bacillus</a:t>
            </a:r>
            <a:r>
              <a:rPr lang="fr-FR" sz="22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Other members </a:t>
            </a:r>
            <a:r>
              <a:rPr lang="en-US" sz="2200" dirty="0"/>
              <a:t>are less common human pathogens - </a:t>
            </a:r>
            <a:r>
              <a:rPr lang="en-US" sz="2200" i="1" dirty="0"/>
              <a:t>M. </a:t>
            </a:r>
            <a:r>
              <a:rPr lang="en-US" sz="2200" i="1" dirty="0" err="1"/>
              <a:t>africanum</a:t>
            </a:r>
            <a:r>
              <a:rPr lang="en-US" sz="2200" dirty="0"/>
              <a:t>, </a:t>
            </a:r>
            <a:r>
              <a:rPr lang="en-US" sz="2200" i="1" dirty="0"/>
              <a:t>M. </a:t>
            </a:r>
            <a:r>
              <a:rPr lang="en-US" sz="2200" i="1" dirty="0" err="1"/>
              <a:t>microti</a:t>
            </a:r>
            <a:r>
              <a:rPr lang="en-US" sz="2200" dirty="0"/>
              <a:t>, </a:t>
            </a:r>
            <a:r>
              <a:rPr lang="en-US" sz="2200" i="1" dirty="0"/>
              <a:t>M. </a:t>
            </a:r>
            <a:r>
              <a:rPr lang="en-US" sz="2200" i="1" dirty="0" err="1"/>
              <a:t>caprae</a:t>
            </a:r>
            <a:r>
              <a:rPr lang="en-US" sz="2200" dirty="0"/>
              <a:t>, </a:t>
            </a:r>
            <a:r>
              <a:rPr lang="it-IT" sz="2200" i="1" dirty="0"/>
              <a:t>M. pinnipedii</a:t>
            </a:r>
            <a:r>
              <a:rPr lang="it-IT" sz="2200" dirty="0"/>
              <a:t>, </a:t>
            </a:r>
            <a:r>
              <a:rPr lang="it-IT" sz="2200" i="1" dirty="0"/>
              <a:t>M. canetti</a:t>
            </a:r>
            <a:r>
              <a:rPr lang="it-IT" sz="2200" dirty="0"/>
              <a:t>, </a:t>
            </a:r>
            <a:r>
              <a:rPr lang="it-IT" sz="2200" i="1" dirty="0"/>
              <a:t>M. suricattae</a:t>
            </a:r>
            <a:r>
              <a:rPr lang="it-IT" sz="2200" dirty="0"/>
              <a:t>, </a:t>
            </a:r>
            <a:r>
              <a:rPr lang="it-IT" sz="2200" i="1" dirty="0"/>
              <a:t>M. orygis</a:t>
            </a:r>
            <a:r>
              <a:rPr lang="it-IT" sz="2200" dirty="0"/>
              <a:t>, </a:t>
            </a:r>
            <a:r>
              <a:rPr lang="en-US" sz="2200" i="1" dirty="0"/>
              <a:t>M. </a:t>
            </a:r>
            <a:r>
              <a:rPr lang="en-US" sz="2200" i="1" dirty="0" err="1"/>
              <a:t>mungi</a:t>
            </a:r>
            <a:r>
              <a:rPr lang="en-US" sz="2200" i="1" dirty="0"/>
              <a:t> </a:t>
            </a:r>
            <a:r>
              <a:rPr lang="en-US" sz="2200" dirty="0"/>
              <a:t>and the recently described </a:t>
            </a:r>
            <a:r>
              <a:rPr lang="en-US" sz="2200" dirty="0" err="1"/>
              <a:t>dassie</a:t>
            </a:r>
            <a:r>
              <a:rPr lang="en-US" sz="2200" dirty="0"/>
              <a:t> bacillus and chimpanzee bacillus.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5441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Bedaquiline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New second line ATD of </a:t>
            </a:r>
            <a:r>
              <a:rPr lang="en-US" sz="2200" dirty="0" err="1"/>
              <a:t>diarylquinoline</a:t>
            </a:r>
            <a:r>
              <a:rPr lang="en-US" sz="2200" dirty="0"/>
              <a:t> class, approved for use as second line ATD since 2015.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Acts by inhibiting mycobacterial ATP synthase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Strongly </a:t>
            </a:r>
            <a:r>
              <a:rPr lang="en-US" sz="2200" dirty="0" err="1"/>
              <a:t>mycobactericidal</a:t>
            </a:r>
            <a:r>
              <a:rPr lang="en-US" sz="2200" dirty="0"/>
              <a:t> - no cross resistance with other ATDs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Significant benefit in improving the time to culture conversion in MDR-TB patients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4945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Bedaquiline</a:t>
            </a:r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Indication: </a:t>
            </a:r>
            <a:r>
              <a:rPr lang="en-US" sz="2200" dirty="0"/>
              <a:t>Recommended for MDR-TB or XDR-TB cases - resistant to fluoroquinolones and/or second-line injectable drugs.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Contraindicated in pregnancy and age &lt;18 years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Regimen: </a:t>
            </a:r>
            <a:r>
              <a:rPr lang="en-US" sz="2200" dirty="0" err="1"/>
              <a:t>Bedaquiline</a:t>
            </a:r>
            <a:r>
              <a:rPr lang="en-US" sz="2200" dirty="0"/>
              <a:t> containing regimen should contain four other second-line ATDs depending upon the sensitivity.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4529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Delamanid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Derived from </a:t>
            </a:r>
            <a:r>
              <a:rPr lang="en-US" sz="2200" dirty="0" err="1"/>
              <a:t>nitroimidazole</a:t>
            </a:r>
            <a:r>
              <a:rPr lang="en-US" sz="2200" dirty="0"/>
              <a:t> class.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Mechanism of action: </a:t>
            </a:r>
            <a:r>
              <a:rPr lang="en-US" sz="2200" dirty="0"/>
              <a:t>Acts by inhibiting mycolic acid synthesis of bacterial cell wall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Indication: </a:t>
            </a:r>
            <a:r>
              <a:rPr lang="en-US" sz="2200" dirty="0"/>
              <a:t>Approved for use in the treatment of DRTB (MDR, XDR or mixed pattern DR-TB) in a combination regimen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2878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Delamanid</a:t>
            </a:r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Exclusion criteria: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(</a:t>
            </a:r>
            <a:r>
              <a:rPr lang="en-US" sz="2200" dirty="0" err="1"/>
              <a:t>i</a:t>
            </a:r>
            <a:r>
              <a:rPr lang="en-US" sz="2200" dirty="0"/>
              <a:t>) Children under 6 years,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(ii) pregnant and breastfeeding women,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(iii) patients with prolonged QT interval, and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(iv) if hypersensitivity develops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950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Resistance to </a:t>
            </a:r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Antitubercular</a:t>
            </a:r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 Drugs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b="1" dirty="0"/>
              <a:t>Primary or </a:t>
            </a:r>
            <a:r>
              <a:rPr lang="en-IN" b="1" dirty="0" err="1"/>
              <a:t>pretreatment</a:t>
            </a:r>
            <a:r>
              <a:rPr lang="en-IN" b="1" dirty="0"/>
              <a:t> drug resistance: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Infection of an individual by a drug resistant strain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Not previously been treated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Less common</a:t>
            </a:r>
          </a:p>
          <a:p>
            <a:r>
              <a:rPr lang="en-IN" b="1" dirty="0"/>
              <a:t>Acquired resistance (secondary or post treatment):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Initially sensitive, becomes resistant later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Due to inappropriate or inadequate treatment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More common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648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Mechanism of Drug Resistance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Due to point mutation in the genome of </a:t>
            </a:r>
            <a:r>
              <a:rPr lang="en-US" sz="2200" i="1" dirty="0"/>
              <a:t>M. tuberculosis </a:t>
            </a:r>
            <a:r>
              <a:rPr lang="en-US" sz="2200" dirty="0"/>
              <a:t>which occurs at a rate of once in 10</a:t>
            </a:r>
            <a:r>
              <a:rPr lang="en-US" sz="2200" baseline="30000" dirty="0"/>
              <a:t>8</a:t>
            </a:r>
            <a:r>
              <a:rPr lang="en-US" sz="2200" dirty="0"/>
              <a:t> cell divisions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7646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Drug-resistant genes present in M. tuberculosis</a:t>
            </a:r>
            <a:endParaRPr lang="en-US" sz="28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72362"/>
              </p:ext>
            </p:extLst>
          </p:nvPr>
        </p:nvGraphicFramePr>
        <p:xfrm>
          <a:off x="1309640" y="1517759"/>
          <a:ext cx="6524720" cy="289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5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Drugs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Drug-resistant genes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Isoniazid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Enoyl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ACP 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reductase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(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inhA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), Catalase-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peroxidase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(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katG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), Alkyl 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hydroperoxide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reductase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(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AhpC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Rifampicin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NA polymerase subunit B (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rpoB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Pyrazinamide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Pyrazinamidase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(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pncA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Ethambutol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Ribosomal protein subunit 12 (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rpsL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IN" sz="14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Streptomycin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r>
                        <a:rPr lang="en-IN" sz="14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Rbosomal</a:t>
                      </a:r>
                      <a:r>
                        <a:rPr lang="en-IN" sz="14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protein subunit 12 (</a:t>
                      </a:r>
                      <a:r>
                        <a:rPr lang="en-IN" sz="14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rpsL</a:t>
                      </a:r>
                      <a:r>
                        <a:rPr lang="en-IN" sz="14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), 16s ribosomal NA (</a:t>
                      </a:r>
                      <a:r>
                        <a:rPr lang="en-IN" sz="14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rrs</a:t>
                      </a:r>
                      <a:r>
                        <a:rPr lang="en-IN" sz="14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), Aminoglycoside </a:t>
                      </a:r>
                      <a:r>
                        <a:rPr lang="en-IN" sz="14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phosphotransferase</a:t>
                      </a:r>
                      <a:r>
                        <a:rPr lang="en-IN" sz="14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gene (</a:t>
                      </a:r>
                      <a:r>
                        <a:rPr lang="en-IN" sz="14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strA</a:t>
                      </a:r>
                      <a:r>
                        <a:rPr lang="en-IN" sz="14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Fluoroquinolones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DNA 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gyrase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(</a:t>
                      </a:r>
                      <a:r>
                        <a:rPr lang="en-IN" sz="1400" kern="1200" baseline="0" dirty="0" err="1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gyr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 A and B)</a:t>
                      </a:r>
                      <a:endParaRPr lang="en-IN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8035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Failure to adhere to the multidrug regimen</a:t>
            </a:r>
            <a:endParaRPr lang="en-US" sz="28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Prolonged duration of regimen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Poor compliance of the patient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Development of toxicity to the drugs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Improper supervision and follow-up.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9755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Resistance to </a:t>
            </a:r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Antitubercular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Drugs (ATDs)</a:t>
            </a:r>
            <a:endParaRPr lang="en-US" sz="28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/>
              <a:t>Mono resistance - </a:t>
            </a:r>
            <a:r>
              <a:rPr lang="en-US" sz="2200" dirty="0"/>
              <a:t>resistance to one first-line ATD only.</a:t>
            </a:r>
          </a:p>
          <a:p>
            <a:pPr>
              <a:lnSpc>
                <a:spcPct val="150000"/>
              </a:lnSpc>
            </a:pPr>
            <a:r>
              <a:rPr lang="en-US" sz="2200" b="1" i="1" dirty="0"/>
              <a:t>Poly resistance - </a:t>
            </a:r>
            <a:r>
              <a:rPr lang="en-US" sz="2200" dirty="0"/>
              <a:t>resistance to &gt;1 first-line ATD other than both isoniazid and rifampicin.</a:t>
            </a:r>
          </a:p>
          <a:p>
            <a:pPr>
              <a:lnSpc>
                <a:spcPct val="150000"/>
              </a:lnSpc>
            </a:pPr>
            <a:r>
              <a:rPr lang="en-US" sz="2200" b="1" i="1" dirty="0"/>
              <a:t>Rifampicin resistance (RR) - </a:t>
            </a:r>
            <a:r>
              <a:rPr lang="en-US" sz="2200" dirty="0"/>
              <a:t>rifampicin resistance with or without resistance to other ATDs - includes any resistance to rifampicin, in the form of mono-resistance, poly-resistance, MDR or XDR.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3984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Multidrug-resistant Tuberculosis (MDR-TB) </a:t>
            </a:r>
            <a:endParaRPr lang="en-US" sz="28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Resistance to isoniazid and rifampicin with or without resistance to other first line drugs.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 2018, 3.4% of new and 18% of previously treated cases are MDR/RR-TB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 2018, MDR-TB rate in India was 6.19% in all TB patients.</a:t>
            </a: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Antigenic Structure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5877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1. </a:t>
            </a:r>
            <a:r>
              <a:rPr lang="en-US" sz="2200" b="1" dirty="0"/>
              <a:t>Cell wall (insoluble) antigens: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Peptidoglycan layer – maintains shape &amp; rigidity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Arabinogalactan layer -  survival of </a:t>
            </a:r>
            <a:r>
              <a:rPr lang="en-IN" sz="2200" dirty="0" err="1"/>
              <a:t>M.tuberculosis</a:t>
            </a:r>
            <a:r>
              <a:rPr lang="en-IN" sz="2200" dirty="0"/>
              <a:t> within macrophages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Mycolic acid layer - principal constituent, confers very low permeability, </a:t>
            </a:r>
            <a:r>
              <a:rPr lang="en-IN" sz="2200" b="1" dirty="0"/>
              <a:t>acid fastness and </a:t>
            </a:r>
            <a:r>
              <a:rPr lang="en-IN" sz="2200" dirty="0"/>
              <a:t>reduces the entry of most antibiotics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Outermost layer - lipids, glycolipids &amp; </a:t>
            </a:r>
            <a:r>
              <a:rPr lang="en-IN" sz="2200" dirty="0" err="1"/>
              <a:t>mycosides</a:t>
            </a:r>
            <a:endParaRPr lang="en-IN" sz="2200" dirty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1282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Multidrug-resistant Tuberculosis (MDR-TB) </a:t>
            </a:r>
            <a:b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Treatment of MDR-TB: </a:t>
            </a:r>
            <a:r>
              <a:rPr lang="en-US" sz="2200" dirty="0"/>
              <a:t>Intensive phase of 4–9 months with 6–7 second-line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en-US" sz="2200" dirty="0"/>
              <a:t>   agents, followed by continuation phase of 5–18 months with 4 second-line agents.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DOTS-Plus program </a:t>
            </a:r>
            <a:r>
              <a:rPr lang="en-US" sz="2200" dirty="0"/>
              <a:t>- initiated by RNTCP in the year 2000 - cover the diagnosis and treatment of MDR-TB cases.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1383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Extensively drug-resistant tuberculosis (XDR-TB)</a:t>
            </a:r>
            <a:endParaRPr lang="en-US" sz="26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MDR-TB cases which are also resistant 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Fluoroquinolones (levofloxacin/moxifloxacin/</a:t>
            </a:r>
            <a:r>
              <a:rPr lang="en-US" sz="2200" dirty="0" err="1"/>
              <a:t>gatifloxacin</a:t>
            </a:r>
            <a:r>
              <a:rPr lang="en-US" sz="2200" dirty="0"/>
              <a:t>), and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At least one second-line injectable agents (amikacin/ </a:t>
            </a:r>
            <a:r>
              <a:rPr lang="en-US" sz="2200" dirty="0" err="1"/>
              <a:t>capreomycin</a:t>
            </a:r>
            <a:r>
              <a:rPr lang="en-US" sz="2200" dirty="0"/>
              <a:t>/kanamycin).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9451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Extensively drug-resistant tuberculosis (XDR-TB)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Epidemiology: In India (2018)</a:t>
            </a:r>
            <a:r>
              <a:rPr lang="en-US" sz="2200" dirty="0"/>
              <a:t>, XDR-TB accounted for 1.3% in all MDR-TB patients (2.3% in new and 0.91% in previously treated patients)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3377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Pre-XDR-TB</a:t>
            </a:r>
            <a:endParaRPr lang="en-US" sz="32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Refers to resistance to either fluoroquinolones (FQs) or second line injectable (SLI) agents, but not both.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 2018 (India), among MDR-TB cases, 21.8% were resistant to any FQs and 3.6% were resistant to any SLI agent.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4067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Global and National TB </a:t>
            </a:r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Programmes</a:t>
            </a:r>
            <a:endParaRPr lang="en-US" sz="32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The End TB Strategy (WHO)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Revised National Tuberculosis Control </a:t>
            </a:r>
            <a:r>
              <a:rPr lang="en-US" sz="2200" i="1" dirty="0" err="1"/>
              <a:t>Programme</a:t>
            </a:r>
            <a:r>
              <a:rPr lang="en-US" sz="2200" i="1" dirty="0"/>
              <a:t> (RNTCP)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National Strategic Plan, India (2020–2025) – </a:t>
            </a:r>
            <a:r>
              <a:rPr lang="en-US" sz="2200" dirty="0" err="1"/>
              <a:t>Nikshay</a:t>
            </a:r>
            <a:r>
              <a:rPr lang="en-US" sz="2200" dirty="0"/>
              <a:t> and 99DOTS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5935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Vaccine Prophylaxis Against Tuberculosis - </a:t>
            </a:r>
            <a:b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Bacillus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Calmette-Guérin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Vaccine (BCG)</a:t>
            </a:r>
            <a:endParaRPr lang="en-US" sz="24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BCG strain: </a:t>
            </a:r>
            <a:r>
              <a:rPr lang="en-US" sz="2200" dirty="0"/>
              <a:t>In India, WHO recommended </a:t>
            </a:r>
            <a:r>
              <a:rPr lang="en-US" sz="2200" b="1" i="1" dirty="0"/>
              <a:t>Danish 1331 </a:t>
            </a:r>
            <a:r>
              <a:rPr lang="en-US" sz="2200" dirty="0"/>
              <a:t>strain of BCG is used.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Reconstitution of BCG: </a:t>
            </a:r>
            <a:r>
              <a:rPr lang="en-US" sz="2200" dirty="0"/>
              <a:t>Available in lyophilized form, should be reconstituted before administration.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Administration of BCG: </a:t>
            </a:r>
            <a:r>
              <a:rPr lang="en-US" sz="2200" dirty="0"/>
              <a:t>0.1 mL (0.1 mg TU) of BCG vaccine - administered above the insertion of left deltoid by intradermal route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1663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Vaccine Prophylaxis Against Tuberculosis - </a:t>
            </a:r>
            <a:b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Bacillus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Calmette-Guérin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Vaccine (BCG)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Protection: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Efficacy: Variable efficacy of 0–80%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Duration of immunity - 15–20 years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Protection to infants and young children against the development of complications - tuberculous meningitis and disseminated tuberculosis.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9950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Vaccine Prophylaxis Against Tuberculosis - </a:t>
            </a:r>
            <a:b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Bacillus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Calmette-Guérin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Vaccine (BCG)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Complications following BCG: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Most common complications - ulceration at the vaccination site and regional lymphadenitis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Rarely - keloid or lupus lesion, osteomyelitis, non-fatal meningitis, </a:t>
            </a:r>
            <a:r>
              <a:rPr lang="en-US" sz="2200" dirty="0" err="1"/>
              <a:t>progressivetuberculosis</a:t>
            </a:r>
            <a:r>
              <a:rPr lang="en-US" sz="2200" dirty="0"/>
              <a:t> and disseminated BCG infection (“</a:t>
            </a:r>
            <a:r>
              <a:rPr lang="en-US" sz="2200" dirty="0" err="1"/>
              <a:t>BCGitis</a:t>
            </a:r>
            <a:r>
              <a:rPr lang="en-US" sz="2200" dirty="0"/>
              <a:t>”).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4420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Vaccine Prophylaxis Against Tuberculosis - </a:t>
            </a:r>
            <a:b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Bacillus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Calmette-Guérin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Vaccine (BCG)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Indications of BCG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Direct BCG: BCG is directly given to the newborn soon after birth.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Indirect BCG: BCG is given after performing tuberculin skin test.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7030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Vaccine Prophylaxis Against Tuberculosis - </a:t>
            </a:r>
            <a:b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Bacillus 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Calmette-Guérin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Vaccine (BCG)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n-US" sz="2200" b="1" dirty="0"/>
              <a:t>Contraindications to BCG include:</a:t>
            </a:r>
          </a:p>
          <a:p>
            <a:r>
              <a:rPr lang="en-US" sz="2200" dirty="0"/>
              <a:t>HIV-positive child</a:t>
            </a:r>
          </a:p>
          <a:p>
            <a:r>
              <a:rPr lang="en-US" sz="2200" dirty="0"/>
              <a:t>Child born to AFB positive mother</a:t>
            </a:r>
          </a:p>
          <a:p>
            <a:r>
              <a:rPr lang="en-US" sz="2200" dirty="0"/>
              <a:t>Child with low immunity</a:t>
            </a:r>
          </a:p>
          <a:p>
            <a:r>
              <a:rPr lang="en-US" sz="2200" dirty="0"/>
              <a:t>Generalized eczema</a:t>
            </a:r>
          </a:p>
          <a:p>
            <a:r>
              <a:rPr lang="en-US" sz="2200" dirty="0"/>
              <a:t>Pregnancy.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70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Antigenic Structure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5877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1. </a:t>
            </a:r>
            <a:r>
              <a:rPr lang="en-US" sz="2200" b="1" dirty="0"/>
              <a:t>Cell wall (insoluble) antigens </a:t>
            </a:r>
            <a:r>
              <a:rPr lang="en-US" sz="1600" b="1" dirty="0"/>
              <a:t>(Cont..):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Proteins (e.g. </a:t>
            </a:r>
            <a:r>
              <a:rPr lang="en-IN" sz="2200" dirty="0" err="1"/>
              <a:t>porins</a:t>
            </a:r>
            <a:r>
              <a:rPr lang="en-IN" sz="2200" dirty="0"/>
              <a:t>, transport proteins) - found throughout  various layers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Plasma membrane - helps in attachment to host cell and is also a target antigen used for diagnosis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8852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Chemoprophylaxis</a:t>
            </a:r>
            <a:endParaRPr lang="en-US" sz="32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Treatment of selected high-risk tuberculin reactors (i.e. people with latent tuberculosis) aims at preventing active disease.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Isoniazid or ethambutol for six months - tried.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Chemoprophylaxis has several shortcomings such as—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(1) it is expensive, (2) risk of developing tuberculosis is minimal in tuberculin reactors, and (3) side effects of the drugs.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8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Chemoprophylaxis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INH preventive therapy (IPT) - restricted to limited indications: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Adults with HIV - unlikely to have active TB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Children with HIV - no TB symptoms and unlikely to have active TB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All children with HIV - successfully completed treatment for TB.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0245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7923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NONTUBERCULOUS MYCOBACTERIA</a:t>
            </a:r>
            <a:br>
              <a:rPr lang="en-US" sz="4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4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INFECTIONS</a:t>
            </a:r>
            <a:endParaRPr lang="en-US" sz="40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5118"/>
      </p:ext>
    </p:extLst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NONTUBERCULOUS MYCOBACTERIA</a:t>
            </a:r>
            <a:b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INFECTIONS</a:t>
            </a:r>
            <a:endParaRPr lang="en-US" sz="28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Diverse group of mycobacteria isolated from birds, animals, environmental sources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Opportunistic pathogens, occasionally associated with human infection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Man-to-man transmission is not known.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Saprophytic mycobacteria </a:t>
            </a:r>
            <a:r>
              <a:rPr lang="en-IN" sz="2200" dirty="0"/>
              <a:t>- isolated from soil, water and other environmental sources. They do not cause any disease in humans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6785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Runyon’s classification of nontuberculous mycobacteria</a:t>
            </a:r>
            <a:endParaRPr lang="en-US" sz="26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94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79124"/>
              </p:ext>
            </p:extLst>
          </p:nvPr>
        </p:nvGraphicFramePr>
        <p:xfrm>
          <a:off x="1077434" y="1223060"/>
          <a:ext cx="7013943" cy="3357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37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Runyon group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Property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Species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I. Photochromogens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29845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Produce pigments only in light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marinum,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7785" marR="0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400" i="1" spc="-2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asiaticum,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400" i="1" spc="-2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simiae, M. kansasii,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400" i="1" spc="-25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genavense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II. Scotochromogens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29845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Produce pigments both in dark and light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scrofulaceum,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778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szulgai, M. gordonae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778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celatum, M. flavescens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indent="-12319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III. Non-photochro- mogens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Do not produce pigments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avium-intracellulare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778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complex (MAC)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778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xenopi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, M.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ulcerans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778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paratuberculosis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778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malmoense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889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IV. Rapid growers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Grow within one week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93090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chelonae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, M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fortuitum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778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smegmatis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778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Abscessus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246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1.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Photochromogens</a:t>
            </a:r>
            <a:endParaRPr lang="en-US" sz="32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i="1" dirty="0"/>
              <a:t>M. </a:t>
            </a:r>
            <a:r>
              <a:rPr lang="en-IN" sz="2200" b="1" i="1" dirty="0" err="1"/>
              <a:t>marinum</a:t>
            </a:r>
            <a:r>
              <a:rPr lang="en-IN" sz="2200" b="1" i="1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i="1" dirty="0"/>
              <a:t>A</a:t>
            </a:r>
            <a:r>
              <a:rPr lang="en-IN" sz="2200" dirty="0"/>
              <a:t>cquired from water sources (fish tanks, swimming) and enters through minor trauma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Causes papules or ulcers known as </a:t>
            </a:r>
            <a:r>
              <a:rPr lang="en-IN" sz="2200" b="1" dirty="0"/>
              <a:t>swimming pool granuloma </a:t>
            </a:r>
            <a:r>
              <a:rPr lang="en-IN" sz="2200" dirty="0"/>
              <a:t>or fish tank granuloma.</a:t>
            </a:r>
          </a:p>
          <a:p>
            <a:pPr>
              <a:lnSpc>
                <a:spcPct val="150000"/>
              </a:lnSpc>
            </a:pPr>
            <a:r>
              <a:rPr lang="en-IN" sz="2200" b="1" i="1" dirty="0"/>
              <a:t>M. </a:t>
            </a:r>
            <a:r>
              <a:rPr lang="en-IN" sz="2200" b="1" i="1" dirty="0" err="1"/>
              <a:t>asiaticum</a:t>
            </a:r>
            <a:r>
              <a:rPr lang="en-IN" sz="2200" b="1" i="1" dirty="0"/>
              <a:t>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Rarely associated with pulmonary disease and bursitis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49159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1.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Photochromogens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/>
              <a:t>M. </a:t>
            </a:r>
            <a:r>
              <a:rPr lang="en-US" sz="2200" b="1" i="1" dirty="0" err="1"/>
              <a:t>simiae</a:t>
            </a:r>
            <a:r>
              <a:rPr lang="en-US" sz="2200" b="1" i="1" dirty="0"/>
              <a:t>: </a:t>
            </a:r>
            <a:r>
              <a:rPr lang="en-US" sz="2200" dirty="0"/>
              <a:t>Isolated from pulmonary lesions</a:t>
            </a:r>
          </a:p>
          <a:p>
            <a:pPr>
              <a:lnSpc>
                <a:spcPct val="150000"/>
              </a:lnSpc>
            </a:pPr>
            <a:r>
              <a:rPr lang="en-US" sz="2200" b="1" i="1" dirty="0"/>
              <a:t>M. </a:t>
            </a:r>
            <a:r>
              <a:rPr lang="en-US" sz="2200" b="1" i="1" dirty="0" err="1"/>
              <a:t>kansasii</a:t>
            </a:r>
            <a:r>
              <a:rPr lang="en-US" sz="2200" b="1" i="1" dirty="0"/>
              <a:t>: </a:t>
            </a:r>
            <a:r>
              <a:rPr lang="en-US" sz="2200" dirty="0"/>
              <a:t>Causes chronic pulmonary disease resembling tuberculosis</a:t>
            </a:r>
          </a:p>
          <a:p>
            <a:pPr>
              <a:lnSpc>
                <a:spcPct val="150000"/>
              </a:lnSpc>
            </a:pPr>
            <a:r>
              <a:rPr lang="en-US" sz="2200" b="1" i="1" dirty="0"/>
              <a:t>M. </a:t>
            </a:r>
            <a:r>
              <a:rPr lang="en-US" sz="2200" b="1" i="1" dirty="0" err="1"/>
              <a:t>genavense</a:t>
            </a:r>
            <a:r>
              <a:rPr lang="en-US" sz="2200" b="1" i="1" dirty="0"/>
              <a:t>: </a:t>
            </a:r>
            <a:r>
              <a:rPr lang="en-US" sz="2200" dirty="0"/>
              <a:t>Causes infection in patients with advanced HIV.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3476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2.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Scotochromogens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/>
              <a:t>M. </a:t>
            </a:r>
            <a:r>
              <a:rPr lang="en-US" sz="2200" b="1" i="1" dirty="0" err="1"/>
              <a:t>scrofulaceum</a:t>
            </a:r>
            <a:r>
              <a:rPr lang="en-US" sz="2200" b="1" i="1" dirty="0"/>
              <a:t>: </a:t>
            </a:r>
            <a:r>
              <a:rPr lang="en-US" sz="2200" dirty="0"/>
              <a:t>Causes scrofula (cervical lymphadenitis) in children</a:t>
            </a:r>
          </a:p>
          <a:p>
            <a:pPr>
              <a:lnSpc>
                <a:spcPct val="150000"/>
              </a:lnSpc>
            </a:pPr>
            <a:r>
              <a:rPr lang="en-US" sz="2200" b="1" i="1" dirty="0"/>
              <a:t>M. </a:t>
            </a:r>
            <a:r>
              <a:rPr lang="en-US" sz="2200" b="1" i="1" dirty="0" err="1"/>
              <a:t>gordonae</a:t>
            </a:r>
            <a:r>
              <a:rPr lang="en-US" sz="2200" b="1" i="1" dirty="0"/>
              <a:t>: </a:t>
            </a:r>
            <a:r>
              <a:rPr lang="en-US" sz="2200" dirty="0"/>
              <a:t>Commensal in tap water - common contaminant of clinical specimens - rarely isolated from pulmonary specimens.</a:t>
            </a:r>
          </a:p>
          <a:p>
            <a:pPr>
              <a:lnSpc>
                <a:spcPct val="150000"/>
              </a:lnSpc>
            </a:pPr>
            <a:r>
              <a:rPr lang="en-US" sz="2200" b="1" i="1" dirty="0"/>
              <a:t>M. </a:t>
            </a:r>
            <a:r>
              <a:rPr lang="en-US" sz="2200" b="1" i="1" dirty="0" err="1"/>
              <a:t>szulgai</a:t>
            </a:r>
            <a:r>
              <a:rPr lang="en-US" sz="2200" b="1" i="1" dirty="0"/>
              <a:t>: </a:t>
            </a:r>
            <a:r>
              <a:rPr lang="en-US" sz="2200" dirty="0"/>
              <a:t>Scotochromogen at 37°C and </a:t>
            </a:r>
            <a:r>
              <a:rPr lang="en-US" sz="2200" dirty="0" err="1"/>
              <a:t>photochromogen</a:t>
            </a:r>
            <a:r>
              <a:rPr lang="en-US" sz="2200" dirty="0"/>
              <a:t> at 25°C - occasionally cause pulmonary disease and bursitis</a:t>
            </a:r>
          </a:p>
          <a:p>
            <a:pPr>
              <a:lnSpc>
                <a:spcPct val="150000"/>
              </a:lnSpc>
            </a:pPr>
            <a:r>
              <a:rPr lang="en-US" sz="2200" b="1" i="1" dirty="0"/>
              <a:t>M. </a:t>
            </a:r>
            <a:r>
              <a:rPr lang="en-US" sz="2200" b="1" i="1" dirty="0" err="1"/>
              <a:t>celatum</a:t>
            </a:r>
            <a:r>
              <a:rPr lang="en-US" sz="2200" b="1" i="1" dirty="0"/>
              <a:t>: </a:t>
            </a:r>
            <a:r>
              <a:rPr lang="en-US" sz="2200" dirty="0"/>
              <a:t>Rare cause of pulmonary infection.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1926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3.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Nonphotochromogens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i="1" dirty="0"/>
              <a:t>M. </a:t>
            </a:r>
            <a:r>
              <a:rPr lang="en-IN" sz="2200" b="1" i="1" dirty="0" err="1"/>
              <a:t>avium-intracellulare</a:t>
            </a:r>
            <a:r>
              <a:rPr lang="en-IN" sz="2200" b="1" i="1" dirty="0"/>
              <a:t> complex (MAC):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i="1" dirty="0"/>
              <a:t>M. </a:t>
            </a:r>
            <a:r>
              <a:rPr lang="en-IN" sz="2200" i="1" dirty="0" err="1"/>
              <a:t>avium</a:t>
            </a:r>
            <a:r>
              <a:rPr lang="en-IN" sz="2200" i="1" dirty="0"/>
              <a:t> </a:t>
            </a:r>
            <a:r>
              <a:rPr lang="en-IN" sz="2200" dirty="0"/>
              <a:t>(</a:t>
            </a:r>
            <a:r>
              <a:rPr lang="en-IN" sz="2200" dirty="0" err="1"/>
              <a:t>Battey</a:t>
            </a:r>
            <a:r>
              <a:rPr lang="en-IN" sz="2200" dirty="0"/>
              <a:t> bacillus, isolated from birds) and </a:t>
            </a:r>
            <a:r>
              <a:rPr lang="en-IN" sz="2200" i="1" dirty="0"/>
              <a:t>M. </a:t>
            </a:r>
            <a:r>
              <a:rPr lang="en-IN" sz="2200" i="1" dirty="0" err="1"/>
              <a:t>intracelluare</a:t>
            </a:r>
            <a:endParaRPr lang="en-IN" sz="2200" i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Opportunistic pathogens – HIV low CD4 T-cell count (&lt;50/</a:t>
            </a:r>
            <a:r>
              <a:rPr lang="en-IN" sz="2200" dirty="0" err="1"/>
              <a:t>μL</a:t>
            </a:r>
            <a:r>
              <a:rPr lang="en-IN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Lymphadenitis, respiratory infection and disseminated disease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681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3. </a:t>
            </a:r>
            <a:r>
              <a:rPr lang="en-US" sz="3200" i="1" dirty="0" err="1">
                <a:latin typeface="Roboto Condensed Light" panose="020B0604020202020204" charset="0"/>
                <a:ea typeface="Roboto Condensed Light" panose="020B0604020202020204" charset="0"/>
              </a:rPr>
              <a:t>Nonphotochromogens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i="1" dirty="0"/>
              <a:t>M. </a:t>
            </a:r>
            <a:r>
              <a:rPr lang="en-IN" sz="2200" b="1" i="1" dirty="0" err="1"/>
              <a:t>xenopi</a:t>
            </a:r>
            <a:r>
              <a:rPr lang="en-IN" sz="2200" b="1" i="1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Hospital water supplies, and associated with nosocomial outbreaks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Rarely pulmonary disease in HIV-infected people.</a:t>
            </a:r>
          </a:p>
          <a:p>
            <a:pPr>
              <a:lnSpc>
                <a:spcPct val="150000"/>
              </a:lnSpc>
            </a:pPr>
            <a:r>
              <a:rPr lang="en-IN" sz="2200" b="1" i="1" dirty="0"/>
              <a:t>M. </a:t>
            </a:r>
            <a:r>
              <a:rPr lang="en-IN" sz="2200" b="1" i="1" dirty="0" err="1"/>
              <a:t>ulcerans</a:t>
            </a:r>
            <a:r>
              <a:rPr lang="en-IN" sz="2200" b="1" i="1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b="1" dirty="0" err="1"/>
              <a:t>Buruli</a:t>
            </a:r>
            <a:r>
              <a:rPr lang="en-IN" sz="2200" b="1" dirty="0"/>
              <a:t> ulcer - </a:t>
            </a:r>
            <a:r>
              <a:rPr lang="en-IN" sz="2200" dirty="0"/>
              <a:t>painless ulcers and nodules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necrotic later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Osteomyelitis and limb deformities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6833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22307</TotalTime>
  <Words>5424</Words>
  <Application>Microsoft Office PowerPoint</Application>
  <PresentationFormat>On-screen Show (16:9)</PresentationFormat>
  <Paragraphs>732</Paragraphs>
  <Slides>106</Slides>
  <Notes>106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Wingdings</vt:lpstr>
      <vt:lpstr>Arial</vt:lpstr>
      <vt:lpstr>Wingdings 3</vt:lpstr>
      <vt:lpstr>Roboto Condensed Light</vt:lpstr>
      <vt:lpstr>Trebuchet MS</vt:lpstr>
      <vt:lpstr>Facet</vt:lpstr>
      <vt:lpstr>Tuberculosis </vt:lpstr>
      <vt:lpstr>Learning objectives</vt:lpstr>
      <vt:lpstr>INTRODUCTION</vt:lpstr>
      <vt:lpstr>History</vt:lpstr>
      <vt:lpstr>Classification</vt:lpstr>
      <vt:lpstr>TUBERCULOSIS</vt:lpstr>
      <vt:lpstr>TUBERCULOSIS</vt:lpstr>
      <vt:lpstr>Antigenic Structure</vt:lpstr>
      <vt:lpstr>Antigenic Structure (Cont..)</vt:lpstr>
      <vt:lpstr>Antigenic Structure (Cont..)</vt:lpstr>
      <vt:lpstr>Cell wall of M. tuberculosis</vt:lpstr>
      <vt:lpstr>Pathogenesis - Source of Infection</vt:lpstr>
      <vt:lpstr>Pathogenesis - Mode of Transmission</vt:lpstr>
      <vt:lpstr>Pathogenesis - Risk Factors</vt:lpstr>
      <vt:lpstr>Pathogenesis - Risk Factors (Cont..)</vt:lpstr>
      <vt:lpstr>Pathogenesis - Sequence of Pathogenic Events</vt:lpstr>
      <vt:lpstr>Pathogenesis - Sequence of Pathogenic Events (Cont..)</vt:lpstr>
      <vt:lpstr>Host Immune Response - Cell-mediated Immune Response</vt:lpstr>
      <vt:lpstr>Host Immune Response - Cell-mediated Immune Response (Cont..)</vt:lpstr>
      <vt:lpstr>Host Immune Response - Cell-mediated Immune Response (Cont..)</vt:lpstr>
      <vt:lpstr>Host Immune Response - Cell-mediated Immune Response (Cont..)</vt:lpstr>
      <vt:lpstr>Host Immune Response - Cell-mediated Immune Response (Cont..)</vt:lpstr>
      <vt:lpstr>Host Immune Response - Cell-mediated Immune Response (Cont..)</vt:lpstr>
      <vt:lpstr>Clinical Manifestations</vt:lpstr>
      <vt:lpstr>Pulmonary Tuberculosis (PTB)</vt:lpstr>
      <vt:lpstr>Comparison of primary and secondary pulmonary tuberculosis</vt:lpstr>
      <vt:lpstr>Comparison of primary and secondary pulmonary tuberculosis (Cont..)</vt:lpstr>
      <vt:lpstr>Comparison of primary and secondary pulmonary tuberculosis (Cont..)</vt:lpstr>
      <vt:lpstr>Extrapulmonary Tuberculosis (EPTB)</vt:lpstr>
      <vt:lpstr>Extrapulmonary Tuberculosis (EPTB) (Cont..)</vt:lpstr>
      <vt:lpstr>Extrapulmonary Tuberculosis (EPTB) (Cont..)</vt:lpstr>
      <vt:lpstr>Extrapulmonary Tuberculosis (EPTB) (Cont..)</vt:lpstr>
      <vt:lpstr>Extrapulmonary Tuberculosis (EPTB) (Cont..)</vt:lpstr>
      <vt:lpstr>Epidemiology</vt:lpstr>
      <vt:lpstr>Epidemiology (Cont..)</vt:lpstr>
      <vt:lpstr>Epidemiology (Cont..)</vt:lpstr>
      <vt:lpstr>Laboratory diagnosis of Tuberculosis</vt:lpstr>
      <vt:lpstr>Extrapulmonary specimens</vt:lpstr>
      <vt:lpstr>Extrapulmonary specimens (Cont..)</vt:lpstr>
      <vt:lpstr>Laboratory diagnosis of Tuberculosis  (Cont..)</vt:lpstr>
      <vt:lpstr>Laboratory diagnosis of Tuberculosis  (Cont..)</vt:lpstr>
      <vt:lpstr>RNTCP Guidelines for Grading of Sputum Smear</vt:lpstr>
      <vt:lpstr>RNTCP guidelines for grading of ZN stained  sputum smears</vt:lpstr>
      <vt:lpstr>Laboratory diagnosis of Tuberculosis  (Cont..)</vt:lpstr>
      <vt:lpstr>Laboratory diagnosis of Tuberculosis  (Cont..)</vt:lpstr>
      <vt:lpstr>Laboratory diagnosis of Tuberculosis  (Cont..)</vt:lpstr>
      <vt:lpstr>Laboratory diagnosis of Tuberculosis  (Cont..)</vt:lpstr>
      <vt:lpstr>Laboratory diagnosis of Tuberculosis  (Cont..)</vt:lpstr>
      <vt:lpstr>Laboratory diagnosis of Tuberculosis  (Cont..)</vt:lpstr>
      <vt:lpstr>Laboratory diagnosis of Tuberculosis  (Cont..)</vt:lpstr>
      <vt:lpstr>Diagnostic algorithm for pulmonary tuberculosis</vt:lpstr>
      <vt:lpstr>DST (Drug Susceptibility Testing)</vt:lpstr>
      <vt:lpstr>Phenotypic Methods</vt:lpstr>
      <vt:lpstr>Genotypic Methods</vt:lpstr>
      <vt:lpstr>U-DST</vt:lpstr>
      <vt:lpstr>Treatment of Tuberculosis</vt:lpstr>
      <vt:lpstr>Anti-tubercular drugs (ATDs) for treatment of drug-susceptible TB (DS-TB) and drug resistant TB (DR-TB)</vt:lpstr>
      <vt:lpstr>Treatment of Tuberculosis (Cont..)</vt:lpstr>
      <vt:lpstr>Treatment of Tuberculosis (Cont..)</vt:lpstr>
      <vt:lpstr>Treatment of Tuberculosis (Cont..)</vt:lpstr>
      <vt:lpstr>Treatment of Tuberculosis (Cont..)</vt:lpstr>
      <vt:lpstr>Treatment regimens based on  drug susceptibility testing</vt:lpstr>
      <vt:lpstr>Treatment of Tuberculosis (Cont..)</vt:lpstr>
      <vt:lpstr>Treatment of Tuberculosis (Cont..)</vt:lpstr>
      <vt:lpstr>Drug regimen for tuberculosis depending on the pattern of drug resistance</vt:lpstr>
      <vt:lpstr>Drug regimen for tuberculosis depending on the pattern of drug resistance</vt:lpstr>
      <vt:lpstr>Treatment of Tuberculosis (Cont..)</vt:lpstr>
      <vt:lpstr>Treatment of Tuberculosis (Cont..)</vt:lpstr>
      <vt:lpstr>Newer Anti-tubercular Drugs</vt:lpstr>
      <vt:lpstr>Bedaquiline</vt:lpstr>
      <vt:lpstr>Bedaquiline (Cont..)</vt:lpstr>
      <vt:lpstr>Delamanid</vt:lpstr>
      <vt:lpstr>Delamanid (Cont..)</vt:lpstr>
      <vt:lpstr>Resistance to Antitubercular Drugs</vt:lpstr>
      <vt:lpstr>Mechanism of Drug Resistance</vt:lpstr>
      <vt:lpstr>Drug-resistant genes present in M. tuberculosis</vt:lpstr>
      <vt:lpstr>Failure to adhere to the multidrug regimen</vt:lpstr>
      <vt:lpstr>Resistance to Antitubercular Drugs (ATDs)</vt:lpstr>
      <vt:lpstr>Multidrug-resistant Tuberculosis (MDR-TB) </vt:lpstr>
      <vt:lpstr>Multidrug-resistant Tuberculosis (MDR-TB)  (Cont..) </vt:lpstr>
      <vt:lpstr>Extensively drug-resistant tuberculosis (XDR-TB)</vt:lpstr>
      <vt:lpstr>Extensively drug-resistant tuberculosis (XDR-TB) (Cont..) </vt:lpstr>
      <vt:lpstr>Pre-XDR-TB</vt:lpstr>
      <vt:lpstr>Global and National TB Programmes</vt:lpstr>
      <vt:lpstr>Vaccine Prophylaxis Against Tuberculosis -  Bacillus Calmette-Guérin Vaccine (BCG)</vt:lpstr>
      <vt:lpstr>Vaccine Prophylaxis Against Tuberculosis -  Bacillus Calmette-Guérin Vaccine (BCG) (Cont..)</vt:lpstr>
      <vt:lpstr>Vaccine Prophylaxis Against Tuberculosis -  Bacillus Calmette-Guérin Vaccine (BCG) (Cont..)</vt:lpstr>
      <vt:lpstr>Vaccine Prophylaxis Against Tuberculosis -  Bacillus Calmette-Guérin Vaccine (BCG) (Cont..)</vt:lpstr>
      <vt:lpstr>Vaccine Prophylaxis Against Tuberculosis -  Bacillus Calmette-Guérin Vaccine (BCG) (Cont..)</vt:lpstr>
      <vt:lpstr>Chemoprophylaxis</vt:lpstr>
      <vt:lpstr>Chemoprophylaxis (Cont..)</vt:lpstr>
      <vt:lpstr>NONTUBERCULOUS MYCOBACTERIA INFECTIONS</vt:lpstr>
      <vt:lpstr>NONTUBERCULOUS MYCOBACTERIA INFECTIONS</vt:lpstr>
      <vt:lpstr>Runyon’s classification of nontuberculous mycobacteria</vt:lpstr>
      <vt:lpstr>1. Photochromogens</vt:lpstr>
      <vt:lpstr>1. Photochromogens (Cont..)</vt:lpstr>
      <vt:lpstr>2. Scotochromogens</vt:lpstr>
      <vt:lpstr>3. Nonphotochromogens</vt:lpstr>
      <vt:lpstr>3. Nonphotochromogens (Cont..)</vt:lpstr>
      <vt:lpstr>4. Rapid Growers</vt:lpstr>
      <vt:lpstr>Clinical manifestations of nontuberculous mycobacteria (NTM)</vt:lpstr>
      <vt:lpstr>Laboratory Diagnosis</vt:lpstr>
      <vt:lpstr>Laboratory Diagnosis (Cont..)</vt:lpstr>
      <vt:lpstr>Treatment of Nontuberculous mycobacteria infections</vt:lpstr>
      <vt:lpstr>Questions:</vt:lpstr>
      <vt:lpstr>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History</dc:title>
  <cp:lastModifiedBy>Himani Pandya</cp:lastModifiedBy>
  <cp:revision>1147</cp:revision>
  <dcterms:modified xsi:type="dcterms:W3CDTF">2021-09-13T06:46:41Z</dcterms:modified>
</cp:coreProperties>
</file>