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9"/>
  </p:notesMasterIdLst>
  <p:sldIdLst>
    <p:sldId id="256" r:id="rId2"/>
    <p:sldId id="257" r:id="rId3"/>
    <p:sldId id="3792" r:id="rId4"/>
    <p:sldId id="4446" r:id="rId5"/>
    <p:sldId id="4447" r:id="rId6"/>
    <p:sldId id="4448" r:id="rId7"/>
    <p:sldId id="4449" r:id="rId8"/>
    <p:sldId id="3652" r:id="rId9"/>
    <p:sldId id="4450" r:id="rId10"/>
    <p:sldId id="4451" r:id="rId11"/>
    <p:sldId id="4452" r:id="rId12"/>
    <p:sldId id="4453" r:id="rId13"/>
    <p:sldId id="4454" r:id="rId14"/>
    <p:sldId id="4455" r:id="rId15"/>
    <p:sldId id="4456" r:id="rId16"/>
    <p:sldId id="4457" r:id="rId17"/>
    <p:sldId id="4458" r:id="rId18"/>
    <p:sldId id="4459" r:id="rId19"/>
    <p:sldId id="4460" r:id="rId20"/>
    <p:sldId id="4461" r:id="rId21"/>
    <p:sldId id="4462" r:id="rId22"/>
    <p:sldId id="4463" r:id="rId23"/>
    <p:sldId id="4464" r:id="rId24"/>
    <p:sldId id="4465" r:id="rId25"/>
    <p:sldId id="4466" r:id="rId26"/>
    <p:sldId id="4467" r:id="rId27"/>
    <p:sldId id="4468" r:id="rId28"/>
    <p:sldId id="4470" r:id="rId29"/>
    <p:sldId id="4469" r:id="rId30"/>
    <p:sldId id="4471" r:id="rId31"/>
    <p:sldId id="4472" r:id="rId32"/>
    <p:sldId id="4473" r:id="rId33"/>
    <p:sldId id="4474" r:id="rId34"/>
    <p:sldId id="4475" r:id="rId35"/>
    <p:sldId id="4476" r:id="rId36"/>
    <p:sldId id="4477" r:id="rId37"/>
    <p:sldId id="4478" r:id="rId38"/>
    <p:sldId id="4479" r:id="rId39"/>
    <p:sldId id="4480" r:id="rId40"/>
    <p:sldId id="4481" r:id="rId41"/>
    <p:sldId id="4482" r:id="rId42"/>
    <p:sldId id="4483" r:id="rId43"/>
    <p:sldId id="4485" r:id="rId44"/>
    <p:sldId id="4484" r:id="rId45"/>
    <p:sldId id="4486" r:id="rId46"/>
    <p:sldId id="4487" r:id="rId47"/>
    <p:sldId id="4488" r:id="rId48"/>
    <p:sldId id="4489" r:id="rId49"/>
    <p:sldId id="4495" r:id="rId50"/>
    <p:sldId id="4496" r:id="rId51"/>
    <p:sldId id="4490" r:id="rId52"/>
    <p:sldId id="4493" r:id="rId53"/>
    <p:sldId id="4494" r:id="rId54"/>
    <p:sldId id="4491" r:id="rId55"/>
    <p:sldId id="4492" r:id="rId56"/>
    <p:sldId id="4505" r:id="rId57"/>
    <p:sldId id="4506" r:id="rId58"/>
    <p:sldId id="4497" r:id="rId59"/>
    <p:sldId id="4498" r:id="rId60"/>
    <p:sldId id="4499" r:id="rId61"/>
    <p:sldId id="4500" r:id="rId62"/>
    <p:sldId id="4502" r:id="rId63"/>
    <p:sldId id="4501" r:id="rId64"/>
    <p:sldId id="4503" r:id="rId65"/>
    <p:sldId id="4504" r:id="rId66"/>
    <p:sldId id="4507" r:id="rId67"/>
    <p:sldId id="4508" r:id="rId68"/>
    <p:sldId id="4509" r:id="rId69"/>
    <p:sldId id="4510" r:id="rId70"/>
    <p:sldId id="4511" r:id="rId71"/>
    <p:sldId id="4512" r:id="rId72"/>
    <p:sldId id="4514" r:id="rId73"/>
    <p:sldId id="4513" r:id="rId74"/>
    <p:sldId id="4527" r:id="rId75"/>
    <p:sldId id="4515" r:id="rId76"/>
    <p:sldId id="4516" r:id="rId77"/>
    <p:sldId id="4517" r:id="rId78"/>
    <p:sldId id="4518" r:id="rId79"/>
    <p:sldId id="4519" r:id="rId80"/>
    <p:sldId id="4520" r:id="rId81"/>
    <p:sldId id="4521" r:id="rId82"/>
    <p:sldId id="4522" r:id="rId83"/>
    <p:sldId id="4523" r:id="rId84"/>
    <p:sldId id="4524" r:id="rId85"/>
    <p:sldId id="4525" r:id="rId86"/>
    <p:sldId id="4445" r:id="rId87"/>
    <p:sldId id="4526" r:id="rId8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0"/>
      <p:bold r:id="rId91"/>
      <p:italic r:id="rId92"/>
      <p:boldItalic r:id="rId93"/>
    </p:embeddedFont>
    <p:embeddedFont>
      <p:font typeface="Corbel" panose="020B0503020204020204" pitchFamily="34" charset="0"/>
      <p:regular r:id="rId94"/>
      <p:bold r:id="rId95"/>
      <p:italic r:id="rId96"/>
      <p:boldItalic r:id="rId97"/>
    </p:embeddedFont>
    <p:embeddedFont>
      <p:font typeface="Roboto Condensed Light" panose="02000000000000000000" pitchFamily="2" charset="0"/>
      <p:regular r:id="rId98"/>
      <p:bold r:id="rId99"/>
      <p:italic r:id="rId100"/>
      <p:boldItalic r:id="rId10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1C3A7-98BA-FC1B-6B8B-DE5C56C62BB3}" v="12" dt="2020-12-15T05:30:55.516"/>
    <p1510:client id="{5C04B19F-1093-0000-7F33-7784834CB1C5}" v="2" dt="2021-03-04T16:59:42.650"/>
    <p1510:client id="{B460CEC1-ED55-4C97-8257-CE6EC25A8DF0}" v="1" dt="2020-11-03T15:59:22.442"/>
  </p1510:revLst>
</p1510:revInfo>
</file>

<file path=ppt/tableStyles.xml><?xml version="1.0" encoding="utf-8"?>
<a:tblStyleLst xmlns:a="http://schemas.openxmlformats.org/drawingml/2006/main" def="{AF950EDE-842A-4D4B-8FDC-871F3C1C1B73}">
  <a:tblStyle styleId="{AF950EDE-842A-4D4B-8FDC-871F3C1C1B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162" autoAdjust="0"/>
  </p:normalViewPr>
  <p:slideViewPr>
    <p:cSldViewPr snapToGrid="0">
      <p:cViewPr varScale="1">
        <p:scale>
          <a:sx n="89" d="100"/>
          <a:sy n="89" d="100"/>
        </p:scale>
        <p:origin x="660" y="56"/>
      </p:cViewPr>
      <p:guideLst/>
    </p:cSldViewPr>
  </p:slideViewPr>
  <p:outlineViewPr>
    <p:cViewPr>
      <p:scale>
        <a:sx n="33" d="100"/>
        <a:sy n="33" d="100"/>
      </p:scale>
      <p:origin x="0" y="-13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microsoft.com/office/2015/10/relationships/revisionInfo" Target="revisionInfo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8.fntdata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1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b8012a167c98882091da6a7e3504b27e6c7c5b5bd22d1a584f4fd263df54af2e::" providerId="AD" clId="Web-{B460CEC1-ED55-4C97-8257-CE6EC25A8DF0}"/>
    <pc:docChg chg="modSld">
      <pc:chgData name="Guest User" userId="S::urn:spo:anon#b8012a167c98882091da6a7e3504b27e6c7c5b5bd22d1a584f4fd263df54af2e::" providerId="AD" clId="Web-{B460CEC1-ED55-4C97-8257-CE6EC25A8DF0}" dt="2020-11-03T15:59:22.442" v="0" actId="1076"/>
      <pc:docMkLst>
        <pc:docMk/>
      </pc:docMkLst>
      <pc:sldChg chg="modSp">
        <pc:chgData name="Guest User" userId="S::urn:spo:anon#b8012a167c98882091da6a7e3504b27e6c7c5b5bd22d1a584f4fd263df54af2e::" providerId="AD" clId="Web-{B460CEC1-ED55-4C97-8257-CE6EC25A8DF0}" dt="2020-11-03T15:59:22.442" v="0" actId="1076"/>
        <pc:sldMkLst>
          <pc:docMk/>
          <pc:sldMk cId="0" sldId="256"/>
        </pc:sldMkLst>
        <pc:spChg chg="mod">
          <ac:chgData name="Guest User" userId="S::urn:spo:anon#b8012a167c98882091da6a7e3504b27e6c7c5b5bd22d1a584f4fd263df54af2e::" providerId="AD" clId="Web-{B460CEC1-ED55-4C97-8257-CE6EC25A8DF0}" dt="2020-11-03T15:59:22.442" v="0" actId="1076"/>
          <ac:spMkLst>
            <pc:docMk/>
            <pc:sldMk cId="0" sldId="256"/>
            <ac:spMk id="184" creationId="{00000000-0000-0000-0000-000000000000}"/>
          </ac:spMkLst>
        </pc:spChg>
      </pc:sldChg>
    </pc:docChg>
  </pc:docChgLst>
  <pc:docChgLst>
    <pc:chgData name="Guest User" userId="S::urn:spo:anon#b8012a167c98882091da6a7e3504b27e6c7c5b5bd22d1a584f4fd263df54af2e::" providerId="AD" clId="Web-{3171C3A7-98BA-FC1B-6B8B-DE5C56C62BB3}"/>
    <pc:docChg chg="modSld">
      <pc:chgData name="Guest User" userId="S::urn:spo:anon#b8012a167c98882091da6a7e3504b27e6c7c5b5bd22d1a584f4fd263df54af2e::" providerId="AD" clId="Web-{3171C3A7-98BA-FC1B-6B8B-DE5C56C62BB3}" dt="2020-12-15T05:30:55.516" v="12" actId="1076"/>
      <pc:docMkLst>
        <pc:docMk/>
      </pc:docMkLst>
      <pc:sldChg chg="modSp">
        <pc:chgData name="Guest User" userId="S::urn:spo:anon#b8012a167c98882091da6a7e3504b27e6c7c5b5bd22d1a584f4fd263df54af2e::" providerId="AD" clId="Web-{3171C3A7-98BA-FC1B-6B8B-DE5C56C62BB3}" dt="2020-12-15T05:00:17.270" v="2" actId="20577"/>
        <pc:sldMkLst>
          <pc:docMk/>
          <pc:sldMk cId="3295110641" sldId="4467"/>
        </pc:sldMkLst>
        <pc:spChg chg="mod">
          <ac:chgData name="Guest User" userId="S::urn:spo:anon#b8012a167c98882091da6a7e3504b27e6c7c5b5bd22d1a584f4fd263df54af2e::" providerId="AD" clId="Web-{3171C3A7-98BA-FC1B-6B8B-DE5C56C62BB3}" dt="2020-12-15T05:00:17.270" v="2" actId="20577"/>
          <ac:spMkLst>
            <pc:docMk/>
            <pc:sldMk cId="3295110641" sldId="4467"/>
            <ac:spMk id="193" creationId="{00000000-0000-0000-0000-000000000000}"/>
          </ac:spMkLst>
        </pc:spChg>
      </pc:sldChg>
      <pc:sldChg chg="modSp">
        <pc:chgData name="Guest User" userId="S::urn:spo:anon#b8012a167c98882091da6a7e3504b27e6c7c5b5bd22d1a584f4fd263df54af2e::" providerId="AD" clId="Web-{3171C3A7-98BA-FC1B-6B8B-DE5C56C62BB3}" dt="2020-12-15T05:30:55.516" v="12" actId="1076"/>
        <pc:sldMkLst>
          <pc:docMk/>
          <pc:sldMk cId="868620346" sldId="4494"/>
        </pc:sldMkLst>
        <pc:picChg chg="mod">
          <ac:chgData name="Guest User" userId="S::urn:spo:anon#b8012a167c98882091da6a7e3504b27e6c7c5b5bd22d1a584f4fd263df54af2e::" providerId="AD" clId="Web-{3171C3A7-98BA-FC1B-6B8B-DE5C56C62BB3}" dt="2020-12-15T05:30:55.516" v="12" actId="1076"/>
          <ac:picMkLst>
            <pc:docMk/>
            <pc:sldMk cId="868620346" sldId="4494"/>
            <ac:picMk id="3" creationId="{00000000-0000-0000-0000-000000000000}"/>
          </ac:picMkLst>
        </pc:picChg>
      </pc:sldChg>
      <pc:sldChg chg="addSp delSp modSp">
        <pc:chgData name="Guest User" userId="S::urn:spo:anon#b8012a167c98882091da6a7e3504b27e6c7c5b5bd22d1a584f4fd263df54af2e::" providerId="AD" clId="Web-{3171C3A7-98BA-FC1B-6B8B-DE5C56C62BB3}" dt="2020-12-15T05:13:52.067" v="11" actId="1076"/>
        <pc:sldMkLst>
          <pc:docMk/>
          <pc:sldMk cId="4032250668" sldId="4527"/>
        </pc:sldMkLst>
        <pc:spChg chg="mod topLvl">
          <ac:chgData name="Guest User" userId="S::urn:spo:anon#b8012a167c98882091da6a7e3504b27e6c7c5b5bd22d1a584f4fd263df54af2e::" providerId="AD" clId="Web-{3171C3A7-98BA-FC1B-6B8B-DE5C56C62BB3}" dt="2020-12-15T05:13:50.207" v="10"/>
          <ac:spMkLst>
            <pc:docMk/>
            <pc:sldMk cId="4032250668" sldId="4527"/>
            <ac:spMk id="5" creationId="{00000000-0000-0000-0000-000000000000}"/>
          </ac:spMkLst>
        </pc:spChg>
        <pc:grpChg chg="add del mod">
          <ac:chgData name="Guest User" userId="S::urn:spo:anon#b8012a167c98882091da6a7e3504b27e6c7c5b5bd22d1a584f4fd263df54af2e::" providerId="AD" clId="Web-{3171C3A7-98BA-FC1B-6B8B-DE5C56C62BB3}" dt="2020-12-15T05:13:50.207" v="10"/>
          <ac:grpSpMkLst>
            <pc:docMk/>
            <pc:sldMk cId="4032250668" sldId="4527"/>
            <ac:grpSpMk id="4" creationId="{00000000-0000-0000-0000-000000000000}"/>
          </ac:grpSpMkLst>
        </pc:grpChg>
        <pc:picChg chg="add del mod topLvl">
          <ac:chgData name="Guest User" userId="S::urn:spo:anon#b8012a167c98882091da6a7e3504b27e6c7c5b5bd22d1a584f4fd263df54af2e::" providerId="AD" clId="Web-{3171C3A7-98BA-FC1B-6B8B-DE5C56C62BB3}" dt="2020-12-15T05:13:52.067" v="11" actId="1076"/>
          <ac:picMkLst>
            <pc:docMk/>
            <pc:sldMk cId="4032250668" sldId="4527"/>
            <ac:picMk id="2051" creationId="{00000000-0000-0000-0000-000000000000}"/>
          </ac:picMkLst>
        </pc:picChg>
      </pc:sldChg>
    </pc:docChg>
  </pc:docChgLst>
  <pc:docChgLst>
    <pc:chgData name="Guest User" userId="S::urn:spo:anon#b8012a167c98882091da6a7e3504b27e6c7c5b5bd22d1a584f4fd263df54af2e::" providerId="AD" clId="Web-{5C04B19F-1093-0000-7F33-7784834CB1C5}"/>
    <pc:docChg chg="addSld delSld">
      <pc:chgData name="Guest User" userId="S::urn:spo:anon#b8012a167c98882091da6a7e3504b27e6c7c5b5bd22d1a584f4fd263df54af2e::" providerId="AD" clId="Web-{5C04B19F-1093-0000-7F33-7784834CB1C5}" dt="2021-03-04T16:59:42.650" v="1"/>
      <pc:docMkLst>
        <pc:docMk/>
      </pc:docMkLst>
      <pc:sldChg chg="new del">
        <pc:chgData name="Guest User" userId="S::urn:spo:anon#b8012a167c98882091da6a7e3504b27e6c7c5b5bd22d1a584f4fd263df54af2e::" providerId="AD" clId="Web-{5C04B19F-1093-0000-7F33-7784834CB1C5}" dt="2021-03-04T16:59:42.650" v="1"/>
        <pc:sldMkLst>
          <pc:docMk/>
          <pc:sldMk cId="87737816" sldId="45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9381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06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965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852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224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620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097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597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12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544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900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82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511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885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288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822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320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793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605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506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919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652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82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850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3481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8135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911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787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9649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069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640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7860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7315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08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7400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1265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9649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4167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8349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2970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9089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483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8326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5547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59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6211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37501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6135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1787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2026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884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0081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0643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2508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2913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58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6850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7117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1955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267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9426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3404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8258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6651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5114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37716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78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8200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65887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8021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30900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6366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50669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01384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19434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64312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57682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525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34883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77346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86694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60879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0092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63413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75412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23246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67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83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1661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83185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182935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9120238-514E-4CD4-B275-BCA78171B3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2759" y="3354883"/>
            <a:ext cx="1063409" cy="69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F5C618-0017-4DE1-B123-E0A4C2C478B5}"/>
              </a:ext>
            </a:extLst>
          </p:cNvPr>
          <p:cNvSpPr txBox="1"/>
          <p:nvPr userDrawn="1"/>
        </p:nvSpPr>
        <p:spPr>
          <a:xfrm>
            <a:off x="274321" y="4841875"/>
            <a:ext cx="645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Essentials of Medical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Microbiology by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Apurba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Sastry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©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Jaypee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Brothers Medical Publishers</a:t>
            </a:r>
            <a:endParaRPr lang="en-IN" sz="11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5D4A59-3E26-41BB-8428-26789559C3DA}"/>
              </a:ext>
            </a:extLst>
          </p:cNvPr>
          <p:cNvCxnSpPr>
            <a:cxnSpLocks/>
          </p:cNvCxnSpPr>
          <p:nvPr userDrawn="1"/>
        </p:nvCxnSpPr>
        <p:spPr>
          <a:xfrm>
            <a:off x="0" y="4750925"/>
            <a:ext cx="6888480" cy="123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ED4BCF4-ACB4-43D0-A95A-DB3CDE940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1433" y="139461"/>
            <a:ext cx="884735" cy="5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6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8FE1AA8-4A8D-496C-8C93-A50C5F2E2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1433" y="139461"/>
            <a:ext cx="884735" cy="5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0477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531102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30253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94813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54737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327589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911231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090476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762043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286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ransition>
    <p:fade thruBlk="1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464343" y="1090800"/>
            <a:ext cx="7921847" cy="19524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Coronavirus Infections</a:t>
            </a:r>
            <a:b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Including COVID-19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84;p11">
            <a:extLst>
              <a:ext uri="{FF2B5EF4-FFF2-40B4-BE49-F238E27FC236}">
                <a16:creationId xmlns:a16="http://schemas.microsoft.com/office/drawing/2014/main" id="{8EE530B0-DFCC-49F3-AB8C-E2AF12966A75}"/>
              </a:ext>
            </a:extLst>
          </p:cNvPr>
          <p:cNvSpPr txBox="1">
            <a:spLocks/>
          </p:cNvSpPr>
          <p:nvPr/>
        </p:nvSpPr>
        <p:spPr>
          <a:xfrm>
            <a:off x="4722019" y="3043238"/>
            <a:ext cx="2578893" cy="19524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Dr Nidhi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Bhalodia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Microbiology 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SBKS MI&amp;RC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SEVERE ACUTE RESPIRATORY SYNDROME (SARS)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Epidemiology: </a:t>
            </a:r>
            <a:r>
              <a:rPr lang="en-US" sz="2200" dirty="0"/>
              <a:t>During 2003 outbreak, the SARS virus, spread from Asia to various regions of the world - nearly 8,098 cases in 29 countries, with over 774 deaths - India remained free from the infection.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Source: </a:t>
            </a:r>
            <a:r>
              <a:rPr lang="en-US" sz="2200" dirty="0"/>
              <a:t>Contracted from animals, including monkeys, Himalayan palm civets, raccoon dogs, cats, dogs, and rodents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84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50080" y="392575"/>
            <a:ext cx="624855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Origin of MERS-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CoV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, SARS-</a:t>
            </a:r>
            <a:r>
              <a:rPr lang="en-US" sz="2400" i="1" dirty="0" err="1">
                <a:latin typeface="Roboto Condensed Light" panose="020B0604020202020204" charset="0"/>
                <a:ea typeface="Roboto Condensed Light" panose="020B0604020202020204" charset="0"/>
              </a:rPr>
              <a:t>CoV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 and SARS-CoV-2</a:t>
            </a:r>
            <a:endParaRPr lang="en-US" sz="24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3333"/>
          <a:stretch/>
        </p:blipFill>
        <p:spPr>
          <a:xfrm>
            <a:off x="2135472" y="1490142"/>
            <a:ext cx="4873056" cy="31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SEVERE ACUTE RESPIRATORY SYNDROME (SARS)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Transmission</a:t>
            </a:r>
            <a:r>
              <a:rPr lang="en-US" sz="2200" dirty="0"/>
              <a:t>: Transmitted from person to person (droplet or contact) – </a:t>
            </a:r>
            <a:br>
              <a:rPr lang="en-US" sz="2200" dirty="0"/>
            </a:br>
            <a:r>
              <a:rPr lang="en-US" sz="2200" dirty="0"/>
              <a:t>during the second week of illness -corresponds to the peak of virus excretion in respiratory secretions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Clinical manifestations </a:t>
            </a:r>
            <a:r>
              <a:rPr lang="en-US" sz="2200" dirty="0"/>
              <a:t>- severe lower respiratory tract infection - muscle pain, headache, sore throat and fever, followed by the onset of respiratory symptoms mainly cough, dyspnea and pneumonia - may progress to ARDS.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99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SEVERE ACUTE RESPIRATORY SYNDROME (SARS)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Treatment: </a:t>
            </a:r>
            <a:r>
              <a:rPr lang="en-US" sz="2200" dirty="0"/>
              <a:t>No effective vaccine or drug available - managed only symptomatically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Infection control: </a:t>
            </a:r>
            <a:r>
              <a:rPr lang="en-US" sz="2200" dirty="0"/>
              <a:t>Implementation of appropriate infection control practices.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76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22138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MIDDLE EAST RESPIRATORY SYNDROME (MERS)</a:t>
            </a:r>
            <a:endParaRPr lang="en-US" sz="40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2292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First reported in Saudi Arabia in 2012.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Origin: </a:t>
            </a:r>
            <a:r>
              <a:rPr lang="en-US" sz="2200" dirty="0"/>
              <a:t>Might have originated in bats and was transmitted to camels sometime in the distant past.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Source: </a:t>
            </a:r>
            <a:r>
              <a:rPr lang="en-US" sz="2200" dirty="0"/>
              <a:t>Dromedary camels - major reservoir host and an animal source of MERS infection in humans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52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Transmission: </a:t>
            </a:r>
            <a:r>
              <a:rPr lang="en-US" sz="2200" dirty="0"/>
              <a:t>Both zoonotic and human to human transmission.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Zoonotic: </a:t>
            </a:r>
            <a:r>
              <a:rPr lang="en-US" sz="2200" dirty="0"/>
              <a:t>Direct or indirect contact with infected dromedary camels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Human-to-human: </a:t>
            </a:r>
            <a:r>
              <a:rPr lang="en-US" sz="2200" dirty="0"/>
              <a:t>Close contact - providing unprotected care to an infected person by family members and healthcare workers.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80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High-risk to acquire infection: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Recent history of travel from the Arabian Peninsula within 14 days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Close contacts of a confirmed case of MERS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Healthcare workers not following recommended infection control precautions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People with exposure to infected camels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06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Incubation period - 2–14 days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Fever, cough and shortness of breath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Pneumonia - common, but not always present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Gastrointestinal symptoms – diarrhea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Complications - acute respiratory distress syndrome and kidney failure.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19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Detection of antibodies </a:t>
            </a:r>
            <a:r>
              <a:rPr lang="en-US" sz="2200" dirty="0"/>
              <a:t>in serum - past-exposure. ELISA - screening of antibodies; confirmed by immunofluorescence assay (IFA) and </a:t>
            </a:r>
            <a:r>
              <a:rPr lang="en-US" sz="2200" dirty="0" err="1"/>
              <a:t>microneutralization</a:t>
            </a:r>
            <a:r>
              <a:rPr lang="en-US" sz="2200" dirty="0"/>
              <a:t> assays.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Antigen detection: </a:t>
            </a:r>
            <a:r>
              <a:rPr lang="en-US" sz="2200" dirty="0"/>
              <a:t>Capture ELISA detecting </a:t>
            </a:r>
            <a:r>
              <a:rPr lang="en-US" sz="2200" dirty="0" err="1"/>
              <a:t>nucleocapsid</a:t>
            </a:r>
            <a:r>
              <a:rPr lang="en-US" sz="2200" dirty="0"/>
              <a:t> protein in nasopharyngeal aspirate.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88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6582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At the end of the session, the students will be able to understand: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Morphology and classification of human coronaviruses.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Epidemiology, source, transmission, pathogenesis, clinical manifestations, lab diagnosis, treatment and infection control and prevention measures of SARS, MERS, COVID -19.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101600" indent="0">
              <a:lnSpc>
                <a:spcPct val="150000"/>
              </a:lnSpc>
              <a:buNone/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Molecular method: </a:t>
            </a:r>
            <a:r>
              <a:rPr lang="en-US" sz="2200" dirty="0"/>
              <a:t>Detection of specific MERS-</a:t>
            </a:r>
            <a:r>
              <a:rPr lang="en-US" sz="2200" dirty="0" err="1"/>
              <a:t>CoV</a:t>
            </a:r>
            <a:r>
              <a:rPr lang="en-US" sz="2200" dirty="0"/>
              <a:t> RNA by real-time RT-PCR in respiratory specimens -  active infection.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Laboratory confirmation requires detection of at least two MERS-</a:t>
            </a:r>
            <a:r>
              <a:rPr lang="en-US" sz="2200" dirty="0" err="1"/>
              <a:t>CoV</a:t>
            </a:r>
            <a:r>
              <a:rPr lang="en-US" sz="2200" dirty="0"/>
              <a:t> specific genes - </a:t>
            </a:r>
            <a:r>
              <a:rPr lang="en-US" sz="2200" i="1" dirty="0" err="1"/>
              <a:t>upE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/>
              <a:t>ORF1b </a:t>
            </a:r>
            <a:r>
              <a:rPr lang="en-US" sz="2200" dirty="0"/>
              <a:t>present in the upstream of the </a:t>
            </a:r>
            <a:r>
              <a:rPr lang="en-US" sz="2200" i="1" dirty="0"/>
              <a:t>E </a:t>
            </a:r>
            <a:r>
              <a:rPr lang="en-US" sz="2200" dirty="0"/>
              <a:t>gene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18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and Prevention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Treatment is supportive and based on the patient’s clinical condition.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Regular hand washing before and after touching animals.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Avoid consumption of raw or undercooked camel products - milk and meat – consumed only after pasteurization, cooking or other heat treatment.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197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4767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CORONAVIRUS DISEASE </a:t>
            </a:r>
            <a:b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(COVID)-2019</a:t>
            </a:r>
            <a:endParaRPr lang="en-US" sz="4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209594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CORONAVIRUS DISEASE (COVID)-2019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Acute respiratory disease caused by severe acute respiratory syndrome coronavirus 2 (SARS-CoV-2).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Caused an explosive catastrophic pandemic - affected almost all part of the world - produced significant loss of lives and the worst financial crisis recorded ever, since World War II.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683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SARS-CoV-2 originated from China - spread rapidly to affect rest the world over a period of 3-4 months.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First identified in December 2019 in Wuhan, China - produced a large cluster of pneumonia cases - initially called as the ‘</a:t>
            </a:r>
            <a:r>
              <a:rPr lang="en-US" sz="2200" i="1" dirty="0"/>
              <a:t>Wuhan Virus’</a:t>
            </a:r>
            <a:r>
              <a:rPr lang="en-US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Subsequently - named as the 2019- novel coronavirus (2019-nCoV).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71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Nomenclature: </a:t>
            </a:r>
            <a:r>
              <a:rPr lang="en-US" sz="2200" dirty="0"/>
              <a:t>On 11th February 2020, WHO announced the official name ‘</a:t>
            </a:r>
            <a:r>
              <a:rPr lang="en-US" sz="2200" i="1" dirty="0"/>
              <a:t>COVID-19’ </a:t>
            </a:r>
            <a:r>
              <a:rPr lang="en-US" sz="2200" dirty="0"/>
              <a:t>for this new coronavirus disease - also renamed the virus as SARS-CoV-2.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Pandemic: </a:t>
            </a:r>
            <a:r>
              <a:rPr lang="en-US" sz="2200" dirty="0"/>
              <a:t>On 11th March 2020, WHO declared it as a </a:t>
            </a:r>
            <a:r>
              <a:rPr lang="en-US" sz="2200" i="1" dirty="0"/>
              <a:t>global pandemic</a:t>
            </a:r>
            <a:endParaRPr lang="en-US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664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Situation in India (As of August 2020)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India was one among those countries where the COVID-19 pandemic had a slower growth curve to reach its peak.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200" b="1" dirty="0"/>
              <a:t>First report </a:t>
            </a:r>
            <a:r>
              <a:rPr lang="en-US" sz="2200" dirty="0"/>
              <a:t>- Kerala in January 2020 - three imported cases were reported. 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200" b="1" dirty="0"/>
              <a:t>Italian visitors: </a:t>
            </a:r>
            <a:r>
              <a:rPr lang="en-US" sz="2200" dirty="0"/>
              <a:t>First cluster reported in India.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200" b="1" dirty="0"/>
              <a:t>TJ cluster: </a:t>
            </a:r>
            <a:r>
              <a:rPr lang="en-US" sz="2200" dirty="0"/>
              <a:t>Religious congregation that took place in Delhi’s Nizamuddin Markaz Mosque in early March 2020</a:t>
            </a:r>
            <a:endParaRPr lang="en-US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110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Situation in India (As of August 2020)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/>
              <a:t>Koyambedu</a:t>
            </a:r>
            <a:r>
              <a:rPr lang="en-US" sz="2200" b="1" dirty="0"/>
              <a:t> cluster: </a:t>
            </a:r>
            <a:r>
              <a:rPr lang="en-US" sz="2200" dirty="0"/>
              <a:t>Identified in </a:t>
            </a:r>
            <a:r>
              <a:rPr lang="en-US" sz="2200" dirty="0" err="1"/>
              <a:t>Koyambedu</a:t>
            </a:r>
            <a:r>
              <a:rPr lang="en-US" sz="2200" dirty="0"/>
              <a:t> market of Chennai in May 2020.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Maharashtra cluster: </a:t>
            </a:r>
            <a:r>
              <a:rPr lang="en-US" sz="2200" dirty="0"/>
              <a:t>Maharashtra accounts for nearly one-third of the total cases in India as well as about 22% of all deaths. 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633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6494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MORPHOLOGY</a:t>
            </a:r>
            <a:endParaRPr lang="en-US" sz="66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85609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MORPHOLOGY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611505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SARS-CoV-2 comprises of a </a:t>
            </a:r>
            <a:r>
              <a:rPr lang="en-US" sz="2200" dirty="0" err="1"/>
              <a:t>nucleocapsid</a:t>
            </a:r>
            <a:r>
              <a:rPr lang="en-US" sz="2200" dirty="0"/>
              <a:t>, surrounded by an envelope.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Measures 120 nm in size; has a helical symmetry.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Possesses 4 structural proteins (N, S, M and E), </a:t>
            </a:r>
            <a:br>
              <a:rPr lang="en-US" sz="2200" dirty="0"/>
            </a:br>
            <a:r>
              <a:rPr lang="en-US" sz="2200" dirty="0"/>
              <a:t>16 nonstructural proteins and several other accessory proteins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1663112"/>
            <a:ext cx="2821075" cy="25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INTRODUCTION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Coronaviruses (</a:t>
            </a:r>
            <a:r>
              <a:rPr lang="en-US" sz="2200" dirty="0" err="1"/>
              <a:t>CoV</a:t>
            </a:r>
            <a:r>
              <a:rPr lang="en-US" sz="2200" dirty="0"/>
              <a:t>) cause respiratory tract infections in man; illness ranging from mild common cold to severe disease like pneumonia.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188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MORPHOLOGY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Nucleocapsid </a:t>
            </a:r>
            <a:r>
              <a:rPr lang="en-US" sz="2200" dirty="0"/>
              <a:t>consists of a positive-sense single stranded RNA </a:t>
            </a:r>
            <a:br>
              <a:rPr lang="en-US" sz="2200" dirty="0"/>
            </a:br>
            <a:r>
              <a:rPr lang="en-US" sz="2200" dirty="0"/>
              <a:t>(~30 kb genome size), surrounded by nucleocapsid protein (N)</a:t>
            </a:r>
          </a:p>
          <a:p>
            <a:r>
              <a:rPr lang="en-US" sz="2200" b="1" dirty="0"/>
              <a:t>Envelope </a:t>
            </a:r>
            <a:r>
              <a:rPr lang="en-US" sz="2200" dirty="0"/>
              <a:t>is lipoprotein in nature; lipid part - host-derived into which a number of proteins are embedded such 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Spike protein (S)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Membrane glycoprotein (M)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Envelope protein (E)</a:t>
            </a:r>
            <a:endParaRPr lang="en-US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722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MORPHOLOGY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 err="1"/>
              <a:t>Nucleocapsid</a:t>
            </a:r>
            <a:r>
              <a:rPr lang="en-US" sz="2200" b="1" dirty="0"/>
              <a:t> </a:t>
            </a:r>
            <a:r>
              <a:rPr lang="en-US" sz="2200" dirty="0"/>
              <a:t>consists of a positive-sense single stranded RNA (~30 kb genome size), surrounded by </a:t>
            </a:r>
            <a:r>
              <a:rPr lang="en-US" sz="2200" dirty="0" err="1"/>
              <a:t>nucleocapsid</a:t>
            </a:r>
            <a:r>
              <a:rPr lang="en-US" sz="2200" dirty="0"/>
              <a:t> protein (N)</a:t>
            </a:r>
          </a:p>
          <a:p>
            <a:r>
              <a:rPr lang="en-US" sz="2200" b="1" dirty="0"/>
              <a:t>Envelope </a:t>
            </a:r>
            <a:r>
              <a:rPr lang="en-US" sz="2200" dirty="0"/>
              <a:t>is lipoprotein in nature; lipid part - host-derived into which a number of proteins are embedded such 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Spike protein (S)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Membrane glycoprotein (M)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Envelope protein (E)</a:t>
            </a:r>
            <a:endParaRPr lang="en-US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512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6494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PATHOGENESIS</a:t>
            </a:r>
            <a:endParaRPr lang="en-US" sz="66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33317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Transmission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Primarily transmitted via respiratory droplets and contact routes.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728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Droplet Transmission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Occurs when a person is in close contact (within 1 meter) with an infected person.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Occurs through coughing, sneezing or very close personal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Use of mask can prevent droplet transmission.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625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Contact Transmission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Transmission of the COVID-19 virus can occur directly by contact with infected people, or indirectly.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Following contact (direct or indirect), the virus can only be transmitted by touching the contaminated hand to a person’s mouth, nose or conjunctiva.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Frequent hand hygiene following potential contact exposure is crucial to prevent this type of transmission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097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Aerosol Transmission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Spread of the infected droplet nuclei beyond one meter - not documented yet.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Specific settings in which aerosol-generating procedures are performed (e.g. endotracheal intubation), aerosol transmission of the COVID-19 virus may be possible.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Use of N95 respirator - important to prevent this type of transmission.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388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Pre-symptomatic Transmission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Defined as the transmission of the COVID-19 virus from a person who is infected and shedding the virus but has not yet developed symptoms.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Observed in people </a:t>
            </a:r>
            <a:r>
              <a:rPr lang="en-US" sz="2200" b="1" dirty="0"/>
              <a:t>1-3 days </a:t>
            </a:r>
            <a:r>
              <a:rPr lang="en-US" sz="2200" dirty="0"/>
              <a:t>before the onset of their symptom.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0553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Host Cell Entry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SARS-CoV-2 enters into the target host cells by binding of its spike glycoprotein (S) antigen with the host cell receptor, i.e. angiotensin converting enzyme-2 (ACE-2).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Spike protein cleavage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Fusion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ACE-2 receptors</a:t>
            </a:r>
            <a:endParaRPr lang="en-US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726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Development of ILI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ACE-2 receptors - highly expressed on the epithelial cells of oral mucosa.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At the initial stage, SARS-CoV-2 infects the pharyngeal epithelium, induces inflammation - influenza-like illness (ILI).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76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Morphology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6502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Enveloped; petal or club-shaped or crown-like </a:t>
            </a:r>
            <a:r>
              <a:rPr lang="en-US" sz="2200" dirty="0" err="1"/>
              <a:t>peplomer</a:t>
            </a:r>
            <a:r>
              <a:rPr lang="en-US" sz="2200" dirty="0"/>
              <a:t> spikes giving appearance of solar corona.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Large (120–160 nm) spherical viruses, helical symmetry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Linear, positive-sense </a:t>
            </a:r>
            <a:r>
              <a:rPr lang="en-US" sz="2200" dirty="0" err="1"/>
              <a:t>ssRNA</a:t>
            </a:r>
            <a:r>
              <a:rPr lang="en-US" sz="2200" dirty="0"/>
              <a:t> of 26 to 32 </a:t>
            </a:r>
            <a:r>
              <a:rPr lang="en-US" sz="2200" dirty="0" err="1"/>
              <a:t>kbp</a:t>
            </a:r>
            <a:r>
              <a:rPr lang="en-US" sz="2200" dirty="0"/>
              <a:t> size, largest among the non-segmented RNA viruses.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73" y="1544357"/>
            <a:ext cx="2767087" cy="20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3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Development of ARDS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Leading cause of mortality in patients with COVID-19 is hypoxemic respiratory failure - result in acute respiratory distress syndrome (ARDS).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303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Reduced Surfactants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Damage to the type-II alveolar cells – reduced production of pulmonary surfactants - alveoli tend to collapse - air-liquid-interphase is perturbed - fluid retention in the interstitial space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To prevent collapse - muscular movement of inspiration becomes hyperactive - increased lung volume in the interstitial space – attracts liquid - edema in the lungs.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115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Cytokine Storm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41" r="8496"/>
          <a:stretch/>
        </p:blipFill>
        <p:spPr>
          <a:xfrm>
            <a:off x="1531080" y="1216572"/>
            <a:ext cx="5623205" cy="35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84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60746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CLINICAL MANIFESTATIONS</a:t>
            </a:r>
            <a:endParaRPr lang="en-US" sz="5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87044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CLINICAL MANIFESTATIONS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Incubation period - 5-6 days, but can be as long as 14 days.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Common features: </a:t>
            </a:r>
            <a:r>
              <a:rPr lang="en-US" sz="2200" dirty="0"/>
              <a:t>Fever, cough with expectoration, fatigue, shortness of breath, myalgia, rhinorrhea, sore throat, diarrhea. Loss of smell or taste sensation - occasionally occur preceding the onset of respiratory symptoms.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705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CLINICAL MANIFESTATIONS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Atypical symptoms: </a:t>
            </a:r>
            <a:r>
              <a:rPr lang="en-US" sz="2200" dirty="0"/>
              <a:t>Seen in older people and immune-suppressed patients— fatigue, reduced alertness, reduced mobility, diarrhea, loss of appetite, delirium, and absence of fever.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Children might not develop fever or cough as frequently as adults.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61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Clinical severity of COVID-19 disease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01119"/>
              </p:ext>
            </p:extLst>
          </p:nvPr>
        </p:nvGraphicFramePr>
        <p:xfrm>
          <a:off x="1178560" y="1402061"/>
          <a:ext cx="6786880" cy="3032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9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Clinical stage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Clinical presentations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Mild disease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ILI ((influenza-like illness)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59690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Patients</a:t>
                      </a:r>
                      <a:r>
                        <a:rPr lang="en-US" sz="1400" spc="-12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US" sz="1400" spc="-12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uncomplicated</a:t>
                      </a:r>
                      <a:r>
                        <a:rPr lang="en-US" sz="1400" spc="-12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upper</a:t>
                      </a:r>
                      <a:r>
                        <a:rPr lang="en-US" sz="1400" spc="-12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respiratory tract</a:t>
                      </a:r>
                      <a:r>
                        <a:rPr lang="en-US" sz="1400" spc="-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infection,</a:t>
                      </a:r>
                      <a:r>
                        <a:rPr lang="en-US" sz="1400" spc="-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may</a:t>
                      </a:r>
                      <a:r>
                        <a:rPr lang="en-US" sz="1400" spc="-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have</a:t>
                      </a:r>
                      <a:r>
                        <a:rPr lang="en-US" sz="1400" spc="-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mild</a:t>
                      </a:r>
                      <a:r>
                        <a:rPr lang="en-US" sz="1400" spc="-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symptoms</a:t>
                      </a:r>
                      <a:r>
                        <a:rPr lang="en-US" sz="1400" spc="-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such as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fever,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cough,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sore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throat,</a:t>
                      </a:r>
                      <a:r>
                        <a:rPr lang="en-US" sz="1400" spc="-7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nasal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congestion, malaise,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headache</a:t>
                      </a:r>
                    </a:p>
                    <a:p>
                      <a:pPr marL="4381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Without evidence of breathlessness or hypoxia</a:t>
                      </a:r>
                    </a:p>
                    <a:p>
                      <a:pPr marL="4381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(normal saturation)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Moderate disease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Pneumonia with no signs of severe disease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Dyspnea, fever and cough</a:t>
                      </a:r>
                    </a:p>
                    <a:p>
                      <a:pPr marL="4381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Hypoxia, SpO2 &lt;94%, respiratory rate ≥ 24 per</a:t>
                      </a:r>
                    </a:p>
                    <a:p>
                      <a:pPr marL="4381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minute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39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Clinical severity of COVID-19 disease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62231"/>
              </p:ext>
            </p:extLst>
          </p:nvPr>
        </p:nvGraphicFramePr>
        <p:xfrm>
          <a:off x="274320" y="1389777"/>
          <a:ext cx="8595360" cy="318321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4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661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Clinical stage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Clinical presentations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5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Severe disease : Called as severe acute respiratory illness (SARI)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48895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Severe pneumonia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193675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Clinical</a:t>
                      </a:r>
                      <a:r>
                        <a:rPr lang="en-US" sz="1400" spc="-4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signs</a:t>
                      </a:r>
                      <a:r>
                        <a:rPr lang="en-US" sz="1400" spc="-4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400" spc="-4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pneumonia</a:t>
                      </a:r>
                      <a:r>
                        <a:rPr lang="en-US" sz="1400" spc="-4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plus</a:t>
                      </a:r>
                      <a:r>
                        <a:rPr lang="en-US" sz="1400" spc="-4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en-US" sz="1400" spc="-4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400" spc="-4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the following</a:t>
                      </a:r>
                      <a:r>
                        <a:rPr lang="en-US" sz="1400" spc="-12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sign</a:t>
                      </a:r>
                      <a:r>
                        <a:rPr lang="en-US" sz="1400" spc="-11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400" spc="-11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severe</a:t>
                      </a:r>
                      <a:r>
                        <a:rPr lang="en-US" sz="1400" spc="-12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respiratory</a:t>
                      </a:r>
                      <a:r>
                        <a:rPr lang="en-US" sz="1400" spc="-11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distress:</a:t>
                      </a:r>
                      <a:r>
                        <a:rPr lang="en-US" sz="1400" baseline="0" dirty="0">
                          <a:solidFill>
                            <a:schemeClr val="dk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) Respiratory rate &gt;30 /min or (ii) SpO2 &lt;90%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Acute respiratory distress syndrome (ARDS)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13462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Symptoms: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Onset of new or worsening respiratory symptoms within one  week </a:t>
                      </a: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Chest imaging: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Shows bilateral opacities, not fully explained by effusions, lobar or lung collapse, or nodules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43815" marR="175260" indent="-635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decreased</a:t>
                      </a:r>
                      <a:r>
                        <a:rPr lang="en-US" sz="1400" b="1" spc="-18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pao2/Fio2</a:t>
                      </a:r>
                      <a:r>
                        <a:rPr lang="en-US" sz="1400" b="1" spc="-7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(normal</a:t>
                      </a:r>
                      <a:r>
                        <a:rPr lang="en-US" sz="1400" spc="-13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en-US" sz="1400" spc="-12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≃</a:t>
                      </a:r>
                      <a:r>
                        <a:rPr lang="en-US" sz="1400" spc="-12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500):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ARDS can be classified into—mild (&lt;300), moderate (&lt;200), and severe (&lt;100);</a:t>
                      </a:r>
                      <a:r>
                        <a:rPr lang="en-US" sz="1400" spc="65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(when</a:t>
                      </a:r>
                      <a:r>
                        <a:rPr lang="en-US" sz="1400" baseline="0" dirty="0">
                          <a:solidFill>
                            <a:schemeClr val="dk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PEEP or CPAP is maintained at ≥5 cm H2O)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374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Clinical severity of COVID-19 disease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16286"/>
              </p:ext>
            </p:extLst>
          </p:nvPr>
        </p:nvGraphicFramePr>
        <p:xfrm>
          <a:off x="822960" y="1418699"/>
          <a:ext cx="7284720" cy="29159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0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Clinical stage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Clinical presentations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Severe disease : Called as severe acute respiratory illness (SARI)</a:t>
                      </a:r>
                      <a:endParaRPr lang="en-US" sz="14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Sepsis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5715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Acute life-threatening </a:t>
                      </a:r>
                      <a:r>
                        <a:rPr lang="en-US" sz="1400" dirty="0" err="1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multiorgan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dysfunction: Clinically diagnosed by SOFA (sequential organ failure assessment) score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Septic shock</a:t>
                      </a:r>
                      <a:endParaRPr lang="en-US" sz="140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193675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Persisting hypotension despite volume resuscitation, requiring vasopressors to maintain mean arterial pressure ≥65 mm Hg and serum lactate level &gt;18 mg/</a:t>
                      </a:r>
                      <a:r>
                        <a:rPr lang="en-US" sz="1400" dirty="0" err="1">
                          <a:solidFill>
                            <a:srgbClr val="231F20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dL</a:t>
                      </a:r>
                      <a:endParaRPr lang="en-US" sz="1400" dirty="0"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08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Strategy for COVID-19 testing in India, Indian Council of Medical Research (Version 5, 18/05/2020)</a:t>
            </a:r>
            <a:endParaRPr lang="en-US" sz="24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734040"/>
              </p:ext>
            </p:extLst>
          </p:nvPr>
        </p:nvGraphicFramePr>
        <p:xfrm>
          <a:off x="606053" y="1363531"/>
          <a:ext cx="8016949" cy="307024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01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0249">
                <a:tc>
                  <a:txBody>
                    <a:bodyPr/>
                    <a:lstStyle/>
                    <a:p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1. Patient with influenza-like illness (ILI) symptoms, plus fulfills one of the following criteria: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History of international travel in the last 14 days 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Contacts of laboratory confirmed cases 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Health care workers/frontline workers 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Hospitalized patient developing ILI 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Living within hotspots/containment zones 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Among returnees and migrants within 7 days of illness</a:t>
                      </a:r>
                    </a:p>
                    <a:p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2. All patients of Severe Acute Respiratory Infection (SARI)</a:t>
                      </a:r>
                    </a:p>
                    <a:p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3. Asymptomatic direct and high-risk contacts of a confirmed case to be tested once between day 5 and day 10 of contact.</a:t>
                      </a:r>
                    </a:p>
                    <a:p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No emergency procedure (including deliveries) should be delayed for lack of test. However, samples can be sent for testing if indicated as above (1–3), simultaneously.</a:t>
                      </a:r>
                      <a:endParaRPr lang="en-US" sz="16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73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Classification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/>
              <a:t>Coronaviridae</a:t>
            </a:r>
            <a:r>
              <a:rPr lang="en-US" sz="2200" b="1" dirty="0"/>
              <a:t> </a:t>
            </a:r>
            <a:r>
              <a:rPr lang="en-US" sz="2200" dirty="0"/>
              <a:t>family contains two subfamilies: </a:t>
            </a:r>
            <a:r>
              <a:rPr lang="en-US" sz="2200" dirty="0" err="1"/>
              <a:t>Coronavirinae</a:t>
            </a:r>
            <a:r>
              <a:rPr lang="en-US" sz="2200" dirty="0"/>
              <a:t> and </a:t>
            </a:r>
            <a:r>
              <a:rPr lang="en-US" sz="2200" dirty="0" err="1"/>
              <a:t>Torovirinae</a:t>
            </a:r>
            <a:r>
              <a:rPr lang="en-US" sz="2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Former - grouped into four genera—α, β, γ and δ</a:t>
            </a:r>
            <a:r>
              <a:rPr lang="en-US" sz="2200" i="1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Most of them-infect animals except γ </a:t>
            </a:r>
            <a:r>
              <a:rPr lang="en-US" sz="2200" i="1" dirty="0"/>
              <a:t>Coronavirus </a:t>
            </a:r>
            <a:r>
              <a:rPr lang="en-US" sz="2200" dirty="0"/>
              <a:t>species - pathogens of birds.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Human infection - uncommon except few.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896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Strategy for COVID-19 testing in India, Indian Council of Medical Research (Version 5, 18/05/2020)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369295"/>
              </p:ext>
            </p:extLst>
          </p:nvPr>
        </p:nvGraphicFramePr>
        <p:xfrm>
          <a:off x="1229360" y="1532940"/>
          <a:ext cx="6685280" cy="20421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68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i="1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Note 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ILI case is defined as one with acute respiratory infection with fever ≥ 38°C and cough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SARI case is defined as one with acute respiratory infection with fever ≥ 38°C and cough and requiring hospitalization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All testing in the above categories is recommended by real time RT-PCR test only. If antigen detection test is used, the negative result in symptomatic individuals has to be reconfirmed by real time RT-PCR.</a:t>
                      </a:r>
                      <a:endParaRPr lang="en-US" sz="16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831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COVID-19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Specimens: </a:t>
            </a:r>
            <a:r>
              <a:rPr lang="en-US" sz="2200" dirty="0"/>
              <a:t>Throat and nasal swabs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NAAT: </a:t>
            </a:r>
            <a:r>
              <a:rPr lang="en-US" sz="2200" dirty="0"/>
              <a:t>Nucleic acid amplification testing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Formats: </a:t>
            </a:r>
            <a:r>
              <a:rPr lang="en-US" sz="2200" dirty="0"/>
              <a:t>Real time RT-PCR, automated formats (CBNAAT and </a:t>
            </a:r>
            <a:r>
              <a:rPr lang="en-US" sz="2200" dirty="0" err="1"/>
              <a:t>Truenat</a:t>
            </a:r>
            <a:r>
              <a:rPr lang="en-US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Gene targets: </a:t>
            </a:r>
            <a:r>
              <a:rPr lang="en-US" sz="2200" dirty="0"/>
              <a:t>Screening (</a:t>
            </a:r>
            <a:r>
              <a:rPr lang="en-US" sz="2200" i="1" dirty="0"/>
              <a:t>E, N, M </a:t>
            </a:r>
            <a:r>
              <a:rPr lang="en-US" sz="2200" dirty="0"/>
              <a:t>genes), confirmatory (</a:t>
            </a:r>
            <a:r>
              <a:rPr lang="en-US" sz="2200" i="1" dirty="0" err="1"/>
              <a:t>RdRp</a:t>
            </a:r>
            <a:r>
              <a:rPr lang="en-US" sz="2200" i="1" dirty="0"/>
              <a:t>, N2 </a:t>
            </a:r>
            <a:r>
              <a:rPr lang="en-US" sz="2200" dirty="0"/>
              <a:t>genes, etc.)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8811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Interpretation of real-time RT-PCR result</a:t>
            </a:r>
            <a:b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for COVID-19 diagnosis</a:t>
            </a:r>
            <a:endParaRPr lang="en-US" sz="24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267" y="1711322"/>
            <a:ext cx="5211465" cy="25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617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Course of the diagnostic markers in COVID-19</a:t>
            </a:r>
            <a:endParaRPr lang="en-US" sz="28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605" y="1383135"/>
            <a:ext cx="4070789" cy="33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203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COVID-19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Antigen detection assay: </a:t>
            </a:r>
            <a:r>
              <a:rPr lang="en-US" sz="2200" dirty="0"/>
              <a:t>Point-of-care test; detects </a:t>
            </a:r>
            <a:r>
              <a:rPr lang="en-US" sz="2200" dirty="0" err="1"/>
              <a:t>nucleocapsid</a:t>
            </a:r>
            <a:r>
              <a:rPr lang="en-US" sz="2200" dirty="0"/>
              <a:t> protein antigen in nasopharyngeal swab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Antibody (IgG) detection assay: </a:t>
            </a:r>
            <a:r>
              <a:rPr lang="en-US" sz="2200" dirty="0"/>
              <a:t>Used for </a:t>
            </a:r>
            <a:r>
              <a:rPr lang="en-US" sz="2200" dirty="0" err="1"/>
              <a:t>serosurveillance</a:t>
            </a:r>
            <a:r>
              <a:rPr lang="en-US" sz="2200" dirty="0"/>
              <a:t> and survey in high-risk and vulnerable group; not for clinical diagnosis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189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of COVID-19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Sequencing: </a:t>
            </a:r>
            <a:r>
              <a:rPr lang="en-US" sz="2200" dirty="0"/>
              <a:t>To determine mutations in the viral genome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Viral culture: </a:t>
            </a:r>
            <a:r>
              <a:rPr lang="en-US" sz="2200" dirty="0"/>
              <a:t>Used for research purpose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Nonspecific tests </a:t>
            </a:r>
            <a:r>
              <a:rPr lang="en-US" sz="2200" dirty="0"/>
              <a:t>include: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Radiology (chest CT scan): Ground-glass appearance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Biomarkers: IL-6, D-dimer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899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Treatment under research for COVID-19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05994"/>
              </p:ext>
            </p:extLst>
          </p:nvPr>
        </p:nvGraphicFramePr>
        <p:xfrm>
          <a:off x="1524000" y="1511456"/>
          <a:ext cx="6096000" cy="26416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Drugs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Mechanism of action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Favipiravir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It is converted into an active form in cells which inhibits RNA polymerase activity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Remdesivir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It is converted into an active form</a:t>
                      </a:r>
                    </a:p>
                    <a:p>
                      <a:pPr marL="43815" marR="205740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(GS-441524), which inhibits viral </a:t>
                      </a:r>
                      <a:r>
                        <a:rPr lang="en-US" sz="1400" spc="-25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RNA-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dependent RNA polymerase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Lopinavir/Ritonavir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Protease inhibitors; block viral replication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Hydroxychloroquine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5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Used for prophylaxis against COVID-19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6398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Treatment under research for COVID-19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09920"/>
              </p:ext>
            </p:extLst>
          </p:nvPr>
        </p:nvGraphicFramePr>
        <p:xfrm>
          <a:off x="1259840" y="1361992"/>
          <a:ext cx="6624320" cy="305985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1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Drugs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Mechanism of action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Anti-cytokines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24765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Useful</a:t>
                      </a:r>
                      <a:r>
                        <a:rPr lang="en-US" sz="1400" b="1" spc="-1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400" b="1" spc="-1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1" spc="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ARD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S,</a:t>
                      </a:r>
                      <a:r>
                        <a:rPr lang="en-US" sz="1400" b="1" spc="-1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sz="1400" b="1" spc="-1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preventing</a:t>
                      </a:r>
                      <a:r>
                        <a:rPr lang="en-US" sz="1400" b="1" spc="-1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cytokine storm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Tocilizumab or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sarilumab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IL-6 receptor blocker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23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Tofacitinib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Jak3 inhibitor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Convalescent plasma therapy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43815" marR="19685">
                        <a:lnSpc>
                          <a:spcPct val="100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The plasma of patients recovered from COVID-19 contains neutralizing antibodies against SARS-CoV-2 virus. These antibodies are believed to eliminate the virus completely.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261">
                <a:tc gridSpan="2"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Other drugs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49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Camostat mesylate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Inhibits TMPRSS2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Hesperidin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Inhibit binding of spike protein to ACE-2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423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COVID-19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Symptomatic management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 patients with severe respiratory distress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Supplemental oxygen therapy is given immediately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High-flow nasal cannula oxygenation (HFNO)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Non-invasive mechanical ventilation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6339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COVID-19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Mechanical ventilation: In patients with moderate or severe ARDS, higher PEEP (positive end-expiratory pressure) instead of lower PEEP is suggested.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Management of septic shock by—vasopressors, fluid replacement by crystalloids such as normal saline and Ringer’s lactate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4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Human Coronaviruses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79763"/>
              </p:ext>
            </p:extLst>
          </p:nvPr>
        </p:nvGraphicFramePr>
        <p:xfrm>
          <a:off x="883920" y="1205095"/>
          <a:ext cx="7376160" cy="347710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37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544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Coronaviruses that produce milder disease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103505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Common coronaviruses that are widespread in distribution, affecting people of most part of the world and cause mild upper respiratory tract infections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Calibri" panose="020F0502020204030204" pitchFamily="34" charset="0"/>
                        <a:buAutoNum type="arabicPeriod"/>
                        <a:tabLst>
                          <a:tab pos="1587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Human</a:t>
                      </a:r>
                      <a:r>
                        <a:rPr lang="en-US" sz="1400" spc="-1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coronavirus</a:t>
                      </a:r>
                      <a:r>
                        <a:rPr lang="en-US" sz="1400" spc="-13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229E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Calibri" panose="020F0502020204030204" pitchFamily="34" charset="0"/>
                        <a:buAutoNum type="arabicPeriod"/>
                        <a:tabLst>
                          <a:tab pos="1587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Human</a:t>
                      </a:r>
                      <a:r>
                        <a:rPr lang="en-US" sz="1400" spc="-1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coronavirus</a:t>
                      </a:r>
                      <a:r>
                        <a:rPr lang="en-US" sz="1400" spc="-11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NL63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Calibri" panose="020F0502020204030204" pitchFamily="34" charset="0"/>
                        <a:buAutoNum type="arabicPeriod"/>
                        <a:tabLst>
                          <a:tab pos="1587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Human</a:t>
                      </a:r>
                      <a:r>
                        <a:rPr lang="en-US" sz="1400" spc="-11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coronavirus</a:t>
                      </a:r>
                      <a:r>
                        <a:rPr lang="en-US" sz="1400" spc="-11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OC43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Calibri" panose="020F0502020204030204" pitchFamily="34" charset="0"/>
                        <a:buAutoNum type="arabicPeriod"/>
                        <a:tabLst>
                          <a:tab pos="15875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Human</a:t>
                      </a:r>
                      <a:r>
                        <a:rPr lang="en-US" sz="1400" spc="-12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coronavirus</a:t>
                      </a:r>
                      <a:r>
                        <a:rPr lang="en-US" sz="1400" spc="-12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HKU1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Coronaviruses that produce severe disease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815" marR="103505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Coronaviruses that caused explosive outbreaks of severe respiratory disease with higher mortality are:</a:t>
                      </a:r>
                    </a:p>
                    <a:p>
                      <a:pPr marL="342900" marR="6604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Calibri" panose="020F0502020204030204" pitchFamily="34" charset="0"/>
                        <a:buAutoNum type="arabicPeriod" startAt="5"/>
                        <a:tabLst>
                          <a:tab pos="158750" algn="l"/>
                        </a:tabLs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SarS-Cov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(Severe acute respiratory syndrome coronavirus): It has</a:t>
                      </a:r>
                      <a:r>
                        <a:rPr lang="en-US" sz="1400" spc="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caused</a:t>
                      </a:r>
                      <a:r>
                        <a:rPr lang="en-US" sz="1400" spc="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sz="1400" spc="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explosive</a:t>
                      </a:r>
                      <a:r>
                        <a:rPr lang="en-US" sz="1400" spc="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epidemic</a:t>
                      </a:r>
                      <a:r>
                        <a:rPr lang="en-US" sz="1400" spc="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called</a:t>
                      </a:r>
                      <a:r>
                        <a:rPr lang="en-US" sz="1400" spc="6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SarS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sz="1400" b="1" spc="25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1400" spc="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China</a:t>
                      </a:r>
                      <a:r>
                        <a:rPr lang="en-US" sz="1400" spc="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1400" spc="7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  <a:p>
                      <a:pPr marL="342900" marR="7429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Calibri" panose="020F0502020204030204" pitchFamily="34" charset="0"/>
                        <a:buAutoNum type="arabicPeriod" startAt="5"/>
                        <a:tabLst>
                          <a:tab pos="158750" algn="l"/>
                        </a:tabLs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MerS-Cov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(Middle East respiratory syndrome coronavirus): It has caused an explosive epidemic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MerS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en-US" sz="1400" b="1" spc="14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in Middle East in 2012</a:t>
                      </a:r>
                    </a:p>
                    <a:p>
                      <a:pPr marL="342900" marR="6858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Calibri" panose="020F0502020204030204" pitchFamily="34" charset="0"/>
                        <a:buAutoNum type="arabicPeriod" startAt="5"/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SarS-Cov-2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(Severe acute respiratory syndrome coronavirus-2): It is the causative agent of an ongoing explosive pandemics affecting the whole world in 2019-20; called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Covid-19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(Coronavirus disease,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2019)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578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COVID-19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dirty="0"/>
              <a:t>Investigational therapy:</a:t>
            </a:r>
          </a:p>
          <a:p>
            <a:pPr>
              <a:lnSpc>
                <a:spcPct val="150000"/>
              </a:lnSpc>
            </a:pPr>
            <a:r>
              <a:rPr lang="en-US" sz="2200" i="1" dirty="0" err="1"/>
              <a:t>Remdesivir</a:t>
            </a:r>
            <a:endParaRPr lang="en-US" sz="2200" i="1" dirty="0"/>
          </a:p>
          <a:p>
            <a:pPr>
              <a:lnSpc>
                <a:spcPct val="150000"/>
              </a:lnSpc>
            </a:pPr>
            <a:r>
              <a:rPr lang="en-US" sz="2200" i="1" dirty="0"/>
              <a:t>Convalescent plasma therapy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Tocilizumab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Hydroxychloroquine (HCQ)</a:t>
            </a:r>
            <a:endParaRPr lang="en-US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69510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COVID-19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5877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i="1" dirty="0" err="1"/>
              <a:t>Remdesivir</a:t>
            </a:r>
            <a:endParaRPr lang="en-US" sz="2200" b="1" i="1" dirty="0"/>
          </a:p>
          <a:p>
            <a:pPr>
              <a:lnSpc>
                <a:spcPct val="150000"/>
              </a:lnSpc>
            </a:pPr>
            <a:r>
              <a:rPr lang="en-US" sz="2200" dirty="0"/>
              <a:t>It interferes with the action of viral RNA-dependent RNA polymerase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Indication: </a:t>
            </a:r>
            <a:r>
              <a:rPr lang="en-US" sz="2200" dirty="0"/>
              <a:t>Considered in patients with moderate disease (those on oxygen)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Dosage: </a:t>
            </a:r>
            <a:r>
              <a:rPr lang="en-US" sz="2200" dirty="0"/>
              <a:t>200 mg IV on day 1 followed by 100 mg IV daily for 5 days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Contraindicated in: </a:t>
            </a:r>
            <a:r>
              <a:rPr lang="en-US" sz="2200" dirty="0"/>
              <a:t>Children, pregnancy, lactation, liver or renal impairment.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234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COVID-19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i="1" dirty="0"/>
              <a:t>Convalescent plasma therapy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Plasma of patients recovered from COVID-19 - neutralizing antibodies against SARS-CoV-2. These antibodies are believed to eliminate the virus completely.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Indication: </a:t>
            </a:r>
            <a:r>
              <a:rPr lang="en-US" sz="2200" dirty="0"/>
              <a:t>Patients with the moderate disease not improving on steroids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Dose </a:t>
            </a:r>
            <a:r>
              <a:rPr lang="en-US" sz="2200" dirty="0"/>
              <a:t>- variable ranging from 4 to 13 mL/kg (usually 200 mL, single dose).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611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COVID-19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i="1" dirty="0"/>
              <a:t>Tocilizumab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Monoclonal antibody against IL-6 receptor.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Indication: </a:t>
            </a:r>
            <a:r>
              <a:rPr lang="en-US" sz="2200" dirty="0"/>
              <a:t>Patients with moderate disease with progressively increasing oxygen requirements and in mechanically ventilated patients not improving ON steroids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Dose: </a:t>
            </a:r>
            <a:r>
              <a:rPr lang="en-US" sz="2200" dirty="0"/>
              <a:t>8 mg/kg (maximum 800 mg at one time) given slowly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5187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COVID-19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i="1" dirty="0"/>
              <a:t>Hydroxychloroquine (HCQ)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Effective in the early course of the disease and avoided in patients with severe disease.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7619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COVID-19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Discharge policy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Upon clinical and/or microbiological recovery (negative result by real timer RT-PCR), the patient can be discharged and transmission-based precautions can be discontinued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2239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2298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PROPHYLAXIS</a:t>
            </a:r>
            <a:endParaRPr lang="en-US" sz="5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099124"/>
      </p:ext>
    </p:extLst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Chemoprophylaxis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86371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dirty="0"/>
              <a:t>Hydroxychloroquine (HCQ) - recommended by the Government of India for prophylaxis for SARS-CoV-2 infection.</a:t>
            </a:r>
          </a:p>
          <a:p>
            <a:pPr marL="101600" indent="0">
              <a:buNone/>
            </a:pPr>
            <a:r>
              <a:rPr lang="en-US" sz="2200" b="1" dirty="0"/>
              <a:t>Indication: </a:t>
            </a:r>
          </a:p>
          <a:p>
            <a:r>
              <a:rPr lang="en-US" sz="2200" dirty="0"/>
              <a:t>Asymptomatic household contacts of laboratory confirmed cases</a:t>
            </a:r>
          </a:p>
          <a:p>
            <a:r>
              <a:rPr lang="en-US" sz="2200" dirty="0"/>
              <a:t>All asymptomatic healthcare workers &amp; asymptomatic frontline workers</a:t>
            </a:r>
          </a:p>
          <a:p>
            <a:r>
              <a:rPr lang="en-US" sz="2200" dirty="0"/>
              <a:t>Paramilitary/police personnel involved in COVID-19 related activities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6121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Chemoprophylaxis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Dosage: </a:t>
            </a:r>
            <a:r>
              <a:rPr lang="en-US" sz="2200" dirty="0"/>
              <a:t>400 mg twice a day on day 1, followed by 400 mg once weekly for next 7 weeks (except for household contacts, given for 3 weeks)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Contraindication:</a:t>
            </a:r>
            <a:r>
              <a:rPr lang="en-US" sz="2200" dirty="0"/>
              <a:t> Known case of retinopathy, hypersensitivity to HCQ, glucose-6-phosphate dehydrogenase (G6PD) deficiency, pre-existing cardiomyopathy and cardiac rhythm disorders, children &lt;15 years age, in pregnancy and in lactation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55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Chemoprophylaxis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Precaution: </a:t>
            </a:r>
            <a:r>
              <a:rPr lang="en-US" sz="2200" dirty="0"/>
              <a:t>ECG - done before prescribing HCQ prophylaxis and during the course to look for prolongation of QT interval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88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Human Coronaviruses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Most of them belong to </a:t>
            </a:r>
            <a:r>
              <a:rPr lang="en-US" sz="2200" i="1" dirty="0" err="1"/>
              <a:t>Betacoronavirus</a:t>
            </a:r>
            <a:r>
              <a:rPr lang="en-US" sz="2200" i="1" dirty="0"/>
              <a:t> </a:t>
            </a:r>
            <a:r>
              <a:rPr lang="en-US" sz="2200" dirty="0"/>
              <a:t>except the first two (229E and NL63) -  belong to </a:t>
            </a:r>
            <a:r>
              <a:rPr lang="en-US" sz="2200" i="1" dirty="0" err="1"/>
              <a:t>Alphacoronavirus</a:t>
            </a:r>
            <a:r>
              <a:rPr lang="en-US" sz="22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Spread by droplet transmission (though coughing or sneezing) and also by close personal contact.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0720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Vaccine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Currently - no vaccine against COVID-19 infection - intense research is on-going.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As per WHO (August 2020), there are 138 candidate vaccines in the preclinical evaluation and 29 candidate vaccines in clinical evaluation.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45555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Vaccine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dirty="0"/>
              <a:t>Some of the vaccine trials which are in advanced stage include: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Covaxin</a:t>
            </a:r>
            <a:r>
              <a:rPr lang="en-US" sz="2200" dirty="0"/>
              <a:t> trial (India)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ChAdOx1-S (University of Oxford, USA)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Sputnik V trial (Russia)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Trial by Serum Institute of India.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33556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3314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INFECTION PREVENTION AND CONTROL</a:t>
            </a:r>
            <a:endParaRPr lang="en-US" sz="4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189037"/>
      </p:ext>
    </p:extLst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IPC Measures at Healthcare Facility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Hand Hygiene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Personal Protective Equipment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HCWs giving care to the COVID-19 suspects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HCWs working in non-COVID areas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Anyone entering into a healthcare facility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Environmental Cleaning</a:t>
            </a:r>
            <a:endParaRPr lang="en-US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227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</a:rPr>
              <a:t>Personal protective equipment recommended for</a:t>
            </a:r>
            <a:b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</a:rPr>
              <a:t>healthcare workers when giving care to COVID-19 patients</a:t>
            </a:r>
            <a:endParaRPr lang="en-US" sz="22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037868" y="1226934"/>
            <a:ext cx="5216779" cy="3437835"/>
            <a:chOff x="-1660" y="5"/>
            <a:chExt cx="6575" cy="458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1" r="-2387"/>
            <a:stretch/>
          </p:blipFill>
          <p:spPr bwMode="auto">
            <a:xfrm>
              <a:off x="-1660" y="392"/>
              <a:ext cx="3744" cy="4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5" y="5"/>
              <a:ext cx="4910" cy="4316"/>
            </a:xfrm>
            <a:prstGeom prst="rect">
              <a:avLst/>
            </a:prstGeom>
            <a:noFill/>
            <a:ln w="6350">
              <a:solidFill>
                <a:srgbClr val="6364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22506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IPC Measures at Healthcare Facility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Respiratory hygiene and cough etiquette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Biomedical waste management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Laundry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8456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IPC Measures for General Public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Hand Wash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Social Distancing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Environmental Cleaning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Cloth Mask (Non-medical Masks)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5716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Measures taken by the Government - 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Quarantine</a:t>
            </a:r>
            <a:endParaRPr lang="en-US" sz="24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Quarantine refers to restriction on the movement of healthy people who are exposed to a confirmed case; aims at preventing the transmission if they develop disease subsequently.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Duration: </a:t>
            </a:r>
            <a:r>
              <a:rPr lang="en-US" sz="2200" dirty="0"/>
              <a:t>Maximum incubation period (i.e. 14 days in case of COVID-19)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1224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latin typeface="Roboto Condensed Light" panose="020B0604020202020204" charset="0"/>
                <a:ea typeface="Roboto Condensed Light" panose="020B0604020202020204" charset="0"/>
              </a:rPr>
              <a:t>Measures taken by the Government - </a:t>
            </a:r>
            <a:r>
              <a:rPr lang="en-US" sz="2400" i="1" dirty="0">
                <a:latin typeface="Roboto Condensed Light" panose="020B0604020202020204" charset="0"/>
                <a:ea typeface="Roboto Condensed Light" panose="020B0604020202020204" charset="0"/>
              </a:rPr>
              <a:t>Quarantine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Quarantine centers</a:t>
            </a:r>
            <a:r>
              <a:rPr lang="en-US" sz="2200" dirty="0"/>
              <a:t>: There are two types of centers—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</a:t>
            </a:r>
            <a:r>
              <a:rPr lang="en-US" sz="2200" dirty="0" err="1"/>
              <a:t>i</a:t>
            </a:r>
            <a:r>
              <a:rPr lang="en-US" sz="2200" dirty="0"/>
              <a:t>) </a:t>
            </a:r>
            <a:r>
              <a:rPr lang="en-US" sz="2200" b="1" dirty="0"/>
              <a:t>Facility quarantine</a:t>
            </a:r>
            <a:r>
              <a:rPr lang="en-US" sz="2200" dirty="0"/>
              <a:t>: Provided by the government.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Various centers - converted to quarantine facilities - schools, marriage halls </a:t>
            </a:r>
            <a:r>
              <a:rPr lang="en-US" sz="2200" dirty="0" err="1"/>
              <a:t>mandaps</a:t>
            </a:r>
            <a:r>
              <a:rPr lang="en-US" sz="2200" dirty="0"/>
              <a:t>, hotels, etc. High-risk contacts - kept in facility quarantine.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(ii) </a:t>
            </a:r>
            <a:r>
              <a:rPr lang="en-US" sz="2200" b="1" dirty="0"/>
              <a:t>Home quarantine</a:t>
            </a:r>
            <a:r>
              <a:rPr lang="en-US" sz="2200" dirty="0"/>
              <a:t>: Low-risk contacts - usually sent for home quarantine.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9652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Indications for Quarantine</a:t>
            </a:r>
            <a:endParaRPr lang="en-US" sz="32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dirty="0"/>
              <a:t>WHO has recommended the following exposures occurring from -2 to + 14 days of onset of symptoms in a COVID-19 patient - considered as contacts and exposed persons - sent for quarantine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Face-to-face contact </a:t>
            </a:r>
            <a:r>
              <a:rPr lang="en-US" sz="2200" dirty="0"/>
              <a:t>with a COVID-19 patient within 1 meter, for &gt;15 minutes.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PPE breach: </a:t>
            </a:r>
            <a:r>
              <a:rPr lang="en-US" sz="2200" dirty="0"/>
              <a:t>Providing direct care for COVID-19 patients without using PPEs or inappropriate use of PPE mounting to breach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50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22138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SEVERE ACUTE RESPIRATORY SYNDROME (SARS)</a:t>
            </a:r>
            <a:endParaRPr lang="en-US" sz="40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30322"/>
      </p:ext>
    </p:extLst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Indications for Quarantine </a:t>
            </a:r>
            <a:r>
              <a:rPr lang="en-US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Staying in the same close environment </a:t>
            </a:r>
            <a:r>
              <a:rPr lang="en-US" sz="2200" dirty="0"/>
              <a:t>as a COVID-19 patient for any amount of time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Traveling in close proximity </a:t>
            </a:r>
            <a:r>
              <a:rPr lang="en-US" sz="2200" dirty="0"/>
              <a:t>with a COVID-19 patient in any kind of conveyance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Other situations</a:t>
            </a:r>
            <a:r>
              <a:rPr lang="en-US" sz="2200" dirty="0"/>
              <a:t>, as indicated by the local risk assessment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9549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Lockdown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Lockdown refers to limiting the movement of the entire population as a preventive measure against the COVID-19 pandemic.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Adopted by several countries worldwide including India.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India </a:t>
            </a:r>
            <a:r>
              <a:rPr lang="en-US" sz="2200" dirty="0"/>
              <a:t>adopted nationwide lockdown in four phases from 25th March to 31st May 2020. 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4818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600" i="1" dirty="0">
                <a:latin typeface="Roboto Condensed Light" panose="020B0604020202020204" charset="0"/>
                <a:ea typeface="Roboto Condensed Light" panose="020B0604020202020204" charset="0"/>
              </a:rPr>
              <a:t>Objective of lockdown during COVID-19 pandemic</a:t>
            </a:r>
            <a:endParaRPr lang="en-US" sz="2600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82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769100"/>
              </p:ext>
            </p:extLst>
          </p:nvPr>
        </p:nvGraphicFramePr>
        <p:xfrm>
          <a:off x="121920" y="1519024"/>
          <a:ext cx="8889999" cy="2753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7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Group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Definition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Benefit of lockdown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COVID -19 positive cases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They are admitted in the COVID care facility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Pass-by contacts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Include anyone who is exposed to the case, but are beyond the memory re-call (e.g. all individuals of a movie theater)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This is the most vulnerable group; nobody including themselves knows who is category B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It is impossible to trace category B, except by performing passive surveillance of the whole community which is practically very difficult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Lockdown aims at immobilizing category B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If anyone developed symptoms, will be referred to the hospital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Others, who do not develop symptoms are either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Un-exposed individuals, 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400" b="0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Asymptomatic contacts: They get recovered during lockdown period and therefore will no longer transmit the infection</a:t>
                      </a:r>
                      <a:endParaRPr lang="en-US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6196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700" i="1" dirty="0">
                <a:latin typeface="Roboto Condensed Light" panose="020B0604020202020204" charset="0"/>
                <a:ea typeface="Roboto Condensed Light" panose="020B0604020202020204" charset="0"/>
              </a:rPr>
              <a:t>Objective of lockdown during COVID-19 pandemic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83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6229"/>
              </p:ext>
            </p:extLst>
          </p:nvPr>
        </p:nvGraphicFramePr>
        <p:xfrm>
          <a:off x="127000" y="1470816"/>
          <a:ext cx="8889999" cy="22606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Group</a:t>
                      </a:r>
                      <a:endParaRPr lang="en-US" sz="16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Definition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baseline="0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Benefit of lockdown</a:t>
                      </a:r>
                      <a:endParaRPr lang="en-US" sz="16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Close contacts </a:t>
                      </a:r>
                      <a:r>
                        <a:rPr lang="en-US" sz="1600" b="0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of COVID-19 positive cases (e.g. family members and office staff)</a:t>
                      </a:r>
                      <a:endParaRPr lang="en-US" sz="16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Traced easily by active surveillance as they are immobilized at home</a:t>
                      </a:r>
                      <a:endParaRPr lang="en-US" sz="16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Rest of the community</a:t>
                      </a:r>
                      <a:r>
                        <a:rPr lang="en-US" sz="1600" b="0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, who are not exposed to a COVID-19 positive case</a:t>
                      </a:r>
                      <a:endParaRPr lang="en-US" sz="16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The most important objective of lockdown is immobilizing</a:t>
                      </a:r>
                    </a:p>
                    <a:p>
                      <a:r>
                        <a:rPr lang="en-US" sz="1600" b="0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category D, so that they will no longer come in contact with</a:t>
                      </a:r>
                    </a:p>
                    <a:p>
                      <a:r>
                        <a:rPr lang="en-US" sz="1600" b="0" i="0" u="none" strike="noStrike" cap="none" baseline="0" dirty="0">
                          <a:solidFill>
                            <a:schemeClr val="dk1"/>
                          </a:solidFill>
                          <a:latin typeface="Roboto Condensed Light" panose="020B0604020202020204" charset="0"/>
                          <a:ea typeface="Roboto Condensed Light" panose="020B0604020202020204" charset="0"/>
                          <a:cs typeface="+mn-cs"/>
                          <a:sym typeface="Arial"/>
                        </a:rPr>
                        <a:t>others (especially category B)</a:t>
                      </a:r>
                      <a:endParaRPr lang="en-US" sz="1600" dirty="0">
                        <a:solidFill>
                          <a:schemeClr val="tx1"/>
                        </a:solidFill>
                        <a:latin typeface="Roboto Condensed Light" panose="020B0604020202020204" charset="0"/>
                        <a:ea typeface="Roboto Condensed Ligh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94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Cluster Containment Strategy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Objective: </a:t>
            </a:r>
            <a:r>
              <a:rPr lang="en-US" sz="2200" dirty="0"/>
              <a:t>To contain the disease within a defined geographic area by early detection of cases, breaking the chain of transmission and preventing its spread to new areas causing community transmission.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Components: </a:t>
            </a:r>
            <a:r>
              <a:rPr lang="en-US" sz="2200" dirty="0"/>
              <a:t>Geographic quarantine, social distancing measures, enhanced active surveillance, testing all suspected cases, isolation of cases, quarantine of contacts.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98852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Cluster Containment Strategy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chemeClr val="accent5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38990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Containment zone </a:t>
            </a:r>
            <a:r>
              <a:rPr lang="en-US" sz="2200" dirty="0"/>
              <a:t>is determined by four factors—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</a:t>
            </a:r>
            <a:r>
              <a:rPr lang="en-US" sz="2200" dirty="0" err="1"/>
              <a:t>i</a:t>
            </a:r>
            <a:r>
              <a:rPr lang="en-US" sz="2200" dirty="0"/>
              <a:t>) the index case/cluster, (called as epicenter),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(ii) the listing and mapping of contacts,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(iii) geographical distribution of cases and contacts around the epicenter, and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(iv) administrative boundaries within urban cities/towns/ rural areas.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 buffer zone of additional 5 km radius will be identified.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3531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47577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Q1. W</a:t>
            </a:r>
            <a:r>
              <a:rPr lang="en-US" sz="2200" dirty="0"/>
              <a:t>hile examining a stable patient with COVID -19, all the following PPE are required, except:</a:t>
            </a:r>
            <a:endParaRPr lang="en-US" sz="2200" i="1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N 95 mask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Gown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Goggles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Gloves</a:t>
            </a:r>
            <a:endParaRPr lang="en-US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86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0" y="2528063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47577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Q2. Gene targets for confirmation of COVID -19 include:</a:t>
            </a:r>
            <a:endParaRPr lang="en-US" sz="2200" i="1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Spike protein (S)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Envelope protein (E)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Membrane protein (M)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RNA-dependent RNA polymerase </a:t>
            </a:r>
            <a:r>
              <a:rPr lang="en-US" sz="2200" i="1" dirty="0"/>
              <a:t>(</a:t>
            </a:r>
            <a:r>
              <a:rPr lang="en-US" sz="2200" i="1" dirty="0" err="1"/>
              <a:t>RdRp</a:t>
            </a:r>
            <a:r>
              <a:rPr lang="en-US" sz="2200" i="1" dirty="0"/>
              <a:t>)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0" y="3767583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SEVERE ACUTE RESPIRATORY SYNDROME (SARS)</a:t>
            </a:r>
            <a:endParaRPr lang="en-US" sz="2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SARS-</a:t>
            </a:r>
            <a:r>
              <a:rPr lang="en-US" sz="2200" dirty="0" err="1"/>
              <a:t>CoV</a:t>
            </a:r>
            <a:r>
              <a:rPr lang="en-US" sz="2200" dirty="0"/>
              <a:t> - caused an explosive epidemic in China in 2003 -  severe acute respiratory syndrome.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History: </a:t>
            </a:r>
            <a:r>
              <a:rPr lang="en-US" sz="2200" dirty="0"/>
              <a:t>First recognized in China in 2003 by WHO physician </a:t>
            </a:r>
            <a:r>
              <a:rPr lang="en-US" sz="2200" dirty="0" err="1"/>
              <a:t>Dr</a:t>
            </a:r>
            <a:r>
              <a:rPr lang="en-US" sz="2200" dirty="0"/>
              <a:t> Carlo </a:t>
            </a:r>
            <a:r>
              <a:rPr lang="en-US" sz="2200" dirty="0" err="1"/>
              <a:t>Urbani</a:t>
            </a:r>
            <a:r>
              <a:rPr lang="en-US" sz="2200" dirty="0"/>
              <a:t> - diagnosed it in a businessman who travelled from China, through Hong Kong, to Hanoi, Vietnam. 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60745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344D6C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22961</TotalTime>
  <Words>4076</Words>
  <Application>Microsoft Office PowerPoint</Application>
  <PresentationFormat>On-screen Show (16:9)</PresentationFormat>
  <Paragraphs>487</Paragraphs>
  <Slides>87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Wingdings</vt:lpstr>
      <vt:lpstr>Arial</vt:lpstr>
      <vt:lpstr>Roboto Condensed Light</vt:lpstr>
      <vt:lpstr>Corbel</vt:lpstr>
      <vt:lpstr>Calibri</vt:lpstr>
      <vt:lpstr>Basis</vt:lpstr>
      <vt:lpstr>Coronavirus Infections Including COVID-19</vt:lpstr>
      <vt:lpstr>Learning objectives</vt:lpstr>
      <vt:lpstr>INTRODUCTION</vt:lpstr>
      <vt:lpstr>Morphology</vt:lpstr>
      <vt:lpstr>Classification</vt:lpstr>
      <vt:lpstr>Human Coronaviruses</vt:lpstr>
      <vt:lpstr>Human Coronaviruses</vt:lpstr>
      <vt:lpstr>SEVERE ACUTE RESPIRATORY SYNDROME (SARS)</vt:lpstr>
      <vt:lpstr>SEVERE ACUTE RESPIRATORY SYNDROME (SARS)</vt:lpstr>
      <vt:lpstr>SEVERE ACUTE RESPIRATORY SYNDROME (SARS) (Cont..)</vt:lpstr>
      <vt:lpstr>Origin of MERS-CoV, SARS-CoV and SARS-CoV-2</vt:lpstr>
      <vt:lpstr>SEVERE ACUTE RESPIRATORY SYNDROME (SARS) (Cont..)</vt:lpstr>
      <vt:lpstr>SEVERE ACUTE RESPIRATORY SYNDROME (SARS) (Cont..)</vt:lpstr>
      <vt:lpstr>MIDDLE EAST RESPIRATORY SYNDROME (MERS)</vt:lpstr>
      <vt:lpstr>Epidemiology</vt:lpstr>
      <vt:lpstr>Epidemiology (Cont..)</vt:lpstr>
      <vt:lpstr>Epidemiology (Cont..)</vt:lpstr>
      <vt:lpstr>Clinical Manifestations</vt:lpstr>
      <vt:lpstr>Laboratory Diagnosis</vt:lpstr>
      <vt:lpstr>Laboratory Diagnosis (Cont..)</vt:lpstr>
      <vt:lpstr>Treatment and Prevention</vt:lpstr>
      <vt:lpstr>CORONAVIRUS DISEASE  (COVID)-2019</vt:lpstr>
      <vt:lpstr>CORONAVIRUS DISEASE (COVID)-2019</vt:lpstr>
      <vt:lpstr>Epidemiology</vt:lpstr>
      <vt:lpstr>Epidemiology (Cont..)</vt:lpstr>
      <vt:lpstr>Situation in India (As of August 2020)</vt:lpstr>
      <vt:lpstr>Situation in India (As of August 2020) (Cont..)</vt:lpstr>
      <vt:lpstr>MORPHOLOGY</vt:lpstr>
      <vt:lpstr>MORPHOLOGY</vt:lpstr>
      <vt:lpstr>MORPHOLOGY (Cont..) </vt:lpstr>
      <vt:lpstr>MORPHOLOGY (Cont..) </vt:lpstr>
      <vt:lpstr>PATHOGENESIS</vt:lpstr>
      <vt:lpstr>Transmission</vt:lpstr>
      <vt:lpstr>Droplet Transmission</vt:lpstr>
      <vt:lpstr>Contact Transmission</vt:lpstr>
      <vt:lpstr>Aerosol Transmission</vt:lpstr>
      <vt:lpstr>Pre-symptomatic Transmission</vt:lpstr>
      <vt:lpstr>Host Cell Entry</vt:lpstr>
      <vt:lpstr>Development of ILI</vt:lpstr>
      <vt:lpstr>Development of ARDS</vt:lpstr>
      <vt:lpstr>Reduced Surfactants</vt:lpstr>
      <vt:lpstr>Cytokine Storm</vt:lpstr>
      <vt:lpstr>CLINICAL MANIFESTATIONS</vt:lpstr>
      <vt:lpstr>CLINICAL MANIFESTATIONS</vt:lpstr>
      <vt:lpstr>CLINICAL MANIFESTATIONS (Cont..)</vt:lpstr>
      <vt:lpstr>Clinical severity of COVID-19 disease</vt:lpstr>
      <vt:lpstr>Clinical severity of COVID-19 disease (Cont..)</vt:lpstr>
      <vt:lpstr>Clinical severity of COVID-19 disease (Cont..)</vt:lpstr>
      <vt:lpstr>Strategy for COVID-19 testing in India, Indian Council of Medical Research (Version 5, 18/05/2020)</vt:lpstr>
      <vt:lpstr>Strategy for COVID-19 testing in India, Indian Council of Medical Research (Version 5, 18/05/2020) (Cont..)</vt:lpstr>
      <vt:lpstr>Laboratory diagnosis of COVID-19</vt:lpstr>
      <vt:lpstr>Interpretation of real-time RT-PCR result for COVID-19 diagnosis</vt:lpstr>
      <vt:lpstr>Course of the diagnostic markers in COVID-19</vt:lpstr>
      <vt:lpstr>Laboratory diagnosis of COVID-19 (Cont..)</vt:lpstr>
      <vt:lpstr>Laboratory diagnosis of COVID-19 (Cont..)</vt:lpstr>
      <vt:lpstr>Treatment under research for COVID-19</vt:lpstr>
      <vt:lpstr>Treatment under research for COVID-19 (Cont..)</vt:lpstr>
      <vt:lpstr>Treatment of COVID-19</vt:lpstr>
      <vt:lpstr>Treatment of COVID-19 (Cont..)</vt:lpstr>
      <vt:lpstr>Treatment of COVID-19 (Cont..)</vt:lpstr>
      <vt:lpstr>Treatment of COVID-19 (Cont..)</vt:lpstr>
      <vt:lpstr>Treatment of COVID-19 (Cont..)</vt:lpstr>
      <vt:lpstr>Treatment of COVID-19 (Cont..)</vt:lpstr>
      <vt:lpstr>Treatment of COVID-19 (Cont..)</vt:lpstr>
      <vt:lpstr>Treatment of COVID-19 (Cont..)</vt:lpstr>
      <vt:lpstr>PROPHYLAXIS</vt:lpstr>
      <vt:lpstr>Chemoprophylaxis</vt:lpstr>
      <vt:lpstr>Chemoprophylaxis (Cont..)</vt:lpstr>
      <vt:lpstr>Chemoprophylaxis (Cont..)</vt:lpstr>
      <vt:lpstr>Vaccine</vt:lpstr>
      <vt:lpstr>Vaccine (Cont..)</vt:lpstr>
      <vt:lpstr>INFECTION PREVENTION AND CONTROL</vt:lpstr>
      <vt:lpstr>IPC Measures at Healthcare Facility</vt:lpstr>
      <vt:lpstr>Personal protective equipment recommended for healthcare workers when giving care to COVID-19 patients</vt:lpstr>
      <vt:lpstr>IPC Measures at Healthcare Facility (Cont..)</vt:lpstr>
      <vt:lpstr>IPC Measures for General Public</vt:lpstr>
      <vt:lpstr>Measures taken by the Government - Quarantine</vt:lpstr>
      <vt:lpstr>Measures taken by the Government - Quarantine (Cont..)</vt:lpstr>
      <vt:lpstr>Indications for Quarantine</vt:lpstr>
      <vt:lpstr>Indications for Quarantine (Cont..)</vt:lpstr>
      <vt:lpstr>Lockdown</vt:lpstr>
      <vt:lpstr>Objective of lockdown during COVID-19 pandemic</vt:lpstr>
      <vt:lpstr>Objective of lockdown during COVID-19 pandemic (Cont..)</vt:lpstr>
      <vt:lpstr>Cluster Containment Strategy</vt:lpstr>
      <vt:lpstr>Cluster Containment Strategy (Cont..)</vt:lpstr>
      <vt:lpstr>Questions:</vt:lpstr>
      <vt:lpstr>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History</dc:title>
  <cp:lastModifiedBy>Himani Pandya</cp:lastModifiedBy>
  <cp:revision>1216</cp:revision>
  <dcterms:modified xsi:type="dcterms:W3CDTF">2021-09-13T06:53:19Z</dcterms:modified>
</cp:coreProperties>
</file>