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5" r:id="rId2"/>
    <p:sldId id="286" r:id="rId3"/>
    <p:sldId id="678" r:id="rId4"/>
    <p:sldId id="377" r:id="rId5"/>
    <p:sldId id="2891" r:id="rId6"/>
    <p:sldId id="2893" r:id="rId7"/>
    <p:sldId id="2892" r:id="rId8"/>
    <p:sldId id="2894" r:id="rId9"/>
    <p:sldId id="2895" r:id="rId10"/>
    <p:sldId id="2896" r:id="rId11"/>
    <p:sldId id="2897" r:id="rId12"/>
    <p:sldId id="2898" r:id="rId13"/>
    <p:sldId id="2899" r:id="rId14"/>
    <p:sldId id="2900" r:id="rId15"/>
    <p:sldId id="2901" r:id="rId16"/>
    <p:sldId id="2902" r:id="rId17"/>
    <p:sldId id="2903" r:id="rId18"/>
    <p:sldId id="2904" r:id="rId19"/>
    <p:sldId id="2905" r:id="rId20"/>
    <p:sldId id="2906" r:id="rId21"/>
    <p:sldId id="2907" r:id="rId22"/>
    <p:sldId id="2908" r:id="rId23"/>
    <p:sldId id="2909" r:id="rId24"/>
    <p:sldId id="2910" r:id="rId25"/>
    <p:sldId id="2911" r:id="rId26"/>
    <p:sldId id="2912" r:id="rId27"/>
    <p:sldId id="291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FD24B-BC73-4DBE-9C50-AC14707F5ACE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4E25-D9F3-420C-AE48-1705D3582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54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06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56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36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34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688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462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766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509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58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94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511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809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836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006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132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739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378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199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18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10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08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04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38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96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86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44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758928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186597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511598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95152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2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430115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1"/>
            <a:ext cx="294686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1"/>
            <a:ext cx="293624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1"/>
            <a:ext cx="293211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162031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50"/>
            <a:ext cx="294005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2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50"/>
            <a:ext cx="293052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50"/>
            <a:ext cx="293211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053054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947493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4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51096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A4D5171-FEB2-407A-A7AC-DC819EAC2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0346" y="4473178"/>
            <a:ext cx="1417879" cy="9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94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DBECD16-FA3C-4223-89F2-833FFAF82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578" y="185949"/>
            <a:ext cx="1179647" cy="7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4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024044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06C9C5B-B9E3-429D-AA99-B0AC89DE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578" y="185949"/>
            <a:ext cx="1179647" cy="7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396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306351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481774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1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1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491068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032638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987095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69248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673721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8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9404723" cy="1400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4434B-2226-4FD6-9802-FF0E6B32F0E3}"/>
              </a:ext>
            </a:extLst>
          </p:cNvPr>
          <p:cNvSpPr txBox="1"/>
          <p:nvPr userDrawn="1"/>
        </p:nvSpPr>
        <p:spPr>
          <a:xfrm>
            <a:off x="450428" y="6455834"/>
            <a:ext cx="86004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Essentials of Medical</a:t>
            </a:r>
            <a:r>
              <a:rPr lang="en-US" sz="1467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Microbiology by </a:t>
            </a:r>
            <a:r>
              <a:rPr lang="en-US" sz="1467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Apurba</a:t>
            </a:r>
            <a:r>
              <a:rPr lang="en-US" sz="1467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 </a:t>
            </a:r>
            <a:r>
              <a:rPr lang="en-US" sz="1467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Sastry</a:t>
            </a:r>
            <a:r>
              <a:rPr lang="en-US" sz="1467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© </a:t>
            </a:r>
            <a:r>
              <a:rPr lang="en-US" sz="1467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Jaypee</a:t>
            </a:r>
            <a:r>
              <a:rPr lang="en-US" sz="1467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Brothers Medical Publishers</a:t>
            </a:r>
            <a:endParaRPr lang="en-IN" sz="1467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E33336-A972-4308-A4CA-F3C83DEA95D4}"/>
              </a:ext>
            </a:extLst>
          </p:cNvPr>
          <p:cNvCxnSpPr/>
          <p:nvPr userDrawn="1"/>
        </p:nvCxnSpPr>
        <p:spPr>
          <a:xfrm flipV="1">
            <a:off x="-23707" y="6350969"/>
            <a:ext cx="9293013" cy="498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266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>
    <p:fade thruBlk="1"/>
  </p:transition>
  <p:hf hdr="0" dt="0"/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9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413693"/>
            <a:ext cx="10756053" cy="394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8800" dirty="0">
                <a:latin typeface="Roboto Condensed Light" panose="020B0604020202020204" charset="0"/>
                <a:ea typeface="Roboto Condensed Light" panose="020B0604020202020204" charset="0"/>
              </a:rPr>
              <a:t>Intestinal Protozoan Infections</a:t>
            </a:r>
            <a:endParaRPr lang="en-US" sz="88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Life Cycle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10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59" y="1892433"/>
            <a:ext cx="5133759" cy="43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9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Virulence Factors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719433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dirty="0" err="1"/>
              <a:t>Trophozoite</a:t>
            </a:r>
            <a:r>
              <a:rPr lang="en-US" sz="2933" dirty="0"/>
              <a:t> of </a:t>
            </a:r>
            <a:r>
              <a:rPr lang="en-US" sz="2933" i="1" dirty="0"/>
              <a:t>E. </a:t>
            </a:r>
            <a:r>
              <a:rPr lang="en-US" sz="2933" i="1" dirty="0" err="1"/>
              <a:t>histolytica</a:t>
            </a:r>
            <a:r>
              <a:rPr lang="en-US" sz="2933" i="1" dirty="0"/>
              <a:t> </a:t>
            </a:r>
            <a:r>
              <a:rPr lang="en-US" sz="2933" dirty="0"/>
              <a:t>- invasive form and possesses many virulence factors that play an important role in the pathogenesis.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33" dirty="0"/>
              <a:t>Amoebic lectin antigen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33" dirty="0" err="1"/>
              <a:t>Amoebapore</a:t>
            </a:r>
            <a:endParaRPr lang="en-US" sz="2933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33" dirty="0"/>
              <a:t>Cysteine proteases and hydrolytic enzymes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33" dirty="0"/>
              <a:t>Neuraminidase and </a:t>
            </a:r>
            <a:r>
              <a:rPr lang="en-US" sz="2933" dirty="0" err="1"/>
              <a:t>metallocollagenase</a:t>
            </a:r>
            <a:endParaRPr lang="en-US" sz="2933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11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3823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Pathogenesis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800000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933" b="1" dirty="0"/>
              <a:t>Colonization: </a:t>
            </a:r>
            <a:r>
              <a:rPr lang="en-US" sz="2933" dirty="0" err="1"/>
              <a:t>Trophozoites</a:t>
            </a:r>
            <a:r>
              <a:rPr lang="en-US" sz="2933" dirty="0"/>
              <a:t> first colonize the intestinal mucosa.</a:t>
            </a:r>
          </a:p>
          <a:p>
            <a:r>
              <a:rPr lang="en-US" sz="2933" b="1" dirty="0"/>
              <a:t>Adhesion: </a:t>
            </a:r>
            <a:r>
              <a:rPr lang="en-US" sz="2933" dirty="0"/>
              <a:t>Then the </a:t>
            </a:r>
            <a:r>
              <a:rPr lang="en-US" sz="2933" dirty="0" err="1"/>
              <a:t>trophozites</a:t>
            </a:r>
            <a:r>
              <a:rPr lang="en-US" sz="2933" dirty="0"/>
              <a:t> penetrate the mucus layer and adhere to the large intestinal mucosa by - Gal/</a:t>
            </a:r>
            <a:r>
              <a:rPr lang="en-US" sz="2933" dirty="0" err="1"/>
              <a:t>GalNAc</a:t>
            </a:r>
            <a:r>
              <a:rPr lang="en-US" sz="2933" dirty="0"/>
              <a:t> lectin molecules</a:t>
            </a:r>
          </a:p>
          <a:p>
            <a:r>
              <a:rPr lang="en-US" sz="2933" b="1" dirty="0"/>
              <a:t>Flask-shaped ulcers </a:t>
            </a:r>
          </a:p>
          <a:p>
            <a:r>
              <a:rPr lang="en-US" sz="2933" b="1" dirty="0"/>
              <a:t>Invasion: </a:t>
            </a:r>
            <a:r>
              <a:rPr lang="en-US" sz="2933" dirty="0"/>
              <a:t>Amoebae then invade the large intestinal wall - migrate to </a:t>
            </a:r>
            <a:r>
              <a:rPr lang="en-US" sz="2933" dirty="0" err="1"/>
              <a:t>extraintestinal</a:t>
            </a:r>
            <a:r>
              <a:rPr lang="en-US" sz="2933" dirty="0"/>
              <a:t> sites. </a:t>
            </a:r>
          </a:p>
          <a:p>
            <a:r>
              <a:rPr lang="en-US" sz="2933" b="1" dirty="0"/>
              <a:t>Intestinal complications</a:t>
            </a:r>
            <a:endParaRPr lang="en-US" sz="2933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12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9111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i="1" dirty="0">
                <a:latin typeface="Roboto Condensed Light" panose="020B0604020202020204" charset="0"/>
                <a:ea typeface="Roboto Condensed Light" panose="020B0604020202020204" charset="0"/>
              </a:rPr>
              <a:t>Complications of intestinal </a:t>
            </a:r>
            <a:r>
              <a:rPr lang="en-US" sz="4267" i="1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endParaRPr lang="en-US" sz="4267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13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770" y="1927450"/>
            <a:ext cx="9140775" cy="42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9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800000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dirty="0"/>
              <a:t>Incubation period - one to four weeks. 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Males and females are affected equally. 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Majority of infections (90%) result in asymptomatic cyst passers. 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The remaining (10%), develop intestinal </a:t>
            </a:r>
            <a:r>
              <a:rPr lang="en-US" sz="2933" dirty="0" err="1"/>
              <a:t>amoebiasis</a:t>
            </a:r>
            <a:endParaRPr lang="en-US" sz="2933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14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627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625649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dirty="0"/>
              <a:t>Amoebic dysentery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Amoebic appendicitis</a:t>
            </a:r>
          </a:p>
          <a:p>
            <a:pPr>
              <a:lnSpc>
                <a:spcPct val="150000"/>
              </a:lnSpc>
            </a:pPr>
            <a:r>
              <a:rPr lang="en-US" sz="2933" dirty="0" err="1"/>
              <a:t>Amoeboma</a:t>
            </a:r>
            <a:endParaRPr lang="en-US" sz="2933" dirty="0"/>
          </a:p>
          <a:p>
            <a:pPr>
              <a:lnSpc>
                <a:spcPct val="150000"/>
              </a:lnSpc>
            </a:pPr>
            <a:r>
              <a:rPr lang="en-US" sz="2933" dirty="0"/>
              <a:t>Fulminant colitis</a:t>
            </a:r>
          </a:p>
          <a:p>
            <a:pPr>
              <a:lnSpc>
                <a:spcPct val="150000"/>
              </a:lnSpc>
            </a:pPr>
            <a:endParaRPr lang="en-US" sz="2933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15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466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480302"/>
            <a:ext cx="9198187" cy="106473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i="1" dirty="0">
                <a:latin typeface="Roboto Condensed Light" panose="020B0604020202020204" charset="0"/>
                <a:ea typeface="Roboto Condensed Light" panose="020B0604020202020204" charset="0"/>
              </a:rPr>
              <a:t>Differences in stool characters between amoebic dysentery and bacillary dysentery</a:t>
            </a:r>
            <a:endParaRPr lang="en-US" sz="3733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16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59371" y="2086331"/>
          <a:ext cx="8128000" cy="2966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Character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900" b="1" spc="-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Amoebic dysentery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Bacillary dysentery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 gridSpan="3"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Pathology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Ulcer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Deep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Shallow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Margin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Ragged and undermined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Uniform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Intervening mucosa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Normal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Inflamed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Cellular response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Mononuclear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Polymorphonuclear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16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i="1" dirty="0">
                <a:latin typeface="Roboto Condensed Light" panose="020B0604020202020204" charset="0"/>
                <a:ea typeface="Roboto Condensed Light" panose="020B0604020202020204" charset="0"/>
              </a:rPr>
              <a:t>Differences in stool characters between amoebic dysentery and bacillary dysentery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96377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17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99093" y="1912188"/>
          <a:ext cx="8039947" cy="4267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Character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900" b="1" spc="-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Amoebic dysentery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Bacillary dysentery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 gridSpan="3"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Stool macroscopic feature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Number of motion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6–10/day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&gt; 10/day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Amount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Copious amount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Small quantity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Color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Dark red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Bright red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Odor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Offensive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Odorless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Reaction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Acidic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Alkaline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6027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/>
                          <a:ea typeface="Roboto Condensed Light"/>
                          <a:cs typeface="Times New Roman"/>
                        </a:rPr>
                        <a:t>Consistency</a:t>
                      </a:r>
                      <a:endParaRPr lang="en-US" sz="1900" dirty="0">
                        <a:effectLst/>
                        <a:latin typeface="Roboto Condensed Light"/>
                        <a:ea typeface="Roboto Condensed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33655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Not adherent to the container</a:t>
                      </a:r>
                      <a:endParaRPr lang="en-US" sz="19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Adherent to the container</a:t>
                      </a:r>
                      <a:endParaRPr lang="en-US" sz="19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73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i="1" dirty="0">
                <a:latin typeface="Roboto Condensed Light" panose="020B0604020202020204" charset="0"/>
                <a:ea typeface="Roboto Condensed Light" panose="020B0604020202020204" charset="0"/>
              </a:rPr>
              <a:t>Differences in stool characters between amoebic dysentery and bacillary dysentery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18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682" y="1777788"/>
          <a:ext cx="9252372" cy="4450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4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Character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900" b="1" spc="-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Amoebic dysentery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Bacillary dysentery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 gridSpan="3"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Stool microscopic feature</a:t>
                      </a:r>
                      <a:endParaRPr lang="en-US" sz="19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Red blood cells (RBCs)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 clumps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Discrete or in rouleaux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Pus cells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Few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Numerous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Macrophages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Few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Numerous*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Eosinophils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Absent or rare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spc="-15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Charcot-Leyden </a:t>
                      </a: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crystal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Absent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Pyknotic body**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Absent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3810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Organism detected</a:t>
                      </a:r>
                      <a:endParaRPr lang="en-US" sz="19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900" i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1900" i="1" dirty="0" err="1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histolytica</a:t>
                      </a:r>
                      <a:r>
                        <a:rPr lang="en-US" sz="1900" i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cyst or </a:t>
                      </a:r>
                      <a:r>
                        <a:rPr lang="en-US" sz="1900" dirty="0" err="1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trophozoite</a:t>
                      </a:r>
                      <a:endParaRPr lang="en-US" sz="19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Bacteria (e.g. </a:t>
                      </a:r>
                      <a:r>
                        <a:rPr lang="en-US" sz="1900" i="1" dirty="0" err="1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Shigella</a:t>
                      </a:r>
                      <a:r>
                        <a:rPr lang="en-US" sz="19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9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68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Intestinal </a:t>
            </a:r>
            <a:r>
              <a:rPr lang="en-US" sz="3733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endParaRPr lang="en-US" sz="3733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625649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b="1" dirty="0"/>
              <a:t>Stool microscopy </a:t>
            </a:r>
            <a:r>
              <a:rPr lang="en-US" sz="2933" dirty="0"/>
              <a:t>by wet mount, permanent stains, etc.— detects cysts (round, 1–4 nuclei) and </a:t>
            </a:r>
            <a:r>
              <a:rPr lang="en-US" sz="2933" dirty="0" err="1"/>
              <a:t>trophozoites</a:t>
            </a:r>
            <a:r>
              <a:rPr lang="en-US" sz="2933" dirty="0"/>
              <a:t> (with finger like pseudopodia)</a:t>
            </a:r>
          </a:p>
          <a:p>
            <a:pPr>
              <a:lnSpc>
                <a:spcPct val="150000"/>
              </a:lnSpc>
            </a:pPr>
            <a:r>
              <a:rPr lang="en-US" sz="2933" b="1" dirty="0"/>
              <a:t>Histology</a:t>
            </a:r>
            <a:r>
              <a:rPr lang="en-US" sz="2933" dirty="0"/>
              <a:t>—Intestinal biopsies stained with PAS or H&amp;E stains reveal </a:t>
            </a:r>
            <a:r>
              <a:rPr lang="en-US" sz="2933" dirty="0" err="1"/>
              <a:t>trophozoites</a:t>
            </a:r>
            <a:endParaRPr lang="en-US" sz="2933" dirty="0"/>
          </a:p>
          <a:p>
            <a:pPr>
              <a:lnSpc>
                <a:spcPct val="150000"/>
              </a:lnSpc>
            </a:pPr>
            <a:r>
              <a:rPr lang="en-US" sz="2933" b="1" dirty="0"/>
              <a:t>Stool culture</a:t>
            </a:r>
            <a:r>
              <a:rPr lang="en-US" sz="2933" dirty="0"/>
              <a:t>—</a:t>
            </a:r>
            <a:r>
              <a:rPr lang="en-US" sz="2933" dirty="0" err="1"/>
              <a:t>Polyxenic</a:t>
            </a:r>
            <a:r>
              <a:rPr lang="en-US" sz="2933" dirty="0"/>
              <a:t> and axenic culture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19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912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746527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At the end of the session, the students will be able to understand:</a:t>
            </a:r>
          </a:p>
          <a:p>
            <a:pPr>
              <a:lnSpc>
                <a:spcPct val="150000"/>
              </a:lnSpc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Intestinal </a:t>
            </a:r>
            <a:r>
              <a:rPr lang="en-US" sz="2933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Amoebae resembling  </a:t>
            </a:r>
            <a:r>
              <a:rPr lang="en-US" sz="2933" i="1" dirty="0" err="1">
                <a:latin typeface="Roboto Condensed Light" panose="020B0604020202020204" charset="0"/>
                <a:ea typeface="Roboto Condensed Light" panose="020B0604020202020204" charset="0"/>
              </a:rPr>
              <a:t>E.histolytica</a:t>
            </a:r>
            <a:endParaRPr lang="en-US" sz="2933" i="1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Opportunistic intestinal coccidian parasitic infections</a:t>
            </a:r>
          </a:p>
          <a:p>
            <a:pPr>
              <a:lnSpc>
                <a:spcPct val="150000"/>
              </a:lnSpc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Giardiasis, </a:t>
            </a:r>
            <a:r>
              <a:rPr lang="en-US" sz="2933" dirty="0" err="1">
                <a:latin typeface="Roboto Condensed Light" panose="020B0604020202020204" charset="0"/>
                <a:ea typeface="Roboto Condensed Light" panose="020B0604020202020204" charset="0"/>
              </a:rPr>
              <a:t>balantidiasis</a:t>
            </a: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, </a:t>
            </a:r>
            <a:r>
              <a:rPr lang="en-US" sz="2933" dirty="0" err="1">
                <a:latin typeface="Roboto Condensed Light" panose="020B0604020202020204" charset="0"/>
                <a:ea typeface="Roboto Condensed Light" panose="020B0604020202020204" charset="0"/>
              </a:rPr>
              <a:t>Microsporidiosis</a:t>
            </a: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933" i="1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135463" indent="0">
              <a:lnSpc>
                <a:spcPct val="150000"/>
              </a:lnSpc>
              <a:buNone/>
            </a:pP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2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391578" y="765489"/>
            <a:ext cx="412055" cy="537497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585"/>
              <a:endParaRPr sz="24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Intestinal </a:t>
            </a:r>
            <a:r>
              <a:rPr lang="en-US" sz="3733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625649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b="1" dirty="0"/>
              <a:t>Stool antigen detection </a:t>
            </a:r>
            <a:r>
              <a:rPr lang="en-US" sz="2933" dirty="0"/>
              <a:t>(</a:t>
            </a:r>
            <a:r>
              <a:rPr lang="en-US" sz="2933" dirty="0" err="1"/>
              <a:t>copro</a:t>
            </a:r>
            <a:r>
              <a:rPr lang="en-US" sz="2933" dirty="0"/>
              <a:t>-antigen)—ELISA (detecting 170-kDa of lectin Ag) and ICT (detecting 29-kDa surface Ag).</a:t>
            </a:r>
          </a:p>
          <a:p>
            <a:pPr>
              <a:lnSpc>
                <a:spcPct val="150000"/>
              </a:lnSpc>
            </a:pPr>
            <a:r>
              <a:rPr lang="en-US" sz="2933" b="1" dirty="0"/>
              <a:t>Serology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33" dirty="0"/>
              <a:t>Amoebic antigen—ELISA (170-kDa of lectin Ag)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33" dirty="0"/>
              <a:t>Amoebic antibody—ELISA</a:t>
            </a:r>
          </a:p>
          <a:p>
            <a:pPr>
              <a:lnSpc>
                <a:spcPct val="150000"/>
              </a:lnSpc>
            </a:pPr>
            <a:r>
              <a:rPr lang="en-US" sz="2933" b="1" dirty="0"/>
              <a:t>Isoenzyme </a:t>
            </a:r>
            <a:r>
              <a:rPr lang="en-US" sz="2933" dirty="0"/>
              <a:t>(</a:t>
            </a:r>
            <a:r>
              <a:rPr lang="en-US" sz="2933" dirty="0" err="1"/>
              <a:t>zymodeme</a:t>
            </a:r>
            <a:r>
              <a:rPr lang="en-US" sz="2933" dirty="0"/>
              <a:t>) analysis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20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2451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Intestinal </a:t>
            </a:r>
            <a:r>
              <a:rPr lang="en-US" sz="3733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625649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b="1" dirty="0"/>
              <a:t>Molecular diagnosis</a:t>
            </a:r>
            <a:r>
              <a:rPr lang="en-US" sz="2933" dirty="0"/>
              <a:t>—Nested multiplex PCR and real time PCR (18S </a:t>
            </a:r>
            <a:r>
              <a:rPr lang="en-US" sz="2933" dirty="0" err="1"/>
              <a:t>rRNA</a:t>
            </a:r>
            <a:r>
              <a:rPr lang="en-US" sz="2933" dirty="0"/>
              <a:t>) and </a:t>
            </a:r>
            <a:r>
              <a:rPr lang="en-US" sz="2933" dirty="0" err="1"/>
              <a:t>Biofire</a:t>
            </a:r>
            <a:r>
              <a:rPr lang="en-US" sz="2933" dirty="0"/>
              <a:t> </a:t>
            </a:r>
            <a:r>
              <a:rPr lang="en-US" sz="2933" dirty="0" err="1"/>
              <a:t>FilmArray</a:t>
            </a:r>
            <a:endParaRPr lang="en-US" sz="2933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21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162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Intestinal </a:t>
            </a:r>
            <a:r>
              <a:rPr lang="en-US" sz="3733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609585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68960" y="1865266"/>
            <a:ext cx="11379200" cy="3149253"/>
            <a:chOff x="0" y="0"/>
            <a:chExt cx="10080" cy="265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80" cy="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0" y="2463"/>
              <a:ext cx="17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prstClr val="white"/>
                  </a:solidFill>
                  <a:latin typeface="Roboto Condensed Light" panose="020B0604020202020204" charset="0"/>
                  <a:ea typeface="Roboto Condensed Light" panose="020B0604020202020204" charset="0"/>
                  <a:cs typeface="Arial" panose="020B0604020202020204" pitchFamily="34" charset="0"/>
                </a:rPr>
                <a:t> A</a:t>
              </a:r>
              <a:endParaRPr lang="en-US" altLang="en-US" sz="16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600" y="2464"/>
              <a:ext cx="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prstClr val="white"/>
                  </a:solidFill>
                  <a:latin typeface="Roboto Condensed Light" panose="020B0604020202020204" charset="0"/>
                  <a:ea typeface="Roboto Condensed Light" panose="020B0604020202020204" charset="0"/>
                  <a:cs typeface="Arial" panose="020B0604020202020204" pitchFamily="34" charset="0"/>
                </a:rPr>
                <a:t> B</a:t>
              </a:r>
              <a:endParaRPr lang="en-US" alt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300" y="2465"/>
              <a:ext cx="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7" b="1" dirty="0">
                  <a:solidFill>
                    <a:srgbClr val="FFFFFF"/>
                  </a:solidFill>
                  <a:latin typeface="Arial" panose="020B0604020202020204" pitchFamily="34" charset="0"/>
                  <a:ea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>
                  <a:solidFill>
                    <a:prstClr val="white"/>
                  </a:solidFill>
                  <a:latin typeface="Roboto Condensed Light" panose="020B0604020202020204" charset="0"/>
                  <a:ea typeface="Roboto Condensed Light" panose="020B0604020202020204" charset="0"/>
                  <a:cs typeface="Arial" panose="020B0604020202020204" pitchFamily="34" charset="0"/>
                </a:rPr>
                <a:t>C</a:t>
              </a:r>
              <a:endParaRPr lang="en-US" alt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7371" y="2465"/>
              <a:ext cx="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7" b="1" dirty="0">
                  <a:solidFill>
                    <a:srgbClr val="FFFFFF"/>
                  </a:solidFill>
                  <a:latin typeface="Arial" panose="020B0604020202020204" pitchFamily="34" charset="0"/>
                  <a:ea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>
                  <a:solidFill>
                    <a:prstClr val="white"/>
                  </a:solidFill>
                  <a:latin typeface="Roboto Condensed Light" panose="020B0604020202020204" charset="0"/>
                  <a:ea typeface="Roboto Condensed Light" panose="020B0604020202020204" charset="0"/>
                  <a:cs typeface="Arial" panose="020B0604020202020204" pitchFamily="34" charset="0"/>
                </a:rPr>
                <a:t>D</a:t>
              </a:r>
              <a:endParaRPr lang="en-US" altLang="en-US" sz="16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68960" y="5014519"/>
            <a:ext cx="1137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2400" i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Entamoeba histolytica </a:t>
            </a:r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trophozoites: </a:t>
            </a:r>
            <a:r>
              <a:rPr lang="en-US" sz="2400" b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Saline mount; </a:t>
            </a:r>
            <a:r>
              <a:rPr lang="en-US" sz="2400" b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 and C. </a:t>
            </a:r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Trichrome stain, note the single nucleus (black arrow) RBCs (red arrow) and ectoplasm and endoplasm (orange arrows); </a:t>
            </a:r>
          </a:p>
          <a:p>
            <a:pPr defTabSz="609585"/>
            <a:r>
              <a:rPr lang="en-US" sz="2400" b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D. </a:t>
            </a:r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Trophozoites in colon tissue stained with H&amp;E.</a:t>
            </a:r>
          </a:p>
        </p:txBody>
      </p:sp>
    </p:spTree>
    <p:extLst>
      <p:ext uri="{BB962C8B-B14F-4D97-AF65-F5344CB8AC3E}">
        <p14:creationId xmlns:p14="http://schemas.microsoft.com/office/powerpoint/2010/main" val="31990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Intestinal </a:t>
            </a:r>
            <a:r>
              <a:rPr lang="en-US" sz="3733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23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609585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609585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1948053" y="2060787"/>
            <a:ext cx="8209280" cy="2736427"/>
            <a:chOff x="0" y="0"/>
            <a:chExt cx="6183" cy="203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83" cy="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0" y="1853"/>
              <a:ext cx="17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7" b="1" dirty="0">
                  <a:solidFill>
                    <a:srgbClr val="FFFFFF"/>
                  </a:solidFill>
                  <a:latin typeface="Arial" panose="020B0604020202020204" pitchFamily="34" charset="0"/>
                  <a:ea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>
                  <a:solidFill>
                    <a:prstClr val="white"/>
                  </a:solidFill>
                  <a:latin typeface="Roboto Condensed Light" panose="020B0604020202020204" charset="0"/>
                  <a:ea typeface="Roboto Condensed Light" panose="020B0604020202020204" charset="0"/>
                  <a:cs typeface="Arial" panose="020B0604020202020204" pitchFamily="34" charset="0"/>
                </a:rPr>
                <a:t>A</a:t>
              </a:r>
              <a:endParaRPr lang="en-US" alt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2035" y="1853"/>
              <a:ext cx="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7" b="1" dirty="0">
                  <a:solidFill>
                    <a:srgbClr val="FFFFFF"/>
                  </a:solidFill>
                  <a:latin typeface="Arial" panose="020B0604020202020204" pitchFamily="34" charset="0"/>
                  <a:ea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>
                  <a:solidFill>
                    <a:prstClr val="white"/>
                  </a:solidFill>
                  <a:latin typeface="Roboto Condensed Light" panose="020B0604020202020204" charset="0"/>
                  <a:ea typeface="Roboto Condensed Light" panose="020B0604020202020204" charset="0"/>
                  <a:cs typeface="Arial" panose="020B0604020202020204" pitchFamily="34" charset="0"/>
                </a:rPr>
                <a:t>B</a:t>
              </a:r>
              <a:endParaRPr lang="en-US" alt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870" y="1853"/>
              <a:ext cx="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7" b="1" dirty="0">
                  <a:solidFill>
                    <a:srgbClr val="FFFFFF"/>
                  </a:solidFill>
                  <a:latin typeface="Arial" panose="020B0604020202020204" pitchFamily="34" charset="0"/>
                  <a:ea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>
                  <a:solidFill>
                    <a:prstClr val="white"/>
                  </a:solidFill>
                  <a:latin typeface="Roboto Condensed Light" panose="020B0604020202020204" charset="0"/>
                  <a:ea typeface="Roboto Condensed Light" panose="020B0604020202020204" charset="0"/>
                  <a:cs typeface="Arial" panose="020B0604020202020204" pitchFamily="34" charset="0"/>
                </a:rPr>
                <a:t>C</a:t>
              </a:r>
              <a:endParaRPr lang="en-US" alt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48053" y="4996491"/>
            <a:ext cx="8209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Cyst of </a:t>
            </a:r>
            <a:r>
              <a:rPr lang="en-US" sz="2400" i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E. </a:t>
            </a:r>
            <a:r>
              <a:rPr lang="en-US" sz="2400" i="1" dirty="0" err="1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histolytica</a:t>
            </a:r>
            <a:r>
              <a:rPr lang="en-US" sz="2400" i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: </a:t>
            </a:r>
            <a:r>
              <a:rPr lang="en-US" sz="2400" b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Saline mount; </a:t>
            </a:r>
            <a:r>
              <a:rPr lang="en-US" sz="2400" b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Iodine mount;</a:t>
            </a:r>
          </a:p>
          <a:p>
            <a:pPr defTabSz="609585"/>
            <a:r>
              <a:rPr lang="en-US" sz="2400" b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Trichrome stained smear. Note the </a:t>
            </a:r>
            <a:r>
              <a:rPr lang="en-US" sz="2400" dirty="0" err="1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chromatoid</a:t>
            </a:r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body with blunt ends (arrow).</a:t>
            </a:r>
          </a:p>
        </p:txBody>
      </p:sp>
    </p:spTree>
    <p:extLst>
      <p:ext uri="{BB962C8B-B14F-4D97-AF65-F5344CB8AC3E}">
        <p14:creationId xmlns:p14="http://schemas.microsoft.com/office/powerpoint/2010/main" val="2198402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Intestinal </a:t>
            </a:r>
            <a:r>
              <a:rPr lang="en-US" sz="3733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r>
              <a:rPr lang="en-US" sz="3733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24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609585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609585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413"/>
          <a:stretch/>
        </p:blipFill>
        <p:spPr>
          <a:xfrm>
            <a:off x="3103880" y="2068466"/>
            <a:ext cx="5408000" cy="2832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6827" y="5075257"/>
            <a:ext cx="7870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Triage parasite panel, positive for </a:t>
            </a:r>
            <a:r>
              <a:rPr lang="en-US" sz="2400" i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E. </a:t>
            </a:r>
            <a:r>
              <a:rPr lang="en-US" sz="2400" i="1" dirty="0" err="1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histolytica</a:t>
            </a:r>
            <a:r>
              <a:rPr lang="en-US" sz="2400" i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/E. </a:t>
            </a:r>
            <a:r>
              <a:rPr lang="en-US" sz="2400" i="1" dirty="0" err="1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dispar</a:t>
            </a:r>
            <a:r>
              <a:rPr lang="en-US" sz="2400" i="1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antigen</a:t>
            </a:r>
          </a:p>
        </p:txBody>
      </p:sp>
    </p:spTree>
    <p:extLst>
      <p:ext uri="{BB962C8B-B14F-4D97-AF65-F5344CB8AC3E}">
        <p14:creationId xmlns:p14="http://schemas.microsoft.com/office/powerpoint/2010/main" val="2511706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Treatment of Intestinal </a:t>
            </a:r>
            <a:r>
              <a:rPr lang="en-US" sz="4267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625649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b="1" dirty="0"/>
              <a:t>Asymptomatic carriage</a:t>
            </a:r>
            <a:r>
              <a:rPr lang="en-US" sz="2933" dirty="0"/>
              <a:t>: Treatment helps in reducing passage of cysts in stool and thereby preventing the disease transmission.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Luminal agents are used for treatment.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33" dirty="0" err="1"/>
              <a:t>Iodoquinol</a:t>
            </a:r>
            <a:r>
              <a:rPr lang="en-US" sz="2933" dirty="0"/>
              <a:t> (for 20 days) or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33" dirty="0" err="1"/>
              <a:t>Paromomycin</a:t>
            </a:r>
            <a:r>
              <a:rPr lang="en-US" sz="2933" dirty="0"/>
              <a:t> (for 10 days)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25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552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Treatment of Intestinal </a:t>
            </a:r>
            <a:r>
              <a:rPr lang="en-US" sz="4267" dirty="0" err="1">
                <a:latin typeface="Roboto Condensed Light" panose="020B0604020202020204" charset="0"/>
                <a:ea typeface="Roboto Condensed Light" panose="020B0604020202020204" charset="0"/>
              </a:rPr>
              <a:t>amoebiasis</a:t>
            </a:r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625649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b="1" dirty="0"/>
              <a:t>Amoebic dysentery</a:t>
            </a:r>
            <a:r>
              <a:rPr lang="en-US" sz="2933" dirty="0"/>
              <a:t>: Treatment consists of: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33" i="1" dirty="0"/>
              <a:t>Tissue agents: </a:t>
            </a:r>
            <a:r>
              <a:rPr lang="en-US" sz="2933" dirty="0"/>
              <a:t>Metronidazole (for 5–10 days) or </a:t>
            </a:r>
            <a:r>
              <a:rPr lang="en-US" sz="2933" dirty="0" err="1"/>
              <a:t>tinidazole</a:t>
            </a:r>
            <a:r>
              <a:rPr lang="en-US" sz="2933" dirty="0"/>
              <a:t> (for 3 days) </a:t>
            </a:r>
            <a:r>
              <a:rPr lang="en-US" sz="2933" i="1" dirty="0"/>
              <a:t>plus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33" i="1" dirty="0"/>
              <a:t>Luminal agents </a:t>
            </a:r>
            <a:r>
              <a:rPr lang="en-US" sz="2933" dirty="0"/>
              <a:t>as above</a:t>
            </a:r>
          </a:p>
          <a:p>
            <a:pPr>
              <a:lnSpc>
                <a:spcPct val="150000"/>
              </a:lnSpc>
            </a:pPr>
            <a:r>
              <a:rPr lang="en-US" sz="2933" b="1" dirty="0"/>
              <a:t>Other measures </a:t>
            </a:r>
            <a:r>
              <a:rPr lang="en-US" sz="2933" dirty="0"/>
              <a:t>include fluid and electrolyte replacement and symptomatic treatment.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26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91524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Prevention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625649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dirty="0"/>
              <a:t>Preventive measures are as follows: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Avoiding ingestion of food and water contaminated with human feces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Treatment of asymptomatic carriers.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27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896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Intestinal Protozoan Infections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719433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35463" indent="0">
              <a:buNone/>
            </a:pPr>
            <a:r>
              <a:rPr lang="en-US" sz="2933" dirty="0"/>
              <a:t>The protozoan parasites which cause intestinal infection include:</a:t>
            </a:r>
          </a:p>
          <a:p>
            <a:r>
              <a:rPr lang="en-US" sz="2933" dirty="0"/>
              <a:t>Intestinal amoebae: </a:t>
            </a:r>
            <a:r>
              <a:rPr lang="en-US" sz="2933" i="1" dirty="0"/>
              <a:t>Entamoeba </a:t>
            </a:r>
            <a:r>
              <a:rPr lang="en-US" sz="2933" i="1" dirty="0" err="1"/>
              <a:t>histolytica</a:t>
            </a:r>
            <a:endParaRPr lang="en-US" sz="2933" i="1" dirty="0"/>
          </a:p>
          <a:p>
            <a:r>
              <a:rPr lang="en-US" sz="2933" dirty="0"/>
              <a:t>Intestinal flagellate: </a:t>
            </a:r>
            <a:r>
              <a:rPr lang="en-US" sz="2933" i="1" dirty="0"/>
              <a:t>Giardia lamblia</a:t>
            </a:r>
          </a:p>
          <a:p>
            <a:r>
              <a:rPr lang="en-US" sz="2933" dirty="0"/>
              <a:t>Opportunistic intestinal coccidian parasites: </a:t>
            </a:r>
            <a:r>
              <a:rPr lang="en-US" sz="2933" i="1" dirty="0"/>
              <a:t>Cryptosporidium</a:t>
            </a:r>
            <a:r>
              <a:rPr lang="en-US" sz="2933" dirty="0"/>
              <a:t>, </a:t>
            </a:r>
            <a:r>
              <a:rPr lang="en-US" sz="2933" i="1" dirty="0" err="1"/>
              <a:t>Cyclospora</a:t>
            </a:r>
            <a:r>
              <a:rPr lang="en-US" sz="2933" dirty="0"/>
              <a:t>, and </a:t>
            </a:r>
            <a:r>
              <a:rPr lang="en-US" sz="2933" i="1" dirty="0" err="1"/>
              <a:t>Cystoisospora</a:t>
            </a:r>
            <a:endParaRPr lang="en-US" sz="2933" i="1" dirty="0"/>
          </a:p>
          <a:p>
            <a:r>
              <a:rPr lang="en-US" sz="2933" dirty="0"/>
              <a:t>Others: </a:t>
            </a:r>
            <a:r>
              <a:rPr lang="en-US" sz="2933" i="1" dirty="0" err="1"/>
              <a:t>Balantidium</a:t>
            </a:r>
            <a:r>
              <a:rPr lang="en-US" sz="2933" i="1" dirty="0"/>
              <a:t> coli, </a:t>
            </a:r>
            <a:r>
              <a:rPr lang="en-US" sz="2933" i="1" dirty="0" err="1"/>
              <a:t>Blastocystis</a:t>
            </a:r>
            <a:r>
              <a:rPr lang="en-US" sz="2933" i="1" dirty="0"/>
              <a:t> </a:t>
            </a:r>
            <a:r>
              <a:rPr lang="en-US" sz="2933" i="1" dirty="0" err="1"/>
              <a:t>hominis</a:t>
            </a:r>
            <a:r>
              <a:rPr lang="en-US" sz="2933" i="1" dirty="0"/>
              <a:t>, </a:t>
            </a:r>
            <a:r>
              <a:rPr lang="en-US" sz="2933" i="1" dirty="0" err="1"/>
              <a:t>Sarcocystis</a:t>
            </a:r>
            <a:r>
              <a:rPr lang="en-US" sz="2933" i="1" dirty="0"/>
              <a:t> </a:t>
            </a:r>
            <a:r>
              <a:rPr lang="en-US" sz="2933" dirty="0"/>
              <a:t>and Microsporidia (now considered as fungi).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3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333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" y="4809951"/>
            <a:ext cx="8810172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INTESTINAL AMOEBIASIS</a:t>
            </a:r>
            <a:endParaRPr lang="en-US" sz="7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4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591543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INTESTINAL AMOEBIASIS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719433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dirty="0"/>
              <a:t>Amoebae (meaning “change”) - single-celled protozoan parasites that constantly change their shape - due to presence of an organ of locomotion called as “pseudopodium”. 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Based on the habitat they are of two types 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33" dirty="0"/>
              <a:t>(</a:t>
            </a:r>
            <a:r>
              <a:rPr lang="en-US" sz="2933" dirty="0" err="1"/>
              <a:t>i</a:t>
            </a:r>
            <a:r>
              <a:rPr lang="en-US" sz="2933" dirty="0"/>
              <a:t>) intestinal amoebae,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33" dirty="0"/>
              <a:t>(ii) free-living amoebae.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5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9511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" y="4484831"/>
            <a:ext cx="8810172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5333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ENTAMOEBA HISTOLYTICA INFECTIONS</a:t>
            </a:r>
            <a:endParaRPr lang="en-US" sz="5333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6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3311638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ENTAMOEBA HISTOLYTICA INFECTIONS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719433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i="1" dirty="0"/>
              <a:t>E. </a:t>
            </a:r>
            <a:r>
              <a:rPr lang="en-US" sz="2933" i="1" dirty="0" err="1"/>
              <a:t>histolytica</a:t>
            </a:r>
            <a:r>
              <a:rPr lang="en-US" sz="2933" i="1" dirty="0"/>
              <a:t> </a:t>
            </a:r>
            <a:r>
              <a:rPr lang="en-US" sz="2933" dirty="0"/>
              <a:t>causes amoebic dysentery and a wide range of other invasive diseases, including amoebic liver abscess.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There are three other species of </a:t>
            </a:r>
            <a:r>
              <a:rPr lang="en-US" sz="2933" i="1" dirty="0"/>
              <a:t>Entamoeba </a:t>
            </a:r>
            <a:r>
              <a:rPr lang="en-US" sz="2933" dirty="0"/>
              <a:t>such as </a:t>
            </a:r>
            <a:r>
              <a:rPr lang="en-US" sz="2933" i="1" dirty="0"/>
              <a:t>E. </a:t>
            </a:r>
            <a:r>
              <a:rPr lang="en-US" sz="2933" i="1" dirty="0" err="1"/>
              <a:t>dispar</a:t>
            </a:r>
            <a:r>
              <a:rPr lang="en-US" sz="2933" dirty="0"/>
              <a:t>, </a:t>
            </a:r>
            <a:r>
              <a:rPr lang="en-US" sz="2933" i="1" dirty="0"/>
              <a:t>E. </a:t>
            </a:r>
            <a:r>
              <a:rPr lang="en-US" sz="2933" i="1" dirty="0" err="1"/>
              <a:t>moshkovskii</a:t>
            </a:r>
            <a:r>
              <a:rPr lang="en-US" sz="2933" i="1" dirty="0"/>
              <a:t> </a:t>
            </a:r>
            <a:r>
              <a:rPr lang="en-US" sz="2933" dirty="0"/>
              <a:t>and </a:t>
            </a:r>
            <a:r>
              <a:rPr lang="en-US" sz="2933" i="1" dirty="0"/>
              <a:t>E. </a:t>
            </a:r>
            <a:r>
              <a:rPr lang="en-US" sz="2933" i="1" dirty="0" err="1"/>
              <a:t>bangladeshi</a:t>
            </a:r>
            <a:r>
              <a:rPr lang="en-US" sz="2933" i="1" dirty="0"/>
              <a:t> </a:t>
            </a:r>
            <a:r>
              <a:rPr lang="en-US" sz="2933" dirty="0"/>
              <a:t>which are morphologically similar to </a:t>
            </a:r>
            <a:r>
              <a:rPr lang="en-US" sz="2933" i="1" dirty="0"/>
              <a:t>E. </a:t>
            </a:r>
            <a:r>
              <a:rPr lang="en-US" sz="2933" i="1" dirty="0" err="1"/>
              <a:t>histolytica</a:t>
            </a:r>
            <a:r>
              <a:rPr lang="en-US" sz="2933" dirty="0"/>
              <a:t>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7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690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Epidemiology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719433"/>
            <a:ext cx="12140533" cy="4301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i="1" dirty="0"/>
              <a:t>E. </a:t>
            </a:r>
            <a:r>
              <a:rPr lang="en-US" sz="2933" i="1" dirty="0" err="1"/>
              <a:t>histolytica</a:t>
            </a:r>
            <a:r>
              <a:rPr lang="en-US" sz="2933" i="1" dirty="0"/>
              <a:t> </a:t>
            </a:r>
            <a:r>
              <a:rPr lang="en-US" sz="2933" dirty="0"/>
              <a:t>is worldwide in distribution but more common in tropical and subtropical countries.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Largest burden of the disease - tropics of China, Central and South America, and Indian subcontinents affecting 10% of the world’s population (500 million)</a:t>
            </a:r>
          </a:p>
          <a:p>
            <a:pPr>
              <a:lnSpc>
                <a:spcPct val="150000"/>
              </a:lnSpc>
            </a:pPr>
            <a:r>
              <a:rPr lang="en-US" sz="2933" dirty="0"/>
              <a:t>Third most common parasitic cause of death in the world.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8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966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523433"/>
            <a:ext cx="9198187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</a:rPr>
              <a:t>Morphology</a:t>
            </a:r>
            <a:endParaRPr lang="en-US" sz="4267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 defTabSz="609585"/>
            <a:fld id="{00000000-1234-1234-1234-123412341234}" type="slidenum">
              <a:rPr lang="en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r" defTabSz="609585"/>
              <a:t>9</a:t>
            </a:fld>
            <a:endParaRPr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8" y="1978527"/>
            <a:ext cx="10962421" cy="37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6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956</Words>
  <Application>Microsoft Office PowerPoint</Application>
  <PresentationFormat>Widescreen</PresentationFormat>
  <Paragraphs>191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Roboto Condensed Light</vt:lpstr>
      <vt:lpstr>Wingdings</vt:lpstr>
      <vt:lpstr>Wingdings 3</vt:lpstr>
      <vt:lpstr>Ion</vt:lpstr>
      <vt:lpstr>Intestinal Protozoan Infections</vt:lpstr>
      <vt:lpstr>Learning objectives</vt:lpstr>
      <vt:lpstr>Intestinal Protozoan Infections</vt:lpstr>
      <vt:lpstr>INTESTINAL AMOEBIASIS</vt:lpstr>
      <vt:lpstr>INTESTINAL AMOEBIASIS</vt:lpstr>
      <vt:lpstr>ENTAMOEBA HISTOLYTICA INFECTIONS</vt:lpstr>
      <vt:lpstr>ENTAMOEBA HISTOLYTICA INFECTIONS</vt:lpstr>
      <vt:lpstr>Epidemiology</vt:lpstr>
      <vt:lpstr>Morphology</vt:lpstr>
      <vt:lpstr>Life Cycle</vt:lpstr>
      <vt:lpstr>Virulence Factors</vt:lpstr>
      <vt:lpstr>Pathogenesis</vt:lpstr>
      <vt:lpstr>Complications of intestinal amoebiasis</vt:lpstr>
      <vt:lpstr>Clinical Manifestations</vt:lpstr>
      <vt:lpstr>Clinical Manifestations (Cont..)</vt:lpstr>
      <vt:lpstr>Differences in stool characters between amoebic dysentery and bacillary dysentery</vt:lpstr>
      <vt:lpstr>Differences in stool characters between amoebic dysentery and bacillary dysentery (Cont..)</vt:lpstr>
      <vt:lpstr>Differences in stool characters between amoebic dysentery and bacillary dysentery (Cont..)</vt:lpstr>
      <vt:lpstr>Laboratory diagnosis of Intestinal amoebiasis</vt:lpstr>
      <vt:lpstr>Laboratory diagnosis of Intestinal amoebiasis (Cont..)</vt:lpstr>
      <vt:lpstr>Laboratory diagnosis of Intestinal amoebiasis (Cont..)</vt:lpstr>
      <vt:lpstr>Laboratory diagnosis of Intestinal amoebiasis (Cont..)</vt:lpstr>
      <vt:lpstr>Laboratory diagnosis of Intestinal amoebiasis (Cont..)</vt:lpstr>
      <vt:lpstr>Laboratory diagnosis of Intestinal amoebiasis (Cont..)</vt:lpstr>
      <vt:lpstr>Treatment of Intestinal amoebiasis</vt:lpstr>
      <vt:lpstr>Treatment of Intestinal amoebiasis (Cont..)</vt:lpstr>
      <vt:lpstr>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Protozoan Infections</dc:title>
  <dc:creator>Himani Pandya</dc:creator>
  <cp:lastModifiedBy>Himani Pandya</cp:lastModifiedBy>
  <cp:revision>1</cp:revision>
  <dcterms:created xsi:type="dcterms:W3CDTF">2021-09-13T07:02:21Z</dcterms:created>
  <dcterms:modified xsi:type="dcterms:W3CDTF">2021-09-13T07:03:54Z</dcterms:modified>
</cp:coreProperties>
</file>