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7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72" r:id="rId15"/>
    <p:sldId id="274" r:id="rId16"/>
    <p:sldId id="275" r:id="rId17"/>
    <p:sldId id="276" r:id="rId18"/>
    <p:sldId id="273" r:id="rId19"/>
    <p:sldId id="277" r:id="rId20"/>
    <p:sldId id="270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6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268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4" r:id="rId58"/>
    <p:sldId id="315" r:id="rId59"/>
    <p:sldId id="313" r:id="rId60"/>
    <p:sldId id="316" r:id="rId61"/>
    <p:sldId id="317" r:id="rId62"/>
    <p:sldId id="318" r:id="rId63"/>
    <p:sldId id="319" r:id="rId64"/>
    <p:sldId id="320" r:id="rId65"/>
    <p:sldId id="322" r:id="rId66"/>
    <p:sldId id="323" r:id="rId67"/>
    <p:sldId id="324" r:id="rId68"/>
    <p:sldId id="325" r:id="rId69"/>
    <p:sldId id="326" r:id="rId70"/>
    <p:sldId id="327" r:id="rId71"/>
    <p:sldId id="321" r:id="rId72"/>
    <p:sldId id="328" r:id="rId73"/>
  </p:sldIdLst>
  <p:sldSz cx="9144000" cy="5143500" type="screen16x9"/>
  <p:notesSz cx="6858000" cy="9144000"/>
  <p:custDataLst>
    <p:tags r:id="rId7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9900"/>
    <a:srgbClr val="D99B01"/>
    <a:srgbClr val="FF66CC"/>
    <a:srgbClr val="FF67AC"/>
    <a:srgbClr val="CC0099"/>
    <a:srgbClr val="FFDC47"/>
    <a:srgbClr val="5EEC3C"/>
    <a:srgbClr val="CC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F3A11-05B2-420A-985B-9A9F19398BA4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A11AD-0E51-42C2-8A1D-E4A1226F4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5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A11AD-0E51-42C2-8A1D-E4A1226F47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4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619239" y="1344169"/>
            <a:ext cx="74294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6F49E69-6805-4249-8F7F-E9CCC1317220}" type="datetime1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713982" y="2420874"/>
            <a:ext cx="2894846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IN"/>
              <a:t>Essentials of Medical Parasitology by Apurba S Sastry  © 2018, Jaypee Brothers Medical Publishers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7"/>
            <a:ext cx="628649" cy="57576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95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727445"/>
            <a:ext cx="6619244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4152499"/>
            <a:ext cx="6619244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0108-0B61-4218-8190-7EC8F63EB344}" type="datetime1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28109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797563"/>
            <a:ext cx="6623862" cy="102974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657475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0108-0B61-4218-8190-7EC8F63EB344}" type="datetime1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8378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455502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1960341"/>
            <a:ext cx="48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736600"/>
            <a:ext cx="6340430" cy="2022474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2759074"/>
            <a:ext cx="5798414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771899"/>
            <a:ext cx="6933673" cy="748393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0108-0B61-4218-8190-7EC8F63EB344}" type="datetime1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30673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778000"/>
            <a:ext cx="6619245" cy="136688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768725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0108-0B61-4218-8190-7EC8F63EB344}" type="datetime1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94293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1952626"/>
            <a:ext cx="235640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2384823"/>
            <a:ext cx="2356409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1952625"/>
            <a:ext cx="236025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2384823"/>
            <a:ext cx="2360257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1952626"/>
            <a:ext cx="235929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2384822"/>
            <a:ext cx="2359152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0108-0B61-4218-8190-7EC8F63EB344}" type="datetime1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98900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3399633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3831830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3831829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3399634"/>
            <a:ext cx="228832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3831828"/>
            <a:ext cx="2288322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0108-0B61-4218-8190-7EC8F63EB344}" type="datetime1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4793879"/>
            <a:ext cx="2733212" cy="228601"/>
          </a:xfrm>
        </p:spPr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19326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952625"/>
            <a:ext cx="6619244" cy="2562225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4793879"/>
            <a:ext cx="742949" cy="228599"/>
          </a:xfrm>
        </p:spPr>
        <p:txBody>
          <a:bodyPr/>
          <a:lstStyle/>
          <a:p>
            <a:fld id="{A37E2B65-180A-4168-AB70-F4E04C5BD563}" type="datetime1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2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958850"/>
            <a:ext cx="1057474" cy="3561443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958850"/>
            <a:ext cx="4692019" cy="3561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4793879"/>
            <a:ext cx="744101" cy="228599"/>
          </a:xfrm>
        </p:spPr>
        <p:txBody>
          <a:bodyPr/>
          <a:lstStyle/>
          <a:p>
            <a:fld id="{6E787ED2-649C-4CD0-A3BC-E25E8339785C}" type="datetime1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 descr="E:\websites\free-power-point-templates\2012\logos.png">
            <a:extLst>
              <a:ext uri="{FF2B5EF4-FFF2-40B4-BE49-F238E27FC236}">
                <a16:creationId xmlns:a16="http://schemas.microsoft.com/office/drawing/2014/main" id="{DB744824-0964-43B9-8519-841D34630C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0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1952625"/>
            <a:ext cx="6619244" cy="2562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7AB3E-D409-4BD7-BC46-D5D1572FD01A}" type="datetime1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008234"/>
            <a:ext cx="3263269" cy="1712868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008233"/>
            <a:ext cx="2818159" cy="1712868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8827-A984-4401-B14F-6519DF2CF161}" type="datetime1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4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1952625"/>
            <a:ext cx="3618869" cy="256222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1952625"/>
            <a:ext cx="3618869" cy="256222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363C-9334-4D16-A126-A9877326B9E9}" type="datetime1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9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361886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1952625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2384822"/>
            <a:ext cx="3618869" cy="213002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9DA43-93B5-4CEE-B9A5-4382FFB12216}" type="datetime1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7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B5124-05EF-428C-83B9-4538456C9056}" type="datetime1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0DB5D-773E-403E-8B5B-5AE80CA8C30E}" type="datetime1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5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085850"/>
            <a:ext cx="3892550" cy="3429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2346961"/>
            <a:ext cx="2094869" cy="21716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253-8D00-4629-B2FE-57DB0339144B}" type="datetime1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9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70000"/>
            <a:ext cx="2898851" cy="1301750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857250"/>
            <a:ext cx="242039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7D95-B349-4919-AFE9-67E085669CD4}" type="datetime1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2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730251"/>
            <a:ext cx="6571060" cy="53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6571060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72620108-0B61-4218-8190-7EC8F63EB344}" type="datetime1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922D76-4888-4D01-A5C8-DA11B1F6E65D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  <p:pic>
        <p:nvPicPr>
          <p:cNvPr id="23" name="Picture 2" descr="Y:\Annu Raina\A\Faculty Kit\Instructior Manual\2nd Prof\Essentials of Medical Parasitology\app.jpg">
            <a:extLst>
              <a:ext uri="{FF2B5EF4-FFF2-40B4-BE49-F238E27FC236}">
                <a16:creationId xmlns:a16="http://schemas.microsoft.com/office/drawing/2014/main" id="{5769E507-76D6-4CF7-8D65-D11A4AE8CF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1"/>
            <a:ext cx="765484" cy="10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2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sldNum="0" hd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1149655"/>
          </a:xfrm>
        </p:spPr>
        <p:txBody>
          <a:bodyPr>
            <a:normAutofit/>
          </a:bodyPr>
          <a:lstStyle/>
          <a:p>
            <a:r>
              <a:rPr lang="en-US" b="1" dirty="0"/>
              <a:t>Intestinal Nematodes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434130" y="3182570"/>
            <a:ext cx="3817625" cy="1149655"/>
          </a:xfrm>
        </p:spPr>
        <p:txBody>
          <a:bodyPr>
            <a:normAutofit lnSpcReduction="10000"/>
          </a:bodyPr>
          <a:lstStyle/>
          <a:p>
            <a:r>
              <a:rPr lang="en-IN" dirty="0">
                <a:solidFill>
                  <a:schemeClr val="bg1"/>
                </a:solidFill>
              </a:rPr>
              <a:t>Mrs Sangita </a:t>
            </a:r>
            <a:r>
              <a:rPr lang="en-IN" dirty="0" err="1">
                <a:solidFill>
                  <a:schemeClr val="bg1"/>
                </a:solidFill>
              </a:rPr>
              <a:t>Vasava</a:t>
            </a:r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Assistant Professor</a:t>
            </a:r>
          </a:p>
          <a:p>
            <a:r>
              <a:rPr lang="en-IN" dirty="0">
                <a:solidFill>
                  <a:schemeClr val="bg1"/>
                </a:solidFill>
              </a:rPr>
              <a:t>Department of Microbiology</a:t>
            </a:r>
          </a:p>
          <a:p>
            <a:r>
              <a:rPr lang="en-IN" dirty="0">
                <a:solidFill>
                  <a:schemeClr val="bg1"/>
                </a:solidFill>
              </a:rPr>
              <a:t>SBKS MI&amp;RC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739540" y="3335275"/>
            <a:ext cx="6108200" cy="916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TRICHURIS TRICHIURA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109949"/>
            <a:ext cx="8856890" cy="3512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Habitat:</a:t>
            </a:r>
          </a:p>
          <a:p>
            <a:r>
              <a:rPr lang="en-US" i="1" dirty="0"/>
              <a:t>T. </a:t>
            </a:r>
            <a:r>
              <a:rPr lang="en-US" i="1" dirty="0" err="1"/>
              <a:t>trichiura</a:t>
            </a:r>
            <a:r>
              <a:rPr lang="en-US" i="1" dirty="0"/>
              <a:t> resides in the large intestine of man (mainly  </a:t>
            </a:r>
            <a:r>
              <a:rPr lang="en-US" dirty="0"/>
              <a:t>cecum and appendix).</a:t>
            </a:r>
          </a:p>
          <a:p>
            <a:pPr marL="0" indent="0">
              <a:buNone/>
            </a:pPr>
            <a:r>
              <a:rPr lang="en-US" b="1" dirty="0"/>
              <a:t>Epidemiology</a:t>
            </a:r>
          </a:p>
          <a:p>
            <a:r>
              <a:rPr lang="en-US" dirty="0" err="1"/>
              <a:t>Trichuriasis</a:t>
            </a:r>
            <a:r>
              <a:rPr lang="en-US" dirty="0"/>
              <a:t> is worldwide in distribution, mainly in warm and moist climate similar to ascariasis.</a:t>
            </a:r>
          </a:p>
          <a:p>
            <a:r>
              <a:rPr lang="en-US" dirty="0"/>
              <a:t>Children are commonly affected</a:t>
            </a:r>
          </a:p>
          <a:p>
            <a:r>
              <a:rPr lang="en-US" dirty="0"/>
              <a:t>Global prevalence in humans is approximately 604 million.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82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Morphology</a:t>
            </a:r>
            <a:br>
              <a:rPr lang="en-US" b="1" dirty="0"/>
            </a:br>
            <a:r>
              <a:rPr lang="en-US" b="1" dirty="0"/>
              <a:t>Adult worm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9540" y="1233973"/>
            <a:ext cx="3512215" cy="34264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6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Morphology</a:t>
            </a:r>
            <a:br>
              <a:rPr lang="en-US" b="1" dirty="0"/>
            </a:br>
            <a:r>
              <a:rPr lang="en-US" b="1" dirty="0"/>
              <a:t>EGG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0772"/>
            <a:ext cx="4877410" cy="3512209"/>
          </a:xfrm>
        </p:spPr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i="1" dirty="0"/>
              <a:t>arrel-shaped; surrounded by a </a:t>
            </a:r>
            <a:r>
              <a:rPr lang="en-US" dirty="0"/>
              <a:t>shell, bear mucus plug at both the poles.</a:t>
            </a:r>
          </a:p>
          <a:p>
            <a:r>
              <a:rPr lang="en-US" dirty="0"/>
              <a:t>50–54 µm long and 22–23 µm wide</a:t>
            </a:r>
          </a:p>
          <a:p>
            <a:r>
              <a:rPr lang="en-US" dirty="0"/>
              <a:t>Bile stained</a:t>
            </a:r>
          </a:p>
          <a:p>
            <a:r>
              <a:rPr lang="en-US" dirty="0"/>
              <a:t>Float in saturated salt solution.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323" y="1292710"/>
            <a:ext cx="3714853" cy="33215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6700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Life cycle of</a:t>
            </a:r>
            <a:r>
              <a:rPr lang="en-US" b="1" dirty="0"/>
              <a:t> </a:t>
            </a:r>
            <a:r>
              <a:rPr lang="en-US" b="1" dirty="0" err="1"/>
              <a:t>Trichuris</a:t>
            </a:r>
            <a:r>
              <a:rPr lang="en-US" b="1" dirty="0"/>
              <a:t> </a:t>
            </a:r>
            <a:r>
              <a:rPr lang="en-US" b="1" dirty="0" err="1"/>
              <a:t>trichiura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20" y="1139756"/>
            <a:ext cx="5507292" cy="35698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44808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Pathogenicity and Clinical feature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Incubation period varies from 70 to 90 days. </a:t>
            </a:r>
          </a:p>
          <a:p>
            <a:r>
              <a:rPr lang="en-US" dirty="0"/>
              <a:t>Most infected individuals are asymptomatic, with or without having eosinophilia.</a:t>
            </a:r>
          </a:p>
          <a:p>
            <a:r>
              <a:rPr lang="en-US" b="1" dirty="0"/>
              <a:t>In people with heavy infections: </a:t>
            </a:r>
            <a:r>
              <a:rPr lang="en-US" dirty="0"/>
              <a:t>Mechanical distortion: leading to inflamed, edematous, and friable mucosa</a:t>
            </a:r>
          </a:p>
          <a:p>
            <a:r>
              <a:rPr lang="en-US" dirty="0"/>
              <a:t>Allergic response by the host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76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Pathogenicity and Clinical feature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Common manifestations include: </a:t>
            </a:r>
          </a:p>
          <a:p>
            <a:r>
              <a:rPr lang="en-US" dirty="0"/>
              <a:t>Abdominal pain, anorexia, etc.</a:t>
            </a:r>
          </a:p>
          <a:p>
            <a:r>
              <a:rPr lang="en-US" dirty="0"/>
              <a:t> </a:t>
            </a:r>
            <a:r>
              <a:rPr lang="en-US" i="1" dirty="0" err="1"/>
              <a:t>Trichuris</a:t>
            </a:r>
            <a:r>
              <a:rPr lang="en-US" i="1" dirty="0"/>
              <a:t> dysentery syndrome</a:t>
            </a:r>
          </a:p>
          <a:p>
            <a:r>
              <a:rPr lang="en-US" dirty="0"/>
              <a:t>Iron deficiency anemia </a:t>
            </a:r>
          </a:p>
          <a:p>
            <a:r>
              <a:rPr lang="en-US" dirty="0"/>
              <a:t>Recurrent rectal prolapse </a:t>
            </a:r>
          </a:p>
          <a:p>
            <a:r>
              <a:rPr lang="en-US" dirty="0"/>
              <a:t>Growth retardation and impaired cognitive function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25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Laboratory diagnosis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5191969" cy="3512209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b="1" dirty="0"/>
              <a:t>Stool Examination - </a:t>
            </a:r>
            <a:r>
              <a:rPr lang="en-US" dirty="0"/>
              <a:t>Because the level of egg output is high (approximately 200 eggs/g of feces per worm pair), microscopic examination of a single fecal smear is sufficient for diagnosis of symptomatic cases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640" y="1350110"/>
            <a:ext cx="3108966" cy="20299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66166" y="3612007"/>
            <a:ext cx="2936440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31F20"/>
                </a:solidFill>
                <a:latin typeface="Arial" panose="020B0604020202020204" pitchFamily="34" charset="0"/>
              </a:rPr>
              <a:t>Trichuris</a:t>
            </a:r>
            <a:r>
              <a:rPr lang="en-US" dirty="0">
                <a:solidFill>
                  <a:srgbClr val="231F2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31F20"/>
                </a:solidFill>
                <a:latin typeface="Arial" panose="020B0604020202020204" pitchFamily="34" charset="0"/>
              </a:rPr>
              <a:t>trichiura</a:t>
            </a:r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 (A) Egg in saline mount; </a:t>
            </a:r>
          </a:p>
          <a:p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(B) Adult female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9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Laboratory diagnosis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Other Findings:</a:t>
            </a:r>
          </a:p>
          <a:p>
            <a:r>
              <a:rPr lang="en-US" dirty="0"/>
              <a:t>Peripheral blood eosinophilia (&lt;15%)</a:t>
            </a:r>
          </a:p>
          <a:p>
            <a:r>
              <a:rPr lang="en-US" dirty="0"/>
              <a:t>Increased serum </a:t>
            </a:r>
            <a:r>
              <a:rPr lang="en-US" dirty="0" err="1"/>
              <a:t>IgE</a:t>
            </a:r>
            <a:r>
              <a:rPr lang="en-US" dirty="0"/>
              <a:t> level.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10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Treatment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Mebendazole</a:t>
            </a:r>
            <a:r>
              <a:rPr lang="en-US" dirty="0"/>
              <a:t> (500 mg once) or </a:t>
            </a:r>
            <a:r>
              <a:rPr lang="en-US" dirty="0" err="1"/>
              <a:t>albendazole</a:t>
            </a:r>
            <a:r>
              <a:rPr lang="en-US" dirty="0"/>
              <a:t> (400 mg daily for three doses) is safe and moderately effective for treatment, with cure rates of 70%</a:t>
            </a:r>
          </a:p>
          <a:p>
            <a:r>
              <a:rPr lang="en-US" dirty="0" err="1"/>
              <a:t>Ivermectin</a:t>
            </a:r>
            <a:r>
              <a:rPr lang="en-US" dirty="0"/>
              <a:t> (200 mg/kg daily for three doses) is also safe but is less effective.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6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ENTEROBIUS VERMICULARIS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75" y="1140772"/>
            <a:ext cx="8936970" cy="3512209"/>
          </a:xfrm>
        </p:spPr>
        <p:txBody>
          <a:bodyPr/>
          <a:lstStyle/>
          <a:p>
            <a:r>
              <a:rPr lang="en-US" i="1" dirty="0" err="1"/>
              <a:t>Enterobius</a:t>
            </a:r>
            <a:r>
              <a:rPr lang="en-US" i="1" dirty="0"/>
              <a:t> </a:t>
            </a:r>
            <a:r>
              <a:rPr lang="en-US" i="1" dirty="0" err="1"/>
              <a:t>vermicularis</a:t>
            </a:r>
            <a:r>
              <a:rPr lang="en-US" i="1" dirty="0"/>
              <a:t> is also called as </a:t>
            </a:r>
            <a:r>
              <a:rPr lang="en-US" b="1" i="1" dirty="0"/>
              <a:t>pinworm or </a:t>
            </a:r>
            <a:r>
              <a:rPr lang="en-US" b="1" dirty="0"/>
              <a:t>threadworm.</a:t>
            </a:r>
          </a:p>
          <a:p>
            <a:r>
              <a:rPr lang="en-US" b="1" dirty="0"/>
              <a:t>Habitat - A</a:t>
            </a:r>
            <a:r>
              <a:rPr lang="en-US" dirty="0"/>
              <a:t>dult worm remains attached to the large intestine (cecum, appendix and adjacent portion of colon) by their mouth end.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6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SYSTEMIC CLASSIFICATION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425" y="1091075"/>
            <a:ext cx="5039265" cy="3555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80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Epidemiology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prevalence is maximum in school children between</a:t>
            </a:r>
          </a:p>
          <a:p>
            <a:r>
              <a:rPr lang="en-US" dirty="0"/>
              <a:t>the age of 5 and 14 years</a:t>
            </a:r>
          </a:p>
          <a:p>
            <a:r>
              <a:rPr lang="en-US" dirty="0"/>
              <a:t>People carry the infection for years together due to auto infective cycles</a:t>
            </a:r>
          </a:p>
          <a:p>
            <a:r>
              <a:rPr lang="en-US" b="1" dirty="0"/>
              <a:t>Factors promoting infection: Overcrowding and </a:t>
            </a:r>
            <a:r>
              <a:rPr lang="en-US" dirty="0"/>
              <a:t>impaired hygiene, poor personal care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03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Morphology-</a:t>
            </a:r>
            <a:br>
              <a:rPr lang="en-US" b="1" dirty="0"/>
            </a:br>
            <a:r>
              <a:rPr lang="en-US" b="1" dirty="0"/>
              <a:t>Adult worm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786" y="1952625"/>
            <a:ext cx="2464266" cy="2562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38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Morphology-</a:t>
            </a:r>
            <a:br>
              <a:rPr lang="en-US" b="1" dirty="0"/>
            </a:br>
            <a:r>
              <a:rPr lang="en-US" b="1" dirty="0"/>
              <a:t>Eggs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6" y="1073524"/>
            <a:ext cx="6413609" cy="3512209"/>
          </a:xfrm>
        </p:spPr>
        <p:txBody>
          <a:bodyPr>
            <a:normAutofit/>
          </a:bodyPr>
          <a:lstStyle/>
          <a:p>
            <a:r>
              <a:rPr lang="en-US" dirty="0"/>
              <a:t>Oval or </a:t>
            </a:r>
            <a:r>
              <a:rPr lang="en-US" dirty="0" err="1"/>
              <a:t>planoconvex</a:t>
            </a:r>
            <a:r>
              <a:rPr lang="en-US" dirty="0"/>
              <a:t> </a:t>
            </a:r>
          </a:p>
          <a:p>
            <a:r>
              <a:rPr lang="en-US" dirty="0"/>
              <a:t>50–60 µm long × 20–30 µm wide </a:t>
            </a:r>
          </a:p>
          <a:p>
            <a:r>
              <a:rPr lang="en-US" dirty="0"/>
              <a:t>Double layered egg shell</a:t>
            </a:r>
          </a:p>
          <a:p>
            <a:r>
              <a:rPr lang="en-US" dirty="0"/>
              <a:t>Non bile-stained, colorless in saline mount</a:t>
            </a:r>
          </a:p>
          <a:p>
            <a:r>
              <a:rPr lang="en-US" dirty="0" err="1"/>
              <a:t>Embryonated</a:t>
            </a:r>
            <a:r>
              <a:rPr lang="en-US" dirty="0"/>
              <a:t> egg - tadpole shaped larva inside</a:t>
            </a:r>
          </a:p>
          <a:p>
            <a:r>
              <a:rPr lang="en-US" dirty="0"/>
              <a:t>Floats in saturated salt solution.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581" y="1502815"/>
            <a:ext cx="2595985" cy="220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30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Life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Host: Humans are the only host.</a:t>
            </a:r>
          </a:p>
          <a:p>
            <a:r>
              <a:rPr lang="en-US" b="1" dirty="0"/>
              <a:t>Infective form: </a:t>
            </a:r>
            <a:r>
              <a:rPr lang="en-US" b="1" dirty="0" err="1"/>
              <a:t>Embryonated</a:t>
            </a:r>
            <a:r>
              <a:rPr lang="en-US" b="1" dirty="0"/>
              <a:t> eggs are </a:t>
            </a:r>
            <a:r>
              <a:rPr lang="en-US" b="1" dirty="0" err="1"/>
              <a:t>infec</a:t>
            </a:r>
            <a:r>
              <a:rPr lang="en-US" b="1" dirty="0"/>
              <a:t> </a:t>
            </a:r>
            <a:r>
              <a:rPr lang="en-US" b="1" dirty="0" err="1"/>
              <a:t>tive</a:t>
            </a:r>
            <a:r>
              <a:rPr lang="en-US" b="1" dirty="0"/>
              <a:t> to man.</a:t>
            </a:r>
          </a:p>
          <a:p>
            <a:r>
              <a:rPr lang="en-US" b="1" dirty="0"/>
              <a:t>Mode of transmission: Man (usually children) acquires </a:t>
            </a:r>
            <a:r>
              <a:rPr lang="en-US" dirty="0"/>
              <a:t>infection by: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Ingestion of eggs contaminated with fingers due to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inadequate hand washing or nail biting habit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/>
              <a:t>Autoinfection:  </a:t>
            </a:r>
            <a:r>
              <a:rPr lang="en-US" dirty="0"/>
              <a:t>Endogenous autoinfection or Exogenous autoinfection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20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Life Cycle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17" y="1180634"/>
            <a:ext cx="6321565" cy="35289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35804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Pathogenicity and 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b="1" dirty="0"/>
              <a:t>Asymptomatic: Most of the infections are asymptomatic</a:t>
            </a:r>
          </a:p>
          <a:p>
            <a:r>
              <a:rPr lang="en-US" b="1" dirty="0"/>
              <a:t>Symptomatic patients: Perianal pruritus often worse </a:t>
            </a:r>
            <a:r>
              <a:rPr lang="en-US" dirty="0"/>
              <a:t>at night; Repeated scratching is the main reason of</a:t>
            </a:r>
          </a:p>
          <a:p>
            <a:r>
              <a:rPr lang="en-US" dirty="0"/>
              <a:t>contaminated finger; which causes autoinfection. </a:t>
            </a:r>
          </a:p>
          <a:p>
            <a:r>
              <a:rPr lang="en-US" dirty="0"/>
              <a:t>Excoriation of the perianal skin and bacterial superinfection</a:t>
            </a:r>
          </a:p>
          <a:p>
            <a:r>
              <a:rPr lang="en-US" dirty="0"/>
              <a:t>Abdominal pain and weight loss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84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Laboratory diagnosis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Eggs are rarely detected by stool examination; around 5% of cases. </a:t>
            </a:r>
          </a:p>
          <a:p>
            <a:r>
              <a:rPr lang="en-US" dirty="0"/>
              <a:t> The eggs deposited in the perianal skin are collected by applying cellophane tape or its modification called,  NIH swab. </a:t>
            </a:r>
          </a:p>
          <a:p>
            <a:r>
              <a:rPr lang="en-US" dirty="0"/>
              <a:t>Eggs are non bile-stained, </a:t>
            </a:r>
            <a:r>
              <a:rPr lang="en-US" dirty="0" err="1"/>
              <a:t>plancoconvex</a:t>
            </a:r>
            <a:r>
              <a:rPr lang="en-US" dirty="0"/>
              <a:t> </a:t>
            </a:r>
          </a:p>
          <a:p>
            <a:r>
              <a:rPr lang="en-US" b="1" dirty="0"/>
              <a:t>Number of specimens: A series of 4–6 consecutive </a:t>
            </a:r>
            <a:r>
              <a:rPr lang="en-US" dirty="0"/>
              <a:t>tapes </a:t>
            </a:r>
          </a:p>
          <a:p>
            <a:r>
              <a:rPr lang="en-US" b="1" dirty="0"/>
              <a:t>Timing: Samples should be collected when the chance </a:t>
            </a:r>
            <a:r>
              <a:rPr lang="en-US" dirty="0"/>
              <a:t>of egg deposition is more such as late in the evening,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90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Laboratory diagnosis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79" y="1197405"/>
            <a:ext cx="8014856" cy="21532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568" y="1502815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3153" y="2571750"/>
            <a:ext cx="36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3065" y="3450510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831287" y="3385788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806529" y="3331340"/>
            <a:ext cx="34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1596" y="3749003"/>
            <a:ext cx="8752022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(A) Cellophane tape; (B) Adult worms (actual size); (C) Adult female worm containing numerous eggs; (D) Longitudinal section of an adult female worm shows many </a:t>
            </a:r>
            <a:r>
              <a:rPr lang="en-US" dirty="0" err="1">
                <a:solidFill>
                  <a:srgbClr val="231F20"/>
                </a:solidFill>
                <a:latin typeface="Yu Gothic" panose="020B0400000000000000" pitchFamily="34" charset="-128"/>
              </a:rPr>
              <a:t>planoconvex</a:t>
            </a:r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 eggs; (E) NIH swab method (schematic)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569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Treatment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Mebendazole</a:t>
            </a:r>
            <a:r>
              <a:rPr lang="en-US" dirty="0"/>
              <a:t> (100 mg once)</a:t>
            </a:r>
          </a:p>
          <a:p>
            <a:r>
              <a:rPr lang="en-US" dirty="0"/>
              <a:t> </a:t>
            </a:r>
            <a:r>
              <a:rPr lang="en-US" dirty="0" err="1"/>
              <a:t>Albendazole</a:t>
            </a:r>
            <a:r>
              <a:rPr lang="en-US" dirty="0"/>
              <a:t> (400 mg once) or </a:t>
            </a:r>
          </a:p>
          <a:p>
            <a:r>
              <a:rPr lang="en-US" dirty="0"/>
              <a:t> </a:t>
            </a:r>
            <a:r>
              <a:rPr lang="en-US" dirty="0" err="1"/>
              <a:t>Pyrantel</a:t>
            </a:r>
            <a:r>
              <a:rPr lang="en-US" dirty="0"/>
              <a:t> </a:t>
            </a:r>
            <a:r>
              <a:rPr lang="en-US" dirty="0" err="1"/>
              <a:t>pamoate</a:t>
            </a:r>
            <a:r>
              <a:rPr lang="en-US" dirty="0"/>
              <a:t> (11 mg/kg once; maximum, 1 g)</a:t>
            </a:r>
          </a:p>
          <a:p>
            <a:r>
              <a:rPr lang="en-US" dirty="0"/>
              <a:t>The same treatment should be repeated after 2 weeks</a:t>
            </a:r>
          </a:p>
          <a:p>
            <a:r>
              <a:rPr lang="en-US" dirty="0"/>
              <a:t>Treatment of household members is advocated to eliminate asymptomatic reservoirs of potential reinfection.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3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SMALL INTESTINAL NEMATODES</a:t>
            </a:r>
            <a:br>
              <a:rPr lang="en-US" b="1" dirty="0"/>
            </a:br>
            <a:r>
              <a:rPr lang="en-US" b="1" dirty="0"/>
              <a:t>HOOKWORM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073524"/>
            <a:ext cx="8856890" cy="3788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Classification:</a:t>
            </a:r>
          </a:p>
          <a:p>
            <a:r>
              <a:rPr lang="en-US" dirty="0"/>
              <a:t>Human parasite: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i="1" dirty="0"/>
              <a:t>A. </a:t>
            </a:r>
            <a:r>
              <a:rPr lang="en-US" i="1" dirty="0" err="1"/>
              <a:t>duodenale</a:t>
            </a:r>
            <a:r>
              <a:rPr lang="en-US" i="1" dirty="0"/>
              <a:t> or old world hookworm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i="1" dirty="0"/>
              <a:t>N. </a:t>
            </a:r>
            <a:r>
              <a:rPr lang="en-US" i="1" dirty="0" err="1"/>
              <a:t>americanus</a:t>
            </a:r>
            <a:r>
              <a:rPr lang="en-US" i="1" dirty="0"/>
              <a:t> or new world hookworm or American </a:t>
            </a:r>
            <a:r>
              <a:rPr lang="en-US" dirty="0"/>
              <a:t>hookworm.</a:t>
            </a:r>
          </a:p>
          <a:p>
            <a:r>
              <a:rPr lang="en-US" dirty="0"/>
              <a:t>Animal parasites that rarely infect man, causing cutaneous larva </a:t>
            </a:r>
            <a:r>
              <a:rPr lang="en-US" dirty="0" err="1"/>
              <a:t>migrans</a:t>
            </a:r>
            <a:r>
              <a:rPr lang="en-US" dirty="0"/>
              <a:t>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i="1" dirty="0" err="1"/>
              <a:t>Ancylostoma</a:t>
            </a:r>
            <a:r>
              <a:rPr lang="en-US" i="1" dirty="0"/>
              <a:t> </a:t>
            </a:r>
            <a:r>
              <a:rPr lang="en-US" i="1" dirty="0" err="1"/>
              <a:t>braziliensis</a:t>
            </a:r>
            <a:endParaRPr lang="en-US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i="1" dirty="0" err="1"/>
              <a:t>Ancylostoma</a:t>
            </a:r>
            <a:r>
              <a:rPr lang="en-US" i="1" dirty="0"/>
              <a:t> </a:t>
            </a:r>
            <a:r>
              <a:rPr lang="en-US" i="1" dirty="0" err="1"/>
              <a:t>caninum</a:t>
            </a:r>
            <a:r>
              <a:rPr lang="en-US" i="1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i="1" dirty="0" err="1"/>
              <a:t>Ancylostoma</a:t>
            </a:r>
            <a:r>
              <a:rPr lang="en-US" i="1" dirty="0"/>
              <a:t> </a:t>
            </a:r>
            <a:r>
              <a:rPr lang="en-US" i="1" dirty="0" err="1"/>
              <a:t>ceylanicum</a:t>
            </a:r>
            <a:endParaRPr lang="en-US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i="1" dirty="0" err="1"/>
              <a:t>Uncinaria</a:t>
            </a:r>
            <a:r>
              <a:rPr lang="en-US" i="1" dirty="0"/>
              <a:t> </a:t>
            </a:r>
            <a:r>
              <a:rPr lang="en-US" i="1" dirty="0" err="1"/>
              <a:t>stenocephala</a:t>
            </a:r>
            <a:r>
              <a:rPr lang="en-US" i="1" dirty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1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SYSTEMIC CLASSIFICATION (cont..)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82744"/>
          <a:stretch/>
        </p:blipFill>
        <p:spPr>
          <a:xfrm>
            <a:off x="198120" y="1455284"/>
            <a:ext cx="4373880" cy="1269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411" y="1096565"/>
            <a:ext cx="3907983" cy="36130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72764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Epidemiology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India</a:t>
            </a:r>
          </a:p>
          <a:p>
            <a:r>
              <a:rPr lang="en-US" dirty="0"/>
              <a:t>Hookworm infection is widely prevalent in India.</a:t>
            </a:r>
          </a:p>
          <a:p>
            <a:r>
              <a:rPr lang="en-US" dirty="0"/>
              <a:t>More than 200 million people are estimated to be infected in India.</a:t>
            </a:r>
          </a:p>
          <a:p>
            <a:r>
              <a:rPr lang="en-US" i="1" dirty="0"/>
              <a:t>N. </a:t>
            </a:r>
            <a:r>
              <a:rPr lang="en-US" i="1" dirty="0" err="1"/>
              <a:t>americanus</a:t>
            </a:r>
            <a:r>
              <a:rPr lang="en-US" i="1" dirty="0"/>
              <a:t> is predominant in South India and </a:t>
            </a:r>
            <a:r>
              <a:rPr lang="en-US" i="1" dirty="0" err="1"/>
              <a:t>A.duodenale</a:t>
            </a:r>
            <a:r>
              <a:rPr lang="en-US" i="1" dirty="0"/>
              <a:t> in North India</a:t>
            </a:r>
          </a:p>
          <a:p>
            <a:r>
              <a:rPr lang="en-US" i="1" dirty="0" err="1"/>
              <a:t>Necator</a:t>
            </a:r>
            <a:r>
              <a:rPr lang="en-US" i="1" dirty="0"/>
              <a:t> is seen in all the states except in Punjab and </a:t>
            </a:r>
            <a:r>
              <a:rPr lang="en-US" dirty="0"/>
              <a:t>Uttar Pradesh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3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Endemic Index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66" y="1079127"/>
            <a:ext cx="9114034" cy="3512209"/>
          </a:xfrm>
        </p:spPr>
        <p:txBody>
          <a:bodyPr/>
          <a:lstStyle/>
          <a:p>
            <a:r>
              <a:rPr lang="en-US" b="1" dirty="0"/>
              <a:t>Chandler’s index is used in the epidemiological studies of </a:t>
            </a:r>
            <a:r>
              <a:rPr lang="en-US" dirty="0"/>
              <a:t>hookworm disease </a:t>
            </a:r>
          </a:p>
          <a:p>
            <a:r>
              <a:rPr lang="en-US" dirty="0"/>
              <a:t>To estimate the morbidity and mortality in the community due to hookworm infection (</a:t>
            </a:r>
            <a:r>
              <a:rPr lang="en-US" dirty="0" err="1"/>
              <a:t>whichdepends</a:t>
            </a:r>
            <a:r>
              <a:rPr lang="en-US" dirty="0"/>
              <a:t> much upon the worm load).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7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Adult worm (A. </a:t>
            </a:r>
            <a:r>
              <a:rPr lang="en-US" b="1" dirty="0" err="1"/>
              <a:t>duodenale</a:t>
            </a:r>
            <a:r>
              <a:rPr lang="en-US" b="1" dirty="0"/>
              <a:t>)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331" y="1190115"/>
            <a:ext cx="3108623" cy="34879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53018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7265" y="281175"/>
            <a:ext cx="9162300" cy="610820"/>
          </a:xfrm>
        </p:spPr>
        <p:txBody>
          <a:bodyPr>
            <a:normAutofit fontScale="90000"/>
          </a:bodyPr>
          <a:lstStyle/>
          <a:p>
            <a:r>
              <a:rPr lang="en-US" dirty="0"/>
              <a:t>Buccal capsule and Copulatory bursa of</a:t>
            </a:r>
            <a:br>
              <a:rPr lang="en-US" dirty="0"/>
            </a:br>
            <a:r>
              <a:rPr lang="en-US" dirty="0" err="1"/>
              <a:t>Ancylostoma</a:t>
            </a:r>
            <a:r>
              <a:rPr lang="en-US" dirty="0"/>
              <a:t> </a:t>
            </a:r>
            <a:r>
              <a:rPr lang="en-US" dirty="0" err="1"/>
              <a:t>duodenale</a:t>
            </a:r>
            <a:r>
              <a:rPr lang="en-US" dirty="0"/>
              <a:t> and </a:t>
            </a:r>
            <a:r>
              <a:rPr lang="en-US" dirty="0" err="1"/>
              <a:t>Necator</a:t>
            </a:r>
            <a:r>
              <a:rPr lang="en-US" dirty="0"/>
              <a:t> </a:t>
            </a:r>
            <a:r>
              <a:rPr lang="en-US" dirty="0" err="1"/>
              <a:t>americanus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0360" y="1197405"/>
            <a:ext cx="3112014" cy="33802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10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855" y="281175"/>
            <a:ext cx="9162300" cy="61082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Differences between male and female worms of</a:t>
            </a:r>
            <a:br>
              <a:rPr lang="en-US" b="1" dirty="0"/>
            </a:br>
            <a:r>
              <a:rPr lang="en-US" b="1" dirty="0" err="1"/>
              <a:t>Ancylostoma</a:t>
            </a:r>
            <a:r>
              <a:rPr lang="en-US" b="1" dirty="0"/>
              <a:t> </a:t>
            </a:r>
            <a:r>
              <a:rPr lang="en-US" b="1" dirty="0" err="1"/>
              <a:t>duodenale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15" y="1502815"/>
            <a:ext cx="6025533" cy="24432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8109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MORPHOLOGY </a:t>
            </a:r>
            <a:br>
              <a:rPr lang="en-US" b="1"/>
            </a:br>
            <a:r>
              <a:rPr lang="en-US" b="1"/>
              <a:t>EGG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029754"/>
            <a:ext cx="5570834" cy="3569857"/>
          </a:xfrm>
        </p:spPr>
        <p:txBody>
          <a:bodyPr>
            <a:normAutofit/>
          </a:bodyPr>
          <a:lstStyle/>
          <a:p>
            <a:r>
              <a:rPr lang="en-US" dirty="0"/>
              <a:t>Oval-shaped</a:t>
            </a:r>
          </a:p>
          <a:p>
            <a:r>
              <a:rPr lang="en-US" dirty="0"/>
              <a:t>Measures 60 × 40 µm</a:t>
            </a:r>
          </a:p>
          <a:p>
            <a:r>
              <a:rPr lang="en-US" dirty="0"/>
              <a:t>Not bile stained, appear colorless in saline mount</a:t>
            </a:r>
          </a:p>
          <a:p>
            <a:r>
              <a:rPr lang="en-US" dirty="0"/>
              <a:t>Egg shell </a:t>
            </a:r>
          </a:p>
          <a:p>
            <a:r>
              <a:rPr lang="en-US" dirty="0"/>
              <a:t>Ovum (embryo) is segmented; comprises of 4 to 32 </a:t>
            </a:r>
            <a:r>
              <a:rPr lang="en-US" dirty="0" err="1"/>
              <a:t>blastomeres</a:t>
            </a:r>
            <a:endParaRPr lang="en-US" dirty="0"/>
          </a:p>
          <a:p>
            <a:r>
              <a:rPr lang="en-US" dirty="0"/>
              <a:t>Floats on saturated salt solution</a:t>
            </a:r>
          </a:p>
          <a:p>
            <a:r>
              <a:rPr lang="en-US" dirty="0"/>
              <a:t>Eggs of both</a:t>
            </a:r>
            <a:r>
              <a:rPr lang="en-US" i="1" dirty="0"/>
              <a:t> A. </a:t>
            </a:r>
            <a:r>
              <a:rPr lang="en-US" i="1" dirty="0" err="1"/>
              <a:t>duodenale</a:t>
            </a:r>
            <a:r>
              <a:rPr lang="en-US" i="1" dirty="0"/>
              <a:t> and N. </a:t>
            </a:r>
            <a:r>
              <a:rPr lang="en-US" i="1" dirty="0" err="1"/>
              <a:t>americanus</a:t>
            </a:r>
            <a:r>
              <a:rPr lang="en-US" i="1" dirty="0"/>
              <a:t> are </a:t>
            </a:r>
            <a:r>
              <a:rPr lang="en-US" dirty="0"/>
              <a:t>morphologically indistinguishable.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049" y="1197405"/>
            <a:ext cx="2125485" cy="2159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049" y="3459925"/>
            <a:ext cx="2125485" cy="15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07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MORPHOLOGY-</a:t>
            </a:r>
            <a:br>
              <a:rPr lang="en-US" b="1" dirty="0"/>
            </a:br>
            <a:r>
              <a:rPr lang="en-US" b="1" dirty="0"/>
              <a:t>LARVA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073524"/>
            <a:ext cx="8246070" cy="3512209"/>
          </a:xfrm>
        </p:spPr>
        <p:txBody>
          <a:bodyPr>
            <a:normAutofit/>
          </a:bodyPr>
          <a:lstStyle/>
          <a:p>
            <a:r>
              <a:rPr lang="en-US" dirty="0"/>
              <a:t>First stage larva is called as </a:t>
            </a:r>
            <a:r>
              <a:rPr lang="en-US" dirty="0" err="1"/>
              <a:t>rhabditiform</a:t>
            </a:r>
            <a:r>
              <a:rPr lang="en-US" dirty="0"/>
              <a:t> larva </a:t>
            </a:r>
          </a:p>
          <a:p>
            <a:r>
              <a:rPr lang="en-US" dirty="0"/>
              <a:t>L3 larva is called as filariform larva and is the infective form to man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590" y="2266340"/>
            <a:ext cx="4616562" cy="2137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706773" y="2526176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3706773" y="3550744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310" y="29967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Hookworm (</a:t>
            </a:r>
            <a:r>
              <a:rPr lang="en-US" i="1" dirty="0" err="1">
                <a:solidFill>
                  <a:srgbClr val="231F20"/>
                </a:solidFill>
                <a:latin typeface="Arial" panose="020B0604020202020204" pitchFamily="34" charset="0"/>
              </a:rPr>
              <a:t>Acylostoma</a:t>
            </a:r>
            <a:r>
              <a:rPr lang="en-US" i="1" dirty="0">
                <a:solidFill>
                  <a:srgbClr val="231F20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231F20"/>
                </a:solidFill>
                <a:latin typeface="Arial" panose="020B0604020202020204" pitchFamily="34" charset="0"/>
              </a:rPr>
              <a:t>duodenale</a:t>
            </a:r>
            <a:r>
              <a:rPr lang="en-US" dirty="0">
                <a:solidFill>
                  <a:srgbClr val="231F2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dirty="0">
                <a:solidFill>
                  <a:srgbClr val="231F20"/>
                </a:solidFill>
                <a:latin typeface="Arial" panose="020B0604020202020204" pitchFamily="34" charset="0"/>
              </a:rPr>
              <a:t>(</a:t>
            </a:r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A) </a:t>
            </a:r>
            <a:r>
              <a:rPr lang="pt-BR" dirty="0">
                <a:solidFill>
                  <a:srgbClr val="231F20"/>
                </a:solidFill>
                <a:latin typeface="Yu Gothic" panose="020B0400000000000000" pitchFamily="34" charset="-128"/>
              </a:rPr>
              <a:t>Filariform larva; </a:t>
            </a:r>
          </a:p>
          <a:p>
            <a:r>
              <a:rPr lang="pt-BR" dirty="0">
                <a:solidFill>
                  <a:srgbClr val="231F20"/>
                </a:solidFill>
                <a:latin typeface="Yu Gothic" panose="020B0400000000000000" pitchFamily="34" charset="-128"/>
              </a:rPr>
              <a:t>(B) Rhabditiform larva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01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78" y="252351"/>
            <a:ext cx="8246070" cy="610820"/>
          </a:xfrm>
        </p:spPr>
        <p:txBody>
          <a:bodyPr>
            <a:noAutofit/>
          </a:bodyPr>
          <a:lstStyle/>
          <a:p>
            <a:r>
              <a:rPr lang="en-US" sz="2500" dirty="0"/>
              <a:t>Differences between filariform (L3) larva of </a:t>
            </a:r>
            <a:r>
              <a:rPr lang="en-US" sz="2500" i="1" dirty="0" err="1"/>
              <a:t>Ancylostoma</a:t>
            </a:r>
            <a:r>
              <a:rPr lang="en-US" sz="2500" i="1" dirty="0"/>
              <a:t> </a:t>
            </a:r>
            <a:r>
              <a:rPr lang="en-US" sz="2500" i="1" dirty="0" err="1"/>
              <a:t>duodenale</a:t>
            </a:r>
            <a:r>
              <a:rPr lang="en-US" sz="2500" dirty="0"/>
              <a:t> and </a:t>
            </a:r>
            <a:r>
              <a:rPr lang="en-US" sz="2500" i="1" dirty="0" err="1"/>
              <a:t>Necator</a:t>
            </a:r>
            <a:r>
              <a:rPr lang="en-US" sz="2500" i="1" dirty="0"/>
              <a:t> </a:t>
            </a:r>
            <a:r>
              <a:rPr lang="en-US" sz="2500" i="1" dirty="0" err="1"/>
              <a:t>americanus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46" y="1216942"/>
            <a:ext cx="7574507" cy="32152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26210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LIFE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Host: Hookworm involves only one host (man).</a:t>
            </a:r>
          </a:p>
          <a:p>
            <a:r>
              <a:rPr lang="en-US" b="1" dirty="0"/>
              <a:t>Infective stage: Third stage filariform </a:t>
            </a:r>
            <a:r>
              <a:rPr lang="en-US" dirty="0"/>
              <a:t>larva acts as the infective form.</a:t>
            </a:r>
          </a:p>
          <a:p>
            <a:r>
              <a:rPr lang="en-US" b="1" dirty="0"/>
              <a:t>Mode of transmission: Through penetration of skin by </a:t>
            </a:r>
            <a:r>
              <a:rPr lang="en-US" dirty="0"/>
              <a:t>the third stage larva (by walking bare foot in dampen soil). </a:t>
            </a:r>
          </a:p>
          <a:p>
            <a:r>
              <a:rPr lang="en-US" dirty="0"/>
              <a:t>Other routes of transmission of the larva has been reported through oral, in utero and </a:t>
            </a:r>
            <a:r>
              <a:rPr lang="en-US" dirty="0" err="1"/>
              <a:t>transmammary</a:t>
            </a:r>
            <a:r>
              <a:rPr lang="en-US" dirty="0"/>
              <a:t> routes.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66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LIFE CYCLE (cont..)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15" y="1044701"/>
            <a:ext cx="5549573" cy="35122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02696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Classification based on habitat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965" y="1044700"/>
            <a:ext cx="8551480" cy="3664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68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Pathogenicity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86" y="1255054"/>
            <a:ext cx="8246070" cy="3512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Hookworm has ability to suck blood from the intestinal vessels by: </a:t>
            </a:r>
          </a:p>
          <a:p>
            <a:r>
              <a:rPr lang="en-US" dirty="0"/>
              <a:t>Attaching and making cuts in the intestinal wall</a:t>
            </a:r>
          </a:p>
          <a:p>
            <a:r>
              <a:rPr lang="en-US" dirty="0"/>
              <a:t>Secreting hydrolytic enzymes</a:t>
            </a:r>
          </a:p>
          <a:p>
            <a:r>
              <a:rPr lang="en-US" dirty="0"/>
              <a:t>Releasing anticoagulants like factor </a:t>
            </a:r>
            <a:r>
              <a:rPr lang="en-US" dirty="0" err="1"/>
              <a:t>Xa</a:t>
            </a:r>
            <a:r>
              <a:rPr lang="en-US" dirty="0"/>
              <a:t> or </a:t>
            </a:r>
            <a:r>
              <a:rPr lang="en-US" dirty="0" err="1"/>
              <a:t>VIIa</a:t>
            </a:r>
            <a:r>
              <a:rPr lang="en-US" dirty="0"/>
              <a:t>/tissue factor inhibitor, </a:t>
            </a:r>
          </a:p>
          <a:p>
            <a:r>
              <a:rPr lang="en-US" dirty="0"/>
              <a:t>Habitual blood-sucker; produces active suction impulses 120–200 times/min.</a:t>
            </a:r>
          </a:p>
          <a:p>
            <a:r>
              <a:rPr lang="en-US" dirty="0"/>
              <a:t>Can also penetrate the skin which is facilitated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93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Clinical features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073524"/>
            <a:ext cx="8856890" cy="3512209"/>
          </a:xfrm>
        </p:spPr>
        <p:txBody>
          <a:bodyPr>
            <a:normAutofit/>
          </a:bodyPr>
          <a:lstStyle/>
          <a:p>
            <a:r>
              <a:rPr lang="en-US" dirty="0"/>
              <a:t>Affect due to Migrating Larva - (“ground itch”) at the site of skin penetration and serpiginous tracks may be formed due to subcutaneous migration of the larva</a:t>
            </a:r>
          </a:p>
          <a:p>
            <a:r>
              <a:rPr lang="en-US" dirty="0"/>
              <a:t>Mild transient pneumonitis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91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features (cont..)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Clinical spectrum produced by adult hookworm depends upon the worm load.</a:t>
            </a:r>
          </a:p>
          <a:p>
            <a:r>
              <a:rPr lang="en-US" dirty="0"/>
              <a:t> </a:t>
            </a:r>
            <a:r>
              <a:rPr lang="en-US" b="1" dirty="0"/>
              <a:t>Asymptomatic </a:t>
            </a:r>
            <a:r>
              <a:rPr lang="en-US" dirty="0"/>
              <a:t>: Most hookworm infections are asymptomatic</a:t>
            </a:r>
          </a:p>
          <a:p>
            <a:r>
              <a:rPr lang="en-US" b="1" dirty="0"/>
              <a:t>Early intestinal phase</a:t>
            </a:r>
            <a:r>
              <a:rPr lang="en-US" b="1" i="1" dirty="0"/>
              <a:t> (less worm load): </a:t>
            </a:r>
            <a:r>
              <a:rPr lang="en-US" dirty="0"/>
              <a:t>epigastric pain, inflammatory diarrhea, or other abdominal symptoms, accompanied by eosinophilia</a:t>
            </a:r>
          </a:p>
          <a:p>
            <a:r>
              <a:rPr lang="en-US" b="1" dirty="0"/>
              <a:t>Late intestinal phase</a:t>
            </a:r>
            <a:r>
              <a:rPr lang="en-US" b="1" i="1" dirty="0"/>
              <a:t> (chronic hookworm infection </a:t>
            </a:r>
            <a:r>
              <a:rPr lang="en-US" dirty="0"/>
              <a:t>with heavy worm load):</a:t>
            </a:r>
            <a:r>
              <a:rPr lang="en-US" i="1" dirty="0"/>
              <a:t> Patients develop iron deficiency </a:t>
            </a:r>
            <a:r>
              <a:rPr lang="en-US" dirty="0"/>
              <a:t>anemia and protein energy</a:t>
            </a:r>
          </a:p>
          <a:p>
            <a:r>
              <a:rPr lang="en-US" b="1" dirty="0" err="1"/>
              <a:t>Wakana</a:t>
            </a:r>
            <a:r>
              <a:rPr lang="en-US" b="1" dirty="0"/>
              <a:t> disease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52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Laboratory diagnosis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2329"/>
          <a:stretch/>
        </p:blipFill>
        <p:spPr>
          <a:xfrm>
            <a:off x="1823310" y="1319239"/>
            <a:ext cx="5650085" cy="30207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45449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94315" y="281317"/>
            <a:ext cx="10536645" cy="610820"/>
          </a:xfrm>
        </p:spPr>
        <p:txBody>
          <a:bodyPr>
            <a:noAutofit/>
          </a:bodyPr>
          <a:lstStyle/>
          <a:p>
            <a:r>
              <a:rPr lang="en-US" sz="2400" dirty="0"/>
              <a:t>Differences between </a:t>
            </a:r>
            <a:r>
              <a:rPr lang="en-US" sz="2400" dirty="0" err="1"/>
              <a:t>rhabditiform</a:t>
            </a:r>
            <a:r>
              <a:rPr lang="en-US" sz="2400" dirty="0"/>
              <a:t> larva of hookworm</a:t>
            </a:r>
            <a:br>
              <a:rPr lang="en-US" sz="2400" dirty="0"/>
            </a:br>
            <a:r>
              <a:rPr lang="en-US" sz="2400" dirty="0"/>
              <a:t>and </a:t>
            </a:r>
            <a:r>
              <a:rPr lang="en-US" sz="2400" i="1" dirty="0" err="1"/>
              <a:t>Strongyloides</a:t>
            </a:r>
            <a:r>
              <a:rPr lang="en-US" sz="2400" i="1" dirty="0"/>
              <a:t> </a:t>
            </a:r>
            <a:r>
              <a:rPr lang="en-US" sz="2400" i="1" dirty="0" err="1"/>
              <a:t>stercoralis</a:t>
            </a:r>
            <a:br>
              <a:rPr lang="en-US" sz="2400" i="1" dirty="0"/>
            </a:br>
            <a:endParaRPr lang="en-US" sz="2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15" y="1197405"/>
            <a:ext cx="5918956" cy="30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80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Classification of intensity of infection based on WHO</a:t>
            </a:r>
            <a:br>
              <a:rPr lang="en-US" sz="2500" dirty="0"/>
            </a:br>
            <a:r>
              <a:rPr lang="en-US" sz="2500" dirty="0"/>
              <a:t>guidelines (eggs per gram of stool)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5" y="1502815"/>
            <a:ext cx="7473290" cy="22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24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Treatment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425" y="1350110"/>
            <a:ext cx="5497380" cy="343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706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Prevention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General preventive measures include:</a:t>
            </a:r>
          </a:p>
          <a:p>
            <a:r>
              <a:rPr lang="en-US" dirty="0"/>
              <a:t>Improved personal hygiene</a:t>
            </a:r>
          </a:p>
          <a:p>
            <a:r>
              <a:rPr lang="en-US" dirty="0"/>
              <a:t>Proper disposal of feces</a:t>
            </a:r>
          </a:p>
          <a:p>
            <a:r>
              <a:rPr lang="en-US" dirty="0"/>
              <a:t>Improved nutrition with dietary iron</a:t>
            </a:r>
          </a:p>
          <a:p>
            <a:r>
              <a:rPr lang="en-US" dirty="0"/>
              <a:t>Treatment of infected persons.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57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Vaccine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vaccine has been licensed yet for hookworm infection;</a:t>
            </a:r>
          </a:p>
          <a:p>
            <a:r>
              <a:rPr lang="en-US" dirty="0"/>
              <a:t>Vaccine trials: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i="1" dirty="0"/>
              <a:t>N. americanus 24 kDa glutathione-S-transferase </a:t>
            </a:r>
            <a:r>
              <a:rPr lang="en-US" dirty="0"/>
              <a:t>(Na-GST-1)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i="1" dirty="0" err="1"/>
              <a:t>N.americanus</a:t>
            </a:r>
            <a:r>
              <a:rPr lang="en-US" i="1" dirty="0"/>
              <a:t> aspartic  protease recombinant </a:t>
            </a:r>
            <a:r>
              <a:rPr lang="en-US" dirty="0"/>
              <a:t>(Na-APR)-1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err="1"/>
              <a:t>Alhydrogel</a:t>
            </a:r>
            <a:r>
              <a:rPr lang="en-US" dirty="0"/>
              <a:t> combined with an </a:t>
            </a:r>
            <a:r>
              <a:rPr lang="en-US" dirty="0" err="1"/>
              <a:t>glucopyranosyl</a:t>
            </a:r>
            <a:r>
              <a:rPr lang="en-US" dirty="0"/>
              <a:t>  lipid  A (GLA).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45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STRONGYLOIDES STERCORALIS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Classification - </a:t>
            </a:r>
            <a:r>
              <a:rPr lang="en-US" i="1" dirty="0" err="1"/>
              <a:t>Strongyloides</a:t>
            </a:r>
            <a:r>
              <a:rPr lang="en-US" i="1" dirty="0"/>
              <a:t> belongs to superfamily </a:t>
            </a:r>
            <a:r>
              <a:rPr lang="en-US" i="1" dirty="0" err="1"/>
              <a:t>Rhab</a:t>
            </a:r>
            <a:r>
              <a:rPr lang="en-US" i="1" dirty="0"/>
              <a:t> </a:t>
            </a:r>
            <a:r>
              <a:rPr lang="en-US" i="1" dirty="0" err="1"/>
              <a:t>ditoidea</a:t>
            </a:r>
            <a:r>
              <a:rPr lang="en-US" i="1" dirty="0"/>
              <a:t> and </a:t>
            </a:r>
            <a:r>
              <a:rPr lang="en-US" dirty="0"/>
              <a:t>family </a:t>
            </a:r>
            <a:r>
              <a:rPr lang="en-US" dirty="0" err="1"/>
              <a:t>Strongyloididae</a:t>
            </a:r>
            <a:r>
              <a:rPr lang="en-US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5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Classification based on they lay egg or larva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120223"/>
            <a:ext cx="8856890" cy="3512209"/>
          </a:xfrm>
        </p:spPr>
        <p:txBody>
          <a:bodyPr>
            <a:normAutofit/>
          </a:bodyPr>
          <a:lstStyle/>
          <a:p>
            <a:r>
              <a:rPr lang="en-US" b="1" dirty="0"/>
              <a:t>Oviparous: </a:t>
            </a:r>
            <a:r>
              <a:rPr lang="en-US" dirty="0"/>
              <a:t>Most of the intestinal nematodes are oviparous except </a:t>
            </a:r>
            <a:r>
              <a:rPr lang="en-US" i="1" dirty="0" err="1"/>
              <a:t>Strongyloides</a:t>
            </a:r>
            <a:r>
              <a:rPr lang="en-US" i="1" dirty="0"/>
              <a:t>. Examples include </a:t>
            </a:r>
            <a:r>
              <a:rPr lang="en-US" i="1" dirty="0" err="1"/>
              <a:t>hookworm,Ascaris</a:t>
            </a:r>
            <a:r>
              <a:rPr lang="en-US" i="1" dirty="0"/>
              <a:t>, </a:t>
            </a:r>
            <a:r>
              <a:rPr lang="en-US" i="1" dirty="0" err="1"/>
              <a:t>Trichuris</a:t>
            </a:r>
            <a:r>
              <a:rPr lang="en-US" i="1" dirty="0"/>
              <a:t>, </a:t>
            </a:r>
            <a:r>
              <a:rPr lang="en-US" i="1" dirty="0" err="1"/>
              <a:t>Enterobius</a:t>
            </a:r>
            <a:r>
              <a:rPr lang="en-US" i="1" dirty="0"/>
              <a:t>, etc.</a:t>
            </a:r>
          </a:p>
          <a:p>
            <a:r>
              <a:rPr lang="en-US" dirty="0"/>
              <a:t> </a:t>
            </a:r>
            <a:r>
              <a:rPr lang="en-US" b="1" dirty="0"/>
              <a:t>Viviparous: </a:t>
            </a:r>
            <a:r>
              <a:rPr lang="en-US" dirty="0"/>
              <a:t>Most of the somatic nematodes are viviparous. Examples include filarial worm, </a:t>
            </a:r>
            <a:r>
              <a:rPr lang="en-US" i="1" dirty="0" err="1"/>
              <a:t>Trichinella</a:t>
            </a:r>
            <a:r>
              <a:rPr lang="en-US" i="1" dirty="0"/>
              <a:t> and </a:t>
            </a:r>
            <a:r>
              <a:rPr lang="en-US" i="1" dirty="0" err="1"/>
              <a:t>Dracunculus</a:t>
            </a:r>
            <a:endParaRPr lang="en-US" i="1" dirty="0"/>
          </a:p>
          <a:p>
            <a:r>
              <a:rPr lang="en-US" i="1" dirty="0"/>
              <a:t> </a:t>
            </a:r>
            <a:r>
              <a:rPr lang="en-US" b="1" dirty="0"/>
              <a:t>Ovoviviparous: </a:t>
            </a:r>
            <a:r>
              <a:rPr lang="en-US" dirty="0"/>
              <a:t>Example includes</a:t>
            </a:r>
            <a:r>
              <a:rPr lang="en-US" i="1" dirty="0"/>
              <a:t> </a:t>
            </a:r>
            <a:r>
              <a:rPr lang="en-US" i="1" dirty="0" err="1"/>
              <a:t>Strongyloides</a:t>
            </a:r>
            <a:r>
              <a:rPr lang="en-US" i="1" dirty="0"/>
              <a:t> species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41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Epidemiology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S. </a:t>
            </a:r>
            <a:r>
              <a:rPr lang="en-US" i="1" dirty="0" err="1"/>
              <a:t>stercoralis</a:t>
            </a:r>
            <a:r>
              <a:rPr lang="en-US" i="1" dirty="0"/>
              <a:t> is distributed in hot, humid tropical areas.</a:t>
            </a:r>
          </a:p>
          <a:p>
            <a:r>
              <a:rPr lang="en-US" dirty="0"/>
              <a:t>Particularly common in South-east Asia (including India), Sub-Saharan Africa, and South America (Brazil)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91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Habitat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Parasitic female worms reside in the human intestine (duodenum and upper jejunum) </a:t>
            </a:r>
          </a:p>
          <a:p>
            <a:r>
              <a:rPr lang="en-US" dirty="0"/>
              <a:t>Free-living female worms multiply in the environment.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25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Morphology-</a:t>
            </a:r>
            <a:br>
              <a:rPr lang="en-US" b="1" dirty="0"/>
            </a:br>
            <a:r>
              <a:rPr lang="en-US" b="1" dirty="0"/>
              <a:t>Adult worm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965" y="1272255"/>
            <a:ext cx="3037304" cy="3437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590" y="1272255"/>
            <a:ext cx="4230755" cy="18932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17404" y="3180803"/>
            <a:ext cx="1905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Adult male (arrow</a:t>
            </a:r>
          </a:p>
          <a:p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shows spicules)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70097" y="3300740"/>
            <a:ext cx="1920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Adult female (containing single row of eggs);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374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Morphology- </a:t>
            </a:r>
            <a:br>
              <a:rPr lang="en-US" b="1" dirty="0"/>
            </a:br>
            <a:r>
              <a:rPr lang="en-US" b="1" dirty="0"/>
              <a:t>Eggs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Oval and measure 50–58 × 30-34 µm in size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870" y="1960930"/>
            <a:ext cx="1761394" cy="24288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6643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Morphology- </a:t>
            </a:r>
            <a:br>
              <a:rPr lang="en-US" b="1" dirty="0"/>
            </a:br>
            <a:r>
              <a:rPr lang="en-US" b="1" dirty="0"/>
              <a:t>Larva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four stages of </a:t>
            </a:r>
            <a:r>
              <a:rPr lang="en-US" i="1" dirty="0" err="1"/>
              <a:t>Strongyloides</a:t>
            </a:r>
            <a:r>
              <a:rPr lang="en-US" i="1" dirty="0"/>
              <a:t> larva (L1 – L4)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324" y="2113635"/>
            <a:ext cx="4572000" cy="19813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784749" y="2388725"/>
            <a:ext cx="2290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 Filariform larva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70605" y="3549169"/>
            <a:ext cx="2137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31F20"/>
                </a:solidFill>
                <a:latin typeface="Yu Gothic" panose="020B0400000000000000" pitchFamily="34" charset="-128"/>
              </a:rPr>
              <a:t>Rhabditiform</a:t>
            </a:r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 larva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464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Life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Host: </a:t>
            </a:r>
            <a:r>
              <a:rPr lang="en-US" b="1" i="1" dirty="0"/>
              <a:t>S. </a:t>
            </a:r>
            <a:r>
              <a:rPr lang="en-US" b="1" i="1" dirty="0" err="1"/>
              <a:t>stercoralis</a:t>
            </a:r>
            <a:r>
              <a:rPr lang="en-US" b="1" i="1" dirty="0"/>
              <a:t> involves only one host (man). Rarely, </a:t>
            </a:r>
            <a:r>
              <a:rPr lang="en-US" dirty="0"/>
              <a:t>domestic pets are recognized as reservoir of infection.</a:t>
            </a:r>
          </a:p>
          <a:p>
            <a:r>
              <a:rPr lang="en-US" b="1" dirty="0"/>
              <a:t>Infective stage: L3 </a:t>
            </a:r>
            <a:r>
              <a:rPr lang="en-US" dirty="0"/>
              <a:t> larva (filariform).</a:t>
            </a:r>
          </a:p>
          <a:p>
            <a:r>
              <a:rPr lang="en-US" b="1" dirty="0"/>
              <a:t>Mode of transmission: </a:t>
            </a:r>
            <a:r>
              <a:rPr lang="en-US" dirty="0"/>
              <a:t>Penetration of skin by the L3  larva and Autoinfection (internal autoinfection)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30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LIFE CYCLE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85" y="1085966"/>
            <a:ext cx="7787955" cy="36275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330443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Pathogenesis and Clinical feature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Effect due to Migrating Larva</a:t>
            </a:r>
          </a:p>
          <a:p>
            <a:r>
              <a:rPr lang="en-US" dirty="0"/>
              <a:t>Asymptomatic infection</a:t>
            </a:r>
          </a:p>
          <a:p>
            <a:r>
              <a:rPr lang="en-US" dirty="0"/>
              <a:t>Rashes</a:t>
            </a:r>
          </a:p>
          <a:p>
            <a:r>
              <a:rPr lang="en-US" dirty="0"/>
              <a:t>Cutaneous larva </a:t>
            </a:r>
            <a:r>
              <a:rPr lang="en-US" dirty="0" err="1"/>
              <a:t>migrans</a:t>
            </a:r>
            <a:endParaRPr lang="en-US" dirty="0"/>
          </a:p>
          <a:p>
            <a:r>
              <a:rPr lang="en-US" dirty="0"/>
              <a:t>Pulmonary symptoms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283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Pathogenesis and Clinical feature (cont..)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099675"/>
            <a:ext cx="8856890" cy="3512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Effect due to Adult worm and Filariform Larva </a:t>
            </a:r>
          </a:p>
          <a:p>
            <a:r>
              <a:rPr lang="en-US" b="1" dirty="0"/>
              <a:t>Mild to moderate worm load: </a:t>
            </a:r>
            <a:r>
              <a:rPr lang="en-US" dirty="0"/>
              <a:t>Epigastric pain (resembling peptic ulcer), nausea, diarrhea, constipation, and blood loss</a:t>
            </a:r>
          </a:p>
          <a:p>
            <a:r>
              <a:rPr lang="en-US" b="1" dirty="0"/>
              <a:t>Heavy larva load: </a:t>
            </a:r>
            <a:r>
              <a:rPr lang="en-US" dirty="0" err="1"/>
              <a:t>Hyperinfection</a:t>
            </a:r>
            <a:r>
              <a:rPr lang="en-US" dirty="0"/>
              <a:t> syndrome and disseminated </a:t>
            </a:r>
            <a:r>
              <a:rPr lang="en-US" dirty="0" err="1"/>
              <a:t>strongyloidiasis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068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LABORATORY DIAGNOSIS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570956" y="2181225"/>
            <a:ext cx="3209925" cy="21050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96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9" y="1219560"/>
            <a:ext cx="4708801" cy="3512209"/>
          </a:xfrm>
        </p:spPr>
        <p:txBody>
          <a:bodyPr/>
          <a:lstStyle/>
          <a:p>
            <a:r>
              <a:rPr lang="en-US" dirty="0"/>
              <a:t> Adult male and female nematode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410" y="1197405"/>
            <a:ext cx="3570129" cy="33917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680094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Complications of </a:t>
            </a:r>
            <a:r>
              <a:rPr lang="en-US" b="1" dirty="0" err="1"/>
              <a:t>strongyloidiasis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0" y="1350110"/>
            <a:ext cx="8093365" cy="29912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2919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5" y="1350110"/>
            <a:ext cx="8156143" cy="21378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13446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Rhabditiform</a:t>
            </a:r>
            <a:r>
              <a:rPr lang="en-US" dirty="0"/>
              <a:t> larva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70" y="1197405"/>
            <a:ext cx="3108966" cy="2748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2803" y="40498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231F20"/>
                </a:solidFill>
                <a:latin typeface="Yu Gothic" panose="020B0400000000000000" pitchFamily="34" charset="-128"/>
              </a:rPr>
              <a:t>Rhabditiform</a:t>
            </a:r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 larva of</a:t>
            </a:r>
            <a:r>
              <a:rPr lang="en-US" b="1" dirty="0">
                <a:solidFill>
                  <a:srgbClr val="231F20"/>
                </a:solidFill>
                <a:latin typeface="Kokila" panose="020B0604020202020204" pitchFamily="34" charset="0"/>
              </a:rPr>
              <a:t> </a:t>
            </a:r>
            <a:r>
              <a:rPr lang="en-US" b="1" dirty="0" err="1">
                <a:solidFill>
                  <a:srgbClr val="231F20"/>
                </a:solidFill>
                <a:latin typeface="Arial" panose="020B0604020202020204" pitchFamily="34" charset="0"/>
              </a:rPr>
              <a:t>Strongyloides</a:t>
            </a:r>
            <a:r>
              <a:rPr lang="en-US" b="1" dirty="0">
                <a:solidFill>
                  <a:srgbClr val="231F2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31F20"/>
                </a:solidFill>
                <a:latin typeface="Arial" panose="020B0604020202020204" pitchFamily="34" charset="0"/>
              </a:rPr>
              <a:t>stercoralis</a:t>
            </a:r>
            <a:r>
              <a:rPr lang="en-US" b="1" dirty="0">
                <a:solidFill>
                  <a:srgbClr val="231F2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31F20"/>
                </a:solidFill>
                <a:latin typeface="Yu Gothic" panose="020B0400000000000000" pitchFamily="34" charset="-128"/>
              </a:rPr>
              <a:t>(A) Iodine mount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174" y="1197405"/>
            <a:ext cx="3108966" cy="27486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5411" y="4017197"/>
            <a:ext cx="3888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Histopathology from Intestinal biopsy (hematoxylin and eosin stain)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6341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Treatment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 in the asymptomatic stage, </a:t>
            </a:r>
            <a:r>
              <a:rPr lang="en-US" dirty="0" err="1"/>
              <a:t>strongyloidiasis</a:t>
            </a:r>
            <a:r>
              <a:rPr lang="en-US" dirty="0"/>
              <a:t> must be treated because of the potential for subsequent fatal hyper infection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err="1"/>
              <a:t>Ivermectin</a:t>
            </a:r>
            <a:r>
              <a:rPr lang="en-US" dirty="0"/>
              <a:t> (200 mg/kg daily for 2 days) is more effective than  </a:t>
            </a:r>
            <a:r>
              <a:rPr lang="en-US" dirty="0" err="1"/>
              <a:t>albendazole</a:t>
            </a:r>
            <a:r>
              <a:rPr lang="en-US" dirty="0"/>
              <a:t> (400 mg daily for 3 days)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For disseminated </a:t>
            </a:r>
            <a:r>
              <a:rPr lang="en-US" dirty="0" err="1"/>
              <a:t>strongyloidiasis</a:t>
            </a:r>
            <a:r>
              <a:rPr lang="en-US" dirty="0"/>
              <a:t>: </a:t>
            </a:r>
            <a:r>
              <a:rPr lang="en-US" dirty="0" err="1"/>
              <a:t>Prolon</a:t>
            </a:r>
            <a:r>
              <a:rPr lang="en-US" dirty="0"/>
              <a:t> </a:t>
            </a:r>
            <a:r>
              <a:rPr lang="en-US" dirty="0" err="1"/>
              <a:t>ged</a:t>
            </a:r>
            <a:r>
              <a:rPr lang="en-US" dirty="0"/>
              <a:t> course of </a:t>
            </a:r>
            <a:r>
              <a:rPr lang="en-US" dirty="0" err="1"/>
              <a:t>Ivermectin</a:t>
            </a:r>
            <a:r>
              <a:rPr lang="en-US" dirty="0"/>
              <a:t> should be given at least 5 days or until the parasites are eradicated.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322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ASCARIS LUMBRICOIDES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Commonly called as round- worm.</a:t>
            </a:r>
          </a:p>
          <a:p>
            <a:r>
              <a:rPr lang="en-US" dirty="0"/>
              <a:t>Soil-transmitted helminth</a:t>
            </a:r>
          </a:p>
          <a:p>
            <a:r>
              <a:rPr lang="en-US" b="1" dirty="0"/>
              <a:t>Epidemiology - </a:t>
            </a:r>
            <a:r>
              <a:rPr lang="en-US" i="1" dirty="0"/>
              <a:t>A. </a:t>
            </a:r>
            <a:r>
              <a:rPr lang="en-US" i="1" dirty="0" err="1"/>
              <a:t>lumbricoides</a:t>
            </a:r>
            <a:r>
              <a:rPr lang="en-US" i="1" dirty="0"/>
              <a:t> is cosmopolitan in distribution, mainly affecting tropical countries including India.</a:t>
            </a:r>
          </a:p>
          <a:p>
            <a:r>
              <a:rPr lang="en-US" i="1" dirty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382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MORPHOLOGY –</a:t>
            </a:r>
            <a:br>
              <a:rPr lang="en-US" b="1" dirty="0"/>
            </a:br>
            <a:r>
              <a:rPr lang="en-US" b="1" dirty="0"/>
              <a:t>ADULT WORM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3" y="1244950"/>
            <a:ext cx="7635250" cy="24796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965" y="3774661"/>
            <a:ext cx="2137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Adult female with vulvar waist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88230" y="3793860"/>
            <a:ext cx="32068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Close-up of the anterior end of an adult showing the characteristic three lips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874160" y="3774661"/>
            <a:ext cx="29013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Posterior end of adult male showing</a:t>
            </a:r>
          </a:p>
          <a:p>
            <a:r>
              <a:rPr lang="en-US" dirty="0">
                <a:solidFill>
                  <a:srgbClr val="231F20"/>
                </a:solidFill>
                <a:latin typeface="Yu Gothic" panose="020B0400000000000000" pitchFamily="34" charset="-128"/>
              </a:rPr>
              <a:t>the curled tail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932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MORPHOLOGY –</a:t>
            </a:r>
            <a:br>
              <a:rPr lang="en-US" b="1" dirty="0"/>
            </a:br>
            <a:r>
              <a:rPr lang="en-US" b="1" dirty="0"/>
              <a:t>EGGS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60" y="1350110"/>
            <a:ext cx="2739540" cy="3156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5" y="1350110"/>
            <a:ext cx="6108200" cy="26473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523303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MORPHOLOGY –</a:t>
            </a:r>
            <a:br>
              <a:rPr lang="en-US" b="1" dirty="0"/>
            </a:br>
            <a:r>
              <a:rPr lang="en-US" b="1" dirty="0"/>
              <a:t>LARVA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Four stages of </a:t>
            </a:r>
            <a:r>
              <a:rPr lang="en-US" i="1" dirty="0" err="1"/>
              <a:t>Ascaris</a:t>
            </a:r>
            <a:r>
              <a:rPr lang="en-US" i="1" dirty="0"/>
              <a:t> larvae (L</a:t>
            </a:r>
            <a:r>
              <a:rPr lang="en-US" dirty="0"/>
              <a:t>1 - L4).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994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b="1" dirty="0"/>
              <a:t>LIFE CYCLE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978" y="989306"/>
            <a:ext cx="6318043" cy="37203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311191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Pathogenesis and Clinical 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2343"/>
            <a:ext cx="9000445" cy="3759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Effect due to Migrating Larva</a:t>
            </a:r>
          </a:p>
          <a:p>
            <a:r>
              <a:rPr lang="en-US" dirty="0"/>
              <a:t> Pulmonary symptoms</a:t>
            </a:r>
          </a:p>
          <a:p>
            <a:r>
              <a:rPr lang="en-US" dirty="0"/>
              <a:t> Eosinophilic pneumonia (</a:t>
            </a:r>
            <a:r>
              <a:rPr lang="en-US" dirty="0" err="1"/>
              <a:t>Loeffler’s</a:t>
            </a:r>
            <a:r>
              <a:rPr lang="en-US" dirty="0"/>
              <a:t> syndrome)</a:t>
            </a:r>
          </a:p>
          <a:p>
            <a:pPr marL="0" indent="0">
              <a:buNone/>
            </a:pPr>
            <a:r>
              <a:rPr lang="en-US" b="1" dirty="0"/>
              <a:t>Effect due to Adult worm</a:t>
            </a:r>
          </a:p>
          <a:p>
            <a:r>
              <a:rPr lang="en-US" dirty="0"/>
              <a:t>Asymptomatic</a:t>
            </a:r>
          </a:p>
          <a:p>
            <a:r>
              <a:rPr lang="en-US" dirty="0"/>
              <a:t>Malnutrition and growth retardation</a:t>
            </a:r>
          </a:p>
          <a:p>
            <a:r>
              <a:rPr lang="en-US" dirty="0"/>
              <a:t>Intestinal complications - acute pain abdomen due to small- bowel obstruction, rarely perforation, intussusception </a:t>
            </a:r>
          </a:p>
          <a:p>
            <a:r>
              <a:rPr lang="en-US" dirty="0" err="1"/>
              <a:t>Extraintestinal</a:t>
            </a:r>
            <a:r>
              <a:rPr lang="en-US" dirty="0"/>
              <a:t> complications: Larger worms can enter and occlude the biliary tree, causing biliary colic, cholecystitis, pancreatitis, or (rarely) intrahepatic abscesses.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2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Life cycles of </a:t>
            </a:r>
            <a:r>
              <a:rPr lang="en-US" dirty="0" err="1"/>
              <a:t>Trichuris</a:t>
            </a:r>
            <a:r>
              <a:rPr lang="en-US" dirty="0"/>
              <a:t>, </a:t>
            </a:r>
            <a:r>
              <a:rPr lang="en-US" dirty="0" err="1"/>
              <a:t>Enterobius</a:t>
            </a:r>
            <a:r>
              <a:rPr lang="en-US" dirty="0"/>
              <a:t> and </a:t>
            </a:r>
            <a:r>
              <a:rPr lang="en-US" dirty="0" err="1"/>
              <a:t>Ascaris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424" y="1197405"/>
            <a:ext cx="4581151" cy="34171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356508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Laboratory diagnosis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090"/>
          <a:stretch/>
        </p:blipFill>
        <p:spPr>
          <a:xfrm>
            <a:off x="1823310" y="1224385"/>
            <a:ext cx="6108200" cy="35114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4806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Treatment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Antiparasitic</a:t>
            </a:r>
            <a:r>
              <a:rPr lang="en-US" b="1" dirty="0"/>
              <a:t> drugs - </a:t>
            </a:r>
            <a:r>
              <a:rPr lang="en-US" dirty="0"/>
              <a:t>Ascariasis should always be treated early to prevent potentially serious complications.</a:t>
            </a:r>
          </a:p>
          <a:p>
            <a:r>
              <a:rPr lang="en-US" dirty="0" err="1"/>
              <a:t>Albendazole</a:t>
            </a:r>
            <a:r>
              <a:rPr lang="en-US" dirty="0"/>
              <a:t> (400 mg once), </a:t>
            </a:r>
            <a:r>
              <a:rPr lang="en-US" dirty="0" err="1"/>
              <a:t>meben</a:t>
            </a:r>
            <a:r>
              <a:rPr lang="en-US" dirty="0"/>
              <a:t> </a:t>
            </a:r>
            <a:r>
              <a:rPr lang="en-US" dirty="0" err="1"/>
              <a:t>dazole</a:t>
            </a:r>
            <a:r>
              <a:rPr lang="en-US" dirty="0"/>
              <a:t> (100 g twice daily for 3 days or 500 mg once) is recommended. </a:t>
            </a:r>
          </a:p>
          <a:p>
            <a:r>
              <a:rPr lang="en-US" dirty="0"/>
              <a:t>Alternate drugs like </a:t>
            </a:r>
            <a:r>
              <a:rPr lang="en-US" dirty="0" err="1"/>
              <a:t>ivermectin</a:t>
            </a:r>
            <a:r>
              <a:rPr lang="en-US" dirty="0"/>
              <a:t> (150・00 mg/kg once) and </a:t>
            </a:r>
            <a:r>
              <a:rPr lang="en-US" dirty="0" err="1"/>
              <a:t>nitazoxanide</a:t>
            </a:r>
            <a:r>
              <a:rPr lang="en-US" dirty="0"/>
              <a:t> are also effective</a:t>
            </a:r>
          </a:p>
          <a:p>
            <a:r>
              <a:rPr lang="en-US" dirty="0"/>
              <a:t>In pregnancy, </a:t>
            </a:r>
            <a:r>
              <a:rPr lang="en-US" dirty="0" err="1"/>
              <a:t>pyrantel</a:t>
            </a:r>
            <a:r>
              <a:rPr lang="en-US" dirty="0"/>
              <a:t> </a:t>
            </a:r>
            <a:r>
              <a:rPr lang="en-US" dirty="0" err="1"/>
              <a:t>pamoate</a:t>
            </a:r>
            <a:r>
              <a:rPr lang="en-US" dirty="0"/>
              <a:t> is safe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62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Soil-transmitted helminths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120223"/>
            <a:ext cx="8856890" cy="3512209"/>
          </a:xfrm>
        </p:spPr>
        <p:txBody>
          <a:bodyPr/>
          <a:lstStyle/>
          <a:p>
            <a:r>
              <a:rPr lang="en-US" dirty="0"/>
              <a:t>Soil-transmitted helminths (STH) refer to the intestinal worms infecting humans that are transmitted through contaminated soil such as </a:t>
            </a:r>
            <a:r>
              <a:rPr lang="en-US" dirty="0" err="1"/>
              <a:t>Ascaris</a:t>
            </a:r>
            <a:r>
              <a:rPr lang="en-US" dirty="0"/>
              <a:t>, </a:t>
            </a:r>
            <a:r>
              <a:rPr lang="en-US" dirty="0" err="1"/>
              <a:t>Trichuris</a:t>
            </a:r>
            <a:r>
              <a:rPr lang="en-US" dirty="0"/>
              <a:t> and hookworm.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49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Life cycles of Hook worm and </a:t>
            </a:r>
            <a:r>
              <a:rPr lang="en-US" i="1" dirty="0" err="1"/>
              <a:t>Strongyloides</a:t>
            </a: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05" y="1164189"/>
            <a:ext cx="6403861" cy="35742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05642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LARGE INTESTINAL NEMATODES</a:t>
            </a:r>
            <a:br>
              <a:rPr lang="en-US" b="1" dirty="0"/>
            </a:br>
            <a:r>
              <a:rPr lang="en-US" b="1" dirty="0"/>
              <a:t>TRICHURIS TRICHIURA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Whipworm </a:t>
            </a:r>
          </a:p>
          <a:p>
            <a:r>
              <a:rPr lang="en-US" dirty="0"/>
              <a:t>One of the soil-transmitted helminth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Essentials of Medical Parasitology by Apurba S Sastry  © 2018, Jaypee Brothers Medical Publishers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932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4.1.2"/>
  <p:tag name="PPTVERSION" val="16"/>
  <p:tag name="TPOS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385</TotalTime>
  <Words>3095</Words>
  <Application>Microsoft Office PowerPoint</Application>
  <PresentationFormat>On-screen Show (16:9)</PresentationFormat>
  <Paragraphs>328</Paragraphs>
  <Slides>72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Yu Gothic</vt:lpstr>
      <vt:lpstr>Arial</vt:lpstr>
      <vt:lpstr>Calibri</vt:lpstr>
      <vt:lpstr>Century Gothic</vt:lpstr>
      <vt:lpstr>Courier New</vt:lpstr>
      <vt:lpstr>Kokila</vt:lpstr>
      <vt:lpstr>Wingdings 3</vt:lpstr>
      <vt:lpstr>Ion Boardroom</vt:lpstr>
      <vt:lpstr>Intestinal Nematodes</vt:lpstr>
      <vt:lpstr>SYSTEMIC CLASSIFICATION</vt:lpstr>
      <vt:lpstr>SYSTEMIC CLASSIFICATION (cont..)</vt:lpstr>
      <vt:lpstr>Classification based on habitat</vt:lpstr>
      <vt:lpstr>Classification based on they lay egg or larva </vt:lpstr>
      <vt:lpstr>MORPHOLOGY</vt:lpstr>
      <vt:lpstr>Life cycles of Trichuris, Enterobius and Ascaris</vt:lpstr>
      <vt:lpstr>Life cycles of Hook worm and Strongyloides </vt:lpstr>
      <vt:lpstr>LARGE INTESTINAL NEMATODES TRICHURIS TRICHIURA</vt:lpstr>
      <vt:lpstr>TRICHURIS TRICHIURA</vt:lpstr>
      <vt:lpstr>Morphology Adult worm</vt:lpstr>
      <vt:lpstr>Morphology EGG</vt:lpstr>
      <vt:lpstr>Life cycle of Trichuris trichiura</vt:lpstr>
      <vt:lpstr>Pathogenicity and Clinical feature </vt:lpstr>
      <vt:lpstr>Pathogenicity and Clinical feature </vt:lpstr>
      <vt:lpstr> Laboratory diagnosis </vt:lpstr>
      <vt:lpstr> Laboratory diagnosis </vt:lpstr>
      <vt:lpstr>Treatment </vt:lpstr>
      <vt:lpstr>ENTEROBIUS VERMICULARIS</vt:lpstr>
      <vt:lpstr> Epidemiology </vt:lpstr>
      <vt:lpstr>Morphology- Adult worm</vt:lpstr>
      <vt:lpstr>Morphology- Eggs</vt:lpstr>
      <vt:lpstr>Life Cycle</vt:lpstr>
      <vt:lpstr>Life Cycle</vt:lpstr>
      <vt:lpstr>Pathogenicity and Clinical features</vt:lpstr>
      <vt:lpstr>Laboratory diagnosis </vt:lpstr>
      <vt:lpstr>Laboratory diagnosis</vt:lpstr>
      <vt:lpstr>Treatment </vt:lpstr>
      <vt:lpstr>SMALL INTESTINAL NEMATODES HOOKWORM</vt:lpstr>
      <vt:lpstr> Epidemiology </vt:lpstr>
      <vt:lpstr> Endemic Index </vt:lpstr>
      <vt:lpstr>Morphology</vt:lpstr>
      <vt:lpstr>Buccal capsule and Copulatory bursa of Ancylostoma duodenale and Necator americanus</vt:lpstr>
      <vt:lpstr>Differences between male and female worms of Ancylostoma duodenale</vt:lpstr>
      <vt:lpstr>MORPHOLOGY  EGG</vt:lpstr>
      <vt:lpstr>MORPHOLOGY- LARVA</vt:lpstr>
      <vt:lpstr>Differences between filariform (L3) larva of Ancylostoma duodenale and Necator americanus </vt:lpstr>
      <vt:lpstr>LIFE CYCLE</vt:lpstr>
      <vt:lpstr>LIFE CYCLE (cont..)</vt:lpstr>
      <vt:lpstr>Pathogenicity </vt:lpstr>
      <vt:lpstr>Clinical features </vt:lpstr>
      <vt:lpstr>Clinical features (cont..)</vt:lpstr>
      <vt:lpstr>Laboratory diagnosis</vt:lpstr>
      <vt:lpstr>Differences between rhabditiform larva of hookworm and Strongyloides stercoralis </vt:lpstr>
      <vt:lpstr>Classification of intensity of infection based on WHO guidelines (eggs per gram of stool)</vt:lpstr>
      <vt:lpstr>Treatment</vt:lpstr>
      <vt:lpstr>Prevention </vt:lpstr>
      <vt:lpstr>Vaccine </vt:lpstr>
      <vt:lpstr>STRONGYLOIDES STERCORALIS</vt:lpstr>
      <vt:lpstr>Epidemiology </vt:lpstr>
      <vt:lpstr>Habitat  </vt:lpstr>
      <vt:lpstr>Morphology- Adult worm</vt:lpstr>
      <vt:lpstr>Morphology-  Eggs</vt:lpstr>
      <vt:lpstr>Morphology-  Larva</vt:lpstr>
      <vt:lpstr>Life Cycle</vt:lpstr>
      <vt:lpstr>LIFE CYCLE</vt:lpstr>
      <vt:lpstr>Pathogenesis and Clinical feature </vt:lpstr>
      <vt:lpstr>Pathogenesis and Clinical feature (cont..) </vt:lpstr>
      <vt:lpstr>LABORATORY DIAGNOSIS</vt:lpstr>
      <vt:lpstr>Complications of strongyloidiasis </vt:lpstr>
      <vt:lpstr>PowerPoint Presentation</vt:lpstr>
      <vt:lpstr>Rhabditiform larva</vt:lpstr>
      <vt:lpstr> Treatment </vt:lpstr>
      <vt:lpstr>ASCARIS LUMBRICOIDES</vt:lpstr>
      <vt:lpstr>MORPHOLOGY – ADULT WORM</vt:lpstr>
      <vt:lpstr>MORPHOLOGY – EGGS</vt:lpstr>
      <vt:lpstr>MORPHOLOGY – LARVA</vt:lpstr>
      <vt:lpstr>LIFE CYCLE</vt:lpstr>
      <vt:lpstr>Pathogenesis and Clinical feature</vt:lpstr>
      <vt:lpstr>Laboratory diagnosis</vt:lpstr>
      <vt:lpstr>Treatment </vt:lpstr>
      <vt:lpstr>Soil-transmitted helminths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Himani Pandya</cp:lastModifiedBy>
  <cp:revision>288</cp:revision>
  <dcterms:created xsi:type="dcterms:W3CDTF">2013-08-21T19:17:07Z</dcterms:created>
  <dcterms:modified xsi:type="dcterms:W3CDTF">2021-09-13T06:57:56Z</dcterms:modified>
</cp:coreProperties>
</file>