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81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03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33478-D645-4827-A10F-15DB03073555}" type="datetimeFigureOut">
              <a:rPr lang="en-US" smtClean="0"/>
              <a:pPr/>
              <a:t>8/24/2021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928C8-806D-402D-8D55-2665F50B213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F5F7F1-3380-47A8-87D0-DF3FCDBC4101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IN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82736-7206-4105-8C5E-1F1990AFAD2D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85750" y="1071563"/>
            <a:ext cx="8572500" cy="1857375"/>
          </a:xfrm>
        </p:spPr>
        <p:txBody>
          <a:bodyPr/>
          <a:lstStyle/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SARS </a:t>
            </a:r>
            <a:r>
              <a:rPr lang="en-GB" sz="3600" b="1" dirty="0" err="1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19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3271838"/>
          </a:xfrm>
        </p:spPr>
        <p:txBody>
          <a:bodyPr/>
          <a:lstStyle/>
          <a:p>
            <a:endParaRPr lang="en-GB" sz="2400" dirty="0" smtClean="0"/>
          </a:p>
          <a:p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 </a:t>
            </a:r>
            <a:r>
              <a:rPr lang="en-GB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Maharshi</a:t>
            </a: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Vinod</a:t>
            </a: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Patel</a:t>
            </a:r>
          </a:p>
          <a:p>
            <a:pPr>
              <a:spcBef>
                <a:spcPct val="0"/>
              </a:spcBef>
            </a:pP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spcBef>
                <a:spcPct val="0"/>
              </a:spcBef>
            </a:pP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Community Medicine</a:t>
            </a:r>
          </a:p>
          <a:p>
            <a:pPr>
              <a:spcBef>
                <a:spcPct val="0"/>
              </a:spcBef>
            </a:pP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SBKS MI RC</a:t>
            </a:r>
          </a:p>
          <a:p>
            <a:pPr>
              <a:spcBef>
                <a:spcPct val="0"/>
              </a:spcBef>
            </a:pPr>
            <a:r>
              <a:rPr lang="en-GB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Sumandeep</a:t>
            </a: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Vidyapeeth </a:t>
            </a:r>
            <a:r>
              <a:rPr lang="en-GB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Piparia</a:t>
            </a:r>
            <a:endParaRPr lang="en-GB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1212" y="0"/>
            <a:ext cx="8582978" cy="3857625"/>
          </a:xfrm>
          <a:custGeom>
            <a:avLst/>
            <a:gdLst/>
            <a:ahLst/>
            <a:cxnLst/>
            <a:rect l="l" t="t" r="r" b="b"/>
            <a:pathLst>
              <a:path w="11443970" h="6858000">
                <a:moveTo>
                  <a:pt x="0" y="6858000"/>
                </a:moveTo>
                <a:lnTo>
                  <a:pt x="11443716" y="6858000"/>
                </a:lnTo>
                <a:lnTo>
                  <a:pt x="1144371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333851" cy="3857625"/>
          </a:xfrm>
          <a:custGeom>
            <a:avLst/>
            <a:gdLst/>
            <a:ahLst/>
            <a:cxnLst/>
            <a:rect l="l" t="t" r="r" b="b"/>
            <a:pathLst>
              <a:path w="445134" h="6858000">
                <a:moveTo>
                  <a:pt x="0" y="6858000"/>
                </a:moveTo>
                <a:lnTo>
                  <a:pt x="445008" y="6858000"/>
                </a:lnTo>
                <a:lnTo>
                  <a:pt x="44500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756" y="0"/>
            <a:ext cx="227648" cy="3857625"/>
          </a:xfrm>
          <a:custGeom>
            <a:avLst/>
            <a:gdLst/>
            <a:ahLst/>
            <a:cxnLst/>
            <a:rect l="l" t="t" r="r" b="b"/>
            <a:pathLst>
              <a:path w="303530" h="6858000">
                <a:moveTo>
                  <a:pt x="0" y="6857996"/>
                </a:moveTo>
                <a:lnTo>
                  <a:pt x="303276" y="6857996"/>
                </a:lnTo>
                <a:lnTo>
                  <a:pt x="303276" y="0"/>
                </a:lnTo>
                <a:lnTo>
                  <a:pt x="0" y="0"/>
                </a:lnTo>
                <a:lnTo>
                  <a:pt x="0" y="6857996"/>
                </a:lnTo>
                <a:close/>
              </a:path>
            </a:pathLst>
          </a:custGeom>
          <a:solidFill>
            <a:srgbClr val="C9D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4752499" y="2286000"/>
            <a:ext cx="4391501" cy="2894290"/>
            <a:chOff x="6336791" y="856488"/>
            <a:chExt cx="5855335" cy="5145405"/>
          </a:xfrm>
        </p:grpSpPr>
        <p:sp>
          <p:nvSpPr>
            <p:cNvPr id="6" name="object 6"/>
            <p:cNvSpPr/>
            <p:nvPr/>
          </p:nvSpPr>
          <p:spPr>
            <a:xfrm>
              <a:off x="6336791" y="856488"/>
              <a:ext cx="5855335" cy="5145405"/>
            </a:xfrm>
            <a:custGeom>
              <a:avLst/>
              <a:gdLst/>
              <a:ahLst/>
              <a:cxnLst/>
              <a:rect l="l" t="t" r="r" b="b"/>
              <a:pathLst>
                <a:path w="5855334" h="5145405">
                  <a:moveTo>
                    <a:pt x="0" y="5145024"/>
                  </a:moveTo>
                  <a:lnTo>
                    <a:pt x="5855207" y="5145024"/>
                  </a:lnTo>
                  <a:lnTo>
                    <a:pt x="5855207" y="0"/>
                  </a:lnTo>
                  <a:lnTo>
                    <a:pt x="0" y="0"/>
                  </a:lnTo>
                  <a:lnTo>
                    <a:pt x="0" y="5145024"/>
                  </a:lnTo>
                  <a:close/>
                </a:path>
              </a:pathLst>
            </a:custGeom>
            <a:solidFill>
              <a:srgbClr val="C9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489191" y="987552"/>
              <a:ext cx="5530596" cy="463143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33400" y="2743200"/>
            <a:ext cx="4095274" cy="2168935"/>
          </a:xfrm>
          <a:prstGeom prst="rect">
            <a:avLst/>
          </a:prstGeom>
        </p:spPr>
        <p:txBody>
          <a:bodyPr vert="horz" wrap="square" lIns="0" tIns="108339" rIns="0" bIns="0" rtlCol="0">
            <a:spAutoFit/>
          </a:bodyPr>
          <a:lstStyle/>
          <a:p>
            <a:pPr marL="308348" indent="-300431" algn="just">
              <a:spcBef>
                <a:spcPts val="853"/>
              </a:spcBef>
              <a:buAutoNum type="arabicPeriod"/>
              <a:tabLst>
                <a:tab pos="308764" algn="l"/>
              </a:tabLst>
            </a:pPr>
            <a:r>
              <a:rPr sz="1300" spc="-46" dirty="0">
                <a:latin typeface="Arial"/>
                <a:cs typeface="Arial"/>
              </a:rPr>
              <a:t>Travel </a:t>
            </a:r>
            <a:r>
              <a:rPr sz="1300" spc="-23" dirty="0">
                <a:latin typeface="Arial"/>
                <a:cs typeface="Arial"/>
              </a:rPr>
              <a:t>history </a:t>
            </a:r>
            <a:r>
              <a:rPr sz="1300" spc="-36" dirty="0">
                <a:latin typeface="Arial"/>
                <a:cs typeface="Arial"/>
              </a:rPr>
              <a:t>to </a:t>
            </a:r>
            <a:r>
              <a:rPr sz="1300" spc="-59" dirty="0">
                <a:latin typeface="Arial"/>
                <a:cs typeface="Arial"/>
              </a:rPr>
              <a:t>endemic</a:t>
            </a:r>
            <a:r>
              <a:rPr sz="1300" spc="-128" dirty="0">
                <a:latin typeface="Arial"/>
                <a:cs typeface="Arial"/>
              </a:rPr>
              <a:t> </a:t>
            </a:r>
            <a:r>
              <a:rPr sz="1300" spc="-36" dirty="0">
                <a:latin typeface="Arial"/>
                <a:cs typeface="Arial"/>
              </a:rPr>
              <a:t>countries</a:t>
            </a:r>
            <a:endParaRPr sz="1300">
              <a:latin typeface="Arial"/>
              <a:cs typeface="Arial"/>
            </a:endParaRPr>
          </a:p>
          <a:p>
            <a:pPr marL="308348" marR="3333" indent="-300431" algn="just">
              <a:lnSpc>
                <a:spcPct val="150000"/>
              </a:lnSpc>
              <a:buAutoNum type="arabicPeriod"/>
              <a:tabLst>
                <a:tab pos="308764" algn="l"/>
              </a:tabLst>
            </a:pPr>
            <a:r>
              <a:rPr sz="1300" spc="-148" dirty="0">
                <a:latin typeface="Arial"/>
                <a:cs typeface="Arial"/>
              </a:rPr>
              <a:t>CBC </a:t>
            </a:r>
            <a:r>
              <a:rPr sz="1300" spc="-49" dirty="0">
                <a:latin typeface="Arial"/>
                <a:cs typeface="Arial"/>
              </a:rPr>
              <a:t>(leukopenia, </a:t>
            </a:r>
            <a:r>
              <a:rPr sz="1300" spc="-128" dirty="0">
                <a:latin typeface="Arial"/>
                <a:cs typeface="Arial"/>
              </a:rPr>
              <a:t>seen </a:t>
            </a:r>
            <a:r>
              <a:rPr sz="1300" spc="26" dirty="0">
                <a:latin typeface="Arial"/>
                <a:cs typeface="Arial"/>
              </a:rPr>
              <a:t>in </a:t>
            </a:r>
            <a:r>
              <a:rPr sz="1300" spc="-82" dirty="0">
                <a:latin typeface="Arial"/>
                <a:cs typeface="Arial"/>
              </a:rPr>
              <a:t>30% </a:t>
            </a:r>
            <a:r>
              <a:rPr sz="1300" spc="-39" dirty="0">
                <a:latin typeface="Arial"/>
                <a:cs typeface="Arial"/>
              </a:rPr>
              <a:t>to </a:t>
            </a:r>
            <a:r>
              <a:rPr sz="1300" spc="-82" dirty="0">
                <a:latin typeface="Arial"/>
                <a:cs typeface="Arial"/>
              </a:rPr>
              <a:t>45% </a:t>
            </a:r>
            <a:r>
              <a:rPr sz="1300" spc="-23" dirty="0">
                <a:latin typeface="Arial"/>
                <a:cs typeface="Arial"/>
              </a:rPr>
              <a:t>of  </a:t>
            </a:r>
            <a:r>
              <a:rPr sz="1300" spc="-59" dirty="0">
                <a:latin typeface="Arial"/>
                <a:cs typeface="Arial"/>
              </a:rPr>
              <a:t>patients, and </a:t>
            </a:r>
            <a:r>
              <a:rPr sz="1300" spc="-46" dirty="0">
                <a:latin typeface="Arial"/>
                <a:cs typeface="Arial"/>
              </a:rPr>
              <a:t>lymphocytopenia, </a:t>
            </a:r>
            <a:r>
              <a:rPr sz="1300" spc="-125" dirty="0">
                <a:latin typeface="Arial"/>
                <a:cs typeface="Arial"/>
              </a:rPr>
              <a:t>seen </a:t>
            </a:r>
            <a:r>
              <a:rPr sz="1300" spc="26" dirty="0">
                <a:latin typeface="Arial"/>
                <a:cs typeface="Arial"/>
              </a:rPr>
              <a:t>in </a:t>
            </a:r>
            <a:r>
              <a:rPr sz="1300" spc="-82" dirty="0">
                <a:latin typeface="Arial"/>
                <a:cs typeface="Arial"/>
              </a:rPr>
              <a:t>85% </a:t>
            </a:r>
            <a:r>
              <a:rPr sz="1300" spc="-23" dirty="0">
                <a:latin typeface="Arial"/>
                <a:cs typeface="Arial"/>
              </a:rPr>
              <a:t>of  </a:t>
            </a:r>
            <a:r>
              <a:rPr sz="1300" spc="-49" dirty="0">
                <a:latin typeface="Arial"/>
                <a:cs typeface="Arial"/>
              </a:rPr>
              <a:t>the</a:t>
            </a:r>
            <a:r>
              <a:rPr sz="1300" spc="-56" dirty="0">
                <a:latin typeface="Arial"/>
                <a:cs typeface="Arial"/>
              </a:rPr>
              <a:t> </a:t>
            </a:r>
            <a:r>
              <a:rPr sz="1300" spc="-49" dirty="0">
                <a:latin typeface="Arial"/>
                <a:cs typeface="Arial"/>
              </a:rPr>
              <a:t>patients)</a:t>
            </a:r>
            <a:endParaRPr sz="1300">
              <a:latin typeface="Arial"/>
              <a:cs typeface="Arial"/>
            </a:endParaRPr>
          </a:p>
          <a:p>
            <a:pPr marL="308348" marR="4584" indent="-300431" algn="just">
              <a:lnSpc>
                <a:spcPct val="150000"/>
              </a:lnSpc>
              <a:buAutoNum type="arabicPeriod"/>
              <a:tabLst>
                <a:tab pos="308764" algn="l"/>
              </a:tabLst>
            </a:pPr>
            <a:r>
              <a:rPr sz="1300" spc="-95" dirty="0">
                <a:latin typeface="Arial"/>
                <a:cs typeface="Arial"/>
              </a:rPr>
              <a:t>Chest </a:t>
            </a:r>
            <a:r>
              <a:rPr sz="1300" spc="-62" dirty="0">
                <a:latin typeface="Arial"/>
                <a:cs typeface="Arial"/>
              </a:rPr>
              <a:t>X-Ray </a:t>
            </a:r>
            <a:r>
              <a:rPr sz="1300" spc="-59" dirty="0">
                <a:latin typeface="Arial"/>
                <a:cs typeface="Arial"/>
              </a:rPr>
              <a:t>(cheaper </a:t>
            </a:r>
            <a:r>
              <a:rPr sz="1300" spc="-43" dirty="0">
                <a:latin typeface="Arial"/>
                <a:cs typeface="Arial"/>
              </a:rPr>
              <a:t>&amp; </a:t>
            </a:r>
            <a:r>
              <a:rPr sz="1300" spc="-79" dirty="0">
                <a:latin typeface="Arial"/>
                <a:cs typeface="Arial"/>
              </a:rPr>
              <a:t>easier </a:t>
            </a:r>
            <a:r>
              <a:rPr sz="1300" spc="26" dirty="0">
                <a:latin typeface="Arial"/>
                <a:cs typeface="Arial"/>
              </a:rPr>
              <a:t>with </a:t>
            </a:r>
            <a:r>
              <a:rPr sz="1300" spc="-79" dirty="0">
                <a:latin typeface="Arial"/>
                <a:cs typeface="Arial"/>
              </a:rPr>
              <a:t>60%  </a:t>
            </a:r>
            <a:r>
              <a:rPr sz="1300" spc="-33" dirty="0">
                <a:latin typeface="Arial"/>
                <a:cs typeface="Arial"/>
              </a:rPr>
              <a:t>sensitivity)</a:t>
            </a:r>
            <a:endParaRPr sz="1300">
              <a:latin typeface="Arial"/>
              <a:cs typeface="Arial"/>
            </a:endParaRPr>
          </a:p>
          <a:p>
            <a:pPr marL="308348" indent="-300431" algn="just">
              <a:spcBef>
                <a:spcPts val="787"/>
              </a:spcBef>
              <a:buAutoNum type="arabicPeriod"/>
              <a:tabLst>
                <a:tab pos="308764" algn="l"/>
              </a:tabLst>
            </a:pPr>
            <a:r>
              <a:rPr lang="en-IN" sz="1300" spc="-207" dirty="0" smtClean="0">
                <a:latin typeface="Arial"/>
                <a:cs typeface="Arial"/>
              </a:rPr>
              <a:t>RT-  </a:t>
            </a:r>
            <a:r>
              <a:rPr sz="1300" spc="-207" smtClean="0">
                <a:latin typeface="Arial"/>
                <a:cs typeface="Arial"/>
              </a:rPr>
              <a:t>PCR </a:t>
            </a:r>
            <a:r>
              <a:rPr sz="1300" spc="-43" dirty="0">
                <a:latin typeface="Arial"/>
                <a:cs typeface="Arial"/>
              </a:rPr>
              <a:t>(30%-70%</a:t>
            </a:r>
            <a:r>
              <a:rPr sz="1300" spc="-59" dirty="0">
                <a:latin typeface="Arial"/>
                <a:cs typeface="Arial"/>
              </a:rPr>
              <a:t> </a:t>
            </a:r>
            <a:r>
              <a:rPr sz="1300" spc="-33" dirty="0">
                <a:latin typeface="Arial"/>
                <a:cs typeface="Arial"/>
              </a:rPr>
              <a:t>sensitivity)</a:t>
            </a:r>
            <a:endParaRPr sz="1300">
              <a:latin typeface="Arial"/>
              <a:cs typeface="Arial"/>
            </a:endParaRPr>
          </a:p>
          <a:p>
            <a:pPr marL="308348" indent="-300431">
              <a:spcBef>
                <a:spcPts val="787"/>
              </a:spcBef>
              <a:buAutoNum type="arabicPeriod"/>
              <a:tabLst>
                <a:tab pos="308348" algn="l"/>
                <a:tab pos="308764" algn="l"/>
              </a:tabLst>
            </a:pPr>
            <a:r>
              <a:rPr sz="1300" spc="-92" dirty="0">
                <a:latin typeface="Arial"/>
                <a:cs typeface="Arial"/>
              </a:rPr>
              <a:t>Chest </a:t>
            </a:r>
            <a:r>
              <a:rPr sz="1300" spc="-128" dirty="0">
                <a:latin typeface="Arial"/>
                <a:cs typeface="Arial"/>
              </a:rPr>
              <a:t>CT </a:t>
            </a:r>
            <a:r>
              <a:rPr sz="1300" spc="-118" dirty="0">
                <a:latin typeface="Arial"/>
                <a:cs typeface="Arial"/>
              </a:rPr>
              <a:t>Scan </a:t>
            </a:r>
            <a:r>
              <a:rPr sz="1300" spc="-66" dirty="0">
                <a:latin typeface="Arial"/>
                <a:cs typeface="Arial"/>
              </a:rPr>
              <a:t>(95% </a:t>
            </a:r>
            <a:r>
              <a:rPr sz="1300" spc="-39" dirty="0">
                <a:latin typeface="Arial"/>
                <a:cs typeface="Arial"/>
              </a:rPr>
              <a:t>sensitivity, </a:t>
            </a:r>
            <a:r>
              <a:rPr sz="1300" spc="3" dirty="0">
                <a:latin typeface="Arial"/>
                <a:cs typeface="Arial"/>
              </a:rPr>
              <a:t>low</a:t>
            </a:r>
            <a:r>
              <a:rPr sz="1300" spc="95" dirty="0">
                <a:latin typeface="Arial"/>
                <a:cs typeface="Arial"/>
              </a:rPr>
              <a:t> </a:t>
            </a:r>
            <a:r>
              <a:rPr sz="1300" spc="-26" dirty="0">
                <a:latin typeface="Arial"/>
                <a:cs typeface="Arial"/>
              </a:rPr>
              <a:t>specificity)</a:t>
            </a:r>
            <a:endParaRPr sz="1300">
              <a:latin typeface="Arial"/>
              <a:cs typeface="Arial"/>
            </a:endParaRPr>
          </a:p>
          <a:p>
            <a:pPr marL="308348" indent="-300431">
              <a:spcBef>
                <a:spcPts val="787"/>
              </a:spcBef>
              <a:buAutoNum type="arabicPeriod"/>
              <a:tabLst>
                <a:tab pos="308348" algn="l"/>
                <a:tab pos="308764" algn="l"/>
              </a:tabLst>
            </a:pPr>
            <a:r>
              <a:rPr sz="1300" spc="-26" dirty="0">
                <a:latin typeface="Arial"/>
                <a:cs typeface="Arial"/>
              </a:rPr>
              <a:t>IgM/IgG </a:t>
            </a:r>
            <a:r>
              <a:rPr sz="1300" spc="-69" dirty="0">
                <a:latin typeface="Arial"/>
                <a:cs typeface="Arial"/>
              </a:rPr>
              <a:t>combo </a:t>
            </a:r>
            <a:r>
              <a:rPr sz="1300" spc="-75" dirty="0">
                <a:latin typeface="Arial"/>
                <a:cs typeface="Arial"/>
              </a:rPr>
              <a:t>test </a:t>
            </a:r>
            <a:r>
              <a:rPr sz="1300" spc="13" dirty="0">
                <a:latin typeface="Arial"/>
                <a:cs typeface="Arial"/>
              </a:rPr>
              <a:t>for</a:t>
            </a:r>
            <a:r>
              <a:rPr sz="1300" spc="-49" dirty="0">
                <a:latin typeface="Arial"/>
                <a:cs typeface="Arial"/>
              </a:rPr>
              <a:t> </a:t>
            </a:r>
            <a:r>
              <a:rPr sz="1300" spc="-13" dirty="0">
                <a:latin typeface="Arial"/>
                <a:cs typeface="Arial"/>
              </a:rPr>
              <a:t>COVID-19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 smtClean="0">
                <a:latin typeface="Times New Roman" pitchFamily="18" charset="0"/>
                <a:cs typeface="Times New Roman" pitchFamily="18" charset="0"/>
              </a:rPr>
              <a:t>Diagnosis</a:t>
            </a:r>
            <a:endParaRPr lang="en-IN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68579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115055" y="1325880"/>
              <a:ext cx="5962015" cy="3234055"/>
            </a:xfrm>
            <a:custGeom>
              <a:avLst/>
              <a:gdLst/>
              <a:ahLst/>
              <a:cxnLst/>
              <a:rect l="l" t="t" r="r" b="b"/>
              <a:pathLst>
                <a:path w="5962015" h="3234054">
                  <a:moveTo>
                    <a:pt x="5961888" y="0"/>
                  </a:moveTo>
                  <a:lnTo>
                    <a:pt x="0" y="0"/>
                  </a:lnTo>
                  <a:lnTo>
                    <a:pt x="0" y="3233928"/>
                  </a:lnTo>
                  <a:lnTo>
                    <a:pt x="5961888" y="3233928"/>
                  </a:lnTo>
                  <a:lnTo>
                    <a:pt x="5961888" y="0"/>
                  </a:lnTo>
                  <a:close/>
                </a:path>
              </a:pathLst>
            </a:custGeom>
            <a:solidFill>
              <a:srgbClr val="C9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743200" y="1981200"/>
            <a:ext cx="3733324" cy="1208744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 marR="3333" indent="325016">
              <a:spcBef>
                <a:spcPts val="66"/>
              </a:spcBef>
            </a:pPr>
            <a:r>
              <a:rPr sz="3900" spc="194" dirty="0">
                <a:solidFill>
                  <a:srgbClr val="00AF50"/>
                </a:solidFill>
                <a:latin typeface="Courier New"/>
                <a:cs typeface="Courier New"/>
              </a:rPr>
              <a:t>clinical  management</a:t>
            </a:r>
            <a:endParaRPr sz="39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410712" y="1046703"/>
            <a:ext cx="2321719" cy="1206222"/>
          </a:xfrm>
          <a:custGeom>
            <a:avLst/>
            <a:gdLst/>
            <a:ahLst/>
            <a:cxnLst/>
            <a:rect l="l" t="t" r="r" b="b"/>
            <a:pathLst>
              <a:path w="3095625" h="2144395">
                <a:moveTo>
                  <a:pt x="0" y="0"/>
                </a:moveTo>
                <a:lnTo>
                  <a:pt x="3095625" y="0"/>
                </a:lnTo>
              </a:path>
              <a:path w="3095625" h="2144395">
                <a:moveTo>
                  <a:pt x="0" y="2144268"/>
                </a:moveTo>
                <a:lnTo>
                  <a:pt x="3095625" y="2144268"/>
                </a:lnTo>
              </a:path>
            </a:pathLst>
          </a:custGeom>
          <a:ln w="914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1212" y="0"/>
            <a:ext cx="8582978" cy="6629400"/>
          </a:xfrm>
          <a:custGeom>
            <a:avLst/>
            <a:gdLst/>
            <a:ahLst/>
            <a:cxnLst/>
            <a:rect l="l" t="t" r="r" b="b"/>
            <a:pathLst>
              <a:path w="11443970" h="6858000">
                <a:moveTo>
                  <a:pt x="0" y="6858000"/>
                </a:moveTo>
                <a:lnTo>
                  <a:pt x="11443716" y="6858000"/>
                </a:lnTo>
                <a:lnTo>
                  <a:pt x="1144371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333851" cy="3857625"/>
          </a:xfrm>
          <a:custGeom>
            <a:avLst/>
            <a:gdLst/>
            <a:ahLst/>
            <a:cxnLst/>
            <a:rect l="l" t="t" r="r" b="b"/>
            <a:pathLst>
              <a:path w="445134" h="6858000">
                <a:moveTo>
                  <a:pt x="0" y="6858000"/>
                </a:moveTo>
                <a:lnTo>
                  <a:pt x="445008" y="6858000"/>
                </a:lnTo>
                <a:lnTo>
                  <a:pt x="44500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08610" y="0"/>
            <a:ext cx="342900" cy="3857625"/>
            <a:chOff x="411480" y="0"/>
            <a:chExt cx="457200" cy="6858000"/>
          </a:xfrm>
        </p:grpSpPr>
        <p:sp>
          <p:nvSpPr>
            <p:cNvPr id="5" name="object 5"/>
            <p:cNvSpPr/>
            <p:nvPr/>
          </p:nvSpPr>
          <p:spPr>
            <a:xfrm>
              <a:off x="445008" y="0"/>
              <a:ext cx="303530" cy="6858000"/>
            </a:xfrm>
            <a:custGeom>
              <a:avLst/>
              <a:gdLst/>
              <a:ahLst/>
              <a:cxnLst/>
              <a:rect l="l" t="t" r="r" b="b"/>
              <a:pathLst>
                <a:path w="303530" h="6858000">
                  <a:moveTo>
                    <a:pt x="0" y="6857996"/>
                  </a:moveTo>
                  <a:lnTo>
                    <a:pt x="303276" y="6857996"/>
                  </a:lnTo>
                  <a:lnTo>
                    <a:pt x="303276" y="0"/>
                  </a:lnTo>
                  <a:lnTo>
                    <a:pt x="0" y="0"/>
                  </a:lnTo>
                  <a:lnTo>
                    <a:pt x="0" y="6857996"/>
                  </a:lnTo>
                  <a:close/>
                </a:path>
              </a:pathLst>
            </a:custGeom>
            <a:solidFill>
              <a:srgbClr val="C9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1480" y="2342388"/>
              <a:ext cx="457200" cy="223875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85801" y="1905000"/>
            <a:ext cx="8401012" cy="2494826"/>
          </a:xfrm>
          <a:prstGeom prst="rect">
            <a:avLst/>
          </a:prstGeom>
        </p:spPr>
        <p:txBody>
          <a:bodyPr vert="horz" wrap="square" lIns="0" tIns="98338" rIns="0" bIns="0" rtlCol="0">
            <a:spAutoFit/>
          </a:bodyPr>
          <a:lstStyle/>
          <a:p>
            <a:pPr marL="8334" algn="just">
              <a:spcBef>
                <a:spcPts val="774"/>
              </a:spcBef>
            </a:pPr>
            <a:r>
              <a:rPr sz="1200" spc="-49" dirty="0">
                <a:solidFill>
                  <a:srgbClr val="FF0000"/>
                </a:solidFill>
                <a:latin typeface="Arial"/>
                <a:cs typeface="Arial"/>
              </a:rPr>
              <a:t>1.</a:t>
            </a:r>
            <a:r>
              <a:rPr sz="1200" spc="-46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-26" dirty="0">
                <a:solidFill>
                  <a:srgbClr val="FF0000"/>
                </a:solidFill>
                <a:latin typeface="Arial"/>
                <a:cs typeface="Arial"/>
              </a:rPr>
              <a:t>Hydroxychloroquine:</a:t>
            </a:r>
            <a:endParaRPr sz="1200">
              <a:latin typeface="Arial"/>
              <a:cs typeface="Arial"/>
            </a:endParaRPr>
          </a:p>
          <a:p>
            <a:pPr marL="195010" marR="3333" indent="-187092" algn="just">
              <a:lnSpc>
                <a:spcPct val="150000"/>
              </a:lnSpc>
              <a:buFont typeface="Wingdings"/>
              <a:buChar char=""/>
              <a:tabLst>
                <a:tab pos="195426" algn="l"/>
              </a:tabLst>
            </a:pPr>
            <a:r>
              <a:rPr sz="1200" spc="-85" dirty="0">
                <a:latin typeface="Arial"/>
                <a:cs typeface="Arial"/>
              </a:rPr>
              <a:t>The </a:t>
            </a:r>
            <a:r>
              <a:rPr sz="1200" spc="-23" dirty="0">
                <a:latin typeface="Arial"/>
                <a:cs typeface="Arial"/>
              </a:rPr>
              <a:t>4-aminoquinolone, </a:t>
            </a:r>
            <a:r>
              <a:rPr sz="1200" spc="-36" dirty="0">
                <a:latin typeface="Arial"/>
                <a:cs typeface="Arial"/>
              </a:rPr>
              <a:t>commonly </a:t>
            </a:r>
            <a:r>
              <a:rPr sz="1200" spc="-89" dirty="0">
                <a:latin typeface="Arial"/>
                <a:cs typeface="Arial"/>
              </a:rPr>
              <a:t>used </a:t>
            </a:r>
            <a:r>
              <a:rPr sz="1200" spc="-134" dirty="0">
                <a:latin typeface="Arial"/>
                <a:cs typeface="Arial"/>
              </a:rPr>
              <a:t>as </a:t>
            </a:r>
            <a:r>
              <a:rPr sz="1200" spc="-56" dirty="0">
                <a:latin typeface="Arial"/>
                <a:cs typeface="Arial"/>
              </a:rPr>
              <a:t>an </a:t>
            </a:r>
            <a:r>
              <a:rPr sz="1200" spc="-13" dirty="0">
                <a:latin typeface="Arial"/>
                <a:cs typeface="Arial"/>
              </a:rPr>
              <a:t>antimalarial </a:t>
            </a:r>
            <a:r>
              <a:rPr sz="1200" spc="-52" dirty="0">
                <a:latin typeface="Arial"/>
                <a:cs typeface="Arial"/>
              </a:rPr>
              <a:t>and </a:t>
            </a:r>
            <a:r>
              <a:rPr sz="1200" spc="-3" dirty="0">
                <a:latin typeface="Arial"/>
                <a:cs typeface="Arial"/>
              </a:rPr>
              <a:t>anti-inflammatory </a:t>
            </a:r>
            <a:r>
              <a:rPr sz="1200" spc="-66" dirty="0">
                <a:latin typeface="Arial"/>
                <a:cs typeface="Arial"/>
              </a:rPr>
              <a:t>agent, </a:t>
            </a:r>
            <a:r>
              <a:rPr sz="1200" spc="-131" dirty="0">
                <a:latin typeface="Arial"/>
                <a:cs typeface="Arial"/>
              </a:rPr>
              <a:t>possesses </a:t>
            </a:r>
            <a:r>
              <a:rPr sz="1200" spc="-43" dirty="0">
                <a:latin typeface="Arial"/>
                <a:cs typeface="Arial"/>
              </a:rPr>
              <a:t>broad </a:t>
            </a:r>
            <a:r>
              <a:rPr sz="1200" dirty="0">
                <a:latin typeface="Arial"/>
                <a:cs typeface="Arial"/>
              </a:rPr>
              <a:t>antiviral  </a:t>
            </a:r>
            <a:r>
              <a:rPr sz="1200" spc="-20" dirty="0">
                <a:latin typeface="Arial"/>
                <a:cs typeface="Arial"/>
              </a:rPr>
              <a:t>activity. </a:t>
            </a:r>
            <a:r>
              <a:rPr sz="1200" dirty="0">
                <a:latin typeface="Arial"/>
                <a:cs typeface="Arial"/>
              </a:rPr>
              <a:t>While </a:t>
            </a:r>
            <a:r>
              <a:rPr sz="1200" spc="-46" dirty="0">
                <a:latin typeface="Arial"/>
                <a:cs typeface="Arial"/>
              </a:rPr>
              <a:t>the </a:t>
            </a:r>
            <a:r>
              <a:rPr sz="1200" spc="-56" dirty="0">
                <a:latin typeface="Arial"/>
                <a:cs typeface="Arial"/>
              </a:rPr>
              <a:t>exact </a:t>
            </a:r>
            <a:r>
              <a:rPr sz="1200" spc="-69" dirty="0">
                <a:latin typeface="Arial"/>
                <a:cs typeface="Arial"/>
              </a:rPr>
              <a:t>mechanisms </a:t>
            </a:r>
            <a:r>
              <a:rPr sz="1200" spc="-56" dirty="0">
                <a:latin typeface="Arial"/>
                <a:cs typeface="Arial"/>
              </a:rPr>
              <a:t>are </a:t>
            </a:r>
            <a:r>
              <a:rPr sz="1200" spc="-23" dirty="0">
                <a:latin typeface="Arial"/>
                <a:cs typeface="Arial"/>
              </a:rPr>
              <a:t>unknown, </a:t>
            </a:r>
            <a:r>
              <a:rPr sz="1200" spc="36" dirty="0">
                <a:latin typeface="Arial"/>
                <a:cs typeface="Arial"/>
              </a:rPr>
              <a:t>it </a:t>
            </a:r>
            <a:r>
              <a:rPr sz="1200" spc="-52" dirty="0">
                <a:latin typeface="Arial"/>
                <a:cs typeface="Arial"/>
              </a:rPr>
              <a:t>is </a:t>
            </a:r>
            <a:r>
              <a:rPr sz="1200" spc="-56" dirty="0">
                <a:latin typeface="Arial"/>
                <a:cs typeface="Arial"/>
              </a:rPr>
              <a:t>considered </a:t>
            </a:r>
            <a:r>
              <a:rPr sz="1200" spc="-33" dirty="0">
                <a:latin typeface="Arial"/>
                <a:cs typeface="Arial"/>
              </a:rPr>
              <a:t>to </a:t>
            </a:r>
            <a:r>
              <a:rPr sz="1200" spc="-30" dirty="0">
                <a:latin typeface="Arial"/>
                <a:cs typeface="Arial"/>
              </a:rPr>
              <a:t>gain its </a:t>
            </a:r>
            <a:r>
              <a:rPr sz="1200" dirty="0">
                <a:latin typeface="Arial"/>
                <a:cs typeface="Arial"/>
              </a:rPr>
              <a:t>antiviral </a:t>
            </a:r>
            <a:r>
              <a:rPr sz="1200" spc="-59" dirty="0">
                <a:latin typeface="Arial"/>
                <a:cs typeface="Arial"/>
              </a:rPr>
              <a:t>effects </a:t>
            </a:r>
            <a:r>
              <a:rPr sz="1200" spc="-13" dirty="0">
                <a:latin typeface="Arial"/>
                <a:cs typeface="Arial"/>
              </a:rPr>
              <a:t>through  alkalinization </a:t>
            </a:r>
            <a:r>
              <a:rPr sz="1200" spc="-20" dirty="0">
                <a:latin typeface="Arial"/>
                <a:cs typeface="Arial"/>
              </a:rPr>
              <a:t>of </a:t>
            </a:r>
            <a:r>
              <a:rPr sz="1200" spc="-43" dirty="0">
                <a:latin typeface="Arial"/>
                <a:cs typeface="Arial"/>
              </a:rPr>
              <a:t>the </a:t>
            </a:r>
            <a:r>
              <a:rPr sz="1200" spc="-72" dirty="0">
                <a:latin typeface="Arial"/>
                <a:cs typeface="Arial"/>
              </a:rPr>
              <a:t>phagolysosome </a:t>
            </a:r>
            <a:r>
              <a:rPr sz="1200" spc="-134" dirty="0">
                <a:latin typeface="Arial"/>
                <a:cs typeface="Arial"/>
              </a:rPr>
              <a:t>as </a:t>
            </a:r>
            <a:r>
              <a:rPr sz="1200" dirty="0">
                <a:latin typeface="Arial"/>
                <a:cs typeface="Arial"/>
              </a:rPr>
              <a:t>well </a:t>
            </a:r>
            <a:r>
              <a:rPr sz="1200" spc="-134" dirty="0">
                <a:latin typeface="Arial"/>
                <a:cs typeface="Arial"/>
              </a:rPr>
              <a:t>as </a:t>
            </a:r>
            <a:r>
              <a:rPr sz="1200" spc="10" dirty="0">
                <a:latin typeface="Arial"/>
                <a:cs typeface="Arial"/>
              </a:rPr>
              <a:t>inhibition </a:t>
            </a:r>
            <a:r>
              <a:rPr sz="1200" spc="-23" dirty="0">
                <a:latin typeface="Arial"/>
                <a:cs typeface="Arial"/>
              </a:rPr>
              <a:t>of </a:t>
            </a:r>
            <a:r>
              <a:rPr sz="1200" spc="7" dirty="0">
                <a:latin typeface="Arial"/>
                <a:cs typeface="Arial"/>
              </a:rPr>
              <a:t>viral </a:t>
            </a:r>
            <a:r>
              <a:rPr sz="1200" spc="-20" dirty="0">
                <a:latin typeface="Arial"/>
                <a:cs typeface="Arial"/>
              </a:rPr>
              <a:t>entry </a:t>
            </a:r>
            <a:r>
              <a:rPr sz="1200" spc="-46" dirty="0">
                <a:latin typeface="Arial"/>
                <a:cs typeface="Arial"/>
              </a:rPr>
              <a:t>by </a:t>
            </a:r>
            <a:r>
              <a:rPr sz="1200" spc="-20" dirty="0">
                <a:latin typeface="Arial"/>
                <a:cs typeface="Arial"/>
              </a:rPr>
              <a:t>blocking </a:t>
            </a:r>
            <a:r>
              <a:rPr sz="1200" spc="-39" dirty="0">
                <a:latin typeface="Arial"/>
                <a:cs typeface="Arial"/>
              </a:rPr>
              <a:t>receptor </a:t>
            </a:r>
            <a:r>
              <a:rPr sz="1200" spc="-10" dirty="0">
                <a:latin typeface="Arial"/>
                <a:cs typeface="Arial"/>
              </a:rPr>
              <a:t>binding </a:t>
            </a:r>
            <a:r>
              <a:rPr sz="1200" spc="-49" dirty="0">
                <a:latin typeface="Arial"/>
                <a:cs typeface="Arial"/>
              </a:rPr>
              <a:t>and  </a:t>
            </a:r>
            <a:r>
              <a:rPr sz="1200" spc="-59" dirty="0">
                <a:latin typeface="Arial"/>
                <a:cs typeface="Arial"/>
              </a:rPr>
              <a:t>membrane </a:t>
            </a:r>
            <a:r>
              <a:rPr sz="1200" spc="-36" dirty="0">
                <a:latin typeface="Arial"/>
                <a:cs typeface="Arial"/>
              </a:rPr>
              <a:t>fusion. </a:t>
            </a:r>
            <a:r>
              <a:rPr sz="1200" spc="23" dirty="0">
                <a:latin typeface="Arial"/>
                <a:cs typeface="Arial"/>
              </a:rPr>
              <a:t>With </a:t>
            </a:r>
            <a:r>
              <a:rPr sz="1200" spc="-105" dirty="0">
                <a:latin typeface="Arial"/>
                <a:cs typeface="Arial"/>
              </a:rPr>
              <a:t>a </a:t>
            </a:r>
            <a:r>
              <a:rPr sz="1200" spc="-10" dirty="0">
                <a:latin typeface="Arial"/>
                <a:cs typeface="Arial"/>
              </a:rPr>
              <a:t>similar </a:t>
            </a:r>
            <a:r>
              <a:rPr sz="1200" spc="-56" dirty="0">
                <a:latin typeface="Arial"/>
                <a:cs typeface="Arial"/>
              </a:rPr>
              <a:t>mechanism </a:t>
            </a:r>
            <a:r>
              <a:rPr sz="1200" spc="-23" dirty="0">
                <a:latin typeface="Arial"/>
                <a:cs typeface="Arial"/>
              </a:rPr>
              <a:t>of </a:t>
            </a:r>
            <a:r>
              <a:rPr sz="1200" spc="-39" dirty="0">
                <a:latin typeface="Arial"/>
                <a:cs typeface="Arial"/>
              </a:rPr>
              <a:t>action, </a:t>
            </a:r>
            <a:r>
              <a:rPr sz="1200" spc="-20" dirty="0">
                <a:latin typeface="Arial"/>
                <a:cs typeface="Arial"/>
              </a:rPr>
              <a:t>hydroxychloroquine </a:t>
            </a:r>
            <a:r>
              <a:rPr sz="1200" spc="-56" dirty="0">
                <a:latin typeface="Arial"/>
                <a:cs typeface="Arial"/>
              </a:rPr>
              <a:t>(HCQ) </a:t>
            </a:r>
            <a:r>
              <a:rPr sz="1200" spc="-92" dirty="0">
                <a:latin typeface="Arial"/>
                <a:cs typeface="Arial"/>
              </a:rPr>
              <a:t>has </a:t>
            </a:r>
            <a:r>
              <a:rPr sz="1200" spc="-56" dirty="0">
                <a:latin typeface="Arial"/>
                <a:cs typeface="Arial"/>
              </a:rPr>
              <a:t>demonstrated </a:t>
            </a:r>
            <a:r>
              <a:rPr sz="1200" spc="-49" dirty="0">
                <a:latin typeface="Arial"/>
                <a:cs typeface="Arial"/>
              </a:rPr>
              <a:t>more </a:t>
            </a:r>
            <a:r>
              <a:rPr sz="1200" spc="-39" dirty="0">
                <a:latin typeface="Arial"/>
                <a:cs typeface="Arial"/>
              </a:rPr>
              <a:t>potent  </a:t>
            </a:r>
            <a:r>
              <a:rPr sz="1200" spc="26" dirty="0">
                <a:latin typeface="Arial"/>
                <a:cs typeface="Arial"/>
              </a:rPr>
              <a:t>in </a:t>
            </a:r>
            <a:r>
              <a:rPr sz="1200" spc="7" dirty="0">
                <a:latin typeface="Arial"/>
                <a:cs typeface="Arial"/>
              </a:rPr>
              <a:t>vitro </a:t>
            </a:r>
            <a:r>
              <a:rPr sz="1200" spc="10" dirty="0">
                <a:latin typeface="Arial"/>
                <a:cs typeface="Arial"/>
              </a:rPr>
              <a:t>inhibition </a:t>
            </a:r>
            <a:r>
              <a:rPr sz="1200" spc="-23" dirty="0">
                <a:latin typeface="Arial"/>
                <a:cs typeface="Arial"/>
              </a:rPr>
              <a:t>of </a:t>
            </a:r>
            <a:r>
              <a:rPr sz="1200" spc="-82" dirty="0">
                <a:latin typeface="Arial"/>
                <a:cs typeface="Arial"/>
              </a:rPr>
              <a:t>SARS-CoV-2 </a:t>
            </a:r>
            <a:r>
              <a:rPr sz="1200" spc="-13" dirty="0">
                <a:latin typeface="Arial"/>
                <a:cs typeface="Arial"/>
              </a:rPr>
              <a:t>virus </a:t>
            </a:r>
            <a:r>
              <a:rPr sz="1200" spc="-56" dirty="0">
                <a:latin typeface="Arial"/>
                <a:cs typeface="Arial"/>
              </a:rPr>
              <a:t>compared </a:t>
            </a:r>
            <a:r>
              <a:rPr sz="1200" spc="-33" dirty="0">
                <a:latin typeface="Arial"/>
                <a:cs typeface="Arial"/>
              </a:rPr>
              <a:t>to</a:t>
            </a:r>
            <a:r>
              <a:rPr sz="1200" spc="-131" dirty="0">
                <a:latin typeface="Arial"/>
                <a:cs typeface="Arial"/>
              </a:rPr>
              <a:t> </a:t>
            </a:r>
            <a:r>
              <a:rPr sz="1200" spc="-30" dirty="0">
                <a:latin typeface="Arial"/>
                <a:cs typeface="Arial"/>
              </a:rPr>
              <a:t>chloroquine.</a:t>
            </a:r>
            <a:endParaRPr sz="1200">
              <a:latin typeface="Arial"/>
              <a:cs typeface="Arial"/>
            </a:endParaRPr>
          </a:p>
          <a:p>
            <a:pPr marL="195010" indent="-187092" algn="just">
              <a:spcBef>
                <a:spcPts val="709"/>
              </a:spcBef>
              <a:buFont typeface="Wingdings"/>
              <a:buChar char=""/>
              <a:tabLst>
                <a:tab pos="195426" algn="l"/>
              </a:tabLst>
            </a:pPr>
            <a:r>
              <a:rPr sz="1200" spc="-43" dirty="0">
                <a:latin typeface="Arial"/>
                <a:cs typeface="Arial"/>
              </a:rPr>
              <a:t>Its </a:t>
            </a:r>
            <a:r>
              <a:rPr sz="1200" spc="-26" dirty="0">
                <a:latin typeface="Arial"/>
                <a:cs typeface="Arial"/>
              </a:rPr>
              <a:t>fewer </a:t>
            </a:r>
            <a:r>
              <a:rPr sz="1200" spc="-72" dirty="0">
                <a:latin typeface="Arial"/>
                <a:cs typeface="Arial"/>
              </a:rPr>
              <a:t>side </a:t>
            </a:r>
            <a:r>
              <a:rPr sz="1200" spc="-62" dirty="0">
                <a:latin typeface="Arial"/>
                <a:cs typeface="Arial"/>
              </a:rPr>
              <a:t>effects, </a:t>
            </a:r>
            <a:r>
              <a:rPr sz="1200" spc="-66" dirty="0">
                <a:latin typeface="Arial"/>
                <a:cs typeface="Arial"/>
              </a:rPr>
              <a:t>safety </a:t>
            </a:r>
            <a:r>
              <a:rPr sz="1200" spc="26" dirty="0">
                <a:latin typeface="Arial"/>
                <a:cs typeface="Arial"/>
              </a:rPr>
              <a:t>in </a:t>
            </a:r>
            <a:r>
              <a:rPr sz="1200" spc="-46" dirty="0">
                <a:latin typeface="Arial"/>
                <a:cs typeface="Arial"/>
              </a:rPr>
              <a:t>pregnancy </a:t>
            </a:r>
            <a:r>
              <a:rPr sz="1200" spc="-52" dirty="0">
                <a:latin typeface="Arial"/>
                <a:cs typeface="Arial"/>
              </a:rPr>
              <a:t>and </a:t>
            </a:r>
            <a:r>
              <a:rPr sz="1200" spc="-46" dirty="0">
                <a:latin typeface="Arial"/>
                <a:cs typeface="Arial"/>
              </a:rPr>
              <a:t>inexpensive </a:t>
            </a:r>
            <a:r>
              <a:rPr sz="1200" spc="-33" dirty="0">
                <a:latin typeface="Arial"/>
                <a:cs typeface="Arial"/>
              </a:rPr>
              <a:t>nature </a:t>
            </a:r>
            <a:r>
              <a:rPr sz="1200" spc="-92" dirty="0">
                <a:latin typeface="Arial"/>
                <a:cs typeface="Arial"/>
              </a:rPr>
              <a:t>makes </a:t>
            </a:r>
            <a:r>
              <a:rPr sz="1200" spc="36" dirty="0">
                <a:latin typeface="Arial"/>
                <a:cs typeface="Arial"/>
              </a:rPr>
              <a:t>it </a:t>
            </a:r>
            <a:r>
              <a:rPr sz="1200" spc="-49" dirty="0">
                <a:latin typeface="Arial"/>
                <a:cs typeface="Arial"/>
              </a:rPr>
              <a:t>more </a:t>
            </a:r>
            <a:r>
              <a:rPr sz="1200" spc="-39" dirty="0">
                <a:latin typeface="Arial"/>
                <a:cs typeface="Arial"/>
              </a:rPr>
              <a:t>preferable </a:t>
            </a:r>
            <a:r>
              <a:rPr sz="1200" spc="-33" dirty="0">
                <a:latin typeface="Arial"/>
                <a:cs typeface="Arial"/>
              </a:rPr>
              <a:t>to</a:t>
            </a:r>
            <a:r>
              <a:rPr sz="1200" spc="46" dirty="0">
                <a:latin typeface="Arial"/>
                <a:cs typeface="Arial"/>
              </a:rPr>
              <a:t> </a:t>
            </a:r>
            <a:r>
              <a:rPr sz="1200" spc="-23" dirty="0">
                <a:latin typeface="Arial"/>
                <a:cs typeface="Arial"/>
              </a:rPr>
              <a:t>chloroquine</a:t>
            </a:r>
            <a:endParaRPr sz="1200">
              <a:latin typeface="Arial"/>
              <a:cs typeface="Arial"/>
            </a:endParaRPr>
          </a:p>
          <a:p>
            <a:pPr marL="195010" marR="4584" indent="-187092" algn="just">
              <a:lnSpc>
                <a:spcPct val="150000"/>
              </a:lnSpc>
              <a:buFont typeface="Wingdings"/>
              <a:buChar char=""/>
              <a:tabLst>
                <a:tab pos="195426" algn="l"/>
              </a:tabLst>
            </a:pPr>
            <a:r>
              <a:rPr sz="1200" spc="33" dirty="0">
                <a:latin typeface="Arial"/>
                <a:cs typeface="Arial"/>
              </a:rPr>
              <a:t>If </a:t>
            </a:r>
            <a:r>
              <a:rPr sz="1200" spc="-75" dirty="0">
                <a:latin typeface="Arial"/>
                <a:cs typeface="Arial"/>
              </a:rPr>
              <a:t>chosen </a:t>
            </a:r>
            <a:r>
              <a:rPr sz="1200" spc="13" dirty="0">
                <a:latin typeface="Arial"/>
                <a:cs typeface="Arial"/>
              </a:rPr>
              <a:t>for </a:t>
            </a:r>
            <a:r>
              <a:rPr sz="1200" spc="-46" dirty="0">
                <a:latin typeface="Arial"/>
                <a:cs typeface="Arial"/>
              </a:rPr>
              <a:t>the </a:t>
            </a:r>
            <a:r>
              <a:rPr sz="1200" spc="-36" dirty="0">
                <a:latin typeface="Arial"/>
                <a:cs typeface="Arial"/>
              </a:rPr>
              <a:t>treatment </a:t>
            </a:r>
            <a:r>
              <a:rPr sz="1200" spc="-23" dirty="0">
                <a:latin typeface="Arial"/>
                <a:cs typeface="Arial"/>
              </a:rPr>
              <a:t>of confirmed </a:t>
            </a:r>
            <a:r>
              <a:rPr sz="1200" spc="-20" dirty="0">
                <a:latin typeface="Arial"/>
                <a:cs typeface="Arial"/>
              </a:rPr>
              <a:t>COVID-19, </a:t>
            </a:r>
            <a:r>
              <a:rPr sz="1200" spc="-46" dirty="0">
                <a:latin typeface="Arial"/>
                <a:cs typeface="Arial"/>
              </a:rPr>
              <a:t>the </a:t>
            </a:r>
            <a:r>
              <a:rPr sz="1200" spc="-108" dirty="0">
                <a:latin typeface="Arial"/>
                <a:cs typeface="Arial"/>
              </a:rPr>
              <a:t>dose </a:t>
            </a:r>
            <a:r>
              <a:rPr sz="1200" spc="-23" dirty="0">
                <a:latin typeface="Arial"/>
                <a:cs typeface="Arial"/>
              </a:rPr>
              <a:t>of </a:t>
            </a:r>
            <a:r>
              <a:rPr sz="1200" spc="-79" dirty="0">
                <a:latin typeface="Arial"/>
                <a:cs typeface="Arial"/>
              </a:rPr>
              <a:t>HCQ </a:t>
            </a:r>
            <a:r>
              <a:rPr sz="1200" spc="-85" dirty="0">
                <a:latin typeface="Arial"/>
                <a:cs typeface="Arial"/>
              </a:rPr>
              <a:t>suggested </a:t>
            </a:r>
            <a:r>
              <a:rPr sz="1200" spc="-52" dirty="0">
                <a:latin typeface="Arial"/>
                <a:cs typeface="Arial"/>
              </a:rPr>
              <a:t>is </a:t>
            </a:r>
            <a:r>
              <a:rPr sz="1200" spc="-7" dirty="0">
                <a:latin typeface="Arial"/>
                <a:cs typeface="Arial"/>
              </a:rPr>
              <a:t>400 </a:t>
            </a:r>
            <a:r>
              <a:rPr sz="1200" spc="-56" dirty="0">
                <a:latin typeface="Arial"/>
                <a:cs typeface="Arial"/>
              </a:rPr>
              <a:t>mg </a:t>
            </a:r>
            <a:r>
              <a:rPr sz="1200" spc="-20" dirty="0">
                <a:latin typeface="Arial"/>
                <a:cs typeface="Arial"/>
              </a:rPr>
              <a:t>twice </a:t>
            </a:r>
            <a:r>
              <a:rPr sz="1200" spc="-105" dirty="0">
                <a:latin typeface="Arial"/>
                <a:cs typeface="Arial"/>
              </a:rPr>
              <a:t>a </a:t>
            </a:r>
            <a:r>
              <a:rPr sz="1200" spc="-62" dirty="0">
                <a:latin typeface="Arial"/>
                <a:cs typeface="Arial"/>
              </a:rPr>
              <a:t>day </a:t>
            </a:r>
            <a:r>
              <a:rPr sz="1200" spc="-33" dirty="0">
                <a:latin typeface="Arial"/>
                <a:cs typeface="Arial"/>
              </a:rPr>
              <a:t>(bd) </a:t>
            </a:r>
            <a:r>
              <a:rPr sz="1200" spc="10" dirty="0">
                <a:latin typeface="Arial"/>
                <a:cs typeface="Arial"/>
              </a:rPr>
              <a:t>for </a:t>
            </a:r>
            <a:r>
              <a:rPr sz="1200" spc="-79" dirty="0">
                <a:latin typeface="Arial"/>
                <a:cs typeface="Arial"/>
              </a:rPr>
              <a:t>one  </a:t>
            </a:r>
            <a:r>
              <a:rPr sz="1200" spc="-66" dirty="0">
                <a:latin typeface="Arial"/>
                <a:cs typeface="Arial"/>
              </a:rPr>
              <a:t>day </a:t>
            </a:r>
            <a:r>
              <a:rPr sz="1200" spc="-20" dirty="0">
                <a:latin typeface="Arial"/>
                <a:cs typeface="Arial"/>
              </a:rPr>
              <a:t>followed </a:t>
            </a:r>
            <a:r>
              <a:rPr sz="1200" spc="-46" dirty="0">
                <a:latin typeface="Arial"/>
                <a:cs typeface="Arial"/>
              </a:rPr>
              <a:t>by </a:t>
            </a:r>
            <a:r>
              <a:rPr sz="1200" spc="-7" dirty="0">
                <a:latin typeface="Arial"/>
                <a:cs typeface="Arial"/>
              </a:rPr>
              <a:t>200 </a:t>
            </a:r>
            <a:r>
              <a:rPr sz="1200" spc="-56" dirty="0">
                <a:latin typeface="Arial"/>
                <a:cs typeface="Arial"/>
              </a:rPr>
              <a:t>mg </a:t>
            </a:r>
            <a:r>
              <a:rPr sz="1200" spc="-33" dirty="0">
                <a:latin typeface="Arial"/>
                <a:cs typeface="Arial"/>
              </a:rPr>
              <a:t>(bd) </a:t>
            </a:r>
            <a:r>
              <a:rPr sz="1200" spc="10" dirty="0">
                <a:latin typeface="Arial"/>
                <a:cs typeface="Arial"/>
              </a:rPr>
              <a:t>for </a:t>
            </a:r>
            <a:r>
              <a:rPr sz="1200" spc="33" dirty="0">
                <a:latin typeface="Arial"/>
                <a:cs typeface="Arial"/>
              </a:rPr>
              <a:t>5-10</a:t>
            </a:r>
            <a:r>
              <a:rPr sz="1200" spc="-98" dirty="0">
                <a:latin typeface="Arial"/>
                <a:cs typeface="Arial"/>
              </a:rPr>
              <a:t> </a:t>
            </a:r>
            <a:r>
              <a:rPr sz="1200" spc="-89" dirty="0">
                <a:latin typeface="Arial"/>
                <a:cs typeface="Arial"/>
              </a:rPr>
              <a:t>days.</a:t>
            </a:r>
            <a:endParaRPr sz="1200">
              <a:latin typeface="Arial"/>
              <a:cs typeface="Arial"/>
            </a:endParaRPr>
          </a:p>
          <a:p>
            <a:pPr marL="195010" indent="-187092" algn="just">
              <a:spcBef>
                <a:spcPts val="709"/>
              </a:spcBef>
              <a:buFont typeface="Wingdings"/>
              <a:buChar char=""/>
              <a:tabLst>
                <a:tab pos="195426" algn="l"/>
              </a:tabLst>
            </a:pPr>
            <a:r>
              <a:rPr sz="1200" spc="-131" dirty="0">
                <a:latin typeface="Arial"/>
                <a:cs typeface="Arial"/>
              </a:rPr>
              <a:t>ADRS: </a:t>
            </a:r>
            <a:r>
              <a:rPr sz="1200" spc="-95" dirty="0">
                <a:latin typeface="Arial"/>
                <a:cs typeface="Arial"/>
              </a:rPr>
              <a:t>Nausea, </a:t>
            </a:r>
            <a:r>
              <a:rPr sz="1200" spc="-20" dirty="0">
                <a:latin typeface="Arial"/>
                <a:cs typeface="Arial"/>
              </a:rPr>
              <a:t>vomiting, </a:t>
            </a:r>
            <a:r>
              <a:rPr sz="1200" spc="-85" dirty="0">
                <a:latin typeface="Arial"/>
                <a:cs typeface="Arial"/>
              </a:rPr>
              <a:t>loss </a:t>
            </a:r>
            <a:r>
              <a:rPr sz="1200" spc="-23" dirty="0">
                <a:latin typeface="Arial"/>
                <a:cs typeface="Arial"/>
              </a:rPr>
              <a:t>of </a:t>
            </a:r>
            <a:r>
              <a:rPr sz="1200" spc="-49" dirty="0">
                <a:latin typeface="Arial"/>
                <a:cs typeface="Arial"/>
              </a:rPr>
              <a:t>appetite, </a:t>
            </a:r>
            <a:r>
              <a:rPr sz="1200" spc="-33" dirty="0">
                <a:latin typeface="Arial"/>
                <a:cs typeface="Arial"/>
              </a:rPr>
              <a:t>diarrhea, </a:t>
            </a:r>
            <a:r>
              <a:rPr sz="1200" spc="-62" dirty="0">
                <a:latin typeface="Arial"/>
                <a:cs typeface="Arial"/>
              </a:rPr>
              <a:t>dizziness, </a:t>
            </a:r>
            <a:r>
              <a:rPr sz="1200" spc="-7">
                <a:latin typeface="Arial"/>
                <a:cs typeface="Arial"/>
              </a:rPr>
              <a:t>or</a:t>
            </a:r>
            <a:r>
              <a:rPr sz="1200" spc="-26">
                <a:latin typeface="Arial"/>
                <a:cs typeface="Arial"/>
              </a:rPr>
              <a:t> </a:t>
            </a:r>
            <a:r>
              <a:rPr sz="1200" spc="-79" smtClean="0">
                <a:latin typeface="Arial"/>
                <a:cs typeface="Arial"/>
              </a:rPr>
              <a:t>headache</a:t>
            </a:r>
            <a:endParaRPr lang="en-IN" sz="1200" spc="-79" dirty="0" smtClean="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718109" y="289307"/>
            <a:ext cx="7923371" cy="608580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 marR="3333">
              <a:lnSpc>
                <a:spcPct val="150000"/>
              </a:lnSpc>
              <a:spcBef>
                <a:spcPts val="66"/>
              </a:spcBef>
            </a:pPr>
            <a:r>
              <a:rPr sz="1300" spc="-33" dirty="0">
                <a:solidFill>
                  <a:srgbClr val="00AF50"/>
                </a:solidFill>
                <a:latin typeface="Arial"/>
                <a:cs typeface="Arial"/>
              </a:rPr>
              <a:t>At </a:t>
            </a:r>
            <a:r>
              <a:rPr sz="1300" spc="-69" dirty="0">
                <a:solidFill>
                  <a:srgbClr val="00AF50"/>
                </a:solidFill>
                <a:latin typeface="Arial"/>
                <a:cs typeface="Arial"/>
              </a:rPr>
              <a:t>present, </a:t>
            </a:r>
            <a:r>
              <a:rPr sz="1300" spc="-49" dirty="0">
                <a:solidFill>
                  <a:srgbClr val="00AF50"/>
                </a:solidFill>
                <a:latin typeface="Arial"/>
                <a:cs typeface="Arial"/>
              </a:rPr>
              <a:t>the </a:t>
            </a:r>
            <a:r>
              <a:rPr sz="1300" spc="-23" dirty="0">
                <a:solidFill>
                  <a:srgbClr val="00AF50"/>
                </a:solidFill>
                <a:latin typeface="Arial"/>
                <a:cs typeface="Arial"/>
              </a:rPr>
              <a:t>role of </a:t>
            </a:r>
            <a:r>
              <a:rPr sz="1300" spc="-43" dirty="0">
                <a:solidFill>
                  <a:srgbClr val="00AF50"/>
                </a:solidFill>
                <a:latin typeface="Arial"/>
                <a:cs typeface="Arial"/>
              </a:rPr>
              <a:t>specific </a:t>
            </a:r>
            <a:r>
              <a:rPr sz="1300" dirty="0">
                <a:solidFill>
                  <a:srgbClr val="00AF50"/>
                </a:solidFill>
                <a:latin typeface="Arial"/>
                <a:cs typeface="Arial"/>
              </a:rPr>
              <a:t>antiviral </a:t>
            </a:r>
            <a:r>
              <a:rPr sz="1300" spc="-39" dirty="0">
                <a:solidFill>
                  <a:srgbClr val="00AF50"/>
                </a:solidFill>
                <a:latin typeface="Arial"/>
                <a:cs typeface="Arial"/>
              </a:rPr>
              <a:t>medication </a:t>
            </a:r>
            <a:r>
              <a:rPr sz="1300" spc="-59" dirty="0">
                <a:solidFill>
                  <a:srgbClr val="00AF50"/>
                </a:solidFill>
                <a:latin typeface="Arial"/>
                <a:cs typeface="Arial"/>
              </a:rPr>
              <a:t>is </a:t>
            </a:r>
            <a:r>
              <a:rPr sz="1300" spc="-49" dirty="0">
                <a:solidFill>
                  <a:srgbClr val="00AF50"/>
                </a:solidFill>
                <a:latin typeface="Arial"/>
                <a:cs typeface="Arial"/>
              </a:rPr>
              <a:t>at </a:t>
            </a:r>
            <a:r>
              <a:rPr sz="1300" spc="-98" dirty="0">
                <a:solidFill>
                  <a:srgbClr val="00AF50"/>
                </a:solidFill>
                <a:latin typeface="Arial"/>
                <a:cs typeface="Arial"/>
              </a:rPr>
              <a:t>best </a:t>
            </a:r>
            <a:r>
              <a:rPr sz="1300" spc="-33" dirty="0">
                <a:solidFill>
                  <a:srgbClr val="00AF50"/>
                </a:solidFill>
                <a:latin typeface="Arial"/>
                <a:cs typeface="Arial"/>
              </a:rPr>
              <a:t>adjunctive </a:t>
            </a:r>
            <a:r>
              <a:rPr sz="1300" spc="30" dirty="0">
                <a:solidFill>
                  <a:srgbClr val="00AF50"/>
                </a:solidFill>
                <a:latin typeface="Arial"/>
                <a:cs typeface="Arial"/>
              </a:rPr>
              <a:t>in </a:t>
            </a:r>
            <a:r>
              <a:rPr sz="1300" spc="-43" dirty="0">
                <a:solidFill>
                  <a:srgbClr val="00AF50"/>
                </a:solidFill>
                <a:latin typeface="Arial"/>
                <a:cs typeface="Arial"/>
              </a:rPr>
              <a:t>nature. </a:t>
            </a:r>
            <a:r>
              <a:rPr sz="1300" spc="-92" dirty="0">
                <a:solidFill>
                  <a:srgbClr val="00AF50"/>
                </a:solidFill>
                <a:latin typeface="Arial"/>
                <a:cs typeface="Arial"/>
              </a:rPr>
              <a:t>The </a:t>
            </a:r>
            <a:r>
              <a:rPr sz="1300" dirty="0">
                <a:solidFill>
                  <a:srgbClr val="00AF50"/>
                </a:solidFill>
                <a:latin typeface="Arial"/>
                <a:cs typeface="Arial"/>
              </a:rPr>
              <a:t>following</a:t>
            </a:r>
            <a:r>
              <a:rPr sz="1300" spc="-164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300" spc="-46" dirty="0">
                <a:solidFill>
                  <a:srgbClr val="00AF50"/>
                </a:solidFill>
                <a:latin typeface="Arial"/>
                <a:cs typeface="Arial"/>
              </a:rPr>
              <a:t>drugs  </a:t>
            </a:r>
            <a:r>
              <a:rPr sz="1300" spc="-79" dirty="0">
                <a:solidFill>
                  <a:srgbClr val="00AF50"/>
                </a:solidFill>
                <a:latin typeface="Arial"/>
                <a:cs typeface="Arial"/>
              </a:rPr>
              <a:t>have </a:t>
            </a:r>
            <a:r>
              <a:rPr sz="1300" spc="-49" dirty="0">
                <a:solidFill>
                  <a:srgbClr val="00AF50"/>
                </a:solidFill>
                <a:latin typeface="Arial"/>
                <a:cs typeface="Arial"/>
              </a:rPr>
              <a:t>shown </a:t>
            </a:r>
            <a:r>
              <a:rPr sz="1300" spc="-115" dirty="0">
                <a:solidFill>
                  <a:srgbClr val="00AF50"/>
                </a:solidFill>
                <a:latin typeface="Arial"/>
                <a:cs typeface="Arial"/>
              </a:rPr>
              <a:t>some </a:t>
            </a:r>
            <a:r>
              <a:rPr sz="1300" spc="-52" dirty="0">
                <a:solidFill>
                  <a:srgbClr val="00AF50"/>
                </a:solidFill>
                <a:latin typeface="Arial"/>
                <a:cs typeface="Arial"/>
              </a:rPr>
              <a:t>promise </a:t>
            </a:r>
            <a:r>
              <a:rPr sz="1300" spc="13" dirty="0">
                <a:solidFill>
                  <a:srgbClr val="00AF50"/>
                </a:solidFill>
                <a:latin typeface="Arial"/>
                <a:cs typeface="Arial"/>
              </a:rPr>
              <a:t>for </a:t>
            </a:r>
            <a:r>
              <a:rPr sz="1300" spc="-49" dirty="0">
                <a:solidFill>
                  <a:srgbClr val="00AF50"/>
                </a:solidFill>
                <a:latin typeface="Arial"/>
                <a:cs typeface="Arial"/>
              </a:rPr>
              <a:t>the </a:t>
            </a:r>
            <a:r>
              <a:rPr sz="1300" spc="-72" dirty="0">
                <a:solidFill>
                  <a:srgbClr val="00AF50"/>
                </a:solidFill>
                <a:latin typeface="Arial"/>
                <a:cs typeface="Arial"/>
              </a:rPr>
              <a:t>management </a:t>
            </a:r>
            <a:r>
              <a:rPr sz="1300" spc="-23" dirty="0">
                <a:solidFill>
                  <a:srgbClr val="00AF50"/>
                </a:solidFill>
                <a:latin typeface="Arial"/>
                <a:cs typeface="Arial"/>
              </a:rPr>
              <a:t>of</a:t>
            </a:r>
            <a:r>
              <a:rPr sz="1300" spc="-66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300" spc="-13" dirty="0">
                <a:solidFill>
                  <a:srgbClr val="00AF50"/>
                </a:solidFill>
                <a:latin typeface="Arial"/>
                <a:cs typeface="Arial"/>
              </a:rPr>
              <a:t>COVID-19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323" y="1232725"/>
            <a:ext cx="342900" cy="14230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4053" y="113214"/>
            <a:ext cx="8361521" cy="5072294"/>
          </a:xfrm>
          <a:prstGeom prst="rect">
            <a:avLst/>
          </a:prstGeom>
        </p:spPr>
        <p:txBody>
          <a:bodyPr vert="horz" wrap="square" lIns="0" tIns="108339" rIns="0" bIns="0" rtlCol="0">
            <a:spAutoFit/>
          </a:bodyPr>
          <a:lstStyle/>
          <a:p>
            <a:pPr marL="8334">
              <a:spcBef>
                <a:spcPts val="853"/>
              </a:spcBef>
            </a:pPr>
            <a:endParaRPr lang="en-IN" sz="1300" spc="-3" dirty="0" smtClean="0">
              <a:solidFill>
                <a:srgbClr val="FF0000"/>
              </a:solidFill>
              <a:latin typeface="Georgia"/>
              <a:cs typeface="Georgia"/>
            </a:endParaRPr>
          </a:p>
          <a:p>
            <a:pPr marL="8334">
              <a:spcBef>
                <a:spcPts val="853"/>
              </a:spcBef>
            </a:pPr>
            <a:endParaRPr lang="en-IN" sz="1300" spc="-3" dirty="0" smtClean="0">
              <a:solidFill>
                <a:srgbClr val="FF0000"/>
              </a:solidFill>
              <a:latin typeface="Georgia"/>
              <a:cs typeface="Georgia"/>
            </a:endParaRPr>
          </a:p>
          <a:p>
            <a:pPr marL="8334">
              <a:spcBef>
                <a:spcPts val="853"/>
              </a:spcBef>
            </a:pPr>
            <a:r>
              <a:rPr sz="1300" spc="-3" smtClean="0">
                <a:solidFill>
                  <a:srgbClr val="FF0000"/>
                </a:solidFill>
                <a:latin typeface="Georgia"/>
                <a:cs typeface="Georgia"/>
              </a:rPr>
              <a:t>2</a:t>
            </a:r>
            <a:r>
              <a:rPr sz="1300" spc="-3" dirty="0">
                <a:solidFill>
                  <a:srgbClr val="FF0000"/>
                </a:solidFill>
                <a:latin typeface="Georgia"/>
                <a:cs typeface="Georgia"/>
              </a:rPr>
              <a:t>.</a:t>
            </a:r>
            <a:r>
              <a:rPr sz="1300" spc="-7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300" dirty="0">
                <a:solidFill>
                  <a:srgbClr val="FF0000"/>
                </a:solidFill>
                <a:latin typeface="Georgia"/>
                <a:cs typeface="Georgia"/>
              </a:rPr>
              <a:t>Lopinavir/ritonavir:</a:t>
            </a:r>
            <a:endParaRPr sz="1300">
              <a:latin typeface="Georgia"/>
              <a:cs typeface="Georgia"/>
            </a:endParaRPr>
          </a:p>
          <a:p>
            <a:pPr marL="233345" marR="4167" indent="-225428">
              <a:lnSpc>
                <a:spcPct val="150000"/>
              </a:lnSpc>
              <a:buSzPct val="60000"/>
              <a:buFont typeface="Wingdings"/>
              <a:buChar char=""/>
              <a:tabLst>
                <a:tab pos="232928" algn="l"/>
                <a:tab pos="233761" algn="l"/>
              </a:tabLst>
            </a:pPr>
            <a:r>
              <a:rPr sz="1300" dirty="0">
                <a:latin typeface="Georgia"/>
                <a:cs typeface="Georgia"/>
              </a:rPr>
              <a:t>A </a:t>
            </a:r>
            <a:r>
              <a:rPr sz="1300" spc="-3" dirty="0">
                <a:latin typeface="Georgia"/>
                <a:cs typeface="Georgia"/>
              </a:rPr>
              <a:t>boosted protease inhibitor </a:t>
            </a:r>
            <a:r>
              <a:rPr sz="1300" dirty="0">
                <a:latin typeface="Georgia"/>
                <a:cs typeface="Georgia"/>
              </a:rPr>
              <a:t>combination, </a:t>
            </a:r>
            <a:r>
              <a:rPr sz="1300" spc="-3" dirty="0">
                <a:latin typeface="Georgia"/>
                <a:cs typeface="Georgia"/>
              </a:rPr>
              <a:t>while commonly used </a:t>
            </a:r>
            <a:r>
              <a:rPr sz="1300" dirty="0">
                <a:latin typeface="Georgia"/>
                <a:cs typeface="Georgia"/>
              </a:rPr>
              <a:t>in </a:t>
            </a:r>
            <a:r>
              <a:rPr sz="1300" spc="-3" dirty="0">
                <a:latin typeface="Georgia"/>
                <a:cs typeface="Georgia"/>
              </a:rPr>
              <a:t>the treatment of </a:t>
            </a:r>
            <a:r>
              <a:rPr sz="1300" spc="-7" dirty="0">
                <a:latin typeface="Georgia"/>
                <a:cs typeface="Georgia"/>
              </a:rPr>
              <a:t>HIV-1  </a:t>
            </a:r>
            <a:r>
              <a:rPr sz="1300" dirty="0">
                <a:latin typeface="Georgia"/>
                <a:cs typeface="Georgia"/>
              </a:rPr>
              <a:t>infection, </a:t>
            </a:r>
            <a:r>
              <a:rPr sz="1300" spc="-3" dirty="0">
                <a:latin typeface="Georgia"/>
                <a:cs typeface="Georgia"/>
              </a:rPr>
              <a:t>came </a:t>
            </a:r>
            <a:r>
              <a:rPr sz="1300" dirty="0">
                <a:latin typeface="Georgia"/>
                <a:cs typeface="Georgia"/>
              </a:rPr>
              <a:t>into </a:t>
            </a:r>
            <a:r>
              <a:rPr sz="1300" spc="-3" dirty="0">
                <a:latin typeface="Georgia"/>
                <a:cs typeface="Georgia"/>
              </a:rPr>
              <a:t>spotlight during the SARS </a:t>
            </a:r>
            <a:r>
              <a:rPr sz="1300" dirty="0">
                <a:latin typeface="Georgia"/>
                <a:cs typeface="Georgia"/>
              </a:rPr>
              <a:t>outbreak in</a:t>
            </a:r>
            <a:r>
              <a:rPr sz="1300" spc="-30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2003</a:t>
            </a:r>
            <a:endParaRPr sz="1300">
              <a:latin typeface="Georgia"/>
              <a:cs typeface="Georgia"/>
            </a:endParaRPr>
          </a:p>
          <a:p>
            <a:pPr marL="233345" marR="3333" indent="-225428">
              <a:lnSpc>
                <a:spcPct val="150000"/>
              </a:lnSpc>
              <a:buSzPct val="60000"/>
              <a:buFont typeface="Wingdings"/>
              <a:buChar char=""/>
              <a:tabLst>
                <a:tab pos="232928" algn="l"/>
                <a:tab pos="233761" algn="l"/>
              </a:tabLst>
            </a:pPr>
            <a:r>
              <a:rPr sz="1300" spc="-3" dirty="0">
                <a:latin typeface="Georgia"/>
                <a:cs typeface="Georgia"/>
              </a:rPr>
              <a:t>the lopinavir arm had numerically lesser deaths </a:t>
            </a:r>
            <a:r>
              <a:rPr sz="1300" dirty="0">
                <a:latin typeface="Georgia"/>
                <a:cs typeface="Georgia"/>
              </a:rPr>
              <a:t>and ventilator </a:t>
            </a:r>
            <a:r>
              <a:rPr sz="1300" spc="-3" dirty="0">
                <a:latin typeface="Georgia"/>
                <a:cs typeface="Georgia"/>
              </a:rPr>
              <a:t>days. However, the drug </a:t>
            </a:r>
            <a:r>
              <a:rPr sz="1300" dirty="0">
                <a:latin typeface="Georgia"/>
                <a:cs typeface="Georgia"/>
              </a:rPr>
              <a:t>did not  reduce </a:t>
            </a:r>
            <a:r>
              <a:rPr sz="1300" spc="-3" dirty="0">
                <a:latin typeface="Georgia"/>
                <a:cs typeface="Georgia"/>
              </a:rPr>
              <a:t>the viral loads when compared </a:t>
            </a:r>
            <a:r>
              <a:rPr sz="1300" dirty="0">
                <a:latin typeface="Georgia"/>
                <a:cs typeface="Georgia"/>
              </a:rPr>
              <a:t>to </a:t>
            </a:r>
            <a:r>
              <a:rPr sz="1300" spc="-3" dirty="0">
                <a:latin typeface="Georgia"/>
                <a:cs typeface="Georgia"/>
              </a:rPr>
              <a:t>the </a:t>
            </a:r>
            <a:r>
              <a:rPr sz="1300" dirty="0">
                <a:latin typeface="Georgia"/>
                <a:cs typeface="Georgia"/>
              </a:rPr>
              <a:t>control</a:t>
            </a:r>
            <a:r>
              <a:rPr sz="1300" spc="-3" dirty="0">
                <a:latin typeface="Georgia"/>
                <a:cs typeface="Georgia"/>
              </a:rPr>
              <a:t> arm.</a:t>
            </a:r>
            <a:endParaRPr sz="1300">
              <a:latin typeface="Georgia"/>
              <a:cs typeface="Georgia"/>
            </a:endParaRPr>
          </a:p>
          <a:p>
            <a:pPr marL="233345" indent="-225428">
              <a:spcBef>
                <a:spcPts val="787"/>
              </a:spcBef>
              <a:buSzPct val="60000"/>
              <a:buFont typeface="Wingdings"/>
              <a:buChar char=""/>
              <a:tabLst>
                <a:tab pos="232928" algn="l"/>
                <a:tab pos="233761" algn="l"/>
              </a:tabLst>
            </a:pPr>
            <a:r>
              <a:rPr sz="1300" spc="-3" dirty="0">
                <a:latin typeface="Georgia"/>
                <a:cs typeface="Georgia"/>
              </a:rPr>
              <a:t>The dose used was lopinavir 400 </a:t>
            </a:r>
            <a:r>
              <a:rPr sz="1300" dirty="0">
                <a:latin typeface="Georgia"/>
                <a:cs typeface="Georgia"/>
              </a:rPr>
              <a:t>mg-ritonavir 100 mg </a:t>
            </a:r>
            <a:r>
              <a:rPr sz="1300" spc="-3" dirty="0">
                <a:latin typeface="Georgia"/>
                <a:cs typeface="Georgia"/>
              </a:rPr>
              <a:t>twice </a:t>
            </a:r>
            <a:r>
              <a:rPr sz="1300" dirty="0">
                <a:latin typeface="Georgia"/>
                <a:cs typeface="Georgia"/>
              </a:rPr>
              <a:t>a </a:t>
            </a:r>
            <a:r>
              <a:rPr sz="1300" spc="-3" dirty="0">
                <a:latin typeface="Georgia"/>
                <a:cs typeface="Georgia"/>
              </a:rPr>
              <a:t>day for </a:t>
            </a:r>
            <a:r>
              <a:rPr sz="1300" dirty="0">
                <a:latin typeface="Georgia"/>
                <a:cs typeface="Georgia"/>
              </a:rPr>
              <a:t>14</a:t>
            </a:r>
            <a:r>
              <a:rPr sz="1300" spc="3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days</a:t>
            </a:r>
            <a:endParaRPr sz="13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500">
              <a:latin typeface="Georgia"/>
              <a:cs typeface="Georgia"/>
            </a:endParaRPr>
          </a:p>
          <a:p>
            <a:pPr>
              <a:spcBef>
                <a:spcPts val="20"/>
              </a:spcBef>
            </a:pPr>
            <a:endParaRPr lang="en-IN" sz="1200" dirty="0" smtClean="0">
              <a:latin typeface="Georgia"/>
              <a:cs typeface="Georgia"/>
            </a:endParaRPr>
          </a:p>
          <a:p>
            <a:pPr>
              <a:spcBef>
                <a:spcPts val="20"/>
              </a:spcBef>
            </a:pPr>
            <a:endParaRPr lang="en-IN" sz="1200" dirty="0" smtClean="0">
              <a:latin typeface="Georgia"/>
              <a:cs typeface="Georgia"/>
            </a:endParaRPr>
          </a:p>
          <a:p>
            <a:pPr>
              <a:spcBef>
                <a:spcPts val="20"/>
              </a:spcBef>
            </a:pPr>
            <a:endParaRPr lang="en-IN" sz="1200" dirty="0" smtClean="0">
              <a:latin typeface="Georgia"/>
              <a:cs typeface="Georgia"/>
            </a:endParaRPr>
          </a:p>
          <a:p>
            <a:pPr>
              <a:spcBef>
                <a:spcPts val="20"/>
              </a:spcBef>
            </a:pPr>
            <a:endParaRPr lang="en-IN" sz="1200" dirty="0" smtClean="0">
              <a:latin typeface="Georgia"/>
              <a:cs typeface="Georgia"/>
            </a:endParaRPr>
          </a:p>
          <a:p>
            <a:pPr>
              <a:spcBef>
                <a:spcPts val="20"/>
              </a:spcBef>
            </a:pPr>
            <a:endParaRPr lang="en-IN" sz="1200" dirty="0" smtClean="0">
              <a:latin typeface="Georgia"/>
              <a:cs typeface="Georgia"/>
            </a:endParaRPr>
          </a:p>
          <a:p>
            <a:pPr>
              <a:spcBef>
                <a:spcPts val="20"/>
              </a:spcBef>
            </a:pPr>
            <a:endParaRPr lang="en-IN" sz="1200" dirty="0" smtClean="0">
              <a:latin typeface="Georgia"/>
              <a:cs typeface="Georgia"/>
            </a:endParaRPr>
          </a:p>
          <a:p>
            <a:pPr marL="8334"/>
            <a:r>
              <a:rPr sz="1300" spc="-3" smtClean="0">
                <a:solidFill>
                  <a:srgbClr val="FF0000"/>
                </a:solidFill>
                <a:latin typeface="Georgia"/>
                <a:cs typeface="Georgia"/>
              </a:rPr>
              <a:t>3</a:t>
            </a:r>
            <a:r>
              <a:rPr sz="1300" spc="-3" dirty="0">
                <a:solidFill>
                  <a:srgbClr val="FF0000"/>
                </a:solidFill>
                <a:latin typeface="Georgia"/>
                <a:cs typeface="Georgia"/>
              </a:rPr>
              <a:t>.</a:t>
            </a:r>
            <a:r>
              <a:rPr sz="1300" spc="-7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300" spc="-3" dirty="0">
                <a:solidFill>
                  <a:srgbClr val="FF0000"/>
                </a:solidFill>
                <a:latin typeface="Georgia"/>
                <a:cs typeface="Georgia"/>
              </a:rPr>
              <a:t>Oseltamivir:</a:t>
            </a:r>
            <a:endParaRPr sz="1300">
              <a:latin typeface="Georgia"/>
              <a:cs typeface="Georgia"/>
            </a:endParaRPr>
          </a:p>
          <a:p>
            <a:pPr marL="233345" indent="-225428">
              <a:spcBef>
                <a:spcPts val="787"/>
              </a:spcBef>
              <a:buSzPct val="60000"/>
              <a:buFont typeface="Wingdings"/>
              <a:buChar char=""/>
              <a:tabLst>
                <a:tab pos="232928" algn="l"/>
                <a:tab pos="233761" algn="l"/>
              </a:tabLst>
            </a:pPr>
            <a:r>
              <a:rPr sz="1300" dirty="0">
                <a:latin typeface="Georgia"/>
                <a:cs typeface="Georgia"/>
              </a:rPr>
              <a:t>A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neuroaminidase</a:t>
            </a:r>
            <a:r>
              <a:rPr sz="1300" spc="92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inhibitor,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is</a:t>
            </a:r>
            <a:r>
              <a:rPr sz="1300" spc="95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a</a:t>
            </a:r>
            <a:r>
              <a:rPr sz="1300" spc="92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pivotal</a:t>
            </a:r>
            <a:r>
              <a:rPr sz="1300" spc="82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drug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in</a:t>
            </a:r>
            <a:r>
              <a:rPr sz="1300" spc="98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influenza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management.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It</a:t>
            </a:r>
            <a:r>
              <a:rPr sz="1300" spc="89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has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not</a:t>
            </a:r>
            <a:r>
              <a:rPr sz="1300" spc="92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been</a:t>
            </a:r>
            <a:r>
              <a:rPr sz="1300" spc="92" dirty="0">
                <a:latin typeface="Georgia"/>
                <a:cs typeface="Georgia"/>
              </a:rPr>
              <a:t> </a:t>
            </a:r>
            <a:r>
              <a:rPr sz="1300" spc="-7" dirty="0">
                <a:latin typeface="Georgia"/>
                <a:cs typeface="Georgia"/>
              </a:rPr>
              <a:t>shown</a:t>
            </a:r>
            <a:endParaRPr sz="1300">
              <a:latin typeface="Georgia"/>
              <a:cs typeface="Georgia"/>
            </a:endParaRPr>
          </a:p>
          <a:p>
            <a:pPr marL="233345">
              <a:spcBef>
                <a:spcPts val="787"/>
              </a:spcBef>
            </a:pPr>
            <a:r>
              <a:rPr sz="1300" dirty="0">
                <a:latin typeface="Georgia"/>
                <a:cs typeface="Georgia"/>
              </a:rPr>
              <a:t>to </a:t>
            </a:r>
            <a:r>
              <a:rPr sz="1300" spc="-3" dirty="0">
                <a:latin typeface="Georgia"/>
                <a:cs typeface="Georgia"/>
              </a:rPr>
              <a:t>have </a:t>
            </a:r>
            <a:r>
              <a:rPr sz="1300" dirty="0">
                <a:latin typeface="Georgia"/>
                <a:cs typeface="Georgia"/>
              </a:rPr>
              <a:t>activity </a:t>
            </a:r>
            <a:r>
              <a:rPr sz="1300" spc="-3" dirty="0">
                <a:latin typeface="Georgia"/>
                <a:cs typeface="Georgia"/>
              </a:rPr>
              <a:t>for CoVs </a:t>
            </a:r>
            <a:r>
              <a:rPr sz="1300" dirty="0">
                <a:latin typeface="Georgia"/>
                <a:cs typeface="Georgia"/>
              </a:rPr>
              <a:t>due to </a:t>
            </a:r>
            <a:r>
              <a:rPr sz="1300" spc="-3" dirty="0">
                <a:latin typeface="Georgia"/>
                <a:cs typeface="Georgia"/>
              </a:rPr>
              <a:t>lack </a:t>
            </a:r>
            <a:r>
              <a:rPr sz="1300" dirty="0">
                <a:latin typeface="Georgia"/>
                <a:cs typeface="Georgia"/>
              </a:rPr>
              <a:t>of neuraminidase and is </a:t>
            </a:r>
            <a:r>
              <a:rPr sz="1300" spc="-3" dirty="0">
                <a:latin typeface="Georgia"/>
                <a:cs typeface="Georgia"/>
              </a:rPr>
              <a:t>hence unlikely </a:t>
            </a:r>
            <a:r>
              <a:rPr sz="1300" dirty="0">
                <a:latin typeface="Georgia"/>
                <a:cs typeface="Georgia"/>
              </a:rPr>
              <a:t>to be of</a:t>
            </a:r>
            <a:r>
              <a:rPr sz="1300" spc="3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benefit.</a:t>
            </a:r>
            <a:endParaRPr sz="1300">
              <a:latin typeface="Georgia"/>
              <a:cs typeface="Georgia"/>
            </a:endParaRPr>
          </a:p>
          <a:p>
            <a:pPr marL="233345" marR="3333" indent="-225428">
              <a:lnSpc>
                <a:spcPct val="150000"/>
              </a:lnSpc>
              <a:spcBef>
                <a:spcPts val="3"/>
              </a:spcBef>
              <a:buSzPct val="60000"/>
              <a:buFont typeface="Wingdings"/>
              <a:buChar char=""/>
              <a:tabLst>
                <a:tab pos="232928" algn="l"/>
                <a:tab pos="233761" algn="l"/>
              </a:tabLst>
            </a:pPr>
            <a:r>
              <a:rPr sz="1300" spc="-3" dirty="0">
                <a:latin typeface="Georgia"/>
                <a:cs typeface="Georgia"/>
              </a:rPr>
              <a:t>Though </a:t>
            </a:r>
            <a:r>
              <a:rPr sz="1300" dirty="0">
                <a:latin typeface="Georgia"/>
                <a:cs typeface="Georgia"/>
              </a:rPr>
              <a:t>it </a:t>
            </a:r>
            <a:r>
              <a:rPr sz="1300" spc="-3" dirty="0">
                <a:latin typeface="Georgia"/>
                <a:cs typeface="Georgia"/>
              </a:rPr>
              <a:t>was used </a:t>
            </a:r>
            <a:r>
              <a:rPr sz="1300" dirty="0">
                <a:latin typeface="Georgia"/>
                <a:cs typeface="Georgia"/>
              </a:rPr>
              <a:t>in </a:t>
            </a:r>
            <a:r>
              <a:rPr sz="1300" spc="-3" dirty="0">
                <a:latin typeface="Georgia"/>
                <a:cs typeface="Georgia"/>
              </a:rPr>
              <a:t>the earlier part of the epidemic </a:t>
            </a:r>
            <a:r>
              <a:rPr sz="1300" dirty="0">
                <a:latin typeface="Georgia"/>
                <a:cs typeface="Georgia"/>
              </a:rPr>
              <a:t>in </a:t>
            </a:r>
            <a:r>
              <a:rPr sz="1300" spc="-3" dirty="0">
                <a:latin typeface="Georgia"/>
                <a:cs typeface="Georgia"/>
              </a:rPr>
              <a:t>China, </a:t>
            </a:r>
            <a:r>
              <a:rPr sz="1300" dirty="0">
                <a:latin typeface="Georgia"/>
                <a:cs typeface="Georgia"/>
              </a:rPr>
              <a:t>it </a:t>
            </a:r>
            <a:r>
              <a:rPr sz="1300" spc="3" dirty="0">
                <a:latin typeface="Georgia"/>
                <a:cs typeface="Georgia"/>
              </a:rPr>
              <a:t>is </a:t>
            </a:r>
            <a:r>
              <a:rPr sz="1300" dirty="0">
                <a:latin typeface="Georgia"/>
                <a:cs typeface="Georgia"/>
              </a:rPr>
              <a:t>no </a:t>
            </a:r>
            <a:r>
              <a:rPr sz="1300" spc="-3" dirty="0">
                <a:latin typeface="Georgia"/>
                <a:cs typeface="Georgia"/>
              </a:rPr>
              <a:t>longer </a:t>
            </a:r>
            <a:r>
              <a:rPr sz="1300" dirty="0">
                <a:latin typeface="Georgia"/>
                <a:cs typeface="Georgia"/>
              </a:rPr>
              <a:t>recommended </a:t>
            </a:r>
            <a:r>
              <a:rPr sz="1300" spc="3" dirty="0">
                <a:latin typeface="Georgia"/>
                <a:cs typeface="Georgia"/>
              </a:rPr>
              <a:t>by  </a:t>
            </a:r>
            <a:r>
              <a:rPr sz="1300" dirty="0">
                <a:latin typeface="Georgia"/>
                <a:cs typeface="Georgia"/>
              </a:rPr>
              <a:t>most</a:t>
            </a:r>
            <a:r>
              <a:rPr sz="1300" spc="-13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guidelines</a:t>
            </a:r>
            <a:endParaRPr sz="13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0725" y="0"/>
            <a:ext cx="8362474" cy="5005770"/>
          </a:xfrm>
          <a:prstGeom prst="rect">
            <a:avLst/>
          </a:prstGeom>
        </p:spPr>
        <p:txBody>
          <a:bodyPr vert="horz" wrap="square" lIns="0" tIns="98338" rIns="0" bIns="0" rtlCol="0">
            <a:spAutoFit/>
          </a:bodyPr>
          <a:lstStyle/>
          <a:p>
            <a:pPr marL="8334" algn="just">
              <a:spcBef>
                <a:spcPts val="774"/>
              </a:spcBef>
            </a:pPr>
            <a:endParaRPr lang="en-IN" sz="1200" dirty="0" smtClean="0">
              <a:solidFill>
                <a:srgbClr val="FF0000"/>
              </a:solidFill>
              <a:latin typeface="Georgia"/>
              <a:cs typeface="Georgia"/>
            </a:endParaRPr>
          </a:p>
          <a:p>
            <a:pPr marL="8334" algn="just">
              <a:spcBef>
                <a:spcPts val="774"/>
              </a:spcBef>
            </a:pPr>
            <a:endParaRPr lang="en-IN" sz="1200" dirty="0" smtClean="0">
              <a:solidFill>
                <a:srgbClr val="FF0000"/>
              </a:solidFill>
              <a:latin typeface="Georgia"/>
              <a:cs typeface="Georgia"/>
            </a:endParaRPr>
          </a:p>
          <a:p>
            <a:pPr marL="8334" algn="just">
              <a:spcBef>
                <a:spcPts val="774"/>
              </a:spcBef>
            </a:pPr>
            <a:r>
              <a:rPr sz="1200" smtClean="0">
                <a:solidFill>
                  <a:srgbClr val="FF0000"/>
                </a:solidFill>
                <a:latin typeface="Georgia"/>
                <a:cs typeface="Georgia"/>
              </a:rPr>
              <a:t>4</a:t>
            </a:r>
            <a:r>
              <a:rPr sz="1200" dirty="0">
                <a:solidFill>
                  <a:srgbClr val="FF0000"/>
                </a:solidFill>
                <a:latin typeface="Georgia"/>
                <a:cs typeface="Georgia"/>
              </a:rPr>
              <a:t>.</a:t>
            </a:r>
            <a:r>
              <a:rPr sz="1200" spc="-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200" spc="-3" dirty="0">
                <a:solidFill>
                  <a:srgbClr val="FF0000"/>
                </a:solidFill>
                <a:latin typeface="Georgia"/>
                <a:cs typeface="Georgia"/>
              </a:rPr>
              <a:t>Remdesivir:</a:t>
            </a:r>
            <a:endParaRPr sz="1200">
              <a:latin typeface="Georgia"/>
              <a:cs typeface="Georgia"/>
            </a:endParaRPr>
          </a:p>
          <a:p>
            <a:pPr marL="208344" marR="4167" indent="-200426" algn="just">
              <a:lnSpc>
                <a:spcPct val="150000"/>
              </a:lnSpc>
              <a:buSzPct val="66666"/>
              <a:buFont typeface="Wingdings"/>
              <a:buChar char=""/>
              <a:tabLst>
                <a:tab pos="208760" algn="l"/>
              </a:tabLst>
            </a:pPr>
            <a:r>
              <a:rPr sz="1200" spc="-3" dirty="0">
                <a:latin typeface="Georgia"/>
                <a:cs typeface="Georgia"/>
              </a:rPr>
              <a:t>It </a:t>
            </a:r>
            <a:r>
              <a:rPr sz="1200" dirty="0">
                <a:latin typeface="Georgia"/>
                <a:cs typeface="Georgia"/>
              </a:rPr>
              <a:t>is an adenosine </a:t>
            </a:r>
            <a:r>
              <a:rPr sz="1200" spc="-3" dirty="0">
                <a:latin typeface="Georgia"/>
                <a:cs typeface="Georgia"/>
              </a:rPr>
              <a:t>analogue </a:t>
            </a:r>
            <a:r>
              <a:rPr sz="1200" dirty="0">
                <a:latin typeface="Georgia"/>
                <a:cs typeface="Georgia"/>
              </a:rPr>
              <a:t>and RNA </a:t>
            </a:r>
            <a:r>
              <a:rPr sz="1200" spc="-3" dirty="0">
                <a:latin typeface="Georgia"/>
                <a:cs typeface="Georgia"/>
              </a:rPr>
              <a:t>polymerase blocker, </a:t>
            </a:r>
            <a:r>
              <a:rPr sz="1200" dirty="0">
                <a:latin typeface="Georgia"/>
                <a:cs typeface="Georgia"/>
              </a:rPr>
              <a:t>is a </a:t>
            </a:r>
            <a:r>
              <a:rPr sz="1200" spc="-3" dirty="0">
                <a:latin typeface="Georgia"/>
                <a:cs typeface="Georgia"/>
              </a:rPr>
              <a:t>novel </a:t>
            </a:r>
            <a:r>
              <a:rPr sz="1200" dirty="0">
                <a:latin typeface="Georgia"/>
                <a:cs typeface="Georgia"/>
              </a:rPr>
              <a:t>drug </a:t>
            </a:r>
            <a:r>
              <a:rPr sz="1200" spc="-3" dirty="0">
                <a:latin typeface="Georgia"/>
                <a:cs typeface="Georgia"/>
              </a:rPr>
              <a:t>developed </a:t>
            </a:r>
            <a:r>
              <a:rPr sz="1200" dirty="0">
                <a:latin typeface="Georgia"/>
                <a:cs typeface="Georgia"/>
              </a:rPr>
              <a:t>for </a:t>
            </a:r>
            <a:r>
              <a:rPr sz="1200" spc="-3" dirty="0">
                <a:latin typeface="Georgia"/>
                <a:cs typeface="Georgia"/>
              </a:rPr>
              <a:t>the </a:t>
            </a:r>
            <a:r>
              <a:rPr sz="1200" dirty="0">
                <a:latin typeface="Georgia"/>
                <a:cs typeface="Georgia"/>
              </a:rPr>
              <a:t>treatment of  </a:t>
            </a:r>
            <a:r>
              <a:rPr sz="1200" spc="-3" dirty="0">
                <a:latin typeface="Georgia"/>
                <a:cs typeface="Georgia"/>
              </a:rPr>
              <a:t>Ebola virus infection. </a:t>
            </a:r>
            <a:r>
              <a:rPr sz="1200" dirty="0">
                <a:latin typeface="Georgia"/>
                <a:cs typeface="Georgia"/>
              </a:rPr>
              <a:t>A </a:t>
            </a:r>
            <a:r>
              <a:rPr sz="1200" spc="-3" dirty="0">
                <a:latin typeface="Georgia"/>
                <a:cs typeface="Georgia"/>
              </a:rPr>
              <a:t>randomized control trial </a:t>
            </a:r>
            <a:r>
              <a:rPr sz="1200" dirty="0">
                <a:latin typeface="Georgia"/>
                <a:cs typeface="Georgia"/>
              </a:rPr>
              <a:t>on remdesivir in </a:t>
            </a:r>
            <a:r>
              <a:rPr sz="1200" spc="-3" dirty="0">
                <a:latin typeface="Georgia"/>
                <a:cs typeface="Georgia"/>
              </a:rPr>
              <a:t>severe </a:t>
            </a:r>
            <a:r>
              <a:rPr sz="1200" spc="-7" dirty="0">
                <a:latin typeface="Georgia"/>
                <a:cs typeface="Georgia"/>
              </a:rPr>
              <a:t>COVID-19 </a:t>
            </a:r>
            <a:r>
              <a:rPr sz="1200" dirty="0">
                <a:latin typeface="Georgia"/>
                <a:cs typeface="Georgia"/>
              </a:rPr>
              <a:t>patients </a:t>
            </a:r>
            <a:r>
              <a:rPr sz="1200" spc="-3" dirty="0">
                <a:latin typeface="Georgia"/>
                <a:cs typeface="Georgia"/>
              </a:rPr>
              <a:t>did </a:t>
            </a:r>
            <a:r>
              <a:rPr sz="1200" dirty="0">
                <a:latin typeface="Georgia"/>
                <a:cs typeface="Georgia"/>
              </a:rPr>
              <a:t>not </a:t>
            </a:r>
            <a:r>
              <a:rPr sz="1200" spc="-3" dirty="0">
                <a:latin typeface="Georgia"/>
                <a:cs typeface="Georgia"/>
              </a:rPr>
              <a:t>show  </a:t>
            </a:r>
            <a:r>
              <a:rPr sz="1200" dirty="0">
                <a:latin typeface="Georgia"/>
                <a:cs typeface="Georgia"/>
              </a:rPr>
              <a:t>any </a:t>
            </a:r>
            <a:r>
              <a:rPr sz="1200" spc="-3" dirty="0">
                <a:latin typeface="Georgia"/>
                <a:cs typeface="Georgia"/>
              </a:rPr>
              <a:t>significant</a:t>
            </a:r>
            <a:r>
              <a:rPr sz="1200" spc="-23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benefit.</a:t>
            </a:r>
            <a:endParaRPr sz="1200">
              <a:latin typeface="Georgia"/>
              <a:cs typeface="Georgia"/>
            </a:endParaRPr>
          </a:p>
          <a:p>
            <a:pPr marL="208344" marR="3333" indent="-200426" algn="just">
              <a:lnSpc>
                <a:spcPct val="150000"/>
              </a:lnSpc>
              <a:buSzPct val="66666"/>
              <a:buFont typeface="Wingdings"/>
              <a:buChar char=""/>
              <a:tabLst>
                <a:tab pos="208760" algn="l"/>
              </a:tabLst>
            </a:pPr>
            <a:r>
              <a:rPr sz="1200" spc="-3" dirty="0">
                <a:latin typeface="Georgia"/>
                <a:cs typeface="Georgia"/>
              </a:rPr>
              <a:t>However, </a:t>
            </a:r>
            <a:r>
              <a:rPr sz="1200" dirty="0">
                <a:latin typeface="Georgia"/>
                <a:cs typeface="Georgia"/>
              </a:rPr>
              <a:t>there was a </a:t>
            </a:r>
            <a:r>
              <a:rPr sz="1200" spc="-3" dirty="0">
                <a:latin typeface="Georgia"/>
                <a:cs typeface="Georgia"/>
              </a:rPr>
              <a:t>trend </a:t>
            </a:r>
            <a:r>
              <a:rPr sz="1200" dirty="0">
                <a:latin typeface="Georgia"/>
                <a:cs typeface="Georgia"/>
              </a:rPr>
              <a:t>towards shortened </a:t>
            </a:r>
            <a:r>
              <a:rPr sz="1200" spc="-3" dirty="0">
                <a:latin typeface="Georgia"/>
                <a:cs typeface="Georgia"/>
              </a:rPr>
              <a:t>illness </a:t>
            </a:r>
            <a:r>
              <a:rPr sz="1200" dirty="0">
                <a:latin typeface="Georgia"/>
                <a:cs typeface="Georgia"/>
              </a:rPr>
              <a:t>in </a:t>
            </a:r>
            <a:r>
              <a:rPr sz="1200" spc="-3" dirty="0">
                <a:latin typeface="Georgia"/>
                <a:cs typeface="Georgia"/>
              </a:rPr>
              <a:t>patients who received </a:t>
            </a:r>
            <a:r>
              <a:rPr sz="1200" dirty="0">
                <a:latin typeface="Georgia"/>
                <a:cs typeface="Georgia"/>
              </a:rPr>
              <a:t>the </a:t>
            </a:r>
            <a:r>
              <a:rPr sz="1200" spc="-3" dirty="0">
                <a:latin typeface="Georgia"/>
                <a:cs typeface="Georgia"/>
              </a:rPr>
              <a:t>drug </a:t>
            </a:r>
            <a:r>
              <a:rPr sz="1200" dirty="0">
                <a:latin typeface="Georgia"/>
                <a:cs typeface="Georgia"/>
              </a:rPr>
              <a:t>early. </a:t>
            </a:r>
            <a:r>
              <a:rPr sz="1200" spc="-3" dirty="0">
                <a:latin typeface="Georgia"/>
                <a:cs typeface="Georgia"/>
              </a:rPr>
              <a:t>While the  drug </a:t>
            </a:r>
            <a:r>
              <a:rPr sz="1200" dirty="0">
                <a:latin typeface="Georgia"/>
                <a:cs typeface="Georgia"/>
              </a:rPr>
              <a:t>is available in </a:t>
            </a:r>
            <a:r>
              <a:rPr sz="1200" spc="-3" dirty="0">
                <a:latin typeface="Georgia"/>
                <a:cs typeface="Georgia"/>
              </a:rPr>
              <a:t>different countries through </a:t>
            </a:r>
            <a:r>
              <a:rPr sz="1200" dirty="0">
                <a:latin typeface="Georgia"/>
                <a:cs typeface="Georgia"/>
              </a:rPr>
              <a:t>multiple </a:t>
            </a:r>
            <a:r>
              <a:rPr sz="1200" spc="-3" dirty="0">
                <a:latin typeface="Georgia"/>
                <a:cs typeface="Georgia"/>
              </a:rPr>
              <a:t>clinical trials, </a:t>
            </a:r>
            <a:r>
              <a:rPr sz="1200" dirty="0">
                <a:latin typeface="Georgia"/>
                <a:cs typeface="Georgia"/>
              </a:rPr>
              <a:t>it is </a:t>
            </a:r>
            <a:r>
              <a:rPr sz="1200" spc="-3" dirty="0">
                <a:latin typeface="Georgia"/>
                <a:cs typeface="Georgia"/>
              </a:rPr>
              <a:t>also </a:t>
            </a:r>
            <a:r>
              <a:rPr sz="1200" dirty="0">
                <a:latin typeface="Georgia"/>
                <a:cs typeface="Georgia"/>
              </a:rPr>
              <a:t>being </a:t>
            </a:r>
            <a:r>
              <a:rPr sz="1200" spc="-3" dirty="0">
                <a:latin typeface="Georgia"/>
                <a:cs typeface="Georgia"/>
              </a:rPr>
              <a:t>provided by </a:t>
            </a:r>
            <a:r>
              <a:rPr sz="1200" dirty="0">
                <a:latin typeface="Georgia"/>
                <a:cs typeface="Georgia"/>
              </a:rPr>
              <a:t>the  </a:t>
            </a:r>
            <a:r>
              <a:rPr sz="1200" spc="-3" dirty="0">
                <a:latin typeface="Georgia"/>
                <a:cs typeface="Georgia"/>
              </a:rPr>
              <a:t>manufacturers </a:t>
            </a:r>
            <a:r>
              <a:rPr sz="1200" dirty="0">
                <a:latin typeface="Georgia"/>
                <a:cs typeface="Georgia"/>
              </a:rPr>
              <a:t>on a </a:t>
            </a:r>
            <a:r>
              <a:rPr sz="1200" spc="-3" dirty="0">
                <a:latin typeface="Georgia"/>
                <a:cs typeface="Georgia"/>
              </a:rPr>
              <a:t>compassionate use basis. In view </a:t>
            </a:r>
            <a:r>
              <a:rPr sz="1200" dirty="0">
                <a:latin typeface="Georgia"/>
                <a:cs typeface="Georgia"/>
              </a:rPr>
              <a:t>of its </a:t>
            </a:r>
            <a:r>
              <a:rPr sz="1200" spc="-3" dirty="0">
                <a:latin typeface="Georgia"/>
                <a:cs typeface="Georgia"/>
              </a:rPr>
              <a:t>broad </a:t>
            </a:r>
            <a:r>
              <a:rPr sz="1200" dirty="0">
                <a:latin typeface="Georgia"/>
                <a:cs typeface="Georgia"/>
              </a:rPr>
              <a:t>antiviral </a:t>
            </a:r>
            <a:r>
              <a:rPr sz="1200" spc="-3" dirty="0">
                <a:latin typeface="Georgia"/>
                <a:cs typeface="Georgia"/>
              </a:rPr>
              <a:t>properties, </a:t>
            </a:r>
            <a:r>
              <a:rPr sz="1200" dirty="0">
                <a:latin typeface="Georgia"/>
                <a:cs typeface="Georgia"/>
              </a:rPr>
              <a:t>safety </a:t>
            </a:r>
            <a:r>
              <a:rPr sz="1200" spc="-3" dirty="0">
                <a:latin typeface="Georgia"/>
                <a:cs typeface="Georgia"/>
              </a:rPr>
              <a:t>profile </a:t>
            </a:r>
            <a:r>
              <a:rPr sz="1200" dirty="0">
                <a:latin typeface="Georgia"/>
                <a:cs typeface="Georgia"/>
              </a:rPr>
              <a:t>from  </a:t>
            </a:r>
            <a:r>
              <a:rPr sz="1200" spc="-3" dirty="0">
                <a:latin typeface="Georgia"/>
                <a:cs typeface="Georgia"/>
              </a:rPr>
              <a:t>Ebola studies </a:t>
            </a:r>
            <a:r>
              <a:rPr sz="1200" dirty="0">
                <a:latin typeface="Georgia"/>
                <a:cs typeface="Georgia"/>
              </a:rPr>
              <a:t>and in </a:t>
            </a:r>
            <a:r>
              <a:rPr sz="1200" spc="-3" dirty="0">
                <a:latin typeface="Georgia"/>
                <a:cs typeface="Georgia"/>
              </a:rPr>
              <a:t>vitro activity </a:t>
            </a:r>
            <a:r>
              <a:rPr sz="1200" dirty="0">
                <a:latin typeface="Georgia"/>
                <a:cs typeface="Georgia"/>
              </a:rPr>
              <a:t>against </a:t>
            </a:r>
            <a:r>
              <a:rPr sz="1200" spc="-3" dirty="0">
                <a:latin typeface="Georgia"/>
                <a:cs typeface="Georgia"/>
              </a:rPr>
              <a:t>SARS-CoV-2, remdesivir </a:t>
            </a:r>
            <a:r>
              <a:rPr sz="1200" dirty="0">
                <a:latin typeface="Georgia"/>
                <a:cs typeface="Georgia"/>
              </a:rPr>
              <a:t>is </a:t>
            </a:r>
            <a:r>
              <a:rPr sz="1200" spc="-3" dirty="0">
                <a:latin typeface="Georgia"/>
                <a:cs typeface="Georgia"/>
              </a:rPr>
              <a:t>considered </a:t>
            </a:r>
            <a:r>
              <a:rPr sz="1200" dirty="0">
                <a:latin typeface="Georgia"/>
                <a:cs typeface="Georgia"/>
              </a:rPr>
              <a:t>as a </a:t>
            </a:r>
            <a:r>
              <a:rPr sz="1200" spc="-3" dirty="0">
                <a:latin typeface="Georgia"/>
                <a:cs typeface="Georgia"/>
              </a:rPr>
              <a:t>promising</a:t>
            </a:r>
            <a:r>
              <a:rPr sz="1200" spc="105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agent.</a:t>
            </a:r>
            <a:endParaRPr sz="1200">
              <a:latin typeface="Georgia"/>
              <a:cs typeface="Georgia"/>
            </a:endParaRPr>
          </a:p>
          <a:p>
            <a:pPr marL="208344" marR="5417" indent="-200426" algn="just">
              <a:lnSpc>
                <a:spcPct val="150000"/>
              </a:lnSpc>
              <a:buSzPct val="66666"/>
              <a:buFont typeface="Wingdings"/>
              <a:buChar char=""/>
              <a:tabLst>
                <a:tab pos="208760" algn="l"/>
              </a:tabLst>
            </a:pPr>
            <a:r>
              <a:rPr sz="1200" dirty="0">
                <a:latin typeface="Georgia"/>
                <a:cs typeface="Georgia"/>
              </a:rPr>
              <a:t>A </a:t>
            </a:r>
            <a:r>
              <a:rPr sz="1200" spc="-3" dirty="0">
                <a:latin typeface="Georgia"/>
                <a:cs typeface="Georgia"/>
              </a:rPr>
              <a:t>recent case </a:t>
            </a:r>
            <a:r>
              <a:rPr sz="1200" dirty="0">
                <a:latin typeface="Georgia"/>
                <a:cs typeface="Georgia"/>
              </a:rPr>
              <a:t>series of </a:t>
            </a:r>
            <a:r>
              <a:rPr sz="1200" spc="-3" dirty="0">
                <a:latin typeface="Georgia"/>
                <a:cs typeface="Georgia"/>
              </a:rPr>
              <a:t>the </a:t>
            </a:r>
            <a:r>
              <a:rPr sz="1200" dirty="0">
                <a:latin typeface="Georgia"/>
                <a:cs typeface="Georgia"/>
              </a:rPr>
              <a:t>drug in a </a:t>
            </a:r>
            <a:r>
              <a:rPr sz="1200" spc="-3" dirty="0">
                <a:latin typeface="Georgia"/>
                <a:cs typeface="Georgia"/>
              </a:rPr>
              <a:t>compassionate use programme </a:t>
            </a:r>
            <a:r>
              <a:rPr sz="1200" dirty="0">
                <a:latin typeface="Georgia"/>
                <a:cs typeface="Georgia"/>
              </a:rPr>
              <a:t>in </a:t>
            </a:r>
            <a:r>
              <a:rPr sz="1200" spc="-3" dirty="0">
                <a:latin typeface="Georgia"/>
                <a:cs typeface="Georgia"/>
              </a:rPr>
              <a:t>COVID-19 patients </a:t>
            </a:r>
            <a:r>
              <a:rPr sz="1200" dirty="0">
                <a:latin typeface="Georgia"/>
                <a:cs typeface="Georgia"/>
              </a:rPr>
              <a:t>with </a:t>
            </a:r>
            <a:r>
              <a:rPr sz="1200" spc="-3" dirty="0">
                <a:latin typeface="Georgia"/>
                <a:cs typeface="Georgia"/>
              </a:rPr>
              <a:t>hypoxemia  showed clinical improvement </a:t>
            </a:r>
            <a:r>
              <a:rPr sz="1200" dirty="0">
                <a:latin typeface="Georgia"/>
                <a:cs typeface="Georgia"/>
              </a:rPr>
              <a:t>in </a:t>
            </a:r>
            <a:r>
              <a:rPr sz="1200" spc="-3" dirty="0">
                <a:latin typeface="Georgia"/>
                <a:cs typeface="Georgia"/>
              </a:rPr>
              <a:t>two-thirds </a:t>
            </a:r>
            <a:r>
              <a:rPr sz="1200" dirty="0">
                <a:latin typeface="Georgia"/>
                <a:cs typeface="Georgia"/>
              </a:rPr>
              <a:t>of </a:t>
            </a:r>
            <a:r>
              <a:rPr sz="1200" spc="-3" dirty="0">
                <a:latin typeface="Georgia"/>
                <a:cs typeface="Georgia"/>
              </a:rPr>
              <a:t>the</a:t>
            </a:r>
            <a:r>
              <a:rPr sz="1200" spc="36" dirty="0">
                <a:latin typeface="Georgia"/>
                <a:cs typeface="Georgia"/>
              </a:rPr>
              <a:t> </a:t>
            </a:r>
            <a:r>
              <a:rPr sz="1200">
                <a:latin typeface="Georgia"/>
                <a:cs typeface="Georgia"/>
              </a:rPr>
              <a:t>patients</a:t>
            </a:r>
            <a:r>
              <a:rPr sz="1200" smtClean="0">
                <a:latin typeface="Georgia"/>
                <a:cs typeface="Georgia"/>
              </a:rPr>
              <a:t>.</a:t>
            </a:r>
            <a:endParaRPr lang="en-IN" sz="1200" dirty="0" smtClean="0">
              <a:latin typeface="Georgia"/>
              <a:cs typeface="Georgia"/>
            </a:endParaRPr>
          </a:p>
          <a:p>
            <a:pPr marL="208344" marR="5417" indent="-200426" algn="just">
              <a:lnSpc>
                <a:spcPct val="150000"/>
              </a:lnSpc>
              <a:buSzPct val="66666"/>
              <a:buFont typeface="Wingdings"/>
              <a:buChar char=""/>
              <a:tabLst>
                <a:tab pos="208760" algn="l"/>
              </a:tabLst>
            </a:pPr>
            <a:endParaRPr lang="en-IN" sz="1200" dirty="0" smtClean="0">
              <a:latin typeface="Georgia"/>
              <a:cs typeface="Georgia"/>
            </a:endParaRPr>
          </a:p>
          <a:p>
            <a:pPr marL="208344" marR="5417" indent="-200426" algn="just">
              <a:lnSpc>
                <a:spcPct val="150000"/>
              </a:lnSpc>
              <a:buSzPct val="66666"/>
              <a:buFont typeface="Wingdings"/>
              <a:buChar char=""/>
              <a:tabLst>
                <a:tab pos="208760" algn="l"/>
              </a:tabLst>
            </a:pPr>
            <a:endParaRPr sz="1200">
              <a:latin typeface="Georgia"/>
              <a:cs typeface="Georgia"/>
            </a:endParaRPr>
          </a:p>
          <a:p>
            <a:pPr marL="8334" algn="just">
              <a:spcBef>
                <a:spcPts val="709"/>
              </a:spcBef>
            </a:pPr>
            <a:r>
              <a:rPr sz="1200" spc="-3" dirty="0">
                <a:solidFill>
                  <a:srgbClr val="FF0000"/>
                </a:solidFill>
                <a:latin typeface="Georgia"/>
                <a:cs typeface="Georgia"/>
              </a:rPr>
              <a:t>5. Favipiravir:</a:t>
            </a:r>
            <a:endParaRPr sz="1200">
              <a:latin typeface="Georgia"/>
              <a:cs typeface="Georgia"/>
            </a:endParaRPr>
          </a:p>
          <a:p>
            <a:pPr marL="208344" marR="4584" indent="-200426" algn="just">
              <a:lnSpc>
                <a:spcPct val="150000"/>
              </a:lnSpc>
              <a:buSzPct val="66666"/>
              <a:buFont typeface="Wingdings"/>
              <a:buChar char=""/>
              <a:tabLst>
                <a:tab pos="208760" algn="l"/>
              </a:tabLst>
            </a:pPr>
            <a:r>
              <a:rPr sz="1200" spc="-3" dirty="0">
                <a:latin typeface="Georgia"/>
                <a:cs typeface="Georgia"/>
              </a:rPr>
              <a:t>It </a:t>
            </a:r>
            <a:r>
              <a:rPr sz="1200" dirty="0">
                <a:latin typeface="Georgia"/>
                <a:cs typeface="Georgia"/>
              </a:rPr>
              <a:t>is an a RNA </a:t>
            </a:r>
            <a:r>
              <a:rPr sz="1200" spc="-3" dirty="0">
                <a:latin typeface="Georgia"/>
                <a:cs typeface="Georgia"/>
              </a:rPr>
              <a:t>polymerase </a:t>
            </a:r>
            <a:r>
              <a:rPr sz="1200" dirty="0">
                <a:latin typeface="Georgia"/>
                <a:cs typeface="Georgia"/>
              </a:rPr>
              <a:t>inhibitor, has </a:t>
            </a:r>
            <a:r>
              <a:rPr sz="1200" spc="-3" dirty="0">
                <a:latin typeface="Georgia"/>
                <a:cs typeface="Georgia"/>
              </a:rPr>
              <a:t>shown </a:t>
            </a:r>
            <a:r>
              <a:rPr sz="1200" dirty="0">
                <a:latin typeface="Georgia"/>
                <a:cs typeface="Georgia"/>
              </a:rPr>
              <a:t>modest activity against </a:t>
            </a:r>
            <a:r>
              <a:rPr sz="1200" spc="-3" dirty="0">
                <a:latin typeface="Georgia"/>
                <a:cs typeface="Georgia"/>
              </a:rPr>
              <a:t>SARS-CoV-2 virus </a:t>
            </a:r>
            <a:r>
              <a:rPr sz="1200" dirty="0">
                <a:latin typeface="Georgia"/>
                <a:cs typeface="Georgia"/>
              </a:rPr>
              <a:t>with  </a:t>
            </a:r>
            <a:r>
              <a:rPr sz="1200" spc="-3" dirty="0">
                <a:latin typeface="Georgia"/>
                <a:cs typeface="Georgia"/>
              </a:rPr>
              <a:t>pronounced cytopathy </a:t>
            </a:r>
            <a:r>
              <a:rPr sz="1200" dirty="0">
                <a:latin typeface="Georgia"/>
                <a:cs typeface="Georgia"/>
              </a:rPr>
              <a:t>in </a:t>
            </a:r>
            <a:r>
              <a:rPr sz="1200" spc="-3" dirty="0">
                <a:latin typeface="Georgia"/>
                <a:cs typeface="Georgia"/>
              </a:rPr>
              <a:t>Vero cell</a:t>
            </a:r>
            <a:r>
              <a:rPr sz="1200" spc="13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studies</a:t>
            </a:r>
            <a:endParaRPr sz="1200">
              <a:latin typeface="Georgia"/>
              <a:cs typeface="Georgia"/>
            </a:endParaRPr>
          </a:p>
          <a:p>
            <a:pPr marL="208344" indent="-200426" algn="just">
              <a:spcBef>
                <a:spcPts val="709"/>
              </a:spcBef>
              <a:buSzPct val="66666"/>
              <a:buFont typeface="Wingdings"/>
              <a:buChar char=""/>
              <a:tabLst>
                <a:tab pos="208760" algn="l"/>
              </a:tabLst>
            </a:pPr>
            <a:r>
              <a:rPr sz="1200" dirty="0">
                <a:latin typeface="Georgia"/>
                <a:cs typeface="Georgia"/>
              </a:rPr>
              <a:t>The</a:t>
            </a:r>
            <a:r>
              <a:rPr sz="1200" spc="69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drug</a:t>
            </a:r>
            <a:r>
              <a:rPr sz="1200" spc="75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has</a:t>
            </a:r>
            <a:r>
              <a:rPr sz="1200" spc="72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been</a:t>
            </a:r>
            <a:r>
              <a:rPr sz="1200" spc="72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used</a:t>
            </a:r>
            <a:r>
              <a:rPr sz="1200" spc="69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in</a:t>
            </a:r>
            <a:r>
              <a:rPr sz="1200" spc="75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China</a:t>
            </a:r>
            <a:r>
              <a:rPr sz="1200" spc="75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for</a:t>
            </a:r>
            <a:r>
              <a:rPr sz="1200" spc="72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the</a:t>
            </a:r>
            <a:r>
              <a:rPr sz="1200" spc="79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treatment</a:t>
            </a:r>
            <a:r>
              <a:rPr sz="1200" spc="79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of</a:t>
            </a:r>
            <a:r>
              <a:rPr sz="1200" spc="72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COVID-19</a:t>
            </a:r>
            <a:r>
              <a:rPr sz="1200" spc="69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and</a:t>
            </a:r>
            <a:r>
              <a:rPr sz="1200" spc="79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is</a:t>
            </a:r>
            <a:r>
              <a:rPr sz="1200" spc="69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being</a:t>
            </a:r>
            <a:r>
              <a:rPr sz="1200" spc="69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studied</a:t>
            </a:r>
            <a:r>
              <a:rPr sz="1200" spc="69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in</a:t>
            </a:r>
            <a:r>
              <a:rPr sz="1200" spc="72" dirty="0">
                <a:latin typeface="Georgia"/>
                <a:cs typeface="Georgia"/>
              </a:rPr>
              <a:t> </a:t>
            </a:r>
            <a:r>
              <a:rPr sz="1200" dirty="0">
                <a:latin typeface="Georgia"/>
                <a:cs typeface="Georgia"/>
              </a:rPr>
              <a:t>a</a:t>
            </a:r>
            <a:r>
              <a:rPr sz="1200" spc="79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clinical</a:t>
            </a:r>
            <a:r>
              <a:rPr sz="1200" spc="72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trial</a:t>
            </a:r>
            <a:r>
              <a:rPr sz="1200" spc="72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for</a:t>
            </a:r>
            <a:endParaRPr sz="1200">
              <a:latin typeface="Georgia"/>
              <a:cs typeface="Georgia"/>
            </a:endParaRPr>
          </a:p>
          <a:p>
            <a:pPr marL="208344">
              <a:spcBef>
                <a:spcPts val="709"/>
              </a:spcBef>
            </a:pPr>
            <a:r>
              <a:rPr sz="1200" dirty="0">
                <a:latin typeface="Georgia"/>
                <a:cs typeface="Georgia"/>
              </a:rPr>
              <a:t>mild </a:t>
            </a:r>
            <a:r>
              <a:rPr sz="1200" spc="-3" dirty="0">
                <a:latin typeface="Georgia"/>
                <a:cs typeface="Georgia"/>
              </a:rPr>
              <a:t>SARS-CoV-2 disease </a:t>
            </a:r>
            <a:r>
              <a:rPr sz="1200" dirty="0">
                <a:latin typeface="Georgia"/>
                <a:cs typeface="Georgia"/>
              </a:rPr>
              <a:t>and also as an adjunct agent in </a:t>
            </a:r>
            <a:r>
              <a:rPr sz="1200" spc="-3" dirty="0">
                <a:latin typeface="Georgia"/>
                <a:cs typeface="Georgia"/>
              </a:rPr>
              <a:t>moderate </a:t>
            </a:r>
            <a:r>
              <a:rPr sz="1200" dirty="0">
                <a:latin typeface="Georgia"/>
                <a:cs typeface="Georgia"/>
              </a:rPr>
              <a:t>and </a:t>
            </a:r>
            <a:r>
              <a:rPr sz="1200" spc="-3" dirty="0">
                <a:latin typeface="Georgia"/>
                <a:cs typeface="Georgia"/>
              </a:rPr>
              <a:t>severe</a:t>
            </a:r>
            <a:r>
              <a:rPr sz="1200" spc="43" dirty="0">
                <a:latin typeface="Georgia"/>
                <a:cs typeface="Georgia"/>
              </a:rPr>
              <a:t> </a:t>
            </a:r>
            <a:r>
              <a:rPr sz="1200" spc="-3" dirty="0">
                <a:latin typeface="Georgia"/>
                <a:cs typeface="Georgia"/>
              </a:rPr>
              <a:t>diseases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6323" y="1232725"/>
            <a:ext cx="342900" cy="14230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323" y="1232725"/>
            <a:ext cx="342900" cy="14230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4053" y="8487"/>
            <a:ext cx="8363426" cy="5154368"/>
          </a:xfrm>
          <a:prstGeom prst="rect">
            <a:avLst/>
          </a:prstGeom>
        </p:spPr>
        <p:txBody>
          <a:bodyPr vert="horz" wrap="square" lIns="0" tIns="108339" rIns="0" bIns="0" rtlCol="0">
            <a:spAutoFit/>
          </a:bodyPr>
          <a:lstStyle/>
          <a:p>
            <a:pPr marL="8334" algn="just">
              <a:spcBef>
                <a:spcPts val="853"/>
              </a:spcBef>
            </a:pPr>
            <a:endParaRPr lang="en-IN" sz="1300" dirty="0" smtClean="0">
              <a:solidFill>
                <a:srgbClr val="FF0000"/>
              </a:solidFill>
              <a:latin typeface="Georgia"/>
              <a:cs typeface="Georgia"/>
            </a:endParaRPr>
          </a:p>
          <a:p>
            <a:pPr marL="8334" algn="just">
              <a:spcBef>
                <a:spcPts val="853"/>
              </a:spcBef>
            </a:pPr>
            <a:endParaRPr lang="en-IN" sz="1300" dirty="0" smtClean="0">
              <a:solidFill>
                <a:srgbClr val="FF0000"/>
              </a:solidFill>
              <a:latin typeface="Georgia"/>
              <a:cs typeface="Georgia"/>
            </a:endParaRPr>
          </a:p>
          <a:p>
            <a:pPr marL="8334" algn="just">
              <a:spcBef>
                <a:spcPts val="853"/>
              </a:spcBef>
            </a:pPr>
            <a:r>
              <a:rPr sz="1300" smtClean="0">
                <a:solidFill>
                  <a:srgbClr val="FF0000"/>
                </a:solidFill>
                <a:latin typeface="Georgia"/>
                <a:cs typeface="Georgia"/>
              </a:rPr>
              <a:t>6</a:t>
            </a:r>
            <a:r>
              <a:rPr sz="1300" dirty="0">
                <a:solidFill>
                  <a:srgbClr val="FF0000"/>
                </a:solidFill>
                <a:latin typeface="Georgia"/>
                <a:cs typeface="Georgia"/>
              </a:rPr>
              <a:t>. </a:t>
            </a:r>
            <a:r>
              <a:rPr sz="1300" spc="-3" dirty="0">
                <a:solidFill>
                  <a:srgbClr val="FF0000"/>
                </a:solidFill>
                <a:latin typeface="Georgia"/>
                <a:cs typeface="Georgia"/>
              </a:rPr>
              <a:t>Interleukin-6 </a:t>
            </a:r>
            <a:r>
              <a:rPr sz="1300" dirty="0">
                <a:solidFill>
                  <a:srgbClr val="FF0000"/>
                </a:solidFill>
                <a:latin typeface="Georgia"/>
                <a:cs typeface="Georgia"/>
              </a:rPr>
              <a:t>(IL-6)</a:t>
            </a:r>
            <a:r>
              <a:rPr sz="1300" spc="-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300" dirty="0">
                <a:solidFill>
                  <a:srgbClr val="FF0000"/>
                </a:solidFill>
                <a:latin typeface="Georgia"/>
                <a:cs typeface="Georgia"/>
              </a:rPr>
              <a:t>inhibitors</a:t>
            </a:r>
            <a:endParaRPr sz="1300">
              <a:latin typeface="Georgia"/>
              <a:cs typeface="Georgia"/>
            </a:endParaRPr>
          </a:p>
          <a:p>
            <a:pPr marL="208344" marR="3333" indent="-200426" algn="just">
              <a:lnSpc>
                <a:spcPct val="150000"/>
              </a:lnSpc>
              <a:buSzPct val="60000"/>
              <a:buFont typeface="Wingdings"/>
              <a:buChar char=""/>
              <a:tabLst>
                <a:tab pos="208760" algn="l"/>
              </a:tabLst>
            </a:pPr>
            <a:r>
              <a:rPr sz="1300" dirty="0">
                <a:latin typeface="Georgia"/>
                <a:cs typeface="Georgia"/>
              </a:rPr>
              <a:t>A </a:t>
            </a:r>
            <a:r>
              <a:rPr sz="1300" spc="-3" dirty="0">
                <a:latin typeface="Georgia"/>
                <a:cs typeface="Georgia"/>
              </a:rPr>
              <a:t>subgroup of patients with COVID-19 develop severe cytokine </a:t>
            </a:r>
            <a:r>
              <a:rPr sz="1300" dirty="0">
                <a:latin typeface="Georgia"/>
                <a:cs typeface="Georgia"/>
              </a:rPr>
              <a:t>activation and </a:t>
            </a:r>
            <a:r>
              <a:rPr sz="1300" spc="-3" dirty="0">
                <a:latin typeface="Georgia"/>
                <a:cs typeface="Georgia"/>
              </a:rPr>
              <a:t>secondary  haemophagocytic lymphohistiocytosis </a:t>
            </a:r>
            <a:r>
              <a:rPr sz="1300" dirty="0">
                <a:latin typeface="Georgia"/>
                <a:cs typeface="Georgia"/>
              </a:rPr>
              <a:t>(HLH), </a:t>
            </a:r>
            <a:r>
              <a:rPr sz="1300" spc="-3" dirty="0">
                <a:latin typeface="Georgia"/>
                <a:cs typeface="Georgia"/>
              </a:rPr>
              <a:t>leading </a:t>
            </a:r>
            <a:r>
              <a:rPr sz="1300" dirty="0">
                <a:latin typeface="Georgia"/>
                <a:cs typeface="Georgia"/>
              </a:rPr>
              <a:t>to </a:t>
            </a:r>
            <a:r>
              <a:rPr sz="1300" spc="-3" dirty="0">
                <a:latin typeface="Georgia"/>
                <a:cs typeface="Georgia"/>
              </a:rPr>
              <a:t>rapid-onset hypoxemia, shock </a:t>
            </a:r>
            <a:r>
              <a:rPr sz="1300" dirty="0">
                <a:latin typeface="Georgia"/>
                <a:cs typeface="Georgia"/>
              </a:rPr>
              <a:t>and  </a:t>
            </a:r>
            <a:r>
              <a:rPr sz="1300" spc="-3" dirty="0">
                <a:latin typeface="Georgia"/>
                <a:cs typeface="Georgia"/>
              </a:rPr>
              <a:t>multiorgan dysfunction. </a:t>
            </a:r>
            <a:r>
              <a:rPr sz="1300" dirty="0">
                <a:latin typeface="Georgia"/>
                <a:cs typeface="Georgia"/>
              </a:rPr>
              <a:t>A </a:t>
            </a:r>
            <a:r>
              <a:rPr sz="1300" spc="-3" dirty="0">
                <a:latin typeface="Georgia"/>
                <a:cs typeface="Georgia"/>
              </a:rPr>
              <a:t>higher neutrophil count </a:t>
            </a:r>
            <a:r>
              <a:rPr sz="1300" dirty="0">
                <a:latin typeface="Georgia"/>
                <a:cs typeface="Georgia"/>
              </a:rPr>
              <a:t>and </a:t>
            </a:r>
            <a:r>
              <a:rPr sz="1300" spc="-3" dirty="0">
                <a:latin typeface="Georgia"/>
                <a:cs typeface="Georgia"/>
              </a:rPr>
              <a:t>elevated C-reactive protein may predict  this subgroup </a:t>
            </a:r>
            <a:r>
              <a:rPr sz="1300" dirty="0">
                <a:latin typeface="Georgia"/>
                <a:cs typeface="Georgia"/>
              </a:rPr>
              <a:t>of</a:t>
            </a:r>
            <a:r>
              <a:rPr sz="1300" spc="-23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patients.</a:t>
            </a:r>
            <a:endParaRPr sz="1300">
              <a:latin typeface="Georgia"/>
              <a:cs typeface="Georgia"/>
            </a:endParaRPr>
          </a:p>
          <a:p>
            <a:pPr marL="208344" marR="3750" indent="-200426" algn="just">
              <a:lnSpc>
                <a:spcPct val="150000"/>
              </a:lnSpc>
              <a:spcBef>
                <a:spcPts val="3"/>
              </a:spcBef>
              <a:buSzPct val="60000"/>
              <a:buFont typeface="Wingdings"/>
              <a:buChar char=""/>
              <a:tabLst>
                <a:tab pos="208760" algn="l"/>
              </a:tabLst>
            </a:pPr>
            <a:r>
              <a:rPr sz="1300" spc="-3" dirty="0">
                <a:latin typeface="Georgia"/>
                <a:cs typeface="Georgia"/>
              </a:rPr>
              <a:t>Interleukin-6 </a:t>
            </a:r>
            <a:r>
              <a:rPr sz="1300" dirty="0">
                <a:latin typeface="Georgia"/>
                <a:cs typeface="Georgia"/>
              </a:rPr>
              <a:t>(IL-6) is a key </a:t>
            </a:r>
            <a:r>
              <a:rPr sz="1300" spc="-3" dirty="0">
                <a:latin typeface="Georgia"/>
                <a:cs typeface="Georgia"/>
              </a:rPr>
              <a:t>cytokine </a:t>
            </a:r>
            <a:r>
              <a:rPr sz="1300" spc="-7" dirty="0">
                <a:latin typeface="Georgia"/>
                <a:cs typeface="Georgia"/>
              </a:rPr>
              <a:t>in </a:t>
            </a:r>
            <a:r>
              <a:rPr sz="1300" spc="-3" dirty="0">
                <a:latin typeface="Georgia"/>
                <a:cs typeface="Georgia"/>
              </a:rPr>
              <a:t>the cytokine storm, </a:t>
            </a:r>
            <a:r>
              <a:rPr sz="1300" dirty="0">
                <a:latin typeface="Georgia"/>
                <a:cs typeface="Georgia"/>
              </a:rPr>
              <a:t>and tocilizumb, a </a:t>
            </a:r>
            <a:r>
              <a:rPr sz="1300" spc="-3" dirty="0">
                <a:latin typeface="Georgia"/>
                <a:cs typeface="Georgia"/>
              </a:rPr>
              <a:t>humanized </a:t>
            </a:r>
            <a:r>
              <a:rPr sz="1300" dirty="0">
                <a:latin typeface="Georgia"/>
                <a:cs typeface="Georgia"/>
              </a:rPr>
              <a:t>anti-  </a:t>
            </a:r>
            <a:r>
              <a:rPr sz="1300" spc="-3" dirty="0">
                <a:latin typeface="Georgia"/>
                <a:cs typeface="Georgia"/>
              </a:rPr>
              <a:t>IL-6 </a:t>
            </a:r>
            <a:r>
              <a:rPr sz="1300" dirty="0">
                <a:latin typeface="Georgia"/>
                <a:cs typeface="Georgia"/>
              </a:rPr>
              <a:t>receptor antibody, is </a:t>
            </a:r>
            <a:r>
              <a:rPr sz="1300" spc="-3" dirty="0">
                <a:latin typeface="Georgia"/>
                <a:cs typeface="Georgia"/>
              </a:rPr>
              <a:t>proposed as </a:t>
            </a:r>
            <a:r>
              <a:rPr sz="1300" dirty="0">
                <a:latin typeface="Georgia"/>
                <a:cs typeface="Georgia"/>
              </a:rPr>
              <a:t>a </a:t>
            </a:r>
            <a:r>
              <a:rPr sz="1300" spc="-3" dirty="0">
                <a:latin typeface="Georgia"/>
                <a:cs typeface="Georgia"/>
              </a:rPr>
              <a:t>therapeutic </a:t>
            </a:r>
            <a:r>
              <a:rPr sz="1300" dirty="0">
                <a:latin typeface="Georgia"/>
                <a:cs typeface="Georgia"/>
              </a:rPr>
              <a:t>agent in </a:t>
            </a:r>
            <a:r>
              <a:rPr sz="1300" spc="-3" dirty="0">
                <a:latin typeface="Georgia"/>
                <a:cs typeface="Georgia"/>
              </a:rPr>
              <a:t>severe SARS-CoV-2</a:t>
            </a:r>
            <a:r>
              <a:rPr sz="1300" spc="-7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disease.</a:t>
            </a:r>
            <a:endParaRPr sz="1300">
              <a:latin typeface="Georgia"/>
              <a:cs typeface="Georgia"/>
            </a:endParaRPr>
          </a:p>
          <a:p>
            <a:pPr marL="208344" marR="4584" indent="-200426" algn="just">
              <a:lnSpc>
                <a:spcPct val="150000"/>
              </a:lnSpc>
              <a:buSzPct val="60000"/>
              <a:buFont typeface="Wingdings"/>
              <a:buChar char=""/>
              <a:tabLst>
                <a:tab pos="208760" algn="l"/>
              </a:tabLst>
            </a:pPr>
            <a:r>
              <a:rPr sz="1300" spc="-3" dirty="0">
                <a:latin typeface="Georgia"/>
                <a:cs typeface="Georgia"/>
              </a:rPr>
              <a:t>In </a:t>
            </a:r>
            <a:r>
              <a:rPr sz="1300" dirty="0">
                <a:latin typeface="Georgia"/>
                <a:cs typeface="Georgia"/>
              </a:rPr>
              <a:t>a </a:t>
            </a:r>
            <a:r>
              <a:rPr sz="1300" spc="-3" dirty="0">
                <a:latin typeface="Georgia"/>
                <a:cs typeface="Georgia"/>
              </a:rPr>
              <a:t>small series of 21 patients with </a:t>
            </a:r>
            <a:r>
              <a:rPr sz="1300" spc="-7" dirty="0">
                <a:latin typeface="Georgia"/>
                <a:cs typeface="Georgia"/>
              </a:rPr>
              <a:t>severe </a:t>
            </a:r>
            <a:r>
              <a:rPr sz="1300" spc="-3" dirty="0">
                <a:latin typeface="Georgia"/>
                <a:cs typeface="Georgia"/>
              </a:rPr>
              <a:t>or critical COVID-19 </a:t>
            </a:r>
            <a:r>
              <a:rPr sz="1300" dirty="0">
                <a:latin typeface="Georgia"/>
                <a:cs typeface="Georgia"/>
              </a:rPr>
              <a:t>from </a:t>
            </a:r>
            <a:r>
              <a:rPr sz="1300" spc="-3" dirty="0">
                <a:latin typeface="Georgia"/>
                <a:cs typeface="Georgia"/>
              </a:rPr>
              <a:t>China, tocilizumab </a:t>
            </a:r>
            <a:r>
              <a:rPr sz="1300" spc="-7" dirty="0">
                <a:latin typeface="Georgia"/>
                <a:cs typeface="Georgia"/>
              </a:rPr>
              <a:t>showed  </a:t>
            </a:r>
            <a:r>
              <a:rPr sz="1300" dirty="0">
                <a:latin typeface="Georgia"/>
                <a:cs typeface="Georgia"/>
              </a:rPr>
              <a:t>marked </a:t>
            </a:r>
            <a:r>
              <a:rPr sz="1300" spc="-3" dirty="0">
                <a:latin typeface="Georgia"/>
                <a:cs typeface="Georgia"/>
              </a:rPr>
              <a:t>improvement </a:t>
            </a:r>
            <a:r>
              <a:rPr sz="1300" dirty="0">
                <a:latin typeface="Georgia"/>
                <a:cs typeface="Georgia"/>
              </a:rPr>
              <a:t>in </a:t>
            </a:r>
            <a:r>
              <a:rPr sz="1300" spc="-3" dirty="0">
                <a:latin typeface="Georgia"/>
                <a:cs typeface="Georgia"/>
              </a:rPr>
              <a:t>hypoxia, chest </a:t>
            </a:r>
            <a:r>
              <a:rPr sz="1300" dirty="0">
                <a:latin typeface="Georgia"/>
                <a:cs typeface="Georgia"/>
              </a:rPr>
              <a:t>imaging, </a:t>
            </a:r>
            <a:r>
              <a:rPr sz="1300" spc="-3" dirty="0">
                <a:latin typeface="Georgia"/>
                <a:cs typeface="Georgia"/>
              </a:rPr>
              <a:t>fever, lymphocyte counts </a:t>
            </a:r>
            <a:r>
              <a:rPr sz="1300" dirty="0">
                <a:latin typeface="Georgia"/>
                <a:cs typeface="Georgia"/>
              </a:rPr>
              <a:t>and C-reactive  </a:t>
            </a:r>
            <a:r>
              <a:rPr sz="1300" spc="-3">
                <a:latin typeface="Georgia"/>
                <a:cs typeface="Georgia"/>
              </a:rPr>
              <a:t>protein</a:t>
            </a:r>
            <a:r>
              <a:rPr sz="1300" spc="-3" smtClean="0">
                <a:latin typeface="Georgia"/>
                <a:cs typeface="Georgia"/>
              </a:rPr>
              <a:t>.</a:t>
            </a:r>
            <a:endParaRPr lang="en-IN" sz="1300" spc="-3" dirty="0" smtClean="0">
              <a:latin typeface="Georgia"/>
              <a:cs typeface="Georgia"/>
            </a:endParaRPr>
          </a:p>
          <a:p>
            <a:pPr marL="208344" marR="4584" indent="-200426" algn="just">
              <a:lnSpc>
                <a:spcPct val="150000"/>
              </a:lnSpc>
              <a:buSzPct val="60000"/>
              <a:buFont typeface="Wingdings"/>
              <a:buChar char=""/>
              <a:tabLst>
                <a:tab pos="208760" algn="l"/>
              </a:tabLst>
            </a:pPr>
            <a:endParaRPr lang="en-IN" sz="1300" spc="-3" dirty="0" smtClean="0">
              <a:latin typeface="Georgia"/>
              <a:cs typeface="Georgia"/>
            </a:endParaRPr>
          </a:p>
          <a:p>
            <a:pPr marL="208344" marR="4584" indent="-200426" algn="just">
              <a:lnSpc>
                <a:spcPct val="150000"/>
              </a:lnSpc>
              <a:buSzPct val="60000"/>
              <a:tabLst>
                <a:tab pos="208760" algn="l"/>
              </a:tabLst>
            </a:pPr>
            <a:endParaRPr sz="1300">
              <a:latin typeface="Georgia"/>
              <a:cs typeface="Georgia"/>
            </a:endParaRPr>
          </a:p>
          <a:p>
            <a:pPr marL="8334" algn="just">
              <a:spcBef>
                <a:spcPts val="787"/>
              </a:spcBef>
            </a:pPr>
            <a:r>
              <a:rPr sz="1300" dirty="0">
                <a:solidFill>
                  <a:srgbClr val="FF0000"/>
                </a:solidFill>
                <a:latin typeface="Georgia"/>
                <a:cs typeface="Georgia"/>
              </a:rPr>
              <a:t>7.</a:t>
            </a:r>
            <a:r>
              <a:rPr sz="1300" spc="-7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300" spc="-3" dirty="0">
                <a:solidFill>
                  <a:srgbClr val="FF0000"/>
                </a:solidFill>
                <a:latin typeface="Georgia"/>
                <a:cs typeface="Georgia"/>
              </a:rPr>
              <a:t>Corticosteroids:</a:t>
            </a:r>
            <a:endParaRPr sz="1300">
              <a:latin typeface="Georgia"/>
              <a:cs typeface="Georgia"/>
            </a:endParaRPr>
          </a:p>
          <a:p>
            <a:pPr marL="196260" indent="-188343">
              <a:spcBef>
                <a:spcPts val="787"/>
              </a:spcBef>
              <a:buSzPct val="60000"/>
              <a:buFont typeface="Wingdings"/>
              <a:buChar char=""/>
              <a:tabLst>
                <a:tab pos="196260" algn="l"/>
                <a:tab pos="196676" algn="l"/>
              </a:tabLst>
            </a:pPr>
            <a:r>
              <a:rPr sz="1300" spc="-3" dirty="0">
                <a:latin typeface="Georgia"/>
                <a:cs typeface="Georgia"/>
              </a:rPr>
              <a:t>These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are</a:t>
            </a:r>
            <a:r>
              <a:rPr sz="1300" spc="95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generally</a:t>
            </a:r>
            <a:r>
              <a:rPr sz="1300" spc="82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not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useful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against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similar</a:t>
            </a:r>
            <a:r>
              <a:rPr sz="1300" spc="89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severe</a:t>
            </a:r>
            <a:r>
              <a:rPr sz="1300" spc="89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respiratory</a:t>
            </a:r>
            <a:r>
              <a:rPr sz="1300" spc="98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viral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illnesses</a:t>
            </a:r>
            <a:r>
              <a:rPr sz="1300" spc="79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such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as</a:t>
            </a:r>
            <a:r>
              <a:rPr sz="1300" spc="92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SARS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or</a:t>
            </a:r>
            <a:endParaRPr sz="1300">
              <a:latin typeface="Georgia"/>
              <a:cs typeface="Georgia"/>
            </a:endParaRPr>
          </a:p>
          <a:p>
            <a:pPr marL="196260">
              <a:spcBef>
                <a:spcPts val="787"/>
              </a:spcBef>
            </a:pPr>
            <a:r>
              <a:rPr sz="1300" spc="-3" dirty="0">
                <a:latin typeface="Georgia"/>
                <a:cs typeface="Georgia"/>
              </a:rPr>
              <a:t>Middle East respiratory syndrome (MERS)-CoV</a:t>
            </a:r>
            <a:r>
              <a:rPr sz="1300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disease.</a:t>
            </a:r>
            <a:endParaRPr sz="1300">
              <a:latin typeface="Georgia"/>
              <a:cs typeface="Georgia"/>
            </a:endParaRPr>
          </a:p>
          <a:p>
            <a:pPr marL="196260" indent="-188343">
              <a:spcBef>
                <a:spcPts val="787"/>
              </a:spcBef>
              <a:buSzPct val="60000"/>
              <a:buFont typeface="Wingdings"/>
              <a:buChar char=""/>
              <a:tabLst>
                <a:tab pos="196260" algn="l"/>
                <a:tab pos="196676" algn="l"/>
              </a:tabLst>
            </a:pPr>
            <a:r>
              <a:rPr sz="1300" dirty="0">
                <a:latin typeface="Georgia"/>
                <a:cs typeface="Georgia"/>
              </a:rPr>
              <a:t>A</a:t>
            </a:r>
            <a:r>
              <a:rPr sz="1300" spc="82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recent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retrospective</a:t>
            </a:r>
            <a:r>
              <a:rPr sz="1300" spc="82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review</a:t>
            </a:r>
            <a:r>
              <a:rPr sz="1300" spc="82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showed</a:t>
            </a:r>
            <a:r>
              <a:rPr sz="1300" spc="82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decreased</a:t>
            </a:r>
            <a:r>
              <a:rPr sz="1300" spc="82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likelihood</a:t>
            </a:r>
            <a:r>
              <a:rPr sz="1300" spc="92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of</a:t>
            </a:r>
            <a:r>
              <a:rPr sz="1300" spc="79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death</a:t>
            </a:r>
            <a:r>
              <a:rPr sz="1300" spc="79" dirty="0">
                <a:latin typeface="Georgia"/>
                <a:cs typeface="Georgia"/>
              </a:rPr>
              <a:t> </a:t>
            </a:r>
            <a:r>
              <a:rPr sz="1300" dirty="0">
                <a:latin typeface="Georgia"/>
                <a:cs typeface="Georgia"/>
              </a:rPr>
              <a:t>among</a:t>
            </a:r>
            <a:r>
              <a:rPr sz="1300" spc="82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patients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with</a:t>
            </a:r>
            <a:r>
              <a:rPr sz="1300" spc="85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SARS-</a:t>
            </a:r>
            <a:endParaRPr sz="1300">
              <a:latin typeface="Georgia"/>
              <a:cs typeface="Georgia"/>
            </a:endParaRPr>
          </a:p>
          <a:p>
            <a:pPr marL="196260">
              <a:spcBef>
                <a:spcPts val="787"/>
              </a:spcBef>
            </a:pPr>
            <a:r>
              <a:rPr sz="1300" spc="-3" dirty="0">
                <a:latin typeface="Georgia"/>
                <a:cs typeface="Georgia"/>
              </a:rPr>
              <a:t>CoV-2-related </a:t>
            </a:r>
            <a:r>
              <a:rPr sz="1300" dirty="0">
                <a:latin typeface="Georgia"/>
                <a:cs typeface="Georgia"/>
              </a:rPr>
              <a:t>acute </a:t>
            </a:r>
            <a:r>
              <a:rPr sz="1300" spc="-3" dirty="0">
                <a:latin typeface="Georgia"/>
                <a:cs typeface="Georgia"/>
              </a:rPr>
              <a:t>respiratory distress syndrome </a:t>
            </a:r>
            <a:r>
              <a:rPr sz="1300" dirty="0">
                <a:latin typeface="Georgia"/>
                <a:cs typeface="Georgia"/>
              </a:rPr>
              <a:t>(ARDS) </a:t>
            </a:r>
            <a:r>
              <a:rPr sz="1300" spc="-3" dirty="0">
                <a:latin typeface="Georgia"/>
                <a:cs typeface="Georgia"/>
              </a:rPr>
              <a:t>who </a:t>
            </a:r>
            <a:r>
              <a:rPr sz="1300" dirty="0">
                <a:latin typeface="Georgia"/>
                <a:cs typeface="Georgia"/>
              </a:rPr>
              <a:t>received</a:t>
            </a:r>
            <a:r>
              <a:rPr sz="1300" spc="20" dirty="0">
                <a:latin typeface="Georgia"/>
                <a:cs typeface="Georgia"/>
              </a:rPr>
              <a:t> </a:t>
            </a:r>
            <a:r>
              <a:rPr sz="1300" spc="-3" dirty="0">
                <a:latin typeface="Georgia"/>
                <a:cs typeface="Georgia"/>
              </a:rPr>
              <a:t>methylprednisolone</a:t>
            </a:r>
            <a:endParaRPr sz="13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8610" y="1317593"/>
            <a:ext cx="342900" cy="1259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78002" y="726305"/>
            <a:ext cx="7840980" cy="2209438"/>
          </a:xfrm>
          <a:prstGeom prst="rect">
            <a:avLst/>
          </a:prstGeom>
        </p:spPr>
        <p:txBody>
          <a:bodyPr vert="horz" wrap="square" lIns="0" tIns="8750" rIns="0" bIns="0" rtlCol="0">
            <a:spAutoFit/>
          </a:bodyPr>
          <a:lstStyle/>
          <a:p>
            <a:pPr marL="8334">
              <a:spcBef>
                <a:spcPts val="69"/>
              </a:spcBef>
            </a:pPr>
            <a:r>
              <a:rPr sz="1300" b="1" spc="-56" dirty="0">
                <a:solidFill>
                  <a:srgbClr val="FF0000"/>
                </a:solidFill>
                <a:latin typeface="Arial"/>
                <a:cs typeface="Arial"/>
              </a:rPr>
              <a:t>8. </a:t>
            </a:r>
            <a:r>
              <a:rPr sz="1300" b="1" spc="-131" dirty="0">
                <a:solidFill>
                  <a:srgbClr val="FF0000"/>
                </a:solidFill>
                <a:latin typeface="Arial"/>
                <a:cs typeface="Arial"/>
              </a:rPr>
              <a:t>Convalescent </a:t>
            </a:r>
            <a:r>
              <a:rPr sz="1300" b="1" spc="-125" dirty="0">
                <a:solidFill>
                  <a:srgbClr val="FF0000"/>
                </a:solidFill>
                <a:latin typeface="Arial"/>
                <a:cs typeface="Arial"/>
              </a:rPr>
              <a:t>plasma </a:t>
            </a:r>
            <a:r>
              <a:rPr sz="1300" b="1" spc="-79" dirty="0">
                <a:solidFill>
                  <a:srgbClr val="FF0000"/>
                </a:solidFill>
                <a:latin typeface="Arial"/>
                <a:cs typeface="Arial"/>
              </a:rPr>
              <a:t>from </a:t>
            </a:r>
            <a:r>
              <a:rPr sz="1300" b="1" spc="-26" dirty="0">
                <a:solidFill>
                  <a:srgbClr val="FF0000"/>
                </a:solidFill>
                <a:latin typeface="Arial"/>
                <a:cs typeface="Arial"/>
              </a:rPr>
              <a:t>COVID-19</a:t>
            </a:r>
            <a:r>
              <a:rPr sz="13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300" b="1" spc="-112" dirty="0">
                <a:solidFill>
                  <a:srgbClr val="FF0000"/>
                </a:solidFill>
                <a:latin typeface="Arial"/>
                <a:cs typeface="Arial"/>
              </a:rPr>
              <a:t>survivors</a:t>
            </a:r>
            <a:endParaRPr sz="1300">
              <a:latin typeface="Arial"/>
              <a:cs typeface="Arial"/>
            </a:endParaRPr>
          </a:p>
          <a:p>
            <a:pPr marL="233345" marR="3333" indent="-225428" algn="just">
              <a:lnSpc>
                <a:spcPct val="200000"/>
              </a:lnSpc>
              <a:spcBef>
                <a:spcPts val="39"/>
              </a:spcBef>
              <a:buSzPct val="60000"/>
              <a:buFont typeface="Wingdings"/>
              <a:buChar char=""/>
              <a:tabLst>
                <a:tab pos="233761" algn="l"/>
              </a:tabLst>
            </a:pPr>
            <a:r>
              <a:rPr sz="1300" spc="-26" dirty="0">
                <a:latin typeface="Arial"/>
                <a:cs typeface="Arial"/>
              </a:rPr>
              <a:t>Uncontrolled </a:t>
            </a:r>
            <a:r>
              <a:rPr sz="1300" spc="-69" dirty="0">
                <a:latin typeface="Arial"/>
                <a:cs typeface="Arial"/>
              </a:rPr>
              <a:t>studies </a:t>
            </a:r>
            <a:r>
              <a:rPr sz="1300" dirty="0">
                <a:latin typeface="Arial"/>
                <a:cs typeface="Arial"/>
              </a:rPr>
              <a:t>during </a:t>
            </a:r>
            <a:r>
              <a:rPr sz="1300" spc="-49" dirty="0">
                <a:latin typeface="Arial"/>
                <a:cs typeface="Arial"/>
              </a:rPr>
              <a:t>the </a:t>
            </a:r>
            <a:r>
              <a:rPr sz="1300" spc="-223" dirty="0">
                <a:latin typeface="Arial"/>
                <a:cs typeface="Arial"/>
              </a:rPr>
              <a:t>SARS </a:t>
            </a:r>
            <a:r>
              <a:rPr sz="1300" spc="-52" dirty="0">
                <a:latin typeface="Arial"/>
                <a:cs typeface="Arial"/>
              </a:rPr>
              <a:t>epidemic </a:t>
            </a:r>
            <a:r>
              <a:rPr sz="1300" spc="-75" dirty="0">
                <a:latin typeface="Arial"/>
                <a:cs typeface="Arial"/>
              </a:rPr>
              <a:t>showed </a:t>
            </a:r>
            <a:r>
              <a:rPr sz="1300" spc="-23" dirty="0">
                <a:latin typeface="Arial"/>
                <a:cs typeface="Arial"/>
              </a:rPr>
              <a:t>that </a:t>
            </a:r>
            <a:r>
              <a:rPr sz="1300" spc="-69" dirty="0">
                <a:latin typeface="Arial"/>
                <a:cs typeface="Arial"/>
              </a:rPr>
              <a:t>convalescent </a:t>
            </a:r>
            <a:r>
              <a:rPr sz="1300" spc="-75" dirty="0">
                <a:latin typeface="Arial"/>
                <a:cs typeface="Arial"/>
              </a:rPr>
              <a:t>plasma </a:t>
            </a:r>
            <a:r>
              <a:rPr sz="1300" spc="-36" dirty="0">
                <a:latin typeface="Arial"/>
                <a:cs typeface="Arial"/>
              </a:rPr>
              <a:t>therapy  </a:t>
            </a:r>
            <a:r>
              <a:rPr sz="1300" spc="-95" dirty="0">
                <a:latin typeface="Arial"/>
                <a:cs typeface="Arial"/>
              </a:rPr>
              <a:t>decreased </a:t>
            </a:r>
            <a:r>
              <a:rPr sz="1300" spc="-39" dirty="0">
                <a:latin typeface="Arial"/>
                <a:cs typeface="Arial"/>
              </a:rPr>
              <a:t>hospital </a:t>
            </a:r>
            <a:r>
              <a:rPr sz="1300" spc="-79" dirty="0">
                <a:latin typeface="Arial"/>
                <a:cs typeface="Arial"/>
              </a:rPr>
              <a:t>stay </a:t>
            </a:r>
            <a:r>
              <a:rPr sz="1300" spc="-59" dirty="0">
                <a:latin typeface="Arial"/>
                <a:cs typeface="Arial"/>
              </a:rPr>
              <a:t>and </a:t>
            </a:r>
            <a:r>
              <a:rPr sz="1300" spc="-7" dirty="0">
                <a:latin typeface="Arial"/>
                <a:cs typeface="Arial"/>
              </a:rPr>
              <a:t>mortality </a:t>
            </a:r>
            <a:r>
              <a:rPr sz="1300" spc="-36" dirty="0">
                <a:latin typeface="Arial"/>
                <a:cs typeface="Arial"/>
              </a:rPr>
              <a:t>when </a:t>
            </a:r>
            <a:r>
              <a:rPr sz="1300" spc="-98" dirty="0">
                <a:latin typeface="Arial"/>
                <a:cs typeface="Arial"/>
              </a:rPr>
              <a:t>used </a:t>
            </a:r>
            <a:r>
              <a:rPr sz="1300" spc="26" dirty="0">
                <a:latin typeface="Arial"/>
                <a:cs typeface="Arial"/>
              </a:rPr>
              <a:t>in </a:t>
            </a:r>
            <a:r>
              <a:rPr sz="1300" spc="-52" dirty="0">
                <a:latin typeface="Arial"/>
                <a:cs typeface="Arial"/>
              </a:rPr>
              <a:t>the </a:t>
            </a:r>
            <a:r>
              <a:rPr sz="1300" spc="3" dirty="0">
                <a:latin typeface="Arial"/>
                <a:cs typeface="Arial"/>
              </a:rPr>
              <a:t>critically </a:t>
            </a:r>
            <a:r>
              <a:rPr sz="1300" spc="10" dirty="0">
                <a:latin typeface="Arial"/>
                <a:cs typeface="Arial"/>
              </a:rPr>
              <a:t>ill48. </a:t>
            </a:r>
            <a:r>
              <a:rPr sz="1300" spc="-75" dirty="0">
                <a:latin typeface="Arial"/>
                <a:cs typeface="Arial"/>
              </a:rPr>
              <a:t>Convalescent plasma  </a:t>
            </a:r>
            <a:r>
              <a:rPr sz="1300" spc="-72" dirty="0">
                <a:latin typeface="Arial"/>
                <a:cs typeface="Arial"/>
              </a:rPr>
              <a:t>plasma </a:t>
            </a:r>
            <a:r>
              <a:rPr sz="1300" spc="-39" dirty="0">
                <a:latin typeface="Arial"/>
                <a:cs typeface="Arial"/>
              </a:rPr>
              <a:t>therapy </a:t>
            </a:r>
            <a:r>
              <a:rPr sz="1300" spc="-89" dirty="0">
                <a:latin typeface="Arial"/>
                <a:cs typeface="Arial"/>
              </a:rPr>
              <a:t>was </a:t>
            </a:r>
            <a:r>
              <a:rPr sz="1300" spc="-59" dirty="0">
                <a:latin typeface="Arial"/>
                <a:cs typeface="Arial"/>
              </a:rPr>
              <a:t>attempted </a:t>
            </a:r>
            <a:r>
              <a:rPr sz="1300" spc="26" dirty="0">
                <a:latin typeface="Arial"/>
                <a:cs typeface="Arial"/>
              </a:rPr>
              <a:t>with </a:t>
            </a:r>
            <a:r>
              <a:rPr sz="1300" spc="-118" dirty="0">
                <a:latin typeface="Arial"/>
                <a:cs typeface="Arial"/>
              </a:rPr>
              <a:t>some </a:t>
            </a:r>
            <a:r>
              <a:rPr sz="1300" spc="-39" dirty="0">
                <a:latin typeface="Arial"/>
                <a:cs typeface="Arial"/>
              </a:rPr>
              <a:t>benefit </a:t>
            </a:r>
            <a:r>
              <a:rPr sz="1300" spc="23" dirty="0">
                <a:latin typeface="Arial"/>
                <a:cs typeface="Arial"/>
              </a:rPr>
              <a:t>in </a:t>
            </a:r>
            <a:r>
              <a:rPr sz="1300" spc="-164" dirty="0">
                <a:latin typeface="Arial"/>
                <a:cs typeface="Arial"/>
              </a:rPr>
              <a:t>MERS, </a:t>
            </a:r>
            <a:r>
              <a:rPr sz="1300" spc="-92" dirty="0">
                <a:latin typeface="Arial"/>
                <a:cs typeface="Arial"/>
              </a:rPr>
              <a:t>Ebola </a:t>
            </a:r>
            <a:r>
              <a:rPr sz="1300" spc="-59" dirty="0">
                <a:latin typeface="Arial"/>
                <a:cs typeface="Arial"/>
              </a:rPr>
              <a:t>and </a:t>
            </a:r>
            <a:r>
              <a:rPr sz="1300" spc="-33" dirty="0">
                <a:latin typeface="Arial"/>
                <a:cs typeface="Arial"/>
              </a:rPr>
              <a:t>H1N1 </a:t>
            </a:r>
            <a:r>
              <a:rPr sz="1300" spc="-52">
                <a:latin typeface="Arial"/>
                <a:cs typeface="Arial"/>
              </a:rPr>
              <a:t>pandemic  </a:t>
            </a:r>
            <a:r>
              <a:rPr sz="1300" spc="-13" smtClean="0">
                <a:latin typeface="Arial"/>
                <a:cs typeface="Arial"/>
              </a:rPr>
              <a:t>influenza. </a:t>
            </a:r>
            <a:r>
              <a:rPr sz="1300" spc="-82" dirty="0">
                <a:latin typeface="Arial"/>
                <a:cs typeface="Arial"/>
              </a:rPr>
              <a:t>A </a:t>
            </a:r>
            <a:r>
              <a:rPr sz="1300" spc="-43" dirty="0">
                <a:latin typeface="Arial"/>
                <a:cs typeface="Arial"/>
              </a:rPr>
              <a:t>small </a:t>
            </a:r>
            <a:r>
              <a:rPr sz="1300" spc="-134" dirty="0">
                <a:latin typeface="Arial"/>
                <a:cs typeface="Arial"/>
              </a:rPr>
              <a:t>case </a:t>
            </a:r>
            <a:r>
              <a:rPr sz="1300" spc="-92" dirty="0">
                <a:latin typeface="Arial"/>
                <a:cs typeface="Arial"/>
              </a:rPr>
              <a:t>series </a:t>
            </a:r>
            <a:r>
              <a:rPr sz="1300" spc="-23" dirty="0">
                <a:latin typeface="Arial"/>
                <a:cs typeface="Arial"/>
              </a:rPr>
              <a:t>of </a:t>
            </a:r>
            <a:r>
              <a:rPr sz="1300" spc="-20" dirty="0">
                <a:latin typeface="Arial"/>
                <a:cs typeface="Arial"/>
              </a:rPr>
              <a:t>five </a:t>
            </a:r>
            <a:r>
              <a:rPr sz="1300" spc="-52" dirty="0">
                <a:latin typeface="Arial"/>
                <a:cs typeface="Arial"/>
              </a:rPr>
              <a:t>patients </a:t>
            </a:r>
            <a:r>
              <a:rPr sz="1300" spc="26" dirty="0">
                <a:latin typeface="Arial"/>
                <a:cs typeface="Arial"/>
              </a:rPr>
              <a:t>with </a:t>
            </a:r>
            <a:r>
              <a:rPr sz="1300" spc="7" dirty="0">
                <a:latin typeface="Arial"/>
                <a:cs typeface="Arial"/>
              </a:rPr>
              <a:t>critically </a:t>
            </a:r>
            <a:r>
              <a:rPr sz="1300" spc="62" dirty="0">
                <a:latin typeface="Arial"/>
                <a:cs typeface="Arial"/>
              </a:rPr>
              <a:t>ill </a:t>
            </a:r>
            <a:r>
              <a:rPr sz="1300" spc="-16" dirty="0">
                <a:latin typeface="Arial"/>
                <a:cs typeface="Arial"/>
              </a:rPr>
              <a:t>COVID-19 </a:t>
            </a:r>
            <a:r>
              <a:rPr sz="1300" spc="-49" dirty="0">
                <a:latin typeface="Arial"/>
                <a:cs typeface="Arial"/>
              </a:rPr>
              <a:t>on mechanical  mechanical </a:t>
            </a:r>
            <a:r>
              <a:rPr sz="1300" spc="-20" dirty="0">
                <a:latin typeface="Arial"/>
                <a:cs typeface="Arial"/>
              </a:rPr>
              <a:t>ventilation </a:t>
            </a:r>
            <a:r>
              <a:rPr sz="1300" spc="-10" dirty="0">
                <a:latin typeface="Arial"/>
                <a:cs typeface="Arial"/>
              </a:rPr>
              <a:t>improving </a:t>
            </a:r>
            <a:r>
              <a:rPr sz="1300" spc="-26" dirty="0">
                <a:latin typeface="Arial"/>
                <a:cs typeface="Arial"/>
              </a:rPr>
              <a:t>after </a:t>
            </a:r>
            <a:r>
              <a:rPr sz="1300" spc="-33" dirty="0">
                <a:latin typeface="Arial"/>
                <a:cs typeface="Arial"/>
              </a:rPr>
              <a:t>receiving </a:t>
            </a:r>
            <a:r>
              <a:rPr sz="1300" spc="-36" dirty="0">
                <a:latin typeface="Arial"/>
                <a:cs typeface="Arial"/>
              </a:rPr>
              <a:t>therapy </a:t>
            </a:r>
            <a:r>
              <a:rPr sz="1300" spc="-46" dirty="0">
                <a:latin typeface="Arial"/>
                <a:cs typeface="Arial"/>
              </a:rPr>
              <a:t>on </a:t>
            </a:r>
            <a:r>
              <a:rPr sz="1300" spc="-49" dirty="0">
                <a:latin typeface="Arial"/>
                <a:cs typeface="Arial"/>
              </a:rPr>
              <a:t>the </a:t>
            </a:r>
            <a:r>
              <a:rPr sz="1300" spc="20" dirty="0">
                <a:latin typeface="Arial"/>
                <a:cs typeface="Arial"/>
              </a:rPr>
              <a:t>third </a:t>
            </a:r>
            <a:r>
              <a:rPr sz="1300" spc="-72" dirty="0">
                <a:latin typeface="Arial"/>
                <a:cs typeface="Arial"/>
              </a:rPr>
              <a:t>week </a:t>
            </a:r>
            <a:r>
              <a:rPr sz="1300" spc="-23" dirty="0">
                <a:latin typeface="Arial"/>
                <a:cs typeface="Arial"/>
              </a:rPr>
              <a:t>of </a:t>
            </a:r>
            <a:r>
              <a:rPr sz="1300" spc="-52" dirty="0">
                <a:latin typeface="Arial"/>
                <a:cs typeface="Arial"/>
              </a:rPr>
              <a:t>illness </a:t>
            </a:r>
            <a:r>
              <a:rPr sz="1300" spc="-72">
                <a:latin typeface="Arial"/>
                <a:cs typeface="Arial"/>
              </a:rPr>
              <a:t>is  </a:t>
            </a:r>
            <a:r>
              <a:rPr sz="1300" spc="-43" smtClean="0">
                <a:latin typeface="Arial"/>
                <a:cs typeface="Arial"/>
              </a:rPr>
              <a:t>encouraging. 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13892" y="2952226"/>
            <a:ext cx="1964055" cy="469659"/>
          </a:xfrm>
          <a:prstGeom prst="rect">
            <a:avLst/>
          </a:prstGeom>
        </p:spPr>
        <p:txBody>
          <a:bodyPr vert="horz" wrap="square" lIns="0" tIns="7917" rIns="0" bIns="0" rtlCol="0">
            <a:spAutoFit/>
          </a:bodyPr>
          <a:lstStyle/>
          <a:p>
            <a:pPr marL="7917" marR="3333" indent="833" algn="ctr">
              <a:spcBef>
                <a:spcPts val="62"/>
              </a:spcBef>
            </a:pP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Cover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your mouth and your  nose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with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your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bent elbow or 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tissue when</a:t>
            </a:r>
            <a:r>
              <a:rPr sz="1000" spc="26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coughing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6830" y="2952226"/>
            <a:ext cx="1970246" cy="469659"/>
          </a:xfrm>
          <a:prstGeom prst="rect">
            <a:avLst/>
          </a:prstGeom>
        </p:spPr>
        <p:txBody>
          <a:bodyPr vert="horz" wrap="square" lIns="0" tIns="7917" rIns="0" bIns="0" rtlCol="0">
            <a:spAutoFit/>
          </a:bodyPr>
          <a:lstStyle/>
          <a:p>
            <a:pPr marL="8334" marR="3333" algn="ctr">
              <a:spcBef>
                <a:spcPts val="62"/>
              </a:spcBef>
            </a:pP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Seek medical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attention if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you 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have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difficulty breathing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and  a high</a:t>
            </a:r>
            <a:r>
              <a:rPr sz="1000" spc="16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fever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00419" y="2952226"/>
            <a:ext cx="1950244" cy="469659"/>
          </a:xfrm>
          <a:prstGeom prst="rect">
            <a:avLst/>
          </a:prstGeom>
        </p:spPr>
        <p:txBody>
          <a:bodyPr vert="horz" wrap="square" lIns="0" tIns="7917" rIns="0" bIns="0" rtlCol="0">
            <a:spAutoFit/>
          </a:bodyPr>
          <a:lstStyle/>
          <a:p>
            <a:pPr marL="8334" marR="3333" algn="ctr">
              <a:spcBef>
                <a:spcPts val="62"/>
              </a:spcBef>
            </a:pP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Follow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the directions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of your  national or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local health 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authorities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0191" y="1727573"/>
            <a:ext cx="1753553" cy="469659"/>
          </a:xfrm>
          <a:prstGeom prst="rect">
            <a:avLst/>
          </a:prstGeom>
        </p:spPr>
        <p:txBody>
          <a:bodyPr vert="horz" wrap="square" lIns="0" tIns="7917" rIns="0" bIns="0" rtlCol="0">
            <a:spAutoFit/>
          </a:bodyPr>
          <a:lstStyle/>
          <a:p>
            <a:pPr marL="8334" marR="3333" indent="-417" algn="ctr">
              <a:spcBef>
                <a:spcPts val="62"/>
              </a:spcBef>
            </a:pP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Wash your hands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with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an  alcohol-based sanitizer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or  with soap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1000" spc="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water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1406" y="1727573"/>
            <a:ext cx="1882140" cy="469659"/>
          </a:xfrm>
          <a:prstGeom prst="rect">
            <a:avLst/>
          </a:prstGeom>
        </p:spPr>
        <p:txBody>
          <a:bodyPr vert="horz" wrap="square" lIns="0" tIns="7917" rIns="0" bIns="0" rtlCol="0">
            <a:spAutoFit/>
          </a:bodyPr>
          <a:lstStyle/>
          <a:p>
            <a:pPr marL="8334" marR="3333" indent="-2083" algn="ctr">
              <a:spcBef>
                <a:spcPts val="62"/>
              </a:spcBef>
            </a:pP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Keep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distance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of at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least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1  meter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between yourself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and  anyone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who coughs or 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sneezes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78143" y="1727573"/>
            <a:ext cx="1758791" cy="469659"/>
          </a:xfrm>
          <a:prstGeom prst="rect">
            <a:avLst/>
          </a:prstGeom>
        </p:spPr>
        <p:txBody>
          <a:bodyPr vert="horz" wrap="square" lIns="0" tIns="7917" rIns="0" bIns="0" rtlCol="0">
            <a:spAutoFit/>
          </a:bodyPr>
          <a:lstStyle/>
          <a:p>
            <a:pPr marL="8334" marR="3333" algn="ctr">
              <a:spcBef>
                <a:spcPts val="62"/>
              </a:spcBef>
            </a:pP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Try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your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best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not to touch  your 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eyes,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your nose and  your</a:t>
            </a:r>
            <a:r>
              <a:rPr sz="1000" spc="-7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000" spc="-3" dirty="0">
                <a:solidFill>
                  <a:srgbClr val="FFFFFF"/>
                </a:solidFill>
                <a:latin typeface="Georgia"/>
                <a:cs typeface="Georgia"/>
              </a:rPr>
              <a:t>mouth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815493" y="208855"/>
            <a:ext cx="7486174" cy="500858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>
              <a:spcBef>
                <a:spcPts val="66"/>
              </a:spcBef>
            </a:pPr>
            <a:r>
              <a:rPr sz="1600" spc="-3" dirty="0">
                <a:latin typeface="Georgia"/>
                <a:cs typeface="Georgia"/>
              </a:rPr>
              <a:t>PROTECTING YOURSELF AND PREVENTING THE SPREAD</a:t>
            </a:r>
            <a:r>
              <a:rPr sz="1600" spc="7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OF</a:t>
            </a:r>
            <a:endParaRPr sz="1600">
              <a:latin typeface="Georgia"/>
              <a:cs typeface="Georgia"/>
            </a:endParaRPr>
          </a:p>
          <a:p>
            <a:pPr>
              <a:spcBef>
                <a:spcPts val="3"/>
              </a:spcBef>
            </a:pPr>
            <a:r>
              <a:rPr sz="1600" spc="-3" dirty="0">
                <a:latin typeface="Georgia"/>
                <a:cs typeface="Georgia"/>
              </a:rPr>
              <a:t>THE</a:t>
            </a:r>
            <a:r>
              <a:rPr sz="1600" spc="-13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DISEASE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223010" y="856393"/>
            <a:ext cx="6705124" cy="2114907"/>
            <a:chOff x="1630679" y="1522475"/>
            <a:chExt cx="8940165" cy="3759835"/>
          </a:xfrm>
        </p:grpSpPr>
        <p:sp>
          <p:nvSpPr>
            <p:cNvPr id="11" name="object 11"/>
            <p:cNvSpPr/>
            <p:nvPr/>
          </p:nvSpPr>
          <p:spPr>
            <a:xfrm>
              <a:off x="1827275" y="1522475"/>
              <a:ext cx="1388364" cy="14508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198364" y="1603247"/>
              <a:ext cx="1594104" cy="13700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976360" y="1531619"/>
              <a:ext cx="1594103" cy="150266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30679" y="3893819"/>
              <a:ext cx="1501140" cy="137617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992623" y="4032503"/>
              <a:ext cx="2206752" cy="115824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110472" y="3881627"/>
              <a:ext cx="1395983" cy="140055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68579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90404" y="4535423"/>
              <a:ext cx="2101596" cy="23225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85800" y="1905000"/>
            <a:ext cx="7352919" cy="3042579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286264" marR="3333" indent="-278347">
              <a:lnSpc>
                <a:spcPct val="150000"/>
              </a:lnSpc>
              <a:spcBef>
                <a:spcPts val="66"/>
              </a:spcBef>
              <a:buSzPct val="70000"/>
              <a:buFont typeface="Arial"/>
              <a:buChar char="●"/>
              <a:tabLst>
                <a:tab pos="286264" algn="l"/>
                <a:tab pos="286681" algn="l"/>
              </a:tabLst>
            </a:pP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Before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wearing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a mask,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wash your hands with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an alcohol-based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disinfectant or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with 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soap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 water.</a:t>
            </a:r>
            <a:endParaRPr sz="1300">
              <a:latin typeface="Georgia"/>
              <a:cs typeface="Georgia"/>
            </a:endParaRPr>
          </a:p>
          <a:p>
            <a:pPr marL="286264" marR="547110" indent="-278347">
              <a:lnSpc>
                <a:spcPts val="2362"/>
              </a:lnSpc>
              <a:spcBef>
                <a:spcPts val="210"/>
              </a:spcBef>
              <a:buSzPct val="70000"/>
              <a:buFont typeface="Arial"/>
              <a:buChar char="●"/>
              <a:tabLst>
                <a:tab pos="286264" algn="l"/>
                <a:tab pos="286681" algn="l"/>
              </a:tabLst>
            </a:pP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Cover your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mouth and nose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with the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mask and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make sure the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mask is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firmly  pressed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against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your</a:t>
            </a:r>
            <a:r>
              <a:rPr sz="13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face.</a:t>
            </a:r>
            <a:endParaRPr sz="1300">
              <a:latin typeface="Georgia"/>
              <a:cs typeface="Georgia"/>
            </a:endParaRPr>
          </a:p>
          <a:p>
            <a:pPr marL="286264" marR="25835" indent="-278347">
              <a:lnSpc>
                <a:spcPts val="2362"/>
              </a:lnSpc>
              <a:buSzPct val="70000"/>
              <a:buFont typeface="Arial"/>
              <a:buChar char="●"/>
              <a:tabLst>
                <a:tab pos="286264" algn="l"/>
                <a:tab pos="286681" algn="l"/>
              </a:tabLst>
            </a:pP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Do not touch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mask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while you are wearing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it; if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you do, wash your hands with an 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alcohol-based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disinfectant or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with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soap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and water</a:t>
            </a:r>
            <a:r>
              <a:rPr sz="1300" spc="-13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afterward.</a:t>
            </a:r>
            <a:endParaRPr sz="1300">
              <a:latin typeface="Georgia"/>
              <a:cs typeface="Georgia"/>
            </a:endParaRPr>
          </a:p>
          <a:p>
            <a:pPr marL="286264" indent="-278347">
              <a:spcBef>
                <a:spcPts val="577"/>
              </a:spcBef>
              <a:buSzPct val="70000"/>
              <a:buFont typeface="Arial"/>
              <a:buChar char="●"/>
              <a:tabLst>
                <a:tab pos="286264" algn="l"/>
                <a:tab pos="286681" algn="l"/>
              </a:tabLst>
            </a:pP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Replace the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mask as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soon as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it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gets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wet and do not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reuse disposable</a:t>
            </a:r>
            <a:r>
              <a:rPr sz="1300" spc="-36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masks.</a:t>
            </a:r>
            <a:endParaRPr sz="1300">
              <a:latin typeface="Georgia"/>
              <a:cs typeface="Georgia"/>
            </a:endParaRPr>
          </a:p>
          <a:p>
            <a:pPr marL="286264" marR="185426" indent="-278347">
              <a:lnSpc>
                <a:spcPct val="150000"/>
              </a:lnSpc>
              <a:spcBef>
                <a:spcPts val="3"/>
              </a:spcBef>
              <a:buSzPct val="70000"/>
              <a:buFont typeface="Arial"/>
              <a:buChar char="●"/>
              <a:tabLst>
                <a:tab pos="286264" algn="l"/>
                <a:tab pos="286681" algn="l"/>
              </a:tabLst>
            </a:pP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Remove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mask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from behind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(do not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touch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its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front side); throw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it away in a 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closed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container and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then wash your hands with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an alcohol-based 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disinfectant or  with soap </a:t>
            </a:r>
            <a:r>
              <a:rPr sz="130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1300" spc="-3" dirty="0">
                <a:solidFill>
                  <a:srgbClr val="FFFFFF"/>
                </a:solidFill>
                <a:latin typeface="Georgia"/>
                <a:cs typeface="Georgia"/>
              </a:rPr>
              <a:t> water.</a:t>
            </a:r>
            <a:endParaRPr sz="1300">
              <a:latin typeface="Georgia"/>
              <a:cs typeface="Georgi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82180" y="317754"/>
            <a:ext cx="4485419" cy="1363052"/>
          </a:xfrm>
          <a:prstGeom prst="rect">
            <a:avLst/>
          </a:prstGeom>
        </p:spPr>
        <p:txBody>
          <a:bodyPr vert="horz" wrap="square" lIns="0" tIns="8750" rIns="0" bIns="0" rtlCol="0">
            <a:spAutoFit/>
          </a:bodyPr>
          <a:lstStyle/>
          <a:p>
            <a:pPr marL="8334">
              <a:spcBef>
                <a:spcPts val="69"/>
              </a:spcBef>
            </a:pPr>
            <a:r>
              <a:rPr b="0" dirty="0">
                <a:latin typeface="Georgia"/>
                <a:cs typeface="Georgia"/>
              </a:rPr>
              <a:t>HOW TO </a:t>
            </a:r>
            <a:r>
              <a:rPr spc="-3" dirty="0">
                <a:latin typeface="Georgia"/>
                <a:cs typeface="Georgia"/>
              </a:rPr>
              <a:t>USE </a:t>
            </a:r>
            <a:r>
              <a:rPr b="0" dirty="0">
                <a:latin typeface="Georgia"/>
                <a:cs typeface="Georgia"/>
              </a:rPr>
              <a:t>A</a:t>
            </a:r>
            <a:r>
              <a:rPr spc="-33" dirty="0">
                <a:latin typeface="Georgia"/>
                <a:cs typeface="Georgia"/>
              </a:rPr>
              <a:t> </a:t>
            </a:r>
            <a:r>
              <a:rPr spc="-3" dirty="0">
                <a:latin typeface="Georgia"/>
                <a:cs typeface="Georgia"/>
              </a:rPr>
              <a:t>MASK</a:t>
            </a:r>
          </a:p>
        </p:txBody>
      </p:sp>
      <p:sp>
        <p:nvSpPr>
          <p:cNvPr id="7" name="object 7"/>
          <p:cNvSpPr/>
          <p:nvPr/>
        </p:nvSpPr>
        <p:spPr>
          <a:xfrm>
            <a:off x="7503794" y="0"/>
            <a:ext cx="1579626" cy="27963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1929" y="66865"/>
            <a:ext cx="1123966" cy="76895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/>
        </p:nvGraphicFramePr>
        <p:xfrm>
          <a:off x="152400" y="76200"/>
          <a:ext cx="8839200" cy="672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/>
                <a:gridCol w="914400"/>
                <a:gridCol w="2438400"/>
                <a:gridCol w="2286000"/>
                <a:gridCol w="1828800"/>
              </a:tblGrid>
              <a:tr h="6629399"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Stockman L J, Bellamy R, Garner P. </a:t>
                      </a: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SARS: Systematic Review of Treatment Effects. </a:t>
                      </a: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PLoS</a:t>
                      </a: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Medicine September 2006; 3(9).</a:t>
                      </a:r>
                      <a:endParaRPr lang="en-US" sz="1800" b="0" i="0" u="none" strike="noStrike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Systematic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Review(High Level)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5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response to the WHO request a systematic review was conducted of the published literature on </a:t>
                      </a:r>
                      <a:r>
                        <a:rPr lang="en-IN" sz="15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ribavirin</a:t>
                      </a:r>
                      <a:r>
                        <a:rPr lang="en-IN" sz="15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corticosteroids, </a:t>
                      </a:r>
                      <a:r>
                        <a:rPr lang="en-IN" sz="15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lopinavir</a:t>
                      </a:r>
                      <a:endParaRPr lang="en-IN" sz="15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en-IN" sz="15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and </a:t>
                      </a:r>
                      <a:r>
                        <a:rPr lang="en-IN" sz="15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ritonavir</a:t>
                      </a:r>
                      <a:r>
                        <a:rPr lang="en-IN" sz="15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(LPV/r), type I interferon (IFN), intravenous immunoglobulin (IVIG), and SARS convalescent plasma from both in vitro</a:t>
                      </a:r>
                    </a:p>
                    <a:p>
                      <a:pPr algn="just"/>
                      <a:r>
                        <a:rPr lang="en-IN" sz="15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studies and in SARS patients. We also searched for clinical trial evidence of treatment for acute respiratory distress syndrome.</a:t>
                      </a:r>
                    </a:p>
                    <a:p>
                      <a:pPr algn="just"/>
                      <a:r>
                        <a:rPr lang="en-IN" sz="15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Sources of data were the literature databases MEDLINE, EMBASE, BIOSIS, and the Cochrane Central Register of Controlled Trials</a:t>
                      </a:r>
                    </a:p>
                    <a:p>
                      <a:pPr algn="just"/>
                      <a:r>
                        <a:rPr lang="en-IN" sz="15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(CENTRAL) up to February 2005. Data from publications were extracted and evidence within studies was classified using</a:t>
                      </a:r>
                    </a:p>
                    <a:p>
                      <a:pPr algn="just"/>
                      <a:r>
                        <a:rPr lang="en-IN" sz="15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predefined criteria.</a:t>
                      </a:r>
                      <a:endParaRPr lang="en-US" sz="15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total, 54 SARS treatment studies, 15 in vitro studies, and three acute respiratory distress syndrome studies</a:t>
                      </a:r>
                    </a:p>
                    <a:p>
                      <a:pPr algn="just"/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met our inclusion criteria. Within in vitro studies, </a:t>
                      </a:r>
                      <a:r>
                        <a:rPr lang="en-IN" sz="16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ribavirin</a:t>
                      </a:r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IN" sz="16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lopinavir</a:t>
                      </a:r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and type I IFN showed inhibition of SARS-</a:t>
                      </a:r>
                      <a:r>
                        <a:rPr lang="en-IN" sz="16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CoV</a:t>
                      </a:r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in tissue culture.</a:t>
                      </a:r>
                    </a:p>
                    <a:p>
                      <a:pPr algn="just"/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 SARS-infected patient reports on </a:t>
                      </a:r>
                      <a:r>
                        <a:rPr lang="en-IN" sz="1600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ribavirin</a:t>
                      </a:r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26 studies were classified as inconclusive, and four showed possible harm. Seven</a:t>
                      </a:r>
                    </a:p>
                    <a:p>
                      <a:pPr algn="just"/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studies of convalescent plasma or IVIG, three of IFN type I, and two of LPV/r were inconclusive. In 29 studies of steroid use, 25</a:t>
                      </a:r>
                    </a:p>
                    <a:p>
                      <a:pPr algn="just"/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were inconclusive and four were classified as causing possible harm.</a:t>
                      </a:r>
                      <a:endParaRPr lang="en-US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Despite an extensive literature reporting on SARS treatments, it was not possible to determine whether treatments benefited</a:t>
                      </a:r>
                    </a:p>
                    <a:p>
                      <a:pPr algn="just"/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patients during the SARS outbreak. Some may have been harmful. Clinical trials should be designed to validate a standard protocol</a:t>
                      </a:r>
                    </a:p>
                    <a:p>
                      <a:pPr algn="just"/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for dosage and timing, and to accrue data in real time during future outbreaks to monitor specific adverse effects and help inform</a:t>
                      </a:r>
                    </a:p>
                    <a:p>
                      <a:pPr algn="just"/>
                      <a:r>
                        <a:rPr lang="en-IN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treatment.</a:t>
                      </a:r>
                      <a:endParaRPr lang="en-US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The new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coronavirus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that jumped from some animal to a person in the city of   Wuhan at the end of last year has managed, in only a few weeks, to draw huge  attention from the media, scientists and the international community. 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On  January 30, the WHO declared the epidemic a Public health emergency of  international concern (PHEIC).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At present around 12 064 828+ cases of </a:t>
            </a:r>
            <a:r>
              <a:rPr lang="en-IN" sz="2600" dirty="0" err="1" smtClean="0">
                <a:latin typeface="Times New Roman" pitchFamily="18" charset="0"/>
                <a:cs typeface="Times New Roman" pitchFamily="18" charset="0"/>
              </a:rPr>
              <a:t>coronavirus</a:t>
            </a: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 disease 2019 (COVID-19) and 550 384 deaths have been reported around the world.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600" dirty="0" smtClean="0">
                <a:latin typeface="Times New Roman" pitchFamily="18" charset="0"/>
                <a:cs typeface="Times New Roman" pitchFamily="18" charset="0"/>
              </a:rPr>
              <a:t>India has reported 794K+ cases and 21,604 deaths till date.</a:t>
            </a:r>
          </a:p>
          <a:p>
            <a:pPr algn="just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When did WHO declared COVID 19 the epidemic a Public health emergency of  international concern (PHEIC) </a:t>
            </a:r>
          </a:p>
          <a:p>
            <a:pPr marL="514350" indent="-514350" algn="just">
              <a:buAutoNum type="arabicPeriod"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30 January 2020</a:t>
            </a:r>
          </a:p>
          <a:p>
            <a:pPr marL="514350" indent="-514350" algn="just">
              <a:buAutoNum type="alphaLcParenR"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29 January 2020</a:t>
            </a:r>
          </a:p>
          <a:p>
            <a:pPr marL="514350" indent="-514350" algn="just">
              <a:buAutoNum type="alphaLcParenR"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31 January 2020</a:t>
            </a:r>
          </a:p>
          <a:p>
            <a:pPr marL="514350" indent="-514350" algn="just">
              <a:buAutoNum type="alphaLcParenR"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lphaLcParenR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28 January 2020</a:t>
            </a:r>
          </a:p>
          <a:p>
            <a:pPr marL="514350" indent="-514350" algn="just">
              <a:buNone/>
            </a:pP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2. COVID 19 is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Bacterial Disease</a:t>
            </a:r>
          </a:p>
          <a:p>
            <a:pPr marL="514350" indent="-514350">
              <a:buAutoNum type="alphaLcParenR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Viral Disease</a:t>
            </a:r>
          </a:p>
          <a:p>
            <a:pPr marL="514350" indent="-514350">
              <a:buAutoNum type="alphaLcParenR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Fungal Disease</a:t>
            </a:r>
          </a:p>
          <a:p>
            <a:pPr marL="514350" indent="-514350">
              <a:buAutoNum type="alphaLcParenR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Parasitic Disease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3. Most common symptom of COVID 19 is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Cough</a:t>
            </a:r>
          </a:p>
          <a:p>
            <a:pPr marL="514350" indent="-514350">
              <a:buAutoNum type="alphaLcParenR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Breathlessness</a:t>
            </a:r>
          </a:p>
          <a:p>
            <a:pPr marL="514350" indent="-514350">
              <a:buAutoNum type="alphaLcParenR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Fever</a:t>
            </a:r>
          </a:p>
          <a:p>
            <a:pPr marL="514350" indent="-514350">
              <a:buAutoNum type="alphaLcParenR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Anosmia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4. Following category of COVID 19 requires intensive care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Mild</a:t>
            </a:r>
          </a:p>
          <a:p>
            <a:pPr marL="514350" indent="-514350">
              <a:buAutoNum type="alphaLcParenR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Moderate</a:t>
            </a:r>
          </a:p>
          <a:p>
            <a:pPr marL="514350" indent="-514350">
              <a:buAutoNum type="alphaLcParenR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Mild to moderate</a:t>
            </a:r>
          </a:p>
          <a:p>
            <a:pPr marL="514350" indent="-514350">
              <a:buAutoNum type="alphaLcParenR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Severe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5. RT PCR uses following for testing COVID 19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Naso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oropharyngeal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swab</a:t>
            </a:r>
          </a:p>
          <a:p>
            <a:pPr marL="514350" indent="-514350">
              <a:buAutoNum type="alphaLcParenR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Blood</a:t>
            </a:r>
          </a:p>
          <a:p>
            <a:pPr marL="514350" indent="-514350">
              <a:buAutoNum type="alphaLcParenR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Serum</a:t>
            </a:r>
          </a:p>
          <a:p>
            <a:pPr marL="514350" indent="-514350">
              <a:buAutoNum type="alphaLcParenR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smtClean="0">
                <a:latin typeface="Times New Roman" pitchFamily="18" charset="0"/>
                <a:cs typeface="Times New Roman" pitchFamily="18" charset="0"/>
              </a:rPr>
              <a:t>Sputum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55000" lnSpcReduction="20000"/>
          </a:bodyPr>
          <a:lstStyle/>
          <a:p>
            <a:pPr marL="329565" marR="5080" indent="-317500" algn="just">
              <a:lnSpc>
                <a:spcPct val="150000"/>
              </a:lnSpc>
              <a:spcBef>
                <a:spcPts val="30"/>
              </a:spcBef>
              <a:buClr>
                <a:srgbClr val="00AFEF"/>
              </a:buClr>
              <a:buSzPct val="75000"/>
              <a:buFont typeface="Wingdings"/>
              <a:buChar char=""/>
              <a:tabLst>
                <a:tab pos="330200" algn="l"/>
              </a:tabLst>
            </a:pPr>
            <a:r>
              <a:rPr lang="en-IN" spc="-5" dirty="0" smtClean="0">
                <a:latin typeface="Georgia"/>
                <a:cs typeface="Georgia"/>
              </a:rPr>
              <a:t>The new </a:t>
            </a:r>
            <a:r>
              <a:rPr lang="en-IN" spc="-5" dirty="0" err="1" smtClean="0">
                <a:latin typeface="Georgia"/>
                <a:cs typeface="Georgia"/>
              </a:rPr>
              <a:t>coronavirus</a:t>
            </a:r>
            <a:r>
              <a:rPr lang="en-IN" spc="-5" dirty="0" smtClean="0">
                <a:latin typeface="Georgia"/>
                <a:cs typeface="Georgia"/>
              </a:rPr>
              <a:t>, first called 2019–nCoV </a:t>
            </a:r>
            <a:r>
              <a:rPr lang="en-IN" spc="-10" dirty="0" smtClean="0">
                <a:latin typeface="Georgia"/>
                <a:cs typeface="Georgia"/>
              </a:rPr>
              <a:t>and </a:t>
            </a:r>
            <a:r>
              <a:rPr lang="en-IN" spc="-5" dirty="0" smtClean="0">
                <a:latin typeface="Georgia"/>
                <a:cs typeface="Georgia"/>
              </a:rPr>
              <a:t>officially renamed as </a:t>
            </a:r>
            <a:r>
              <a:rPr lang="en-IN" b="1" spc="-5" dirty="0" smtClean="0">
                <a:solidFill>
                  <a:srgbClr val="00AFEF"/>
                </a:solidFill>
                <a:latin typeface="Georgia"/>
                <a:cs typeface="Georgia"/>
              </a:rPr>
              <a:t>SARS-  </a:t>
            </a:r>
            <a:r>
              <a:rPr lang="en-IN" b="1" spc="-10" dirty="0" smtClean="0">
                <a:solidFill>
                  <a:srgbClr val="00AFEF"/>
                </a:solidFill>
                <a:latin typeface="Georgia"/>
                <a:cs typeface="Georgia"/>
              </a:rPr>
              <a:t>CoV2 </a:t>
            </a:r>
            <a:r>
              <a:rPr lang="en-IN" spc="-5" dirty="0" smtClean="0">
                <a:solidFill>
                  <a:srgbClr val="00AFEF"/>
                </a:solidFill>
                <a:latin typeface="Georgia"/>
                <a:cs typeface="Georgia"/>
              </a:rPr>
              <a:t>(the virus) </a:t>
            </a:r>
            <a:r>
              <a:rPr lang="en-IN" spc="-10" dirty="0" smtClean="0">
                <a:solidFill>
                  <a:srgbClr val="00AFEF"/>
                </a:solidFill>
                <a:latin typeface="Georgia"/>
                <a:cs typeface="Georgia"/>
              </a:rPr>
              <a:t>and </a:t>
            </a:r>
            <a:r>
              <a:rPr lang="en-IN" b="1" spc="-5" dirty="0" smtClean="0">
                <a:solidFill>
                  <a:srgbClr val="00AFEF"/>
                </a:solidFill>
                <a:latin typeface="Georgia"/>
                <a:cs typeface="Georgia"/>
              </a:rPr>
              <a:t>COVID-19 </a:t>
            </a:r>
            <a:r>
              <a:rPr lang="en-IN" dirty="0" smtClean="0">
                <a:solidFill>
                  <a:srgbClr val="00AFEF"/>
                </a:solidFill>
                <a:latin typeface="Georgia"/>
                <a:cs typeface="Georgia"/>
              </a:rPr>
              <a:t>(the </a:t>
            </a:r>
            <a:r>
              <a:rPr lang="en-IN" spc="-5" dirty="0" smtClean="0">
                <a:solidFill>
                  <a:srgbClr val="00AFEF"/>
                </a:solidFill>
                <a:latin typeface="Georgia"/>
                <a:cs typeface="Georgia"/>
              </a:rPr>
              <a:t>disease)</a:t>
            </a:r>
            <a:r>
              <a:rPr lang="en-IN" spc="-5" dirty="0" smtClean="0">
                <a:latin typeface="Georgia"/>
                <a:cs typeface="Georgia"/>
              </a:rPr>
              <a:t>, belongs to the </a:t>
            </a:r>
            <a:r>
              <a:rPr lang="en-IN" spc="-10" dirty="0" smtClean="0">
                <a:latin typeface="Georgia"/>
                <a:cs typeface="Georgia"/>
              </a:rPr>
              <a:t>family </a:t>
            </a:r>
            <a:r>
              <a:rPr lang="en-IN" spc="-5" dirty="0" smtClean="0">
                <a:latin typeface="Georgia"/>
                <a:cs typeface="Georgia"/>
              </a:rPr>
              <a:t>of </a:t>
            </a:r>
            <a:r>
              <a:rPr lang="en-IN" b="1" spc="-5" dirty="0" err="1" smtClean="0">
                <a:solidFill>
                  <a:srgbClr val="FF0000"/>
                </a:solidFill>
                <a:latin typeface="Georgia"/>
                <a:cs typeface="Georgia"/>
              </a:rPr>
              <a:t>coronavirus</a:t>
            </a:r>
            <a:r>
              <a:rPr lang="en-IN" spc="-5" dirty="0" smtClean="0">
                <a:latin typeface="Georgia"/>
                <a:cs typeface="Georgia"/>
              </a:rPr>
              <a:t>,  </a:t>
            </a:r>
            <a:r>
              <a:rPr lang="en-IN" spc="-10" dirty="0" smtClean="0">
                <a:latin typeface="Georgia"/>
                <a:cs typeface="Georgia"/>
              </a:rPr>
              <a:t>the </a:t>
            </a:r>
            <a:r>
              <a:rPr lang="en-IN" spc="-5" dirty="0" smtClean="0">
                <a:latin typeface="Georgia"/>
                <a:cs typeface="Georgia"/>
              </a:rPr>
              <a:t>name to crown-like spikes </a:t>
            </a:r>
            <a:r>
              <a:rPr lang="en-IN" spc="5" dirty="0" smtClean="0">
                <a:latin typeface="Georgia"/>
                <a:cs typeface="Georgia"/>
              </a:rPr>
              <a:t>on </a:t>
            </a:r>
            <a:r>
              <a:rPr lang="en-IN" spc="-5" dirty="0" smtClean="0">
                <a:latin typeface="Georgia"/>
                <a:cs typeface="Georgia"/>
              </a:rPr>
              <a:t>their surface. Most described </a:t>
            </a:r>
            <a:r>
              <a:rPr lang="en-IN" spc="-5" dirty="0" err="1" smtClean="0">
                <a:latin typeface="Georgia"/>
                <a:cs typeface="Georgia"/>
              </a:rPr>
              <a:t>coronavirus</a:t>
            </a:r>
            <a:r>
              <a:rPr lang="en-IN" spc="-5" dirty="0" smtClean="0">
                <a:latin typeface="Georgia"/>
                <a:cs typeface="Georgia"/>
              </a:rPr>
              <a:t> are found </a:t>
            </a:r>
            <a:r>
              <a:rPr lang="en-IN" spc="10" dirty="0" smtClean="0">
                <a:latin typeface="Georgia"/>
                <a:cs typeface="Georgia"/>
              </a:rPr>
              <a:t>in </a:t>
            </a:r>
            <a:r>
              <a:rPr lang="en-IN" spc="10" dirty="0" smtClean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lang="en-IN" spc="-10" dirty="0" smtClean="0">
                <a:solidFill>
                  <a:srgbClr val="FF0000"/>
                </a:solidFill>
                <a:latin typeface="Georgia"/>
                <a:cs typeface="Georgia"/>
              </a:rPr>
              <a:t>birds </a:t>
            </a:r>
            <a:r>
              <a:rPr lang="en-IN" spc="-5" dirty="0" smtClean="0">
                <a:solidFill>
                  <a:srgbClr val="FF0000"/>
                </a:solidFill>
                <a:latin typeface="Georgia"/>
                <a:cs typeface="Georgia"/>
              </a:rPr>
              <a:t>or </a:t>
            </a:r>
            <a:r>
              <a:rPr lang="en-IN" spc="-10" dirty="0" smtClean="0">
                <a:solidFill>
                  <a:srgbClr val="FF0000"/>
                </a:solidFill>
                <a:latin typeface="Georgia"/>
                <a:cs typeface="Georgia"/>
              </a:rPr>
              <a:t>mammals, particularly</a:t>
            </a:r>
            <a:r>
              <a:rPr lang="en-IN" spc="95" dirty="0" smtClean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lang="en-IN" spc="-10" dirty="0" smtClean="0">
                <a:solidFill>
                  <a:srgbClr val="FF0000"/>
                </a:solidFill>
                <a:latin typeface="Georgia"/>
                <a:cs typeface="Georgia"/>
              </a:rPr>
              <a:t>bats.</a:t>
            </a:r>
          </a:p>
          <a:p>
            <a:pPr marL="329565" marR="5080" indent="-317500" algn="just">
              <a:lnSpc>
                <a:spcPct val="150000"/>
              </a:lnSpc>
              <a:spcBef>
                <a:spcPts val="30"/>
              </a:spcBef>
              <a:buClr>
                <a:srgbClr val="00AFEF"/>
              </a:buClr>
              <a:buSzPct val="75000"/>
              <a:buNone/>
              <a:tabLst>
                <a:tab pos="330200" algn="l"/>
              </a:tabLst>
            </a:pPr>
            <a:endParaRPr lang="en-IN" dirty="0" smtClean="0">
              <a:latin typeface="Georgia"/>
              <a:cs typeface="Georgia"/>
            </a:endParaRPr>
          </a:p>
          <a:p>
            <a:pPr marL="329565" marR="6350" indent="-317500" algn="just">
              <a:lnSpc>
                <a:spcPct val="150000"/>
              </a:lnSpc>
              <a:buClr>
                <a:srgbClr val="00AFEF"/>
              </a:buClr>
              <a:buSzPct val="75000"/>
              <a:buFont typeface="Wingdings"/>
              <a:buChar char=""/>
              <a:tabLst>
                <a:tab pos="330200" algn="l"/>
              </a:tabLst>
            </a:pPr>
            <a:r>
              <a:rPr lang="en-IN" spc="-5" dirty="0" smtClean="0">
                <a:latin typeface="Georgia"/>
                <a:cs typeface="Georgia"/>
              </a:rPr>
              <a:t>The new </a:t>
            </a:r>
            <a:r>
              <a:rPr lang="en-IN" spc="-10" dirty="0" err="1" smtClean="0">
                <a:latin typeface="Georgia"/>
                <a:cs typeface="Georgia"/>
              </a:rPr>
              <a:t>coronavirus</a:t>
            </a:r>
            <a:r>
              <a:rPr lang="en-IN" spc="-10" dirty="0" smtClean="0">
                <a:latin typeface="Georgia"/>
                <a:cs typeface="Georgia"/>
              </a:rPr>
              <a:t> </a:t>
            </a:r>
            <a:r>
              <a:rPr lang="en-IN" spc="-5" dirty="0" smtClean="0">
                <a:latin typeface="Georgia"/>
                <a:cs typeface="Georgia"/>
              </a:rPr>
              <a:t>is called </a:t>
            </a:r>
            <a:r>
              <a:rPr lang="en-IN" spc="-5" dirty="0" smtClean="0">
                <a:solidFill>
                  <a:srgbClr val="FF0000"/>
                </a:solidFill>
                <a:latin typeface="Georgia"/>
                <a:cs typeface="Georgia"/>
              </a:rPr>
              <a:t>SARS-CoV2 </a:t>
            </a:r>
            <a:r>
              <a:rPr lang="en-IN" spc="-10" dirty="0" smtClean="0">
                <a:latin typeface="Georgia"/>
                <a:cs typeface="Georgia"/>
              </a:rPr>
              <a:t>because </a:t>
            </a:r>
            <a:r>
              <a:rPr lang="en-IN" spc="-5" dirty="0" smtClean="0">
                <a:latin typeface="Georgia"/>
                <a:cs typeface="Georgia"/>
              </a:rPr>
              <a:t>its genetic </a:t>
            </a:r>
            <a:r>
              <a:rPr lang="en-IN" spc="-10" dirty="0" smtClean="0">
                <a:latin typeface="Georgia"/>
                <a:cs typeface="Georgia"/>
              </a:rPr>
              <a:t>sequence </a:t>
            </a:r>
            <a:r>
              <a:rPr lang="en-IN" spc="5" dirty="0" smtClean="0">
                <a:latin typeface="Georgia"/>
                <a:cs typeface="Georgia"/>
              </a:rPr>
              <a:t>is </a:t>
            </a:r>
            <a:r>
              <a:rPr lang="en-IN" spc="-5" dirty="0" smtClean="0">
                <a:latin typeface="Georgia"/>
                <a:cs typeface="Georgia"/>
              </a:rPr>
              <a:t>very </a:t>
            </a:r>
            <a:r>
              <a:rPr lang="en-IN" dirty="0" smtClean="0">
                <a:latin typeface="Georgia"/>
                <a:cs typeface="Georgia"/>
              </a:rPr>
              <a:t>similar </a:t>
            </a:r>
            <a:r>
              <a:rPr lang="en-IN" spc="-10" dirty="0" smtClean="0">
                <a:latin typeface="Georgia"/>
                <a:cs typeface="Georgia"/>
              </a:rPr>
              <a:t>to  that </a:t>
            </a:r>
            <a:r>
              <a:rPr lang="en-IN" spc="-5" dirty="0" smtClean="0">
                <a:latin typeface="Georgia"/>
                <a:cs typeface="Georgia"/>
              </a:rPr>
              <a:t>of </a:t>
            </a:r>
            <a:r>
              <a:rPr lang="en-IN" spc="-5" dirty="0" smtClean="0">
                <a:solidFill>
                  <a:srgbClr val="FF0000"/>
                </a:solidFill>
                <a:latin typeface="Georgia"/>
                <a:cs typeface="Georgia"/>
              </a:rPr>
              <a:t>SARS</a:t>
            </a:r>
            <a:r>
              <a:rPr lang="en-IN" spc="-5" dirty="0" smtClean="0">
                <a:latin typeface="Georgia"/>
                <a:cs typeface="Georgia"/>
              </a:rPr>
              <a:t>, another </a:t>
            </a:r>
            <a:r>
              <a:rPr lang="en-IN" spc="-5" dirty="0" err="1" smtClean="0">
                <a:latin typeface="Georgia"/>
                <a:cs typeface="Georgia"/>
              </a:rPr>
              <a:t>coronavirus</a:t>
            </a:r>
            <a:r>
              <a:rPr lang="en-IN" spc="-5" dirty="0" smtClean="0">
                <a:latin typeface="Georgia"/>
                <a:cs typeface="Georgia"/>
              </a:rPr>
              <a:t> that appeared </a:t>
            </a:r>
            <a:r>
              <a:rPr lang="en-IN" dirty="0" smtClean="0">
                <a:latin typeface="Georgia"/>
                <a:cs typeface="Georgia"/>
              </a:rPr>
              <a:t>for </a:t>
            </a:r>
            <a:r>
              <a:rPr lang="en-IN" spc="-5" dirty="0" smtClean="0">
                <a:latin typeface="Georgia"/>
                <a:cs typeface="Georgia"/>
              </a:rPr>
              <a:t>first (and only) time </a:t>
            </a:r>
            <a:r>
              <a:rPr lang="en-IN" spc="5" dirty="0" smtClean="0">
                <a:latin typeface="Georgia"/>
                <a:cs typeface="Georgia"/>
              </a:rPr>
              <a:t>in </a:t>
            </a:r>
            <a:r>
              <a:rPr lang="en-IN" spc="-5" dirty="0" smtClean="0">
                <a:latin typeface="Georgia"/>
                <a:cs typeface="Georgia"/>
              </a:rPr>
              <a:t>2002 and  </a:t>
            </a:r>
            <a:r>
              <a:rPr lang="en-IN" spc="-10" dirty="0" smtClean="0">
                <a:latin typeface="Georgia"/>
                <a:cs typeface="Georgia"/>
              </a:rPr>
              <a:t>caused </a:t>
            </a:r>
            <a:r>
              <a:rPr lang="en-IN" spc="-5" dirty="0" smtClean="0">
                <a:latin typeface="Georgia"/>
                <a:cs typeface="Georgia"/>
              </a:rPr>
              <a:t>a </a:t>
            </a:r>
            <a:r>
              <a:rPr lang="en-IN" spc="-10" dirty="0" smtClean="0">
                <a:latin typeface="Georgia"/>
                <a:cs typeface="Georgia"/>
              </a:rPr>
              <a:t>pandemic with </a:t>
            </a:r>
            <a:r>
              <a:rPr lang="en-IN" spc="-5" dirty="0" smtClean="0">
                <a:latin typeface="Georgia"/>
                <a:cs typeface="Georgia"/>
              </a:rPr>
              <a:t>more than </a:t>
            </a:r>
            <a:r>
              <a:rPr lang="en-IN" spc="-10" dirty="0" smtClean="0">
                <a:latin typeface="Georgia"/>
                <a:cs typeface="Georgia"/>
              </a:rPr>
              <a:t>8,000 </a:t>
            </a:r>
            <a:r>
              <a:rPr lang="en-IN" spc="-5" dirty="0" smtClean="0">
                <a:latin typeface="Georgia"/>
                <a:cs typeface="Georgia"/>
              </a:rPr>
              <a:t>infected people </a:t>
            </a:r>
            <a:r>
              <a:rPr lang="en-IN" spc="-10" dirty="0" smtClean="0">
                <a:latin typeface="Georgia"/>
                <a:cs typeface="Georgia"/>
              </a:rPr>
              <a:t>and 800</a:t>
            </a:r>
            <a:r>
              <a:rPr lang="en-IN" spc="170" dirty="0" smtClean="0">
                <a:latin typeface="Georgia"/>
                <a:cs typeface="Georgia"/>
              </a:rPr>
              <a:t> </a:t>
            </a:r>
            <a:r>
              <a:rPr lang="en-IN" spc="-10" dirty="0" smtClean="0">
                <a:latin typeface="Georgia"/>
                <a:cs typeface="Georgia"/>
              </a:rPr>
              <a:t>deaths.</a:t>
            </a:r>
          </a:p>
          <a:p>
            <a:pPr marL="329565" marR="6350" indent="-317500" algn="just">
              <a:lnSpc>
                <a:spcPct val="150000"/>
              </a:lnSpc>
              <a:buClr>
                <a:srgbClr val="00AFEF"/>
              </a:buClr>
              <a:buSzPct val="75000"/>
              <a:buNone/>
              <a:tabLst>
                <a:tab pos="330200" algn="l"/>
              </a:tabLst>
            </a:pPr>
            <a:endParaRPr lang="en-IN" dirty="0" smtClean="0">
              <a:latin typeface="Georgia"/>
              <a:cs typeface="Georgia"/>
            </a:endParaRPr>
          </a:p>
          <a:p>
            <a:pPr marL="329565" marR="5715" indent="-317500" algn="just">
              <a:lnSpc>
                <a:spcPct val="150000"/>
              </a:lnSpc>
              <a:spcBef>
                <a:spcPts val="5"/>
              </a:spcBef>
              <a:buClr>
                <a:srgbClr val="00AFEF"/>
              </a:buClr>
              <a:buSzPct val="75000"/>
              <a:buFont typeface="Wingdings"/>
              <a:buChar char=""/>
              <a:tabLst>
                <a:tab pos="330200" algn="l"/>
              </a:tabLst>
            </a:pPr>
            <a:r>
              <a:rPr lang="en-IN" spc="-5" dirty="0" smtClean="0">
                <a:latin typeface="Georgia"/>
                <a:cs typeface="Georgia"/>
              </a:rPr>
              <a:t>Another </a:t>
            </a:r>
            <a:r>
              <a:rPr lang="en-IN" spc="-10" dirty="0" err="1" smtClean="0">
                <a:latin typeface="Georgia"/>
                <a:cs typeface="Georgia"/>
              </a:rPr>
              <a:t>coronavirus</a:t>
            </a:r>
            <a:r>
              <a:rPr lang="en-IN" spc="-10" dirty="0" smtClean="0">
                <a:latin typeface="Georgia"/>
                <a:cs typeface="Georgia"/>
              </a:rPr>
              <a:t> that </a:t>
            </a:r>
            <a:r>
              <a:rPr lang="en-IN" spc="-5" dirty="0" smtClean="0">
                <a:latin typeface="Georgia"/>
                <a:cs typeface="Georgia"/>
              </a:rPr>
              <a:t>causes severe disease in </a:t>
            </a:r>
            <a:r>
              <a:rPr lang="en-IN" spc="-10" dirty="0" smtClean="0">
                <a:latin typeface="Georgia"/>
                <a:cs typeface="Georgia"/>
              </a:rPr>
              <a:t>humans </a:t>
            </a:r>
            <a:r>
              <a:rPr lang="en-IN" spc="-5" dirty="0" smtClean="0">
                <a:latin typeface="Georgia"/>
                <a:cs typeface="Georgia"/>
              </a:rPr>
              <a:t>is </a:t>
            </a:r>
            <a:r>
              <a:rPr lang="en-IN" spc="-5" dirty="0" smtClean="0">
                <a:solidFill>
                  <a:srgbClr val="FF0000"/>
                </a:solidFill>
                <a:latin typeface="Georgia"/>
                <a:cs typeface="Georgia"/>
              </a:rPr>
              <a:t>MERS-</a:t>
            </a:r>
            <a:r>
              <a:rPr lang="en-IN" spc="-5" dirty="0" err="1" smtClean="0">
                <a:solidFill>
                  <a:srgbClr val="FF0000"/>
                </a:solidFill>
                <a:latin typeface="Georgia"/>
                <a:cs typeface="Georgia"/>
              </a:rPr>
              <a:t>CoV</a:t>
            </a:r>
            <a:r>
              <a:rPr lang="en-IN" spc="-5" dirty="0" smtClean="0">
                <a:latin typeface="Georgia"/>
                <a:cs typeface="Georgia"/>
              </a:rPr>
              <a:t>, identified for  </a:t>
            </a:r>
            <a:r>
              <a:rPr lang="en-IN" spc="-10" dirty="0" smtClean="0">
                <a:latin typeface="Georgia"/>
                <a:cs typeface="Georgia"/>
              </a:rPr>
              <a:t>the </a:t>
            </a:r>
            <a:r>
              <a:rPr lang="en-IN" spc="-5" dirty="0" smtClean="0">
                <a:latin typeface="Georgia"/>
                <a:cs typeface="Georgia"/>
              </a:rPr>
              <a:t>first </a:t>
            </a:r>
            <a:r>
              <a:rPr lang="en-IN" spc="-10" dirty="0" smtClean="0">
                <a:latin typeface="Georgia"/>
                <a:cs typeface="Georgia"/>
              </a:rPr>
              <a:t>time </a:t>
            </a:r>
            <a:r>
              <a:rPr lang="en-IN" spc="-5" dirty="0" smtClean="0">
                <a:latin typeface="Georgia"/>
                <a:cs typeface="Georgia"/>
              </a:rPr>
              <a:t>in 2012 in </a:t>
            </a:r>
            <a:r>
              <a:rPr lang="en-IN" spc="-10" dirty="0" smtClean="0">
                <a:latin typeface="Georgia"/>
                <a:cs typeface="Georgia"/>
              </a:rPr>
              <a:t>the </a:t>
            </a:r>
            <a:r>
              <a:rPr lang="en-IN" spc="-5" dirty="0" smtClean="0">
                <a:latin typeface="Georgia"/>
                <a:cs typeface="Georgia"/>
              </a:rPr>
              <a:t>Middle </a:t>
            </a:r>
            <a:r>
              <a:rPr lang="en-IN" spc="-10" dirty="0" smtClean="0">
                <a:latin typeface="Georgia"/>
                <a:cs typeface="Georgia"/>
              </a:rPr>
              <a:t>East and </a:t>
            </a:r>
            <a:r>
              <a:rPr lang="en-IN" spc="-5" dirty="0" smtClean="0">
                <a:latin typeface="Georgia"/>
                <a:cs typeface="Georgia"/>
              </a:rPr>
              <a:t>associated </a:t>
            </a:r>
            <a:r>
              <a:rPr lang="en-IN" spc="-10" dirty="0" smtClean="0">
                <a:latin typeface="Georgia"/>
                <a:cs typeface="Georgia"/>
              </a:rPr>
              <a:t>with</a:t>
            </a:r>
            <a:r>
              <a:rPr lang="en-IN" spc="140" dirty="0" smtClean="0">
                <a:latin typeface="Georgia"/>
                <a:cs typeface="Georgia"/>
              </a:rPr>
              <a:t> </a:t>
            </a:r>
            <a:r>
              <a:rPr lang="en-IN" spc="-10" dirty="0" smtClean="0">
                <a:solidFill>
                  <a:srgbClr val="FF0000"/>
                </a:solidFill>
                <a:latin typeface="Georgia"/>
                <a:cs typeface="Georgia"/>
              </a:rPr>
              <a:t>camels</a:t>
            </a:r>
            <a:r>
              <a:rPr lang="en-IN" spc="-10" dirty="0" smtClean="0">
                <a:latin typeface="Georgia"/>
                <a:cs typeface="Georgia"/>
              </a:rPr>
              <a:t>.</a:t>
            </a:r>
            <a:endParaRPr lang="en-IN" dirty="0" smtClean="0">
              <a:latin typeface="Georgia"/>
              <a:cs typeface="Georgia"/>
            </a:endParaRP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 smtClean="0">
                <a:latin typeface="Times New Roman" pitchFamily="18" charset="0"/>
                <a:cs typeface="Times New Roman" pitchFamily="18" charset="0"/>
              </a:rPr>
              <a:t>High Risk Groups</a:t>
            </a:r>
            <a:endParaRPr lang="en-IN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COVID-19 is peculiar in its disproportionate case fatality rate among patients &gt;60  years as opposed to young adults or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pediatric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population.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highest mortality rates were seen among individuals above 80 yr of age at 14.8  per cent.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While further research is going on, the data suggests that tobacco smoking is also a  risk factor for COVID-19. </a:t>
            </a:r>
          </a:p>
          <a:p>
            <a:pPr algn="just">
              <a:buFont typeface="Wingdings" pitchFamily="2" charset="2"/>
              <a:buChar char="Ø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Smokers (both former and current) are more likely to have  severe symptoms, are admitted to intensive care  unit (ICU), need mechanical  ventilation or die compared to non-smokers.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68579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r>
                <a:rPr lang="en-IN" dirty="0" smtClean="0"/>
                <a:t> </a:t>
              </a:r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6475" y="786650"/>
              <a:ext cx="10179050" cy="396875"/>
            </a:xfrm>
            <a:custGeom>
              <a:avLst/>
              <a:gdLst/>
              <a:ahLst/>
              <a:cxnLst/>
              <a:rect l="l" t="t" r="r" b="b"/>
              <a:pathLst>
                <a:path w="10179050" h="396875">
                  <a:moveTo>
                    <a:pt x="10179050" y="0"/>
                  </a:moveTo>
                  <a:lnTo>
                    <a:pt x="5089525" y="0"/>
                  </a:lnTo>
                  <a:lnTo>
                    <a:pt x="0" y="0"/>
                  </a:lnTo>
                  <a:lnTo>
                    <a:pt x="0" y="396481"/>
                  </a:lnTo>
                  <a:lnTo>
                    <a:pt x="5089525" y="396481"/>
                  </a:lnTo>
                  <a:lnTo>
                    <a:pt x="10179050" y="396481"/>
                  </a:lnTo>
                  <a:lnTo>
                    <a:pt x="10179050" y="0"/>
                  </a:lnTo>
                  <a:close/>
                </a:path>
              </a:pathLst>
            </a:custGeom>
            <a:solidFill>
              <a:srgbClr val="00151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06475" y="267334"/>
              <a:ext cx="10179050" cy="3161665"/>
            </a:xfrm>
            <a:custGeom>
              <a:avLst/>
              <a:gdLst/>
              <a:ahLst/>
              <a:cxnLst/>
              <a:rect l="l" t="t" r="r" b="b"/>
              <a:pathLst>
                <a:path w="10179050" h="3161665">
                  <a:moveTo>
                    <a:pt x="0" y="519303"/>
                  </a:moveTo>
                  <a:lnTo>
                    <a:pt x="10179050" y="519303"/>
                  </a:lnTo>
                </a:path>
                <a:path w="10179050" h="3161665">
                  <a:moveTo>
                    <a:pt x="0" y="0"/>
                  </a:moveTo>
                  <a:lnTo>
                    <a:pt x="10179050" y="0"/>
                  </a:lnTo>
                </a:path>
                <a:path w="10179050" h="3161665">
                  <a:moveTo>
                    <a:pt x="0" y="3161665"/>
                  </a:moveTo>
                  <a:lnTo>
                    <a:pt x="10179050" y="3161665"/>
                  </a:lnTo>
                </a:path>
              </a:pathLst>
            </a:custGeom>
            <a:ln w="12700">
              <a:solidFill>
                <a:srgbClr val="0015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54856" y="113686"/>
            <a:ext cx="7634288" cy="1202724"/>
          </a:xfrm>
          <a:prstGeom prst="rect">
            <a:avLst/>
          </a:prstGeom>
        </p:spPr>
        <p:txBody>
          <a:bodyPr vert="horz" wrap="square" lIns="0" tIns="116672" rIns="0" bIns="0" rtlCol="0">
            <a:spAutoFit/>
          </a:bodyPr>
          <a:lstStyle/>
          <a:p>
            <a:pPr algn="ctr">
              <a:spcBef>
                <a:spcPts val="919"/>
              </a:spcBef>
            </a:pPr>
            <a:endParaRPr lang="en-IN" sz="1200" b="1" spc="7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spcBef>
                <a:spcPts val="919"/>
              </a:spcBef>
            </a:pPr>
            <a:r>
              <a:rPr sz="1200" b="1" spc="7" smtClean="0">
                <a:solidFill>
                  <a:srgbClr val="FFFFFF"/>
                </a:solidFill>
                <a:latin typeface="Arial"/>
                <a:cs typeface="Arial"/>
              </a:rPr>
              <a:t>Comorbid </a:t>
            </a:r>
            <a:r>
              <a:rPr sz="1200" b="1" spc="3" dirty="0">
                <a:solidFill>
                  <a:srgbClr val="FFFFFF"/>
                </a:solidFill>
                <a:latin typeface="Arial"/>
                <a:cs typeface="Arial"/>
              </a:rPr>
              <a:t>illness </a:t>
            </a:r>
            <a:r>
              <a:rPr sz="1200" b="1" spc="7" dirty="0">
                <a:solidFill>
                  <a:srgbClr val="FFFFFF"/>
                </a:solidFill>
                <a:latin typeface="Arial"/>
                <a:cs typeface="Arial"/>
              </a:rPr>
              <a:t>and case </a:t>
            </a:r>
            <a:r>
              <a:rPr sz="1200" b="1" spc="3" dirty="0">
                <a:solidFill>
                  <a:srgbClr val="FFFFFF"/>
                </a:solidFill>
                <a:latin typeface="Arial"/>
                <a:cs typeface="Arial"/>
              </a:rPr>
              <a:t>fatality </a:t>
            </a:r>
            <a:r>
              <a:rPr sz="1200" b="1" spc="7" dirty="0">
                <a:solidFill>
                  <a:srgbClr val="FFFFFF"/>
                </a:solidFill>
                <a:latin typeface="Arial"/>
                <a:cs typeface="Arial"/>
              </a:rPr>
              <a:t>rates </a:t>
            </a:r>
            <a:r>
              <a:rPr sz="1200" b="1" spc="3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200" b="1" spc="7" dirty="0">
                <a:solidFill>
                  <a:srgbClr val="FFFFFF"/>
                </a:solidFill>
                <a:latin typeface="Arial"/>
                <a:cs typeface="Arial"/>
              </a:rPr>
              <a:t>high-risk</a:t>
            </a:r>
            <a:r>
              <a:rPr sz="1200" b="1" spc="-18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7" dirty="0">
                <a:solidFill>
                  <a:srgbClr val="FFFFFF"/>
                </a:solidFill>
                <a:latin typeface="Arial"/>
                <a:cs typeface="Arial"/>
              </a:rPr>
              <a:t>groups</a:t>
            </a:r>
            <a:endParaRPr sz="1200">
              <a:latin typeface="Arial"/>
              <a:cs typeface="Arial"/>
            </a:endParaRPr>
          </a:p>
          <a:p>
            <a:pPr marL="586278">
              <a:spcBef>
                <a:spcPts val="856"/>
              </a:spcBef>
              <a:tabLst>
                <a:tab pos="3684346" algn="l"/>
              </a:tabLst>
            </a:pPr>
            <a:endParaRPr lang="en-IN" sz="1200" spc="7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586278">
              <a:spcBef>
                <a:spcPts val="856"/>
              </a:spcBef>
              <a:tabLst>
                <a:tab pos="3684346" algn="l"/>
              </a:tabLst>
            </a:pPr>
            <a:r>
              <a:rPr sz="1200" spc="7" smtClean="0">
                <a:solidFill>
                  <a:srgbClr val="FF0000"/>
                </a:solidFill>
                <a:latin typeface="Arial"/>
                <a:cs typeface="Arial"/>
              </a:rPr>
              <a:t>Age</a:t>
            </a:r>
            <a:r>
              <a:rPr sz="1200" spc="7" dirty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sz="1200" spc="3" dirty="0">
                <a:solidFill>
                  <a:srgbClr val="FF0000"/>
                </a:solidFill>
                <a:latin typeface="Arial"/>
                <a:cs typeface="Arial"/>
              </a:rPr>
              <a:t>year </a:t>
            </a:r>
            <a:r>
              <a:rPr sz="1200" spc="7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sz="1200" spc="7" smtClean="0">
                <a:solidFill>
                  <a:srgbClr val="FF0000"/>
                </a:solidFill>
                <a:latin typeface="Arial"/>
                <a:cs typeface="Arial"/>
              </a:rPr>
              <a:t>case </a:t>
            </a:r>
            <a:r>
              <a:rPr sz="1200" spc="3" dirty="0">
                <a:solidFill>
                  <a:srgbClr val="FF0000"/>
                </a:solidFill>
                <a:latin typeface="Arial"/>
                <a:cs typeface="Arial"/>
              </a:rPr>
              <a:t>fatality</a:t>
            </a:r>
            <a:r>
              <a:rPr sz="1200" spc="-43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3" dirty="0">
                <a:solidFill>
                  <a:srgbClr val="FF0000"/>
                </a:solidFill>
                <a:latin typeface="Arial"/>
                <a:cs typeface="Arial"/>
              </a:rPr>
              <a:t>rate,</a:t>
            </a:r>
            <a:r>
              <a:rPr sz="12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7" dirty="0">
                <a:solidFill>
                  <a:srgbClr val="FF0000"/>
                </a:solidFill>
                <a:latin typeface="Arial"/>
                <a:cs typeface="Arial"/>
              </a:rPr>
              <a:t>%)</a:t>
            </a:r>
            <a:r>
              <a:rPr sz="1200" spc="7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en-IN" sz="1200" spc="7" dirty="0" smtClean="0">
                <a:solidFill>
                  <a:srgbClr val="FF0000"/>
                </a:solidFill>
                <a:latin typeface="Arial"/>
                <a:cs typeface="Arial"/>
              </a:rPr>
              <a:t>               </a:t>
            </a:r>
            <a:r>
              <a:rPr sz="1200" spc="7" smtClean="0">
                <a:solidFill>
                  <a:srgbClr val="FF0000"/>
                </a:solidFill>
                <a:latin typeface="Arial"/>
                <a:cs typeface="Arial"/>
              </a:rPr>
              <a:t>Comorbid </a:t>
            </a:r>
            <a:r>
              <a:rPr sz="1200" spc="3" dirty="0">
                <a:solidFill>
                  <a:srgbClr val="FF0000"/>
                </a:solidFill>
                <a:latin typeface="Arial"/>
                <a:cs typeface="Arial"/>
              </a:rPr>
              <a:t>illness </a:t>
            </a:r>
            <a:r>
              <a:rPr sz="1200" spc="7" dirty="0">
                <a:solidFill>
                  <a:srgbClr val="FF0000"/>
                </a:solidFill>
                <a:latin typeface="Arial"/>
                <a:cs typeface="Arial"/>
              </a:rPr>
              <a:t>(case </a:t>
            </a:r>
            <a:r>
              <a:rPr sz="1200" spc="3" dirty="0">
                <a:solidFill>
                  <a:srgbClr val="FF0000"/>
                </a:solidFill>
                <a:latin typeface="Arial"/>
                <a:cs typeface="Arial"/>
              </a:rPr>
              <a:t>fatality rate,</a:t>
            </a:r>
            <a:r>
              <a:rPr sz="1200" spc="-1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spc="7" dirty="0">
                <a:solidFill>
                  <a:srgbClr val="FF0000"/>
                </a:solidFill>
                <a:latin typeface="Arial"/>
                <a:cs typeface="Arial"/>
              </a:rPr>
              <a:t>%)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40565" y="736763"/>
            <a:ext cx="843915" cy="1411977"/>
          </a:xfrm>
          <a:prstGeom prst="rect">
            <a:avLst/>
          </a:prstGeom>
        </p:spPr>
        <p:txBody>
          <a:bodyPr vert="horz" wrap="square" lIns="0" tIns="102922" rIns="0" bIns="0" rtlCol="0">
            <a:spAutoFit/>
          </a:bodyPr>
          <a:lstStyle/>
          <a:p>
            <a:pPr marL="53336">
              <a:spcBef>
                <a:spcPts val="810"/>
              </a:spcBef>
            </a:pPr>
            <a:endParaRPr lang="en-IN" sz="1200" spc="7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53336">
              <a:spcBef>
                <a:spcPts val="810"/>
              </a:spcBef>
            </a:pPr>
            <a:endParaRPr lang="en-IN" sz="1200" spc="7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53336">
              <a:spcBef>
                <a:spcPts val="810"/>
              </a:spcBef>
            </a:pPr>
            <a:r>
              <a:rPr sz="1200" spc="7" smtClean="0">
                <a:solidFill>
                  <a:srgbClr val="FFFFFF"/>
                </a:solidFill>
                <a:latin typeface="Arial"/>
                <a:cs typeface="Arial"/>
              </a:rPr>
              <a:t>60-70</a:t>
            </a:r>
            <a:r>
              <a:rPr sz="1200" spc="-36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3" dirty="0">
                <a:solidFill>
                  <a:srgbClr val="FFFFFF"/>
                </a:solidFill>
                <a:latin typeface="Arial"/>
                <a:cs typeface="Arial"/>
              </a:rPr>
              <a:t>(4)</a:t>
            </a:r>
            <a:endParaRPr sz="1200">
              <a:latin typeface="Arial"/>
              <a:cs typeface="Arial"/>
            </a:endParaRPr>
          </a:p>
          <a:p>
            <a:pPr marL="8334">
              <a:spcBef>
                <a:spcPts val="748"/>
              </a:spcBef>
            </a:pPr>
            <a:r>
              <a:rPr sz="1200" spc="7" dirty="0">
                <a:solidFill>
                  <a:srgbClr val="FFFFFF"/>
                </a:solidFill>
                <a:latin typeface="Arial"/>
                <a:cs typeface="Arial"/>
              </a:rPr>
              <a:t>&gt;70-80</a:t>
            </a:r>
            <a:r>
              <a:rPr sz="1200" spc="-6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3" dirty="0">
                <a:solidFill>
                  <a:srgbClr val="FFFFFF"/>
                </a:solidFill>
                <a:latin typeface="Arial"/>
                <a:cs typeface="Arial"/>
              </a:rPr>
              <a:t>(8)</a:t>
            </a:r>
            <a:endParaRPr sz="1200">
              <a:latin typeface="Arial"/>
              <a:cs typeface="Arial"/>
            </a:endParaRPr>
          </a:p>
          <a:p>
            <a:pPr marL="77087">
              <a:spcBef>
                <a:spcPts val="748"/>
              </a:spcBef>
            </a:pPr>
            <a:r>
              <a:rPr sz="1200" spc="7" dirty="0">
                <a:solidFill>
                  <a:srgbClr val="FFFFFF"/>
                </a:solidFill>
                <a:latin typeface="Arial"/>
                <a:cs typeface="Arial"/>
              </a:rPr>
              <a:t>&gt;80</a:t>
            </a:r>
            <a:r>
              <a:rPr sz="1200" spc="-3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7" dirty="0">
                <a:solidFill>
                  <a:srgbClr val="FFFFFF"/>
                </a:solidFill>
                <a:latin typeface="Arial"/>
                <a:cs typeface="Arial"/>
              </a:rPr>
              <a:t>(15)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81980" y="656682"/>
            <a:ext cx="2598420" cy="1960846"/>
          </a:xfrm>
          <a:prstGeom prst="rect">
            <a:avLst/>
          </a:prstGeom>
        </p:spPr>
        <p:txBody>
          <a:bodyPr vert="horz" wrap="square" lIns="0" tIns="102922" rIns="0" bIns="0" rtlCol="0">
            <a:spAutoFit/>
          </a:bodyPr>
          <a:lstStyle/>
          <a:p>
            <a:pPr algn="ctr">
              <a:spcBef>
                <a:spcPts val="810"/>
              </a:spcBef>
            </a:pPr>
            <a:endParaRPr lang="en-IN" sz="1200" spc="3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spcBef>
                <a:spcPts val="810"/>
              </a:spcBef>
            </a:pPr>
            <a:endParaRPr lang="en-IN" sz="1200" spc="3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spcBef>
                <a:spcPts val="810"/>
              </a:spcBef>
            </a:pPr>
            <a:r>
              <a:rPr sz="1200" spc="3" smtClean="0">
                <a:solidFill>
                  <a:srgbClr val="FFFFFF"/>
                </a:solidFill>
                <a:latin typeface="Arial"/>
                <a:cs typeface="Arial"/>
              </a:rPr>
              <a:t>Cardiovascular </a:t>
            </a:r>
            <a:r>
              <a:rPr sz="1200" spc="7" dirty="0">
                <a:solidFill>
                  <a:srgbClr val="FFFFFF"/>
                </a:solidFill>
                <a:latin typeface="Arial"/>
                <a:cs typeface="Arial"/>
              </a:rPr>
              <a:t>disease</a:t>
            </a:r>
            <a:r>
              <a:rPr sz="1200" spc="-5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7" dirty="0">
                <a:solidFill>
                  <a:srgbClr val="FFFFFF"/>
                </a:solidFill>
                <a:latin typeface="Arial"/>
                <a:cs typeface="Arial"/>
              </a:rPr>
              <a:t>(10.5)</a:t>
            </a:r>
            <a:endParaRPr sz="1200">
              <a:latin typeface="Arial"/>
              <a:cs typeface="Arial"/>
            </a:endParaRPr>
          </a:p>
          <a:p>
            <a:pPr algn="ctr">
              <a:spcBef>
                <a:spcPts val="748"/>
              </a:spcBef>
            </a:pPr>
            <a:r>
              <a:rPr sz="1200" spc="7" dirty="0">
                <a:solidFill>
                  <a:srgbClr val="FFFFFF"/>
                </a:solidFill>
                <a:latin typeface="Arial"/>
                <a:cs typeface="Arial"/>
              </a:rPr>
              <a:t>Diabetes </a:t>
            </a:r>
            <a:r>
              <a:rPr sz="1200" spc="3" dirty="0">
                <a:solidFill>
                  <a:srgbClr val="FFFFFF"/>
                </a:solidFill>
                <a:latin typeface="Arial"/>
                <a:cs typeface="Arial"/>
              </a:rPr>
              <a:t>mellitus</a:t>
            </a:r>
            <a:r>
              <a:rPr sz="1200" spc="-5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3" dirty="0">
                <a:solidFill>
                  <a:srgbClr val="FFFFFF"/>
                </a:solidFill>
                <a:latin typeface="Arial"/>
                <a:cs typeface="Arial"/>
              </a:rPr>
              <a:t>(7.3)</a:t>
            </a:r>
            <a:endParaRPr sz="1200">
              <a:latin typeface="Arial"/>
              <a:cs typeface="Arial"/>
            </a:endParaRPr>
          </a:p>
          <a:p>
            <a:pPr algn="ctr">
              <a:spcBef>
                <a:spcPts val="748"/>
              </a:spcBef>
            </a:pPr>
            <a:r>
              <a:rPr sz="1200" spc="7" dirty="0">
                <a:solidFill>
                  <a:srgbClr val="FFFFFF"/>
                </a:solidFill>
                <a:latin typeface="Arial"/>
                <a:cs typeface="Arial"/>
              </a:rPr>
              <a:t>Chronic respiratory disease</a:t>
            </a:r>
            <a:r>
              <a:rPr sz="1200" spc="-13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7" dirty="0">
                <a:solidFill>
                  <a:srgbClr val="FFFFFF"/>
                </a:solidFill>
                <a:latin typeface="Arial"/>
                <a:cs typeface="Arial"/>
              </a:rPr>
              <a:t>(6.3)</a:t>
            </a:r>
            <a:endParaRPr sz="1200">
              <a:latin typeface="Arial"/>
              <a:cs typeface="Arial"/>
            </a:endParaRPr>
          </a:p>
          <a:p>
            <a:pPr algn="ctr">
              <a:spcBef>
                <a:spcPts val="748"/>
              </a:spcBef>
            </a:pPr>
            <a:r>
              <a:rPr sz="1200" spc="3" dirty="0">
                <a:solidFill>
                  <a:srgbClr val="FFFFFF"/>
                </a:solidFill>
                <a:latin typeface="Arial"/>
                <a:cs typeface="Arial"/>
              </a:rPr>
              <a:t>Systemic hypertension</a:t>
            </a:r>
            <a:r>
              <a:rPr sz="1200" spc="-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3" dirty="0">
                <a:solidFill>
                  <a:srgbClr val="FFFFFF"/>
                </a:solidFill>
                <a:latin typeface="Arial"/>
                <a:cs typeface="Arial"/>
              </a:rPr>
              <a:t>(6.0)</a:t>
            </a:r>
            <a:endParaRPr sz="1200">
              <a:latin typeface="Arial"/>
              <a:cs typeface="Arial"/>
            </a:endParaRPr>
          </a:p>
          <a:p>
            <a:pPr algn="ctr">
              <a:spcBef>
                <a:spcPts val="748"/>
              </a:spcBef>
            </a:pPr>
            <a:r>
              <a:rPr sz="1200" spc="7" dirty="0">
                <a:solidFill>
                  <a:srgbClr val="FFFFFF"/>
                </a:solidFill>
                <a:latin typeface="Arial"/>
                <a:cs typeface="Arial"/>
              </a:rPr>
              <a:t>Cancer</a:t>
            </a:r>
            <a:r>
              <a:rPr sz="1200" spc="-1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3" dirty="0">
                <a:solidFill>
                  <a:srgbClr val="FFFFFF"/>
                </a:solidFill>
                <a:latin typeface="Arial"/>
                <a:cs typeface="Arial"/>
              </a:rPr>
              <a:t>(5.6)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0968" y="1905024"/>
            <a:ext cx="7516178" cy="3396522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 marR="4167" algn="just">
              <a:lnSpc>
                <a:spcPct val="150000"/>
              </a:lnSpc>
              <a:spcBef>
                <a:spcPts val="66"/>
              </a:spcBef>
            </a:pPr>
            <a:endParaRPr lang="en-IN" sz="1600" spc="-3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8334" marR="4167" algn="just">
              <a:lnSpc>
                <a:spcPct val="150000"/>
              </a:lnSpc>
              <a:spcBef>
                <a:spcPts val="66"/>
              </a:spcBef>
            </a:pPr>
            <a:endParaRPr lang="en-IN" sz="1600" spc="-3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8334" marR="4167" algn="just">
              <a:lnSpc>
                <a:spcPct val="150000"/>
              </a:lnSpc>
              <a:spcBef>
                <a:spcPts val="66"/>
              </a:spcBef>
            </a:pPr>
            <a:endParaRPr lang="en-IN" sz="1600" spc="-3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8334" marR="4167" algn="just">
              <a:lnSpc>
                <a:spcPct val="150000"/>
              </a:lnSpc>
              <a:spcBef>
                <a:spcPts val="66"/>
              </a:spcBef>
            </a:pPr>
            <a:endParaRPr lang="en-IN" sz="1600" spc="-3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8334" marR="4167" algn="just">
              <a:lnSpc>
                <a:spcPct val="150000"/>
              </a:lnSpc>
              <a:spcBef>
                <a:spcPts val="66"/>
              </a:spcBef>
            </a:pPr>
            <a:endParaRPr lang="en-IN" sz="1600" spc="-3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8334" marR="4167" algn="just">
              <a:lnSpc>
                <a:spcPct val="150000"/>
              </a:lnSpc>
              <a:spcBef>
                <a:spcPts val="66"/>
              </a:spcBef>
            </a:pPr>
            <a:r>
              <a:rPr sz="1600" spc="-3" smtClean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600" spc="-3" dirty="0">
                <a:solidFill>
                  <a:srgbClr val="FFFFFF"/>
                </a:solidFill>
                <a:latin typeface="Arial"/>
                <a:cs typeface="Arial"/>
              </a:rPr>
              <a:t>high-risk groups and age-wise case fatality rates are depicted </a:t>
            </a:r>
            <a:r>
              <a:rPr sz="1600" spc="-7" dirty="0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sz="1600" spc="-3" dirty="0">
                <a:solidFill>
                  <a:srgbClr val="FFFFFF"/>
                </a:solidFill>
                <a:latin typeface="Arial"/>
                <a:cs typeface="Arial"/>
              </a:rPr>
              <a:t>above</a:t>
            </a:r>
            <a:r>
              <a:rPr sz="1600" spc="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3" dirty="0">
                <a:solidFill>
                  <a:srgbClr val="FFFFFF"/>
                </a:solidFill>
                <a:latin typeface="Arial"/>
                <a:cs typeface="Arial"/>
              </a:rPr>
              <a:t>table</a:t>
            </a:r>
            <a:endParaRPr sz="1600">
              <a:latin typeface="Arial"/>
              <a:cs typeface="Arial"/>
            </a:endParaRPr>
          </a:p>
          <a:p>
            <a:pPr marL="8334" marR="3333" algn="just">
              <a:lnSpc>
                <a:spcPct val="150000"/>
              </a:lnSpc>
            </a:pPr>
            <a:r>
              <a:rPr sz="1600" spc="-3" dirty="0">
                <a:solidFill>
                  <a:srgbClr val="C00000"/>
                </a:solidFill>
                <a:latin typeface="Arial"/>
                <a:cs typeface="Arial"/>
              </a:rPr>
              <a:t>NOTE: </a:t>
            </a:r>
            <a:r>
              <a:rPr sz="1600" spc="-3" dirty="0">
                <a:solidFill>
                  <a:srgbClr val="FFFFFF"/>
                </a:solidFill>
                <a:latin typeface="Arial"/>
                <a:cs typeface="Arial"/>
              </a:rPr>
              <a:t>case fatality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rate </a:t>
            </a:r>
            <a:r>
              <a:rPr sz="1600" spc="-3" dirty="0">
                <a:solidFill>
                  <a:srgbClr val="FFFFFF"/>
                </a:solidFill>
                <a:latin typeface="Arial"/>
                <a:cs typeface="Arial"/>
              </a:rPr>
              <a:t>is the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proportion </a:t>
            </a:r>
            <a:r>
              <a:rPr sz="1600" spc="-3" dirty="0">
                <a:solidFill>
                  <a:srgbClr val="FFFFFF"/>
                </a:solidFill>
                <a:latin typeface="Arial"/>
                <a:cs typeface="Arial"/>
              </a:rPr>
              <a:t>of deaths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sz="1600" spc="-3" dirty="0">
                <a:solidFill>
                  <a:srgbClr val="FFFFFF"/>
                </a:solidFill>
                <a:latin typeface="Arial"/>
                <a:cs typeface="Arial"/>
              </a:rPr>
              <a:t>a certain  disease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compared to the </a:t>
            </a:r>
            <a:r>
              <a:rPr sz="1600" spc="-3" dirty="0">
                <a:solidFill>
                  <a:srgbClr val="FFFFFF"/>
                </a:solidFill>
                <a:latin typeface="Arial"/>
                <a:cs typeface="Arial"/>
              </a:rPr>
              <a:t>total number of people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diagnosed </a:t>
            </a:r>
            <a:r>
              <a:rPr sz="1600" spc="-3" dirty="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1600" spc="-3" dirty="0">
                <a:solidFill>
                  <a:srgbClr val="FFFFFF"/>
                </a:solidFill>
                <a:latin typeface="Arial"/>
                <a:cs typeface="Arial"/>
              </a:rPr>
              <a:t>disease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1600" spc="-3" dirty="0">
                <a:solidFill>
                  <a:srgbClr val="FFFFFF"/>
                </a:solidFill>
                <a:latin typeface="Arial"/>
                <a:cs typeface="Arial"/>
              </a:rPr>
              <a:t>a certain period of</a:t>
            </a:r>
            <a:r>
              <a:rPr sz="16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time.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8200" y="3048000"/>
            <a:ext cx="7715250" cy="2438400"/>
          </a:xfrm>
          <a:custGeom>
            <a:avLst/>
            <a:gdLst/>
            <a:ahLst/>
            <a:cxnLst/>
            <a:rect l="l" t="t" r="r" b="b"/>
            <a:pathLst>
              <a:path w="10287000" h="2717800">
                <a:moveTo>
                  <a:pt x="9834118" y="0"/>
                </a:moveTo>
                <a:lnTo>
                  <a:pt x="452882" y="0"/>
                </a:lnTo>
                <a:lnTo>
                  <a:pt x="403536" y="2658"/>
                </a:lnTo>
                <a:lnTo>
                  <a:pt x="355729" y="10448"/>
                </a:lnTo>
                <a:lnTo>
                  <a:pt x="309738" y="23093"/>
                </a:lnTo>
                <a:lnTo>
                  <a:pt x="265838" y="40317"/>
                </a:lnTo>
                <a:lnTo>
                  <a:pt x="224306" y="61844"/>
                </a:lnTo>
                <a:lnTo>
                  <a:pt x="185418" y="87396"/>
                </a:lnTo>
                <a:lnTo>
                  <a:pt x="149450" y="116697"/>
                </a:lnTo>
                <a:lnTo>
                  <a:pt x="116679" y="149470"/>
                </a:lnTo>
                <a:lnTo>
                  <a:pt x="87381" y="185440"/>
                </a:lnTo>
                <a:lnTo>
                  <a:pt x="61833" y="224329"/>
                </a:lnTo>
                <a:lnTo>
                  <a:pt x="40309" y="265860"/>
                </a:lnTo>
                <a:lnTo>
                  <a:pt x="23088" y="309758"/>
                </a:lnTo>
                <a:lnTo>
                  <a:pt x="10445" y="355745"/>
                </a:lnTo>
                <a:lnTo>
                  <a:pt x="2657" y="403545"/>
                </a:lnTo>
                <a:lnTo>
                  <a:pt x="0" y="452881"/>
                </a:lnTo>
                <a:lnTo>
                  <a:pt x="0" y="2264397"/>
                </a:lnTo>
                <a:lnTo>
                  <a:pt x="2657" y="2313745"/>
                </a:lnTo>
                <a:lnTo>
                  <a:pt x="10445" y="2361553"/>
                </a:lnTo>
                <a:lnTo>
                  <a:pt x="23088" y="2407546"/>
                </a:lnTo>
                <a:lnTo>
                  <a:pt x="40309" y="2451448"/>
                </a:lnTo>
                <a:lnTo>
                  <a:pt x="61833" y="2492981"/>
                </a:lnTo>
                <a:lnTo>
                  <a:pt x="87381" y="2531870"/>
                </a:lnTo>
                <a:lnTo>
                  <a:pt x="116679" y="2567839"/>
                </a:lnTo>
                <a:lnTo>
                  <a:pt x="149450" y="2600611"/>
                </a:lnTo>
                <a:lnTo>
                  <a:pt x="185418" y="2629909"/>
                </a:lnTo>
                <a:lnTo>
                  <a:pt x="224306" y="2655458"/>
                </a:lnTo>
                <a:lnTo>
                  <a:pt x="265838" y="2676981"/>
                </a:lnTo>
                <a:lnTo>
                  <a:pt x="309738" y="2694203"/>
                </a:lnTo>
                <a:lnTo>
                  <a:pt x="355729" y="2706846"/>
                </a:lnTo>
                <a:lnTo>
                  <a:pt x="403536" y="2714634"/>
                </a:lnTo>
                <a:lnTo>
                  <a:pt x="452882" y="2717292"/>
                </a:lnTo>
                <a:lnTo>
                  <a:pt x="9834118" y="2717292"/>
                </a:lnTo>
                <a:lnTo>
                  <a:pt x="9883454" y="2714634"/>
                </a:lnTo>
                <a:lnTo>
                  <a:pt x="9931254" y="2706846"/>
                </a:lnTo>
                <a:lnTo>
                  <a:pt x="9977241" y="2694203"/>
                </a:lnTo>
                <a:lnTo>
                  <a:pt x="10021139" y="2676981"/>
                </a:lnTo>
                <a:lnTo>
                  <a:pt x="10062670" y="2655458"/>
                </a:lnTo>
                <a:lnTo>
                  <a:pt x="10101559" y="2629909"/>
                </a:lnTo>
                <a:lnTo>
                  <a:pt x="10137529" y="2600611"/>
                </a:lnTo>
                <a:lnTo>
                  <a:pt x="10170302" y="2567839"/>
                </a:lnTo>
                <a:lnTo>
                  <a:pt x="10199603" y="2531870"/>
                </a:lnTo>
                <a:lnTo>
                  <a:pt x="10225155" y="2492981"/>
                </a:lnTo>
                <a:lnTo>
                  <a:pt x="10246682" y="2451448"/>
                </a:lnTo>
                <a:lnTo>
                  <a:pt x="10263906" y="2407546"/>
                </a:lnTo>
                <a:lnTo>
                  <a:pt x="10276551" y="2361553"/>
                </a:lnTo>
                <a:lnTo>
                  <a:pt x="10284341" y="2313745"/>
                </a:lnTo>
                <a:lnTo>
                  <a:pt x="10287000" y="2264397"/>
                </a:lnTo>
                <a:lnTo>
                  <a:pt x="10287000" y="452881"/>
                </a:lnTo>
                <a:lnTo>
                  <a:pt x="10284341" y="403545"/>
                </a:lnTo>
                <a:lnTo>
                  <a:pt x="10276551" y="355745"/>
                </a:lnTo>
                <a:lnTo>
                  <a:pt x="10263906" y="309758"/>
                </a:lnTo>
                <a:lnTo>
                  <a:pt x="10246682" y="265860"/>
                </a:lnTo>
                <a:lnTo>
                  <a:pt x="10225155" y="224329"/>
                </a:lnTo>
                <a:lnTo>
                  <a:pt x="10199603" y="185440"/>
                </a:lnTo>
                <a:lnTo>
                  <a:pt x="10170302" y="149470"/>
                </a:lnTo>
                <a:lnTo>
                  <a:pt x="10137529" y="116697"/>
                </a:lnTo>
                <a:lnTo>
                  <a:pt x="10101559" y="87396"/>
                </a:lnTo>
                <a:lnTo>
                  <a:pt x="10062670" y="61844"/>
                </a:lnTo>
                <a:lnTo>
                  <a:pt x="10021139" y="40317"/>
                </a:lnTo>
                <a:lnTo>
                  <a:pt x="9977241" y="23093"/>
                </a:lnTo>
                <a:lnTo>
                  <a:pt x="9931254" y="10448"/>
                </a:lnTo>
                <a:lnTo>
                  <a:pt x="9883454" y="2658"/>
                </a:lnTo>
                <a:lnTo>
                  <a:pt x="9834118" y="0"/>
                </a:lnTo>
                <a:close/>
              </a:path>
            </a:pathLst>
          </a:custGeom>
          <a:solidFill>
            <a:srgbClr val="E2DE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91181" y="404622"/>
            <a:ext cx="5840730" cy="1056203"/>
          </a:xfrm>
          <a:custGeom>
            <a:avLst/>
            <a:gdLst/>
            <a:ahLst/>
            <a:cxnLst/>
            <a:rect l="l" t="t" r="r" b="b"/>
            <a:pathLst>
              <a:path w="7787640" h="1877695">
                <a:moveTo>
                  <a:pt x="7474711" y="0"/>
                </a:moveTo>
                <a:lnTo>
                  <a:pt x="312927" y="0"/>
                </a:lnTo>
                <a:lnTo>
                  <a:pt x="266680" y="3392"/>
                </a:lnTo>
                <a:lnTo>
                  <a:pt x="222542" y="13247"/>
                </a:lnTo>
                <a:lnTo>
                  <a:pt x="180996" y="29080"/>
                </a:lnTo>
                <a:lnTo>
                  <a:pt x="142525" y="50409"/>
                </a:lnTo>
                <a:lnTo>
                  <a:pt x="107615" y="76748"/>
                </a:lnTo>
                <a:lnTo>
                  <a:pt x="76748" y="107615"/>
                </a:lnTo>
                <a:lnTo>
                  <a:pt x="50409" y="142525"/>
                </a:lnTo>
                <a:lnTo>
                  <a:pt x="29080" y="180996"/>
                </a:lnTo>
                <a:lnTo>
                  <a:pt x="13247" y="222542"/>
                </a:lnTo>
                <a:lnTo>
                  <a:pt x="3392" y="266680"/>
                </a:lnTo>
                <a:lnTo>
                  <a:pt x="0" y="312927"/>
                </a:lnTo>
                <a:lnTo>
                  <a:pt x="0" y="1564639"/>
                </a:lnTo>
                <a:lnTo>
                  <a:pt x="3392" y="1610887"/>
                </a:lnTo>
                <a:lnTo>
                  <a:pt x="13247" y="1655025"/>
                </a:lnTo>
                <a:lnTo>
                  <a:pt x="29080" y="1696571"/>
                </a:lnTo>
                <a:lnTo>
                  <a:pt x="50409" y="1735042"/>
                </a:lnTo>
                <a:lnTo>
                  <a:pt x="76748" y="1769952"/>
                </a:lnTo>
                <a:lnTo>
                  <a:pt x="107615" y="1800819"/>
                </a:lnTo>
                <a:lnTo>
                  <a:pt x="142525" y="1827158"/>
                </a:lnTo>
                <a:lnTo>
                  <a:pt x="180996" y="1848487"/>
                </a:lnTo>
                <a:lnTo>
                  <a:pt x="222542" y="1864320"/>
                </a:lnTo>
                <a:lnTo>
                  <a:pt x="266680" y="1874175"/>
                </a:lnTo>
                <a:lnTo>
                  <a:pt x="312927" y="1877568"/>
                </a:lnTo>
                <a:lnTo>
                  <a:pt x="7474711" y="1877568"/>
                </a:lnTo>
                <a:lnTo>
                  <a:pt x="7520959" y="1874175"/>
                </a:lnTo>
                <a:lnTo>
                  <a:pt x="7565097" y="1864320"/>
                </a:lnTo>
                <a:lnTo>
                  <a:pt x="7606643" y="1848487"/>
                </a:lnTo>
                <a:lnTo>
                  <a:pt x="7645114" y="1827158"/>
                </a:lnTo>
                <a:lnTo>
                  <a:pt x="7680024" y="1800819"/>
                </a:lnTo>
                <a:lnTo>
                  <a:pt x="7710891" y="1769952"/>
                </a:lnTo>
                <a:lnTo>
                  <a:pt x="7737230" y="1735042"/>
                </a:lnTo>
                <a:lnTo>
                  <a:pt x="7758559" y="1696571"/>
                </a:lnTo>
                <a:lnTo>
                  <a:pt x="7774392" y="1655025"/>
                </a:lnTo>
                <a:lnTo>
                  <a:pt x="7784247" y="1610887"/>
                </a:lnTo>
                <a:lnTo>
                  <a:pt x="7787640" y="1564639"/>
                </a:lnTo>
                <a:lnTo>
                  <a:pt x="7787640" y="312927"/>
                </a:lnTo>
                <a:lnTo>
                  <a:pt x="7784247" y="266680"/>
                </a:lnTo>
                <a:lnTo>
                  <a:pt x="7774392" y="222542"/>
                </a:lnTo>
                <a:lnTo>
                  <a:pt x="7758559" y="180996"/>
                </a:lnTo>
                <a:lnTo>
                  <a:pt x="7737230" y="142525"/>
                </a:lnTo>
                <a:lnTo>
                  <a:pt x="7710891" y="107615"/>
                </a:lnTo>
                <a:lnTo>
                  <a:pt x="7680024" y="76748"/>
                </a:lnTo>
                <a:lnTo>
                  <a:pt x="7645114" y="50409"/>
                </a:lnTo>
                <a:lnTo>
                  <a:pt x="7606643" y="29080"/>
                </a:lnTo>
                <a:lnTo>
                  <a:pt x="7565097" y="13247"/>
                </a:lnTo>
                <a:lnTo>
                  <a:pt x="7520959" y="3392"/>
                </a:lnTo>
                <a:lnTo>
                  <a:pt x="7474711" y="0"/>
                </a:lnTo>
                <a:close/>
              </a:path>
            </a:pathLst>
          </a:custGeom>
          <a:solidFill>
            <a:srgbClr val="C0C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29513" y="1917540"/>
            <a:ext cx="6284594" cy="2974179"/>
          </a:xfrm>
          <a:prstGeom prst="rect">
            <a:avLst/>
          </a:prstGeom>
        </p:spPr>
        <p:txBody>
          <a:bodyPr vert="horz" wrap="square" lIns="0" tIns="117506" rIns="0" bIns="0" rtlCol="0">
            <a:spAutoFit/>
          </a:bodyPr>
          <a:lstStyle/>
          <a:p>
            <a:pPr marL="8334">
              <a:spcBef>
                <a:spcPts val="925"/>
              </a:spcBef>
            </a:pPr>
            <a:endParaRPr lang="en-IN" sz="1400" spc="13" dirty="0" smtClean="0">
              <a:solidFill>
                <a:srgbClr val="1F124D"/>
              </a:solidFill>
              <a:latin typeface="Georgia"/>
              <a:cs typeface="Georgia"/>
            </a:endParaRPr>
          </a:p>
          <a:p>
            <a:pPr marL="8334">
              <a:spcBef>
                <a:spcPts val="925"/>
              </a:spcBef>
            </a:pPr>
            <a:endParaRPr lang="en-IN" sz="1400" spc="13" dirty="0" smtClean="0">
              <a:solidFill>
                <a:srgbClr val="1F124D"/>
              </a:solidFill>
              <a:latin typeface="Georgia"/>
              <a:cs typeface="Georgia"/>
            </a:endParaRPr>
          </a:p>
          <a:p>
            <a:pPr marL="8334">
              <a:spcBef>
                <a:spcPts val="925"/>
              </a:spcBef>
            </a:pPr>
            <a:endParaRPr lang="en-IN" sz="1400" spc="13" dirty="0" smtClean="0">
              <a:solidFill>
                <a:srgbClr val="1F124D"/>
              </a:solidFill>
              <a:latin typeface="Georgia"/>
              <a:cs typeface="Georgia"/>
            </a:endParaRPr>
          </a:p>
          <a:p>
            <a:pPr marL="8334">
              <a:spcBef>
                <a:spcPts val="925"/>
              </a:spcBef>
            </a:pPr>
            <a:endParaRPr lang="en-IN" sz="1400" spc="13" dirty="0" smtClean="0">
              <a:solidFill>
                <a:srgbClr val="1F124D"/>
              </a:solidFill>
              <a:latin typeface="Georgia"/>
              <a:cs typeface="Georgia"/>
            </a:endParaRPr>
          </a:p>
          <a:p>
            <a:pPr marL="8334">
              <a:spcBef>
                <a:spcPts val="925"/>
              </a:spcBef>
            </a:pPr>
            <a:r>
              <a:rPr sz="1400" spc="13" smtClean="0">
                <a:solidFill>
                  <a:srgbClr val="1F124D"/>
                </a:solidFill>
                <a:latin typeface="Georgia"/>
                <a:cs typeface="Georgia"/>
              </a:rPr>
              <a:t>A </a:t>
            </a:r>
            <a:r>
              <a:rPr sz="1400" spc="7" smtClean="0">
                <a:solidFill>
                  <a:srgbClr val="1F124D"/>
                </a:solidFill>
                <a:latin typeface="Georgia"/>
                <a:cs typeface="Georgia"/>
              </a:rPr>
              <a:t>person </a:t>
            </a:r>
            <a:r>
              <a:rPr sz="1400" spc="10" dirty="0">
                <a:solidFill>
                  <a:srgbClr val="1F124D"/>
                </a:solidFill>
                <a:latin typeface="Georgia"/>
                <a:cs typeface="Georgia"/>
              </a:rPr>
              <a:t>can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contract </a:t>
            </a:r>
            <a:r>
              <a:rPr sz="1400" spc="10" dirty="0">
                <a:solidFill>
                  <a:srgbClr val="1F124D"/>
                </a:solidFill>
                <a:latin typeface="Georgia"/>
                <a:cs typeface="Georgia"/>
              </a:rPr>
              <a:t>COVID-19</a:t>
            </a:r>
            <a:r>
              <a:rPr sz="1400" spc="-62" dirty="0">
                <a:solidFill>
                  <a:srgbClr val="1F124D"/>
                </a:solidFill>
                <a:latin typeface="Georgia"/>
                <a:cs typeface="Georgia"/>
              </a:rPr>
              <a:t>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if:</a:t>
            </a:r>
            <a:endParaRPr sz="1400">
              <a:latin typeface="Georgia"/>
              <a:cs typeface="Georgia"/>
            </a:endParaRPr>
          </a:p>
          <a:p>
            <a:pPr marL="408353" indent="-289597">
              <a:spcBef>
                <a:spcPts val="866"/>
              </a:spcBef>
              <a:buClr>
                <a:srgbClr val="539E39"/>
              </a:buClr>
              <a:buSzPct val="76190"/>
              <a:buFont typeface="Arial"/>
              <a:buChar char="●"/>
              <a:tabLst>
                <a:tab pos="408353" algn="l"/>
                <a:tab pos="408770" algn="l"/>
              </a:tabLst>
            </a:pPr>
            <a:r>
              <a:rPr sz="1400" spc="10" dirty="0">
                <a:solidFill>
                  <a:srgbClr val="1F124D"/>
                </a:solidFill>
                <a:latin typeface="Georgia"/>
                <a:cs typeface="Georgia"/>
              </a:rPr>
              <a:t>They come in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contact with </a:t>
            </a:r>
            <a:r>
              <a:rPr sz="1400" spc="10" dirty="0">
                <a:solidFill>
                  <a:srgbClr val="1F124D"/>
                </a:solidFill>
                <a:latin typeface="Georgia"/>
                <a:cs typeface="Georgia"/>
              </a:rPr>
              <a:t>another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person </a:t>
            </a:r>
            <a:r>
              <a:rPr sz="1400" spc="10" dirty="0">
                <a:solidFill>
                  <a:srgbClr val="1F124D"/>
                </a:solidFill>
                <a:latin typeface="Georgia"/>
                <a:cs typeface="Georgia"/>
              </a:rPr>
              <a:t>infected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with the</a:t>
            </a:r>
            <a:r>
              <a:rPr sz="1400" spc="-95" dirty="0">
                <a:solidFill>
                  <a:srgbClr val="1F124D"/>
                </a:solidFill>
                <a:latin typeface="Georgia"/>
                <a:cs typeface="Georgia"/>
              </a:rPr>
              <a:t>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virus</a:t>
            </a:r>
            <a:endParaRPr sz="1400">
              <a:latin typeface="Georgia"/>
              <a:cs typeface="Georgia"/>
            </a:endParaRPr>
          </a:p>
          <a:p>
            <a:pPr marL="408353" indent="-289597">
              <a:spcBef>
                <a:spcPts val="866"/>
              </a:spcBef>
              <a:buClr>
                <a:srgbClr val="539E39"/>
              </a:buClr>
              <a:buSzPct val="76190"/>
              <a:buFont typeface="Arial"/>
              <a:buChar char="●"/>
              <a:tabLst>
                <a:tab pos="408353" algn="l"/>
                <a:tab pos="408770" algn="l"/>
              </a:tabLst>
            </a:pPr>
            <a:r>
              <a:rPr sz="1400" spc="10" dirty="0">
                <a:solidFill>
                  <a:srgbClr val="1F124D"/>
                </a:solidFill>
                <a:latin typeface="Georgia"/>
                <a:cs typeface="Georgia"/>
              </a:rPr>
              <a:t>Someone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infected </a:t>
            </a:r>
            <a:r>
              <a:rPr sz="1400" spc="10" dirty="0">
                <a:solidFill>
                  <a:srgbClr val="1F124D"/>
                </a:solidFill>
                <a:latin typeface="Georgia"/>
                <a:cs typeface="Georgia"/>
              </a:rPr>
              <a:t>coughs or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sneezes directly to</a:t>
            </a:r>
            <a:r>
              <a:rPr sz="1400" spc="-112" dirty="0">
                <a:solidFill>
                  <a:srgbClr val="1F124D"/>
                </a:solidFill>
                <a:latin typeface="Georgia"/>
                <a:cs typeface="Georgia"/>
              </a:rPr>
              <a:t>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them</a:t>
            </a:r>
            <a:endParaRPr sz="1400">
              <a:latin typeface="Georgia"/>
              <a:cs typeface="Georgia"/>
            </a:endParaRPr>
          </a:p>
          <a:p>
            <a:pPr marL="408353" marR="16251" indent="-289181">
              <a:lnSpc>
                <a:spcPct val="152400"/>
              </a:lnSpc>
              <a:spcBef>
                <a:spcPts val="3"/>
              </a:spcBef>
              <a:buClr>
                <a:srgbClr val="539E39"/>
              </a:buClr>
              <a:buSzPct val="76190"/>
              <a:buFont typeface="Arial"/>
              <a:buChar char="●"/>
              <a:tabLst>
                <a:tab pos="408353" algn="l"/>
                <a:tab pos="408770" algn="l"/>
              </a:tabLst>
            </a:pPr>
            <a:r>
              <a:rPr sz="1400" spc="10" dirty="0">
                <a:solidFill>
                  <a:srgbClr val="1F124D"/>
                </a:solidFill>
                <a:latin typeface="Georgia"/>
                <a:cs typeface="Georgia"/>
              </a:rPr>
              <a:t>They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touch </a:t>
            </a:r>
            <a:r>
              <a:rPr sz="1400" spc="10" dirty="0">
                <a:solidFill>
                  <a:srgbClr val="1F124D"/>
                </a:solidFill>
                <a:latin typeface="Georgia"/>
                <a:cs typeface="Georgia"/>
              </a:rPr>
              <a:t>any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surface with </a:t>
            </a:r>
            <a:r>
              <a:rPr sz="1400" spc="3" dirty="0">
                <a:solidFill>
                  <a:srgbClr val="1F124D"/>
                </a:solidFill>
                <a:latin typeface="Georgia"/>
                <a:cs typeface="Georgia"/>
              </a:rPr>
              <a:t>little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droplets </a:t>
            </a:r>
            <a:r>
              <a:rPr sz="1400" spc="10" dirty="0">
                <a:solidFill>
                  <a:srgbClr val="1F124D"/>
                </a:solidFill>
                <a:latin typeface="Georgia"/>
                <a:cs typeface="Georgia"/>
              </a:rPr>
              <a:t>from infected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people’s  </a:t>
            </a:r>
            <a:r>
              <a:rPr sz="1400" spc="10" dirty="0">
                <a:solidFill>
                  <a:srgbClr val="1F124D"/>
                </a:solidFill>
                <a:latin typeface="Georgia"/>
                <a:cs typeface="Georgia"/>
              </a:rPr>
              <a:t>cough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or sneezes </a:t>
            </a:r>
            <a:r>
              <a:rPr sz="1400" spc="13" dirty="0">
                <a:solidFill>
                  <a:srgbClr val="1F124D"/>
                </a:solidFill>
                <a:latin typeface="Georgia"/>
                <a:cs typeface="Georgia"/>
              </a:rPr>
              <a:t>and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then touch their eyes, </a:t>
            </a:r>
            <a:r>
              <a:rPr sz="1400" spc="10" dirty="0">
                <a:solidFill>
                  <a:srgbClr val="1F124D"/>
                </a:solidFill>
                <a:latin typeface="Georgia"/>
                <a:cs typeface="Georgia"/>
              </a:rPr>
              <a:t>nose </a:t>
            </a:r>
            <a:r>
              <a:rPr sz="1400" spc="7" dirty="0">
                <a:solidFill>
                  <a:srgbClr val="1F124D"/>
                </a:solidFill>
                <a:latin typeface="Georgia"/>
                <a:cs typeface="Georgia"/>
              </a:rPr>
              <a:t>or</a:t>
            </a:r>
            <a:r>
              <a:rPr sz="1400" spc="-121" dirty="0">
                <a:solidFill>
                  <a:srgbClr val="1F124D"/>
                </a:solidFill>
                <a:latin typeface="Georgia"/>
                <a:cs typeface="Georgia"/>
              </a:rPr>
              <a:t> </a:t>
            </a:r>
            <a:r>
              <a:rPr sz="1400" spc="13" dirty="0">
                <a:solidFill>
                  <a:srgbClr val="1F124D"/>
                </a:solidFill>
                <a:latin typeface="Georgia"/>
                <a:cs typeface="Georgia"/>
              </a:rPr>
              <a:t>mouth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998308" y="399335"/>
            <a:ext cx="4085273" cy="1208744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 marR="3333" indent="417937">
              <a:spcBef>
                <a:spcPts val="66"/>
              </a:spcBef>
              <a:tabLst>
                <a:tab pos="981715" algn="l"/>
              </a:tabLst>
            </a:pPr>
            <a:r>
              <a:rPr sz="3900" dirty="0">
                <a:solidFill>
                  <a:srgbClr val="1F124D"/>
                </a:solidFill>
                <a:latin typeface="Arial"/>
                <a:cs typeface="Arial"/>
              </a:rPr>
              <a:t>HOW </a:t>
            </a:r>
            <a:r>
              <a:rPr sz="3900" spc="-3" dirty="0">
                <a:solidFill>
                  <a:srgbClr val="1F124D"/>
                </a:solidFill>
                <a:latin typeface="Arial"/>
                <a:cs typeface="Arial"/>
              </a:rPr>
              <a:t>do</a:t>
            </a:r>
            <a:r>
              <a:rPr sz="3900" spc="-62" dirty="0">
                <a:solidFill>
                  <a:srgbClr val="1F124D"/>
                </a:solidFill>
                <a:latin typeface="Arial"/>
                <a:cs typeface="Arial"/>
              </a:rPr>
              <a:t> </a:t>
            </a:r>
            <a:r>
              <a:rPr sz="3900" dirty="0">
                <a:solidFill>
                  <a:srgbClr val="1F124D"/>
                </a:solidFill>
                <a:latin typeface="Arial"/>
                <a:cs typeface="Arial"/>
              </a:rPr>
              <a:t>YOU  get	</a:t>
            </a:r>
            <a:r>
              <a:rPr sz="3900" spc="-13" dirty="0">
                <a:solidFill>
                  <a:srgbClr val="1F124D"/>
                </a:solidFill>
                <a:latin typeface="Arial"/>
                <a:cs typeface="Arial"/>
              </a:rPr>
              <a:t>C</a:t>
            </a:r>
            <a:r>
              <a:rPr sz="3900" dirty="0">
                <a:solidFill>
                  <a:srgbClr val="1F124D"/>
                </a:solidFill>
                <a:latin typeface="Arial"/>
                <a:cs typeface="Arial"/>
              </a:rPr>
              <a:t>OVI</a:t>
            </a:r>
            <a:r>
              <a:rPr sz="3900" spc="-7" dirty="0">
                <a:solidFill>
                  <a:srgbClr val="1F124D"/>
                </a:solidFill>
                <a:latin typeface="Arial"/>
                <a:cs typeface="Arial"/>
              </a:rPr>
              <a:t>D</a:t>
            </a:r>
            <a:r>
              <a:rPr sz="3900" spc="3" dirty="0">
                <a:solidFill>
                  <a:srgbClr val="1F124D"/>
                </a:solidFill>
                <a:latin typeface="Arial"/>
                <a:cs typeface="Arial"/>
              </a:rPr>
              <a:t>-</a:t>
            </a:r>
            <a:r>
              <a:rPr sz="3900" spc="-3" dirty="0">
                <a:solidFill>
                  <a:srgbClr val="1F124D"/>
                </a:solidFill>
                <a:latin typeface="Arial"/>
                <a:cs typeface="Arial"/>
              </a:rPr>
              <a:t>19?</a:t>
            </a:r>
            <a:endParaRPr sz="39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1212" y="0"/>
            <a:ext cx="8582978" cy="3857625"/>
          </a:xfrm>
          <a:custGeom>
            <a:avLst/>
            <a:gdLst/>
            <a:ahLst/>
            <a:cxnLst/>
            <a:rect l="l" t="t" r="r" b="b"/>
            <a:pathLst>
              <a:path w="11443970" h="6858000">
                <a:moveTo>
                  <a:pt x="0" y="6858000"/>
                </a:moveTo>
                <a:lnTo>
                  <a:pt x="11443716" y="6858000"/>
                </a:lnTo>
                <a:lnTo>
                  <a:pt x="11443716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333851" cy="3857625"/>
          </a:xfrm>
          <a:custGeom>
            <a:avLst/>
            <a:gdLst/>
            <a:ahLst/>
            <a:cxnLst/>
            <a:rect l="l" t="t" r="r" b="b"/>
            <a:pathLst>
              <a:path w="445134" h="6858000">
                <a:moveTo>
                  <a:pt x="0" y="6858000"/>
                </a:moveTo>
                <a:lnTo>
                  <a:pt x="445008" y="6858000"/>
                </a:lnTo>
                <a:lnTo>
                  <a:pt x="44500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3756" y="0"/>
            <a:ext cx="227648" cy="3857625"/>
          </a:xfrm>
          <a:custGeom>
            <a:avLst/>
            <a:gdLst/>
            <a:ahLst/>
            <a:cxnLst/>
            <a:rect l="l" t="t" r="r" b="b"/>
            <a:pathLst>
              <a:path w="303530" h="6858000">
                <a:moveTo>
                  <a:pt x="0" y="6857996"/>
                </a:moveTo>
                <a:lnTo>
                  <a:pt x="303276" y="6857996"/>
                </a:lnTo>
                <a:lnTo>
                  <a:pt x="303276" y="0"/>
                </a:lnTo>
                <a:lnTo>
                  <a:pt x="0" y="0"/>
                </a:lnTo>
                <a:lnTo>
                  <a:pt x="0" y="6857996"/>
                </a:lnTo>
                <a:close/>
              </a:path>
            </a:pathLst>
          </a:custGeom>
          <a:solidFill>
            <a:srgbClr val="C9D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4752594" y="481775"/>
            <a:ext cx="4391501" cy="2894290"/>
            <a:chOff x="6336791" y="856488"/>
            <a:chExt cx="5855335" cy="5145405"/>
          </a:xfrm>
        </p:grpSpPr>
        <p:sp>
          <p:nvSpPr>
            <p:cNvPr id="6" name="object 6"/>
            <p:cNvSpPr/>
            <p:nvPr/>
          </p:nvSpPr>
          <p:spPr>
            <a:xfrm>
              <a:off x="6336791" y="856488"/>
              <a:ext cx="5855335" cy="5145405"/>
            </a:xfrm>
            <a:custGeom>
              <a:avLst/>
              <a:gdLst/>
              <a:ahLst/>
              <a:cxnLst/>
              <a:rect l="l" t="t" r="r" b="b"/>
              <a:pathLst>
                <a:path w="5855334" h="5145405">
                  <a:moveTo>
                    <a:pt x="0" y="5145024"/>
                  </a:moveTo>
                  <a:lnTo>
                    <a:pt x="5855207" y="5145024"/>
                  </a:lnTo>
                  <a:lnTo>
                    <a:pt x="5855207" y="0"/>
                  </a:lnTo>
                  <a:lnTo>
                    <a:pt x="0" y="0"/>
                  </a:lnTo>
                  <a:lnTo>
                    <a:pt x="0" y="5145024"/>
                  </a:lnTo>
                  <a:close/>
                </a:path>
              </a:pathLst>
            </a:custGeom>
            <a:solidFill>
              <a:srgbClr val="C9DC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601967" y="943557"/>
              <a:ext cx="3044957" cy="30294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926320" y="1175010"/>
              <a:ext cx="1530985" cy="1670685"/>
            </a:xfrm>
            <a:custGeom>
              <a:avLst/>
              <a:gdLst/>
              <a:ahLst/>
              <a:cxnLst/>
              <a:rect l="l" t="t" r="r" b="b"/>
              <a:pathLst>
                <a:path w="1530984" h="1670685">
                  <a:moveTo>
                    <a:pt x="769321" y="0"/>
                  </a:moveTo>
                  <a:lnTo>
                    <a:pt x="717793" y="1915"/>
                  </a:lnTo>
                  <a:lnTo>
                    <a:pt x="664718" y="7740"/>
                  </a:lnTo>
                  <a:lnTo>
                    <a:pt x="617079" y="17540"/>
                  </a:lnTo>
                  <a:lnTo>
                    <a:pt x="572269" y="32744"/>
                  </a:lnTo>
                  <a:lnTo>
                    <a:pt x="530160" y="52953"/>
                  </a:lnTo>
                  <a:lnTo>
                    <a:pt x="490626" y="77770"/>
                  </a:lnTo>
                  <a:lnTo>
                    <a:pt x="453540" y="106796"/>
                  </a:lnTo>
                  <a:lnTo>
                    <a:pt x="418776" y="139634"/>
                  </a:lnTo>
                  <a:lnTo>
                    <a:pt x="386206" y="175888"/>
                  </a:lnTo>
                  <a:lnTo>
                    <a:pt x="353550" y="218048"/>
                  </a:lnTo>
                  <a:lnTo>
                    <a:pt x="323962" y="261881"/>
                  </a:lnTo>
                  <a:lnTo>
                    <a:pt x="297148" y="307237"/>
                  </a:lnTo>
                  <a:lnTo>
                    <a:pt x="272810" y="353970"/>
                  </a:lnTo>
                  <a:lnTo>
                    <a:pt x="250652" y="401930"/>
                  </a:lnTo>
                  <a:lnTo>
                    <a:pt x="230377" y="450970"/>
                  </a:lnTo>
                  <a:lnTo>
                    <a:pt x="211383" y="502980"/>
                  </a:lnTo>
                  <a:lnTo>
                    <a:pt x="195742" y="555636"/>
                  </a:lnTo>
                  <a:lnTo>
                    <a:pt x="184429" y="609097"/>
                  </a:lnTo>
                  <a:lnTo>
                    <a:pt x="178419" y="663521"/>
                  </a:lnTo>
                  <a:lnTo>
                    <a:pt x="178688" y="719067"/>
                  </a:lnTo>
                  <a:lnTo>
                    <a:pt x="178163" y="732868"/>
                  </a:lnTo>
                  <a:lnTo>
                    <a:pt x="174577" y="744705"/>
                  </a:lnTo>
                  <a:lnTo>
                    <a:pt x="168348" y="755089"/>
                  </a:lnTo>
                  <a:lnTo>
                    <a:pt x="159893" y="764533"/>
                  </a:lnTo>
                  <a:lnTo>
                    <a:pt x="118512" y="805448"/>
                  </a:lnTo>
                  <a:lnTo>
                    <a:pt x="104901" y="819270"/>
                  </a:lnTo>
                  <a:lnTo>
                    <a:pt x="86246" y="839576"/>
                  </a:lnTo>
                  <a:lnTo>
                    <a:pt x="66817" y="864370"/>
                  </a:lnTo>
                  <a:lnTo>
                    <a:pt x="50841" y="890904"/>
                  </a:lnTo>
                  <a:lnTo>
                    <a:pt x="42545" y="916425"/>
                  </a:lnTo>
                  <a:lnTo>
                    <a:pt x="42808" y="940940"/>
                  </a:lnTo>
                  <a:lnTo>
                    <a:pt x="49133" y="964145"/>
                  </a:lnTo>
                  <a:lnTo>
                    <a:pt x="59815" y="985398"/>
                  </a:lnTo>
                  <a:lnTo>
                    <a:pt x="73151" y="1004055"/>
                  </a:lnTo>
                  <a:lnTo>
                    <a:pt x="85030" y="1029780"/>
                  </a:lnTo>
                  <a:lnTo>
                    <a:pt x="85883" y="1053934"/>
                  </a:lnTo>
                  <a:lnTo>
                    <a:pt x="88403" y="1074421"/>
                  </a:lnTo>
                  <a:lnTo>
                    <a:pt x="105282" y="1089145"/>
                  </a:lnTo>
                  <a:lnTo>
                    <a:pt x="99482" y="1061338"/>
                  </a:lnTo>
                  <a:lnTo>
                    <a:pt x="102695" y="1042710"/>
                  </a:lnTo>
                  <a:lnTo>
                    <a:pt x="108408" y="1028155"/>
                  </a:lnTo>
                  <a:lnTo>
                    <a:pt x="110108" y="1012564"/>
                  </a:lnTo>
                  <a:lnTo>
                    <a:pt x="105507" y="1001453"/>
                  </a:lnTo>
                  <a:lnTo>
                    <a:pt x="89159" y="979899"/>
                  </a:lnTo>
                  <a:lnTo>
                    <a:pt x="84200" y="969003"/>
                  </a:lnTo>
                  <a:lnTo>
                    <a:pt x="86439" y="924505"/>
                  </a:lnTo>
                  <a:lnTo>
                    <a:pt x="108965" y="882770"/>
                  </a:lnTo>
                  <a:lnTo>
                    <a:pt x="149542" y="854179"/>
                  </a:lnTo>
                  <a:lnTo>
                    <a:pt x="169866" y="842604"/>
                  </a:lnTo>
                  <a:lnTo>
                    <a:pt x="192024" y="827779"/>
                  </a:lnTo>
                  <a:lnTo>
                    <a:pt x="197611" y="823334"/>
                  </a:lnTo>
                  <a:lnTo>
                    <a:pt x="203834" y="820032"/>
                  </a:lnTo>
                  <a:lnTo>
                    <a:pt x="210820" y="817365"/>
                  </a:lnTo>
                  <a:lnTo>
                    <a:pt x="218566" y="814825"/>
                  </a:lnTo>
                  <a:lnTo>
                    <a:pt x="223011" y="817746"/>
                  </a:lnTo>
                  <a:lnTo>
                    <a:pt x="226313" y="833621"/>
                  </a:lnTo>
                  <a:lnTo>
                    <a:pt x="222630" y="849877"/>
                  </a:lnTo>
                  <a:lnTo>
                    <a:pt x="206849" y="903721"/>
                  </a:lnTo>
                  <a:lnTo>
                    <a:pt x="190769" y="957446"/>
                  </a:lnTo>
                  <a:lnTo>
                    <a:pt x="176428" y="1011647"/>
                  </a:lnTo>
                  <a:lnTo>
                    <a:pt x="165861" y="1066920"/>
                  </a:lnTo>
                  <a:lnTo>
                    <a:pt x="162827" y="1086333"/>
                  </a:lnTo>
                  <a:lnTo>
                    <a:pt x="159019" y="1105639"/>
                  </a:lnTo>
                  <a:lnTo>
                    <a:pt x="147700" y="1143501"/>
                  </a:lnTo>
                  <a:lnTo>
                    <a:pt x="123205" y="1189840"/>
                  </a:lnTo>
                  <a:lnTo>
                    <a:pt x="91185" y="1230369"/>
                  </a:lnTo>
                  <a:lnTo>
                    <a:pt x="61166" y="1258642"/>
                  </a:lnTo>
                  <a:lnTo>
                    <a:pt x="42162" y="1277678"/>
                  </a:lnTo>
                  <a:lnTo>
                    <a:pt x="15216" y="1312069"/>
                  </a:lnTo>
                  <a:lnTo>
                    <a:pt x="0" y="1353432"/>
                  </a:lnTo>
                  <a:lnTo>
                    <a:pt x="2972" y="1391964"/>
                  </a:lnTo>
                  <a:lnTo>
                    <a:pt x="14636" y="1420805"/>
                  </a:lnTo>
                  <a:lnTo>
                    <a:pt x="26824" y="1436406"/>
                  </a:lnTo>
                  <a:lnTo>
                    <a:pt x="31369" y="1435220"/>
                  </a:lnTo>
                  <a:lnTo>
                    <a:pt x="30569" y="1418858"/>
                  </a:lnTo>
                  <a:lnTo>
                    <a:pt x="33734" y="1398723"/>
                  </a:lnTo>
                  <a:lnTo>
                    <a:pt x="42638" y="1378230"/>
                  </a:lnTo>
                  <a:lnTo>
                    <a:pt x="59054" y="1360798"/>
                  </a:lnTo>
                  <a:lnTo>
                    <a:pt x="77041" y="1348816"/>
                  </a:lnTo>
                  <a:lnTo>
                    <a:pt x="94932" y="1337239"/>
                  </a:lnTo>
                  <a:lnTo>
                    <a:pt x="111775" y="1324615"/>
                  </a:lnTo>
                  <a:lnTo>
                    <a:pt x="162647" y="1262162"/>
                  </a:lnTo>
                  <a:lnTo>
                    <a:pt x="188830" y="1216742"/>
                  </a:lnTo>
                  <a:lnTo>
                    <a:pt x="208041" y="1172726"/>
                  </a:lnTo>
                  <a:lnTo>
                    <a:pt x="223157" y="1129611"/>
                  </a:lnTo>
                  <a:lnTo>
                    <a:pt x="237053" y="1086890"/>
                  </a:lnTo>
                  <a:lnTo>
                    <a:pt x="252602" y="1044060"/>
                  </a:lnTo>
                  <a:lnTo>
                    <a:pt x="259445" y="1026661"/>
                  </a:lnTo>
                  <a:lnTo>
                    <a:pt x="263086" y="1018056"/>
                  </a:lnTo>
                  <a:lnTo>
                    <a:pt x="267334" y="1009643"/>
                  </a:lnTo>
                  <a:lnTo>
                    <a:pt x="268858" y="1007357"/>
                  </a:lnTo>
                  <a:lnTo>
                    <a:pt x="270001" y="1004436"/>
                  </a:lnTo>
                  <a:lnTo>
                    <a:pt x="276225" y="1005198"/>
                  </a:lnTo>
                  <a:lnTo>
                    <a:pt x="277368" y="1008119"/>
                  </a:lnTo>
                  <a:lnTo>
                    <a:pt x="281812" y="1025518"/>
                  </a:lnTo>
                  <a:lnTo>
                    <a:pt x="280215" y="1069130"/>
                  </a:lnTo>
                  <a:lnTo>
                    <a:pt x="270448" y="1139528"/>
                  </a:lnTo>
                  <a:lnTo>
                    <a:pt x="253880" y="1193753"/>
                  </a:lnTo>
                  <a:lnTo>
                    <a:pt x="239228" y="1232615"/>
                  </a:lnTo>
                  <a:lnTo>
                    <a:pt x="231521" y="1251832"/>
                  </a:lnTo>
                  <a:lnTo>
                    <a:pt x="217822" y="1290319"/>
                  </a:lnTo>
                  <a:lnTo>
                    <a:pt x="199596" y="1343428"/>
                  </a:lnTo>
                  <a:lnTo>
                    <a:pt x="188753" y="1392849"/>
                  </a:lnTo>
                  <a:lnTo>
                    <a:pt x="191293" y="1445675"/>
                  </a:lnTo>
                  <a:lnTo>
                    <a:pt x="218312" y="1493894"/>
                  </a:lnTo>
                  <a:lnTo>
                    <a:pt x="265963" y="1520938"/>
                  </a:lnTo>
                  <a:lnTo>
                    <a:pt x="313399" y="1545591"/>
                  </a:lnTo>
                  <a:lnTo>
                    <a:pt x="360746" y="1567893"/>
                  </a:lnTo>
                  <a:lnTo>
                    <a:pt x="408132" y="1587884"/>
                  </a:lnTo>
                  <a:lnTo>
                    <a:pt x="455685" y="1605602"/>
                  </a:lnTo>
                  <a:lnTo>
                    <a:pt x="503532" y="1621088"/>
                  </a:lnTo>
                  <a:lnTo>
                    <a:pt x="551800" y="1634380"/>
                  </a:lnTo>
                  <a:lnTo>
                    <a:pt x="600616" y="1645519"/>
                  </a:lnTo>
                  <a:lnTo>
                    <a:pt x="650107" y="1654545"/>
                  </a:lnTo>
                  <a:lnTo>
                    <a:pt x="700402" y="1661495"/>
                  </a:lnTo>
                  <a:lnTo>
                    <a:pt x="751627" y="1666411"/>
                  </a:lnTo>
                  <a:lnTo>
                    <a:pt x="803909" y="1669332"/>
                  </a:lnTo>
                  <a:lnTo>
                    <a:pt x="857376" y="1670297"/>
                  </a:lnTo>
                  <a:lnTo>
                    <a:pt x="921434" y="1664342"/>
                  </a:lnTo>
                  <a:lnTo>
                    <a:pt x="984895" y="1648399"/>
                  </a:lnTo>
                  <a:lnTo>
                    <a:pt x="1046080" y="1625348"/>
                  </a:lnTo>
                  <a:lnTo>
                    <a:pt x="1103311" y="1598070"/>
                  </a:lnTo>
                  <a:lnTo>
                    <a:pt x="1154908" y="1569446"/>
                  </a:lnTo>
                  <a:lnTo>
                    <a:pt x="1199195" y="1542356"/>
                  </a:lnTo>
                  <a:lnTo>
                    <a:pt x="1234491" y="1519681"/>
                  </a:lnTo>
                  <a:lnTo>
                    <a:pt x="1259117" y="1504303"/>
                  </a:lnTo>
                  <a:lnTo>
                    <a:pt x="1376299" y="1348987"/>
                  </a:lnTo>
                  <a:lnTo>
                    <a:pt x="1406223" y="1305092"/>
                  </a:lnTo>
                  <a:lnTo>
                    <a:pt x="1435290" y="1260722"/>
                  </a:lnTo>
                  <a:lnTo>
                    <a:pt x="1462738" y="1215398"/>
                  </a:lnTo>
                  <a:lnTo>
                    <a:pt x="1487804" y="1168647"/>
                  </a:lnTo>
                  <a:lnTo>
                    <a:pt x="1514395" y="1106131"/>
                  </a:lnTo>
                  <a:lnTo>
                    <a:pt x="1529460" y="1039996"/>
                  </a:lnTo>
                  <a:lnTo>
                    <a:pt x="1530949" y="1002082"/>
                  </a:lnTo>
                  <a:lnTo>
                    <a:pt x="1527079" y="965383"/>
                  </a:lnTo>
                  <a:lnTo>
                    <a:pt x="1506981" y="894962"/>
                  </a:lnTo>
                  <a:lnTo>
                    <a:pt x="1356995" y="511295"/>
                  </a:lnTo>
                  <a:lnTo>
                    <a:pt x="1338664" y="465285"/>
                  </a:lnTo>
                  <a:lnTo>
                    <a:pt x="1319276" y="419826"/>
                  </a:lnTo>
                  <a:lnTo>
                    <a:pt x="1298511" y="375087"/>
                  </a:lnTo>
                  <a:lnTo>
                    <a:pt x="1276053" y="331237"/>
                  </a:lnTo>
                  <a:lnTo>
                    <a:pt x="1251584" y="288445"/>
                  </a:lnTo>
                  <a:lnTo>
                    <a:pt x="1224787" y="246881"/>
                  </a:lnTo>
                  <a:lnTo>
                    <a:pt x="1192408" y="203495"/>
                  </a:lnTo>
                  <a:lnTo>
                    <a:pt x="1158126" y="164403"/>
                  </a:lnTo>
                  <a:lnTo>
                    <a:pt x="1121975" y="129569"/>
                  </a:lnTo>
                  <a:lnTo>
                    <a:pt x="1083986" y="98959"/>
                  </a:lnTo>
                  <a:lnTo>
                    <a:pt x="1044191" y="72537"/>
                  </a:lnTo>
                  <a:lnTo>
                    <a:pt x="1002624" y="50268"/>
                  </a:lnTo>
                  <a:lnTo>
                    <a:pt x="959316" y="32118"/>
                  </a:lnTo>
                  <a:lnTo>
                    <a:pt x="914299" y="18051"/>
                  </a:lnTo>
                  <a:lnTo>
                    <a:pt x="867607" y="8032"/>
                  </a:lnTo>
                  <a:lnTo>
                    <a:pt x="819270" y="2027"/>
                  </a:lnTo>
                  <a:lnTo>
                    <a:pt x="769321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832942" y="2523744"/>
              <a:ext cx="1982470" cy="1612900"/>
            </a:xfrm>
            <a:custGeom>
              <a:avLst/>
              <a:gdLst/>
              <a:ahLst/>
              <a:cxnLst/>
              <a:rect l="l" t="t" r="r" b="b"/>
              <a:pathLst>
                <a:path w="1982470" h="1612900">
                  <a:moveTo>
                    <a:pt x="608997" y="0"/>
                  </a:moveTo>
                  <a:lnTo>
                    <a:pt x="545457" y="18596"/>
                  </a:lnTo>
                  <a:lnTo>
                    <a:pt x="481520" y="41972"/>
                  </a:lnTo>
                  <a:lnTo>
                    <a:pt x="425020" y="65397"/>
                  </a:lnTo>
                  <a:lnTo>
                    <a:pt x="383791" y="84141"/>
                  </a:lnTo>
                  <a:lnTo>
                    <a:pt x="352166" y="105790"/>
                  </a:lnTo>
                  <a:lnTo>
                    <a:pt x="295149" y="156384"/>
                  </a:lnTo>
                  <a:lnTo>
                    <a:pt x="287890" y="164173"/>
                  </a:lnTo>
                  <a:lnTo>
                    <a:pt x="281845" y="172973"/>
                  </a:lnTo>
                  <a:lnTo>
                    <a:pt x="133001" y="318642"/>
                  </a:lnTo>
                  <a:lnTo>
                    <a:pt x="95457" y="379825"/>
                  </a:lnTo>
                  <a:lnTo>
                    <a:pt x="76169" y="423068"/>
                  </a:lnTo>
                  <a:lnTo>
                    <a:pt x="59738" y="467407"/>
                  </a:lnTo>
                  <a:lnTo>
                    <a:pt x="45879" y="512698"/>
                  </a:lnTo>
                  <a:lnTo>
                    <a:pt x="32943" y="563694"/>
                  </a:lnTo>
                  <a:lnTo>
                    <a:pt x="22506" y="614995"/>
                  </a:lnTo>
                  <a:lnTo>
                    <a:pt x="14345" y="666577"/>
                  </a:lnTo>
                  <a:lnTo>
                    <a:pt x="8240" y="718419"/>
                  </a:lnTo>
                  <a:lnTo>
                    <a:pt x="3968" y="770499"/>
                  </a:lnTo>
                  <a:lnTo>
                    <a:pt x="1306" y="822795"/>
                  </a:lnTo>
                  <a:lnTo>
                    <a:pt x="32" y="875283"/>
                  </a:lnTo>
                  <a:lnTo>
                    <a:pt x="0" y="923571"/>
                  </a:lnTo>
                  <a:lnTo>
                    <a:pt x="873" y="971777"/>
                  </a:lnTo>
                  <a:lnTo>
                    <a:pt x="2642" y="1019911"/>
                  </a:lnTo>
                  <a:lnTo>
                    <a:pt x="5295" y="1067986"/>
                  </a:lnTo>
                  <a:lnTo>
                    <a:pt x="8821" y="1116011"/>
                  </a:lnTo>
                  <a:lnTo>
                    <a:pt x="13209" y="1163999"/>
                  </a:lnTo>
                  <a:lnTo>
                    <a:pt x="18447" y="1211960"/>
                  </a:lnTo>
                  <a:lnTo>
                    <a:pt x="38386" y="1372488"/>
                  </a:lnTo>
                  <a:lnTo>
                    <a:pt x="42831" y="1375409"/>
                  </a:lnTo>
                  <a:lnTo>
                    <a:pt x="46895" y="1379092"/>
                  </a:lnTo>
                  <a:lnTo>
                    <a:pt x="97128" y="1407446"/>
                  </a:lnTo>
                  <a:lnTo>
                    <a:pt x="143362" y="1431645"/>
                  </a:lnTo>
                  <a:lnTo>
                    <a:pt x="190036" y="1454248"/>
                  </a:lnTo>
                  <a:lnTo>
                    <a:pt x="237147" y="1475270"/>
                  </a:lnTo>
                  <a:lnTo>
                    <a:pt x="284689" y="1494726"/>
                  </a:lnTo>
                  <a:lnTo>
                    <a:pt x="332656" y="1512634"/>
                  </a:lnTo>
                  <a:lnTo>
                    <a:pt x="381045" y="1529009"/>
                  </a:lnTo>
                  <a:lnTo>
                    <a:pt x="429850" y="1543867"/>
                  </a:lnTo>
                  <a:lnTo>
                    <a:pt x="479066" y="1557225"/>
                  </a:lnTo>
                  <a:lnTo>
                    <a:pt x="528688" y="1569099"/>
                  </a:lnTo>
                  <a:lnTo>
                    <a:pt x="578712" y="1579505"/>
                  </a:lnTo>
                  <a:lnTo>
                    <a:pt x="629131" y="1588459"/>
                  </a:lnTo>
                  <a:lnTo>
                    <a:pt x="679942" y="1595976"/>
                  </a:lnTo>
                  <a:lnTo>
                    <a:pt x="731140" y="1602074"/>
                  </a:lnTo>
                  <a:lnTo>
                    <a:pt x="782719" y="1606768"/>
                  </a:lnTo>
                  <a:lnTo>
                    <a:pt x="834674" y="1610075"/>
                  </a:lnTo>
                  <a:lnTo>
                    <a:pt x="887000" y="1612010"/>
                  </a:lnTo>
                  <a:lnTo>
                    <a:pt x="937078" y="1612363"/>
                  </a:lnTo>
                  <a:lnTo>
                    <a:pt x="987013" y="1610994"/>
                  </a:lnTo>
                  <a:lnTo>
                    <a:pt x="1036805" y="1607983"/>
                  </a:lnTo>
                  <a:lnTo>
                    <a:pt x="1086454" y="1603406"/>
                  </a:lnTo>
                  <a:lnTo>
                    <a:pt x="1135960" y="1597341"/>
                  </a:lnTo>
                  <a:lnTo>
                    <a:pt x="1185323" y="1589865"/>
                  </a:lnTo>
                  <a:lnTo>
                    <a:pt x="1234544" y="1581055"/>
                  </a:lnTo>
                  <a:lnTo>
                    <a:pt x="1283621" y="1570989"/>
                  </a:lnTo>
                  <a:lnTo>
                    <a:pt x="1334826" y="1559008"/>
                  </a:lnTo>
                  <a:lnTo>
                    <a:pt x="1385381" y="1545483"/>
                  </a:lnTo>
                  <a:lnTo>
                    <a:pt x="1435287" y="1530423"/>
                  </a:lnTo>
                  <a:lnTo>
                    <a:pt x="1484545" y="1513835"/>
                  </a:lnTo>
                  <a:lnTo>
                    <a:pt x="1533155" y="1495726"/>
                  </a:lnTo>
                  <a:lnTo>
                    <a:pt x="1581119" y="1476105"/>
                  </a:lnTo>
                  <a:lnTo>
                    <a:pt x="1628437" y="1454978"/>
                  </a:lnTo>
                  <a:lnTo>
                    <a:pt x="1675111" y="1432353"/>
                  </a:lnTo>
                  <a:lnTo>
                    <a:pt x="1721140" y="1408237"/>
                  </a:lnTo>
                  <a:lnTo>
                    <a:pt x="1766527" y="1382639"/>
                  </a:lnTo>
                  <a:lnTo>
                    <a:pt x="1811272" y="1355565"/>
                  </a:lnTo>
                  <a:lnTo>
                    <a:pt x="1855375" y="1327022"/>
                  </a:lnTo>
                  <a:lnTo>
                    <a:pt x="1900397" y="1296019"/>
                  </a:lnTo>
                  <a:lnTo>
                    <a:pt x="1943513" y="1262252"/>
                  </a:lnTo>
                  <a:lnTo>
                    <a:pt x="1943894" y="1258569"/>
                  </a:lnTo>
                  <a:lnTo>
                    <a:pt x="1943894" y="1254505"/>
                  </a:lnTo>
                  <a:lnTo>
                    <a:pt x="1944656" y="1250441"/>
                  </a:lnTo>
                  <a:lnTo>
                    <a:pt x="1955944" y="1144821"/>
                  </a:lnTo>
                  <a:lnTo>
                    <a:pt x="1963911" y="1059648"/>
                  </a:lnTo>
                  <a:lnTo>
                    <a:pt x="1976787" y="909701"/>
                  </a:lnTo>
                  <a:lnTo>
                    <a:pt x="1980661" y="857253"/>
                  </a:lnTo>
                  <a:lnTo>
                    <a:pt x="1982439" y="804735"/>
                  </a:lnTo>
                  <a:lnTo>
                    <a:pt x="1982217" y="752217"/>
                  </a:lnTo>
                  <a:lnTo>
                    <a:pt x="1980089" y="699769"/>
                  </a:lnTo>
                  <a:lnTo>
                    <a:pt x="1976215" y="647024"/>
                  </a:lnTo>
                  <a:lnTo>
                    <a:pt x="1970602" y="594543"/>
                  </a:lnTo>
                  <a:lnTo>
                    <a:pt x="1963500" y="542274"/>
                  </a:lnTo>
                  <a:lnTo>
                    <a:pt x="1955160" y="490163"/>
                  </a:lnTo>
                  <a:lnTo>
                    <a:pt x="1945832" y="438158"/>
                  </a:lnTo>
                  <a:lnTo>
                    <a:pt x="1935766" y="386206"/>
                  </a:lnTo>
                  <a:lnTo>
                    <a:pt x="1924459" y="341665"/>
                  </a:lnTo>
                  <a:lnTo>
                    <a:pt x="1908176" y="300100"/>
                  </a:lnTo>
                  <a:lnTo>
                    <a:pt x="1885939" y="261584"/>
                  </a:lnTo>
                  <a:lnTo>
                    <a:pt x="1856772" y="226186"/>
                  </a:lnTo>
                  <a:lnTo>
                    <a:pt x="1822668" y="194865"/>
                  </a:lnTo>
                  <a:lnTo>
                    <a:pt x="1786083" y="167488"/>
                  </a:lnTo>
                  <a:lnTo>
                    <a:pt x="1747310" y="143580"/>
                  </a:lnTo>
                  <a:lnTo>
                    <a:pt x="1706640" y="122664"/>
                  </a:lnTo>
                  <a:lnTo>
                    <a:pt x="1664367" y="104266"/>
                  </a:lnTo>
                  <a:lnTo>
                    <a:pt x="1619060" y="87336"/>
                  </a:lnTo>
                  <a:lnTo>
                    <a:pt x="1573118" y="72728"/>
                  </a:lnTo>
                  <a:lnTo>
                    <a:pt x="1526641" y="60083"/>
                  </a:lnTo>
                  <a:lnTo>
                    <a:pt x="1479724" y="49041"/>
                  </a:lnTo>
                  <a:lnTo>
                    <a:pt x="1432465" y="39242"/>
                  </a:lnTo>
                  <a:lnTo>
                    <a:pt x="1364854" y="27701"/>
                  </a:lnTo>
                  <a:lnTo>
                    <a:pt x="1327720" y="22330"/>
                  </a:lnTo>
                  <a:lnTo>
                    <a:pt x="1296956" y="17398"/>
                  </a:lnTo>
                  <a:lnTo>
                    <a:pt x="1292892" y="25145"/>
                  </a:lnTo>
                  <a:lnTo>
                    <a:pt x="1300258" y="28447"/>
                  </a:lnTo>
                  <a:lnTo>
                    <a:pt x="1303941" y="32511"/>
                  </a:lnTo>
                  <a:lnTo>
                    <a:pt x="1313030" y="41288"/>
                  </a:lnTo>
                  <a:lnTo>
                    <a:pt x="1322928" y="49196"/>
                  </a:lnTo>
                  <a:lnTo>
                    <a:pt x="1333302" y="56890"/>
                  </a:lnTo>
                  <a:lnTo>
                    <a:pt x="1343819" y="65023"/>
                  </a:lnTo>
                  <a:lnTo>
                    <a:pt x="1304513" y="86455"/>
                  </a:lnTo>
                  <a:lnTo>
                    <a:pt x="1264063" y="102361"/>
                  </a:lnTo>
                  <a:lnTo>
                    <a:pt x="1211706" y="116836"/>
                  </a:lnTo>
                  <a:lnTo>
                    <a:pt x="1158479" y="125952"/>
                  </a:lnTo>
                  <a:lnTo>
                    <a:pt x="1104704" y="131401"/>
                  </a:lnTo>
                  <a:lnTo>
                    <a:pt x="1050703" y="134873"/>
                  </a:lnTo>
                  <a:lnTo>
                    <a:pt x="983266" y="136747"/>
                  </a:lnTo>
                  <a:lnTo>
                    <a:pt x="949477" y="135624"/>
                  </a:lnTo>
                  <a:lnTo>
                    <a:pt x="915829" y="132714"/>
                  </a:lnTo>
                  <a:lnTo>
                    <a:pt x="879561" y="130282"/>
                  </a:lnTo>
                  <a:lnTo>
                    <a:pt x="839804" y="128873"/>
                  </a:lnTo>
                  <a:lnTo>
                    <a:pt x="800404" y="125606"/>
                  </a:lnTo>
                  <a:lnTo>
                    <a:pt x="745080" y="112406"/>
                  </a:lnTo>
                  <a:lnTo>
                    <a:pt x="703628" y="100520"/>
                  </a:lnTo>
                  <a:lnTo>
                    <a:pt x="650961" y="80633"/>
                  </a:lnTo>
                  <a:lnTo>
                    <a:pt x="582137" y="43094"/>
                  </a:lnTo>
                  <a:lnTo>
                    <a:pt x="570516" y="33575"/>
                  </a:lnTo>
                  <a:lnTo>
                    <a:pt x="575184" y="20127"/>
                  </a:lnTo>
                  <a:lnTo>
                    <a:pt x="60899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217150" y="1482979"/>
              <a:ext cx="996950" cy="1478280"/>
            </a:xfrm>
            <a:custGeom>
              <a:avLst/>
              <a:gdLst/>
              <a:ahLst/>
              <a:cxnLst/>
              <a:rect l="l" t="t" r="r" b="b"/>
              <a:pathLst>
                <a:path w="996950" h="1478280">
                  <a:moveTo>
                    <a:pt x="475869" y="0"/>
                  </a:moveTo>
                  <a:lnTo>
                    <a:pt x="425878" y="3351"/>
                  </a:lnTo>
                  <a:lnTo>
                    <a:pt x="376078" y="8620"/>
                  </a:lnTo>
                  <a:lnTo>
                    <a:pt x="326421" y="15198"/>
                  </a:lnTo>
                  <a:lnTo>
                    <a:pt x="276859" y="22479"/>
                  </a:lnTo>
                  <a:lnTo>
                    <a:pt x="203453" y="112268"/>
                  </a:lnTo>
                  <a:lnTo>
                    <a:pt x="176241" y="152093"/>
                  </a:lnTo>
                  <a:lnTo>
                    <a:pt x="153916" y="193079"/>
                  </a:lnTo>
                  <a:lnTo>
                    <a:pt x="136436" y="235220"/>
                  </a:lnTo>
                  <a:lnTo>
                    <a:pt x="123761" y="278511"/>
                  </a:lnTo>
                  <a:lnTo>
                    <a:pt x="115848" y="322944"/>
                  </a:lnTo>
                  <a:lnTo>
                    <a:pt x="112656" y="368514"/>
                  </a:lnTo>
                  <a:lnTo>
                    <a:pt x="114144" y="415215"/>
                  </a:lnTo>
                  <a:lnTo>
                    <a:pt x="120269" y="463042"/>
                  </a:lnTo>
                  <a:lnTo>
                    <a:pt x="125124" y="491285"/>
                  </a:lnTo>
                  <a:lnTo>
                    <a:pt x="134502" y="548534"/>
                  </a:lnTo>
                  <a:lnTo>
                    <a:pt x="139573" y="577850"/>
                  </a:lnTo>
                  <a:lnTo>
                    <a:pt x="126809" y="566451"/>
                  </a:lnTo>
                  <a:lnTo>
                    <a:pt x="120642" y="561597"/>
                  </a:lnTo>
                  <a:lnTo>
                    <a:pt x="114046" y="557530"/>
                  </a:lnTo>
                  <a:lnTo>
                    <a:pt x="105122" y="554233"/>
                  </a:lnTo>
                  <a:lnTo>
                    <a:pt x="98186" y="554878"/>
                  </a:lnTo>
                  <a:lnTo>
                    <a:pt x="92989" y="559548"/>
                  </a:lnTo>
                  <a:lnTo>
                    <a:pt x="89280" y="568325"/>
                  </a:lnTo>
                  <a:lnTo>
                    <a:pt x="86858" y="599884"/>
                  </a:lnTo>
                  <a:lnTo>
                    <a:pt x="97520" y="625729"/>
                  </a:lnTo>
                  <a:lnTo>
                    <a:pt x="119302" y="643191"/>
                  </a:lnTo>
                  <a:lnTo>
                    <a:pt x="150241" y="649605"/>
                  </a:lnTo>
                  <a:lnTo>
                    <a:pt x="159511" y="649605"/>
                  </a:lnTo>
                  <a:lnTo>
                    <a:pt x="163195" y="651763"/>
                  </a:lnTo>
                  <a:lnTo>
                    <a:pt x="178562" y="706135"/>
                  </a:lnTo>
                  <a:lnTo>
                    <a:pt x="197866" y="748665"/>
                  </a:lnTo>
                  <a:lnTo>
                    <a:pt x="203356" y="758854"/>
                  </a:lnTo>
                  <a:lnTo>
                    <a:pt x="204644" y="765222"/>
                  </a:lnTo>
                  <a:lnTo>
                    <a:pt x="201241" y="770614"/>
                  </a:lnTo>
                  <a:lnTo>
                    <a:pt x="180847" y="787939"/>
                  </a:lnTo>
                  <a:lnTo>
                    <a:pt x="175335" y="793269"/>
                  </a:lnTo>
                  <a:lnTo>
                    <a:pt x="162504" y="807104"/>
                  </a:lnTo>
                  <a:lnTo>
                    <a:pt x="154400" y="814419"/>
                  </a:lnTo>
                  <a:lnTo>
                    <a:pt x="145676" y="820924"/>
                  </a:lnTo>
                  <a:lnTo>
                    <a:pt x="125559" y="833149"/>
                  </a:lnTo>
                  <a:lnTo>
                    <a:pt x="116141" y="841073"/>
                  </a:lnTo>
                  <a:lnTo>
                    <a:pt x="108247" y="850449"/>
                  </a:lnTo>
                  <a:lnTo>
                    <a:pt x="97770" y="869007"/>
                  </a:lnTo>
                  <a:lnTo>
                    <a:pt x="92138" y="874664"/>
                  </a:lnTo>
                  <a:lnTo>
                    <a:pt x="85268" y="878726"/>
                  </a:lnTo>
                  <a:lnTo>
                    <a:pt x="57126" y="888930"/>
                  </a:lnTo>
                  <a:lnTo>
                    <a:pt x="45021" y="898572"/>
                  </a:lnTo>
                  <a:lnTo>
                    <a:pt x="38727" y="913048"/>
                  </a:lnTo>
                  <a:lnTo>
                    <a:pt x="36195" y="934847"/>
                  </a:lnTo>
                  <a:lnTo>
                    <a:pt x="35814" y="941578"/>
                  </a:lnTo>
                  <a:lnTo>
                    <a:pt x="32130" y="944118"/>
                  </a:lnTo>
                  <a:lnTo>
                    <a:pt x="18627" y="955538"/>
                  </a:lnTo>
                  <a:lnTo>
                    <a:pt x="10271" y="964739"/>
                  </a:lnTo>
                  <a:lnTo>
                    <a:pt x="3796" y="975727"/>
                  </a:lnTo>
                  <a:lnTo>
                    <a:pt x="0" y="989203"/>
                  </a:lnTo>
                  <a:lnTo>
                    <a:pt x="1230" y="1008810"/>
                  </a:lnTo>
                  <a:lnTo>
                    <a:pt x="7270" y="1035573"/>
                  </a:lnTo>
                  <a:lnTo>
                    <a:pt x="16502" y="1064551"/>
                  </a:lnTo>
                  <a:lnTo>
                    <a:pt x="27304" y="1090803"/>
                  </a:lnTo>
                  <a:lnTo>
                    <a:pt x="37826" y="1109587"/>
                  </a:lnTo>
                  <a:lnTo>
                    <a:pt x="54705" y="1140967"/>
                  </a:lnTo>
                  <a:lnTo>
                    <a:pt x="74203" y="1176635"/>
                  </a:lnTo>
                  <a:lnTo>
                    <a:pt x="96647" y="1215390"/>
                  </a:lnTo>
                  <a:lnTo>
                    <a:pt x="97027" y="1220216"/>
                  </a:lnTo>
                  <a:lnTo>
                    <a:pt x="4825" y="1408938"/>
                  </a:lnTo>
                  <a:lnTo>
                    <a:pt x="1397" y="1416431"/>
                  </a:lnTo>
                  <a:lnTo>
                    <a:pt x="1016" y="1419352"/>
                  </a:lnTo>
                  <a:lnTo>
                    <a:pt x="10668" y="1421130"/>
                  </a:lnTo>
                  <a:lnTo>
                    <a:pt x="62040" y="1431882"/>
                  </a:lnTo>
                  <a:lnTo>
                    <a:pt x="276859" y="1477772"/>
                  </a:lnTo>
                  <a:lnTo>
                    <a:pt x="280543" y="1476629"/>
                  </a:lnTo>
                  <a:lnTo>
                    <a:pt x="290266" y="1444291"/>
                  </a:lnTo>
                  <a:lnTo>
                    <a:pt x="304538" y="1398968"/>
                  </a:lnTo>
                  <a:lnTo>
                    <a:pt x="328380" y="1326258"/>
                  </a:lnTo>
                  <a:lnTo>
                    <a:pt x="344934" y="1276811"/>
                  </a:lnTo>
                  <a:lnTo>
                    <a:pt x="362816" y="1228101"/>
                  </a:lnTo>
                  <a:lnTo>
                    <a:pt x="383271" y="1180146"/>
                  </a:lnTo>
                  <a:lnTo>
                    <a:pt x="407543" y="1132967"/>
                  </a:lnTo>
                  <a:lnTo>
                    <a:pt x="444226" y="1139184"/>
                  </a:lnTo>
                  <a:lnTo>
                    <a:pt x="490505" y="1144412"/>
                  </a:lnTo>
                  <a:lnTo>
                    <a:pt x="540452" y="1148522"/>
                  </a:lnTo>
                  <a:lnTo>
                    <a:pt x="588136" y="1151382"/>
                  </a:lnTo>
                  <a:lnTo>
                    <a:pt x="641492" y="1152292"/>
                  </a:lnTo>
                  <a:lnTo>
                    <a:pt x="697134" y="1150096"/>
                  </a:lnTo>
                  <a:lnTo>
                    <a:pt x="752728" y="1145684"/>
                  </a:lnTo>
                  <a:lnTo>
                    <a:pt x="805942" y="1139952"/>
                  </a:lnTo>
                  <a:lnTo>
                    <a:pt x="856067" y="1131637"/>
                  </a:lnTo>
                  <a:lnTo>
                    <a:pt x="904525" y="1118584"/>
                  </a:lnTo>
                  <a:lnTo>
                    <a:pt x="951317" y="1100339"/>
                  </a:lnTo>
                  <a:lnTo>
                    <a:pt x="996442" y="1076452"/>
                  </a:lnTo>
                  <a:lnTo>
                    <a:pt x="981771" y="1065877"/>
                  </a:lnTo>
                  <a:lnTo>
                    <a:pt x="967374" y="1055004"/>
                  </a:lnTo>
                  <a:lnTo>
                    <a:pt x="912034" y="999624"/>
                  </a:lnTo>
                  <a:lnTo>
                    <a:pt x="885856" y="966406"/>
                  </a:lnTo>
                  <a:lnTo>
                    <a:pt x="861631" y="931664"/>
                  </a:lnTo>
                  <a:lnTo>
                    <a:pt x="838453" y="896112"/>
                  </a:lnTo>
                  <a:lnTo>
                    <a:pt x="802211" y="830246"/>
                  </a:lnTo>
                  <a:lnTo>
                    <a:pt x="779018" y="758571"/>
                  </a:lnTo>
                  <a:lnTo>
                    <a:pt x="774906" y="722185"/>
                  </a:lnTo>
                  <a:lnTo>
                    <a:pt x="776571" y="704135"/>
                  </a:lnTo>
                  <a:lnTo>
                    <a:pt x="781939" y="685800"/>
                  </a:lnTo>
                  <a:lnTo>
                    <a:pt x="789943" y="662878"/>
                  </a:lnTo>
                  <a:lnTo>
                    <a:pt x="795591" y="639206"/>
                  </a:lnTo>
                  <a:lnTo>
                    <a:pt x="798762" y="614987"/>
                  </a:lnTo>
                  <a:lnTo>
                    <a:pt x="799338" y="590423"/>
                  </a:lnTo>
                  <a:lnTo>
                    <a:pt x="798956" y="579374"/>
                  </a:lnTo>
                  <a:lnTo>
                    <a:pt x="802640" y="574548"/>
                  </a:lnTo>
                  <a:lnTo>
                    <a:pt x="812546" y="570103"/>
                  </a:lnTo>
                  <a:lnTo>
                    <a:pt x="827226" y="561595"/>
                  </a:lnTo>
                  <a:lnTo>
                    <a:pt x="834358" y="551481"/>
                  </a:lnTo>
                  <a:lnTo>
                    <a:pt x="834298" y="538866"/>
                  </a:lnTo>
                  <a:lnTo>
                    <a:pt x="827404" y="522859"/>
                  </a:lnTo>
                  <a:lnTo>
                    <a:pt x="819943" y="510095"/>
                  </a:lnTo>
                  <a:lnTo>
                    <a:pt x="815796" y="504035"/>
                  </a:lnTo>
                  <a:lnTo>
                    <a:pt x="804122" y="490140"/>
                  </a:lnTo>
                  <a:lnTo>
                    <a:pt x="798369" y="481234"/>
                  </a:lnTo>
                  <a:lnTo>
                    <a:pt x="793450" y="471900"/>
                  </a:lnTo>
                  <a:lnTo>
                    <a:pt x="788924" y="462280"/>
                  </a:lnTo>
                  <a:lnTo>
                    <a:pt x="773727" y="427730"/>
                  </a:lnTo>
                  <a:lnTo>
                    <a:pt x="757269" y="399621"/>
                  </a:lnTo>
                  <a:lnTo>
                    <a:pt x="726185" y="346201"/>
                  </a:lnTo>
                  <a:lnTo>
                    <a:pt x="688213" y="266065"/>
                  </a:lnTo>
                  <a:lnTo>
                    <a:pt x="659653" y="199167"/>
                  </a:lnTo>
                  <a:lnTo>
                    <a:pt x="639153" y="156694"/>
                  </a:lnTo>
                  <a:lnTo>
                    <a:pt x="611758" y="112268"/>
                  </a:lnTo>
                  <a:lnTo>
                    <a:pt x="580040" y="64944"/>
                  </a:lnTo>
                  <a:lnTo>
                    <a:pt x="540893" y="24003"/>
                  </a:lnTo>
                  <a:lnTo>
                    <a:pt x="493762" y="1125"/>
                  </a:lnTo>
                  <a:lnTo>
                    <a:pt x="475869" y="0"/>
                  </a:lnTo>
                  <a:close/>
                </a:path>
              </a:pathLst>
            </a:custGeom>
            <a:solidFill>
              <a:srgbClr val="FDC7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587412" y="2153538"/>
              <a:ext cx="262255" cy="196850"/>
            </a:xfrm>
            <a:custGeom>
              <a:avLst/>
              <a:gdLst/>
              <a:ahLst/>
              <a:cxnLst/>
              <a:rect l="l" t="t" r="r" b="b"/>
              <a:pathLst>
                <a:path w="262254" h="196850">
                  <a:moveTo>
                    <a:pt x="192474" y="0"/>
                  </a:moveTo>
                  <a:lnTo>
                    <a:pt x="183584" y="4063"/>
                  </a:lnTo>
                  <a:lnTo>
                    <a:pt x="181679" y="4445"/>
                  </a:lnTo>
                  <a:lnTo>
                    <a:pt x="154110" y="11320"/>
                  </a:lnTo>
                  <a:lnTo>
                    <a:pt x="126291" y="16494"/>
                  </a:lnTo>
                  <a:lnTo>
                    <a:pt x="98258" y="20214"/>
                  </a:lnTo>
                  <a:lnTo>
                    <a:pt x="70046" y="22733"/>
                  </a:lnTo>
                  <a:lnTo>
                    <a:pt x="57507" y="23594"/>
                  </a:lnTo>
                  <a:lnTo>
                    <a:pt x="45170" y="25527"/>
                  </a:lnTo>
                  <a:lnTo>
                    <a:pt x="9338" y="56421"/>
                  </a:lnTo>
                  <a:lnTo>
                    <a:pt x="0" y="97764"/>
                  </a:lnTo>
                  <a:lnTo>
                    <a:pt x="4641" y="120269"/>
                  </a:lnTo>
                  <a:lnTo>
                    <a:pt x="24135" y="154177"/>
                  </a:lnTo>
                  <a:lnTo>
                    <a:pt x="60013" y="180466"/>
                  </a:lnTo>
                  <a:lnTo>
                    <a:pt x="105939" y="194945"/>
                  </a:lnTo>
                  <a:lnTo>
                    <a:pt x="130397" y="196433"/>
                  </a:lnTo>
                  <a:lnTo>
                    <a:pt x="158438" y="193801"/>
                  </a:lnTo>
                  <a:lnTo>
                    <a:pt x="219684" y="169957"/>
                  </a:lnTo>
                  <a:lnTo>
                    <a:pt x="259022" y="116586"/>
                  </a:lnTo>
                  <a:lnTo>
                    <a:pt x="260419" y="113284"/>
                  </a:lnTo>
                  <a:lnTo>
                    <a:pt x="261181" y="111760"/>
                  </a:lnTo>
                  <a:lnTo>
                    <a:pt x="261671" y="75235"/>
                  </a:lnTo>
                  <a:lnTo>
                    <a:pt x="248243" y="43878"/>
                  </a:lnTo>
                  <a:lnTo>
                    <a:pt x="225123" y="18998"/>
                  </a:lnTo>
                  <a:lnTo>
                    <a:pt x="196538" y="1905"/>
                  </a:lnTo>
                  <a:lnTo>
                    <a:pt x="19247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913874" y="2357627"/>
              <a:ext cx="343535" cy="381635"/>
            </a:xfrm>
            <a:custGeom>
              <a:avLst/>
              <a:gdLst/>
              <a:ahLst/>
              <a:cxnLst/>
              <a:rect l="l" t="t" r="r" b="b"/>
              <a:pathLst>
                <a:path w="343534" h="381635">
                  <a:moveTo>
                    <a:pt x="310642" y="116840"/>
                  </a:moveTo>
                  <a:lnTo>
                    <a:pt x="304292" y="112776"/>
                  </a:lnTo>
                  <a:lnTo>
                    <a:pt x="21082" y="0"/>
                  </a:lnTo>
                  <a:lnTo>
                    <a:pt x="25819" y="25933"/>
                  </a:lnTo>
                  <a:lnTo>
                    <a:pt x="35255" y="76492"/>
                  </a:lnTo>
                  <a:lnTo>
                    <a:pt x="43649" y="119405"/>
                  </a:lnTo>
                  <a:lnTo>
                    <a:pt x="62230" y="133985"/>
                  </a:lnTo>
                  <a:lnTo>
                    <a:pt x="225869" y="125018"/>
                  </a:lnTo>
                  <a:lnTo>
                    <a:pt x="285686" y="120586"/>
                  </a:lnTo>
                  <a:lnTo>
                    <a:pt x="310642" y="116840"/>
                  </a:lnTo>
                  <a:close/>
                </a:path>
                <a:path w="343534" h="381635">
                  <a:moveTo>
                    <a:pt x="343535" y="215773"/>
                  </a:moveTo>
                  <a:lnTo>
                    <a:pt x="342392" y="213233"/>
                  </a:lnTo>
                  <a:lnTo>
                    <a:pt x="342011" y="210947"/>
                  </a:lnTo>
                  <a:lnTo>
                    <a:pt x="334645" y="211709"/>
                  </a:lnTo>
                  <a:lnTo>
                    <a:pt x="58127" y="278422"/>
                  </a:lnTo>
                  <a:lnTo>
                    <a:pt x="11938" y="289179"/>
                  </a:lnTo>
                  <a:lnTo>
                    <a:pt x="1905" y="291338"/>
                  </a:lnTo>
                  <a:lnTo>
                    <a:pt x="0" y="293624"/>
                  </a:lnTo>
                  <a:lnTo>
                    <a:pt x="31381" y="337223"/>
                  </a:lnTo>
                  <a:lnTo>
                    <a:pt x="54991" y="372110"/>
                  </a:lnTo>
                  <a:lnTo>
                    <a:pt x="60833" y="381381"/>
                  </a:lnTo>
                  <a:lnTo>
                    <a:pt x="65278" y="381000"/>
                  </a:lnTo>
                  <a:lnTo>
                    <a:pt x="109918" y="354342"/>
                  </a:lnTo>
                  <a:lnTo>
                    <a:pt x="334645" y="221742"/>
                  </a:lnTo>
                  <a:lnTo>
                    <a:pt x="341249" y="217678"/>
                  </a:lnTo>
                  <a:lnTo>
                    <a:pt x="343535" y="215773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207751" y="3040126"/>
              <a:ext cx="288290" cy="892175"/>
            </a:xfrm>
            <a:custGeom>
              <a:avLst/>
              <a:gdLst/>
              <a:ahLst/>
              <a:cxnLst/>
              <a:rect l="l" t="t" r="r" b="b"/>
              <a:pathLst>
                <a:path w="288290" h="892175">
                  <a:moveTo>
                    <a:pt x="286130" y="0"/>
                  </a:moveTo>
                  <a:lnTo>
                    <a:pt x="0" y="891794"/>
                  </a:lnTo>
                  <a:lnTo>
                    <a:pt x="12987" y="877512"/>
                  </a:lnTo>
                  <a:lnTo>
                    <a:pt x="24368" y="862409"/>
                  </a:lnTo>
                  <a:lnTo>
                    <a:pt x="63795" y="789811"/>
                  </a:lnTo>
                  <a:lnTo>
                    <a:pt x="81676" y="748204"/>
                  </a:lnTo>
                  <a:lnTo>
                    <a:pt x="97676" y="705812"/>
                  </a:lnTo>
                  <a:lnTo>
                    <a:pt x="112141" y="662813"/>
                  </a:lnTo>
                  <a:lnTo>
                    <a:pt x="128582" y="610448"/>
                  </a:lnTo>
                  <a:lnTo>
                    <a:pt x="144189" y="557900"/>
                  </a:lnTo>
                  <a:lnTo>
                    <a:pt x="159132" y="505170"/>
                  </a:lnTo>
                  <a:lnTo>
                    <a:pt x="173580" y="452257"/>
                  </a:lnTo>
                  <a:lnTo>
                    <a:pt x="187705" y="399161"/>
                  </a:lnTo>
                  <a:lnTo>
                    <a:pt x="199818" y="352302"/>
                  </a:lnTo>
                  <a:lnTo>
                    <a:pt x="275409" y="52839"/>
                  </a:lnTo>
                  <a:lnTo>
                    <a:pt x="288036" y="762"/>
                  </a:lnTo>
                  <a:lnTo>
                    <a:pt x="286130" y="0"/>
                  </a:lnTo>
                  <a:close/>
                </a:path>
              </a:pathLst>
            </a:custGeom>
            <a:solidFill>
              <a:srgbClr val="375F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060177" y="2672588"/>
              <a:ext cx="201422" cy="23533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640567" y="2275332"/>
              <a:ext cx="308610" cy="337185"/>
            </a:xfrm>
            <a:custGeom>
              <a:avLst/>
              <a:gdLst/>
              <a:ahLst/>
              <a:cxnLst/>
              <a:rect l="l" t="t" r="r" b="b"/>
              <a:pathLst>
                <a:path w="308609" h="337185">
                  <a:moveTo>
                    <a:pt x="307721" y="0"/>
                  </a:moveTo>
                  <a:lnTo>
                    <a:pt x="284253" y="37004"/>
                  </a:lnTo>
                  <a:lnTo>
                    <a:pt x="252807" y="82246"/>
                  </a:lnTo>
                  <a:lnTo>
                    <a:pt x="227536" y="114188"/>
                  </a:lnTo>
                  <a:lnTo>
                    <a:pt x="199145" y="143297"/>
                  </a:lnTo>
                  <a:lnTo>
                    <a:pt x="166242" y="168275"/>
                  </a:lnTo>
                  <a:lnTo>
                    <a:pt x="123475" y="186626"/>
                  </a:lnTo>
                  <a:lnTo>
                    <a:pt x="100520" y="189563"/>
                  </a:lnTo>
                  <a:lnTo>
                    <a:pt x="76326" y="187832"/>
                  </a:lnTo>
                  <a:lnTo>
                    <a:pt x="56989" y="183737"/>
                  </a:lnTo>
                  <a:lnTo>
                    <a:pt x="38020" y="178117"/>
                  </a:lnTo>
                  <a:lnTo>
                    <a:pt x="19123" y="170973"/>
                  </a:lnTo>
                  <a:lnTo>
                    <a:pt x="0" y="162305"/>
                  </a:lnTo>
                  <a:lnTo>
                    <a:pt x="2843" y="175670"/>
                  </a:lnTo>
                  <a:lnTo>
                    <a:pt x="43406" y="241694"/>
                  </a:lnTo>
                  <a:lnTo>
                    <a:pt x="138556" y="337184"/>
                  </a:lnTo>
                  <a:lnTo>
                    <a:pt x="141097" y="337184"/>
                  </a:lnTo>
                  <a:lnTo>
                    <a:pt x="155991" y="307308"/>
                  </a:lnTo>
                  <a:lnTo>
                    <a:pt x="177367" y="265572"/>
                  </a:lnTo>
                  <a:lnTo>
                    <a:pt x="211157" y="198614"/>
                  </a:lnTo>
                  <a:lnTo>
                    <a:pt x="305180" y="10032"/>
                  </a:lnTo>
                  <a:lnTo>
                    <a:pt x="308482" y="6603"/>
                  </a:lnTo>
                  <a:lnTo>
                    <a:pt x="307721" y="0"/>
                  </a:lnTo>
                  <a:close/>
                </a:path>
              </a:pathLst>
            </a:custGeom>
            <a:solidFill>
              <a:srgbClr val="FDAB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635995" y="2266521"/>
              <a:ext cx="210820" cy="83820"/>
            </a:xfrm>
            <a:custGeom>
              <a:avLst/>
              <a:gdLst/>
              <a:ahLst/>
              <a:cxnLst/>
              <a:rect l="l" t="t" r="r" b="b"/>
              <a:pathLst>
                <a:path w="210820" h="83819">
                  <a:moveTo>
                    <a:pt x="201158" y="0"/>
                  </a:moveTo>
                  <a:lnTo>
                    <a:pt x="192897" y="365"/>
                  </a:lnTo>
                  <a:lnTo>
                    <a:pt x="185183" y="4254"/>
                  </a:lnTo>
                  <a:lnTo>
                    <a:pt x="177673" y="10715"/>
                  </a:lnTo>
                  <a:lnTo>
                    <a:pt x="155239" y="24560"/>
                  </a:lnTo>
                  <a:lnTo>
                    <a:pt x="125841" y="39846"/>
                  </a:lnTo>
                  <a:lnTo>
                    <a:pt x="88608" y="49488"/>
                  </a:lnTo>
                  <a:lnTo>
                    <a:pt x="42672" y="46402"/>
                  </a:lnTo>
                  <a:lnTo>
                    <a:pt x="30825" y="46150"/>
                  </a:lnTo>
                  <a:lnTo>
                    <a:pt x="19240" y="46672"/>
                  </a:lnTo>
                  <a:lnTo>
                    <a:pt x="8703" y="50456"/>
                  </a:lnTo>
                  <a:lnTo>
                    <a:pt x="0" y="59991"/>
                  </a:lnTo>
                  <a:lnTo>
                    <a:pt x="2539" y="63928"/>
                  </a:lnTo>
                  <a:lnTo>
                    <a:pt x="6730" y="65452"/>
                  </a:lnTo>
                  <a:lnTo>
                    <a:pt x="10795" y="67357"/>
                  </a:lnTo>
                  <a:lnTo>
                    <a:pt x="34696" y="77100"/>
                  </a:lnTo>
                  <a:lnTo>
                    <a:pt x="59134" y="82343"/>
                  </a:lnTo>
                  <a:lnTo>
                    <a:pt x="84072" y="83395"/>
                  </a:lnTo>
                  <a:lnTo>
                    <a:pt x="109474" y="80565"/>
                  </a:lnTo>
                  <a:lnTo>
                    <a:pt x="142285" y="71530"/>
                  </a:lnTo>
                  <a:lnTo>
                    <a:pt x="170608" y="56483"/>
                  </a:lnTo>
                  <a:lnTo>
                    <a:pt x="193573" y="34363"/>
                  </a:lnTo>
                  <a:lnTo>
                    <a:pt x="210311" y="4111"/>
                  </a:lnTo>
                  <a:lnTo>
                    <a:pt x="201158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610088" y="2154555"/>
              <a:ext cx="186055" cy="44450"/>
            </a:xfrm>
            <a:custGeom>
              <a:avLst/>
              <a:gdLst/>
              <a:ahLst/>
              <a:cxnLst/>
              <a:rect l="l" t="t" r="r" b="b"/>
              <a:pathLst>
                <a:path w="186054" h="44450">
                  <a:moveTo>
                    <a:pt x="170814" y="0"/>
                  </a:moveTo>
                  <a:lnTo>
                    <a:pt x="168275" y="381"/>
                  </a:lnTo>
                  <a:lnTo>
                    <a:pt x="139388" y="7725"/>
                  </a:lnTo>
                  <a:lnTo>
                    <a:pt x="108061" y="13795"/>
                  </a:lnTo>
                  <a:lnTo>
                    <a:pt x="76424" y="18365"/>
                  </a:lnTo>
                  <a:lnTo>
                    <a:pt x="46608" y="21209"/>
                  </a:lnTo>
                  <a:lnTo>
                    <a:pt x="34164" y="22066"/>
                  </a:lnTo>
                  <a:lnTo>
                    <a:pt x="21923" y="23971"/>
                  </a:lnTo>
                  <a:lnTo>
                    <a:pt x="10372" y="28209"/>
                  </a:lnTo>
                  <a:lnTo>
                    <a:pt x="0" y="36068"/>
                  </a:lnTo>
                  <a:lnTo>
                    <a:pt x="4063" y="39370"/>
                  </a:lnTo>
                  <a:lnTo>
                    <a:pt x="8508" y="40894"/>
                  </a:lnTo>
                  <a:lnTo>
                    <a:pt x="13207" y="41910"/>
                  </a:lnTo>
                  <a:lnTo>
                    <a:pt x="28086" y="44190"/>
                  </a:lnTo>
                  <a:lnTo>
                    <a:pt x="42989" y="44434"/>
                  </a:lnTo>
                  <a:lnTo>
                    <a:pt x="57892" y="43320"/>
                  </a:lnTo>
                  <a:lnTo>
                    <a:pt x="72770" y="41529"/>
                  </a:lnTo>
                  <a:lnTo>
                    <a:pt x="118983" y="36718"/>
                  </a:lnTo>
                  <a:lnTo>
                    <a:pt x="163575" y="25527"/>
                  </a:lnTo>
                  <a:lnTo>
                    <a:pt x="185927" y="7366"/>
                  </a:lnTo>
                  <a:lnTo>
                    <a:pt x="177164" y="1905"/>
                  </a:lnTo>
                  <a:lnTo>
                    <a:pt x="170814" y="0"/>
                  </a:lnTo>
                  <a:close/>
                </a:path>
              </a:pathLst>
            </a:custGeom>
            <a:solidFill>
              <a:srgbClr val="FCF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366248" y="1791728"/>
              <a:ext cx="152400" cy="154940"/>
            </a:xfrm>
            <a:custGeom>
              <a:avLst/>
              <a:gdLst/>
              <a:ahLst/>
              <a:cxnLst/>
              <a:rect l="l" t="t" r="r" b="b"/>
              <a:pathLst>
                <a:path w="152400" h="154939">
                  <a:moveTo>
                    <a:pt x="117348" y="10909"/>
                  </a:moveTo>
                  <a:lnTo>
                    <a:pt x="85737" y="0"/>
                  </a:lnTo>
                  <a:lnTo>
                    <a:pt x="54813" y="939"/>
                  </a:lnTo>
                  <a:lnTo>
                    <a:pt x="25806" y="13411"/>
                  </a:lnTo>
                  <a:lnTo>
                    <a:pt x="0" y="37071"/>
                  </a:lnTo>
                  <a:lnTo>
                    <a:pt x="117348" y="10909"/>
                  </a:lnTo>
                  <a:close/>
                </a:path>
                <a:path w="152400" h="154939">
                  <a:moveTo>
                    <a:pt x="152400" y="127749"/>
                  </a:moveTo>
                  <a:lnTo>
                    <a:pt x="117856" y="116979"/>
                  </a:lnTo>
                  <a:lnTo>
                    <a:pt x="75285" y="119037"/>
                  </a:lnTo>
                  <a:lnTo>
                    <a:pt x="35077" y="132130"/>
                  </a:lnTo>
                  <a:lnTo>
                    <a:pt x="7620" y="154419"/>
                  </a:lnTo>
                  <a:lnTo>
                    <a:pt x="44107" y="147472"/>
                  </a:lnTo>
                  <a:lnTo>
                    <a:pt x="79857" y="138607"/>
                  </a:lnTo>
                  <a:lnTo>
                    <a:pt x="115684" y="130987"/>
                  </a:lnTo>
                  <a:lnTo>
                    <a:pt x="152400" y="127749"/>
                  </a:lnTo>
                  <a:close/>
                </a:path>
              </a:pathLst>
            </a:custGeom>
            <a:solidFill>
              <a:srgbClr val="01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678667" y="2263840"/>
              <a:ext cx="134620" cy="54610"/>
            </a:xfrm>
            <a:custGeom>
              <a:avLst/>
              <a:gdLst/>
              <a:ahLst/>
              <a:cxnLst/>
              <a:rect l="l" t="t" r="r" b="b"/>
              <a:pathLst>
                <a:path w="134620" h="54610">
                  <a:moveTo>
                    <a:pt x="68490" y="0"/>
                  </a:moveTo>
                  <a:lnTo>
                    <a:pt x="39957" y="7125"/>
                  </a:lnTo>
                  <a:lnTo>
                    <a:pt x="16686" y="22943"/>
                  </a:lnTo>
                  <a:lnTo>
                    <a:pt x="0" y="48702"/>
                  </a:lnTo>
                  <a:lnTo>
                    <a:pt x="17982" y="52476"/>
                  </a:lnTo>
                  <a:lnTo>
                    <a:pt x="35940" y="54131"/>
                  </a:lnTo>
                  <a:lnTo>
                    <a:pt x="53899" y="52881"/>
                  </a:lnTo>
                  <a:lnTo>
                    <a:pt x="103949" y="32065"/>
                  </a:lnTo>
                  <a:lnTo>
                    <a:pt x="134111" y="12380"/>
                  </a:lnTo>
                  <a:lnTo>
                    <a:pt x="126575" y="7280"/>
                  </a:lnTo>
                  <a:lnTo>
                    <a:pt x="118395" y="3966"/>
                  </a:lnTo>
                  <a:lnTo>
                    <a:pt x="109787" y="1843"/>
                  </a:lnTo>
                  <a:lnTo>
                    <a:pt x="100964" y="315"/>
                  </a:lnTo>
                  <a:lnTo>
                    <a:pt x="6849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800588" y="1709927"/>
              <a:ext cx="140335" cy="148590"/>
            </a:xfrm>
            <a:custGeom>
              <a:avLst/>
              <a:gdLst/>
              <a:ahLst/>
              <a:cxnLst/>
              <a:rect l="l" t="t" r="r" b="b"/>
              <a:pathLst>
                <a:path w="140334" h="148589">
                  <a:moveTo>
                    <a:pt x="100584" y="27559"/>
                  </a:moveTo>
                  <a:lnTo>
                    <a:pt x="88011" y="0"/>
                  </a:lnTo>
                  <a:lnTo>
                    <a:pt x="85725" y="1905"/>
                  </a:lnTo>
                  <a:lnTo>
                    <a:pt x="61112" y="2768"/>
                  </a:lnTo>
                  <a:lnTo>
                    <a:pt x="41694" y="9334"/>
                  </a:lnTo>
                  <a:lnTo>
                    <a:pt x="23876" y="19913"/>
                  </a:lnTo>
                  <a:lnTo>
                    <a:pt x="6985" y="32766"/>
                  </a:lnTo>
                  <a:lnTo>
                    <a:pt x="4064" y="35306"/>
                  </a:lnTo>
                  <a:lnTo>
                    <a:pt x="0" y="38354"/>
                  </a:lnTo>
                  <a:lnTo>
                    <a:pt x="4318" y="46863"/>
                  </a:lnTo>
                  <a:lnTo>
                    <a:pt x="13208" y="44958"/>
                  </a:lnTo>
                  <a:lnTo>
                    <a:pt x="15875" y="44577"/>
                  </a:lnTo>
                  <a:lnTo>
                    <a:pt x="21082" y="43180"/>
                  </a:lnTo>
                  <a:lnTo>
                    <a:pt x="89154" y="27940"/>
                  </a:lnTo>
                  <a:lnTo>
                    <a:pt x="93218" y="27178"/>
                  </a:lnTo>
                  <a:lnTo>
                    <a:pt x="97282" y="26035"/>
                  </a:lnTo>
                  <a:lnTo>
                    <a:pt x="100584" y="27559"/>
                  </a:lnTo>
                  <a:close/>
                </a:path>
                <a:path w="140334" h="148589">
                  <a:moveTo>
                    <a:pt x="140208" y="113792"/>
                  </a:moveTo>
                  <a:lnTo>
                    <a:pt x="130175" y="92964"/>
                  </a:lnTo>
                  <a:lnTo>
                    <a:pt x="99072" y="95084"/>
                  </a:lnTo>
                  <a:lnTo>
                    <a:pt x="84035" y="96558"/>
                  </a:lnTo>
                  <a:lnTo>
                    <a:pt x="37236" y="109880"/>
                  </a:lnTo>
                  <a:lnTo>
                    <a:pt x="10541" y="136525"/>
                  </a:lnTo>
                  <a:lnTo>
                    <a:pt x="7620" y="140081"/>
                  </a:lnTo>
                  <a:lnTo>
                    <a:pt x="10160" y="144145"/>
                  </a:lnTo>
                  <a:lnTo>
                    <a:pt x="13081" y="148209"/>
                  </a:lnTo>
                  <a:lnTo>
                    <a:pt x="21209" y="144145"/>
                  </a:lnTo>
                  <a:lnTo>
                    <a:pt x="47980" y="134442"/>
                  </a:lnTo>
                  <a:lnTo>
                    <a:pt x="75349" y="127025"/>
                  </a:lnTo>
                  <a:lnTo>
                    <a:pt x="134239" y="113792"/>
                  </a:lnTo>
                  <a:lnTo>
                    <a:pt x="137668" y="113411"/>
                  </a:lnTo>
                  <a:lnTo>
                    <a:pt x="140208" y="113792"/>
                  </a:lnTo>
                  <a:close/>
                </a:path>
              </a:pathLst>
            </a:custGeom>
            <a:solidFill>
              <a:srgbClr val="040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50941" y="2084966"/>
            <a:ext cx="276999" cy="632579"/>
          </a:xfrm>
          <a:prstGeom prst="rect">
            <a:avLst/>
          </a:prstGeom>
        </p:spPr>
        <p:txBody>
          <a:bodyPr vert="vert270" wrap="square" lIns="0" tIns="10417" rIns="0" bIns="0" rtlCol="0">
            <a:spAutoFit/>
          </a:bodyPr>
          <a:lstStyle/>
          <a:p>
            <a:pPr marL="8334">
              <a:spcBef>
                <a:spcPts val="82"/>
              </a:spcBef>
            </a:pPr>
            <a:r>
              <a:rPr sz="900" spc="-23" dirty="0">
                <a:solidFill>
                  <a:srgbClr val="FF0000"/>
                </a:solidFill>
                <a:latin typeface="Verdana"/>
                <a:cs typeface="Verdana"/>
              </a:rPr>
              <a:t>C </a:t>
            </a:r>
            <a:r>
              <a:rPr sz="900" spc="-49" dirty="0">
                <a:solidFill>
                  <a:srgbClr val="FF0000"/>
                </a:solidFill>
                <a:latin typeface="Verdana"/>
                <a:cs typeface="Verdana"/>
              </a:rPr>
              <a:t>l i n i </a:t>
            </a:r>
            <a:r>
              <a:rPr sz="900" spc="-36" dirty="0">
                <a:solidFill>
                  <a:srgbClr val="FF0000"/>
                </a:solidFill>
                <a:latin typeface="Verdana"/>
                <a:cs typeface="Verdana"/>
              </a:rPr>
              <a:t>c </a:t>
            </a:r>
            <a:r>
              <a:rPr sz="900" spc="-62" dirty="0">
                <a:solidFill>
                  <a:srgbClr val="FF0000"/>
                </a:solidFill>
                <a:latin typeface="Verdana"/>
                <a:cs typeface="Verdana"/>
              </a:rPr>
              <a:t>a</a:t>
            </a:r>
            <a:r>
              <a:rPr sz="900" spc="154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900" spc="-49" dirty="0">
                <a:solidFill>
                  <a:srgbClr val="FF0000"/>
                </a:solidFill>
                <a:latin typeface="Verdana"/>
                <a:cs typeface="Verdana"/>
              </a:rPr>
              <a:t>l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0941" y="1310771"/>
            <a:ext cx="138499" cy="676513"/>
          </a:xfrm>
          <a:prstGeom prst="rect">
            <a:avLst/>
          </a:prstGeom>
        </p:spPr>
        <p:txBody>
          <a:bodyPr vert="vert270" wrap="square" lIns="0" tIns="10417" rIns="0" bIns="0" rtlCol="0">
            <a:spAutoFit/>
          </a:bodyPr>
          <a:lstStyle/>
          <a:p>
            <a:pPr marL="8334">
              <a:spcBef>
                <a:spcPts val="82"/>
              </a:spcBef>
            </a:pPr>
            <a:r>
              <a:rPr sz="900" spc="-49" dirty="0">
                <a:solidFill>
                  <a:srgbClr val="FF0000"/>
                </a:solidFill>
                <a:latin typeface="Verdana"/>
                <a:cs typeface="Verdana"/>
              </a:rPr>
              <a:t>f </a:t>
            </a:r>
            <a:r>
              <a:rPr sz="900" spc="-46" dirty="0">
                <a:solidFill>
                  <a:srgbClr val="FF0000"/>
                </a:solidFill>
                <a:latin typeface="Verdana"/>
                <a:cs typeface="Verdana"/>
              </a:rPr>
              <a:t>e </a:t>
            </a:r>
            <a:r>
              <a:rPr sz="900" spc="-62" dirty="0">
                <a:solidFill>
                  <a:srgbClr val="FF0000"/>
                </a:solidFill>
                <a:latin typeface="Verdana"/>
                <a:cs typeface="Verdana"/>
              </a:rPr>
              <a:t>a </a:t>
            </a:r>
            <a:r>
              <a:rPr sz="900" spc="-69" dirty="0">
                <a:solidFill>
                  <a:srgbClr val="FF0000"/>
                </a:solidFill>
                <a:latin typeface="Verdana"/>
                <a:cs typeface="Verdana"/>
              </a:rPr>
              <a:t>t </a:t>
            </a:r>
            <a:r>
              <a:rPr sz="900" spc="-49" dirty="0">
                <a:solidFill>
                  <a:srgbClr val="FF0000"/>
                </a:solidFill>
                <a:latin typeface="Verdana"/>
                <a:cs typeface="Verdana"/>
              </a:rPr>
              <a:t>u </a:t>
            </a:r>
            <a:r>
              <a:rPr sz="900" spc="-66" dirty="0">
                <a:solidFill>
                  <a:srgbClr val="FF0000"/>
                </a:solidFill>
                <a:latin typeface="Verdana"/>
                <a:cs typeface="Verdana"/>
              </a:rPr>
              <a:t>r</a:t>
            </a:r>
            <a:r>
              <a:rPr sz="900" spc="-3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900" spc="-46" dirty="0">
                <a:solidFill>
                  <a:srgbClr val="FF0000"/>
                </a:solidFill>
                <a:latin typeface="Verdana"/>
                <a:cs typeface="Verdana"/>
              </a:rPr>
              <a:t>e </a:t>
            </a:r>
            <a:r>
              <a:rPr sz="900" spc="-92" dirty="0">
                <a:solidFill>
                  <a:srgbClr val="FF0000"/>
                </a:solidFill>
                <a:latin typeface="Verdana"/>
                <a:cs typeface="Verdana"/>
              </a:rPr>
              <a:t>s</a:t>
            </a:r>
            <a:endParaRPr sz="9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61632" y="132730"/>
            <a:ext cx="1307306" cy="254637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>
              <a:spcBef>
                <a:spcPts val="66"/>
              </a:spcBef>
            </a:pP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1600" b="1" spc="-52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3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-56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3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600" b="1" spc="-56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600" b="1" spc="-49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600" b="1" spc="-56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3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600" b="1" spc="-52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3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600" b="1" spc="-56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600" b="1" spc="-3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13853" y="2380069"/>
            <a:ext cx="4045744" cy="908662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 marR="3333" algn="just">
              <a:lnSpc>
                <a:spcPct val="150000"/>
              </a:lnSpc>
              <a:spcBef>
                <a:spcPts val="66"/>
              </a:spcBef>
            </a:pPr>
            <a:r>
              <a:rPr sz="1300" spc="-75" dirty="0">
                <a:latin typeface="Verdana"/>
                <a:cs typeface="Verdana"/>
              </a:rPr>
              <a:t>The </a:t>
            </a:r>
            <a:r>
              <a:rPr sz="1300" spc="-66" dirty="0">
                <a:latin typeface="Verdana"/>
                <a:cs typeface="Verdana"/>
              </a:rPr>
              <a:t>incubation </a:t>
            </a:r>
            <a:r>
              <a:rPr sz="1300" spc="-46" dirty="0">
                <a:latin typeface="Verdana"/>
                <a:cs typeface="Verdana"/>
              </a:rPr>
              <a:t>period </a:t>
            </a:r>
            <a:r>
              <a:rPr sz="1300" spc="-59" dirty="0">
                <a:latin typeface="Verdana"/>
                <a:cs typeface="Verdana"/>
              </a:rPr>
              <a:t>of </a:t>
            </a:r>
            <a:r>
              <a:rPr sz="1300" spc="-105" dirty="0">
                <a:latin typeface="Verdana"/>
                <a:cs typeface="Verdana"/>
              </a:rPr>
              <a:t>COVID-19 is </a:t>
            </a:r>
            <a:r>
              <a:rPr sz="1300" spc="-197" dirty="0">
                <a:solidFill>
                  <a:srgbClr val="C00000"/>
                </a:solidFill>
                <a:latin typeface="Verdana"/>
                <a:cs typeface="Verdana"/>
              </a:rPr>
              <a:t>1-14  </a:t>
            </a:r>
            <a:r>
              <a:rPr sz="1300" spc="-95" dirty="0">
                <a:solidFill>
                  <a:srgbClr val="C00000"/>
                </a:solidFill>
                <a:latin typeface="Verdana"/>
                <a:cs typeface="Verdana"/>
              </a:rPr>
              <a:t>days </a:t>
            </a:r>
            <a:r>
              <a:rPr sz="1300" spc="-108" dirty="0">
                <a:solidFill>
                  <a:srgbClr val="C00000"/>
                </a:solidFill>
                <a:latin typeface="Verdana"/>
                <a:cs typeface="Verdana"/>
              </a:rPr>
              <a:t>(mean </a:t>
            </a:r>
            <a:r>
              <a:rPr sz="1300" spc="-66" dirty="0">
                <a:solidFill>
                  <a:srgbClr val="C00000"/>
                </a:solidFill>
                <a:latin typeface="Verdana"/>
                <a:cs typeface="Verdana"/>
              </a:rPr>
              <a:t>duration </a:t>
            </a:r>
            <a:r>
              <a:rPr sz="1300" spc="-59" dirty="0">
                <a:solidFill>
                  <a:srgbClr val="C00000"/>
                </a:solidFill>
                <a:latin typeface="Verdana"/>
                <a:cs typeface="Verdana"/>
              </a:rPr>
              <a:t>of </a:t>
            </a:r>
            <a:r>
              <a:rPr sz="1300" spc="-89" dirty="0">
                <a:solidFill>
                  <a:srgbClr val="C00000"/>
                </a:solidFill>
                <a:latin typeface="Verdana"/>
                <a:cs typeface="Verdana"/>
              </a:rPr>
              <a:t>5-7 </a:t>
            </a:r>
            <a:r>
              <a:rPr sz="1300" spc="-128" dirty="0">
                <a:solidFill>
                  <a:srgbClr val="C00000"/>
                </a:solidFill>
                <a:latin typeface="Verdana"/>
                <a:cs typeface="Verdana"/>
              </a:rPr>
              <a:t>days), </a:t>
            </a:r>
            <a:r>
              <a:rPr sz="1300" spc="-92" dirty="0">
                <a:latin typeface="Verdana"/>
                <a:cs typeface="Verdana"/>
              </a:rPr>
              <a:t>with </a:t>
            </a:r>
            <a:r>
              <a:rPr sz="1300" spc="-85" dirty="0">
                <a:latin typeface="Verdana"/>
                <a:cs typeface="Verdana"/>
              </a:rPr>
              <a:t>peak  </a:t>
            </a:r>
            <a:r>
              <a:rPr sz="1300" spc="-95" dirty="0">
                <a:latin typeface="Verdana"/>
                <a:cs typeface="Verdana"/>
              </a:rPr>
              <a:t>viraemia </a:t>
            </a:r>
            <a:r>
              <a:rPr sz="1300" spc="-62" dirty="0">
                <a:latin typeface="Verdana"/>
                <a:cs typeface="Verdana"/>
              </a:rPr>
              <a:t>occurring </a:t>
            </a:r>
            <a:r>
              <a:rPr sz="1300" spc="-59" dirty="0">
                <a:latin typeface="Verdana"/>
                <a:cs typeface="Verdana"/>
              </a:rPr>
              <a:t>before</a:t>
            </a:r>
            <a:r>
              <a:rPr sz="1300" spc="341" dirty="0">
                <a:latin typeface="Verdana"/>
                <a:cs typeface="Verdana"/>
              </a:rPr>
              <a:t> </a:t>
            </a:r>
            <a:r>
              <a:rPr sz="1300" spc="-75" dirty="0">
                <a:latin typeface="Verdana"/>
                <a:cs typeface="Verdana"/>
              </a:rPr>
              <a:t>the </a:t>
            </a:r>
            <a:r>
              <a:rPr sz="1300" spc="-79" dirty="0">
                <a:latin typeface="Verdana"/>
                <a:cs typeface="Verdana"/>
              </a:rPr>
              <a:t>onset of  </a:t>
            </a:r>
            <a:r>
              <a:rPr sz="1300" spc="-102" dirty="0">
                <a:latin typeface="Verdana"/>
                <a:cs typeface="Verdana"/>
              </a:rPr>
              <a:t>symptoms.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609753" y="132730"/>
            <a:ext cx="3595211" cy="893273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2076768">
              <a:spcBef>
                <a:spcPts val="66"/>
              </a:spcBef>
            </a:pPr>
            <a:r>
              <a:rPr sz="1600" spc="-3" dirty="0"/>
              <a:t>C</a:t>
            </a:r>
            <a:r>
              <a:rPr sz="1600" spc="-59" dirty="0"/>
              <a:t> </a:t>
            </a:r>
            <a:r>
              <a:rPr sz="1600" dirty="0"/>
              <a:t>l</a:t>
            </a:r>
            <a:r>
              <a:rPr sz="1600" spc="-49" dirty="0"/>
              <a:t> </a:t>
            </a:r>
            <a:r>
              <a:rPr sz="1600" dirty="0"/>
              <a:t>i</a:t>
            </a:r>
            <a:r>
              <a:rPr sz="1600" spc="-52" dirty="0"/>
              <a:t> </a:t>
            </a:r>
            <a:r>
              <a:rPr sz="1600" dirty="0"/>
              <a:t>n</a:t>
            </a:r>
            <a:r>
              <a:rPr sz="1600" spc="-56" dirty="0"/>
              <a:t> </a:t>
            </a:r>
            <a:r>
              <a:rPr sz="1600" dirty="0"/>
              <a:t>i</a:t>
            </a:r>
            <a:r>
              <a:rPr sz="1600" spc="-49" dirty="0"/>
              <a:t> </a:t>
            </a:r>
            <a:r>
              <a:rPr sz="1600" spc="-3" dirty="0"/>
              <a:t>c</a:t>
            </a:r>
            <a:r>
              <a:rPr sz="1600" spc="-59" dirty="0"/>
              <a:t> </a:t>
            </a:r>
            <a:r>
              <a:rPr sz="1600" spc="-3" dirty="0"/>
              <a:t>a</a:t>
            </a:r>
            <a:r>
              <a:rPr sz="1600" spc="-56" dirty="0"/>
              <a:t> </a:t>
            </a:r>
            <a:r>
              <a:rPr sz="1600" dirty="0"/>
              <a:t>l</a:t>
            </a:r>
            <a:endParaRPr sz="1600"/>
          </a:p>
          <a:p>
            <a:pPr marL="8334" marR="27918">
              <a:lnSpc>
                <a:spcPct val="150000"/>
              </a:lnSpc>
              <a:spcBef>
                <a:spcPts val="207"/>
              </a:spcBef>
            </a:pPr>
            <a:r>
              <a:rPr sz="1300" spc="-75" dirty="0">
                <a:solidFill>
                  <a:srgbClr val="E36C09"/>
                </a:solidFill>
                <a:latin typeface="Verdana"/>
                <a:cs typeface="Verdana"/>
              </a:rPr>
              <a:t>The </a:t>
            </a:r>
            <a:r>
              <a:rPr sz="1300" spc="-85" dirty="0">
                <a:solidFill>
                  <a:srgbClr val="E36C09"/>
                </a:solidFill>
                <a:latin typeface="Verdana"/>
                <a:cs typeface="Verdana"/>
              </a:rPr>
              <a:t>most </a:t>
            </a:r>
            <a:r>
              <a:rPr sz="1300" spc="-62" dirty="0">
                <a:solidFill>
                  <a:srgbClr val="E36C09"/>
                </a:solidFill>
                <a:latin typeface="Verdana"/>
                <a:cs typeface="Verdana"/>
              </a:rPr>
              <a:t>common </a:t>
            </a:r>
            <a:r>
              <a:rPr sz="1300" spc="-75" dirty="0">
                <a:solidFill>
                  <a:srgbClr val="E36C09"/>
                </a:solidFill>
                <a:latin typeface="Verdana"/>
                <a:cs typeface="Verdana"/>
              </a:rPr>
              <a:t>presenting </a:t>
            </a:r>
            <a:r>
              <a:rPr sz="1300" spc="-89" dirty="0">
                <a:solidFill>
                  <a:srgbClr val="E36C09"/>
                </a:solidFill>
                <a:latin typeface="Verdana"/>
                <a:cs typeface="Verdana"/>
              </a:rPr>
              <a:t>features</a:t>
            </a:r>
            <a:r>
              <a:rPr sz="1300" spc="-157" dirty="0">
                <a:solidFill>
                  <a:srgbClr val="E36C09"/>
                </a:solidFill>
                <a:latin typeface="Verdana"/>
                <a:cs typeface="Verdana"/>
              </a:rPr>
              <a:t> </a:t>
            </a:r>
            <a:r>
              <a:rPr sz="1300" spc="-59" dirty="0">
                <a:solidFill>
                  <a:srgbClr val="E36C09"/>
                </a:solidFill>
                <a:latin typeface="Verdana"/>
                <a:cs typeface="Verdana"/>
              </a:rPr>
              <a:t>of  </a:t>
            </a:r>
            <a:r>
              <a:rPr sz="1300" spc="-105" dirty="0">
                <a:solidFill>
                  <a:srgbClr val="E36C09"/>
                </a:solidFill>
                <a:latin typeface="Verdana"/>
                <a:cs typeface="Verdana"/>
              </a:rPr>
              <a:t>COVID-19 </a:t>
            </a:r>
            <a:r>
              <a:rPr sz="1300" spc="-66" dirty="0">
                <a:solidFill>
                  <a:srgbClr val="E36C09"/>
                </a:solidFill>
                <a:latin typeface="Verdana"/>
                <a:cs typeface="Verdana"/>
              </a:rPr>
              <a:t>infection </a:t>
            </a:r>
            <a:r>
              <a:rPr sz="1300" spc="-92" dirty="0">
                <a:solidFill>
                  <a:srgbClr val="E36C09"/>
                </a:solidFill>
                <a:latin typeface="Verdana"/>
                <a:cs typeface="Verdana"/>
              </a:rPr>
              <a:t>are </a:t>
            </a:r>
            <a:r>
              <a:rPr sz="1300" spc="-75" dirty="0">
                <a:solidFill>
                  <a:srgbClr val="E36C09"/>
                </a:solidFill>
                <a:latin typeface="Verdana"/>
                <a:cs typeface="Verdana"/>
              </a:rPr>
              <a:t>listed</a:t>
            </a:r>
            <a:r>
              <a:rPr sz="1300" spc="-105" dirty="0">
                <a:solidFill>
                  <a:srgbClr val="E36C09"/>
                </a:solidFill>
                <a:latin typeface="Verdana"/>
                <a:cs typeface="Verdana"/>
              </a:rPr>
              <a:t> </a:t>
            </a:r>
            <a:r>
              <a:rPr sz="1300" spc="-92" dirty="0">
                <a:solidFill>
                  <a:srgbClr val="E36C09"/>
                </a:solidFill>
                <a:latin typeface="Verdana"/>
                <a:cs typeface="Verdana"/>
              </a:rPr>
              <a:t>below:</a:t>
            </a:r>
            <a:endParaRPr sz="13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7466" y="845963"/>
            <a:ext cx="2146935" cy="3405332"/>
          </a:xfrm>
          <a:prstGeom prst="rect">
            <a:avLst/>
          </a:prstGeom>
        </p:spPr>
        <p:txBody>
          <a:bodyPr vert="horz" wrap="square" lIns="0" tIns="98338" rIns="0" bIns="0" rtlCol="0">
            <a:spAutoFit/>
          </a:bodyPr>
          <a:lstStyle/>
          <a:p>
            <a:pPr marL="8334">
              <a:spcBef>
                <a:spcPts val="774"/>
              </a:spcBef>
            </a:pPr>
            <a:r>
              <a:rPr sz="1200" spc="-95" dirty="0">
                <a:solidFill>
                  <a:srgbClr val="00AF50"/>
                </a:solidFill>
                <a:latin typeface="Verdana"/>
                <a:cs typeface="Verdana"/>
              </a:rPr>
              <a:t>Symptoms </a:t>
            </a:r>
            <a:r>
              <a:rPr sz="1200" spc="-82" dirty="0">
                <a:solidFill>
                  <a:srgbClr val="00AF50"/>
                </a:solidFill>
                <a:latin typeface="Verdana"/>
                <a:cs typeface="Verdana"/>
              </a:rPr>
              <a:t>(frequency </a:t>
            </a:r>
            <a:r>
              <a:rPr sz="1200" spc="-69" dirty="0">
                <a:solidFill>
                  <a:srgbClr val="00AF50"/>
                </a:solidFill>
                <a:latin typeface="Verdana"/>
                <a:cs typeface="Verdana"/>
              </a:rPr>
              <a:t>in</a:t>
            </a:r>
            <a:r>
              <a:rPr sz="1200" spc="-52" dirty="0">
                <a:solidFill>
                  <a:srgbClr val="00AF50"/>
                </a:solidFill>
                <a:latin typeface="Verdana"/>
                <a:cs typeface="Verdana"/>
              </a:rPr>
              <a:t> </a:t>
            </a:r>
            <a:r>
              <a:rPr sz="1200" spc="-226" dirty="0">
                <a:solidFill>
                  <a:srgbClr val="00AF50"/>
                </a:solidFill>
                <a:latin typeface="Verdana"/>
                <a:cs typeface="Verdana"/>
              </a:rPr>
              <a:t>%)</a:t>
            </a:r>
            <a:endParaRPr sz="1200">
              <a:latin typeface="Verdana"/>
              <a:cs typeface="Verdana"/>
            </a:endParaRPr>
          </a:p>
          <a:p>
            <a:pPr marL="196260" indent="-188343">
              <a:spcBef>
                <a:spcPts val="709"/>
              </a:spcBef>
              <a:buFont typeface="Wingdings"/>
              <a:buChar char=""/>
              <a:tabLst>
                <a:tab pos="196676" algn="l"/>
              </a:tabLst>
            </a:pPr>
            <a:r>
              <a:rPr sz="1200" spc="-82" dirty="0">
                <a:latin typeface="Verdana"/>
                <a:cs typeface="Verdana"/>
              </a:rPr>
              <a:t>Fever</a:t>
            </a:r>
            <a:r>
              <a:rPr sz="1200" spc="-72" dirty="0">
                <a:latin typeface="Verdana"/>
                <a:cs typeface="Verdana"/>
              </a:rPr>
              <a:t> </a:t>
            </a:r>
            <a:r>
              <a:rPr sz="1200" spc="-115" dirty="0">
                <a:latin typeface="Verdana"/>
                <a:cs typeface="Verdana"/>
              </a:rPr>
              <a:t>(80-90)</a:t>
            </a:r>
            <a:endParaRPr sz="1200">
              <a:latin typeface="Verdana"/>
              <a:cs typeface="Verdana"/>
            </a:endParaRPr>
          </a:p>
          <a:p>
            <a:pPr marL="196260" indent="-188343">
              <a:spcBef>
                <a:spcPts val="709"/>
              </a:spcBef>
              <a:buFont typeface="Wingdings"/>
              <a:buChar char=""/>
              <a:tabLst>
                <a:tab pos="196676" algn="l"/>
              </a:tabLst>
            </a:pPr>
            <a:r>
              <a:rPr sz="1200" spc="-39" dirty="0">
                <a:latin typeface="Verdana"/>
                <a:cs typeface="Verdana"/>
              </a:rPr>
              <a:t>Cough</a:t>
            </a:r>
            <a:r>
              <a:rPr sz="1200" spc="-79" dirty="0">
                <a:latin typeface="Verdana"/>
                <a:cs typeface="Verdana"/>
              </a:rPr>
              <a:t> </a:t>
            </a:r>
            <a:r>
              <a:rPr sz="1200" spc="-115" dirty="0">
                <a:latin typeface="Verdana"/>
                <a:cs typeface="Verdana"/>
              </a:rPr>
              <a:t>(60-80)</a:t>
            </a:r>
            <a:endParaRPr sz="1200">
              <a:latin typeface="Verdana"/>
              <a:cs typeface="Verdana"/>
            </a:endParaRPr>
          </a:p>
          <a:p>
            <a:pPr marL="196260" indent="-188343">
              <a:spcBef>
                <a:spcPts val="709"/>
              </a:spcBef>
              <a:buFont typeface="Wingdings"/>
              <a:buChar char=""/>
              <a:tabLst>
                <a:tab pos="196676" algn="l"/>
              </a:tabLst>
            </a:pPr>
            <a:r>
              <a:rPr sz="1200" spc="-92" dirty="0">
                <a:latin typeface="Verdana"/>
                <a:cs typeface="Verdana"/>
              </a:rPr>
              <a:t>Breathlessness</a:t>
            </a:r>
            <a:r>
              <a:rPr sz="1200" spc="-85" dirty="0">
                <a:latin typeface="Verdana"/>
                <a:cs typeface="Verdana"/>
              </a:rPr>
              <a:t> </a:t>
            </a:r>
            <a:r>
              <a:rPr sz="1200" spc="-138" dirty="0">
                <a:latin typeface="Verdana"/>
                <a:cs typeface="Verdana"/>
              </a:rPr>
              <a:t>(18-46)</a:t>
            </a:r>
            <a:endParaRPr sz="1200">
              <a:latin typeface="Verdana"/>
              <a:cs typeface="Verdana"/>
            </a:endParaRPr>
          </a:p>
          <a:p>
            <a:pPr marL="196260" indent="-188343">
              <a:spcBef>
                <a:spcPts val="709"/>
              </a:spcBef>
              <a:buFont typeface="Wingdings"/>
              <a:buChar char=""/>
              <a:tabLst>
                <a:tab pos="196676" algn="l"/>
              </a:tabLst>
            </a:pPr>
            <a:r>
              <a:rPr sz="1200" spc="-79" dirty="0">
                <a:latin typeface="Verdana"/>
                <a:cs typeface="Verdana"/>
              </a:rPr>
              <a:t>Fatigue</a:t>
            </a:r>
            <a:r>
              <a:rPr sz="1200" spc="-66" dirty="0">
                <a:latin typeface="Verdana"/>
                <a:cs typeface="Verdana"/>
              </a:rPr>
              <a:t> </a:t>
            </a:r>
            <a:r>
              <a:rPr sz="1200" spc="-138" dirty="0">
                <a:latin typeface="Verdana"/>
                <a:cs typeface="Verdana"/>
              </a:rPr>
              <a:t>(38)</a:t>
            </a:r>
            <a:endParaRPr sz="1200">
              <a:latin typeface="Verdana"/>
              <a:cs typeface="Verdana"/>
            </a:endParaRPr>
          </a:p>
          <a:p>
            <a:pPr marL="196260" indent="-188343">
              <a:spcBef>
                <a:spcPts val="709"/>
              </a:spcBef>
              <a:buFont typeface="Wingdings"/>
              <a:buChar char=""/>
              <a:tabLst>
                <a:tab pos="196676" algn="l"/>
              </a:tabLst>
            </a:pPr>
            <a:r>
              <a:rPr sz="1200" spc="-69" dirty="0">
                <a:latin typeface="Verdana"/>
                <a:cs typeface="Verdana"/>
              </a:rPr>
              <a:t>Body ache/joint </a:t>
            </a:r>
            <a:r>
              <a:rPr sz="1200" spc="-59" dirty="0">
                <a:latin typeface="Verdana"/>
                <a:cs typeface="Verdana"/>
              </a:rPr>
              <a:t>pain</a:t>
            </a:r>
            <a:r>
              <a:rPr sz="1200" spc="-92" dirty="0">
                <a:latin typeface="Verdana"/>
                <a:cs typeface="Verdana"/>
              </a:rPr>
              <a:t> </a:t>
            </a:r>
            <a:r>
              <a:rPr sz="1200" spc="-187" dirty="0">
                <a:latin typeface="Verdana"/>
                <a:cs typeface="Verdana"/>
              </a:rPr>
              <a:t>(15)</a:t>
            </a:r>
            <a:endParaRPr sz="1200">
              <a:latin typeface="Verdana"/>
              <a:cs typeface="Verdana"/>
            </a:endParaRPr>
          </a:p>
          <a:p>
            <a:pPr marL="196260" indent="-188343">
              <a:spcBef>
                <a:spcPts val="712"/>
              </a:spcBef>
              <a:buFont typeface="Wingdings"/>
              <a:buChar char=""/>
              <a:tabLst>
                <a:tab pos="196676" algn="l"/>
              </a:tabLst>
            </a:pPr>
            <a:r>
              <a:rPr sz="1200" spc="-89" dirty="0">
                <a:latin typeface="Verdana"/>
                <a:cs typeface="Verdana"/>
              </a:rPr>
              <a:t>Sore </a:t>
            </a:r>
            <a:r>
              <a:rPr sz="1200" spc="-72" dirty="0">
                <a:latin typeface="Verdana"/>
                <a:cs typeface="Verdana"/>
              </a:rPr>
              <a:t>throat</a:t>
            </a:r>
            <a:r>
              <a:rPr sz="1200" spc="-56" dirty="0">
                <a:latin typeface="Verdana"/>
                <a:cs typeface="Verdana"/>
              </a:rPr>
              <a:t> </a:t>
            </a:r>
            <a:r>
              <a:rPr sz="1200" spc="-194" dirty="0">
                <a:latin typeface="Verdana"/>
                <a:cs typeface="Verdana"/>
              </a:rPr>
              <a:t>(11-14)</a:t>
            </a:r>
            <a:endParaRPr sz="1200">
              <a:latin typeface="Verdana"/>
              <a:cs typeface="Verdana"/>
            </a:endParaRPr>
          </a:p>
          <a:p>
            <a:pPr marL="196260" indent="-188343">
              <a:spcBef>
                <a:spcPts val="709"/>
              </a:spcBef>
              <a:buFont typeface="Wingdings"/>
              <a:buChar char=""/>
              <a:tabLst>
                <a:tab pos="196676" algn="l"/>
              </a:tabLst>
            </a:pPr>
            <a:r>
              <a:rPr sz="1200" spc="-56" dirty="0">
                <a:latin typeface="Verdana"/>
                <a:cs typeface="Verdana"/>
              </a:rPr>
              <a:t>Headache</a:t>
            </a:r>
            <a:r>
              <a:rPr sz="1200" spc="-72" dirty="0">
                <a:latin typeface="Verdana"/>
                <a:cs typeface="Verdana"/>
              </a:rPr>
              <a:t> </a:t>
            </a:r>
            <a:r>
              <a:rPr sz="1200" spc="-144" dirty="0">
                <a:latin typeface="Verdana"/>
                <a:cs typeface="Verdana"/>
              </a:rPr>
              <a:t>(6-14)</a:t>
            </a:r>
            <a:endParaRPr sz="1200">
              <a:latin typeface="Verdana"/>
              <a:cs typeface="Verdana"/>
            </a:endParaRPr>
          </a:p>
          <a:p>
            <a:pPr marL="196260" indent="-188343">
              <a:spcBef>
                <a:spcPts val="709"/>
              </a:spcBef>
              <a:buFont typeface="Wingdings"/>
              <a:buChar char=""/>
              <a:tabLst>
                <a:tab pos="196676" algn="l"/>
              </a:tabLst>
            </a:pPr>
            <a:r>
              <a:rPr sz="1200" spc="-69" dirty="0">
                <a:latin typeface="Verdana"/>
                <a:cs typeface="Verdana"/>
              </a:rPr>
              <a:t>Chills </a:t>
            </a:r>
            <a:r>
              <a:rPr sz="1200" spc="-187" dirty="0">
                <a:latin typeface="Verdana"/>
                <a:cs typeface="Verdana"/>
              </a:rPr>
              <a:t>(12)</a:t>
            </a:r>
            <a:endParaRPr sz="1200">
              <a:latin typeface="Verdana"/>
              <a:cs typeface="Verdana"/>
            </a:endParaRPr>
          </a:p>
          <a:p>
            <a:pPr marL="196260" indent="-188343">
              <a:spcBef>
                <a:spcPts val="709"/>
              </a:spcBef>
              <a:buFont typeface="Wingdings"/>
              <a:buChar char=""/>
              <a:tabLst>
                <a:tab pos="196676" algn="l"/>
              </a:tabLst>
            </a:pPr>
            <a:r>
              <a:rPr sz="1200" spc="-66" dirty="0">
                <a:latin typeface="Verdana"/>
                <a:cs typeface="Verdana"/>
              </a:rPr>
              <a:t>Running nose</a:t>
            </a:r>
            <a:r>
              <a:rPr sz="1200" spc="-89" dirty="0">
                <a:latin typeface="Verdana"/>
                <a:cs typeface="Verdana"/>
              </a:rPr>
              <a:t> </a:t>
            </a:r>
            <a:r>
              <a:rPr sz="1200" spc="-150" dirty="0">
                <a:latin typeface="Verdana"/>
                <a:cs typeface="Verdana"/>
              </a:rPr>
              <a:t>(5)</a:t>
            </a:r>
            <a:endParaRPr sz="1200">
              <a:latin typeface="Verdana"/>
              <a:cs typeface="Verdana"/>
            </a:endParaRPr>
          </a:p>
          <a:p>
            <a:pPr marL="196260" indent="-188343">
              <a:spcBef>
                <a:spcPts val="709"/>
              </a:spcBef>
              <a:buFont typeface="Wingdings"/>
              <a:buChar char=""/>
              <a:tabLst>
                <a:tab pos="196676" algn="l"/>
              </a:tabLst>
            </a:pPr>
            <a:r>
              <a:rPr sz="1200" spc="-69" dirty="0">
                <a:latin typeface="Verdana"/>
                <a:cs typeface="Verdana"/>
              </a:rPr>
              <a:t>Nausea/vomiting </a:t>
            </a:r>
            <a:r>
              <a:rPr sz="1200" spc="-150" dirty="0">
                <a:latin typeface="Verdana"/>
                <a:cs typeface="Verdana"/>
              </a:rPr>
              <a:t>(5)</a:t>
            </a:r>
            <a:endParaRPr sz="1200">
              <a:latin typeface="Verdana"/>
              <a:cs typeface="Verdana"/>
            </a:endParaRPr>
          </a:p>
          <a:p>
            <a:pPr marL="196260" indent="-188343">
              <a:spcBef>
                <a:spcPts val="709"/>
              </a:spcBef>
              <a:buFont typeface="Wingdings"/>
              <a:buChar char=""/>
              <a:tabLst>
                <a:tab pos="196676" algn="l"/>
              </a:tabLst>
            </a:pPr>
            <a:r>
              <a:rPr sz="1200" spc="-72" dirty="0">
                <a:latin typeface="Verdana"/>
                <a:cs typeface="Verdana"/>
              </a:rPr>
              <a:t>Diarrhea</a:t>
            </a:r>
            <a:r>
              <a:rPr sz="1200" spc="-59" dirty="0">
                <a:latin typeface="Verdana"/>
                <a:cs typeface="Verdana"/>
              </a:rPr>
              <a:t> </a:t>
            </a:r>
            <a:r>
              <a:rPr sz="1200" spc="-148" dirty="0">
                <a:latin typeface="Verdana"/>
                <a:cs typeface="Verdana"/>
              </a:rPr>
              <a:t>(2-10)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0" y="1447800"/>
            <a:ext cx="4391501" cy="2894290"/>
          </a:xfrm>
          <a:custGeom>
            <a:avLst/>
            <a:gdLst/>
            <a:ahLst/>
            <a:cxnLst/>
            <a:rect l="l" t="t" r="r" b="b"/>
            <a:pathLst>
              <a:path w="5855334" h="5145405">
                <a:moveTo>
                  <a:pt x="0" y="5145024"/>
                </a:moveTo>
                <a:lnTo>
                  <a:pt x="5855207" y="5145024"/>
                </a:lnTo>
                <a:lnTo>
                  <a:pt x="5855207" y="0"/>
                </a:lnTo>
                <a:lnTo>
                  <a:pt x="0" y="0"/>
                </a:lnTo>
                <a:lnTo>
                  <a:pt x="0" y="5145024"/>
                </a:lnTo>
                <a:close/>
              </a:path>
            </a:pathLst>
          </a:custGeom>
          <a:solidFill>
            <a:srgbClr val="C9DC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8600" y="990600"/>
            <a:ext cx="4058603" cy="839412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 marR="3333" algn="just">
              <a:lnSpc>
                <a:spcPct val="150000"/>
              </a:lnSpc>
              <a:spcBef>
                <a:spcPts val="66"/>
              </a:spcBef>
            </a:pPr>
            <a:r>
              <a:rPr sz="1200" dirty="0">
                <a:solidFill>
                  <a:srgbClr val="FF0000"/>
                </a:solidFill>
                <a:latin typeface="Georgia"/>
                <a:cs typeface="Georgia"/>
              </a:rPr>
              <a:t>Warning </a:t>
            </a:r>
            <a:r>
              <a:rPr sz="1200" spc="-3" dirty="0">
                <a:solidFill>
                  <a:srgbClr val="FF0000"/>
                </a:solidFill>
                <a:latin typeface="Georgia"/>
                <a:cs typeface="Georgia"/>
              </a:rPr>
              <a:t>signs </a:t>
            </a:r>
            <a:r>
              <a:rPr sz="1200" spc="3" dirty="0">
                <a:solidFill>
                  <a:srgbClr val="FF0000"/>
                </a:solidFill>
                <a:latin typeface="Georgia"/>
                <a:cs typeface="Georgia"/>
              </a:rPr>
              <a:t>or </a:t>
            </a:r>
            <a:r>
              <a:rPr sz="1200" spc="-3" dirty="0">
                <a:solidFill>
                  <a:srgbClr val="FF0000"/>
                </a:solidFill>
                <a:latin typeface="Georgia"/>
                <a:cs typeface="Georgia"/>
              </a:rPr>
              <a:t>red flag signs that can assist </a:t>
            </a:r>
            <a:r>
              <a:rPr sz="1200" spc="-10" dirty="0">
                <a:solidFill>
                  <a:srgbClr val="FF0000"/>
                </a:solidFill>
                <a:latin typeface="Georgia"/>
                <a:cs typeface="Georgia"/>
              </a:rPr>
              <a:t>in  </a:t>
            </a:r>
            <a:r>
              <a:rPr sz="1200" spc="-3" dirty="0">
                <a:solidFill>
                  <a:srgbClr val="FF0000"/>
                </a:solidFill>
                <a:latin typeface="Georgia"/>
                <a:cs typeface="Georgia"/>
              </a:rPr>
              <a:t>triage, </a:t>
            </a:r>
            <a:r>
              <a:rPr sz="1200" dirty="0">
                <a:solidFill>
                  <a:srgbClr val="FF0000"/>
                </a:solidFill>
                <a:latin typeface="Georgia"/>
                <a:cs typeface="Georgia"/>
              </a:rPr>
              <a:t>indicating </a:t>
            </a:r>
            <a:r>
              <a:rPr sz="1200" spc="-3" dirty="0">
                <a:solidFill>
                  <a:srgbClr val="FF0000"/>
                </a:solidFill>
                <a:latin typeface="Georgia"/>
                <a:cs typeface="Georgia"/>
              </a:rPr>
              <a:t>the </a:t>
            </a:r>
            <a:r>
              <a:rPr sz="1200" dirty="0">
                <a:solidFill>
                  <a:srgbClr val="FF0000"/>
                </a:solidFill>
                <a:latin typeface="Georgia"/>
                <a:cs typeface="Georgia"/>
              </a:rPr>
              <a:t>need for </a:t>
            </a:r>
            <a:r>
              <a:rPr sz="1200" spc="-3" dirty="0">
                <a:solidFill>
                  <a:srgbClr val="FF0000"/>
                </a:solidFill>
                <a:latin typeface="Georgia"/>
                <a:cs typeface="Georgia"/>
              </a:rPr>
              <a:t>urgent  care/hospitalization, </a:t>
            </a:r>
            <a:r>
              <a:rPr sz="1200" dirty="0">
                <a:solidFill>
                  <a:srgbClr val="FF0000"/>
                </a:solidFill>
                <a:latin typeface="Georgia"/>
                <a:cs typeface="Georgia"/>
              </a:rPr>
              <a:t>are </a:t>
            </a:r>
            <a:r>
              <a:rPr sz="1200" spc="-3" dirty="0">
                <a:solidFill>
                  <a:srgbClr val="FF0000"/>
                </a:solidFill>
                <a:latin typeface="Georgia"/>
                <a:cs typeface="Georgia"/>
              </a:rPr>
              <a:t>listed</a:t>
            </a:r>
            <a:r>
              <a:rPr sz="1200" spc="7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200" spc="-3" dirty="0">
                <a:solidFill>
                  <a:srgbClr val="FF0000"/>
                </a:solidFill>
                <a:latin typeface="Georgia"/>
                <a:cs typeface="Georgia"/>
              </a:rPr>
              <a:t>below: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0800" y="108414"/>
            <a:ext cx="2807207" cy="316192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>
              <a:spcBef>
                <a:spcPts val="66"/>
              </a:spcBef>
              <a:tabLst>
                <a:tab pos="817123" algn="l"/>
              </a:tabLst>
            </a:pPr>
            <a:r>
              <a:rPr sz="2000" u="sng" spc="13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Wa</a:t>
            </a:r>
            <a:r>
              <a:rPr sz="2000" u="sng" spc="-213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sng" spc="-85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sz="2000" u="sng" spc="-226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sng" spc="-66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sz="2000" u="sng" spc="-217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sng" spc="-62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sz="2000" u="sng" spc="-223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sng" spc="-66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sz="2000" u="sng" spc="-217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sng" spc="-23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g	</a:t>
            </a:r>
            <a:r>
              <a:rPr sz="2000" u="sng" spc="-12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sz="2000" u="sng" spc="-226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sng" spc="-62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sz="2000" u="sng" spc="-23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sng" spc="-23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sz="2000" u="sng" spc="-233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sng" spc="-66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sz="2000" u="sng" spc="-233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u="sng" spc="-12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sz="20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200" y="2438400"/>
            <a:ext cx="4137660" cy="1716994"/>
          </a:xfrm>
          <a:prstGeom prst="rect">
            <a:avLst/>
          </a:prstGeom>
        </p:spPr>
        <p:txBody>
          <a:bodyPr vert="horz" wrap="square" lIns="0" tIns="7917" rIns="0" bIns="0" rtlCol="0">
            <a:spAutoFit/>
          </a:bodyPr>
          <a:lstStyle/>
          <a:p>
            <a:pPr marL="233345" indent="-225011">
              <a:spcBef>
                <a:spcPts val="62"/>
              </a:spcBef>
              <a:buFont typeface="Wingdings"/>
              <a:buChar char=""/>
              <a:tabLst>
                <a:tab pos="232928" algn="l"/>
                <a:tab pos="233345" algn="l"/>
              </a:tabLst>
            </a:pPr>
            <a:r>
              <a:rPr sz="1200" spc="-92" dirty="0">
                <a:latin typeface="Verdana"/>
                <a:cs typeface="Verdana"/>
              </a:rPr>
              <a:t>Fever </a:t>
            </a:r>
            <a:r>
              <a:rPr sz="1200" spc="-62" dirty="0">
                <a:latin typeface="Verdana"/>
                <a:cs typeface="Verdana"/>
              </a:rPr>
              <a:t>and </a:t>
            </a:r>
            <a:r>
              <a:rPr sz="1200" spc="-56" dirty="0">
                <a:latin typeface="Verdana"/>
                <a:cs typeface="Verdana"/>
              </a:rPr>
              <a:t>upper </a:t>
            </a:r>
            <a:r>
              <a:rPr sz="1200" spc="-75" dirty="0">
                <a:latin typeface="Verdana"/>
                <a:cs typeface="Verdana"/>
              </a:rPr>
              <a:t>respiratory </a:t>
            </a:r>
            <a:r>
              <a:rPr sz="1200" spc="-92" dirty="0">
                <a:latin typeface="Verdana"/>
                <a:cs typeface="Verdana"/>
              </a:rPr>
              <a:t>symptoms</a:t>
            </a:r>
            <a:r>
              <a:rPr sz="1200" spc="43" dirty="0">
                <a:latin typeface="Verdana"/>
                <a:cs typeface="Verdana"/>
              </a:rPr>
              <a:t> </a:t>
            </a:r>
            <a:r>
              <a:rPr sz="1200" spc="-79" dirty="0">
                <a:latin typeface="Verdana"/>
                <a:cs typeface="Verdana"/>
              </a:rPr>
              <a:t>lasting</a:t>
            </a:r>
            <a:endParaRPr sz="1200">
              <a:latin typeface="Verdana"/>
              <a:cs typeface="Verdana"/>
            </a:endParaRPr>
          </a:p>
          <a:p>
            <a:pPr>
              <a:spcBef>
                <a:spcPts val="20"/>
              </a:spcBef>
            </a:pPr>
            <a:endParaRPr sz="1200">
              <a:latin typeface="Verdana"/>
              <a:cs typeface="Verdana"/>
            </a:endParaRPr>
          </a:p>
          <a:p>
            <a:pPr marL="233345"/>
            <a:r>
              <a:rPr sz="1200" spc="-52" dirty="0">
                <a:latin typeface="Verdana"/>
                <a:cs typeface="Verdana"/>
              </a:rPr>
              <a:t>for </a:t>
            </a:r>
            <a:r>
              <a:rPr sz="1200" spc="-125" dirty="0">
                <a:latin typeface="Verdana"/>
                <a:cs typeface="Verdana"/>
              </a:rPr>
              <a:t>&gt;5 </a:t>
            </a:r>
            <a:r>
              <a:rPr sz="1200" spc="-95" dirty="0">
                <a:latin typeface="Verdana"/>
                <a:cs typeface="Verdana"/>
              </a:rPr>
              <a:t>days </a:t>
            </a:r>
            <a:r>
              <a:rPr sz="1200" spc="-66" dirty="0">
                <a:latin typeface="Verdana"/>
                <a:cs typeface="Verdana"/>
              </a:rPr>
              <a:t>and </a:t>
            </a:r>
            <a:r>
              <a:rPr sz="1200" spc="-98" dirty="0">
                <a:latin typeface="Verdana"/>
                <a:cs typeface="Verdana"/>
              </a:rPr>
              <a:t>any </a:t>
            </a:r>
            <a:r>
              <a:rPr sz="1200" spc="-56" dirty="0">
                <a:latin typeface="Verdana"/>
                <a:cs typeface="Verdana"/>
              </a:rPr>
              <a:t>of </a:t>
            </a:r>
            <a:r>
              <a:rPr sz="1200" spc="-75" dirty="0">
                <a:latin typeface="Verdana"/>
                <a:cs typeface="Verdana"/>
              </a:rPr>
              <a:t>the</a:t>
            </a:r>
            <a:r>
              <a:rPr sz="1200" spc="10" dirty="0">
                <a:latin typeface="Verdana"/>
                <a:cs typeface="Verdana"/>
              </a:rPr>
              <a:t> </a:t>
            </a:r>
            <a:r>
              <a:rPr sz="1200" spc="-75" dirty="0">
                <a:latin typeface="Verdana"/>
                <a:cs typeface="Verdana"/>
              </a:rPr>
              <a:t>following:</a:t>
            </a:r>
            <a:endParaRPr sz="1200">
              <a:latin typeface="Verdana"/>
              <a:cs typeface="Verdana"/>
            </a:endParaRPr>
          </a:p>
          <a:p>
            <a:pPr>
              <a:spcBef>
                <a:spcPts val="23"/>
              </a:spcBef>
            </a:pPr>
            <a:endParaRPr sz="1200">
              <a:latin typeface="Verdana"/>
              <a:cs typeface="Verdana"/>
            </a:endParaRPr>
          </a:p>
          <a:p>
            <a:pPr marL="308348" indent="-300431">
              <a:buAutoNum type="arabicPeriod"/>
              <a:tabLst>
                <a:tab pos="307932" algn="l"/>
                <a:tab pos="308764" algn="l"/>
              </a:tabLst>
            </a:pPr>
            <a:r>
              <a:rPr sz="1200" spc="-89" dirty="0">
                <a:latin typeface="Verdana"/>
                <a:cs typeface="Verdana"/>
              </a:rPr>
              <a:t>Breathlessness/respiratory </a:t>
            </a:r>
            <a:r>
              <a:rPr sz="1200" spc="-85" dirty="0">
                <a:latin typeface="Verdana"/>
                <a:cs typeface="Verdana"/>
              </a:rPr>
              <a:t>rate</a:t>
            </a:r>
            <a:r>
              <a:rPr sz="1200" dirty="0">
                <a:latin typeface="Verdana"/>
                <a:cs typeface="Verdana"/>
              </a:rPr>
              <a:t> </a:t>
            </a:r>
            <a:r>
              <a:rPr sz="1200" spc="-95" dirty="0">
                <a:latin typeface="Verdana"/>
                <a:cs typeface="Verdana"/>
              </a:rPr>
              <a:t>&gt;24/min</a:t>
            </a:r>
            <a:endParaRPr sz="1200">
              <a:latin typeface="Verdana"/>
              <a:cs typeface="Verdana"/>
            </a:endParaRPr>
          </a:p>
          <a:p>
            <a:pPr>
              <a:spcBef>
                <a:spcPts val="20"/>
              </a:spcBef>
              <a:buFont typeface="Verdana"/>
              <a:buAutoNum type="arabicPeriod"/>
            </a:pPr>
            <a:endParaRPr sz="1200">
              <a:latin typeface="Verdana"/>
              <a:cs typeface="Verdana"/>
            </a:endParaRPr>
          </a:p>
          <a:p>
            <a:pPr marL="308348" indent="-300431">
              <a:buAutoNum type="arabicPeriod"/>
              <a:tabLst>
                <a:tab pos="307932" algn="l"/>
                <a:tab pos="308764" algn="l"/>
              </a:tabLst>
            </a:pPr>
            <a:r>
              <a:rPr sz="1200" spc="-75" dirty="0">
                <a:latin typeface="Verdana"/>
                <a:cs typeface="Verdana"/>
              </a:rPr>
              <a:t>Oxygen </a:t>
            </a:r>
            <a:r>
              <a:rPr sz="1200" spc="-82" dirty="0">
                <a:latin typeface="Verdana"/>
                <a:cs typeface="Verdana"/>
              </a:rPr>
              <a:t>saturation </a:t>
            </a:r>
            <a:r>
              <a:rPr sz="1200" spc="-92" dirty="0">
                <a:latin typeface="Verdana"/>
                <a:cs typeface="Verdana"/>
              </a:rPr>
              <a:t>(SpO2</a:t>
            </a:r>
            <a:r>
              <a:rPr sz="1200" spc="-13" dirty="0">
                <a:latin typeface="Verdana"/>
                <a:cs typeface="Verdana"/>
              </a:rPr>
              <a:t> </a:t>
            </a:r>
            <a:r>
              <a:rPr sz="1200" spc="-190" dirty="0">
                <a:latin typeface="Verdana"/>
                <a:cs typeface="Verdana"/>
              </a:rPr>
              <a:t>)</a:t>
            </a:r>
            <a:endParaRPr sz="1200">
              <a:latin typeface="Verdana"/>
              <a:cs typeface="Verdana"/>
            </a:endParaRPr>
          </a:p>
          <a:p>
            <a:pPr>
              <a:spcBef>
                <a:spcPts val="23"/>
              </a:spcBef>
              <a:buFont typeface="Verdana"/>
              <a:buAutoNum type="arabicPeriod"/>
            </a:pPr>
            <a:endParaRPr sz="1200">
              <a:latin typeface="Verdana"/>
              <a:cs typeface="Verdana"/>
            </a:endParaRPr>
          </a:p>
          <a:p>
            <a:pPr marL="308348" indent="-300431">
              <a:buAutoNum type="arabicPeriod"/>
              <a:tabLst>
                <a:tab pos="307932" algn="l"/>
                <a:tab pos="308764" algn="l"/>
              </a:tabLst>
            </a:pPr>
            <a:r>
              <a:rPr sz="1200" spc="-138" dirty="0">
                <a:latin typeface="Verdana"/>
                <a:cs typeface="Verdana"/>
              </a:rPr>
              <a:t>110/bpm </a:t>
            </a:r>
            <a:r>
              <a:rPr sz="1200" spc="-92" dirty="0">
                <a:latin typeface="Verdana"/>
                <a:cs typeface="Verdana"/>
              </a:rPr>
              <a:t>Systolic </a:t>
            </a:r>
            <a:r>
              <a:rPr sz="1200" spc="-26" dirty="0">
                <a:latin typeface="Verdana"/>
                <a:cs typeface="Verdana"/>
              </a:rPr>
              <a:t>blood</a:t>
            </a:r>
            <a:r>
              <a:rPr sz="1200" spc="30" dirty="0">
                <a:latin typeface="Verdana"/>
                <a:cs typeface="Verdana"/>
              </a:rPr>
              <a:t> </a:t>
            </a:r>
            <a:r>
              <a:rPr sz="1200" spc="-92" dirty="0">
                <a:latin typeface="Verdana"/>
                <a:cs typeface="Verdana"/>
              </a:rPr>
              <a:t>pressure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95800" y="1447800"/>
            <a:ext cx="4337685" cy="2402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174772" y="585930"/>
            <a:ext cx="1824038" cy="208890"/>
          </a:xfrm>
          <a:prstGeom prst="rect">
            <a:avLst/>
          </a:prstGeom>
        </p:spPr>
        <p:txBody>
          <a:bodyPr vert="horz" wrap="square" lIns="0" tIns="8750" rIns="0" bIns="0" rtlCol="0">
            <a:spAutoFit/>
          </a:bodyPr>
          <a:lstStyle/>
          <a:p>
            <a:pPr marL="8334">
              <a:spcBef>
                <a:spcPts val="69"/>
              </a:spcBef>
            </a:pPr>
            <a:r>
              <a:rPr sz="1300" b="1" dirty="0">
                <a:solidFill>
                  <a:srgbClr val="FF0000"/>
                </a:solidFill>
                <a:latin typeface="Georgia"/>
                <a:cs typeface="Georgia"/>
              </a:rPr>
              <a:t>E M E R G E N C</a:t>
            </a:r>
            <a:r>
              <a:rPr sz="1300" b="1" spc="69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1300" b="1" dirty="0">
                <a:solidFill>
                  <a:srgbClr val="FF0000"/>
                </a:solidFill>
                <a:latin typeface="Georgia"/>
                <a:cs typeface="Georgia"/>
              </a:rPr>
              <a:t>Y</a:t>
            </a:r>
            <a:endParaRPr sz="130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11286" y="291607"/>
          <a:ext cx="8520589" cy="7303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4584"/>
                <a:gridCol w="2248853"/>
                <a:gridCol w="2256473"/>
                <a:gridCol w="1630679"/>
              </a:tblGrid>
              <a:tr h="336899">
                <a:tc gridSpan="4">
                  <a:txBody>
                    <a:bodyPr/>
                    <a:lstStyle/>
                    <a:p>
                      <a:pPr marL="832485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000" b="1" spc="-1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Categorization </a:t>
                      </a:r>
                      <a:r>
                        <a:rPr sz="1000" b="1" spc="-1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1000" b="1" spc="-1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probable coronavirus </a:t>
                      </a:r>
                      <a:r>
                        <a:rPr sz="1000" b="1" spc="-2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disease 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2019 </a:t>
                      </a:r>
                      <a:r>
                        <a:rPr sz="1000" b="1" spc="-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(COVID-19) </a:t>
                      </a:r>
                      <a:r>
                        <a:rPr sz="10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severity, testing </a:t>
                      </a:r>
                      <a:r>
                        <a:rPr sz="10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000" b="1" spc="-18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admission</a:t>
                      </a:r>
                      <a:r>
                        <a:rPr sz="1000" b="1" spc="-19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6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strategy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29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EC7C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93478">
                <a:tc>
                  <a:txBody>
                    <a:bodyPr/>
                    <a:lstStyle/>
                    <a:p>
                      <a:pPr marL="636905" marR="1106805" indent="-39370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000" spc="-15" dirty="0">
                          <a:latin typeface="Arial"/>
                          <a:cs typeface="Arial"/>
                        </a:rPr>
                        <a:t>Clinical </a:t>
                      </a:r>
                      <a:r>
                        <a:rPr sz="1000" spc="-80" dirty="0">
                          <a:latin typeface="Arial"/>
                          <a:cs typeface="Arial"/>
                        </a:rPr>
                        <a:t>category</a:t>
                      </a:r>
                      <a:r>
                        <a:rPr sz="100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of  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COVID-19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219" marB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sz="1000" spc="-135" dirty="0">
                          <a:latin typeface="Arial"/>
                          <a:cs typeface="Arial"/>
                        </a:rPr>
                        <a:t>Features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15371" marB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1112520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sz="1000" spc="-90" dirty="0">
                          <a:latin typeface="Arial"/>
                          <a:cs typeface="Arial"/>
                        </a:rPr>
                        <a:t>Testing</a:t>
                      </a:r>
                      <a:r>
                        <a:rPr sz="10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80" dirty="0">
                          <a:latin typeface="Arial"/>
                          <a:cs typeface="Arial"/>
                        </a:rPr>
                        <a:t>strategy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15371" marB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431165">
                        <a:lnSpc>
                          <a:spcPct val="100000"/>
                        </a:lnSpc>
                        <a:spcBef>
                          <a:spcPts val="1614"/>
                        </a:spcBef>
                      </a:pPr>
                      <a:r>
                        <a:rPr sz="1000" spc="-110" dirty="0">
                          <a:latin typeface="Arial"/>
                          <a:cs typeface="Arial"/>
                        </a:rPr>
                        <a:t>Level 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95" dirty="0">
                          <a:latin typeface="Arial"/>
                          <a:cs typeface="Arial"/>
                        </a:rPr>
                        <a:t>care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15371" marB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11278" y="1928599"/>
            <a:ext cx="8521541" cy="899755"/>
          </a:xfrm>
          <a:custGeom>
            <a:avLst/>
            <a:gdLst/>
            <a:ahLst/>
            <a:cxnLst/>
            <a:rect l="l" t="t" r="r" b="b"/>
            <a:pathLst>
              <a:path w="11362055" h="1599564">
                <a:moveTo>
                  <a:pt x="2310523" y="0"/>
                </a:moveTo>
                <a:lnTo>
                  <a:pt x="0" y="0"/>
                </a:lnTo>
                <a:lnTo>
                  <a:pt x="0" y="1599057"/>
                </a:lnTo>
                <a:lnTo>
                  <a:pt x="2310523" y="1599057"/>
                </a:lnTo>
                <a:lnTo>
                  <a:pt x="2310523" y="0"/>
                </a:lnTo>
                <a:close/>
              </a:path>
              <a:path w="11362055" h="1599564">
                <a:moveTo>
                  <a:pt x="11361928" y="0"/>
                </a:moveTo>
                <a:lnTo>
                  <a:pt x="8995283" y="0"/>
                </a:lnTo>
                <a:lnTo>
                  <a:pt x="7050913" y="0"/>
                </a:lnTo>
                <a:lnTo>
                  <a:pt x="7050786" y="0"/>
                </a:lnTo>
                <a:lnTo>
                  <a:pt x="2310638" y="0"/>
                </a:lnTo>
                <a:lnTo>
                  <a:pt x="2310638" y="1599057"/>
                </a:lnTo>
                <a:lnTo>
                  <a:pt x="7050786" y="1599057"/>
                </a:lnTo>
                <a:lnTo>
                  <a:pt x="7050913" y="1599057"/>
                </a:lnTo>
                <a:lnTo>
                  <a:pt x="8995283" y="1599057"/>
                </a:lnTo>
                <a:lnTo>
                  <a:pt x="11361928" y="1599057"/>
                </a:lnTo>
                <a:lnTo>
                  <a:pt x="11361928" y="0"/>
                </a:lnTo>
                <a:close/>
              </a:path>
            </a:pathLst>
          </a:custGeom>
          <a:solidFill>
            <a:srgbClr val="E7E7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1287" y="3558866"/>
            <a:ext cx="8521541" cy="1284596"/>
          </a:xfrm>
          <a:custGeom>
            <a:avLst/>
            <a:gdLst/>
            <a:ahLst/>
            <a:cxnLst/>
            <a:rect l="l" t="t" r="r" b="b"/>
            <a:pathLst>
              <a:path w="11362055">
                <a:moveTo>
                  <a:pt x="0" y="0"/>
                </a:moveTo>
                <a:lnTo>
                  <a:pt x="11361915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0408" y="1043702"/>
            <a:ext cx="353854" cy="193081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>
              <a:spcBef>
                <a:spcPts val="66"/>
              </a:spcBef>
            </a:pPr>
            <a:r>
              <a:rPr sz="1200" spc="89" dirty="0">
                <a:solidFill>
                  <a:srgbClr val="000000"/>
                </a:solidFill>
                <a:latin typeface="Arial"/>
                <a:cs typeface="Arial"/>
              </a:rPr>
              <a:t>M</a:t>
            </a:r>
            <a:r>
              <a:rPr sz="1200" spc="23" dirty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sz="1200" spc="7" dirty="0">
                <a:solidFill>
                  <a:srgbClr val="000000"/>
                </a:solidFill>
                <a:latin typeface="Arial"/>
                <a:cs typeface="Arial"/>
              </a:rPr>
              <a:t>ld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03692" y="1043702"/>
            <a:ext cx="3303746" cy="747079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 marR="460439">
              <a:spcBef>
                <a:spcPts val="66"/>
              </a:spcBef>
            </a:pPr>
            <a:r>
              <a:rPr sz="1200" spc="-92" dirty="0">
                <a:latin typeface="Arial"/>
                <a:cs typeface="Arial"/>
              </a:rPr>
              <a:t>Fever </a:t>
            </a:r>
            <a:r>
              <a:rPr sz="1200" spc="26" dirty="0">
                <a:latin typeface="Arial"/>
                <a:cs typeface="Arial"/>
              </a:rPr>
              <a:t>with </a:t>
            </a:r>
            <a:r>
              <a:rPr sz="1200" spc="-30" dirty="0">
                <a:latin typeface="Arial"/>
                <a:cs typeface="Arial"/>
              </a:rPr>
              <a:t>upper </a:t>
            </a:r>
            <a:r>
              <a:rPr sz="1200" spc="-26" dirty="0">
                <a:latin typeface="Arial"/>
                <a:cs typeface="Arial"/>
              </a:rPr>
              <a:t>respiratory </a:t>
            </a:r>
            <a:r>
              <a:rPr sz="1200" spc="-69" dirty="0">
                <a:latin typeface="Arial"/>
                <a:cs typeface="Arial"/>
              </a:rPr>
              <a:t>symptoms  </a:t>
            </a:r>
            <a:r>
              <a:rPr sz="1200" spc="33" dirty="0">
                <a:latin typeface="Arial"/>
                <a:cs typeface="Arial"/>
              </a:rPr>
              <a:t>Mild </a:t>
            </a:r>
            <a:r>
              <a:rPr sz="1200" spc="-79" dirty="0">
                <a:latin typeface="Arial"/>
                <a:cs typeface="Arial"/>
              </a:rPr>
              <a:t>sore </a:t>
            </a:r>
            <a:r>
              <a:rPr sz="1200" spc="-16" dirty="0">
                <a:latin typeface="Arial"/>
                <a:cs typeface="Arial"/>
              </a:rPr>
              <a:t>throat </a:t>
            </a:r>
            <a:r>
              <a:rPr sz="1200" spc="-52" dirty="0">
                <a:latin typeface="Arial"/>
                <a:cs typeface="Arial"/>
              </a:rPr>
              <a:t>and GI</a:t>
            </a:r>
            <a:r>
              <a:rPr sz="1200" spc="-79" dirty="0">
                <a:latin typeface="Arial"/>
                <a:cs typeface="Arial"/>
              </a:rPr>
              <a:t> </a:t>
            </a:r>
            <a:r>
              <a:rPr sz="1200" spc="-69" dirty="0">
                <a:latin typeface="Arial"/>
                <a:cs typeface="Arial"/>
              </a:rPr>
              <a:t>symptoms</a:t>
            </a:r>
            <a:endParaRPr sz="1200">
              <a:latin typeface="Arial"/>
              <a:cs typeface="Arial"/>
            </a:endParaRPr>
          </a:p>
          <a:p>
            <a:pPr marL="8334"/>
            <a:r>
              <a:rPr sz="1200" spc="-59" dirty="0">
                <a:latin typeface="Arial"/>
                <a:cs typeface="Arial"/>
              </a:rPr>
              <a:t>Testing </a:t>
            </a:r>
            <a:r>
              <a:rPr sz="1200" spc="-62" dirty="0">
                <a:latin typeface="Arial"/>
                <a:cs typeface="Arial"/>
              </a:rPr>
              <a:t>may </a:t>
            </a:r>
            <a:r>
              <a:rPr sz="1200" spc="-98" dirty="0">
                <a:latin typeface="Arial"/>
                <a:cs typeface="Arial"/>
              </a:rPr>
              <a:t>be </a:t>
            </a:r>
            <a:r>
              <a:rPr sz="1200" spc="-56" dirty="0">
                <a:latin typeface="Arial"/>
                <a:cs typeface="Arial"/>
              </a:rPr>
              <a:t>considered </a:t>
            </a:r>
            <a:r>
              <a:rPr sz="1200" spc="26" dirty="0">
                <a:latin typeface="Arial"/>
                <a:cs typeface="Arial"/>
              </a:rPr>
              <a:t>in </a:t>
            </a:r>
            <a:r>
              <a:rPr sz="1200" spc="-72" dirty="0">
                <a:latin typeface="Arial"/>
                <a:cs typeface="Arial"/>
              </a:rPr>
              <a:t>select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13" dirty="0">
                <a:latin typeface="Arial"/>
                <a:cs typeface="Arial"/>
              </a:rPr>
              <a:t>individuals</a:t>
            </a:r>
            <a:endParaRPr sz="1200">
              <a:latin typeface="Arial"/>
              <a:cs typeface="Arial"/>
            </a:endParaRPr>
          </a:p>
          <a:p>
            <a:pPr marL="8334"/>
            <a:r>
              <a:rPr sz="1200" spc="-13" dirty="0">
                <a:latin typeface="Arial"/>
                <a:cs typeface="Arial"/>
              </a:rPr>
              <a:t>individuals </a:t>
            </a:r>
            <a:r>
              <a:rPr sz="1200" spc="26" dirty="0">
                <a:latin typeface="Arial"/>
                <a:cs typeface="Arial"/>
              </a:rPr>
              <a:t>in </a:t>
            </a:r>
            <a:r>
              <a:rPr sz="1200" spc="-43" dirty="0">
                <a:latin typeface="Arial"/>
                <a:cs typeface="Arial"/>
              </a:rPr>
              <a:t>the </a:t>
            </a:r>
            <a:r>
              <a:rPr sz="1200" spc="10" dirty="0">
                <a:latin typeface="Arial"/>
                <a:cs typeface="Arial"/>
              </a:rPr>
              <a:t>high-risk</a:t>
            </a:r>
            <a:r>
              <a:rPr sz="1200" spc="-138" dirty="0">
                <a:latin typeface="Arial"/>
                <a:cs typeface="Arial"/>
              </a:rPr>
              <a:t> </a:t>
            </a:r>
            <a:r>
              <a:rPr sz="1200" spc="-26" dirty="0">
                <a:latin typeface="Arial"/>
                <a:cs typeface="Arial"/>
              </a:rPr>
              <a:t>group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59279" y="1043702"/>
            <a:ext cx="888683" cy="193081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>
              <a:spcBef>
                <a:spcPts val="66"/>
              </a:spcBef>
            </a:pPr>
            <a:r>
              <a:rPr sz="1200" spc="-56" dirty="0">
                <a:latin typeface="Arial"/>
                <a:cs typeface="Arial"/>
              </a:rPr>
              <a:t>Low</a:t>
            </a:r>
            <a:r>
              <a:rPr sz="1200" spc="-66" dirty="0">
                <a:latin typeface="Arial"/>
                <a:cs typeface="Arial"/>
              </a:rPr>
              <a:t> </a:t>
            </a:r>
            <a:r>
              <a:rPr sz="1200" spc="13" dirty="0">
                <a:latin typeface="Arial"/>
                <a:cs typeface="Arial"/>
              </a:rPr>
              <a:t>priority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58895" y="1043702"/>
            <a:ext cx="775335" cy="193081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>
              <a:spcBef>
                <a:spcPts val="66"/>
              </a:spcBef>
            </a:pPr>
            <a:r>
              <a:rPr sz="1200" spc="-79" dirty="0">
                <a:latin typeface="Arial"/>
                <a:cs typeface="Arial"/>
              </a:rPr>
              <a:t>Home</a:t>
            </a:r>
            <a:r>
              <a:rPr sz="1200" spc="-69" dirty="0">
                <a:latin typeface="Arial"/>
                <a:cs typeface="Arial"/>
              </a:rPr>
              <a:t> </a:t>
            </a:r>
            <a:r>
              <a:rPr sz="1200" spc="-62" dirty="0">
                <a:latin typeface="Arial"/>
                <a:cs typeface="Arial"/>
              </a:rPr>
              <a:t>care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0408" y="1943243"/>
            <a:ext cx="691991" cy="193081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>
              <a:spcBef>
                <a:spcPts val="66"/>
              </a:spcBef>
            </a:pPr>
            <a:r>
              <a:rPr sz="1200" spc="-49" dirty="0">
                <a:latin typeface="Arial"/>
                <a:cs typeface="Arial"/>
              </a:rPr>
              <a:t>Moderate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03692" y="1943243"/>
            <a:ext cx="3173730" cy="747079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 marR="3333">
              <a:spcBef>
                <a:spcPts val="66"/>
              </a:spcBef>
            </a:pPr>
            <a:r>
              <a:rPr sz="1200" spc="-56" dirty="0">
                <a:latin typeface="Arial"/>
                <a:cs typeface="Arial"/>
              </a:rPr>
              <a:t>Breathlessness/respiratory </a:t>
            </a:r>
            <a:r>
              <a:rPr sz="1200" spc="-43" dirty="0">
                <a:latin typeface="Arial"/>
                <a:cs typeface="Arial"/>
              </a:rPr>
              <a:t>rate </a:t>
            </a:r>
            <a:r>
              <a:rPr sz="1200" spc="13" dirty="0">
                <a:latin typeface="Arial"/>
                <a:cs typeface="Arial"/>
              </a:rPr>
              <a:t>&gt;24/min  </a:t>
            </a:r>
            <a:r>
              <a:rPr sz="1200" spc="-49" dirty="0">
                <a:latin typeface="Arial"/>
                <a:cs typeface="Arial"/>
              </a:rPr>
              <a:t>Oxygen </a:t>
            </a:r>
            <a:r>
              <a:rPr sz="1200" spc="-30" dirty="0">
                <a:latin typeface="Arial"/>
                <a:cs typeface="Arial"/>
              </a:rPr>
              <a:t>saturation </a:t>
            </a:r>
            <a:r>
              <a:rPr sz="1200" spc="-66" dirty="0">
                <a:latin typeface="Arial"/>
                <a:cs typeface="Arial"/>
              </a:rPr>
              <a:t>(SpO2) </a:t>
            </a:r>
            <a:r>
              <a:rPr sz="1200" spc="-30" dirty="0">
                <a:latin typeface="Arial"/>
                <a:cs typeface="Arial"/>
              </a:rPr>
              <a:t>&lt;95% </a:t>
            </a:r>
            <a:r>
              <a:rPr sz="1200" spc="26" dirty="0">
                <a:latin typeface="Arial"/>
                <a:cs typeface="Arial"/>
              </a:rPr>
              <a:t>in </a:t>
            </a:r>
            <a:r>
              <a:rPr sz="1200" spc="-36" dirty="0">
                <a:latin typeface="Arial"/>
                <a:cs typeface="Arial"/>
              </a:rPr>
              <a:t>room </a:t>
            </a:r>
            <a:r>
              <a:rPr sz="1200" spc="7" dirty="0">
                <a:latin typeface="Arial"/>
                <a:cs typeface="Arial"/>
              </a:rPr>
              <a:t>air  </a:t>
            </a:r>
            <a:r>
              <a:rPr sz="1200" spc="-69" dirty="0">
                <a:latin typeface="Arial"/>
                <a:cs typeface="Arial"/>
              </a:rPr>
              <a:t>Fatigue </a:t>
            </a:r>
            <a:r>
              <a:rPr sz="1200" spc="26" dirty="0">
                <a:latin typeface="Arial"/>
                <a:cs typeface="Arial"/>
              </a:rPr>
              <a:t>with </a:t>
            </a:r>
            <a:r>
              <a:rPr sz="1200" spc="-36" dirty="0">
                <a:latin typeface="Arial"/>
                <a:cs typeface="Arial"/>
              </a:rPr>
              <a:t>heart </a:t>
            </a:r>
            <a:r>
              <a:rPr sz="1200" spc="-39" dirty="0">
                <a:latin typeface="Arial"/>
                <a:cs typeface="Arial"/>
              </a:rPr>
              <a:t>rate </a:t>
            </a:r>
            <a:r>
              <a:rPr sz="1200" spc="-20" dirty="0">
                <a:latin typeface="Arial"/>
                <a:cs typeface="Arial"/>
              </a:rPr>
              <a:t>of</a:t>
            </a:r>
            <a:r>
              <a:rPr sz="1200" spc="-72" dirty="0">
                <a:latin typeface="Arial"/>
                <a:cs typeface="Arial"/>
              </a:rPr>
              <a:t> </a:t>
            </a:r>
            <a:r>
              <a:rPr sz="1200" spc="-7" dirty="0">
                <a:latin typeface="Arial"/>
                <a:cs typeface="Arial"/>
              </a:rPr>
              <a:t>&gt;110/bpm</a:t>
            </a:r>
            <a:endParaRPr sz="1200">
              <a:latin typeface="Arial"/>
              <a:cs typeface="Arial"/>
            </a:endParaRPr>
          </a:p>
          <a:p>
            <a:pPr marL="8334"/>
            <a:r>
              <a:rPr sz="1200" spc="-59" dirty="0">
                <a:latin typeface="Arial"/>
                <a:cs typeface="Arial"/>
              </a:rPr>
              <a:t>Systolic </a:t>
            </a:r>
            <a:r>
              <a:rPr sz="1200" spc="-43" dirty="0">
                <a:latin typeface="Arial"/>
                <a:cs typeface="Arial"/>
              </a:rPr>
              <a:t>blood </a:t>
            </a:r>
            <a:r>
              <a:rPr sz="1200" spc="-62" dirty="0">
                <a:latin typeface="Arial"/>
                <a:cs typeface="Arial"/>
              </a:rPr>
              <a:t>pressure </a:t>
            </a:r>
            <a:r>
              <a:rPr sz="1200" spc="26" dirty="0">
                <a:latin typeface="Arial"/>
                <a:cs typeface="Arial"/>
              </a:rPr>
              <a:t>&lt;90</a:t>
            </a:r>
            <a:r>
              <a:rPr sz="1200" spc="7" dirty="0">
                <a:latin typeface="Arial"/>
                <a:cs typeface="Arial"/>
              </a:rPr>
              <a:t> </a:t>
            </a:r>
            <a:r>
              <a:rPr sz="1200" spc="-49" dirty="0">
                <a:latin typeface="Arial"/>
                <a:cs typeface="Arial"/>
              </a:rPr>
              <a:t>mmHg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59279" y="1943243"/>
            <a:ext cx="941070" cy="193081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>
              <a:spcBef>
                <a:spcPts val="66"/>
              </a:spcBef>
            </a:pPr>
            <a:r>
              <a:rPr sz="1200" spc="-16" dirty="0">
                <a:latin typeface="Arial"/>
                <a:cs typeface="Arial"/>
              </a:rPr>
              <a:t>High</a:t>
            </a:r>
            <a:r>
              <a:rPr sz="1200" spc="-69" dirty="0">
                <a:latin typeface="Arial"/>
                <a:cs typeface="Arial"/>
              </a:rPr>
              <a:t> </a:t>
            </a:r>
            <a:r>
              <a:rPr sz="1200" spc="13" dirty="0">
                <a:latin typeface="Arial"/>
                <a:cs typeface="Arial"/>
              </a:rPr>
              <a:t>priority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17747" y="1943243"/>
            <a:ext cx="997268" cy="193081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>
              <a:spcBef>
                <a:spcPts val="66"/>
              </a:spcBef>
            </a:pPr>
            <a:r>
              <a:rPr sz="1200" spc="-23" dirty="0">
                <a:latin typeface="Arial"/>
                <a:cs typeface="Arial"/>
              </a:rPr>
              <a:t>Inpatient</a:t>
            </a:r>
            <a:r>
              <a:rPr sz="1200" spc="-52" dirty="0">
                <a:latin typeface="Arial"/>
                <a:cs typeface="Arial"/>
              </a:rPr>
              <a:t> </a:t>
            </a:r>
            <a:r>
              <a:rPr sz="1200" spc="-62" dirty="0">
                <a:latin typeface="Arial"/>
                <a:cs typeface="Arial"/>
              </a:rPr>
              <a:t>care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0408" y="2842855"/>
            <a:ext cx="471964" cy="193081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>
              <a:spcBef>
                <a:spcPts val="66"/>
              </a:spcBef>
            </a:pPr>
            <a:r>
              <a:rPr sz="1200" spc="-144" dirty="0">
                <a:latin typeface="Arial"/>
                <a:cs typeface="Arial"/>
              </a:rPr>
              <a:t>Sev</a:t>
            </a:r>
            <a:r>
              <a:rPr sz="1200" spc="-134" dirty="0">
                <a:latin typeface="Arial"/>
                <a:cs typeface="Arial"/>
              </a:rPr>
              <a:t>e</a:t>
            </a:r>
            <a:r>
              <a:rPr sz="1200" spc="-36" dirty="0">
                <a:latin typeface="Arial"/>
                <a:cs typeface="Arial"/>
              </a:rPr>
              <a:t>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03692" y="2842855"/>
            <a:ext cx="2965609" cy="562413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>
              <a:spcBef>
                <a:spcPts val="66"/>
              </a:spcBef>
            </a:pPr>
            <a:r>
              <a:rPr sz="1200" spc="-89" dirty="0">
                <a:latin typeface="Arial"/>
                <a:cs typeface="Arial"/>
              </a:rPr>
              <a:t>SpO2 </a:t>
            </a:r>
            <a:r>
              <a:rPr sz="1200" spc="-30" dirty="0">
                <a:latin typeface="Arial"/>
                <a:cs typeface="Arial"/>
              </a:rPr>
              <a:t>&lt;90% </a:t>
            </a:r>
            <a:r>
              <a:rPr sz="1200" spc="26" dirty="0">
                <a:latin typeface="Arial"/>
                <a:cs typeface="Arial"/>
              </a:rPr>
              <a:t>in </a:t>
            </a:r>
            <a:r>
              <a:rPr sz="1200" spc="-33" dirty="0">
                <a:latin typeface="Arial"/>
                <a:cs typeface="Arial"/>
              </a:rPr>
              <a:t>room</a:t>
            </a:r>
            <a:r>
              <a:rPr sz="1200" spc="-49" dirty="0">
                <a:latin typeface="Arial"/>
                <a:cs typeface="Arial"/>
              </a:rPr>
              <a:t> </a:t>
            </a:r>
            <a:r>
              <a:rPr sz="1200" spc="7" dirty="0">
                <a:latin typeface="Arial"/>
                <a:cs typeface="Arial"/>
              </a:rPr>
              <a:t>air</a:t>
            </a:r>
            <a:endParaRPr sz="1200">
              <a:latin typeface="Arial"/>
              <a:cs typeface="Arial"/>
            </a:endParaRPr>
          </a:p>
          <a:p>
            <a:pPr marL="8334" marR="3333"/>
            <a:r>
              <a:rPr sz="1200" spc="-49" dirty="0">
                <a:latin typeface="Arial"/>
                <a:cs typeface="Arial"/>
              </a:rPr>
              <a:t>Hypotension </a:t>
            </a:r>
            <a:r>
              <a:rPr sz="1200" dirty="0">
                <a:latin typeface="Arial"/>
                <a:cs typeface="Arial"/>
              </a:rPr>
              <a:t>requiring </a:t>
            </a:r>
            <a:r>
              <a:rPr sz="1200" spc="-16" dirty="0">
                <a:latin typeface="Arial"/>
                <a:cs typeface="Arial"/>
              </a:rPr>
              <a:t>ionotropic </a:t>
            </a:r>
            <a:r>
              <a:rPr sz="1200" spc="-33" dirty="0">
                <a:latin typeface="Arial"/>
                <a:cs typeface="Arial"/>
              </a:rPr>
              <a:t>support  </a:t>
            </a:r>
            <a:r>
              <a:rPr sz="1200" spc="-59" dirty="0">
                <a:latin typeface="Arial"/>
                <a:cs typeface="Arial"/>
              </a:rPr>
              <a:t>ARDS/myocarditis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59279" y="2842855"/>
            <a:ext cx="941070" cy="193081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>
              <a:spcBef>
                <a:spcPts val="66"/>
              </a:spcBef>
            </a:pPr>
            <a:r>
              <a:rPr sz="1200" spc="-16" dirty="0">
                <a:latin typeface="Arial"/>
                <a:cs typeface="Arial"/>
              </a:rPr>
              <a:t>High</a:t>
            </a:r>
            <a:r>
              <a:rPr sz="1200" spc="-69" dirty="0">
                <a:latin typeface="Arial"/>
                <a:cs typeface="Arial"/>
              </a:rPr>
              <a:t> </a:t>
            </a:r>
            <a:r>
              <a:rPr sz="1200" spc="13" dirty="0">
                <a:latin typeface="Arial"/>
                <a:cs typeface="Arial"/>
              </a:rPr>
              <a:t>priority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117747" y="2842855"/>
            <a:ext cx="994410" cy="193081"/>
          </a:xfrm>
          <a:prstGeom prst="rect">
            <a:avLst/>
          </a:prstGeom>
        </p:spPr>
        <p:txBody>
          <a:bodyPr vert="horz" wrap="square" lIns="0" tIns="8334" rIns="0" bIns="0" rtlCol="0">
            <a:spAutoFit/>
          </a:bodyPr>
          <a:lstStyle/>
          <a:p>
            <a:pPr marL="8334">
              <a:spcBef>
                <a:spcPts val="66"/>
              </a:spcBef>
            </a:pPr>
            <a:r>
              <a:rPr sz="1200" spc="-43" dirty="0">
                <a:latin typeface="Arial"/>
                <a:cs typeface="Arial"/>
              </a:rPr>
              <a:t>Intensive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spc="-62" dirty="0">
                <a:latin typeface="Arial"/>
                <a:cs typeface="Arial"/>
              </a:rPr>
              <a:t>care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2232</Words>
  <Application>Microsoft Office PowerPoint</Application>
  <PresentationFormat>On-screen Show (4:3)</PresentationFormat>
  <Paragraphs>248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SARS Covid 19</vt:lpstr>
      <vt:lpstr> </vt:lpstr>
      <vt:lpstr> </vt:lpstr>
      <vt:lpstr>High Risk Groups</vt:lpstr>
      <vt:lpstr>Slide 5</vt:lpstr>
      <vt:lpstr>HOW do YOU  get COVID-19?</vt:lpstr>
      <vt:lpstr>C l i n i c a l The most common presenting features of  COVID-19 infection are listed below:</vt:lpstr>
      <vt:lpstr>Slide 8</vt:lpstr>
      <vt:lpstr>Mild</vt:lpstr>
      <vt:lpstr>Diagnosis</vt:lpstr>
      <vt:lpstr>clinical  management</vt:lpstr>
      <vt:lpstr>At present, the role of specific antiviral medication is at best adjunctive in nature. The following drugs  have shown some promise for the management of COVID-19</vt:lpstr>
      <vt:lpstr>Slide 13</vt:lpstr>
      <vt:lpstr>Slide 14</vt:lpstr>
      <vt:lpstr>Slide 15</vt:lpstr>
      <vt:lpstr>Slide 16</vt:lpstr>
      <vt:lpstr>PROTECTING YOURSELF AND PREVENTING THE SPREAD OF THE DISEASE</vt:lpstr>
      <vt:lpstr>HOW TO USE A MASK</vt:lpstr>
      <vt:lpstr>Slide 19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SARS Covid 19</dc:title>
  <dc:creator>Maharshi Patel</dc:creator>
  <cp:lastModifiedBy>Maharshi Patel</cp:lastModifiedBy>
  <cp:revision>24</cp:revision>
  <dcterms:created xsi:type="dcterms:W3CDTF">2006-08-16T00:00:00Z</dcterms:created>
  <dcterms:modified xsi:type="dcterms:W3CDTF">2021-08-24T06:08:14Z</dcterms:modified>
</cp:coreProperties>
</file>