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B1EEA901-063F-4F12-BECB-6DA982E91E7D}">
          <p14:sldIdLst>
            <p14:sldId id="256"/>
            <p14:sldId id="258"/>
            <p14:sldId id="257"/>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80"/>
            <p14:sldId id="28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24"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CCF87-5C44-4EB9-9ABD-2986A8848E81}" type="datetimeFigureOut">
              <a:rPr lang="en-US" smtClean="0"/>
              <a:pPr/>
              <a:t>5/26/2021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D011E8-C087-4255-9485-5F0812785103}" type="slidenum">
              <a:rPr lang="en-US" smtClean="0"/>
              <a:pPr/>
              <a:t>‹#›</a:t>
            </a:fld>
            <a:endParaRPr lang="en-US"/>
          </a:p>
        </p:txBody>
      </p:sp>
    </p:spTree>
    <p:extLst>
      <p:ext uri="{BB962C8B-B14F-4D97-AF65-F5344CB8AC3E}">
        <p14:creationId xmlns:p14="http://schemas.microsoft.com/office/powerpoint/2010/main" xmlns="" val="2370464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D011E8-C087-4255-9485-5F0812785103}" type="slidenum">
              <a:rPr lang="en-US" smtClean="0"/>
              <a:pPr/>
              <a:t>16</a:t>
            </a:fld>
            <a:endParaRPr lang="en-US"/>
          </a:p>
        </p:txBody>
      </p:sp>
    </p:spTree>
    <p:extLst>
      <p:ext uri="{BB962C8B-B14F-4D97-AF65-F5344CB8AC3E}">
        <p14:creationId xmlns:p14="http://schemas.microsoft.com/office/powerpoint/2010/main" xmlns="" val="1788324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762000" y="228600"/>
            <a:ext cx="7848600" cy="6096000"/>
          </a:xfrm>
        </p:spPr>
        <p:txBody>
          <a:bodyPr/>
          <a:lstStyle/>
          <a:p>
            <a:endParaRPr lang="en-US" dirty="0" smtClean="0"/>
          </a:p>
          <a:p>
            <a:endParaRPr lang="en-US" b="1" dirty="0" smtClean="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Food </a:t>
            </a:r>
            <a:r>
              <a:rPr lang="en-US" b="1" dirty="0" smtClean="0">
                <a:solidFill>
                  <a:schemeClr val="tx1"/>
                </a:solidFill>
                <a:latin typeface="Times New Roman" pitchFamily="18" charset="0"/>
                <a:cs typeface="Times New Roman" pitchFamily="18" charset="0"/>
              </a:rPr>
              <a:t>Hygiene</a:t>
            </a:r>
            <a:endParaRPr lang="en-US" b="1" dirty="0" smtClean="0">
              <a:solidFill>
                <a:schemeClr val="tx1"/>
              </a:solidFill>
              <a:latin typeface="Times New Roman" pitchFamily="18" charset="0"/>
              <a:cs typeface="Times New Roman" pitchFamily="18" charset="0"/>
            </a:endParaRPr>
          </a:p>
          <a:p>
            <a:endParaRPr lang="en-US" sz="2400" b="1" dirty="0" smtClean="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pPr algn="r">
              <a:spcBef>
                <a:spcPts val="0"/>
              </a:spcBef>
            </a:pPr>
            <a:r>
              <a:rPr lang="en-US" sz="2400" b="1" dirty="0" smtClean="0">
                <a:solidFill>
                  <a:schemeClr val="tx1"/>
                </a:solidFill>
                <a:latin typeface="Times New Roman" pitchFamily="18" charset="0"/>
                <a:cs typeface="Times New Roman" pitchFamily="18" charset="0"/>
              </a:rPr>
              <a:t>Dr </a:t>
            </a:r>
            <a:r>
              <a:rPr lang="en-US" sz="2400" b="1" dirty="0" err="1" smtClean="0">
                <a:solidFill>
                  <a:schemeClr val="tx1"/>
                </a:solidFill>
                <a:latin typeface="Times New Roman" pitchFamily="18" charset="0"/>
                <a:cs typeface="Times New Roman" pitchFamily="18" charset="0"/>
              </a:rPr>
              <a:t>N</a:t>
            </a:r>
            <a:r>
              <a:rPr lang="en-US" sz="2400" b="1" dirty="0" err="1" smtClean="0">
                <a:solidFill>
                  <a:schemeClr val="tx1"/>
                </a:solidFill>
                <a:latin typeface="Times New Roman" pitchFamily="18" charset="0"/>
                <a:cs typeface="Times New Roman" pitchFamily="18" charset="0"/>
              </a:rPr>
              <a:t>ilesh</a:t>
            </a:r>
            <a:r>
              <a:rPr lang="en-US" sz="2400" b="1" dirty="0" smtClean="0">
                <a:solidFill>
                  <a:schemeClr val="tx1"/>
                </a:solidFill>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Patel </a:t>
            </a:r>
            <a:endParaRPr lang="en-US" sz="2400" b="1" dirty="0" smtClean="0">
              <a:solidFill>
                <a:schemeClr val="tx1"/>
              </a:solidFill>
              <a:latin typeface="Times New Roman" pitchFamily="18" charset="0"/>
              <a:cs typeface="Times New Roman" pitchFamily="18" charset="0"/>
            </a:endParaRPr>
          </a:p>
          <a:p>
            <a:pPr algn="r">
              <a:spcBef>
                <a:spcPts val="0"/>
              </a:spcBef>
            </a:pPr>
            <a:r>
              <a:rPr lang="en-US" sz="2400" b="1" dirty="0" smtClean="0">
                <a:solidFill>
                  <a:schemeClr val="tx1"/>
                </a:solidFill>
                <a:latin typeface="Times New Roman" pitchFamily="18" charset="0"/>
                <a:cs typeface="Times New Roman" pitchFamily="18" charset="0"/>
              </a:rPr>
              <a:t>Assistant Professor </a:t>
            </a:r>
          </a:p>
          <a:p>
            <a:pPr algn="r">
              <a:spcBef>
                <a:spcPts val="0"/>
              </a:spcBef>
            </a:pPr>
            <a:r>
              <a:rPr lang="en-US" sz="2400" b="1" dirty="0" smtClean="0">
                <a:solidFill>
                  <a:schemeClr val="tx1"/>
                </a:solidFill>
                <a:latin typeface="Times New Roman" pitchFamily="18" charset="0"/>
                <a:cs typeface="Times New Roman" pitchFamily="18" charset="0"/>
              </a:rPr>
              <a:t>Department of Community Medicine</a:t>
            </a:r>
          </a:p>
          <a:p>
            <a:pPr algn="r">
              <a:spcBef>
                <a:spcPts val="0"/>
              </a:spcBef>
            </a:pPr>
            <a:r>
              <a:rPr lang="en-US" sz="2400" b="1" dirty="0" smtClean="0">
                <a:solidFill>
                  <a:schemeClr val="tx1"/>
                </a:solidFill>
                <a:latin typeface="Times New Roman" pitchFamily="18" charset="0"/>
                <a:cs typeface="Times New Roman" pitchFamily="18" charset="0"/>
              </a:rPr>
              <a:t>SBKS MI RC Piparia </a:t>
            </a:r>
            <a:endParaRPr lang="en-US" sz="2400" b="1" dirty="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56598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Meat Hygiene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ctr">
              <a:buNone/>
            </a:pPr>
            <a:r>
              <a:rPr lang="en-US" u="sng" dirty="0" smtClean="0">
                <a:latin typeface="Times New Roman" pitchFamily="18" charset="0"/>
                <a:cs typeface="Times New Roman" pitchFamily="18" charset="0"/>
              </a:rPr>
              <a:t>Diseases Transmitted</a:t>
            </a:r>
          </a:p>
          <a:p>
            <a:pPr marL="0" indent="0" algn="just">
              <a:buNone/>
            </a:pPr>
            <a:r>
              <a:rPr lang="en-US" dirty="0" smtClean="0">
                <a:latin typeface="Times New Roman" pitchFamily="18" charset="0"/>
                <a:cs typeface="Times New Roman" pitchFamily="18" charset="0"/>
              </a:rPr>
              <a:t>1</a:t>
            </a:r>
            <a:r>
              <a:rPr lang="en-US" u="sng" dirty="0" smtClean="0">
                <a:latin typeface="Times New Roman" pitchFamily="18" charset="0"/>
                <a:cs typeface="Times New Roman" pitchFamily="18" charset="0"/>
              </a:rPr>
              <a:t>Tapeworm Infestations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Taenia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solium</a:t>
            </a:r>
            <a:r>
              <a:rPr lang="en-US" dirty="0" smtClean="0">
                <a:latin typeface="Times New Roman" pitchFamily="18" charset="0"/>
                <a:cs typeface="Times New Roman" pitchFamily="18" charset="0"/>
              </a:rPr>
              <a:t>, T. </a:t>
            </a:r>
            <a:r>
              <a:rPr lang="en-US" dirty="0" err="1" smtClean="0">
                <a:latin typeface="Times New Roman" pitchFamily="18" charset="0"/>
                <a:cs typeface="Times New Roman" pitchFamily="18" charset="0"/>
              </a:rPr>
              <a:t>saginata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Trichinella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spiralis</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Fasciola</a:t>
            </a:r>
            <a:r>
              <a:rPr lang="en-US" dirty="0" smtClean="0">
                <a:latin typeface="Times New Roman" pitchFamily="18" charset="0"/>
                <a:cs typeface="Times New Roman" pitchFamily="18" charset="0"/>
              </a:rPr>
              <a:t> hepatica.</a:t>
            </a: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2 </a:t>
            </a:r>
            <a:r>
              <a:rPr lang="en-US" u="sng" dirty="0" smtClean="0">
                <a:latin typeface="Times New Roman" pitchFamily="18" charset="0"/>
                <a:cs typeface="Times New Roman" pitchFamily="18" charset="0"/>
              </a:rPr>
              <a:t>Bacterial Infections</a:t>
            </a:r>
            <a:r>
              <a:rPr lang="en-US" dirty="0" smtClean="0">
                <a:latin typeface="Times New Roman" pitchFamily="18" charset="0"/>
                <a:cs typeface="Times New Roman" pitchFamily="18" charset="0"/>
              </a:rPr>
              <a:t>: Anthrax, </a:t>
            </a:r>
            <a:r>
              <a:rPr lang="en-US" dirty="0" err="1" smtClean="0">
                <a:latin typeface="Times New Roman" pitchFamily="18" charset="0"/>
                <a:cs typeface="Times New Roman" pitchFamily="18" charset="0"/>
              </a:rPr>
              <a:t>actinomycosis</a:t>
            </a:r>
            <a:r>
              <a:rPr lang="en-US" dirty="0" smtClean="0">
                <a:latin typeface="Times New Roman" pitchFamily="18" charset="0"/>
                <a:cs typeface="Times New Roman" pitchFamily="18" charset="0"/>
              </a:rPr>
              <a:t>, tuberculosis and food poisoning.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426275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Slaughter Houses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lgn="just">
              <a:buNone/>
            </a:pPr>
            <a:r>
              <a:rPr lang="en-US" sz="2400" dirty="0" smtClean="0">
                <a:latin typeface="Times New Roman" pitchFamily="18" charset="0"/>
                <a:cs typeface="Times New Roman" pitchFamily="18" charset="0"/>
              </a:rPr>
              <a:t>The following minimum standards for slaughters have been suggested under Modern Public Health Act(1955) in India</a:t>
            </a:r>
          </a:p>
          <a:p>
            <a:pPr marL="0" indent="0" algn="just">
              <a:buNone/>
            </a:pPr>
            <a:endParaRPr lang="en-US" sz="2400" dirty="0" smtClean="0">
              <a:latin typeface="Times New Roman" pitchFamily="18" charset="0"/>
              <a:cs typeface="Times New Roman" pitchFamily="18" charset="0"/>
            </a:endParaRPr>
          </a:p>
          <a:p>
            <a:pPr marL="457200" indent="-457200" algn="just">
              <a:buAutoNum type="arabicPeriod"/>
            </a:pPr>
            <a:r>
              <a:rPr lang="en-US" sz="2400" u="sng" dirty="0" smtClean="0">
                <a:latin typeface="Times New Roman" pitchFamily="18" charset="0"/>
                <a:cs typeface="Times New Roman" pitchFamily="18" charset="0"/>
              </a:rPr>
              <a:t>Location</a:t>
            </a:r>
            <a:r>
              <a:rPr lang="en-US" sz="2400" dirty="0" smtClean="0">
                <a:latin typeface="Times New Roman" pitchFamily="18" charset="0"/>
                <a:cs typeface="Times New Roman" pitchFamily="18" charset="0"/>
              </a:rPr>
              <a:t> : Preferably away from residential areas</a:t>
            </a:r>
          </a:p>
          <a:p>
            <a:pPr marL="0" indent="0" algn="just">
              <a:buNone/>
            </a:pPr>
            <a:r>
              <a:rPr lang="en-US" sz="2400" dirty="0" smtClean="0">
                <a:latin typeface="Times New Roman" pitchFamily="18" charset="0"/>
                <a:cs typeface="Times New Roman" pitchFamily="18" charset="0"/>
              </a:rPr>
              <a:t>2. </a:t>
            </a:r>
            <a:r>
              <a:rPr lang="en-US" sz="2400" u="sng" dirty="0" smtClean="0">
                <a:latin typeface="Times New Roman" pitchFamily="18" charset="0"/>
                <a:cs typeface="Times New Roman" pitchFamily="18" charset="0"/>
              </a:rPr>
              <a:t>Structure</a:t>
            </a:r>
            <a:r>
              <a:rPr lang="en-US" sz="2400" dirty="0" smtClean="0">
                <a:latin typeface="Times New Roman" pitchFamily="18" charset="0"/>
                <a:cs typeface="Times New Roman" pitchFamily="18" charset="0"/>
              </a:rPr>
              <a:t> : Floors and walls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3 feet should be impervious and easy to clean</a:t>
            </a:r>
          </a:p>
          <a:p>
            <a:pPr marL="0" indent="0" algn="just">
              <a:buNone/>
            </a:pPr>
            <a:r>
              <a:rPr lang="en-US" sz="2400" dirty="0" smtClean="0">
                <a:latin typeface="Times New Roman" pitchFamily="18" charset="0"/>
                <a:cs typeface="Times New Roman" pitchFamily="18" charset="0"/>
              </a:rPr>
              <a:t>3. </a:t>
            </a:r>
            <a:r>
              <a:rPr lang="en-US" sz="2400" u="sng" dirty="0" smtClean="0">
                <a:latin typeface="Times New Roman" pitchFamily="18" charset="0"/>
                <a:cs typeface="Times New Roman" pitchFamily="18" charset="0"/>
              </a:rPr>
              <a:t>Disposal of wastes</a:t>
            </a:r>
            <a:r>
              <a:rPr lang="en-US" sz="2400" dirty="0" smtClean="0">
                <a:latin typeface="Times New Roman" pitchFamily="18" charset="0"/>
                <a:cs typeface="Times New Roman" pitchFamily="18" charset="0"/>
              </a:rPr>
              <a:t> : Should be collected separately and not be discharged into public sewers</a:t>
            </a:r>
          </a:p>
          <a:p>
            <a:pPr marL="0" indent="0" algn="just">
              <a:buNone/>
            </a:pPr>
            <a:r>
              <a:rPr lang="en-US" sz="2400" dirty="0" smtClean="0">
                <a:latin typeface="Times New Roman" pitchFamily="18" charset="0"/>
                <a:cs typeface="Times New Roman" pitchFamily="18" charset="0"/>
              </a:rPr>
              <a:t>4. </a:t>
            </a:r>
            <a:r>
              <a:rPr lang="en-US" sz="2400" u="sng" dirty="0" smtClean="0">
                <a:latin typeface="Times New Roman" pitchFamily="18" charset="0"/>
                <a:cs typeface="Times New Roman" pitchFamily="18" charset="0"/>
              </a:rPr>
              <a:t>Water Supply</a:t>
            </a:r>
            <a:r>
              <a:rPr lang="en-US" sz="2400" dirty="0" smtClean="0">
                <a:latin typeface="Times New Roman" pitchFamily="18" charset="0"/>
                <a:cs typeface="Times New Roman" pitchFamily="18" charset="0"/>
              </a:rPr>
              <a:t> : Should be independent, adequate and continuous</a:t>
            </a:r>
          </a:p>
          <a:p>
            <a:pPr marL="0" indent="0" algn="just">
              <a:buNone/>
            </a:pPr>
            <a:r>
              <a:rPr lang="en-US" sz="2400" dirty="0" smtClean="0">
                <a:latin typeface="Times New Roman" pitchFamily="18" charset="0"/>
                <a:cs typeface="Times New Roman" pitchFamily="18" charset="0"/>
              </a:rPr>
              <a:t> </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216556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2400" dirty="0" smtClean="0">
                <a:latin typeface="Times New Roman" pitchFamily="18" charset="0"/>
                <a:cs typeface="Times New Roman" pitchFamily="18" charset="0"/>
              </a:rPr>
              <a:t>5. </a:t>
            </a:r>
            <a:r>
              <a:rPr lang="en-US" sz="2400" u="sng" dirty="0" smtClean="0">
                <a:latin typeface="Times New Roman" pitchFamily="18" charset="0"/>
                <a:cs typeface="Times New Roman" pitchFamily="18" charset="0"/>
              </a:rPr>
              <a:t>Examination of Animals</a:t>
            </a:r>
            <a:r>
              <a:rPr lang="en-US" sz="2400" dirty="0" smtClean="0">
                <a:latin typeface="Times New Roman" pitchFamily="18" charset="0"/>
                <a:cs typeface="Times New Roman" pitchFamily="18" charset="0"/>
              </a:rPr>
              <a:t> : Ante mortem and post mortem examination should be arranged. Animals or meat found unfit for human consumption should be destroyed or denatured.</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6. </a:t>
            </a:r>
            <a:r>
              <a:rPr lang="en-US" sz="2400" u="sng" dirty="0" smtClean="0">
                <a:latin typeface="Times New Roman" pitchFamily="18" charset="0"/>
                <a:cs typeface="Times New Roman" pitchFamily="18" charset="0"/>
              </a:rPr>
              <a:t>Storage of Meat</a:t>
            </a:r>
            <a:r>
              <a:rPr lang="en-US" sz="2400" dirty="0" smtClean="0">
                <a:latin typeface="Times New Roman" pitchFamily="18" charset="0"/>
                <a:cs typeface="Times New Roman" pitchFamily="18" charset="0"/>
              </a:rPr>
              <a:t> : Meat should be stored in fly-proof and rat-proof rooms for overnight storage, the temperature of the room should be maintained below 5 </a:t>
            </a:r>
            <a:r>
              <a:rPr lang="en-US" sz="2400" dirty="0" err="1" smtClean="0">
                <a:latin typeface="Times New Roman" pitchFamily="18" charset="0"/>
                <a:cs typeface="Times New Roman" pitchFamily="18" charset="0"/>
              </a:rPr>
              <a:t>deg</a:t>
            </a:r>
            <a:r>
              <a:rPr lang="en-US" sz="2400" dirty="0" smtClean="0">
                <a:latin typeface="Times New Roman" pitchFamily="18" charset="0"/>
                <a:cs typeface="Times New Roman" pitchFamily="18" charset="0"/>
              </a:rPr>
              <a:t> C.</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7. </a:t>
            </a:r>
            <a:r>
              <a:rPr lang="en-US" sz="2400" u="sng" dirty="0" smtClean="0">
                <a:latin typeface="Times New Roman" pitchFamily="18" charset="0"/>
                <a:cs typeface="Times New Roman" pitchFamily="18" charset="0"/>
              </a:rPr>
              <a:t>Transportation of Meat</a:t>
            </a:r>
            <a:r>
              <a:rPr lang="en-US" sz="2400" dirty="0" smtClean="0">
                <a:latin typeface="Times New Roman" pitchFamily="18" charset="0"/>
                <a:cs typeface="Times New Roman" pitchFamily="18" charset="0"/>
              </a:rPr>
              <a:t> : Meat shall be transported in fly-proof  covered vans.</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8. </a:t>
            </a:r>
            <a:r>
              <a:rPr lang="en-US" sz="2400" u="sng" dirty="0" smtClean="0">
                <a:latin typeface="Times New Roman" pitchFamily="18" charset="0"/>
                <a:cs typeface="Times New Roman" pitchFamily="18" charset="0"/>
              </a:rPr>
              <a:t>Miscellaneous</a:t>
            </a:r>
            <a:r>
              <a:rPr lang="en-US" sz="2400" dirty="0" smtClean="0">
                <a:latin typeface="Times New Roman" pitchFamily="18" charset="0"/>
                <a:cs typeface="Times New Roman" pitchFamily="18" charset="0"/>
              </a:rPr>
              <a:t> : Animals other than those to be slaughtered should not be allowed inside the shed</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1714410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Fish</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400" dirty="0" smtClean="0">
                <a:latin typeface="Times New Roman" pitchFamily="18" charset="0"/>
                <a:cs typeface="Times New Roman" pitchFamily="18" charset="0"/>
              </a:rPr>
              <a:t>Signs of fresh fish</a:t>
            </a:r>
          </a:p>
          <a:p>
            <a:pPr marL="457200" indent="-457200">
              <a:buFont typeface="+mj-lt"/>
              <a:buAutoNum type="arabicPeriod"/>
            </a:pPr>
            <a:r>
              <a:rPr lang="en-US" sz="2400" dirty="0" smtClean="0">
                <a:latin typeface="Times New Roman" pitchFamily="18" charset="0"/>
                <a:cs typeface="Times New Roman" pitchFamily="18" charset="0"/>
              </a:rPr>
              <a:t>It is in a state of stiffness or rigor mortis</a:t>
            </a:r>
          </a:p>
          <a:p>
            <a:pPr marL="457200" indent="-457200">
              <a:buFont typeface="+mj-lt"/>
              <a:buAutoNum type="arabicPeriod"/>
            </a:pPr>
            <a:r>
              <a:rPr lang="en-US" sz="2400" dirty="0" smtClean="0">
                <a:latin typeface="Times New Roman" pitchFamily="18" charset="0"/>
                <a:cs typeface="Times New Roman" pitchFamily="18" charset="0"/>
              </a:rPr>
              <a:t>The gills are bright red</a:t>
            </a:r>
          </a:p>
          <a:p>
            <a:pPr marL="457200" indent="-457200">
              <a:buFont typeface="+mj-lt"/>
              <a:buAutoNum type="arabicPeriod"/>
            </a:pPr>
            <a:r>
              <a:rPr lang="en-US" sz="2400" dirty="0" smtClean="0">
                <a:latin typeface="Times New Roman" pitchFamily="18" charset="0"/>
                <a:cs typeface="Times New Roman" pitchFamily="18" charset="0"/>
              </a:rPr>
              <a:t>The eyes are clear and prominent</a:t>
            </a:r>
            <a:endParaRPr lang="en-US" sz="2400" dirty="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Intermediate host of tapeworm, </a:t>
            </a:r>
            <a:r>
              <a:rPr lang="en-US" sz="2400" dirty="0" err="1" smtClean="0">
                <a:latin typeface="Times New Roman" pitchFamily="18" charset="0"/>
                <a:cs typeface="Times New Roman" pitchFamily="18" charset="0"/>
              </a:rPr>
              <a:t>Dibothriocephalus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latus</a:t>
            </a:r>
            <a:endParaRPr lang="en-US" sz="2400" dirty="0" smtClean="0">
              <a:latin typeface="Times New Roman" pitchFamily="18" charset="0"/>
              <a:cs typeface="Times New Roman" pitchFamily="18" charset="0"/>
            </a:endParaRPr>
          </a:p>
          <a:p>
            <a:pPr>
              <a:buFont typeface="Wingdings" pitchFamily="2" charset="2"/>
              <a:buChar char="Ø"/>
            </a:pPr>
            <a:r>
              <a:rPr lang="en-US" sz="2400" b="1" u="sng" dirty="0" smtClean="0">
                <a:latin typeface="Times New Roman" pitchFamily="18" charset="0"/>
                <a:cs typeface="Times New Roman" pitchFamily="18" charset="0"/>
              </a:rPr>
              <a:t>Tinned Fish</a:t>
            </a:r>
          </a:p>
          <a:p>
            <a:pPr>
              <a:buFont typeface="Wingdings" pitchFamily="2" charset="2"/>
              <a:buChar char="§"/>
            </a:pPr>
            <a:r>
              <a:rPr lang="en-US" sz="2400" dirty="0" smtClean="0">
                <a:latin typeface="Times New Roman" pitchFamily="18" charset="0"/>
                <a:cs typeface="Times New Roman" pitchFamily="18" charset="0"/>
              </a:rPr>
              <a:t>The tin must be new and clean without leakages or rusting</a:t>
            </a:r>
          </a:p>
          <a:p>
            <a:pPr>
              <a:buFont typeface="Wingdings" pitchFamily="2" charset="2"/>
              <a:buChar char="§"/>
            </a:pPr>
            <a:r>
              <a:rPr lang="en-US" sz="2400" dirty="0" smtClean="0">
                <a:latin typeface="Times New Roman" pitchFamily="18" charset="0"/>
                <a:cs typeface="Times New Roman" pitchFamily="18" charset="0"/>
              </a:rPr>
              <a:t>There should be no evidence of having been tampered with such as sealed openings</a:t>
            </a:r>
          </a:p>
          <a:p>
            <a:pPr>
              <a:buFont typeface="Wingdings" pitchFamily="2" charset="2"/>
              <a:buChar char="§"/>
            </a:pPr>
            <a:r>
              <a:rPr lang="en-US" sz="2400" dirty="0" smtClean="0">
                <a:latin typeface="Times New Roman" pitchFamily="18" charset="0"/>
                <a:cs typeface="Times New Roman" pitchFamily="18" charset="0"/>
              </a:rPr>
              <a:t>On opening the tin the contents should not be blown out which indicates decomposition</a:t>
            </a:r>
          </a:p>
          <a:p>
            <a:pPr>
              <a:buFont typeface="Wingdings" pitchFamily="2" charset="2"/>
              <a:buChar char="§"/>
            </a:pP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2944124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marL="0" indent="0" algn="ctr">
              <a:buNone/>
            </a:pPr>
            <a:r>
              <a:rPr lang="en-US" dirty="0" smtClean="0">
                <a:latin typeface="Times New Roman" pitchFamily="18" charset="0"/>
                <a:cs typeface="Times New Roman" pitchFamily="18" charset="0"/>
              </a:rPr>
              <a:t> </a:t>
            </a:r>
            <a:r>
              <a:rPr lang="en-US" sz="3600" b="1" u="sng" dirty="0" smtClean="0">
                <a:latin typeface="Times New Roman" pitchFamily="18" charset="0"/>
                <a:cs typeface="Times New Roman" pitchFamily="18" charset="0"/>
              </a:rPr>
              <a:t>Egg</a:t>
            </a:r>
            <a:endParaRPr lang="en-US" sz="3600" b="1" u="sng"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Microorganisms including pathogenic Salmonella can penetrate a cracked shell and enter the egg.</a:t>
            </a:r>
          </a:p>
          <a:p>
            <a:pPr marL="0" indent="0">
              <a:buNone/>
            </a:pPr>
            <a:endParaRPr lang="en-US" sz="2800" dirty="0">
              <a:latin typeface="Times New Roman" pitchFamily="18" charset="0"/>
              <a:cs typeface="Times New Roman" pitchFamily="18" charset="0"/>
            </a:endParaRPr>
          </a:p>
          <a:p>
            <a:pPr marL="0" indent="0" algn="ctr">
              <a:buNone/>
            </a:pPr>
            <a:r>
              <a:rPr lang="en-US" sz="3600" b="1" u="sng" dirty="0" smtClean="0">
                <a:latin typeface="Times New Roman" pitchFamily="18" charset="0"/>
                <a:cs typeface="Times New Roman" pitchFamily="18" charset="0"/>
              </a:rPr>
              <a:t>Fruits and Vegetables</a:t>
            </a:r>
          </a:p>
          <a:p>
            <a:pPr marL="0" indent="0" algn="just">
              <a:buNone/>
            </a:pPr>
            <a:r>
              <a:rPr lang="en-US" sz="2800" dirty="0" smtClean="0">
                <a:latin typeface="Times New Roman" pitchFamily="18" charset="0"/>
                <a:cs typeface="Times New Roman" pitchFamily="18" charset="0"/>
              </a:rPr>
              <a:t>Constitute an important source for the spread of pathogenic organisms, protozoans and </a:t>
            </a:r>
            <a:r>
              <a:rPr lang="en-US" sz="2800" dirty="0" err="1" smtClean="0">
                <a:latin typeface="Times New Roman" pitchFamily="18" charset="0"/>
                <a:cs typeface="Times New Roman" pitchFamily="18" charset="0"/>
              </a:rPr>
              <a:t>helminths</a:t>
            </a:r>
            <a:r>
              <a:rPr lang="en-US" sz="2800" dirty="0" smtClean="0">
                <a:latin typeface="Times New Roman" pitchFamily="18" charset="0"/>
                <a:cs typeface="Times New Roman" pitchFamily="18" charset="0"/>
              </a:rPr>
              <a:t>. These infections are a serious menace to public health where sewage is used for growing vegetables. The vegetables which are consumed raw in the form of salads pose a problem in food sanitation. People should be educated to wash vegetables before eating them raw. Vegetables which are cooked are free from this danger.</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746330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Sanitation of Eating Places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sz="2400" dirty="0" smtClean="0">
                <a:latin typeface="Times New Roman" pitchFamily="18" charset="0"/>
                <a:cs typeface="Times New Roman" pitchFamily="18" charset="0"/>
              </a:rPr>
              <a:t>The following minimum standards have been suggested for Restaurants and Eating Houses in India under the Model Public Health Act(1955)</a:t>
            </a:r>
          </a:p>
          <a:p>
            <a:pPr marL="514350" indent="-514350" algn="just">
              <a:buFont typeface="+mj-lt"/>
              <a:buAutoNum type="arabicPeriod"/>
            </a:pPr>
            <a:r>
              <a:rPr lang="en-US" sz="2400" u="sng" dirty="0" smtClean="0">
                <a:latin typeface="Times New Roman" pitchFamily="18" charset="0"/>
                <a:cs typeface="Times New Roman" pitchFamily="18" charset="0"/>
              </a:rPr>
              <a:t>Location</a:t>
            </a:r>
            <a:r>
              <a:rPr lang="en-US" sz="2400" dirty="0" smtClean="0">
                <a:latin typeface="Times New Roman" pitchFamily="18" charset="0"/>
                <a:cs typeface="Times New Roman" pitchFamily="18" charset="0"/>
              </a:rPr>
              <a:t> : Shall not be near any accumulation of filth or open drain and other places of nuisances.</a:t>
            </a:r>
          </a:p>
          <a:p>
            <a:pPr marL="514350" indent="-514350" algn="just">
              <a:buFont typeface="+mj-lt"/>
              <a:buAutoNum type="arabicPeriod"/>
            </a:pPr>
            <a:r>
              <a:rPr lang="en-US" sz="2400" u="sng" dirty="0" smtClean="0">
                <a:latin typeface="Times New Roman" pitchFamily="18" charset="0"/>
                <a:cs typeface="Times New Roman" pitchFamily="18" charset="0"/>
              </a:rPr>
              <a:t>Floors</a:t>
            </a:r>
            <a:r>
              <a:rPr lang="en-US" sz="2400" dirty="0" smtClean="0">
                <a:latin typeface="Times New Roman" pitchFamily="18" charset="0"/>
                <a:cs typeface="Times New Roman" pitchFamily="18" charset="0"/>
              </a:rPr>
              <a:t> : Higher than the adjoining land, made with impervious material and easy to clean.</a:t>
            </a:r>
          </a:p>
          <a:p>
            <a:pPr marL="514350" indent="-514350" algn="just">
              <a:buFont typeface="+mj-lt"/>
              <a:buAutoNum type="arabicPeriod"/>
            </a:pPr>
            <a:r>
              <a:rPr lang="en-US" sz="2400" u="sng" dirty="0" smtClean="0">
                <a:latin typeface="Times New Roman" pitchFamily="18" charset="0"/>
                <a:cs typeface="Times New Roman" pitchFamily="18" charset="0"/>
              </a:rPr>
              <a:t>Rooms</a:t>
            </a:r>
            <a:r>
              <a:rPr lang="en-US" sz="2400" dirty="0" smtClean="0">
                <a:latin typeface="Times New Roman" pitchFamily="18" charset="0"/>
                <a:cs typeface="Times New Roman" pitchFamily="18" charset="0"/>
              </a:rPr>
              <a:t> : </a:t>
            </a:r>
          </a:p>
          <a:p>
            <a:pPr marL="457200" indent="-457200" algn="just">
              <a:buFont typeface="+mj-lt"/>
              <a:buAutoNum type="alphaLcPeriod"/>
            </a:pPr>
            <a:r>
              <a:rPr lang="en-US" sz="2400" dirty="0" smtClean="0">
                <a:latin typeface="Times New Roman" pitchFamily="18" charset="0"/>
                <a:cs typeface="Times New Roman" pitchFamily="18" charset="0"/>
              </a:rPr>
              <a:t>Where meals are served shall not be less than 100 sq. feet and shall provide accommodation for a maximum of 10 persons.</a:t>
            </a:r>
          </a:p>
          <a:p>
            <a:pPr marL="457200" indent="-457200" algn="just">
              <a:buFont typeface="+mj-lt"/>
              <a:buAutoNum type="alphaLcPeriod"/>
            </a:pPr>
            <a:r>
              <a:rPr lang="en-US" sz="2400" u="sng" dirty="0" smtClean="0">
                <a:latin typeface="Times New Roman" pitchFamily="18" charset="0"/>
                <a:cs typeface="Times New Roman" pitchFamily="18" charset="0"/>
              </a:rPr>
              <a:t>Walls</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3 feet should be smooth, corners to be rounded, should be impervious and easily washable.</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3329705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457200" indent="-457200" algn="just">
              <a:buFont typeface="+mj-lt"/>
              <a:buAutoNum type="alphaLcPeriod" startAt="3"/>
            </a:pPr>
            <a:r>
              <a:rPr lang="en-US" sz="2400" u="sng" dirty="0" smtClean="0">
                <a:latin typeface="Times New Roman" pitchFamily="18" charset="0"/>
                <a:cs typeface="Times New Roman" pitchFamily="18" charset="0"/>
              </a:rPr>
              <a:t>Lightening and ventilation</a:t>
            </a:r>
            <a:r>
              <a:rPr lang="en-US" sz="2400" dirty="0" smtClean="0">
                <a:latin typeface="Times New Roman" pitchFamily="18" charset="0"/>
                <a:cs typeface="Times New Roman" pitchFamily="18" charset="0"/>
              </a:rPr>
              <a:t> : Ample natural lighting facilities aided by artificial lighting with good circulation of air are necessary.</a:t>
            </a:r>
          </a:p>
          <a:p>
            <a:pPr marL="457200" indent="-457200" algn="just">
              <a:buFont typeface="+mj-lt"/>
              <a:buAutoNum type="arabicPeriod" startAt="4"/>
            </a:pPr>
            <a:r>
              <a:rPr lang="en-US" sz="2400" u="sng" dirty="0" smtClean="0">
                <a:latin typeface="Times New Roman" pitchFamily="18" charset="0"/>
                <a:cs typeface="Times New Roman" pitchFamily="18" charset="0"/>
              </a:rPr>
              <a:t>Kitchen</a:t>
            </a:r>
            <a:r>
              <a:rPr lang="en-US" sz="2400" dirty="0" smtClean="0">
                <a:latin typeface="Times New Roman" pitchFamily="18" charset="0"/>
                <a:cs typeface="Times New Roman" pitchFamily="18" charset="0"/>
              </a:rPr>
              <a:t> :</a:t>
            </a:r>
          </a:p>
          <a:p>
            <a:pPr marL="457200" indent="-457200" algn="just">
              <a:buFont typeface="+mj-lt"/>
              <a:buAutoNum type="alphaLcPeriod"/>
            </a:pPr>
            <a:r>
              <a:rPr lang="en-US" sz="2400" dirty="0" smtClean="0">
                <a:latin typeface="Times New Roman" pitchFamily="18" charset="0"/>
                <a:cs typeface="Times New Roman" pitchFamily="18" charset="0"/>
              </a:rPr>
              <a:t>Floor space minimum 60 sq. feet.</a:t>
            </a:r>
          </a:p>
          <a:p>
            <a:pPr marL="457200" indent="-457200" algn="just">
              <a:buFont typeface="+mj-lt"/>
              <a:buAutoNum type="alphaLcPeriod"/>
            </a:pPr>
            <a:r>
              <a:rPr lang="en-US" sz="2400" dirty="0" smtClean="0">
                <a:latin typeface="Times New Roman" pitchFamily="18" charset="0"/>
                <a:cs typeface="Times New Roman" pitchFamily="18" charset="0"/>
              </a:rPr>
              <a:t>Window opening to be 25 per cent of floor area.</a:t>
            </a:r>
          </a:p>
          <a:p>
            <a:pPr marL="457200" indent="-457200" algn="just">
              <a:buFont typeface="+mj-lt"/>
              <a:buAutoNum type="alphaLcPeriod"/>
            </a:pPr>
            <a:r>
              <a:rPr lang="en-US" sz="2400" dirty="0" smtClean="0">
                <a:latin typeface="Times New Roman" pitchFamily="18" charset="0"/>
                <a:cs typeface="Times New Roman" pitchFamily="18" charset="0"/>
              </a:rPr>
              <a:t>Floor to be impervious, smooth, easy to keep clean and non slippery</a:t>
            </a:r>
          </a:p>
          <a:p>
            <a:pPr marL="457200" indent="-457200" algn="just">
              <a:buFont typeface="+mj-lt"/>
              <a:buAutoNum type="alphaLcPeriod"/>
            </a:pPr>
            <a:r>
              <a:rPr lang="en-US" sz="2400" dirty="0" smtClean="0">
                <a:latin typeface="Times New Roman" pitchFamily="18" charset="0"/>
                <a:cs typeface="Times New Roman" pitchFamily="18" charset="0"/>
              </a:rPr>
              <a:t>Doors and windows to rat proof, fly proof, and of the self closing type</a:t>
            </a:r>
          </a:p>
          <a:p>
            <a:pPr marL="457200" indent="-457200" algn="just">
              <a:buFont typeface="+mj-lt"/>
              <a:buAutoNum type="alphaLcPeriod"/>
            </a:pPr>
            <a:r>
              <a:rPr lang="en-US" sz="2400" dirty="0" smtClean="0">
                <a:latin typeface="Times New Roman" pitchFamily="18" charset="0"/>
                <a:cs typeface="Times New Roman" pitchFamily="18" charset="0"/>
              </a:rPr>
              <a:t>Ventilators 2% of the floor area in addition to smoke pipes.</a:t>
            </a:r>
          </a:p>
          <a:p>
            <a:pPr marL="457200" indent="-457200" algn="just">
              <a:buFont typeface="+mj-lt"/>
              <a:buAutoNum type="arabicPeriod" startAt="5"/>
            </a:pPr>
            <a:r>
              <a:rPr lang="en-US" sz="2400" u="sng" dirty="0" smtClean="0">
                <a:latin typeface="Times New Roman" pitchFamily="18" charset="0"/>
                <a:cs typeface="Times New Roman" pitchFamily="18" charset="0"/>
              </a:rPr>
              <a:t>Storage of cooked food</a:t>
            </a:r>
            <a:r>
              <a:rPr lang="en-US" sz="2400" dirty="0" smtClean="0">
                <a:latin typeface="Times New Roman" pitchFamily="18" charset="0"/>
                <a:cs typeface="Times New Roman" pitchFamily="18" charset="0"/>
              </a:rPr>
              <a:t> : Separate room to be provided. For long storage control of temperature is necessary.</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502601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457200" indent="-457200" algn="just">
              <a:buFont typeface="+mj-lt"/>
              <a:buAutoNum type="arabicPeriod" startAt="6"/>
            </a:pPr>
            <a:endParaRPr lang="en-US" sz="2400" u="sng" dirty="0" smtClean="0">
              <a:latin typeface="Times New Roman" pitchFamily="18" charset="0"/>
              <a:cs typeface="Times New Roman" pitchFamily="18" charset="0"/>
            </a:endParaRPr>
          </a:p>
          <a:p>
            <a:pPr marL="457200" indent="-457200" algn="just">
              <a:buFont typeface="+mj-lt"/>
              <a:buAutoNum type="arabicPeriod" startAt="6"/>
            </a:pPr>
            <a:r>
              <a:rPr lang="en-US" sz="2400" u="sng" dirty="0" smtClean="0">
                <a:latin typeface="Times New Roman" pitchFamily="18" charset="0"/>
                <a:cs typeface="Times New Roman" pitchFamily="18" charset="0"/>
              </a:rPr>
              <a:t>Storage of uncooked foodstuffs</a:t>
            </a:r>
            <a:r>
              <a:rPr lang="en-US" sz="2400" dirty="0" smtClean="0">
                <a:latin typeface="Times New Roman" pitchFamily="18" charset="0"/>
                <a:cs typeface="Times New Roman" pitchFamily="18" charset="0"/>
              </a:rPr>
              <a:t> : Perishable and non perishable articles to be kept separately in rat proof and vermin proof space.</a:t>
            </a:r>
          </a:p>
          <a:p>
            <a:pPr marL="457200" indent="-457200" algn="just">
              <a:buFont typeface="+mj-lt"/>
              <a:buAutoNum type="arabicPeriod" startAt="6"/>
            </a:pPr>
            <a:r>
              <a:rPr lang="en-US" sz="2400" u="sng" dirty="0" smtClean="0">
                <a:latin typeface="Times New Roman" pitchFamily="18" charset="0"/>
                <a:cs typeface="Times New Roman" pitchFamily="18" charset="0"/>
              </a:rPr>
              <a:t>Furniture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Should be reasonably strong and easy to keep clean and dry.</a:t>
            </a:r>
          </a:p>
          <a:p>
            <a:pPr marL="457200" indent="-457200" algn="just">
              <a:buFont typeface="+mj-lt"/>
              <a:buAutoNum type="arabicPeriod" startAt="6"/>
            </a:pPr>
            <a:r>
              <a:rPr lang="en-US" sz="2400" u="sng" dirty="0" smtClean="0">
                <a:latin typeface="Times New Roman" pitchFamily="18" charset="0"/>
                <a:cs typeface="Times New Roman" pitchFamily="18" charset="0"/>
              </a:rPr>
              <a:t>Disposal of refuse</a:t>
            </a:r>
            <a:r>
              <a:rPr lang="en-US" sz="2400" dirty="0" smtClean="0">
                <a:latin typeface="Times New Roman" pitchFamily="18" charset="0"/>
                <a:cs typeface="Times New Roman" pitchFamily="18" charset="0"/>
              </a:rPr>
              <a:t> : To be collected in covered, impervious bins and disposed off twice a day.</a:t>
            </a:r>
          </a:p>
          <a:p>
            <a:pPr marL="457200" indent="-457200" algn="just">
              <a:buFont typeface="+mj-lt"/>
              <a:buAutoNum type="arabicPeriod" startAt="6"/>
            </a:pPr>
            <a:r>
              <a:rPr lang="en-US" sz="2400" u="sng" dirty="0" smtClean="0">
                <a:latin typeface="Times New Roman" pitchFamily="18" charset="0"/>
                <a:cs typeface="Times New Roman" pitchFamily="18" charset="0"/>
              </a:rPr>
              <a:t>Water Supply</a:t>
            </a:r>
            <a:r>
              <a:rPr lang="en-US" sz="2400" dirty="0" smtClean="0">
                <a:latin typeface="Times New Roman" pitchFamily="18" charset="0"/>
                <a:cs typeface="Times New Roman" pitchFamily="18" charset="0"/>
              </a:rPr>
              <a:t> : To be an independent source, adequate,  continuous and safe.</a:t>
            </a:r>
          </a:p>
          <a:p>
            <a:pPr marL="457200" indent="-457200" algn="just">
              <a:buFont typeface="+mj-lt"/>
              <a:buAutoNum type="arabicPeriod" startAt="6"/>
            </a:pPr>
            <a:r>
              <a:rPr lang="en-US" sz="2400" u="sng" dirty="0" smtClean="0">
                <a:latin typeface="Times New Roman" pitchFamily="18" charset="0"/>
                <a:cs typeface="Times New Roman" pitchFamily="18" charset="0"/>
              </a:rPr>
              <a:t>Washing Facilities </a:t>
            </a:r>
            <a:r>
              <a:rPr lang="en-US" sz="2400" dirty="0" smtClean="0">
                <a:latin typeface="Times New Roman" pitchFamily="18" charset="0"/>
                <a:cs typeface="Times New Roman" pitchFamily="18" charset="0"/>
              </a:rPr>
              <a:t>: Cleaning of utensils and crockery to be done in hot water and followed by disinfection.</a:t>
            </a:r>
            <a:endParaRPr lang="en-US" sz="2400" u="sng" dirty="0" smtClean="0">
              <a:latin typeface="Times New Roman" pitchFamily="18" charset="0"/>
              <a:cs typeface="Times New Roman" pitchFamily="18" charset="0"/>
            </a:endParaRPr>
          </a:p>
          <a:p>
            <a:pPr marL="0" indent="0" algn="just">
              <a:buNone/>
            </a:pP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2716937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Food Handlers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US" sz="2800" dirty="0" smtClean="0">
                <a:latin typeface="Times New Roman" pitchFamily="18" charset="0"/>
                <a:cs typeface="Times New Roman" pitchFamily="18" charset="0"/>
              </a:rPr>
              <a:t>Certain aspects of personal hygiene are required to be continually impressed upon them</a:t>
            </a:r>
          </a:p>
          <a:p>
            <a:pPr marL="514350" indent="-514350" algn="just">
              <a:buFont typeface="+mj-lt"/>
              <a:buAutoNum type="alphaLcPeriod"/>
            </a:pPr>
            <a:r>
              <a:rPr lang="en-US" sz="2800" u="sng" dirty="0" smtClean="0">
                <a:latin typeface="Times New Roman" pitchFamily="18" charset="0"/>
                <a:cs typeface="Times New Roman" pitchFamily="18" charset="0"/>
              </a:rPr>
              <a:t>Hands</a:t>
            </a:r>
            <a:r>
              <a:rPr lang="en-US" sz="2800" dirty="0" smtClean="0">
                <a:latin typeface="Times New Roman" pitchFamily="18" charset="0"/>
                <a:cs typeface="Times New Roman" pitchFamily="18" charset="0"/>
              </a:rPr>
              <a:t> : The hands should be clean at all the  times. Hands should be scrubbed and washed with soap immediately after visiting lavatory. Finger nails should be kept trimmed and free from dirt</a:t>
            </a:r>
          </a:p>
          <a:p>
            <a:pPr marL="514350" indent="-514350" algn="just">
              <a:buFont typeface="+mj-lt"/>
              <a:buAutoNum type="alphaLcPeriod"/>
            </a:pPr>
            <a:r>
              <a:rPr lang="en-US" sz="2800" u="sng" dirty="0" smtClean="0">
                <a:latin typeface="Times New Roman" pitchFamily="18" charset="0"/>
                <a:cs typeface="Times New Roman" pitchFamily="18" charset="0"/>
              </a:rPr>
              <a:t>Hair</a:t>
            </a:r>
            <a:r>
              <a:rPr lang="en-US" sz="2800" dirty="0" smtClean="0">
                <a:latin typeface="Times New Roman" pitchFamily="18" charset="0"/>
                <a:cs typeface="Times New Roman" pitchFamily="18" charset="0"/>
              </a:rPr>
              <a:t> : Head coverings should be provided, particularly in case of females to prevent loose hair entering the food stuffs.</a:t>
            </a:r>
          </a:p>
          <a:p>
            <a:pPr marL="514350" indent="-514350" algn="just">
              <a:buFont typeface="+mj-lt"/>
              <a:buAutoNum type="alphaLcPeriod"/>
            </a:pPr>
            <a:r>
              <a:rPr lang="en-US" sz="2800" u="sng" dirty="0" smtClean="0">
                <a:latin typeface="Times New Roman" pitchFamily="18" charset="0"/>
                <a:cs typeface="Times New Roman" pitchFamily="18" charset="0"/>
              </a:rPr>
              <a:t>Overalls</a:t>
            </a:r>
            <a:r>
              <a:rPr lang="en-US" sz="2800" dirty="0" smtClean="0">
                <a:latin typeface="Times New Roman" pitchFamily="18" charset="0"/>
                <a:cs typeface="Times New Roman" pitchFamily="18" charset="0"/>
              </a:rPr>
              <a:t> : Clean white overalls should be worn by all food handlers</a:t>
            </a:r>
          </a:p>
          <a:p>
            <a:pPr marL="514350" indent="-514350" algn="just">
              <a:buFont typeface="+mj-lt"/>
              <a:buAutoNum type="alphaLcPeriod"/>
            </a:pPr>
            <a:r>
              <a:rPr lang="en-US" sz="2800" u="sng" dirty="0" smtClean="0">
                <a:latin typeface="Times New Roman" pitchFamily="18" charset="0"/>
                <a:cs typeface="Times New Roman" pitchFamily="18" charset="0"/>
              </a:rPr>
              <a:t>Habits</a:t>
            </a:r>
            <a:r>
              <a:rPr lang="en-US" sz="2800" dirty="0" smtClean="0">
                <a:latin typeface="Times New Roman" pitchFamily="18" charset="0"/>
                <a:cs typeface="Times New Roman" pitchFamily="18" charset="0"/>
              </a:rPr>
              <a:t> : Coughing and sneezing in the  vicinity of food, licking the fingers before picking up an article of food, smoking on food premises are to be avoided. </a:t>
            </a: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1134854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040428675"/>
              </p:ext>
            </p:extLst>
          </p:nvPr>
        </p:nvGraphicFramePr>
        <p:xfrm>
          <a:off x="381000" y="533400"/>
          <a:ext cx="8229600" cy="5715000"/>
        </p:xfrm>
        <a:graphic>
          <a:graphicData uri="http://schemas.openxmlformats.org/drawingml/2006/table">
            <a:tbl>
              <a:tblPr firstRow="1" bandRow="1">
                <a:tableStyleId>{5940675A-B579-460E-94D1-54222C63F5DA}</a:tableStyleId>
              </a:tblPr>
              <a:tblGrid>
                <a:gridCol w="1645920"/>
                <a:gridCol w="1645920"/>
                <a:gridCol w="1661160"/>
                <a:gridCol w="1630680"/>
                <a:gridCol w="1645920"/>
              </a:tblGrid>
              <a:tr h="5715000">
                <a:tc>
                  <a:txBody>
                    <a:bodyPr/>
                    <a:lstStyle/>
                    <a:p>
                      <a:pPr algn="just"/>
                      <a:r>
                        <a:rPr lang="en-US" sz="1800" b="0" i="0" u="none" strike="noStrike" kern="1200" baseline="0" dirty="0" err="1" smtClean="0">
                          <a:solidFill>
                            <a:schemeClr val="tx1"/>
                          </a:solidFill>
                          <a:latin typeface="Times New Roman" pitchFamily="18" charset="0"/>
                          <a:ea typeface="+mn-ea"/>
                          <a:cs typeface="Times New Roman" pitchFamily="18" charset="0"/>
                        </a:rPr>
                        <a:t>Annor</a:t>
                      </a:r>
                      <a:r>
                        <a:rPr lang="en-US" sz="1800" b="0" i="0" u="none" strike="noStrike" kern="1200" baseline="0" dirty="0" smtClean="0">
                          <a:solidFill>
                            <a:schemeClr val="tx1"/>
                          </a:solidFill>
                          <a:latin typeface="Times New Roman" pitchFamily="18" charset="0"/>
                          <a:ea typeface="+mn-ea"/>
                          <a:cs typeface="Times New Roman" pitchFamily="18" charset="0"/>
                        </a:rPr>
                        <a:t> A G., </a:t>
                      </a:r>
                      <a:r>
                        <a:rPr lang="en-US" sz="1800" b="0" i="0" u="none" strike="noStrike" kern="1200" baseline="0" dirty="0" err="1" smtClean="0">
                          <a:solidFill>
                            <a:schemeClr val="tx1"/>
                          </a:solidFill>
                          <a:latin typeface="Times New Roman" pitchFamily="18" charset="0"/>
                          <a:ea typeface="+mn-ea"/>
                          <a:cs typeface="Times New Roman" pitchFamily="18" charset="0"/>
                        </a:rPr>
                        <a:t>Baiden</a:t>
                      </a:r>
                      <a:r>
                        <a:rPr lang="en-US" sz="1800" b="0" i="0" u="none" strike="noStrike" kern="1200" baseline="0" dirty="0" smtClean="0">
                          <a:solidFill>
                            <a:schemeClr val="tx1"/>
                          </a:solidFill>
                          <a:latin typeface="Times New Roman" pitchFamily="18" charset="0"/>
                          <a:ea typeface="+mn-ea"/>
                          <a:cs typeface="Times New Roman" pitchFamily="18" charset="0"/>
                        </a:rPr>
                        <a:t> E A. Evaluation of Food Hygiene Knowledge Attitudes and Practices of Food Handlers in Food Businesses in Accra</a:t>
                      </a:r>
                      <a:r>
                        <a:rPr lang="en-US" sz="1800" b="0" i="0" u="none" strike="noStrike" kern="1200" baseline="0" smtClean="0">
                          <a:solidFill>
                            <a:schemeClr val="tx1"/>
                          </a:solidFill>
                          <a:latin typeface="Times New Roman" pitchFamily="18" charset="0"/>
                          <a:ea typeface="+mn-ea"/>
                          <a:cs typeface="Times New Roman" pitchFamily="18" charset="0"/>
                        </a:rPr>
                        <a:t>, Ghana.</a:t>
                      </a:r>
                      <a:endParaRPr lang="en-US" sz="1800" b="0" i="0" u="none" strike="noStrike" kern="1200" baseline="0" dirty="0" smtClean="0">
                        <a:solidFill>
                          <a:schemeClr val="tx1"/>
                        </a:solidFill>
                        <a:latin typeface="Times New Roman" pitchFamily="18" charset="0"/>
                        <a:ea typeface="+mn-ea"/>
                        <a:cs typeface="Times New Roman" pitchFamily="18" charset="0"/>
                      </a:endParaRPr>
                    </a:p>
                    <a:p>
                      <a:pPr algn="just"/>
                      <a:r>
                        <a:rPr lang="en-US" sz="1800" b="0" i="0" u="none" strike="noStrike" kern="1200" baseline="0" dirty="0" smtClean="0">
                          <a:solidFill>
                            <a:schemeClr val="tx1"/>
                          </a:solidFill>
                          <a:latin typeface="Times New Roman" pitchFamily="18" charset="0"/>
                          <a:ea typeface="+mn-ea"/>
                          <a:cs typeface="Times New Roman" pitchFamily="18" charset="0"/>
                        </a:rPr>
                        <a:t>Food and Nutrition Sciences, 2011; 2: 830-36</a:t>
                      </a:r>
                      <a:endParaRPr lang="en-US" b="0" dirty="0">
                        <a:latin typeface="Times New Roman" pitchFamily="18" charset="0"/>
                        <a:cs typeface="Times New Roman" pitchFamily="18" charset="0"/>
                      </a:endParaRPr>
                    </a:p>
                  </a:txBody>
                  <a:tcPr/>
                </a:tc>
                <a:tc>
                  <a:txBody>
                    <a:bodyPr/>
                    <a:lstStyle/>
                    <a:p>
                      <a:pPr algn="just"/>
                      <a:r>
                        <a:rPr lang="en-US" dirty="0" smtClean="0">
                          <a:latin typeface="Times New Roman" pitchFamily="18" charset="0"/>
                          <a:cs typeface="Times New Roman" pitchFamily="18" charset="0"/>
                        </a:rPr>
                        <a:t>Low Level</a:t>
                      </a:r>
                      <a:r>
                        <a:rPr lang="en-US" baseline="0" dirty="0" smtClean="0">
                          <a:latin typeface="Times New Roman" pitchFamily="18" charset="0"/>
                          <a:cs typeface="Times New Roman" pitchFamily="18" charset="0"/>
                        </a:rPr>
                        <a:t> type of Evidence</a:t>
                      </a:r>
                      <a:endParaRPr lang="en-US" dirty="0">
                        <a:latin typeface="Times New Roman" pitchFamily="18" charset="0"/>
                        <a:cs typeface="Times New Roman" pitchFamily="18" charset="0"/>
                      </a:endParaRPr>
                    </a:p>
                  </a:txBody>
                  <a:tcPr/>
                </a:tc>
                <a:tc>
                  <a:txBody>
                    <a:bodyPr/>
                    <a:lstStyle/>
                    <a:p>
                      <a:pPr algn="just"/>
                      <a:r>
                        <a:rPr lang="en-US" sz="1400" b="0" i="0" u="none" strike="noStrike" kern="1200" baseline="0" dirty="0" smtClean="0">
                          <a:solidFill>
                            <a:schemeClr val="tx1"/>
                          </a:solidFill>
                          <a:latin typeface="Times New Roman" pitchFamily="18" charset="0"/>
                          <a:ea typeface="+mn-ea"/>
                          <a:cs typeface="Times New Roman" pitchFamily="18" charset="0"/>
                        </a:rPr>
                        <a:t>The study involved a field survey, followed by a laboratory assessment of microbiological status of food samples obtained from the sampled hotels. Cross tabulations and chi-squared tests (5% significance level) as well as frequency distributions were used to analyze the data obtained from the field survey. Data obtained from the laboratory assessment were also compared to standard values of microbiological counts. </a:t>
                      </a:r>
                      <a:endParaRPr lang="en-US" sz="1400" i="0" dirty="0">
                        <a:latin typeface="Times New Roman" pitchFamily="18" charset="0"/>
                        <a:cs typeface="Times New Roman" pitchFamily="18" charset="0"/>
                      </a:endParaRPr>
                    </a:p>
                  </a:txBody>
                  <a:tcPr/>
                </a:tc>
                <a:tc>
                  <a:txBody>
                    <a:bodyPr/>
                    <a:lstStyle/>
                    <a:p>
                      <a:pPr algn="just"/>
                      <a:r>
                        <a:rPr lang="en-US" sz="1600" b="0" i="0" u="none" strike="noStrike" kern="1200" baseline="0" dirty="0" smtClean="0">
                          <a:solidFill>
                            <a:schemeClr val="tx1"/>
                          </a:solidFill>
                          <a:latin typeface="Times New Roman" pitchFamily="18" charset="0"/>
                          <a:ea typeface="+mn-ea"/>
                          <a:cs typeface="Times New Roman" pitchFamily="18" charset="0"/>
                        </a:rPr>
                        <a:t>Majority of respondents were between the ages of 30 - 40 years (42.9%) with tertiary or post secondary education. Food hygiene knowledge and attitudes were satisfactory, however its practice was challenging. Gender, age and educational level of respondents did not influence their food hygiene practices. </a:t>
                      </a:r>
                      <a:endParaRPr lang="en-US" sz="1600" i="0" dirty="0">
                        <a:latin typeface="Times New Roman" pitchFamily="18" charset="0"/>
                        <a:cs typeface="Times New Roman" pitchFamily="18" charset="0"/>
                      </a:endParaRPr>
                    </a:p>
                  </a:txBody>
                  <a:tcPr/>
                </a:tc>
                <a:tc>
                  <a:txBody>
                    <a:bodyPr/>
                    <a:lstStyle/>
                    <a:p>
                      <a:pPr algn="just"/>
                      <a:r>
                        <a:rPr lang="en-US" sz="1600" b="0" i="0" u="none" strike="noStrike" kern="1200" baseline="0" dirty="0" smtClean="0">
                          <a:solidFill>
                            <a:schemeClr val="tx1"/>
                          </a:solidFill>
                          <a:latin typeface="Times New Roman" pitchFamily="18" charset="0"/>
                          <a:ea typeface="+mn-ea"/>
                          <a:cs typeface="Times New Roman" pitchFamily="18" charset="0"/>
                        </a:rPr>
                        <a:t>The study concluded that, the food hygiene knowledge and attitudes of the food handlers did not result in efficient food hygiene practices.</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xmlns="" val="58987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Aim</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To prevent </a:t>
            </a:r>
          </a:p>
          <a:p>
            <a:pPr marL="514350" indent="-514350">
              <a:buAutoNum type="arabicPeriod"/>
            </a:pPr>
            <a:r>
              <a:rPr lang="en-US" dirty="0" smtClean="0">
                <a:latin typeface="Times New Roman" pitchFamily="18" charset="0"/>
                <a:cs typeface="Times New Roman" pitchFamily="18" charset="0"/>
              </a:rPr>
              <a:t>Food poisoning </a:t>
            </a:r>
          </a:p>
          <a:p>
            <a:pPr marL="514350" indent="-514350">
              <a:buAutoNum type="arabicPeriod"/>
            </a:pPr>
            <a:r>
              <a:rPr lang="en-US" dirty="0" smtClean="0">
                <a:latin typeface="Times New Roman" pitchFamily="18" charset="0"/>
                <a:cs typeface="Times New Roman" pitchFamily="18" charset="0"/>
              </a:rPr>
              <a:t>Other food borne diseases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050108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514350" indent="-514350">
              <a:buAutoNum type="arabicPeriod"/>
            </a:pPr>
            <a:r>
              <a:rPr lang="en-US" dirty="0" smtClean="0">
                <a:latin typeface="Times New Roman" pitchFamily="18" charset="0"/>
                <a:cs typeface="Times New Roman" pitchFamily="18" charset="0"/>
              </a:rPr>
              <a:t>One of the aim of food hygiene is to prevent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Food poisoning</a:t>
            </a:r>
          </a:p>
          <a:p>
            <a:pPr marL="514350" indent="-514350">
              <a:buAutoNum type="alphaLcParenR"/>
            </a:pPr>
            <a:r>
              <a:rPr lang="en-US" dirty="0" smtClean="0">
                <a:latin typeface="Times New Roman" pitchFamily="18" charset="0"/>
                <a:cs typeface="Times New Roman" pitchFamily="18" charset="0"/>
              </a:rPr>
              <a:t>Malnutrition</a:t>
            </a:r>
          </a:p>
          <a:p>
            <a:pPr marL="514350" indent="-514350">
              <a:buAutoNum type="alphaLcParenR"/>
            </a:pPr>
            <a:r>
              <a:rPr lang="en-US" dirty="0" err="1" smtClean="0">
                <a:latin typeface="Times New Roman" pitchFamily="18" charset="0"/>
                <a:cs typeface="Times New Roman" pitchFamily="18" charset="0"/>
              </a:rPr>
              <a:t>Undernutrition</a:t>
            </a: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Obesity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91385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latin typeface="Times New Roman" pitchFamily="18" charset="0"/>
                <a:cs typeface="Times New Roman" pitchFamily="18" charset="0"/>
              </a:rPr>
              <a:t>2. In Holder Method the milk is kept at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83-86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50-53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70-73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63-66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279858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smtClean="0">
                <a:latin typeface="Times New Roman" pitchFamily="18" charset="0"/>
                <a:cs typeface="Times New Roman" pitchFamily="18" charset="0"/>
              </a:rPr>
              <a:t>3. Following is not a test of pasteurization of milk</a:t>
            </a:r>
          </a:p>
          <a:p>
            <a:pPr marL="514350" indent="-514350">
              <a:buAutoNum type="alphaLcParenR"/>
            </a:pPr>
            <a:r>
              <a:rPr lang="en-US" dirty="0" smtClean="0">
                <a:latin typeface="Times New Roman" pitchFamily="18" charset="0"/>
                <a:cs typeface="Times New Roman" pitchFamily="18" charset="0"/>
              </a:rPr>
              <a:t>Phosphatase test</a:t>
            </a:r>
          </a:p>
          <a:p>
            <a:pPr marL="514350" indent="-514350">
              <a:buAutoNum type="alphaLcParenR"/>
            </a:pPr>
            <a:r>
              <a:rPr lang="en-US" dirty="0" smtClean="0">
                <a:latin typeface="Times New Roman" pitchFamily="18" charset="0"/>
                <a:cs typeface="Times New Roman" pitchFamily="18" charset="0"/>
              </a:rPr>
              <a:t>Standard plate count</a:t>
            </a:r>
          </a:p>
          <a:p>
            <a:pPr marL="514350" indent="-514350">
              <a:buAutoNum type="alphaLcParenR"/>
            </a:pPr>
            <a:r>
              <a:rPr lang="en-US" dirty="0" err="1" smtClean="0">
                <a:latin typeface="Times New Roman" pitchFamily="18" charset="0"/>
                <a:cs typeface="Times New Roman" pitchFamily="18" charset="0"/>
              </a:rPr>
              <a:t>Sulphatase</a:t>
            </a:r>
            <a:r>
              <a:rPr lang="en-US" dirty="0" smtClean="0">
                <a:latin typeface="Times New Roman" pitchFamily="18" charset="0"/>
                <a:cs typeface="Times New Roman" pitchFamily="18" charset="0"/>
              </a:rPr>
              <a:t> test</a:t>
            </a:r>
          </a:p>
          <a:p>
            <a:pPr marL="514350" indent="-514350">
              <a:buAutoNum type="alphaLcParenR"/>
            </a:pPr>
            <a:r>
              <a:rPr lang="en-US" dirty="0" smtClean="0">
                <a:latin typeface="Times New Roman" pitchFamily="18" charset="0"/>
                <a:cs typeface="Times New Roman" pitchFamily="18" charset="0"/>
              </a:rPr>
              <a:t>Coliform count</a:t>
            </a:r>
          </a:p>
          <a:p>
            <a:pPr marL="514350" indent="-514350">
              <a:buAutoNum type="alphaLcParen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42586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lstStyle/>
          <a:p>
            <a:pPr marL="0" indent="0">
              <a:buNone/>
            </a:pPr>
            <a:r>
              <a:rPr lang="en-US" dirty="0" smtClean="0">
                <a:latin typeface="Times New Roman" pitchFamily="18" charset="0"/>
                <a:cs typeface="Times New Roman" pitchFamily="18" charset="0"/>
              </a:rPr>
              <a:t>4. Full form of UHT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Ultra high temperature</a:t>
            </a:r>
          </a:p>
          <a:p>
            <a:pPr marL="514350" indent="-514350">
              <a:buAutoNum type="alphaLcParenR"/>
            </a:pPr>
            <a:r>
              <a:rPr lang="en-US" dirty="0" smtClean="0">
                <a:latin typeface="Times New Roman" pitchFamily="18" charset="0"/>
                <a:cs typeface="Times New Roman" pitchFamily="18" charset="0"/>
              </a:rPr>
              <a:t>Ultra hot temperature</a:t>
            </a:r>
          </a:p>
          <a:p>
            <a:pPr marL="514350" indent="-514350">
              <a:buAutoNum type="alphaLcParenR"/>
            </a:pPr>
            <a:r>
              <a:rPr lang="en-US" dirty="0" smtClean="0">
                <a:latin typeface="Times New Roman" pitchFamily="18" charset="0"/>
                <a:cs typeface="Times New Roman" pitchFamily="18" charset="0"/>
              </a:rPr>
              <a:t>Under high temperature</a:t>
            </a:r>
          </a:p>
          <a:p>
            <a:pPr marL="514350" indent="-514350">
              <a:buAutoNum type="alphaLcParenR"/>
            </a:pPr>
            <a:r>
              <a:rPr lang="en-US" dirty="0" smtClean="0">
                <a:latin typeface="Times New Roman" pitchFamily="18" charset="0"/>
                <a:cs typeface="Times New Roman" pitchFamily="18" charset="0"/>
              </a:rPr>
              <a:t>Universal high temperature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64784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latin typeface="Times New Roman" pitchFamily="18" charset="0"/>
                <a:cs typeface="Times New Roman" pitchFamily="18" charset="0"/>
              </a:rPr>
              <a:t>5. Following is one of the sign of fresh fish</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Gills are bright orange</a:t>
            </a:r>
          </a:p>
          <a:p>
            <a:pPr marL="514350" indent="-514350">
              <a:buAutoNum type="alphaLcParenR"/>
            </a:pPr>
            <a:r>
              <a:rPr lang="en-US" dirty="0" smtClean="0">
                <a:latin typeface="Times New Roman" pitchFamily="18" charset="0"/>
                <a:cs typeface="Times New Roman" pitchFamily="18" charset="0"/>
              </a:rPr>
              <a:t>Gills are bright red</a:t>
            </a:r>
          </a:p>
          <a:p>
            <a:pPr marL="514350" indent="-514350">
              <a:buAutoNum type="alphaLcParenR"/>
            </a:pPr>
            <a:r>
              <a:rPr lang="en-US" dirty="0" smtClean="0">
                <a:latin typeface="Times New Roman" pitchFamily="18" charset="0"/>
                <a:cs typeface="Times New Roman" pitchFamily="18" charset="0"/>
              </a:rPr>
              <a:t>Gills are green</a:t>
            </a:r>
          </a:p>
          <a:p>
            <a:pPr marL="514350" indent="-514350">
              <a:buAutoNum type="alphaLcParenR"/>
            </a:pPr>
            <a:r>
              <a:rPr lang="en-US" dirty="0" smtClean="0">
                <a:latin typeface="Times New Roman" pitchFamily="18" charset="0"/>
                <a:cs typeface="Times New Roman" pitchFamily="18" charset="0"/>
              </a:rPr>
              <a:t>Gills are brown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2981446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Answers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Times New Roman" pitchFamily="18" charset="0"/>
                <a:cs typeface="Times New Roman" pitchFamily="18" charset="0"/>
              </a:rPr>
              <a:t>a</a:t>
            </a:r>
          </a:p>
          <a:p>
            <a:pPr marL="0" indent="0">
              <a:buNone/>
            </a:pPr>
            <a:r>
              <a:rPr lang="en-US" dirty="0" smtClean="0">
                <a:latin typeface="Times New Roman" pitchFamily="18" charset="0"/>
                <a:cs typeface="Times New Roman" pitchFamily="18" charset="0"/>
              </a:rPr>
              <a:t>2. d</a:t>
            </a:r>
          </a:p>
          <a:p>
            <a:pPr marL="0" indent="0">
              <a:buNone/>
            </a:pPr>
            <a:r>
              <a:rPr lang="en-US" dirty="0" smtClean="0">
                <a:latin typeface="Times New Roman" pitchFamily="18" charset="0"/>
                <a:cs typeface="Times New Roman" pitchFamily="18" charset="0"/>
              </a:rPr>
              <a:t>3. c</a:t>
            </a:r>
          </a:p>
          <a:p>
            <a:pPr marL="0" indent="0">
              <a:buNone/>
            </a:pPr>
            <a:r>
              <a:rPr lang="en-US" dirty="0" smtClean="0">
                <a:latin typeface="Times New Roman" pitchFamily="18" charset="0"/>
                <a:cs typeface="Times New Roman" pitchFamily="18" charset="0"/>
              </a:rPr>
              <a:t>4. a</a:t>
            </a:r>
          </a:p>
          <a:p>
            <a:pPr marL="0" indent="0">
              <a:buNone/>
            </a:pPr>
            <a:r>
              <a:rPr lang="en-US" dirty="0" smtClean="0">
                <a:latin typeface="Times New Roman" pitchFamily="18" charset="0"/>
                <a:cs typeface="Times New Roman" pitchFamily="18" charset="0"/>
              </a:rPr>
              <a:t>5. b</a:t>
            </a:r>
          </a:p>
          <a:p>
            <a:pPr marL="0" indent="0">
              <a:buNone/>
            </a:pPr>
            <a:endParaRPr lang="en-US" dirty="0" smtClean="0"/>
          </a:p>
          <a:p>
            <a:pPr marL="0" indent="0">
              <a:buNone/>
            </a:pPr>
            <a:endParaRPr lang="en-US" dirty="0" smtClean="0"/>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xmlns="" val="280490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Milk Hygiene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Sources of Infection</a:t>
            </a:r>
          </a:p>
          <a:p>
            <a:pPr marL="514350" indent="-514350">
              <a:buAutoNum type="arabicPeriod"/>
            </a:pPr>
            <a:r>
              <a:rPr lang="en-US" dirty="0" smtClean="0">
                <a:latin typeface="Times New Roman" pitchFamily="18" charset="0"/>
                <a:cs typeface="Times New Roman" pitchFamily="18" charset="0"/>
              </a:rPr>
              <a:t>The Dairy Animal</a:t>
            </a:r>
          </a:p>
          <a:p>
            <a:pPr marL="514350" indent="-514350">
              <a:buAutoNum type="arabicPeriod"/>
            </a:pPr>
            <a:r>
              <a:rPr lang="en-US" dirty="0" smtClean="0">
                <a:latin typeface="Times New Roman" pitchFamily="18" charset="0"/>
                <a:cs typeface="Times New Roman" pitchFamily="18" charset="0"/>
              </a:rPr>
              <a:t>Human Handler</a:t>
            </a:r>
          </a:p>
          <a:p>
            <a:pPr marL="514350" indent="-514350">
              <a:buAutoNum type="arabicPeriod"/>
            </a:pPr>
            <a:r>
              <a:rPr lang="en-US" dirty="0" smtClean="0">
                <a:latin typeface="Times New Roman" pitchFamily="18" charset="0"/>
                <a:cs typeface="Times New Roman" pitchFamily="18" charset="0"/>
              </a:rPr>
              <a:t>The Environment e.g. contaminated vessels, polluted water, flies, dust.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3122884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latin typeface="Times New Roman" pitchFamily="18" charset="0"/>
                <a:cs typeface="Times New Roman" pitchFamily="18" charset="0"/>
              </a:rPr>
              <a:t>Milkborne</a:t>
            </a:r>
            <a:r>
              <a:rPr lang="en-US" sz="4000" b="1" dirty="0" smtClean="0">
                <a:latin typeface="Times New Roman" pitchFamily="18" charset="0"/>
                <a:cs typeface="Times New Roman" pitchFamily="18" charset="0"/>
              </a:rPr>
              <a:t> Diseases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normAutofit lnSpcReduction="10000"/>
          </a:bodyPr>
          <a:lstStyle/>
          <a:p>
            <a:pPr marL="0" indent="0">
              <a:spcBef>
                <a:spcPts val="0"/>
              </a:spcBef>
              <a:buNone/>
            </a:pPr>
            <a:r>
              <a:rPr lang="en-US" sz="2000" dirty="0" smtClean="0">
                <a:latin typeface="Times New Roman" pitchFamily="18" charset="0"/>
                <a:cs typeface="Times New Roman" pitchFamily="18" charset="0"/>
              </a:rPr>
              <a:t>1.  </a:t>
            </a:r>
            <a:r>
              <a:rPr lang="en-US" sz="2000" u="sng" dirty="0" smtClean="0">
                <a:latin typeface="Times New Roman" pitchFamily="18" charset="0"/>
                <a:cs typeface="Times New Roman" pitchFamily="18" charset="0"/>
              </a:rPr>
              <a:t>Infections that can be transmitted to man </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Primary Importance</a:t>
            </a:r>
            <a:r>
              <a:rPr lang="en-US" sz="2000" dirty="0" smtClean="0">
                <a:latin typeface="Times New Roman" pitchFamily="18" charset="0"/>
                <a:cs typeface="Times New Roman" pitchFamily="18" charset="0"/>
              </a:rPr>
              <a:t>:</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Tuberculosis</a:t>
            </a:r>
            <a:endParaRPr lang="en-US" sz="2000" u="sng" dirty="0" smtClean="0">
              <a:latin typeface="Times New Roman" pitchFamily="18" charset="0"/>
              <a:cs typeface="Times New Roman" pitchFamily="18" charset="0"/>
            </a:endParaRPr>
          </a:p>
          <a:p>
            <a:pPr marL="0" indent="0">
              <a:spcBef>
                <a:spcPts val="0"/>
              </a:spcBef>
              <a:buNone/>
            </a:pPr>
            <a:r>
              <a:rPr lang="en-US" sz="2000" dirty="0" smtClean="0">
                <a:latin typeface="Times New Roman" pitchFamily="18" charset="0"/>
                <a:cs typeface="Times New Roman" pitchFamily="18" charset="0"/>
              </a:rPr>
              <a:t>      Brucellosis</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Lesser Importance</a:t>
            </a:r>
            <a:r>
              <a:rPr lang="en-US" sz="2000" dirty="0" smtClean="0">
                <a:latin typeface="Times New Roman" pitchFamily="18" charset="0"/>
                <a:cs typeface="Times New Roman" pitchFamily="18" charset="0"/>
              </a:rPr>
              <a:t> :</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Cow-pox</a:t>
            </a:r>
            <a:endParaRPr lang="en-US" sz="2000" u="sng" dirty="0" smtClean="0">
              <a:latin typeface="Times New Roman" pitchFamily="18" charset="0"/>
              <a:cs typeface="Times New Roman" pitchFamily="18" charset="0"/>
            </a:endParaRP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Anthrax</a:t>
            </a:r>
          </a:p>
          <a:p>
            <a:pPr marL="0" indent="0">
              <a:spcBef>
                <a:spcPts val="0"/>
              </a:spcBef>
              <a:buNone/>
            </a:pP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2.  </a:t>
            </a:r>
            <a:r>
              <a:rPr lang="en-US" sz="2000" u="sng" dirty="0" smtClean="0">
                <a:latin typeface="Times New Roman" pitchFamily="18" charset="0"/>
                <a:cs typeface="Times New Roman" pitchFamily="18" charset="0"/>
              </a:rPr>
              <a:t>Infections primary to man that can be transmitted through milk</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Typhoid and paratyphoid fevers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Cholera</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Non-</a:t>
            </a:r>
            <a:r>
              <a:rPr lang="en-US" sz="2000" u="sng" dirty="0" err="1" smtClean="0">
                <a:latin typeface="Times New Roman" pitchFamily="18" charset="0"/>
                <a:cs typeface="Times New Roman" pitchFamily="18" charset="0"/>
              </a:rPr>
              <a:t>diarrhoeal</a:t>
            </a:r>
            <a:r>
              <a:rPr lang="en-US" sz="2000" u="sng" dirty="0" smtClean="0">
                <a:latin typeface="Times New Roman" pitchFamily="18" charset="0"/>
                <a:cs typeface="Times New Roman" pitchFamily="18" charset="0"/>
              </a:rPr>
              <a:t> diseases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 Streptococcal infections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b) Staphylococcal food poisoning</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 Diphtheria</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d) Viral hepatitis</a:t>
            </a:r>
          </a:p>
          <a:p>
            <a:pPr marL="0"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2199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Clean and Safe Milk</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sz="2400" dirty="0" smtClean="0">
                <a:latin typeface="Times New Roman" pitchFamily="18" charset="0"/>
                <a:cs typeface="Times New Roman" pitchFamily="18" charset="0"/>
              </a:rPr>
              <a:t>Related to its microbial content</a:t>
            </a:r>
          </a:p>
          <a:p>
            <a:pPr>
              <a:buFont typeface="Wingdings" pitchFamily="2" charset="2"/>
              <a:buChar char="Ø"/>
            </a:pPr>
            <a:r>
              <a:rPr lang="en-US" sz="2400" dirty="0" smtClean="0">
                <a:latin typeface="Times New Roman" pitchFamily="18" charset="0"/>
                <a:cs typeface="Times New Roman" pitchFamily="18" charset="0"/>
              </a:rPr>
              <a:t>The first essential in production of clean and safe milk is a healthy and clean animal</a:t>
            </a:r>
          </a:p>
          <a:p>
            <a:pPr>
              <a:buFont typeface="Wingdings" pitchFamily="2" charset="2"/>
              <a:buChar char="Ø"/>
            </a:pPr>
            <a:r>
              <a:rPr lang="en-US" sz="2400" dirty="0" smtClean="0">
                <a:latin typeface="Times New Roman" pitchFamily="18" charset="0"/>
                <a:cs typeface="Times New Roman" pitchFamily="18" charset="0"/>
              </a:rPr>
              <a:t>The premises where the animal is housed and milked should be sanitary</a:t>
            </a:r>
          </a:p>
          <a:p>
            <a:pPr>
              <a:buFont typeface="Wingdings" pitchFamily="2" charset="2"/>
              <a:buChar char="Ø"/>
            </a:pPr>
            <a:r>
              <a:rPr lang="en-US" sz="2400" dirty="0" smtClean="0">
                <a:latin typeface="Times New Roman" pitchFamily="18" charset="0"/>
                <a:cs typeface="Times New Roman" pitchFamily="18" charset="0"/>
              </a:rPr>
              <a:t>The milk vessels must be sterile and kept covered</a:t>
            </a:r>
          </a:p>
          <a:p>
            <a:pPr>
              <a:buFont typeface="Wingdings" pitchFamily="2" charset="2"/>
              <a:buChar char="Ø"/>
            </a:pPr>
            <a:r>
              <a:rPr lang="en-US" sz="2400" dirty="0" smtClean="0">
                <a:latin typeface="Times New Roman" pitchFamily="18" charset="0"/>
                <a:cs typeface="Times New Roman" pitchFamily="18" charset="0"/>
              </a:rPr>
              <a:t>The water supply must be bacteriologically safe</a:t>
            </a:r>
          </a:p>
          <a:p>
            <a:pPr>
              <a:buFont typeface="Wingdings" pitchFamily="2" charset="2"/>
              <a:buChar char="Ø"/>
            </a:pPr>
            <a:r>
              <a:rPr lang="en-US" sz="2400" dirty="0" smtClean="0">
                <a:latin typeface="Times New Roman" pitchFamily="18" charset="0"/>
                <a:cs typeface="Times New Roman" pitchFamily="18" charset="0"/>
              </a:rPr>
              <a:t>Milk handler must be free from communicable diseases and before milking they must wash their hands and arms</a:t>
            </a:r>
          </a:p>
          <a:p>
            <a:pPr>
              <a:buFont typeface="Wingdings" pitchFamily="2" charset="2"/>
              <a:buChar char="Ø"/>
            </a:pPr>
            <a:r>
              <a:rPr lang="en-US" sz="2400" dirty="0" smtClean="0">
                <a:latin typeface="Times New Roman" pitchFamily="18" charset="0"/>
                <a:cs typeface="Times New Roman" pitchFamily="18" charset="0"/>
              </a:rPr>
              <a:t>Milk should be cooled immediately to below 10 deg. C after its drawn to retard bacterial growth</a:t>
            </a:r>
          </a:p>
          <a:p>
            <a:pPr>
              <a:buFont typeface="Wingdings" pitchFamily="2" charset="2"/>
              <a:buChar char="Ø"/>
            </a:pPr>
            <a:r>
              <a:rPr lang="en-US" sz="2400" dirty="0" smtClean="0">
                <a:latin typeface="Times New Roman" pitchFamily="18" charset="0"/>
                <a:cs typeface="Times New Roman" pitchFamily="18" charset="0"/>
              </a:rPr>
              <a:t>In the production of good quality milk, cleanliness of all containers and equipment in which milk is handled is very important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880032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Methylene Blue Reduction Test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sz="2800" dirty="0" smtClean="0">
                <a:latin typeface="Times New Roman" pitchFamily="18" charset="0"/>
                <a:cs typeface="Times New Roman" pitchFamily="18" charset="0"/>
              </a:rPr>
              <a:t>Indirect method for detection of microorganisms in milk</a:t>
            </a:r>
          </a:p>
          <a:p>
            <a:pPr algn="just">
              <a:buFont typeface="Wingdings" pitchFamily="2" charset="2"/>
              <a:buChar char="Ø"/>
            </a:pPr>
            <a:r>
              <a:rPr lang="en-US" sz="2800" dirty="0" smtClean="0">
                <a:latin typeface="Times New Roman" pitchFamily="18" charset="0"/>
                <a:cs typeface="Times New Roman" pitchFamily="18" charset="0"/>
              </a:rPr>
              <a:t>Carried out on the milk accepted for </a:t>
            </a:r>
            <a:r>
              <a:rPr lang="en-US" sz="2800" dirty="0" err="1" smtClean="0">
                <a:latin typeface="Times New Roman" pitchFamily="18" charset="0"/>
                <a:cs typeface="Times New Roman" pitchFamily="18" charset="0"/>
              </a:rPr>
              <a:t>pastuerization</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u="sng" dirty="0" smtClean="0">
                <a:latin typeface="Times New Roman" pitchFamily="18" charset="0"/>
                <a:cs typeface="Times New Roman" pitchFamily="18" charset="0"/>
              </a:rPr>
              <a:t>Principle</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Bacteriae</a:t>
            </a:r>
            <a:r>
              <a:rPr lang="en-US" sz="2800" dirty="0" smtClean="0">
                <a:latin typeface="Times New Roman" pitchFamily="18" charset="0"/>
                <a:cs typeface="Times New Roman" pitchFamily="18" charset="0"/>
              </a:rPr>
              <a:t> growing in the milk bring about a decrease in the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imparted to milk</a:t>
            </a:r>
            <a:endParaRPr lang="en-US" sz="2800" u="sng" dirty="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Methylene blue is added to 10ml of milk and the sample is held at a uniform temperature of 37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until the blue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has disappeared</a:t>
            </a:r>
          </a:p>
          <a:p>
            <a:pPr algn="just">
              <a:buFont typeface="Wingdings" pitchFamily="2" charset="2"/>
              <a:buChar char="Ø"/>
            </a:pPr>
            <a:r>
              <a:rPr lang="en-US" sz="2800" dirty="0" smtClean="0">
                <a:latin typeface="Times New Roman" pitchFamily="18" charset="0"/>
                <a:cs typeface="Times New Roman" pitchFamily="18" charset="0"/>
              </a:rPr>
              <a:t>The milk which remains blue the longest is considered to be the quality and a scale of grading  different milk samples on the basis of the time </a:t>
            </a:r>
            <a:r>
              <a:rPr lang="en-US" sz="2800" dirty="0" err="1" smtClean="0">
                <a:latin typeface="Times New Roman" pitchFamily="18" charset="0"/>
                <a:cs typeface="Times New Roman" pitchFamily="18" charset="0"/>
              </a:rPr>
              <a:t>reguired</a:t>
            </a:r>
            <a:r>
              <a:rPr lang="en-US" sz="2800" dirty="0" smtClean="0">
                <a:latin typeface="Times New Roman" pitchFamily="18" charset="0"/>
                <a:cs typeface="Times New Roman" pitchFamily="18" charset="0"/>
              </a:rPr>
              <a:t> to reduce a definite quantity of methylene blue has been worked out</a:t>
            </a:r>
          </a:p>
        </p:txBody>
      </p:sp>
    </p:spTree>
    <p:extLst>
      <p:ext uri="{BB962C8B-B14F-4D97-AF65-F5344CB8AC3E}">
        <p14:creationId xmlns:p14="http://schemas.microsoft.com/office/powerpoint/2010/main" xmlns="" val="357594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Pasteurization of Milk</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ctr">
              <a:buNone/>
            </a:pPr>
            <a:r>
              <a:rPr lang="en-US" b="1" u="sng" dirty="0" smtClean="0">
                <a:latin typeface="Times New Roman" pitchFamily="18" charset="0"/>
                <a:cs typeface="Times New Roman" pitchFamily="18" charset="0"/>
              </a:rPr>
              <a:t>Definition</a:t>
            </a:r>
          </a:p>
          <a:p>
            <a:pPr marL="0" indent="0" algn="just">
              <a:buNone/>
            </a:pPr>
            <a:endParaRPr lang="en-US" sz="2800" u="sng"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Heating of milk to such temperatures and for such            periods </a:t>
            </a:r>
            <a:r>
              <a:rPr lang="en-US" sz="2800" dirty="0">
                <a:latin typeface="Times New Roman" pitchFamily="18" charset="0"/>
                <a:cs typeface="Times New Roman" pitchFamily="18" charset="0"/>
              </a:rPr>
              <a:t>of time as are required to destroy </a:t>
            </a:r>
            <a:r>
              <a:rPr lang="en-US" sz="2800" dirty="0" smtClean="0">
                <a:latin typeface="Times New Roman" pitchFamily="18" charset="0"/>
                <a:cs typeface="Times New Roman" pitchFamily="18" charset="0"/>
              </a:rPr>
              <a:t>any pathogens </a:t>
            </a:r>
            <a:r>
              <a:rPr lang="en-US" sz="2800" dirty="0">
                <a:latin typeface="Times New Roman" pitchFamily="18" charset="0"/>
                <a:cs typeface="Times New Roman" pitchFamily="18" charset="0"/>
              </a:rPr>
              <a:t>that may be present while causing </a:t>
            </a:r>
            <a:r>
              <a:rPr lang="en-US" sz="2800" dirty="0" smtClean="0">
                <a:latin typeface="Times New Roman" pitchFamily="18" charset="0"/>
                <a:cs typeface="Times New Roman" pitchFamily="18" charset="0"/>
              </a:rPr>
              <a:t>minimal changes </a:t>
            </a:r>
            <a:r>
              <a:rPr lang="en-US" sz="2800" dirty="0">
                <a:latin typeface="Times New Roman" pitchFamily="18" charset="0"/>
                <a:cs typeface="Times New Roman" pitchFamily="18" charset="0"/>
              </a:rPr>
              <a:t>in the composition, flavour and </a:t>
            </a:r>
            <a:r>
              <a:rPr lang="en-US" sz="2800" dirty="0" smtClean="0">
                <a:latin typeface="Times New Roman" pitchFamily="18" charset="0"/>
                <a:cs typeface="Times New Roman" pitchFamily="18" charset="0"/>
              </a:rPr>
              <a:t>nutritive value.</a:t>
            </a:r>
            <a:endParaRPr lang="en-US" sz="2800" dirty="0">
              <a:latin typeface="Times New Roman" pitchFamily="18" charset="0"/>
              <a:cs typeface="Times New Roman" pitchFamily="18" charset="0"/>
            </a:endParaRPr>
          </a:p>
          <a:p>
            <a:pPr marL="0" indent="0" algn="just">
              <a:spcBef>
                <a:spcPts val="0"/>
              </a:spcBef>
              <a:buNone/>
            </a:pPr>
            <a:endParaRPr lang="en-US" sz="2800" dirty="0">
              <a:latin typeface="Times New Roman" pitchFamily="18" charset="0"/>
              <a:cs typeface="Times New Roman" pitchFamily="18" charset="0"/>
            </a:endParaRPr>
          </a:p>
          <a:p>
            <a:pPr marL="0" indent="0" algn="just">
              <a:spcBef>
                <a:spcPts val="0"/>
              </a:spcBef>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22234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Methods of Pasteurization</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sz="2800" b="1" u="sng" dirty="0" smtClean="0">
                <a:latin typeface="Times New Roman" pitchFamily="18" charset="0"/>
                <a:cs typeface="Times New Roman" pitchFamily="18" charset="0"/>
              </a:rPr>
              <a:t>Holder(Vat) Method</a:t>
            </a: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Milk is kept at 63-66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for at least 30 minutes and then cooled to 5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a:t>
            </a:r>
          </a:p>
          <a:p>
            <a:pPr marL="514350" indent="-514350">
              <a:buAutoNum type="arabicPeriod"/>
            </a:pPr>
            <a:endParaRPr lang="en-US" sz="2800" dirty="0" smtClean="0">
              <a:latin typeface="Times New Roman" pitchFamily="18" charset="0"/>
              <a:cs typeface="Times New Roman" pitchFamily="18" charset="0"/>
            </a:endParaRPr>
          </a:p>
          <a:p>
            <a:pPr marL="514350" indent="-514350" algn="just">
              <a:buAutoNum type="arabicPeriod"/>
            </a:pPr>
            <a:r>
              <a:rPr lang="en-US" sz="2800" b="1" u="sng" dirty="0" smtClean="0">
                <a:latin typeface="Times New Roman" pitchFamily="18" charset="0"/>
                <a:cs typeface="Times New Roman" pitchFamily="18" charset="0"/>
              </a:rPr>
              <a:t>HTST Method</a:t>
            </a:r>
            <a:r>
              <a:rPr lang="en-US" sz="2800"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Milk is rapidly heated to a temperature of nearly 72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and is held at that temperature for not less than 15 seconds and then rapidly cooled to 4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More widely used.</a:t>
            </a:r>
          </a:p>
          <a:p>
            <a:pPr marL="514350" indent="-514350" algn="just">
              <a:buAutoNum type="arabicPeriod"/>
            </a:pPr>
            <a:endParaRPr lang="en-US" sz="2800" b="1" u="sng" dirty="0">
              <a:latin typeface="Times New Roman" pitchFamily="18" charset="0"/>
              <a:cs typeface="Times New Roman" pitchFamily="18" charset="0"/>
            </a:endParaRPr>
          </a:p>
          <a:p>
            <a:pPr marL="514350" indent="-514350" algn="just">
              <a:buAutoNum type="arabicPeriod"/>
            </a:pPr>
            <a:r>
              <a:rPr lang="en-US" sz="2800" b="1" u="sng" dirty="0" smtClean="0">
                <a:latin typeface="Times New Roman" pitchFamily="18" charset="0"/>
                <a:cs typeface="Times New Roman" pitchFamily="18" charset="0"/>
              </a:rPr>
              <a:t>UHT Method</a:t>
            </a: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Milk is rapidly heated usually  in 2 stages(the second stage being under pressure) to 125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for a few seconds only. It is then rapidly cooled and bottled as quickly as possible.</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xmlns="" val="2574091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Tests for Pasteurized Milk</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latin typeface="Times New Roman" pitchFamily="18" charset="0"/>
                <a:cs typeface="Times New Roman" pitchFamily="18" charset="0"/>
              </a:rPr>
              <a:t>Phosphatase Test</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Standard Plate Count(30,000/ml)</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Coliform Count</a:t>
            </a:r>
          </a:p>
          <a:p>
            <a:pPr marL="514350" indent="-514350">
              <a:buAutoNum type="arabicPeriod"/>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8821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1575</Words>
  <Application>Microsoft Office PowerPoint</Application>
  <PresentationFormat>On-screen Show (4:3)</PresentationFormat>
  <Paragraphs>191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vt:lpstr>
      <vt:lpstr>Aim</vt:lpstr>
      <vt:lpstr>Milk Hygiene</vt:lpstr>
      <vt:lpstr>Milkborne Diseases</vt:lpstr>
      <vt:lpstr>Clean and Safe Milk</vt:lpstr>
      <vt:lpstr>Methylene Blue Reduction Test</vt:lpstr>
      <vt:lpstr>Pasteurization of Milk</vt:lpstr>
      <vt:lpstr>Methods of Pasteurization</vt:lpstr>
      <vt:lpstr>Tests for Pasteurized Milk</vt:lpstr>
      <vt:lpstr>Meat Hygiene</vt:lpstr>
      <vt:lpstr>Slaughter Houses</vt:lpstr>
      <vt:lpstr> </vt:lpstr>
      <vt:lpstr>Fish</vt:lpstr>
      <vt:lpstr> </vt:lpstr>
      <vt:lpstr>Sanitation of Eating Places</vt:lpstr>
      <vt:lpstr> </vt:lpstr>
      <vt:lpstr> </vt:lpstr>
      <vt:lpstr>Food Handlers</vt:lpstr>
      <vt:lpstr> </vt:lpstr>
      <vt:lpstr> </vt:lpstr>
      <vt:lpstr> </vt:lpstr>
      <vt:lpstr> </vt:lpstr>
      <vt:lpstr> </vt:lpstr>
      <vt:lpstr> </vt:lpstr>
      <vt:lpstr>Answers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Maharshi Patel</cp:lastModifiedBy>
  <cp:revision>57</cp:revision>
  <dcterms:created xsi:type="dcterms:W3CDTF">2006-08-16T00:00:00Z</dcterms:created>
  <dcterms:modified xsi:type="dcterms:W3CDTF">2021-05-26T13:57:47Z</dcterms:modified>
</cp:coreProperties>
</file>