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78"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8/25/2021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r>
            <a:br>
              <a:rPr lang="en-US" dirty="0" smtClean="0"/>
            </a:br>
            <a:endParaRPr lang="en-US" dirty="0"/>
          </a:p>
        </p:txBody>
      </p:sp>
      <p:sp>
        <p:nvSpPr>
          <p:cNvPr id="3" name="Subtitle 2"/>
          <p:cNvSpPr>
            <a:spLocks noGrp="1"/>
          </p:cNvSpPr>
          <p:nvPr>
            <p:ph type="subTitle" idx="1"/>
          </p:nvPr>
        </p:nvSpPr>
        <p:spPr>
          <a:xfrm>
            <a:off x="304800" y="228600"/>
            <a:ext cx="8382000" cy="6400800"/>
          </a:xfrm>
        </p:spPr>
        <p:txBody>
          <a:bodyPr>
            <a:normAutofit fontScale="40000" lnSpcReduction="20000"/>
          </a:bodyPr>
          <a:lstStyle/>
          <a:p>
            <a:endParaRPr lang="en-US" sz="4800" b="1" dirty="0" smtClean="0">
              <a:solidFill>
                <a:schemeClr val="tx1"/>
              </a:solidFill>
              <a:latin typeface="Times New Roman" pitchFamily="18" charset="0"/>
              <a:cs typeface="Times New Roman" pitchFamily="18" charset="0"/>
            </a:endParaRPr>
          </a:p>
          <a:p>
            <a:endParaRPr lang="en-US" sz="4800" b="1" dirty="0">
              <a:solidFill>
                <a:schemeClr val="tx1"/>
              </a:solidFill>
              <a:latin typeface="Times New Roman" pitchFamily="18" charset="0"/>
              <a:cs typeface="Times New Roman" pitchFamily="18" charset="0"/>
            </a:endParaRPr>
          </a:p>
          <a:p>
            <a:endParaRPr lang="en-US" sz="4800" b="1" dirty="0" smtClean="0">
              <a:solidFill>
                <a:schemeClr val="tx1"/>
              </a:solidFill>
              <a:latin typeface="Times New Roman" pitchFamily="18" charset="0"/>
              <a:cs typeface="Times New Roman" pitchFamily="18" charset="0"/>
            </a:endParaRPr>
          </a:p>
          <a:p>
            <a:endParaRPr lang="en-US" sz="4800" b="1" dirty="0">
              <a:solidFill>
                <a:schemeClr val="tx1"/>
              </a:solidFill>
              <a:latin typeface="Times New Roman" pitchFamily="18" charset="0"/>
              <a:cs typeface="Times New Roman" pitchFamily="18" charset="0"/>
            </a:endParaRPr>
          </a:p>
          <a:p>
            <a:endParaRPr lang="en-US" sz="4800" b="1" dirty="0" smtClean="0">
              <a:solidFill>
                <a:schemeClr val="tx1"/>
              </a:solidFill>
              <a:latin typeface="Times New Roman" pitchFamily="18" charset="0"/>
              <a:cs typeface="Times New Roman" pitchFamily="18" charset="0"/>
            </a:endParaRPr>
          </a:p>
          <a:p>
            <a:r>
              <a:rPr lang="en-US" sz="9300" b="1" dirty="0" smtClean="0">
                <a:solidFill>
                  <a:schemeClr val="tx1"/>
                </a:solidFill>
                <a:latin typeface="Times New Roman" pitchFamily="18" charset="0"/>
                <a:cs typeface="Times New Roman" pitchFamily="18" charset="0"/>
              </a:rPr>
              <a:t>Nutrition and Disease </a:t>
            </a:r>
            <a:endParaRPr lang="en-US" sz="9300" b="1" dirty="0">
              <a:solidFill>
                <a:schemeClr val="tx1"/>
              </a:solidFill>
              <a:latin typeface="Times New Roman" pitchFamily="18" charset="0"/>
              <a:cs typeface="Times New Roman" pitchFamily="18" charset="0"/>
            </a:endParaRPr>
          </a:p>
          <a:p>
            <a:endParaRPr lang="en-US" b="1" dirty="0">
              <a:solidFill>
                <a:schemeClr val="tx1"/>
              </a:solidFill>
              <a:latin typeface="Times New Roman" pitchFamily="18" charset="0"/>
              <a:cs typeface="Times New Roman" pitchFamily="18" charset="0"/>
            </a:endParaRPr>
          </a:p>
          <a:p>
            <a:endParaRPr lang="en-US" dirty="0">
              <a:solidFill>
                <a:schemeClr val="tx1"/>
              </a:solidFill>
              <a:latin typeface="Times New Roman" pitchFamily="18" charset="0"/>
              <a:cs typeface="Times New Roman" pitchFamily="18" charset="0"/>
            </a:endParaRPr>
          </a:p>
          <a:p>
            <a:endParaRPr lang="en-US" dirty="0">
              <a:solidFill>
                <a:schemeClr val="tx1"/>
              </a:solidFill>
              <a:latin typeface="Times New Roman" pitchFamily="18" charset="0"/>
              <a:cs typeface="Times New Roman" pitchFamily="18" charset="0"/>
            </a:endParaRPr>
          </a:p>
          <a:p>
            <a:endParaRPr lang="en-US" dirty="0">
              <a:solidFill>
                <a:schemeClr val="tx1"/>
              </a:solidFill>
              <a:latin typeface="Times New Roman" pitchFamily="18" charset="0"/>
              <a:cs typeface="Times New Roman" pitchFamily="18" charset="0"/>
            </a:endParaRPr>
          </a:p>
          <a:p>
            <a:pPr algn="r">
              <a:spcBef>
                <a:spcPts val="0"/>
              </a:spcBef>
            </a:pPr>
            <a:endParaRPr lang="en-US" b="1" dirty="0" smtClean="0">
              <a:solidFill>
                <a:schemeClr val="tx1"/>
              </a:solidFill>
              <a:latin typeface="Times New Roman" pitchFamily="18" charset="0"/>
              <a:cs typeface="Times New Roman" pitchFamily="18" charset="0"/>
            </a:endParaRPr>
          </a:p>
          <a:p>
            <a:pPr algn="r">
              <a:spcBef>
                <a:spcPts val="0"/>
              </a:spcBef>
            </a:pPr>
            <a:endParaRPr lang="en-US" b="1" dirty="0">
              <a:solidFill>
                <a:schemeClr val="tx1"/>
              </a:solidFill>
              <a:latin typeface="Times New Roman" pitchFamily="18" charset="0"/>
              <a:cs typeface="Times New Roman" pitchFamily="18" charset="0"/>
            </a:endParaRPr>
          </a:p>
          <a:p>
            <a:pPr algn="r">
              <a:spcBef>
                <a:spcPts val="0"/>
              </a:spcBef>
            </a:pPr>
            <a:endParaRPr lang="en-US" b="1" dirty="0" smtClean="0">
              <a:solidFill>
                <a:schemeClr val="tx1"/>
              </a:solidFill>
              <a:latin typeface="Times New Roman" pitchFamily="18" charset="0"/>
              <a:cs typeface="Times New Roman" pitchFamily="18" charset="0"/>
            </a:endParaRPr>
          </a:p>
          <a:p>
            <a:pPr algn="r">
              <a:spcBef>
                <a:spcPts val="0"/>
              </a:spcBef>
            </a:pPr>
            <a:endParaRPr lang="en-US" sz="3800" b="1" dirty="0" smtClean="0">
              <a:solidFill>
                <a:schemeClr val="tx1"/>
              </a:solidFill>
              <a:latin typeface="Times New Roman" pitchFamily="18" charset="0"/>
              <a:cs typeface="Times New Roman" pitchFamily="18" charset="0"/>
            </a:endParaRPr>
          </a:p>
          <a:p>
            <a:pPr algn="r">
              <a:spcBef>
                <a:spcPts val="0"/>
              </a:spcBef>
            </a:pPr>
            <a:endParaRPr lang="en-US" sz="3800" b="1" dirty="0" smtClean="0">
              <a:solidFill>
                <a:schemeClr val="tx1"/>
              </a:solidFill>
              <a:latin typeface="Times New Roman" pitchFamily="18" charset="0"/>
              <a:cs typeface="Times New Roman" pitchFamily="18" charset="0"/>
            </a:endParaRPr>
          </a:p>
          <a:p>
            <a:pPr algn="r">
              <a:spcBef>
                <a:spcPts val="0"/>
              </a:spcBef>
            </a:pPr>
            <a:endParaRPr lang="en-US" sz="3800" b="1" dirty="0">
              <a:solidFill>
                <a:schemeClr val="tx1"/>
              </a:solidFill>
              <a:latin typeface="Times New Roman" pitchFamily="18" charset="0"/>
              <a:cs typeface="Times New Roman" pitchFamily="18" charset="0"/>
            </a:endParaRPr>
          </a:p>
          <a:p>
            <a:pPr algn="r">
              <a:spcBef>
                <a:spcPts val="0"/>
              </a:spcBef>
            </a:pPr>
            <a:endParaRPr lang="en-US" sz="3800" b="1" dirty="0" smtClean="0">
              <a:solidFill>
                <a:schemeClr val="tx1"/>
              </a:solidFill>
              <a:latin typeface="Times New Roman" pitchFamily="18" charset="0"/>
              <a:cs typeface="Times New Roman" pitchFamily="18" charset="0"/>
            </a:endParaRPr>
          </a:p>
          <a:p>
            <a:pPr algn="r">
              <a:spcBef>
                <a:spcPts val="0"/>
              </a:spcBef>
            </a:pPr>
            <a:endParaRPr lang="en-US" sz="6000" b="1" dirty="0" smtClean="0">
              <a:solidFill>
                <a:schemeClr val="tx1"/>
              </a:solidFill>
              <a:latin typeface="Times New Roman" pitchFamily="18" charset="0"/>
              <a:cs typeface="Times New Roman" pitchFamily="18" charset="0"/>
            </a:endParaRPr>
          </a:p>
          <a:p>
            <a:pPr algn="r">
              <a:spcBef>
                <a:spcPts val="0"/>
              </a:spcBef>
            </a:pPr>
            <a:endParaRPr lang="en-US" sz="6000" b="1" dirty="0">
              <a:solidFill>
                <a:schemeClr val="tx1"/>
              </a:solidFill>
              <a:latin typeface="Times New Roman" pitchFamily="18" charset="0"/>
              <a:cs typeface="Times New Roman" pitchFamily="18" charset="0"/>
            </a:endParaRPr>
          </a:p>
          <a:p>
            <a:pPr algn="r">
              <a:spcBef>
                <a:spcPts val="0"/>
              </a:spcBef>
            </a:pPr>
            <a:r>
              <a:rPr lang="en-US" sz="6000" b="1" dirty="0" smtClean="0">
                <a:solidFill>
                  <a:schemeClr val="tx1"/>
                </a:solidFill>
                <a:latin typeface="Times New Roman" pitchFamily="18" charset="0"/>
                <a:cs typeface="Times New Roman" pitchFamily="18" charset="0"/>
              </a:rPr>
              <a:t>Dr </a:t>
            </a:r>
            <a:r>
              <a:rPr lang="en-US" sz="6000" b="1" dirty="0" err="1">
                <a:solidFill>
                  <a:schemeClr val="tx1"/>
                </a:solidFill>
                <a:latin typeface="Times New Roman" pitchFamily="18" charset="0"/>
                <a:cs typeface="Times New Roman" pitchFamily="18" charset="0"/>
              </a:rPr>
              <a:t>Maharshi</a:t>
            </a:r>
            <a:r>
              <a:rPr lang="en-US" sz="6000" b="1" dirty="0">
                <a:solidFill>
                  <a:schemeClr val="tx1"/>
                </a:solidFill>
                <a:latin typeface="Times New Roman" pitchFamily="18" charset="0"/>
                <a:cs typeface="Times New Roman" pitchFamily="18" charset="0"/>
              </a:rPr>
              <a:t> </a:t>
            </a:r>
            <a:r>
              <a:rPr lang="en-US" sz="6000" b="1" dirty="0" smtClean="0">
                <a:solidFill>
                  <a:schemeClr val="tx1"/>
                </a:solidFill>
                <a:latin typeface="Times New Roman" pitchFamily="18" charset="0"/>
                <a:cs typeface="Times New Roman" pitchFamily="18" charset="0"/>
              </a:rPr>
              <a:t>Patel </a:t>
            </a:r>
            <a:endParaRPr lang="en-US" sz="6000" b="1" dirty="0">
              <a:solidFill>
                <a:schemeClr val="tx1"/>
              </a:solidFill>
              <a:latin typeface="Times New Roman" pitchFamily="18" charset="0"/>
              <a:cs typeface="Times New Roman" pitchFamily="18" charset="0"/>
            </a:endParaRPr>
          </a:p>
          <a:p>
            <a:pPr algn="r">
              <a:spcBef>
                <a:spcPts val="0"/>
              </a:spcBef>
            </a:pPr>
            <a:r>
              <a:rPr lang="en-US" sz="6000" b="1" dirty="0" smtClean="0">
                <a:solidFill>
                  <a:schemeClr val="tx1"/>
                </a:solidFill>
                <a:latin typeface="Times New Roman" pitchFamily="18" charset="0"/>
                <a:cs typeface="Times New Roman" pitchFamily="18" charset="0"/>
              </a:rPr>
              <a:t>Associate </a:t>
            </a:r>
            <a:r>
              <a:rPr lang="en-US" sz="6000" b="1" dirty="0">
                <a:solidFill>
                  <a:schemeClr val="tx1"/>
                </a:solidFill>
                <a:latin typeface="Times New Roman" pitchFamily="18" charset="0"/>
                <a:cs typeface="Times New Roman" pitchFamily="18" charset="0"/>
              </a:rPr>
              <a:t>Professor </a:t>
            </a:r>
          </a:p>
          <a:p>
            <a:pPr algn="r">
              <a:spcBef>
                <a:spcPts val="0"/>
              </a:spcBef>
            </a:pPr>
            <a:r>
              <a:rPr lang="en-US" sz="6000" b="1" dirty="0">
                <a:solidFill>
                  <a:schemeClr val="tx1"/>
                </a:solidFill>
                <a:latin typeface="Times New Roman" pitchFamily="18" charset="0"/>
                <a:cs typeface="Times New Roman" pitchFamily="18" charset="0"/>
              </a:rPr>
              <a:t>Department of Community Medicine</a:t>
            </a:r>
          </a:p>
          <a:p>
            <a:pPr algn="r">
              <a:spcBef>
                <a:spcPts val="0"/>
              </a:spcBef>
            </a:pPr>
            <a:r>
              <a:rPr lang="en-US" sz="6000" b="1" dirty="0">
                <a:solidFill>
                  <a:schemeClr val="tx1"/>
                </a:solidFill>
                <a:latin typeface="Times New Roman" pitchFamily="18" charset="0"/>
                <a:cs typeface="Times New Roman" pitchFamily="18" charset="0"/>
              </a:rPr>
              <a:t>SBKS MI RC Piparia </a:t>
            </a:r>
          </a:p>
          <a:p>
            <a:endParaRPr lang="en-US" sz="6000" dirty="0"/>
          </a:p>
        </p:txBody>
      </p:sp>
    </p:spTree>
    <p:extLst>
      <p:ext uri="{BB962C8B-B14F-4D97-AF65-F5344CB8AC3E}">
        <p14:creationId xmlns="" xmlns:p14="http://schemas.microsoft.com/office/powerpoint/2010/main" val="15539570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latin typeface="Times New Roman" pitchFamily="18" charset="0"/>
                <a:cs typeface="Times New Roman" pitchFamily="18" charset="0"/>
              </a:rPr>
              <a:t>Carbohydrate</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Font typeface="Wingdings" pitchFamily="2" charset="2"/>
              <a:buChar char="Ø"/>
            </a:pPr>
            <a:r>
              <a:rPr lang="en-US" sz="2400" dirty="0">
                <a:latin typeface="Times New Roman" pitchFamily="18" charset="0"/>
                <a:cs typeface="Times New Roman" pitchFamily="18" charset="0"/>
              </a:rPr>
              <a:t>Coronary heart disease rates are lowest in populations eating high carbohydrate diets.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Support </a:t>
            </a:r>
            <a:r>
              <a:rPr lang="en-US" sz="2400" dirty="0">
                <a:latin typeface="Times New Roman" pitchFamily="18" charset="0"/>
                <a:cs typeface="Times New Roman" pitchFamily="18" charset="0"/>
              </a:rPr>
              <a:t>for the hypothesis that consumption of complex carbohydrates may decrease the risk of CHD comes from historical trends of food consumption patterns and mortality rates in US.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is generally recognized that such mortality rates were quite low until about 1920.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After </a:t>
            </a:r>
            <a:r>
              <a:rPr lang="en-US" sz="2400" dirty="0">
                <a:latin typeface="Times New Roman" pitchFamily="18" charset="0"/>
                <a:cs typeface="Times New Roman" pitchFamily="18" charset="0"/>
              </a:rPr>
              <a:t>1920 there was a steady increase in the mortality rate until 1968 when a decline </a:t>
            </a:r>
            <a:r>
              <a:rPr lang="en-US" sz="2400" dirty="0" smtClean="0">
                <a:latin typeface="Times New Roman" pitchFamily="18" charset="0"/>
                <a:cs typeface="Times New Roman" pitchFamily="18" charset="0"/>
              </a:rPr>
              <a:t>began. </a:t>
            </a:r>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14647727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latin typeface="Times New Roman" pitchFamily="18" charset="0"/>
                <a:cs typeface="Times New Roman" pitchFamily="18" charset="0"/>
              </a:rPr>
              <a:t>Salt</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Font typeface="Wingdings" pitchFamily="2" charset="2"/>
              <a:buChar char="Ø"/>
            </a:pPr>
            <a:r>
              <a:rPr lang="en-US" sz="2400" dirty="0">
                <a:latin typeface="Times New Roman" pitchFamily="18" charset="0"/>
                <a:cs typeface="Times New Roman" pitchFamily="18" charset="0"/>
              </a:rPr>
              <a:t>There are good and consistent correlations between dietary sodium intake and the incidence of hypertension.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Thus </a:t>
            </a:r>
            <a:r>
              <a:rPr lang="en-US" sz="2400" dirty="0">
                <a:latin typeface="Times New Roman" pitchFamily="18" charset="0"/>
                <a:cs typeface="Times New Roman" pitchFamily="18" charset="0"/>
              </a:rPr>
              <a:t>the </a:t>
            </a:r>
            <a:r>
              <a:rPr lang="en-US" sz="2400" dirty="0" smtClean="0">
                <a:latin typeface="Times New Roman" pitchFamily="18" charset="0"/>
                <a:cs typeface="Times New Roman" pitchFamily="18" charset="0"/>
              </a:rPr>
              <a:t>highest </a:t>
            </a:r>
            <a:r>
              <a:rPr lang="en-US" sz="2400" dirty="0">
                <a:latin typeface="Times New Roman" pitchFamily="18" charset="0"/>
                <a:cs typeface="Times New Roman" pitchFamily="18" charset="0"/>
              </a:rPr>
              <a:t>incidence of hypertension is found in north Japan where the sodium intake is above 400 </a:t>
            </a:r>
            <a:r>
              <a:rPr lang="en-US" sz="2400" dirty="0" err="1">
                <a:latin typeface="Times New Roman" pitchFamily="18" charset="0"/>
                <a:cs typeface="Times New Roman" pitchFamily="18" charset="0"/>
              </a:rPr>
              <a:t>mmol</a:t>
            </a:r>
            <a:r>
              <a:rPr lang="en-US" sz="2400" dirty="0">
                <a:latin typeface="Times New Roman" pitchFamily="18" charset="0"/>
                <a:cs typeface="Times New Roman" pitchFamily="18" charset="0"/>
              </a:rPr>
              <a:t>/day, while primitive societies ingesting less than 60 </a:t>
            </a:r>
            <a:r>
              <a:rPr lang="en-US" sz="2400" dirty="0" err="1">
                <a:latin typeface="Times New Roman" pitchFamily="18" charset="0"/>
                <a:cs typeface="Times New Roman" pitchFamily="18" charset="0"/>
              </a:rPr>
              <a:t>mmol</a:t>
            </a:r>
            <a:r>
              <a:rPr lang="en-US" sz="2400" dirty="0">
                <a:latin typeface="Times New Roman" pitchFamily="18" charset="0"/>
                <a:cs typeface="Times New Roman" pitchFamily="18" charset="0"/>
              </a:rPr>
              <a:t>/day have virtually no hypertension.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Susceptible </a:t>
            </a:r>
            <a:r>
              <a:rPr lang="en-US" sz="2400" dirty="0">
                <a:latin typeface="Times New Roman" pitchFamily="18" charset="0"/>
                <a:cs typeface="Times New Roman" pitchFamily="18" charset="0"/>
              </a:rPr>
              <a:t>individuals in primitive populations who change from low to high intake of sodium have been found to develop hypertension</a:t>
            </a:r>
            <a:r>
              <a:rPr lang="en-US" sz="2400" dirty="0" smtClean="0">
                <a:latin typeface="Times New Roman" pitchFamily="18" charset="0"/>
                <a:cs typeface="Times New Roman" pitchFamily="18" charset="0"/>
              </a:rPr>
              <a:t>.</a:t>
            </a:r>
          </a:p>
          <a:p>
            <a:pPr algn="just">
              <a:buFont typeface="Wingdings" pitchFamily="2" charset="2"/>
              <a:buChar char="Ø"/>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Hypertension can be successfully treated with a drastically low sodium diet (less than 10 </a:t>
            </a:r>
            <a:r>
              <a:rPr lang="en-US" sz="2400" dirty="0" err="1" smtClean="0">
                <a:latin typeface="Times New Roman" pitchFamily="18" charset="0"/>
                <a:cs typeface="Times New Roman" pitchFamily="18" charset="0"/>
              </a:rPr>
              <a:t>mmol</a:t>
            </a:r>
            <a:r>
              <a:rPr lang="en-US" sz="2400" dirty="0" smtClean="0">
                <a:latin typeface="Times New Roman" pitchFamily="18" charset="0"/>
                <a:cs typeface="Times New Roman" pitchFamily="18" charset="0"/>
              </a:rPr>
              <a:t>/day). </a:t>
            </a:r>
            <a:endParaRPr lang="en-US" sz="2400" dirty="0">
              <a:latin typeface="Times New Roman" pitchFamily="18" charset="0"/>
              <a:cs typeface="Times New Roman" pitchFamily="18" charset="0"/>
            </a:endParaRPr>
          </a:p>
          <a:p>
            <a:pPr algn="just">
              <a:buFont typeface="Wingdings" pitchFamily="2" charset="2"/>
              <a:buChar char="Ø"/>
            </a:pPr>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7954415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latin typeface="Times New Roman" pitchFamily="18" charset="0"/>
                <a:cs typeface="Times New Roman" pitchFamily="18" charset="0"/>
              </a:rPr>
              <a:t>Diabetes</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181600"/>
          </a:xfrm>
        </p:spPr>
        <p:txBody>
          <a:bodyPr>
            <a:normAutofit fontScale="85000" lnSpcReduction="10000"/>
          </a:bodyPr>
          <a:lstStyle/>
          <a:p>
            <a:pPr algn="just">
              <a:buFont typeface="Wingdings" pitchFamily="2" charset="2"/>
              <a:buChar char="Ø"/>
            </a:pPr>
            <a:r>
              <a:rPr lang="en-US" sz="2800" dirty="0">
                <a:latin typeface="Times New Roman" pitchFamily="18" charset="0"/>
                <a:cs typeface="Times New Roman" pitchFamily="18" charset="0"/>
              </a:rPr>
              <a:t>In a diabetic, there is impaired metabolism of glucose in the body, which leads to excess of glucose in blood and urine</a:t>
            </a:r>
            <a:r>
              <a:rPr lang="en-US" sz="2800" dirty="0" smtClean="0">
                <a:latin typeface="Times New Roman" pitchFamily="18" charset="0"/>
                <a:cs typeface="Times New Roman" pitchFamily="18" charset="0"/>
              </a:rPr>
              <a:t>.</a:t>
            </a:r>
          </a:p>
          <a:p>
            <a:pPr algn="just">
              <a:buFont typeface="Wingdings" pitchFamily="2" charset="2"/>
              <a:buChar char="Ø"/>
            </a:pP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Insulin helps in checking and maintaining the level of glucose in blood. </a:t>
            </a:r>
            <a:endParaRPr lang="en-US" sz="2800" dirty="0" smtClean="0">
              <a:latin typeface="Times New Roman" pitchFamily="18" charset="0"/>
              <a:cs typeface="Times New Roman" pitchFamily="18" charset="0"/>
            </a:endParaRPr>
          </a:p>
          <a:p>
            <a:pPr algn="just">
              <a:buFont typeface="Wingdings" pitchFamily="2" charset="2"/>
              <a:buChar char="Ø"/>
            </a:pPr>
            <a:r>
              <a:rPr lang="en-US" sz="2800" dirty="0" smtClean="0">
                <a:latin typeface="Times New Roman" pitchFamily="18" charset="0"/>
                <a:cs typeface="Times New Roman" pitchFamily="18" charset="0"/>
              </a:rPr>
              <a:t>Insulin </a:t>
            </a:r>
            <a:r>
              <a:rPr lang="en-US" sz="2800" dirty="0">
                <a:latin typeface="Times New Roman" pitchFamily="18" charset="0"/>
                <a:cs typeface="Times New Roman" pitchFamily="18" charset="0"/>
              </a:rPr>
              <a:t>deficiency leads to accelerated utilization of energy reserves from fat stores. </a:t>
            </a:r>
            <a:endParaRPr lang="en-US" sz="2800" dirty="0" smtClean="0">
              <a:latin typeface="Times New Roman" pitchFamily="18" charset="0"/>
              <a:cs typeface="Times New Roman" pitchFamily="18" charset="0"/>
            </a:endParaRPr>
          </a:p>
          <a:p>
            <a:pPr algn="just">
              <a:buFont typeface="Wingdings" pitchFamily="2" charset="2"/>
              <a:buChar char="Ø"/>
            </a:pP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fatty acids are oxidized by liver to ketone bodies. Excess of ketone bodies leads to their accumulation in urine. </a:t>
            </a:r>
            <a:endParaRPr lang="en-US" sz="2800" dirty="0" smtClean="0">
              <a:latin typeface="Times New Roman" pitchFamily="18" charset="0"/>
              <a:cs typeface="Times New Roman" pitchFamily="18" charset="0"/>
            </a:endParaRPr>
          </a:p>
          <a:p>
            <a:pPr algn="just">
              <a:buFont typeface="Wingdings" pitchFamily="2" charset="2"/>
              <a:buChar char="Ø"/>
            </a:pPr>
            <a:r>
              <a:rPr lang="en-US" sz="2800" dirty="0" smtClean="0">
                <a:latin typeface="Times New Roman" pitchFamily="18" charset="0"/>
                <a:cs typeface="Times New Roman" pitchFamily="18" charset="0"/>
              </a:rPr>
              <a:t>This </a:t>
            </a:r>
            <a:r>
              <a:rPr lang="en-US" sz="2800" dirty="0">
                <a:latin typeface="Times New Roman" pitchFamily="18" charset="0"/>
                <a:cs typeface="Times New Roman" pitchFamily="18" charset="0"/>
              </a:rPr>
              <a:t>condition is known as ketoacidosis and can result in diabetic coma</a:t>
            </a:r>
            <a:r>
              <a:rPr lang="en-US" sz="2800" dirty="0" smtClean="0">
                <a:latin typeface="Times New Roman" pitchFamily="18" charset="0"/>
                <a:cs typeface="Times New Roman" pitchFamily="18" charset="0"/>
              </a:rPr>
              <a:t>.</a:t>
            </a:r>
          </a:p>
          <a:p>
            <a:pPr algn="just">
              <a:buFont typeface="Wingdings" pitchFamily="2" charset="2"/>
              <a:buChar char="Ø"/>
            </a:pP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Due to insulin deficiency excess of fatty acids are converted to triglycerides. </a:t>
            </a:r>
            <a:endParaRPr lang="en-US" sz="2800" dirty="0" smtClean="0">
              <a:latin typeface="Times New Roman" pitchFamily="18" charset="0"/>
              <a:cs typeface="Times New Roman" pitchFamily="18" charset="0"/>
            </a:endParaRPr>
          </a:p>
          <a:p>
            <a:pPr algn="just">
              <a:buFont typeface="Wingdings" pitchFamily="2" charset="2"/>
              <a:buChar char="Ø"/>
            </a:pPr>
            <a:r>
              <a:rPr lang="en-US" sz="2800" dirty="0" smtClean="0">
                <a:latin typeface="Times New Roman" pitchFamily="18" charset="0"/>
                <a:cs typeface="Times New Roman" pitchFamily="18" charset="0"/>
              </a:rPr>
              <a:t>In </a:t>
            </a:r>
            <a:r>
              <a:rPr lang="en-US" sz="2800" dirty="0">
                <a:latin typeface="Times New Roman" pitchFamily="18" charset="0"/>
                <a:cs typeface="Times New Roman" pitchFamily="18" charset="0"/>
              </a:rPr>
              <a:t>diabetes these accumulate in the blood. </a:t>
            </a:r>
            <a:endParaRPr lang="en-US" sz="2800"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558727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152400"/>
            <a:ext cx="8229600" cy="5973763"/>
          </a:xfrm>
        </p:spPr>
        <p:txBody>
          <a:bodyPr>
            <a:normAutofit lnSpcReduction="10000"/>
          </a:bodyPr>
          <a:lstStyle/>
          <a:p>
            <a:pPr algn="just">
              <a:buFont typeface="Wingdings" pitchFamily="2" charset="2"/>
              <a:buChar char="Ø"/>
            </a:pPr>
            <a:r>
              <a:rPr lang="en-US" sz="2400" dirty="0">
                <a:latin typeface="Times New Roman" pitchFamily="18" charset="0"/>
                <a:cs typeface="Times New Roman" pitchFamily="18" charset="0"/>
              </a:rPr>
              <a:t>Studies in England showed that diabetics ate an average 1000 kcal per day more than non-diabetics</a:t>
            </a:r>
            <a:r>
              <a:rPr lang="en-US" sz="2400" dirty="0" smtClean="0">
                <a:latin typeface="Times New Roman" pitchFamily="18" charset="0"/>
                <a:cs typeface="Times New Roman" pitchFamily="18" charset="0"/>
              </a:rPr>
              <a:t>.</a:t>
            </a:r>
          </a:p>
          <a:p>
            <a:pPr marL="0" indent="0" algn="just">
              <a:buNone/>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It was also found that most diabetics were in non-manual occupations than non-diabetics</a:t>
            </a:r>
            <a:r>
              <a:rPr lang="en-US" sz="2400" dirty="0" smtClean="0">
                <a:latin typeface="Times New Roman" pitchFamily="18" charset="0"/>
                <a:cs typeface="Times New Roman" pitchFamily="18" charset="0"/>
              </a:rPr>
              <a:t>.</a:t>
            </a:r>
          </a:p>
          <a:p>
            <a:pPr marL="0" indent="0" algn="just">
              <a:buNone/>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a:t>
            </a:r>
            <a:r>
              <a:rPr lang="en-US" sz="2400" dirty="0" smtClean="0">
                <a:latin typeface="Times New Roman" pitchFamily="18" charset="0"/>
                <a:cs typeface="Times New Roman" pitchFamily="18" charset="0"/>
              </a:rPr>
              <a:t>he </a:t>
            </a:r>
            <a:r>
              <a:rPr lang="en-US" sz="2400" dirty="0">
                <a:latin typeface="Times New Roman" pitchFamily="18" charset="0"/>
                <a:cs typeface="Times New Roman" pitchFamily="18" charset="0"/>
              </a:rPr>
              <a:t>diet of diabetics did not appear to differ in any marked way from that of non-diabetics, except in quantity. </a:t>
            </a:r>
            <a:endParaRPr lang="en-US" sz="2400" dirty="0" smtClean="0">
              <a:latin typeface="Times New Roman" pitchFamily="18" charset="0"/>
              <a:cs typeface="Times New Roman" pitchFamily="18" charset="0"/>
            </a:endParaRPr>
          </a:p>
          <a:p>
            <a:pPr marL="0" indent="0" algn="just">
              <a:buNone/>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There </a:t>
            </a:r>
            <a:r>
              <a:rPr lang="en-US" sz="2400" dirty="0">
                <a:latin typeface="Times New Roman" pitchFamily="18" charset="0"/>
                <a:cs typeface="Times New Roman" pitchFamily="18" charset="0"/>
              </a:rPr>
              <a:t>is no sound evidence that any specific dietary factor is </a:t>
            </a:r>
            <a:r>
              <a:rPr lang="en-US" sz="2400" dirty="0" err="1">
                <a:latin typeface="Times New Roman" pitchFamily="18" charset="0"/>
                <a:cs typeface="Times New Roman" pitchFamily="18" charset="0"/>
              </a:rPr>
              <a:t>diabetogenic</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marL="0" indent="0" algn="just">
              <a:buNone/>
            </a:pPr>
            <a:endParaRPr lang="en-US" sz="2400" dirty="0">
              <a:latin typeface="Times New Roman" pitchFamily="18" charset="0"/>
              <a:cs typeface="Times New Roman" pitchFamily="18" charset="0"/>
            </a:endParaRPr>
          </a:p>
          <a:p>
            <a:pPr algn="just">
              <a:buFont typeface="Wingdings" pitchFamily="2" charset="2"/>
              <a:buChar char="Ø"/>
            </a:pPr>
            <a:r>
              <a:rPr lang="en-US" sz="2400" dirty="0">
                <a:latin typeface="Times New Roman" pitchFamily="18" charset="0"/>
                <a:cs typeface="Times New Roman" pitchFamily="18" charset="0"/>
              </a:rPr>
              <a:t>Excessive consumption of alcohol can increase the risk of diabetes by damaging the pancreas and liver and by promoting obesity. </a:t>
            </a:r>
          </a:p>
        </p:txBody>
      </p:sp>
    </p:spTree>
    <p:extLst>
      <p:ext uri="{BB962C8B-B14F-4D97-AF65-F5344CB8AC3E}">
        <p14:creationId xmlns="" xmlns:p14="http://schemas.microsoft.com/office/powerpoint/2010/main" val="33525234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latin typeface="Times New Roman" pitchFamily="18" charset="0"/>
                <a:cs typeface="Times New Roman" pitchFamily="18" charset="0"/>
              </a:rPr>
              <a:t>Obesity</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Font typeface="Wingdings" pitchFamily="2" charset="2"/>
              <a:buChar char="Ø"/>
            </a:pPr>
            <a:r>
              <a:rPr lang="en-US" sz="2400" dirty="0">
                <a:latin typeface="Times New Roman" pitchFamily="18" charset="0"/>
                <a:cs typeface="Times New Roman" pitchFamily="18" charset="0"/>
              </a:rPr>
              <a:t>In richer countries and in some developing countries, obesity is a health problem.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connection between severe obesity and premature death from diabetes, hypertension and CHD is well </a:t>
            </a:r>
            <a:r>
              <a:rPr lang="en-US" sz="2400" dirty="0" smtClean="0">
                <a:latin typeface="Times New Roman" pitchFamily="18" charset="0"/>
                <a:cs typeface="Times New Roman" pitchFamily="18" charset="0"/>
              </a:rPr>
              <a:t>established.</a:t>
            </a:r>
          </a:p>
          <a:p>
            <a:pPr algn="just">
              <a:buFont typeface="Wingdings" pitchFamily="2" charset="2"/>
              <a:buChar char="Ø"/>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basic cause of obesity is </a:t>
            </a:r>
            <a:r>
              <a:rPr lang="en-US" sz="2400" dirty="0" err="1">
                <a:latin typeface="Times New Roman" pitchFamily="18" charset="0"/>
                <a:cs typeface="Times New Roman" pitchFamily="18" charset="0"/>
              </a:rPr>
              <a:t>overnutrition</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A </a:t>
            </a:r>
            <a:r>
              <a:rPr lang="en-US" sz="2400" dirty="0">
                <a:latin typeface="Times New Roman" pitchFamily="18" charset="0"/>
                <a:cs typeface="Times New Roman" pitchFamily="18" charset="0"/>
              </a:rPr>
              <a:t>diet containing more energy than needed may lead to prolonged post-prandial </a:t>
            </a:r>
            <a:r>
              <a:rPr lang="en-US" sz="2400" dirty="0" err="1">
                <a:latin typeface="Times New Roman" pitchFamily="18" charset="0"/>
                <a:cs typeface="Times New Roman" pitchFamily="18" charset="0"/>
              </a:rPr>
              <a:t>hyperlipidaemia</a:t>
            </a:r>
            <a:r>
              <a:rPr lang="en-US" sz="2400" dirty="0">
                <a:latin typeface="Times New Roman" pitchFamily="18" charset="0"/>
                <a:cs typeface="Times New Roman" pitchFamily="18" charset="0"/>
              </a:rPr>
              <a:t> and to deposition of triglycerides in adipose tissue resulting in </a:t>
            </a:r>
            <a:r>
              <a:rPr lang="en-US" sz="2400" dirty="0" smtClean="0">
                <a:latin typeface="Times New Roman" pitchFamily="18" charset="0"/>
                <a:cs typeface="Times New Roman" pitchFamily="18" charset="0"/>
              </a:rPr>
              <a:t>obesity. </a:t>
            </a:r>
          </a:p>
          <a:p>
            <a:pPr algn="just">
              <a:buFont typeface="Wingdings" pitchFamily="2" charset="2"/>
              <a:buChar char="Ø"/>
            </a:pPr>
            <a:r>
              <a:rPr lang="en-US" sz="2400" dirty="0">
                <a:latin typeface="Times New Roman" pitchFamily="18" charset="0"/>
                <a:cs typeface="Times New Roman" pitchFamily="18" charset="0"/>
              </a:rPr>
              <a:t>It is known that a relative insulin resistance takes place in obesity in peripheral tissues, mainly adipose tissues, while the insulin secretion is normal or increased. </a:t>
            </a:r>
          </a:p>
          <a:p>
            <a:pPr marL="0" indent="0">
              <a:buNone/>
            </a:pPr>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3784215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04800"/>
            <a:ext cx="8229600" cy="5821363"/>
          </a:xfrm>
        </p:spPr>
        <p:txBody>
          <a:bodyPr>
            <a:normAutofit/>
          </a:bodyPr>
          <a:lstStyle/>
          <a:p>
            <a:pPr algn="just">
              <a:buFont typeface="Wingdings" pitchFamily="2" charset="2"/>
              <a:buChar char="Ø"/>
            </a:pPr>
            <a:r>
              <a:rPr lang="en-US" sz="2400" dirty="0">
                <a:latin typeface="Times New Roman" pitchFamily="18" charset="0"/>
                <a:cs typeface="Times New Roman" pitchFamily="18" charset="0"/>
              </a:rPr>
              <a:t>The demonstrated reduction in the sensitivity to insulin of the large adipocyte can be attributed to the decreased affinity of the insulin receptors or to a reduction in their number in the cell membrane. </a:t>
            </a:r>
            <a:endParaRPr lang="en-US" sz="2400" dirty="0" smtClean="0">
              <a:latin typeface="Times New Roman" pitchFamily="18" charset="0"/>
              <a:cs typeface="Times New Roman" pitchFamily="18" charset="0"/>
            </a:endParaRPr>
          </a:p>
          <a:p>
            <a:pPr algn="just">
              <a:buFont typeface="Wingdings" pitchFamily="2" charset="2"/>
              <a:buChar char="Ø"/>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Through </a:t>
            </a:r>
            <a:r>
              <a:rPr lang="en-US" sz="2400" dirty="0">
                <a:latin typeface="Times New Roman" pitchFamily="18" charset="0"/>
                <a:cs typeface="Times New Roman" pitchFamily="18" charset="0"/>
              </a:rPr>
              <a:t>a feedback mechanism the insulin secretion is stepped up, thus leading to a state of </a:t>
            </a:r>
            <a:r>
              <a:rPr lang="en-US" sz="2400" dirty="0" err="1">
                <a:latin typeface="Times New Roman" pitchFamily="18" charset="0"/>
                <a:cs typeface="Times New Roman" pitchFamily="18" charset="0"/>
              </a:rPr>
              <a:t>hyperinsulinism</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buFont typeface="Wingdings" pitchFamily="2" charset="2"/>
              <a:buChar char="Ø"/>
            </a:pPr>
            <a:endParaRPr lang="en-US" sz="2400" dirty="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From </a:t>
            </a:r>
            <a:r>
              <a:rPr lang="en-US" sz="2400" dirty="0">
                <a:latin typeface="Times New Roman" pitchFamily="18" charset="0"/>
                <a:cs typeface="Times New Roman" pitchFamily="18" charset="0"/>
              </a:rPr>
              <a:t>a practical point of view all hypotheses concerning the genesis of obesity could be put down to over-nutrition, to a hyper-energy food intake. </a:t>
            </a:r>
            <a:endParaRPr lang="en-US" sz="2400" dirty="0" smtClean="0">
              <a:latin typeface="Times New Roman" pitchFamily="18" charset="0"/>
              <a:cs typeface="Times New Roman" pitchFamily="18" charset="0"/>
            </a:endParaRPr>
          </a:p>
          <a:p>
            <a:pPr algn="just">
              <a:buFont typeface="Wingdings" pitchFamily="2" charset="2"/>
              <a:buChar char="Ø"/>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This </a:t>
            </a:r>
            <a:r>
              <a:rPr lang="en-US" sz="2400" dirty="0">
                <a:latin typeface="Times New Roman" pitchFamily="18" charset="0"/>
                <a:cs typeface="Times New Roman" pitchFamily="18" charset="0"/>
              </a:rPr>
              <a:t>is a sound basis for preventive and therapeutic recommendations </a:t>
            </a:r>
          </a:p>
          <a:p>
            <a:pPr algn="just">
              <a:buFont typeface="Wingdings" pitchFamily="2" charset="2"/>
              <a:buChar char="Ø"/>
            </a:pPr>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3650515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latin typeface="Times New Roman" pitchFamily="18" charset="0"/>
                <a:cs typeface="Times New Roman" pitchFamily="18" charset="0"/>
              </a:rPr>
              <a:t>Cancer</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105400"/>
          </a:xfrm>
        </p:spPr>
        <p:txBody>
          <a:bodyPr>
            <a:normAutofit fontScale="92500" lnSpcReduction="20000"/>
          </a:bodyPr>
          <a:lstStyle/>
          <a:p>
            <a:pPr algn="just">
              <a:buFont typeface="Wingdings" pitchFamily="2" charset="2"/>
              <a:buChar char="Ø"/>
            </a:pPr>
            <a:r>
              <a:rPr lang="en-US" sz="2400" dirty="0">
                <a:latin typeface="Times New Roman" pitchFamily="18" charset="0"/>
                <a:cs typeface="Times New Roman" pitchFamily="18" charset="0"/>
              </a:rPr>
              <a:t>It is postulated that 80 per cent of cancers may be due to environmental factors, and it is possible that some dietetic factors may be involved. Existing knowledge is reviewed briefly as below: </a:t>
            </a:r>
          </a:p>
          <a:p>
            <a:pPr marL="0" indent="0" algn="just">
              <a:buNone/>
            </a:pPr>
            <a:r>
              <a:rPr lang="en-US" sz="2600" b="1" dirty="0">
                <a:latin typeface="Times New Roman" pitchFamily="18" charset="0"/>
                <a:cs typeface="Times New Roman" pitchFamily="18" charset="0"/>
              </a:rPr>
              <a:t>(a)</a:t>
            </a:r>
            <a:r>
              <a:rPr lang="en-US" sz="2600" dirty="0">
                <a:latin typeface="Times New Roman" pitchFamily="18" charset="0"/>
                <a:cs typeface="Times New Roman" pitchFamily="18" charset="0"/>
              </a:rPr>
              <a:t> </a:t>
            </a:r>
            <a:r>
              <a:rPr lang="en-US" sz="2600" b="1" u="sng" dirty="0">
                <a:latin typeface="Times New Roman" pitchFamily="18" charset="0"/>
                <a:cs typeface="Times New Roman" pitchFamily="18" charset="0"/>
              </a:rPr>
              <a:t>Dietary fat </a:t>
            </a:r>
          </a:p>
          <a:p>
            <a:pPr algn="just">
              <a:buFont typeface="Wingdings" pitchFamily="2" charset="2"/>
              <a:buChar char="Ø"/>
            </a:pPr>
            <a:r>
              <a:rPr lang="en-US" sz="2600" dirty="0">
                <a:latin typeface="Times New Roman" pitchFamily="18" charset="0"/>
                <a:cs typeface="Times New Roman" pitchFamily="18" charset="0"/>
              </a:rPr>
              <a:t>Population surveys have shown a strong positive correlation between cancer colon and dietary intake of </a:t>
            </a:r>
            <a:r>
              <a:rPr lang="en-US" sz="2600" dirty="0" smtClean="0">
                <a:latin typeface="Times New Roman" pitchFamily="18" charset="0"/>
                <a:cs typeface="Times New Roman" pitchFamily="18" charset="0"/>
              </a:rPr>
              <a:t>fat. </a:t>
            </a:r>
          </a:p>
          <a:p>
            <a:pPr algn="just">
              <a:buFont typeface="Wingdings" pitchFamily="2" charset="2"/>
              <a:buChar char="Ø"/>
            </a:pPr>
            <a:r>
              <a:rPr lang="en-US" sz="2600" dirty="0" smtClean="0">
                <a:latin typeface="Times New Roman" pitchFamily="18" charset="0"/>
                <a:cs typeface="Times New Roman" pitchFamily="18" charset="0"/>
              </a:rPr>
              <a:t>It </a:t>
            </a:r>
            <a:r>
              <a:rPr lang="en-US" sz="2600" dirty="0">
                <a:latin typeface="Times New Roman" pitchFamily="18" charset="0"/>
                <a:cs typeface="Times New Roman" pitchFamily="18" charset="0"/>
              </a:rPr>
              <a:t>has been suggested that the high fat intake accounts for the high incidence of colon cancer in Western communities. </a:t>
            </a:r>
            <a:endParaRPr lang="en-US" sz="2600" dirty="0" smtClean="0">
              <a:latin typeface="Times New Roman" pitchFamily="18" charset="0"/>
              <a:cs typeface="Times New Roman" pitchFamily="18" charset="0"/>
            </a:endParaRPr>
          </a:p>
          <a:p>
            <a:pPr algn="just">
              <a:buFont typeface="Wingdings" pitchFamily="2" charset="2"/>
              <a:buChar char="Ø"/>
            </a:pPr>
            <a:r>
              <a:rPr lang="en-US" sz="2600" dirty="0" smtClean="0">
                <a:latin typeface="Times New Roman" pitchFamily="18" charset="0"/>
                <a:cs typeface="Times New Roman" pitchFamily="18" charset="0"/>
              </a:rPr>
              <a:t>In </a:t>
            </a:r>
            <a:r>
              <a:rPr lang="en-US" sz="2600" dirty="0">
                <a:latin typeface="Times New Roman" pitchFamily="18" charset="0"/>
                <a:cs typeface="Times New Roman" pitchFamily="18" charset="0"/>
              </a:rPr>
              <a:t>Japan, recent increases in fat consumption have been associated with striking increase in rates of colon </a:t>
            </a:r>
            <a:r>
              <a:rPr lang="en-US" sz="2600" dirty="0" smtClean="0">
                <a:latin typeface="Times New Roman" pitchFamily="18" charset="0"/>
                <a:cs typeface="Times New Roman" pitchFamily="18" charset="0"/>
              </a:rPr>
              <a:t>cancer.</a:t>
            </a:r>
          </a:p>
          <a:p>
            <a:pPr algn="just">
              <a:buFont typeface="Wingdings" pitchFamily="2" charset="2"/>
              <a:buChar char="Ø"/>
            </a:pPr>
            <a:r>
              <a:rPr lang="en-US" sz="2600" dirty="0" smtClean="0">
                <a:latin typeface="Times New Roman" pitchFamily="18" charset="0"/>
                <a:cs typeface="Times New Roman" pitchFamily="18" charset="0"/>
              </a:rPr>
              <a:t> </a:t>
            </a:r>
            <a:r>
              <a:rPr lang="en-US" sz="2600" dirty="0">
                <a:latin typeface="Times New Roman" pitchFamily="18" charset="0"/>
                <a:cs typeface="Times New Roman" pitchFamily="18" charset="0"/>
              </a:rPr>
              <a:t>Dietary fat is believed to increase the secretion of bile acids in the bowl which are then </a:t>
            </a:r>
            <a:r>
              <a:rPr lang="en-US" sz="2600" dirty="0" err="1">
                <a:latin typeface="Times New Roman" pitchFamily="18" charset="0"/>
                <a:cs typeface="Times New Roman" pitchFamily="18" charset="0"/>
              </a:rPr>
              <a:t>metabolised</a:t>
            </a:r>
            <a:r>
              <a:rPr lang="en-US" sz="2600" dirty="0">
                <a:latin typeface="Times New Roman" pitchFamily="18" charset="0"/>
                <a:cs typeface="Times New Roman" pitchFamily="18" charset="0"/>
              </a:rPr>
              <a:t> by bacterial flora into carcinogens or </a:t>
            </a:r>
            <a:r>
              <a:rPr lang="en-US" sz="2600" dirty="0" smtClean="0">
                <a:latin typeface="Times New Roman" pitchFamily="18" charset="0"/>
                <a:cs typeface="Times New Roman" pitchFamily="18" charset="0"/>
              </a:rPr>
              <a:t>co-carcinogens. </a:t>
            </a:r>
          </a:p>
          <a:p>
            <a:pPr algn="just">
              <a:buFont typeface="Wingdings" pitchFamily="2" charset="2"/>
              <a:buChar char="Ø"/>
            </a:pPr>
            <a:r>
              <a:rPr lang="en-US" sz="2600" dirty="0" smtClean="0">
                <a:latin typeface="Times New Roman" pitchFamily="18" charset="0"/>
                <a:cs typeface="Times New Roman" pitchFamily="18" charset="0"/>
              </a:rPr>
              <a:t>However</a:t>
            </a:r>
            <a:r>
              <a:rPr lang="en-US" sz="2600" dirty="0">
                <a:latin typeface="Times New Roman" pitchFamily="18" charset="0"/>
                <a:cs typeface="Times New Roman" pitchFamily="18" charset="0"/>
              </a:rPr>
              <a:t>, no known carcinogen has yet been identified from </a:t>
            </a:r>
            <a:r>
              <a:rPr lang="en-US" sz="2600" dirty="0" err="1">
                <a:latin typeface="Times New Roman" pitchFamily="18" charset="0"/>
                <a:cs typeface="Times New Roman" pitchFamily="18" charset="0"/>
              </a:rPr>
              <a:t>faeces</a:t>
            </a:r>
            <a:r>
              <a:rPr lang="en-US" sz="2600" dirty="0">
                <a:latin typeface="Times New Roman" pitchFamily="18" charset="0"/>
                <a:cs typeface="Times New Roman" pitchFamily="18" charset="0"/>
              </a:rPr>
              <a:t> and the evidence is thus incomplete. </a:t>
            </a:r>
          </a:p>
          <a:p>
            <a:pPr marL="0" indent="0" algn="just">
              <a:buNone/>
            </a:pPr>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2829685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228600"/>
            <a:ext cx="8229600" cy="5897563"/>
          </a:xfrm>
        </p:spPr>
        <p:txBody>
          <a:bodyPr>
            <a:normAutofit/>
          </a:bodyPr>
          <a:lstStyle/>
          <a:p>
            <a:pPr algn="just">
              <a:buFont typeface="Wingdings" pitchFamily="2" charset="2"/>
              <a:buChar char="Ø"/>
            </a:pPr>
            <a:r>
              <a:rPr lang="en-US" sz="2400" dirty="0">
                <a:latin typeface="Times New Roman" pitchFamily="18" charset="0"/>
                <a:cs typeface="Times New Roman" pitchFamily="18" charset="0"/>
              </a:rPr>
              <a:t>A positive correlation between per capita consumption of dietary fat and breast cancer rates has also been </a:t>
            </a:r>
            <a:r>
              <a:rPr lang="en-US" sz="2400" dirty="0" smtClean="0">
                <a:latin typeface="Times New Roman" pitchFamily="18" charset="0"/>
                <a:cs typeface="Times New Roman" pitchFamily="18" charset="0"/>
              </a:rPr>
              <a:t>noted.</a:t>
            </a:r>
          </a:p>
          <a:p>
            <a:pPr algn="just">
              <a:buFont typeface="Wingdings" pitchFamily="2" charset="2"/>
              <a:buChar char="Ø"/>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A </a:t>
            </a:r>
            <a:r>
              <a:rPr lang="en-US" sz="2400" dirty="0">
                <a:latin typeface="Times New Roman" pitchFamily="18" charset="0"/>
                <a:cs typeface="Times New Roman" pitchFamily="18" charset="0"/>
              </a:rPr>
              <a:t>reduction in dietary fat may alter the risk of breast </a:t>
            </a:r>
            <a:r>
              <a:rPr lang="en-US" sz="2400" dirty="0" smtClean="0">
                <a:latin typeface="Times New Roman" pitchFamily="18" charset="0"/>
                <a:cs typeface="Times New Roman" pitchFamily="18" charset="0"/>
              </a:rPr>
              <a:t>cancer</a:t>
            </a:r>
          </a:p>
          <a:p>
            <a:pPr algn="just">
              <a:buFont typeface="Wingdings" pitchFamily="2" charset="2"/>
              <a:buChar char="Ø"/>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P</a:t>
            </a:r>
            <a:r>
              <a:rPr lang="en-US" sz="2400" dirty="0" smtClean="0">
                <a:latin typeface="Times New Roman" pitchFamily="18" charset="0"/>
                <a:cs typeface="Times New Roman" pitchFamily="18" charset="0"/>
              </a:rPr>
              <a:t>erhaps </a:t>
            </a:r>
            <a:r>
              <a:rPr lang="en-US" sz="2400" dirty="0">
                <a:latin typeface="Times New Roman" pitchFamily="18" charset="0"/>
                <a:cs typeface="Times New Roman" pitchFamily="18" charset="0"/>
              </a:rPr>
              <a:t>by increasing </a:t>
            </a:r>
            <a:r>
              <a:rPr lang="en-US" sz="2400" dirty="0" err="1">
                <a:latin typeface="Times New Roman" pitchFamily="18" charset="0"/>
                <a:cs typeface="Times New Roman" pitchFamily="18" charset="0"/>
              </a:rPr>
              <a:t>oestrogen</a:t>
            </a:r>
            <a:r>
              <a:rPr lang="en-US" sz="2400" dirty="0">
                <a:latin typeface="Times New Roman" pitchFamily="18" charset="0"/>
                <a:cs typeface="Times New Roman" pitchFamily="18" charset="0"/>
              </a:rPr>
              <a:t> production or prolactin </a:t>
            </a:r>
            <a:r>
              <a:rPr lang="en-US" sz="2400" dirty="0" smtClean="0">
                <a:latin typeface="Times New Roman" pitchFamily="18" charset="0"/>
                <a:cs typeface="Times New Roman" pitchFamily="18" charset="0"/>
              </a:rPr>
              <a:t>release. </a:t>
            </a:r>
            <a:endParaRPr lang="en-US" sz="2400" dirty="0">
              <a:latin typeface="Times New Roman" pitchFamily="18" charset="0"/>
              <a:cs typeface="Times New Roman" pitchFamily="18" charset="0"/>
            </a:endParaRPr>
          </a:p>
          <a:p>
            <a:pPr marL="0" indent="0">
              <a:buNone/>
            </a:pPr>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42319593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143000"/>
          </a:xfrm>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04800"/>
            <a:ext cx="8229600" cy="5821363"/>
          </a:xfrm>
        </p:spPr>
        <p:txBody>
          <a:bodyPr>
            <a:normAutofit/>
          </a:bodyPr>
          <a:lstStyle/>
          <a:p>
            <a:pPr marL="0" indent="0">
              <a:buNone/>
            </a:pPr>
            <a:r>
              <a:rPr lang="en-US" sz="2400" b="1" dirty="0" smtClean="0">
                <a:latin typeface="Times New Roman" pitchFamily="18" charset="0"/>
                <a:cs typeface="Times New Roman" pitchFamily="18" charset="0"/>
              </a:rPr>
              <a:t>(b) </a:t>
            </a:r>
            <a:r>
              <a:rPr lang="en-US" sz="2400" b="1" u="sng" dirty="0" smtClean="0">
                <a:latin typeface="Times New Roman" pitchFamily="18" charset="0"/>
                <a:cs typeface="Times New Roman" pitchFamily="18" charset="0"/>
              </a:rPr>
              <a:t>Dietary </a:t>
            </a:r>
            <a:r>
              <a:rPr lang="en-US" sz="2400" b="1" u="sng" dirty="0" err="1" smtClean="0">
                <a:latin typeface="Times New Roman" pitchFamily="18" charset="0"/>
                <a:cs typeface="Times New Roman" pitchFamily="18" charset="0"/>
              </a:rPr>
              <a:t>Fibre</a:t>
            </a:r>
            <a:endParaRPr lang="en-US" sz="2400" b="1" u="sng" dirty="0" smtClean="0">
              <a:latin typeface="Times New Roman" pitchFamily="18" charset="0"/>
              <a:cs typeface="Times New Roman" pitchFamily="18" charset="0"/>
            </a:endParaRPr>
          </a:p>
          <a:p>
            <a:pPr marL="0" indent="0">
              <a:buNone/>
            </a:pPr>
            <a:endParaRPr lang="en-US" sz="2400" b="1" u="sng" dirty="0" smtClean="0">
              <a:latin typeface="Times New Roman" pitchFamily="18" charset="0"/>
              <a:cs typeface="Times New Roman" pitchFamily="18" charset="0"/>
            </a:endParaRPr>
          </a:p>
          <a:p>
            <a:pPr algn="just">
              <a:buFont typeface="Wingdings" pitchFamily="2" charset="2"/>
              <a:buChar char="Ø"/>
            </a:pPr>
            <a:r>
              <a:rPr lang="en-US" sz="2400" dirty="0">
                <a:latin typeface="Times New Roman" pitchFamily="18" charset="0"/>
                <a:cs typeface="Times New Roman" pitchFamily="18" charset="0"/>
              </a:rPr>
              <a:t>Several studies indicate that the risk of colon cancer is inversely related to the consumption of dietary </a:t>
            </a:r>
            <a:r>
              <a:rPr lang="en-US" sz="2400" dirty="0" err="1">
                <a:latin typeface="Times New Roman" pitchFamily="18" charset="0"/>
                <a:cs typeface="Times New Roman" pitchFamily="18" charset="0"/>
              </a:rPr>
              <a:t>fibre</a:t>
            </a:r>
            <a:r>
              <a:rPr lang="en-US" sz="2400" dirty="0">
                <a:latin typeface="Times New Roman" pitchFamily="18" charset="0"/>
                <a:cs typeface="Times New Roman" pitchFamily="18" charset="0"/>
              </a:rPr>
              <a:t>, which may protect against intestinal carcinogens or precursors by </a:t>
            </a:r>
            <a:r>
              <a:rPr lang="en-US" sz="2400" dirty="0" err="1">
                <a:latin typeface="Times New Roman" pitchFamily="18" charset="0"/>
                <a:cs typeface="Times New Roman" pitchFamily="18" charset="0"/>
              </a:rPr>
              <a:t>dilutional</a:t>
            </a:r>
            <a:r>
              <a:rPr lang="en-US" sz="2400" dirty="0">
                <a:latin typeface="Times New Roman" pitchFamily="18" charset="0"/>
                <a:cs typeface="Times New Roman" pitchFamily="18" charset="0"/>
              </a:rPr>
              <a:t> or other </a:t>
            </a:r>
            <a:r>
              <a:rPr lang="en-US" sz="2400" dirty="0" smtClean="0">
                <a:latin typeface="Times New Roman" pitchFamily="18" charset="0"/>
                <a:cs typeface="Times New Roman" pitchFamily="18" charset="0"/>
              </a:rPr>
              <a:t>effects. </a:t>
            </a:r>
          </a:p>
          <a:p>
            <a:pPr algn="just">
              <a:buFont typeface="Wingdings" pitchFamily="2" charset="2"/>
              <a:buChar char="Ø"/>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Although </a:t>
            </a:r>
            <a:r>
              <a:rPr lang="en-US" sz="2400" dirty="0">
                <a:latin typeface="Times New Roman" pitchFamily="18" charset="0"/>
                <a:cs typeface="Times New Roman" pitchFamily="18" charset="0"/>
              </a:rPr>
              <a:t>the available epidemiological data are not entirely consistent, the weight of evidence generally supports the hypothesis that </a:t>
            </a:r>
            <a:r>
              <a:rPr lang="en-US" sz="2400" dirty="0" err="1">
                <a:latin typeface="Times New Roman" pitchFamily="18" charset="0"/>
                <a:cs typeface="Times New Roman" pitchFamily="18" charset="0"/>
              </a:rPr>
              <a:t>fibre</a:t>
            </a:r>
            <a:r>
              <a:rPr lang="en-US" sz="2400" dirty="0">
                <a:latin typeface="Times New Roman" pitchFamily="18" charset="0"/>
                <a:cs typeface="Times New Roman" pitchFamily="18" charset="0"/>
              </a:rPr>
              <a:t> protects against colon </a:t>
            </a:r>
            <a:r>
              <a:rPr lang="en-US" sz="2400" dirty="0" smtClean="0">
                <a:latin typeface="Times New Roman" pitchFamily="18" charset="0"/>
                <a:cs typeface="Times New Roman" pitchFamily="18" charset="0"/>
              </a:rPr>
              <a:t>cancer. </a:t>
            </a:r>
            <a:endParaRPr lang="en-US" sz="2400" dirty="0">
              <a:latin typeface="Times New Roman" pitchFamily="18" charset="0"/>
              <a:cs typeface="Times New Roman" pitchFamily="18" charset="0"/>
            </a:endParaRPr>
          </a:p>
          <a:p>
            <a:pPr marL="0" indent="0">
              <a:buNone/>
            </a:pPr>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3560701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04800"/>
            <a:ext cx="8229600" cy="5821363"/>
          </a:xfrm>
        </p:spPr>
        <p:txBody>
          <a:bodyPr>
            <a:normAutofit/>
          </a:bodyPr>
          <a:lstStyle/>
          <a:p>
            <a:pPr marL="0" indent="0">
              <a:buNone/>
            </a:pPr>
            <a:r>
              <a:rPr lang="en-US" sz="2400" b="1" dirty="0" smtClean="0">
                <a:latin typeface="Times New Roman" pitchFamily="18" charset="0"/>
                <a:cs typeface="Times New Roman" pitchFamily="18" charset="0"/>
              </a:rPr>
              <a:t>(</a:t>
            </a:r>
            <a:r>
              <a:rPr lang="en-US" sz="2400" b="1" smtClean="0">
                <a:latin typeface="Times New Roman" pitchFamily="18" charset="0"/>
                <a:cs typeface="Times New Roman" pitchFamily="18" charset="0"/>
              </a:rPr>
              <a:t>c) </a:t>
            </a:r>
            <a:r>
              <a:rPr lang="en-US" sz="2400" b="1" u="sng" smtClean="0">
                <a:latin typeface="Times New Roman" pitchFamily="18" charset="0"/>
                <a:cs typeface="Times New Roman" pitchFamily="18" charset="0"/>
              </a:rPr>
              <a:t>Micronutrients</a:t>
            </a:r>
            <a:r>
              <a:rPr lang="en-US" sz="2400" b="1" smtClean="0">
                <a:latin typeface="Times New Roman" pitchFamily="18" charset="0"/>
                <a:cs typeface="Times New Roman" pitchFamily="18" charset="0"/>
              </a:rPr>
              <a:t> </a:t>
            </a:r>
            <a:endParaRPr lang="en-US" sz="2400" b="1" dirty="0" smtClean="0">
              <a:latin typeface="Times New Roman" pitchFamily="18" charset="0"/>
              <a:cs typeface="Times New Roman" pitchFamily="18" charset="0"/>
            </a:endParaRPr>
          </a:p>
          <a:p>
            <a:pPr marL="0" indent="0">
              <a:buNone/>
            </a:pPr>
            <a:endParaRPr lang="en-US" sz="2400" b="1" dirty="0">
              <a:latin typeface="Times New Roman" pitchFamily="18" charset="0"/>
              <a:cs typeface="Times New Roman" pitchFamily="18" charset="0"/>
            </a:endParaRPr>
          </a:p>
          <a:p>
            <a:pPr algn="just">
              <a:buFont typeface="Wingdings" pitchFamily="2" charset="2"/>
              <a:buChar char="Ø"/>
            </a:pPr>
            <a:r>
              <a:rPr lang="en-US" sz="2400" dirty="0">
                <a:latin typeface="Times New Roman" pitchFamily="18" charset="0"/>
                <a:cs typeface="Times New Roman" pitchFamily="18" charset="0"/>
              </a:rPr>
              <a:t>Micronutrients may also have a protective influence, since cancers of the lung and several other sites have been associated with a low intake of vitamin </a:t>
            </a:r>
            <a:r>
              <a:rPr lang="en-US" sz="2400" dirty="0" smtClean="0">
                <a:latin typeface="Times New Roman" pitchFamily="18" charset="0"/>
                <a:cs typeface="Times New Roman" pitchFamily="18" charset="0"/>
              </a:rPr>
              <a:t>A.</a:t>
            </a:r>
          </a:p>
          <a:p>
            <a:pPr algn="just">
              <a:buFont typeface="Wingdings" pitchFamily="2" charset="2"/>
              <a:buChar char="Ø"/>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The risk of stomach cancer has been related to a deficiency of vitamin C, which may act by inhibiting the formation of carcinogenic nitrosamines in the </a:t>
            </a:r>
            <a:r>
              <a:rPr lang="en-US" sz="2400" dirty="0" smtClean="0">
                <a:latin typeface="Times New Roman" pitchFamily="18" charset="0"/>
                <a:cs typeface="Times New Roman" pitchFamily="18" charset="0"/>
              </a:rPr>
              <a:t>stomach.</a:t>
            </a:r>
          </a:p>
          <a:p>
            <a:pPr algn="just">
              <a:buFont typeface="Wingdings" pitchFamily="2" charset="2"/>
              <a:buChar char="Ø"/>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Trace </a:t>
            </a:r>
            <a:r>
              <a:rPr lang="en-US" sz="2400" dirty="0">
                <a:latin typeface="Times New Roman" pitchFamily="18" charset="0"/>
                <a:cs typeface="Times New Roman" pitchFamily="18" charset="0"/>
              </a:rPr>
              <a:t>elements (e.g., selenium) have also been implicated in the </a:t>
            </a:r>
            <a:r>
              <a:rPr lang="en-US" sz="2400" dirty="0" err="1">
                <a:latin typeface="Times New Roman" pitchFamily="18" charset="0"/>
                <a:cs typeface="Times New Roman" pitchFamily="18" charset="0"/>
              </a:rPr>
              <a:t>aetiology</a:t>
            </a:r>
            <a:r>
              <a:rPr lang="en-US" sz="2400" dirty="0">
                <a:latin typeface="Times New Roman" pitchFamily="18" charset="0"/>
                <a:cs typeface="Times New Roman" pitchFamily="18" charset="0"/>
              </a:rPr>
              <a:t> of </a:t>
            </a:r>
            <a:r>
              <a:rPr lang="en-US" sz="2400" dirty="0" smtClean="0">
                <a:latin typeface="Times New Roman" pitchFamily="18" charset="0"/>
                <a:cs typeface="Times New Roman" pitchFamily="18" charset="0"/>
              </a:rPr>
              <a:t>cancer.</a:t>
            </a:r>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882585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470025"/>
          </a:xfrm>
        </p:spPr>
        <p:txBody>
          <a:bodyPr>
            <a:normAutofit/>
          </a:bodyPr>
          <a:lstStyle/>
          <a:p>
            <a:r>
              <a:rPr lang="en-US" sz="4000" b="1" u="sng" dirty="0" smtClean="0">
                <a:latin typeface="Times New Roman" pitchFamily="18" charset="0"/>
                <a:cs typeface="Times New Roman" pitchFamily="18" charset="0"/>
              </a:rPr>
              <a:t>Cardiovascular Disease</a:t>
            </a:r>
            <a:endParaRPr lang="en-US" sz="4000" b="1" u="sng" dirty="0">
              <a:latin typeface="Times New Roman" pitchFamily="18" charset="0"/>
              <a:cs typeface="Times New Roman" pitchFamily="18" charset="0"/>
            </a:endParaRPr>
          </a:p>
        </p:txBody>
      </p:sp>
      <p:sp>
        <p:nvSpPr>
          <p:cNvPr id="3" name="Subtitle 2"/>
          <p:cNvSpPr>
            <a:spLocks noGrp="1"/>
          </p:cNvSpPr>
          <p:nvPr>
            <p:ph type="subTitle" idx="1"/>
          </p:nvPr>
        </p:nvSpPr>
        <p:spPr>
          <a:xfrm>
            <a:off x="685800" y="1600200"/>
            <a:ext cx="7772400" cy="5029200"/>
          </a:xfrm>
        </p:spPr>
        <p:txBody>
          <a:bodyPr>
            <a:normAutofit/>
          </a:bodyPr>
          <a:lstStyle/>
          <a:p>
            <a:pPr marL="342900" indent="-342900" algn="just">
              <a:buFont typeface="Wingdings" pitchFamily="2" charset="2"/>
              <a:buChar char="Ø"/>
            </a:pPr>
            <a:r>
              <a:rPr lang="en-US" sz="2400" dirty="0">
                <a:solidFill>
                  <a:schemeClr val="tx1"/>
                </a:solidFill>
                <a:latin typeface="Times New Roman" pitchFamily="18" charset="0"/>
                <a:cs typeface="Times New Roman" pitchFamily="18" charset="0"/>
              </a:rPr>
              <a:t>It is now generally agreed that diet governs many situations </a:t>
            </a:r>
            <a:r>
              <a:rPr lang="en-US" sz="2400" dirty="0" err="1">
                <a:solidFill>
                  <a:schemeClr val="tx1"/>
                </a:solidFill>
                <a:latin typeface="Times New Roman" pitchFamily="18" charset="0"/>
                <a:cs typeface="Times New Roman" pitchFamily="18" charset="0"/>
              </a:rPr>
              <a:t>favouring</a:t>
            </a:r>
            <a:r>
              <a:rPr lang="en-US" sz="2400" dirty="0">
                <a:solidFill>
                  <a:schemeClr val="tx1"/>
                </a:solidFill>
                <a:latin typeface="Times New Roman" pitchFamily="18" charset="0"/>
                <a:cs typeface="Times New Roman" pitchFamily="18" charset="0"/>
              </a:rPr>
              <a:t> the onset of "heart disease", particularly coronary heart disease. </a:t>
            </a:r>
            <a:endParaRPr lang="en-US" sz="2400" dirty="0" smtClean="0">
              <a:solidFill>
                <a:schemeClr val="tx1"/>
              </a:solidFill>
              <a:latin typeface="Times New Roman" pitchFamily="18" charset="0"/>
              <a:cs typeface="Times New Roman" pitchFamily="18" charset="0"/>
            </a:endParaRPr>
          </a:p>
          <a:p>
            <a:pPr algn="just"/>
            <a:endParaRPr lang="en-US" sz="2400" dirty="0" smtClean="0">
              <a:solidFill>
                <a:schemeClr val="tx1"/>
              </a:solidFill>
              <a:latin typeface="Times New Roman" pitchFamily="18" charset="0"/>
              <a:cs typeface="Times New Roman" pitchFamily="18" charset="0"/>
            </a:endParaRPr>
          </a:p>
          <a:p>
            <a:pPr marL="342900" indent="-342900" algn="just">
              <a:buFont typeface="Wingdings" pitchFamily="2" charset="2"/>
              <a:buChar char="Ø"/>
            </a:pPr>
            <a:r>
              <a:rPr lang="en-US" sz="2400" dirty="0" smtClean="0">
                <a:solidFill>
                  <a:schemeClr val="tx1"/>
                </a:solidFill>
                <a:latin typeface="Times New Roman" pitchFamily="18" charset="0"/>
                <a:cs typeface="Times New Roman" pitchFamily="18" charset="0"/>
              </a:rPr>
              <a:t>Of </a:t>
            </a:r>
            <a:r>
              <a:rPr lang="en-US" sz="2400" dirty="0">
                <a:solidFill>
                  <a:schemeClr val="tx1"/>
                </a:solidFill>
                <a:latin typeface="Times New Roman" pitchFamily="18" charset="0"/>
                <a:cs typeface="Times New Roman" pitchFamily="18" charset="0"/>
              </a:rPr>
              <a:t>all the factors associated with CHD (e.g., plasma cholesterol, high blood pressure, cigarette smoking, lack of physical activity) plasma cholesterol has a very high statistical significance with the incidence of CHD. </a:t>
            </a:r>
            <a:endParaRPr lang="en-US" sz="2400" dirty="0" smtClean="0">
              <a:solidFill>
                <a:schemeClr val="tx1"/>
              </a:solidFill>
              <a:latin typeface="Times New Roman" pitchFamily="18" charset="0"/>
              <a:cs typeface="Times New Roman" pitchFamily="18" charset="0"/>
            </a:endParaRPr>
          </a:p>
          <a:p>
            <a:pPr algn="just"/>
            <a:endParaRPr lang="en-US" sz="2400" dirty="0" smtClean="0">
              <a:solidFill>
                <a:schemeClr val="tx1"/>
              </a:solidFill>
              <a:latin typeface="Times New Roman" pitchFamily="18" charset="0"/>
              <a:cs typeface="Times New Roman" pitchFamily="18" charset="0"/>
            </a:endParaRPr>
          </a:p>
          <a:p>
            <a:pPr marL="342900" indent="-342900" algn="just">
              <a:buFont typeface="Wingdings" pitchFamily="2" charset="2"/>
              <a:buChar char="Ø"/>
            </a:pPr>
            <a:r>
              <a:rPr lang="en-US" sz="2400" dirty="0" smtClean="0">
                <a:solidFill>
                  <a:schemeClr val="tx1"/>
                </a:solidFill>
                <a:latin typeface="Times New Roman" pitchFamily="18" charset="0"/>
                <a:cs typeface="Times New Roman" pitchFamily="18" charset="0"/>
              </a:rPr>
              <a:t>The </a:t>
            </a:r>
            <a:r>
              <a:rPr lang="en-US" sz="2400" dirty="0">
                <a:solidFill>
                  <a:schemeClr val="tx1"/>
                </a:solidFill>
                <a:latin typeface="Times New Roman" pitchFamily="18" charset="0"/>
                <a:cs typeface="Times New Roman" pitchFamily="18" charset="0"/>
              </a:rPr>
              <a:t>risk of CHD appears to increase as the plasma cholesterol concentration </a:t>
            </a:r>
            <a:r>
              <a:rPr lang="en-US" sz="2400" dirty="0" smtClean="0">
                <a:solidFill>
                  <a:schemeClr val="tx1"/>
                </a:solidFill>
                <a:latin typeface="Times New Roman" pitchFamily="18" charset="0"/>
                <a:cs typeface="Times New Roman" pitchFamily="18" charset="0"/>
              </a:rPr>
              <a:t>rises.</a:t>
            </a:r>
          </a:p>
          <a:p>
            <a:pPr algn="just"/>
            <a:endParaRPr lang="en-US" sz="2400" dirty="0">
              <a:solidFill>
                <a:schemeClr val="tx1"/>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6687314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04800"/>
            <a:ext cx="8229600" cy="5821363"/>
          </a:xfrm>
        </p:spPr>
        <p:txBody>
          <a:bodyPr>
            <a:normAutofit/>
          </a:bodyPr>
          <a:lstStyle/>
          <a:p>
            <a:pPr marL="0" indent="0">
              <a:buNone/>
            </a:pPr>
            <a:r>
              <a:rPr lang="en-US" sz="2400" b="1" dirty="0" smtClean="0">
                <a:latin typeface="Times New Roman" pitchFamily="18" charset="0"/>
                <a:cs typeface="Times New Roman" pitchFamily="18" charset="0"/>
              </a:rPr>
              <a:t>(d) </a:t>
            </a:r>
            <a:r>
              <a:rPr lang="en-US" sz="2400" b="1" u="sng" dirty="0" smtClean="0">
                <a:latin typeface="Times New Roman" pitchFamily="18" charset="0"/>
                <a:cs typeface="Times New Roman" pitchFamily="18" charset="0"/>
              </a:rPr>
              <a:t>Food Additive and Contaminants</a:t>
            </a:r>
          </a:p>
          <a:p>
            <a:pPr marL="0" indent="0">
              <a:buNone/>
            </a:pPr>
            <a:endParaRPr lang="en-US" sz="2400" b="1" u="sng" dirty="0" smtClean="0">
              <a:latin typeface="Times New Roman" pitchFamily="18" charset="0"/>
              <a:cs typeface="Times New Roman" pitchFamily="18" charset="0"/>
            </a:endParaRPr>
          </a:p>
          <a:p>
            <a:pPr algn="just">
              <a:buFont typeface="Wingdings" pitchFamily="2" charset="2"/>
              <a:buChar char="Ø"/>
            </a:pPr>
            <a:r>
              <a:rPr lang="en-US" sz="2400" dirty="0">
                <a:latin typeface="Times New Roman" pitchFamily="18" charset="0"/>
                <a:cs typeface="Times New Roman" pitchFamily="18" charset="0"/>
              </a:rPr>
              <a:t>Food additives and contaminants (e.g., preservatives, artificial </a:t>
            </a:r>
            <a:r>
              <a:rPr lang="en-US" sz="2400" dirty="0" err="1">
                <a:latin typeface="Times New Roman" pitchFamily="18" charset="0"/>
                <a:cs typeface="Times New Roman" pitchFamily="18" charset="0"/>
              </a:rPr>
              <a:t>colours</a:t>
            </a:r>
            <a:r>
              <a:rPr lang="en-US" sz="2400" dirty="0">
                <a:latin typeface="Times New Roman" pitchFamily="18" charset="0"/>
                <a:cs typeface="Times New Roman" pitchFamily="18" charset="0"/>
              </a:rPr>
              <a:t>, artificial sweeteners, pesticides, </a:t>
            </a:r>
            <a:r>
              <a:rPr lang="en-US" sz="2400" dirty="0" err="1">
                <a:latin typeface="Times New Roman" pitchFamily="18" charset="0"/>
                <a:cs typeface="Times New Roman" pitchFamily="18" charset="0"/>
              </a:rPr>
              <a:t>flavours</a:t>
            </a:r>
            <a:r>
              <a:rPr lang="en-US" sz="2400" dirty="0">
                <a:latin typeface="Times New Roman" pitchFamily="18" charset="0"/>
                <a:cs typeface="Times New Roman" pitchFamily="18" charset="0"/>
              </a:rPr>
              <a:t>, anti-oxidants) have always been under suspicion as possible carcinogens in their long-term effects. </a:t>
            </a:r>
            <a:endParaRPr lang="en-US" sz="2400" dirty="0" smtClean="0">
              <a:latin typeface="Times New Roman" pitchFamily="18" charset="0"/>
              <a:cs typeface="Times New Roman" pitchFamily="18" charset="0"/>
            </a:endParaRPr>
          </a:p>
          <a:p>
            <a:pPr marL="0" indent="0" algn="just">
              <a:buNone/>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Food </a:t>
            </a:r>
            <a:r>
              <a:rPr lang="en-US" sz="2400" dirty="0">
                <a:latin typeface="Times New Roman" pitchFamily="18" charset="0"/>
                <a:cs typeface="Times New Roman" pitchFamily="18" charset="0"/>
              </a:rPr>
              <a:t>processing involves exposure to high temperature, oxidation, </a:t>
            </a:r>
            <a:r>
              <a:rPr lang="en-US" sz="2400" dirty="0" err="1">
                <a:latin typeface="Times New Roman" pitchFamily="18" charset="0"/>
                <a:cs typeface="Times New Roman" pitchFamily="18" charset="0"/>
              </a:rPr>
              <a:t>polymerisation</a:t>
            </a:r>
            <a:r>
              <a:rPr lang="en-US" sz="2400" dirty="0">
                <a:latin typeface="Times New Roman" pitchFamily="18" charset="0"/>
                <a:cs typeface="Times New Roman" pitchFamily="18" charset="0"/>
              </a:rPr>
              <a:t>, production of nitrosamines, polycyclic aromatic hydrocarbons, </a:t>
            </a:r>
            <a:r>
              <a:rPr lang="en-US" sz="2400" dirty="0" err="1">
                <a:latin typeface="Times New Roman" pitchFamily="18" charset="0"/>
                <a:cs typeface="Times New Roman" pitchFamily="18" charset="0"/>
              </a:rPr>
              <a:t>etc</a:t>
            </a:r>
            <a:r>
              <a:rPr lang="en-US" sz="2400" dirty="0">
                <a:latin typeface="Times New Roman" pitchFamily="18" charset="0"/>
                <a:cs typeface="Times New Roman" pitchFamily="18" charset="0"/>
              </a:rPr>
              <a:t> which are injurious to health. </a:t>
            </a:r>
            <a:endParaRPr lang="en-US" sz="2400" dirty="0" smtClean="0">
              <a:latin typeface="Times New Roman" pitchFamily="18" charset="0"/>
              <a:cs typeface="Times New Roman" pitchFamily="18" charset="0"/>
            </a:endParaRPr>
          </a:p>
          <a:p>
            <a:pPr algn="just">
              <a:buFont typeface="Wingdings" pitchFamily="2" charset="2"/>
              <a:buChar char="Ø"/>
            </a:pPr>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27628548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81000"/>
            <a:ext cx="8229600" cy="5745163"/>
          </a:xfrm>
        </p:spPr>
        <p:txBody>
          <a:bodyPr>
            <a:normAutofit/>
          </a:bodyPr>
          <a:lstStyle/>
          <a:p>
            <a:pPr algn="just">
              <a:buFont typeface="Wingdings" pitchFamily="2" charset="2"/>
              <a:buChar char="Ø"/>
            </a:pPr>
            <a:r>
              <a:rPr lang="en-US" sz="2400" dirty="0">
                <a:latin typeface="Times New Roman" pitchFamily="18" charset="0"/>
                <a:cs typeface="Times New Roman" pitchFamily="18" charset="0"/>
              </a:rPr>
              <a:t>It is thought in some quarters that nitrosamines are responsible for certain types of gastric carcinoma. Saccharin and cyclamate are weak bladder carcinogens or co-carcinogens in laboratory animals, but the risk in man is very small if present at </a:t>
            </a:r>
            <a:r>
              <a:rPr lang="en-US" sz="2400" dirty="0" smtClean="0">
                <a:latin typeface="Times New Roman" pitchFamily="18" charset="0"/>
                <a:cs typeface="Times New Roman" pitchFamily="18" charset="0"/>
              </a:rPr>
              <a:t>all.</a:t>
            </a:r>
          </a:p>
          <a:p>
            <a:pPr algn="just">
              <a:buFont typeface="Wingdings" pitchFamily="2" charset="2"/>
              <a:buChar char="Ø"/>
            </a:pPr>
            <a:endParaRPr lang="en-US" sz="2400" dirty="0">
              <a:latin typeface="Times New Roman" pitchFamily="18" charset="0"/>
              <a:cs typeface="Times New Roman" pitchFamily="18" charset="0"/>
            </a:endParaRPr>
          </a:p>
          <a:p>
            <a:pPr algn="just">
              <a:buFont typeface="Wingdings" pitchFamily="2" charset="2"/>
              <a:buChar char="Ø"/>
            </a:pP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Aflatoxin</a:t>
            </a:r>
            <a:r>
              <a:rPr lang="en-US" sz="2400" dirty="0">
                <a:latin typeface="Times New Roman" pitchFamily="18" charset="0"/>
                <a:cs typeface="Times New Roman" pitchFamily="18" charset="0"/>
              </a:rPr>
              <a:t> is a carcinogenic metabolite. </a:t>
            </a:r>
            <a:endParaRPr lang="en-US" sz="2400" dirty="0" smtClean="0">
              <a:latin typeface="Times New Roman" pitchFamily="18" charset="0"/>
              <a:cs typeface="Times New Roman" pitchFamily="18" charset="0"/>
            </a:endParaRPr>
          </a:p>
          <a:p>
            <a:pPr algn="just">
              <a:buFont typeface="Wingdings" pitchFamily="2" charset="2"/>
              <a:buChar char="Ø"/>
            </a:pPr>
            <a:endParaRPr lang="en-US" sz="2400" dirty="0">
              <a:latin typeface="Times New Roman" pitchFamily="18" charset="0"/>
              <a:cs typeface="Times New Roman" pitchFamily="18" charset="0"/>
            </a:endParaRPr>
          </a:p>
          <a:p>
            <a:pPr algn="just">
              <a:buFont typeface="Wingdings" pitchFamily="2" charset="2"/>
              <a:buChar char="Ø"/>
            </a:pPr>
            <a:r>
              <a:rPr lang="en-US" sz="2400" dirty="0">
                <a:latin typeface="Times New Roman" pitchFamily="18" charset="0"/>
                <a:cs typeface="Times New Roman" pitchFamily="18" charset="0"/>
              </a:rPr>
              <a:t>Coffee intake has been associated with bladder cancer and recently with pancreatic cancer </a:t>
            </a:r>
            <a:r>
              <a:rPr lang="en-US" sz="2400" dirty="0" smtClean="0">
                <a:latin typeface="Times New Roman" pitchFamily="18" charset="0"/>
                <a:cs typeface="Times New Roman" pitchFamily="18" charset="0"/>
              </a:rPr>
              <a:t>but </a:t>
            </a:r>
            <a:r>
              <a:rPr lang="en-US" sz="2400" dirty="0">
                <a:latin typeface="Times New Roman" pitchFamily="18" charset="0"/>
                <a:cs typeface="Times New Roman" pitchFamily="18" charset="0"/>
              </a:rPr>
              <a:t>causal relationships have not been established. </a:t>
            </a:r>
            <a:endParaRPr lang="en-US" sz="2400" dirty="0" smtClean="0">
              <a:latin typeface="Times New Roman" pitchFamily="18" charset="0"/>
              <a:cs typeface="Times New Roman" pitchFamily="18" charset="0"/>
            </a:endParaRPr>
          </a:p>
          <a:p>
            <a:pPr algn="just">
              <a:buFont typeface="Wingdings" pitchFamily="2" charset="2"/>
              <a:buChar char="Ø"/>
            </a:pPr>
            <a:endParaRPr lang="en-US" sz="2400" dirty="0">
              <a:latin typeface="Times New Roman" pitchFamily="18" charset="0"/>
              <a:cs typeface="Times New Roman" pitchFamily="18" charset="0"/>
            </a:endParaRPr>
          </a:p>
          <a:p>
            <a:pPr algn="just">
              <a:buFont typeface="Wingdings" pitchFamily="2" charset="2"/>
              <a:buChar char="Ø"/>
            </a:pPr>
            <a:r>
              <a:rPr lang="en-US" sz="2400" dirty="0">
                <a:latin typeface="Times New Roman" pitchFamily="18" charset="0"/>
                <a:cs typeface="Times New Roman" pitchFamily="18" charset="0"/>
              </a:rPr>
              <a:t>The mutagenic properties of food additives are under constant surveillance. </a:t>
            </a:r>
          </a:p>
          <a:p>
            <a:pPr marL="0" indent="0">
              <a:buNone/>
            </a:pPr>
            <a:endParaRPr lang="en-US" dirty="0"/>
          </a:p>
        </p:txBody>
      </p:sp>
    </p:spTree>
    <p:extLst>
      <p:ext uri="{BB962C8B-B14F-4D97-AF65-F5344CB8AC3E}">
        <p14:creationId xmlns="" xmlns:p14="http://schemas.microsoft.com/office/powerpoint/2010/main" val="17102048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152400"/>
            <a:ext cx="8229600" cy="5973763"/>
          </a:xfrm>
        </p:spPr>
        <p:txBody>
          <a:bodyPr>
            <a:normAutofit/>
          </a:bodyPr>
          <a:lstStyle/>
          <a:p>
            <a:pPr marL="0" indent="0">
              <a:buNone/>
            </a:pPr>
            <a:r>
              <a:rPr lang="en-US" sz="2400" b="1" dirty="0" smtClean="0">
                <a:latin typeface="Times New Roman" pitchFamily="18" charset="0"/>
                <a:cs typeface="Times New Roman" pitchFamily="18" charset="0"/>
              </a:rPr>
              <a:t>(e) </a:t>
            </a:r>
            <a:r>
              <a:rPr lang="en-US" sz="2400" b="1" u="sng" dirty="0" smtClean="0">
                <a:latin typeface="Times New Roman" pitchFamily="18" charset="0"/>
                <a:cs typeface="Times New Roman" pitchFamily="18" charset="0"/>
              </a:rPr>
              <a:t>Alcohol</a:t>
            </a:r>
          </a:p>
          <a:p>
            <a:pPr marL="0" indent="0">
              <a:buNone/>
            </a:pPr>
            <a:endParaRPr lang="en-US" sz="2400" b="1" u="sng" dirty="0" smtClean="0">
              <a:latin typeface="Times New Roman" pitchFamily="18" charset="0"/>
              <a:cs typeface="Times New Roman" pitchFamily="18" charset="0"/>
            </a:endParaRPr>
          </a:p>
          <a:p>
            <a:pPr algn="just">
              <a:buFont typeface="Wingdings" pitchFamily="2" charset="2"/>
              <a:buChar char="Ø"/>
            </a:pPr>
            <a:r>
              <a:rPr lang="en-US" sz="2400" dirty="0">
                <a:latin typeface="Times New Roman" pitchFamily="18" charset="0"/>
                <a:cs typeface="Times New Roman" pitchFamily="18" charset="0"/>
              </a:rPr>
              <a:t>Heavy drinking increases the risk of liver cancer. </a:t>
            </a:r>
            <a:endParaRPr lang="en-US" sz="2400" dirty="0" smtClean="0">
              <a:latin typeface="Times New Roman" pitchFamily="18" charset="0"/>
              <a:cs typeface="Times New Roman" pitchFamily="18" charset="0"/>
            </a:endParaRPr>
          </a:p>
          <a:p>
            <a:pPr algn="just">
              <a:buFont typeface="Wingdings" pitchFamily="2" charset="2"/>
              <a:buChar char="Ø"/>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is estimated that alcohol contributes to about 3 per cent of all cancer </a:t>
            </a:r>
            <a:r>
              <a:rPr lang="en-US" sz="2400" dirty="0" smtClean="0">
                <a:latin typeface="Times New Roman" pitchFamily="18" charset="0"/>
                <a:cs typeface="Times New Roman" pitchFamily="18" charset="0"/>
              </a:rPr>
              <a:t>deaths.</a:t>
            </a:r>
          </a:p>
          <a:p>
            <a:pPr algn="just">
              <a:buFont typeface="Wingdings" pitchFamily="2" charset="2"/>
              <a:buChar char="Ø"/>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Some recent studies have suggested that beer consumption may be related to cancer rectum, but the association has not been </a:t>
            </a:r>
            <a:r>
              <a:rPr lang="en-US" sz="2400" dirty="0" smtClean="0">
                <a:latin typeface="Times New Roman" pitchFamily="18" charset="0"/>
                <a:cs typeface="Times New Roman" pitchFamily="18" charset="0"/>
              </a:rPr>
              <a:t>confirmed.</a:t>
            </a:r>
          </a:p>
          <a:p>
            <a:pPr marL="0" indent="0" algn="just">
              <a:buNone/>
            </a:pPr>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9005598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453241796"/>
              </p:ext>
            </p:extLst>
          </p:nvPr>
        </p:nvGraphicFramePr>
        <p:xfrm>
          <a:off x="457200" y="127000"/>
          <a:ext cx="8229600" cy="6629400"/>
        </p:xfrm>
        <a:graphic>
          <a:graphicData uri="http://schemas.openxmlformats.org/drawingml/2006/table">
            <a:tbl>
              <a:tblPr firstRow="1" bandRow="1">
                <a:tableStyleId>{2D5ABB26-0587-4C30-8999-92F81FD0307C}</a:tableStyleId>
              </a:tblPr>
              <a:tblGrid>
                <a:gridCol w="1645920"/>
                <a:gridCol w="1645920"/>
                <a:gridCol w="1645920"/>
                <a:gridCol w="1645920"/>
                <a:gridCol w="1645920"/>
              </a:tblGrid>
              <a:tr h="6019800">
                <a:tc>
                  <a:txBody>
                    <a:bodyPr/>
                    <a:lstStyle/>
                    <a:p>
                      <a:pPr algn="just"/>
                      <a:r>
                        <a:rPr lang="en-US" sz="1800" b="0" i="0" u="none" strike="noStrike" kern="1200" baseline="0" dirty="0" err="1" smtClean="0">
                          <a:solidFill>
                            <a:schemeClr val="tx1"/>
                          </a:solidFill>
                          <a:latin typeface="Times New Roman" pitchFamily="18" charset="0"/>
                          <a:ea typeface="+mn-ea"/>
                          <a:cs typeface="Times New Roman" pitchFamily="18" charset="0"/>
                        </a:rPr>
                        <a:t>Bharati</a:t>
                      </a:r>
                      <a:r>
                        <a:rPr lang="en-US" sz="1800" b="0" i="0" u="none" strike="noStrike" kern="1200" baseline="0" dirty="0" smtClean="0">
                          <a:solidFill>
                            <a:schemeClr val="tx1"/>
                          </a:solidFill>
                          <a:latin typeface="Times New Roman" pitchFamily="18" charset="0"/>
                          <a:ea typeface="+mn-ea"/>
                          <a:cs typeface="Times New Roman" pitchFamily="18" charset="0"/>
                        </a:rPr>
                        <a:t>. D. R., </a:t>
                      </a:r>
                      <a:r>
                        <a:rPr lang="en-US" sz="1800" b="0" i="0" u="none" strike="noStrike" kern="1200" baseline="0" dirty="0" err="1" smtClean="0">
                          <a:solidFill>
                            <a:schemeClr val="tx1"/>
                          </a:solidFill>
                          <a:latin typeface="Times New Roman" pitchFamily="18" charset="0"/>
                          <a:ea typeface="+mn-ea"/>
                          <a:cs typeface="Times New Roman" pitchFamily="18" charset="0"/>
                        </a:rPr>
                        <a:t>Deshmukh</a:t>
                      </a:r>
                      <a:r>
                        <a:rPr lang="en-US" sz="1800" b="0" i="0" u="none" strike="noStrike" kern="1200" baseline="0" dirty="0" smtClean="0">
                          <a:solidFill>
                            <a:schemeClr val="tx1"/>
                          </a:solidFill>
                          <a:latin typeface="Times New Roman" pitchFamily="18" charset="0"/>
                          <a:ea typeface="+mn-ea"/>
                          <a:cs typeface="Times New Roman" pitchFamily="18" charset="0"/>
                        </a:rPr>
                        <a:t>. P. </a:t>
                      </a:r>
                      <a:r>
                        <a:rPr lang="en-US" sz="1800" b="0" i="0" u="none" strike="noStrike" kern="1200" baseline="0" dirty="0" err="1" smtClean="0">
                          <a:solidFill>
                            <a:schemeClr val="tx1"/>
                          </a:solidFill>
                          <a:latin typeface="Times New Roman" pitchFamily="18" charset="0"/>
                          <a:ea typeface="+mn-ea"/>
                          <a:cs typeface="Times New Roman" pitchFamily="18" charset="0"/>
                        </a:rPr>
                        <a:t>Garg</a:t>
                      </a:r>
                      <a:r>
                        <a:rPr lang="en-US" sz="1800" b="0" i="0" u="none" strike="noStrike" kern="1200" baseline="0" dirty="0" smtClean="0">
                          <a:solidFill>
                            <a:schemeClr val="tx1"/>
                          </a:solidFill>
                          <a:latin typeface="Times New Roman" pitchFamily="18" charset="0"/>
                          <a:ea typeface="+mn-ea"/>
                          <a:cs typeface="Times New Roman" pitchFamily="18" charset="0"/>
                        </a:rPr>
                        <a:t>. B. S., Correlates of overweight &amp; obesity among school going children of</a:t>
                      </a:r>
                    </a:p>
                    <a:p>
                      <a:pPr algn="just"/>
                      <a:r>
                        <a:rPr lang="en-US" sz="1800" b="0" i="0" u="none" strike="noStrike" kern="1200" baseline="0" dirty="0" err="1" smtClean="0">
                          <a:solidFill>
                            <a:schemeClr val="tx1"/>
                          </a:solidFill>
                          <a:latin typeface="Times New Roman" pitchFamily="18" charset="0"/>
                          <a:ea typeface="+mn-ea"/>
                          <a:cs typeface="Times New Roman" pitchFamily="18" charset="0"/>
                        </a:rPr>
                        <a:t>Wardha</a:t>
                      </a:r>
                      <a:r>
                        <a:rPr lang="en-US" sz="1800" b="0" i="0" u="none" strike="noStrike" kern="1200" baseline="0" dirty="0" smtClean="0">
                          <a:solidFill>
                            <a:schemeClr val="tx1"/>
                          </a:solidFill>
                          <a:latin typeface="Times New Roman" pitchFamily="18" charset="0"/>
                          <a:ea typeface="+mn-ea"/>
                          <a:cs typeface="Times New Roman" pitchFamily="18" charset="0"/>
                        </a:rPr>
                        <a:t> City, Central India. Indian Journal of Medical Research 2008; 127</a:t>
                      </a:r>
                      <a:r>
                        <a:rPr lang="en-US" sz="1800" b="0" i="0" u="none" strike="noStrike" kern="1200" baseline="0" smtClean="0">
                          <a:solidFill>
                            <a:schemeClr val="tx1"/>
                          </a:solidFill>
                          <a:latin typeface="Times New Roman" pitchFamily="18" charset="0"/>
                          <a:ea typeface="+mn-ea"/>
                          <a:cs typeface="Times New Roman" pitchFamily="18" charset="0"/>
                        </a:rPr>
                        <a:t>: 539-43.</a:t>
                      </a:r>
                      <a:endParaRPr lang="en-US" sz="1800" b="0" i="0" u="none" strike="noStrike" kern="1200" baseline="0" dirty="0" smtClean="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smtClean="0">
                          <a:latin typeface="Times New Roman" pitchFamily="18" charset="0"/>
                          <a:cs typeface="Times New Roman" pitchFamily="18" charset="0"/>
                        </a:rPr>
                        <a:t>Cross Sectional</a:t>
                      </a:r>
                      <a:r>
                        <a:rPr lang="en-US" baseline="0" dirty="0" smtClean="0">
                          <a:latin typeface="Times New Roman" pitchFamily="18" charset="0"/>
                          <a:cs typeface="Times New Roman" pitchFamily="18" charset="0"/>
                        </a:rPr>
                        <a:t> Study      ( Low Level of Evidence)</a:t>
                      </a:r>
                      <a:endParaRPr lang="en-US" dirty="0" smtClean="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100" b="0" i="0" u="none" strike="noStrike" kern="1200" baseline="0" dirty="0" smtClean="0">
                          <a:solidFill>
                            <a:schemeClr val="tx1"/>
                          </a:solidFill>
                          <a:latin typeface="Times New Roman" pitchFamily="18" charset="0"/>
                          <a:ea typeface="+mn-ea"/>
                          <a:cs typeface="Times New Roman" pitchFamily="18" charset="0"/>
                        </a:rPr>
                        <a:t>The cross-sectional study was carried out in all the 31 middle-schools (5th to 7th standard)</a:t>
                      </a:r>
                    </a:p>
                    <a:p>
                      <a:pPr algn="just"/>
                      <a:r>
                        <a:rPr lang="en-US" sz="1100" b="0" i="0" u="none" strike="noStrike" kern="1200" baseline="0" dirty="0" smtClean="0">
                          <a:solidFill>
                            <a:schemeClr val="tx1"/>
                          </a:solidFill>
                          <a:latin typeface="Times New Roman" pitchFamily="18" charset="0"/>
                          <a:ea typeface="+mn-ea"/>
                          <a:cs typeface="Times New Roman" pitchFamily="18" charset="0"/>
                        </a:rPr>
                        <a:t>and high-schools (8th to 10th standard) of </a:t>
                      </a:r>
                      <a:r>
                        <a:rPr lang="en-US" sz="1100" b="0" i="0" u="none" strike="noStrike" kern="1200" baseline="0" dirty="0" err="1" smtClean="0">
                          <a:solidFill>
                            <a:schemeClr val="tx1"/>
                          </a:solidFill>
                          <a:latin typeface="Times New Roman" pitchFamily="18" charset="0"/>
                          <a:ea typeface="+mn-ea"/>
                          <a:cs typeface="Times New Roman" pitchFamily="18" charset="0"/>
                        </a:rPr>
                        <a:t>Wardha</a:t>
                      </a:r>
                      <a:r>
                        <a:rPr lang="en-US" sz="1100" b="0" i="0" u="none" strike="noStrike" kern="1200" baseline="0" dirty="0" smtClean="0">
                          <a:solidFill>
                            <a:schemeClr val="tx1"/>
                          </a:solidFill>
                          <a:latin typeface="Times New Roman" pitchFamily="18" charset="0"/>
                          <a:ea typeface="+mn-ea"/>
                          <a:cs typeface="Times New Roman" pitchFamily="18" charset="0"/>
                        </a:rPr>
                        <a:t> city. Probability proportionate to size of population</a:t>
                      </a:r>
                    </a:p>
                    <a:p>
                      <a:pPr algn="just"/>
                      <a:r>
                        <a:rPr lang="en-US" sz="1100" b="0" i="0" u="none" strike="noStrike" kern="1200" baseline="0" dirty="0" smtClean="0">
                          <a:solidFill>
                            <a:schemeClr val="tx1"/>
                          </a:solidFill>
                          <a:latin typeface="Times New Roman" pitchFamily="18" charset="0"/>
                          <a:ea typeface="+mn-ea"/>
                          <a:cs typeface="Times New Roman" pitchFamily="18" charset="0"/>
                        </a:rPr>
                        <a:t>technique (PPS) was used to decide the number of children to be studied from each school, each</a:t>
                      </a:r>
                    </a:p>
                    <a:p>
                      <a:pPr algn="just"/>
                      <a:r>
                        <a:rPr lang="en-US" sz="1100" b="0" i="0" u="none" strike="noStrike" kern="1200" baseline="0" dirty="0" smtClean="0">
                          <a:solidFill>
                            <a:schemeClr val="tx1"/>
                          </a:solidFill>
                          <a:latin typeface="Times New Roman" pitchFamily="18" charset="0"/>
                          <a:ea typeface="+mn-ea"/>
                          <a:cs typeface="Times New Roman" pitchFamily="18" charset="0"/>
                        </a:rPr>
                        <a:t>class and then each section. Systematic random sampling technique was used to select the children</a:t>
                      </a:r>
                    </a:p>
                    <a:p>
                      <a:pPr algn="just"/>
                      <a:r>
                        <a:rPr lang="en-US" sz="1100" b="0" i="0" u="none" strike="noStrike" kern="1200" baseline="0" dirty="0" smtClean="0">
                          <a:solidFill>
                            <a:schemeClr val="tx1"/>
                          </a:solidFill>
                          <a:latin typeface="Times New Roman" pitchFamily="18" charset="0"/>
                          <a:ea typeface="+mn-ea"/>
                          <a:cs typeface="Times New Roman" pitchFamily="18" charset="0"/>
                        </a:rPr>
                        <a:t>from each section. Pre-designed and pre-tested questionnaire was used to elicit the information on</a:t>
                      </a:r>
                    </a:p>
                    <a:p>
                      <a:pPr algn="just"/>
                      <a:r>
                        <a:rPr lang="en-US" sz="1100" b="0" i="0" u="none" strike="noStrike" kern="1200" baseline="0" dirty="0" smtClean="0">
                          <a:solidFill>
                            <a:schemeClr val="tx1"/>
                          </a:solidFill>
                          <a:latin typeface="Times New Roman" pitchFamily="18" charset="0"/>
                          <a:ea typeface="+mn-ea"/>
                          <a:cs typeface="Times New Roman" pitchFamily="18" charset="0"/>
                        </a:rPr>
                        <a:t>family characteristics and individual characteristics. Height and weight was measured and BMI</a:t>
                      </a:r>
                    </a:p>
                    <a:p>
                      <a:pPr algn="just"/>
                      <a:r>
                        <a:rPr lang="en-US" sz="1100" b="0" i="0" u="none" strike="noStrike" kern="1200" baseline="0" dirty="0" smtClean="0">
                          <a:solidFill>
                            <a:schemeClr val="tx1"/>
                          </a:solidFill>
                          <a:latin typeface="Times New Roman" pitchFamily="18" charset="0"/>
                          <a:ea typeface="+mn-ea"/>
                          <a:cs typeface="Times New Roman" pitchFamily="18" charset="0"/>
                        </a:rPr>
                        <a:t>was calculated. Overweight and obesity was assessed by BMI for age. Student who had BMI for age</a:t>
                      </a:r>
                    </a:p>
                    <a:p>
                      <a:pPr algn="just"/>
                      <a:r>
                        <a:rPr lang="en-US" sz="1100" b="0" i="0" u="none" strike="noStrike" kern="1200" baseline="0" dirty="0" smtClean="0">
                          <a:solidFill>
                            <a:schemeClr val="tx1"/>
                          </a:solidFill>
                          <a:latin typeface="Times New Roman" pitchFamily="18" charset="0"/>
                          <a:ea typeface="+mn-ea"/>
                          <a:cs typeface="Times New Roman" pitchFamily="18" charset="0"/>
                        </a:rPr>
                        <a:t>&gt;85th and &lt; 95th percentile of reference population were classified as overweight and BMI for age</a:t>
                      </a:r>
                    </a:p>
                    <a:p>
                      <a:pPr algn="just"/>
                      <a:r>
                        <a:rPr lang="en-US" sz="1100" b="0" i="0" u="none" strike="noStrike" kern="1200" baseline="0" dirty="0" smtClean="0">
                          <a:solidFill>
                            <a:schemeClr val="tx1"/>
                          </a:solidFill>
                          <a:latin typeface="Times New Roman" pitchFamily="18" charset="0"/>
                          <a:ea typeface="+mn-ea"/>
                          <a:cs typeface="Times New Roman" pitchFamily="18" charset="0"/>
                        </a:rPr>
                        <a:t>&gt;95th percentile of reference population were classified as obese.</a:t>
                      </a:r>
                      <a:endParaRPr lang="en-US" sz="1100" b="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400" b="0" i="0" u="none" strike="noStrike" kern="1200" baseline="0" dirty="0" smtClean="0">
                          <a:solidFill>
                            <a:schemeClr val="tx1"/>
                          </a:solidFill>
                          <a:latin typeface="Times New Roman" pitchFamily="18" charset="0"/>
                          <a:ea typeface="+mn-ea"/>
                          <a:cs typeface="Times New Roman" pitchFamily="18" charset="0"/>
                        </a:rPr>
                        <a:t>Overweight and obesity was found to be 3.1 per cent (95% CI: 2.5-3.8%) and 1.2 per cent</a:t>
                      </a:r>
                    </a:p>
                    <a:p>
                      <a:pPr algn="just"/>
                      <a:r>
                        <a:rPr lang="en-US" sz="1400" b="0" i="0" u="none" strike="noStrike" kern="1200" baseline="0" dirty="0" smtClean="0">
                          <a:solidFill>
                            <a:schemeClr val="tx1"/>
                          </a:solidFill>
                          <a:latin typeface="Times New Roman" pitchFamily="18" charset="0"/>
                          <a:ea typeface="+mn-ea"/>
                          <a:cs typeface="Times New Roman" pitchFamily="18" charset="0"/>
                        </a:rPr>
                        <a:t>(95% CI: 0.8-1.8%) respectively; together constitute 4.3 per cent (95% CI: 3.6-5.2%) for overweight/</a:t>
                      </a:r>
                    </a:p>
                    <a:p>
                      <a:pPr algn="just"/>
                      <a:r>
                        <a:rPr lang="en-US" sz="1400" b="0" i="0" u="none" strike="noStrike" kern="1200" baseline="0" dirty="0" smtClean="0">
                          <a:solidFill>
                            <a:schemeClr val="tx1"/>
                          </a:solidFill>
                          <a:latin typeface="Times New Roman" pitchFamily="18" charset="0"/>
                          <a:ea typeface="+mn-ea"/>
                          <a:cs typeface="Times New Roman" pitchFamily="18" charset="0"/>
                        </a:rPr>
                        <a:t>obesity. Final model of the multivariate logistic regression showed that the important correlates of</a:t>
                      </a:r>
                    </a:p>
                    <a:p>
                      <a:pPr algn="just"/>
                      <a:r>
                        <a:rPr lang="en-US" sz="1400" b="0" i="0" u="none" strike="noStrike" kern="1200" baseline="0" dirty="0" smtClean="0">
                          <a:solidFill>
                            <a:schemeClr val="tx1"/>
                          </a:solidFill>
                          <a:latin typeface="Times New Roman" pitchFamily="18" charset="0"/>
                          <a:ea typeface="+mn-ea"/>
                          <a:cs typeface="Times New Roman" pitchFamily="18" charset="0"/>
                        </a:rPr>
                        <a:t>overweight/obesity were urban residence, father and/or mother involved in service/business, English</a:t>
                      </a:r>
                    </a:p>
                    <a:p>
                      <a:pPr algn="just"/>
                      <a:r>
                        <a:rPr lang="en-US" sz="1400" b="0" i="0" u="none" strike="noStrike" kern="1200" baseline="0" dirty="0" smtClean="0">
                          <a:solidFill>
                            <a:schemeClr val="tx1"/>
                          </a:solidFill>
                          <a:latin typeface="Times New Roman" pitchFamily="18" charset="0"/>
                          <a:ea typeface="+mn-ea"/>
                          <a:cs typeface="Times New Roman" pitchFamily="18" charset="0"/>
                        </a:rPr>
                        <a:t>medium school and child playing outdoor games for less than 30 min.</a:t>
                      </a:r>
                      <a:endParaRPr lang="en-US" sz="1400" b="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800" b="0" i="0" u="none" strike="noStrike" kern="1200" baseline="0" dirty="0" smtClean="0">
                          <a:solidFill>
                            <a:schemeClr val="tx1"/>
                          </a:solidFill>
                          <a:latin typeface="Times New Roman" pitchFamily="18" charset="0"/>
                          <a:ea typeface="+mn-ea"/>
                          <a:cs typeface="Times New Roman" pitchFamily="18" charset="0"/>
                        </a:rPr>
                        <a:t>The magnitude of overweight/obesity among school going children of</a:t>
                      </a:r>
                    </a:p>
                    <a:p>
                      <a:pPr algn="just"/>
                      <a:r>
                        <a:rPr lang="en-US" sz="1800" b="0" i="0" u="none" strike="noStrike" kern="1200" baseline="0" dirty="0" err="1" smtClean="0">
                          <a:solidFill>
                            <a:schemeClr val="tx1"/>
                          </a:solidFill>
                          <a:latin typeface="Times New Roman" pitchFamily="18" charset="0"/>
                          <a:ea typeface="+mn-ea"/>
                          <a:cs typeface="Times New Roman" pitchFamily="18" charset="0"/>
                        </a:rPr>
                        <a:t>Wardha</a:t>
                      </a:r>
                      <a:r>
                        <a:rPr lang="en-US" sz="1800" b="0" i="0" u="none" strike="noStrike" kern="1200" baseline="0" dirty="0" smtClean="0">
                          <a:solidFill>
                            <a:schemeClr val="tx1"/>
                          </a:solidFill>
                          <a:latin typeface="Times New Roman" pitchFamily="18" charset="0"/>
                          <a:ea typeface="+mn-ea"/>
                          <a:cs typeface="Times New Roman" pitchFamily="18" charset="0"/>
                        </a:rPr>
                        <a:t> city was found to be 4.3 per cent. Family characteristics play important role in predisposing</a:t>
                      </a:r>
                    </a:p>
                    <a:p>
                      <a:pPr algn="just"/>
                      <a:r>
                        <a:rPr lang="en-US" sz="1800" b="0" i="0" u="none" strike="noStrike" kern="1200" baseline="0" dirty="0" smtClean="0">
                          <a:solidFill>
                            <a:schemeClr val="tx1"/>
                          </a:solidFill>
                          <a:latin typeface="Times New Roman" pitchFamily="18" charset="0"/>
                          <a:ea typeface="+mn-ea"/>
                          <a:cs typeface="Times New Roman" pitchFamily="18" charset="0"/>
                        </a:rPr>
                        <a:t>the children to overweight/obesity and hence the interventions need to be directed towards the families.</a:t>
                      </a:r>
                      <a:endParaRPr lang="en-US" sz="1500" b="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21223620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04800"/>
            <a:ext cx="8229600" cy="5821363"/>
          </a:xfrm>
        </p:spPr>
        <p:txBody>
          <a:bodyPr>
            <a:normAutofit/>
          </a:bodyPr>
          <a:lstStyle/>
          <a:p>
            <a:pPr marL="514350" indent="-514350">
              <a:buAutoNum type="arabicPeriod"/>
            </a:pPr>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optimum </a:t>
            </a:r>
            <a:r>
              <a:rPr lang="en-US" sz="2800" dirty="0" smtClean="0">
                <a:latin typeface="Times New Roman" pitchFamily="18" charset="0"/>
                <a:cs typeface="Times New Roman" pitchFamily="18" charset="0"/>
              </a:rPr>
              <a:t>level of total plasma </a:t>
            </a:r>
            <a:r>
              <a:rPr lang="en-US" sz="2800" dirty="0" err="1" smtClean="0">
                <a:latin typeface="Times New Roman" pitchFamily="18" charset="0"/>
                <a:cs typeface="Times New Roman" pitchFamily="18" charset="0"/>
              </a:rPr>
              <a:t>cholesteral</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has </a:t>
            </a:r>
            <a:r>
              <a:rPr lang="en-US" sz="2800" dirty="0" smtClean="0">
                <a:latin typeface="Times New Roman" pitchFamily="18" charset="0"/>
                <a:cs typeface="Times New Roman" pitchFamily="18" charset="0"/>
              </a:rPr>
              <a:t>  been </a:t>
            </a:r>
            <a:r>
              <a:rPr lang="en-US" sz="2800" dirty="0">
                <a:latin typeface="Times New Roman" pitchFamily="18" charset="0"/>
                <a:cs typeface="Times New Roman" pitchFamily="18" charset="0"/>
              </a:rPr>
              <a:t>suggested</a:t>
            </a:r>
            <a:r>
              <a:rPr lang="en-US" sz="2800" dirty="0" smtClean="0">
                <a:latin typeface="Times New Roman" pitchFamily="18" charset="0"/>
                <a:cs typeface="Times New Roman" pitchFamily="18" charset="0"/>
              </a:rPr>
              <a:t>  as</a:t>
            </a:r>
          </a:p>
          <a:p>
            <a:pPr marL="0" indent="0">
              <a:buNone/>
            </a:pPr>
            <a:endParaRPr lang="en-US" sz="2800" dirty="0" smtClean="0">
              <a:latin typeface="Times New Roman" pitchFamily="18" charset="0"/>
              <a:cs typeface="Times New Roman" pitchFamily="18" charset="0"/>
            </a:endParaRPr>
          </a:p>
          <a:p>
            <a:pPr marL="514350" indent="-514350">
              <a:buAutoNum type="alphaLcParenR"/>
            </a:pPr>
            <a:r>
              <a:rPr lang="en-US" sz="2800" dirty="0" smtClean="0">
                <a:latin typeface="Times New Roman" pitchFamily="18" charset="0"/>
                <a:cs typeface="Times New Roman" pitchFamily="18" charset="0"/>
              </a:rPr>
              <a:t>&lt; 200 mg/dl</a:t>
            </a:r>
          </a:p>
          <a:p>
            <a:pPr marL="514350" indent="-514350">
              <a:buAutoNum type="alphaLcParenR"/>
            </a:pPr>
            <a:r>
              <a:rPr lang="en-US" sz="2800" dirty="0" smtClean="0">
                <a:latin typeface="Times New Roman" pitchFamily="18" charset="0"/>
                <a:cs typeface="Times New Roman" pitchFamily="18" charset="0"/>
              </a:rPr>
              <a:t>&lt; 220 mg/dl</a:t>
            </a:r>
          </a:p>
          <a:p>
            <a:pPr marL="514350" indent="-514350">
              <a:buAutoNum type="alphaLcParenR"/>
            </a:pPr>
            <a:r>
              <a:rPr lang="en-US" sz="2800" dirty="0" smtClean="0">
                <a:latin typeface="Times New Roman" pitchFamily="18" charset="0"/>
                <a:cs typeface="Times New Roman" pitchFamily="18" charset="0"/>
              </a:rPr>
              <a:t>&lt; 210 mg/dl</a:t>
            </a:r>
          </a:p>
          <a:p>
            <a:pPr marL="514350" indent="-514350">
              <a:buAutoNum type="alphaLcParenR"/>
            </a:pPr>
            <a:r>
              <a:rPr lang="en-US" sz="2800" dirty="0" smtClean="0">
                <a:latin typeface="Times New Roman" pitchFamily="18" charset="0"/>
                <a:cs typeface="Times New Roman" pitchFamily="18" charset="0"/>
              </a:rPr>
              <a:t>&lt; 240 mg/dl</a:t>
            </a:r>
            <a:endParaRPr lang="en-US"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10689661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04800"/>
            <a:ext cx="8229600" cy="5821363"/>
          </a:xfrm>
        </p:spPr>
        <p:txBody>
          <a:bodyPr/>
          <a:lstStyle/>
          <a:p>
            <a:pPr marL="0" indent="0">
              <a:buNone/>
            </a:pPr>
            <a:r>
              <a:rPr lang="en-US" dirty="0" smtClean="0">
                <a:latin typeface="Times New Roman" pitchFamily="18" charset="0"/>
                <a:cs typeface="Times New Roman" pitchFamily="18" charset="0"/>
              </a:rPr>
              <a:t>2. Expand VLDL</a:t>
            </a:r>
          </a:p>
          <a:p>
            <a:pPr marL="0" indent="0">
              <a:buNone/>
            </a:pPr>
            <a:endParaRPr lang="en-US" dirty="0" smtClean="0">
              <a:latin typeface="Times New Roman" pitchFamily="18" charset="0"/>
              <a:cs typeface="Times New Roman" pitchFamily="18" charset="0"/>
            </a:endParaRPr>
          </a:p>
          <a:p>
            <a:pPr marL="514350" indent="-514350">
              <a:buAutoNum type="alphaLcParenR"/>
            </a:pPr>
            <a:r>
              <a:rPr lang="en-US" dirty="0" smtClean="0">
                <a:latin typeface="Times New Roman" pitchFamily="18" charset="0"/>
                <a:cs typeface="Times New Roman" pitchFamily="18" charset="0"/>
              </a:rPr>
              <a:t>Very Less Density Lipoprotein</a:t>
            </a:r>
          </a:p>
          <a:p>
            <a:pPr marL="514350" indent="-514350">
              <a:buAutoNum type="alphaLcParenR"/>
            </a:pPr>
            <a:r>
              <a:rPr lang="en-US" dirty="0" smtClean="0">
                <a:latin typeface="Times New Roman" pitchFamily="18" charset="0"/>
                <a:cs typeface="Times New Roman" pitchFamily="18" charset="0"/>
              </a:rPr>
              <a:t>Very Low Density Lipoprotein</a:t>
            </a:r>
          </a:p>
          <a:p>
            <a:pPr marL="514350" indent="-514350">
              <a:buAutoNum type="alphaLcParenR"/>
            </a:pPr>
            <a:r>
              <a:rPr lang="en-US" dirty="0" smtClean="0">
                <a:latin typeface="Times New Roman" pitchFamily="18" charset="0"/>
                <a:cs typeface="Times New Roman" pitchFamily="18" charset="0"/>
              </a:rPr>
              <a:t>Very Light Density Lipoprotein</a:t>
            </a:r>
          </a:p>
          <a:p>
            <a:pPr marL="514350" indent="-514350">
              <a:buAutoNum type="alphaLcParenR"/>
            </a:pPr>
            <a:r>
              <a:rPr lang="en-US" dirty="0" smtClean="0">
                <a:latin typeface="Times New Roman" pitchFamily="18" charset="0"/>
                <a:cs typeface="Times New Roman" pitchFamily="18" charset="0"/>
              </a:rPr>
              <a:t>Very Low Density Lipid </a:t>
            </a:r>
          </a:p>
        </p:txBody>
      </p:sp>
    </p:spTree>
    <p:extLst>
      <p:ext uri="{BB962C8B-B14F-4D97-AF65-F5344CB8AC3E}">
        <p14:creationId xmlns="" xmlns:p14="http://schemas.microsoft.com/office/powerpoint/2010/main" val="12335571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228600"/>
            <a:ext cx="8229600" cy="5897563"/>
          </a:xfrm>
        </p:spPr>
        <p:txBody>
          <a:bodyPr/>
          <a:lstStyle/>
          <a:p>
            <a:pPr marL="0" indent="0">
              <a:buNone/>
            </a:pPr>
            <a:r>
              <a:rPr lang="en-US" dirty="0" smtClean="0">
                <a:latin typeface="Times New Roman" pitchFamily="18" charset="0"/>
                <a:cs typeface="Times New Roman" pitchFamily="18" charset="0"/>
              </a:rPr>
              <a:t>3. Dietary </a:t>
            </a:r>
            <a:r>
              <a:rPr lang="en-US" dirty="0" err="1">
                <a:latin typeface="Times New Roman" pitchFamily="18" charset="0"/>
                <a:cs typeface="Times New Roman" pitchFamily="18" charset="0"/>
              </a:rPr>
              <a:t>f</a:t>
            </a:r>
            <a:r>
              <a:rPr lang="en-US" dirty="0" err="1" smtClean="0">
                <a:latin typeface="Times New Roman" pitchFamily="18" charset="0"/>
                <a:cs typeface="Times New Roman" pitchFamily="18" charset="0"/>
              </a:rPr>
              <a:t>ibre</a:t>
            </a:r>
            <a:r>
              <a:rPr lang="en-US" dirty="0" smtClean="0">
                <a:latin typeface="Times New Roman" pitchFamily="18" charset="0"/>
                <a:cs typeface="Times New Roman" pitchFamily="18" charset="0"/>
              </a:rPr>
              <a:t> has got following relationship on  </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cancer </a:t>
            </a:r>
          </a:p>
          <a:p>
            <a:pPr marL="0" indent="0">
              <a:buNone/>
            </a:pPr>
            <a:endParaRPr lang="en-US" dirty="0" smtClean="0">
              <a:latin typeface="Times New Roman" pitchFamily="18" charset="0"/>
              <a:cs typeface="Times New Roman" pitchFamily="18" charset="0"/>
            </a:endParaRPr>
          </a:p>
          <a:p>
            <a:pPr marL="514350" indent="-514350">
              <a:buAutoNum type="alphaLcParenR"/>
            </a:pPr>
            <a:r>
              <a:rPr lang="en-US" dirty="0" smtClean="0">
                <a:latin typeface="Times New Roman" pitchFamily="18" charset="0"/>
                <a:cs typeface="Times New Roman" pitchFamily="18" charset="0"/>
              </a:rPr>
              <a:t>Direct</a:t>
            </a:r>
          </a:p>
          <a:p>
            <a:pPr marL="514350" indent="-514350">
              <a:buFont typeface="Arial" pitchFamily="34" charset="0"/>
              <a:buAutoNum type="alphaLcParenR"/>
            </a:pPr>
            <a:r>
              <a:rPr lang="en-US" dirty="0" smtClean="0">
                <a:latin typeface="Times New Roman" pitchFamily="18" charset="0"/>
                <a:cs typeface="Times New Roman" pitchFamily="18" charset="0"/>
              </a:rPr>
              <a:t>Inverse</a:t>
            </a:r>
          </a:p>
          <a:p>
            <a:pPr marL="514350" indent="-514350">
              <a:buAutoNum type="alphaLcParenR"/>
            </a:pPr>
            <a:r>
              <a:rPr lang="en-US" dirty="0" smtClean="0">
                <a:latin typeface="Times New Roman" pitchFamily="18" charset="0"/>
                <a:cs typeface="Times New Roman" pitchFamily="18" charset="0"/>
              </a:rPr>
              <a:t>No Relationship</a:t>
            </a:r>
          </a:p>
          <a:p>
            <a:pPr marL="514350" indent="-514350">
              <a:buAutoNum type="alphaLcParenR"/>
            </a:pPr>
            <a:r>
              <a:rPr lang="en-US" dirty="0" smtClean="0">
                <a:latin typeface="Times New Roman" pitchFamily="18" charset="0"/>
                <a:cs typeface="Times New Roman" pitchFamily="18" charset="0"/>
              </a:rPr>
              <a:t>Negative</a:t>
            </a:r>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22399011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04800"/>
            <a:ext cx="8229600" cy="5821363"/>
          </a:xfrm>
        </p:spPr>
        <p:txBody>
          <a:bodyPr/>
          <a:lstStyle/>
          <a:p>
            <a:pPr marL="0" indent="0">
              <a:buNone/>
            </a:pPr>
            <a:r>
              <a:rPr lang="en-US" dirty="0" smtClean="0">
                <a:latin typeface="Times New Roman" pitchFamily="18" charset="0"/>
                <a:cs typeface="Times New Roman" pitchFamily="18" charset="0"/>
              </a:rPr>
              <a:t>4. Heavy alcohol consumption </a:t>
            </a:r>
            <a:r>
              <a:rPr lang="en-US" dirty="0" err="1" smtClean="0">
                <a:latin typeface="Times New Roman" pitchFamily="18" charset="0"/>
                <a:cs typeface="Times New Roman" pitchFamily="18" charset="0"/>
              </a:rPr>
              <a:t>increses</a:t>
            </a:r>
            <a:r>
              <a:rPr lang="en-US" dirty="0" smtClean="0">
                <a:latin typeface="Times New Roman" pitchFamily="18" charset="0"/>
                <a:cs typeface="Times New Roman" pitchFamily="18" charset="0"/>
              </a:rPr>
              <a:t> the risk </a:t>
            </a: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of</a:t>
            </a:r>
          </a:p>
          <a:p>
            <a:pPr marL="0" indent="0">
              <a:buNone/>
            </a:pPr>
            <a:endParaRPr lang="en-US" dirty="0" smtClean="0">
              <a:latin typeface="Times New Roman" pitchFamily="18" charset="0"/>
              <a:cs typeface="Times New Roman" pitchFamily="18" charset="0"/>
            </a:endParaRPr>
          </a:p>
          <a:p>
            <a:pPr marL="514350" indent="-514350">
              <a:buAutoNum type="alphaLcParenR"/>
            </a:pPr>
            <a:r>
              <a:rPr lang="en-US" dirty="0" smtClean="0">
                <a:latin typeface="Times New Roman" pitchFamily="18" charset="0"/>
                <a:cs typeface="Times New Roman" pitchFamily="18" charset="0"/>
              </a:rPr>
              <a:t>Bladder Cancer</a:t>
            </a:r>
          </a:p>
          <a:p>
            <a:pPr marL="514350" indent="-514350">
              <a:buAutoNum type="alphaLcParenR"/>
            </a:pPr>
            <a:r>
              <a:rPr lang="en-US" dirty="0" smtClean="0">
                <a:latin typeface="Times New Roman" pitchFamily="18" charset="0"/>
                <a:cs typeface="Times New Roman" pitchFamily="18" charset="0"/>
              </a:rPr>
              <a:t>Oral Cancer</a:t>
            </a:r>
          </a:p>
          <a:p>
            <a:pPr marL="514350" indent="-514350">
              <a:buAutoNum type="alphaLcParenR"/>
            </a:pPr>
            <a:r>
              <a:rPr lang="en-US" dirty="0" smtClean="0">
                <a:latin typeface="Times New Roman" pitchFamily="18" charset="0"/>
                <a:cs typeface="Times New Roman" pitchFamily="18" charset="0"/>
              </a:rPr>
              <a:t>Colon Cancer</a:t>
            </a:r>
          </a:p>
          <a:p>
            <a:pPr marL="514350" indent="-514350">
              <a:buFont typeface="Arial" pitchFamily="34" charset="0"/>
              <a:buAutoNum type="alphaLcParenR"/>
            </a:pPr>
            <a:r>
              <a:rPr lang="en-US" dirty="0">
                <a:latin typeface="Times New Roman" pitchFamily="18" charset="0"/>
                <a:cs typeface="Times New Roman" pitchFamily="18" charset="0"/>
              </a:rPr>
              <a:t>Liver Cancer</a:t>
            </a:r>
          </a:p>
          <a:p>
            <a:pPr marL="0" indent="0">
              <a:buNone/>
            </a:pP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2827346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228600"/>
            <a:ext cx="8229600" cy="5897563"/>
          </a:xfrm>
        </p:spPr>
        <p:txBody>
          <a:bodyPr/>
          <a:lstStyle/>
          <a:p>
            <a:pPr marL="514350" indent="-514350">
              <a:buAutoNum type="arabicPeriod" startAt="5"/>
            </a:pPr>
            <a:r>
              <a:rPr lang="en-US" dirty="0" smtClean="0">
                <a:latin typeface="Times New Roman" pitchFamily="18" charset="0"/>
                <a:cs typeface="Times New Roman" pitchFamily="18" charset="0"/>
              </a:rPr>
              <a:t>Expand HDL</a:t>
            </a:r>
          </a:p>
          <a:p>
            <a:pPr marL="514350" indent="-514350">
              <a:buAutoNum type="arabicPeriod" startAt="5"/>
            </a:pPr>
            <a:endParaRPr lang="en-US" dirty="0">
              <a:latin typeface="Times New Roman" pitchFamily="18" charset="0"/>
              <a:cs typeface="Times New Roman" pitchFamily="18" charset="0"/>
            </a:endParaRPr>
          </a:p>
          <a:p>
            <a:pPr marL="514350" indent="-514350">
              <a:buAutoNum type="alphaLcParenR"/>
            </a:pPr>
            <a:r>
              <a:rPr lang="en-US" dirty="0" smtClean="0">
                <a:latin typeface="Times New Roman" pitchFamily="18" charset="0"/>
                <a:cs typeface="Times New Roman" pitchFamily="18" charset="0"/>
              </a:rPr>
              <a:t>Highest Density Lipoprotein</a:t>
            </a:r>
          </a:p>
          <a:p>
            <a:pPr marL="514350" indent="-514350">
              <a:buAutoNum type="alphaLcParenR"/>
            </a:pPr>
            <a:r>
              <a:rPr lang="en-US" dirty="0" smtClean="0">
                <a:latin typeface="Times New Roman" pitchFamily="18" charset="0"/>
                <a:cs typeface="Times New Roman" pitchFamily="18" charset="0"/>
              </a:rPr>
              <a:t>Higher </a:t>
            </a:r>
            <a:r>
              <a:rPr lang="en-US" dirty="0">
                <a:latin typeface="Times New Roman" pitchFamily="18" charset="0"/>
                <a:cs typeface="Times New Roman" pitchFamily="18" charset="0"/>
              </a:rPr>
              <a:t>Density </a:t>
            </a:r>
            <a:r>
              <a:rPr lang="en-US" dirty="0" smtClean="0">
                <a:latin typeface="Times New Roman" pitchFamily="18" charset="0"/>
                <a:cs typeface="Times New Roman" pitchFamily="18" charset="0"/>
              </a:rPr>
              <a:t>Lipoprotein</a:t>
            </a:r>
          </a:p>
          <a:p>
            <a:pPr marL="514350" indent="-514350">
              <a:buAutoNum type="alphaLcParenR"/>
            </a:pPr>
            <a:r>
              <a:rPr lang="en-US" dirty="0" smtClean="0">
                <a:latin typeface="Times New Roman" pitchFamily="18" charset="0"/>
                <a:cs typeface="Times New Roman" pitchFamily="18" charset="0"/>
              </a:rPr>
              <a:t>High </a:t>
            </a:r>
            <a:r>
              <a:rPr lang="en-US" dirty="0">
                <a:latin typeface="Times New Roman" pitchFamily="18" charset="0"/>
                <a:cs typeface="Times New Roman" pitchFamily="18" charset="0"/>
              </a:rPr>
              <a:t>Density </a:t>
            </a:r>
            <a:r>
              <a:rPr lang="en-US" dirty="0" smtClean="0">
                <a:latin typeface="Times New Roman" pitchFamily="18" charset="0"/>
                <a:cs typeface="Times New Roman" pitchFamily="18" charset="0"/>
              </a:rPr>
              <a:t>Lipoprotein</a:t>
            </a:r>
          </a:p>
          <a:p>
            <a:pPr marL="514350" indent="-514350">
              <a:buAutoNum type="alphaLcParenR"/>
            </a:pPr>
            <a:r>
              <a:rPr lang="en-US" dirty="0" smtClean="0">
                <a:latin typeface="Times New Roman" pitchFamily="18" charset="0"/>
                <a:cs typeface="Times New Roman" pitchFamily="18" charset="0"/>
              </a:rPr>
              <a:t>Heavy </a:t>
            </a:r>
            <a:r>
              <a:rPr lang="en-US" dirty="0">
                <a:latin typeface="Times New Roman" pitchFamily="18" charset="0"/>
                <a:cs typeface="Times New Roman" pitchFamily="18" charset="0"/>
              </a:rPr>
              <a:t>Density Lipoprotein</a:t>
            </a:r>
          </a:p>
          <a:p>
            <a:pPr marL="514350" indent="-514350">
              <a:buAutoNum type="alphaLcParenR"/>
            </a:pPr>
            <a:endParaRPr lang="en-US" dirty="0">
              <a:latin typeface="Times New Roman" pitchFamily="18" charset="0"/>
              <a:cs typeface="Times New Roman" pitchFamily="18" charset="0"/>
            </a:endParaRPr>
          </a:p>
          <a:p>
            <a:pPr marL="514350" indent="-514350">
              <a:buAutoNum type="alphaLcParenR"/>
            </a:pPr>
            <a:endParaRPr lang="en-US" dirty="0">
              <a:latin typeface="Times New Roman" pitchFamily="18" charset="0"/>
              <a:cs typeface="Times New Roman" pitchFamily="18" charset="0"/>
            </a:endParaRPr>
          </a:p>
          <a:p>
            <a:pPr marL="514350" indent="-514350">
              <a:buAutoNum type="alphaLcParenR"/>
            </a:pPr>
            <a:endParaRPr lang="en-US" dirty="0">
              <a:latin typeface="Times New Roman" pitchFamily="18" charset="0"/>
              <a:cs typeface="Times New Roman" pitchFamily="18" charset="0"/>
            </a:endParaRPr>
          </a:p>
          <a:p>
            <a:pPr marL="514350" indent="-514350">
              <a:buAutoNum type="alphaLcParenR"/>
            </a:pPr>
            <a:endParaRPr lang="en-US" dirty="0">
              <a:latin typeface="Times New Roman" pitchFamily="18" charset="0"/>
              <a:cs typeface="Times New Roman" pitchFamily="18" charset="0"/>
            </a:endParaRPr>
          </a:p>
          <a:p>
            <a:pPr marL="514350" indent="-514350">
              <a:buAutoNum type="alphaLcParenR"/>
            </a:pPr>
            <a:endParaRPr lang="en-US" dirty="0">
              <a:latin typeface="Times New Roman" pitchFamily="18" charset="0"/>
              <a:cs typeface="Times New Roman" pitchFamily="18" charset="0"/>
            </a:endParaRPr>
          </a:p>
          <a:p>
            <a:pPr marL="514350" indent="-514350">
              <a:buAutoNum type="alphaLcParenR"/>
            </a:pPr>
            <a:endParaRPr lang="en-US" dirty="0" smtClean="0">
              <a:latin typeface="Times New Roman" pitchFamily="18" charset="0"/>
              <a:cs typeface="Times New Roman" pitchFamily="18" charset="0"/>
            </a:endParaRPr>
          </a:p>
          <a:p>
            <a:pPr marL="514350" indent="-514350">
              <a:buAutoNum type="alphaLcParenR"/>
            </a:pPr>
            <a:endParaRPr lang="en-US"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9425874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latin typeface="Times New Roman" pitchFamily="18" charset="0"/>
                <a:cs typeface="Times New Roman" pitchFamily="18" charset="0"/>
              </a:rPr>
              <a:t>Answers</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514350" indent="-514350">
              <a:buAutoNum type="arabicPeriod"/>
            </a:pPr>
            <a:r>
              <a:rPr lang="en-US" dirty="0">
                <a:latin typeface="Times New Roman" pitchFamily="18" charset="0"/>
                <a:cs typeface="Times New Roman" pitchFamily="18" charset="0"/>
              </a:rPr>
              <a:t>a</a:t>
            </a:r>
            <a:endParaRPr lang="en-US" dirty="0" smtClean="0">
              <a:latin typeface="Times New Roman" pitchFamily="18" charset="0"/>
              <a:cs typeface="Times New Roman" pitchFamily="18" charset="0"/>
            </a:endParaRPr>
          </a:p>
          <a:p>
            <a:pPr marL="514350" indent="-514350">
              <a:buAutoNum type="arabicPeriod"/>
            </a:pPr>
            <a:r>
              <a:rPr lang="en-US" dirty="0">
                <a:latin typeface="Times New Roman" pitchFamily="18" charset="0"/>
                <a:cs typeface="Times New Roman" pitchFamily="18" charset="0"/>
              </a:rPr>
              <a:t>b</a:t>
            </a:r>
            <a:endParaRPr lang="en-US" dirty="0" smtClean="0">
              <a:latin typeface="Times New Roman" pitchFamily="18" charset="0"/>
              <a:cs typeface="Times New Roman" pitchFamily="18" charset="0"/>
            </a:endParaRPr>
          </a:p>
          <a:p>
            <a:pPr marL="514350" indent="-514350">
              <a:buAutoNum type="arabicPeriod"/>
            </a:pPr>
            <a:r>
              <a:rPr lang="en-US" dirty="0">
                <a:latin typeface="Times New Roman" pitchFamily="18" charset="0"/>
                <a:cs typeface="Times New Roman" pitchFamily="18" charset="0"/>
              </a:rPr>
              <a:t>b</a:t>
            </a:r>
            <a:endParaRPr lang="en-US" dirty="0" smtClean="0">
              <a:latin typeface="Times New Roman" pitchFamily="18" charset="0"/>
              <a:cs typeface="Times New Roman" pitchFamily="18" charset="0"/>
            </a:endParaRPr>
          </a:p>
          <a:p>
            <a:pPr marL="514350" indent="-514350">
              <a:buAutoNum type="arabicPeriod"/>
            </a:pPr>
            <a:r>
              <a:rPr lang="en-US" dirty="0">
                <a:latin typeface="Times New Roman" pitchFamily="18" charset="0"/>
                <a:cs typeface="Times New Roman" pitchFamily="18" charset="0"/>
              </a:rPr>
              <a:t>d</a:t>
            </a:r>
            <a:endParaRPr lang="en-US" dirty="0" smtClean="0">
              <a:latin typeface="Times New Roman" pitchFamily="18" charset="0"/>
              <a:cs typeface="Times New Roman" pitchFamily="18" charset="0"/>
            </a:endParaRPr>
          </a:p>
          <a:p>
            <a:pPr marL="514350" indent="-514350">
              <a:buAutoNum type="arabicPeriod"/>
            </a:pPr>
            <a:r>
              <a:rPr lang="en-US" dirty="0">
                <a:latin typeface="Times New Roman" pitchFamily="18" charset="0"/>
                <a:cs typeface="Times New Roman" pitchFamily="18" charset="0"/>
              </a:rPr>
              <a:t>c</a:t>
            </a:r>
            <a:endParaRPr lang="en-US" dirty="0" smtClean="0">
              <a:latin typeface="Times New Roman" pitchFamily="18" charset="0"/>
              <a:cs typeface="Times New Roman" pitchFamily="18" charset="0"/>
            </a:endParaRPr>
          </a:p>
          <a:p>
            <a:pPr marL="514350" indent="-514350">
              <a:buAutoNum type="arabicPeriod"/>
            </a:pPr>
            <a:endParaRPr lang="en-US" dirty="0" smtClean="0">
              <a:latin typeface="Times New Roman" pitchFamily="18" charset="0"/>
              <a:cs typeface="Times New Roman" pitchFamily="18" charset="0"/>
            </a:endParaRPr>
          </a:p>
          <a:p>
            <a:pPr marL="514350" indent="-514350">
              <a:buAutoNum type="arabicPeriod"/>
            </a:pPr>
            <a:endParaRPr lang="en-US" dirty="0" smtClean="0">
              <a:latin typeface="Times New Roman" pitchFamily="18" charset="0"/>
              <a:cs typeface="Times New Roman" pitchFamily="18" charset="0"/>
            </a:endParaRPr>
          </a:p>
          <a:p>
            <a:pPr marL="514350" indent="-514350">
              <a:buAutoNum type="arabicPeriod"/>
            </a:pPr>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74004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04800"/>
            <a:ext cx="8229600" cy="5821363"/>
          </a:xfrm>
        </p:spPr>
        <p:txBody>
          <a:bodyPr>
            <a:normAutofit fontScale="92500" lnSpcReduction="10000"/>
          </a:bodyPr>
          <a:lstStyle/>
          <a:p>
            <a:pPr marL="0" indent="0" algn="ctr">
              <a:buNone/>
            </a:pPr>
            <a:r>
              <a:rPr lang="en-US" sz="4000" b="1" u="sng" dirty="0" smtClean="0">
                <a:latin typeface="Times New Roman" pitchFamily="18" charset="0"/>
                <a:cs typeface="Times New Roman" pitchFamily="18" charset="0"/>
              </a:rPr>
              <a:t>Cholesterol</a:t>
            </a:r>
          </a:p>
          <a:p>
            <a:pPr algn="just">
              <a:buFont typeface="Wingdings" pitchFamily="2" charset="2"/>
              <a:buChar char="Ø"/>
            </a:pPr>
            <a:r>
              <a:rPr lang="en-US" sz="2400" dirty="0">
                <a:latin typeface="Times New Roman" pitchFamily="18" charset="0"/>
                <a:cs typeface="Times New Roman" pitchFamily="18" charset="0"/>
              </a:rPr>
              <a:t>The optimum level has been suggested to be less than 200 mg/dl . In communities where there is a high incidence of CHD, the aim should be to reduce plasma cholesterol concentrations to below 220 mg/dl.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a:latin typeface="Times New Roman" pitchFamily="18" charset="0"/>
                <a:cs typeface="Times New Roman" pitchFamily="18" charset="0"/>
              </a:rPr>
              <a:t>Cholesterol occurs in all foods of animal origin. Part of it is synthesized in the body.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plasma cholesterol is determined by </a:t>
            </a:r>
            <a:endParaRPr lang="en-US" sz="2400" dirty="0" smtClean="0">
              <a:latin typeface="Times New Roman" pitchFamily="18" charset="0"/>
              <a:cs typeface="Times New Roman" pitchFamily="18" charset="0"/>
            </a:endParaRPr>
          </a:p>
          <a:p>
            <a:pPr marL="457200" indent="-457200" algn="just">
              <a:buAutoNum type="alphaLcParenBoth"/>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amount absorbed from food </a:t>
            </a:r>
            <a:endParaRPr lang="en-US" sz="2400" dirty="0" smtClean="0">
              <a:latin typeface="Times New Roman" pitchFamily="18" charset="0"/>
              <a:cs typeface="Times New Roman" pitchFamily="18" charset="0"/>
            </a:endParaRPr>
          </a:p>
          <a:p>
            <a:pPr marL="457200" indent="-457200" algn="just">
              <a:buAutoNum type="alphaLcParenBoth"/>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amount synthesized in the body </a:t>
            </a:r>
            <a:endParaRPr lang="en-US" sz="2400" dirty="0" smtClean="0">
              <a:latin typeface="Times New Roman" pitchFamily="18" charset="0"/>
              <a:cs typeface="Times New Roman" pitchFamily="18" charset="0"/>
            </a:endParaRPr>
          </a:p>
          <a:p>
            <a:pPr marL="457200" indent="-457200" algn="just">
              <a:buAutoNum type="alphaLcParenBoth"/>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rate of catabolism and excretion in the bile </a:t>
            </a:r>
            <a:endParaRPr lang="en-US" sz="2400" dirty="0" smtClean="0">
              <a:latin typeface="Times New Roman" pitchFamily="18" charset="0"/>
              <a:cs typeface="Times New Roman" pitchFamily="18" charset="0"/>
            </a:endParaRPr>
          </a:p>
          <a:p>
            <a:pPr marL="0" indent="0" algn="just">
              <a:buNone/>
            </a:pPr>
            <a:r>
              <a:rPr lang="en-US" sz="2400" dirty="0" smtClean="0">
                <a:latin typeface="Times New Roman" pitchFamily="18" charset="0"/>
                <a:cs typeface="Times New Roman" pitchFamily="18" charset="0"/>
              </a:rPr>
              <a:t>(</a:t>
            </a:r>
            <a:r>
              <a:rPr lang="en-US" sz="2400" dirty="0">
                <a:latin typeface="Times New Roman" pitchFamily="18" charset="0"/>
                <a:cs typeface="Times New Roman" pitchFamily="18" charset="0"/>
              </a:rPr>
              <a:t>d) intestinal reabsorption of bile acids, and </a:t>
            </a:r>
            <a:endParaRPr lang="en-US" sz="2400" dirty="0" smtClean="0">
              <a:latin typeface="Times New Roman" pitchFamily="18" charset="0"/>
              <a:cs typeface="Times New Roman" pitchFamily="18" charset="0"/>
            </a:endParaRPr>
          </a:p>
          <a:p>
            <a:pPr marL="0" indent="0" algn="just">
              <a:buNone/>
            </a:pPr>
            <a:r>
              <a:rPr lang="en-US" sz="2400" dirty="0" smtClean="0">
                <a:latin typeface="Times New Roman" pitchFamily="18" charset="0"/>
                <a:cs typeface="Times New Roman" pitchFamily="18" charset="0"/>
              </a:rPr>
              <a:t>(</a:t>
            </a:r>
            <a:r>
              <a:rPr lang="en-US" sz="2400" dirty="0">
                <a:latin typeface="Times New Roman" pitchFamily="18" charset="0"/>
                <a:cs typeface="Times New Roman" pitchFamily="18" charset="0"/>
              </a:rPr>
              <a:t>e) the equilibrium between plasma and tissues.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extent to which cholesterol intake influences total cholesterol levels is highly variable. </a:t>
            </a:r>
          </a:p>
          <a:p>
            <a:pPr marL="0" indent="0" algn="just">
              <a:buNone/>
            </a:pPr>
            <a:endParaRPr lang="en-US" sz="2400" dirty="0">
              <a:latin typeface="Times New Roman" pitchFamily="18" charset="0"/>
              <a:cs typeface="Times New Roman" pitchFamily="18" charset="0"/>
            </a:endParaRPr>
          </a:p>
          <a:p>
            <a:pPr>
              <a:buFont typeface="Wingdings" pitchFamily="2" charset="2"/>
              <a:buChar char="Ø"/>
            </a:pPr>
            <a:endParaRPr lang="en-US" sz="2400"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15485679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latin typeface="Times New Roman" pitchFamily="18" charset="0"/>
                <a:cs typeface="Times New Roman" pitchFamily="18" charset="0"/>
              </a:rPr>
              <a:t>Lipoproteins</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Font typeface="Wingdings" pitchFamily="2" charset="2"/>
              <a:buChar char="Ø"/>
            </a:pPr>
            <a:r>
              <a:rPr lang="en-US" sz="2400" dirty="0">
                <a:latin typeface="Times New Roman" pitchFamily="18" charset="0"/>
                <a:cs typeface="Times New Roman" pitchFamily="18" charset="0"/>
              </a:rPr>
              <a:t>Cholesterol is carried in plasma lipoproteins. Lipoproteins are divided into four major classes - chylomicrons, very </a:t>
            </a:r>
            <a:r>
              <a:rPr lang="en-US" sz="2400" dirty="0" err="1">
                <a:latin typeface="Times New Roman" pitchFamily="18" charset="0"/>
                <a:cs typeface="Times New Roman" pitchFamily="18" charset="0"/>
              </a:rPr>
              <a:t>low­density</a:t>
            </a:r>
            <a:r>
              <a:rPr lang="en-US" sz="2400" dirty="0">
                <a:latin typeface="Times New Roman" pitchFamily="18" charset="0"/>
                <a:cs typeface="Times New Roman" pitchFamily="18" charset="0"/>
              </a:rPr>
              <a:t> lipoproteins (VLDLs), low-density lipoproteins (LDLs) and high-density lipoproteins (HDLs).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total serum cholesterol is the sum of the cholesterol in 3 lipoprotein fractions, viz. VLDL-, LDL-, and HDL- cholesterol.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Most </a:t>
            </a:r>
            <a:r>
              <a:rPr lang="en-US" sz="2400" dirty="0">
                <a:latin typeface="Times New Roman" pitchFamily="18" charset="0"/>
                <a:cs typeface="Times New Roman" pitchFamily="18" charset="0"/>
              </a:rPr>
              <a:t>of the serum cholesterol (close to 50 per cent) is in LDL</a:t>
            </a:r>
            <a:r>
              <a:rPr lang="en-US" sz="2400" dirty="0" smtClean="0">
                <a:latin typeface="Times New Roman" pitchFamily="18" charset="0"/>
                <a:cs typeface="Times New Roman" pitchFamily="18" charset="0"/>
              </a:rPr>
              <a:t>.</a:t>
            </a:r>
          </a:p>
          <a:p>
            <a:pPr algn="just">
              <a:buFont typeface="Wingdings" pitchFamily="2" charset="2"/>
              <a:buChar char="Ø"/>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Whereas LDL is dominated by its cholesterol content, VLDL is dominated by its triglyceride content. </a:t>
            </a:r>
          </a:p>
          <a:p>
            <a:pPr marL="0" indent="0" algn="just">
              <a:buNone/>
            </a:pPr>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41255389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152400"/>
            <a:ext cx="8229600" cy="5973763"/>
          </a:xfrm>
        </p:spPr>
        <p:txBody>
          <a:bodyPr>
            <a:normAutofit/>
          </a:bodyPr>
          <a:lstStyle/>
          <a:p>
            <a:pPr algn="just">
              <a:buFont typeface="Wingdings" pitchFamily="2" charset="2"/>
              <a:buChar char="Ø"/>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LDL </a:t>
            </a:r>
            <a:r>
              <a:rPr lang="en-US" sz="2400" dirty="0">
                <a:latin typeface="Times New Roman" pitchFamily="18" charset="0"/>
                <a:cs typeface="Times New Roman" pitchFamily="18" charset="0"/>
              </a:rPr>
              <a:t>has been shown to function in the delivery of cholesterol to body cells.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Excessive </a:t>
            </a:r>
            <a:r>
              <a:rPr lang="en-US" sz="2400" dirty="0">
                <a:latin typeface="Times New Roman" pitchFamily="18" charset="0"/>
                <a:cs typeface="Times New Roman" pitchFamily="18" charset="0"/>
              </a:rPr>
              <a:t>level of LDL thus leads to the accumulation of cholesterol in tissue cells particularly the smooth muscle cells of the vascular system.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is thus involved in the arteriosclerotic process.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In </a:t>
            </a:r>
            <a:r>
              <a:rPr lang="en-US" sz="2400" dirty="0">
                <a:latin typeface="Times New Roman" pitchFamily="18" charset="0"/>
                <a:cs typeface="Times New Roman" pitchFamily="18" charset="0"/>
              </a:rPr>
              <a:t>contrast, HDL functions in the removal of cholesterol from cells.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This </a:t>
            </a:r>
            <a:r>
              <a:rPr lang="en-US" sz="2400" dirty="0">
                <a:latin typeface="Times New Roman" pitchFamily="18" charset="0"/>
                <a:cs typeface="Times New Roman" pitchFamily="18" charset="0"/>
              </a:rPr>
              <a:t>mechanism underlines its protective effect in CHD</a:t>
            </a:r>
            <a:r>
              <a:rPr lang="en-US" sz="2400" dirty="0" smtClean="0">
                <a:latin typeface="Times New Roman" pitchFamily="18" charset="0"/>
                <a:cs typeface="Times New Roman" pitchFamily="18" charset="0"/>
              </a:rPr>
              <a:t>.</a:t>
            </a:r>
          </a:p>
          <a:p>
            <a:pPr algn="just">
              <a:buFont typeface="Wingdings" pitchFamily="2" charset="2"/>
              <a:buChar char="Ø"/>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From long-term observations it became quite clear that HDL levels, the higher they are, the more protective they seem to be against CHD. </a:t>
            </a:r>
          </a:p>
        </p:txBody>
      </p:sp>
    </p:spTree>
    <p:extLst>
      <p:ext uri="{BB962C8B-B14F-4D97-AF65-F5344CB8AC3E}">
        <p14:creationId xmlns="" xmlns:p14="http://schemas.microsoft.com/office/powerpoint/2010/main" val="33479627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latin typeface="Times New Roman" pitchFamily="18" charset="0"/>
                <a:cs typeface="Times New Roman" pitchFamily="18" charset="0"/>
              </a:rPr>
              <a:t>Fatty Acids</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Font typeface="Wingdings" pitchFamily="2" charset="2"/>
              <a:buChar char="Ø"/>
            </a:pPr>
            <a:r>
              <a:rPr lang="en-US" sz="2400" dirty="0">
                <a:latin typeface="Times New Roman" pitchFamily="18" charset="0"/>
                <a:cs typeface="Times New Roman" pitchFamily="18" charset="0"/>
              </a:rPr>
              <a:t>In populations where the plasma cholesterol is high, there is also </a:t>
            </a:r>
            <a:r>
              <a:rPr lang="en-US" sz="2400" dirty="0" smtClean="0">
                <a:latin typeface="Times New Roman" pitchFamily="18" charset="0"/>
                <a:cs typeface="Times New Roman" pitchFamily="18" charset="0"/>
              </a:rPr>
              <a:t>generally a </a:t>
            </a:r>
            <a:r>
              <a:rPr lang="en-US" sz="2400" dirty="0">
                <a:latin typeface="Times New Roman" pitchFamily="18" charset="0"/>
                <a:cs typeface="Times New Roman" pitchFamily="18" charset="0"/>
              </a:rPr>
              <a:t>high consumption of saturated fats. </a:t>
            </a:r>
            <a:endParaRPr lang="en-US" sz="2400" dirty="0" smtClean="0">
              <a:latin typeface="Times New Roman" pitchFamily="18" charset="0"/>
              <a:cs typeface="Times New Roman" pitchFamily="18" charset="0"/>
            </a:endParaRPr>
          </a:p>
          <a:p>
            <a:pPr algn="just">
              <a:buFont typeface="Wingdings" pitchFamily="2" charset="2"/>
              <a:buChar char="Ø"/>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Clinical </a:t>
            </a:r>
            <a:r>
              <a:rPr lang="en-US" sz="2400" dirty="0">
                <a:latin typeface="Times New Roman" pitchFamily="18" charset="0"/>
                <a:cs typeface="Times New Roman" pitchFamily="18" charset="0"/>
              </a:rPr>
              <a:t>studies on selected volunteers under well-defined conditions have clearly demonstrated that a high intake of saturated fatty acids over several weeks or months causes an increase in plasma cholesterol. </a:t>
            </a:r>
            <a:endParaRPr lang="en-US" sz="2400" dirty="0" smtClean="0">
              <a:latin typeface="Times New Roman" pitchFamily="18" charset="0"/>
              <a:cs typeface="Times New Roman" pitchFamily="18" charset="0"/>
            </a:endParaRPr>
          </a:p>
          <a:p>
            <a:pPr marL="0" indent="0" algn="just">
              <a:buNone/>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cholesterol-raising effect is mainly produced by C</a:t>
            </a:r>
            <a:r>
              <a:rPr lang="en-US" sz="2400" baseline="-25000" dirty="0">
                <a:latin typeface="Times New Roman" pitchFamily="18" charset="0"/>
                <a:cs typeface="Times New Roman" pitchFamily="18" charset="0"/>
              </a:rPr>
              <a:t>12</a:t>
            </a:r>
            <a:r>
              <a:rPr lang="en-US" sz="2400" dirty="0">
                <a:latin typeface="Times New Roman" pitchFamily="18" charset="0"/>
                <a:cs typeface="Times New Roman" pitchFamily="18" charset="0"/>
              </a:rPr>
              <a:t>, C</a:t>
            </a:r>
            <a:r>
              <a:rPr lang="en-US" sz="2400" baseline="-25000" dirty="0">
                <a:latin typeface="Times New Roman" pitchFamily="18" charset="0"/>
                <a:cs typeface="Times New Roman" pitchFamily="18" charset="0"/>
              </a:rPr>
              <a:t>14</a:t>
            </a:r>
            <a:r>
              <a:rPr lang="en-US" sz="2400" dirty="0">
                <a:latin typeface="Times New Roman" pitchFamily="18" charset="0"/>
                <a:cs typeface="Times New Roman" pitchFamily="18" charset="0"/>
              </a:rPr>
              <a:t> and C</a:t>
            </a:r>
            <a:r>
              <a:rPr lang="en-US" sz="2400" baseline="-25000" dirty="0">
                <a:latin typeface="Times New Roman" pitchFamily="18" charset="0"/>
                <a:cs typeface="Times New Roman" pitchFamily="18" charset="0"/>
              </a:rPr>
              <a:t>16</a:t>
            </a:r>
            <a:r>
              <a:rPr lang="en-US" sz="2400" dirty="0">
                <a:latin typeface="Times New Roman" pitchFamily="18" charset="0"/>
                <a:cs typeface="Times New Roman" pitchFamily="18" charset="0"/>
              </a:rPr>
              <a:t> acids; stearic acid and fatty acids with less than 12 carbon atoms have a smaller effect on plasma cholesterol. </a:t>
            </a:r>
          </a:p>
        </p:txBody>
      </p:sp>
    </p:spTree>
    <p:extLst>
      <p:ext uri="{BB962C8B-B14F-4D97-AF65-F5344CB8AC3E}">
        <p14:creationId xmlns="" xmlns:p14="http://schemas.microsoft.com/office/powerpoint/2010/main" val="21215363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04800"/>
            <a:ext cx="8229600" cy="5821363"/>
          </a:xfrm>
        </p:spPr>
        <p:txBody>
          <a:bodyPr>
            <a:normAutofit lnSpcReduction="10000"/>
          </a:bodyPr>
          <a:lstStyle/>
          <a:p>
            <a:pPr algn="just">
              <a:buFont typeface="Wingdings" pitchFamily="2" charset="2"/>
              <a:buChar char="Ø"/>
            </a:pPr>
            <a:r>
              <a:rPr lang="en-US" sz="2400" dirty="0">
                <a:latin typeface="Times New Roman" pitchFamily="18" charset="0"/>
                <a:cs typeface="Times New Roman" pitchFamily="18" charset="0"/>
              </a:rPr>
              <a:t>Dietary unsaturated fatty acids with two or more double bonds have been </a:t>
            </a:r>
            <a:r>
              <a:rPr lang="en-US" sz="2400" dirty="0" smtClean="0">
                <a:latin typeface="Times New Roman" pitchFamily="18" charset="0"/>
                <a:cs typeface="Times New Roman" pitchFamily="18" charset="0"/>
              </a:rPr>
              <a:t>shown </a:t>
            </a:r>
            <a:r>
              <a:rPr lang="en-US" sz="2400" dirty="0">
                <a:latin typeface="Times New Roman" pitchFamily="18" charset="0"/>
                <a:cs typeface="Times New Roman" pitchFamily="18" charset="0"/>
              </a:rPr>
              <a:t>to lower plasma cholesterol.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mechanism of reduction of serum cholesterol by polyunsaturated fatty acids is not clear but includes reduced synthesis of VLDL.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proposition has often been made that a low </a:t>
            </a:r>
            <a:r>
              <a:rPr lang="en-US" sz="2400" dirty="0" smtClean="0">
                <a:latin typeface="Times New Roman" pitchFamily="18" charset="0"/>
                <a:cs typeface="Times New Roman" pitchFamily="18" charset="0"/>
              </a:rPr>
              <a:t>HDL/LDL </a:t>
            </a:r>
            <a:r>
              <a:rPr lang="en-US" sz="2400" dirty="0">
                <a:latin typeface="Times New Roman" pitchFamily="18" charset="0"/>
                <a:cs typeface="Times New Roman" pitchFamily="18" charset="0"/>
              </a:rPr>
              <a:t>ratio </a:t>
            </a:r>
            <a:r>
              <a:rPr lang="en-US" sz="2400" dirty="0" err="1">
                <a:latin typeface="Times New Roman" pitchFamily="18" charset="0"/>
                <a:cs typeface="Times New Roman" pitchFamily="18" charset="0"/>
              </a:rPr>
              <a:t>favours</a:t>
            </a:r>
            <a:r>
              <a:rPr lang="en-US" sz="2400" dirty="0">
                <a:latin typeface="Times New Roman" pitchFamily="18" charset="0"/>
                <a:cs typeface="Times New Roman" pitchFamily="18" charset="0"/>
              </a:rPr>
              <a:t> the development of atheroma, thus </a:t>
            </a:r>
            <a:r>
              <a:rPr lang="en-US" sz="2400" dirty="0" err="1">
                <a:latin typeface="Times New Roman" pitchFamily="18" charset="0"/>
                <a:cs typeface="Times New Roman" pitchFamily="18" charset="0"/>
              </a:rPr>
              <a:t>favouring</a:t>
            </a:r>
            <a:r>
              <a:rPr lang="en-US" sz="2400" dirty="0">
                <a:latin typeface="Times New Roman" pitchFamily="18" charset="0"/>
                <a:cs typeface="Times New Roman" pitchFamily="18" charset="0"/>
              </a:rPr>
              <a:t> the onset of </a:t>
            </a:r>
            <a:r>
              <a:rPr lang="en-US" sz="2400" dirty="0" smtClean="0">
                <a:latin typeface="Times New Roman" pitchFamily="18" charset="0"/>
                <a:cs typeface="Times New Roman" pitchFamily="18" charset="0"/>
              </a:rPr>
              <a:t>CHD. </a:t>
            </a:r>
          </a:p>
          <a:p>
            <a:pPr algn="just">
              <a:buFont typeface="Wingdings" pitchFamily="2" charset="2"/>
              <a:buChar char="Ø"/>
            </a:pPr>
            <a:r>
              <a:rPr lang="en-US" sz="2400" dirty="0">
                <a:latin typeface="Times New Roman" pitchFamily="18" charset="0"/>
                <a:cs typeface="Times New Roman" pitchFamily="18" charset="0"/>
              </a:rPr>
              <a:t>Polyunsaturated fatty acids (e.g., linoleic and </a:t>
            </a:r>
            <a:r>
              <a:rPr lang="en-US" sz="2400" dirty="0" err="1">
                <a:latin typeface="Times New Roman" pitchFamily="18" charset="0"/>
                <a:cs typeface="Times New Roman" pitchFamily="18" charset="0"/>
              </a:rPr>
              <a:t>arachidonic</a:t>
            </a:r>
            <a:r>
              <a:rPr lang="en-US" sz="2400" dirty="0">
                <a:latin typeface="Times New Roman" pitchFamily="18" charset="0"/>
                <a:cs typeface="Times New Roman" pitchFamily="18" charset="0"/>
              </a:rPr>
              <a:t> acids) have an additional role, that is, to inhibit platelet aggregation and thus prevent thrombus formation.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Recent </a:t>
            </a:r>
            <a:r>
              <a:rPr lang="en-US" sz="2400" dirty="0">
                <a:latin typeface="Times New Roman" pitchFamily="18" charset="0"/>
                <a:cs typeface="Times New Roman" pitchFamily="18" charset="0"/>
              </a:rPr>
              <a:t>research indicates that </a:t>
            </a:r>
            <a:r>
              <a:rPr lang="en-US" sz="2400" dirty="0" err="1">
                <a:latin typeface="Times New Roman" pitchFamily="18" charset="0"/>
                <a:cs typeface="Times New Roman" pitchFamily="18" charset="0"/>
              </a:rPr>
              <a:t>arachidonic</a:t>
            </a:r>
            <a:r>
              <a:rPr lang="en-US" sz="2400" dirty="0">
                <a:latin typeface="Times New Roman" pitchFamily="18" charset="0"/>
                <a:cs typeface="Times New Roman" pitchFamily="18" charset="0"/>
              </a:rPr>
              <a:t> acid </a:t>
            </a:r>
            <a:r>
              <a:rPr lang="en-US" sz="2400" dirty="0" err="1">
                <a:latin typeface="Times New Roman" pitchFamily="18" charset="0"/>
                <a:cs typeface="Times New Roman" pitchFamily="18" charset="0"/>
              </a:rPr>
              <a:t>metabolises</a:t>
            </a:r>
            <a:r>
              <a:rPr lang="en-US" sz="2400" dirty="0">
                <a:latin typeface="Times New Roman" pitchFamily="18" charset="0"/>
                <a:cs typeface="Times New Roman" pitchFamily="18" charset="0"/>
              </a:rPr>
              <a:t> in the vascular endothelium to form two important metabolites, namely prostacyclin and </a:t>
            </a:r>
            <a:r>
              <a:rPr lang="en-US" sz="2400" dirty="0" smtClean="0">
                <a:latin typeface="Times New Roman" pitchFamily="18" charset="0"/>
                <a:cs typeface="Times New Roman" pitchFamily="18" charset="0"/>
              </a:rPr>
              <a:t>thromboxane. </a:t>
            </a:r>
          </a:p>
          <a:p>
            <a:pPr algn="just">
              <a:buFont typeface="Wingdings" pitchFamily="2" charset="2"/>
              <a:buChar char="Ø"/>
            </a:pPr>
            <a:r>
              <a:rPr lang="en-US" sz="2400" dirty="0" smtClean="0">
                <a:latin typeface="Times New Roman" pitchFamily="18" charset="0"/>
                <a:cs typeface="Times New Roman" pitchFamily="18" charset="0"/>
              </a:rPr>
              <a:t>These </a:t>
            </a:r>
            <a:r>
              <a:rPr lang="en-US" sz="2400" dirty="0">
                <a:latin typeface="Times New Roman" pitchFamily="18" charset="0"/>
                <a:cs typeface="Times New Roman" pitchFamily="18" charset="0"/>
              </a:rPr>
              <a:t>two compounds have opposing effects on the cardiovascular system. </a:t>
            </a:r>
            <a:endParaRPr lang="en-US" dirty="0">
              <a:latin typeface="Times New Roman" pitchFamily="18" charset="0"/>
              <a:cs typeface="Times New Roman" pitchFamily="18" charset="0"/>
            </a:endParaRPr>
          </a:p>
        </p:txBody>
      </p:sp>
    </p:spTree>
    <p:extLst>
      <p:ext uri="{BB962C8B-B14F-4D97-AF65-F5344CB8AC3E}">
        <p14:creationId xmlns="" xmlns:p14="http://schemas.microsoft.com/office/powerpoint/2010/main" val="36521819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latin typeface="Times New Roman" pitchFamily="18" charset="0"/>
                <a:cs typeface="Times New Roman" pitchFamily="18" charset="0"/>
              </a:rPr>
              <a:t>Triglycerides</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buFont typeface="Wingdings" pitchFamily="2" charset="2"/>
              <a:buChar char="Ø"/>
            </a:pPr>
            <a:r>
              <a:rPr lang="en-US" sz="2400" dirty="0">
                <a:latin typeface="Times New Roman" pitchFamily="18" charset="0"/>
                <a:cs typeface="Times New Roman" pitchFamily="18" charset="0"/>
              </a:rPr>
              <a:t>In a very large proportion of individuals with a raised cholesterol level, the blood concentration of triglycerides (TG) is also markedly increased.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Some </a:t>
            </a:r>
            <a:r>
              <a:rPr lang="en-US" sz="2400" dirty="0">
                <a:latin typeface="Times New Roman" pitchFamily="18" charset="0"/>
                <a:cs typeface="Times New Roman" pitchFamily="18" charset="0"/>
              </a:rPr>
              <a:t>workers have indeed claimed that correlation between TG and CHD is as good as that between total serum cholesterol and CHD. </a:t>
            </a: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Recently </a:t>
            </a:r>
            <a:r>
              <a:rPr lang="en-US" sz="2400" dirty="0">
                <a:latin typeface="Times New Roman" pitchFamily="18" charset="0"/>
                <a:cs typeface="Times New Roman" pitchFamily="18" charset="0"/>
              </a:rPr>
              <a:t>it has been shown that TG levels act as a significant independent risk factor for </a:t>
            </a:r>
            <a:r>
              <a:rPr lang="en-US" sz="2400" dirty="0" smtClean="0">
                <a:latin typeface="Times New Roman" pitchFamily="18" charset="0"/>
                <a:cs typeface="Times New Roman" pitchFamily="18" charset="0"/>
              </a:rPr>
              <a:t>CHD. </a:t>
            </a:r>
          </a:p>
          <a:p>
            <a:pPr algn="just">
              <a:buFont typeface="Wingdings" pitchFamily="2" charset="2"/>
              <a:buChar char="Ø"/>
            </a:pPr>
            <a:r>
              <a:rPr lang="en-US" sz="2400" dirty="0" smtClean="0">
                <a:latin typeface="Times New Roman" pitchFamily="18" charset="0"/>
                <a:cs typeface="Times New Roman" pitchFamily="18" charset="0"/>
              </a:rPr>
              <a:t>Both </a:t>
            </a:r>
            <a:r>
              <a:rPr lang="en-US" sz="2400" dirty="0">
                <a:latin typeface="Times New Roman" pitchFamily="18" charset="0"/>
                <a:cs typeface="Times New Roman" pitchFamily="18" charset="0"/>
              </a:rPr>
              <a:t>cholesterol and TG are associated with specific proteins in the plasma to form lipoproteins. </a:t>
            </a:r>
          </a:p>
          <a:p>
            <a:pPr marL="0" indent="0">
              <a:buNone/>
            </a:pPr>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29983218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228600"/>
            <a:ext cx="8229600" cy="5897563"/>
          </a:xfrm>
        </p:spPr>
        <p:txBody>
          <a:bodyPr>
            <a:normAutofit/>
          </a:bodyPr>
          <a:lstStyle/>
          <a:p>
            <a:pPr algn="just">
              <a:buFont typeface="Wingdings" pitchFamily="2" charset="2"/>
              <a:buChar char="Ø"/>
            </a:pPr>
            <a:r>
              <a:rPr lang="en-US" sz="2400" dirty="0">
                <a:latin typeface="Times New Roman" pitchFamily="18" charset="0"/>
                <a:cs typeface="Times New Roman" pitchFamily="18" charset="0"/>
              </a:rPr>
              <a:t>The most important determinant of TG level is the activity of the enzyme, lipoprotein lipase in the endothelial lining of the capillaries and in a variety of tissues. </a:t>
            </a:r>
            <a:endParaRPr lang="en-US" sz="2400" dirty="0" smtClean="0">
              <a:latin typeface="Times New Roman" pitchFamily="18" charset="0"/>
              <a:cs typeface="Times New Roman" pitchFamily="18" charset="0"/>
            </a:endParaRPr>
          </a:p>
          <a:p>
            <a:pPr algn="just">
              <a:buFont typeface="Wingdings" pitchFamily="2" charset="2"/>
              <a:buChar char="Ø"/>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This </a:t>
            </a:r>
            <a:r>
              <a:rPr lang="en-US" sz="2400" dirty="0">
                <a:latin typeface="Times New Roman" pitchFamily="18" charset="0"/>
                <a:cs typeface="Times New Roman" pitchFamily="18" charset="0"/>
              </a:rPr>
              <a:t>enzyme removes TG particularly from the very low density lipoproteins (VLDL) and converts these to the lipoproteins of higher density. In certain genetically determined diseases, this enzyme may be absent. </a:t>
            </a:r>
            <a:endParaRPr lang="en-US" sz="2400" dirty="0" smtClean="0">
              <a:latin typeface="Times New Roman" pitchFamily="18" charset="0"/>
              <a:cs typeface="Times New Roman" pitchFamily="18" charset="0"/>
            </a:endParaRPr>
          </a:p>
          <a:p>
            <a:pPr algn="just">
              <a:buFont typeface="Wingdings" pitchFamily="2" charset="2"/>
              <a:buChar char="Ø"/>
            </a:pPr>
            <a:endParaRPr lang="en-US" sz="2400" dirty="0" smtClean="0">
              <a:latin typeface="Times New Roman" pitchFamily="18" charset="0"/>
              <a:cs typeface="Times New Roman" pitchFamily="18" charset="0"/>
            </a:endParaRPr>
          </a:p>
          <a:p>
            <a:pPr algn="just">
              <a:buFont typeface="Wingdings" pitchFamily="2" charset="2"/>
              <a:buChar char="Ø"/>
            </a:pPr>
            <a:r>
              <a:rPr lang="en-US" sz="2400" dirty="0" smtClean="0">
                <a:latin typeface="Times New Roman" pitchFamily="18" charset="0"/>
                <a:cs typeface="Times New Roman" pitchFamily="18" charset="0"/>
              </a:rPr>
              <a:t>A </a:t>
            </a:r>
            <a:r>
              <a:rPr lang="en-US" sz="2400" dirty="0">
                <a:latin typeface="Times New Roman" pitchFamily="18" charset="0"/>
                <a:cs typeface="Times New Roman" pitchFamily="18" charset="0"/>
              </a:rPr>
              <a:t>reduction in its activity or a reduced capacity to deal with increased levels of TG may be important in more common diseases such as diabetes where high concentrations of TG are often observed. </a:t>
            </a:r>
          </a:p>
          <a:p>
            <a:pPr marL="0" indent="0">
              <a:buNone/>
            </a:pPr>
            <a:endParaRPr lang="en-US" sz="2400" dirty="0">
              <a:latin typeface="Times New Roman" pitchFamily="18" charset="0"/>
              <a:cs typeface="Times New Roman" pitchFamily="18" charset="0"/>
            </a:endParaRPr>
          </a:p>
        </p:txBody>
      </p:sp>
    </p:spTree>
    <p:extLst>
      <p:ext uri="{BB962C8B-B14F-4D97-AF65-F5344CB8AC3E}">
        <p14:creationId xmlns="" xmlns:p14="http://schemas.microsoft.com/office/powerpoint/2010/main" val="4662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445</TotalTime>
  <Words>2303</Words>
  <Application>Microsoft Office PowerPoint</Application>
  <PresentationFormat>On-screen Show (4:3)</PresentationFormat>
  <Paragraphs>242</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 </vt:lpstr>
      <vt:lpstr>Cardiovascular Disease</vt:lpstr>
      <vt:lpstr> </vt:lpstr>
      <vt:lpstr>Lipoproteins</vt:lpstr>
      <vt:lpstr> </vt:lpstr>
      <vt:lpstr>Fatty Acids</vt:lpstr>
      <vt:lpstr> </vt:lpstr>
      <vt:lpstr>Triglycerides</vt:lpstr>
      <vt:lpstr> </vt:lpstr>
      <vt:lpstr>Carbohydrate</vt:lpstr>
      <vt:lpstr>Salt</vt:lpstr>
      <vt:lpstr>Diabetes</vt:lpstr>
      <vt:lpstr> </vt:lpstr>
      <vt:lpstr>Obesity</vt:lpstr>
      <vt:lpstr> </vt:lpstr>
      <vt:lpstr>Cancer</vt:lpstr>
      <vt:lpstr> </vt:lpstr>
      <vt:lpstr> </vt:lpstr>
      <vt:lpstr> </vt:lpstr>
      <vt:lpstr> </vt:lpstr>
      <vt:lpstr> </vt:lpstr>
      <vt:lpstr> </vt:lpstr>
      <vt:lpstr> </vt:lpstr>
      <vt:lpstr> </vt:lpstr>
      <vt:lpstr> </vt:lpstr>
      <vt:lpstr> </vt:lpstr>
      <vt:lpstr> </vt:lpstr>
      <vt:lpstr> </vt:lpstr>
      <vt:lpstr>Answers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cp:lastModifiedBy>Maharshi Patel</cp:lastModifiedBy>
  <cp:revision>36</cp:revision>
  <dcterms:created xsi:type="dcterms:W3CDTF">2006-08-16T00:00:00Z</dcterms:created>
  <dcterms:modified xsi:type="dcterms:W3CDTF">2021-08-25T07:45:15Z</dcterms:modified>
</cp:coreProperties>
</file>