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37"/>
  </p:notesMasterIdLst>
  <p:sldIdLst>
    <p:sldId id="290" r:id="rId2"/>
    <p:sldId id="293" r:id="rId3"/>
    <p:sldId id="303" r:id="rId4"/>
    <p:sldId id="302" r:id="rId5"/>
    <p:sldId id="304" r:id="rId6"/>
    <p:sldId id="305" r:id="rId7"/>
    <p:sldId id="306" r:id="rId8"/>
    <p:sldId id="307" r:id="rId9"/>
    <p:sldId id="310" r:id="rId10"/>
    <p:sldId id="311" r:id="rId11"/>
    <p:sldId id="312" r:id="rId12"/>
    <p:sldId id="313" r:id="rId13"/>
    <p:sldId id="314" r:id="rId14"/>
    <p:sldId id="315" r:id="rId15"/>
    <p:sldId id="316" r:id="rId16"/>
    <p:sldId id="317" r:id="rId17"/>
    <p:sldId id="318" r:id="rId18"/>
    <p:sldId id="332" r:id="rId19"/>
    <p:sldId id="333" r:id="rId20"/>
    <p:sldId id="296" r:id="rId21"/>
    <p:sldId id="267" r:id="rId22"/>
    <p:sldId id="300" r:id="rId23"/>
    <p:sldId id="319" r:id="rId24"/>
    <p:sldId id="283" r:id="rId25"/>
    <p:sldId id="321" r:id="rId26"/>
    <p:sldId id="322" r:id="rId27"/>
    <p:sldId id="286" r:id="rId28"/>
    <p:sldId id="323" r:id="rId29"/>
    <p:sldId id="324" r:id="rId30"/>
    <p:sldId id="325" r:id="rId31"/>
    <p:sldId id="326" r:id="rId32"/>
    <p:sldId id="327" r:id="rId33"/>
    <p:sldId id="328" r:id="rId34"/>
    <p:sldId id="329" r:id="rId35"/>
    <p:sldId id="330"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00"/>
    <a:srgbClr val="FF33CC"/>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97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97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74D1-5A53-4A9F-98D5-15683142E2BF}" type="slidenum">
              <a:rPr lang="en-US"/>
              <a:pPr>
                <a:defRPr/>
              </a:pPr>
              <a:t>‹#›</a:t>
            </a:fld>
            <a:endParaRPr lang="en-US"/>
          </a:p>
        </p:txBody>
      </p:sp>
    </p:spTree>
    <p:extLst>
      <p:ext uri="{BB962C8B-B14F-4D97-AF65-F5344CB8AC3E}">
        <p14:creationId xmlns:p14="http://schemas.microsoft.com/office/powerpoint/2010/main" xmlns="" val="3193119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73C077BC-3C03-4215-B15F-D9576BFC0FCC}" type="slidenum">
              <a:rPr lang="en-US"/>
              <a:pPr>
                <a:defRPr/>
              </a:pPr>
              <a:t>‹#›</a:t>
            </a:fld>
            <a:endParaRPr lang="en-US"/>
          </a:p>
        </p:txBody>
      </p:sp>
    </p:spTree>
    <p:extLst>
      <p:ext uri="{BB962C8B-B14F-4D97-AF65-F5344CB8AC3E}">
        <p14:creationId xmlns:p14="http://schemas.microsoft.com/office/powerpoint/2010/main" xmlns="" val="231670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53613B6-57A1-4F5B-973A-905D57E0B5FC}" type="slidenum">
              <a:rPr lang="en-US"/>
              <a:pPr>
                <a:defRPr/>
              </a:pPr>
              <a:t>‹#›</a:t>
            </a:fld>
            <a:endParaRPr lang="en-US"/>
          </a:p>
        </p:txBody>
      </p:sp>
    </p:spTree>
    <p:extLst>
      <p:ext uri="{BB962C8B-B14F-4D97-AF65-F5344CB8AC3E}">
        <p14:creationId xmlns:p14="http://schemas.microsoft.com/office/powerpoint/2010/main" xmlns="" val="291418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D666178-1545-4CA5-9FC9-75B7BF9B84D3}" type="slidenum">
              <a:rPr lang="en-US"/>
              <a:pPr>
                <a:defRPr/>
              </a:pPr>
              <a:t>‹#›</a:t>
            </a:fld>
            <a:endParaRPr lang="en-US"/>
          </a:p>
        </p:txBody>
      </p:sp>
    </p:spTree>
    <p:extLst>
      <p:ext uri="{BB962C8B-B14F-4D97-AF65-F5344CB8AC3E}">
        <p14:creationId xmlns:p14="http://schemas.microsoft.com/office/powerpoint/2010/main" xmlns="" val="112761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1C36403-193A-43F9-B317-EAB640F996D1}" type="slidenum">
              <a:rPr lang="en-US"/>
              <a:pPr>
                <a:defRPr/>
              </a:pPr>
              <a:t>‹#›</a:t>
            </a:fld>
            <a:endParaRPr lang="en-US"/>
          </a:p>
        </p:txBody>
      </p:sp>
    </p:spTree>
    <p:extLst>
      <p:ext uri="{BB962C8B-B14F-4D97-AF65-F5344CB8AC3E}">
        <p14:creationId xmlns:p14="http://schemas.microsoft.com/office/powerpoint/2010/main" xmlns="" val="233789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F27EA05-37B6-4AC0-924C-0F1EBC412621}" type="slidenum">
              <a:rPr lang="en-US"/>
              <a:pPr>
                <a:defRPr/>
              </a:pPr>
              <a:t>‹#›</a:t>
            </a:fld>
            <a:endParaRPr lang="en-US"/>
          </a:p>
        </p:txBody>
      </p:sp>
    </p:spTree>
    <p:extLst>
      <p:ext uri="{BB962C8B-B14F-4D97-AF65-F5344CB8AC3E}">
        <p14:creationId xmlns:p14="http://schemas.microsoft.com/office/powerpoint/2010/main" xmlns="" val="23895469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509FC2C-EF66-4998-9231-0D942895CBC2}" type="slidenum">
              <a:rPr lang="en-US"/>
              <a:pPr>
                <a:defRPr/>
              </a:pPr>
              <a:t>‹#›</a:t>
            </a:fld>
            <a:endParaRPr lang="en-US"/>
          </a:p>
        </p:txBody>
      </p:sp>
    </p:spTree>
    <p:extLst>
      <p:ext uri="{BB962C8B-B14F-4D97-AF65-F5344CB8AC3E}">
        <p14:creationId xmlns:p14="http://schemas.microsoft.com/office/powerpoint/2010/main" xmlns="" val="12687368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1232AB7-F7C1-4615-864C-475188866313}" type="slidenum">
              <a:rPr lang="en-US"/>
              <a:pPr>
                <a:defRPr/>
              </a:pPr>
              <a:t>‹#›</a:t>
            </a:fld>
            <a:endParaRPr lang="en-US"/>
          </a:p>
        </p:txBody>
      </p:sp>
    </p:spTree>
    <p:extLst>
      <p:ext uri="{BB962C8B-B14F-4D97-AF65-F5344CB8AC3E}">
        <p14:creationId xmlns:p14="http://schemas.microsoft.com/office/powerpoint/2010/main" xmlns="" val="208122691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52955E74-1012-47F1-BB93-FF836C2C9EC3}" type="slidenum">
              <a:rPr lang="en-US"/>
              <a:pPr>
                <a:defRPr/>
              </a:pPr>
              <a:t>‹#›</a:t>
            </a:fld>
            <a:endParaRPr lang="en-US"/>
          </a:p>
        </p:txBody>
      </p:sp>
    </p:spTree>
    <p:extLst>
      <p:ext uri="{BB962C8B-B14F-4D97-AF65-F5344CB8AC3E}">
        <p14:creationId xmlns:p14="http://schemas.microsoft.com/office/powerpoint/2010/main" xmlns="" val="109001925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254D9CD-4D7A-4903-B684-0CD99A72C7FD}" type="slidenum">
              <a:rPr lang="en-US"/>
              <a:pPr>
                <a:defRPr/>
              </a:pPr>
              <a:t>‹#›</a:t>
            </a:fld>
            <a:endParaRPr lang="en-US"/>
          </a:p>
        </p:txBody>
      </p:sp>
    </p:spTree>
    <p:extLst>
      <p:ext uri="{BB962C8B-B14F-4D97-AF65-F5344CB8AC3E}">
        <p14:creationId xmlns:p14="http://schemas.microsoft.com/office/powerpoint/2010/main" xmlns="" val="315954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26CE8D8-4023-414E-B70D-021DBC462FBF}" type="slidenum">
              <a:rPr lang="en-US"/>
              <a:pPr>
                <a:defRPr/>
              </a:pPr>
              <a:t>‹#›</a:t>
            </a:fld>
            <a:endParaRPr lang="en-US"/>
          </a:p>
        </p:txBody>
      </p:sp>
    </p:spTree>
    <p:extLst>
      <p:ext uri="{BB962C8B-B14F-4D97-AF65-F5344CB8AC3E}">
        <p14:creationId xmlns:p14="http://schemas.microsoft.com/office/powerpoint/2010/main" xmlns="" val="27652039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2BA4D2F3-2046-4A23-A6AA-6A0A5FA32171}" type="slidenum">
              <a:rPr lang="en-US"/>
              <a:pPr>
                <a:defRPr/>
              </a:pPr>
              <a:t>‹#›</a:t>
            </a:fld>
            <a:endParaRPr lang="en-US"/>
          </a:p>
        </p:txBody>
      </p:sp>
    </p:spTree>
    <p:extLst>
      <p:ext uri="{BB962C8B-B14F-4D97-AF65-F5344CB8AC3E}">
        <p14:creationId xmlns:p14="http://schemas.microsoft.com/office/powerpoint/2010/main" xmlns="" val="35074917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0E570029-E9B2-4B4F-9BFF-B82F680367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0" r:id="rId2"/>
    <p:sldLayoutId id="2147483915" r:id="rId3"/>
    <p:sldLayoutId id="2147483916" r:id="rId4"/>
    <p:sldLayoutId id="2147483917" r:id="rId5"/>
    <p:sldLayoutId id="2147483918" r:id="rId6"/>
    <p:sldLayoutId id="2147483911" r:id="rId7"/>
    <p:sldLayoutId id="2147483919" r:id="rId8"/>
    <p:sldLayoutId id="2147483920" r:id="rId9"/>
    <p:sldLayoutId id="2147483912" r:id="rId10"/>
    <p:sldLayoutId id="2147483913"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7200" y="3505200"/>
            <a:ext cx="8153400" cy="2625725"/>
          </a:xfrm>
        </p:spPr>
        <p:txBody>
          <a:bodyPr>
            <a:normAutofit/>
          </a:bodyPr>
          <a:lstStyle/>
          <a:p>
            <a:pPr marL="365760" indent="-256032" algn="r" fontAlgn="auto">
              <a:spcAft>
                <a:spcPts val="0"/>
              </a:spcAft>
              <a:buFont typeface="Wingdings 2" pitchFamily="18" charset="2"/>
              <a:buNone/>
              <a:defRPr/>
            </a:pPr>
            <a:r>
              <a:rPr lang="en-US" dirty="0" smtClean="0">
                <a:latin typeface="+mj-lt"/>
              </a:rPr>
              <a:t>- Dr. </a:t>
            </a:r>
            <a:r>
              <a:rPr lang="en-US" dirty="0" err="1" smtClean="0">
                <a:latin typeface="+mj-lt"/>
              </a:rPr>
              <a:t>Dushyantkumar</a:t>
            </a:r>
            <a:endParaRPr lang="en-US" dirty="0" smtClean="0">
              <a:latin typeface="+mj-lt"/>
            </a:endParaRPr>
          </a:p>
        </p:txBody>
      </p:sp>
      <p:sp>
        <p:nvSpPr>
          <p:cNvPr id="13314" name="Title 1"/>
          <p:cNvSpPr>
            <a:spLocks noGrp="1"/>
          </p:cNvSpPr>
          <p:nvPr>
            <p:ph type="title"/>
          </p:nvPr>
        </p:nvSpPr>
        <p:spPr>
          <a:xfrm>
            <a:off x="514795" y="1756870"/>
            <a:ext cx="8686800" cy="609600"/>
          </a:xfrm>
        </p:spPr>
        <p:txBody>
          <a:bodyPr>
            <a:noAutofit/>
          </a:bodyPr>
          <a:lstStyle/>
          <a:p>
            <a:pPr fontAlgn="auto">
              <a:spcAft>
                <a:spcPts val="0"/>
              </a:spcAft>
              <a:defRPr/>
            </a:pPr>
            <a:r>
              <a:rPr lang="en-US" sz="4800" dirty="0" smtClean="0">
                <a:solidFill>
                  <a:srgbClr val="7B9899"/>
                </a:solidFill>
              </a:rPr>
              <a:t>Medical Certification of Cause of Death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1255783"/>
            <a:ext cx="8229600" cy="4525962"/>
          </a:xfrm>
        </p:spPr>
        <p:txBody>
          <a:bodyPr/>
          <a:lstStyle/>
          <a:p>
            <a:r>
              <a:rPr lang="en-US" sz="2800" dirty="0" smtClean="0"/>
              <a:t>The disease, injury or complication that directly lead to death.</a:t>
            </a:r>
          </a:p>
          <a:p>
            <a:r>
              <a:rPr lang="en-US" sz="2800" dirty="0" smtClean="0"/>
              <a:t>There must always be an entry on line (a)</a:t>
            </a:r>
          </a:p>
          <a:p>
            <a:r>
              <a:rPr lang="en-US" sz="2800" u="sng" dirty="0" smtClean="0"/>
              <a:t>Not mode of dying </a:t>
            </a:r>
            <a:r>
              <a:rPr lang="en-US" sz="2800" dirty="0" smtClean="0"/>
              <a:t>(Heart failure, respiratory failure, cardio-respiratory arrest, coma etc.)</a:t>
            </a:r>
          </a:p>
          <a:p>
            <a:r>
              <a:rPr lang="en-US" sz="2800" dirty="0" smtClean="0"/>
              <a:t>In case of a violent death - result of external cause (e.g. Fracture of skull base, crushed chest, cut injury of neck vessels..)</a:t>
            </a:r>
          </a:p>
          <a:p>
            <a:r>
              <a:rPr lang="en-US" sz="2800" dirty="0"/>
              <a:t>S</a:t>
            </a:r>
            <a:r>
              <a:rPr lang="en-US" sz="2800" dirty="0" smtClean="0"/>
              <a:t>enility/old age should not be written if specific cause is known, write in part II</a:t>
            </a:r>
          </a:p>
        </p:txBody>
      </p:sp>
      <p:sp>
        <p:nvSpPr>
          <p:cNvPr id="24578" name="Rectangle 2"/>
          <p:cNvSpPr>
            <a:spLocks noGrp="1" noChangeArrowheads="1"/>
          </p:cNvSpPr>
          <p:nvPr>
            <p:ph type="title"/>
          </p:nvPr>
        </p:nvSpPr>
        <p:spPr/>
        <p:txBody>
          <a:bodyPr/>
          <a:lstStyle/>
          <a:p>
            <a:pPr fontAlgn="auto">
              <a:spcAft>
                <a:spcPts val="0"/>
              </a:spcAft>
              <a:defRPr/>
            </a:pPr>
            <a:r>
              <a:rPr lang="en-US" dirty="0" smtClean="0">
                <a:solidFill>
                  <a:schemeClr val="tx1"/>
                </a:solidFill>
              </a:rPr>
              <a:t>Part I(a) - Immediate Cause</a:t>
            </a:r>
          </a:p>
        </p:txBody>
      </p:sp>
    </p:spTree>
    <p:extLst>
      <p:ext uri="{BB962C8B-B14F-4D97-AF65-F5344CB8AC3E}">
        <p14:creationId xmlns:p14="http://schemas.microsoft.com/office/powerpoint/2010/main" xmlns="" val="1728402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1303338"/>
            <a:ext cx="8229600" cy="5257800"/>
          </a:xfrm>
        </p:spPr>
        <p:txBody>
          <a:bodyPr/>
          <a:lstStyle/>
          <a:p>
            <a:r>
              <a:rPr lang="en-US" sz="2800" dirty="0"/>
              <a:t>Condition antecedent to the immediate cause of death both with respect to time and etiological/ pathological relationship.</a:t>
            </a:r>
          </a:p>
          <a:p>
            <a:endParaRPr lang="en-US" sz="2800" dirty="0" smtClean="0"/>
          </a:p>
          <a:p>
            <a:r>
              <a:rPr lang="en-US" sz="2800" dirty="0" smtClean="0"/>
              <a:t>E.g. -  Case of duodenal ulcer…</a:t>
            </a:r>
          </a:p>
          <a:p>
            <a:r>
              <a:rPr lang="en-US" sz="2800" dirty="0"/>
              <a:t> </a:t>
            </a:r>
            <a:r>
              <a:rPr lang="en-US" sz="2800" dirty="0" smtClean="0"/>
              <a:t> </a:t>
            </a:r>
          </a:p>
          <a:p>
            <a:endParaRPr lang="en-US" sz="2800" dirty="0" smtClean="0"/>
          </a:p>
        </p:txBody>
      </p:sp>
      <p:sp>
        <p:nvSpPr>
          <p:cNvPr id="25602" name="Rectangle 2"/>
          <p:cNvSpPr>
            <a:spLocks noGrp="1" noChangeArrowheads="1"/>
          </p:cNvSpPr>
          <p:nvPr>
            <p:ph type="title"/>
          </p:nvPr>
        </p:nvSpPr>
        <p:spPr/>
        <p:txBody>
          <a:bodyPr/>
          <a:lstStyle/>
          <a:p>
            <a:pPr fontAlgn="auto">
              <a:spcAft>
                <a:spcPts val="0"/>
              </a:spcAft>
              <a:defRPr/>
            </a:pPr>
            <a:r>
              <a:rPr lang="en-US" dirty="0">
                <a:solidFill>
                  <a:schemeClr val="tx1"/>
                </a:solidFill>
              </a:rPr>
              <a:t>Part </a:t>
            </a:r>
            <a:r>
              <a:rPr lang="en-US" dirty="0" smtClean="0">
                <a:solidFill>
                  <a:schemeClr val="tx1"/>
                </a:solidFill>
              </a:rPr>
              <a:t>I(b) </a:t>
            </a:r>
            <a:r>
              <a:rPr lang="en-US" dirty="0">
                <a:solidFill>
                  <a:schemeClr val="tx1"/>
                </a:solidFill>
              </a:rPr>
              <a:t>- Antecedent </a:t>
            </a:r>
            <a:r>
              <a:rPr lang="en-US" dirty="0" smtClean="0">
                <a:solidFill>
                  <a:schemeClr val="tx1"/>
                </a:solidFill>
              </a:rPr>
              <a:t>Cause</a:t>
            </a:r>
          </a:p>
        </p:txBody>
      </p:sp>
      <p:pic>
        <p:nvPicPr>
          <p:cNvPr id="1026" name="Picture 2" descr="C:\Users\Samrath\Desktop\2016-08-30_11140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9040" y="3565283"/>
            <a:ext cx="7893080" cy="2292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9959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r>
              <a:rPr lang="en-US" sz="2800" dirty="0"/>
              <a:t>The </a:t>
            </a:r>
            <a:r>
              <a:rPr lang="en-US" sz="2800" dirty="0" smtClean="0"/>
              <a:t>condition </a:t>
            </a:r>
            <a:r>
              <a:rPr lang="en-US" sz="2800" dirty="0"/>
              <a:t>which gave rise to the antecedent condition on line (b)</a:t>
            </a:r>
            <a:r>
              <a:rPr lang="en-US" sz="2800" dirty="0" smtClean="0"/>
              <a:t>.</a:t>
            </a:r>
          </a:p>
          <a:p>
            <a:r>
              <a:rPr lang="en-US" sz="2800" dirty="0" smtClean="0"/>
              <a:t>If the sequence of events comprise more than 3 stages extra line or entries may be made in part I as (d).</a:t>
            </a:r>
          </a:p>
          <a:p>
            <a:endParaRPr lang="en-US" sz="2800" dirty="0" smtClean="0"/>
          </a:p>
          <a:p>
            <a:r>
              <a:rPr lang="en-US" sz="2800" dirty="0" smtClean="0"/>
              <a:t>Very important </a:t>
            </a:r>
            <a:r>
              <a:rPr lang="en-US" sz="2800" dirty="0" err="1" smtClean="0"/>
              <a:t>b’cos</a:t>
            </a:r>
            <a:r>
              <a:rPr lang="en-US" sz="2800" dirty="0" smtClean="0"/>
              <a:t>….. condition </a:t>
            </a:r>
            <a:r>
              <a:rPr lang="en-US" sz="2800" dirty="0"/>
              <a:t>on the lowest line of part I will be taken as a underlying cause and used for statistical classification of cause of death by </a:t>
            </a:r>
            <a:r>
              <a:rPr lang="en-US" sz="2800" dirty="0" smtClean="0"/>
              <a:t>ICD.</a:t>
            </a:r>
            <a:endParaRPr lang="en-US" sz="2800" dirty="0"/>
          </a:p>
          <a:p>
            <a:endParaRPr lang="en-US" sz="2800" dirty="0" smtClean="0"/>
          </a:p>
        </p:txBody>
      </p:sp>
      <p:sp>
        <p:nvSpPr>
          <p:cNvPr id="26626" name="Rectangle 2"/>
          <p:cNvSpPr>
            <a:spLocks noGrp="1" noChangeArrowheads="1"/>
          </p:cNvSpPr>
          <p:nvPr>
            <p:ph type="title"/>
          </p:nvPr>
        </p:nvSpPr>
        <p:spPr/>
        <p:txBody>
          <a:bodyPr/>
          <a:lstStyle/>
          <a:p>
            <a:pPr fontAlgn="auto">
              <a:spcAft>
                <a:spcPts val="0"/>
              </a:spcAft>
              <a:defRPr/>
            </a:pPr>
            <a:r>
              <a:rPr lang="en-US" dirty="0">
                <a:solidFill>
                  <a:schemeClr val="tx1"/>
                </a:solidFill>
              </a:rPr>
              <a:t>Part </a:t>
            </a:r>
            <a:r>
              <a:rPr lang="en-US" dirty="0" smtClean="0">
                <a:solidFill>
                  <a:schemeClr val="tx1"/>
                </a:solidFill>
              </a:rPr>
              <a:t>I(c) </a:t>
            </a:r>
            <a:r>
              <a:rPr lang="en-US" dirty="0">
                <a:solidFill>
                  <a:schemeClr val="tx1"/>
                </a:solidFill>
              </a:rPr>
              <a:t>- </a:t>
            </a:r>
            <a:r>
              <a:rPr lang="en-US" dirty="0" smtClean="0">
                <a:solidFill>
                  <a:schemeClr val="tx1"/>
                </a:solidFill>
                <a:effectLst/>
              </a:rPr>
              <a:t>Underlying Cause</a:t>
            </a:r>
          </a:p>
        </p:txBody>
      </p:sp>
    </p:spTree>
    <p:extLst>
      <p:ext uri="{BB962C8B-B14F-4D97-AF65-F5344CB8AC3E}">
        <p14:creationId xmlns:p14="http://schemas.microsoft.com/office/powerpoint/2010/main" xmlns="" val="4102084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1979613"/>
            <a:ext cx="8229600" cy="3270250"/>
          </a:xfrm>
        </p:spPr>
        <p:txBody>
          <a:bodyPr/>
          <a:lstStyle/>
          <a:p>
            <a:pPr algn="just"/>
            <a:r>
              <a:rPr lang="en-US" dirty="0" smtClean="0"/>
              <a:t>Enter all other diseases or conditions contributed to death but not directly causing the death.</a:t>
            </a:r>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r>
              <a:rPr lang="en-US" dirty="0" smtClean="0"/>
              <a:t>Alcohol, smoking, environmental factors, remote injury/diseases, pregnancy, surgery etc.</a:t>
            </a:r>
          </a:p>
        </p:txBody>
      </p:sp>
      <p:sp>
        <p:nvSpPr>
          <p:cNvPr id="28674" name="Rectangle 2"/>
          <p:cNvSpPr>
            <a:spLocks noGrp="1" noChangeArrowheads="1"/>
          </p:cNvSpPr>
          <p:nvPr>
            <p:ph type="title"/>
          </p:nvPr>
        </p:nvSpPr>
        <p:spPr/>
        <p:txBody>
          <a:bodyPr>
            <a:normAutofit fontScale="90000"/>
          </a:bodyPr>
          <a:lstStyle/>
          <a:p>
            <a:pPr fontAlgn="auto">
              <a:spcAft>
                <a:spcPts val="0"/>
              </a:spcAft>
              <a:defRPr/>
            </a:pPr>
            <a:r>
              <a:rPr lang="en-US" sz="4000" dirty="0" smtClean="0">
                <a:solidFill>
                  <a:schemeClr val="tx1"/>
                </a:solidFill>
                <a:effectLst/>
              </a:rPr>
              <a:t>Part II (Other significant conditions)</a:t>
            </a:r>
          </a:p>
        </p:txBody>
      </p:sp>
      <p:pic>
        <p:nvPicPr>
          <p:cNvPr id="4" name="Picture 2" descr="C:\Users\Samrath\Desktop\2016-08-30_11140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9040" y="3185808"/>
            <a:ext cx="7893080" cy="2292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8254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Between onset of condition &amp; death</a:t>
            </a:r>
          </a:p>
          <a:p>
            <a:endParaRPr lang="en-US" dirty="0" smtClean="0"/>
          </a:p>
          <a:p>
            <a:r>
              <a:rPr lang="en-US" dirty="0" smtClean="0"/>
              <a:t>If not known exact – write in approx. (several months, since birth)</a:t>
            </a:r>
          </a:p>
          <a:p>
            <a:endParaRPr lang="en-US" dirty="0"/>
          </a:p>
          <a:p>
            <a:r>
              <a:rPr lang="en-US" dirty="0" smtClean="0"/>
              <a:t>If not known at all – write ‘unknown’</a:t>
            </a:r>
          </a:p>
          <a:p>
            <a:r>
              <a:rPr lang="en-US" dirty="0" smtClean="0"/>
              <a:t>[Where </a:t>
            </a:r>
            <a:r>
              <a:rPr lang="en-US" dirty="0"/>
              <a:t>an important detail is </a:t>
            </a:r>
            <a:r>
              <a:rPr lang="en-US" dirty="0" smtClean="0"/>
              <a:t>unknown, </a:t>
            </a:r>
            <a:r>
              <a:rPr lang="en-US" dirty="0"/>
              <a:t>the </a:t>
            </a:r>
            <a:r>
              <a:rPr lang="en-US" dirty="0" smtClean="0"/>
              <a:t>fact should </a:t>
            </a:r>
            <a:r>
              <a:rPr lang="en-US" dirty="0"/>
              <a:t>be </a:t>
            </a:r>
            <a:r>
              <a:rPr lang="en-US" dirty="0" smtClean="0"/>
              <a:t>stated</a:t>
            </a:r>
            <a:r>
              <a:rPr lang="en-US" dirty="0"/>
              <a:t>.</a:t>
            </a:r>
            <a:r>
              <a:rPr lang="en-US" dirty="0" smtClean="0"/>
              <a:t>]</a:t>
            </a:r>
            <a:endParaRPr lang="en-US" dirty="0"/>
          </a:p>
        </p:txBody>
      </p:sp>
      <p:sp>
        <p:nvSpPr>
          <p:cNvPr id="3" name="Title 2"/>
          <p:cNvSpPr>
            <a:spLocks noGrp="1"/>
          </p:cNvSpPr>
          <p:nvPr>
            <p:ph type="title"/>
          </p:nvPr>
        </p:nvSpPr>
        <p:spPr/>
        <p:txBody>
          <a:bodyPr/>
          <a:lstStyle/>
          <a:p>
            <a:r>
              <a:rPr lang="en-US" dirty="0" smtClean="0"/>
              <a:t>Time interval</a:t>
            </a:r>
            <a:endParaRPr lang="en-US" dirty="0"/>
          </a:p>
        </p:txBody>
      </p:sp>
    </p:spTree>
    <p:extLst>
      <p:ext uri="{BB962C8B-B14F-4D97-AF65-F5344CB8AC3E}">
        <p14:creationId xmlns:p14="http://schemas.microsoft.com/office/powerpoint/2010/main" xmlns="" val="2890506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428736"/>
            <a:ext cx="8472518" cy="4821497"/>
          </a:xfrm>
        </p:spPr>
        <p:txBody>
          <a:bodyPr/>
          <a:lstStyle/>
          <a:p>
            <a:pPr marL="623887" indent="-514350">
              <a:buFont typeface="+mj-lt"/>
              <a:buAutoNum type="arabicParenR"/>
            </a:pPr>
            <a:r>
              <a:rPr lang="en-US" sz="2400" dirty="0" smtClean="0"/>
              <a:t>Natural</a:t>
            </a:r>
          </a:p>
          <a:p>
            <a:pPr marL="623887" indent="-514350">
              <a:buFont typeface="+mj-lt"/>
              <a:buAutoNum type="arabicParenR"/>
            </a:pPr>
            <a:r>
              <a:rPr lang="en-US" sz="2400" dirty="0" smtClean="0"/>
              <a:t>Accidental 	</a:t>
            </a:r>
          </a:p>
          <a:p>
            <a:pPr marL="623887" indent="-514350">
              <a:buFont typeface="+mj-lt"/>
              <a:buAutoNum type="arabicParenR"/>
            </a:pPr>
            <a:r>
              <a:rPr lang="en-US" sz="2400" dirty="0" smtClean="0"/>
              <a:t>Suicide 		</a:t>
            </a:r>
          </a:p>
          <a:p>
            <a:pPr marL="623887" indent="-514350">
              <a:buFont typeface="+mj-lt"/>
              <a:buAutoNum type="arabicParenR"/>
            </a:pPr>
            <a:r>
              <a:rPr lang="en-US" sz="2400" dirty="0" smtClean="0"/>
              <a:t>Homicidal 	</a:t>
            </a:r>
          </a:p>
          <a:p>
            <a:pPr marL="623887" indent="-514350">
              <a:buFont typeface="+mj-lt"/>
              <a:buAutoNum type="arabicParenR"/>
            </a:pPr>
            <a:r>
              <a:rPr lang="en-US" sz="2400" dirty="0" smtClean="0"/>
              <a:t>Pending investigation/Undetermined</a:t>
            </a:r>
          </a:p>
          <a:p>
            <a:pPr>
              <a:buNone/>
            </a:pPr>
            <a:endParaRPr lang="en-US" sz="2000" dirty="0"/>
          </a:p>
          <a:p>
            <a:pPr marL="849313" lvl="1" indent="-457200">
              <a:buFont typeface="+mj-lt"/>
              <a:buAutoNum type="arabicParenR"/>
            </a:pPr>
            <a:endParaRPr lang="en-US" dirty="0"/>
          </a:p>
        </p:txBody>
      </p:sp>
      <p:sp>
        <p:nvSpPr>
          <p:cNvPr id="3" name="Title 2"/>
          <p:cNvSpPr>
            <a:spLocks noGrp="1"/>
          </p:cNvSpPr>
          <p:nvPr>
            <p:ph type="title"/>
          </p:nvPr>
        </p:nvSpPr>
        <p:spPr>
          <a:xfrm>
            <a:off x="457200" y="214298"/>
            <a:ext cx="8229600" cy="1143000"/>
          </a:xfrm>
        </p:spPr>
        <p:txBody>
          <a:bodyPr/>
          <a:lstStyle/>
          <a:p>
            <a:r>
              <a:rPr lang="en-US" dirty="0" smtClean="0"/>
              <a:t>Manner of death</a:t>
            </a:r>
            <a:endParaRPr lang="en-US" dirty="0"/>
          </a:p>
        </p:txBody>
      </p:sp>
    </p:spTree>
    <p:extLst>
      <p:ext uri="{BB962C8B-B14F-4D97-AF65-F5344CB8AC3E}">
        <p14:creationId xmlns:p14="http://schemas.microsoft.com/office/powerpoint/2010/main" xmlns="" val="2646947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death associated to pregnancy – Yes/No</a:t>
            </a:r>
            <a:endParaRPr lang="en-US" dirty="0"/>
          </a:p>
          <a:p>
            <a:r>
              <a:rPr lang="en-US" dirty="0" smtClean="0"/>
              <a:t>If yes, was there a delivery? – Yes/No</a:t>
            </a:r>
          </a:p>
          <a:p>
            <a:endParaRPr lang="en-US" dirty="0"/>
          </a:p>
          <a:p>
            <a:endParaRPr lang="en-US" dirty="0" smtClean="0"/>
          </a:p>
          <a:p>
            <a:pPr lvl="1"/>
            <a:r>
              <a:rPr lang="en-US" dirty="0" smtClean="0"/>
              <a:t>Simply tick</a:t>
            </a:r>
          </a:p>
          <a:p>
            <a:pPr lvl="1"/>
            <a:r>
              <a:rPr lang="en-US" dirty="0" smtClean="0"/>
              <a:t>Important for maternity related indices &amp; health policies(MMR etc.)</a:t>
            </a:r>
            <a:endParaRPr lang="en-US" dirty="0"/>
          </a:p>
        </p:txBody>
      </p:sp>
      <p:sp>
        <p:nvSpPr>
          <p:cNvPr id="3" name="Title 2"/>
          <p:cNvSpPr>
            <a:spLocks noGrp="1"/>
          </p:cNvSpPr>
          <p:nvPr>
            <p:ph type="title"/>
          </p:nvPr>
        </p:nvSpPr>
        <p:spPr/>
        <p:txBody>
          <a:bodyPr/>
          <a:lstStyle/>
          <a:p>
            <a:r>
              <a:rPr lang="en-US" dirty="0" smtClean="0"/>
              <a:t>If the deceased a female,…</a:t>
            </a:r>
            <a:endParaRPr lang="en-US" dirty="0"/>
          </a:p>
        </p:txBody>
      </p:sp>
    </p:spTree>
    <p:extLst>
      <p:ext uri="{BB962C8B-B14F-4D97-AF65-F5344CB8AC3E}">
        <p14:creationId xmlns:p14="http://schemas.microsoft.com/office/powerpoint/2010/main" xmlns="" val="4198968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Sign, Name, Degree &amp; MCI Reg. No. of certifying doctor with Date</a:t>
            </a:r>
          </a:p>
          <a:p>
            <a:endParaRPr lang="en-US" dirty="0"/>
          </a:p>
          <a:p>
            <a:endParaRPr lang="en-US" dirty="0" smtClean="0"/>
          </a:p>
          <a:p>
            <a:r>
              <a:rPr lang="en-US" dirty="0" smtClean="0"/>
              <a:t>Detachable part – to be handover to relative</a:t>
            </a:r>
          </a:p>
          <a:p>
            <a:pPr lvl="1"/>
            <a:r>
              <a:rPr lang="en-US" sz="2400" dirty="0" smtClean="0"/>
              <a:t>‘Death slip/ Death declaration report’</a:t>
            </a:r>
          </a:p>
          <a:p>
            <a:pPr lvl="1"/>
            <a:r>
              <a:rPr lang="en-US" sz="2400" dirty="0" smtClean="0"/>
              <a:t>Sign, Name of doctor/superintendent of hospital</a:t>
            </a:r>
          </a:p>
          <a:p>
            <a:pPr lvl="1"/>
            <a:r>
              <a:rPr lang="en-US" sz="2400" dirty="0" smtClean="0"/>
              <a:t>Necessary to produce at cremation/funeral site.</a:t>
            </a:r>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xmlns="" val="4280251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Not to mention COD in MCCD in –</a:t>
            </a:r>
          </a:p>
          <a:p>
            <a:pPr marL="849313" lvl="1" indent="-457200">
              <a:buFont typeface="+mj-lt"/>
              <a:buAutoNum type="arabicParenR"/>
            </a:pPr>
            <a:r>
              <a:rPr lang="en-US" dirty="0" smtClean="0"/>
              <a:t>MLC cases where PM is to be done/needed</a:t>
            </a:r>
          </a:p>
          <a:p>
            <a:pPr marL="849313" lvl="1" indent="-457200">
              <a:buFont typeface="+mj-lt"/>
              <a:buAutoNum type="arabicParenR"/>
            </a:pPr>
            <a:r>
              <a:rPr lang="en-US" dirty="0" smtClean="0"/>
              <a:t>Brought dead/dead on arrival cases 	</a:t>
            </a:r>
            <a:r>
              <a:rPr lang="en-US" b="1" dirty="0" smtClean="0"/>
              <a:t>– MLC case</a:t>
            </a:r>
          </a:p>
          <a:p>
            <a:pPr marL="849313" lvl="1" indent="-457200">
              <a:buFont typeface="+mj-lt"/>
              <a:buAutoNum type="arabicParenR"/>
            </a:pPr>
            <a:r>
              <a:rPr lang="en-US" dirty="0" smtClean="0"/>
              <a:t>Suspicion/ doubt of any crime 		</a:t>
            </a:r>
            <a:r>
              <a:rPr lang="en-US" b="1" dirty="0" smtClean="0"/>
              <a:t>– MLC case</a:t>
            </a:r>
          </a:p>
          <a:p>
            <a:pPr marL="849313" lvl="1" indent="-457200">
              <a:buFont typeface="+mj-lt"/>
              <a:buAutoNum type="arabicParenR"/>
            </a:pPr>
            <a:r>
              <a:rPr lang="en-US" dirty="0" smtClean="0"/>
              <a:t>Still birth cases 	</a:t>
            </a:r>
            <a:r>
              <a:rPr lang="en-US" b="1" dirty="0" smtClean="0"/>
              <a:t>– form no.3</a:t>
            </a:r>
          </a:p>
          <a:p>
            <a:pPr marL="849313" lvl="1" indent="-457200"/>
            <a:r>
              <a:rPr lang="en-US" sz="2400" b="1" dirty="0" smtClean="0"/>
              <a:t>mention only ‘as per PM Report’ in COD , issue ‘Death</a:t>
            </a:r>
            <a:r>
              <a:rPr lang="en-US" sz="2400" dirty="0" smtClean="0"/>
              <a:t> </a:t>
            </a:r>
            <a:r>
              <a:rPr lang="en-US" sz="2400" b="1" dirty="0" smtClean="0"/>
              <a:t>declaration report’</a:t>
            </a:r>
          </a:p>
          <a:p>
            <a:endParaRPr lang="en-US" sz="2000" dirty="0" smtClean="0"/>
          </a:p>
          <a:p>
            <a:r>
              <a:rPr lang="en-US" sz="2000" dirty="0" smtClean="0"/>
              <a:t>In case of medico-legal cases(MLC), the MCCD has to be issued by the police authorities/PM conducting Dr. However, the Registrar should be informed of such cases, by the hospital.</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This is to notify that patient named  ___________________________ which was under treatment at ______________________ Hospital, </a:t>
            </a:r>
            <a:r>
              <a:rPr lang="en-IN" dirty="0" err="1" smtClean="0"/>
              <a:t>Vadodara</a:t>
            </a:r>
            <a:r>
              <a:rPr lang="en-IN" dirty="0" smtClean="0"/>
              <a:t> has been declared dead after due medical examination by me on </a:t>
            </a:r>
            <a:r>
              <a:rPr lang="en-IN" dirty="0" err="1" smtClean="0"/>
              <a:t>Dt</a:t>
            </a:r>
            <a:r>
              <a:rPr lang="en-IN" dirty="0" smtClean="0"/>
              <a:t>___________ time_________. He/she was under treatment for _____________________ until death.</a:t>
            </a:r>
          </a:p>
          <a:p>
            <a:endParaRPr lang="en-IN" dirty="0" smtClean="0"/>
          </a:p>
          <a:p>
            <a:r>
              <a:rPr lang="en-IN" dirty="0" smtClean="0"/>
              <a:t>Sign   :</a:t>
            </a:r>
            <a:br>
              <a:rPr lang="en-IN" dirty="0" smtClean="0"/>
            </a:br>
            <a:r>
              <a:rPr lang="en-IN" dirty="0" smtClean="0"/>
              <a:t>Name :</a:t>
            </a:r>
            <a:br>
              <a:rPr lang="en-IN" dirty="0" smtClean="0"/>
            </a:br>
            <a:r>
              <a:rPr lang="en-IN" dirty="0" smtClean="0"/>
              <a:t>Stamp:</a:t>
            </a:r>
            <a:endParaRPr lang="en-IN" dirty="0"/>
          </a:p>
        </p:txBody>
      </p:sp>
      <p:sp>
        <p:nvSpPr>
          <p:cNvPr id="3" name="Title 2"/>
          <p:cNvSpPr>
            <a:spLocks noGrp="1"/>
          </p:cNvSpPr>
          <p:nvPr>
            <p:ph type="title"/>
          </p:nvPr>
        </p:nvSpPr>
        <p:spPr/>
        <p:txBody>
          <a:bodyPr/>
          <a:lstStyle/>
          <a:p>
            <a:pPr algn="ctr"/>
            <a:r>
              <a:rPr lang="en-IN" dirty="0" smtClean="0"/>
              <a:t>Death Declaration Report</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7"/>
            <a:ext cx="8229600" cy="4907767"/>
          </a:xfrm>
        </p:spPr>
        <p:txBody>
          <a:bodyPr>
            <a:normAutofit/>
          </a:bodyPr>
          <a:lstStyle/>
          <a:p>
            <a:pPr marL="0" indent="0" algn="just" fontAlgn="auto">
              <a:lnSpc>
                <a:spcPct val="90000"/>
              </a:lnSpc>
              <a:spcAft>
                <a:spcPts val="0"/>
              </a:spcAft>
              <a:buClr>
                <a:schemeClr val="tx1"/>
              </a:buClr>
              <a:buNone/>
              <a:defRPr/>
            </a:pPr>
            <a:endParaRPr lang="en-US" sz="2400" dirty="0">
              <a:latin typeface="Arial" charset="0"/>
              <a:cs typeface="Arial" charset="0"/>
            </a:endParaRPr>
          </a:p>
          <a:p>
            <a:pPr marL="365760" indent="-256032" fontAlgn="auto">
              <a:spcAft>
                <a:spcPts val="0"/>
              </a:spcAft>
              <a:buFont typeface="Wingdings 3"/>
              <a:buChar char=""/>
              <a:defRPr/>
            </a:pPr>
            <a:r>
              <a:rPr lang="en-US" sz="2400" dirty="0">
                <a:latin typeface="Arial" charset="0"/>
                <a:cs typeface="Arial" charset="0"/>
              </a:rPr>
              <a:t>Registration of Birth and Death </a:t>
            </a:r>
            <a:r>
              <a:rPr lang="en-US" sz="2400" dirty="0" smtClean="0">
                <a:latin typeface="Arial" charset="0"/>
                <a:cs typeface="Arial" charset="0"/>
              </a:rPr>
              <a:t>Act,1969</a:t>
            </a:r>
          </a:p>
          <a:p>
            <a:pPr marL="365760" indent="-256032" fontAlgn="auto">
              <a:spcAft>
                <a:spcPts val="0"/>
              </a:spcAft>
              <a:buFont typeface="Wingdings 3"/>
              <a:buChar char=""/>
              <a:defRPr/>
            </a:pPr>
            <a:endParaRPr lang="en-US" sz="2400" dirty="0" smtClean="0">
              <a:latin typeface="Arial" charset="0"/>
              <a:cs typeface="Arial" charset="0"/>
            </a:endParaRPr>
          </a:p>
          <a:p>
            <a:r>
              <a:rPr lang="en-US" sz="2400" dirty="0">
                <a:latin typeface="Arial" charset="0"/>
                <a:cs typeface="Arial" charset="0"/>
              </a:rPr>
              <a:t>Certification of ‘Death’ &amp; ‘Cause of death’ by a medical practitioner who has attended the deceased </a:t>
            </a:r>
            <a:r>
              <a:rPr lang="en-US" sz="2400" dirty="0" smtClean="0">
                <a:latin typeface="Arial" charset="0"/>
                <a:cs typeface="Arial" charset="0"/>
              </a:rPr>
              <a:t>during last illness or ailment</a:t>
            </a:r>
            <a:r>
              <a:rPr lang="en-US" sz="2400" dirty="0" smtClean="0"/>
              <a:t>.</a:t>
            </a:r>
            <a:endParaRPr lang="en-US" sz="2400" dirty="0" smtClean="0">
              <a:latin typeface="Arial" charset="0"/>
              <a:cs typeface="Arial" charset="0"/>
            </a:endParaRPr>
          </a:p>
          <a:p>
            <a:pPr marL="365760" indent="-256032" fontAlgn="auto">
              <a:spcAft>
                <a:spcPts val="0"/>
              </a:spcAft>
              <a:buFont typeface="Wingdings 3"/>
              <a:buChar char=""/>
              <a:defRPr/>
            </a:pPr>
            <a:r>
              <a:rPr lang="en-US" sz="2400" dirty="0" smtClean="0">
                <a:latin typeface="Arial" charset="0"/>
                <a:cs typeface="Arial" charset="0"/>
              </a:rPr>
              <a:t>To be issued free of charges/fees.</a:t>
            </a:r>
          </a:p>
          <a:p>
            <a:pPr marL="365760" indent="-256032" fontAlgn="auto">
              <a:spcAft>
                <a:spcPts val="0"/>
              </a:spcAft>
              <a:buFont typeface="Wingdings 3"/>
              <a:buChar char=""/>
              <a:defRPr/>
            </a:pPr>
            <a:r>
              <a:rPr lang="en-US" sz="2400" dirty="0" smtClean="0">
                <a:latin typeface="Arial" charset="0"/>
                <a:cs typeface="Arial" charset="0"/>
              </a:rPr>
              <a:t>If not given, can be punished.</a:t>
            </a:r>
          </a:p>
          <a:p>
            <a:pPr marL="365760" indent="-256032" fontAlgn="auto">
              <a:spcAft>
                <a:spcPts val="0"/>
              </a:spcAft>
              <a:buFont typeface="Wingdings 3"/>
              <a:buChar char=""/>
              <a:defRPr/>
            </a:pPr>
            <a:r>
              <a:rPr lang="en-US" sz="2400" dirty="0" smtClean="0">
                <a:latin typeface="Arial" charset="0"/>
                <a:cs typeface="Arial" charset="0"/>
              </a:rPr>
              <a:t>It’s a moral &amp; ethical obligation as last attending doctor.</a:t>
            </a:r>
          </a:p>
          <a:p>
            <a:pPr marL="365760" indent="-256032" fontAlgn="auto">
              <a:spcAft>
                <a:spcPts val="0"/>
              </a:spcAft>
              <a:buFont typeface="Wingdings 3"/>
              <a:buChar char=""/>
              <a:defRPr/>
            </a:pPr>
            <a:endParaRPr lang="en-US" sz="2400" dirty="0" smtClean="0">
              <a:latin typeface="Arial" charset="0"/>
              <a:cs typeface="Arial" charset="0"/>
            </a:endParaRPr>
          </a:p>
          <a:p>
            <a:pPr marL="365760" indent="-256032" fontAlgn="auto">
              <a:spcAft>
                <a:spcPts val="0"/>
              </a:spcAft>
              <a:buFont typeface="Wingdings 3"/>
              <a:buChar char=""/>
              <a:defRPr/>
            </a:pPr>
            <a:endParaRPr lang="en-US" dirty="0"/>
          </a:p>
        </p:txBody>
      </p:sp>
      <p:sp>
        <p:nvSpPr>
          <p:cNvPr id="2" name="Title 1"/>
          <p:cNvSpPr>
            <a:spLocks noGrp="1"/>
          </p:cNvSpPr>
          <p:nvPr>
            <p:ph type="title"/>
          </p:nvPr>
        </p:nvSpPr>
        <p:spPr/>
        <p:txBody>
          <a:bodyPr/>
          <a:lstStyle/>
          <a:p>
            <a:pPr fontAlgn="auto">
              <a:spcAft>
                <a:spcPts val="0"/>
              </a:spcAft>
              <a:defRPr/>
            </a:pPr>
            <a:r>
              <a:rPr lang="en-US" dirty="0" smtClean="0"/>
              <a:t>INTRODUCTION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45985" y="1255783"/>
            <a:ext cx="8652029" cy="4525962"/>
          </a:xfrm>
        </p:spPr>
        <p:txBody>
          <a:bodyPr/>
          <a:lstStyle/>
          <a:p>
            <a:r>
              <a:rPr lang="en-US" dirty="0" smtClean="0"/>
              <a:t>No hurry but no delay.</a:t>
            </a:r>
          </a:p>
          <a:p>
            <a:r>
              <a:rPr lang="en-US" dirty="0" smtClean="0"/>
              <a:t>No charge any fees.</a:t>
            </a:r>
          </a:p>
          <a:p>
            <a:r>
              <a:rPr lang="en-US" dirty="0" smtClean="0"/>
              <a:t>Never in advance.</a:t>
            </a:r>
          </a:p>
          <a:p>
            <a:r>
              <a:rPr lang="en-US" dirty="0" smtClean="0"/>
              <a:t>Never without personally examination of deceased person &amp; assured about COD.</a:t>
            </a:r>
          </a:p>
          <a:p>
            <a:r>
              <a:rPr lang="en-US" sz="2400" dirty="0"/>
              <a:t>Not </a:t>
            </a:r>
            <a:r>
              <a:rPr lang="en-US" sz="2400" dirty="0" smtClean="0"/>
              <a:t>to mention COD in </a:t>
            </a:r>
            <a:r>
              <a:rPr lang="en-US" sz="2400" dirty="0"/>
              <a:t>MCCD in </a:t>
            </a:r>
            <a:r>
              <a:rPr lang="en-US" sz="2400" dirty="0" smtClean="0"/>
              <a:t>– </a:t>
            </a:r>
            <a:r>
              <a:rPr lang="en-US" sz="1800" dirty="0" smtClean="0"/>
              <a:t>(‘</a:t>
            </a:r>
            <a:r>
              <a:rPr lang="en-US" sz="1800" dirty="0"/>
              <a:t>death </a:t>
            </a:r>
            <a:r>
              <a:rPr lang="en-US" sz="1800" dirty="0" err="1" smtClean="0"/>
              <a:t>declaratn</a:t>
            </a:r>
            <a:r>
              <a:rPr lang="en-US" sz="1800" dirty="0" smtClean="0"/>
              <a:t> report’)</a:t>
            </a:r>
            <a:endParaRPr lang="en-US" sz="2400" dirty="0"/>
          </a:p>
          <a:p>
            <a:pPr marL="849313" lvl="1" indent="-457200">
              <a:buFont typeface="+mj-lt"/>
              <a:buAutoNum type="arabicParenR"/>
            </a:pPr>
            <a:r>
              <a:rPr lang="en-US" dirty="0"/>
              <a:t>MLC cases where PM is to be done/needed</a:t>
            </a:r>
          </a:p>
          <a:p>
            <a:pPr marL="849313" lvl="1" indent="-457200">
              <a:buFont typeface="+mj-lt"/>
              <a:buAutoNum type="arabicParenR"/>
            </a:pPr>
            <a:r>
              <a:rPr lang="en-US" dirty="0"/>
              <a:t>Brought dead/dead on arrival cases</a:t>
            </a:r>
          </a:p>
          <a:p>
            <a:pPr marL="849313" lvl="1" indent="-457200">
              <a:buFont typeface="+mj-lt"/>
              <a:buAutoNum type="arabicParenR"/>
            </a:pPr>
            <a:r>
              <a:rPr lang="en-US" dirty="0"/>
              <a:t>Suspicion/ doubt of any crime</a:t>
            </a:r>
          </a:p>
          <a:p>
            <a:pPr marL="849313" lvl="1" indent="-457200">
              <a:buFont typeface="+mj-lt"/>
              <a:buAutoNum type="arabicParenR"/>
            </a:pPr>
            <a:r>
              <a:rPr lang="en-US" dirty="0"/>
              <a:t>Still birth cases</a:t>
            </a:r>
          </a:p>
          <a:p>
            <a:r>
              <a:rPr lang="en-US" dirty="0" smtClean="0"/>
              <a:t>In cases where PME is done - MCCD to be filled by PM conducting doctor (last attending Dr. !)</a:t>
            </a:r>
          </a:p>
          <a:p>
            <a:pPr lvl="1"/>
            <a:endParaRPr lang="en-US" dirty="0" smtClean="0"/>
          </a:p>
          <a:p>
            <a:endParaRPr lang="en-US" dirty="0" smtClean="0"/>
          </a:p>
        </p:txBody>
      </p:sp>
      <p:sp>
        <p:nvSpPr>
          <p:cNvPr id="3" name="Title 2"/>
          <p:cNvSpPr>
            <a:spLocks noGrp="1"/>
          </p:cNvSpPr>
          <p:nvPr>
            <p:ph type="title"/>
          </p:nvPr>
        </p:nvSpPr>
        <p:spPr>
          <a:xfrm>
            <a:off x="457200" y="160940"/>
            <a:ext cx="8229600" cy="1143000"/>
          </a:xfrm>
        </p:spPr>
        <p:txBody>
          <a:bodyPr/>
          <a:lstStyle/>
          <a:p>
            <a:r>
              <a:rPr lang="en-US" dirty="0" smtClean="0"/>
              <a:t>Practical Points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1600200"/>
            <a:ext cx="8329642" cy="4864100"/>
          </a:xfrm>
        </p:spPr>
        <p:txBody>
          <a:bodyPr/>
          <a:lstStyle/>
          <a:p>
            <a:pPr>
              <a:lnSpc>
                <a:spcPct val="90000"/>
              </a:lnSpc>
            </a:pPr>
            <a:endParaRPr lang="en-US" sz="2800" dirty="0"/>
          </a:p>
          <a:p>
            <a:pPr>
              <a:lnSpc>
                <a:spcPct val="90000"/>
              </a:lnSpc>
            </a:pPr>
            <a:r>
              <a:rPr lang="en-US" sz="2800" dirty="0" smtClean="0"/>
              <a:t>MCCD is not a ‘Death </a:t>
            </a:r>
            <a:r>
              <a:rPr lang="en-US" sz="2800" dirty="0" err="1" smtClean="0"/>
              <a:t>certi</a:t>
            </a:r>
            <a:r>
              <a:rPr lang="en-US" sz="2800" dirty="0" smtClean="0"/>
              <a:t>’/ ‘Cause of Death </a:t>
            </a:r>
            <a:r>
              <a:rPr lang="en-US" sz="2800" dirty="0" err="1" smtClean="0"/>
              <a:t>certi</a:t>
            </a:r>
            <a:r>
              <a:rPr lang="en-US" sz="2800" dirty="0" smtClean="0"/>
              <a:t>’ – not for relatives nor for legal purpose/police.</a:t>
            </a:r>
          </a:p>
          <a:p>
            <a:pPr>
              <a:lnSpc>
                <a:spcPct val="90000"/>
              </a:lnSpc>
            </a:pPr>
            <a:endParaRPr lang="en-US" sz="2800" dirty="0" smtClean="0"/>
          </a:p>
          <a:p>
            <a:pPr>
              <a:lnSpc>
                <a:spcPct val="90000"/>
              </a:lnSpc>
            </a:pPr>
            <a:r>
              <a:rPr lang="en-US" sz="2800" dirty="0" smtClean="0"/>
              <a:t>MCCD is a medical certificate. Maintain confidentiality.</a:t>
            </a:r>
          </a:p>
          <a:p>
            <a:pPr>
              <a:lnSpc>
                <a:spcPct val="90000"/>
              </a:lnSpc>
            </a:pPr>
            <a:endParaRPr lang="en-US" sz="2800" dirty="0" smtClean="0"/>
          </a:p>
          <a:p>
            <a:pPr>
              <a:lnSpc>
                <a:spcPct val="90000"/>
              </a:lnSpc>
            </a:pPr>
            <a:r>
              <a:rPr lang="en-US" dirty="0" smtClean="0"/>
              <a:t>All certificates sent to the local registrar along with death reports on 5</a:t>
            </a:r>
            <a:r>
              <a:rPr lang="en-US" baseline="30000" dirty="0" smtClean="0"/>
              <a:t>th</a:t>
            </a:r>
            <a:r>
              <a:rPr lang="en-US" dirty="0" smtClean="0"/>
              <a:t> of every month</a:t>
            </a:r>
            <a:br>
              <a:rPr lang="en-US" dirty="0" smtClean="0"/>
            </a:br>
            <a:r>
              <a:rPr lang="en-US" dirty="0" smtClean="0"/>
              <a:t>       </a:t>
            </a:r>
            <a:r>
              <a:rPr lang="en-US" sz="2000" smtClean="0"/>
              <a:t>- 21* days </a:t>
            </a:r>
            <a:r>
              <a:rPr lang="en-US" sz="2000" dirty="0" err="1" smtClean="0"/>
              <a:t>timelimit</a:t>
            </a:r>
            <a:r>
              <a:rPr lang="en-US" sz="2000" dirty="0" smtClean="0"/>
              <a:t>, than late charges</a:t>
            </a: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r>
              <a:rPr lang="en-US" sz="2400" dirty="0"/>
              <a:t>A lady aged 23 years was admitted to a hospital. She had </a:t>
            </a:r>
            <a:r>
              <a:rPr lang="en-US" sz="2400" dirty="0" smtClean="0"/>
              <a:t>alleged H/o </a:t>
            </a:r>
            <a:r>
              <a:rPr lang="en-US" sz="2400" dirty="0"/>
              <a:t>suicidal </a:t>
            </a:r>
            <a:r>
              <a:rPr lang="en-US" sz="2400" dirty="0" smtClean="0"/>
              <a:t>burns before1 hour- by </a:t>
            </a:r>
            <a:r>
              <a:rPr lang="en-US" sz="2400" dirty="0"/>
              <a:t>pouring of kerosene </a:t>
            </a:r>
            <a:r>
              <a:rPr lang="en-US" sz="2400" dirty="0" smtClean="0"/>
              <a:t>and fired up </a:t>
            </a:r>
            <a:r>
              <a:rPr lang="en-US" sz="2400" dirty="0"/>
              <a:t>herself. </a:t>
            </a:r>
            <a:r>
              <a:rPr lang="en-US" sz="2400" dirty="0" smtClean="0"/>
              <a:t>O/E </a:t>
            </a:r>
            <a:r>
              <a:rPr lang="en-US" sz="2400" dirty="0"/>
              <a:t>patient had 78% </a:t>
            </a:r>
            <a:r>
              <a:rPr lang="en-US" sz="2400" dirty="0" smtClean="0"/>
              <a:t>burns(superficial </a:t>
            </a:r>
            <a:r>
              <a:rPr lang="en-US" sz="2400" dirty="0"/>
              <a:t>&amp; deep). She developed septicemia and died after 3 days of admission.</a:t>
            </a:r>
          </a:p>
          <a:p>
            <a:pPr>
              <a:buFont typeface="Wingdings 2" pitchFamily="18" charset="2"/>
              <a:buChar char=""/>
            </a:pPr>
            <a:endParaRPr lang="en-US" sz="2400" dirty="0"/>
          </a:p>
        </p:txBody>
      </p:sp>
      <p:sp>
        <p:nvSpPr>
          <p:cNvPr id="2" name="Title 1"/>
          <p:cNvSpPr>
            <a:spLocks noGrp="1"/>
          </p:cNvSpPr>
          <p:nvPr>
            <p:ph type="title"/>
          </p:nvPr>
        </p:nvSpPr>
        <p:spPr/>
        <p:txBody>
          <a:bodyPr/>
          <a:lstStyle/>
          <a:p>
            <a:pPr fontAlgn="auto">
              <a:spcAft>
                <a:spcPts val="0"/>
              </a:spcAft>
              <a:defRPr/>
            </a:pPr>
            <a:r>
              <a:rPr lang="en-US" dirty="0" smtClean="0">
                <a:latin typeface="Impact" pitchFamily="34" charset="0"/>
              </a:rPr>
              <a:t>Sample exercise 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r>
              <a:rPr lang="en-US" sz="2400" dirty="0" smtClean="0"/>
              <a:t>A lady aged 23 years was admitted to a hospital. She had alleged H/o suicidal burns before1 hour- by pouring of kerosene and fired up herself. O/E patient had 78% burns(superficial &amp; deep). She developed septicemia and died after 3 days of admission.</a:t>
            </a:r>
            <a:endParaRPr lang="en-US" sz="2400" dirty="0"/>
          </a:p>
          <a:p>
            <a:pPr>
              <a:buFont typeface="Wingdings 2" pitchFamily="18" charset="2"/>
              <a:buChar char=""/>
            </a:pPr>
            <a:endParaRPr lang="en-US" sz="2400" dirty="0"/>
          </a:p>
        </p:txBody>
      </p:sp>
      <p:sp>
        <p:nvSpPr>
          <p:cNvPr id="2" name="Title 1"/>
          <p:cNvSpPr>
            <a:spLocks noGrp="1"/>
          </p:cNvSpPr>
          <p:nvPr>
            <p:ph type="title"/>
          </p:nvPr>
        </p:nvSpPr>
        <p:spPr/>
        <p:txBody>
          <a:bodyPr/>
          <a:lstStyle/>
          <a:p>
            <a:pPr fontAlgn="auto">
              <a:spcAft>
                <a:spcPts val="0"/>
              </a:spcAft>
              <a:defRPr/>
            </a:pPr>
            <a:r>
              <a:rPr lang="en-US" dirty="0" smtClean="0">
                <a:latin typeface="Impact" pitchFamily="34" charset="0"/>
              </a:rPr>
              <a:t>Answer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704772095"/>
              </p:ext>
            </p:extLst>
          </p:nvPr>
        </p:nvGraphicFramePr>
        <p:xfrm>
          <a:off x="609600" y="3733800"/>
          <a:ext cx="7908941" cy="2125715"/>
        </p:xfrm>
        <a:graphic>
          <a:graphicData uri="http://schemas.openxmlformats.org/drawingml/2006/table">
            <a:tbl>
              <a:tblPr firstRow="1" bandRow="1">
                <a:tableStyleId>{5C22544A-7EE6-4342-B048-85BDC9FD1C3A}</a:tableStyleId>
              </a:tblPr>
              <a:tblGrid>
                <a:gridCol w="1238750"/>
                <a:gridCol w="5240864"/>
                <a:gridCol w="1429327"/>
              </a:tblGrid>
              <a:tr h="166847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Part-I</a:t>
                      </a:r>
                    </a:p>
                  </a:txBody>
                  <a:tcPr marT="45724" marB="45724" horzOverflow="overflow"/>
                </a:tc>
                <a:tc>
                  <a:txBody>
                    <a:bodyPr/>
                    <a:lstStyle/>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lang="en-US" sz="2400" b="0" kern="1200" dirty="0" smtClean="0">
                          <a:solidFill>
                            <a:schemeClr val="tx1"/>
                          </a:solidFill>
                          <a:latin typeface="+mn-lt"/>
                          <a:ea typeface="+mn-ea"/>
                          <a:cs typeface="+mn-cs"/>
                        </a:rPr>
                        <a:t>Septicemia</a:t>
                      </a:r>
                    </a:p>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kumimoji="0" lang="en-US" sz="2400" b="0" kern="1200" baseline="0" dirty="0" smtClean="0">
                          <a:solidFill>
                            <a:schemeClr val="tx1"/>
                          </a:solidFill>
                          <a:latin typeface="+mn-lt"/>
                          <a:ea typeface="+mn-ea"/>
                          <a:cs typeface="+mn-cs"/>
                        </a:rPr>
                        <a:t>Burns 78% (superficial &amp; deep)</a:t>
                      </a:r>
                    </a:p>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lang="en-US" sz="2400" b="0" kern="1200" dirty="0" smtClean="0">
                          <a:solidFill>
                            <a:schemeClr val="tx1"/>
                          </a:solidFill>
                          <a:latin typeface="+mn-lt"/>
                          <a:ea typeface="+mn-ea"/>
                          <a:cs typeface="+mn-cs"/>
                        </a:rPr>
                        <a:t>Kerosene</a:t>
                      </a:r>
                      <a:r>
                        <a:rPr lang="en-US" sz="2400" b="0" kern="1200" baseline="0" dirty="0" smtClean="0">
                          <a:solidFill>
                            <a:schemeClr val="tx1"/>
                          </a:solidFill>
                          <a:latin typeface="+mn-lt"/>
                          <a:ea typeface="+mn-ea"/>
                          <a:cs typeface="+mn-cs"/>
                        </a:rPr>
                        <a:t> flame burns</a:t>
                      </a:r>
                      <a:endParaRPr lang="en-US" sz="2400" b="0" kern="1200" dirty="0" smtClean="0">
                        <a:solidFill>
                          <a:schemeClr val="tx1"/>
                        </a:solidFill>
                        <a:latin typeface="+mn-lt"/>
                        <a:ea typeface="+mn-ea"/>
                        <a:cs typeface="+mn-cs"/>
                      </a:endParaRP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1 days</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3 days</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3 days</a:t>
                      </a:r>
                    </a:p>
                  </a:txBody>
                  <a:tcPr marT="45724" marB="45724" horzOverflow="overflow"/>
                </a:tc>
              </a:tr>
              <a:tr h="45724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Part-II</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NIL</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hi-IN" sz="2400" b="0" i="0" u="none" strike="noStrike" cap="none" normalizeH="0" baseline="0" dirty="0" smtClean="0">
                        <a:ln>
                          <a:noFill/>
                        </a:ln>
                        <a:solidFill>
                          <a:schemeClr val="tx1"/>
                        </a:solidFill>
                        <a:effectLst/>
                        <a:latin typeface="Impact" pitchFamily="34" charset="0"/>
                        <a:cs typeface="Mangal" pitchFamily="18" charset="0"/>
                      </a:endParaRPr>
                    </a:p>
                  </a:txBody>
                  <a:tcPr marT="45724" marB="45724" horzOverflow="overflow"/>
                </a:tc>
              </a:tr>
            </a:tbl>
          </a:graphicData>
        </a:graphic>
      </p:graphicFrame>
    </p:spTree>
    <p:extLst>
      <p:ext uri="{BB962C8B-B14F-4D97-AF65-F5344CB8AC3E}">
        <p14:creationId xmlns:p14="http://schemas.microsoft.com/office/powerpoint/2010/main" xmlns="" val="159811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p:txBody>
          <a:bodyPr/>
          <a:lstStyle/>
          <a:p>
            <a:pPr>
              <a:lnSpc>
                <a:spcPct val="90000"/>
              </a:lnSpc>
              <a:buFont typeface="Wingdings" pitchFamily="2" charset="2"/>
              <a:buNone/>
            </a:pPr>
            <a:r>
              <a:rPr lang="en-US" sz="2500" dirty="0" smtClean="0"/>
              <a:t>	</a:t>
            </a:r>
            <a:r>
              <a:rPr lang="en-US" sz="2400" dirty="0"/>
              <a:t>57yrs old male admitted in the hospital in the state of shock with h/o severe </a:t>
            </a:r>
            <a:r>
              <a:rPr lang="en-US" sz="2400" dirty="0" err="1"/>
              <a:t>haemetemesis</a:t>
            </a:r>
            <a:r>
              <a:rPr lang="en-US" sz="2400" dirty="0"/>
              <a:t> since 2 hours. On investigation he was found to have </a:t>
            </a:r>
            <a:r>
              <a:rPr lang="en-US" sz="2400" dirty="0" err="1"/>
              <a:t>oesophageal</a:t>
            </a:r>
            <a:r>
              <a:rPr lang="en-US" sz="2400" dirty="0"/>
              <a:t> </a:t>
            </a:r>
            <a:r>
              <a:rPr lang="en-US" sz="2400" dirty="0" err="1"/>
              <a:t>varices</a:t>
            </a:r>
            <a:r>
              <a:rPr lang="en-US" sz="2400" dirty="0"/>
              <a:t> due to portal hypertension. He was known hypertensive since last 10 years. There was h/o jaundice 1 year back which was diagnosed as hepatitis B. He died within 12 hours of admission in spite of all the treatment efforts. Issue MCCD.</a:t>
            </a:r>
          </a:p>
        </p:txBody>
      </p:sp>
      <p:sp>
        <p:nvSpPr>
          <p:cNvPr id="4" name="Title 1"/>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fontAlgn="auto">
              <a:spcAft>
                <a:spcPts val="0"/>
              </a:spcAft>
              <a:defRPr/>
            </a:pPr>
            <a:r>
              <a:rPr lang="en-US" dirty="0" smtClean="0">
                <a:latin typeface="Impact" pitchFamily="34" charset="0"/>
              </a:rPr>
              <a:t>Sample exercise 2</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57200" y="952203"/>
            <a:ext cx="8229600" cy="4525962"/>
          </a:xfrm>
        </p:spPr>
        <p:txBody>
          <a:bodyPr/>
          <a:lstStyle/>
          <a:p>
            <a:pPr>
              <a:lnSpc>
                <a:spcPct val="90000"/>
              </a:lnSpc>
              <a:buFont typeface="Wingdings" pitchFamily="2" charset="2"/>
              <a:buNone/>
            </a:pPr>
            <a:r>
              <a:rPr lang="en-US" sz="2500" dirty="0" smtClean="0"/>
              <a:t>	</a:t>
            </a:r>
            <a:r>
              <a:rPr lang="en-US" sz="2200" dirty="0" smtClean="0"/>
              <a:t>57yrs old male admitted in the hospital in the state of shock with h/o severe </a:t>
            </a:r>
            <a:r>
              <a:rPr lang="en-US" sz="2200" dirty="0" err="1" smtClean="0"/>
              <a:t>haemetemesis</a:t>
            </a:r>
            <a:r>
              <a:rPr lang="en-US" sz="2200" dirty="0" smtClean="0"/>
              <a:t> since 2 hours. </a:t>
            </a:r>
            <a:r>
              <a:rPr lang="en-US" sz="2200" dirty="0"/>
              <a:t>On investigation he was found to have </a:t>
            </a:r>
            <a:r>
              <a:rPr lang="en-US" sz="2200" dirty="0" err="1"/>
              <a:t>oesophageal</a:t>
            </a:r>
            <a:r>
              <a:rPr lang="en-US" sz="2200" dirty="0"/>
              <a:t> </a:t>
            </a:r>
            <a:r>
              <a:rPr lang="en-US" sz="2200" dirty="0" err="1"/>
              <a:t>varices</a:t>
            </a:r>
            <a:r>
              <a:rPr lang="en-US" sz="2200" dirty="0"/>
              <a:t> due to portal hypertension. He </a:t>
            </a:r>
            <a:r>
              <a:rPr lang="en-US" sz="2200" dirty="0" smtClean="0"/>
              <a:t>was known hypertensive since last 10 years. There was h/o jaundice 1 year back which was diagnosed as hepatitis B. He died within 12 hours of admission in spite of all the treatment efforts. Issue MCCD.</a:t>
            </a:r>
          </a:p>
        </p:txBody>
      </p:sp>
      <p:sp>
        <p:nvSpPr>
          <p:cNvPr id="4" name="Title 1"/>
          <p:cNvSpPr txBox="1">
            <a:spLocks/>
          </p:cNvSpPr>
          <p:nvPr/>
        </p:nvSpPr>
        <p:spPr>
          <a:xfrm>
            <a:off x="609600" y="8962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fontAlgn="auto">
              <a:spcAft>
                <a:spcPts val="0"/>
              </a:spcAft>
              <a:defRPr/>
            </a:pPr>
            <a:r>
              <a:rPr lang="en-US" dirty="0" smtClean="0">
                <a:latin typeface="Impact" pitchFamily="34" charset="0"/>
              </a:rPr>
              <a:t>Answer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159862510"/>
              </p:ext>
            </p:extLst>
          </p:nvPr>
        </p:nvGraphicFramePr>
        <p:xfrm>
          <a:off x="761388" y="3656685"/>
          <a:ext cx="7908942" cy="2231189"/>
        </p:xfrm>
        <a:graphic>
          <a:graphicData uri="http://schemas.openxmlformats.org/drawingml/2006/table">
            <a:tbl>
              <a:tblPr firstRow="1" bandRow="1">
                <a:tableStyleId>{5C22544A-7EE6-4342-B048-85BDC9FD1C3A}</a:tableStyleId>
              </a:tblPr>
              <a:tblGrid>
                <a:gridCol w="1238750"/>
                <a:gridCol w="4621026"/>
                <a:gridCol w="2049166"/>
              </a:tblGrid>
              <a:tr h="14420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Part-I</a:t>
                      </a:r>
                    </a:p>
                  </a:txBody>
                  <a:tcPr marT="45724" marB="45724" horzOverflow="overflow"/>
                </a:tc>
                <a:tc>
                  <a:txBody>
                    <a:bodyPr/>
                    <a:lstStyle/>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lang="en-US" sz="2400" b="0" kern="1200" dirty="0" err="1" smtClean="0">
                          <a:solidFill>
                            <a:schemeClr val="tx1"/>
                          </a:solidFill>
                          <a:latin typeface="+mn-lt"/>
                          <a:ea typeface="+mn-ea"/>
                          <a:cs typeface="+mn-cs"/>
                        </a:rPr>
                        <a:t>Haemetemesis</a:t>
                      </a:r>
                      <a:endParaRPr lang="en-US" sz="2400" b="0" kern="1200" dirty="0" smtClean="0">
                        <a:solidFill>
                          <a:schemeClr val="tx1"/>
                        </a:solidFill>
                        <a:latin typeface="+mn-lt"/>
                        <a:ea typeface="+mn-ea"/>
                        <a:cs typeface="+mn-cs"/>
                      </a:endParaRPr>
                    </a:p>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lang="en-US" sz="2400" b="0" kern="1200" dirty="0" err="1" smtClean="0">
                          <a:solidFill>
                            <a:schemeClr val="tx1"/>
                          </a:solidFill>
                          <a:latin typeface="+mn-lt"/>
                          <a:ea typeface="+mn-ea"/>
                          <a:cs typeface="+mn-cs"/>
                        </a:rPr>
                        <a:t>Oesophageal</a:t>
                      </a:r>
                      <a:r>
                        <a:rPr lang="en-US" sz="2400" b="0" kern="1200" baseline="0" dirty="0" smtClean="0">
                          <a:solidFill>
                            <a:schemeClr val="tx1"/>
                          </a:solidFill>
                          <a:latin typeface="+mn-lt"/>
                          <a:ea typeface="+mn-ea"/>
                          <a:cs typeface="+mn-cs"/>
                        </a:rPr>
                        <a:t> </a:t>
                      </a:r>
                      <a:r>
                        <a:rPr lang="en-US" sz="2400" b="0" kern="1200" baseline="0" dirty="0" err="1" smtClean="0">
                          <a:solidFill>
                            <a:schemeClr val="tx1"/>
                          </a:solidFill>
                          <a:latin typeface="+mn-lt"/>
                          <a:ea typeface="+mn-ea"/>
                          <a:cs typeface="+mn-cs"/>
                        </a:rPr>
                        <a:t>varices</a:t>
                      </a:r>
                      <a:endParaRPr lang="en-US" sz="2400" b="0" kern="1200" dirty="0" smtClean="0">
                        <a:solidFill>
                          <a:schemeClr val="tx1"/>
                        </a:solidFill>
                        <a:latin typeface="+mn-lt"/>
                        <a:ea typeface="+mn-ea"/>
                        <a:cs typeface="+mn-cs"/>
                      </a:endParaRPr>
                    </a:p>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lang="en-US" sz="2400" b="0" kern="1200" dirty="0" smtClean="0">
                          <a:solidFill>
                            <a:schemeClr val="tx1"/>
                          </a:solidFill>
                          <a:latin typeface="+mn-lt"/>
                          <a:ea typeface="+mn-ea"/>
                          <a:cs typeface="+mn-cs"/>
                        </a:rPr>
                        <a:t>Portal</a:t>
                      </a:r>
                      <a:r>
                        <a:rPr lang="en-US" sz="2400" b="0" kern="1200" baseline="0" dirty="0" smtClean="0">
                          <a:solidFill>
                            <a:schemeClr val="tx1"/>
                          </a:solidFill>
                          <a:latin typeface="+mn-lt"/>
                          <a:ea typeface="+mn-ea"/>
                          <a:cs typeface="+mn-cs"/>
                        </a:rPr>
                        <a:t> Hypertension</a:t>
                      </a:r>
                    </a:p>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defRPr/>
                      </a:pPr>
                      <a:r>
                        <a:rPr lang="en-US" sz="2400" b="0" kern="1200" dirty="0" smtClean="0">
                          <a:solidFill>
                            <a:schemeClr val="tx1"/>
                          </a:solidFill>
                          <a:latin typeface="+mn-lt"/>
                          <a:ea typeface="+mn-ea"/>
                          <a:cs typeface="+mn-cs"/>
                        </a:rPr>
                        <a:t>Hepatitis B</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14</a:t>
                      </a:r>
                      <a:r>
                        <a:rPr lang="en-US" sz="2400" b="0" kern="1200" baseline="0" dirty="0" smtClean="0">
                          <a:solidFill>
                            <a:schemeClr val="tx1"/>
                          </a:solidFill>
                          <a:latin typeface="+mn-lt"/>
                          <a:ea typeface="+mn-ea"/>
                          <a:cs typeface="+mn-cs"/>
                        </a:rPr>
                        <a:t> </a:t>
                      </a:r>
                      <a:r>
                        <a:rPr lang="en-US" sz="2400" b="0" kern="1200" dirty="0" err="1" smtClean="0">
                          <a:solidFill>
                            <a:schemeClr val="tx1"/>
                          </a:solidFill>
                          <a:latin typeface="+mn-lt"/>
                          <a:ea typeface="+mn-ea"/>
                          <a:cs typeface="+mn-cs"/>
                        </a:rPr>
                        <a:t>hrs</a:t>
                      </a:r>
                      <a:endParaRPr lang="en-US" sz="2400" b="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Unknown</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Unknown</a:t>
                      </a:r>
                    </a:p>
                    <a:p>
                      <a:pPr marL="0" marR="0" lvl="0" indent="0" algn="l" defTabSz="914400" rtl="0" eaLnBrk="1" fontAlgn="base" latinLnBrk="0" hangingPunct="1">
                        <a:lnSpc>
                          <a:spcPct val="100000"/>
                        </a:lnSpc>
                        <a:spcBef>
                          <a:spcPct val="20000"/>
                        </a:spcBef>
                        <a:spcAft>
                          <a:spcPct val="0"/>
                        </a:spcAft>
                        <a:buClr>
                          <a:schemeClr val="hlink"/>
                        </a:buClr>
                        <a:buSzTx/>
                        <a:buFontTx/>
                        <a:buNone/>
                        <a:tabLst/>
                        <a:defRPr/>
                      </a:pPr>
                      <a:r>
                        <a:rPr kumimoji="0" lang="en-US" sz="2400" b="0" kern="1200" dirty="0" smtClean="0">
                          <a:solidFill>
                            <a:schemeClr val="tx1"/>
                          </a:solidFill>
                          <a:latin typeface="+mn-lt"/>
                          <a:ea typeface="+mn-ea"/>
                          <a:cs typeface="+mn-cs"/>
                        </a:rPr>
                        <a:t>1 </a:t>
                      </a:r>
                      <a:r>
                        <a:rPr kumimoji="0" lang="en-US" sz="2400" b="0" kern="1200" dirty="0" err="1" smtClean="0">
                          <a:solidFill>
                            <a:schemeClr val="tx1"/>
                          </a:solidFill>
                          <a:latin typeface="+mn-lt"/>
                          <a:ea typeface="+mn-ea"/>
                          <a:cs typeface="+mn-cs"/>
                        </a:rPr>
                        <a:t>yr</a:t>
                      </a:r>
                      <a:endParaRPr kumimoji="0" lang="en-US" sz="2400" b="0" kern="1200" dirty="0" smtClean="0">
                        <a:solidFill>
                          <a:schemeClr val="tx1"/>
                        </a:solidFill>
                        <a:latin typeface="+mn-lt"/>
                        <a:ea typeface="+mn-ea"/>
                        <a:cs typeface="+mn-cs"/>
                      </a:endParaRPr>
                    </a:p>
                  </a:txBody>
                  <a:tcPr marT="45724" marB="45724" horzOverflow="overflow"/>
                </a:tc>
              </a:tr>
              <a:tr h="45724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Part-II</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Hypertension</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400" b="0" kern="1200" dirty="0" smtClean="0">
                          <a:solidFill>
                            <a:schemeClr val="tx1"/>
                          </a:solidFill>
                          <a:latin typeface="+mn-lt"/>
                          <a:ea typeface="+mn-ea"/>
                          <a:cs typeface="+mn-cs"/>
                        </a:rPr>
                        <a:t>10 </a:t>
                      </a:r>
                      <a:r>
                        <a:rPr kumimoji="0" lang="en-US" sz="2400" b="0" kern="1200" dirty="0" err="1" smtClean="0">
                          <a:solidFill>
                            <a:schemeClr val="tx1"/>
                          </a:solidFill>
                          <a:latin typeface="+mn-lt"/>
                          <a:ea typeface="+mn-ea"/>
                          <a:cs typeface="+mn-cs"/>
                        </a:rPr>
                        <a:t>yrs</a:t>
                      </a:r>
                      <a:endParaRPr kumimoji="0" lang="hi-IN" sz="2400" b="0" kern="1200" dirty="0" smtClean="0">
                        <a:solidFill>
                          <a:schemeClr val="tx1"/>
                        </a:solidFill>
                        <a:latin typeface="+mn-lt"/>
                        <a:ea typeface="+mn-ea"/>
                        <a:cs typeface="+mn-cs"/>
                      </a:endParaRPr>
                    </a:p>
                  </a:txBody>
                  <a:tcPr marT="45724" marB="45724" horzOverflow="overflow"/>
                </a:tc>
              </a:tr>
            </a:tbl>
          </a:graphicData>
        </a:graphic>
      </p:graphicFrame>
    </p:spTree>
    <p:extLst>
      <p:ext uri="{BB962C8B-B14F-4D97-AF65-F5344CB8AC3E}">
        <p14:creationId xmlns:p14="http://schemas.microsoft.com/office/powerpoint/2010/main" xmlns="" val="381262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59 years old male was admitted to the hospital with shock &amp; signs of septicemia along </a:t>
            </a:r>
            <a:r>
              <a:rPr lang="en-US" sz="2400" dirty="0" smtClean="0"/>
              <a:t>with </a:t>
            </a:r>
            <a:r>
              <a:rPr lang="en-US" sz="2400" dirty="0"/>
              <a:t>gangrene of left foot. </a:t>
            </a:r>
            <a:r>
              <a:rPr lang="en-US" sz="2400" dirty="0" smtClean="0"/>
              <a:t>Patient had fever </a:t>
            </a:r>
            <a:r>
              <a:rPr lang="en-US" sz="2400" dirty="0"/>
              <a:t>since 7 days. He had H/O </a:t>
            </a:r>
            <a:r>
              <a:rPr lang="en-US" sz="2400" dirty="0" smtClean="0"/>
              <a:t>chronic </a:t>
            </a:r>
            <a:r>
              <a:rPr lang="en-US" sz="2400" dirty="0"/>
              <a:t>bronchitis and </a:t>
            </a:r>
            <a:r>
              <a:rPr lang="en-US" sz="2400" dirty="0" smtClean="0"/>
              <a:t>diabetes </a:t>
            </a:r>
            <a:r>
              <a:rPr lang="en-US" sz="2400" dirty="0"/>
              <a:t>since 5 years. Patients had </a:t>
            </a:r>
            <a:r>
              <a:rPr lang="en-US" sz="2400" dirty="0" smtClean="0"/>
              <a:t>also diagnosed </a:t>
            </a:r>
            <a:r>
              <a:rPr lang="en-US" sz="2400" dirty="0"/>
              <a:t>as C/O carcinoma of pancreas and operated for the same 5 years back. Patient died 2 days after admission due to </a:t>
            </a:r>
            <a:r>
              <a:rPr lang="en-US" sz="2400" dirty="0" err="1"/>
              <a:t>septicaemic</a:t>
            </a:r>
            <a:r>
              <a:rPr lang="en-US" sz="2400" dirty="0"/>
              <a:t> shock</a:t>
            </a:r>
            <a:r>
              <a:rPr lang="en-US" sz="2400" dirty="0" smtClean="0"/>
              <a:t>. Issue MCCD.</a:t>
            </a:r>
            <a:endParaRPr lang="en-US" sz="2400" dirty="0"/>
          </a:p>
        </p:txBody>
      </p:sp>
      <p:sp>
        <p:nvSpPr>
          <p:cNvPr id="3" name="Title 2"/>
          <p:cNvSpPr>
            <a:spLocks noGrp="1"/>
          </p:cNvSpPr>
          <p:nvPr>
            <p:ph type="title"/>
          </p:nvPr>
        </p:nvSpPr>
        <p:spPr/>
        <p:txBody>
          <a:bodyPr>
            <a:normAutofit/>
          </a:bodyPr>
          <a:lstStyle/>
          <a:p>
            <a:r>
              <a:rPr lang="en-US" dirty="0">
                <a:latin typeface="Impact" pitchFamily="34" charset="0"/>
              </a:rPr>
              <a:t>Sample </a:t>
            </a:r>
            <a:r>
              <a:rPr lang="en-US" dirty="0" smtClean="0">
                <a:latin typeface="Impact" pitchFamily="34" charset="0"/>
              </a:rPr>
              <a:t>exercise 3</a:t>
            </a:r>
            <a:endParaRPr lang="en-US" dirty="0"/>
          </a:p>
        </p:txBody>
      </p:sp>
    </p:spTree>
    <p:extLst>
      <p:ext uri="{BB962C8B-B14F-4D97-AF65-F5344CB8AC3E}">
        <p14:creationId xmlns:p14="http://schemas.microsoft.com/office/powerpoint/2010/main" xmlns="" val="288255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algn="just">
              <a:buFont typeface="Wingdings" pitchFamily="2" charset="2"/>
              <a:buNone/>
            </a:pPr>
            <a:r>
              <a:rPr lang="en-US" sz="2800" dirty="0" smtClean="0"/>
              <a:t>	</a:t>
            </a:r>
            <a:r>
              <a:rPr lang="en-US" sz="2400" dirty="0" smtClean="0"/>
              <a:t>26 years old woman delivered a male child on 15-12-2017 at 7:30 pm. The baby was </a:t>
            </a:r>
            <a:r>
              <a:rPr lang="en-US" sz="2400" dirty="0"/>
              <a:t>premature </a:t>
            </a:r>
            <a:r>
              <a:rPr lang="en-US" sz="2400" dirty="0" smtClean="0"/>
              <a:t>(30 </a:t>
            </a:r>
            <a:r>
              <a:rPr lang="en-US" sz="2400" dirty="0"/>
              <a:t>weeks of gestation) &amp;</a:t>
            </a:r>
            <a:r>
              <a:rPr lang="en-US" sz="2400" dirty="0" smtClean="0"/>
              <a:t> birth weight 1350 grams. After birth baby had respiratory distress. On examination baby was hypothermic and had blood stained froth at nostrils and mouth. The diagnosis was suggestive of pulmonary hemorrhage. In spite of treatment, baby’s condition deteriorated and he died on 16-12-2017 at 5:30 am. Issue MCCD.</a:t>
            </a:r>
          </a:p>
        </p:txBody>
      </p:sp>
      <p:sp>
        <p:nvSpPr>
          <p:cNvPr id="45058" name="Rectangle 2"/>
          <p:cNvSpPr>
            <a:spLocks noGrp="1" noChangeArrowheads="1"/>
          </p:cNvSpPr>
          <p:nvPr>
            <p:ph type="title"/>
          </p:nvPr>
        </p:nvSpPr>
        <p:spPr/>
        <p:txBody>
          <a:bodyPr/>
          <a:lstStyle/>
          <a:p>
            <a:pPr fontAlgn="auto">
              <a:spcAft>
                <a:spcPts val="0"/>
              </a:spcAft>
              <a:defRPr/>
            </a:pPr>
            <a:r>
              <a:rPr lang="en-US" dirty="0">
                <a:latin typeface="Impact" pitchFamily="34" charset="0"/>
              </a:rPr>
              <a:t>Sample </a:t>
            </a:r>
            <a:r>
              <a:rPr lang="en-US" dirty="0" smtClean="0">
                <a:latin typeface="Impact" pitchFamily="34" charset="0"/>
              </a:rPr>
              <a:t>exercise 4</a:t>
            </a:r>
            <a:endParaRPr lang="en-US" dirty="0" smtClean="0">
              <a:solidFill>
                <a:srgbClr val="7B98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algn="just">
              <a:buFont typeface="Wingdings" pitchFamily="2" charset="2"/>
              <a:buNone/>
            </a:pPr>
            <a:r>
              <a:rPr lang="en-US" sz="2800" dirty="0" smtClean="0"/>
              <a:t>	</a:t>
            </a:r>
            <a:r>
              <a:rPr lang="en-US" sz="2400" dirty="0"/>
              <a:t>O</a:t>
            </a:r>
            <a:r>
              <a:rPr lang="en-US" sz="2400" dirty="0" smtClean="0"/>
              <a:t>n 18/08/16, 01:15am; emergency service 108 got a call from </a:t>
            </a:r>
            <a:r>
              <a:rPr lang="en-US" sz="2400" dirty="0" err="1" smtClean="0"/>
              <a:t>waghodia</a:t>
            </a:r>
            <a:r>
              <a:rPr lang="en-US" sz="2400" dirty="0" smtClean="0"/>
              <a:t> highway for a car accident. There was a 21yr old male driver with bleeding from head &amp; face </a:t>
            </a:r>
            <a:r>
              <a:rPr lang="en-US" sz="2400" dirty="0"/>
              <a:t>w</a:t>
            </a:r>
            <a:r>
              <a:rPr lang="en-US" sz="2400" dirty="0" smtClean="0"/>
              <a:t>ith crush injury over chest. In spite of all efforts by 108 ambulance doctor, the boy died on way to hospital. Boy declared brought dead at 01:45am at </a:t>
            </a:r>
            <a:r>
              <a:rPr lang="en-US" sz="2400" dirty="0" err="1" smtClean="0"/>
              <a:t>Dhiraj</a:t>
            </a:r>
            <a:r>
              <a:rPr lang="en-US" sz="2400" dirty="0" smtClean="0"/>
              <a:t> Hospital. You are doctor in-charge of the 108 ambulance. What to do for MCCD?</a:t>
            </a:r>
          </a:p>
        </p:txBody>
      </p:sp>
      <p:sp>
        <p:nvSpPr>
          <p:cNvPr id="45058" name="Rectangle 2"/>
          <p:cNvSpPr>
            <a:spLocks noGrp="1" noChangeArrowheads="1"/>
          </p:cNvSpPr>
          <p:nvPr>
            <p:ph type="title"/>
          </p:nvPr>
        </p:nvSpPr>
        <p:spPr/>
        <p:txBody>
          <a:bodyPr/>
          <a:lstStyle/>
          <a:p>
            <a:pPr fontAlgn="auto">
              <a:spcAft>
                <a:spcPts val="0"/>
              </a:spcAft>
              <a:defRPr/>
            </a:pPr>
            <a:r>
              <a:rPr lang="en-US" dirty="0">
                <a:latin typeface="Impact" pitchFamily="34" charset="0"/>
              </a:rPr>
              <a:t>Sample </a:t>
            </a:r>
            <a:r>
              <a:rPr lang="en-US" dirty="0" smtClean="0">
                <a:latin typeface="Impact" pitchFamily="34" charset="0"/>
              </a:rPr>
              <a:t>exercise 5</a:t>
            </a:r>
            <a:endParaRPr lang="en-US" dirty="0" smtClean="0">
              <a:solidFill>
                <a:srgbClr val="7B9899"/>
              </a:solidFill>
            </a:endParaRPr>
          </a:p>
        </p:txBody>
      </p:sp>
    </p:spTree>
    <p:extLst>
      <p:ext uri="{BB962C8B-B14F-4D97-AF65-F5344CB8AC3E}">
        <p14:creationId xmlns:p14="http://schemas.microsoft.com/office/powerpoint/2010/main" xmlns="" val="2751696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57200" y="1481138"/>
            <a:ext cx="8229600" cy="3389867"/>
          </a:xfrm>
        </p:spPr>
        <p:txBody>
          <a:bodyPr/>
          <a:lstStyle/>
          <a:p>
            <a:pPr algn="just">
              <a:buFont typeface="Wingdings" pitchFamily="2" charset="2"/>
              <a:buNone/>
            </a:pPr>
            <a:r>
              <a:rPr lang="en-US" sz="2400" dirty="0" smtClean="0"/>
              <a:t>	A family physician got a call for home visit for his 74yrs old female </a:t>
            </a:r>
            <a:r>
              <a:rPr lang="en-US" sz="2400" dirty="0" err="1" smtClean="0"/>
              <a:t>pt</a:t>
            </a:r>
            <a:r>
              <a:rPr lang="en-US" sz="2400" dirty="0" smtClean="0"/>
              <a:t>, at 6:00am on 22/08/16. On reaching he found no signs of life. The </a:t>
            </a:r>
            <a:r>
              <a:rPr lang="en-US" sz="2400" dirty="0" err="1" smtClean="0"/>
              <a:t>pt</a:t>
            </a:r>
            <a:r>
              <a:rPr lang="en-US" sz="2400" dirty="0" smtClean="0"/>
              <a:t> was having H/o ischemic heart disease since 15yrs and diabetes since 20yrs. </a:t>
            </a:r>
            <a:r>
              <a:rPr lang="en-US" sz="2400" dirty="0" err="1" smtClean="0"/>
              <a:t>Pt</a:t>
            </a:r>
            <a:r>
              <a:rPr lang="en-US" sz="2400" dirty="0" smtClean="0"/>
              <a:t> was diagnosed as ‘acute angina’ by the physician previous day 7pm, but </a:t>
            </a:r>
            <a:r>
              <a:rPr lang="en-US" sz="2400" dirty="0" err="1" smtClean="0"/>
              <a:t>pt</a:t>
            </a:r>
            <a:r>
              <a:rPr lang="en-US" sz="2400" dirty="0" smtClean="0"/>
              <a:t> refused any treatment for it &amp; got DAMA after primary treatment. Issue MCCD.</a:t>
            </a:r>
            <a:endParaRPr lang="en-US" sz="2000" dirty="0" smtClean="0"/>
          </a:p>
        </p:txBody>
      </p:sp>
      <p:sp>
        <p:nvSpPr>
          <p:cNvPr id="45058" name="Rectangle 2"/>
          <p:cNvSpPr>
            <a:spLocks noGrp="1" noChangeArrowheads="1"/>
          </p:cNvSpPr>
          <p:nvPr>
            <p:ph type="title"/>
          </p:nvPr>
        </p:nvSpPr>
        <p:spPr/>
        <p:txBody>
          <a:bodyPr/>
          <a:lstStyle/>
          <a:p>
            <a:pPr fontAlgn="auto">
              <a:spcAft>
                <a:spcPts val="0"/>
              </a:spcAft>
              <a:defRPr/>
            </a:pPr>
            <a:r>
              <a:rPr lang="en-US" dirty="0">
                <a:latin typeface="Impact" pitchFamily="34" charset="0"/>
              </a:rPr>
              <a:t>Sample </a:t>
            </a:r>
            <a:r>
              <a:rPr lang="en-US" dirty="0" smtClean="0">
                <a:latin typeface="Impact" pitchFamily="34" charset="0"/>
              </a:rPr>
              <a:t>exercise 6</a:t>
            </a:r>
            <a:endParaRPr lang="en-US" dirty="0" smtClean="0">
              <a:solidFill>
                <a:srgbClr val="7B9899"/>
              </a:solidFill>
            </a:endParaRPr>
          </a:p>
        </p:txBody>
      </p:sp>
    </p:spTree>
    <p:extLst>
      <p:ext uri="{BB962C8B-B14F-4D97-AF65-F5344CB8AC3E}">
        <p14:creationId xmlns:p14="http://schemas.microsoft.com/office/powerpoint/2010/main" xmlns="" val="1623506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indent="-256032" fontAlgn="auto">
              <a:spcAft>
                <a:spcPts val="0"/>
              </a:spcAft>
              <a:buFont typeface="Wingdings 3"/>
              <a:buChar char=""/>
              <a:defRPr/>
            </a:pPr>
            <a:r>
              <a:rPr lang="en-US" sz="2400" dirty="0">
                <a:latin typeface="Arial" charset="0"/>
                <a:cs typeface="Arial" charset="0"/>
              </a:rPr>
              <a:t>The data on causes of death is coded as per </a:t>
            </a:r>
            <a:r>
              <a:rPr lang="en-US" sz="2400" dirty="0" smtClean="0">
                <a:latin typeface="Arial" charset="0"/>
                <a:cs typeface="Arial" charset="0"/>
              </a:rPr>
              <a:t>ICD-10.</a:t>
            </a:r>
            <a:endParaRPr lang="en-US" sz="2400" dirty="0">
              <a:latin typeface="Arial" charset="0"/>
              <a:cs typeface="Arial" charset="0"/>
            </a:endParaRPr>
          </a:p>
          <a:p>
            <a:pPr marL="365760" indent="-256032" fontAlgn="auto">
              <a:spcAft>
                <a:spcPts val="0"/>
              </a:spcAft>
              <a:buFont typeface="Wingdings 3"/>
              <a:buChar char=""/>
              <a:defRPr/>
            </a:pPr>
            <a:r>
              <a:rPr kumimoji="1" lang="en-US" sz="2400" dirty="0">
                <a:latin typeface="Arial" charset="0"/>
                <a:cs typeface="Arial" charset="0"/>
              </a:rPr>
              <a:t>Public health planners, administrators, medical professionals, research workers.</a:t>
            </a:r>
          </a:p>
          <a:p>
            <a:pPr marL="365760" indent="-256032" fontAlgn="auto">
              <a:spcAft>
                <a:spcPts val="0"/>
              </a:spcAft>
              <a:buFont typeface="Wingdings 3"/>
              <a:buChar char=""/>
              <a:defRPr/>
            </a:pPr>
            <a:r>
              <a:rPr kumimoji="1" lang="en-US" sz="2400" dirty="0">
                <a:latin typeface="Arial" charset="0"/>
                <a:cs typeface="Arial" charset="0"/>
              </a:rPr>
              <a:t>Purpose - </a:t>
            </a:r>
          </a:p>
          <a:p>
            <a:pPr lvl="1"/>
            <a:r>
              <a:rPr lang="en-US" dirty="0"/>
              <a:t>Assessing the effectiveness of </a:t>
            </a:r>
            <a:r>
              <a:rPr lang="en-US" dirty="0" smtClean="0"/>
              <a:t>current public </a:t>
            </a:r>
            <a:r>
              <a:rPr lang="en-US" dirty="0"/>
              <a:t>health </a:t>
            </a:r>
            <a:r>
              <a:rPr lang="en-US" dirty="0" smtClean="0"/>
              <a:t>programs</a:t>
            </a:r>
            <a:endParaRPr lang="en-US" dirty="0"/>
          </a:p>
          <a:p>
            <a:pPr lvl="1"/>
            <a:r>
              <a:rPr lang="en-US" dirty="0"/>
              <a:t>A feed-back for planning future </a:t>
            </a:r>
            <a:r>
              <a:rPr lang="en-US" dirty="0" smtClean="0"/>
              <a:t>health policy</a:t>
            </a:r>
            <a:endParaRPr lang="en-US" dirty="0"/>
          </a:p>
          <a:p>
            <a:pPr lvl="1"/>
            <a:r>
              <a:rPr lang="en-US" dirty="0"/>
              <a:t>Deciding priorities of health and medical research programs.</a:t>
            </a:r>
          </a:p>
        </p:txBody>
      </p:sp>
    </p:spTree>
    <p:extLst>
      <p:ext uri="{BB962C8B-B14F-4D97-AF65-F5344CB8AC3E}">
        <p14:creationId xmlns:p14="http://schemas.microsoft.com/office/powerpoint/2010/main" xmlns="" val="4145350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11100"/>
            <a:ext cx="8229600" cy="1143000"/>
          </a:xfrm>
        </p:spPr>
        <p:txBody>
          <a:bodyPr/>
          <a:lstStyle/>
          <a:p>
            <a:pPr algn="ctr"/>
            <a:r>
              <a:rPr lang="en-US" dirty="0" smtClean="0"/>
              <a:t>THANKS</a:t>
            </a:r>
            <a:endParaRPr lang="en-US" dirty="0"/>
          </a:p>
        </p:txBody>
      </p:sp>
    </p:spTree>
    <p:extLst>
      <p:ext uri="{BB962C8B-B14F-4D97-AF65-F5344CB8AC3E}">
        <p14:creationId xmlns:p14="http://schemas.microsoft.com/office/powerpoint/2010/main" xmlns="" val="714653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case of death of a patient admitted to hospital, which form would you fill for MCCD</a:t>
            </a:r>
            <a:r>
              <a:rPr lang="en-US" dirty="0" smtClean="0"/>
              <a:t>?</a:t>
            </a:r>
          </a:p>
          <a:p>
            <a:endParaRPr lang="en-US" dirty="0"/>
          </a:p>
          <a:p>
            <a:pPr marL="849313" lvl="1" indent="-457200">
              <a:buFont typeface="+mj-lt"/>
              <a:buAutoNum type="alphaLcParenR"/>
            </a:pPr>
            <a:r>
              <a:rPr lang="en-US" sz="2400" dirty="0"/>
              <a:t>Form no. 4</a:t>
            </a:r>
          </a:p>
          <a:p>
            <a:pPr marL="849313" lvl="1" indent="-457200">
              <a:buFont typeface="+mj-lt"/>
              <a:buAutoNum type="alphaLcParenR"/>
            </a:pPr>
            <a:r>
              <a:rPr lang="en-US" sz="2400" dirty="0"/>
              <a:t>Form no. 4A</a:t>
            </a:r>
          </a:p>
          <a:p>
            <a:pPr marL="849313" lvl="1" indent="-457200">
              <a:buFont typeface="+mj-lt"/>
              <a:buAutoNum type="alphaLcParenR"/>
            </a:pPr>
            <a:r>
              <a:rPr lang="en-US" sz="2400" dirty="0"/>
              <a:t>Form no. 3</a:t>
            </a:r>
          </a:p>
          <a:p>
            <a:pPr marL="879475" lvl="1" indent="-514350">
              <a:buFont typeface="+mj-lt"/>
              <a:buAutoNum type="alphaLcParenR"/>
            </a:pPr>
            <a:r>
              <a:rPr lang="en-US" sz="2400" dirty="0"/>
              <a:t>Form no. 2</a:t>
            </a:r>
            <a:endParaRPr lang="en-US" dirty="0"/>
          </a:p>
        </p:txBody>
      </p:sp>
      <p:sp>
        <p:nvSpPr>
          <p:cNvPr id="3" name="Title 2"/>
          <p:cNvSpPr>
            <a:spLocks noGrp="1"/>
          </p:cNvSpPr>
          <p:nvPr>
            <p:ph type="title"/>
          </p:nvPr>
        </p:nvSpPr>
        <p:spPr/>
        <p:txBody>
          <a:bodyPr/>
          <a:lstStyle/>
          <a:p>
            <a:r>
              <a:rPr lang="en-US" dirty="0" smtClean="0"/>
              <a:t>MCQ 1</a:t>
            </a:r>
            <a:endParaRPr lang="en-US" dirty="0"/>
          </a:p>
        </p:txBody>
      </p:sp>
    </p:spTree>
    <p:extLst>
      <p:ext uri="{BB962C8B-B14F-4D97-AF65-F5344CB8AC3E}">
        <p14:creationId xmlns:p14="http://schemas.microsoft.com/office/powerpoint/2010/main" xmlns="" val="197604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 per regulations for MCCD, who is supposed to certify the MCCD form the deceased</a:t>
            </a:r>
            <a:r>
              <a:rPr lang="en-US" dirty="0" smtClean="0"/>
              <a:t>?</a:t>
            </a:r>
          </a:p>
          <a:p>
            <a:endParaRPr lang="en-US" dirty="0"/>
          </a:p>
          <a:p>
            <a:pPr marL="849313" lvl="1" indent="-457200">
              <a:buFont typeface="+mj-lt"/>
              <a:buAutoNum type="alphaLcParenR"/>
            </a:pPr>
            <a:r>
              <a:rPr lang="en-US" sz="2400" dirty="0"/>
              <a:t>Physician under which the patient is admitted</a:t>
            </a:r>
          </a:p>
          <a:p>
            <a:pPr marL="849313" lvl="1" indent="-457200">
              <a:buFont typeface="+mj-lt"/>
              <a:buAutoNum type="alphaLcParenR"/>
            </a:pPr>
            <a:r>
              <a:rPr lang="en-US" sz="2400" dirty="0"/>
              <a:t>Last attending doctor or doctor having personal knowledge of the case</a:t>
            </a:r>
          </a:p>
          <a:p>
            <a:pPr marL="849313" lvl="1" indent="-457200">
              <a:buFont typeface="+mj-lt"/>
              <a:buAutoNum type="alphaLcParenR"/>
            </a:pPr>
            <a:r>
              <a:rPr lang="en-US" sz="2400" dirty="0"/>
              <a:t>Any doctor on duty at time of death of the patient</a:t>
            </a:r>
          </a:p>
          <a:p>
            <a:pPr marL="879475" lvl="1" indent="-514350">
              <a:buFont typeface="+mj-lt"/>
              <a:buAutoNum type="alphaLcParenR"/>
            </a:pPr>
            <a:r>
              <a:rPr lang="en-US" sz="2400" dirty="0" smtClean="0"/>
              <a:t>Any </a:t>
            </a:r>
            <a:r>
              <a:rPr lang="en-US" sz="2400" dirty="0"/>
              <a:t>registered </a:t>
            </a:r>
            <a:r>
              <a:rPr lang="en-US" sz="2400" dirty="0" smtClean="0"/>
              <a:t>doctor, irrelevant </a:t>
            </a:r>
            <a:r>
              <a:rPr lang="en-US" sz="2400" dirty="0"/>
              <a:t>to doctor-patient relationship</a:t>
            </a:r>
            <a:endParaRPr lang="en-US" dirty="0"/>
          </a:p>
        </p:txBody>
      </p:sp>
      <p:sp>
        <p:nvSpPr>
          <p:cNvPr id="3" name="Title 2"/>
          <p:cNvSpPr>
            <a:spLocks noGrp="1"/>
          </p:cNvSpPr>
          <p:nvPr>
            <p:ph type="title"/>
          </p:nvPr>
        </p:nvSpPr>
        <p:spPr/>
        <p:txBody>
          <a:bodyPr/>
          <a:lstStyle/>
          <a:p>
            <a:r>
              <a:rPr lang="en-US" dirty="0" smtClean="0"/>
              <a:t>MCQ 2</a:t>
            </a:r>
            <a:endParaRPr lang="en-US" dirty="0"/>
          </a:p>
        </p:txBody>
      </p:sp>
    </p:spTree>
    <p:extLst>
      <p:ext uri="{BB962C8B-B14F-4D97-AF65-F5344CB8AC3E}">
        <p14:creationId xmlns:p14="http://schemas.microsoft.com/office/powerpoint/2010/main" xmlns="" val="1652721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What are the rules to mention the ‘chronological order’ for causes of death of a patient in MCCD form</a:t>
            </a:r>
            <a:r>
              <a:rPr lang="en-US" sz="2400" dirty="0" smtClean="0"/>
              <a:t>?</a:t>
            </a:r>
          </a:p>
          <a:p>
            <a:endParaRPr lang="en-US" dirty="0" smtClean="0"/>
          </a:p>
          <a:p>
            <a:pPr marL="849313" lvl="1" indent="-457200">
              <a:buFont typeface="+mj-lt"/>
              <a:buAutoNum type="alphaLcParenR"/>
            </a:pPr>
            <a:r>
              <a:rPr lang="en-US" sz="2000" dirty="0"/>
              <a:t>Grave and most serious medical condition to be mentioned in first line(</a:t>
            </a:r>
            <a:r>
              <a:rPr lang="en-US" sz="2000" dirty="0" err="1"/>
              <a:t>Ia</a:t>
            </a:r>
            <a:r>
              <a:rPr lang="en-US" sz="2000" dirty="0"/>
              <a:t>) and milder ones at lower lines.</a:t>
            </a:r>
          </a:p>
          <a:p>
            <a:pPr marL="849313" lvl="1" indent="-457200">
              <a:buFont typeface="+mj-lt"/>
              <a:buAutoNum type="alphaLcParenR"/>
            </a:pPr>
            <a:r>
              <a:rPr lang="en-US" sz="2000" dirty="0"/>
              <a:t>Medical condition directly leading to death, to be mentioned in first line(</a:t>
            </a:r>
            <a:r>
              <a:rPr lang="en-US" sz="2000" dirty="0" err="1"/>
              <a:t>Ia</a:t>
            </a:r>
            <a:r>
              <a:rPr lang="en-US" sz="2000" dirty="0"/>
              <a:t>) and conditions antecedent to that in lower lines chronologically</a:t>
            </a:r>
          </a:p>
          <a:p>
            <a:pPr marL="849313" lvl="1" indent="-457200">
              <a:buFont typeface="+mj-lt"/>
              <a:buAutoNum type="alphaLcParenR"/>
            </a:pPr>
            <a:r>
              <a:rPr lang="en-US" sz="2000" dirty="0"/>
              <a:t>The chief mode of death(cardiac/respiratory/CNS failure) to be mentioned in first line(</a:t>
            </a:r>
            <a:r>
              <a:rPr lang="en-US" sz="2000" dirty="0" err="1"/>
              <a:t>Ia</a:t>
            </a:r>
            <a:r>
              <a:rPr lang="en-US" sz="2000" dirty="0"/>
              <a:t>) and conditions leading to that in lower lines chronologically</a:t>
            </a:r>
          </a:p>
          <a:p>
            <a:pPr marL="879475" lvl="1" indent="-514350">
              <a:buFont typeface="+mj-lt"/>
              <a:buAutoNum type="alphaLcParenR"/>
            </a:pPr>
            <a:r>
              <a:rPr lang="en-US" sz="2000" dirty="0"/>
              <a:t>There is no particular order. All conditions patient suffering from, can be mentioned in single line.</a:t>
            </a:r>
          </a:p>
          <a:p>
            <a:endParaRPr lang="en-US" dirty="0"/>
          </a:p>
        </p:txBody>
      </p:sp>
      <p:sp>
        <p:nvSpPr>
          <p:cNvPr id="3" name="Title 2"/>
          <p:cNvSpPr>
            <a:spLocks noGrp="1"/>
          </p:cNvSpPr>
          <p:nvPr>
            <p:ph type="title"/>
          </p:nvPr>
        </p:nvSpPr>
        <p:spPr/>
        <p:txBody>
          <a:bodyPr/>
          <a:lstStyle/>
          <a:p>
            <a:r>
              <a:rPr lang="en-US" dirty="0" smtClean="0"/>
              <a:t>MCQ 3</a:t>
            </a:r>
            <a:endParaRPr lang="en-US" dirty="0"/>
          </a:p>
        </p:txBody>
      </p:sp>
    </p:spTree>
    <p:extLst>
      <p:ext uri="{BB962C8B-B14F-4D97-AF65-F5344CB8AC3E}">
        <p14:creationId xmlns:p14="http://schemas.microsoft.com/office/powerpoint/2010/main" xmlns="" val="3007609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An MLC patient of ‘stab wound injuries to abdomen’ dies in spite of all efforts of </a:t>
            </a:r>
            <a:r>
              <a:rPr lang="en-US" sz="2400" dirty="0" smtClean="0"/>
              <a:t>casualty team</a:t>
            </a:r>
            <a:r>
              <a:rPr lang="en-US" sz="2400" dirty="0"/>
              <a:t>.</a:t>
            </a:r>
            <a:r>
              <a:rPr lang="en-US" sz="2400" dirty="0" smtClean="0"/>
              <a:t> </a:t>
            </a:r>
            <a:r>
              <a:rPr lang="en-US" sz="2400" dirty="0"/>
              <a:t>T</a:t>
            </a:r>
            <a:r>
              <a:rPr lang="en-US" sz="2400" dirty="0" smtClean="0"/>
              <a:t>here </a:t>
            </a:r>
            <a:r>
              <a:rPr lang="en-US" sz="2400" dirty="0"/>
              <a:t>is alleged history by patient’s near relative that patient fell on a ‘spiked </a:t>
            </a:r>
            <a:r>
              <a:rPr lang="en-US" sz="2400" dirty="0" smtClean="0"/>
              <a:t>fence</a:t>
            </a:r>
            <a:r>
              <a:rPr lang="en-US" sz="2400" dirty="0"/>
              <a:t>’ accidentally. What should a doctor in-charge of casualty do</a:t>
            </a:r>
            <a:r>
              <a:rPr lang="en-US" sz="2400" dirty="0" smtClean="0"/>
              <a:t>?</a:t>
            </a:r>
          </a:p>
          <a:p>
            <a:endParaRPr lang="en-US" dirty="0"/>
          </a:p>
          <a:p>
            <a:pPr marL="849313" lvl="1" indent="-457200">
              <a:buFont typeface="+mj-lt"/>
              <a:buAutoNum type="alphaLcParenR"/>
            </a:pPr>
            <a:r>
              <a:rPr lang="en-US" sz="2000" dirty="0"/>
              <a:t>Fill death report; MCCD to be kept pending for PM examination.</a:t>
            </a:r>
          </a:p>
          <a:p>
            <a:pPr marL="849313" lvl="1" indent="-457200">
              <a:buFont typeface="+mj-lt"/>
              <a:buAutoNum type="alphaLcParenR"/>
            </a:pPr>
            <a:r>
              <a:rPr lang="en-US" sz="2000" dirty="0"/>
              <a:t>Fill death report and MCCD because exact ‘cause of death’ is </a:t>
            </a:r>
            <a:r>
              <a:rPr lang="en-US" sz="2000" dirty="0" smtClean="0"/>
              <a:t>known.</a:t>
            </a:r>
            <a:endParaRPr lang="en-US" sz="2000" dirty="0"/>
          </a:p>
          <a:p>
            <a:pPr marL="879475" lvl="1" indent="-514350">
              <a:buFont typeface="+mj-lt"/>
              <a:buAutoNum type="alphaLcParenR"/>
            </a:pPr>
            <a:r>
              <a:rPr lang="en-US" sz="2000" dirty="0"/>
              <a:t>Death report </a:t>
            </a:r>
            <a:r>
              <a:rPr lang="en-US" sz="2000" dirty="0" smtClean="0"/>
              <a:t>and </a:t>
            </a:r>
            <a:r>
              <a:rPr lang="en-US" sz="2000" dirty="0"/>
              <a:t>MCCD form </a:t>
            </a:r>
            <a:r>
              <a:rPr lang="en-US" sz="2000" dirty="0" smtClean="0"/>
              <a:t>both not </a:t>
            </a:r>
            <a:r>
              <a:rPr lang="en-US" sz="2000" dirty="0"/>
              <a:t>to be issued</a:t>
            </a:r>
            <a:r>
              <a:rPr lang="en-US" sz="2000" dirty="0" smtClean="0"/>
              <a:t>.</a:t>
            </a:r>
          </a:p>
          <a:p>
            <a:pPr marL="879475" lvl="1" indent="-514350">
              <a:buFont typeface="+mj-lt"/>
              <a:buAutoNum type="alphaLcParenR"/>
            </a:pPr>
            <a:r>
              <a:rPr lang="en-US" sz="2000" dirty="0" smtClean="0"/>
              <a:t>Only MCCD to be filled up.</a:t>
            </a:r>
            <a:endParaRPr lang="en-US" sz="2000" dirty="0"/>
          </a:p>
        </p:txBody>
      </p:sp>
      <p:sp>
        <p:nvSpPr>
          <p:cNvPr id="3" name="Title 2"/>
          <p:cNvSpPr>
            <a:spLocks noGrp="1"/>
          </p:cNvSpPr>
          <p:nvPr>
            <p:ph type="title"/>
          </p:nvPr>
        </p:nvSpPr>
        <p:spPr/>
        <p:txBody>
          <a:bodyPr/>
          <a:lstStyle/>
          <a:p>
            <a:r>
              <a:rPr lang="en-US" dirty="0" smtClean="0"/>
              <a:t>MCQ 4</a:t>
            </a:r>
            <a:endParaRPr lang="en-US" dirty="0"/>
          </a:p>
        </p:txBody>
      </p:sp>
    </p:spTree>
    <p:extLst>
      <p:ext uri="{BB962C8B-B14F-4D97-AF65-F5344CB8AC3E}">
        <p14:creationId xmlns:p14="http://schemas.microsoft.com/office/powerpoint/2010/main" xmlns="" val="2850422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643050"/>
            <a:ext cx="8229600" cy="4525962"/>
          </a:xfrm>
        </p:spPr>
        <p:txBody>
          <a:bodyPr/>
          <a:lstStyle/>
          <a:p>
            <a:r>
              <a:rPr lang="en-US" sz="2400" dirty="0" smtClean="0"/>
              <a:t>What to do with a </a:t>
            </a:r>
            <a:r>
              <a:rPr lang="en-US" sz="2400" dirty="0"/>
              <a:t>filled MCCD </a:t>
            </a:r>
            <a:r>
              <a:rPr lang="en-US" sz="2400" dirty="0" smtClean="0"/>
              <a:t>form?</a:t>
            </a:r>
          </a:p>
          <a:p>
            <a:endParaRPr lang="en-US" dirty="0"/>
          </a:p>
          <a:p>
            <a:pPr marL="849313" lvl="1" indent="-457200">
              <a:buFont typeface="+mj-lt"/>
              <a:buAutoNum type="alphaLcParenR"/>
            </a:pPr>
            <a:r>
              <a:rPr lang="en-US" sz="2000" dirty="0"/>
              <a:t>To be given to near relative of deceased.</a:t>
            </a:r>
          </a:p>
          <a:p>
            <a:pPr marL="849313" lvl="1" indent="-457200">
              <a:buFont typeface="+mj-lt"/>
              <a:buAutoNum type="alphaLcParenR"/>
            </a:pPr>
            <a:r>
              <a:rPr lang="en-US" sz="2000" dirty="0"/>
              <a:t>MCCD form to be made in duplicate, One copy to be given to near relative and other copy to retain as hospital record.</a:t>
            </a:r>
          </a:p>
          <a:p>
            <a:pPr marL="849313" lvl="1" indent="-457200">
              <a:buFont typeface="+mj-lt"/>
              <a:buAutoNum type="alphaLcParenR"/>
            </a:pPr>
            <a:r>
              <a:rPr lang="en-US" sz="2000" dirty="0" smtClean="0"/>
              <a:t>Lower </a:t>
            </a:r>
            <a:r>
              <a:rPr lang="en-US" sz="2000" dirty="0"/>
              <a:t>detachable part of MCCD certificate to be handed over to near relative as a death slip and remaining certificate to be kept as hospital record.</a:t>
            </a:r>
          </a:p>
          <a:p>
            <a:pPr marL="879475" lvl="1" indent="-514350">
              <a:buFont typeface="+mj-lt"/>
              <a:buAutoNum type="alphaLcParenR"/>
            </a:pPr>
            <a:r>
              <a:rPr lang="en-US" sz="2000" dirty="0" smtClean="0"/>
              <a:t>Whole </a:t>
            </a:r>
            <a:r>
              <a:rPr lang="en-US" sz="2000" dirty="0"/>
              <a:t>MCCD certificate is to be kept as hospital record.</a:t>
            </a:r>
          </a:p>
        </p:txBody>
      </p:sp>
      <p:sp>
        <p:nvSpPr>
          <p:cNvPr id="3" name="Title 2"/>
          <p:cNvSpPr>
            <a:spLocks noGrp="1"/>
          </p:cNvSpPr>
          <p:nvPr>
            <p:ph type="title"/>
          </p:nvPr>
        </p:nvSpPr>
        <p:spPr/>
        <p:txBody>
          <a:bodyPr/>
          <a:lstStyle/>
          <a:p>
            <a:r>
              <a:rPr lang="en-US" dirty="0" smtClean="0"/>
              <a:t>MCQ 5</a:t>
            </a:r>
            <a:endParaRPr lang="en-US" dirty="0"/>
          </a:p>
        </p:txBody>
      </p:sp>
    </p:spTree>
    <p:extLst>
      <p:ext uri="{BB962C8B-B14F-4D97-AF65-F5344CB8AC3E}">
        <p14:creationId xmlns:p14="http://schemas.microsoft.com/office/powerpoint/2010/main" xmlns="" val="34360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14733"/>
            <a:ext cx="8229600" cy="3767012"/>
          </a:xfrm>
        </p:spPr>
        <p:txBody>
          <a:bodyPr/>
          <a:lstStyle/>
          <a:p>
            <a:r>
              <a:rPr lang="en-US" dirty="0" smtClean="0"/>
              <a:t>Form no. 4 – for institutional death</a:t>
            </a:r>
          </a:p>
          <a:p>
            <a:r>
              <a:rPr lang="en-US" dirty="0" smtClean="0"/>
              <a:t>Form no. 4A – for non-institutional deaths</a:t>
            </a:r>
            <a:endParaRPr lang="en-US" dirty="0"/>
          </a:p>
        </p:txBody>
      </p:sp>
      <p:sp>
        <p:nvSpPr>
          <p:cNvPr id="3" name="Title 2"/>
          <p:cNvSpPr>
            <a:spLocks noGrp="1"/>
          </p:cNvSpPr>
          <p:nvPr>
            <p:ph type="title"/>
          </p:nvPr>
        </p:nvSpPr>
        <p:spPr>
          <a:xfrm>
            <a:off x="457200" y="388625"/>
            <a:ext cx="8229600" cy="1143000"/>
          </a:xfrm>
        </p:spPr>
        <p:txBody>
          <a:bodyPr>
            <a:normAutofit fontScale="90000"/>
          </a:bodyPr>
          <a:lstStyle/>
          <a:p>
            <a:r>
              <a:rPr lang="en-US" dirty="0" smtClean="0"/>
              <a:t>Standard form of MCCD(as per WHO guidelines)</a:t>
            </a:r>
            <a:endParaRPr lang="en-US" dirty="0"/>
          </a:p>
        </p:txBody>
      </p:sp>
    </p:spTree>
    <p:extLst>
      <p:ext uri="{BB962C8B-B14F-4D97-AF65-F5344CB8AC3E}">
        <p14:creationId xmlns:p14="http://schemas.microsoft.com/office/powerpoint/2010/main" xmlns="" val="100944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52400"/>
            <a:ext cx="8686800" cy="6400800"/>
          </a:xfrm>
          <a:prstGeom prst="rect">
            <a:avLst/>
          </a:prstGeom>
          <a:solidFill>
            <a:schemeClr val="tx1"/>
          </a:solidFill>
          <a:ln w="9525">
            <a:solidFill>
              <a:schemeClr val="hlink"/>
            </a:solidFill>
            <a:miter lim="800000"/>
            <a:headEnd/>
            <a:tailEnd/>
          </a:ln>
        </p:spPr>
      </p:pic>
    </p:spTree>
    <p:extLst>
      <p:ext uri="{BB962C8B-B14F-4D97-AF65-F5344CB8AC3E}">
        <p14:creationId xmlns:p14="http://schemas.microsoft.com/office/powerpoint/2010/main" xmlns="" val="2504685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pPr fontAlgn="auto">
              <a:spcAft>
                <a:spcPts val="0"/>
              </a:spcAft>
              <a:defRPr/>
            </a:pPr>
            <a:r>
              <a:rPr lang="en-US" smtClean="0">
                <a:solidFill>
                  <a:schemeClr val="bg1"/>
                </a:solidFill>
              </a:rPr>
              <a:t>Form 4 A</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39590"/>
            <a:ext cx="8763000"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56406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pPr fontAlgn="auto">
              <a:spcAft>
                <a:spcPts val="0"/>
              </a:spcAft>
              <a:defRPr/>
            </a:pPr>
            <a:r>
              <a:rPr lang="en-US" smtClean="0">
                <a:solidFill>
                  <a:schemeClr val="bg1"/>
                </a:solidFill>
              </a:rPr>
              <a:t>Death report</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2400"/>
            <a:ext cx="9144000" cy="6705600"/>
          </a:xfrm>
          <a:prstGeom prst="rect">
            <a:avLst/>
          </a:prstGeom>
          <a:solidFill>
            <a:srgbClr val="FFFF00"/>
          </a:solidFill>
          <a:ln>
            <a:solidFill>
              <a:srgbClr val="FFFF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31014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Every column should be filled.(if any ‘not applicable’, mention).</a:t>
            </a:r>
          </a:p>
          <a:p>
            <a:r>
              <a:rPr lang="en-US" dirty="0" smtClean="0"/>
              <a:t>Legible writing. No short forms/initials.</a:t>
            </a:r>
          </a:p>
          <a:p>
            <a:r>
              <a:rPr lang="en-US" dirty="0" smtClean="0"/>
              <a:t>Be assure for each detail(Name, age, sex,…, date &amp; time of death,…)</a:t>
            </a:r>
          </a:p>
          <a:p>
            <a:r>
              <a:rPr lang="en-US" dirty="0" smtClean="0"/>
              <a:t>Name: full name(if unnamed newborn, S/o D/o _______)(if unknown male c/o _____ PS)</a:t>
            </a:r>
          </a:p>
          <a:p>
            <a:r>
              <a:rPr lang="en-US" dirty="0" smtClean="0"/>
              <a:t>Age : &gt;1 </a:t>
            </a:r>
            <a:r>
              <a:rPr lang="en-US" dirty="0" err="1" smtClean="0"/>
              <a:t>yr</a:t>
            </a:r>
            <a:r>
              <a:rPr lang="en-US" dirty="0" smtClean="0"/>
              <a:t> – in </a:t>
            </a:r>
            <a:r>
              <a:rPr lang="en-US" dirty="0" err="1" smtClean="0"/>
              <a:t>yrs</a:t>
            </a:r>
            <a:r>
              <a:rPr lang="en-US" dirty="0" smtClean="0"/>
              <a:t>, 1mth to 1yr – in </a:t>
            </a:r>
            <a:r>
              <a:rPr lang="en-US" dirty="0" err="1" smtClean="0"/>
              <a:t>mths</a:t>
            </a:r>
            <a:r>
              <a:rPr lang="en-US" dirty="0" smtClean="0"/>
              <a:t>, 1d to 1mth – in days</a:t>
            </a:r>
          </a:p>
          <a:p>
            <a:r>
              <a:rPr lang="en-US" dirty="0" smtClean="0"/>
              <a:t>Sex : M/F</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Rules to follow</a:t>
            </a:r>
            <a:endParaRPr lang="en-US" dirty="0"/>
          </a:p>
        </p:txBody>
      </p:sp>
    </p:spTree>
    <p:extLst>
      <p:ext uri="{BB962C8B-B14F-4D97-AF65-F5344CB8AC3E}">
        <p14:creationId xmlns:p14="http://schemas.microsoft.com/office/powerpoint/2010/main" xmlns="" val="3436669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lstStyle/>
          <a:p>
            <a:r>
              <a:rPr lang="en-US" dirty="0" smtClean="0"/>
              <a:t>Two parts</a:t>
            </a:r>
          </a:p>
          <a:p>
            <a:pPr>
              <a:buFont typeface="Wingdings" pitchFamily="2" charset="2"/>
              <a:buNone/>
            </a:pPr>
            <a:r>
              <a:rPr lang="en-US" dirty="0" smtClean="0"/>
              <a:t>	Part I</a:t>
            </a:r>
          </a:p>
          <a:p>
            <a:pPr>
              <a:buFont typeface="Wingdings" pitchFamily="2" charset="2"/>
              <a:buNone/>
            </a:pPr>
            <a:r>
              <a:rPr lang="en-US" dirty="0" smtClean="0"/>
              <a:t>			Immediate Cause (a)</a:t>
            </a:r>
          </a:p>
          <a:p>
            <a:pPr>
              <a:buFont typeface="Wingdings" pitchFamily="2" charset="2"/>
              <a:buNone/>
            </a:pPr>
            <a:r>
              <a:rPr lang="en-US" dirty="0" smtClean="0"/>
              <a:t>			Antecedent Cause (b)</a:t>
            </a:r>
          </a:p>
          <a:p>
            <a:pPr>
              <a:buFont typeface="Wingdings" pitchFamily="2" charset="2"/>
              <a:buNone/>
            </a:pPr>
            <a:r>
              <a:rPr lang="en-US" dirty="0" smtClean="0"/>
              <a:t>			Underlying cause (c)</a:t>
            </a:r>
          </a:p>
          <a:p>
            <a:pPr>
              <a:buFont typeface="Wingdings" pitchFamily="2" charset="2"/>
              <a:buNone/>
            </a:pPr>
            <a:r>
              <a:rPr lang="en-US" dirty="0" smtClean="0"/>
              <a:t>	Part II</a:t>
            </a:r>
          </a:p>
          <a:p>
            <a:pPr>
              <a:buFont typeface="Wingdings" pitchFamily="2" charset="2"/>
              <a:buNone/>
            </a:pPr>
            <a:r>
              <a:rPr lang="en-US" dirty="0" smtClean="0"/>
              <a:t>			Other significant conditions</a:t>
            </a:r>
          </a:p>
        </p:txBody>
      </p:sp>
      <p:sp>
        <p:nvSpPr>
          <p:cNvPr id="4" name="Rectangle 2"/>
          <p:cNvSpPr txBox="1">
            <a:spLocks noChangeArrowheads="1"/>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fontAlgn="auto">
              <a:spcAft>
                <a:spcPts val="0"/>
              </a:spcAft>
              <a:defRPr/>
            </a:pPr>
            <a:r>
              <a:rPr lang="en-US" dirty="0" smtClean="0">
                <a:solidFill>
                  <a:schemeClr val="tx1"/>
                </a:solidFill>
              </a:rPr>
              <a:t>CAUSE OF DEATH</a:t>
            </a:r>
          </a:p>
        </p:txBody>
      </p:sp>
    </p:spTree>
    <p:extLst>
      <p:ext uri="{BB962C8B-B14F-4D97-AF65-F5344CB8AC3E}">
        <p14:creationId xmlns:p14="http://schemas.microsoft.com/office/powerpoint/2010/main" xmlns="" val="28650882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899</TotalTime>
  <Words>1416</Words>
  <Application>Microsoft Office PowerPoint</Application>
  <PresentationFormat>On-screen Show (4:3)</PresentationFormat>
  <Paragraphs>191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Medical Certification of Cause of Death</vt:lpstr>
      <vt:lpstr>INTRODUCTION</vt:lpstr>
      <vt:lpstr>Slide 3</vt:lpstr>
      <vt:lpstr>Standard form of MCCD(as per WHO guidelines)</vt:lpstr>
      <vt:lpstr>Slide 5</vt:lpstr>
      <vt:lpstr>Form 4 A</vt:lpstr>
      <vt:lpstr>Death report</vt:lpstr>
      <vt:lpstr>Rules to follow</vt:lpstr>
      <vt:lpstr>Slide 9</vt:lpstr>
      <vt:lpstr>Part I(a) - Immediate Cause</vt:lpstr>
      <vt:lpstr>Part I(b) - Antecedent Cause</vt:lpstr>
      <vt:lpstr>Part I(c) - Underlying Cause</vt:lpstr>
      <vt:lpstr>Part II (Other significant conditions)</vt:lpstr>
      <vt:lpstr>Time interval</vt:lpstr>
      <vt:lpstr>Manner of death</vt:lpstr>
      <vt:lpstr>If the deceased a female,…</vt:lpstr>
      <vt:lpstr>Slide 17</vt:lpstr>
      <vt:lpstr>Slide 18</vt:lpstr>
      <vt:lpstr>Death Declaration Report</vt:lpstr>
      <vt:lpstr>Practical Points</vt:lpstr>
      <vt:lpstr>Slide 21</vt:lpstr>
      <vt:lpstr>Sample exercise 1</vt:lpstr>
      <vt:lpstr>Answer</vt:lpstr>
      <vt:lpstr>Slide 24</vt:lpstr>
      <vt:lpstr>Slide 25</vt:lpstr>
      <vt:lpstr>Sample exercise 3</vt:lpstr>
      <vt:lpstr>Sample exercise 4</vt:lpstr>
      <vt:lpstr>Sample exercise 5</vt:lpstr>
      <vt:lpstr>Sample exercise 6</vt:lpstr>
      <vt:lpstr>THANKS</vt:lpstr>
      <vt:lpstr>MCQ 1</vt:lpstr>
      <vt:lpstr>MCQ 2</vt:lpstr>
      <vt:lpstr>MCQ 3</vt:lpstr>
      <vt:lpstr>MCQ 4</vt:lpstr>
      <vt:lpstr>MCQ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Certification of Cause of Death</dc:title>
  <dc:subject>Forensic Medicine</dc:subject>
  <dc:creator>KALPESH ZANZRUKIYA</dc:creator>
  <dc:description>Copy rights of ppt reserved to author</dc:description>
  <cp:lastModifiedBy>Acer</cp:lastModifiedBy>
  <cp:revision>254</cp:revision>
  <cp:lastPrinted>1601-01-01T00:00:00Z</cp:lastPrinted>
  <dcterms:created xsi:type="dcterms:W3CDTF">2006-02-08T04:48:05Z</dcterms:created>
  <dcterms:modified xsi:type="dcterms:W3CDTF">2021-09-13T09:33:21Z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