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57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0" r:id="rId15"/>
    <p:sldId id="271" r:id="rId16"/>
    <p:sldId id="272" r:id="rId17"/>
    <p:sldId id="340" r:id="rId18"/>
    <p:sldId id="341" r:id="rId19"/>
    <p:sldId id="342" r:id="rId20"/>
    <p:sldId id="343" r:id="rId21"/>
    <p:sldId id="344" r:id="rId22"/>
    <p:sldId id="34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IDENTIFICATION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Dr. </a:t>
            </a:r>
            <a:r>
              <a:rPr lang="en-US" dirty="0" err="1" smtClean="0"/>
              <a:t>Anu</a:t>
            </a:r>
            <a:r>
              <a:rPr lang="en-US" dirty="0" smtClean="0"/>
              <a:t> Singh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3129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183563" cy="4187825"/>
          </a:xfrm>
        </p:spPr>
        <p:txBody>
          <a:bodyPr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 smtClean="0"/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AutoNum type="alphaUcPeriod"/>
              <a:defRPr/>
            </a:pPr>
            <a:r>
              <a:rPr lang="en-US" dirty="0" smtClean="0"/>
              <a:t>Caucasian skull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AutoNum type="alphaUcPeriod"/>
              <a:defRPr/>
            </a:pPr>
            <a:r>
              <a:rPr lang="en-US" dirty="0" smtClean="0"/>
              <a:t>Mongolian</a:t>
            </a:r>
          </a:p>
          <a:p>
            <a:pPr marL="514350" indent="-514350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AutoNum type="alphaUcPeriod"/>
              <a:defRPr/>
            </a:pPr>
            <a:r>
              <a:rPr lang="en-US" dirty="0" smtClean="0"/>
              <a:t>Negroid</a:t>
            </a:r>
          </a:p>
        </p:txBody>
      </p:sp>
      <p:pic>
        <p:nvPicPr>
          <p:cNvPr id="25604" name="Picture 2" descr="D:\kalpesh\f.m. dept\caucasoid-mongoloid-negroi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0"/>
            <a:ext cx="4114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576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Medicolegal Importance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Identity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Marriage &amp; Divorce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Rape &amp; </a:t>
            </a:r>
            <a:r>
              <a:rPr lang="en-US" smtClean="0"/>
              <a:t>sexual offences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Decomposed, burnt, mutilated, </a:t>
            </a:r>
            <a:r>
              <a:rPr lang="en-US" dirty="0" err="1" smtClean="0"/>
              <a:t>skeletonised</a:t>
            </a:r>
            <a:r>
              <a:rPr lang="en-US" dirty="0" smtClean="0"/>
              <a:t> </a:t>
            </a:r>
            <a:r>
              <a:rPr lang="en-US" dirty="0" err="1" smtClean="0"/>
              <a:t>deadbody</a:t>
            </a:r>
            <a:r>
              <a:rPr lang="en-US" dirty="0" smtClean="0"/>
              <a:t> in PM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Intersex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Gender based Sport competitions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Gender based government schemes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Concealed sex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Heirship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06365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to determine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External examination – hair, face, external genitalia, secondary sexual characteristics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Bone examination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CT scan, MRI for internal genital organs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Chromosomal karyotyping – XX, XY</a:t>
            </a:r>
          </a:p>
          <a:p>
            <a:pPr marL="400050" lvl="1" indent="0">
              <a:buNone/>
            </a:pPr>
            <a:r>
              <a:rPr lang="en-US" sz="2400" dirty="0" smtClean="0"/>
              <a:t>Dyes : </a:t>
            </a:r>
            <a:r>
              <a:rPr lang="en-US" sz="2400" dirty="0" err="1" smtClean="0"/>
              <a:t>quinacrine</a:t>
            </a:r>
            <a:r>
              <a:rPr lang="en-US" sz="2400" dirty="0" smtClean="0"/>
              <a:t> </a:t>
            </a:r>
            <a:r>
              <a:rPr lang="en-US" sz="2400" dirty="0" err="1" smtClean="0"/>
              <a:t>dihydrochloride</a:t>
            </a:r>
            <a:r>
              <a:rPr lang="en-US" sz="2400" dirty="0" smtClean="0"/>
              <a:t> – Y, </a:t>
            </a:r>
            <a:r>
              <a:rPr lang="en-US" sz="2400" dirty="0" err="1" smtClean="0"/>
              <a:t>acriflavin</a:t>
            </a:r>
            <a:r>
              <a:rPr lang="en-US" sz="2400" dirty="0" smtClean="0"/>
              <a:t> </a:t>
            </a:r>
            <a:r>
              <a:rPr lang="en-US" sz="2400" dirty="0" err="1" smtClean="0"/>
              <a:t>schiff</a:t>
            </a:r>
            <a:r>
              <a:rPr lang="en-US" sz="2400" dirty="0" smtClean="0"/>
              <a:t> reagent - 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Sex chromatins – Barr body, Davidson body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Sex Hormone analysis – estrogen, progesterone, testosterone etc.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3617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Sex Chromatin</a:t>
            </a:r>
            <a:endParaRPr lang="en-US" dirty="0"/>
          </a:p>
        </p:txBody>
      </p:sp>
      <p:pic>
        <p:nvPicPr>
          <p:cNvPr id="1026" name="Picture 2" descr="D:\Kalpesh\f.m. dept\photos\microscopic slides\barr body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10" y="1524000"/>
            <a:ext cx="8414780" cy="47244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890693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D:\kalpesh\f.m. dept\Skull2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0"/>
            <a:ext cx="5867400" cy="6858000"/>
          </a:xfrm>
          <a:noFill/>
        </p:spPr>
      </p:pic>
    </p:spTree>
    <p:extLst>
      <p:ext uri="{BB962C8B-B14F-4D97-AF65-F5344CB8AC3E}">
        <p14:creationId xmlns="" xmlns:p14="http://schemas.microsoft.com/office/powerpoint/2010/main" val="311804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7" descr="pelvis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0"/>
            <a:ext cx="7391400" cy="3640138"/>
          </a:xfrm>
        </p:spPr>
      </p:pic>
      <p:pic>
        <p:nvPicPr>
          <p:cNvPr id="22531" name="Picture 8" descr="pelvis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8475" y="3684588"/>
            <a:ext cx="5943600" cy="3173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6294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Intersex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Persons having mixed characteristics of both male &amp; female sex</a:t>
            </a:r>
          </a:p>
          <a:p>
            <a:r>
              <a:rPr lang="en-US" dirty="0" smtClean="0"/>
              <a:t>Causes 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Gonadal agenesis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Gonadal </a:t>
            </a:r>
            <a:r>
              <a:rPr lang="en-US" dirty="0" err="1" smtClean="0"/>
              <a:t>dysgenesis</a:t>
            </a:r>
            <a:endParaRPr lang="en-US" dirty="0" smtClean="0"/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Klinefelter’s</a:t>
            </a:r>
            <a:r>
              <a:rPr lang="en-US" dirty="0" smtClean="0"/>
              <a:t> </a:t>
            </a:r>
            <a:r>
              <a:rPr lang="en-US" dirty="0" err="1" smtClean="0"/>
              <a:t>Sn</a:t>
            </a:r>
            <a:r>
              <a:rPr lang="en-US" dirty="0" smtClean="0"/>
              <a:t> – XXY, phenotype – male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Turner’s </a:t>
            </a:r>
            <a:r>
              <a:rPr lang="en-US" dirty="0" err="1" smtClean="0"/>
              <a:t>Sn</a:t>
            </a:r>
            <a:r>
              <a:rPr lang="en-US" dirty="0" smtClean="0"/>
              <a:t> – XO, phenotype – female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True hermaphroditism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Pseudo </a:t>
            </a:r>
            <a:r>
              <a:rPr lang="en-US" dirty="0" err="1" smtClean="0"/>
              <a:t>HermaPhroditism</a:t>
            </a:r>
            <a:endParaRPr lang="en-US" dirty="0" smtClean="0"/>
          </a:p>
          <a:p>
            <a:pPr marL="1371600" lvl="2" indent="-514350">
              <a:buFont typeface="+mj-lt"/>
              <a:buAutoNum type="alphaLcParenR"/>
            </a:pPr>
            <a:r>
              <a:rPr lang="en-US" dirty="0" smtClean="0"/>
              <a:t>Male PHP – XY, phenotype – F, testicular feminization </a:t>
            </a:r>
            <a:r>
              <a:rPr lang="en-US" dirty="0" err="1" smtClean="0"/>
              <a:t>Sn</a:t>
            </a:r>
            <a:endParaRPr lang="en-US" dirty="0" smtClean="0"/>
          </a:p>
          <a:p>
            <a:pPr marL="1371600" lvl="2" indent="-514350">
              <a:buFont typeface="+mj-lt"/>
              <a:buAutoNum type="alphaLcParenR"/>
            </a:pPr>
            <a:r>
              <a:rPr lang="en-US" dirty="0" smtClean="0"/>
              <a:t>Female PHP – XX, phenotype – M, adrenal hyperplasia</a:t>
            </a:r>
          </a:p>
        </p:txBody>
      </p:sp>
    </p:spTree>
    <p:extLst>
      <p:ext uri="{BB962C8B-B14F-4D97-AF65-F5344CB8AC3E}">
        <p14:creationId xmlns="" xmlns:p14="http://schemas.microsoft.com/office/powerpoint/2010/main" val="29704910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581400"/>
            <a:ext cx="7772400" cy="1143000"/>
          </a:xfrm>
        </p:spPr>
        <p:txBody>
          <a:bodyPr/>
          <a:lstStyle/>
          <a:p>
            <a:pPr algn="l"/>
            <a:r>
              <a:rPr lang="en-IN" dirty="0" smtClean="0"/>
              <a:t>MCQs</a:t>
            </a:r>
            <a:endParaRPr lang="en-IN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11430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N" sz="4400" dirty="0" smtClean="0">
                <a:latin typeface="+mj-lt"/>
                <a:ea typeface="+mj-ea"/>
                <a:cs typeface="+mj-cs"/>
              </a:rPr>
              <a:t>Questions ?</a:t>
            </a:r>
            <a:endParaRPr kumimoji="0" lang="en-IN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457200"/>
            <a:r>
              <a:rPr lang="en-IN" sz="2800" dirty="0" smtClean="0"/>
              <a:t>Which of the following parameters is not for identification of an individual?</a:t>
            </a:r>
            <a:endParaRPr lang="en-US" sz="2800" dirty="0" smtClean="0"/>
          </a:p>
          <a:p>
            <a:pPr marL="571500" indent="-457200">
              <a:buFont typeface="+mj-lt"/>
              <a:buAutoNum type="alphaLcParenR"/>
            </a:pPr>
            <a:endParaRPr lang="en-US" sz="2800" dirty="0" smtClean="0"/>
          </a:p>
          <a:p>
            <a:pPr marL="571500" indent="-457200">
              <a:buFont typeface="+mj-lt"/>
              <a:buAutoNum type="alphaLcParenR"/>
            </a:pPr>
            <a:r>
              <a:rPr lang="en-US" sz="2800" dirty="0" smtClean="0"/>
              <a:t>Age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sz="2800" dirty="0" smtClean="0"/>
              <a:t>Stature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sz="2800" dirty="0" smtClean="0"/>
              <a:t>Religion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sz="2800" dirty="0" smtClean="0"/>
              <a:t>Stomach content</a:t>
            </a:r>
          </a:p>
          <a:p>
            <a:pPr marL="571500" indent="-457200">
              <a:buFont typeface="+mj-lt"/>
              <a:buAutoNum type="alphaLcParenR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7515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The facts of any crime or offence(essence of crime) is called as which of following term?</a:t>
            </a:r>
          </a:p>
          <a:p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Corpus </a:t>
            </a:r>
            <a:r>
              <a:rPr lang="en-US" dirty="0" err="1" smtClean="0"/>
              <a:t>callosum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Corpus </a:t>
            </a:r>
            <a:r>
              <a:rPr lang="en-US" dirty="0" err="1" smtClean="0"/>
              <a:t>delicti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err="1" smtClean="0"/>
              <a:t>Cognisable</a:t>
            </a:r>
            <a:r>
              <a:rPr lang="en-US" dirty="0" smtClean="0"/>
              <a:t> offence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Perjury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97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IN" dirty="0" smtClean="0"/>
              <a:t>In this session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Introduction to identity of a person</a:t>
            </a:r>
          </a:p>
          <a:p>
            <a:r>
              <a:rPr lang="en-IN" dirty="0" smtClean="0"/>
              <a:t>Identification parameters</a:t>
            </a:r>
          </a:p>
          <a:p>
            <a:r>
              <a:rPr lang="en-IN" dirty="0" smtClean="0"/>
              <a:t>Corpus </a:t>
            </a:r>
            <a:r>
              <a:rPr lang="en-IN" dirty="0" err="1" smtClean="0"/>
              <a:t>delicti</a:t>
            </a:r>
            <a:endParaRPr lang="en-IN" dirty="0" smtClean="0"/>
          </a:p>
          <a:p>
            <a:r>
              <a:rPr lang="en-IN" dirty="0" smtClean="0"/>
              <a:t>Race</a:t>
            </a:r>
          </a:p>
          <a:p>
            <a:r>
              <a:rPr lang="en-IN" dirty="0" smtClean="0"/>
              <a:t>Sex</a:t>
            </a:r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N" dirty="0" smtClean="0"/>
              <a:t>A skeletonised dead body brought to mortuary for PM examination. Which of the following features </a:t>
            </a:r>
            <a:r>
              <a:rPr lang="en-IN" u="sng" dirty="0" smtClean="0"/>
              <a:t>does not </a:t>
            </a:r>
            <a:r>
              <a:rPr lang="en-IN" dirty="0" smtClean="0"/>
              <a:t>indicate male sex ?</a:t>
            </a:r>
          </a:p>
          <a:p>
            <a:endParaRPr lang="en-US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US" dirty="0" smtClean="0"/>
              <a:t>Slopping steeper frontal bone in skull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smtClean="0"/>
              <a:t>Narrow </a:t>
            </a:r>
            <a:r>
              <a:rPr lang="en-IN" dirty="0" err="1" smtClean="0"/>
              <a:t>subpubic</a:t>
            </a:r>
            <a:r>
              <a:rPr lang="en-IN" dirty="0" smtClean="0"/>
              <a:t> angle in pelvis</a:t>
            </a:r>
            <a:endParaRPr lang="en-US" dirty="0" smtClean="0"/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US" dirty="0" smtClean="0"/>
              <a:t>Presence of Bar body</a:t>
            </a:r>
          </a:p>
          <a:p>
            <a:pPr marL="514350" indent="-514350">
              <a:buClr>
                <a:srgbClr val="002060"/>
              </a:buClr>
              <a:buFont typeface="+mj-lt"/>
              <a:buAutoNum type="alphaLcParenR"/>
            </a:pPr>
            <a:r>
              <a:rPr lang="en-IN" dirty="0" smtClean="0"/>
              <a:t>Body of S1 vertebra larger than ala </a:t>
            </a:r>
            <a:r>
              <a:rPr lang="en-IN" dirty="0" err="1" smtClean="0"/>
              <a:t>bredth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7121193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In a case of </a:t>
            </a:r>
            <a:r>
              <a:rPr lang="en-IN" dirty="0" err="1" smtClean="0"/>
              <a:t>Klinefelter's</a:t>
            </a:r>
            <a:r>
              <a:rPr lang="en-IN" dirty="0" smtClean="0"/>
              <a:t> syndrome, sex chromosomal pattern would be seen as which of following genotype?</a:t>
            </a:r>
          </a:p>
          <a:p>
            <a:endParaRPr lang="en-US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XY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dirty="0" smtClean="0"/>
              <a:t>XX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XXX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XXY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6502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N" dirty="0" smtClean="0"/>
              <a:t>A skull of an unknown male found in a box in Arabian sea. On examination, the orbits and nasal aperture were round shape, hard palate was round, lower face was straight, cephalic index was 82(</a:t>
            </a:r>
            <a:r>
              <a:rPr lang="en-IN" dirty="0" err="1" smtClean="0"/>
              <a:t>brachy</a:t>
            </a:r>
            <a:r>
              <a:rPr lang="en-IN" dirty="0" smtClean="0"/>
              <a:t>-cephalic). The person belongs most probably which race?</a:t>
            </a:r>
          </a:p>
          <a:p>
            <a:endParaRPr lang="en-US" dirty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dirty="0" smtClean="0"/>
              <a:t>Caucasian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Negro</a:t>
            </a:r>
          </a:p>
          <a:p>
            <a:pPr marL="571500" indent="-457200">
              <a:buClrTx/>
              <a:buFont typeface="+mj-lt"/>
              <a:buAutoNum type="alphaLcParenR"/>
            </a:pPr>
            <a:r>
              <a:rPr lang="en-IN" dirty="0" smtClean="0"/>
              <a:t>Mongolian</a:t>
            </a:r>
            <a:endParaRPr lang="en-US" dirty="0" smtClean="0"/>
          </a:p>
          <a:p>
            <a:pPr marL="571500" indent="-457200">
              <a:buClrTx/>
              <a:buFont typeface="+mj-lt"/>
              <a:buAutoNum type="alphaLcParenR"/>
            </a:pPr>
            <a:r>
              <a:rPr lang="en-US" dirty="0" smtClean="0"/>
              <a:t>Arabian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86011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Identification </a:t>
            </a:r>
            <a:r>
              <a:rPr lang="en-US" dirty="0" smtClean="0"/>
              <a:t>– determination of the individuality of a person based on certain physical &amp; biological characteristics.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65362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Parameters for identification of a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Race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Religion, religious rituals/</a:t>
            </a:r>
            <a:r>
              <a:rPr lang="en-US" dirty="0" err="1" smtClean="0"/>
              <a:t>wearings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Stature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Anthropometric measurements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Odontology (Dental status)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Hair, nails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External features – moles, birthmarks, scars, tattoo, occupation marks, physical deformities/disability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3886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Face, Eye, Nose, Ears, Lips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err="1" smtClean="0"/>
              <a:t>Dactylography</a:t>
            </a:r>
            <a:r>
              <a:rPr lang="en-US" dirty="0" smtClean="0"/>
              <a:t> (Fingerprints &amp; footprints)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DNA, Blood group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Personal belongings – cloths, ornaments, pocket contents, spectacles, hearing aids, walking stick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Voice, Speech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Hand writings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Gait, tricks, manner &amp; habits</a:t>
            </a:r>
          </a:p>
          <a:p>
            <a:pPr marL="514350" indent="-514350">
              <a:buFont typeface="+mj-lt"/>
              <a:buAutoNum type="arabicPeriod" startAt="9"/>
            </a:pPr>
            <a:r>
              <a:rPr lang="en-US" dirty="0" smtClean="0"/>
              <a:t>Memory, education, occupation</a:t>
            </a:r>
          </a:p>
          <a:p>
            <a:pPr marL="514350" indent="-514350">
              <a:buFont typeface="+mj-lt"/>
              <a:buAutoNum type="arabicPeriod" startAt="9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2682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Medicolegal importance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11362264"/>
              </p:ext>
            </p:extLst>
          </p:nvPr>
        </p:nvGraphicFramePr>
        <p:xfrm>
          <a:off x="457200" y="1295400"/>
          <a:ext cx="8229600" cy="54633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1699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 living persons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In dead persons</a:t>
                      </a:r>
                      <a:endParaRPr lang="en-US" sz="2400" dirty="0"/>
                    </a:p>
                  </a:txBody>
                  <a:tcPr/>
                </a:tc>
              </a:tr>
              <a:tr h="4259805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dirty="0" smtClean="0"/>
                        <a:t>‘Baby</a:t>
                      </a:r>
                      <a:r>
                        <a:rPr lang="en-US" sz="2400" baseline="0" dirty="0" smtClean="0"/>
                        <a:t> swap’ cases in hospitals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Unconscious </a:t>
                      </a:r>
                      <a:r>
                        <a:rPr lang="en-US" sz="2400" baseline="0" dirty="0" err="1" smtClean="0"/>
                        <a:t>pt</a:t>
                      </a:r>
                      <a:endParaRPr lang="en-US" sz="2400" baseline="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Lost &amp; found cases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2400" baseline="0" dirty="0" smtClean="0"/>
                        <a:t>Impersonation (Identity theft)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Inheritance of property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Marriage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Paternity &amp; maternity disputes</a:t>
                      </a:r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baseline="0" dirty="0" smtClean="0"/>
                        <a:t>In sports competitions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Disputed sex </a:t>
                      </a:r>
                    </a:p>
                    <a:p>
                      <a:pPr marL="800100" lvl="1" indent="-342900">
                        <a:buFont typeface="Arial" pitchFamily="34" charset="0"/>
                        <a:buChar char="•"/>
                      </a:pPr>
                      <a:r>
                        <a:rPr lang="en-US" sz="2400" baseline="0" dirty="0" smtClean="0"/>
                        <a:t>Disputed 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2400" dirty="0" smtClean="0"/>
                        <a:t>Unknown </a:t>
                      </a:r>
                      <a:r>
                        <a:rPr lang="en-US" sz="2400" dirty="0" err="1" smtClean="0"/>
                        <a:t>deadbody</a:t>
                      </a:r>
                      <a:endParaRPr lang="en-US" sz="24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2400" dirty="0" smtClean="0"/>
                        <a:t>Mass</a:t>
                      </a:r>
                      <a:r>
                        <a:rPr lang="en-US" sz="2400" baseline="0" dirty="0" smtClean="0"/>
                        <a:t> disaster – </a:t>
                      </a:r>
                      <a:r>
                        <a:rPr lang="en-US" sz="2400" baseline="0" dirty="0" err="1" smtClean="0"/>
                        <a:t>earthquack</a:t>
                      </a:r>
                      <a:r>
                        <a:rPr lang="en-US" sz="2400" baseline="0" dirty="0" smtClean="0"/>
                        <a:t>, fire, flood, rail accidents etc.</a:t>
                      </a:r>
                      <a:endParaRPr lang="en-US" sz="24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dirty="0" smtClean="0"/>
                        <a:t>Decomposed, </a:t>
                      </a:r>
                      <a:r>
                        <a:rPr lang="en-US" sz="2400" dirty="0" err="1" smtClean="0"/>
                        <a:t>skeletonised</a:t>
                      </a:r>
                      <a:r>
                        <a:rPr lang="en-US" sz="2400" dirty="0" smtClean="0"/>
                        <a:t> </a:t>
                      </a:r>
                      <a:r>
                        <a:rPr lang="en-US" sz="2400" dirty="0" err="1" smtClean="0"/>
                        <a:t>deadbodies</a:t>
                      </a:r>
                      <a:endParaRPr lang="en-US" sz="24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r>
                        <a:rPr lang="en-US" sz="2400" dirty="0" smtClean="0"/>
                        <a:t>Burnt, mutilated </a:t>
                      </a:r>
                      <a:r>
                        <a:rPr lang="en-US" sz="2400" dirty="0" err="1" smtClean="0"/>
                        <a:t>deadbodies</a:t>
                      </a:r>
                      <a:endParaRPr lang="en-US" sz="2400" dirty="0" smtClean="0"/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arenR"/>
                        <a:tabLst/>
                        <a:defRPr/>
                      </a:pPr>
                      <a:r>
                        <a:rPr lang="en-US" sz="2400" dirty="0" smtClean="0"/>
                        <a:t>Insurance</a:t>
                      </a:r>
                      <a:r>
                        <a:rPr lang="en-US" sz="2400" baseline="0" dirty="0" smtClean="0"/>
                        <a:t> claims</a:t>
                      </a:r>
                      <a:endParaRPr lang="en-US" sz="2400" dirty="0" smtClean="0"/>
                    </a:p>
                    <a:p>
                      <a:pPr marL="342900" indent="-342900">
                        <a:buFont typeface="+mj-lt"/>
                        <a:buAutoNum type="arabicParenR"/>
                      </a:pP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1789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 </a:t>
            </a:r>
            <a:r>
              <a:rPr lang="en-US" dirty="0" err="1" smtClean="0"/>
              <a:t>delicti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006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‘Body of offence’, ‘essence of crime’</a:t>
            </a:r>
          </a:p>
          <a:p>
            <a:r>
              <a:rPr lang="en-US" dirty="0" smtClean="0"/>
              <a:t>The facts of any crime or offence.</a:t>
            </a:r>
          </a:p>
          <a:p>
            <a:r>
              <a:rPr lang="en-US" dirty="0" smtClean="0"/>
              <a:t> e.g. </a:t>
            </a:r>
            <a:r>
              <a:rPr lang="en-US" dirty="0"/>
              <a:t>in c/o murder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err="1"/>
              <a:t>D</a:t>
            </a:r>
            <a:r>
              <a:rPr lang="en-US" dirty="0" err="1" smtClean="0"/>
              <a:t>eadbody</a:t>
            </a:r>
            <a:r>
              <a:rPr lang="en-US" dirty="0" smtClean="0"/>
              <a:t> of a person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injuries on victim’s </a:t>
            </a:r>
            <a:r>
              <a:rPr lang="en-US" dirty="0" err="1" smtClean="0"/>
              <a:t>deadbody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Weapon (knife, gun…)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cloths with blood of victim on it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photographs, videos, evidences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statements of witness</a:t>
            </a:r>
          </a:p>
          <a:p>
            <a:pPr lvl="1">
              <a:buFont typeface="Arial" pitchFamily="34" charset="0"/>
              <a:buChar char="•"/>
            </a:pPr>
            <a:endParaRPr lang="en-US" dirty="0" smtClean="0"/>
          </a:p>
          <a:p>
            <a:r>
              <a:rPr lang="en-US" dirty="0" smtClean="0"/>
              <a:t>Importance – essential part of any crime based upon which a offence case is registered, investigated &amp; charged.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46475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 smtClean="0"/>
              <a:t>RACE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31313317"/>
              </p:ext>
            </p:extLst>
          </p:nvPr>
        </p:nvGraphicFramePr>
        <p:xfrm>
          <a:off x="457200" y="1762760"/>
          <a:ext cx="822960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438400"/>
                <a:gridCol w="2362200"/>
                <a:gridCol w="152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CAUCASIAN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MONGOLIAN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Skin Complexion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European – White</a:t>
                      </a:r>
                    </a:p>
                    <a:p>
                      <a:r>
                        <a:rPr lang="en-US" dirty="0" smtClean="0"/>
                        <a:t>Indian - Brown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White/ pale yellow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Eyes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European – Blue/Gray</a:t>
                      </a:r>
                    </a:p>
                    <a:p>
                      <a:r>
                        <a:rPr lang="en-US" dirty="0" smtClean="0"/>
                        <a:t>Indian – dark brown/ 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</a:t>
                      </a:r>
                    </a:p>
                    <a:p>
                      <a:r>
                        <a:rPr lang="en-US" dirty="0" smtClean="0"/>
                        <a:t>Black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Hairs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Europeans – fair brown/ red, thin,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straight/wavy</a:t>
                      </a:r>
                    </a:p>
                    <a:p>
                      <a:r>
                        <a:rPr lang="en-US" dirty="0" smtClean="0"/>
                        <a:t>Indian – black, thin, straight/wavy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Black, thick, wooly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Brown,</a:t>
                      </a:r>
                      <a:r>
                        <a:rPr lang="en-US" baseline="0" dirty="0" smtClean="0"/>
                        <a:t> thin, straight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75372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741017741"/>
              </p:ext>
            </p:extLst>
          </p:nvPr>
        </p:nvGraphicFramePr>
        <p:xfrm>
          <a:off x="457200" y="1254991"/>
          <a:ext cx="8229600" cy="5222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905000"/>
                <a:gridCol w="2362200"/>
                <a:gridCol w="1905000"/>
              </a:tblGrid>
              <a:tr h="50752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CAUCASIAN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NEGRO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MONGOLIAN</a:t>
                      </a:r>
                      <a:endParaRPr lang="en-US" dirty="0"/>
                    </a:p>
                  </a:txBody>
                  <a:tcPr/>
                </a:tc>
              </a:tr>
              <a:tr h="83503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Skull</a:t>
                      </a:r>
                      <a:r>
                        <a:rPr lang="en-US" b="1" baseline="0" dirty="0" smtClean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Mesaticephalic</a:t>
                      </a:r>
                      <a:r>
                        <a:rPr lang="en-US" dirty="0" smtClean="0"/>
                        <a:t> (medium)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Dolico</a:t>
                      </a:r>
                      <a:r>
                        <a:rPr lang="en-US" dirty="0" smtClean="0"/>
                        <a:t>-cephalic (long-headed)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Brachy</a:t>
                      </a:r>
                      <a:r>
                        <a:rPr lang="en-US" dirty="0" smtClean="0"/>
                        <a:t>-cephalic (Short-</a:t>
                      </a:r>
                      <a:r>
                        <a:rPr lang="en-US" baseline="0" dirty="0" smtClean="0"/>
                        <a:t> headed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  <a:tr h="38794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Skull features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Whole Skull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Orbits 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Nasal</a:t>
                      </a:r>
                      <a:r>
                        <a:rPr lang="en-US" baseline="0" dirty="0" smtClean="0"/>
                        <a:t> aperture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Hard palate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Lower face/jaw</a:t>
                      </a:r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endParaRPr lang="en-US" baseline="0" dirty="0" smtClean="0"/>
                    </a:p>
                    <a:p>
                      <a:pPr marL="285750" indent="-285750">
                        <a:buFont typeface="Arial" pitchFamily="34" charset="0"/>
                        <a:buChar char="•"/>
                      </a:pPr>
                      <a:r>
                        <a:rPr lang="en-US" b="0" baseline="0" dirty="0" smtClean="0"/>
                        <a:t>Cephalic Index</a:t>
                      </a:r>
                    </a:p>
                    <a:p>
                      <a:r>
                        <a:rPr lang="en-US" baseline="0" dirty="0" smtClean="0"/>
                        <a:t>[MB/ML  x  100]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Rounded </a:t>
                      </a:r>
                    </a:p>
                    <a:p>
                      <a:r>
                        <a:rPr lang="en-US" dirty="0" smtClean="0"/>
                        <a:t>Triangular </a:t>
                      </a:r>
                    </a:p>
                    <a:p>
                      <a:r>
                        <a:rPr lang="en-US" dirty="0" smtClean="0"/>
                        <a:t>Elongated </a:t>
                      </a:r>
                    </a:p>
                    <a:p>
                      <a:r>
                        <a:rPr lang="en-US" dirty="0" smtClean="0"/>
                        <a:t>Triangular </a:t>
                      </a:r>
                    </a:p>
                    <a:p>
                      <a:r>
                        <a:rPr lang="en-US" dirty="0" smtClean="0"/>
                        <a:t>Straight (</a:t>
                      </a:r>
                      <a:r>
                        <a:rPr lang="en-US" dirty="0" err="1" smtClean="0"/>
                        <a:t>orthognathism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75-80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Narrow, elongated</a:t>
                      </a:r>
                    </a:p>
                    <a:p>
                      <a:r>
                        <a:rPr lang="en-US" dirty="0" smtClean="0"/>
                        <a:t>Square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smtClean="0"/>
                        <a:t>Broad </a:t>
                      </a:r>
                    </a:p>
                    <a:p>
                      <a:r>
                        <a:rPr lang="en-US" baseline="0" dirty="0" smtClean="0"/>
                        <a:t>Rectangular/’U’ shape</a:t>
                      </a:r>
                    </a:p>
                    <a:p>
                      <a:r>
                        <a:rPr lang="en-US" dirty="0" smtClean="0"/>
                        <a:t>Projected forward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Fascial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prognathism</a:t>
                      </a:r>
                      <a:r>
                        <a:rPr lang="en-US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70-75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Squar</a:t>
                      </a:r>
                      <a:r>
                        <a:rPr lang="en-US" baseline="0" dirty="0" smtClean="0"/>
                        <a:t>e</a:t>
                      </a:r>
                    </a:p>
                    <a:p>
                      <a:r>
                        <a:rPr lang="en-US" baseline="0" dirty="0" smtClean="0"/>
                        <a:t>Round</a:t>
                      </a:r>
                    </a:p>
                    <a:p>
                      <a:r>
                        <a:rPr lang="en-US" baseline="0" dirty="0" smtClean="0"/>
                        <a:t>Rounded </a:t>
                      </a:r>
                    </a:p>
                    <a:p>
                      <a:r>
                        <a:rPr lang="en-US" baseline="0" dirty="0" smtClean="0"/>
                        <a:t>Rounded</a:t>
                      </a:r>
                    </a:p>
                    <a:p>
                      <a:r>
                        <a:rPr lang="en-US" baseline="0" dirty="0" smtClean="0"/>
                        <a:t>Straight</a:t>
                      </a:r>
                    </a:p>
                    <a:p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80-85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042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</TotalTime>
  <Words>738</Words>
  <Application>Microsoft Office PowerPoint</Application>
  <PresentationFormat>On-screen Show (4:3)</PresentationFormat>
  <Paragraphs>199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IDENTIFICATION</vt:lpstr>
      <vt:lpstr>In this session</vt:lpstr>
      <vt:lpstr>Slide 3</vt:lpstr>
      <vt:lpstr>Parameters for identification of a person</vt:lpstr>
      <vt:lpstr>Slide 5</vt:lpstr>
      <vt:lpstr>Medicolegal importance</vt:lpstr>
      <vt:lpstr>Corpus delicti</vt:lpstr>
      <vt:lpstr>RACE</vt:lpstr>
      <vt:lpstr>Slide 9</vt:lpstr>
      <vt:lpstr>Slide 10</vt:lpstr>
      <vt:lpstr>SEX</vt:lpstr>
      <vt:lpstr>Methods to determine</vt:lpstr>
      <vt:lpstr>Sex Chromatin</vt:lpstr>
      <vt:lpstr>Slide 14</vt:lpstr>
      <vt:lpstr>Slide 15</vt:lpstr>
      <vt:lpstr>Intersex </vt:lpstr>
      <vt:lpstr>MCQs</vt:lpstr>
      <vt:lpstr>MCQ 1</vt:lpstr>
      <vt:lpstr>MCQ 2</vt:lpstr>
      <vt:lpstr>MCQ 3</vt:lpstr>
      <vt:lpstr>MCQ 4</vt:lpstr>
      <vt:lpstr>MCQ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IDENTIFICATION</dc:title>
  <dc:creator>KALPESH ZANZRUKIYA</dc:creator>
  <cp:lastModifiedBy>Acer</cp:lastModifiedBy>
  <cp:revision>580</cp:revision>
  <dcterms:created xsi:type="dcterms:W3CDTF">2006-08-16T00:00:00Z</dcterms:created>
  <dcterms:modified xsi:type="dcterms:W3CDTF">2021-09-13T09:33:50Z</dcterms:modified>
</cp:coreProperties>
</file>